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32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A207A-6397-4B14-98FB-1A484CE8AC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ECDD29-C8F8-4B0E-AE28-C7D53B931A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F1A32-D1F9-4566-80BA-FAA280821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6C45A-45F3-4035-9424-2F0D4E295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9C121-B757-447B-9237-F88726AAB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8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E48B1-EBCE-4BFD-A27D-005CD2BFB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98645A-554A-4657-A457-9E4C5DB86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3FA21-0C84-4AC8-8E4E-8FF07D475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8F4B13-4464-40E0-B3F9-B40EC3129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0FC30-482F-493D-AD3B-D448AC12C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90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9C991B-DABA-4602-8DA8-52BB02E6A5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BF19D2-EEDC-4697-80D0-EB1C95510F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4D0360-506D-413C-B1CC-BC659C031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FCAF0-5FDB-4361-8FE5-2357158E5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6D4B6-9A9D-4E11-92D4-13CD87588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85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EA6A9-B7D8-472D-B550-4AE0D2DF3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F8D69-904E-4671-AFF2-E9E2AAFF8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D57FC-AD95-4C67-88CC-034EE75FB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F6DCA-DDD8-4C40-BA1F-2946828BA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74AFE-7CBC-4735-9318-8FB9D6C2C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84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81052-C679-4712-8178-CC4FF3997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6F274-5470-4E1B-9349-C1008726E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5886CF-4588-45A9-B330-FFD46CFA6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8B26B-3DE5-43C0-A299-45DDE3FD0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907D41-16D0-4A80-9EE1-5D8084D3D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265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B1D74-15FE-48DC-99E3-9083F432E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26CE3-E421-4B83-BB92-836AAC449B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72507E-D71F-4A38-8FB7-DB6BA25A6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18DD6E-3091-4FF8-A5AF-5F51B9382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5F6BD2-57AE-4C45-9139-772B57FEB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D897B9-770C-4637-B047-0EEB1134F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059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3876B-CE8B-4616-A8C9-D6CD2C952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C1286-07C2-4F8F-AE0A-59FCE8FD4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C5A193-A63C-4556-8480-B7FCAA121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44DC79-00E7-49E4-9811-54B44F14B5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214CC5-9D24-4F09-B271-AD28F627A7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72DFD2-D8A9-4DF2-9ACD-9943238AF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264E82-F4F6-4130-9330-DBE40EC18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EB9912-A91C-46B7-B5A4-6661B5AB4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16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74F47-158D-4105-87C4-D27E64433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E65147-307D-436C-AD25-E1A49B039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4A39BC-4BF3-43D4-A6DF-3386579D6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BEBA2F-A140-421D-8C7D-9A8547539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089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854312-7FD2-485F-BCDD-0494F41DA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1DF37F-7B0A-4AF6-A18A-3A9D5D5FE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152313-12B8-47A7-AA89-87BC34E2D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521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B6D7C-EFDB-4AB0-BD45-F85DBB9E3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B8EB1-0693-41F4-92B9-263F053FA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D457E9-EC7C-4B24-98AA-A71838D88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6BCB54-09C6-472D-996D-7D82078A0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FDA961-AA1D-4E16-BA82-B57412368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AC5788-960C-49B3-9E7B-A4C1F7CF6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065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DCB34-CDAA-431A-8C72-8BF0171FB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CC37B1-2A18-4E3F-9DD6-70C046CA4E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08F0C7-E31E-415A-AF59-DE8C852386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4D379F-3E64-4749-A426-8C67F4020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9D6625-EAD8-44CF-94FF-7111944C5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46C685-0AB5-40D1-ACF5-9D5806A6E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73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940E35-D5C2-4629-AF64-B2335C22A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00BD7A-AFE6-453E-9FFF-B0D633797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B171-B1D5-4BF1-ACA2-FA8E25599F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0F406-839D-4AD4-A937-5DF193CC4AAF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C14C6-63E2-45AA-9AD3-BBFB08ADC5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C7890-339F-456D-9747-D696585C26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205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dms.cern.ch/document/2787855/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dms.cern.ch/document/2088738/5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dms.cern.ch/document/2958979/1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52EE3-49CB-44A7-A11F-9E0D2B782B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8282866" cy="1562470"/>
          </a:xfrm>
        </p:spPr>
        <p:txBody>
          <a:bodyPr>
            <a:normAutofit fontScale="90000"/>
          </a:bodyPr>
          <a:lstStyle/>
          <a:p>
            <a:r>
              <a:rPr lang="en-US" dirty="0"/>
              <a:t>Proposal to Increase Distance Between APAs in APA Pair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D7BBE9-2803-463B-9886-A4BF88069F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5523" y="1562470"/>
            <a:ext cx="6320901" cy="127180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KDZ</a:t>
            </a:r>
          </a:p>
          <a:p>
            <a:r>
              <a:rPr lang="en-US" dirty="0"/>
              <a:t>November 8, 2023</a:t>
            </a:r>
          </a:p>
          <a:p>
            <a:r>
              <a:rPr lang="en-US" dirty="0"/>
              <a:t>FD1 TB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5151EB-E6C7-4D28-BC65-6F0A7CC4B3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1099" y="1940696"/>
            <a:ext cx="6320901" cy="491730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C2205DF-EEA6-4705-A3EF-76148C82E238}"/>
              </a:ext>
            </a:extLst>
          </p:cNvPr>
          <p:cNvSpPr/>
          <p:nvPr/>
        </p:nvSpPr>
        <p:spPr>
          <a:xfrm>
            <a:off x="6235152" y="4175094"/>
            <a:ext cx="1109709" cy="150920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8ACC5E-6E6E-4744-87A1-C0AF59573D1C}"/>
              </a:ext>
            </a:extLst>
          </p:cNvPr>
          <p:cNvSpPr/>
          <p:nvPr/>
        </p:nvSpPr>
        <p:spPr>
          <a:xfrm>
            <a:off x="10248900" y="4250554"/>
            <a:ext cx="483394" cy="150920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1BE7CA6F-AC00-42E7-B649-233D1BA94C30}"/>
              </a:ext>
            </a:extLst>
          </p:cNvPr>
          <p:cNvSpPr/>
          <p:nvPr/>
        </p:nvSpPr>
        <p:spPr>
          <a:xfrm rot="405284">
            <a:off x="5055516" y="4092293"/>
            <a:ext cx="1174812" cy="151366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687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5086D-8977-4A06-9B51-887910130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597042"/>
          </a:xfrm>
        </p:spPr>
        <p:txBody>
          <a:bodyPr>
            <a:normAutofit/>
          </a:bodyPr>
          <a:lstStyle/>
          <a:p>
            <a:r>
              <a:rPr lang="en-US" sz="32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E72F5-14FD-4885-BB99-93CA686C9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16365"/>
            <a:ext cx="12192000" cy="2333947"/>
          </a:xfrm>
        </p:spPr>
        <p:txBody>
          <a:bodyPr/>
          <a:lstStyle/>
          <a:p>
            <a:r>
              <a:rPr lang="en-US" dirty="0"/>
              <a:t>As a reminder, the baseline nominal gap between two APAs </a:t>
            </a:r>
            <a:r>
              <a:rPr lang="en-US" b="1" i="1" dirty="0"/>
              <a:t>in an APA Pair </a:t>
            </a:r>
            <a:r>
              <a:rPr lang="en-US" dirty="0"/>
              <a:t>is 34mm (as shown in the left hand image). </a:t>
            </a:r>
          </a:p>
          <a:p>
            <a:pPr lvl="1"/>
            <a:r>
              <a:rPr lang="en-US" dirty="0"/>
              <a:t>At the foot tube, the “outside” surface of the frame is considered a boundary of the active area. </a:t>
            </a:r>
          </a:p>
          <a:p>
            <a:r>
              <a:rPr lang="en-US" dirty="0"/>
              <a:t>A proposal is made to increase this value by </a:t>
            </a:r>
            <a:r>
              <a:rPr lang="en-US" b="1" dirty="0"/>
              <a:t>6mm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BC695E-CA1C-4EBB-ADCC-C8AB0722179F}"/>
              </a:ext>
            </a:extLst>
          </p:cNvPr>
          <p:cNvSpPr txBox="1"/>
          <p:nvPr/>
        </p:nvSpPr>
        <p:spPr>
          <a:xfrm>
            <a:off x="97654" y="6152226"/>
            <a:ext cx="41897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Individual and Global envelopes For Upper, Bottom and Pair APA</a:t>
            </a:r>
          </a:p>
          <a:p>
            <a:r>
              <a:rPr lang="en-US" sz="1200" dirty="0">
                <a:hlinkClick r:id="rId2"/>
              </a:rPr>
              <a:t>https://edms.cern.ch/document/2787855/1</a:t>
            </a:r>
            <a:endParaRPr lang="en-US" sz="1200" dirty="0"/>
          </a:p>
          <a:p>
            <a:r>
              <a:rPr lang="en-US" sz="1200" dirty="0"/>
              <a:t>Document and  images from D. Diyakov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5EDFFD-1F07-4492-A3EF-18383C679A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063" y="2885292"/>
            <a:ext cx="4189737" cy="326693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26DD2F4-8549-43BB-9DF5-353CC3459A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97445" y="3050312"/>
            <a:ext cx="4894555" cy="3807687"/>
          </a:xfrm>
          <a:prstGeom prst="rect">
            <a:avLst/>
          </a:prstGeom>
        </p:spPr>
      </p:pic>
      <p:sp>
        <p:nvSpPr>
          <p:cNvPr id="10" name="Rectangle 1">
            <a:extLst>
              <a:ext uri="{FF2B5EF4-FFF2-40B4-BE49-F238E27FC236}">
                <a16:creationId xmlns:a16="http://schemas.microsoft.com/office/drawing/2014/main" id="{5ED1C11A-4641-4779-9436-8AAD16FB4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639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FE9E40F8-3713-469D-9E18-4FC1FF7ED7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639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844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5086D-8977-4A06-9B51-887910130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612559"/>
          </a:xfrm>
        </p:spPr>
        <p:txBody>
          <a:bodyPr>
            <a:normAutofit/>
          </a:bodyPr>
          <a:lstStyle/>
          <a:p>
            <a:r>
              <a:rPr lang="en-US" sz="3200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E72F5-14FD-4885-BB99-93CA686C9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16366"/>
            <a:ext cx="12192000" cy="160958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One of the DUNE requirements for individual frame members is straightness of +/-4.5mm, regardless of length. </a:t>
            </a:r>
          </a:p>
          <a:p>
            <a:r>
              <a:rPr lang="en-US" dirty="0"/>
              <a:t>Thickness tolerance of circuit boards is 5%. </a:t>
            </a:r>
          </a:p>
          <a:p>
            <a:r>
              <a:rPr lang="en-US" dirty="0"/>
              <a:t>Using these two criteria, the baseline nominal gap (of ~4mm) is insufficient. </a:t>
            </a:r>
          </a:p>
          <a:p>
            <a:r>
              <a:rPr lang="en-US" dirty="0"/>
              <a:t>Keep in mind that a “long” frame member (side and middle tube) is 3x longer than a foot tube. </a:t>
            </a:r>
          </a:p>
          <a:p>
            <a:pPr lvl="1"/>
            <a:r>
              <a:rPr lang="en-US" dirty="0"/>
              <a:t>And we routinely achieve straight “long” frame members</a:t>
            </a:r>
          </a:p>
          <a:p>
            <a:endParaRPr lang="en-US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5ED1C11A-4641-4779-9436-8AAD16FB4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639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FE9E40F8-3713-469D-9E18-4FC1FF7ED7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639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D86F8AA8-FA94-4F1D-845E-2587B39B14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214865"/>
              </p:ext>
            </p:extLst>
          </p:nvPr>
        </p:nvGraphicFramePr>
        <p:xfrm>
          <a:off x="7466120" y="3085642"/>
          <a:ext cx="4654857" cy="3688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56392">
                  <a:extLst>
                    <a:ext uri="{9D8B030D-6E8A-4147-A177-3AD203B41FA5}">
                      <a16:colId xmlns:a16="http://schemas.microsoft.com/office/drawing/2014/main" val="494453676"/>
                    </a:ext>
                  </a:extLst>
                </a:gridCol>
                <a:gridCol w="3698465">
                  <a:extLst>
                    <a:ext uri="{9D8B030D-6E8A-4147-A177-3AD203B41FA5}">
                      <a16:colId xmlns:a16="http://schemas.microsoft.com/office/drawing/2014/main" val="3244550579"/>
                    </a:ext>
                  </a:extLst>
                </a:gridCol>
              </a:tblGrid>
              <a:tr h="536365">
                <a:tc>
                  <a:txBody>
                    <a:bodyPr/>
                    <a:lstStyle/>
                    <a:p>
                      <a:r>
                        <a:rPr lang="en-US" sz="1400" dirty="0"/>
                        <a:t>Frame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Straightness Measured at Frame Survey (mm) </a:t>
                      </a:r>
                    </a:p>
                    <a:p>
                      <a:r>
                        <a:rPr lang="en-US" sz="1400" dirty="0"/>
                        <a:t>+ value is “convex” active area</a:t>
                      </a:r>
                    </a:p>
                    <a:p>
                      <a:r>
                        <a:rPr lang="en-US" sz="1400" dirty="0"/>
                        <a:t>- value is “concave” active area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361200"/>
                  </a:ext>
                </a:extLst>
              </a:tr>
              <a:tr h="246066">
                <a:tc>
                  <a:txBody>
                    <a:bodyPr/>
                    <a:lstStyle/>
                    <a:p>
                      <a:r>
                        <a:rPr lang="en-US" sz="1400" dirty="0"/>
                        <a:t>001-US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+0.3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736880"/>
                  </a:ext>
                </a:extLst>
              </a:tr>
              <a:tr h="246066">
                <a:tc>
                  <a:txBody>
                    <a:bodyPr/>
                    <a:lstStyle/>
                    <a:p>
                      <a:r>
                        <a:rPr lang="en-US" sz="1400" dirty="0"/>
                        <a:t>002-US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+0.6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4147916"/>
                  </a:ext>
                </a:extLst>
              </a:tr>
              <a:tr h="246066">
                <a:tc>
                  <a:txBody>
                    <a:bodyPr/>
                    <a:lstStyle/>
                    <a:p>
                      <a:r>
                        <a:rPr lang="en-US" sz="1400" dirty="0"/>
                        <a:t>003-US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-1.1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4887199"/>
                  </a:ext>
                </a:extLst>
              </a:tr>
              <a:tr h="246066">
                <a:tc>
                  <a:txBody>
                    <a:bodyPr/>
                    <a:lstStyle/>
                    <a:p>
                      <a:r>
                        <a:rPr lang="en-US" sz="1400" dirty="0"/>
                        <a:t>004-US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+0.6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0996900"/>
                  </a:ext>
                </a:extLst>
              </a:tr>
              <a:tr h="246066">
                <a:tc>
                  <a:txBody>
                    <a:bodyPr/>
                    <a:lstStyle/>
                    <a:p>
                      <a:r>
                        <a:rPr lang="en-US" sz="1400" dirty="0"/>
                        <a:t>005-US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+0.8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023884"/>
                  </a:ext>
                </a:extLst>
              </a:tr>
              <a:tr h="246066">
                <a:tc>
                  <a:txBody>
                    <a:bodyPr/>
                    <a:lstStyle/>
                    <a:p>
                      <a:r>
                        <a:rPr lang="en-US" sz="1400" dirty="0"/>
                        <a:t>0011-UK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+0.7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852462"/>
                  </a:ext>
                </a:extLst>
              </a:tr>
              <a:tr h="246066">
                <a:tc>
                  <a:txBody>
                    <a:bodyPr/>
                    <a:lstStyle/>
                    <a:p>
                      <a:r>
                        <a:rPr lang="en-US" sz="1400" dirty="0"/>
                        <a:t>0013-UK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-0.4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591512"/>
                  </a:ext>
                </a:extLst>
              </a:tr>
              <a:tr h="246066">
                <a:tc>
                  <a:txBody>
                    <a:bodyPr/>
                    <a:lstStyle/>
                    <a:p>
                      <a:r>
                        <a:rPr lang="en-US" sz="1400" dirty="0"/>
                        <a:t>0020-UK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+0.4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525209"/>
                  </a:ext>
                </a:extLst>
              </a:tr>
              <a:tr h="246066">
                <a:tc>
                  <a:txBody>
                    <a:bodyPr/>
                    <a:lstStyle/>
                    <a:p>
                      <a:r>
                        <a:rPr lang="en-US" sz="1400" dirty="0"/>
                        <a:t>0020-UK</a:t>
                      </a:r>
                    </a:p>
                    <a:p>
                      <a:r>
                        <a:rPr lang="en-US" sz="1400" dirty="0"/>
                        <a:t>(Portrait)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+0.2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161791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3749A8EE-8E43-4612-BEE3-93ABB25AB0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16062"/>
            <a:ext cx="5668974" cy="373726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516431B-7B93-48C6-83A4-BAED66F3580B}"/>
              </a:ext>
            </a:extLst>
          </p:cNvPr>
          <p:cNvSpPr txBox="1"/>
          <p:nvPr/>
        </p:nvSpPr>
        <p:spPr>
          <a:xfrm>
            <a:off x="452761" y="2811317"/>
            <a:ext cx="4570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Image showing both APAs at their “worst” case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FE27B5-A32F-4643-BEAC-5DCD8B5B3841}"/>
              </a:ext>
            </a:extLst>
          </p:cNvPr>
          <p:cNvSpPr txBox="1"/>
          <p:nvPr/>
        </p:nvSpPr>
        <p:spPr>
          <a:xfrm>
            <a:off x="7104154" y="2531644"/>
            <a:ext cx="501682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 very quick and informal query of surveyed frames</a:t>
            </a:r>
          </a:p>
          <a:p>
            <a:pPr algn="ctr"/>
            <a:r>
              <a:rPr lang="en-US" sz="1200" dirty="0"/>
              <a:t>(I couldn’t readily find member or frame data beyond these) </a:t>
            </a:r>
          </a:p>
        </p:txBody>
      </p:sp>
    </p:spTree>
    <p:extLst>
      <p:ext uri="{BB962C8B-B14F-4D97-AF65-F5344CB8AC3E}">
        <p14:creationId xmlns:p14="http://schemas.microsoft.com/office/powerpoint/2010/main" val="3137005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5086D-8977-4A06-9B51-887910130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597893"/>
          </a:xfrm>
        </p:spPr>
        <p:txBody>
          <a:bodyPr>
            <a:normAutofit/>
          </a:bodyPr>
          <a:lstStyle/>
          <a:p>
            <a:r>
              <a:rPr lang="en-US" sz="3200" dirty="0"/>
              <a:t>Implementation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E72F5-14FD-4885-BB99-93CA686C9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97893"/>
            <a:ext cx="12192000" cy="1807951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To add this small change (+6mm) into the detector several options to implement are available. </a:t>
            </a:r>
          </a:p>
          <a:p>
            <a:r>
              <a:rPr lang="en-US" dirty="0"/>
              <a:t>The proposed best method is to add the 6mm by </a:t>
            </a:r>
            <a:r>
              <a:rPr lang="en-US" b="1" dirty="0"/>
              <a:t>lowering the Lower (bottom) APA</a:t>
            </a:r>
          </a:p>
          <a:p>
            <a:pPr lvl="1"/>
            <a:r>
              <a:rPr lang="en-US" dirty="0"/>
              <a:t>And keep the Upper APA, its yoke and all the rest unchanged</a:t>
            </a:r>
          </a:p>
          <a:p>
            <a:r>
              <a:rPr lang="en-US" dirty="0"/>
              <a:t>HV consortium has graciously agreed to allow this proposal to be made (within reason) with the understanding that said proposal won’t affect the HV design. </a:t>
            </a:r>
          </a:p>
          <a:p>
            <a:pPr lvl="1"/>
            <a:r>
              <a:rPr lang="en-US" dirty="0"/>
              <a:t>We will of course continue to verify this is okay… thus a TB presentation. </a:t>
            </a: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5ED1C11A-4641-4779-9436-8AAD16FB4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639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C9E455-66C4-4191-B9DA-BCF006212B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1173" y="2546033"/>
            <a:ext cx="5288003" cy="409038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11317C9-4C1B-4C5A-B601-01D356B429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546033"/>
            <a:ext cx="5920082" cy="372332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9BFFAD2-C54D-4012-885D-76F1AB19F870}"/>
              </a:ext>
            </a:extLst>
          </p:cNvPr>
          <p:cNvSpPr txBox="1"/>
          <p:nvPr/>
        </p:nvSpPr>
        <p:spPr>
          <a:xfrm>
            <a:off x="0" y="6396335"/>
            <a:ext cx="2975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FD1 APA and HV Interface Control Document</a:t>
            </a:r>
          </a:p>
          <a:p>
            <a:r>
              <a:rPr lang="en-US" sz="1200" dirty="0">
                <a:hlinkClick r:id="rId4"/>
              </a:rPr>
              <a:t>https://edms.cern.ch/document/2088738/5</a:t>
            </a:r>
            <a:endParaRPr lang="en-US" sz="12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11E3E9-9086-4640-A2DD-B31C7F57381C}"/>
              </a:ext>
            </a:extLst>
          </p:cNvPr>
          <p:cNvSpPr/>
          <p:nvPr/>
        </p:nvSpPr>
        <p:spPr>
          <a:xfrm>
            <a:off x="578644" y="4407694"/>
            <a:ext cx="497681" cy="1218400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5E9A872-81D1-42D3-9262-B757195C38F0}"/>
              </a:ext>
            </a:extLst>
          </p:cNvPr>
          <p:cNvSpPr/>
          <p:nvPr/>
        </p:nvSpPr>
        <p:spPr>
          <a:xfrm>
            <a:off x="2817019" y="4407694"/>
            <a:ext cx="111919" cy="1218400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C32BE16-A5AF-4ADF-B937-0D3CE59D7DA9}"/>
              </a:ext>
            </a:extLst>
          </p:cNvPr>
          <p:cNvSpPr/>
          <p:nvPr/>
        </p:nvSpPr>
        <p:spPr>
          <a:xfrm>
            <a:off x="8332131" y="4734337"/>
            <a:ext cx="497681" cy="1290225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7219B81-C006-444E-82C0-1FA60585AC43}"/>
              </a:ext>
            </a:extLst>
          </p:cNvPr>
          <p:cNvSpPr/>
          <p:nvPr/>
        </p:nvSpPr>
        <p:spPr>
          <a:xfrm>
            <a:off x="7531080" y="4734337"/>
            <a:ext cx="111919" cy="1290225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E7568C9-E4DF-421D-AB08-3A852BAEB3EF}"/>
              </a:ext>
            </a:extLst>
          </p:cNvPr>
          <p:cNvSpPr/>
          <p:nvPr/>
        </p:nvSpPr>
        <p:spPr>
          <a:xfrm>
            <a:off x="9957573" y="4734337"/>
            <a:ext cx="111919" cy="1290225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63B2D52-AC50-48FE-994E-DCA778F99783}"/>
              </a:ext>
            </a:extLst>
          </p:cNvPr>
          <p:cNvSpPr txBox="1"/>
          <p:nvPr/>
        </p:nvSpPr>
        <p:spPr>
          <a:xfrm>
            <a:off x="3886750" y="3798880"/>
            <a:ext cx="48603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accent2"/>
                </a:solidFill>
              </a:rPr>
              <a:t>+6mm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C47F2CE-FB37-4D5C-A573-AE3582B8DD49}"/>
              </a:ext>
            </a:extLst>
          </p:cNvPr>
          <p:cNvSpPr txBox="1"/>
          <p:nvPr/>
        </p:nvSpPr>
        <p:spPr>
          <a:xfrm>
            <a:off x="4282165" y="4004165"/>
            <a:ext cx="48603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accent2"/>
                </a:solidFill>
              </a:rPr>
              <a:t>+6mm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8C6B5B0-0403-4391-960B-FDB87638F1DB}"/>
              </a:ext>
            </a:extLst>
          </p:cNvPr>
          <p:cNvSpPr txBox="1"/>
          <p:nvPr/>
        </p:nvSpPr>
        <p:spPr>
          <a:xfrm>
            <a:off x="11044237" y="5518372"/>
            <a:ext cx="48603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accent2"/>
                </a:solidFill>
              </a:rPr>
              <a:t>+6mm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C29F636-00CB-41F5-B444-06BD08B2A6CF}"/>
              </a:ext>
            </a:extLst>
          </p:cNvPr>
          <p:cNvSpPr txBox="1"/>
          <p:nvPr/>
        </p:nvSpPr>
        <p:spPr>
          <a:xfrm>
            <a:off x="11044237" y="5809118"/>
            <a:ext cx="48603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accent2"/>
                </a:solidFill>
              </a:rPr>
              <a:t>+6mm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85E2095-3196-4833-95A4-BA6A5F1FDFCC}"/>
              </a:ext>
            </a:extLst>
          </p:cNvPr>
          <p:cNvSpPr txBox="1"/>
          <p:nvPr/>
        </p:nvSpPr>
        <p:spPr>
          <a:xfrm>
            <a:off x="9248774" y="6024562"/>
            <a:ext cx="48603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accent2"/>
                </a:solidFill>
              </a:rPr>
              <a:t>+6mm</a:t>
            </a:r>
          </a:p>
        </p:txBody>
      </p:sp>
    </p:spTree>
    <p:extLst>
      <p:ext uri="{BB962C8B-B14F-4D97-AF65-F5344CB8AC3E}">
        <p14:creationId xmlns:p14="http://schemas.microsoft.com/office/powerpoint/2010/main" val="4056303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E72F5-14FD-4885-BB99-93CA686C9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97892"/>
            <a:ext cx="12192000" cy="2065295"/>
          </a:xfrm>
        </p:spPr>
        <p:txBody>
          <a:bodyPr>
            <a:normAutofit/>
          </a:bodyPr>
          <a:lstStyle/>
          <a:p>
            <a:r>
              <a:rPr lang="en-US" dirty="0"/>
              <a:t>Pursuits of an adjustable APA linkage assembly (turnbuckle) are occurring with testing and validation at Ash River.</a:t>
            </a:r>
          </a:p>
          <a:p>
            <a:pPr lvl="1"/>
            <a:r>
              <a:rPr lang="en-US" dirty="0"/>
              <a:t>This allows for in situ adjustment such that an APA Pair is as straight as possible. </a:t>
            </a:r>
          </a:p>
          <a:p>
            <a:pPr lvl="1"/>
            <a:r>
              <a:rPr lang="en-US" dirty="0"/>
              <a:t>Note: An adjustable linkage isn’t absolutely necessary to implement the proposal presented here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370C3F-FA77-4670-9E6B-955FD6B3BA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0277" y="2944678"/>
            <a:ext cx="6885091" cy="388224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6A6B407-E5B6-4CC5-8B4E-8DF8865751A3}"/>
              </a:ext>
            </a:extLst>
          </p:cNvPr>
          <p:cNvSpPr txBox="1"/>
          <p:nvPr/>
        </p:nvSpPr>
        <p:spPr>
          <a:xfrm>
            <a:off x="193729" y="4383499"/>
            <a:ext cx="2293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Preliminary Investigations</a:t>
            </a:r>
          </a:p>
          <a:p>
            <a:r>
              <a:rPr lang="en-US" sz="1200" dirty="0">
                <a:hlinkClick r:id="rId3"/>
              </a:rPr>
              <a:t>https://edms.cern.ch/document/2958979/1</a:t>
            </a:r>
            <a:endParaRPr lang="en-US" sz="1200" dirty="0"/>
          </a:p>
          <a:p>
            <a:r>
              <a:rPr lang="en-US" sz="1200" dirty="0"/>
              <a:t>D. Diyakov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0BA6CD9-3311-43F2-AE9D-E2CF0645E4A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0515600" cy="5978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Implementation (2/2)</a:t>
            </a:r>
          </a:p>
        </p:txBody>
      </p:sp>
    </p:spTree>
    <p:extLst>
      <p:ext uri="{BB962C8B-B14F-4D97-AF65-F5344CB8AC3E}">
        <p14:creationId xmlns:p14="http://schemas.microsoft.com/office/powerpoint/2010/main" val="1103201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3169</TotalTime>
  <Words>470</Words>
  <Application>Microsoft Office PowerPoint</Application>
  <PresentationFormat>Widescreen</PresentationFormat>
  <Paragraphs>68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Proposal to Increase Distance Between APAs in APA Pair</vt:lpstr>
      <vt:lpstr>Introduction</vt:lpstr>
      <vt:lpstr>Motivation</vt:lpstr>
      <vt:lpstr>Implementation (1/2)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D Zeug</dc:creator>
  <cp:lastModifiedBy>Kyle D Zeug</cp:lastModifiedBy>
  <cp:revision>17</cp:revision>
  <dcterms:created xsi:type="dcterms:W3CDTF">2023-11-03T20:22:09Z</dcterms:created>
  <dcterms:modified xsi:type="dcterms:W3CDTF">2023-11-07T23:08:14Z</dcterms:modified>
</cp:coreProperties>
</file>