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15"/>
  </p:notesMasterIdLst>
  <p:handoutMasterIdLst>
    <p:handoutMasterId r:id="rId16"/>
  </p:handoutMasterIdLst>
  <p:sldIdLst>
    <p:sldId id="294" r:id="rId2"/>
    <p:sldId id="573" r:id="rId3"/>
    <p:sldId id="668" r:id="rId4"/>
    <p:sldId id="661" r:id="rId5"/>
    <p:sldId id="664" r:id="rId6"/>
    <p:sldId id="669" r:id="rId7"/>
    <p:sldId id="670" r:id="rId8"/>
    <p:sldId id="671" r:id="rId9"/>
    <p:sldId id="400" r:id="rId10"/>
    <p:sldId id="666" r:id="rId11"/>
    <p:sldId id="408" r:id="rId12"/>
    <p:sldId id="667" r:id="rId13"/>
    <p:sldId id="576" r:id="rId14"/>
  </p:sldIdLst>
  <p:sldSz cx="9144000" cy="6858000" type="screen4x3"/>
  <p:notesSz cx="6946900" cy="92202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nsolato Gattuso" initials="CG" lastIdx="1" clrIdx="0">
    <p:extLst>
      <p:ext uri="{19B8F6BF-5375-455C-9EA6-DF929625EA0E}">
        <p15:presenceInfo xmlns:p15="http://schemas.microsoft.com/office/powerpoint/2012/main" userId="S::gattuso@services.fnal.gov::e16b36fd-af99-4a23-a2b7-c93a9c63ddf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C7C7C7"/>
    <a:srgbClr val="CC9900"/>
    <a:srgbClr val="4E4E4E"/>
    <a:srgbClr val="FB8B18"/>
    <a:srgbClr val="A25E20"/>
    <a:srgbClr val="A7A8AA"/>
    <a:srgbClr val="50504E"/>
    <a:srgbClr val="404040"/>
    <a:srgbClr val="004C97"/>
    <a:srgbClr val="6366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372AA34-6798-4F78-AECC-3330B3079BB0}" v="26" dt="2023-11-03T12:36:19.162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9" autoAdjust="0"/>
    <p:restoredTop sz="94660"/>
  </p:normalViewPr>
  <p:slideViewPr>
    <p:cSldViewPr snapToGrid="0" snapToObjects="1" showGuides="1">
      <p:cViewPr varScale="1">
        <p:scale>
          <a:sx n="78" d="100"/>
          <a:sy n="78" d="100"/>
        </p:scale>
        <p:origin x="948" y="64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nsolato Gattuso" userId="e16b36fd-af99-4a23-a2b7-c93a9c63ddf6" providerId="ADAL" clId="{6372AA34-6798-4F78-AECC-3330B3079BB0}"/>
    <pc:docChg chg="custSel addSld modSld sldOrd">
      <pc:chgData name="Consolato Gattuso" userId="e16b36fd-af99-4a23-a2b7-c93a9c63ddf6" providerId="ADAL" clId="{6372AA34-6798-4F78-AECC-3330B3079BB0}" dt="2023-11-03T14:22:06.036" v="1231" actId="14100"/>
      <pc:docMkLst>
        <pc:docMk/>
      </pc:docMkLst>
      <pc:sldChg chg="modSp mod">
        <pc:chgData name="Consolato Gattuso" userId="e16b36fd-af99-4a23-a2b7-c93a9c63ddf6" providerId="ADAL" clId="{6372AA34-6798-4F78-AECC-3330B3079BB0}" dt="2023-11-03T13:10:54.928" v="1228" actId="20577"/>
        <pc:sldMkLst>
          <pc:docMk/>
          <pc:sldMk cId="1989597527" sldId="294"/>
        </pc:sldMkLst>
        <pc:spChg chg="mod">
          <ac:chgData name="Consolato Gattuso" userId="e16b36fd-af99-4a23-a2b7-c93a9c63ddf6" providerId="ADAL" clId="{6372AA34-6798-4F78-AECC-3330B3079BB0}" dt="2023-11-03T13:10:54.928" v="1228" actId="20577"/>
          <ac:spMkLst>
            <pc:docMk/>
            <pc:sldMk cId="1989597527" sldId="294"/>
            <ac:spMk id="3" creationId="{00000000-0000-0000-0000-000000000000}"/>
          </ac:spMkLst>
        </pc:spChg>
      </pc:sldChg>
      <pc:sldChg chg="ord">
        <pc:chgData name="Consolato Gattuso" userId="e16b36fd-af99-4a23-a2b7-c93a9c63ddf6" providerId="ADAL" clId="{6372AA34-6798-4F78-AECC-3330B3079BB0}" dt="2023-11-03T12:01:03.704" v="482"/>
        <pc:sldMkLst>
          <pc:docMk/>
          <pc:sldMk cId="1910174109" sldId="400"/>
        </pc:sldMkLst>
      </pc:sldChg>
      <pc:sldChg chg="mod modShow">
        <pc:chgData name="Consolato Gattuso" userId="e16b36fd-af99-4a23-a2b7-c93a9c63ddf6" providerId="ADAL" clId="{6372AA34-6798-4F78-AECC-3330B3079BB0}" dt="2023-11-03T12:01:01.339" v="480" actId="729"/>
        <pc:sldMkLst>
          <pc:docMk/>
          <pc:sldMk cId="3079295408" sldId="408"/>
        </pc:sldMkLst>
      </pc:sldChg>
      <pc:sldChg chg="mod ord modShow">
        <pc:chgData name="Consolato Gattuso" userId="e16b36fd-af99-4a23-a2b7-c93a9c63ddf6" providerId="ADAL" clId="{6372AA34-6798-4F78-AECC-3330B3079BB0}" dt="2023-11-03T12:01:08.877" v="484"/>
        <pc:sldMkLst>
          <pc:docMk/>
          <pc:sldMk cId="2961145709" sldId="576"/>
        </pc:sldMkLst>
      </pc:sldChg>
      <pc:sldChg chg="addSp delSp modSp mod">
        <pc:chgData name="Consolato Gattuso" userId="e16b36fd-af99-4a23-a2b7-c93a9c63ddf6" providerId="ADAL" clId="{6372AA34-6798-4F78-AECC-3330B3079BB0}" dt="2023-11-03T12:00:43.358" v="478" actId="5793"/>
        <pc:sldMkLst>
          <pc:docMk/>
          <pc:sldMk cId="3463275573" sldId="661"/>
        </pc:sldMkLst>
        <pc:spChg chg="mod">
          <ac:chgData name="Consolato Gattuso" userId="e16b36fd-af99-4a23-a2b7-c93a9c63ddf6" providerId="ADAL" clId="{6372AA34-6798-4F78-AECC-3330B3079BB0}" dt="2023-11-03T12:00:16.651" v="461" actId="20577"/>
          <ac:spMkLst>
            <pc:docMk/>
            <pc:sldMk cId="3463275573" sldId="661"/>
            <ac:spMk id="2" creationId="{AA81028F-61C5-FFE5-A513-EF1C9E65C37F}"/>
          </ac:spMkLst>
        </pc:spChg>
        <pc:spChg chg="mod">
          <ac:chgData name="Consolato Gattuso" userId="e16b36fd-af99-4a23-a2b7-c93a9c63ddf6" providerId="ADAL" clId="{6372AA34-6798-4F78-AECC-3330B3079BB0}" dt="2023-11-03T12:00:43.358" v="478" actId="5793"/>
          <ac:spMkLst>
            <pc:docMk/>
            <pc:sldMk cId="3463275573" sldId="661"/>
            <ac:spMk id="7" creationId="{25BC1524-5253-EF68-CEDA-0F9934FF0675}"/>
          </ac:spMkLst>
        </pc:spChg>
        <pc:picChg chg="del">
          <ac:chgData name="Consolato Gattuso" userId="e16b36fd-af99-4a23-a2b7-c93a9c63ddf6" providerId="ADAL" clId="{6372AA34-6798-4F78-AECC-3330B3079BB0}" dt="2023-11-03T11:58:28.865" v="395" actId="478"/>
          <ac:picMkLst>
            <pc:docMk/>
            <pc:sldMk cId="3463275573" sldId="661"/>
            <ac:picMk id="9" creationId="{B13F4262-CA8A-697C-4B9D-F3AEFF796449}"/>
          </ac:picMkLst>
        </pc:picChg>
        <pc:picChg chg="add del mod">
          <ac:chgData name="Consolato Gattuso" userId="e16b36fd-af99-4a23-a2b7-c93a9c63ddf6" providerId="ADAL" clId="{6372AA34-6798-4F78-AECC-3330B3079BB0}" dt="2023-11-03T11:58:44.321" v="399" actId="478"/>
          <ac:picMkLst>
            <pc:docMk/>
            <pc:sldMk cId="3463275573" sldId="661"/>
            <ac:picMk id="10" creationId="{38E32E38-771F-2E3F-ECA8-91F3A6DBA86B}"/>
          </ac:picMkLst>
        </pc:picChg>
        <pc:picChg chg="add mod modCrop">
          <ac:chgData name="Consolato Gattuso" userId="e16b36fd-af99-4a23-a2b7-c93a9c63ddf6" providerId="ADAL" clId="{6372AA34-6798-4F78-AECC-3330B3079BB0}" dt="2023-11-03T11:59:38.075" v="409" actId="1076"/>
          <ac:picMkLst>
            <pc:docMk/>
            <pc:sldMk cId="3463275573" sldId="661"/>
            <ac:picMk id="12" creationId="{21008B3B-CEF4-EC48-FA5C-3F8A41A7C16F}"/>
          </ac:picMkLst>
        </pc:picChg>
      </pc:sldChg>
      <pc:sldChg chg="mod modShow">
        <pc:chgData name="Consolato Gattuso" userId="e16b36fd-af99-4a23-a2b7-c93a9c63ddf6" providerId="ADAL" clId="{6372AA34-6798-4F78-AECC-3330B3079BB0}" dt="2023-11-03T12:00:58.258" v="479" actId="729"/>
        <pc:sldMkLst>
          <pc:docMk/>
          <pc:sldMk cId="3973932498" sldId="666"/>
        </pc:sldMkLst>
      </pc:sldChg>
      <pc:sldChg chg="addSp modSp mod ord modAnim modShow">
        <pc:chgData name="Consolato Gattuso" userId="e16b36fd-af99-4a23-a2b7-c93a9c63ddf6" providerId="ADAL" clId="{6372AA34-6798-4F78-AECC-3330B3079BB0}" dt="2023-11-03T12:52:32.114" v="1226"/>
        <pc:sldMkLst>
          <pc:docMk/>
          <pc:sldMk cId="848284120" sldId="667"/>
        </pc:sldMkLst>
        <pc:spChg chg="add mod">
          <ac:chgData name="Consolato Gattuso" userId="e16b36fd-af99-4a23-a2b7-c93a9c63ddf6" providerId="ADAL" clId="{6372AA34-6798-4F78-AECC-3330B3079BB0}" dt="2023-11-03T11:55:59.967" v="393" actId="164"/>
          <ac:spMkLst>
            <pc:docMk/>
            <pc:sldMk cId="848284120" sldId="667"/>
            <ac:spMk id="2" creationId="{F65FE153-E090-27F8-088B-664E79A8D28F}"/>
          </ac:spMkLst>
        </pc:spChg>
        <pc:spChg chg="mod ord">
          <ac:chgData name="Consolato Gattuso" userId="e16b36fd-af99-4a23-a2b7-c93a9c63ddf6" providerId="ADAL" clId="{6372AA34-6798-4F78-AECC-3330B3079BB0}" dt="2023-11-03T11:53:27.984" v="161" actId="1076"/>
          <ac:spMkLst>
            <pc:docMk/>
            <pc:sldMk cId="848284120" sldId="667"/>
            <ac:spMk id="21" creationId="{321A8BC5-38AB-4B6F-D2AB-771A1F4B23F4}"/>
          </ac:spMkLst>
        </pc:spChg>
        <pc:grpChg chg="add mod">
          <ac:chgData name="Consolato Gattuso" userId="e16b36fd-af99-4a23-a2b7-c93a9c63ddf6" providerId="ADAL" clId="{6372AA34-6798-4F78-AECC-3330B3079BB0}" dt="2023-11-03T11:56:02.879" v="394" actId="164"/>
          <ac:grpSpMkLst>
            <pc:docMk/>
            <pc:sldMk cId="848284120" sldId="667"/>
            <ac:grpSpMk id="19" creationId="{AF4BAD52-37DE-EA21-2EC2-2E8223EE9E55}"/>
          </ac:grpSpMkLst>
        </pc:grpChg>
        <pc:grpChg chg="add mod">
          <ac:chgData name="Consolato Gattuso" userId="e16b36fd-af99-4a23-a2b7-c93a9c63ddf6" providerId="ADAL" clId="{6372AA34-6798-4F78-AECC-3330B3079BB0}" dt="2023-11-03T11:56:02.879" v="394" actId="164"/>
          <ac:grpSpMkLst>
            <pc:docMk/>
            <pc:sldMk cId="848284120" sldId="667"/>
            <ac:grpSpMk id="22" creationId="{34E396CE-C455-DC84-5F0C-236D7B7C7474}"/>
          </ac:grpSpMkLst>
        </pc:grpChg>
        <pc:picChg chg="ord">
          <ac:chgData name="Consolato Gattuso" userId="e16b36fd-af99-4a23-a2b7-c93a9c63ddf6" providerId="ADAL" clId="{6372AA34-6798-4F78-AECC-3330B3079BB0}" dt="2023-11-03T11:53:25.581" v="160" actId="167"/>
          <ac:picMkLst>
            <pc:docMk/>
            <pc:sldMk cId="848284120" sldId="667"/>
            <ac:picMk id="8" creationId="{D0EFC705-2355-59AD-C239-C9E4D5384F99}"/>
          </ac:picMkLst>
        </pc:picChg>
        <pc:picChg chg="mod">
          <ac:chgData name="Consolato Gattuso" userId="e16b36fd-af99-4a23-a2b7-c93a9c63ddf6" providerId="ADAL" clId="{6372AA34-6798-4F78-AECC-3330B3079BB0}" dt="2023-11-03T11:56:02.879" v="394" actId="164"/>
          <ac:picMkLst>
            <pc:docMk/>
            <pc:sldMk cId="848284120" sldId="667"/>
            <ac:picMk id="20" creationId="{ECDBD46E-29D3-BC2E-DB56-027870E69CE0}"/>
          </ac:picMkLst>
        </pc:picChg>
        <pc:cxnChg chg="add mod">
          <ac:chgData name="Consolato Gattuso" userId="e16b36fd-af99-4a23-a2b7-c93a9c63ddf6" providerId="ADAL" clId="{6372AA34-6798-4F78-AECC-3330B3079BB0}" dt="2023-11-03T11:55:59.967" v="393" actId="164"/>
          <ac:cxnSpMkLst>
            <pc:docMk/>
            <pc:sldMk cId="848284120" sldId="667"/>
            <ac:cxnSpMk id="9" creationId="{4E6888E5-FD7D-A12A-3AF4-07BFCD29CECA}"/>
          </ac:cxnSpMkLst>
        </pc:cxnChg>
        <pc:cxnChg chg="add mod">
          <ac:chgData name="Consolato Gattuso" userId="e16b36fd-af99-4a23-a2b7-c93a9c63ddf6" providerId="ADAL" clId="{6372AA34-6798-4F78-AECC-3330B3079BB0}" dt="2023-11-03T11:55:59.967" v="393" actId="164"/>
          <ac:cxnSpMkLst>
            <pc:docMk/>
            <pc:sldMk cId="848284120" sldId="667"/>
            <ac:cxnSpMk id="17" creationId="{075E5E14-0542-9416-021D-ACFEE1E74DFF}"/>
          </ac:cxnSpMkLst>
        </pc:cxnChg>
      </pc:sldChg>
      <pc:sldChg chg="addSp delSp modSp new mod">
        <pc:chgData name="Consolato Gattuso" userId="e16b36fd-af99-4a23-a2b7-c93a9c63ddf6" providerId="ADAL" clId="{6372AA34-6798-4F78-AECC-3330B3079BB0}" dt="2023-11-03T12:08:59.994" v="906" actId="20577"/>
        <pc:sldMkLst>
          <pc:docMk/>
          <pc:sldMk cId="3170346346" sldId="668"/>
        </pc:sldMkLst>
        <pc:spChg chg="add del mod">
          <ac:chgData name="Consolato Gattuso" userId="e16b36fd-af99-4a23-a2b7-c93a9c63ddf6" providerId="ADAL" clId="{6372AA34-6798-4F78-AECC-3330B3079BB0}" dt="2023-11-03T12:08:59.994" v="906" actId="20577"/>
          <ac:spMkLst>
            <pc:docMk/>
            <pc:sldMk cId="3170346346" sldId="668"/>
            <ac:spMk id="2" creationId="{60C67FAB-7555-AD63-AB3B-1FC64F0A3267}"/>
          </ac:spMkLst>
        </pc:spChg>
        <pc:spChg chg="mod">
          <ac:chgData name="Consolato Gattuso" userId="e16b36fd-af99-4a23-a2b7-c93a9c63ddf6" providerId="ADAL" clId="{6372AA34-6798-4F78-AECC-3330B3079BB0}" dt="2023-11-03T11:46:42.390" v="33" actId="20577"/>
          <ac:spMkLst>
            <pc:docMk/>
            <pc:sldMk cId="3170346346" sldId="668"/>
            <ac:spMk id="3" creationId="{307F2FB0-D4E6-4035-CD41-3EB77FA8BC45}"/>
          </ac:spMkLst>
        </pc:spChg>
        <pc:graphicFrameChg chg="add del mod">
          <ac:chgData name="Consolato Gattuso" userId="e16b36fd-af99-4a23-a2b7-c93a9c63ddf6" providerId="ADAL" clId="{6372AA34-6798-4F78-AECC-3330B3079BB0}" dt="2023-11-03T11:46:54.580" v="35"/>
          <ac:graphicFrameMkLst>
            <pc:docMk/>
            <pc:sldMk cId="3170346346" sldId="668"/>
            <ac:graphicFrameMk id="7" creationId="{8700F04C-C795-D3E3-8B85-75D0424219CE}"/>
          </ac:graphicFrameMkLst>
        </pc:graphicFrameChg>
        <pc:graphicFrameChg chg="add del mod">
          <ac:chgData name="Consolato Gattuso" userId="e16b36fd-af99-4a23-a2b7-c93a9c63ddf6" providerId="ADAL" clId="{6372AA34-6798-4F78-AECC-3330B3079BB0}" dt="2023-11-03T11:51:32.372" v="46" actId="478"/>
          <ac:graphicFrameMkLst>
            <pc:docMk/>
            <pc:sldMk cId="3170346346" sldId="668"/>
            <ac:graphicFrameMk id="8" creationId="{9C92CAEB-98AB-C20D-3202-0A9C8EC81FE1}"/>
          </ac:graphicFrameMkLst>
        </pc:graphicFrameChg>
        <pc:graphicFrameChg chg="add mod">
          <ac:chgData name="Consolato Gattuso" userId="e16b36fd-af99-4a23-a2b7-c93a9c63ddf6" providerId="ADAL" clId="{6372AA34-6798-4F78-AECC-3330B3079BB0}" dt="2023-11-03T12:05:27.593" v="805" actId="1076"/>
          <ac:graphicFrameMkLst>
            <pc:docMk/>
            <pc:sldMk cId="3170346346" sldId="668"/>
            <ac:graphicFrameMk id="9" creationId="{F9E43661-F83B-7493-481D-C062DAF4F014}"/>
          </ac:graphicFrameMkLst>
        </pc:graphicFrameChg>
      </pc:sldChg>
      <pc:sldChg chg="modSp new mod">
        <pc:chgData name="Consolato Gattuso" userId="e16b36fd-af99-4a23-a2b7-c93a9c63ddf6" providerId="ADAL" clId="{6372AA34-6798-4F78-AECC-3330B3079BB0}" dt="2023-11-03T14:22:06.036" v="1231" actId="14100"/>
        <pc:sldMkLst>
          <pc:docMk/>
          <pc:sldMk cId="4143377888" sldId="669"/>
        </pc:sldMkLst>
        <pc:spChg chg="mod">
          <ac:chgData name="Consolato Gattuso" userId="e16b36fd-af99-4a23-a2b7-c93a9c63ddf6" providerId="ADAL" clId="{6372AA34-6798-4F78-AECC-3330B3079BB0}" dt="2023-11-03T14:22:06.036" v="1231" actId="14100"/>
          <ac:spMkLst>
            <pc:docMk/>
            <pc:sldMk cId="4143377888" sldId="669"/>
            <ac:spMk id="2" creationId="{5DB3CB77-8AB7-8651-2C22-FFCAF5359C9C}"/>
          </ac:spMkLst>
        </pc:spChg>
        <pc:spChg chg="mod">
          <ac:chgData name="Consolato Gattuso" userId="e16b36fd-af99-4a23-a2b7-c93a9c63ddf6" providerId="ADAL" clId="{6372AA34-6798-4F78-AECC-3330B3079BB0}" dt="2023-11-03T12:31:43.036" v="993" actId="20577"/>
          <ac:spMkLst>
            <pc:docMk/>
            <pc:sldMk cId="4143377888" sldId="669"/>
            <ac:spMk id="3" creationId="{DBE23476-559B-4B31-9074-BDB8F5417486}"/>
          </ac:spMkLst>
        </pc:spChg>
      </pc:sldChg>
      <pc:sldChg chg="modSp new mod">
        <pc:chgData name="Consolato Gattuso" userId="e16b36fd-af99-4a23-a2b7-c93a9c63ddf6" providerId="ADAL" clId="{6372AA34-6798-4F78-AECC-3330B3079BB0}" dt="2023-11-03T12:33:36.693" v="1069" actId="20577"/>
        <pc:sldMkLst>
          <pc:docMk/>
          <pc:sldMk cId="122289639" sldId="670"/>
        </pc:sldMkLst>
        <pc:spChg chg="mod">
          <ac:chgData name="Consolato Gattuso" userId="e16b36fd-af99-4a23-a2b7-c93a9c63ddf6" providerId="ADAL" clId="{6372AA34-6798-4F78-AECC-3330B3079BB0}" dt="2023-11-03T12:33:36.693" v="1069" actId="20577"/>
          <ac:spMkLst>
            <pc:docMk/>
            <pc:sldMk cId="122289639" sldId="670"/>
            <ac:spMk id="2" creationId="{46D5D80B-6432-C0A3-7948-15C31D1E4F4A}"/>
          </ac:spMkLst>
        </pc:spChg>
        <pc:spChg chg="mod">
          <ac:chgData name="Consolato Gattuso" userId="e16b36fd-af99-4a23-a2b7-c93a9c63ddf6" providerId="ADAL" clId="{6372AA34-6798-4F78-AECC-3330B3079BB0}" dt="2023-11-03T12:32:59.697" v="1022" actId="20577"/>
          <ac:spMkLst>
            <pc:docMk/>
            <pc:sldMk cId="122289639" sldId="670"/>
            <ac:spMk id="3" creationId="{18906D32-0342-2056-0950-3FC95D897A57}"/>
          </ac:spMkLst>
        </pc:spChg>
      </pc:sldChg>
      <pc:sldChg chg="addSp delSp modSp new mod">
        <pc:chgData name="Consolato Gattuso" userId="e16b36fd-af99-4a23-a2b7-c93a9c63ddf6" providerId="ADAL" clId="{6372AA34-6798-4F78-AECC-3330B3079BB0}" dt="2023-11-03T12:36:35.107" v="1223" actId="20577"/>
        <pc:sldMkLst>
          <pc:docMk/>
          <pc:sldMk cId="245340434" sldId="671"/>
        </pc:sldMkLst>
        <pc:spChg chg="del">
          <ac:chgData name="Consolato Gattuso" userId="e16b36fd-af99-4a23-a2b7-c93a9c63ddf6" providerId="ADAL" clId="{6372AA34-6798-4F78-AECC-3330B3079BB0}" dt="2023-11-03T12:35:02.271" v="1119" actId="26606"/>
          <ac:spMkLst>
            <pc:docMk/>
            <pc:sldMk cId="245340434" sldId="671"/>
            <ac:spMk id="2" creationId="{B81D3CAB-E4EC-08BD-2C4A-56A12C88EA54}"/>
          </ac:spMkLst>
        </pc:spChg>
        <pc:spChg chg="mod">
          <ac:chgData name="Consolato Gattuso" userId="e16b36fd-af99-4a23-a2b7-c93a9c63ddf6" providerId="ADAL" clId="{6372AA34-6798-4F78-AECC-3330B3079BB0}" dt="2023-11-03T12:35:15.588" v="1120" actId="313"/>
          <ac:spMkLst>
            <pc:docMk/>
            <pc:sldMk cId="245340434" sldId="671"/>
            <ac:spMk id="3" creationId="{76F7A334-6373-D823-20B2-FC78FD33915B}"/>
          </ac:spMkLst>
        </pc:spChg>
        <pc:spChg chg="mod">
          <ac:chgData name="Consolato Gattuso" userId="e16b36fd-af99-4a23-a2b7-c93a9c63ddf6" providerId="ADAL" clId="{6372AA34-6798-4F78-AECC-3330B3079BB0}" dt="2023-11-03T12:35:02.271" v="1119" actId="26606"/>
          <ac:spMkLst>
            <pc:docMk/>
            <pc:sldMk cId="245340434" sldId="671"/>
            <ac:spMk id="4" creationId="{A5F48482-24D3-53FC-A6EE-26D0388E67FD}"/>
          </ac:spMkLst>
        </pc:spChg>
        <pc:spChg chg="mod">
          <ac:chgData name="Consolato Gattuso" userId="e16b36fd-af99-4a23-a2b7-c93a9c63ddf6" providerId="ADAL" clId="{6372AA34-6798-4F78-AECC-3330B3079BB0}" dt="2023-11-03T12:35:02.271" v="1119" actId="26606"/>
          <ac:spMkLst>
            <pc:docMk/>
            <pc:sldMk cId="245340434" sldId="671"/>
            <ac:spMk id="5" creationId="{8D2D2937-4D9D-EC3A-869D-5D82B4AF1B0D}"/>
          </ac:spMkLst>
        </pc:spChg>
        <pc:spChg chg="mod">
          <ac:chgData name="Consolato Gattuso" userId="e16b36fd-af99-4a23-a2b7-c93a9c63ddf6" providerId="ADAL" clId="{6372AA34-6798-4F78-AECC-3330B3079BB0}" dt="2023-11-03T12:35:02.271" v="1119" actId="26606"/>
          <ac:spMkLst>
            <pc:docMk/>
            <pc:sldMk cId="245340434" sldId="671"/>
            <ac:spMk id="6" creationId="{E5D9B56F-6DFB-4A6B-00A3-1199DA6FE2E5}"/>
          </ac:spMkLst>
        </pc:spChg>
        <pc:spChg chg="add mod">
          <ac:chgData name="Consolato Gattuso" userId="e16b36fd-af99-4a23-a2b7-c93a9c63ddf6" providerId="ADAL" clId="{6372AA34-6798-4F78-AECC-3330B3079BB0}" dt="2023-11-03T12:36:16.214" v="1201" actId="20577"/>
          <ac:spMkLst>
            <pc:docMk/>
            <pc:sldMk cId="245340434" sldId="671"/>
            <ac:spMk id="7" creationId="{5EEB80E2-EE64-6EEE-7180-0E5749C2F6E2}"/>
          </ac:spMkLst>
        </pc:spChg>
        <pc:spChg chg="add mod">
          <ac:chgData name="Consolato Gattuso" userId="e16b36fd-af99-4a23-a2b7-c93a9c63ddf6" providerId="ADAL" clId="{6372AA34-6798-4F78-AECC-3330B3079BB0}" dt="2023-11-03T12:36:35.107" v="1223" actId="20577"/>
          <ac:spMkLst>
            <pc:docMk/>
            <pc:sldMk cId="245340434" sldId="671"/>
            <ac:spMk id="8" creationId="{E165C359-3B5A-58F4-1605-257209F304CA}"/>
          </ac:spMkLst>
        </pc:spChg>
        <pc:picChg chg="add mod ord">
          <ac:chgData name="Consolato Gattuso" userId="e16b36fd-af99-4a23-a2b7-c93a9c63ddf6" providerId="ADAL" clId="{6372AA34-6798-4F78-AECC-3330B3079BB0}" dt="2023-11-03T12:36:07.698" v="1196" actId="14100"/>
          <ac:picMkLst>
            <pc:docMk/>
            <pc:sldMk cId="245340434" sldId="671"/>
            <ac:picMk id="2050" creationId="{023885C5-2C84-F171-7188-E5C04AB79BE4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0323" cy="461010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4969" y="0"/>
            <a:ext cx="3010323" cy="461010"/>
          </a:xfrm>
          <a:prstGeom prst="rect">
            <a:avLst/>
          </a:prstGeom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11/3/2023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57590"/>
            <a:ext cx="3010323" cy="461010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4969" y="8757590"/>
            <a:ext cx="3010323" cy="461010"/>
          </a:xfrm>
          <a:prstGeom prst="rect">
            <a:avLst/>
          </a:prstGeom>
        </p:spPr>
        <p:txBody>
          <a:bodyPr vert="horz" wrap="square" lIns="92382" tIns="46191" rIns="92382" bIns="46191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0323" cy="461010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4969" y="0"/>
            <a:ext cx="3010323" cy="461010"/>
          </a:xfrm>
          <a:prstGeom prst="rect">
            <a:avLst/>
          </a:prstGeom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11/3/2023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692150"/>
            <a:ext cx="46101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82" tIns="46191" rIns="92382" bIns="46191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4690" y="4379595"/>
            <a:ext cx="5557520" cy="4149090"/>
          </a:xfrm>
          <a:prstGeom prst="rect">
            <a:avLst/>
          </a:prstGeom>
        </p:spPr>
        <p:txBody>
          <a:bodyPr vert="horz" lIns="92382" tIns="46191" rIns="92382" bIns="46191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7590"/>
            <a:ext cx="3010323" cy="461010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4969" y="8757590"/>
            <a:ext cx="3010323" cy="461010"/>
          </a:xfrm>
          <a:prstGeom prst="rect">
            <a:avLst/>
          </a:prstGeom>
        </p:spPr>
        <p:txBody>
          <a:bodyPr vert="horz" wrap="square" lIns="92382" tIns="46191" rIns="92382" bIns="46191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7ADAB69-348E-2C41-AF41-E98D046040A4}" type="datetime1">
              <a:rPr lang="en-US" smtClean="0"/>
              <a:t>11/3/2023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B099EE7B-C01A-E94A-AA76-2F04CF97FC05}" type="datetime1">
              <a:rPr lang="en-US" smtClean="0"/>
              <a:t>11/3/2023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09EA2773-F02A-CC43-B1C5-479A1F34EDA7}" type="datetime1">
              <a:rPr lang="en-US" smtClean="0"/>
              <a:t>11/3/2023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8FEA58B7-095F-6844-8E3C-8A1DDD22BF89}" type="datetime1">
              <a:rPr lang="en-US" smtClean="0"/>
              <a:t>11/3/2023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fld id="{3C7E1B65-1920-CF40-87B8-818D6517E0EA}" type="datetime1">
              <a:rPr lang="en-US" smtClean="0"/>
              <a:t>11/3/2023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8FDACF-6E1B-814B-BDB6-B66F2ED862D6}" type="datetime1">
              <a:rPr lang="en-US" smtClean="0"/>
              <a:t>11/3/2023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154D8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41800" y="6502640"/>
            <a:ext cx="6260399" cy="242873"/>
          </a:xfrm>
        </p:spPr>
        <p:txBody>
          <a:bodyPr/>
          <a:lstStyle>
            <a:lvl1pPr>
              <a:defRPr sz="900">
                <a:solidFill>
                  <a:srgbClr val="154D81"/>
                </a:solidFill>
              </a:defRPr>
            </a:lvl1pPr>
          </a:lstStyle>
          <a:p>
            <a:pPr>
              <a:defRPr/>
            </a:pPr>
            <a:r>
              <a:rPr lang="en-US"/>
              <a:t>C. Gattuso| AD Shutdown Manager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0FCC33-88AD-4F5E-9761-6204A2A9FDB5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37D2795B-4BA5-44EF-BA6E-04F299C946F1}"/>
              </a:ext>
            </a:extLst>
          </p:cNvPr>
          <p:cNvSpPr txBox="1">
            <a:spLocks/>
          </p:cNvSpPr>
          <p:nvPr userDrawn="1"/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rgbClr val="004C97"/>
                </a:solidFill>
                <a:latin typeface="Helvetica" charset="0"/>
                <a:ea typeface="Geneva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>
              <a:defRPr/>
            </a:pPr>
            <a:fld id="{D38FDACF-6E1B-814B-BDB6-B66F2ED862D6}" type="datetime1">
              <a:rPr lang="en-US" smtClean="0"/>
              <a:pPr>
                <a:defRPr/>
              </a:pPr>
              <a:t>11/3/2023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33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E2EF4938-6162-EE4E-9ED3-73016E21644A}" type="datetime1">
              <a:rPr lang="en-US" smtClean="0"/>
              <a:t>11/3/2023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  <p:sldLayoutId id="2147484123" r:id="rId8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jcrnkovi@fnal.gov" TargetMode="External"/><Relationship Id="rId2" Type="http://schemas.openxmlformats.org/officeDocument/2006/relationships/hyperlink" Target="mailto:deinlein@fnal.gov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1924" y="5467781"/>
            <a:ext cx="8499231" cy="1390219"/>
          </a:xfrm>
        </p:spPr>
        <p:txBody>
          <a:bodyPr/>
          <a:lstStyle/>
          <a:p>
            <a:r>
              <a:rPr lang="en-US" dirty="0"/>
              <a:t>Cons Gattuso	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41924" y="3886785"/>
            <a:ext cx="8499232" cy="1580995"/>
          </a:xfrm>
        </p:spPr>
        <p:txBody>
          <a:bodyPr>
            <a:noAutofit/>
          </a:bodyPr>
          <a:lstStyle/>
          <a:p>
            <a:r>
              <a:rPr lang="en-US" dirty="0"/>
              <a:t>2023 Summer Shutdown</a:t>
            </a:r>
          </a:p>
          <a:p>
            <a:r>
              <a:rPr lang="en-US" dirty="0"/>
              <a:t>11/3/23</a:t>
            </a:r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7948C32-EA04-7727-A942-2F033DDB1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3137"/>
            <a:ext cx="8686800" cy="427877"/>
          </a:xfrm>
        </p:spPr>
        <p:txBody>
          <a:bodyPr/>
          <a:lstStyle/>
          <a:p>
            <a:r>
              <a:rPr lang="en-US" dirty="0"/>
              <a:t>Schedule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DCB019-96BF-E649-E424-181B888FF6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6588" y="6504213"/>
            <a:ext cx="775607" cy="241300"/>
          </a:xfrm>
        </p:spPr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11/3/2023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348087-3A9F-BAE8-FAC5-4510B2C861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161F39-3711-6F48-AE6E-431A9BE1E2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16" name="Content Placeholder 15" descr="A white screen with many lines&#10;&#10;Description automatically generated">
            <a:extLst>
              <a:ext uri="{FF2B5EF4-FFF2-40B4-BE49-F238E27FC236}">
                <a16:creationId xmlns:a16="http://schemas.microsoft.com/office/drawing/2014/main" id="{F773EAF9-B41B-88BB-B6ED-BD4656B7E8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711200"/>
            <a:ext cx="9189778" cy="5282715"/>
          </a:xfr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73126A7-C5A8-D621-6DE5-44C6FE8EF408}"/>
              </a:ext>
            </a:extLst>
          </p:cNvPr>
          <p:cNvSpPr txBox="1"/>
          <p:nvPr/>
        </p:nvSpPr>
        <p:spPr>
          <a:xfrm rot="16200000">
            <a:off x="5505007" y="976923"/>
            <a:ext cx="15533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End of Grey period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95A7AB-8AD3-611C-F7BB-19C7466DEB47}"/>
              </a:ext>
            </a:extLst>
          </p:cNvPr>
          <p:cNvCxnSpPr/>
          <p:nvPr/>
        </p:nvCxnSpPr>
        <p:spPr>
          <a:xfrm>
            <a:off x="6127262" y="23137"/>
            <a:ext cx="0" cy="587716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E54CE8EB-06E2-442A-1815-6D7969537966}"/>
              </a:ext>
            </a:extLst>
          </p:cNvPr>
          <p:cNvSpPr/>
          <p:nvPr/>
        </p:nvSpPr>
        <p:spPr>
          <a:xfrm>
            <a:off x="89949" y="1130811"/>
            <a:ext cx="6037824" cy="776656"/>
          </a:xfrm>
          <a:prstGeom prst="rect">
            <a:avLst/>
          </a:prstGeom>
          <a:solidFill>
            <a:schemeClr val="accent2">
              <a:lumMod val="40000"/>
              <a:lumOff val="60000"/>
              <a:alpha val="34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404040"/>
                </a:solidFill>
              </a:rPr>
              <a:t>Booster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B3B3062-5B6D-C6CF-FF06-CA7FA1BB216D}"/>
              </a:ext>
            </a:extLst>
          </p:cNvPr>
          <p:cNvSpPr/>
          <p:nvPr/>
        </p:nvSpPr>
        <p:spPr>
          <a:xfrm>
            <a:off x="89438" y="789288"/>
            <a:ext cx="6037824" cy="341523"/>
          </a:xfrm>
          <a:prstGeom prst="rect">
            <a:avLst/>
          </a:prstGeom>
          <a:solidFill>
            <a:schemeClr val="accent3">
              <a:lumMod val="40000"/>
              <a:lumOff val="60000"/>
              <a:alpha val="34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404040"/>
                </a:solidFill>
              </a:rPr>
              <a:t>Linac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65C76B5-D956-21F4-529C-72A0B322AC88}"/>
              </a:ext>
            </a:extLst>
          </p:cNvPr>
          <p:cNvSpPr/>
          <p:nvPr/>
        </p:nvSpPr>
        <p:spPr>
          <a:xfrm>
            <a:off x="89438" y="1907467"/>
            <a:ext cx="6037824" cy="419611"/>
          </a:xfrm>
          <a:prstGeom prst="rect">
            <a:avLst/>
          </a:prstGeom>
          <a:solidFill>
            <a:schemeClr val="accent4">
              <a:lumMod val="40000"/>
              <a:lumOff val="60000"/>
              <a:alpha val="34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404040"/>
                </a:solidFill>
              </a:rPr>
              <a:t>8 GeV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977EBCB-375C-C2FA-62B5-F0E276D78DDD}"/>
              </a:ext>
            </a:extLst>
          </p:cNvPr>
          <p:cNvSpPr/>
          <p:nvPr/>
        </p:nvSpPr>
        <p:spPr>
          <a:xfrm>
            <a:off x="88927" y="2342600"/>
            <a:ext cx="9054051" cy="963308"/>
          </a:xfrm>
          <a:prstGeom prst="rect">
            <a:avLst/>
          </a:prstGeom>
          <a:solidFill>
            <a:schemeClr val="accent5">
              <a:lumMod val="40000"/>
              <a:lumOff val="60000"/>
              <a:alpha val="34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404040"/>
                </a:solidFill>
              </a:rPr>
              <a:t>Muon Campus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BF2F73F-8FE2-02C8-AAA8-BFB6ADE847E0}"/>
              </a:ext>
            </a:extLst>
          </p:cNvPr>
          <p:cNvSpPr/>
          <p:nvPr/>
        </p:nvSpPr>
        <p:spPr>
          <a:xfrm>
            <a:off x="88928" y="3329558"/>
            <a:ext cx="6037824" cy="1344042"/>
          </a:xfrm>
          <a:prstGeom prst="rect">
            <a:avLst/>
          </a:prstGeom>
          <a:solidFill>
            <a:schemeClr val="accent3">
              <a:lumMod val="40000"/>
              <a:lumOff val="60000"/>
              <a:alpha val="34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404040"/>
                </a:solidFill>
              </a:rPr>
              <a:t>F-sector &amp; </a:t>
            </a:r>
          </a:p>
          <a:p>
            <a:r>
              <a:rPr lang="en-US" dirty="0">
                <a:solidFill>
                  <a:srgbClr val="404040"/>
                </a:solidFill>
              </a:rPr>
              <a:t>Switchyard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816EEF4-91B7-B1A6-33DE-8BD7C278885F}"/>
              </a:ext>
            </a:extLst>
          </p:cNvPr>
          <p:cNvSpPr/>
          <p:nvPr/>
        </p:nvSpPr>
        <p:spPr>
          <a:xfrm>
            <a:off x="89948" y="4688299"/>
            <a:ext cx="9054052" cy="618347"/>
          </a:xfrm>
          <a:prstGeom prst="rect">
            <a:avLst/>
          </a:prstGeom>
          <a:solidFill>
            <a:schemeClr val="accent2">
              <a:lumMod val="40000"/>
              <a:lumOff val="60000"/>
              <a:alpha val="34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404040"/>
                </a:solidFill>
              </a:rPr>
              <a:t>PIPII</a:t>
            </a:r>
            <a:r>
              <a:rPr lang="en-US" dirty="0"/>
              <a:t> 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2D3A953-66BA-CF1E-FAA6-030A4122012F}"/>
              </a:ext>
            </a:extLst>
          </p:cNvPr>
          <p:cNvSpPr/>
          <p:nvPr/>
        </p:nvSpPr>
        <p:spPr>
          <a:xfrm>
            <a:off x="88928" y="5283961"/>
            <a:ext cx="9055072" cy="618347"/>
          </a:xfrm>
          <a:prstGeom prst="rect">
            <a:avLst/>
          </a:prstGeom>
          <a:solidFill>
            <a:schemeClr val="accent2">
              <a:lumMod val="40000"/>
              <a:lumOff val="60000"/>
              <a:alpha val="34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404040"/>
                </a:solidFill>
              </a:rPr>
              <a:t>FAST/IOTA</a:t>
            </a:r>
            <a:r>
              <a:rPr lang="en-US" dirty="0"/>
              <a:t> </a:t>
            </a:r>
          </a:p>
        </p:txBody>
      </p:sp>
      <p:cxnSp>
        <p:nvCxnSpPr>
          <p:cNvPr id="29" name="Connector: Elbow 28">
            <a:extLst>
              <a:ext uri="{FF2B5EF4-FFF2-40B4-BE49-F238E27FC236}">
                <a16:creationId xmlns:a16="http://schemas.microsoft.com/office/drawing/2014/main" id="{D8EAEBC7-23A8-7415-48E8-49A5D17BE41F}"/>
              </a:ext>
            </a:extLst>
          </p:cNvPr>
          <p:cNvCxnSpPr>
            <a:cxnSpLocks/>
          </p:cNvCxnSpPr>
          <p:nvPr/>
        </p:nvCxnSpPr>
        <p:spPr>
          <a:xfrm flipV="1">
            <a:off x="2758831" y="2937439"/>
            <a:ext cx="5525477" cy="1470156"/>
          </a:xfrm>
          <a:prstGeom prst="bentConnector3">
            <a:avLst>
              <a:gd name="adj1" fmla="val 32603"/>
            </a:avLst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6A481C30-6420-198A-2C06-26B80D1315D3}"/>
              </a:ext>
            </a:extLst>
          </p:cNvPr>
          <p:cNvSpPr txBox="1"/>
          <p:nvPr/>
        </p:nvSpPr>
        <p:spPr>
          <a:xfrm>
            <a:off x="4502164" y="3992933"/>
            <a:ext cx="11768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Critical Path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47349E1-3E90-A286-BC31-F5B0F7481865}"/>
              </a:ext>
            </a:extLst>
          </p:cNvPr>
          <p:cNvSpPr txBox="1"/>
          <p:nvPr/>
        </p:nvSpPr>
        <p:spPr>
          <a:xfrm>
            <a:off x="1530603" y="394112"/>
            <a:ext cx="53251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rgbClr val="C00000"/>
                </a:solidFill>
              </a:rPr>
              <a:t>Today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7BEAF707-59EB-ED6E-FA7F-CE269205409D}"/>
              </a:ext>
            </a:extLst>
          </p:cNvPr>
          <p:cNvCxnSpPr>
            <a:cxnSpLocks/>
          </p:cNvCxnSpPr>
          <p:nvPr/>
        </p:nvCxnSpPr>
        <p:spPr>
          <a:xfrm>
            <a:off x="1806965" y="629601"/>
            <a:ext cx="0" cy="28915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19F1A645-4C53-7E71-1600-790389E52641}"/>
              </a:ext>
            </a:extLst>
          </p:cNvPr>
          <p:cNvSpPr txBox="1"/>
          <p:nvPr/>
        </p:nvSpPr>
        <p:spPr>
          <a:xfrm rot="16200000">
            <a:off x="6097070" y="314777"/>
            <a:ext cx="6832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Dec 15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3F5753C-513E-0B52-DC7E-E5BD55D28C87}"/>
              </a:ext>
            </a:extLst>
          </p:cNvPr>
          <p:cNvSpPr txBox="1"/>
          <p:nvPr/>
        </p:nvSpPr>
        <p:spPr>
          <a:xfrm rot="16200000">
            <a:off x="1979188" y="347232"/>
            <a:ext cx="4756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B0F0"/>
                </a:solidFill>
              </a:rPr>
              <a:t>Nov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39CD99-6C29-ACC2-1C46-3A0A4390558A}"/>
              </a:ext>
            </a:extLst>
          </p:cNvPr>
          <p:cNvSpPr txBox="1"/>
          <p:nvPr/>
        </p:nvSpPr>
        <p:spPr>
          <a:xfrm rot="16200000">
            <a:off x="4100909" y="291996"/>
            <a:ext cx="9879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Thanksgiving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8D71AD-2A2A-758D-C6BF-C131E77A2EB3}"/>
              </a:ext>
            </a:extLst>
          </p:cNvPr>
          <p:cNvSpPr txBox="1"/>
          <p:nvPr/>
        </p:nvSpPr>
        <p:spPr>
          <a:xfrm rot="16200000">
            <a:off x="8417587" y="297125"/>
            <a:ext cx="6463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Jan 15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41A386-1786-5DDC-2512-25A1F1991B84}"/>
              </a:ext>
            </a:extLst>
          </p:cNvPr>
          <p:cNvSpPr txBox="1"/>
          <p:nvPr/>
        </p:nvSpPr>
        <p:spPr>
          <a:xfrm rot="16200000">
            <a:off x="5014292" y="337568"/>
            <a:ext cx="4603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B0F0"/>
                </a:solidFill>
              </a:rPr>
              <a:t>Dec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03DECB-2CD2-59DE-736E-BFD1717BC56C}"/>
              </a:ext>
            </a:extLst>
          </p:cNvPr>
          <p:cNvSpPr txBox="1"/>
          <p:nvPr/>
        </p:nvSpPr>
        <p:spPr>
          <a:xfrm rot="16200000">
            <a:off x="7368515" y="347231"/>
            <a:ext cx="4235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B0F0"/>
                </a:solidFill>
              </a:rPr>
              <a:t>Jan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111970-6414-557A-AE9B-80585065D540}"/>
              </a:ext>
            </a:extLst>
          </p:cNvPr>
          <p:cNvSpPr txBox="1"/>
          <p:nvPr/>
        </p:nvSpPr>
        <p:spPr>
          <a:xfrm>
            <a:off x="6785391" y="1123294"/>
            <a:ext cx="16552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Stand By or</a:t>
            </a:r>
          </a:p>
          <a:p>
            <a:r>
              <a:rPr lang="en-US" dirty="0"/>
              <a:t>Ready State</a:t>
            </a:r>
          </a:p>
        </p:txBody>
      </p:sp>
    </p:spTree>
    <p:extLst>
      <p:ext uri="{BB962C8B-B14F-4D97-AF65-F5344CB8AC3E}">
        <p14:creationId xmlns:p14="http://schemas.microsoft.com/office/powerpoint/2010/main" val="39739324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0AA218B-8BFC-460C-891F-C64F1285DF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250" y="694738"/>
            <a:ext cx="8672513" cy="5059363"/>
          </a:xfrm>
        </p:spPr>
        <p:txBody>
          <a:bodyPr/>
          <a:lstStyle/>
          <a:p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New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RunCo’s</a:t>
            </a:r>
            <a:endParaRPr lang="en-US" sz="20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n-US" sz="20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George Deinlein</a:t>
            </a:r>
          </a:p>
          <a:p>
            <a:pPr lvl="2"/>
            <a:r>
              <a:rPr lang="en-US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External Beam Delivery Department: Muon Campus</a:t>
            </a:r>
          </a:p>
          <a:p>
            <a:pPr lvl="2"/>
            <a:r>
              <a:rPr lang="en-US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Email: </a:t>
            </a:r>
            <a:r>
              <a:rPr lang="en-US" dirty="0">
                <a:latin typeface="+mn-lt"/>
                <a:hlinkClick r:id="rId2"/>
              </a:rPr>
              <a:t>deinlein@fnal.gov</a:t>
            </a:r>
            <a:endParaRPr lang="en-US" dirty="0">
              <a:latin typeface="+mn-lt"/>
            </a:endParaRPr>
          </a:p>
          <a:p>
            <a:pPr lvl="2"/>
            <a:r>
              <a:rPr lang="en-US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X 6436</a:t>
            </a:r>
          </a:p>
          <a:p>
            <a:pPr lvl="1"/>
            <a:r>
              <a:rPr lang="en-US" sz="2000" b="1" dirty="0">
                <a:latin typeface="+mn-lt"/>
                <a:cs typeface="Times New Roman" panose="02020603050405020304" pitchFamily="18" charset="0"/>
              </a:rPr>
              <a:t>Jason Crnkovic</a:t>
            </a:r>
          </a:p>
          <a:p>
            <a:pPr lvl="2"/>
            <a:r>
              <a:rPr lang="en-US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External Beam Delivery Department: Neutrino and Test Beam lines</a:t>
            </a:r>
          </a:p>
          <a:p>
            <a:pPr lvl="2"/>
            <a:r>
              <a:rPr lang="en-US" dirty="0">
                <a:latin typeface="+mn-lt"/>
                <a:cs typeface="Times New Roman" panose="02020603050405020304" pitchFamily="18" charset="0"/>
              </a:rPr>
              <a:t>Email: </a:t>
            </a:r>
            <a:r>
              <a:rPr lang="en-US" dirty="0">
                <a:latin typeface="+mn-lt"/>
                <a:hlinkClick r:id="rId3"/>
              </a:rPr>
              <a:t>jcrnkovi@fnal.gov</a:t>
            </a:r>
            <a:endParaRPr lang="en-US" dirty="0">
              <a:latin typeface="+mn-lt"/>
            </a:endParaRPr>
          </a:p>
          <a:p>
            <a:pPr lvl="2"/>
            <a:r>
              <a:rPr lang="en-US" dirty="0">
                <a:latin typeface="+mn-lt"/>
                <a:cs typeface="Times New Roman" panose="02020603050405020304" pitchFamily="18" charset="0"/>
              </a:rPr>
              <a:t>x2469</a:t>
            </a:r>
          </a:p>
          <a:p>
            <a:endParaRPr lang="en-US" sz="2000" dirty="0">
              <a:latin typeface="+mn-lt"/>
              <a:cs typeface="Times New Roman" panose="02020603050405020304" pitchFamily="18" charset="0"/>
            </a:endParaRPr>
          </a:p>
          <a:p>
            <a:pPr lvl="1"/>
            <a:r>
              <a:rPr lang="en-US" sz="2000" dirty="0">
                <a:latin typeface="+mn-lt"/>
                <a:cs typeface="Times New Roman" panose="02020603050405020304" pitchFamily="18" charset="0"/>
              </a:rPr>
              <a:t>Will occur once Beam has been established to BNB/NuMI</a:t>
            </a:r>
          </a:p>
          <a:p>
            <a:pPr lvl="1"/>
            <a:r>
              <a:rPr lang="en-US" sz="2000" dirty="0" err="1">
                <a:latin typeface="+mn-lt"/>
                <a:cs typeface="Times New Roman" panose="02020603050405020304" pitchFamily="18" charset="0"/>
              </a:rPr>
              <a:t>RunCo</a:t>
            </a:r>
            <a:r>
              <a:rPr lang="en-US" sz="2000" dirty="0">
                <a:latin typeface="+mn-lt"/>
                <a:cs typeface="Times New Roman" panose="02020603050405020304" pitchFamily="18" charset="0"/>
              </a:rPr>
              <a:t> will handle day to day beam operations</a:t>
            </a:r>
          </a:p>
          <a:p>
            <a:pPr lvl="1"/>
            <a:r>
              <a:rPr lang="en-US" sz="2000" dirty="0" err="1">
                <a:latin typeface="+mn-lt"/>
                <a:cs typeface="Times New Roman" panose="02020603050405020304" pitchFamily="18" charset="0"/>
              </a:rPr>
              <a:t>ShutCo</a:t>
            </a:r>
            <a:r>
              <a:rPr lang="en-US" sz="2000" dirty="0">
                <a:latin typeface="+mn-lt"/>
                <a:cs typeface="Times New Roman" panose="02020603050405020304" pitchFamily="18" charset="0"/>
              </a:rPr>
              <a:t> will help from behind the scenes with remaining shutdown/startup work.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F07F442-D6FD-4653-9CD5-985A4B0BA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Transitioning to Operations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321CD5-6A7A-4D0B-B392-56E38ECB3E4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11/3/2023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E2AA95-7769-4805-91B2-3DAB47FC6E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C2C234-023D-472E-AC84-A0313667F0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2954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A graph with a line going up&#10;&#10;Description automatically generated">
            <a:extLst>
              <a:ext uri="{FF2B5EF4-FFF2-40B4-BE49-F238E27FC236}">
                <a16:creationId xmlns:a16="http://schemas.microsoft.com/office/drawing/2014/main" id="{D0EFC705-2355-59AD-C239-C9E4D5384F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6" y="3635062"/>
            <a:ext cx="8929687" cy="2772419"/>
          </a:xfr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321A8BC5-38AB-4B6F-D2AB-771A1F4B23F4}"/>
              </a:ext>
            </a:extLst>
          </p:cNvPr>
          <p:cNvSpPr txBox="1"/>
          <p:nvPr/>
        </p:nvSpPr>
        <p:spPr>
          <a:xfrm>
            <a:off x="8551919" y="4381925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3125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4019BF6-041C-A46A-6A16-B9FD4DFD5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85" y="43996"/>
            <a:ext cx="8686800" cy="427877"/>
          </a:xfrm>
        </p:spPr>
        <p:txBody>
          <a:bodyPr/>
          <a:lstStyle/>
          <a:p>
            <a:r>
              <a:rPr lang="en-US" dirty="0"/>
              <a:t>Dosimetry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C8F97C-BC94-22AD-C2C6-BA105992D24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11/3/2023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E8B042-FFE4-6766-2604-727EA05553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B92C3-3EBC-7A36-5629-64F178D627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10" name="Picture 9" descr="A graph with blue lines&#10;&#10;Description automatically generated">
            <a:extLst>
              <a:ext uri="{FF2B5EF4-FFF2-40B4-BE49-F238E27FC236}">
                <a16:creationId xmlns:a16="http://schemas.microsoft.com/office/drawing/2014/main" id="{6650826F-89BC-116E-97AA-3D7288CD2B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76361"/>
            <a:ext cx="9144000" cy="252685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773017C-FF5B-93EC-805B-A1EAF726DCCA}"/>
              </a:ext>
            </a:extLst>
          </p:cNvPr>
          <p:cNvSpPr txBox="1"/>
          <p:nvPr/>
        </p:nvSpPr>
        <p:spPr>
          <a:xfrm rot="16200000">
            <a:off x="492877" y="2364827"/>
            <a:ext cx="11632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Opening Survey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1EEC89-9A90-052E-FA27-83025A022B3C}"/>
              </a:ext>
            </a:extLst>
          </p:cNvPr>
          <p:cNvSpPr txBox="1"/>
          <p:nvPr/>
        </p:nvSpPr>
        <p:spPr>
          <a:xfrm rot="16200000">
            <a:off x="3356363" y="2106817"/>
            <a:ext cx="17647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MI Magnet  Hose change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FE9B413-7C87-E254-9D7D-033D10BC1222}"/>
              </a:ext>
            </a:extLst>
          </p:cNvPr>
          <p:cNvSpPr txBox="1"/>
          <p:nvPr/>
        </p:nvSpPr>
        <p:spPr>
          <a:xfrm rot="16200000">
            <a:off x="3677725" y="2179914"/>
            <a:ext cx="16185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NuMI Target hall work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AFC6555-119C-BE39-B8D6-3BE656BE580A}"/>
              </a:ext>
            </a:extLst>
          </p:cNvPr>
          <p:cNvSpPr txBox="1"/>
          <p:nvPr/>
        </p:nvSpPr>
        <p:spPr>
          <a:xfrm rot="16200000">
            <a:off x="6751153" y="1855274"/>
            <a:ext cx="20831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MI Magnet  Water leak repairs</a:t>
            </a:r>
          </a:p>
          <a:p>
            <a:r>
              <a:rPr lang="en-US" sz="1200" dirty="0"/>
              <a:t> in 30 straight section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4E396CE-C455-DC84-5F0C-236D7B7C7474}"/>
              </a:ext>
            </a:extLst>
          </p:cNvPr>
          <p:cNvGrpSpPr/>
          <p:nvPr/>
        </p:nvGrpSpPr>
        <p:grpSpPr>
          <a:xfrm>
            <a:off x="-33995" y="675611"/>
            <a:ext cx="9177996" cy="5587054"/>
            <a:chOff x="-33995" y="675611"/>
            <a:chExt cx="9177996" cy="5587054"/>
          </a:xfrm>
        </p:grpSpPr>
        <p:pic>
          <p:nvPicPr>
            <p:cNvPr id="20" name="Picture 19" descr="A screenshot of a computer screen&#10;&#10;Description automatically generated">
              <a:extLst>
                <a:ext uri="{FF2B5EF4-FFF2-40B4-BE49-F238E27FC236}">
                  <a16:creationId xmlns:a16="http://schemas.microsoft.com/office/drawing/2014/main" id="{ECDBD46E-29D3-BC2E-DB56-027870E69CE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33995" y="675611"/>
              <a:ext cx="9177996" cy="5587054"/>
            </a:xfrm>
            <a:prstGeom prst="rect">
              <a:avLst/>
            </a:prstGeom>
          </p:spPr>
        </p:pic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AF4BAD52-37DE-EA21-2EC2-2E8223EE9E55}"/>
                </a:ext>
              </a:extLst>
            </p:cNvPr>
            <p:cNvGrpSpPr/>
            <p:nvPr/>
          </p:nvGrpSpPr>
          <p:grpSpPr>
            <a:xfrm>
              <a:off x="6159933" y="2883153"/>
              <a:ext cx="2501213" cy="2456664"/>
              <a:chOff x="6159933" y="2883153"/>
              <a:chExt cx="2501213" cy="2456664"/>
            </a:xfrm>
          </p:grpSpPr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65FE153-E090-27F8-088B-664E79A8D28F}"/>
                  </a:ext>
                </a:extLst>
              </p:cNvPr>
              <p:cNvSpPr txBox="1"/>
              <p:nvPr/>
            </p:nvSpPr>
            <p:spPr>
              <a:xfrm>
                <a:off x="6159933" y="2883153"/>
                <a:ext cx="2501213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There are some corrections that need to be made.</a:t>
                </a:r>
              </a:p>
              <a:p>
                <a:r>
                  <a:rPr lang="en-US" sz="1200" dirty="0"/>
                  <a:t>Two individuals look like that are adding absolute values from pocket dosimeters instead of differential. </a:t>
                </a:r>
              </a:p>
            </p:txBody>
          </p:sp>
          <p:cxnSp>
            <p:nvCxnSpPr>
              <p:cNvPr id="9" name="Straight Arrow Connector 8">
                <a:extLst>
                  <a:ext uri="{FF2B5EF4-FFF2-40B4-BE49-F238E27FC236}">
                    <a16:creationId xmlns:a16="http://schemas.microsoft.com/office/drawing/2014/main" id="{4E6888E5-FD7D-A12A-3AF4-07BFCD29CECA}"/>
                  </a:ext>
                </a:extLst>
              </p:cNvPr>
              <p:cNvCxnSpPr>
                <a:cxnSpLocks/>
                <a:stCxn id="2" idx="2"/>
              </p:cNvCxnSpPr>
              <p:nvPr/>
            </p:nvCxnSpPr>
            <p:spPr>
              <a:xfrm>
                <a:off x="7410540" y="3898816"/>
                <a:ext cx="97248" cy="144100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075E5E14-0542-9416-021D-ACFEE1E74DF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736613" y="3895235"/>
                <a:ext cx="93824" cy="138874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8482841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B4BC292-C6A3-47DA-811E-F2F275587B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54133"/>
            <a:ext cx="8672513" cy="5896285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Tasks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Tasks Completed         		1033	~93%</a:t>
            </a:r>
          </a:p>
          <a:p>
            <a:pPr lvl="2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Maintenance  activities</a:t>
            </a:r>
          </a:p>
          <a:p>
            <a:pPr lvl="3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Accelerator				     30</a:t>
            </a:r>
          </a:p>
          <a:p>
            <a:pPr lvl="3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Infrastructure 			     48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 number of job			1111</a:t>
            </a:r>
          </a:p>
          <a:p>
            <a:pPr lvl="2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rad  coverage needed	  903     82 %</a:t>
            </a:r>
          </a:p>
          <a:p>
            <a:pPr lvl="2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RCT coverage				  105       9 %</a:t>
            </a:r>
          </a:p>
          <a:p>
            <a:pPr lvl="2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RWP						    77       7 %</a:t>
            </a:r>
          </a:p>
          <a:p>
            <a:pPr lvl="2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ALARA Plan				    23       2 %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Power outage (Completed 95.8 %)</a:t>
            </a:r>
          </a:p>
          <a:p>
            <a:pPr lvl="1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Scheduled					72 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Re-Scheduled/completed	 	  6</a:t>
            </a:r>
          </a:p>
          <a:p>
            <a:pPr lvl="1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Completed					69</a:t>
            </a:r>
          </a:p>
          <a:p>
            <a:pPr lvl="1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Deferred until next year     	  4 </a:t>
            </a:r>
            <a: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(Tenant's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request)  </a:t>
            </a:r>
          </a:p>
          <a:p>
            <a:pPr marL="457200" lvl="1" indent="0">
              <a:buNone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7A32520-D12F-44F5-B445-167D0D59C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57904"/>
            <a:ext cx="8686800" cy="427877"/>
          </a:xfrm>
        </p:spPr>
        <p:txBody>
          <a:bodyPr/>
          <a:lstStyle/>
          <a:p>
            <a:r>
              <a:rPr lang="en-US" dirty="0"/>
              <a:t>Shut down Job Summer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8E58F5-A734-43A4-9326-F913FDA49E6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11/3/2023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345464-80E1-4C63-BC0E-B1AED0267A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Presenter | Presentation Title or Meeting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986C2F-4F4B-4D2C-B129-77C2100A75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145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Content Placeholder 16" descr="A graph showing the growth of a company&#10;&#10;Description automatically generated with medium confidence">
            <a:extLst>
              <a:ext uri="{FF2B5EF4-FFF2-40B4-BE49-F238E27FC236}">
                <a16:creationId xmlns:a16="http://schemas.microsoft.com/office/drawing/2014/main" id="{DBED358B-BD29-C36C-FDE8-DB753A001F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362" y="679629"/>
            <a:ext cx="9074638" cy="571543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A156BA5F-3C02-8F1F-BAFD-43599E792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Status and Projected Work Schedule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00F0DB-05BE-7181-9345-54D412300B3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11/3/2023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8B9E0D-3C1D-4A93-9F78-96E5CE19D8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6F6483-F661-87DA-262C-35B2CE1BFB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FE11550-3458-24CE-7630-A2FF8EBA3F30}"/>
              </a:ext>
            </a:extLst>
          </p:cNvPr>
          <p:cNvSpPr txBox="1"/>
          <p:nvPr/>
        </p:nvSpPr>
        <p:spPr>
          <a:xfrm>
            <a:off x="7150813" y="877645"/>
            <a:ext cx="16505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Grey Period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186EBB4-34AB-1C9A-D0FC-7CBB2A315CD6}"/>
              </a:ext>
            </a:extLst>
          </p:cNvPr>
          <p:cNvSpPr/>
          <p:nvPr/>
        </p:nvSpPr>
        <p:spPr>
          <a:xfrm>
            <a:off x="6664143" y="969615"/>
            <a:ext cx="2410495" cy="4529142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solidFill>
              <a:srgbClr val="C7C7C7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9543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0C67FAB-7555-AD63-AB3B-1FC64F0A32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950" y="820467"/>
            <a:ext cx="5367456" cy="5059363"/>
          </a:xfrm>
        </p:spPr>
        <p:txBody>
          <a:bodyPr/>
          <a:lstStyle/>
          <a:p>
            <a:r>
              <a:rPr lang="en-US" sz="1800" dirty="0"/>
              <a:t>We will be completing valid secures of the following areas.</a:t>
            </a:r>
          </a:p>
          <a:p>
            <a:pPr lvl="1"/>
            <a:r>
              <a:rPr lang="en-US" sz="1800" dirty="0"/>
              <a:t>MI-8, MI-10, MI20-62</a:t>
            </a:r>
          </a:p>
          <a:p>
            <a:pPr lvl="1"/>
            <a:r>
              <a:rPr lang="en-US" sz="1800" dirty="0"/>
              <a:t>MTA</a:t>
            </a:r>
          </a:p>
          <a:p>
            <a:pPr lvl="1"/>
            <a:endParaRPr lang="en-US" sz="1800" dirty="0"/>
          </a:p>
          <a:p>
            <a:r>
              <a:rPr lang="en-US" sz="2000" dirty="0"/>
              <a:t>MI Re-coring will this afternoon</a:t>
            </a:r>
          </a:p>
          <a:p>
            <a:pPr lvl="1"/>
            <a:r>
              <a:rPr lang="en-US" sz="1800" dirty="0"/>
              <a:t>Please be out of the tunnel by 13:30 </a:t>
            </a:r>
            <a:r>
              <a:rPr lang="en-US" sz="1800" dirty="0" err="1"/>
              <a:t>hrs</a:t>
            </a:r>
            <a:endParaRPr lang="en-US" sz="1800" dirty="0"/>
          </a:p>
          <a:p>
            <a:pPr lvl="1"/>
            <a:r>
              <a:rPr lang="en-US" sz="1800" dirty="0"/>
              <a:t>Return long term keys to MCR </a:t>
            </a:r>
          </a:p>
          <a:p>
            <a:endParaRPr lang="en-US" sz="1800" dirty="0"/>
          </a:p>
          <a:p>
            <a:r>
              <a:rPr lang="en-US" sz="1800" dirty="0"/>
              <a:t>Safety System Testing</a:t>
            </a:r>
          </a:p>
          <a:p>
            <a:pPr lvl="1"/>
            <a:r>
              <a:rPr lang="en-US" sz="1800" dirty="0"/>
              <a:t>Monday Nov 6</a:t>
            </a:r>
            <a:r>
              <a:rPr lang="en-US" sz="1800" baseline="30000" dirty="0"/>
              <a:t>th</a:t>
            </a:r>
            <a:r>
              <a:rPr lang="en-US" sz="1800" dirty="0"/>
              <a:t> </a:t>
            </a:r>
          </a:p>
          <a:p>
            <a:pPr lvl="2"/>
            <a:r>
              <a:rPr lang="en-US" sz="1600" dirty="0"/>
              <a:t>MI-8/MI10/ Mi20-62</a:t>
            </a:r>
          </a:p>
          <a:p>
            <a:pPr lvl="2"/>
            <a:r>
              <a:rPr lang="en-US" sz="1600" dirty="0"/>
              <a:t>No access into MI while testing is occurring.</a:t>
            </a:r>
          </a:p>
          <a:p>
            <a:pPr lvl="3"/>
            <a:r>
              <a:rPr lang="en-US" sz="1400" dirty="0"/>
              <a:t>Testing to start ~07:30- ~03:30</a:t>
            </a:r>
          </a:p>
          <a:p>
            <a:pPr lvl="1"/>
            <a:r>
              <a:rPr lang="en-US" sz="1800" dirty="0"/>
              <a:t>Next week we will start other locations</a:t>
            </a:r>
          </a:p>
          <a:p>
            <a:pPr lvl="2"/>
            <a:r>
              <a:rPr lang="en-US" sz="1600" dirty="0"/>
              <a:t>Order and sequencing TBD.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07F2FB0-D4E6-4035-CD41-3EB77FA8B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Enclosure Status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9F216B-3584-D499-EAD1-99E32CBBAC7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11/3/2023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1EE9AF-E02A-0CB6-ECE5-10F468B433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F4EAB1-4E1F-3F51-8FB8-6ED85B458C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F9E43661-F83B-7493-481D-C062DAF4F01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0202024"/>
              </p:ext>
            </p:extLst>
          </p:nvPr>
        </p:nvGraphicFramePr>
        <p:xfrm>
          <a:off x="5964193" y="-7756"/>
          <a:ext cx="3179807" cy="61997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4696006" imgH="9153576" progId="Excel.Sheet.12">
                  <p:embed/>
                </p:oleObj>
              </mc:Choice>
              <mc:Fallback>
                <p:oleObj name="Worksheet" r:id="rId2" imgW="4696006" imgH="9153576" progId="Excel.Sheet.12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F9E43661-F83B-7493-481D-C062DAF4F01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964193" y="-7756"/>
                        <a:ext cx="3179807" cy="61997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703463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A81028F-61C5-FFE5-A513-EF1C9E65C3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208" y="440060"/>
            <a:ext cx="8951709" cy="5857998"/>
          </a:xfrm>
        </p:spPr>
        <p:txBody>
          <a:bodyPr/>
          <a:lstStyle/>
          <a:p>
            <a:r>
              <a:rPr lang="en-US" sz="1800" dirty="0"/>
              <a:t>MI Q319 and Main power Supplies Ramps Studies</a:t>
            </a:r>
          </a:p>
          <a:p>
            <a:pPr lvl="1"/>
            <a:endParaRPr lang="en-US" sz="14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r>
              <a:rPr lang="en-US" sz="1800" dirty="0"/>
              <a:t>Grey Period</a:t>
            </a:r>
          </a:p>
          <a:p>
            <a:pPr lvl="1"/>
            <a:r>
              <a:rPr lang="en-US" sz="1600" dirty="0"/>
              <a:t>Time from when the Shutdown is over until we have permission to run beam</a:t>
            </a:r>
          </a:p>
          <a:p>
            <a:pPr lvl="1"/>
            <a:r>
              <a:rPr lang="en-US" sz="1600" dirty="0"/>
              <a:t>Shifting from Shutdown activities to Project drive activities </a:t>
            </a:r>
          </a:p>
          <a:p>
            <a:pPr lvl="1"/>
            <a:r>
              <a:rPr lang="en-US" sz="1600" dirty="0"/>
              <a:t>Grey work to be completed by Dec 15</a:t>
            </a:r>
            <a:r>
              <a:rPr lang="en-US" sz="1600" baseline="30000" dirty="0"/>
              <a:t>th</a:t>
            </a:r>
            <a:r>
              <a:rPr lang="en-US" sz="1600" dirty="0"/>
              <a:t> </a:t>
            </a:r>
          </a:p>
          <a:p>
            <a:pPr lvl="1"/>
            <a:r>
              <a:rPr lang="en-US" sz="1600" dirty="0"/>
              <a:t>Accelerator will be placed in a standby state </a:t>
            </a:r>
          </a:p>
          <a:p>
            <a:pPr lvl="2"/>
            <a:r>
              <a:rPr lang="en-US" sz="1600" dirty="0"/>
              <a:t>“ALL” Tunnel activities complete </a:t>
            </a:r>
          </a:p>
          <a:p>
            <a:pPr lvl="2"/>
            <a:r>
              <a:rPr lang="en-US" sz="1600" dirty="0"/>
              <a:t>Safety System test completed</a:t>
            </a:r>
          </a:p>
          <a:p>
            <a:pPr lvl="2"/>
            <a:r>
              <a:rPr lang="en-US" sz="1600" dirty="0"/>
              <a:t>System Start-Up Sign-off sheets complete</a:t>
            </a:r>
          </a:p>
          <a:p>
            <a:pPr lvl="2"/>
            <a:r>
              <a:rPr lang="en-US" sz="1600" dirty="0"/>
              <a:t>Power Supply tests completed </a:t>
            </a:r>
            <a:endParaRPr lang="en-US" sz="1400" dirty="0"/>
          </a:p>
          <a:p>
            <a:pPr lvl="1"/>
            <a:r>
              <a:rPr lang="en-US" sz="1600" dirty="0"/>
              <a:t>Once we get closer to running beam focus will be put back on the accelerators</a:t>
            </a:r>
          </a:p>
          <a:p>
            <a:pPr lvl="2"/>
            <a:r>
              <a:rPr lang="en-US" sz="1600" dirty="0"/>
              <a:t>Typically, we will  start this process 1-2 weeks prior to projected beam delivery date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FC2D037-0FE7-7E6D-B302-FFF4612CB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804" y="7163"/>
            <a:ext cx="8686800" cy="427877"/>
          </a:xfrm>
        </p:spPr>
        <p:txBody>
          <a:bodyPr/>
          <a:lstStyle/>
          <a:p>
            <a:r>
              <a:rPr lang="en-US" dirty="0"/>
              <a:t>Major Activities 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4ADF13-299E-B98C-269D-976B93D2275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11/3/2023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B14B53-7634-29E0-1CA1-5DA88BC408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017F1E-E1F6-90CB-6CD5-6FB9011451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BC1524-5253-EF68-CEDA-0F9934FF0675}"/>
              </a:ext>
            </a:extLst>
          </p:cNvPr>
          <p:cNvSpPr txBox="1"/>
          <p:nvPr/>
        </p:nvSpPr>
        <p:spPr>
          <a:xfrm>
            <a:off x="6176956" y="483151"/>
            <a:ext cx="301255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Wild cards still in play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0000"/>
                </a:solidFill>
              </a:rPr>
              <a:t>Gate installation to isolate the accelerator complex with the rest of the lab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0000"/>
                </a:solidFill>
              </a:rPr>
              <a:t>Fencing around some buildings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0000"/>
                </a:solidFill>
              </a:rPr>
              <a:t>Muon Campus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0000"/>
                </a:solidFill>
              </a:rPr>
              <a:t>BNB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0000"/>
                </a:solidFill>
              </a:rPr>
              <a:t>Booster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rgbClr val="FF0000"/>
                </a:solidFill>
              </a:rPr>
              <a:t>Ect</a:t>
            </a:r>
            <a:r>
              <a:rPr lang="en-US" sz="1400" dirty="0">
                <a:solidFill>
                  <a:srgbClr val="FF0000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These Activities are now scheduled to be complex by Nov 30</a:t>
            </a:r>
            <a:r>
              <a:rPr lang="en-US" sz="1400" baseline="30000" dirty="0">
                <a:solidFill>
                  <a:srgbClr val="FF0000"/>
                </a:solidFill>
                <a:highlight>
                  <a:srgbClr val="FFFF00"/>
                </a:highlight>
              </a:rPr>
              <a:t>th</a:t>
            </a:r>
            <a:r>
              <a:rPr 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</a:p>
        </p:txBody>
      </p:sp>
      <p:pic>
        <p:nvPicPr>
          <p:cNvPr id="12" name="Picture 11" descr="A diagram of a schedule&#10;&#10;Description automatically generated with medium confidence">
            <a:extLst>
              <a:ext uri="{FF2B5EF4-FFF2-40B4-BE49-F238E27FC236}">
                <a16:creationId xmlns:a16="http://schemas.microsoft.com/office/drawing/2014/main" id="{21008B3B-CEF4-EC48-FA5C-3F8A41A7C1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831"/>
          <a:stretch/>
        </p:blipFill>
        <p:spPr>
          <a:xfrm>
            <a:off x="2553530" y="777923"/>
            <a:ext cx="3493828" cy="2243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2755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BDB635A-77AB-1F8E-6729-8043BFB66F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16737"/>
            <a:ext cx="4199561" cy="5192944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latin typeface="Calibri" panose="020F0502020204030204" pitchFamily="34" charset="0"/>
                <a:ea typeface="Yu Mincho" panose="02020400000000000000" pitchFamily="18" charset="-128"/>
              </a:rPr>
              <a:t>Linac </a:t>
            </a:r>
          </a:p>
          <a:p>
            <a:pPr lvl="1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latin typeface="Calibri" panose="020F0502020204030204" pitchFamily="34" charset="0"/>
              </a:rPr>
              <a:t>Klystron swap at the Debuncher</a:t>
            </a:r>
          </a:p>
          <a:p>
            <a:pPr lvl="1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latin typeface="Calibri" panose="020F0502020204030204" pitchFamily="34" charset="0"/>
              </a:rPr>
              <a:t>KRF2 Klystron tuning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latin typeface="Calibri" panose="020F0502020204030204" pitchFamily="34" charset="0"/>
                <a:ea typeface="Yu Mincho" panose="02020400000000000000" pitchFamily="18" charset="-128"/>
              </a:rPr>
              <a:t>Booster</a:t>
            </a:r>
          </a:p>
          <a:p>
            <a:pPr lvl="1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BLM calibration </a:t>
            </a:r>
            <a:endParaRPr lang="en-US" sz="1600" dirty="0">
              <a:effectLst/>
              <a:latin typeface="Calibri" panose="020F0502020204030204" pitchFamily="34" charset="0"/>
              <a:ea typeface="Yu Mincho" panose="02020400000000000000" pitchFamily="18" charset="-128"/>
            </a:endParaRPr>
          </a:p>
          <a:p>
            <a:pPr lvl="1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BPM impedance resistor repair</a:t>
            </a:r>
            <a:endParaRPr lang="en-US" sz="1600" dirty="0">
              <a:effectLst/>
              <a:latin typeface="Calibri" panose="020F0502020204030204" pitchFamily="34" charset="0"/>
              <a:ea typeface="Yu Mincho" panose="02020400000000000000" pitchFamily="18" charset="-128"/>
            </a:endParaRPr>
          </a:p>
          <a:p>
            <a:pPr lvl="1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GMPS transformer heater installation </a:t>
            </a:r>
            <a:endParaRPr lang="en-US" sz="1600" dirty="0">
              <a:effectLst/>
              <a:latin typeface="Calibri" panose="020F0502020204030204" pitchFamily="34" charset="0"/>
              <a:ea typeface="Yu Mincho" panose="02020400000000000000" pitchFamily="18" charset="-128"/>
            </a:endParaRPr>
          </a:p>
          <a:p>
            <a:pPr lvl="1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Corrector control chassis checkout </a:t>
            </a:r>
            <a:endParaRPr lang="en-US" sz="1600" dirty="0">
              <a:effectLst/>
              <a:latin typeface="Calibri" panose="020F0502020204030204" pitchFamily="34" charset="0"/>
              <a:ea typeface="Yu Mincho" panose="02020400000000000000" pitchFamily="18" charset="-128"/>
            </a:endParaRPr>
          </a:p>
          <a:p>
            <a:pPr lvl="1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New Low level system testing </a:t>
            </a:r>
          </a:p>
          <a:p>
            <a:pPr lvl="1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New GMPS FE testing </a:t>
            </a:r>
            <a:endParaRPr lang="en-US" sz="16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latin typeface="Calibri" panose="020F0502020204030204" pitchFamily="34" charset="0"/>
                <a:ea typeface="Yu Mincho" panose="02020400000000000000" pitchFamily="18" charset="-128"/>
              </a:rPr>
              <a:t>MI/RR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</a:rPr>
              <a:t>8 Gev line Multi Wire relocations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</a:rPr>
              <a:t>Dual PA Conversion for PIP II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latin typeface="Calibri" panose="020F0502020204030204" pitchFamily="34" charset="0"/>
                <a:ea typeface="Yu Mincho" panose="02020400000000000000" pitchFamily="18" charset="-128"/>
              </a:rPr>
              <a:t>Building new PIP-II era modulator power supplies  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latin typeface="Calibri" panose="020F0502020204030204" pitchFamily="34" charset="0"/>
                <a:ea typeface="Yu Mincho" panose="02020400000000000000" pitchFamily="18" charset="-128"/>
              </a:rPr>
              <a:t>VCB replacement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latin typeface="Calibri" panose="020F0502020204030204" pitchFamily="34" charset="0"/>
                <a:ea typeface="Yu Mincho" panose="02020400000000000000" pitchFamily="18" charset="-128"/>
              </a:rPr>
              <a:t>PS studies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latin typeface="Calibri" panose="020F0502020204030204" pitchFamily="34" charset="0"/>
                <a:ea typeface="Yu Mincho" panose="02020400000000000000" pitchFamily="18" charset="-128"/>
              </a:rPr>
              <a:t>F-sector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latin typeface="Calibri" panose="020F0502020204030204" pitchFamily="34" charset="0"/>
                <a:ea typeface="Yu Mincho" panose="02020400000000000000" pitchFamily="18" charset="-128"/>
              </a:rPr>
              <a:t>Removal of Tevatron magnets in the F3 Tevatron sector where the PIP-II Beam Transfer Line will cross the Main Ring tunnel.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9A7F6F4-6DE1-3668-8842-B877FD946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-8125"/>
            <a:ext cx="8686800" cy="427877"/>
          </a:xfrm>
        </p:spPr>
        <p:txBody>
          <a:bodyPr/>
          <a:lstStyle/>
          <a:p>
            <a:r>
              <a:rPr lang="en-US" dirty="0">
                <a:solidFill>
                  <a:srgbClr val="A7A8AA"/>
                </a:solidFill>
              </a:rPr>
              <a:t>Grey Period Tasks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9C61D-BE4D-7178-726F-CF2D961394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6588" y="6504213"/>
            <a:ext cx="775607" cy="241300"/>
          </a:xfrm>
        </p:spPr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11/3/2023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8ACB02-ECA3-8DF5-3B69-084AEDF2B0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5E278E-6CDC-1769-BB56-6414B56633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18FC32E8-974D-79C9-A131-D27F4DB721C1}"/>
              </a:ext>
            </a:extLst>
          </p:cNvPr>
          <p:cNvSpPr txBox="1">
            <a:spLocks/>
          </p:cNvSpPr>
          <p:nvPr/>
        </p:nvSpPr>
        <p:spPr>
          <a:xfrm>
            <a:off x="4380974" y="591029"/>
            <a:ext cx="4722685" cy="5759483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50505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latin typeface="Calibri" panose="020F0502020204030204" pitchFamily="34" charset="0"/>
                <a:ea typeface="Yu Mincho" panose="02020400000000000000" pitchFamily="18" charset="-128"/>
              </a:rPr>
              <a:t>Muon Campus</a:t>
            </a:r>
          </a:p>
          <a:p>
            <a:pPr lvl="1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latin typeface="Calibri" panose="020F0502020204030204" pitchFamily="34" charset="0"/>
              </a:rPr>
              <a:t>Final installation of the extraction section </a:t>
            </a:r>
          </a:p>
          <a:p>
            <a:pPr lvl="2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Opening and closing AP40 hatch</a:t>
            </a:r>
          </a:p>
          <a:p>
            <a:pPr lvl="2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Remove EKIK (g-2 kicker)</a:t>
            </a:r>
            <a:endParaRPr lang="en-US" sz="1400" dirty="0">
              <a:effectLst/>
              <a:latin typeface="Calibri" panose="020F0502020204030204" pitchFamily="34" charset="0"/>
              <a:ea typeface="Yu Mincho" panose="02020400000000000000" pitchFamily="18" charset="-128"/>
            </a:endParaRPr>
          </a:p>
          <a:p>
            <a:pPr lvl="2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Install ESS1</a:t>
            </a:r>
            <a:endParaRPr lang="en-US" sz="1400" dirty="0">
              <a:effectLst/>
              <a:latin typeface="Calibri" panose="020F0502020204030204" pitchFamily="34" charset="0"/>
              <a:ea typeface="Yu Mincho" panose="02020400000000000000" pitchFamily="18" charset="-128"/>
            </a:endParaRPr>
          </a:p>
          <a:p>
            <a:pPr lvl="2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Change beam pipe in Q203</a:t>
            </a:r>
            <a:endParaRPr lang="en-US" sz="1400" dirty="0">
              <a:effectLst/>
              <a:latin typeface="Calibri" panose="020F0502020204030204" pitchFamily="34" charset="0"/>
              <a:ea typeface="Yu Mincho" panose="02020400000000000000" pitchFamily="18" charset="-128"/>
            </a:endParaRPr>
          </a:p>
          <a:p>
            <a:pPr lvl="2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Re-introduce ESS2 to the DR vacuum system (it has been isolated since July)</a:t>
            </a:r>
            <a:endParaRPr lang="en-US" sz="1400" dirty="0">
              <a:effectLst/>
              <a:latin typeface="Calibri" panose="020F0502020204030204" pitchFamily="34" charset="0"/>
              <a:ea typeface="Yu Mincho" panose="02020400000000000000" pitchFamily="18" charset="-128"/>
            </a:endParaRPr>
          </a:p>
          <a:p>
            <a:pPr lvl="2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Replace Q205 with rad hard replacement.</a:t>
            </a:r>
          </a:p>
          <a:p>
            <a:pPr lvl="2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400" dirty="0">
                <a:latin typeface="Calibri" panose="020F0502020204030204" pitchFamily="34" charset="0"/>
              </a:rPr>
              <a:t>Complete De-oxygenation skid  </a:t>
            </a:r>
          </a:p>
          <a:p>
            <a:pPr lvl="2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400" kern="0" dirty="0">
              <a:latin typeface="Calibri" panose="020F0502020204030204" pitchFamily="34" charset="0"/>
              <a:ea typeface="Yu Mincho" panose="02020400000000000000" pitchFamily="18" charset="-128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latin typeface="Calibri" panose="020F0502020204030204" pitchFamily="34" charset="0"/>
                <a:ea typeface="Yu Mincho" panose="02020400000000000000" pitchFamily="18" charset="-128"/>
              </a:rPr>
              <a:t>SY</a:t>
            </a:r>
          </a:p>
          <a:p>
            <a:pPr lvl="1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latin typeface="Calibri" panose="020F0502020204030204" pitchFamily="34" charset="0"/>
              </a:rPr>
              <a:t>LCW HX Cleaning in F-Sector</a:t>
            </a:r>
          </a:p>
          <a:p>
            <a:pPr lvl="1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latin typeface="Calibri" panose="020F0502020204030204" pitchFamily="34" charset="0"/>
              </a:rPr>
              <a:t>LCW Leak Repairs</a:t>
            </a:r>
          </a:p>
          <a:p>
            <a:pPr lvl="1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latin typeface="Calibri" panose="020F0502020204030204" pitchFamily="34" charset="0"/>
              </a:rPr>
              <a:t>Lower M00U-1 and Q230 in F3 manhole and replace with beam pipe.</a:t>
            </a:r>
          </a:p>
          <a:p>
            <a:pPr lvl="1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latin typeface="Calibri" panose="020F0502020204030204" pitchFamily="34" charset="0"/>
              </a:rPr>
              <a:t>Inspect MSEP2D motor</a:t>
            </a:r>
          </a:p>
          <a:p>
            <a:pPr lvl="1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latin typeface="Calibri" panose="020F0502020204030204" pitchFamily="34" charset="0"/>
              </a:rPr>
              <a:t>Refill and Restart MS2 LCW System </a:t>
            </a:r>
          </a:p>
          <a:p>
            <a:pPr lvl="1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latin typeface="Calibri" panose="020F0502020204030204" pitchFamily="34" charset="0"/>
              </a:rPr>
              <a:t>MT5VT2 LCW Leak Repair </a:t>
            </a:r>
          </a:p>
          <a:p>
            <a:pPr lvl="1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latin typeface="Calibri" panose="020F0502020204030204" pitchFamily="34" charset="0"/>
              </a:rPr>
              <a:t>H202-4 Alignment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latin typeface="Calibri" panose="020F0502020204030204" pitchFamily="34" charset="0"/>
              </a:rPr>
              <a:t>FAST/IOTA</a:t>
            </a:r>
          </a:p>
          <a:p>
            <a:pPr lvl="1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latin typeface="Calibri" panose="020F0502020204030204" pitchFamily="34" charset="0"/>
              </a:rPr>
              <a:t>Final LCW connections from beamline to header</a:t>
            </a:r>
          </a:p>
          <a:p>
            <a:pPr lvl="1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latin typeface="Calibri" panose="020F0502020204030204" pitchFamily="34" charset="0"/>
              </a:rPr>
              <a:t>Test LCW system </a:t>
            </a:r>
          </a:p>
          <a:p>
            <a:pPr lvl="1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latin typeface="Calibri" panose="020F0502020204030204" pitchFamily="34" charset="0"/>
              </a:rPr>
              <a:t>Build cooling lines for extension of proton driver 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400" dirty="0">
              <a:latin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ABBD70-DC39-F47D-CB8A-D2F9BF1FDE5E}"/>
              </a:ext>
            </a:extLst>
          </p:cNvPr>
          <p:cNvSpPr txBox="1"/>
          <p:nvPr/>
        </p:nvSpPr>
        <p:spPr>
          <a:xfrm>
            <a:off x="6742317" y="-8125"/>
            <a:ext cx="24016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Finish SD work</a:t>
            </a:r>
          </a:p>
          <a:p>
            <a:r>
              <a:rPr lang="en-US" dirty="0">
                <a:solidFill>
                  <a:srgbClr val="FF0000"/>
                </a:solidFill>
              </a:rPr>
              <a:t>Projector Support</a:t>
            </a:r>
          </a:p>
        </p:txBody>
      </p:sp>
    </p:spTree>
    <p:extLst>
      <p:ext uri="{BB962C8B-B14F-4D97-AF65-F5344CB8AC3E}">
        <p14:creationId xmlns:p14="http://schemas.microsoft.com/office/powerpoint/2010/main" val="30550859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DB3CB77-8AB7-8651-2C22-FFCAF5359C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250" y="709483"/>
            <a:ext cx="8693150" cy="5527544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100" dirty="0"/>
              <a:t>Linac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100" dirty="0"/>
              <a:t>Maintain the secure status of the enclosure.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100" dirty="0"/>
              <a:t>Continue with RF3 studies if needed.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100" dirty="0"/>
              <a:t>Continue with turning on and checkout other RF stations.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100" dirty="0"/>
              <a:t>Booster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100" dirty="0"/>
              <a:t>Work planning for Water leak repair on Period 1 Girder 2 manifold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100" dirty="0"/>
              <a:t>Work planning for Q9 Quad replacement</a:t>
            </a:r>
          </a:p>
          <a:p>
            <a:pPr marL="1143000" lvl="2" indent="-228600">
              <a:buFont typeface="Arial" panose="020B0604020202020204" pitchFamily="34" charset="0"/>
              <a:buChar char="•"/>
            </a:pPr>
            <a:r>
              <a:rPr lang="en-US" sz="1100" dirty="0"/>
              <a:t>Quad has a water leak that cannot be fixed in place.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100" dirty="0"/>
              <a:t>MI/RR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FF0000"/>
                </a:solidFill>
              </a:rPr>
              <a:t>The main goal and priority for today and week is to the get the MILCW system up and running in preparation of establishing a MI ramp next week to test the Q333 Bolted quad.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FF0000"/>
                </a:solidFill>
              </a:rPr>
              <a:t>Fill LCW system for magnets and get water circulating.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100" dirty="0"/>
              <a:t>Friday ~13:00 </a:t>
            </a:r>
            <a:r>
              <a:rPr lang="en-US" sz="1100" dirty="0" err="1"/>
              <a:t>hrs</a:t>
            </a:r>
            <a:endParaRPr lang="en-US" sz="1100" dirty="0"/>
          </a:p>
          <a:p>
            <a:pPr marL="1143000" lvl="2" indent="-228600">
              <a:buFont typeface="Arial" panose="020B0604020202020204" pitchFamily="34" charset="0"/>
              <a:buChar char="•"/>
            </a:pPr>
            <a:r>
              <a:rPr lang="en-US" sz="1100" dirty="0"/>
              <a:t>Re-coring of the MI10, 20-62 and MI-8 enclosures back to operational key core sets.  During this time no access are permitted in the above enclosures except the re-core crew.</a:t>
            </a:r>
          </a:p>
          <a:p>
            <a:pPr marL="1143000" lvl="2" indent="-228600">
              <a:buFont typeface="Arial" panose="020B0604020202020204" pitchFamily="34" charset="0"/>
              <a:buChar char="•"/>
            </a:pPr>
            <a:r>
              <a:rPr lang="en-US" sz="1100" dirty="0"/>
              <a:t>If you have a long term key, please return it to the MCR.  Also remove your locks from the LOTO Boxes in the MCR.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100" dirty="0"/>
              <a:t>Weekend</a:t>
            </a:r>
          </a:p>
          <a:p>
            <a:pPr marL="1143000" lvl="2" indent="-228600">
              <a:buFont typeface="Arial" panose="020B0604020202020204" pitchFamily="34" charset="0"/>
              <a:buChar char="•"/>
            </a:pPr>
            <a:r>
              <a:rPr lang="en-US" sz="1100" dirty="0"/>
              <a:t>Ops will complete a valid search and secure of the MI10, MI20-62 and Mi-8 enclosures.</a:t>
            </a:r>
          </a:p>
          <a:p>
            <a:pPr marL="1143000" lvl="2" indent="-228600">
              <a:buFont typeface="Arial" panose="020B0604020202020204" pitchFamily="34" charset="0"/>
              <a:buChar char="•"/>
            </a:pPr>
            <a:r>
              <a:rPr lang="en-US" sz="1100" dirty="0"/>
              <a:t>Continue to monitor MI resistivity of the LCW system in MI.</a:t>
            </a:r>
          </a:p>
          <a:p>
            <a:pPr marL="1143000" lvl="2" indent="-228600">
              <a:buFont typeface="Arial" panose="020B0604020202020204" pitchFamily="34" charset="0"/>
              <a:buChar char="•"/>
            </a:pPr>
            <a:r>
              <a:rPr lang="en-US" sz="1100" dirty="0"/>
              <a:t>Complete walk throughs of MI service building looking for water leaks.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100" dirty="0"/>
              <a:t>Monday November 6</a:t>
            </a:r>
            <a:r>
              <a:rPr lang="en-US" sz="1100" baseline="30000" dirty="0"/>
              <a:t>th</a:t>
            </a:r>
            <a:endParaRPr lang="en-US" sz="1100" dirty="0"/>
          </a:p>
          <a:p>
            <a:pPr marL="1143000" lvl="2" indent="-22860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FF0000"/>
                </a:solidFill>
              </a:rPr>
              <a:t>Safety system testing will take place all day in MI.  Keys to be issued only to the Interlocks group that day.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100" dirty="0"/>
              <a:t>Muon Campus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100" dirty="0"/>
              <a:t>Water leak repair in the Delivery Ring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100" dirty="0"/>
              <a:t>Various </a:t>
            </a:r>
            <a:r>
              <a:rPr lang="en-US" sz="1100" dirty="0" err="1"/>
              <a:t>Sextupole</a:t>
            </a:r>
            <a:r>
              <a:rPr lang="en-US" sz="1100" dirty="0"/>
              <a:t> magnets that are leaking water are being changed out.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100" dirty="0"/>
              <a:t>External Beam lines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100" dirty="0"/>
              <a:t>As time and people become free, we will start addressing the water leaks and other mechanical issues.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BE23476-559B-4B31-9074-BDB8F5417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 Plan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AABC00-E8A4-3EFA-12EB-C4D1BF85375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11/3/2023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15D6D7-1ADC-7880-5B41-148EEE6A27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156D7A-7466-214D-BAEA-6D51BAD554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3778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6D5D80B-6432-C0A3-7948-15C31D1E4F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arenR"/>
            </a:pPr>
            <a:r>
              <a:rPr lang="en-US" dirty="0"/>
              <a:t>…</a:t>
            </a:r>
          </a:p>
          <a:p>
            <a:pPr marL="457200" indent="-457200">
              <a:buAutoNum type="arabicParenR"/>
            </a:pPr>
            <a:r>
              <a:rPr lang="en-US" dirty="0"/>
              <a:t>…</a:t>
            </a:r>
          </a:p>
          <a:p>
            <a:pPr marL="457200" indent="-457200">
              <a:buAutoNum type="arabicParenR"/>
            </a:pPr>
            <a:r>
              <a:rPr lang="en-US" dirty="0"/>
              <a:t>….</a:t>
            </a:r>
          </a:p>
          <a:p>
            <a:pPr marL="457200" indent="-457200">
              <a:buAutoNum type="arabicParenR"/>
            </a:pPr>
            <a:r>
              <a:rPr lang="en-US" dirty="0"/>
              <a:t>?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8906D32-0342-2056-0950-3FC95D897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Stuff I forgot….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CA8EAE-757F-657E-C9EC-B1E47E8D13D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11/3/2023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18432D-F3FB-7ACC-03A6-A256137E9A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094924-E5E4-D2E0-0599-515AFB598C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896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x_71428C46-7239-485D-A596-B0AF3A3993D4" descr="IMG_1132.jpg">
            <a:extLst>
              <a:ext uri="{FF2B5EF4-FFF2-40B4-BE49-F238E27FC236}">
                <a16:creationId xmlns:a16="http://schemas.microsoft.com/office/drawing/2014/main" id="{023885C5-2C84-F171-7188-E5C04AB79B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40"/>
          <a:stretch/>
        </p:blipFill>
        <p:spPr bwMode="auto">
          <a:xfrm>
            <a:off x="4572000" y="465690"/>
            <a:ext cx="3889717" cy="57098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6F7A334-6373-D823-20B2-FC78FD339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</p:spPr>
        <p:txBody>
          <a:bodyPr anchor="b">
            <a:normAutofit/>
          </a:bodyPr>
          <a:lstStyle/>
          <a:p>
            <a:r>
              <a:rPr lang="en-US" dirty="0"/>
              <a:t>Electrical Walkthroughs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F48482-24D3-53FC-A6EE-26D0388E67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  <a:defRPr/>
            </a:pPr>
            <a:fld id="{57ADAB69-348E-2C41-AF41-E98D046040A4}" type="datetime1">
              <a:rPr lang="en-US" smtClean="0"/>
              <a:pPr>
                <a:spcAft>
                  <a:spcPts val="600"/>
                </a:spcAft>
                <a:defRPr/>
              </a:pPr>
              <a:t>11/3/2023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2D2937-4D9D-EC3A-869D-5D82B4AF1B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/>
              <a:t>Presenter | Presentation Title or Meeting Title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D9B56F-6DFB-4A6B-00A3-1199DA6FE2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  <a:defRPr/>
            </a:pPr>
            <a:fld id="{148C009B-CB69-E04A-B9B3-34B26D69E9CF}" type="slidenum">
              <a:rPr lang="en-US" smtClean="0"/>
              <a:pPr>
                <a:spcAft>
                  <a:spcPts val="600"/>
                </a:spcAft>
                <a:defRPr/>
              </a:pPr>
              <a:t>8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EB80E2-EE64-6EEE-7180-0E5749C2F6E2}"/>
              </a:ext>
            </a:extLst>
          </p:cNvPr>
          <p:cNvSpPr txBox="1"/>
          <p:nvPr/>
        </p:nvSpPr>
        <p:spPr>
          <a:xfrm>
            <a:off x="736827" y="2475915"/>
            <a:ext cx="28434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value of completing electrical walk throughs.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65C359-3B5A-58F4-1605-257209F304CA}"/>
              </a:ext>
            </a:extLst>
          </p:cNvPr>
          <p:cNvSpPr txBox="1"/>
          <p:nvPr/>
        </p:nvSpPr>
        <p:spPr>
          <a:xfrm>
            <a:off x="5172839" y="5495556"/>
            <a:ext cx="2843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 at Fermilab </a:t>
            </a:r>
          </a:p>
        </p:txBody>
      </p:sp>
    </p:spTree>
    <p:extLst>
      <p:ext uri="{BB962C8B-B14F-4D97-AF65-F5344CB8AC3E}">
        <p14:creationId xmlns:p14="http://schemas.microsoft.com/office/powerpoint/2010/main" val="2453404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AEED4-8677-4A2F-9EF8-4CFA32E2E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931CF7-349C-4D15-8425-CFB8B5E15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6226" y="2971376"/>
            <a:ext cx="5808406" cy="1306864"/>
          </a:xfrm>
        </p:spPr>
        <p:txBody>
          <a:bodyPr/>
          <a:lstStyle/>
          <a:p>
            <a:pPr marL="0" indent="0">
              <a:buNone/>
            </a:pPr>
            <a:r>
              <a:rPr lang="en-US" sz="4400" dirty="0"/>
              <a:t>Any Questions 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D6964E-EA5D-47B7-AA50-EBC2AEBAC03C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6450013" y="6515100"/>
            <a:ext cx="1076325" cy="241300"/>
          </a:xfrm>
        </p:spPr>
        <p:txBody>
          <a:bodyPr/>
          <a:lstStyle/>
          <a:p>
            <a:r>
              <a:rPr lang="en-US" altLang="en-US"/>
              <a:t>11/4/14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05FD05-2AA3-49BA-A345-65F96F2FE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C. Gattuso| AD Shutdown Manager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1B11B9-9B6B-4F70-95EA-0C995C289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FCC33-88AD-4F5E-9761-6204A2A9FDB5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0174109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Fermilab_PowerPoint_Template_090915</Template>
  <TotalTime>10148</TotalTime>
  <Words>1116</Words>
  <Application>Microsoft Office PowerPoint</Application>
  <PresentationFormat>On-screen Show (4:3)</PresentationFormat>
  <Paragraphs>224</Paragraphs>
  <Slides>13</Slides>
  <Notes>0</Notes>
  <HiddenSlides>4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Courier New</vt:lpstr>
      <vt:lpstr>Helvetica</vt:lpstr>
      <vt:lpstr>Symbol</vt:lpstr>
      <vt:lpstr>Times New Roman</vt:lpstr>
      <vt:lpstr>Fermilab_PPT_090815</vt:lpstr>
      <vt:lpstr>Worksheet</vt:lpstr>
      <vt:lpstr>PowerPoint Presentation</vt:lpstr>
      <vt:lpstr>Current Status and Projected Work Schedule </vt:lpstr>
      <vt:lpstr>Enclosure Status</vt:lpstr>
      <vt:lpstr>Major Activities  </vt:lpstr>
      <vt:lpstr>Grey Period Tasks</vt:lpstr>
      <vt:lpstr>Da Plan</vt:lpstr>
      <vt:lpstr>Stuff I forgot….</vt:lpstr>
      <vt:lpstr>Electrical Walkthroughs</vt:lpstr>
      <vt:lpstr>PowerPoint Presentation</vt:lpstr>
      <vt:lpstr>Schedule </vt:lpstr>
      <vt:lpstr>Transitioning to Operations</vt:lpstr>
      <vt:lpstr>Dosimetry </vt:lpstr>
      <vt:lpstr>Shut down Job Summer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Consolato Gattuso x6331 08022N</dc:creator>
  <cp:lastModifiedBy>Consolato Gattuso</cp:lastModifiedBy>
  <cp:revision>126</cp:revision>
  <cp:lastPrinted>2016-04-05T12:58:00Z</cp:lastPrinted>
  <dcterms:created xsi:type="dcterms:W3CDTF">2016-03-03T19:44:14Z</dcterms:created>
  <dcterms:modified xsi:type="dcterms:W3CDTF">2023-11-03T14:22:10Z</dcterms:modified>
</cp:coreProperties>
</file>