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4"/>
  </p:sldMasterIdLst>
  <p:notesMasterIdLst>
    <p:notesMasterId r:id="rId6"/>
  </p:notesMasterIdLst>
  <p:handoutMasterIdLst>
    <p:handoutMasterId r:id="rId7"/>
  </p:handoutMasterIdLst>
  <p:sldIdLst>
    <p:sldId id="275" r:id="rId5"/>
  </p:sldIdLst>
  <p:sldSz cx="9144000" cy="5143500" type="screen16x9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107">
          <p15:clr>
            <a:srgbClr val="A4A3A4"/>
          </p15:clr>
        </p15:guide>
        <p15:guide id="2" orient="horz" pos="1274">
          <p15:clr>
            <a:srgbClr val="A4A3A4"/>
          </p15:clr>
        </p15:guide>
        <p15:guide id="3" orient="horz" pos="114">
          <p15:clr>
            <a:srgbClr val="A4A3A4"/>
          </p15:clr>
        </p15:guide>
        <p15:guide id="4" orient="horz" pos="2093">
          <p15:clr>
            <a:srgbClr val="A4A3A4"/>
          </p15:clr>
        </p15:guide>
        <p15:guide id="5" orient="horz" pos="453">
          <p15:clr>
            <a:srgbClr val="A4A3A4"/>
          </p15:clr>
        </p15:guide>
        <p15:guide id="6" orient="horz" pos="3001">
          <p15:clr>
            <a:srgbClr val="A4A3A4"/>
          </p15:clr>
        </p15:guide>
        <p15:guide id="7" pos="5616">
          <p15:clr>
            <a:srgbClr val="A4A3A4"/>
          </p15:clr>
        </p15:guide>
        <p15:guide id="8" pos="136">
          <p15:clr>
            <a:srgbClr val="A4A3A4"/>
          </p15:clr>
        </p15:guide>
        <p15:guide id="9" pos="589">
          <p15:clr>
            <a:srgbClr val="A4A3A4"/>
          </p15:clr>
        </p15:guide>
        <p15:guide id="10" pos="4453">
          <p15:clr>
            <a:srgbClr val="A4A3A4"/>
          </p15:clr>
        </p15:guide>
        <p15:guide id="11" pos="5163">
          <p15:clr>
            <a:srgbClr val="A4A3A4"/>
          </p15:clr>
        </p15:guide>
        <p15:guide id="12" pos="46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8D7EB"/>
    <a:srgbClr val="50504E"/>
    <a:srgbClr val="4E4E4E"/>
    <a:srgbClr val="404040"/>
    <a:srgbClr val="004C97"/>
    <a:srgbClr val="63666A"/>
    <a:srgbClr val="99D6EA"/>
    <a:srgbClr val="505050"/>
    <a:srgbClr val="A7A8AA"/>
    <a:srgbClr val="0030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3"/>
  </p:normalViewPr>
  <p:slideViewPr>
    <p:cSldViewPr snapToGrid="0" snapToObjects="1" showGuides="1">
      <p:cViewPr varScale="1">
        <p:scale>
          <a:sx n="107" d="100"/>
          <a:sy n="107" d="100"/>
        </p:scale>
        <p:origin x="804" y="102"/>
      </p:cViewPr>
      <p:guideLst>
        <p:guide orient="horz" pos="3107"/>
        <p:guide orient="horz" pos="1274"/>
        <p:guide orient="horz" pos="114"/>
        <p:guide orient="horz" pos="2093"/>
        <p:guide orient="horz" pos="453"/>
        <p:guide orient="horz" pos="3001"/>
        <p:guide pos="5616"/>
        <p:guide pos="136"/>
        <p:guide pos="589"/>
        <p:guide pos="4453"/>
        <p:guide pos="5163"/>
        <p:guide pos="4632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11/3/2023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11/3/2023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524" b="29524"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719138"/>
            <a:ext cx="3027894" cy="376700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5" y="719139"/>
            <a:ext cx="5347605" cy="3767006"/>
          </a:xfrm>
          <a:prstGeom prst="rect">
            <a:avLst/>
          </a:prstGeom>
        </p:spPr>
        <p:txBody>
          <a:bodyPr lIns="0" tIns="0" rIns="0" bIns="0"/>
          <a:lstStyle>
            <a:lvl1pPr marL="230188" indent="-230188">
              <a:defRPr sz="1800">
                <a:solidFill>
                  <a:srgbClr val="505050"/>
                </a:solidFill>
              </a:defRPr>
            </a:lvl1pPr>
            <a:lvl2pPr marL="514350" indent="-230188">
              <a:defRPr sz="1600">
                <a:solidFill>
                  <a:srgbClr val="505050"/>
                </a:solidFill>
              </a:defRPr>
            </a:lvl2pPr>
            <a:lvl3pPr marL="806450" indent="-228600">
              <a:defRPr sz="1500">
                <a:solidFill>
                  <a:srgbClr val="505050"/>
                </a:solidFill>
              </a:defRPr>
            </a:lvl3pPr>
            <a:lvl4pPr marL="1087438" indent="-228600">
              <a:defRPr sz="1400">
                <a:solidFill>
                  <a:srgbClr val="505050"/>
                </a:solidFill>
              </a:defRPr>
            </a:lvl4pPr>
            <a:lvl5pPr marL="1370013" indent="-228600"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4878161"/>
            <a:ext cx="675368" cy="180975"/>
          </a:xfrm>
        </p:spPr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09EA2773-F02A-CC43-B1C5-479A1F34EDA7}" type="datetime1">
              <a:rPr lang="en-US" smtClean="0"/>
              <a:pPr>
                <a:defRPr/>
              </a:pPr>
              <a:t>11/3/2023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4" y="4878161"/>
            <a:ext cx="6262119" cy="187523"/>
          </a:xfrm>
        </p:spPr>
        <p:txBody>
          <a:bodyPr/>
          <a:lstStyle>
            <a:lvl1pPr>
              <a:defRPr sz="900" dirty="0" smtClean="0"/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979A04A2-726F-2143-A443-7788AF27176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190520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D2795C2-58DC-6B4B-9EBC-05F671272916}"/>
              </a:ext>
            </a:extLst>
          </p:cNvPr>
          <p:cNvSpPr/>
          <p:nvPr userDrawn="1"/>
        </p:nvSpPr>
        <p:spPr>
          <a:xfrm>
            <a:off x="222250" y="584071"/>
            <a:ext cx="8693150" cy="18288"/>
          </a:xfrm>
          <a:prstGeom prst="rect">
            <a:avLst/>
          </a:prstGeom>
          <a:solidFill>
            <a:srgbClr val="98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728664"/>
            <a:ext cx="8686800" cy="2795038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3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3707254"/>
            <a:ext cx="8686800" cy="81844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8FEA58B7-095F-6844-8E3C-8A1DDD22BF89}" type="datetime1">
              <a:rPr lang="en-US" smtClean="0"/>
              <a:pPr>
                <a:defRPr/>
              </a:pPr>
              <a:t>11/3/2023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51958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15ABCE2-7BB4-7542-9E2C-BF168B4B8D6F}"/>
              </a:ext>
            </a:extLst>
          </p:cNvPr>
          <p:cNvSpPr/>
          <p:nvPr userDrawn="1"/>
        </p:nvSpPr>
        <p:spPr>
          <a:xfrm>
            <a:off x="222250" y="584071"/>
            <a:ext cx="8693150" cy="18288"/>
          </a:xfrm>
          <a:prstGeom prst="rect">
            <a:avLst/>
          </a:prstGeom>
          <a:solidFill>
            <a:srgbClr val="98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4878161"/>
            <a:ext cx="675368" cy="18097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3C7E1B65-1920-CF40-87B8-818D6517E0EA}" type="datetime1">
              <a:rPr lang="en-US" smtClean="0"/>
              <a:pPr>
                <a:defRPr/>
              </a:pPr>
              <a:t>11/3/2023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5" y="4878161"/>
            <a:ext cx="6260399" cy="18215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190501"/>
            <a:ext cx="8675688" cy="4352192"/>
          </a:xfrm>
          <a:prstGeom prst="rect">
            <a:avLst/>
          </a:prstGeom>
        </p:spPr>
        <p:txBody>
          <a:bodyPr vert="horz"/>
          <a:lstStyle>
            <a:lvl1pPr marL="230188" indent="-230188"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38FDACF-6E1B-814B-BDB6-B66F2ED862D6}" type="datetime1">
              <a:rPr lang="en-US" smtClean="0"/>
              <a:t>11/3/2023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4878161"/>
            <a:ext cx="6272278" cy="182155"/>
          </a:xfrm>
        </p:spPr>
        <p:txBody>
          <a:bodyPr/>
          <a:lstStyle/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264032A-D97D-B747-98EF-829FFF64E78F}"/>
              </a:ext>
            </a:extLst>
          </p:cNvPr>
          <p:cNvSpPr/>
          <p:nvPr userDrawn="1"/>
        </p:nvSpPr>
        <p:spPr>
          <a:xfrm>
            <a:off x="222250" y="584071"/>
            <a:ext cx="8693150" cy="18288"/>
          </a:xfrm>
          <a:prstGeom prst="rect">
            <a:avLst/>
          </a:prstGeom>
          <a:solidFill>
            <a:srgbClr val="98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rcRect t="31279" b="31279"/>
          <a:stretch/>
        </p:blipFill>
        <p:spPr>
          <a:xfrm>
            <a:off x="-17762" y="612648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2229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/>
          <a:srcRect t="18330" b="40718"/>
          <a:stretch/>
        </p:blipFill>
        <p:spPr>
          <a:xfrm>
            <a:off x="-18288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6116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/>
          <a:srcRect t="14644" b="44456"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52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/>
          <a:srcRect t="19861" b="39239"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9881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/>
          <a:srcRect t="42966" b="16134"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511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rcRect l="29" r="29"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377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3" y="728664"/>
            <a:ext cx="8672513" cy="3794522"/>
          </a:xfrm>
          <a:prstGeom prst="rect">
            <a:avLst/>
          </a:prstGeom>
        </p:spPr>
        <p:txBody>
          <a:bodyPr lIns="0" tIns="0" rIns="0" bIns="0"/>
          <a:lstStyle>
            <a:lvl1pPr marL="230188" indent="-230188">
              <a:defRPr sz="1800">
                <a:solidFill>
                  <a:srgbClr val="505050"/>
                </a:solidFill>
              </a:defRPr>
            </a:lvl1pPr>
            <a:lvl2pPr marL="512763" indent="-230188">
              <a:defRPr sz="1600">
                <a:solidFill>
                  <a:srgbClr val="505050"/>
                </a:solidFill>
              </a:defRPr>
            </a:lvl2pPr>
            <a:lvl3pPr marL="803275" indent="-230188">
              <a:defRPr sz="1500">
                <a:solidFill>
                  <a:srgbClr val="505050"/>
                </a:solidFill>
              </a:defRPr>
            </a:lvl3pPr>
            <a:lvl4pPr marL="1085850" indent="-228600">
              <a:defRPr sz="1400">
                <a:solidFill>
                  <a:srgbClr val="505050"/>
                </a:solidFill>
              </a:defRPr>
            </a:lvl4pPr>
            <a:lvl5pPr marL="1370013" indent="-230188"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7ADAB69-348E-2C41-AF41-E98D046040A4}" type="datetime1">
              <a:rPr lang="en-US" smtClean="0"/>
              <a:pPr>
                <a:defRPr/>
              </a:pPr>
              <a:t>11/3/2023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62118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2555D79-1189-E945-92DE-C027BB1E5B0F}"/>
              </a:ext>
            </a:extLst>
          </p:cNvPr>
          <p:cNvSpPr/>
          <p:nvPr userDrawn="1"/>
        </p:nvSpPr>
        <p:spPr>
          <a:xfrm>
            <a:off x="222250" y="584071"/>
            <a:ext cx="8693150" cy="18288"/>
          </a:xfrm>
          <a:prstGeom prst="rect">
            <a:avLst/>
          </a:prstGeom>
          <a:solidFill>
            <a:srgbClr val="98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728663"/>
            <a:ext cx="4206240" cy="2725341"/>
          </a:xfrm>
          <a:prstGeom prst="rect">
            <a:avLst/>
          </a:prstGeom>
        </p:spPr>
        <p:txBody>
          <a:bodyPr lIns="0" tIns="0" rIns="0" bIns="0"/>
          <a:lstStyle>
            <a:lvl1pPr marL="230188" indent="-230188">
              <a:defRPr sz="1800">
                <a:solidFill>
                  <a:srgbClr val="505050"/>
                </a:solidFill>
              </a:defRPr>
            </a:lvl1pPr>
            <a:lvl2pPr marL="512763" indent="-230188">
              <a:defRPr sz="1600">
                <a:solidFill>
                  <a:srgbClr val="505050"/>
                </a:solidFill>
              </a:defRPr>
            </a:lvl2pPr>
            <a:lvl3pPr marL="803275" indent="-230188">
              <a:defRPr sz="1500">
                <a:solidFill>
                  <a:srgbClr val="505050"/>
                </a:solidFill>
              </a:defRPr>
            </a:lvl3pPr>
            <a:lvl4pPr marL="1085850" indent="-228600">
              <a:defRPr sz="1400">
                <a:solidFill>
                  <a:srgbClr val="505050"/>
                </a:solidFill>
              </a:defRPr>
            </a:lvl4pPr>
            <a:lvl5pPr marL="1370013" indent="-230188"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5" y="728663"/>
            <a:ext cx="4215383" cy="2725341"/>
          </a:xfrm>
          <a:prstGeom prst="rect">
            <a:avLst/>
          </a:prstGeom>
        </p:spPr>
        <p:txBody>
          <a:bodyPr lIns="0" tIns="0" rIns="0" bIns="0"/>
          <a:lstStyle>
            <a:lvl1pPr marL="230188" indent="-230188">
              <a:defRPr sz="1800">
                <a:solidFill>
                  <a:srgbClr val="505050"/>
                </a:solidFill>
              </a:defRPr>
            </a:lvl1pPr>
            <a:lvl2pPr marL="512763" indent="-230188">
              <a:defRPr sz="1600">
                <a:solidFill>
                  <a:srgbClr val="505050"/>
                </a:solidFill>
              </a:defRPr>
            </a:lvl2pPr>
            <a:lvl3pPr marL="806450" indent="-228600">
              <a:defRPr sz="1500">
                <a:solidFill>
                  <a:srgbClr val="505050"/>
                </a:solidFill>
              </a:defRPr>
            </a:lvl3pPr>
            <a:lvl4pPr marL="1087438" indent="-228600">
              <a:defRPr sz="1400">
                <a:solidFill>
                  <a:srgbClr val="505050"/>
                </a:solidFill>
              </a:defRPr>
            </a:lvl4pPr>
            <a:lvl5pPr marL="1370013" indent="-228600"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3573827"/>
            <a:ext cx="4205476" cy="9493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2" y="3573827"/>
            <a:ext cx="4206239" cy="9493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B099EE7B-C01A-E94A-AA76-2F04CF97FC05}" type="datetime1">
              <a:rPr lang="en-US" smtClean="0"/>
              <a:pPr>
                <a:defRPr/>
              </a:pPr>
              <a:t>11/3/2023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4878161"/>
            <a:ext cx="6262118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987BE9D-6A94-5D45-A4C7-4EF6B2A8D124}"/>
              </a:ext>
            </a:extLst>
          </p:cNvPr>
          <p:cNvSpPr/>
          <p:nvPr userDrawn="1"/>
        </p:nvSpPr>
        <p:spPr>
          <a:xfrm>
            <a:off x="222250" y="584071"/>
            <a:ext cx="8693150" cy="18288"/>
          </a:xfrm>
          <a:prstGeom prst="rect">
            <a:avLst/>
          </a:prstGeom>
          <a:solidFill>
            <a:srgbClr val="98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E2EF4938-6162-EE4E-9ED3-73016E21644A}" type="datetime1">
              <a:rPr lang="en-US" smtClean="0"/>
              <a:pPr>
                <a:defRPr/>
              </a:pPr>
              <a:t>11/3/2023</a:t>
            </a:fld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5" y="4878161"/>
            <a:ext cx="6260399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6" y="3358114"/>
            <a:ext cx="1076325" cy="1809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grpSp>
        <p:nvGrpSpPr>
          <p:cNvPr id="25" name="Group 24"/>
          <p:cNvGrpSpPr>
            <a:grpSpLocks noChangeAspect="1"/>
          </p:cNvGrpSpPr>
          <p:nvPr userDrawn="1"/>
        </p:nvGrpSpPr>
        <p:grpSpPr>
          <a:xfrm>
            <a:off x="215900" y="4670857"/>
            <a:ext cx="8699500" cy="202387"/>
            <a:chOff x="600217" y="6229673"/>
            <a:chExt cx="8297721" cy="257386"/>
          </a:xfrm>
        </p:grpSpPr>
        <p:cxnSp>
          <p:nvCxnSpPr>
            <p:cNvPr id="26" name="Straight Connector 25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27" name="Picture 6" descr="FermiLogo_RGB_NALBlue.png"/>
            <p:cNvPicPr>
              <a:picLocks/>
            </p:cNvPicPr>
            <p:nvPr userDrawn="1"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29673"/>
              <a:ext cx="1044157" cy="2573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23" r:id="rId2"/>
    <p:sldLayoutId id="2147484124" r:id="rId3"/>
    <p:sldLayoutId id="2147484125" r:id="rId4"/>
    <p:sldLayoutId id="2147484126" r:id="rId5"/>
    <p:sldLayoutId id="2147484128" r:id="rId6"/>
    <p:sldLayoutId id="2147484127" r:id="rId7"/>
    <p:sldLayoutId id="2147484104" r:id="rId8"/>
    <p:sldLayoutId id="2147484105" r:id="rId9"/>
    <p:sldLayoutId id="2147484120" r:id="rId10"/>
    <p:sldLayoutId id="2147484103" r:id="rId11"/>
    <p:sldLayoutId id="2147484122" r:id="rId12"/>
    <p:sldLayoutId id="2147484116" r:id="rId13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28600" y="249853"/>
            <a:ext cx="8686800" cy="320908"/>
          </a:xfrm>
        </p:spPr>
        <p:txBody>
          <a:bodyPr/>
          <a:lstStyle/>
          <a:p>
            <a:r>
              <a:rPr lang="en-US" dirty="0"/>
              <a:t>Booster Operations Shutdown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FA96D49F-E75B-CA4C-9755-57CB093C34C1}" type="datetime1">
              <a:rPr lang="en-US" smtClean="0"/>
              <a:t>11/3/2023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John Kuharik | Booster Operations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B0A9773-E7F9-F6AB-0743-C6411A10E29C}"/>
              </a:ext>
            </a:extLst>
          </p:cNvPr>
          <p:cNvSpPr txBox="1"/>
          <p:nvPr/>
        </p:nvSpPr>
        <p:spPr>
          <a:xfrm>
            <a:off x="-1023845" y="617369"/>
            <a:ext cx="785495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9-1 bus work for girder Choke connected, final checkout this week.</a:t>
            </a: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LCW </a:t>
            </a:r>
            <a:r>
              <a:rPr lang="en-US" sz="2000" dirty="0"/>
              <a:t>leak </a:t>
            </a:r>
            <a:r>
              <a:rPr lang="en-US" sz="2000" dirty="0" smtClean="0"/>
              <a:t>at 2-1 and 7-1 repaired need final pressure test</a:t>
            </a: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1-2 Girder magnet LCW manifold planning and repair effort in progress to fix leak.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400 MeV Quad coil water leak requiring a magnet replacement. Will need AMG. Spare selection and prep underway.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Power supply </a:t>
            </a:r>
            <a:r>
              <a:rPr lang="en-US" sz="2000" dirty="0" smtClean="0"/>
              <a:t>maintenance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4689877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_PPT_0909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FCFAC90C-D405-467E-A011-C0B2B971B342}" vid="{DE153BDE-7E99-452D-9790-6984145C2F9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AC203C72B93814F96DFC3073A84224F" ma:contentTypeVersion="10" ma:contentTypeDescription="Create a new document." ma:contentTypeScope="" ma:versionID="2418498d37c8cffdcbe080b4d8ed13c8">
  <xsd:schema xmlns:xsd="http://www.w3.org/2001/XMLSchema" xmlns:xs="http://www.w3.org/2001/XMLSchema" xmlns:p="http://schemas.microsoft.com/office/2006/metadata/properties" xmlns:ns3="afe23a47-cfea-46e5-8725-31a64ec74212" targetNamespace="http://schemas.microsoft.com/office/2006/metadata/properties" ma:root="true" ma:fieldsID="b2e52ac3c75b36f167315b55996550b7" ns3:_="">
    <xsd:import namespace="afe23a47-cfea-46e5-8725-31a64ec7421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ServiceOCR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fe23a47-cfea-46e5-8725-31a64ec7421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C5372FE-E164-4D91-854D-BCAFA1B3F68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fe23a47-cfea-46e5-8725-31a64ec7421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EAD3041-9E55-4BBA-9AC1-BC7195310753}">
  <ds:schemaRefs>
    <ds:schemaRef ds:uri="afe23a47-cfea-46e5-8725-31a64ec74212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01A7DF35-9256-4EB1-BD0C-6CF70B6E8AC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Presentation1</Template>
  <TotalTime>11038</TotalTime>
  <Words>73</Words>
  <Application>Microsoft Office PowerPoint</Application>
  <PresentationFormat>On-screen Show (16:9)</PresentationFormat>
  <Paragraphs>10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ＭＳ Ｐゴシック</vt:lpstr>
      <vt:lpstr>Arial</vt:lpstr>
      <vt:lpstr>Calibri</vt:lpstr>
      <vt:lpstr>Geneva</vt:lpstr>
      <vt:lpstr>Helvetica</vt:lpstr>
      <vt:lpstr>Fermilab_PPT_090915</vt:lpstr>
      <vt:lpstr>Booster Operations Shutdown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Booster Job Status</dc:title>
  <dc:creator>John C Kuharik</dc:creator>
  <cp:lastModifiedBy>bd-cap-cns2pc</cp:lastModifiedBy>
  <cp:revision>53</cp:revision>
  <cp:lastPrinted>2014-01-20T19:40:21Z</cp:lastPrinted>
  <dcterms:created xsi:type="dcterms:W3CDTF">2021-08-20T13:25:13Z</dcterms:created>
  <dcterms:modified xsi:type="dcterms:W3CDTF">2023-11-03T13:42:46Z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0x0101000AC203C72B93814F96DFC3073A84224F</vt:lpwstr>
  </property>
</Properties>
</file>