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6"/>
  </p:notesMasterIdLst>
  <p:handoutMasterIdLst>
    <p:handoutMasterId r:id="rId7"/>
  </p:handoutMasterIdLst>
  <p:sldIdLst>
    <p:sldId id="265" r:id="rId3"/>
    <p:sldId id="326" r:id="rId4"/>
    <p:sldId id="336" r:id="rId5"/>
  </p:sldIdLst>
  <p:sldSz cx="9144000" cy="6858000" type="screen4x3"/>
  <p:notesSz cx="6934200" cy="92329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snapToObjects="1">
      <p:cViewPr varScale="1">
        <p:scale>
          <a:sx n="115" d="100"/>
          <a:sy n="115" d="100"/>
        </p:scale>
        <p:origin x="1026" y="114"/>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927775" y="0"/>
            <a:ext cx="3004820" cy="461645"/>
          </a:xfrm>
          <a:prstGeom prst="rect">
            <a:avLst/>
          </a:prstGeom>
        </p:spPr>
        <p:txBody>
          <a:bodyPr vert="horz" wrap="square" lIns="92382" tIns="46191" rIns="92382" bIns="46191"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11/3/2023</a:t>
            </a:fld>
            <a:endParaRPr lang="en-US" altLang="en-US"/>
          </a:p>
        </p:txBody>
      </p:sp>
      <p:sp>
        <p:nvSpPr>
          <p:cNvPr id="4" name="Footer Placeholder 3"/>
          <p:cNvSpPr>
            <a:spLocks noGrp="1"/>
          </p:cNvSpPr>
          <p:nvPr>
            <p:ph type="ftr" sz="quarter" idx="2"/>
          </p:nvPr>
        </p:nvSpPr>
        <p:spPr>
          <a:xfrm>
            <a:off x="0" y="8769653"/>
            <a:ext cx="3004820" cy="461645"/>
          </a:xfrm>
          <a:prstGeom prst="rect">
            <a:avLst/>
          </a:prstGeom>
        </p:spPr>
        <p:txBody>
          <a:bodyPr vert="horz" lIns="92382" tIns="46191" rIns="92382" bIns="46191"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927775" y="8769653"/>
            <a:ext cx="3004820" cy="461645"/>
          </a:xfrm>
          <a:prstGeom prst="rect">
            <a:avLst/>
          </a:prstGeom>
        </p:spPr>
        <p:txBody>
          <a:bodyPr vert="horz" wrap="square" lIns="92382" tIns="46191" rIns="92382" bIns="46191"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927775" y="0"/>
            <a:ext cx="3004820" cy="461645"/>
          </a:xfrm>
          <a:prstGeom prst="rect">
            <a:avLst/>
          </a:prstGeom>
        </p:spPr>
        <p:txBody>
          <a:bodyPr vert="horz" wrap="square" lIns="92382" tIns="46191" rIns="92382" bIns="46191"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11/3/2023</a:t>
            </a:fld>
            <a:endParaRPr lang="en-US" alt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pPr lvl="0"/>
            <a:endParaRPr lang="en-US" noProof="0" dirty="0"/>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wrap="square" lIns="92382" tIns="46191" rIns="92382" bIns="46191"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a:t>
            </a:r>
            <a:r>
              <a:rPr lang="en-US" baseline="0" dirty="0"/>
              <a:t> dye test in 2012 we know all the sump wells except 3 have a broken pipe somewhere. This is how tritiated water gets into sump well 4.</a:t>
            </a:r>
            <a:endParaRPr lang="en-US" dirty="0"/>
          </a:p>
        </p:txBody>
      </p:sp>
      <p:sp>
        <p:nvSpPr>
          <p:cNvPr id="4" name="Slide Number Placeholder 3"/>
          <p:cNvSpPr>
            <a:spLocks noGrp="1"/>
          </p:cNvSpPr>
          <p:nvPr>
            <p:ph type="sldNum" sz="quarter" idx="10"/>
          </p:nvPr>
        </p:nvSpPr>
        <p:spPr/>
        <p:txBody>
          <a:bodyPr/>
          <a:lstStyle/>
          <a:p>
            <a:fld id="{60BFB643-3B51-4A23-96A6-8ED93A064CCD}" type="slidenum">
              <a:rPr lang="en-US" altLang="en-US" smtClean="0"/>
              <a:pPr/>
              <a:t>2</a:t>
            </a:fld>
            <a:endParaRPr lang="en-US" altLang="en-US"/>
          </a:p>
        </p:txBody>
      </p:sp>
    </p:spTree>
    <p:extLst>
      <p:ext uri="{BB962C8B-B14F-4D97-AF65-F5344CB8AC3E}">
        <p14:creationId xmlns:p14="http://schemas.microsoft.com/office/powerpoint/2010/main" val="2874888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866E9CA-C242-476E-AC96-726DAD61F4C9}" type="datetime1">
              <a:rPr lang="en-US" altLang="en-US"/>
              <a:pPr/>
              <a:t>11/3/2023</a:t>
            </a:fld>
            <a:endParaRPr lang="en-US" altLang="en-US"/>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50889BEA-2B91-403F-ADA4-053DEE04721E}" type="datetime1">
              <a:rPr lang="en-US" altLang="en-US"/>
              <a:pPr/>
              <a:t>11/3/2023</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6A3537A3-8C6B-43C4-A25C-FC2CE8D9D9BB}" type="datetime1">
              <a:rPr lang="en-US" altLang="en-US"/>
              <a:pPr/>
              <a:t>11/3/2023</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2B1CF01D-1604-4C8E-BF6F-5634B5B9B0FA}" type="datetime1">
              <a:rPr lang="en-US" altLang="en-US"/>
              <a:pPr/>
              <a:t>11/3/2023</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5E62D87C-608A-49B4-979E-2C9EC8FFFA3E}" type="datetime1">
              <a:rPr lang="en-US" altLang="en-US"/>
              <a:pPr/>
              <a:t>11/3/2023</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A0E092C4-48F6-48C5-B2B3-815670E99CE7}" type="datetime1">
              <a:rPr lang="en-US" altLang="en-US"/>
              <a:pPr/>
              <a:t>11/3/2023</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102127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EAD63FCB-C847-421A-A82C-644CA8D55BDB}" type="datetime1">
              <a:rPr lang="en-US" altLang="en-US"/>
              <a:pPr/>
              <a:t>11/3/2023</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A0E092C4-48F6-48C5-B2B3-815670E99CE7}" type="datetime1">
              <a:rPr lang="en-US" altLang="en-US"/>
              <a:pPr/>
              <a:t>11/3/2023</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DD380D08-F2CA-47D3-B2B9-BCFDF76A6561}" type="datetime1">
              <a:rPr lang="en-US" altLang="en-US"/>
              <a:pPr/>
              <a:t>11/3/2023</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D594D8DC-1801-43BE-B437-DF92E32BA858}" type="datetime1">
              <a:rPr lang="en-US" altLang="en-US"/>
              <a:pPr/>
              <a:t>11/3/2023</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6" r:id="rId6"/>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F478486A-2EA2-4759-824C-EE1AD3861CE4}" type="datetime1">
              <a:rPr lang="en-US" altLang="en-US"/>
              <a:pPr/>
              <a:t>11/3/2023</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ES&amp;H Radiation Physics Operations</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Joel M Fulgham</a:t>
            </a:r>
          </a:p>
          <a:p>
            <a:pPr eaLnBrk="1" hangingPunct="1"/>
            <a:r>
              <a:rPr lang="en-US" altLang="en-US" dirty="0">
                <a:latin typeface="Helvetica" panose="020B0604020202020204" pitchFamily="34" charset="0"/>
                <a:ea typeface="Geneva" pitchFamily="121" charset="-128"/>
              </a:rPr>
              <a:t>Nov 3, 2023</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228600" y="5045826"/>
            <a:ext cx="8700851" cy="1189512"/>
          </a:xfrm>
        </p:spPr>
        <p:txBody>
          <a:bodyPr/>
          <a:lstStyle/>
          <a:p>
            <a:r>
              <a:rPr lang="en-US" dirty="0">
                <a:solidFill>
                  <a:schemeClr val="tx1"/>
                </a:solidFill>
              </a:rPr>
              <a:t>The pre-shut down estimate was 3161 person-mrem and we are at 3136. This number includes 3 people that entered their dose incorrectly and high. There were some high dose rates this week that are not included here so we are right on target. Thank you for making me look good on </a:t>
            </a:r>
            <a:r>
              <a:rPr lang="en-US">
                <a:solidFill>
                  <a:schemeClr val="tx1"/>
                </a:solidFill>
              </a:rPr>
              <a:t>this estimate.</a:t>
            </a:r>
            <a:endParaRPr lang="en-US" dirty="0">
              <a:solidFill>
                <a:schemeClr val="tx1"/>
              </a:solidFill>
            </a:endParaRPr>
          </a:p>
        </p:txBody>
      </p:sp>
      <p:sp>
        <p:nvSpPr>
          <p:cNvPr id="4" name="Date Placeholder 3"/>
          <p:cNvSpPr>
            <a:spLocks noGrp="1"/>
          </p:cNvSpPr>
          <p:nvPr>
            <p:ph type="dt" sz="half" idx="14"/>
          </p:nvPr>
        </p:nvSpPr>
        <p:spPr/>
        <p:txBody>
          <a:bodyPr/>
          <a:lstStyle/>
          <a:p>
            <a:fld id="{A0E092C4-48F6-48C5-B2B3-815670E99CE7}" type="datetime1">
              <a:rPr lang="en-US" altLang="en-US" smtClean="0"/>
              <a:pPr/>
              <a:t>11/3/2023</a:t>
            </a:fld>
            <a:endParaRPr lang="en-US" altLang="en-US"/>
          </a:p>
        </p:txBody>
      </p:sp>
      <p:sp>
        <p:nvSpPr>
          <p:cNvPr id="5" name="Footer Placeholder 4"/>
          <p:cNvSpPr>
            <a:spLocks noGrp="1"/>
          </p:cNvSpPr>
          <p:nvPr>
            <p:ph type="ftr" sz="quarter" idx="15"/>
          </p:nvPr>
        </p:nvSpPr>
        <p:spPr/>
        <p:txBody>
          <a:bodyPr/>
          <a:lstStyle/>
          <a:p>
            <a:pPr>
              <a:defRPr/>
            </a:pPr>
            <a:r>
              <a:rPr lang="en-US" dirty="0"/>
              <a:t>Joel Fulgham</a:t>
            </a:r>
            <a:endParaRPr lang="en-US" b="1" dirty="0"/>
          </a:p>
        </p:txBody>
      </p:sp>
      <p:sp>
        <p:nvSpPr>
          <p:cNvPr id="6" name="Slide Number Placeholder 5"/>
          <p:cNvSpPr>
            <a:spLocks noGrp="1"/>
          </p:cNvSpPr>
          <p:nvPr>
            <p:ph type="sldNum" sz="quarter" idx="16"/>
          </p:nvPr>
        </p:nvSpPr>
        <p:spPr/>
        <p:txBody>
          <a:bodyPr/>
          <a:lstStyle/>
          <a:p>
            <a:fld id="{C2BC038B-CA57-479E-BFA9-9E819877A5DF}" type="slidenum">
              <a:rPr lang="en-US" altLang="en-US" smtClean="0"/>
              <a:pPr/>
              <a:t>2</a:t>
            </a:fld>
            <a:endParaRPr lang="en-US" altLang="en-US"/>
          </a:p>
        </p:txBody>
      </p:sp>
      <p:sp>
        <p:nvSpPr>
          <p:cNvPr id="17" name="Picture Placeholder 16">
            <a:extLst>
              <a:ext uri="{FF2B5EF4-FFF2-40B4-BE49-F238E27FC236}">
                <a16:creationId xmlns:a16="http://schemas.microsoft.com/office/drawing/2014/main" id="{16A35BA2-7A68-49AB-458A-766311DB4246}"/>
              </a:ext>
            </a:extLst>
          </p:cNvPr>
          <p:cNvSpPr>
            <a:spLocks noGrp="1"/>
          </p:cNvSpPr>
          <p:nvPr>
            <p:ph type="pic" idx="13"/>
          </p:nvPr>
        </p:nvSpPr>
        <p:spPr/>
      </p:sp>
      <p:pic>
        <p:nvPicPr>
          <p:cNvPr id="19" name="Picture 18">
            <a:extLst>
              <a:ext uri="{FF2B5EF4-FFF2-40B4-BE49-F238E27FC236}">
                <a16:creationId xmlns:a16="http://schemas.microsoft.com/office/drawing/2014/main" id="{E524B8D7-5C56-A055-4E90-3F0CC1C7D91F}"/>
              </a:ext>
            </a:extLst>
          </p:cNvPr>
          <p:cNvPicPr>
            <a:picLocks noChangeAspect="1"/>
          </p:cNvPicPr>
          <p:nvPr/>
        </p:nvPicPr>
        <p:blipFill>
          <a:blip r:embed="rId3"/>
          <a:stretch>
            <a:fillRect/>
          </a:stretch>
        </p:blipFill>
        <p:spPr>
          <a:xfrm>
            <a:off x="292588" y="980902"/>
            <a:ext cx="8277834" cy="3733813"/>
          </a:xfrm>
          <a:prstGeom prst="rect">
            <a:avLst/>
          </a:prstGeom>
        </p:spPr>
      </p:pic>
    </p:spTree>
    <p:extLst>
      <p:ext uri="{BB962C8B-B14F-4D97-AF65-F5344CB8AC3E}">
        <p14:creationId xmlns:p14="http://schemas.microsoft.com/office/powerpoint/2010/main" val="70471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79DB1A9-CF1B-B9AC-576A-E30CFE1B85DC}"/>
              </a:ext>
            </a:extLst>
          </p:cNvPr>
          <p:cNvSpPr>
            <a:spLocks noGrp="1"/>
          </p:cNvSpPr>
          <p:nvPr>
            <p:ph type="title"/>
          </p:nvPr>
        </p:nvSpPr>
        <p:spPr/>
        <p:txBody>
          <a:bodyPr/>
          <a:lstStyle/>
          <a:p>
            <a:r>
              <a:rPr lang="en-US" dirty="0"/>
              <a:t>Updates</a:t>
            </a:r>
          </a:p>
        </p:txBody>
      </p:sp>
      <p:sp>
        <p:nvSpPr>
          <p:cNvPr id="3" name="Text Placeholder 2">
            <a:extLst>
              <a:ext uri="{FF2B5EF4-FFF2-40B4-BE49-F238E27FC236}">
                <a16:creationId xmlns:a16="http://schemas.microsoft.com/office/drawing/2014/main" id="{97806336-086A-37B2-FA9C-C37EAA66251A}"/>
              </a:ext>
            </a:extLst>
          </p:cNvPr>
          <p:cNvSpPr>
            <a:spLocks noGrp="1"/>
          </p:cNvSpPr>
          <p:nvPr>
            <p:ph idx="1"/>
          </p:nvPr>
        </p:nvSpPr>
        <p:spPr/>
        <p:txBody>
          <a:bodyPr/>
          <a:lstStyle/>
          <a:p>
            <a:r>
              <a:rPr lang="en-US" dirty="0">
                <a:solidFill>
                  <a:schemeClr val="tx1"/>
                </a:solidFill>
              </a:rPr>
              <a:t>New High Rad Gates have been installed at MI-30, 230 and 305. They </a:t>
            </a:r>
            <a:r>
              <a:rPr lang="en-US">
                <a:solidFill>
                  <a:schemeClr val="tx1"/>
                </a:solidFill>
              </a:rPr>
              <a:t>are accordion </a:t>
            </a:r>
            <a:r>
              <a:rPr lang="en-US" dirty="0">
                <a:solidFill>
                  <a:schemeClr val="tx1"/>
                </a:solidFill>
              </a:rPr>
              <a:t>gates that do not close on their on so please close them after you pass through.</a:t>
            </a:r>
          </a:p>
          <a:p>
            <a:pPr marL="0" indent="0">
              <a:buNone/>
            </a:pPr>
            <a:endParaRPr lang="en-US" dirty="0">
              <a:solidFill>
                <a:schemeClr val="tx1"/>
              </a:solidFill>
            </a:endParaRPr>
          </a:p>
          <a:p>
            <a:r>
              <a:rPr lang="en-US" dirty="0">
                <a:solidFill>
                  <a:schemeClr val="tx1"/>
                </a:solidFill>
              </a:rPr>
              <a:t>We are discussing ideas about the monthly briefings and when we have a complete plan from our side it will then be further discussed with AD and the machine departments. </a:t>
            </a:r>
          </a:p>
          <a:p>
            <a:endParaRPr lang="en-US" dirty="0">
              <a:solidFill>
                <a:schemeClr val="tx1"/>
              </a:solidFill>
            </a:endParaRPr>
          </a:p>
          <a:p>
            <a:endParaRPr lang="en-US" dirty="0">
              <a:solidFill>
                <a:schemeClr val="tx1"/>
              </a:solidFill>
            </a:endParaRPr>
          </a:p>
        </p:txBody>
      </p:sp>
      <p:sp>
        <p:nvSpPr>
          <p:cNvPr id="4" name="Date Placeholder 3">
            <a:extLst>
              <a:ext uri="{FF2B5EF4-FFF2-40B4-BE49-F238E27FC236}">
                <a16:creationId xmlns:a16="http://schemas.microsoft.com/office/drawing/2014/main" id="{3999113D-7BD4-92AF-737B-E69BFE22F5CB}"/>
              </a:ext>
            </a:extLst>
          </p:cNvPr>
          <p:cNvSpPr>
            <a:spLocks noGrp="1"/>
          </p:cNvSpPr>
          <p:nvPr>
            <p:ph type="dt" sz="half" idx="10"/>
          </p:nvPr>
        </p:nvSpPr>
        <p:spPr/>
        <p:txBody>
          <a:bodyPr/>
          <a:lstStyle/>
          <a:p>
            <a:fld id="{A0E092C4-48F6-48C5-B2B3-815670E99CE7}" type="datetime1">
              <a:rPr lang="en-US" altLang="en-US" smtClean="0"/>
              <a:pPr/>
              <a:t>11/3/2023</a:t>
            </a:fld>
            <a:endParaRPr lang="en-US" altLang="en-US"/>
          </a:p>
        </p:txBody>
      </p:sp>
      <p:sp>
        <p:nvSpPr>
          <p:cNvPr id="5" name="Footer Placeholder 4">
            <a:extLst>
              <a:ext uri="{FF2B5EF4-FFF2-40B4-BE49-F238E27FC236}">
                <a16:creationId xmlns:a16="http://schemas.microsoft.com/office/drawing/2014/main" id="{C2A77EAC-E873-629D-FFCA-3AC1D454866E}"/>
              </a:ext>
            </a:extLst>
          </p:cNvPr>
          <p:cNvSpPr>
            <a:spLocks noGrp="1"/>
          </p:cNvSpPr>
          <p:nvPr>
            <p:ph type="ftr" sz="quarter" idx="11"/>
          </p:nvPr>
        </p:nvSpPr>
        <p:spPr/>
        <p:txBody>
          <a:bodyPr/>
          <a:lstStyle/>
          <a:p>
            <a:pPr>
              <a:defRPr/>
            </a:pPr>
            <a:r>
              <a:rPr lang="en-US" dirty="0"/>
              <a:t>Joel Fulgham</a:t>
            </a:r>
            <a:endParaRPr lang="en-US" b="1" dirty="0"/>
          </a:p>
        </p:txBody>
      </p:sp>
      <p:sp>
        <p:nvSpPr>
          <p:cNvPr id="6" name="Slide Number Placeholder 5">
            <a:extLst>
              <a:ext uri="{FF2B5EF4-FFF2-40B4-BE49-F238E27FC236}">
                <a16:creationId xmlns:a16="http://schemas.microsoft.com/office/drawing/2014/main" id="{A2514988-3777-DA71-58BD-17056909F31A}"/>
              </a:ext>
            </a:extLst>
          </p:cNvPr>
          <p:cNvSpPr>
            <a:spLocks noGrp="1"/>
          </p:cNvSpPr>
          <p:nvPr>
            <p:ph type="sldNum" sz="quarter" idx="12"/>
          </p:nvPr>
        </p:nvSpPr>
        <p:spPr/>
        <p:txBody>
          <a:bodyPr/>
          <a:lstStyle/>
          <a:p>
            <a:fld id="{C2BC038B-CA57-479E-BFA9-9E819877A5DF}" type="slidenum">
              <a:rPr lang="en-US" altLang="en-US" smtClean="0"/>
              <a:pPr/>
              <a:t>3</a:t>
            </a:fld>
            <a:endParaRPr lang="en-US" altLang="en-US"/>
          </a:p>
        </p:txBody>
      </p:sp>
    </p:spTree>
    <p:extLst>
      <p:ext uri="{BB962C8B-B14F-4D97-AF65-F5344CB8AC3E}">
        <p14:creationId xmlns:p14="http://schemas.microsoft.com/office/powerpoint/2010/main" val="4073162890"/>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3977</TotalTime>
  <Words>175</Words>
  <Application>Microsoft Office PowerPoint</Application>
  <PresentationFormat>On-screen Show (4:3)</PresentationFormat>
  <Paragraphs>16</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Helvetica</vt:lpstr>
      <vt:lpstr>FNAL_TemplateMac_060514</vt:lpstr>
      <vt:lpstr>Fermilab: Footer Only</vt:lpstr>
      <vt:lpstr>ES&amp;H Radiation Physics Operations</vt:lpstr>
      <vt:lpstr>PowerPoint Presentation</vt:lpstr>
      <vt:lpstr>Updates</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BNB Sump Well Systems and Flood Testing.</dc:title>
  <dc:creator>Joel M Fulgham</dc:creator>
  <cp:lastModifiedBy>Joel M Fulgham</cp:lastModifiedBy>
  <cp:revision>89</cp:revision>
  <cp:lastPrinted>2017-08-15T19:08:05Z</cp:lastPrinted>
  <dcterms:created xsi:type="dcterms:W3CDTF">2017-07-27T12:22:23Z</dcterms:created>
  <dcterms:modified xsi:type="dcterms:W3CDTF">2023-11-03T13:11:01Z</dcterms:modified>
</cp:coreProperties>
</file>