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4"/>
    <p:sldMasterId id="2147484129" r:id="rId5"/>
    <p:sldMasterId id="2147484148" r:id="rId6"/>
  </p:sldMasterIdLst>
  <p:notesMasterIdLst>
    <p:notesMasterId r:id="rId16"/>
  </p:notesMasterIdLst>
  <p:handoutMasterIdLst>
    <p:handoutMasterId r:id="rId17"/>
  </p:handoutMasterIdLst>
  <p:sldIdLst>
    <p:sldId id="449" r:id="rId7"/>
    <p:sldId id="2516" r:id="rId8"/>
    <p:sldId id="2506" r:id="rId9"/>
    <p:sldId id="2529" r:id="rId10"/>
    <p:sldId id="2517" r:id="rId11"/>
    <p:sldId id="2518" r:id="rId12"/>
    <p:sldId id="2527" r:id="rId13"/>
    <p:sldId id="2528" r:id="rId14"/>
    <p:sldId id="2522" r:id="rId15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ABFEFF"/>
    <a:srgbClr val="DAF3CB"/>
    <a:srgbClr val="97D7EB"/>
    <a:srgbClr val="98D7EA"/>
    <a:srgbClr val="98D7EB"/>
    <a:srgbClr val="50504E"/>
    <a:srgbClr val="4E4E4E"/>
    <a:srgbClr val="404040"/>
    <a:srgbClr val="004C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6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 Allison" userId="fb696771-0a4b-4c44-946d-b4975bc82e07" providerId="ADAL" clId="{1DB934C5-92F8-4CDD-B276-09433D43A03E}"/>
    <pc:docChg chg="undo custSel modSld">
      <pc:chgData name="Rob Allison" userId="fb696771-0a4b-4c44-946d-b4975bc82e07" providerId="ADAL" clId="{1DB934C5-92F8-4CDD-B276-09433D43A03E}" dt="2023-11-02T19:24:29.379" v="911" actId="6549"/>
      <pc:docMkLst>
        <pc:docMk/>
      </pc:docMkLst>
      <pc:sldChg chg="modSp mod">
        <pc:chgData name="Rob Allison" userId="fb696771-0a4b-4c44-946d-b4975bc82e07" providerId="ADAL" clId="{1DB934C5-92F8-4CDD-B276-09433D43A03E}" dt="2023-11-02T19:23:26.605" v="910" actId="6549"/>
        <pc:sldMkLst>
          <pc:docMk/>
          <pc:sldMk cId="1810868556" sldId="449"/>
        </pc:sldMkLst>
        <pc:spChg chg="mod">
          <ac:chgData name="Rob Allison" userId="fb696771-0a4b-4c44-946d-b4975bc82e07" providerId="ADAL" clId="{1DB934C5-92F8-4CDD-B276-09433D43A03E}" dt="2023-11-02T19:23:26.605" v="910" actId="6549"/>
          <ac:spMkLst>
            <pc:docMk/>
            <pc:sldMk cId="1810868556" sldId="449"/>
            <ac:spMk id="11" creationId="{D44ACDAA-8A3A-487A-887A-E488F5E0E9B8}"/>
          </ac:spMkLst>
        </pc:spChg>
      </pc:sldChg>
      <pc:sldChg chg="modSp mod">
        <pc:chgData name="Rob Allison" userId="fb696771-0a4b-4c44-946d-b4975bc82e07" providerId="ADAL" clId="{1DB934C5-92F8-4CDD-B276-09433D43A03E}" dt="2023-11-02T19:24:29.379" v="911" actId="6549"/>
        <pc:sldMkLst>
          <pc:docMk/>
          <pc:sldMk cId="2691299159" sldId="2516"/>
        </pc:sldMkLst>
        <pc:spChg chg="mod">
          <ac:chgData name="Rob Allison" userId="fb696771-0a4b-4c44-946d-b4975bc82e07" providerId="ADAL" clId="{1DB934C5-92F8-4CDD-B276-09433D43A03E}" dt="2023-11-02T19:24:29.379" v="911" actId="6549"/>
          <ac:spMkLst>
            <pc:docMk/>
            <pc:sldMk cId="2691299159" sldId="2516"/>
            <ac:spMk id="11" creationId="{D44ACDAA-8A3A-487A-887A-E488F5E0E9B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11/2/2023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228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280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315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09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70F1727-6A4E-493C-986D-E0B737507B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3665"/>
            <a:ext cx="9144000" cy="4519835"/>
          </a:xfrm>
          <a:prstGeom prst="rect">
            <a:avLst/>
          </a:prstGeom>
        </p:spPr>
      </p:pic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1EE7BD1-267F-4697-AE5A-5EA0CB4B0D3E}"/>
              </a:ext>
            </a:extLst>
          </p:cNvPr>
          <p:cNvSpPr/>
          <p:nvPr userDrawn="1"/>
        </p:nvSpPr>
        <p:spPr>
          <a:xfrm>
            <a:off x="-17762" y="447969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pPr>
                <a:defRPr/>
              </a:pPr>
              <a:t>11/2/2023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11/2/2023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3C7E1B65-1920-CF40-87B8-818D6517E0EA}" type="datetime1">
              <a:rPr lang="en-US" smtClean="0"/>
              <a:pPr>
                <a:defRPr/>
              </a:pPr>
              <a:t>11/2/2023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  <p:hf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11/2/2023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  <p:hf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70F1727-6A4E-493C-986D-E0B737507B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3665"/>
            <a:ext cx="9144000" cy="4519835"/>
          </a:xfrm>
          <a:prstGeom prst="rect">
            <a:avLst/>
          </a:prstGeom>
        </p:spPr>
      </p:pic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1EE7BD1-267F-4697-AE5A-5EA0CB4B0D3E}"/>
              </a:ext>
            </a:extLst>
          </p:cNvPr>
          <p:cNvSpPr/>
          <p:nvPr userDrawn="1"/>
        </p:nvSpPr>
        <p:spPr>
          <a:xfrm>
            <a:off x="-17762" y="447969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59875"/>
      </p:ext>
    </p:extLst>
  </p:cSld>
  <p:clrMapOvr>
    <a:masterClrMapping/>
  </p:clrMapOvr>
  <p:hf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648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578831"/>
      </p:ext>
    </p:extLst>
  </p:cSld>
  <p:clrMapOvr>
    <a:masterClrMapping/>
  </p:clrMapOvr>
  <p:hf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04938"/>
      </p:ext>
    </p:extLst>
  </p:cSld>
  <p:clrMapOvr>
    <a:masterClrMapping/>
  </p:clrMapOvr>
  <p:hf hdr="0" ft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88710"/>
      </p:ext>
    </p:extLst>
  </p:cSld>
  <p:clrMapOvr>
    <a:masterClrMapping/>
  </p:clrMapOvr>
  <p:hf hdr="0" ft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33736"/>
      </p:ext>
    </p:extLst>
  </p:cSld>
  <p:clrMapOvr>
    <a:masterClrMapping/>
  </p:clrMapOvr>
  <p:hf hdr="0" ft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46799"/>
      </p:ext>
    </p:extLst>
  </p:cSld>
  <p:clrMapOvr>
    <a:masterClrMapping/>
  </p:clrMapOvr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648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22961"/>
      </p:ext>
    </p:extLst>
  </p:cSld>
  <p:clrMapOvr>
    <a:masterClrMapping/>
  </p:clrMapOvr>
  <p:hf hdr="0" ft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16866"/>
      </p:ext>
    </p:extLst>
  </p:cSld>
  <p:clrMapOvr>
    <a:masterClrMapping/>
  </p:clrMapOvr>
  <p:hf hdr="0" ft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>
                <a:solidFill>
                  <a:srgbClr val="505050"/>
                </a:solidFill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rgbClr val="505050"/>
                </a:solidFill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>
                <a:solidFill>
                  <a:srgbClr val="505050"/>
                </a:solidFill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styles.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/>
              <a:t>Second level</a:t>
            </a:r>
          </a:p>
          <a:p>
            <a:pPr marL="803275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1085850" marR="0" lvl="3" indent="-2286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/>
              <a:t>Fourth level</a:t>
            </a:r>
          </a:p>
          <a:p>
            <a:pPr marL="1370013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11/2/2023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558697"/>
      </p:ext>
    </p:extLst>
  </p:cSld>
  <p:clrMapOvr>
    <a:masterClrMapping/>
  </p:clrMapOvr>
  <p:hf hdr="0" ft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11/2/2023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690902"/>
      </p:ext>
    </p:extLst>
  </p:cSld>
  <p:clrMapOvr>
    <a:masterClrMapping/>
  </p:clrMapOvr>
  <p:hf hdr="0" ft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pPr>
                <a:defRPr/>
              </a:pPr>
              <a:t>11/2/2023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176168"/>
      </p:ext>
    </p:extLst>
  </p:cSld>
  <p:clrMapOvr>
    <a:masterClrMapping/>
  </p:clrMapOvr>
  <p:hf hdr="0" ft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11/2/2023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94279"/>
      </p:ext>
    </p:extLst>
  </p:cSld>
  <p:clrMapOvr>
    <a:masterClrMapping/>
  </p:clrMapOvr>
  <p:hf hdr="0" ft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3C7E1B65-1920-CF40-87B8-818D6517E0EA}" type="datetime1">
              <a:rPr lang="en-US" smtClean="0"/>
              <a:pPr>
                <a:defRPr/>
              </a:pPr>
              <a:t>11/2/2023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263379"/>
      </p:ext>
    </p:extLst>
  </p:cSld>
  <p:clrMapOvr>
    <a:masterClrMapping/>
  </p:clrMapOvr>
  <p:hf hdr="0" ft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11/2/2023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36861"/>
      </p:ext>
    </p:extLst>
  </p:cSld>
  <p:clrMapOvr>
    <a:masterClrMapping/>
  </p:clrMapOvr>
  <p:hf hdr="0" ft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4961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31279" b="31279"/>
          <a:stretch/>
        </p:blipFill>
        <p:spPr>
          <a:xfrm>
            <a:off x="-17762" y="612648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7323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8330" b="40718"/>
          <a:stretch/>
        </p:blipFill>
        <p:spPr>
          <a:xfrm>
            <a:off x="-18288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67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11698"/>
      </p:ext>
    </p:extLst>
  </p:cSld>
  <p:clrMapOvr>
    <a:masterClrMapping/>
  </p:clrMapOvr>
  <p:hf hdr="0" ft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644" b="44456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6673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9861" b="3923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658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42966" b="1613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8314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29" r="2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3754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>
                <a:solidFill>
                  <a:srgbClr val="505050"/>
                </a:solidFill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rgbClr val="505050"/>
                </a:solidFill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>
                <a:solidFill>
                  <a:srgbClr val="505050"/>
                </a:solidFill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styles.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/>
              <a:t>Second level</a:t>
            </a:r>
          </a:p>
          <a:p>
            <a:pPr marL="803275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1085850" marR="0" lvl="3" indent="-2286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/>
              <a:t>Fourth level</a:t>
            </a:r>
          </a:p>
          <a:p>
            <a:pPr marL="1370013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1-24-2023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M. Quinn | Rad Protection Update</a:t>
            </a:r>
            <a:endParaRPr lang="en-US" b="1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347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1-24-2023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M. Quinn | Rad Protection Update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6064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r>
              <a:rPr lang="en-US"/>
              <a:t>1-24-2023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M. Quinn | Rad Protection Update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163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1-24-2023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M. Quinn | Rad Protection Update</a:t>
            </a:r>
            <a:endParaRPr lang="en-US" b="1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3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1-24-2023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M. Quinn | Rad Protection Update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69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1-24-2023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M. Quinn | Rad Protection Update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488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8132"/>
      </p:ext>
    </p:extLst>
  </p:cSld>
  <p:clrMapOvr>
    <a:masterClrMapping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11556"/>
      </p:ext>
    </p:extLst>
  </p:cSld>
  <p:clrMapOvr>
    <a:masterClrMapping/>
  </p:clrMapOvr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  <p:hf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>
                <a:solidFill>
                  <a:srgbClr val="505050"/>
                </a:solidFill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rgbClr val="505050"/>
                </a:solidFill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>
                <a:solidFill>
                  <a:srgbClr val="505050"/>
                </a:solidFill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styles.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/>
              <a:t>Second level</a:t>
            </a:r>
          </a:p>
          <a:p>
            <a:pPr marL="803275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1085850" marR="0" lvl="3" indent="-2286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/>
              <a:t>Fourth level</a:t>
            </a:r>
          </a:p>
          <a:p>
            <a:pPr marL="1370013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11/2/2023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11/2/2023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19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pPr>
                <a:defRPr/>
              </a:pPr>
              <a:t>11/2/2023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</p:sldLayoutIdLst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pPr>
                <a:defRPr/>
              </a:pPr>
              <a:t>11/2/2023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2738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  <p:sldLayoutId id="2147484133" r:id="rId4"/>
    <p:sldLayoutId id="2147484134" r:id="rId5"/>
    <p:sldLayoutId id="2147484135" r:id="rId6"/>
    <p:sldLayoutId id="2147484136" r:id="rId7"/>
    <p:sldLayoutId id="2147484137" r:id="rId8"/>
    <p:sldLayoutId id="2147484138" r:id="rId9"/>
    <p:sldLayoutId id="2147484139" r:id="rId10"/>
    <p:sldLayoutId id="2147484140" r:id="rId11"/>
    <p:sldLayoutId id="2147484141" r:id="rId12"/>
    <p:sldLayoutId id="2147484142" r:id="rId13"/>
  </p:sldLayoutIdLst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1-24-2023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M. Quinn | Rad Protection Update</a:t>
            </a: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95324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9" r:id="rId1"/>
    <p:sldLayoutId id="2147484150" r:id="rId2"/>
    <p:sldLayoutId id="2147484151" r:id="rId3"/>
    <p:sldLayoutId id="2147484152" r:id="rId4"/>
    <p:sldLayoutId id="2147484153" r:id="rId5"/>
    <p:sldLayoutId id="2147484154" r:id="rId6"/>
    <p:sldLayoutId id="2147484155" r:id="rId7"/>
    <p:sldLayoutId id="2147484156" r:id="rId8"/>
    <p:sldLayoutId id="2147484157" r:id="rId9"/>
    <p:sldLayoutId id="2147484158" r:id="rId10"/>
    <p:sldLayoutId id="2147484159" r:id="rId11"/>
    <p:sldLayoutId id="2147484160" r:id="rId12"/>
    <p:sldLayoutId id="2147484161" r:id="rId13"/>
  </p:sldLayoutIdLst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A142D3-71AD-455D-BFAD-C417798B35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4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FEE3973-6055-4F16-B13B-2126F475A3DF}"/>
              </a:ext>
            </a:extLst>
          </p:cNvPr>
          <p:cNvSpPr/>
          <p:nvPr/>
        </p:nvSpPr>
        <p:spPr>
          <a:xfrm rot="10800000">
            <a:off x="58605" y="1922"/>
            <a:ext cx="9144000" cy="5141578"/>
          </a:xfrm>
          <a:prstGeom prst="rect">
            <a:avLst/>
          </a:prstGeom>
          <a:gradFill flip="none" rotWithShape="1">
            <a:gsLst>
              <a:gs pos="51000">
                <a:srgbClr val="8397A9">
                  <a:alpha val="69000"/>
                </a:srgbClr>
              </a:gs>
              <a:gs pos="0">
                <a:schemeClr val="tx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4ACDAA-8A3A-487A-887A-E488F5E0E9B8}"/>
              </a:ext>
            </a:extLst>
          </p:cNvPr>
          <p:cNvSpPr/>
          <p:nvPr/>
        </p:nvSpPr>
        <p:spPr>
          <a:xfrm>
            <a:off x="222250" y="1068894"/>
            <a:ext cx="5706602" cy="450892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57150" lvl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2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Roof Repairs in progress: </a:t>
            </a:r>
          </a:p>
          <a:p>
            <a:pPr marL="171450" marR="57150" lvl="0" indent="-1714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MI-20 (</a:t>
            </a:r>
            <a:r>
              <a:rPr lang="en-US" sz="1200" dirty="0">
                <a:solidFill>
                  <a:srgbClr val="92D050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shifted to warranty work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  <a:r>
              <a:rPr lang="en-US" sz="12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,</a:t>
            </a:r>
          </a:p>
          <a:p>
            <a:pPr marL="171450" marR="57150" lvl="0" indent="-1714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MDB,  MS4, LINAC (</a:t>
            </a:r>
            <a:r>
              <a:rPr lang="en-US" sz="1200" dirty="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walkdown on the 26</a:t>
            </a:r>
            <a:r>
              <a:rPr lang="en-US" sz="1200" baseline="30000" dirty="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th</a:t>
            </a:r>
            <a:r>
              <a:rPr lang="en-US" sz="1200" dirty="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with Safety and DOE to look at safety concerns with all roof work</a:t>
            </a:r>
            <a:r>
              <a:rPr lang="en-US" sz="12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) (BTW </a:t>
            </a:r>
            <a:r>
              <a:rPr lang="en-US" sz="1200" b="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slide #6.</a:t>
            </a:r>
            <a:r>
              <a:rPr lang="en-US" sz="12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) &amp; (Mobile Rooftop Anchor </a:t>
            </a:r>
            <a:r>
              <a:rPr lang="en-US" sz="1200" b="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slide #6</a:t>
            </a:r>
            <a:r>
              <a:rPr lang="en-US" sz="12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</a:p>
          <a:p>
            <a:pPr marL="171450" marR="57150" lvl="0" indent="-1714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NWA (full tear off) start date pending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2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Sustainability: C-0 is getting a facelift and represents our first effort to invite the Sustainability group to provide input, so the project scope aligns with the Lab Sustainability initiative. </a:t>
            </a:r>
          </a:p>
          <a:p>
            <a:pPr marR="57150">
              <a:spcBef>
                <a:spcPts val="0"/>
              </a:spcBef>
              <a:spcAft>
                <a:spcPts val="0"/>
              </a:spcAft>
              <a:defRPr/>
            </a:pPr>
            <a:endParaRPr lang="en-US" sz="1200" b="1" i="1" dirty="0">
              <a:solidFill>
                <a:schemeClr val="bg1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R="5715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In the queue:</a:t>
            </a:r>
          </a:p>
          <a:p>
            <a:pPr marL="171450" marR="5715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200" b="1" i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HA’s pending for: XGW-105, XGE-113/118, TG window sealant, MI-8 electrical, MI-8 office</a:t>
            </a:r>
          </a:p>
          <a:p>
            <a:pPr marL="171450" marR="5715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200" b="1" i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Quotes pending for: F0 Barn Stairs, XGC-129, XGE-124</a:t>
            </a:r>
          </a:p>
          <a:p>
            <a:pPr marL="171450" marR="5715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200" b="1" i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Need to walk down for quotes: BGW exterior door push bar (trying to expedite the card reader), C0 Service Building, XGC-105 &amp; 107, Rad Safety workspace build out.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endParaRPr lang="en-US" sz="1200" b="1" dirty="0">
              <a:solidFill>
                <a:schemeClr val="bg1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endParaRPr lang="en-US" sz="10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endParaRPr lang="en-US" sz="11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829EBE-2286-4BFE-AB9D-27C5930E3C48}"/>
              </a:ext>
            </a:extLst>
          </p:cNvPr>
          <p:cNvSpPr txBox="1"/>
          <p:nvPr/>
        </p:nvSpPr>
        <p:spPr>
          <a:xfrm>
            <a:off x="1455" y="427649"/>
            <a:ext cx="5084895" cy="400110"/>
          </a:xfrm>
          <a:prstGeom prst="rect">
            <a:avLst/>
          </a:prstGeom>
          <a:solidFill>
            <a:schemeClr val="tx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>
                <a:solidFill>
                  <a:schemeClr val="bg1"/>
                </a:solidFill>
              </a:rPr>
              <a:t>Infrastructure Services Division Updates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A9511A-FFE3-AA86-CA6F-5A492B9C97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868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FEE3973-6055-4F16-B13B-2126F475A3DF}"/>
              </a:ext>
            </a:extLst>
          </p:cNvPr>
          <p:cNvSpPr/>
          <p:nvPr/>
        </p:nvSpPr>
        <p:spPr>
          <a:xfrm rot="10800000">
            <a:off x="75940" y="-85453"/>
            <a:ext cx="9144000" cy="5141578"/>
          </a:xfrm>
          <a:prstGeom prst="rect">
            <a:avLst/>
          </a:prstGeom>
          <a:gradFill flip="none" rotWithShape="1">
            <a:gsLst>
              <a:gs pos="51000">
                <a:srgbClr val="8397A9">
                  <a:alpha val="69000"/>
                </a:srgbClr>
              </a:gs>
              <a:gs pos="0">
                <a:schemeClr val="tx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4ACDAA-8A3A-487A-887A-E488F5E0E9B8}"/>
              </a:ext>
            </a:extLst>
          </p:cNvPr>
          <p:cNvSpPr/>
          <p:nvPr/>
        </p:nvSpPr>
        <p:spPr>
          <a:xfrm>
            <a:off x="222250" y="918102"/>
            <a:ext cx="6568578" cy="31393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RAD Safety </a:t>
            </a:r>
            <a:r>
              <a:rPr lang="en-US" sz="11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– </a:t>
            </a:r>
            <a:r>
              <a:rPr lang="en-US" sz="11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Working to get new signs to replace warn and dated signs off the buildings. Carpenters are involved and working on the signage.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NML Hi-Bay Lighting: </a:t>
            </a:r>
            <a:r>
              <a:rPr lang="en-US" sz="110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Waiting on the Impact to get approved for the re-lamping.  The LED initiative might be a combo effort with Sustainability. 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EOL Equipment: 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T091 </a:t>
            </a:r>
            <a:r>
              <a:rPr lang="en-US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ERF and FDR in for approval to get a labor estimate to install FRA-Supplied package unit for TR091 offices. They currently have no heat. The FRA-Supplied unit is only weeks out for order at this time.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Fire Barn: </a:t>
            </a:r>
            <a:r>
              <a:rPr lang="en-US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new units have been placed and electricians are in the process of hooking them up. </a:t>
            </a:r>
            <a:r>
              <a:rPr lang="en-US" sz="1100" b="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slide #8.</a:t>
            </a:r>
            <a:endParaRPr lang="en-US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BTW</a:t>
            </a:r>
            <a:r>
              <a:rPr lang="en-US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New unit installed, and electricians are in process of hooking it up.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EOL Lighting: </a:t>
            </a:r>
            <a:r>
              <a:rPr lang="en-US" sz="110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LED projects for BTW and AO have PO’s now, just waiting on materials and scheduling.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A-0 Cooling: </a:t>
            </a:r>
            <a:r>
              <a:rPr lang="en-US" sz="1100" b="1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Cleanroom</a:t>
            </a:r>
            <a:r>
              <a:rPr lang="en-US" sz="110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 – Waiting for pre-construction meeting phase, Prism is contractor</a:t>
            </a:r>
          </a:p>
          <a:p>
            <a:pPr marR="5715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                             </a:t>
            </a:r>
            <a:r>
              <a:rPr lang="en-US" sz="1100" b="1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Main Building &amp; 2</a:t>
            </a:r>
            <a:r>
              <a:rPr lang="en-US" sz="1100" b="1" baseline="3000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nd</a:t>
            </a:r>
            <a:r>
              <a:rPr lang="en-US" sz="1100" b="1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sz="1100" b="1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flr</a:t>
            </a:r>
            <a:r>
              <a:rPr lang="en-US" sz="1100" b="1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– Work may start on the 8</a:t>
            </a:r>
            <a:r>
              <a:rPr lang="en-US" sz="1100" baseline="3000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th</a:t>
            </a:r>
            <a:r>
              <a:rPr lang="en-US" sz="110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829EBE-2286-4BFE-AB9D-27C5930E3C48}"/>
              </a:ext>
            </a:extLst>
          </p:cNvPr>
          <p:cNvSpPr txBox="1"/>
          <p:nvPr/>
        </p:nvSpPr>
        <p:spPr>
          <a:xfrm>
            <a:off x="1455" y="427649"/>
            <a:ext cx="5084895" cy="400110"/>
          </a:xfrm>
          <a:prstGeom prst="rect">
            <a:avLst/>
          </a:prstGeom>
          <a:solidFill>
            <a:schemeClr val="tx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>
                <a:solidFill>
                  <a:schemeClr val="bg1"/>
                </a:solidFill>
              </a:rPr>
              <a:t>Infrastructure Services Division Updates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A9511A-FFE3-AA86-CA6F-5A492B9C97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299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905E434-43C3-4581-A82A-270EDC9A11D5}"/>
              </a:ext>
            </a:extLst>
          </p:cNvPr>
          <p:cNvSpPr txBox="1"/>
          <p:nvPr/>
        </p:nvSpPr>
        <p:spPr>
          <a:xfrm>
            <a:off x="1455" y="427649"/>
            <a:ext cx="4988555" cy="40011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>
                <a:solidFill>
                  <a:schemeClr val="bg1"/>
                </a:solidFill>
              </a:rPr>
              <a:t>Utility Outages</a:t>
            </a:r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E9D5E7EA-A5E4-44B4-8D0A-48F4CD10F218}"/>
              </a:ext>
            </a:extLst>
          </p:cNvPr>
          <p:cNvSpPr txBox="1"/>
          <p:nvPr/>
        </p:nvSpPr>
        <p:spPr>
          <a:xfrm>
            <a:off x="6471138" y="827759"/>
            <a:ext cx="2589006" cy="4144291"/>
          </a:xfrm>
          <a:prstGeom prst="rect">
            <a:avLst/>
          </a:prstGeom>
        </p:spPr>
        <p:txBody>
          <a:bodyPr vert="horz" wrap="square" lIns="0" tIns="95885" rIns="0" bIns="0" rtlCol="0" anchor="t">
            <a:noAutofit/>
          </a:bodyPr>
          <a:lstStyle/>
          <a:p>
            <a:pPr marL="402590" indent="-171450">
              <a:lnSpc>
                <a:spcPct val="100000"/>
              </a:lnSpc>
              <a:spcBef>
                <a:spcPts val="1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spc="15">
              <a:solidFill>
                <a:schemeClr val="accent6"/>
              </a:solidFill>
              <a:latin typeface="Century Gothic"/>
              <a:cs typeface="Century Gothic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FDFC012-F1DE-3AE0-DAAB-35485CDE2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3786" y="4462575"/>
            <a:ext cx="3491345" cy="54268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40035A-28B7-B277-3692-E4D97C927F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96065B-C323-AF07-7047-37C19D64E32B}"/>
              </a:ext>
            </a:extLst>
          </p:cNvPr>
          <p:cNvSpPr txBox="1"/>
          <p:nvPr/>
        </p:nvSpPr>
        <p:spPr>
          <a:xfrm>
            <a:off x="5997362" y="396871"/>
            <a:ext cx="26202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Big Thank You! To the Power Outage Teams!!</a:t>
            </a:r>
          </a:p>
        </p:txBody>
      </p:sp>
      <p:pic>
        <p:nvPicPr>
          <p:cNvPr id="5" name="Picture 4" descr="A picture containing outdoor, sky, ground, standing&#10;&#10;Description automatically generated">
            <a:extLst>
              <a:ext uri="{FF2B5EF4-FFF2-40B4-BE49-F238E27FC236}">
                <a16:creationId xmlns:a16="http://schemas.microsoft.com/office/drawing/2014/main" id="{1BDDA663-1E3F-E793-F115-DE9E8552C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19" y="975071"/>
            <a:ext cx="4789405" cy="35920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8145BA-4CD6-99F4-FCDD-9D8759EEAF54}"/>
              </a:ext>
            </a:extLst>
          </p:cNvPr>
          <p:cNvSpPr txBox="1"/>
          <p:nvPr/>
        </p:nvSpPr>
        <p:spPr>
          <a:xfrm>
            <a:off x="5599680" y="2571750"/>
            <a:ext cx="337105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“Make It HOT they said!”</a:t>
            </a:r>
          </a:p>
          <a:p>
            <a:endParaRPr lang="en-US" b="1" dirty="0">
              <a:solidFill>
                <a:srgbClr val="000000"/>
              </a:solidFill>
            </a:endParaRP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“I’m already hot, </a:t>
            </a: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- in this suit.”</a:t>
            </a:r>
          </a:p>
        </p:txBody>
      </p:sp>
    </p:spTree>
    <p:extLst>
      <p:ext uri="{BB962C8B-B14F-4D97-AF65-F5344CB8AC3E}">
        <p14:creationId xmlns:p14="http://schemas.microsoft.com/office/powerpoint/2010/main" val="3172550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905E434-43C3-4581-A82A-270EDC9A11D5}"/>
              </a:ext>
            </a:extLst>
          </p:cNvPr>
          <p:cNvSpPr txBox="1"/>
          <p:nvPr/>
        </p:nvSpPr>
        <p:spPr>
          <a:xfrm>
            <a:off x="1455" y="427649"/>
            <a:ext cx="4988555" cy="40011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</a:rPr>
              <a:t>Veterans Day Luncheon</a:t>
            </a:r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E9D5E7EA-A5E4-44B4-8D0A-48F4CD10F218}"/>
              </a:ext>
            </a:extLst>
          </p:cNvPr>
          <p:cNvSpPr txBox="1"/>
          <p:nvPr/>
        </p:nvSpPr>
        <p:spPr>
          <a:xfrm>
            <a:off x="6471138" y="827759"/>
            <a:ext cx="2589006" cy="4144291"/>
          </a:xfrm>
          <a:prstGeom prst="rect">
            <a:avLst/>
          </a:prstGeom>
        </p:spPr>
        <p:txBody>
          <a:bodyPr vert="horz" wrap="square" lIns="0" tIns="95885" rIns="0" bIns="0" rtlCol="0" anchor="t">
            <a:noAutofit/>
          </a:bodyPr>
          <a:lstStyle/>
          <a:p>
            <a:pPr marL="402590" indent="-171450">
              <a:lnSpc>
                <a:spcPct val="100000"/>
              </a:lnSpc>
              <a:spcBef>
                <a:spcPts val="1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spc="15">
              <a:solidFill>
                <a:schemeClr val="accent6"/>
              </a:solidFill>
              <a:latin typeface="Century Gothic"/>
              <a:cs typeface="Century Gothic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40035A-28B7-B277-3692-E4D97C927F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96065B-C323-AF07-7047-37C19D64E32B}"/>
              </a:ext>
            </a:extLst>
          </p:cNvPr>
          <p:cNvSpPr txBox="1"/>
          <p:nvPr/>
        </p:nvSpPr>
        <p:spPr>
          <a:xfrm>
            <a:off x="5355771" y="419183"/>
            <a:ext cx="2620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At BLDG 327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9470A8-24EF-90C2-2839-D037A28F0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414" y="1027074"/>
            <a:ext cx="3975172" cy="356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213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5B5F1F-4D1C-4858-8BF0-28B4BD6F2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Happenings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3AAEEA-A91E-4A32-999B-DB5E021B275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11/2/2023</a:t>
            </a:fld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23F0D5-7D8A-20AC-345C-503176DF1E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763CA87-AD73-FE00-E03F-00D89F35D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4" y="1081216"/>
            <a:ext cx="8371700" cy="3441970"/>
          </a:xfrm>
        </p:spPr>
        <p:txBody>
          <a:bodyPr/>
          <a:lstStyle/>
          <a:p>
            <a:r>
              <a:rPr lang="en-US" dirty="0"/>
              <a:t>The below slides are more detailed information on current happenings.  Feel free to review. </a:t>
            </a:r>
            <a:r>
              <a:rPr lang="en-US"/>
              <a:t>Keep </a:t>
            </a:r>
            <a:r>
              <a:rPr lang="en-US" dirty="0"/>
              <a:t>scrolling…or hit the stop button.</a:t>
            </a:r>
          </a:p>
        </p:txBody>
      </p:sp>
      <p:pic>
        <p:nvPicPr>
          <p:cNvPr id="14" name="Picture 13" descr="Red alert button">
            <a:extLst>
              <a:ext uri="{FF2B5EF4-FFF2-40B4-BE49-F238E27FC236}">
                <a16:creationId xmlns:a16="http://schemas.microsoft.com/office/drawing/2014/main" id="{B80D53D7-2C4C-9B0B-AC32-16CB1C496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1658" y="2013993"/>
            <a:ext cx="3345591" cy="250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85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5B5F1F-4D1C-4858-8BF0-28B4BD6F2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Happenings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3AAEEA-A91E-4A32-999B-DB5E021B275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11/2/2023</a:t>
            </a:fld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23F0D5-7D8A-20AC-345C-503176DF1E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1ADFC7-0CC6-4893-697E-1908AF4CA433}"/>
              </a:ext>
            </a:extLst>
          </p:cNvPr>
          <p:cNvSpPr txBox="1"/>
          <p:nvPr/>
        </p:nvSpPr>
        <p:spPr>
          <a:xfrm>
            <a:off x="6372997" y="728663"/>
            <a:ext cx="2326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BGE roof Leak Repair – HA has been approved and work started.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1664465-CBC5-E46F-6971-D3F0846AD9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6588" y="967495"/>
            <a:ext cx="5233185" cy="3203349"/>
          </a:xfrm>
        </p:spPr>
      </p:pic>
      <p:pic>
        <p:nvPicPr>
          <p:cNvPr id="6" name="Picture 5" descr="A picture containing ground, outdoor, outdoor object, farm machine&#10;&#10;Description automatically generated">
            <a:extLst>
              <a:ext uri="{FF2B5EF4-FFF2-40B4-BE49-F238E27FC236}">
                <a16:creationId xmlns:a16="http://schemas.microsoft.com/office/drawing/2014/main" id="{00FF6A95-5503-1011-C343-D45C09652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730" y="1594781"/>
            <a:ext cx="2073245" cy="27643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5615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5B5F1F-4D1C-4858-8BF0-28B4BD6F2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Happenings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3AAEEA-A91E-4A32-999B-DB5E021B275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11/2/2023</a:t>
            </a:fld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23F0D5-7D8A-20AC-345C-503176DF1E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2CC82C-F57C-4400-0D95-12A8A7BAC93D}"/>
              </a:ext>
            </a:extLst>
          </p:cNvPr>
          <p:cNvSpPr txBox="1"/>
          <p:nvPr/>
        </p:nvSpPr>
        <p:spPr>
          <a:xfrm>
            <a:off x="4400919" y="1174587"/>
            <a:ext cx="3929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Parking and traffic will be altered until the pad is complete and drivable.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AF60D2F-429C-180F-E8C3-0B717D5132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6587" y="674687"/>
            <a:ext cx="3363175" cy="3794125"/>
          </a:xfrm>
        </p:spPr>
      </p:pic>
    </p:spTree>
    <p:extLst>
      <p:ext uri="{BB962C8B-B14F-4D97-AF65-F5344CB8AC3E}">
        <p14:creationId xmlns:p14="http://schemas.microsoft.com/office/powerpoint/2010/main" val="3064702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5B5F1F-4D1C-4858-8BF0-28B4BD6F2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Happenings : Fire Barn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3AAEEA-A91E-4A32-999B-DB5E021B275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11/2/2023</a:t>
            </a:fld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23F0D5-7D8A-20AC-345C-503176DF1E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CF2DC58-8865-BB0B-18D9-99EE763019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9419" y="674687"/>
            <a:ext cx="2847073" cy="3794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CD8633-A1ED-44C0-B26D-8C442A29F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6216" y="674686"/>
            <a:ext cx="2847074" cy="37941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7DBCD7D-17F1-A4D0-59D7-5E28E506ABB3}"/>
              </a:ext>
            </a:extLst>
          </p:cNvPr>
          <p:cNvSpPr txBox="1"/>
          <p:nvPr/>
        </p:nvSpPr>
        <p:spPr>
          <a:xfrm>
            <a:off x="3380247" y="1267377"/>
            <a:ext cx="21104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Old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         </a:t>
            </a:r>
          </a:p>
          <a:p>
            <a:r>
              <a:rPr lang="en-US" dirty="0"/>
              <a:t>                   New</a:t>
            </a:r>
          </a:p>
        </p:txBody>
      </p:sp>
    </p:spTree>
    <p:extLst>
      <p:ext uri="{BB962C8B-B14F-4D97-AF65-F5344CB8AC3E}">
        <p14:creationId xmlns:p14="http://schemas.microsoft.com/office/powerpoint/2010/main" val="3167899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5B5F1F-4D1C-4858-8BF0-28B4BD6F2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Happenings – LINAC RAD Safety Growth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3AAEEA-A91E-4A32-999B-DB5E021B275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11/2/2023</a:t>
            </a:fld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23F0D5-7D8A-20AC-345C-503176DF1E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8D4FFA-8CE8-E0DE-FD42-CE42B4AE0671}"/>
              </a:ext>
            </a:extLst>
          </p:cNvPr>
          <p:cNvSpPr txBox="1"/>
          <p:nvPr/>
        </p:nvSpPr>
        <p:spPr>
          <a:xfrm>
            <a:off x="6827068" y="1839741"/>
            <a:ext cx="18803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Currently working on getting data drops and cubicle materials ordered and delivered.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B514568-C557-B9D8-7972-820348B886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666" y="674687"/>
            <a:ext cx="4098633" cy="3794125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290DC6-878A-681A-5689-53E8B4D7A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983111" y="1690668"/>
            <a:ext cx="3442256" cy="211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34195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4" id="{CB7ACBD4-1FF4-4C43-816D-7134F0E2B41D}" vid="{8773B698-5E34-8649-83D5-C6AC28019C76}"/>
    </a:ext>
  </a:extLst>
</a:theme>
</file>

<file path=ppt/theme/theme2.xml><?xml version="1.0" encoding="utf-8"?>
<a:theme xmlns:a="http://schemas.openxmlformats.org/drawingml/2006/main" name="1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4" id="{CB7ACBD4-1FF4-4C43-816D-7134F0E2B41D}" vid="{8773B698-5E34-8649-83D5-C6AC28019C76}"/>
    </a:ext>
  </a:extLst>
</a:theme>
</file>

<file path=ppt/theme/theme3.xml><?xml version="1.0" encoding="utf-8"?>
<a:theme xmlns:a="http://schemas.openxmlformats.org/drawingml/2006/main" name="2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4" id="{CB7ACBD4-1FF4-4C43-816D-7134F0E2B41D}" vid="{8773B698-5E34-8649-83D5-C6AC28019C7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D8215BA4B975946A65B8A125D1C8CF8" ma:contentTypeVersion="12" ma:contentTypeDescription="Create a new document." ma:contentTypeScope="" ma:versionID="a3a3e1ee4b40806f731935ef9dc75959">
  <xsd:schema xmlns:xsd="http://www.w3.org/2001/XMLSchema" xmlns:xs="http://www.w3.org/2001/XMLSchema" xmlns:p="http://schemas.microsoft.com/office/2006/metadata/properties" xmlns:ns3="5b0c2c9f-5e78-4f01-8553-30af2930880f" xmlns:ns4="37d8579e-9806-4906-bb3f-fe9e6ca36276" targetNamespace="http://schemas.microsoft.com/office/2006/metadata/properties" ma:root="true" ma:fieldsID="1325aa799b5d2d351f20dbf232d68181" ns3:_="" ns4:_="">
    <xsd:import namespace="5b0c2c9f-5e78-4f01-8553-30af2930880f"/>
    <xsd:import namespace="37d8579e-9806-4906-bb3f-fe9e6ca3627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0c2c9f-5e78-4f01-8553-30af293088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d8579e-9806-4906-bb3f-fe9e6ca36276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7d8579e-9806-4906-bb3f-fe9e6ca36276">
      <UserInfo>
        <DisplayName>Bruce Bieritz</DisplayName>
        <AccountId>17</AccountId>
        <AccountType/>
      </UserInfo>
      <UserInfo>
        <DisplayName>Rob Allison</DisplayName>
        <AccountId>15</AccountId>
        <AccountType/>
      </UserInfo>
      <UserInfo>
        <DisplayName>Marcus Lapointe</DisplayName>
        <AccountId>84</AccountId>
        <AccountType/>
      </UserInfo>
    </SharedWithUsers>
    <_activity xmlns="5b0c2c9f-5e78-4f01-8553-30af2930880f" xsi:nil="true"/>
  </documentManagement>
</p:properties>
</file>

<file path=customXml/itemProps1.xml><?xml version="1.0" encoding="utf-8"?>
<ds:datastoreItem xmlns:ds="http://schemas.openxmlformats.org/officeDocument/2006/customXml" ds:itemID="{B8E0986E-6B6B-4CD6-B67A-6001D9E3C49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ED9B64A-574A-4431-AF5D-C309E9D4AE46}">
  <ds:schemaRefs>
    <ds:schemaRef ds:uri="37d8579e-9806-4906-bb3f-fe9e6ca36276"/>
    <ds:schemaRef ds:uri="5b0c2c9f-5e78-4f01-8553-30af2930880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2F2A62D-1FC0-448D-BA91-EB291059DD95}">
  <ds:schemaRefs>
    <ds:schemaRef ds:uri="http://schemas.openxmlformats.org/package/2006/metadata/core-properties"/>
    <ds:schemaRef ds:uri="37d8579e-9806-4906-bb3f-fe9e6ca36276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5b0c2c9f-5e78-4f01-8553-30af2930880f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FNAL_Powerpoint_16x9-seasons_052121 (3)</Template>
  <TotalTime>2095</TotalTime>
  <Words>492</Words>
  <Application>Microsoft Office PowerPoint</Application>
  <PresentationFormat>On-screen Show (16:9)</PresentationFormat>
  <Paragraphs>63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Century Gothic</vt:lpstr>
      <vt:lpstr>Helvetica</vt:lpstr>
      <vt:lpstr>Fermilab_PPT_090915</vt:lpstr>
      <vt:lpstr>1_Fermilab_PPT_090915</vt:lpstr>
      <vt:lpstr>2_Fermilab_PPT_090915</vt:lpstr>
      <vt:lpstr>PowerPoint Presentation</vt:lpstr>
      <vt:lpstr>PowerPoint Presentation</vt:lpstr>
      <vt:lpstr>PowerPoint Presentation</vt:lpstr>
      <vt:lpstr>PowerPoint Presentation</vt:lpstr>
      <vt:lpstr>Current Happenings</vt:lpstr>
      <vt:lpstr>Current Happenings</vt:lpstr>
      <vt:lpstr>Current Happenings</vt:lpstr>
      <vt:lpstr>Current Happenings : Fire Barn</vt:lpstr>
      <vt:lpstr>Current Happenings – LINAC RAD Safety Growth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T. Jeffers</dc:creator>
  <cp:lastModifiedBy>Rob Allison</cp:lastModifiedBy>
  <cp:revision>10</cp:revision>
  <cp:lastPrinted>2014-01-20T19:40:21Z</cp:lastPrinted>
  <dcterms:created xsi:type="dcterms:W3CDTF">2021-12-21T17:11:20Z</dcterms:created>
  <dcterms:modified xsi:type="dcterms:W3CDTF">2023-11-02T19:24:38Z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0x010100CD8215BA4B975946A65B8A125D1C8CF8</vt:lpwstr>
  </property>
  <property fmtid="{D5CDD505-2E9C-101B-9397-08002B2CF9AE}" pid="3" name="MediaServiceImageTags">
    <vt:lpwstr/>
  </property>
</Properties>
</file>