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81" r:id="rId4"/>
    <p:sldId id="259" r:id="rId5"/>
    <p:sldId id="260" r:id="rId6"/>
    <p:sldId id="261" r:id="rId7"/>
    <p:sldId id="262" r:id="rId8"/>
    <p:sldId id="282" r:id="rId9"/>
    <p:sldId id="283" r:id="rId10"/>
    <p:sldId id="284" r:id="rId11"/>
    <p:sldId id="263" r:id="rId12"/>
    <p:sldId id="264" r:id="rId13"/>
    <p:sldId id="265" r:id="rId14"/>
    <p:sldId id="266" r:id="rId15"/>
    <p:sldId id="267"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78"/>
  </p:normalViewPr>
  <p:slideViewPr>
    <p:cSldViewPr snapToGrid="0">
      <p:cViewPr varScale="1">
        <p:scale>
          <a:sx n="45" d="100"/>
          <a:sy n="45" d="100"/>
        </p:scale>
        <p:origin x="124"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大標題">
    <p:spTree>
      <p:nvGrpSpPr>
        <p:cNvPr id="1" name=""/>
        <p:cNvGrpSpPr/>
        <p:nvPr/>
      </p:nvGrpSpPr>
      <p:grpSpPr>
        <a:xfrm>
          <a:off x="0" y="0"/>
          <a:ext cx="0" cy="0"/>
          <a:chOff x="0" y="0"/>
          <a:chExt cx="0" cy="0"/>
        </a:xfrm>
      </p:grpSpPr>
      <p:sp>
        <p:nvSpPr>
          <p:cNvPr id="11" name="作者和日期"/>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701675">
              <a:lnSpc>
                <a:spcPct val="100000"/>
              </a:lnSpc>
              <a:spcBef>
                <a:spcPts val="0"/>
              </a:spcBef>
              <a:buSzTx/>
              <a:buNone/>
              <a:defRPr sz="3060" b="1"/>
            </a:lvl1pPr>
          </a:lstStyle>
          <a:p>
            <a:r>
              <a:t>作者和日期</a:t>
            </a:r>
          </a:p>
        </p:txBody>
      </p:sp>
      <p:sp>
        <p:nvSpPr>
          <p:cNvPr id="12" name="簡報標題"/>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簡報標題</a:t>
            </a:r>
          </a:p>
        </p:txBody>
      </p:sp>
      <p:sp>
        <p:nvSpPr>
          <p:cNvPr id="13" name="內文層級一…"/>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簡報子標題</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聲明">
    <p:spTree>
      <p:nvGrpSpPr>
        <p:cNvPr id="1" name=""/>
        <p:cNvGrpSpPr/>
        <p:nvPr/>
      </p:nvGrpSpPr>
      <p:grpSpPr>
        <a:xfrm>
          <a:off x="0" y="0"/>
          <a:ext cx="0" cy="0"/>
          <a:chOff x="0" y="0"/>
          <a:chExt cx="0" cy="0"/>
        </a:xfrm>
      </p:grpSpPr>
      <p:sp>
        <p:nvSpPr>
          <p:cNvPr id="98" name="內文層級一…"/>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聲明</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重要事實">
    <p:spTree>
      <p:nvGrpSpPr>
        <p:cNvPr id="1" name=""/>
        <p:cNvGrpSpPr/>
        <p:nvPr/>
      </p:nvGrpSpPr>
      <p:grpSpPr>
        <a:xfrm>
          <a:off x="0" y="0"/>
          <a:ext cx="0" cy="0"/>
          <a:chOff x="0" y="0"/>
          <a:chExt cx="0" cy="0"/>
        </a:xfrm>
      </p:grpSpPr>
      <p:sp>
        <p:nvSpPr>
          <p:cNvPr id="106" name="內文層級一…"/>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詳細資訊"/>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726440">
              <a:lnSpc>
                <a:spcPct val="100000"/>
              </a:lnSpc>
              <a:spcBef>
                <a:spcPts val="0"/>
              </a:spcBef>
              <a:buSzTx/>
              <a:buNone/>
              <a:defRPr sz="4840" b="1"/>
            </a:lvl1pPr>
          </a:lstStyle>
          <a:p>
            <a:r>
              <a:t>詳細資訊</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名言語錄">
    <p:spTree>
      <p:nvGrpSpPr>
        <p:cNvPr id="1" name=""/>
        <p:cNvGrpSpPr/>
        <p:nvPr/>
      </p:nvGrpSpPr>
      <p:grpSpPr>
        <a:xfrm>
          <a:off x="0" y="0"/>
          <a:ext cx="0" cy="0"/>
          <a:chOff x="0" y="0"/>
          <a:chExt cx="0" cy="0"/>
        </a:xfrm>
      </p:grpSpPr>
      <p:sp>
        <p:nvSpPr>
          <p:cNvPr id="115" name="出處"/>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701675">
              <a:lnSpc>
                <a:spcPct val="100000"/>
              </a:lnSpc>
              <a:spcBef>
                <a:spcPts val="0"/>
              </a:spcBef>
              <a:buSzTx/>
              <a:buNone/>
              <a:defRPr sz="3060" b="1"/>
            </a:lvl1pPr>
          </a:lstStyle>
          <a:p>
            <a:r>
              <a:t>出處</a:t>
            </a:r>
          </a:p>
        </p:txBody>
      </p:sp>
      <p:sp>
        <p:nvSpPr>
          <p:cNvPr id="116" name="內文層級一…"/>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「著名的引言」</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照片 - 一頁三張">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大標題與照片">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簡報標題"/>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簡報標題</a:t>
            </a:r>
          </a:p>
        </p:txBody>
      </p:sp>
      <p:sp>
        <p:nvSpPr>
          <p:cNvPr id="23" name="作者和日期"/>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701675">
              <a:lnSpc>
                <a:spcPct val="100000"/>
              </a:lnSpc>
              <a:spcBef>
                <a:spcPts val="0"/>
              </a:spcBef>
              <a:buSzTx/>
              <a:buNone/>
              <a:defRPr sz="3060" b="1"/>
            </a:lvl1pPr>
          </a:lstStyle>
          <a:p>
            <a:r>
              <a:t>作者和日期</a:t>
            </a:r>
          </a:p>
        </p:txBody>
      </p:sp>
      <p:sp>
        <p:nvSpPr>
          <p:cNvPr id="24" name="內文層級一…"/>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簡報子標題</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大標題與替用照片 ">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幻燈片標題"/>
          <p:cNvSpPr txBox="1">
            <a:spLocks noGrp="1"/>
          </p:cNvSpPr>
          <p:nvPr>
            <p:ph type="title" hasCustomPrompt="1"/>
          </p:nvPr>
        </p:nvSpPr>
        <p:spPr>
          <a:xfrm>
            <a:off x="1206500" y="1270000"/>
            <a:ext cx="9779000" cy="5882273"/>
          </a:xfrm>
          <a:prstGeom prst="rect">
            <a:avLst/>
          </a:prstGeom>
        </p:spPr>
        <p:txBody>
          <a:bodyPr anchor="b"/>
          <a:lstStyle/>
          <a:p>
            <a:r>
              <a:t>幻燈片標題</a:t>
            </a:r>
          </a:p>
        </p:txBody>
      </p:sp>
      <p:sp>
        <p:nvSpPr>
          <p:cNvPr id="34" name="內文層級一…"/>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幻燈片子標題</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大標題與項目符號">
    <p:spTree>
      <p:nvGrpSpPr>
        <p:cNvPr id="1" name=""/>
        <p:cNvGrpSpPr/>
        <p:nvPr/>
      </p:nvGrpSpPr>
      <p:grpSpPr>
        <a:xfrm>
          <a:off x="0" y="0"/>
          <a:ext cx="0" cy="0"/>
          <a:chOff x="0" y="0"/>
          <a:chExt cx="0" cy="0"/>
        </a:xfrm>
      </p:grpSpPr>
      <p:sp>
        <p:nvSpPr>
          <p:cNvPr id="42" name="幻燈片標題"/>
          <p:cNvSpPr txBox="1">
            <a:spLocks noGrp="1"/>
          </p:cNvSpPr>
          <p:nvPr>
            <p:ph type="title" hasCustomPrompt="1"/>
          </p:nvPr>
        </p:nvSpPr>
        <p:spPr>
          <a:prstGeom prst="rect">
            <a:avLst/>
          </a:prstGeom>
        </p:spPr>
        <p:txBody>
          <a:bodyPr/>
          <a:lstStyle/>
          <a:p>
            <a:r>
              <a:t>幻燈片標題</a:t>
            </a:r>
          </a:p>
        </p:txBody>
      </p:sp>
      <p:sp>
        <p:nvSpPr>
          <p:cNvPr id="43" name="幻燈片子標題"/>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726440">
              <a:lnSpc>
                <a:spcPct val="100000"/>
              </a:lnSpc>
              <a:spcBef>
                <a:spcPts val="0"/>
              </a:spcBef>
              <a:buSzTx/>
              <a:buNone/>
              <a:defRPr sz="4840" b="1"/>
            </a:lvl1pPr>
          </a:lstStyle>
          <a:p>
            <a:r>
              <a:t>幻燈片子標題</a:t>
            </a:r>
          </a:p>
        </p:txBody>
      </p:sp>
      <p:sp>
        <p:nvSpPr>
          <p:cNvPr id="44" name="內文層級一…"/>
          <p:cNvSpPr txBox="1">
            <a:spLocks noGrp="1"/>
          </p:cNvSpPr>
          <p:nvPr>
            <p:ph type="body" idx="1" hasCustomPrompt="1"/>
          </p:nvPr>
        </p:nvSpPr>
        <p:spPr>
          <a:prstGeom prst="rect">
            <a:avLst/>
          </a:prstGeom>
        </p:spPr>
        <p:txBody>
          <a:bodyPr/>
          <a:lstStyle/>
          <a:p>
            <a:r>
              <a:t>幻燈片項目符號文字</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項目符號">
    <p:spTree>
      <p:nvGrpSpPr>
        <p:cNvPr id="1" name=""/>
        <p:cNvGrpSpPr/>
        <p:nvPr/>
      </p:nvGrpSpPr>
      <p:grpSpPr>
        <a:xfrm>
          <a:off x="0" y="0"/>
          <a:ext cx="0" cy="0"/>
          <a:chOff x="0" y="0"/>
          <a:chExt cx="0" cy="0"/>
        </a:xfrm>
      </p:grpSpPr>
      <p:sp>
        <p:nvSpPr>
          <p:cNvPr id="52" name="內文層級一…"/>
          <p:cNvSpPr txBox="1">
            <a:spLocks noGrp="1"/>
          </p:cNvSpPr>
          <p:nvPr>
            <p:ph type="body" idx="1" hasCustomPrompt="1"/>
          </p:nvPr>
        </p:nvSpPr>
        <p:spPr>
          <a:prstGeom prst="rect">
            <a:avLst/>
          </a:prstGeom>
        </p:spPr>
        <p:txBody>
          <a:bodyPr numCol="2" spcCol="1098550"/>
          <a:lstStyle/>
          <a:p>
            <a:r>
              <a:t>幻燈片項目符號文字</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大標題、項目符號與照片">
    <p:spTree>
      <p:nvGrpSpPr>
        <p:cNvPr id="1" name=""/>
        <p:cNvGrpSpPr/>
        <p:nvPr/>
      </p:nvGrpSpPr>
      <p:grpSpPr>
        <a:xfrm>
          <a:off x="0" y="0"/>
          <a:ext cx="0" cy="0"/>
          <a:chOff x="0" y="0"/>
          <a:chExt cx="0" cy="0"/>
        </a:xfrm>
      </p:grpSpPr>
      <p:sp>
        <p:nvSpPr>
          <p:cNvPr id="60" name="幻燈片子標題"/>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726440">
              <a:lnSpc>
                <a:spcPct val="100000"/>
              </a:lnSpc>
              <a:spcBef>
                <a:spcPts val="0"/>
              </a:spcBef>
              <a:buSzTx/>
              <a:buNone/>
              <a:defRPr sz="4840" b="1"/>
            </a:lvl1pPr>
          </a:lstStyle>
          <a:p>
            <a:r>
              <a:t>幻燈片子標題</a:t>
            </a:r>
          </a:p>
        </p:txBody>
      </p:sp>
      <p:sp>
        <p:nvSpPr>
          <p:cNvPr id="61" name="內文層級一…"/>
          <p:cNvSpPr txBox="1">
            <a:spLocks noGrp="1"/>
          </p:cNvSpPr>
          <p:nvPr>
            <p:ph type="body" sz="half" idx="1" hasCustomPrompt="1"/>
          </p:nvPr>
        </p:nvSpPr>
        <p:spPr>
          <a:xfrm>
            <a:off x="1206500" y="4248504"/>
            <a:ext cx="9779000" cy="8256630"/>
          </a:xfrm>
          <a:prstGeom prst="rect">
            <a:avLst/>
          </a:prstGeom>
        </p:spPr>
        <p:txBody>
          <a:bodyPr/>
          <a:lstStyle/>
          <a:p>
            <a:r>
              <a:t>幻燈片項目符號文字</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幻燈片標題"/>
          <p:cNvSpPr txBox="1">
            <a:spLocks noGrp="1"/>
          </p:cNvSpPr>
          <p:nvPr>
            <p:ph type="title" hasCustomPrompt="1"/>
          </p:nvPr>
        </p:nvSpPr>
        <p:spPr>
          <a:xfrm>
            <a:off x="1206500" y="1079500"/>
            <a:ext cx="9779000" cy="1435100"/>
          </a:xfrm>
          <a:prstGeom prst="rect">
            <a:avLst/>
          </a:prstGeom>
        </p:spPr>
        <p:txBody>
          <a:bodyPr/>
          <a:lstStyle/>
          <a:p>
            <a:r>
              <a:t>幻燈片標題</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章節">
    <p:spTree>
      <p:nvGrpSpPr>
        <p:cNvPr id="1" name=""/>
        <p:cNvGrpSpPr/>
        <p:nvPr/>
      </p:nvGrpSpPr>
      <p:grpSpPr>
        <a:xfrm>
          <a:off x="0" y="0"/>
          <a:ext cx="0" cy="0"/>
          <a:chOff x="0" y="0"/>
          <a:chExt cx="0" cy="0"/>
        </a:xfrm>
      </p:grpSpPr>
      <p:sp>
        <p:nvSpPr>
          <p:cNvPr id="71" name="章節標題"/>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章節標題</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只有大標題">
    <p:spTree>
      <p:nvGrpSpPr>
        <p:cNvPr id="1" name=""/>
        <p:cNvGrpSpPr/>
        <p:nvPr/>
      </p:nvGrpSpPr>
      <p:grpSpPr>
        <a:xfrm>
          <a:off x="0" y="0"/>
          <a:ext cx="0" cy="0"/>
          <a:chOff x="0" y="0"/>
          <a:chExt cx="0" cy="0"/>
        </a:xfrm>
      </p:grpSpPr>
      <p:sp>
        <p:nvSpPr>
          <p:cNvPr id="79" name="幻燈片標題"/>
          <p:cNvSpPr txBox="1">
            <a:spLocks noGrp="1"/>
          </p:cNvSpPr>
          <p:nvPr>
            <p:ph type="title" hasCustomPrompt="1"/>
          </p:nvPr>
        </p:nvSpPr>
        <p:spPr>
          <a:xfrm>
            <a:off x="1206500" y="1079500"/>
            <a:ext cx="21971000" cy="1434949"/>
          </a:xfrm>
          <a:prstGeom prst="rect">
            <a:avLst/>
          </a:prstGeom>
        </p:spPr>
        <p:txBody>
          <a:bodyPr/>
          <a:lstStyle/>
          <a:p>
            <a:r>
              <a:t>幻燈片標題</a:t>
            </a:r>
          </a:p>
        </p:txBody>
      </p:sp>
      <p:sp>
        <p:nvSpPr>
          <p:cNvPr id="80" name="幻燈片子標題"/>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726440">
              <a:lnSpc>
                <a:spcPct val="100000"/>
              </a:lnSpc>
              <a:spcBef>
                <a:spcPts val="0"/>
              </a:spcBef>
              <a:buSzTx/>
              <a:buNone/>
              <a:defRPr sz="4840" b="1"/>
            </a:lvl1pPr>
          </a:lstStyle>
          <a:p>
            <a:r>
              <a:t>幻燈片子標題</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議程">
    <p:spTree>
      <p:nvGrpSpPr>
        <p:cNvPr id="1" name=""/>
        <p:cNvGrpSpPr/>
        <p:nvPr/>
      </p:nvGrpSpPr>
      <p:grpSpPr>
        <a:xfrm>
          <a:off x="0" y="0"/>
          <a:ext cx="0" cy="0"/>
          <a:chOff x="0" y="0"/>
          <a:chExt cx="0" cy="0"/>
        </a:xfrm>
      </p:grpSpPr>
      <p:sp>
        <p:nvSpPr>
          <p:cNvPr id="88" name="議程標題"/>
          <p:cNvSpPr txBox="1">
            <a:spLocks noGrp="1"/>
          </p:cNvSpPr>
          <p:nvPr>
            <p:ph type="title" hasCustomPrompt="1"/>
          </p:nvPr>
        </p:nvSpPr>
        <p:spPr>
          <a:xfrm>
            <a:off x="1206500" y="1079500"/>
            <a:ext cx="21971000" cy="1435100"/>
          </a:xfrm>
          <a:prstGeom prst="rect">
            <a:avLst/>
          </a:prstGeom>
        </p:spPr>
        <p:txBody>
          <a:bodyPr/>
          <a:lstStyle/>
          <a:p>
            <a:r>
              <a:t>議程標題</a:t>
            </a:r>
          </a:p>
        </p:txBody>
      </p:sp>
      <p:sp>
        <p:nvSpPr>
          <p:cNvPr id="89" name="議程副標題"/>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726440">
              <a:lnSpc>
                <a:spcPct val="100000"/>
              </a:lnSpc>
              <a:spcBef>
                <a:spcPts val="0"/>
              </a:spcBef>
              <a:buSzTx/>
              <a:buNone/>
              <a:defRPr sz="4840" b="1"/>
            </a:lvl1pPr>
          </a:lstStyle>
          <a:p>
            <a:r>
              <a:t>議程副標題</a:t>
            </a:r>
          </a:p>
        </p:txBody>
      </p:sp>
      <p:sp>
        <p:nvSpPr>
          <p:cNvPr id="90" name="內文層級一…"/>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議程主題</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幻燈片標題"/>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幻燈片標題</a:t>
            </a:r>
          </a:p>
        </p:txBody>
      </p:sp>
      <p:sp>
        <p:nvSpPr>
          <p:cNvPr id="3" name="內文層級一…"/>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幻燈片項目符號文字</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slide" Target="slide3.xml"/><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0.png"/><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p:cNvSpPr/>
          <p:nvPr/>
        </p:nvSpPr>
        <p:spPr>
          <a:xfrm>
            <a:off x="10238" y="13082705"/>
            <a:ext cx="24363525" cy="618599"/>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2" name="Fermilab testbeam data analysis"/>
          <p:cNvSpPr txBox="1"/>
          <p:nvPr/>
        </p:nvSpPr>
        <p:spPr>
          <a:xfrm>
            <a:off x="4005733" y="6024936"/>
            <a:ext cx="16372534" cy="1508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lnSpc>
                <a:spcPts val="18600"/>
              </a:lnSpc>
              <a:defRPr sz="10000">
                <a:solidFill>
                  <a:srgbClr val="000000"/>
                </a:solidFill>
                <a:latin typeface="Times New Roman"/>
                <a:ea typeface="Times New Roman"/>
                <a:cs typeface="Times New Roman"/>
                <a:sym typeface="Times New Roman"/>
              </a:defRPr>
            </a:lvl1pPr>
          </a:lstStyle>
          <a:p>
            <a:r>
              <a:t>Fermilab testbeam data analysis</a:t>
            </a:r>
          </a:p>
        </p:txBody>
      </p:sp>
      <p:sp>
        <p:nvSpPr>
          <p:cNvPr id="153" name="Hui-Chi Lin…"/>
          <p:cNvSpPr txBox="1"/>
          <p:nvPr/>
        </p:nvSpPr>
        <p:spPr>
          <a:xfrm>
            <a:off x="12140672" y="9318647"/>
            <a:ext cx="102656" cy="9028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5200" b="1">
                <a:latin typeface="Times New Roman"/>
                <a:ea typeface="Times New Roman"/>
                <a:cs typeface="Times New Roman"/>
                <a:sym typeface="Times New Roman"/>
              </a:defRPr>
            </a:pPr>
            <a:endParaRPr b="0" dirty="0"/>
          </a:p>
        </p:txBody>
      </p:sp>
      <p:sp>
        <p:nvSpPr>
          <p:cNvPr id="154" name="Slide Number"/>
          <p:cNvSpPr txBox="1">
            <a:spLocks noGrp="1"/>
          </p:cNvSpPr>
          <p:nvPr>
            <p:ph type="sldNum" sz="quarter" idx="4294967295"/>
          </p:nvPr>
        </p:nvSpPr>
        <p:spPr>
          <a:xfrm>
            <a:off x="20255453" y="13161475"/>
            <a:ext cx="4105031" cy="4610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lvl1pPr>
              <a:defRPr sz="2400" b="1">
                <a:solidFill>
                  <a:srgbClr val="FFFFFF"/>
                </a:solidFill>
              </a:defRPr>
            </a:lvl1pPr>
          </a:lstStyle>
          <a:p>
            <a:fld id="{86CB4B4D-7CA3-9044-876B-883B54F8677D}" type="slidenum">
              <a:rPr/>
              <a:t>1</a:t>
            </a:fld>
            <a:endParaRPr/>
          </a:p>
        </p:txBody>
      </p:sp>
      <p:sp>
        <p:nvSpPr>
          <p:cNvPr id="155" name="Calvision meeting       Dec 21 2023"/>
          <p:cNvSpPr txBox="1"/>
          <p:nvPr/>
        </p:nvSpPr>
        <p:spPr>
          <a:xfrm>
            <a:off x="8114927" y="11949397"/>
            <a:ext cx="8236229" cy="8408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6300"/>
              </a:lnSpc>
              <a:defRPr sz="4400">
                <a:solidFill>
                  <a:srgbClr val="595959"/>
                </a:solidFill>
                <a:latin typeface="Times New Roman"/>
                <a:ea typeface="Times New Roman"/>
                <a:cs typeface="Times New Roman"/>
                <a:sym typeface="Times New Roman"/>
              </a:defRPr>
            </a:lvl1pPr>
          </a:lstStyle>
          <a:p>
            <a:r>
              <a:rPr dirty="0" err="1"/>
              <a:t>Calvision</a:t>
            </a:r>
            <a:r>
              <a:rPr dirty="0"/>
              <a:t> meeting       Dec 21</a:t>
            </a:r>
            <a:r>
              <a:rPr lang="en-CH" dirty="0"/>
              <a:t>, 2023</a:t>
            </a:r>
            <a:endParaRPr dirty="0"/>
          </a:p>
        </p:txBody>
      </p:sp>
      <p:pic>
        <p:nvPicPr>
          <p:cNvPr id="156" name="U-M_Logo-Hex.png" descr="U-M_Logo-Hex.png"/>
          <p:cNvPicPr>
            <a:picLocks noChangeAspect="1"/>
          </p:cNvPicPr>
          <p:nvPr/>
        </p:nvPicPr>
        <p:blipFill>
          <a:blip r:embed="rId2"/>
          <a:stretch>
            <a:fillRect/>
          </a:stretch>
        </p:blipFill>
        <p:spPr>
          <a:xfrm>
            <a:off x="362815" y="559787"/>
            <a:ext cx="2630579" cy="2792909"/>
          </a:xfrm>
          <a:prstGeom prst="rect">
            <a:avLst/>
          </a:prstGeom>
          <a:ln w="12700">
            <a:miter lim="400000"/>
          </a:ln>
        </p:spPr>
      </p:pic>
      <p:sp>
        <p:nvSpPr>
          <p:cNvPr id="157" name="Rectangle"/>
          <p:cNvSpPr/>
          <p:nvPr/>
        </p:nvSpPr>
        <p:spPr>
          <a:xfrm>
            <a:off x="230842" y="6240"/>
            <a:ext cx="23922316" cy="390306"/>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Rectangle"/>
          <p:cNvSpPr/>
          <p:nvPr/>
        </p:nvSpPr>
        <p:spPr>
          <a:xfrm>
            <a:off x="10238" y="13209399"/>
            <a:ext cx="24363525" cy="5427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16" name="Slide Number"/>
          <p:cNvSpPr txBox="1">
            <a:spLocks noGrp="1"/>
          </p:cNvSpPr>
          <p:nvPr>
            <p:ph type="sldNum" sz="quarter" idx="4294967295"/>
          </p:nvPr>
        </p:nvSpPr>
        <p:spPr>
          <a:xfrm>
            <a:off x="22183845" y="13200537"/>
            <a:ext cx="312014" cy="523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2800">
                <a:solidFill>
                  <a:srgbClr val="FFFFFF"/>
                </a:solidFill>
              </a:defRPr>
            </a:lvl1pPr>
          </a:lstStyle>
          <a:p>
            <a:fld id="{86CB4B4D-7CA3-9044-876B-883B54F8677D}" type="slidenum">
              <a:rPr/>
              <a:t>10</a:t>
            </a:fld>
            <a:endParaRPr/>
          </a:p>
        </p:txBody>
      </p:sp>
      <p:sp>
        <p:nvSpPr>
          <p:cNvPr id="218" name="Amplitude dependence on BGO time spectrums"/>
          <p:cNvSpPr txBox="1"/>
          <p:nvPr/>
        </p:nvSpPr>
        <p:spPr>
          <a:xfrm>
            <a:off x="767056" y="499972"/>
            <a:ext cx="2103139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1">
                <a:solidFill>
                  <a:srgbClr val="000000"/>
                </a:solidFill>
              </a:defRPr>
            </a:lvl1pPr>
          </a:lstStyle>
          <a:p>
            <a:r>
              <a:rPr lang="en-US" dirty="0"/>
              <a:t>Understanding BGO Scintillation Component …</a:t>
            </a:r>
            <a:endParaRPr dirty="0"/>
          </a:p>
        </p:txBody>
      </p:sp>
      <p:sp>
        <p:nvSpPr>
          <p:cNvPr id="219" name="Rectangle"/>
          <p:cNvSpPr/>
          <p:nvPr/>
        </p:nvSpPr>
        <p:spPr>
          <a:xfrm>
            <a:off x="751609" y="1743139"/>
            <a:ext cx="22880783" cy="1004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2" name="Calvision meeting | Dec 21 2023">
            <a:extLst>
              <a:ext uri="{FF2B5EF4-FFF2-40B4-BE49-F238E27FC236}">
                <a16:creationId xmlns:a16="http://schemas.microsoft.com/office/drawing/2014/main" id="{5BC76E89-F518-4EF7-70D9-684A438FCF79}"/>
              </a:ext>
            </a:extLst>
          </p:cNvPr>
          <p:cNvSpPr txBox="1"/>
          <p:nvPr/>
        </p:nvSpPr>
        <p:spPr>
          <a:xfrm>
            <a:off x="836478" y="12863418"/>
            <a:ext cx="5444134" cy="554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10400"/>
              </a:lnSpc>
              <a:defRPr sz="3200">
                <a:solidFill>
                  <a:srgbClr val="FFFFFF"/>
                </a:solidFill>
                <a:latin typeface="Times New Roman"/>
                <a:ea typeface="Times New Roman"/>
                <a:cs typeface="Times New Roman"/>
                <a:sym typeface="Times New Roman"/>
              </a:defRPr>
            </a:lvl1pPr>
          </a:lstStyle>
          <a:p>
            <a:r>
              <a:rPr dirty="0" err="1"/>
              <a:t>Calvision</a:t>
            </a:r>
            <a:r>
              <a:rPr dirty="0"/>
              <a:t> meeting | Dec 21 2023</a:t>
            </a:r>
          </a:p>
        </p:txBody>
      </p:sp>
      <p:pic>
        <p:nvPicPr>
          <p:cNvPr id="3" name="Picture 2" descr="A graph of a graph of different colors&#10;&#10;Description automatically generated with medium confidence">
            <a:extLst>
              <a:ext uri="{FF2B5EF4-FFF2-40B4-BE49-F238E27FC236}">
                <a16:creationId xmlns:a16="http://schemas.microsoft.com/office/drawing/2014/main" id="{59A085FD-439D-AA96-0F4D-87B749F8A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59" y="5401893"/>
            <a:ext cx="9009870" cy="5976548"/>
          </a:xfrm>
          <a:prstGeom prst="rect">
            <a:avLst/>
          </a:prstGeom>
        </p:spPr>
      </p:pic>
      <p:sp>
        <p:nvSpPr>
          <p:cNvPr id="5" name="TextBox 4">
            <a:extLst>
              <a:ext uri="{FF2B5EF4-FFF2-40B4-BE49-F238E27FC236}">
                <a16:creationId xmlns:a16="http://schemas.microsoft.com/office/drawing/2014/main" id="{86AD788F-F3DC-2A5A-F195-7FC2DD26C8C3}"/>
              </a:ext>
            </a:extLst>
          </p:cNvPr>
          <p:cNvSpPr txBox="1"/>
          <p:nvPr/>
        </p:nvSpPr>
        <p:spPr>
          <a:xfrm>
            <a:off x="608885" y="11728634"/>
            <a:ext cx="856033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dirty="0"/>
              <a:t>S E Brunner and D R </a:t>
            </a:r>
            <a:r>
              <a:rPr lang="en-US" dirty="0" err="1"/>
              <a:t>Schaart</a:t>
            </a:r>
            <a:r>
              <a:rPr lang="en-US" dirty="0"/>
              <a:t> 2017 Phys. Med. Biol. 62 4421</a:t>
            </a:r>
            <a:endParaRPr lang="LID4096" dirty="0"/>
          </a:p>
        </p:txBody>
      </p:sp>
      <p:pic>
        <p:nvPicPr>
          <p:cNvPr id="7" name="Picture 6">
            <a:extLst>
              <a:ext uri="{FF2B5EF4-FFF2-40B4-BE49-F238E27FC236}">
                <a16:creationId xmlns:a16="http://schemas.microsoft.com/office/drawing/2014/main" id="{8904C67F-DA97-3287-EFE9-C967FD58663F}"/>
              </a:ext>
            </a:extLst>
          </p:cNvPr>
          <p:cNvPicPr>
            <a:picLocks noChangeAspect="1"/>
          </p:cNvPicPr>
          <p:nvPr/>
        </p:nvPicPr>
        <p:blipFill rotWithShape="1">
          <a:blip r:embed="rId3"/>
          <a:srcRect r="51728"/>
          <a:stretch/>
        </p:blipFill>
        <p:spPr>
          <a:xfrm>
            <a:off x="9628347" y="5401893"/>
            <a:ext cx="5841985" cy="6326741"/>
          </a:xfrm>
          <a:prstGeom prst="rect">
            <a:avLst/>
          </a:prstGeom>
        </p:spPr>
      </p:pic>
      <p:pic>
        <p:nvPicPr>
          <p:cNvPr id="8" name="Picture 7">
            <a:extLst>
              <a:ext uri="{FF2B5EF4-FFF2-40B4-BE49-F238E27FC236}">
                <a16:creationId xmlns:a16="http://schemas.microsoft.com/office/drawing/2014/main" id="{5FCEE64F-54EB-4445-CDB7-F9253D2D64FC}"/>
              </a:ext>
            </a:extLst>
          </p:cNvPr>
          <p:cNvPicPr>
            <a:picLocks noChangeAspect="1"/>
          </p:cNvPicPr>
          <p:nvPr/>
        </p:nvPicPr>
        <p:blipFill>
          <a:blip r:embed="rId4"/>
          <a:stretch>
            <a:fillRect/>
          </a:stretch>
        </p:blipFill>
        <p:spPr>
          <a:xfrm>
            <a:off x="15929463" y="5407406"/>
            <a:ext cx="7830650" cy="6203816"/>
          </a:xfrm>
          <a:prstGeom prst="rect">
            <a:avLst/>
          </a:prstGeom>
        </p:spPr>
      </p:pic>
      <p:sp>
        <p:nvSpPr>
          <p:cNvPr id="9" name="TextBox 8">
            <a:extLst>
              <a:ext uri="{FF2B5EF4-FFF2-40B4-BE49-F238E27FC236}">
                <a16:creationId xmlns:a16="http://schemas.microsoft.com/office/drawing/2014/main" id="{9DCA26FE-FD8E-A902-1F73-86D17F0663F6}"/>
              </a:ext>
            </a:extLst>
          </p:cNvPr>
          <p:cNvSpPr txBox="1"/>
          <p:nvPr/>
        </p:nvSpPr>
        <p:spPr>
          <a:xfrm>
            <a:off x="10104994" y="11795623"/>
            <a:ext cx="536533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Measurements of Michigan three BGO samples from CALTECH</a:t>
            </a:r>
            <a:endParaRPr kumimoji="0" lang="LID4096"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0" name="TextBox 9">
            <a:extLst>
              <a:ext uri="{FF2B5EF4-FFF2-40B4-BE49-F238E27FC236}">
                <a16:creationId xmlns:a16="http://schemas.microsoft.com/office/drawing/2014/main" id="{D49F4B98-8F1B-7E03-F19A-D5355400D9D0}"/>
              </a:ext>
            </a:extLst>
          </p:cNvPr>
          <p:cNvSpPr txBox="1"/>
          <p:nvPr/>
        </p:nvSpPr>
        <p:spPr>
          <a:xfrm>
            <a:off x="17698682" y="11620084"/>
            <a:ext cx="5261331"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dirty="0"/>
              <a:t>Summary plot of BGO photon emission spectra and transmittance</a:t>
            </a:r>
            <a:endParaRPr kumimoji="0" lang="LID4096" sz="2400" b="0" i="0" u="none" strike="noStrike" cap="none" spc="0" normalizeH="0" baseline="0" dirty="0">
              <a:ln>
                <a:noFill/>
              </a:ln>
              <a:solidFill>
                <a:srgbClr val="5E5E5E"/>
              </a:solidFill>
              <a:effectLst/>
              <a:uFillTx/>
              <a:latin typeface="+mn-lt"/>
              <a:ea typeface="+mn-ea"/>
              <a:cs typeface="+mn-cs"/>
              <a:sym typeface="Helvetica Neue"/>
            </a:endParaRPr>
          </a:p>
        </p:txBody>
      </p:sp>
      <p:cxnSp>
        <p:nvCxnSpPr>
          <p:cNvPr id="14" name="Straight Connector 13">
            <a:extLst>
              <a:ext uri="{FF2B5EF4-FFF2-40B4-BE49-F238E27FC236}">
                <a16:creationId xmlns:a16="http://schemas.microsoft.com/office/drawing/2014/main" id="{8AC4C0D8-C466-8FD7-4DDB-EDC1F6DFA475}"/>
              </a:ext>
            </a:extLst>
          </p:cNvPr>
          <p:cNvCxnSpPr/>
          <p:nvPr/>
        </p:nvCxnSpPr>
        <p:spPr>
          <a:xfrm flipV="1">
            <a:off x="13916025" y="5614410"/>
            <a:ext cx="0" cy="5443538"/>
          </a:xfrm>
          <a:prstGeom prst="line">
            <a:avLst/>
          </a:prstGeom>
          <a:noFill/>
          <a:ln w="25400" cap="flat">
            <a:solidFill>
              <a:srgbClr val="FF0000"/>
            </a:solidFill>
            <a:prstDash val="dash"/>
            <a:miter lim="400000"/>
          </a:ln>
          <a:effectLst/>
          <a:sp3d/>
        </p:spPr>
        <p:style>
          <a:lnRef idx="0">
            <a:scrgbClr r="0" g="0" b="0"/>
          </a:lnRef>
          <a:fillRef idx="0">
            <a:scrgbClr r="0" g="0" b="0"/>
          </a:fillRef>
          <a:effectRef idx="0">
            <a:scrgbClr r="0" g="0" b="0"/>
          </a:effectRef>
          <a:fontRef idx="none"/>
        </p:style>
      </p:cxnSp>
      <p:cxnSp>
        <p:nvCxnSpPr>
          <p:cNvPr id="15" name="Straight Connector 14">
            <a:extLst>
              <a:ext uri="{FF2B5EF4-FFF2-40B4-BE49-F238E27FC236}">
                <a16:creationId xmlns:a16="http://schemas.microsoft.com/office/drawing/2014/main" id="{12339290-094D-AF79-9026-4BAAAEB02448}"/>
              </a:ext>
            </a:extLst>
          </p:cNvPr>
          <p:cNvCxnSpPr>
            <a:cxnSpLocks/>
          </p:cNvCxnSpPr>
          <p:nvPr/>
        </p:nvCxnSpPr>
        <p:spPr>
          <a:xfrm flipV="1">
            <a:off x="6610350" y="5771573"/>
            <a:ext cx="0" cy="4495800"/>
          </a:xfrm>
          <a:prstGeom prst="line">
            <a:avLst/>
          </a:prstGeom>
          <a:noFill/>
          <a:ln w="25400" cap="flat">
            <a:solidFill>
              <a:srgbClr val="FF0000"/>
            </a:solidFill>
            <a:prstDash val="dash"/>
            <a:miter lim="400000"/>
          </a:ln>
          <a:effectLst/>
          <a:sp3d/>
        </p:spPr>
        <p:style>
          <a:lnRef idx="0">
            <a:scrgbClr r="0" g="0" b="0"/>
          </a:lnRef>
          <a:fillRef idx="0">
            <a:scrgbClr r="0" g="0" b="0"/>
          </a:fillRef>
          <a:effectRef idx="0">
            <a:scrgbClr r="0" g="0" b="0"/>
          </a:effectRef>
          <a:fontRef idx="none"/>
        </p:style>
      </p:cxnSp>
      <p:sp>
        <p:nvSpPr>
          <p:cNvPr id="17" name="TextBox 16">
            <a:extLst>
              <a:ext uri="{FF2B5EF4-FFF2-40B4-BE49-F238E27FC236}">
                <a16:creationId xmlns:a16="http://schemas.microsoft.com/office/drawing/2014/main" id="{EE728C84-749B-D217-822D-A78EB6DE82F9}"/>
              </a:ext>
            </a:extLst>
          </p:cNvPr>
          <p:cNvSpPr txBox="1"/>
          <p:nvPr/>
        </p:nvSpPr>
        <p:spPr>
          <a:xfrm>
            <a:off x="608885" y="1997044"/>
            <a:ext cx="23408403" cy="30264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2438338" rtl="0" fontAlgn="auto" latinLnBrk="0" hangingPunct="0">
              <a:lnSpc>
                <a:spcPct val="100000"/>
              </a:lnSpc>
              <a:spcBef>
                <a:spcPts val="600"/>
              </a:spcBef>
              <a:spcAft>
                <a:spcPts val="600"/>
              </a:spcAft>
              <a:buClrTx/>
              <a:buSzTx/>
              <a:buFont typeface="Arial" panose="020B0604020202020204" pitchFamily="34" charset="0"/>
              <a:buChar char="•"/>
              <a:tabLst/>
            </a:pPr>
            <a:r>
              <a:rPr kumimoji="0" lang="en-US" sz="3200" b="0" i="0" u="none" strike="noStrike" cap="none" spc="0" normalizeH="0" baseline="0" dirty="0">
                <a:ln>
                  <a:noFill/>
                </a:ln>
                <a:solidFill>
                  <a:srgbClr val="002060"/>
                </a:solidFill>
                <a:effectLst/>
                <a:uFillTx/>
                <a:latin typeface="+mn-lt"/>
                <a:ea typeface="+mn-ea"/>
                <a:cs typeface="+mn-cs"/>
                <a:sym typeface="Helvetica Neue"/>
              </a:rPr>
              <a:t>Discrepancies found between the published BGO photon emission spectra and those measured for Michigan BGO samples.</a:t>
            </a:r>
          </a:p>
          <a:p>
            <a:pPr marL="457200" marR="0" indent="-457200" algn="l" defTabSz="2438338" rtl="0" fontAlgn="auto" latinLnBrk="0" hangingPunct="0">
              <a:lnSpc>
                <a:spcPct val="100000"/>
              </a:lnSpc>
              <a:spcBef>
                <a:spcPts val="600"/>
              </a:spcBef>
              <a:spcAft>
                <a:spcPts val="600"/>
              </a:spcAft>
              <a:buClrTx/>
              <a:buSzTx/>
              <a:buFont typeface="Arial" panose="020B0604020202020204" pitchFamily="34" charset="0"/>
              <a:buChar char="•"/>
              <a:tabLst/>
            </a:pPr>
            <a:r>
              <a:rPr kumimoji="0" lang="en-US" sz="3200" b="0" i="0" u="none" strike="noStrike" cap="none" spc="0" normalizeH="0" baseline="0" dirty="0">
                <a:ln>
                  <a:noFill/>
                </a:ln>
                <a:solidFill>
                  <a:srgbClr val="002060"/>
                </a:solidFill>
                <a:effectLst/>
                <a:uFillTx/>
                <a:latin typeface="+mn-lt"/>
                <a:ea typeface="+mn-ea"/>
                <a:cs typeface="+mn-cs"/>
                <a:sym typeface="Helvetica Neue"/>
              </a:rPr>
              <a:t>Still need to understand the fraction of scintillation photons compared with the total photons detected by the </a:t>
            </a:r>
            <a:r>
              <a:rPr kumimoji="0" lang="en-US" sz="3200" b="0" i="0" u="none" strike="noStrike" cap="none" spc="0" normalizeH="0" baseline="0" dirty="0" err="1">
                <a:ln>
                  <a:noFill/>
                </a:ln>
                <a:solidFill>
                  <a:srgbClr val="002060"/>
                </a:solidFill>
                <a:effectLst/>
                <a:uFillTx/>
                <a:latin typeface="+mn-lt"/>
                <a:ea typeface="+mn-ea"/>
                <a:cs typeface="+mn-cs"/>
                <a:sym typeface="Helvetica Neue"/>
              </a:rPr>
              <a:t>SiPM</a:t>
            </a:r>
            <a:r>
              <a:rPr lang="en-US" sz="3200" dirty="0">
                <a:solidFill>
                  <a:srgbClr val="002060"/>
                </a:solidFill>
              </a:rPr>
              <a:t> (taking into consideration of leakage at short wavelength using the U330 filter with a transmission cut-off @ 400-650nm)</a:t>
            </a:r>
          </a:p>
          <a:p>
            <a:pPr marL="457200" marR="0" indent="-457200" algn="l" defTabSz="2438338" rtl="0" fontAlgn="auto" latinLnBrk="0" hangingPunct="0">
              <a:lnSpc>
                <a:spcPct val="100000"/>
              </a:lnSpc>
              <a:spcBef>
                <a:spcPts val="600"/>
              </a:spcBef>
              <a:spcAft>
                <a:spcPts val="600"/>
              </a:spcAft>
              <a:buClrTx/>
              <a:buSzTx/>
              <a:buFont typeface="Arial" panose="020B0604020202020204" pitchFamily="34" charset="0"/>
              <a:buChar char="•"/>
              <a:tabLst/>
            </a:pPr>
            <a:r>
              <a:rPr lang="en-US" sz="3200" dirty="0">
                <a:solidFill>
                  <a:srgbClr val="002060"/>
                </a:solidFill>
              </a:rPr>
              <a:t>Concerning the </a:t>
            </a:r>
            <a:r>
              <a:rPr kumimoji="0" lang="en-US" sz="3200" b="0" i="0" u="none" strike="noStrike" cap="none" spc="0" normalizeH="0" baseline="0" dirty="0">
                <a:ln>
                  <a:noFill/>
                </a:ln>
                <a:solidFill>
                  <a:srgbClr val="002060"/>
                </a:solidFill>
                <a:effectLst/>
                <a:uFillTx/>
                <a:latin typeface="+mn-lt"/>
                <a:ea typeface="+mn-ea"/>
                <a:cs typeface="+mn-cs"/>
                <a:sym typeface="Helvetica Neue"/>
              </a:rPr>
              <a:t>total number of photons from the BGO, how well could we trust the GEANT4 simulated number? (Given the difficulties to</a:t>
            </a:r>
            <a:r>
              <a:rPr lang="en-US" sz="3200" dirty="0">
                <a:solidFill>
                  <a:srgbClr val="002060"/>
                </a:solidFill>
              </a:rPr>
              <a:t> detect those photons at short wavelength </a:t>
            </a:r>
            <a:r>
              <a:rPr kumimoji="0" lang="en-US" sz="3200" b="0" i="0" u="none" strike="noStrike" cap="none" spc="0" normalizeH="0" baseline="0" dirty="0">
                <a:ln>
                  <a:noFill/>
                </a:ln>
                <a:solidFill>
                  <a:srgbClr val="002060"/>
                </a:solidFill>
                <a:effectLst/>
                <a:uFillTx/>
                <a:latin typeface="+mn-lt"/>
                <a:ea typeface="+mn-ea"/>
                <a:cs typeface="+mn-cs"/>
                <a:sym typeface="Helvetica Neue"/>
              </a:rPr>
              <a:t>in reality</a:t>
            </a:r>
            <a:r>
              <a:rPr lang="en-US" sz="3200" dirty="0">
                <a:solidFill>
                  <a:srgbClr val="002060"/>
                </a:solidFill>
              </a:rPr>
              <a:t> due to transmittance issues.)</a:t>
            </a:r>
            <a:endParaRPr kumimoji="0" lang="LID4096" sz="3200" b="0" i="0" u="none" strike="noStrike" cap="none" spc="0" normalizeH="0" baseline="0" dirty="0">
              <a:ln>
                <a:noFill/>
              </a:ln>
              <a:solidFill>
                <a:srgbClr val="002060"/>
              </a:solidFill>
              <a:effectLst/>
              <a:uFillTx/>
              <a:latin typeface="+mn-lt"/>
              <a:ea typeface="+mn-ea"/>
              <a:cs typeface="+mn-cs"/>
              <a:sym typeface="Helvetica Neue"/>
            </a:endParaRPr>
          </a:p>
        </p:txBody>
      </p:sp>
    </p:spTree>
    <p:extLst>
      <p:ext uri="{BB962C8B-B14F-4D97-AF65-F5344CB8AC3E}">
        <p14:creationId xmlns:p14="http://schemas.microsoft.com/office/powerpoint/2010/main" val="202502011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Rectangle"/>
          <p:cNvSpPr/>
          <p:nvPr/>
        </p:nvSpPr>
        <p:spPr>
          <a:xfrm>
            <a:off x="10238" y="13209399"/>
            <a:ext cx="24363525" cy="5427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16" name="Slide Number"/>
          <p:cNvSpPr txBox="1">
            <a:spLocks noGrp="1"/>
          </p:cNvSpPr>
          <p:nvPr>
            <p:ph type="sldNum" sz="quarter" idx="4294967295"/>
          </p:nvPr>
        </p:nvSpPr>
        <p:spPr>
          <a:xfrm>
            <a:off x="22183845" y="13200537"/>
            <a:ext cx="312014" cy="523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2800">
                <a:solidFill>
                  <a:srgbClr val="FFFFFF"/>
                </a:solidFill>
              </a:defRPr>
            </a:lvl1pPr>
          </a:lstStyle>
          <a:p>
            <a:fld id="{86CB4B4D-7CA3-9044-876B-883B54F8677D}" type="slidenum">
              <a:rPr/>
              <a:t>11</a:t>
            </a:fld>
            <a:endParaRPr/>
          </a:p>
        </p:txBody>
      </p:sp>
      <p:sp>
        <p:nvSpPr>
          <p:cNvPr id="218" name="Amplitude dependence on BGO time spectrums"/>
          <p:cNvSpPr txBox="1"/>
          <p:nvPr/>
        </p:nvSpPr>
        <p:spPr>
          <a:xfrm>
            <a:off x="767056" y="508927"/>
            <a:ext cx="20903185" cy="1192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1">
                <a:solidFill>
                  <a:srgbClr val="000000"/>
                </a:solidFill>
              </a:defRPr>
            </a:lvl1pPr>
          </a:lstStyle>
          <a:p>
            <a:r>
              <a:t>Amplitude dependence on BGO time spectrums</a:t>
            </a:r>
          </a:p>
        </p:txBody>
      </p:sp>
      <p:sp>
        <p:nvSpPr>
          <p:cNvPr id="219" name="Rectangle"/>
          <p:cNvSpPr/>
          <p:nvPr/>
        </p:nvSpPr>
        <p:spPr>
          <a:xfrm>
            <a:off x="751609" y="1743139"/>
            <a:ext cx="22880783" cy="1004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20" name="BGO decay time is longer for events with smaller amplitude.…"/>
          <p:cNvSpPr txBox="1"/>
          <p:nvPr/>
        </p:nvSpPr>
        <p:spPr>
          <a:xfrm>
            <a:off x="836478" y="2203025"/>
            <a:ext cx="16078057" cy="2220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508000" indent="-508000" algn="l">
              <a:spcBef>
                <a:spcPts val="2400"/>
              </a:spcBef>
              <a:buSzPct val="123000"/>
              <a:buChar char="•"/>
              <a:defRPr sz="4000">
                <a:solidFill>
                  <a:srgbClr val="000000"/>
                </a:solidFill>
              </a:defRPr>
            </a:pPr>
            <a:r>
              <a:t>BGO decay time is longer for events with smaller amplitude. </a:t>
            </a:r>
          </a:p>
          <a:p>
            <a:pPr marL="508000" indent="-508000" algn="l">
              <a:spcBef>
                <a:spcPts val="2400"/>
              </a:spcBef>
              <a:buSzPct val="123000"/>
              <a:buChar char="•"/>
              <a:defRPr sz="4000">
                <a:solidFill>
                  <a:srgbClr val="000000"/>
                </a:solidFill>
              </a:defRPr>
            </a:pPr>
            <a:r>
              <a:t>The ADC count can’t return to 0 after the pulse for events with larger amplitude.</a:t>
            </a:r>
          </a:p>
        </p:txBody>
      </p:sp>
      <p:pic>
        <p:nvPicPr>
          <p:cNvPr id="221" name="Image" descr="Image"/>
          <p:cNvPicPr>
            <a:picLocks noChangeAspect="1"/>
          </p:cNvPicPr>
          <p:nvPr/>
        </p:nvPicPr>
        <p:blipFill>
          <a:blip r:embed="rId2"/>
          <a:stretch>
            <a:fillRect/>
          </a:stretch>
        </p:blipFill>
        <p:spPr>
          <a:xfrm>
            <a:off x="512280" y="6275499"/>
            <a:ext cx="7714881" cy="4734132"/>
          </a:xfrm>
          <a:prstGeom prst="rect">
            <a:avLst/>
          </a:prstGeom>
          <a:ln w="12700">
            <a:miter lim="400000"/>
          </a:ln>
        </p:spPr>
      </p:pic>
      <p:pic>
        <p:nvPicPr>
          <p:cNvPr id="222" name="Image" descr="Image"/>
          <p:cNvPicPr>
            <a:picLocks noChangeAspect="1"/>
          </p:cNvPicPr>
          <p:nvPr/>
        </p:nvPicPr>
        <p:blipFill>
          <a:blip r:embed="rId3"/>
          <a:stretch>
            <a:fillRect/>
          </a:stretch>
        </p:blipFill>
        <p:spPr>
          <a:xfrm>
            <a:off x="8334560" y="6144835"/>
            <a:ext cx="7714881" cy="4995460"/>
          </a:xfrm>
          <a:prstGeom prst="rect">
            <a:avLst/>
          </a:prstGeom>
          <a:ln w="12700">
            <a:miter lim="400000"/>
          </a:ln>
        </p:spPr>
      </p:pic>
      <p:pic>
        <p:nvPicPr>
          <p:cNvPr id="223" name="Image" descr="Image"/>
          <p:cNvPicPr>
            <a:picLocks noChangeAspect="1"/>
          </p:cNvPicPr>
          <p:nvPr/>
        </p:nvPicPr>
        <p:blipFill>
          <a:blip r:embed="rId4"/>
          <a:stretch>
            <a:fillRect/>
          </a:stretch>
        </p:blipFill>
        <p:spPr>
          <a:xfrm>
            <a:off x="16896779" y="5544461"/>
            <a:ext cx="5444134" cy="3822081"/>
          </a:xfrm>
          <a:prstGeom prst="rect">
            <a:avLst/>
          </a:prstGeom>
          <a:ln w="12700">
            <a:miter lim="400000"/>
          </a:ln>
        </p:spPr>
      </p:pic>
      <p:pic>
        <p:nvPicPr>
          <p:cNvPr id="224" name="Image" descr="Image"/>
          <p:cNvPicPr>
            <a:picLocks noChangeAspect="1"/>
          </p:cNvPicPr>
          <p:nvPr/>
        </p:nvPicPr>
        <p:blipFill>
          <a:blip r:embed="rId5"/>
          <a:stretch>
            <a:fillRect/>
          </a:stretch>
        </p:blipFill>
        <p:spPr>
          <a:xfrm>
            <a:off x="16896779" y="1885078"/>
            <a:ext cx="5444134" cy="3829667"/>
          </a:xfrm>
          <a:prstGeom prst="rect">
            <a:avLst/>
          </a:prstGeom>
          <a:ln w="12700">
            <a:miter lim="400000"/>
          </a:ln>
        </p:spPr>
      </p:pic>
      <p:pic>
        <p:nvPicPr>
          <p:cNvPr id="225" name="Image" descr="Image"/>
          <p:cNvPicPr>
            <a:picLocks noChangeAspect="1"/>
          </p:cNvPicPr>
          <p:nvPr/>
        </p:nvPicPr>
        <p:blipFill>
          <a:blip r:embed="rId6"/>
          <a:stretch>
            <a:fillRect/>
          </a:stretch>
        </p:blipFill>
        <p:spPr>
          <a:xfrm>
            <a:off x="16896779" y="9400466"/>
            <a:ext cx="5444134" cy="3766147"/>
          </a:xfrm>
          <a:prstGeom prst="rect">
            <a:avLst/>
          </a:prstGeom>
          <a:ln w="12700">
            <a:miter lim="400000"/>
          </a:ln>
        </p:spPr>
      </p:pic>
      <p:sp>
        <p:nvSpPr>
          <p:cNvPr id="226" name="[back]"/>
          <p:cNvSpPr txBox="1"/>
          <p:nvPr/>
        </p:nvSpPr>
        <p:spPr>
          <a:xfrm>
            <a:off x="22211398" y="807749"/>
            <a:ext cx="1651094"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200"/>
            </a:pPr>
            <a:r>
              <a:rPr dirty="0"/>
              <a:t>[</a:t>
            </a:r>
            <a:r>
              <a:rPr u="sng" dirty="0">
                <a:solidFill>
                  <a:srgbClr val="0000FF"/>
                </a:solidFill>
                <a:hlinkClick r:id="rId7" action="ppaction://hlinksldjump">
                  <a:extLst>
                    <a:ext uri="{A12FA001-AC4F-418D-AE19-62706E023703}">
                      <ahyp:hlinkClr xmlns:ahyp="http://schemas.microsoft.com/office/drawing/2018/hyperlinkcolor" val="tx"/>
                    </a:ext>
                  </a:extLst>
                </a:hlinkClick>
              </a:rPr>
              <a:t>back</a:t>
            </a:r>
            <a:r>
              <a:rPr lang="en-US" u="sng" dirty="0">
                <a:solidFill>
                  <a:srgbClr val="0000FF"/>
                </a:solidFill>
              </a:rPr>
              <a:t>up</a:t>
            </a:r>
            <a:r>
              <a:rPr dirty="0"/>
              <a:t>]</a:t>
            </a:r>
          </a:p>
        </p:txBody>
      </p:sp>
      <p:sp>
        <p:nvSpPr>
          <p:cNvPr id="2" name="Calvision meeting | Dec 21 2023">
            <a:extLst>
              <a:ext uri="{FF2B5EF4-FFF2-40B4-BE49-F238E27FC236}">
                <a16:creationId xmlns:a16="http://schemas.microsoft.com/office/drawing/2014/main" id="{54F29A73-1B68-6272-28F3-82787869F2BC}"/>
              </a:ext>
            </a:extLst>
          </p:cNvPr>
          <p:cNvSpPr txBox="1"/>
          <p:nvPr/>
        </p:nvSpPr>
        <p:spPr>
          <a:xfrm>
            <a:off x="836478" y="12863418"/>
            <a:ext cx="5444134" cy="554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10400"/>
              </a:lnSpc>
              <a:defRPr sz="3200">
                <a:solidFill>
                  <a:srgbClr val="FFFFFF"/>
                </a:solidFill>
                <a:latin typeface="Times New Roman"/>
                <a:ea typeface="Times New Roman"/>
                <a:cs typeface="Times New Roman"/>
                <a:sym typeface="Times New Roman"/>
              </a:defRPr>
            </a:lvl1pPr>
          </a:lstStyle>
          <a:p>
            <a:r>
              <a:rPr dirty="0" err="1"/>
              <a:t>Calvision</a:t>
            </a:r>
            <a:r>
              <a:rPr dirty="0"/>
              <a:t> meeting | Dec 21 2023</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Rectangle"/>
          <p:cNvSpPr/>
          <p:nvPr/>
        </p:nvSpPr>
        <p:spPr>
          <a:xfrm>
            <a:off x="10238" y="13209399"/>
            <a:ext cx="24363525" cy="5427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29" name="June 2023 Test Beam @Fermilab Setup"/>
          <p:cNvSpPr txBox="1"/>
          <p:nvPr/>
        </p:nvSpPr>
        <p:spPr>
          <a:xfrm>
            <a:off x="767056" y="508927"/>
            <a:ext cx="16932860" cy="1192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1">
                <a:solidFill>
                  <a:srgbClr val="000000"/>
                </a:solidFill>
              </a:defRPr>
            </a:lvl1pPr>
          </a:lstStyle>
          <a:p>
            <a:r>
              <a:t>June 2023 Test Beam @Fermilab Setup</a:t>
            </a:r>
          </a:p>
        </p:txBody>
      </p:sp>
      <p:sp>
        <p:nvSpPr>
          <p:cNvPr id="230" name="Rectangle"/>
          <p:cNvSpPr/>
          <p:nvPr/>
        </p:nvSpPr>
        <p:spPr>
          <a:xfrm>
            <a:off x="751609" y="1743139"/>
            <a:ext cx="22880783" cy="1004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31" name="120 GeV protons, ~45k protons evenly distributed in 4 s…"/>
          <p:cNvSpPr txBox="1"/>
          <p:nvPr/>
        </p:nvSpPr>
        <p:spPr>
          <a:xfrm>
            <a:off x="836478" y="2392944"/>
            <a:ext cx="22711044" cy="20318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508000" indent="-508000" algn="l">
              <a:spcBef>
                <a:spcPts val="1200"/>
              </a:spcBef>
              <a:buSzPct val="123000"/>
              <a:buChar char="•"/>
              <a:defRPr sz="3600">
                <a:solidFill>
                  <a:srgbClr val="000000"/>
                </a:solidFill>
              </a:defRPr>
            </a:pPr>
            <a:r>
              <a:t>120 GeV protons, ~45k protons evenly distributed in 4 s</a:t>
            </a:r>
          </a:p>
          <a:p>
            <a:pPr marL="508000" indent="-508000" algn="l">
              <a:spcBef>
                <a:spcPts val="1200"/>
              </a:spcBef>
              <a:buSzPct val="123000"/>
              <a:buChar char="•"/>
              <a:defRPr sz="3600">
                <a:solidFill>
                  <a:srgbClr val="000000"/>
                </a:solidFill>
              </a:defRPr>
            </a:pPr>
            <a:r>
              <a:t>Only one spill per minute, 8 mm horizontally and 4 mm vertically</a:t>
            </a:r>
          </a:p>
          <a:p>
            <a:pPr marL="508000" indent="-508000" algn="l">
              <a:spcBef>
                <a:spcPts val="1200"/>
              </a:spcBef>
              <a:buSzPct val="123000"/>
              <a:buChar char="•"/>
              <a:defRPr sz="3600">
                <a:solidFill>
                  <a:srgbClr val="000000"/>
                </a:solidFill>
              </a:defRPr>
            </a:pPr>
            <a:r>
              <a:t>Only at most one proton expected in our readout window</a:t>
            </a:r>
          </a:p>
        </p:txBody>
      </p:sp>
      <p:sp>
        <p:nvSpPr>
          <p:cNvPr id="232" name="Slide Number"/>
          <p:cNvSpPr txBox="1">
            <a:spLocks noGrp="1"/>
          </p:cNvSpPr>
          <p:nvPr>
            <p:ph type="sldNum" sz="quarter" idx="4294967295"/>
          </p:nvPr>
        </p:nvSpPr>
        <p:spPr>
          <a:xfrm>
            <a:off x="22183845" y="13200537"/>
            <a:ext cx="312014" cy="523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2800">
                <a:solidFill>
                  <a:srgbClr val="FFFFFF"/>
                </a:solidFill>
              </a:defRPr>
            </a:lvl1pPr>
          </a:lstStyle>
          <a:p>
            <a:fld id="{86CB4B4D-7CA3-9044-876B-883B54F8677D}" type="slidenum">
              <a:rPr/>
              <a:t>12</a:t>
            </a:fld>
            <a:endParaRPr/>
          </a:p>
        </p:txBody>
      </p:sp>
      <p:pic>
        <p:nvPicPr>
          <p:cNvPr id="234" name="Image" descr="Image"/>
          <p:cNvPicPr>
            <a:picLocks noChangeAspect="1"/>
          </p:cNvPicPr>
          <p:nvPr/>
        </p:nvPicPr>
        <p:blipFill>
          <a:blip r:embed="rId2"/>
          <a:stretch>
            <a:fillRect/>
          </a:stretch>
        </p:blipFill>
        <p:spPr>
          <a:xfrm>
            <a:off x="912586" y="4506220"/>
            <a:ext cx="6337061" cy="4946484"/>
          </a:xfrm>
          <a:prstGeom prst="rect">
            <a:avLst/>
          </a:prstGeom>
          <a:ln w="12700">
            <a:miter lim="400000"/>
          </a:ln>
        </p:spPr>
      </p:pic>
      <p:pic>
        <p:nvPicPr>
          <p:cNvPr id="235" name="Image" descr="Image"/>
          <p:cNvPicPr>
            <a:picLocks noChangeAspect="1"/>
          </p:cNvPicPr>
          <p:nvPr/>
        </p:nvPicPr>
        <p:blipFill>
          <a:blip r:embed="rId3"/>
          <a:stretch>
            <a:fillRect/>
          </a:stretch>
        </p:blipFill>
        <p:spPr>
          <a:xfrm>
            <a:off x="7578523" y="4506220"/>
            <a:ext cx="6574955" cy="4946484"/>
          </a:xfrm>
          <a:prstGeom prst="rect">
            <a:avLst/>
          </a:prstGeom>
          <a:ln w="12700">
            <a:miter lim="400000"/>
          </a:ln>
        </p:spPr>
      </p:pic>
      <p:pic>
        <p:nvPicPr>
          <p:cNvPr id="236" name="Image" descr="Image"/>
          <p:cNvPicPr>
            <a:picLocks noChangeAspect="1"/>
          </p:cNvPicPr>
          <p:nvPr/>
        </p:nvPicPr>
        <p:blipFill>
          <a:blip r:embed="rId4"/>
          <a:stretch>
            <a:fillRect/>
          </a:stretch>
        </p:blipFill>
        <p:spPr>
          <a:xfrm>
            <a:off x="929779" y="9597604"/>
            <a:ext cx="4497373" cy="3410330"/>
          </a:xfrm>
          <a:prstGeom prst="rect">
            <a:avLst/>
          </a:prstGeom>
          <a:ln w="12700">
            <a:miter lim="400000"/>
          </a:ln>
        </p:spPr>
      </p:pic>
      <p:grpSp>
        <p:nvGrpSpPr>
          <p:cNvPr id="240" name="Group"/>
          <p:cNvGrpSpPr/>
          <p:nvPr/>
        </p:nvGrpSpPr>
        <p:grpSpPr>
          <a:xfrm>
            <a:off x="14340428" y="9840624"/>
            <a:ext cx="9142249" cy="2924290"/>
            <a:chOff x="0" y="0"/>
            <a:chExt cx="9142248" cy="2924288"/>
          </a:xfrm>
        </p:grpSpPr>
        <p:pic>
          <p:nvPicPr>
            <p:cNvPr id="237" name="Image" descr="Image"/>
            <p:cNvPicPr>
              <a:picLocks noChangeAspect="1"/>
            </p:cNvPicPr>
            <p:nvPr/>
          </p:nvPicPr>
          <p:blipFill>
            <a:blip r:embed="rId5"/>
            <a:stretch>
              <a:fillRect/>
            </a:stretch>
          </p:blipFill>
          <p:spPr>
            <a:xfrm>
              <a:off x="0" y="0"/>
              <a:ext cx="9142249" cy="2924289"/>
            </a:xfrm>
            <a:prstGeom prst="rect">
              <a:avLst/>
            </a:prstGeom>
            <a:ln w="12700" cap="flat">
              <a:noFill/>
              <a:miter lim="400000"/>
            </a:ln>
            <a:effectLst/>
          </p:spPr>
        </p:pic>
        <p:pic>
          <p:nvPicPr>
            <p:cNvPr id="238" name="Image" descr="Image"/>
            <p:cNvPicPr>
              <a:picLocks noChangeAspect="1"/>
            </p:cNvPicPr>
            <p:nvPr/>
          </p:nvPicPr>
          <p:blipFill>
            <a:blip r:embed="rId6"/>
            <a:srcRect r="69751"/>
            <a:stretch>
              <a:fillRect/>
            </a:stretch>
          </p:blipFill>
          <p:spPr>
            <a:xfrm>
              <a:off x="1231806" y="574866"/>
              <a:ext cx="1947072" cy="1264379"/>
            </a:xfrm>
            <a:prstGeom prst="rect">
              <a:avLst/>
            </a:prstGeom>
            <a:ln w="12700" cap="flat">
              <a:noFill/>
              <a:miter lim="400000"/>
            </a:ln>
            <a:effectLst/>
          </p:spPr>
        </p:pic>
        <p:pic>
          <p:nvPicPr>
            <p:cNvPr id="239" name="Image" descr="Image"/>
            <p:cNvPicPr>
              <a:picLocks noChangeAspect="1"/>
            </p:cNvPicPr>
            <p:nvPr/>
          </p:nvPicPr>
          <p:blipFill>
            <a:blip r:embed="rId6"/>
            <a:srcRect l="71709"/>
            <a:stretch>
              <a:fillRect/>
            </a:stretch>
          </p:blipFill>
          <p:spPr>
            <a:xfrm>
              <a:off x="6258036" y="574866"/>
              <a:ext cx="1820998" cy="1264379"/>
            </a:xfrm>
            <a:prstGeom prst="rect">
              <a:avLst/>
            </a:prstGeom>
            <a:ln w="12700" cap="flat">
              <a:noFill/>
              <a:miter lim="400000"/>
            </a:ln>
            <a:effectLst/>
          </p:spPr>
        </p:pic>
      </p:grpSp>
      <p:sp>
        <p:nvSpPr>
          <p:cNvPr id="241" name="Four 6mmx6mm SiPMs on each side…"/>
          <p:cNvSpPr txBox="1"/>
          <p:nvPr/>
        </p:nvSpPr>
        <p:spPr>
          <a:xfrm>
            <a:off x="7789029" y="11347096"/>
            <a:ext cx="6153944" cy="154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defRPr sz="3200">
                <a:solidFill>
                  <a:srgbClr val="000000"/>
                </a:solidFill>
                <a:latin typeface="Times Roman"/>
                <a:ea typeface="Times Roman"/>
                <a:cs typeface="Times Roman"/>
                <a:sym typeface="Times Roman"/>
              </a:defRPr>
            </a:pPr>
            <a:r>
              <a:t>Four 6mmx6mm SiPMs on each side</a:t>
            </a:r>
          </a:p>
          <a:p>
            <a:pPr algn="l" defTabSz="457200">
              <a:defRPr sz="3200">
                <a:solidFill>
                  <a:srgbClr val="000000"/>
                </a:solidFill>
                <a:latin typeface="Times Roman"/>
                <a:ea typeface="Times Roman"/>
                <a:cs typeface="Times Roman"/>
                <a:sym typeface="Times Roman"/>
              </a:defRPr>
            </a:pPr>
            <a:r>
              <a:t>0-3 on the S side</a:t>
            </a:r>
          </a:p>
          <a:p>
            <a:pPr algn="l" defTabSz="457200">
              <a:defRPr sz="3200">
                <a:solidFill>
                  <a:srgbClr val="000000"/>
                </a:solidFill>
                <a:latin typeface="Times Roman"/>
                <a:ea typeface="Times Roman"/>
                <a:cs typeface="Times Roman"/>
                <a:sym typeface="Times Roman"/>
              </a:defRPr>
            </a:pPr>
            <a:r>
              <a:t>4-7 on the E side</a:t>
            </a:r>
          </a:p>
        </p:txBody>
      </p:sp>
      <p:pic>
        <p:nvPicPr>
          <p:cNvPr id="242" name="Image" descr="Image"/>
          <p:cNvPicPr>
            <a:picLocks noChangeAspect="1"/>
          </p:cNvPicPr>
          <p:nvPr/>
        </p:nvPicPr>
        <p:blipFill>
          <a:blip r:embed="rId7"/>
          <a:stretch>
            <a:fillRect/>
          </a:stretch>
        </p:blipFill>
        <p:spPr>
          <a:xfrm>
            <a:off x="15107263" y="4533835"/>
            <a:ext cx="7608580" cy="4648330"/>
          </a:xfrm>
          <a:prstGeom prst="rect">
            <a:avLst/>
          </a:prstGeom>
          <a:ln w="12700">
            <a:miter lim="400000"/>
          </a:ln>
        </p:spPr>
      </p:pic>
      <p:sp>
        <p:nvSpPr>
          <p:cNvPr id="2" name="Calvision meeting | Dec 21 2023">
            <a:extLst>
              <a:ext uri="{FF2B5EF4-FFF2-40B4-BE49-F238E27FC236}">
                <a16:creationId xmlns:a16="http://schemas.microsoft.com/office/drawing/2014/main" id="{ACD3EAD6-3660-6EBE-D922-13843A0B8162}"/>
              </a:ext>
            </a:extLst>
          </p:cNvPr>
          <p:cNvSpPr txBox="1"/>
          <p:nvPr/>
        </p:nvSpPr>
        <p:spPr>
          <a:xfrm>
            <a:off x="836478" y="12863418"/>
            <a:ext cx="5444134" cy="554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10400"/>
              </a:lnSpc>
              <a:defRPr sz="3200">
                <a:solidFill>
                  <a:srgbClr val="FFFFFF"/>
                </a:solidFill>
                <a:latin typeface="Times New Roman"/>
                <a:ea typeface="Times New Roman"/>
                <a:cs typeface="Times New Roman"/>
                <a:sym typeface="Times New Roman"/>
              </a:defRPr>
            </a:lvl1pPr>
          </a:lstStyle>
          <a:p>
            <a:r>
              <a:rPr dirty="0" err="1"/>
              <a:t>Calvision</a:t>
            </a:r>
            <a:r>
              <a:rPr dirty="0"/>
              <a:t> meeting | Dec 21 2023</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ectangle"/>
          <p:cNvSpPr/>
          <p:nvPr/>
        </p:nvSpPr>
        <p:spPr>
          <a:xfrm>
            <a:off x="10238" y="13209399"/>
            <a:ext cx="24363525" cy="5427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45" name="June 2023 Test Beam @Fermilab Datasets"/>
          <p:cNvSpPr txBox="1"/>
          <p:nvPr/>
        </p:nvSpPr>
        <p:spPr>
          <a:xfrm>
            <a:off x="767056" y="508927"/>
            <a:ext cx="18269713" cy="1192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1">
                <a:solidFill>
                  <a:srgbClr val="000000"/>
                </a:solidFill>
              </a:defRPr>
            </a:lvl1pPr>
          </a:lstStyle>
          <a:p>
            <a:r>
              <a:t>June 2023 Test Beam @Fermilab Datasets</a:t>
            </a:r>
          </a:p>
        </p:txBody>
      </p:sp>
      <p:sp>
        <p:nvSpPr>
          <p:cNvPr id="246" name="Rectangle"/>
          <p:cNvSpPr/>
          <p:nvPr/>
        </p:nvSpPr>
        <p:spPr>
          <a:xfrm>
            <a:off x="751609" y="1743139"/>
            <a:ext cx="22880783" cy="1004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47" name="Slide Number"/>
          <p:cNvSpPr txBox="1">
            <a:spLocks noGrp="1"/>
          </p:cNvSpPr>
          <p:nvPr>
            <p:ph type="sldNum" sz="quarter" idx="4294967295"/>
          </p:nvPr>
        </p:nvSpPr>
        <p:spPr>
          <a:xfrm>
            <a:off x="22084988" y="13200537"/>
            <a:ext cx="509728" cy="523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2800">
                <a:solidFill>
                  <a:srgbClr val="FFFFFF"/>
                </a:solidFill>
              </a:defRPr>
            </a:lvl1pPr>
          </a:lstStyle>
          <a:p>
            <a:fld id="{86CB4B4D-7CA3-9044-876B-883B54F8677D}" type="slidenum">
              <a:rPr/>
              <a:t>13</a:t>
            </a:fld>
            <a:endParaRPr/>
          </a:p>
        </p:txBody>
      </p:sp>
      <p:graphicFrame>
        <p:nvGraphicFramePr>
          <p:cNvPr id="249" name="Table"/>
          <p:cNvGraphicFramePr/>
          <p:nvPr/>
        </p:nvGraphicFramePr>
        <p:xfrm>
          <a:off x="748837" y="2767292"/>
          <a:ext cx="22886323" cy="9319851"/>
        </p:xfrm>
        <a:graphic>
          <a:graphicData uri="http://schemas.openxmlformats.org/drawingml/2006/table">
            <a:tbl>
              <a:tblPr firstRow="1">
                <a:tableStyleId>{4C3C2611-4C71-4FC5-86AE-919BDF0F9419}</a:tableStyleId>
              </a:tblPr>
              <a:tblGrid>
                <a:gridCol w="1912643">
                  <a:extLst>
                    <a:ext uri="{9D8B030D-6E8A-4147-A177-3AD203B41FA5}">
                      <a16:colId xmlns:a16="http://schemas.microsoft.com/office/drawing/2014/main" val="20000"/>
                    </a:ext>
                  </a:extLst>
                </a:gridCol>
                <a:gridCol w="3514685">
                  <a:extLst>
                    <a:ext uri="{9D8B030D-6E8A-4147-A177-3AD203B41FA5}">
                      <a16:colId xmlns:a16="http://schemas.microsoft.com/office/drawing/2014/main" val="20001"/>
                    </a:ext>
                  </a:extLst>
                </a:gridCol>
                <a:gridCol w="3171391">
                  <a:extLst>
                    <a:ext uri="{9D8B030D-6E8A-4147-A177-3AD203B41FA5}">
                      <a16:colId xmlns:a16="http://schemas.microsoft.com/office/drawing/2014/main" val="20002"/>
                    </a:ext>
                  </a:extLst>
                </a:gridCol>
                <a:gridCol w="2108811">
                  <a:extLst>
                    <a:ext uri="{9D8B030D-6E8A-4147-A177-3AD203B41FA5}">
                      <a16:colId xmlns:a16="http://schemas.microsoft.com/office/drawing/2014/main" val="20003"/>
                    </a:ext>
                  </a:extLst>
                </a:gridCol>
                <a:gridCol w="5018644">
                  <a:extLst>
                    <a:ext uri="{9D8B030D-6E8A-4147-A177-3AD203B41FA5}">
                      <a16:colId xmlns:a16="http://schemas.microsoft.com/office/drawing/2014/main" val="20004"/>
                    </a:ext>
                  </a:extLst>
                </a:gridCol>
                <a:gridCol w="2386716">
                  <a:extLst>
                    <a:ext uri="{9D8B030D-6E8A-4147-A177-3AD203B41FA5}">
                      <a16:colId xmlns:a16="http://schemas.microsoft.com/office/drawing/2014/main" val="20005"/>
                    </a:ext>
                  </a:extLst>
                </a:gridCol>
                <a:gridCol w="4773433">
                  <a:extLst>
                    <a:ext uri="{9D8B030D-6E8A-4147-A177-3AD203B41FA5}">
                      <a16:colId xmlns:a16="http://schemas.microsoft.com/office/drawing/2014/main" val="20006"/>
                    </a:ext>
                  </a:extLst>
                </a:gridCol>
              </a:tblGrid>
              <a:tr h="1320605">
                <a:tc>
                  <a:txBody>
                    <a:bodyPr/>
                    <a:lstStyle/>
                    <a:p>
                      <a:pPr algn="l" defTabSz="914400">
                        <a:tabLst>
                          <a:tab pos="1663700" algn="l"/>
                        </a:tabLst>
                        <a:defRPr b="0"/>
                      </a:pPr>
                      <a:r>
                        <a:rPr sz="3200" b="1"/>
                        <a:t>Crystal</a:t>
                      </a:r>
                    </a:p>
                  </a:txBody>
                  <a:tcPr marL="50800" marR="50800" marT="50800" marB="50800" anchor="ctr" horzOverflow="overflow"/>
                </a:tc>
                <a:tc>
                  <a:txBody>
                    <a:bodyPr/>
                    <a:lstStyle/>
                    <a:p>
                      <a:pPr algn="l" defTabSz="914400">
                        <a:tabLst>
                          <a:tab pos="1663700" algn="l"/>
                        </a:tabLst>
                        <a:defRPr b="0"/>
                      </a:pPr>
                      <a:r>
                        <a:rPr sz="3200" b="1"/>
                        <a:t>Size</a:t>
                      </a:r>
                    </a:p>
                  </a:txBody>
                  <a:tcPr marL="50800" marR="50800" marT="50800" marB="50800" anchor="ctr" horzOverflow="overflow"/>
                </a:tc>
                <a:tc>
                  <a:txBody>
                    <a:bodyPr/>
                    <a:lstStyle/>
                    <a:p>
                      <a:pPr algn="l" defTabSz="914400">
                        <a:tabLst>
                          <a:tab pos="1663700" algn="l"/>
                        </a:tabLst>
                        <a:defRPr b="0"/>
                      </a:pPr>
                      <a:r>
                        <a:rPr sz="3200" b="1"/>
                        <a:t>Filter
(S side only)</a:t>
                      </a:r>
                    </a:p>
                  </a:txBody>
                  <a:tcPr marL="50800" marR="50800" marT="50800" marB="50800" anchor="ctr" horzOverflow="overflow"/>
                </a:tc>
                <a:tc>
                  <a:txBody>
                    <a:bodyPr/>
                    <a:lstStyle/>
                    <a:p>
                      <a:pPr algn="l" defTabSz="914400">
                        <a:tabLst>
                          <a:tab pos="1663700" algn="l"/>
                        </a:tabLst>
                        <a:defRPr b="0"/>
                      </a:pPr>
                      <a:r>
                        <a:rPr sz="3200" b="1"/>
                        <a:t>Run #</a:t>
                      </a:r>
                    </a:p>
                  </a:txBody>
                  <a:tcPr marL="50800" marR="50800" marT="50800" marB="50800" anchor="ctr" horzOverflow="overflow"/>
                </a:tc>
                <a:tc>
                  <a:txBody>
                    <a:bodyPr/>
                    <a:lstStyle/>
                    <a:p>
                      <a:pPr algn="l" defTabSz="914400">
                        <a:tabLst>
                          <a:tab pos="1663700" algn="l"/>
                        </a:tabLst>
                        <a:defRPr b="0"/>
                      </a:pPr>
                      <a:r>
                        <a:rPr sz="3200" b="1"/>
                        <a:t>Angle (°)</a:t>
                      </a:r>
                    </a:p>
                  </a:txBody>
                  <a:tcPr marL="50800" marR="50800" marT="50800" marB="50800" anchor="ctr" horzOverflow="overflow"/>
                </a:tc>
                <a:tc>
                  <a:txBody>
                    <a:bodyPr/>
                    <a:lstStyle/>
                    <a:p>
                      <a:pPr algn="l" defTabSz="914400">
                        <a:tabLst>
                          <a:tab pos="1663700" algn="l"/>
                        </a:tabLst>
                        <a:defRPr b="0"/>
                      </a:pPr>
                      <a:r>
                        <a:rPr sz="3200" b="1"/>
                        <a:t># of events</a:t>
                      </a:r>
                    </a:p>
                  </a:txBody>
                  <a:tcPr marL="50800" marR="50800" marT="50800" marB="50800" anchor="ctr" horzOverflow="overflow"/>
                </a:tc>
                <a:tc>
                  <a:txBody>
                    <a:bodyPr/>
                    <a:lstStyle/>
                    <a:p>
                      <a:pPr algn="l" defTabSz="914400">
                        <a:tabLst>
                          <a:tab pos="1663700" algn="l"/>
                        </a:tabLst>
                        <a:defRPr b="0"/>
                      </a:pPr>
                      <a:r>
                        <a:rPr sz="3200" b="1"/>
                        <a:t>Satuarated-event rate (%)</a:t>
                      </a:r>
                    </a:p>
                  </a:txBody>
                  <a:tcPr marL="50800" marR="50800" marT="50800" marB="50800" anchor="ctr" horzOverflow="overflow"/>
                </a:tc>
                <a:extLst>
                  <a:ext uri="{0D108BD9-81ED-4DB2-BD59-A6C34878D82A}">
                    <a16:rowId xmlns:a16="http://schemas.microsoft.com/office/drawing/2014/main" val="10000"/>
                  </a:ext>
                </a:extLst>
              </a:tr>
              <a:tr h="1867101">
                <a:tc>
                  <a:txBody>
                    <a:bodyPr/>
                    <a:lstStyle/>
                    <a:p>
                      <a:pPr algn="l" defTabSz="914400"/>
                      <a:r>
                        <a:rPr sz="3200"/>
                        <a:t>PbF2</a:t>
                      </a:r>
                    </a:p>
                  </a:txBody>
                  <a:tcPr marL="50800" marR="50800" marT="50800" marB="50800" anchor="ctr" horzOverflow="overflow"/>
                </a:tc>
                <a:tc rowSpan="4">
                  <a:txBody>
                    <a:bodyPr/>
                    <a:lstStyle/>
                    <a:p>
                      <a:pPr algn="l" defTabSz="914400">
                        <a:defRPr sz="3200"/>
                      </a:pPr>
                      <a:r>
                        <a:t>6x2.5x2.5 cm</a:t>
                      </a:r>
                      <a:r>
                        <a:rPr baseline="31999"/>
                        <a:t>3</a:t>
                      </a:r>
                    </a:p>
                  </a:txBody>
                  <a:tcPr marL="50800" marR="50800" marT="50800" marB="50800" anchor="ctr" horzOverflow="overflow"/>
                </a:tc>
                <a:tc>
                  <a:txBody>
                    <a:bodyPr/>
                    <a:lstStyle/>
                    <a:p>
                      <a:pPr algn="l" defTabSz="914400"/>
                      <a:r>
                        <a:rPr sz="3200"/>
                        <a:t>No filter</a:t>
                      </a:r>
                    </a:p>
                  </a:txBody>
                  <a:tcPr marL="50800" marR="50800" marT="50800" marB="50800" anchor="ctr" horzOverflow="overflow"/>
                </a:tc>
                <a:tc>
                  <a:txBody>
                    <a:bodyPr/>
                    <a:lstStyle/>
                    <a:p>
                      <a:pPr algn="l" defTabSz="914400"/>
                      <a:r>
                        <a:rPr sz="3200"/>
                        <a:t>11-29</a:t>
                      </a:r>
                    </a:p>
                  </a:txBody>
                  <a:tcPr marL="50800" marR="50800" marT="50800" marB="50800" anchor="ctr" horzOverflow="overflow"/>
                </a:tc>
                <a:tc>
                  <a:txBody>
                    <a:bodyPr/>
                    <a:lstStyle/>
                    <a:p>
                      <a:pPr algn="l" defTabSz="914400"/>
                      <a:r>
                        <a:rPr sz="3200"/>
                        <a:t>0 to ±90
(10° interval)</a:t>
                      </a:r>
                    </a:p>
                  </a:txBody>
                  <a:tcPr marL="50800" marR="50800" marT="50800" marB="50800" anchor="ctr" horzOverflow="overflow"/>
                </a:tc>
                <a:tc>
                  <a:txBody>
                    <a:bodyPr/>
                    <a:lstStyle/>
                    <a:p>
                      <a:pPr algn="l" defTabSz="914400"/>
                      <a:r>
                        <a:rPr sz="3200"/>
                        <a:t>~40k-70k</a:t>
                      </a:r>
                    </a:p>
                  </a:txBody>
                  <a:tcPr marL="50800" marR="50800" marT="50800" marB="50800" anchor="ctr" horzOverflow="overflow"/>
                </a:tc>
                <a:tc>
                  <a:txBody>
                    <a:bodyPr/>
                    <a:lstStyle/>
                    <a:p>
                      <a:pPr algn="l" defTabSz="914400"/>
                      <a:r>
                        <a:rPr sz="3200"/>
                        <a:t>|θ|&lt;30°:          2%
30°&lt;|θ|&lt;60°:  10%
60°&lt;|θ|:          30%</a:t>
                      </a:r>
                    </a:p>
                  </a:txBody>
                  <a:tcPr marL="50800" marR="50800" marT="50800" marB="50800" anchor="ctr" horzOverflow="overflow"/>
                </a:tc>
                <a:extLst>
                  <a:ext uri="{0D108BD9-81ED-4DB2-BD59-A6C34878D82A}">
                    <a16:rowId xmlns:a16="http://schemas.microsoft.com/office/drawing/2014/main" val="10001"/>
                  </a:ext>
                </a:extLst>
              </a:tr>
              <a:tr h="2428275">
                <a:tc rowSpan="2">
                  <a:txBody>
                    <a:bodyPr/>
                    <a:lstStyle/>
                    <a:p>
                      <a:pPr algn="l" defTabSz="914400"/>
                      <a:r>
                        <a:rPr sz="3200"/>
                        <a:t>PWO</a:t>
                      </a:r>
                    </a:p>
                  </a:txBody>
                  <a:tcPr marL="50800" marR="50800" marT="50800" marB="50800" anchor="ctr" horzOverflow="overflow"/>
                </a:tc>
                <a:tc vMerge="1">
                  <a:txBody>
                    <a:bodyPr/>
                    <a:lstStyle/>
                    <a:p>
                      <a:endParaRPr lang="en-US"/>
                    </a:p>
                  </a:txBody>
                  <a:tcPr/>
                </a:tc>
                <a:tc>
                  <a:txBody>
                    <a:bodyPr/>
                    <a:lstStyle/>
                    <a:p>
                      <a:pPr algn="l" defTabSz="914400"/>
                      <a:r>
                        <a:rPr sz="3200"/>
                        <a:t>R60</a:t>
                      </a:r>
                    </a:p>
                  </a:txBody>
                  <a:tcPr marL="50800" marR="50800" marT="50800" marB="50800" anchor="ctr" horzOverflow="overflow"/>
                </a:tc>
                <a:tc>
                  <a:txBody>
                    <a:bodyPr/>
                    <a:lstStyle/>
                    <a:p>
                      <a:pPr algn="l" defTabSz="914400"/>
                      <a:r>
                        <a:rPr sz="3200"/>
                        <a:t>31-66</a:t>
                      </a:r>
                    </a:p>
                  </a:txBody>
                  <a:tcPr marL="50800" marR="50800" marT="50800" marB="50800" anchor="ctr" horzOverflow="overflow"/>
                </a:tc>
                <a:tc>
                  <a:txBody>
                    <a:bodyPr/>
                    <a:lstStyle/>
                    <a:p>
                      <a:pPr algn="l" defTabSz="914400"/>
                      <a:r>
                        <a:rPr sz="3200"/>
                        <a:t>0 to ±90
(5° interval, 
except ±85°)</a:t>
                      </a:r>
                    </a:p>
                  </a:txBody>
                  <a:tcPr marL="50800" marR="50800" marT="50800" marB="50800" anchor="ctr" horzOverflow="overflow"/>
                </a:tc>
                <a:tc>
                  <a:txBody>
                    <a:bodyPr/>
                    <a:lstStyle/>
                    <a:p>
                      <a:pPr algn="l" defTabSz="914400"/>
                      <a:r>
                        <a:rPr sz="3200"/>
                        <a:t>~30k-70k</a:t>
                      </a:r>
                    </a:p>
                  </a:txBody>
                  <a:tcPr marL="50800" marR="50800" marT="50800" marB="50800" anchor="ctr" horzOverflow="overflow"/>
                </a:tc>
                <a:tc>
                  <a:txBody>
                    <a:bodyPr/>
                    <a:lstStyle/>
                    <a:p>
                      <a:pPr algn="l" defTabSz="914400"/>
                      <a:r>
                        <a:rPr sz="3200"/>
                        <a:t>|θ|&lt;30°:           2%
30°&lt;|θ|&lt;60°:   15%
60°&lt;θ:             20%
θ&lt;-60°:           35%</a:t>
                      </a:r>
                    </a:p>
                  </a:txBody>
                  <a:tcPr marL="50800" marR="50800" marT="50800" marB="50800" anchor="ctr" horzOverflow="overflow"/>
                </a:tc>
                <a:extLst>
                  <a:ext uri="{0D108BD9-81ED-4DB2-BD59-A6C34878D82A}">
                    <a16:rowId xmlns:a16="http://schemas.microsoft.com/office/drawing/2014/main" val="10002"/>
                  </a:ext>
                </a:extLst>
              </a:tr>
              <a:tr h="1851935">
                <a:tc vMerge="1">
                  <a:txBody>
                    <a:bodyPr/>
                    <a:lstStyle/>
                    <a:p>
                      <a:endParaRPr lang="en-US"/>
                    </a:p>
                  </a:txBody>
                  <a:tcPr/>
                </a:tc>
                <a:tc vMerge="1">
                  <a:txBody>
                    <a:bodyPr/>
                    <a:lstStyle/>
                    <a:p>
                      <a:endParaRPr lang="en-US"/>
                    </a:p>
                  </a:txBody>
                  <a:tcPr/>
                </a:tc>
                <a:tc>
                  <a:txBody>
                    <a:bodyPr/>
                    <a:lstStyle/>
                    <a:p>
                      <a:pPr algn="l" defTabSz="914400"/>
                      <a:r>
                        <a:rPr sz="3200"/>
                        <a:t>No filter</a:t>
                      </a:r>
                    </a:p>
                  </a:txBody>
                  <a:tcPr marL="50800" marR="50800" marT="50800" marB="50800" anchor="ctr" horzOverflow="overflow"/>
                </a:tc>
                <a:tc>
                  <a:txBody>
                    <a:bodyPr/>
                    <a:lstStyle/>
                    <a:p>
                      <a:pPr algn="l" defTabSz="914400"/>
                      <a:r>
                        <a:rPr sz="3200"/>
                        <a:t>103-121</a:t>
                      </a:r>
                    </a:p>
                  </a:txBody>
                  <a:tcPr marL="50800" marR="50800" marT="50800" marB="50800" anchor="ctr" horzOverflow="overflow"/>
                </a:tc>
                <a:tc>
                  <a:txBody>
                    <a:bodyPr/>
                    <a:lstStyle/>
                    <a:p>
                      <a:pPr algn="l" defTabSz="914400"/>
                      <a:r>
                        <a:rPr sz="3200"/>
                        <a:t>0 to -50 (5° interval), 
0 to +25 (5° interval),
±90</a:t>
                      </a:r>
                    </a:p>
                  </a:txBody>
                  <a:tcPr marL="50800" marR="50800" marT="50800" marB="50800" anchor="ctr" horzOverflow="overflow"/>
                </a:tc>
                <a:tc>
                  <a:txBody>
                    <a:bodyPr/>
                    <a:lstStyle/>
                    <a:p>
                      <a:pPr algn="l" defTabSz="914400"/>
                      <a:r>
                        <a:rPr sz="3200"/>
                        <a:t>~20k-40k</a:t>
                      </a:r>
                    </a:p>
                  </a:txBody>
                  <a:tcPr marL="50800" marR="50800" marT="50800" marB="50800" anchor="ctr" horzOverflow="overflow"/>
                </a:tc>
                <a:tc>
                  <a:txBody>
                    <a:bodyPr/>
                    <a:lstStyle/>
                    <a:p>
                      <a:pPr algn="l" defTabSz="914400"/>
                      <a:r>
                        <a:rPr sz="3200"/>
                        <a:t>|θ|&lt;30°:            5%
30°&lt;|θ|&lt;60°:    15%
60°&lt;|θ|:            45%</a:t>
                      </a:r>
                    </a:p>
                  </a:txBody>
                  <a:tcPr marL="50800" marR="50800" marT="50800" marB="50800" anchor="ctr" horzOverflow="overflow"/>
                </a:tc>
                <a:extLst>
                  <a:ext uri="{0D108BD9-81ED-4DB2-BD59-A6C34878D82A}">
                    <a16:rowId xmlns:a16="http://schemas.microsoft.com/office/drawing/2014/main" val="10003"/>
                  </a:ext>
                </a:extLst>
              </a:tr>
              <a:tr h="1851935">
                <a:tc>
                  <a:txBody>
                    <a:bodyPr/>
                    <a:lstStyle/>
                    <a:p>
                      <a:pPr algn="l" defTabSz="914400"/>
                      <a:r>
                        <a:rPr sz="3200"/>
                        <a:t>BGO</a:t>
                      </a:r>
                    </a:p>
                  </a:txBody>
                  <a:tcPr marL="50800" marR="50800" marT="50800" marB="50800" anchor="ctr" horzOverflow="overflow"/>
                </a:tc>
                <a:tc vMerge="1">
                  <a:txBody>
                    <a:bodyPr/>
                    <a:lstStyle/>
                    <a:p>
                      <a:endParaRPr lang="en-US"/>
                    </a:p>
                  </a:txBody>
                  <a:tcPr/>
                </a:tc>
                <a:tc>
                  <a:txBody>
                    <a:bodyPr/>
                    <a:lstStyle/>
                    <a:p>
                      <a:pPr algn="l" defTabSz="914400"/>
                      <a:r>
                        <a:rPr sz="3200"/>
                        <a:t>U330</a:t>
                      </a:r>
                    </a:p>
                  </a:txBody>
                  <a:tcPr marL="50800" marR="50800" marT="50800" marB="50800" anchor="ctr" horzOverflow="overflow"/>
                </a:tc>
                <a:tc>
                  <a:txBody>
                    <a:bodyPr/>
                    <a:lstStyle/>
                    <a:p>
                      <a:pPr algn="l" defTabSz="914400"/>
                      <a:r>
                        <a:rPr sz="3200"/>
                        <a:t>68-101</a:t>
                      </a:r>
                    </a:p>
                  </a:txBody>
                  <a:tcPr marL="50800" marR="50800" marT="50800" marB="50800" anchor="ctr" horzOverflow="overflow"/>
                </a:tc>
                <a:tc>
                  <a:txBody>
                    <a:bodyPr/>
                    <a:lstStyle/>
                    <a:p>
                      <a:pPr algn="l" defTabSz="914400"/>
                      <a:r>
                        <a:rPr sz="3200"/>
                        <a:t>0 to -45 (5° interval), 
0 to +50 (5° interval),
-55, -65, -75, ±90</a:t>
                      </a:r>
                    </a:p>
                  </a:txBody>
                  <a:tcPr marL="50800" marR="50800" marT="50800" marB="50800" anchor="ctr" horzOverflow="overflow"/>
                </a:tc>
                <a:tc>
                  <a:txBody>
                    <a:bodyPr/>
                    <a:lstStyle/>
                    <a:p>
                      <a:pPr algn="l" defTabSz="914400"/>
                      <a:r>
                        <a:rPr sz="3200"/>
                        <a:t>~50k-60k</a:t>
                      </a:r>
                    </a:p>
                  </a:txBody>
                  <a:tcPr marL="50800" marR="50800" marT="50800" marB="50800" anchor="ctr" horzOverflow="overflow"/>
                </a:tc>
                <a:tc>
                  <a:txBody>
                    <a:bodyPr/>
                    <a:lstStyle/>
                    <a:p>
                      <a:pPr algn="l" defTabSz="914400"/>
                      <a:r>
                        <a:rPr sz="3200"/>
                        <a:t>|θ|&lt;30°:            7%
30°&lt;|θ|&lt;60°:    20%
60°&lt;|θ|:            40%</a:t>
                      </a:r>
                    </a:p>
                  </a:txBody>
                  <a:tcPr marL="50800" marR="50800" marT="50800" marB="50800" anchor="ctr" horzOverflow="overflow"/>
                </a:tc>
                <a:extLst>
                  <a:ext uri="{0D108BD9-81ED-4DB2-BD59-A6C34878D82A}">
                    <a16:rowId xmlns:a16="http://schemas.microsoft.com/office/drawing/2014/main" val="10004"/>
                  </a:ext>
                </a:extLst>
              </a:tr>
            </a:tbl>
          </a:graphicData>
        </a:graphic>
      </p:graphicFrame>
      <p:sp>
        <p:nvSpPr>
          <p:cNvPr id="2" name="Calvision meeting | Dec 21 2023">
            <a:extLst>
              <a:ext uri="{FF2B5EF4-FFF2-40B4-BE49-F238E27FC236}">
                <a16:creationId xmlns:a16="http://schemas.microsoft.com/office/drawing/2014/main" id="{49E0096D-80B9-F157-2987-1F236FF38E6E}"/>
              </a:ext>
            </a:extLst>
          </p:cNvPr>
          <p:cNvSpPr txBox="1"/>
          <p:nvPr/>
        </p:nvSpPr>
        <p:spPr>
          <a:xfrm>
            <a:off x="836478" y="12863418"/>
            <a:ext cx="5444134" cy="554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10400"/>
              </a:lnSpc>
              <a:defRPr sz="3200">
                <a:solidFill>
                  <a:srgbClr val="FFFFFF"/>
                </a:solidFill>
                <a:latin typeface="Times New Roman"/>
                <a:ea typeface="Times New Roman"/>
                <a:cs typeface="Times New Roman"/>
                <a:sym typeface="Times New Roman"/>
              </a:defRPr>
            </a:lvl1pPr>
          </a:lstStyle>
          <a:p>
            <a:r>
              <a:rPr dirty="0" err="1"/>
              <a:t>Calvision</a:t>
            </a:r>
            <a:r>
              <a:rPr dirty="0"/>
              <a:t> meeting | Dec 21 2023</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Rectangle"/>
          <p:cNvSpPr/>
          <p:nvPr/>
        </p:nvSpPr>
        <p:spPr>
          <a:xfrm>
            <a:off x="10238" y="13209399"/>
            <a:ext cx="24363525" cy="5427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52" name="Data pre-processing"/>
          <p:cNvSpPr txBox="1"/>
          <p:nvPr/>
        </p:nvSpPr>
        <p:spPr>
          <a:xfrm>
            <a:off x="767056" y="508927"/>
            <a:ext cx="9037931" cy="1192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1">
                <a:solidFill>
                  <a:srgbClr val="000000"/>
                </a:solidFill>
              </a:defRPr>
            </a:lvl1pPr>
          </a:lstStyle>
          <a:p>
            <a:r>
              <a:t>Data pre-processing</a:t>
            </a:r>
          </a:p>
        </p:txBody>
      </p:sp>
      <p:sp>
        <p:nvSpPr>
          <p:cNvPr id="253" name="Rectangle"/>
          <p:cNvSpPr/>
          <p:nvPr/>
        </p:nvSpPr>
        <p:spPr>
          <a:xfrm>
            <a:off x="751609" y="1743139"/>
            <a:ext cx="22880783" cy="1004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mc:AlternateContent xmlns:mc="http://schemas.openxmlformats.org/markup-compatibility/2006" xmlns:a14="http://schemas.microsoft.com/office/drawing/2010/main">
        <mc:Choice Requires="a14">
          <p:sp>
            <p:nvSpPr>
              <p:cNvPr id="254" name="Events with at least one channel readout value saturated are thrown away…"/>
              <p:cNvSpPr txBox="1"/>
              <p:nvPr/>
            </p:nvSpPr>
            <p:spPr>
              <a:xfrm>
                <a:off x="836478" y="2392944"/>
                <a:ext cx="22711044" cy="3126626"/>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50800" tIns="50800" rIns="50800" bIns="50800">
                <a:spAutoFit/>
              </a:bodyPr>
              <a:lstStyle/>
              <a:p>
                <a:pPr marL="508000" indent="-508000" algn="l">
                  <a:spcBef>
                    <a:spcPts val="2000"/>
                  </a:spcBef>
                  <a:buSzPct val="123000"/>
                  <a:buChar char="•"/>
                  <a:defRPr sz="4000">
                    <a:solidFill>
                      <a:srgbClr val="000000"/>
                    </a:solidFill>
                  </a:defRPr>
                </a:pPr>
                <a:r>
                  <a:t>Events with at least one channel readout value saturated are thrown away</a:t>
                </a:r>
              </a:p>
              <a:p>
                <a:pPr marL="508000" indent="-508000" algn="l">
                  <a:spcBef>
                    <a:spcPts val="2000"/>
                  </a:spcBef>
                  <a:buSzPct val="123000"/>
                  <a:buChar char="•"/>
                  <a:defRPr sz="4000">
                    <a:solidFill>
                      <a:srgbClr val="000000"/>
                    </a:solidFill>
                  </a:defRPr>
                </a:pPr>
                <a:r>
                  <a:t>Pedestal correction: Average over the ADC counts in the time range (0, </a:t>
                </a:r>
                <a14:m>
                  <m:oMath xmlns:m="http://schemas.openxmlformats.org/officeDocument/2006/math">
                    <m:sSub>
                      <m:sSubPr>
                        <m:ctrlPr>
                          <a:rPr sz="3900" i="1">
                            <a:solidFill>
                              <a:srgbClr val="000000"/>
                            </a:solidFill>
                            <a:latin typeface="Cambria Math" panose="02040503050406030204" pitchFamily="18" charset="0"/>
                          </a:rPr>
                        </m:ctrlPr>
                      </m:sSubPr>
                      <m:e>
                        <m:r>
                          <a:rPr sz="3900" i="1">
                            <a:solidFill>
                              <a:srgbClr val="000000"/>
                            </a:solidFill>
                            <a:latin typeface="Cambria Math" panose="02040503050406030204" pitchFamily="18" charset="0"/>
                          </a:rPr>
                          <m:t>𝑡</m:t>
                        </m:r>
                      </m:e>
                      <m:sub>
                        <m:r>
                          <a:rPr sz="3900" i="1">
                            <a:solidFill>
                              <a:srgbClr val="000000"/>
                            </a:solidFill>
                            <a:latin typeface="Cambria Math" panose="02040503050406030204" pitchFamily="18" charset="0"/>
                          </a:rPr>
                          <m:t>𝑝𝑒𝑎𝑘</m:t>
                        </m:r>
                      </m:sub>
                    </m:sSub>
                    <m:r>
                      <a:rPr sz="3900" i="1">
                        <a:solidFill>
                          <a:srgbClr val="000000"/>
                        </a:solidFill>
                        <a:latin typeface="Cambria Math" panose="02040503050406030204" pitchFamily="18" charset="0"/>
                      </a:rPr>
                      <m:t>−20</m:t>
                    </m:r>
                  </m:oMath>
                </a14:m>
                <a:r>
                  <a:t>) ns as the base count. Subtract all points in the event by the base count.</a:t>
                </a:r>
              </a:p>
              <a:p>
                <a:pPr marL="508000" indent="-508000" algn="l">
                  <a:spcBef>
                    <a:spcPts val="2000"/>
                  </a:spcBef>
                  <a:buSzPct val="123000"/>
                  <a:buChar char="•"/>
                  <a:defRPr sz="4000">
                    <a:solidFill>
                      <a:srgbClr val="000000"/>
                    </a:solidFill>
                  </a:defRPr>
                </a:pPr>
                <a:r>
                  <a:t>Time correction.</a:t>
                </a:r>
              </a:p>
            </p:txBody>
          </p:sp>
        </mc:Choice>
        <mc:Fallback xmlns="">
          <p:sp>
            <p:nvSpPr>
              <p:cNvPr id="254" name="Events with at least one channel readout value saturated are thrown away…"/>
              <p:cNvSpPr txBox="1">
                <a:spLocks noRot="1" noChangeAspect="1" noMove="1" noResize="1" noEditPoints="1" noAdjustHandles="1" noChangeArrowheads="1" noChangeShapeType="1" noTextEdit="1"/>
              </p:cNvSpPr>
              <p:nvPr/>
            </p:nvSpPr>
            <p:spPr>
              <a:xfrm>
                <a:off x="836478" y="2392944"/>
                <a:ext cx="22711044" cy="3126626"/>
              </a:xfrm>
              <a:prstGeom prst="rect">
                <a:avLst/>
              </a:prstGeom>
              <a:blipFill>
                <a:blip r:embed="rId2"/>
                <a:stretch>
                  <a:fillRect l="-1341" t="-7692" r="-1397" b="-8907"/>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55" name="Slide Number"/>
          <p:cNvSpPr txBox="1">
            <a:spLocks noGrp="1"/>
          </p:cNvSpPr>
          <p:nvPr>
            <p:ph type="sldNum" sz="quarter" idx="4294967295"/>
          </p:nvPr>
        </p:nvSpPr>
        <p:spPr>
          <a:xfrm>
            <a:off x="22084988" y="13200537"/>
            <a:ext cx="509728" cy="523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2800">
                <a:solidFill>
                  <a:srgbClr val="FFFFFF"/>
                </a:solidFill>
              </a:defRPr>
            </a:lvl1pPr>
          </a:lstStyle>
          <a:p>
            <a:fld id="{86CB4B4D-7CA3-9044-876B-883B54F8677D}" type="slidenum">
              <a:rPr/>
              <a:t>14</a:t>
            </a:fld>
            <a:endParaRPr/>
          </a:p>
        </p:txBody>
      </p:sp>
      <p:pic>
        <p:nvPicPr>
          <p:cNvPr id="256" name="Image" descr="Image"/>
          <p:cNvPicPr>
            <a:picLocks noChangeAspect="1"/>
          </p:cNvPicPr>
          <p:nvPr/>
        </p:nvPicPr>
        <p:blipFill>
          <a:blip r:embed="rId3"/>
          <a:stretch>
            <a:fillRect/>
          </a:stretch>
        </p:blipFill>
        <p:spPr>
          <a:xfrm>
            <a:off x="16748757" y="6667293"/>
            <a:ext cx="7190043" cy="4916844"/>
          </a:xfrm>
          <a:prstGeom prst="rect">
            <a:avLst/>
          </a:prstGeom>
          <a:ln w="12700">
            <a:miter lim="400000"/>
          </a:ln>
        </p:spPr>
      </p:pic>
      <p:sp>
        <p:nvSpPr>
          <p:cNvPr id="257" name="After time shifting"/>
          <p:cNvSpPr txBox="1"/>
          <p:nvPr/>
        </p:nvSpPr>
        <p:spPr>
          <a:xfrm>
            <a:off x="17279369" y="5822458"/>
            <a:ext cx="4006902" cy="647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600" b="1">
                <a:solidFill>
                  <a:srgbClr val="000000"/>
                </a:solidFill>
              </a:defRPr>
            </a:lvl1pPr>
          </a:lstStyle>
          <a:p>
            <a:r>
              <a:t>After time shifting</a:t>
            </a:r>
          </a:p>
        </p:txBody>
      </p:sp>
      <p:pic>
        <p:nvPicPr>
          <p:cNvPr id="258" name="Image" descr="Image"/>
          <p:cNvPicPr>
            <a:picLocks noChangeAspect="1"/>
          </p:cNvPicPr>
          <p:nvPr/>
        </p:nvPicPr>
        <p:blipFill>
          <a:blip r:embed="rId4"/>
          <a:stretch>
            <a:fillRect/>
          </a:stretch>
        </p:blipFill>
        <p:spPr>
          <a:xfrm>
            <a:off x="9351631" y="6331692"/>
            <a:ext cx="7190043" cy="5342135"/>
          </a:xfrm>
          <a:prstGeom prst="rect">
            <a:avLst/>
          </a:prstGeom>
          <a:ln w="12700">
            <a:miter lim="400000"/>
          </a:ln>
        </p:spPr>
      </p:pic>
      <p:sp>
        <p:nvSpPr>
          <p:cNvPr id="259" name="Before time shifting"/>
          <p:cNvSpPr txBox="1"/>
          <p:nvPr/>
        </p:nvSpPr>
        <p:spPr>
          <a:xfrm>
            <a:off x="9997897" y="5822458"/>
            <a:ext cx="4388206" cy="647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600" b="1">
                <a:solidFill>
                  <a:srgbClr val="000000"/>
                </a:solidFill>
              </a:defRPr>
            </a:lvl1pPr>
          </a:lstStyle>
          <a:p>
            <a:r>
              <a:t>Before time shifting</a:t>
            </a:r>
          </a:p>
        </p:txBody>
      </p:sp>
      <p:sp>
        <p:nvSpPr>
          <p:cNvPr id="260" name="Line"/>
          <p:cNvSpPr/>
          <p:nvPr/>
        </p:nvSpPr>
        <p:spPr>
          <a:xfrm flipV="1">
            <a:off x="8844753" y="5871982"/>
            <a:ext cx="1" cy="6015647"/>
          </a:xfrm>
          <a:prstGeom prst="line">
            <a:avLst/>
          </a:prstGeom>
          <a:ln w="25400">
            <a:solidFill>
              <a:srgbClr val="000000"/>
            </a:solidFill>
            <a:miter lim="400000"/>
          </a:ln>
        </p:spPr>
        <p:txBody>
          <a:bodyPr lIns="50800" tIns="50800" rIns="50800" bIns="50800" anchor="ctr"/>
          <a:lstStyle/>
          <a:p>
            <a:endParaRPr/>
          </a:p>
        </p:txBody>
      </p:sp>
      <p:grpSp>
        <p:nvGrpSpPr>
          <p:cNvPr id="266" name="Group"/>
          <p:cNvGrpSpPr/>
          <p:nvPr/>
        </p:nvGrpSpPr>
        <p:grpSpPr>
          <a:xfrm>
            <a:off x="104825" y="6210909"/>
            <a:ext cx="8303908" cy="5743858"/>
            <a:chOff x="0" y="0"/>
            <a:chExt cx="8303907" cy="5743856"/>
          </a:xfrm>
        </p:grpSpPr>
        <p:sp>
          <p:nvSpPr>
            <p:cNvPr id="262" name="ADC count"/>
            <p:cNvSpPr txBox="1"/>
            <p:nvPr/>
          </p:nvSpPr>
          <p:spPr>
            <a:xfrm>
              <a:off x="0" y="1915873"/>
              <a:ext cx="522523" cy="19959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eaVert" wrap="square" lIns="50800" tIns="50800" rIns="50800" bIns="50800" numCol="1" anchor="ctr">
              <a:noAutofit/>
            </a:bodyPr>
            <a:lstStyle>
              <a:lvl1pPr>
                <a:defRPr>
                  <a:solidFill>
                    <a:srgbClr val="000000"/>
                  </a:solidFill>
                </a:defRPr>
              </a:lvl1pPr>
            </a:lstStyle>
            <a:p>
              <a:r>
                <a:t>ADC count</a:t>
              </a:r>
            </a:p>
          </p:txBody>
        </p:sp>
        <p:pic>
          <p:nvPicPr>
            <p:cNvPr id="263" name="Image" descr="Image"/>
            <p:cNvPicPr>
              <a:picLocks noChangeAspect="1"/>
            </p:cNvPicPr>
            <p:nvPr/>
          </p:nvPicPr>
          <p:blipFill>
            <a:blip r:embed="rId5"/>
            <a:stretch>
              <a:fillRect/>
            </a:stretch>
          </p:blipFill>
          <p:spPr>
            <a:xfrm>
              <a:off x="512135" y="0"/>
              <a:ext cx="7791773" cy="5743857"/>
            </a:xfrm>
            <a:prstGeom prst="rect">
              <a:avLst/>
            </a:prstGeom>
            <a:ln w="12700" cap="flat">
              <a:noFill/>
              <a:miter lim="400000"/>
            </a:ln>
            <a:effectLst/>
          </p:spPr>
        </p:pic>
        <p:sp>
          <p:nvSpPr>
            <p:cNvPr id="264" name="Double Arrow"/>
            <p:cNvSpPr/>
            <p:nvPr/>
          </p:nvSpPr>
          <p:spPr>
            <a:xfrm>
              <a:off x="1572872" y="1162438"/>
              <a:ext cx="479891" cy="177389"/>
            </a:xfrm>
            <a:prstGeom prst="leftRightArrow">
              <a:avLst>
                <a:gd name="adj1" fmla="val 32000"/>
                <a:gd name="adj2" fmla="val 92700"/>
              </a:avLst>
            </a:pr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65" name="15 ns"/>
            <p:cNvSpPr txBox="1"/>
            <p:nvPr/>
          </p:nvSpPr>
          <p:spPr>
            <a:xfrm>
              <a:off x="1219186" y="1401425"/>
              <a:ext cx="1634779" cy="5565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3200">
                  <a:solidFill>
                    <a:schemeClr val="accent5">
                      <a:hueOff val="-82419"/>
                      <a:satOff val="-9513"/>
                      <a:lumOff val="-16343"/>
                    </a:schemeClr>
                  </a:solidFill>
                </a:defRPr>
              </a:lvl1pPr>
            </a:lstStyle>
            <a:p>
              <a:r>
                <a:t>15 ns</a:t>
              </a:r>
            </a:p>
          </p:txBody>
        </p:sp>
      </p:grpSp>
      <p:sp>
        <p:nvSpPr>
          <p:cNvPr id="2" name="Calvision meeting | Dec 21 2023">
            <a:extLst>
              <a:ext uri="{FF2B5EF4-FFF2-40B4-BE49-F238E27FC236}">
                <a16:creationId xmlns:a16="http://schemas.microsoft.com/office/drawing/2014/main" id="{52F5CB04-73A5-F88F-B87F-9AF60C8E5A16}"/>
              </a:ext>
            </a:extLst>
          </p:cNvPr>
          <p:cNvSpPr txBox="1"/>
          <p:nvPr/>
        </p:nvSpPr>
        <p:spPr>
          <a:xfrm>
            <a:off x="836478" y="12863418"/>
            <a:ext cx="5444134" cy="554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10400"/>
              </a:lnSpc>
              <a:defRPr sz="3200">
                <a:solidFill>
                  <a:srgbClr val="FFFFFF"/>
                </a:solidFill>
                <a:latin typeface="Times New Roman"/>
                <a:ea typeface="Times New Roman"/>
                <a:cs typeface="Times New Roman"/>
                <a:sym typeface="Times New Roman"/>
              </a:defRPr>
            </a:lvl1pPr>
          </a:lstStyle>
          <a:p>
            <a:r>
              <a:rPr dirty="0" err="1"/>
              <a:t>Calvision</a:t>
            </a:r>
            <a:r>
              <a:rPr dirty="0"/>
              <a:t> meeting | Dec 21 2023</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Rectangle"/>
          <p:cNvSpPr/>
          <p:nvPr/>
        </p:nvSpPr>
        <p:spPr>
          <a:xfrm>
            <a:off x="10238" y="13209399"/>
            <a:ext cx="24363525" cy="5427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69" name="Average Time Spectrum (θ=0°)"/>
          <p:cNvSpPr txBox="1"/>
          <p:nvPr/>
        </p:nvSpPr>
        <p:spPr>
          <a:xfrm>
            <a:off x="767056" y="508927"/>
            <a:ext cx="13339268" cy="1192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1">
                <a:solidFill>
                  <a:srgbClr val="000000"/>
                </a:solidFill>
              </a:defRPr>
            </a:lvl1pPr>
          </a:lstStyle>
          <a:p>
            <a:r>
              <a:t>Average Time Spectrum (θ=0°)</a:t>
            </a:r>
          </a:p>
        </p:txBody>
      </p:sp>
      <p:sp>
        <p:nvSpPr>
          <p:cNvPr id="270" name="Rectangle"/>
          <p:cNvSpPr/>
          <p:nvPr/>
        </p:nvSpPr>
        <p:spPr>
          <a:xfrm>
            <a:off x="751609" y="1743139"/>
            <a:ext cx="22880783" cy="1004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71" name="Slide Number"/>
          <p:cNvSpPr txBox="1">
            <a:spLocks noGrp="1"/>
          </p:cNvSpPr>
          <p:nvPr>
            <p:ph type="sldNum" sz="quarter" idx="4294967295"/>
          </p:nvPr>
        </p:nvSpPr>
        <p:spPr>
          <a:xfrm>
            <a:off x="22084988" y="13200537"/>
            <a:ext cx="509728" cy="523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2800">
                <a:solidFill>
                  <a:srgbClr val="FFFFFF"/>
                </a:solidFill>
              </a:defRPr>
            </a:lvl1pPr>
          </a:lstStyle>
          <a:p>
            <a:fld id="{86CB4B4D-7CA3-9044-876B-883B54F8677D}" type="slidenum">
              <a:rPr/>
              <a:t>15</a:t>
            </a:fld>
            <a:endParaRPr/>
          </a:p>
        </p:txBody>
      </p:sp>
      <p:pic>
        <p:nvPicPr>
          <p:cNvPr id="273" name="syQNrn9mxN3qe7rMvvIeUbvGW-r2jenOWpMEiPNASi3JzA_YnQzX_2RorXh8eiT1fuo0aEb6yEFP26rYA8Z75kz-N6xounwUIA0z8C18v2AVDaHZqo5V60E3HMxzrf6lnt2chBDs64lgPLwrn4IDZz1aRw=s2048.png" descr="syQNrn9mxN3qe7rMvvIeUbvGW-r2jenOWpMEiPNASi3JzA_YnQzX_2RorXh8eiT1fuo0aEb6yEFP26rYA8Z75kz-N6xounwUIA0z8C18v2AVDaHZqo5V60E3HMxzrf6lnt2chBDs64lgPLwrn4IDZz1aRw=s2048.png"/>
          <p:cNvPicPr>
            <a:picLocks noChangeAspect="1"/>
          </p:cNvPicPr>
          <p:nvPr/>
        </p:nvPicPr>
        <p:blipFill>
          <a:blip r:embed="rId2"/>
          <a:srcRect l="6754" r="8752" b="3592"/>
          <a:stretch>
            <a:fillRect/>
          </a:stretch>
        </p:blipFill>
        <p:spPr>
          <a:xfrm>
            <a:off x="371475" y="3956477"/>
            <a:ext cx="23640863" cy="8995943"/>
          </a:xfrm>
          <a:prstGeom prst="rect">
            <a:avLst/>
          </a:prstGeom>
          <a:ln w="12700">
            <a:miter lim="400000"/>
          </a:ln>
        </p:spPr>
      </p:pic>
      <p:sp>
        <p:nvSpPr>
          <p:cNvPr id="274" name="The spectrums shown are the average over all events (without the saturated ones) in the same run.…"/>
          <p:cNvSpPr txBox="1"/>
          <p:nvPr/>
        </p:nvSpPr>
        <p:spPr>
          <a:xfrm>
            <a:off x="836478" y="2188746"/>
            <a:ext cx="22711044" cy="21701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508000" indent="-508000" algn="l">
              <a:spcBef>
                <a:spcPts val="2000"/>
              </a:spcBef>
              <a:buSzPct val="123000"/>
              <a:buChar char="•"/>
              <a:defRPr sz="4000">
                <a:solidFill>
                  <a:srgbClr val="000000"/>
                </a:solidFill>
              </a:defRPr>
            </a:pPr>
            <a:r>
              <a:t>The spectrums shown are the average over all events (without the saturated ones) in the same run.</a:t>
            </a:r>
          </a:p>
          <a:p>
            <a:pPr marL="508000" indent="-508000" algn="l">
              <a:spcBef>
                <a:spcPts val="2000"/>
              </a:spcBef>
              <a:buSzPct val="123000"/>
              <a:buChar char="•"/>
              <a:defRPr sz="4000">
                <a:solidFill>
                  <a:srgbClr val="000000"/>
                </a:solidFill>
              </a:defRPr>
            </a:pPr>
            <a:r>
              <a:t>PbF2: no filter for all channels; PWO and BGO: w/ fiter for ch 0-3, w/o filter for ch 4-7</a:t>
            </a:r>
          </a:p>
        </p:txBody>
      </p:sp>
      <p:sp>
        <p:nvSpPr>
          <p:cNvPr id="2" name="Calvision meeting | Dec 21 2023">
            <a:extLst>
              <a:ext uri="{FF2B5EF4-FFF2-40B4-BE49-F238E27FC236}">
                <a16:creationId xmlns:a16="http://schemas.microsoft.com/office/drawing/2014/main" id="{239E6274-9259-A1A4-2EC1-39ACB43B6B6F}"/>
              </a:ext>
            </a:extLst>
          </p:cNvPr>
          <p:cNvSpPr txBox="1"/>
          <p:nvPr/>
        </p:nvSpPr>
        <p:spPr>
          <a:xfrm>
            <a:off x="836478" y="12863418"/>
            <a:ext cx="5444134" cy="554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10400"/>
              </a:lnSpc>
              <a:defRPr sz="3200">
                <a:solidFill>
                  <a:srgbClr val="FFFFFF"/>
                </a:solidFill>
                <a:latin typeface="Times New Roman"/>
                <a:ea typeface="Times New Roman"/>
                <a:cs typeface="Times New Roman"/>
                <a:sym typeface="Times New Roman"/>
              </a:defRPr>
            </a:lvl1pPr>
          </a:lstStyle>
          <a:p>
            <a:r>
              <a:rPr dirty="0" err="1"/>
              <a:t>Calvision</a:t>
            </a:r>
            <a:r>
              <a:rPr dirty="0"/>
              <a:t> meeting | Dec 21 2023</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p:cNvSpPr/>
          <p:nvPr/>
        </p:nvSpPr>
        <p:spPr>
          <a:xfrm>
            <a:off x="10238" y="13209399"/>
            <a:ext cx="24363525" cy="5427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0" name="Slide Number"/>
          <p:cNvSpPr txBox="1">
            <a:spLocks noGrp="1"/>
          </p:cNvSpPr>
          <p:nvPr>
            <p:ph type="sldNum" sz="quarter" idx="4294967295"/>
          </p:nvPr>
        </p:nvSpPr>
        <p:spPr>
          <a:xfrm>
            <a:off x="22183845" y="13200537"/>
            <a:ext cx="312014" cy="523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2800">
                <a:solidFill>
                  <a:srgbClr val="FFFFFF"/>
                </a:solidFill>
              </a:defRPr>
            </a:lvl1pPr>
          </a:lstStyle>
          <a:p>
            <a:fld id="{86CB4B4D-7CA3-9044-876B-883B54F8677D}" type="slidenum">
              <a:rPr/>
              <a:t>2</a:t>
            </a:fld>
            <a:endParaRPr/>
          </a:p>
        </p:txBody>
      </p:sp>
      <p:sp>
        <p:nvSpPr>
          <p:cNvPr id="161" name="Calvision meeting | Dec 21 2023"/>
          <p:cNvSpPr txBox="1"/>
          <p:nvPr/>
        </p:nvSpPr>
        <p:spPr>
          <a:xfrm>
            <a:off x="836478" y="12863418"/>
            <a:ext cx="5444134" cy="554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10400"/>
              </a:lnSpc>
              <a:defRPr sz="3200">
                <a:solidFill>
                  <a:srgbClr val="FFFFFF"/>
                </a:solidFill>
                <a:latin typeface="Times New Roman"/>
                <a:ea typeface="Times New Roman"/>
                <a:cs typeface="Times New Roman"/>
                <a:sym typeface="Times New Roman"/>
              </a:defRPr>
            </a:lvl1pPr>
          </a:lstStyle>
          <a:p>
            <a:r>
              <a:rPr dirty="0" err="1"/>
              <a:t>Calvision</a:t>
            </a:r>
            <a:r>
              <a:rPr dirty="0"/>
              <a:t> meeting | Dec 21 2023</a:t>
            </a:r>
          </a:p>
        </p:txBody>
      </p:sp>
      <p:sp>
        <p:nvSpPr>
          <p:cNvPr id="162" name="Status"/>
          <p:cNvSpPr txBox="1"/>
          <p:nvPr/>
        </p:nvSpPr>
        <p:spPr>
          <a:xfrm>
            <a:off x="767056" y="508927"/>
            <a:ext cx="2909622" cy="1192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1">
                <a:solidFill>
                  <a:srgbClr val="000000"/>
                </a:solidFill>
              </a:defRPr>
            </a:lvl1pPr>
          </a:lstStyle>
          <a:p>
            <a:r>
              <a:t>Status</a:t>
            </a:r>
          </a:p>
        </p:txBody>
      </p:sp>
      <p:sp>
        <p:nvSpPr>
          <p:cNvPr id="163" name="Rectangle"/>
          <p:cNvSpPr/>
          <p:nvPr/>
        </p:nvSpPr>
        <p:spPr>
          <a:xfrm>
            <a:off x="751609" y="1743139"/>
            <a:ext cx="22880783" cy="1004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4" name="Compare the shape differences between the time spectrums of PbF2 and PWO/BGO (w/ filters), and compare PWO/BGO between channels with and without filters applied.…"/>
          <p:cNvSpPr txBox="1"/>
          <p:nvPr/>
        </p:nvSpPr>
        <p:spPr>
          <a:xfrm>
            <a:off x="836478" y="2203025"/>
            <a:ext cx="22711043"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508000" indent="-508000" algn="l">
              <a:spcBef>
                <a:spcPts val="2400"/>
              </a:spcBef>
              <a:buSzPct val="123000"/>
              <a:buChar char="•"/>
              <a:defRPr sz="4000">
                <a:solidFill>
                  <a:srgbClr val="000000"/>
                </a:solidFill>
              </a:defRPr>
            </a:pPr>
            <a:r>
              <a:rPr dirty="0"/>
              <a:t>Compare the shape differences between the time spectrums of PbF2 and PWO/BGO (w/ filters</a:t>
            </a:r>
            <a:r>
              <a:rPr lang="en-US" dirty="0"/>
              <a:t>) and</a:t>
            </a:r>
            <a:r>
              <a:rPr dirty="0"/>
              <a:t> compare PWO/BGO between channels with and without filters applied.</a:t>
            </a:r>
          </a:p>
          <a:p>
            <a:pPr marL="508000" indent="-508000" algn="l">
              <a:spcBef>
                <a:spcPts val="2400"/>
              </a:spcBef>
              <a:buSzPct val="123000"/>
              <a:buChar char="•"/>
              <a:defRPr sz="4000">
                <a:solidFill>
                  <a:srgbClr val="000000"/>
                </a:solidFill>
              </a:defRPr>
            </a:pPr>
            <a:r>
              <a:rPr dirty="0"/>
              <a:t>Though with filters applied, the PWO/BGO time spectrums are still different from the PbF2 ones.</a:t>
            </a:r>
          </a:p>
          <a:p>
            <a:pPr marL="508000" indent="-508000" algn="l">
              <a:spcBef>
                <a:spcPts val="2400"/>
              </a:spcBef>
              <a:buSzPct val="123000"/>
              <a:buChar char="•"/>
              <a:defRPr sz="4000">
                <a:solidFill>
                  <a:srgbClr val="000000"/>
                </a:solidFill>
              </a:defRPr>
            </a:pPr>
            <a:r>
              <a:rPr dirty="0"/>
              <a:t>PWO spectrums from channels with and without filters applied are similar to each other, which would be a challenge for a template fit.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p:cNvSpPr/>
          <p:nvPr/>
        </p:nvSpPr>
        <p:spPr>
          <a:xfrm>
            <a:off x="10238" y="13209399"/>
            <a:ext cx="24363525" cy="5427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7" name="Slide Number"/>
          <p:cNvSpPr txBox="1">
            <a:spLocks noGrp="1"/>
          </p:cNvSpPr>
          <p:nvPr>
            <p:ph type="sldNum" sz="quarter" idx="4294967295"/>
          </p:nvPr>
        </p:nvSpPr>
        <p:spPr>
          <a:xfrm>
            <a:off x="22183845" y="13200537"/>
            <a:ext cx="312014" cy="523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2800">
                <a:solidFill>
                  <a:srgbClr val="FFFFFF"/>
                </a:solidFill>
              </a:defRPr>
            </a:lvl1pPr>
          </a:lstStyle>
          <a:p>
            <a:fld id="{86CB4B4D-7CA3-9044-876B-883B54F8677D}" type="slidenum">
              <a:rPr/>
              <a:t>3</a:t>
            </a:fld>
            <a:endParaRPr/>
          </a:p>
        </p:txBody>
      </p:sp>
      <p:sp>
        <p:nvSpPr>
          <p:cNvPr id="169" name="Time spectrums of PbF2 and PWO/BGO (w/ filter)"/>
          <p:cNvSpPr txBox="1"/>
          <p:nvPr/>
        </p:nvSpPr>
        <p:spPr>
          <a:xfrm>
            <a:off x="767056" y="499972"/>
            <a:ext cx="20467141"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1">
                <a:solidFill>
                  <a:srgbClr val="000000"/>
                </a:solidFill>
              </a:defRPr>
            </a:lvl1pPr>
          </a:lstStyle>
          <a:p>
            <a:r>
              <a:rPr lang="en-US" dirty="0"/>
              <a:t>Pulse shapes </a:t>
            </a:r>
            <a:r>
              <a:rPr dirty="0"/>
              <a:t>of PbF2 and PWO/BGO (w/ filter)</a:t>
            </a:r>
          </a:p>
        </p:txBody>
      </p:sp>
      <p:sp>
        <p:nvSpPr>
          <p:cNvPr id="170" name="Rectangle"/>
          <p:cNvSpPr/>
          <p:nvPr/>
        </p:nvSpPr>
        <p:spPr>
          <a:xfrm>
            <a:off x="751609" y="1743139"/>
            <a:ext cx="22880783" cy="1004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1" name="The data spectrums are taken from the average of events in the same run.…"/>
          <p:cNvSpPr txBox="1"/>
          <p:nvPr/>
        </p:nvSpPr>
        <p:spPr>
          <a:xfrm>
            <a:off x="836478" y="2203025"/>
            <a:ext cx="22711043"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508000" indent="-508000" algn="l">
              <a:spcBef>
                <a:spcPts val="2400"/>
              </a:spcBef>
              <a:buSzPct val="123000"/>
              <a:buChar char="•"/>
              <a:defRPr sz="4000">
                <a:solidFill>
                  <a:srgbClr val="000000"/>
                </a:solidFill>
              </a:defRPr>
            </a:pPr>
            <a:r>
              <a:rPr dirty="0"/>
              <a:t>The </a:t>
            </a:r>
            <a:r>
              <a:rPr lang="en-US" dirty="0"/>
              <a:t>pulse shapes </a:t>
            </a:r>
            <a:r>
              <a:rPr dirty="0"/>
              <a:t>are taken from the average of events in the same run.</a:t>
            </a:r>
          </a:p>
          <a:p>
            <a:pPr marL="1117600" lvl="1" indent="-508000" algn="l">
              <a:spcBef>
                <a:spcPts val="2400"/>
              </a:spcBef>
              <a:buSzPct val="123000"/>
              <a:buChar char="•"/>
              <a:defRPr sz="4000">
                <a:solidFill>
                  <a:srgbClr val="000000"/>
                </a:solidFill>
              </a:defRPr>
            </a:pPr>
            <a:r>
              <a:rPr dirty="0"/>
              <a:t>For PbF2 and PWO, no ADC cut is applied when taking the average; for BGO, a cut of amplitude&gt;200 ADC is applied as the spectrums depend on the amplitude</a:t>
            </a:r>
            <a:r>
              <a:rPr lang="en-US" dirty="0"/>
              <a:t> (see backup slides)</a:t>
            </a:r>
          </a:p>
          <a:p>
            <a:pPr marL="1117600" lvl="1" indent="-508000" algn="l">
              <a:spcBef>
                <a:spcPts val="2400"/>
              </a:spcBef>
              <a:buSzPct val="123000"/>
              <a:buChar char="•"/>
              <a:defRPr sz="4000">
                <a:solidFill>
                  <a:srgbClr val="000000"/>
                </a:solidFill>
              </a:defRPr>
            </a:pPr>
            <a:r>
              <a:rPr dirty="0"/>
              <a:t>Simulation for 0 degree is provided by </a:t>
            </a:r>
            <a:r>
              <a:rPr lang="en-US" dirty="0"/>
              <a:t>Sasha and</a:t>
            </a:r>
            <a:r>
              <a:rPr dirty="0"/>
              <a:t> takes into account the </a:t>
            </a:r>
            <a:r>
              <a:rPr lang="en-US" dirty="0"/>
              <a:t>detector and </a:t>
            </a:r>
            <a:r>
              <a:rPr dirty="0"/>
              <a:t>electronics effects (</a:t>
            </a:r>
            <a:r>
              <a:rPr dirty="0" err="1"/>
              <a:t>SiPM</a:t>
            </a:r>
            <a:r>
              <a:rPr lang="en-US" dirty="0"/>
              <a:t> recovery time</a:t>
            </a:r>
            <a:r>
              <a:rPr dirty="0"/>
              <a:t>, </a:t>
            </a:r>
            <a:r>
              <a:rPr lang="en-US" dirty="0"/>
              <a:t>single photon </a:t>
            </a:r>
            <a:r>
              <a:rPr dirty="0"/>
              <a:t>amplifier</a:t>
            </a:r>
            <a:r>
              <a:rPr lang="en-US" dirty="0"/>
              <a:t> response</a:t>
            </a:r>
            <a:r>
              <a:rPr dirty="0"/>
              <a:t>).</a:t>
            </a:r>
          </a:p>
        </p:txBody>
      </p:sp>
      <p:pic>
        <p:nvPicPr>
          <p:cNvPr id="172" name="Image" descr="Image"/>
          <p:cNvPicPr>
            <a:picLocks noChangeAspect="1"/>
          </p:cNvPicPr>
          <p:nvPr/>
        </p:nvPicPr>
        <p:blipFill>
          <a:blip r:embed="rId2"/>
          <a:stretch>
            <a:fillRect/>
          </a:stretch>
        </p:blipFill>
        <p:spPr>
          <a:xfrm>
            <a:off x="1178162" y="6062145"/>
            <a:ext cx="7813437" cy="7142823"/>
          </a:xfrm>
          <a:prstGeom prst="rect">
            <a:avLst/>
          </a:prstGeom>
          <a:ln w="12700">
            <a:miter lim="400000"/>
          </a:ln>
        </p:spPr>
      </p:pic>
      <p:sp>
        <p:nvSpPr>
          <p:cNvPr id="173" name="Rising time is similar among PbF2, PWO, and BGO.…"/>
          <p:cNvSpPr txBox="1"/>
          <p:nvPr/>
        </p:nvSpPr>
        <p:spPr>
          <a:xfrm>
            <a:off x="9597171" y="6406756"/>
            <a:ext cx="13120821" cy="62581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marL="508000" indent="-508000" algn="l">
              <a:spcBef>
                <a:spcPts val="2400"/>
              </a:spcBef>
              <a:buSzPct val="123000"/>
              <a:buChar char="•"/>
              <a:defRPr sz="4000">
                <a:solidFill>
                  <a:srgbClr val="000000"/>
                </a:solidFill>
              </a:defRPr>
            </a:pPr>
            <a:r>
              <a:rPr dirty="0"/>
              <a:t>Rising time</a:t>
            </a:r>
            <a:r>
              <a:rPr lang="en-US" dirty="0"/>
              <a:t>, limited by the impulse response from the </a:t>
            </a:r>
            <a:r>
              <a:rPr lang="en-US" dirty="0" err="1"/>
              <a:t>SiPM</a:t>
            </a:r>
            <a:r>
              <a:rPr lang="en-US" dirty="0"/>
              <a:t>,</a:t>
            </a:r>
            <a:r>
              <a:rPr dirty="0"/>
              <a:t> is similar among PbF2, PWO, and BGO</a:t>
            </a:r>
            <a:r>
              <a:rPr lang="en-US" dirty="0"/>
              <a:t>: indicating the expected dominant contribution from Cerenkov photo detection (with sub-ns jitter). </a:t>
            </a:r>
            <a:endParaRPr dirty="0"/>
          </a:p>
          <a:p>
            <a:pPr marL="508000" indent="-508000" algn="l">
              <a:spcBef>
                <a:spcPts val="2400"/>
              </a:spcBef>
              <a:buSzPct val="123000"/>
              <a:buChar char="•"/>
              <a:defRPr sz="4000">
                <a:solidFill>
                  <a:srgbClr val="000000"/>
                </a:solidFill>
              </a:defRPr>
            </a:pPr>
            <a:r>
              <a:rPr lang="en-US" dirty="0"/>
              <a:t>The longer decay time for PWO than PbF2 suggests a non-negligible scintillation component (decay </a:t>
            </a:r>
            <a:r>
              <a:rPr lang="en-US" dirty="0">
                <a:latin typeface="Symbol" panose="05050102010706020507" pitchFamily="18" charset="2"/>
              </a:rPr>
              <a:t>t</a:t>
            </a:r>
            <a:r>
              <a:rPr lang="en-US" dirty="0"/>
              <a:t>~6ns) remains.  </a:t>
            </a:r>
          </a:p>
          <a:p>
            <a:pPr marL="508000" indent="-508000" algn="l">
              <a:spcBef>
                <a:spcPts val="2400"/>
              </a:spcBef>
              <a:buSzPct val="123000"/>
              <a:buChar char="•"/>
              <a:defRPr sz="4000">
                <a:solidFill>
                  <a:srgbClr val="000000"/>
                </a:solidFill>
              </a:defRPr>
            </a:pPr>
            <a:r>
              <a:rPr lang="en-US" dirty="0"/>
              <a:t>Similarly, the long tail for BGO suggest non-negligible scintillation contributions even with the filter.</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p:cNvSpPr/>
          <p:nvPr/>
        </p:nvSpPr>
        <p:spPr>
          <a:xfrm>
            <a:off x="10238" y="13209399"/>
            <a:ext cx="24363525" cy="5427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6" name="Slide Number"/>
          <p:cNvSpPr txBox="1">
            <a:spLocks noGrp="1"/>
          </p:cNvSpPr>
          <p:nvPr>
            <p:ph type="sldNum" sz="quarter" idx="4294967295"/>
          </p:nvPr>
        </p:nvSpPr>
        <p:spPr>
          <a:xfrm>
            <a:off x="22183845" y="13200537"/>
            <a:ext cx="312014" cy="523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2800">
                <a:solidFill>
                  <a:srgbClr val="FFFFFF"/>
                </a:solidFill>
              </a:defRPr>
            </a:lvl1pPr>
          </a:lstStyle>
          <a:p>
            <a:fld id="{86CB4B4D-7CA3-9044-876B-883B54F8677D}" type="slidenum">
              <a:rPr/>
              <a:t>4</a:t>
            </a:fld>
            <a:endParaRPr/>
          </a:p>
        </p:txBody>
      </p:sp>
      <p:sp>
        <p:nvSpPr>
          <p:cNvPr id="178" name="Time spectrums PWO (w/ vs. w/o filter)"/>
          <p:cNvSpPr txBox="1"/>
          <p:nvPr/>
        </p:nvSpPr>
        <p:spPr>
          <a:xfrm>
            <a:off x="767056" y="499972"/>
            <a:ext cx="18210113"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1">
                <a:solidFill>
                  <a:srgbClr val="000000"/>
                </a:solidFill>
              </a:defRPr>
            </a:lvl1pPr>
          </a:lstStyle>
          <a:p>
            <a:r>
              <a:rPr lang="en-US" dirty="0"/>
              <a:t>Pulse shapes from </a:t>
            </a:r>
            <a:r>
              <a:rPr dirty="0"/>
              <a:t>PWO (w/ vs. w/o filter)</a:t>
            </a:r>
          </a:p>
        </p:txBody>
      </p:sp>
      <p:sp>
        <p:nvSpPr>
          <p:cNvPr id="179" name="Rectangle"/>
          <p:cNvSpPr/>
          <p:nvPr/>
        </p:nvSpPr>
        <p:spPr>
          <a:xfrm>
            <a:off x="751609" y="1743139"/>
            <a:ext cx="22880783" cy="1004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81" name="Image" descr="Image"/>
          <p:cNvPicPr>
            <a:picLocks noChangeAspect="1"/>
          </p:cNvPicPr>
          <p:nvPr/>
        </p:nvPicPr>
        <p:blipFill>
          <a:blip r:embed="rId2"/>
          <a:srcRect b="51042"/>
          <a:stretch>
            <a:fillRect/>
          </a:stretch>
        </p:blipFill>
        <p:spPr>
          <a:xfrm>
            <a:off x="294110" y="9186626"/>
            <a:ext cx="11129093" cy="3760728"/>
          </a:xfrm>
          <a:prstGeom prst="rect">
            <a:avLst/>
          </a:prstGeom>
          <a:ln w="12700">
            <a:miter lim="400000"/>
          </a:ln>
        </p:spPr>
      </p:pic>
      <p:pic>
        <p:nvPicPr>
          <p:cNvPr id="182" name="Image" descr="Image"/>
          <p:cNvPicPr>
            <a:picLocks noChangeAspect="1"/>
          </p:cNvPicPr>
          <p:nvPr/>
        </p:nvPicPr>
        <p:blipFill>
          <a:blip r:embed="rId3"/>
          <a:srcRect b="51801"/>
          <a:stretch>
            <a:fillRect/>
          </a:stretch>
        </p:blipFill>
        <p:spPr>
          <a:xfrm>
            <a:off x="294110" y="5723666"/>
            <a:ext cx="11129181" cy="3605632"/>
          </a:xfrm>
          <a:prstGeom prst="rect">
            <a:avLst/>
          </a:prstGeom>
          <a:ln w="12700">
            <a:miter lim="400000"/>
          </a:ln>
        </p:spPr>
      </p:pic>
      <p:pic>
        <p:nvPicPr>
          <p:cNvPr id="183" name="Image" descr="Image"/>
          <p:cNvPicPr>
            <a:picLocks noChangeAspect="1"/>
          </p:cNvPicPr>
          <p:nvPr/>
        </p:nvPicPr>
        <p:blipFill>
          <a:blip r:embed="rId4"/>
          <a:stretch>
            <a:fillRect/>
          </a:stretch>
        </p:blipFill>
        <p:spPr>
          <a:xfrm>
            <a:off x="18242681" y="5719235"/>
            <a:ext cx="5254273" cy="3605611"/>
          </a:xfrm>
          <a:prstGeom prst="rect">
            <a:avLst/>
          </a:prstGeom>
          <a:ln w="12700">
            <a:miter lim="400000"/>
          </a:ln>
        </p:spPr>
      </p:pic>
      <p:pic>
        <p:nvPicPr>
          <p:cNvPr id="184" name="Image" descr="Image"/>
          <p:cNvPicPr>
            <a:picLocks noChangeAspect="1"/>
          </p:cNvPicPr>
          <p:nvPr/>
        </p:nvPicPr>
        <p:blipFill>
          <a:blip r:embed="rId5"/>
          <a:stretch>
            <a:fillRect/>
          </a:stretch>
        </p:blipFill>
        <p:spPr>
          <a:xfrm>
            <a:off x="12501476" y="5723666"/>
            <a:ext cx="5295403" cy="3605611"/>
          </a:xfrm>
          <a:prstGeom prst="rect">
            <a:avLst/>
          </a:prstGeom>
          <a:ln w="12700">
            <a:miter lim="400000"/>
          </a:ln>
        </p:spPr>
      </p:pic>
      <p:pic>
        <p:nvPicPr>
          <p:cNvPr id="185" name="Image" descr="Image"/>
          <p:cNvPicPr>
            <a:picLocks noChangeAspect="1"/>
          </p:cNvPicPr>
          <p:nvPr/>
        </p:nvPicPr>
        <p:blipFill>
          <a:blip r:embed="rId6"/>
          <a:stretch>
            <a:fillRect/>
          </a:stretch>
        </p:blipFill>
        <p:spPr>
          <a:xfrm>
            <a:off x="12522041" y="9310506"/>
            <a:ext cx="5254273" cy="3574629"/>
          </a:xfrm>
          <a:prstGeom prst="rect">
            <a:avLst/>
          </a:prstGeom>
          <a:ln w="12700">
            <a:miter lim="400000"/>
          </a:ln>
        </p:spPr>
      </p:pic>
      <p:pic>
        <p:nvPicPr>
          <p:cNvPr id="186" name="Image" descr="Image"/>
          <p:cNvPicPr>
            <a:picLocks noChangeAspect="1"/>
          </p:cNvPicPr>
          <p:nvPr/>
        </p:nvPicPr>
        <p:blipFill>
          <a:blip r:embed="rId7"/>
          <a:stretch>
            <a:fillRect/>
          </a:stretch>
        </p:blipFill>
        <p:spPr>
          <a:xfrm>
            <a:off x="18242681" y="9259369"/>
            <a:ext cx="5254273" cy="3676903"/>
          </a:xfrm>
          <a:prstGeom prst="rect">
            <a:avLst/>
          </a:prstGeom>
          <a:ln w="12700">
            <a:miter lim="400000"/>
          </a:ln>
        </p:spPr>
      </p:pic>
      <p:sp>
        <p:nvSpPr>
          <p:cNvPr id="187" name="Line"/>
          <p:cNvSpPr/>
          <p:nvPr/>
        </p:nvSpPr>
        <p:spPr>
          <a:xfrm flipV="1">
            <a:off x="12042973" y="5974812"/>
            <a:ext cx="1" cy="6910727"/>
          </a:xfrm>
          <a:prstGeom prst="line">
            <a:avLst/>
          </a:prstGeom>
          <a:ln w="25400">
            <a:solidFill>
              <a:srgbClr val="000000"/>
            </a:solidFill>
            <a:miter lim="400000"/>
          </a:ln>
        </p:spPr>
        <p:txBody>
          <a:bodyPr lIns="50800" tIns="50800" rIns="50800" bIns="50800" anchor="ctr"/>
          <a:lstStyle/>
          <a:p>
            <a:endParaRPr/>
          </a:p>
        </p:txBody>
      </p:sp>
      <p:sp>
        <p:nvSpPr>
          <p:cNvPr id="2" name="Calvision meeting | Dec 21 2023">
            <a:extLst>
              <a:ext uri="{FF2B5EF4-FFF2-40B4-BE49-F238E27FC236}">
                <a16:creationId xmlns:a16="http://schemas.microsoft.com/office/drawing/2014/main" id="{FA9DB3E8-CAE6-0CFC-3543-9673480113C7}"/>
              </a:ext>
            </a:extLst>
          </p:cNvPr>
          <p:cNvSpPr txBox="1"/>
          <p:nvPr/>
        </p:nvSpPr>
        <p:spPr>
          <a:xfrm>
            <a:off x="836478" y="12863418"/>
            <a:ext cx="5444134" cy="554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10400"/>
              </a:lnSpc>
              <a:defRPr sz="3200">
                <a:solidFill>
                  <a:srgbClr val="FFFFFF"/>
                </a:solidFill>
                <a:latin typeface="Times New Roman"/>
                <a:ea typeface="Times New Roman"/>
                <a:cs typeface="Times New Roman"/>
                <a:sym typeface="Times New Roman"/>
              </a:defRPr>
            </a:lvl1pPr>
          </a:lstStyle>
          <a:p>
            <a:r>
              <a:rPr dirty="0" err="1"/>
              <a:t>Calvision</a:t>
            </a:r>
            <a:r>
              <a:rPr dirty="0"/>
              <a:t> meeting | Dec 21 2023</a:t>
            </a:r>
          </a:p>
        </p:txBody>
      </p:sp>
      <p:sp>
        <p:nvSpPr>
          <p:cNvPr id="3" name="Top: original size; bottom: normalize each spectrum to have the same height.…">
            <a:extLst>
              <a:ext uri="{FF2B5EF4-FFF2-40B4-BE49-F238E27FC236}">
                <a16:creationId xmlns:a16="http://schemas.microsoft.com/office/drawing/2014/main" id="{FFEAB9D3-98A1-2562-437E-69C6BF8EF378}"/>
              </a:ext>
            </a:extLst>
          </p:cNvPr>
          <p:cNvSpPr txBox="1"/>
          <p:nvPr/>
        </p:nvSpPr>
        <p:spPr>
          <a:xfrm>
            <a:off x="836478" y="2203025"/>
            <a:ext cx="22711043" cy="3488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508000" indent="-508000" algn="l">
              <a:spcBef>
                <a:spcPts val="2400"/>
              </a:spcBef>
              <a:buSzPct val="123000"/>
              <a:buChar char="•"/>
              <a:defRPr sz="4000">
                <a:solidFill>
                  <a:srgbClr val="000000"/>
                </a:solidFill>
              </a:defRPr>
            </a:pPr>
            <a:r>
              <a:rPr dirty="0"/>
              <a:t>Top: original </a:t>
            </a:r>
            <a:r>
              <a:rPr lang="en-US" dirty="0"/>
              <a:t>pulses</a:t>
            </a:r>
            <a:r>
              <a:rPr dirty="0"/>
              <a:t>; bottom: normalize</a:t>
            </a:r>
            <a:r>
              <a:rPr lang="en-US" dirty="0"/>
              <a:t> two sides w. or w/o filter </a:t>
            </a:r>
            <a:r>
              <a:rPr dirty="0"/>
              <a:t>to have the same </a:t>
            </a:r>
            <a:r>
              <a:rPr lang="en-US" dirty="0"/>
              <a:t>pulse </a:t>
            </a:r>
            <a:r>
              <a:rPr dirty="0"/>
              <a:t>height.</a:t>
            </a:r>
          </a:p>
          <a:p>
            <a:pPr marL="508000" indent="-508000" algn="l">
              <a:spcBef>
                <a:spcPts val="2400"/>
              </a:spcBef>
              <a:buSzPct val="123000"/>
              <a:buChar char="•"/>
              <a:defRPr sz="4000">
                <a:solidFill>
                  <a:srgbClr val="000000"/>
                </a:solidFill>
              </a:defRPr>
            </a:pPr>
            <a:r>
              <a:rPr dirty="0"/>
              <a:t>The filters did reduce the </a:t>
            </a:r>
            <a:r>
              <a:rPr lang="en-US" dirty="0"/>
              <a:t>amplitude</a:t>
            </a:r>
            <a:r>
              <a:rPr dirty="0"/>
              <a:t> of the signal. However, the shape is still similar between channels w/ and w/o filters.</a:t>
            </a:r>
            <a:r>
              <a:rPr lang="en-US" dirty="0"/>
              <a:t> This suggests the scintillation component is still significant after filtering purported to cut out its contribution. Need future beam tests to examine whether we could extract the scintillation information from tails using different filters?</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p:cNvSpPr/>
          <p:nvPr/>
        </p:nvSpPr>
        <p:spPr>
          <a:xfrm>
            <a:off x="10238" y="13209399"/>
            <a:ext cx="24363525" cy="5427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0" name="Slide Number"/>
          <p:cNvSpPr txBox="1">
            <a:spLocks noGrp="1"/>
          </p:cNvSpPr>
          <p:nvPr>
            <p:ph type="sldNum" sz="quarter" idx="4294967295"/>
          </p:nvPr>
        </p:nvSpPr>
        <p:spPr>
          <a:xfrm>
            <a:off x="22183845" y="13200537"/>
            <a:ext cx="312014" cy="523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2800">
                <a:solidFill>
                  <a:srgbClr val="FFFFFF"/>
                </a:solidFill>
              </a:defRPr>
            </a:lvl1pPr>
          </a:lstStyle>
          <a:p>
            <a:fld id="{86CB4B4D-7CA3-9044-876B-883B54F8677D}" type="slidenum">
              <a:rPr/>
              <a:t>5</a:t>
            </a:fld>
            <a:endParaRPr/>
          </a:p>
        </p:txBody>
      </p:sp>
      <p:sp>
        <p:nvSpPr>
          <p:cNvPr id="192" name="Time spectrums BGO (w/ vs. w/o filter)"/>
          <p:cNvSpPr txBox="1"/>
          <p:nvPr/>
        </p:nvSpPr>
        <p:spPr>
          <a:xfrm>
            <a:off x="767056" y="499972"/>
            <a:ext cx="18107521"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1">
                <a:solidFill>
                  <a:srgbClr val="000000"/>
                </a:solidFill>
              </a:defRPr>
            </a:lvl1pPr>
          </a:lstStyle>
          <a:p>
            <a:r>
              <a:rPr lang="en-US" dirty="0"/>
              <a:t>Pulse shapes from </a:t>
            </a:r>
            <a:r>
              <a:rPr dirty="0"/>
              <a:t>BGO (w/ vs. w/o filter)</a:t>
            </a:r>
          </a:p>
        </p:txBody>
      </p:sp>
      <p:sp>
        <p:nvSpPr>
          <p:cNvPr id="193" name="Rectangle"/>
          <p:cNvSpPr/>
          <p:nvPr/>
        </p:nvSpPr>
        <p:spPr>
          <a:xfrm>
            <a:off x="751609" y="1743139"/>
            <a:ext cx="22880783" cy="1004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4" name="Top: original size; bottom: normalize each spectrum to have the same height.…"/>
          <p:cNvSpPr txBox="1"/>
          <p:nvPr/>
        </p:nvSpPr>
        <p:spPr>
          <a:xfrm>
            <a:off x="836478" y="2203025"/>
            <a:ext cx="22711043" cy="2220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508000" indent="-508000" algn="l">
              <a:spcBef>
                <a:spcPts val="2400"/>
              </a:spcBef>
              <a:buSzPct val="123000"/>
              <a:buChar char="•"/>
              <a:defRPr sz="4000">
                <a:solidFill>
                  <a:srgbClr val="000000"/>
                </a:solidFill>
              </a:defRPr>
            </a:pPr>
            <a:r>
              <a:t>Top: original size; bottom: normalize each spectrum to have the same height.</a:t>
            </a:r>
          </a:p>
          <a:p>
            <a:pPr marL="508000" indent="-508000" algn="l">
              <a:spcBef>
                <a:spcPts val="2400"/>
              </a:spcBef>
              <a:buSzPct val="123000"/>
              <a:buChar char="•"/>
              <a:defRPr sz="4000">
                <a:solidFill>
                  <a:srgbClr val="000000"/>
                </a:solidFill>
              </a:defRPr>
            </a:pPr>
            <a:r>
              <a:t>For BGO, the difference between channels w/ and w/o filters is larger. However, a portion of events the decay time is still much longer than the expected decay time for Cherenkov events.</a:t>
            </a:r>
          </a:p>
        </p:txBody>
      </p:sp>
      <p:sp>
        <p:nvSpPr>
          <p:cNvPr id="195" name="Line"/>
          <p:cNvSpPr/>
          <p:nvPr/>
        </p:nvSpPr>
        <p:spPr>
          <a:xfrm flipV="1">
            <a:off x="12042973" y="5974812"/>
            <a:ext cx="1" cy="6910727"/>
          </a:xfrm>
          <a:prstGeom prst="line">
            <a:avLst/>
          </a:prstGeom>
          <a:ln w="25400">
            <a:solidFill>
              <a:srgbClr val="000000"/>
            </a:solidFill>
            <a:miter lim="400000"/>
          </a:ln>
        </p:spPr>
        <p:txBody>
          <a:bodyPr lIns="50800" tIns="50800" rIns="50800" bIns="50800" anchor="ctr"/>
          <a:lstStyle/>
          <a:p>
            <a:endParaRPr/>
          </a:p>
        </p:txBody>
      </p:sp>
      <p:pic>
        <p:nvPicPr>
          <p:cNvPr id="196" name="Image" descr="Image"/>
          <p:cNvPicPr>
            <a:picLocks noChangeAspect="1"/>
          </p:cNvPicPr>
          <p:nvPr/>
        </p:nvPicPr>
        <p:blipFill>
          <a:blip r:embed="rId2"/>
          <a:srcRect b="51306"/>
          <a:stretch>
            <a:fillRect/>
          </a:stretch>
        </p:blipFill>
        <p:spPr>
          <a:xfrm>
            <a:off x="-26899" y="5375771"/>
            <a:ext cx="11918005" cy="3966631"/>
          </a:xfrm>
          <a:prstGeom prst="rect">
            <a:avLst/>
          </a:prstGeom>
          <a:ln w="12700">
            <a:miter lim="400000"/>
          </a:ln>
        </p:spPr>
      </p:pic>
      <p:pic>
        <p:nvPicPr>
          <p:cNvPr id="197" name="Image" descr="Image"/>
          <p:cNvPicPr>
            <a:picLocks noChangeAspect="1"/>
          </p:cNvPicPr>
          <p:nvPr/>
        </p:nvPicPr>
        <p:blipFill>
          <a:blip r:embed="rId3"/>
          <a:stretch>
            <a:fillRect/>
          </a:stretch>
        </p:blipFill>
        <p:spPr>
          <a:xfrm>
            <a:off x="12192000" y="9371406"/>
            <a:ext cx="5444133" cy="3707524"/>
          </a:xfrm>
          <a:prstGeom prst="rect">
            <a:avLst/>
          </a:prstGeom>
          <a:ln w="12700">
            <a:miter lim="400000"/>
          </a:ln>
        </p:spPr>
      </p:pic>
      <p:pic>
        <p:nvPicPr>
          <p:cNvPr id="198" name="Image" descr="Image"/>
          <p:cNvPicPr>
            <a:picLocks noChangeAspect="1"/>
          </p:cNvPicPr>
          <p:nvPr/>
        </p:nvPicPr>
        <p:blipFill>
          <a:blip r:embed="rId4"/>
          <a:stretch>
            <a:fillRect/>
          </a:stretch>
        </p:blipFill>
        <p:spPr>
          <a:xfrm>
            <a:off x="17936874" y="9371406"/>
            <a:ext cx="5396507" cy="3707524"/>
          </a:xfrm>
          <a:prstGeom prst="rect">
            <a:avLst/>
          </a:prstGeom>
          <a:ln w="12700">
            <a:miter lim="400000"/>
          </a:ln>
        </p:spPr>
      </p:pic>
      <p:pic>
        <p:nvPicPr>
          <p:cNvPr id="199" name="Image" descr="Image"/>
          <p:cNvPicPr>
            <a:picLocks noChangeAspect="1"/>
          </p:cNvPicPr>
          <p:nvPr/>
        </p:nvPicPr>
        <p:blipFill>
          <a:blip r:embed="rId5"/>
          <a:srcRect b="51370"/>
          <a:stretch>
            <a:fillRect/>
          </a:stretch>
        </p:blipFill>
        <p:spPr>
          <a:xfrm>
            <a:off x="-26899" y="9260041"/>
            <a:ext cx="11917983" cy="3930307"/>
          </a:xfrm>
          <a:prstGeom prst="rect">
            <a:avLst/>
          </a:prstGeom>
          <a:ln w="12700">
            <a:miter lim="400000"/>
          </a:ln>
        </p:spPr>
      </p:pic>
      <p:pic>
        <p:nvPicPr>
          <p:cNvPr id="200" name="Image" descr="Image"/>
          <p:cNvPicPr>
            <a:picLocks noChangeAspect="1"/>
          </p:cNvPicPr>
          <p:nvPr/>
        </p:nvPicPr>
        <p:blipFill>
          <a:blip r:embed="rId6"/>
          <a:stretch>
            <a:fillRect/>
          </a:stretch>
        </p:blipFill>
        <p:spPr>
          <a:xfrm>
            <a:off x="17913061" y="5620463"/>
            <a:ext cx="5444134" cy="3670078"/>
          </a:xfrm>
          <a:prstGeom prst="rect">
            <a:avLst/>
          </a:prstGeom>
          <a:ln w="12700">
            <a:miter lim="400000"/>
          </a:ln>
        </p:spPr>
      </p:pic>
      <p:pic>
        <p:nvPicPr>
          <p:cNvPr id="201" name="Image" descr="Image"/>
          <p:cNvPicPr>
            <a:picLocks noChangeAspect="1"/>
          </p:cNvPicPr>
          <p:nvPr/>
        </p:nvPicPr>
        <p:blipFill>
          <a:blip r:embed="rId7"/>
          <a:stretch>
            <a:fillRect/>
          </a:stretch>
        </p:blipFill>
        <p:spPr>
          <a:xfrm>
            <a:off x="12192000" y="5573719"/>
            <a:ext cx="5483415" cy="3763566"/>
          </a:xfrm>
          <a:prstGeom prst="rect">
            <a:avLst/>
          </a:prstGeom>
          <a:ln w="12700">
            <a:miter lim="400000"/>
          </a:ln>
        </p:spPr>
      </p:pic>
      <p:sp>
        <p:nvSpPr>
          <p:cNvPr id="2" name="Calvision meeting | Dec 21 2023">
            <a:extLst>
              <a:ext uri="{FF2B5EF4-FFF2-40B4-BE49-F238E27FC236}">
                <a16:creationId xmlns:a16="http://schemas.microsoft.com/office/drawing/2014/main" id="{D02E8516-C8FC-3ADE-1FC5-331D44110058}"/>
              </a:ext>
            </a:extLst>
          </p:cNvPr>
          <p:cNvSpPr txBox="1"/>
          <p:nvPr/>
        </p:nvSpPr>
        <p:spPr>
          <a:xfrm>
            <a:off x="836478" y="12863418"/>
            <a:ext cx="5444134" cy="554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10400"/>
              </a:lnSpc>
              <a:defRPr sz="3200">
                <a:solidFill>
                  <a:srgbClr val="FFFFFF"/>
                </a:solidFill>
                <a:latin typeface="Times New Roman"/>
                <a:ea typeface="Times New Roman"/>
                <a:cs typeface="Times New Roman"/>
                <a:sym typeface="Times New Roman"/>
              </a:defRPr>
            </a:lvl1pPr>
          </a:lstStyle>
          <a:p>
            <a:r>
              <a:rPr dirty="0" err="1"/>
              <a:t>Calvision</a:t>
            </a:r>
            <a:r>
              <a:rPr dirty="0"/>
              <a:t> meeting | Dec 21 2023</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Rectangle"/>
          <p:cNvSpPr/>
          <p:nvPr/>
        </p:nvSpPr>
        <p:spPr>
          <a:xfrm>
            <a:off x="10238" y="13209399"/>
            <a:ext cx="24363525" cy="5427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04" name="Slide Number"/>
          <p:cNvSpPr txBox="1">
            <a:spLocks noGrp="1"/>
          </p:cNvSpPr>
          <p:nvPr>
            <p:ph type="sldNum" sz="quarter" idx="4294967295"/>
          </p:nvPr>
        </p:nvSpPr>
        <p:spPr>
          <a:xfrm>
            <a:off x="22183845" y="13200537"/>
            <a:ext cx="312014" cy="523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2800">
                <a:solidFill>
                  <a:srgbClr val="FFFFFF"/>
                </a:solidFill>
              </a:defRPr>
            </a:lvl1pPr>
          </a:lstStyle>
          <a:p>
            <a:fld id="{86CB4B4D-7CA3-9044-876B-883B54F8677D}" type="slidenum">
              <a:rPr/>
              <a:t>6</a:t>
            </a:fld>
            <a:endParaRPr/>
          </a:p>
        </p:txBody>
      </p:sp>
      <p:sp>
        <p:nvSpPr>
          <p:cNvPr id="206" name="Conclusion"/>
          <p:cNvSpPr txBox="1"/>
          <p:nvPr/>
        </p:nvSpPr>
        <p:spPr>
          <a:xfrm>
            <a:off x="767056" y="508927"/>
            <a:ext cx="5023715" cy="1192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1">
                <a:solidFill>
                  <a:srgbClr val="000000"/>
                </a:solidFill>
              </a:defRPr>
            </a:lvl1pPr>
          </a:lstStyle>
          <a:p>
            <a:r>
              <a:t>Conclusion</a:t>
            </a:r>
          </a:p>
        </p:txBody>
      </p:sp>
      <p:sp>
        <p:nvSpPr>
          <p:cNvPr id="207" name="Rectangle"/>
          <p:cNvSpPr/>
          <p:nvPr/>
        </p:nvSpPr>
        <p:spPr>
          <a:xfrm>
            <a:off x="751609" y="1743139"/>
            <a:ext cx="22880783" cy="1004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08" name="Time spectrums of PWO/BGO events with filters applied differ from PbF2 spectrums. Need to understand the impact from the scintillation contamination and electronics effects.…"/>
          <p:cNvSpPr txBox="1"/>
          <p:nvPr/>
        </p:nvSpPr>
        <p:spPr>
          <a:xfrm>
            <a:off x="836478" y="2203025"/>
            <a:ext cx="22711043" cy="7402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508000" indent="-508000" algn="l">
              <a:spcBef>
                <a:spcPts val="2400"/>
              </a:spcBef>
              <a:buSzPct val="123000"/>
              <a:buChar char="•"/>
              <a:defRPr sz="4000">
                <a:solidFill>
                  <a:srgbClr val="000000"/>
                </a:solidFill>
              </a:defRPr>
            </a:pPr>
            <a:r>
              <a:t>Time spectrums of PWO/BGO events with filters applied differ from PbF2 spectrums. Need to understand the impact from the scintillation contamination and electronics effects.</a:t>
            </a:r>
          </a:p>
          <a:p>
            <a:pPr marL="508000" indent="-508000" algn="l">
              <a:spcBef>
                <a:spcPts val="2400"/>
              </a:spcBef>
              <a:buSzPct val="123000"/>
              <a:buChar char="•"/>
              <a:defRPr sz="4000">
                <a:solidFill>
                  <a:srgbClr val="000000"/>
                </a:solidFill>
              </a:defRPr>
            </a:pPr>
            <a:r>
              <a:t>PWO spectrums are similar between channels with and without filters applied, which would be a challenge in the template fit.</a:t>
            </a:r>
          </a:p>
          <a:p>
            <a:pPr marL="508000" indent="-508000" algn="l">
              <a:spcBef>
                <a:spcPts val="2400"/>
              </a:spcBef>
              <a:buSzPct val="123000"/>
              <a:buChar char="•"/>
              <a:defRPr sz="4000">
                <a:solidFill>
                  <a:srgbClr val="000000"/>
                </a:solidFill>
              </a:defRPr>
            </a:pPr>
            <a:r>
              <a:t>For BGO, there’s significant difference between channels with and without filters applied, so it’s more possible to perform a template fit. Need to understand more about the BGO time spectrum, especially the fluctuating structures, before doing the fit.</a:t>
            </a:r>
          </a:p>
          <a:p>
            <a:pPr marL="508000" indent="-508000" algn="l">
              <a:spcBef>
                <a:spcPts val="2400"/>
              </a:spcBef>
              <a:buSzPct val="123000"/>
              <a:buChar char="•"/>
              <a:defRPr sz="4000">
                <a:solidFill>
                  <a:srgbClr val="000000"/>
                </a:solidFill>
              </a:defRPr>
            </a:pPr>
            <a:r>
              <a:t>To-do:</a:t>
            </a:r>
          </a:p>
          <a:p>
            <a:pPr marL="1117600" lvl="1" indent="-508000" algn="l">
              <a:spcBef>
                <a:spcPts val="2400"/>
              </a:spcBef>
              <a:buSzPct val="123000"/>
              <a:buChar char="•"/>
              <a:defRPr sz="4000">
                <a:solidFill>
                  <a:srgbClr val="000000"/>
                </a:solidFill>
              </a:defRPr>
            </a:pPr>
            <a:r>
              <a:t>Check the relative contribution from Cherenkov and Scintillation for BGO events with different angles of incidence and amplitudes.</a:t>
            </a:r>
          </a:p>
        </p:txBody>
      </p:sp>
      <p:sp>
        <p:nvSpPr>
          <p:cNvPr id="2" name="Calvision meeting | Dec 21 2023">
            <a:extLst>
              <a:ext uri="{FF2B5EF4-FFF2-40B4-BE49-F238E27FC236}">
                <a16:creationId xmlns:a16="http://schemas.microsoft.com/office/drawing/2014/main" id="{9A853A55-827C-22E9-0FBF-7D8F0B97ACFD}"/>
              </a:ext>
            </a:extLst>
          </p:cNvPr>
          <p:cNvSpPr txBox="1"/>
          <p:nvPr/>
        </p:nvSpPr>
        <p:spPr>
          <a:xfrm>
            <a:off x="836478" y="12863418"/>
            <a:ext cx="5444134" cy="554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10400"/>
              </a:lnSpc>
              <a:defRPr sz="3200">
                <a:solidFill>
                  <a:srgbClr val="FFFFFF"/>
                </a:solidFill>
                <a:latin typeface="Times New Roman"/>
                <a:ea typeface="Times New Roman"/>
                <a:cs typeface="Times New Roman"/>
                <a:sym typeface="Times New Roman"/>
              </a:defRPr>
            </a:lvl1pPr>
          </a:lstStyle>
          <a:p>
            <a:r>
              <a:rPr dirty="0" err="1"/>
              <a:t>Calvision</a:t>
            </a:r>
            <a:r>
              <a:rPr dirty="0"/>
              <a:t> meeting | Dec 21 2023</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ctangle"/>
          <p:cNvSpPr/>
          <p:nvPr/>
        </p:nvSpPr>
        <p:spPr>
          <a:xfrm>
            <a:off x="10238" y="13082705"/>
            <a:ext cx="24363525" cy="618599"/>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11" name="Back up"/>
          <p:cNvSpPr txBox="1"/>
          <p:nvPr/>
        </p:nvSpPr>
        <p:spPr>
          <a:xfrm>
            <a:off x="9877623" y="5985550"/>
            <a:ext cx="4628754" cy="15081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57200">
              <a:lnSpc>
                <a:spcPts val="18600"/>
              </a:lnSpc>
              <a:defRPr sz="10000">
                <a:solidFill>
                  <a:srgbClr val="000000"/>
                </a:solidFill>
                <a:latin typeface="Times New Roman"/>
                <a:ea typeface="Times New Roman"/>
                <a:cs typeface="Times New Roman"/>
                <a:sym typeface="Times New Roman"/>
              </a:defRPr>
            </a:lvl1pPr>
          </a:lstStyle>
          <a:p>
            <a:r>
              <a:t>Back up </a:t>
            </a:r>
          </a:p>
        </p:txBody>
      </p:sp>
      <p:sp>
        <p:nvSpPr>
          <p:cNvPr id="212" name="Slide Number"/>
          <p:cNvSpPr txBox="1">
            <a:spLocks noGrp="1"/>
          </p:cNvSpPr>
          <p:nvPr>
            <p:ph type="sldNum" sz="quarter" idx="4294967295"/>
          </p:nvPr>
        </p:nvSpPr>
        <p:spPr>
          <a:xfrm>
            <a:off x="20255453" y="13161475"/>
            <a:ext cx="4105031" cy="4610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lvl1pPr>
              <a:defRPr sz="2400" b="1">
                <a:solidFill>
                  <a:srgbClr val="FFFFFF"/>
                </a:solidFill>
              </a:defRPr>
            </a:lvl1pPr>
          </a:lstStyle>
          <a:p>
            <a:fld id="{86CB4B4D-7CA3-9044-876B-883B54F8677D}" type="slidenum">
              <a:rPr/>
              <a:t>7</a:t>
            </a:fld>
            <a:endParaRPr/>
          </a:p>
        </p:txBody>
      </p:sp>
      <p:sp>
        <p:nvSpPr>
          <p:cNvPr id="213" name="Rectangle"/>
          <p:cNvSpPr/>
          <p:nvPr/>
        </p:nvSpPr>
        <p:spPr>
          <a:xfrm>
            <a:off x="230842" y="6240"/>
            <a:ext cx="23922316" cy="390306"/>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Rectangle"/>
          <p:cNvSpPr/>
          <p:nvPr/>
        </p:nvSpPr>
        <p:spPr>
          <a:xfrm>
            <a:off x="10238" y="13209399"/>
            <a:ext cx="24363525" cy="5427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16" name="Slide Number"/>
          <p:cNvSpPr txBox="1">
            <a:spLocks noGrp="1"/>
          </p:cNvSpPr>
          <p:nvPr>
            <p:ph type="sldNum" sz="quarter" idx="4294967295"/>
          </p:nvPr>
        </p:nvSpPr>
        <p:spPr>
          <a:xfrm>
            <a:off x="22183845" y="13200537"/>
            <a:ext cx="312014" cy="523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2800">
                <a:solidFill>
                  <a:srgbClr val="FFFFFF"/>
                </a:solidFill>
              </a:defRPr>
            </a:lvl1pPr>
          </a:lstStyle>
          <a:p>
            <a:fld id="{86CB4B4D-7CA3-9044-876B-883B54F8677D}" type="slidenum">
              <a:rPr/>
              <a:t>8</a:t>
            </a:fld>
            <a:endParaRPr/>
          </a:p>
        </p:txBody>
      </p:sp>
      <p:sp>
        <p:nvSpPr>
          <p:cNvPr id="218" name="Amplitude dependence on BGO time spectrums"/>
          <p:cNvSpPr txBox="1"/>
          <p:nvPr/>
        </p:nvSpPr>
        <p:spPr>
          <a:xfrm>
            <a:off x="767056" y="499972"/>
            <a:ext cx="20980102"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1">
                <a:solidFill>
                  <a:srgbClr val="000000"/>
                </a:solidFill>
              </a:defRPr>
            </a:lvl1pPr>
          </a:lstStyle>
          <a:p>
            <a:r>
              <a:rPr lang="en-US" dirty="0"/>
              <a:t>Understanding PWO Scintillation Component …</a:t>
            </a:r>
            <a:endParaRPr dirty="0"/>
          </a:p>
        </p:txBody>
      </p:sp>
      <p:sp>
        <p:nvSpPr>
          <p:cNvPr id="219" name="Rectangle"/>
          <p:cNvSpPr/>
          <p:nvPr/>
        </p:nvSpPr>
        <p:spPr>
          <a:xfrm>
            <a:off x="751609" y="1743139"/>
            <a:ext cx="22880783" cy="1004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 name="Picture 2">
            <a:extLst>
              <a:ext uri="{FF2B5EF4-FFF2-40B4-BE49-F238E27FC236}">
                <a16:creationId xmlns:a16="http://schemas.microsoft.com/office/drawing/2014/main" id="{CF6FBCB2-0B2E-3410-6299-9EE4EF303CEF}"/>
              </a:ext>
            </a:extLst>
          </p:cNvPr>
          <p:cNvPicPr>
            <a:picLocks noChangeAspect="1"/>
          </p:cNvPicPr>
          <p:nvPr/>
        </p:nvPicPr>
        <p:blipFill>
          <a:blip r:embed="rId2"/>
          <a:stretch>
            <a:fillRect/>
          </a:stretch>
        </p:blipFill>
        <p:spPr>
          <a:xfrm>
            <a:off x="534208" y="2746698"/>
            <a:ext cx="10604477" cy="9016933"/>
          </a:xfrm>
          <a:prstGeom prst="rect">
            <a:avLst/>
          </a:prstGeom>
        </p:spPr>
      </p:pic>
      <p:pic>
        <p:nvPicPr>
          <p:cNvPr id="4" name="Picture 3">
            <a:extLst>
              <a:ext uri="{FF2B5EF4-FFF2-40B4-BE49-F238E27FC236}">
                <a16:creationId xmlns:a16="http://schemas.microsoft.com/office/drawing/2014/main" id="{0ADECB46-400D-C755-7751-379C839CD1EF}"/>
              </a:ext>
            </a:extLst>
          </p:cNvPr>
          <p:cNvPicPr>
            <a:picLocks noChangeAspect="1"/>
          </p:cNvPicPr>
          <p:nvPr/>
        </p:nvPicPr>
        <p:blipFill>
          <a:blip r:embed="rId3"/>
          <a:stretch>
            <a:fillRect/>
          </a:stretch>
        </p:blipFill>
        <p:spPr>
          <a:xfrm>
            <a:off x="11981935" y="2746698"/>
            <a:ext cx="11158089" cy="8782156"/>
          </a:xfrm>
          <a:prstGeom prst="rect">
            <a:avLst/>
          </a:prstGeom>
        </p:spPr>
      </p:pic>
      <p:sp>
        <p:nvSpPr>
          <p:cNvPr id="8" name="TextBox 7">
            <a:extLst>
              <a:ext uri="{FF2B5EF4-FFF2-40B4-BE49-F238E27FC236}">
                <a16:creationId xmlns:a16="http://schemas.microsoft.com/office/drawing/2014/main" id="{08F77264-932D-2FF2-2DF5-A9BECC021130}"/>
              </a:ext>
            </a:extLst>
          </p:cNvPr>
          <p:cNvSpPr txBox="1"/>
          <p:nvPr/>
        </p:nvSpPr>
        <p:spPr>
          <a:xfrm>
            <a:off x="395226" y="11983381"/>
            <a:ext cx="1219200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Belsky, A. N., et al. "Fast luminescence of undoped PbWO4 crystal." Chemical physics letters 243.5-6 (1995): 552-558.</a:t>
            </a:r>
          </a:p>
        </p:txBody>
      </p:sp>
      <p:sp>
        <p:nvSpPr>
          <p:cNvPr id="9" name="TextBox 8">
            <a:extLst>
              <a:ext uri="{FF2B5EF4-FFF2-40B4-BE49-F238E27FC236}">
                <a16:creationId xmlns:a16="http://schemas.microsoft.com/office/drawing/2014/main" id="{1105F493-4AAD-0B17-8775-91D65BAED649}"/>
              </a:ext>
            </a:extLst>
          </p:cNvPr>
          <p:cNvSpPr txBox="1"/>
          <p:nvPr/>
        </p:nvSpPr>
        <p:spPr>
          <a:xfrm>
            <a:off x="850288" y="2015709"/>
            <a:ext cx="22689329"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a:ln>
                  <a:noFill/>
                </a:ln>
                <a:solidFill>
                  <a:srgbClr val="002060"/>
                </a:solidFill>
                <a:effectLst/>
                <a:uFillTx/>
                <a:latin typeface="+mn-lt"/>
                <a:ea typeface="+mn-ea"/>
                <a:cs typeface="+mn-cs"/>
                <a:sym typeface="Helvetica Neue"/>
              </a:rPr>
              <a:t>More prominent slow-component with high-bandpass filtering: ~75% with decay time &gt; 20ns with a 580nm bandpass filter  </a:t>
            </a:r>
            <a:endParaRPr kumimoji="0" lang="LID4096" sz="3200" b="0" i="0" u="none" strike="noStrike" cap="none" spc="0" normalizeH="0" baseline="0" dirty="0">
              <a:ln>
                <a:noFill/>
              </a:ln>
              <a:solidFill>
                <a:srgbClr val="002060"/>
              </a:solidFill>
              <a:effectLst/>
              <a:uFillTx/>
              <a:latin typeface="+mn-lt"/>
              <a:ea typeface="+mn-ea"/>
              <a:cs typeface="+mn-cs"/>
              <a:sym typeface="Helvetica Neue"/>
            </a:endParaRPr>
          </a:p>
        </p:txBody>
      </p:sp>
      <p:cxnSp>
        <p:nvCxnSpPr>
          <p:cNvPr id="11" name="Straight Connector 10">
            <a:extLst>
              <a:ext uri="{FF2B5EF4-FFF2-40B4-BE49-F238E27FC236}">
                <a16:creationId xmlns:a16="http://schemas.microsoft.com/office/drawing/2014/main" id="{D350B7D4-0AA7-F9D2-7356-3DAB5D20FD96}"/>
              </a:ext>
            </a:extLst>
          </p:cNvPr>
          <p:cNvCxnSpPr/>
          <p:nvPr/>
        </p:nvCxnSpPr>
        <p:spPr>
          <a:xfrm flipV="1">
            <a:off x="8760941" y="2903838"/>
            <a:ext cx="0" cy="2619632"/>
          </a:xfrm>
          <a:prstGeom prst="line">
            <a:avLst/>
          </a:prstGeom>
          <a:noFill/>
          <a:ln w="25400" cap="flat">
            <a:solidFill>
              <a:srgbClr val="FF0000"/>
            </a:solidFill>
            <a:prstDash val="solid"/>
            <a:miter lim="400000"/>
            <a:headEnd type="triangle" w="med" len="lg"/>
          </a:ln>
          <a:effectLst/>
          <a:sp3d/>
        </p:spPr>
        <p:style>
          <a:lnRef idx="0">
            <a:scrgbClr r="0" g="0" b="0"/>
          </a:lnRef>
          <a:fillRef idx="0">
            <a:scrgbClr r="0" g="0" b="0"/>
          </a:fillRef>
          <a:effectRef idx="0">
            <a:scrgbClr r="0" g="0" b="0"/>
          </a:effectRef>
          <a:fontRef idx="none"/>
        </p:style>
      </p:cxnSp>
      <p:sp>
        <p:nvSpPr>
          <p:cNvPr id="12" name="Calvision meeting | Dec 21 2023">
            <a:extLst>
              <a:ext uri="{FF2B5EF4-FFF2-40B4-BE49-F238E27FC236}">
                <a16:creationId xmlns:a16="http://schemas.microsoft.com/office/drawing/2014/main" id="{5BC76E89-F518-4EF7-70D9-684A438FCF79}"/>
              </a:ext>
            </a:extLst>
          </p:cNvPr>
          <p:cNvSpPr txBox="1"/>
          <p:nvPr/>
        </p:nvSpPr>
        <p:spPr>
          <a:xfrm>
            <a:off x="836478" y="12863418"/>
            <a:ext cx="5444134" cy="554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10400"/>
              </a:lnSpc>
              <a:defRPr sz="3200">
                <a:solidFill>
                  <a:srgbClr val="FFFFFF"/>
                </a:solidFill>
                <a:latin typeface="Times New Roman"/>
                <a:ea typeface="Times New Roman"/>
                <a:cs typeface="Times New Roman"/>
                <a:sym typeface="Times New Roman"/>
              </a:defRPr>
            </a:lvl1pPr>
          </a:lstStyle>
          <a:p>
            <a:r>
              <a:rPr dirty="0" err="1"/>
              <a:t>Calvision</a:t>
            </a:r>
            <a:r>
              <a:rPr dirty="0"/>
              <a:t> meeting | Dec 21 2023</a:t>
            </a:r>
          </a:p>
        </p:txBody>
      </p:sp>
    </p:spTree>
    <p:extLst>
      <p:ext uri="{BB962C8B-B14F-4D97-AF65-F5344CB8AC3E}">
        <p14:creationId xmlns:p14="http://schemas.microsoft.com/office/powerpoint/2010/main" val="20261202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Rectangle"/>
          <p:cNvSpPr/>
          <p:nvPr/>
        </p:nvSpPr>
        <p:spPr>
          <a:xfrm>
            <a:off x="10238" y="13209399"/>
            <a:ext cx="24363525" cy="5427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16" name="Slide Number"/>
          <p:cNvSpPr txBox="1">
            <a:spLocks noGrp="1"/>
          </p:cNvSpPr>
          <p:nvPr>
            <p:ph type="sldNum" sz="quarter" idx="4294967295"/>
          </p:nvPr>
        </p:nvSpPr>
        <p:spPr>
          <a:xfrm>
            <a:off x="22183845" y="13200537"/>
            <a:ext cx="312014" cy="523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2800">
                <a:solidFill>
                  <a:srgbClr val="FFFFFF"/>
                </a:solidFill>
              </a:defRPr>
            </a:lvl1pPr>
          </a:lstStyle>
          <a:p>
            <a:fld id="{86CB4B4D-7CA3-9044-876B-883B54F8677D}" type="slidenum">
              <a:rPr/>
              <a:t>9</a:t>
            </a:fld>
            <a:endParaRPr/>
          </a:p>
        </p:txBody>
      </p:sp>
      <p:sp>
        <p:nvSpPr>
          <p:cNvPr id="218" name="Amplitude dependence on BGO time spectrums"/>
          <p:cNvSpPr txBox="1"/>
          <p:nvPr/>
        </p:nvSpPr>
        <p:spPr>
          <a:xfrm>
            <a:off x="767056" y="499972"/>
            <a:ext cx="20980102"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7200" b="1">
                <a:solidFill>
                  <a:srgbClr val="000000"/>
                </a:solidFill>
              </a:defRPr>
            </a:lvl1pPr>
          </a:lstStyle>
          <a:p>
            <a:r>
              <a:rPr lang="en-US" dirty="0"/>
              <a:t>Understanding PWO Scintillation Component …</a:t>
            </a:r>
            <a:endParaRPr dirty="0"/>
          </a:p>
        </p:txBody>
      </p:sp>
      <p:sp>
        <p:nvSpPr>
          <p:cNvPr id="219" name="Rectangle"/>
          <p:cNvSpPr/>
          <p:nvPr/>
        </p:nvSpPr>
        <p:spPr>
          <a:xfrm>
            <a:off x="751609" y="1743139"/>
            <a:ext cx="22880783" cy="100405"/>
          </a:xfrm>
          <a:prstGeom prst="rect">
            <a:avLst/>
          </a:prstGeom>
          <a:solidFill>
            <a:srgbClr val="05274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2" name="Calvision meeting | Dec 21 2023">
            <a:extLst>
              <a:ext uri="{FF2B5EF4-FFF2-40B4-BE49-F238E27FC236}">
                <a16:creationId xmlns:a16="http://schemas.microsoft.com/office/drawing/2014/main" id="{5BC76E89-F518-4EF7-70D9-684A438FCF79}"/>
              </a:ext>
            </a:extLst>
          </p:cNvPr>
          <p:cNvSpPr txBox="1"/>
          <p:nvPr/>
        </p:nvSpPr>
        <p:spPr>
          <a:xfrm>
            <a:off x="836478" y="12863418"/>
            <a:ext cx="5444134" cy="554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10400"/>
              </a:lnSpc>
              <a:defRPr sz="3200">
                <a:solidFill>
                  <a:srgbClr val="FFFFFF"/>
                </a:solidFill>
                <a:latin typeface="Times New Roman"/>
                <a:ea typeface="Times New Roman"/>
                <a:cs typeface="Times New Roman"/>
                <a:sym typeface="Times New Roman"/>
              </a:defRPr>
            </a:lvl1pPr>
          </a:lstStyle>
          <a:p>
            <a:r>
              <a:rPr dirty="0" err="1"/>
              <a:t>Calvision</a:t>
            </a:r>
            <a:r>
              <a:rPr dirty="0"/>
              <a:t> meeting | Dec 21 2023</a:t>
            </a:r>
          </a:p>
        </p:txBody>
      </p:sp>
      <p:pic>
        <p:nvPicPr>
          <p:cNvPr id="5" name="Picture 4">
            <a:extLst>
              <a:ext uri="{FF2B5EF4-FFF2-40B4-BE49-F238E27FC236}">
                <a16:creationId xmlns:a16="http://schemas.microsoft.com/office/drawing/2014/main" id="{3A95E4C1-E097-6CA5-A960-7BA799CAC347}"/>
              </a:ext>
            </a:extLst>
          </p:cNvPr>
          <p:cNvPicPr>
            <a:picLocks noChangeAspect="1"/>
          </p:cNvPicPr>
          <p:nvPr/>
        </p:nvPicPr>
        <p:blipFill>
          <a:blip r:embed="rId2"/>
          <a:stretch>
            <a:fillRect/>
          </a:stretch>
        </p:blipFill>
        <p:spPr>
          <a:xfrm>
            <a:off x="8613920" y="5097666"/>
            <a:ext cx="7984929" cy="3942056"/>
          </a:xfrm>
          <a:prstGeom prst="rect">
            <a:avLst/>
          </a:prstGeom>
        </p:spPr>
      </p:pic>
      <p:pic>
        <p:nvPicPr>
          <p:cNvPr id="7" name="Picture 6">
            <a:extLst>
              <a:ext uri="{FF2B5EF4-FFF2-40B4-BE49-F238E27FC236}">
                <a16:creationId xmlns:a16="http://schemas.microsoft.com/office/drawing/2014/main" id="{621EADA2-C943-8BC0-B6C0-305CB4CA9109}"/>
              </a:ext>
            </a:extLst>
          </p:cNvPr>
          <p:cNvPicPr>
            <a:picLocks noChangeAspect="1"/>
          </p:cNvPicPr>
          <p:nvPr/>
        </p:nvPicPr>
        <p:blipFill>
          <a:blip r:embed="rId3"/>
          <a:stretch>
            <a:fillRect/>
          </a:stretch>
        </p:blipFill>
        <p:spPr>
          <a:xfrm>
            <a:off x="1791529" y="4785944"/>
            <a:ext cx="5709022" cy="5042969"/>
          </a:xfrm>
          <a:prstGeom prst="rect">
            <a:avLst/>
          </a:prstGeom>
        </p:spPr>
      </p:pic>
      <p:sp>
        <p:nvSpPr>
          <p:cNvPr id="10" name="TextBox 9">
            <a:extLst>
              <a:ext uri="{FF2B5EF4-FFF2-40B4-BE49-F238E27FC236}">
                <a16:creationId xmlns:a16="http://schemas.microsoft.com/office/drawing/2014/main" id="{03B73876-DEA6-DE6F-2234-94ECF2787AA5}"/>
              </a:ext>
            </a:extLst>
          </p:cNvPr>
          <p:cNvSpPr txBox="1"/>
          <p:nvPr/>
        </p:nvSpPr>
        <p:spPr>
          <a:xfrm>
            <a:off x="836478" y="2224198"/>
            <a:ext cx="22880783" cy="22262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2438338" rtl="0" fontAlgn="auto" latinLnBrk="0" hangingPunct="0">
              <a:lnSpc>
                <a:spcPct val="100000"/>
              </a:lnSpc>
              <a:spcBef>
                <a:spcPts val="0"/>
              </a:spcBef>
              <a:spcAft>
                <a:spcPts val="600"/>
              </a:spcAft>
              <a:buClrTx/>
              <a:buSzTx/>
              <a:buFont typeface="Arial" panose="020B0604020202020204" pitchFamily="34" charset="0"/>
              <a:buChar char="•"/>
              <a:tabLst/>
            </a:pPr>
            <a:r>
              <a:rPr kumimoji="0" lang="en-US" sz="3200" b="0" i="0" u="none" strike="noStrike" cap="none" spc="0" normalizeH="0" baseline="0" dirty="0">
                <a:ln>
                  <a:noFill/>
                </a:ln>
                <a:solidFill>
                  <a:srgbClr val="002060"/>
                </a:solidFill>
                <a:effectLst/>
                <a:uFillTx/>
                <a:latin typeface="+mn-lt"/>
                <a:ea typeface="+mn-ea"/>
                <a:cs typeface="+mn-cs"/>
                <a:sym typeface="Helvetica Neue"/>
              </a:rPr>
              <a:t>Better tail modeling/fit of the PWO pulses relies on a better understandin</a:t>
            </a:r>
            <a:r>
              <a:rPr lang="en-US" sz="3200" dirty="0">
                <a:solidFill>
                  <a:srgbClr val="002060"/>
                </a:solidFill>
              </a:rPr>
              <a:t>g of the </a:t>
            </a:r>
            <a:r>
              <a:rPr lang="en-US" sz="3200" dirty="0" err="1">
                <a:solidFill>
                  <a:srgbClr val="002060"/>
                </a:solidFill>
              </a:rPr>
              <a:t>SiPM</a:t>
            </a:r>
            <a:r>
              <a:rPr lang="en-US" sz="3200" dirty="0">
                <a:solidFill>
                  <a:srgbClr val="002060"/>
                </a:solidFill>
              </a:rPr>
              <a:t> impulse response, Front-end single photon response and </a:t>
            </a:r>
            <a:r>
              <a:rPr lang="en-US" sz="3200" dirty="0" err="1">
                <a:solidFill>
                  <a:srgbClr val="002060"/>
                </a:solidFill>
              </a:rPr>
              <a:t>parasitics</a:t>
            </a:r>
            <a:r>
              <a:rPr lang="en-US" sz="3200" dirty="0">
                <a:solidFill>
                  <a:srgbClr val="002060"/>
                </a:solidFill>
              </a:rPr>
              <a:t> in the circuit. </a:t>
            </a:r>
            <a:r>
              <a:rPr kumimoji="0" lang="en-US" sz="3200" b="0" i="0" u="none" strike="noStrike" cap="none" spc="0" normalizeH="0" baseline="0" dirty="0">
                <a:ln>
                  <a:noFill/>
                </a:ln>
                <a:solidFill>
                  <a:srgbClr val="002060"/>
                </a:solidFill>
                <a:effectLst/>
                <a:uFillTx/>
                <a:latin typeface="+mn-lt"/>
                <a:ea typeface="+mn-ea"/>
                <a:cs typeface="+mn-cs"/>
                <a:sym typeface="Helvetica Neue"/>
              </a:rPr>
              <a:t> </a:t>
            </a:r>
          </a:p>
          <a:p>
            <a:pPr marL="457200" marR="0" indent="-457200" algn="l" defTabSz="2438338" rtl="0" fontAlgn="auto" latinLnBrk="0" hangingPunct="0">
              <a:lnSpc>
                <a:spcPct val="100000"/>
              </a:lnSpc>
              <a:spcBef>
                <a:spcPts val="0"/>
              </a:spcBef>
              <a:spcAft>
                <a:spcPts val="600"/>
              </a:spcAft>
              <a:buClrTx/>
              <a:buSzTx/>
              <a:buFont typeface="Arial" panose="020B0604020202020204" pitchFamily="34" charset="0"/>
              <a:buChar char="•"/>
              <a:tabLst/>
            </a:pPr>
            <a:r>
              <a:rPr lang="en-US" sz="3200" dirty="0">
                <a:solidFill>
                  <a:srgbClr val="002060"/>
                </a:solidFill>
              </a:rPr>
              <a:t>The actual shape, especially the overshoot, undershoot will affected by the readout impedance, pole-zero compensation of the shaping circuit. </a:t>
            </a:r>
            <a:endParaRPr kumimoji="0" lang="LID4096" sz="3200" b="0" i="0" u="none" strike="noStrike" cap="none" spc="0" normalizeH="0" baseline="0" dirty="0">
              <a:ln>
                <a:noFill/>
              </a:ln>
              <a:solidFill>
                <a:srgbClr val="002060"/>
              </a:solidFill>
              <a:effectLst/>
              <a:uFillTx/>
              <a:latin typeface="+mn-lt"/>
              <a:ea typeface="+mn-ea"/>
              <a:cs typeface="+mn-cs"/>
              <a:sym typeface="Helvetica Neue"/>
            </a:endParaRPr>
          </a:p>
        </p:txBody>
      </p:sp>
      <p:sp>
        <p:nvSpPr>
          <p:cNvPr id="13" name="TextBox 12">
            <a:extLst>
              <a:ext uri="{FF2B5EF4-FFF2-40B4-BE49-F238E27FC236}">
                <a16:creationId xmlns:a16="http://schemas.microsoft.com/office/drawing/2014/main" id="{4EC44181-2702-1BBA-D355-3CC6D3A12AA7}"/>
              </a:ext>
            </a:extLst>
          </p:cNvPr>
          <p:cNvSpPr txBox="1"/>
          <p:nvPr/>
        </p:nvSpPr>
        <p:spPr>
          <a:xfrm>
            <a:off x="4950174" y="9350369"/>
            <a:ext cx="255037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2060"/>
                </a:solidFill>
                <a:effectLst/>
                <a:uFillTx/>
                <a:latin typeface="+mn-lt"/>
                <a:ea typeface="+mn-ea"/>
                <a:cs typeface="+mn-cs"/>
                <a:sym typeface="Helvetica Neue"/>
              </a:rPr>
              <a:t>BGA616 Amplifier</a:t>
            </a:r>
            <a:endParaRPr kumimoji="0" lang="LID4096" sz="2400" b="0" i="0" u="none" strike="noStrike" cap="none" spc="0" normalizeH="0" baseline="0" dirty="0">
              <a:ln>
                <a:noFill/>
              </a:ln>
              <a:solidFill>
                <a:srgbClr val="002060"/>
              </a:solidFill>
              <a:effectLst/>
              <a:uFillTx/>
              <a:latin typeface="+mn-lt"/>
              <a:ea typeface="+mn-ea"/>
              <a:cs typeface="+mn-cs"/>
              <a:sym typeface="Helvetica Neue"/>
            </a:endParaRPr>
          </a:p>
        </p:txBody>
      </p:sp>
      <p:pic>
        <p:nvPicPr>
          <p:cNvPr id="15" name="Picture 14">
            <a:extLst>
              <a:ext uri="{FF2B5EF4-FFF2-40B4-BE49-F238E27FC236}">
                <a16:creationId xmlns:a16="http://schemas.microsoft.com/office/drawing/2014/main" id="{EC03A8CA-E0EE-BC7E-21E8-50C153CFAFD9}"/>
              </a:ext>
            </a:extLst>
          </p:cNvPr>
          <p:cNvPicPr>
            <a:picLocks noChangeAspect="1"/>
          </p:cNvPicPr>
          <p:nvPr/>
        </p:nvPicPr>
        <p:blipFill>
          <a:blip r:embed="rId4"/>
          <a:stretch>
            <a:fillRect/>
          </a:stretch>
        </p:blipFill>
        <p:spPr>
          <a:xfrm>
            <a:off x="1791529" y="9951260"/>
            <a:ext cx="5709022" cy="3085149"/>
          </a:xfrm>
          <a:prstGeom prst="rect">
            <a:avLst/>
          </a:prstGeom>
        </p:spPr>
      </p:pic>
      <p:cxnSp>
        <p:nvCxnSpPr>
          <p:cNvPr id="18" name="Straight Arrow Connector 17">
            <a:extLst>
              <a:ext uri="{FF2B5EF4-FFF2-40B4-BE49-F238E27FC236}">
                <a16:creationId xmlns:a16="http://schemas.microsoft.com/office/drawing/2014/main" id="{8FCA2963-4254-5611-0267-6C70A49A7A2C}"/>
              </a:ext>
            </a:extLst>
          </p:cNvPr>
          <p:cNvCxnSpPr>
            <a:cxnSpLocks/>
          </p:cNvCxnSpPr>
          <p:nvPr/>
        </p:nvCxnSpPr>
        <p:spPr>
          <a:xfrm>
            <a:off x="2618316" y="11201399"/>
            <a:ext cx="457200" cy="0"/>
          </a:xfrm>
          <a:prstGeom prst="straightConnector1">
            <a:avLst/>
          </a:prstGeom>
          <a:ln>
            <a:solidFill>
              <a:srgbClr val="FF0000"/>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20" name="TextBox 19">
            <a:extLst>
              <a:ext uri="{FF2B5EF4-FFF2-40B4-BE49-F238E27FC236}">
                <a16:creationId xmlns:a16="http://schemas.microsoft.com/office/drawing/2014/main" id="{8867DCFF-D3CA-0412-9F56-0A0A20368052}"/>
              </a:ext>
            </a:extLst>
          </p:cNvPr>
          <p:cNvSpPr txBox="1"/>
          <p:nvPr/>
        </p:nvSpPr>
        <p:spPr>
          <a:xfrm>
            <a:off x="3302779" y="11019007"/>
            <a:ext cx="59952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mn-lt"/>
                <a:ea typeface="+mn-ea"/>
                <a:cs typeface="+mn-cs"/>
                <a:sym typeface="Helvetica Neue"/>
              </a:rPr>
              <a:t>8ns</a:t>
            </a:r>
            <a:endParaRPr kumimoji="0" lang="LID4096" sz="2400" b="0" i="0" u="none" strike="noStrike" cap="none" spc="0" normalizeH="0" baseline="0" dirty="0">
              <a:ln>
                <a:noFill/>
              </a:ln>
              <a:solidFill>
                <a:schemeClr val="bg1"/>
              </a:solidFill>
              <a:effectLst/>
              <a:uFillTx/>
              <a:latin typeface="+mn-lt"/>
              <a:ea typeface="+mn-ea"/>
              <a:cs typeface="+mn-cs"/>
              <a:sym typeface="Helvetica Neue"/>
            </a:endParaRPr>
          </a:p>
        </p:txBody>
      </p:sp>
      <p:sp>
        <p:nvSpPr>
          <p:cNvPr id="21" name="TextBox 20">
            <a:extLst>
              <a:ext uri="{FF2B5EF4-FFF2-40B4-BE49-F238E27FC236}">
                <a16:creationId xmlns:a16="http://schemas.microsoft.com/office/drawing/2014/main" id="{C2130700-B527-8504-26FB-B91F34891D75}"/>
              </a:ext>
            </a:extLst>
          </p:cNvPr>
          <p:cNvSpPr txBox="1"/>
          <p:nvPr/>
        </p:nvSpPr>
        <p:spPr>
          <a:xfrm>
            <a:off x="2661210" y="10069303"/>
            <a:ext cx="359714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FF0000"/>
                </a:solidFill>
                <a:effectLst/>
                <a:uFillTx/>
                <a:latin typeface="+mn-lt"/>
                <a:ea typeface="+mn-ea"/>
                <a:cs typeface="+mn-cs"/>
                <a:sym typeface="Helvetica Neue"/>
              </a:rPr>
              <a:t>Injected pulse (</a:t>
            </a:r>
            <a:r>
              <a:rPr kumimoji="0" lang="en-US" sz="1600" b="0" i="0" u="none" strike="noStrike" cap="none" spc="0" normalizeH="0" baseline="0" dirty="0" err="1">
                <a:ln>
                  <a:noFill/>
                </a:ln>
                <a:solidFill>
                  <a:srgbClr val="FF0000"/>
                </a:solidFill>
                <a:effectLst/>
                <a:uFillTx/>
                <a:latin typeface="Symbol" panose="05050102010706020507" pitchFamily="18" charset="2"/>
                <a:sym typeface="Helvetica Neue"/>
              </a:rPr>
              <a:t>t</a:t>
            </a:r>
            <a:r>
              <a:rPr kumimoji="0" lang="en-US" sz="1600" b="0" i="0" u="none" strike="noStrike" cap="none" spc="0" normalizeH="0" baseline="-25000" dirty="0" err="1">
                <a:ln>
                  <a:noFill/>
                </a:ln>
                <a:solidFill>
                  <a:srgbClr val="FF0000"/>
                </a:solidFill>
                <a:effectLst/>
                <a:uFillTx/>
                <a:latin typeface="+mn-lt"/>
                <a:ea typeface="+mn-ea"/>
                <a:cs typeface="+mn-cs"/>
                <a:sym typeface="Helvetica Neue"/>
              </a:rPr>
              <a:t>rise</a:t>
            </a:r>
            <a:r>
              <a:rPr kumimoji="0" lang="en-US" sz="1600" b="0" i="0" u="none" strike="noStrike" cap="none" spc="0" normalizeH="0" dirty="0">
                <a:ln>
                  <a:noFill/>
                </a:ln>
                <a:solidFill>
                  <a:srgbClr val="FF0000"/>
                </a:solidFill>
                <a:effectLst/>
                <a:uFillTx/>
                <a:latin typeface="+mn-lt"/>
                <a:ea typeface="+mn-ea"/>
                <a:cs typeface="+mn-cs"/>
                <a:sym typeface="Helvetica Neue"/>
              </a:rPr>
              <a:t>=</a:t>
            </a:r>
            <a:r>
              <a:rPr kumimoji="0" lang="en-US" sz="1600" b="0" i="0" u="none" strike="noStrike" cap="none" spc="0" normalizeH="0" baseline="0" dirty="0">
                <a:ln>
                  <a:noFill/>
                </a:ln>
                <a:solidFill>
                  <a:srgbClr val="FF0000"/>
                </a:solidFill>
                <a:effectLst/>
                <a:uFillTx/>
                <a:latin typeface="+mn-lt"/>
                <a:ea typeface="+mn-ea"/>
                <a:cs typeface="+mn-cs"/>
                <a:sym typeface="Helvetica Neue"/>
              </a:rPr>
              <a:t>0.5ns, </a:t>
            </a:r>
            <a:r>
              <a:rPr kumimoji="0" lang="en-US" sz="1600" b="0" i="0" u="none" strike="noStrike" cap="none" spc="0" normalizeH="0" baseline="0" dirty="0" err="1">
                <a:ln>
                  <a:noFill/>
                </a:ln>
                <a:solidFill>
                  <a:srgbClr val="FF0000"/>
                </a:solidFill>
                <a:effectLst/>
                <a:uFillTx/>
                <a:latin typeface="Symbol" panose="05050102010706020507" pitchFamily="18" charset="2"/>
                <a:sym typeface="Helvetica Neue"/>
              </a:rPr>
              <a:t>t</a:t>
            </a:r>
            <a:r>
              <a:rPr lang="en-US" sz="1600" baseline="-25000" dirty="0" err="1">
                <a:solidFill>
                  <a:srgbClr val="FF0000"/>
                </a:solidFill>
              </a:rPr>
              <a:t>decay</a:t>
            </a:r>
            <a:r>
              <a:rPr kumimoji="0" lang="en-US" sz="1600" b="0" i="0" u="none" strike="noStrike" cap="none" spc="0" normalizeH="0" baseline="-25000" dirty="0">
                <a:ln>
                  <a:noFill/>
                </a:ln>
                <a:solidFill>
                  <a:srgbClr val="FF0000"/>
                </a:solidFill>
                <a:effectLst/>
                <a:uFillTx/>
                <a:latin typeface="+mn-lt"/>
                <a:ea typeface="+mn-ea"/>
                <a:cs typeface="+mn-cs"/>
                <a:sym typeface="Helvetica Neue"/>
              </a:rPr>
              <a:t> </a:t>
            </a:r>
            <a:r>
              <a:rPr kumimoji="0" lang="en-US" sz="1600" b="0" i="0" u="none" strike="noStrike" cap="none" spc="0" normalizeH="0" dirty="0">
                <a:ln>
                  <a:noFill/>
                </a:ln>
                <a:solidFill>
                  <a:srgbClr val="FF0000"/>
                </a:solidFill>
                <a:effectLst/>
                <a:uFillTx/>
                <a:latin typeface="+mn-lt"/>
                <a:ea typeface="+mn-ea"/>
                <a:cs typeface="+mn-cs"/>
                <a:sym typeface="Helvetica Neue"/>
              </a:rPr>
              <a:t>=</a:t>
            </a:r>
            <a:r>
              <a:rPr kumimoji="0" lang="en-US" sz="1600" b="0" i="0" u="none" strike="noStrike" cap="none" spc="0" normalizeH="0" baseline="0" dirty="0">
                <a:ln>
                  <a:noFill/>
                </a:ln>
                <a:solidFill>
                  <a:srgbClr val="FF0000"/>
                </a:solidFill>
                <a:effectLst/>
                <a:uFillTx/>
                <a:latin typeface="+mn-lt"/>
                <a:ea typeface="+mn-ea"/>
                <a:cs typeface="+mn-cs"/>
                <a:sym typeface="Helvetica Neue"/>
              </a:rPr>
              <a:t>6ns)</a:t>
            </a:r>
            <a:endParaRPr kumimoji="0" lang="LID4096" sz="1600" b="0" i="0" u="none" strike="noStrike" cap="none" spc="0" normalizeH="0" baseline="0" dirty="0">
              <a:ln>
                <a:noFill/>
              </a:ln>
              <a:solidFill>
                <a:srgbClr val="FF0000"/>
              </a:solidFill>
              <a:effectLst/>
              <a:uFillTx/>
              <a:latin typeface="+mn-lt"/>
              <a:ea typeface="+mn-ea"/>
              <a:cs typeface="+mn-cs"/>
              <a:sym typeface="Helvetica Neue"/>
            </a:endParaRPr>
          </a:p>
        </p:txBody>
      </p:sp>
      <p:sp>
        <p:nvSpPr>
          <p:cNvPr id="22" name="TextBox 21">
            <a:extLst>
              <a:ext uri="{FF2B5EF4-FFF2-40B4-BE49-F238E27FC236}">
                <a16:creationId xmlns:a16="http://schemas.microsoft.com/office/drawing/2014/main" id="{8DCE0DC0-888F-46C7-C06C-02E1A0798820}"/>
              </a:ext>
            </a:extLst>
          </p:cNvPr>
          <p:cNvSpPr txBox="1"/>
          <p:nvPr/>
        </p:nvSpPr>
        <p:spPr>
          <a:xfrm>
            <a:off x="3494705" y="11693935"/>
            <a:ext cx="275876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accent3"/>
                </a:solidFill>
                <a:effectLst/>
                <a:uFillTx/>
                <a:latin typeface="+mn-lt"/>
                <a:ea typeface="+mn-ea"/>
                <a:cs typeface="+mn-cs"/>
                <a:sym typeface="Helvetica Neue"/>
              </a:rPr>
              <a:t>BGA616 output (AC coupled)</a:t>
            </a:r>
            <a:endParaRPr kumimoji="0" lang="LID4096" sz="1600" b="0" i="0" u="none" strike="noStrike" cap="none" spc="0" normalizeH="0" baseline="0" dirty="0">
              <a:ln>
                <a:noFill/>
              </a:ln>
              <a:solidFill>
                <a:schemeClr val="accent3"/>
              </a:solidFill>
              <a:effectLst/>
              <a:uFillTx/>
              <a:latin typeface="+mn-lt"/>
              <a:ea typeface="+mn-ea"/>
              <a:cs typeface="+mn-cs"/>
              <a:sym typeface="Helvetica Neue"/>
            </a:endParaRPr>
          </a:p>
        </p:txBody>
      </p:sp>
      <p:sp>
        <p:nvSpPr>
          <p:cNvPr id="23" name="TextBox 22">
            <a:extLst>
              <a:ext uri="{FF2B5EF4-FFF2-40B4-BE49-F238E27FC236}">
                <a16:creationId xmlns:a16="http://schemas.microsoft.com/office/drawing/2014/main" id="{0CD7F485-27D5-B6A2-26EB-0A03D64CBD13}"/>
              </a:ext>
            </a:extLst>
          </p:cNvPr>
          <p:cNvSpPr txBox="1"/>
          <p:nvPr/>
        </p:nvSpPr>
        <p:spPr>
          <a:xfrm rot="16200000">
            <a:off x="-786686" y="10896894"/>
            <a:ext cx="407643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2060"/>
                </a:solidFill>
                <a:effectLst/>
                <a:uFillTx/>
                <a:latin typeface="+mn-lt"/>
                <a:ea typeface="+mn-ea"/>
                <a:cs typeface="+mn-cs"/>
                <a:sym typeface="Helvetica Neue"/>
              </a:rPr>
              <a:t>Simulated amplifier response</a:t>
            </a:r>
            <a:endParaRPr kumimoji="0" lang="LID4096" sz="2400" b="0" i="0" u="none" strike="noStrike" cap="none" spc="0" normalizeH="0" baseline="0" dirty="0">
              <a:ln>
                <a:noFill/>
              </a:ln>
              <a:solidFill>
                <a:srgbClr val="002060"/>
              </a:solidFill>
              <a:effectLst/>
              <a:uFillTx/>
              <a:latin typeface="+mn-lt"/>
              <a:ea typeface="+mn-ea"/>
              <a:cs typeface="+mn-cs"/>
              <a:sym typeface="Helvetica Neue"/>
            </a:endParaRPr>
          </a:p>
        </p:txBody>
      </p:sp>
      <p:pic>
        <p:nvPicPr>
          <p:cNvPr id="25" name="Picture 24">
            <a:extLst>
              <a:ext uri="{FF2B5EF4-FFF2-40B4-BE49-F238E27FC236}">
                <a16:creationId xmlns:a16="http://schemas.microsoft.com/office/drawing/2014/main" id="{587DAAB8-4C7B-1A9C-BD51-03029067EF0C}"/>
              </a:ext>
            </a:extLst>
          </p:cNvPr>
          <p:cNvPicPr>
            <a:picLocks noChangeAspect="1"/>
          </p:cNvPicPr>
          <p:nvPr/>
        </p:nvPicPr>
        <p:blipFill>
          <a:blip r:embed="rId5"/>
          <a:stretch>
            <a:fillRect/>
          </a:stretch>
        </p:blipFill>
        <p:spPr>
          <a:xfrm>
            <a:off x="17185249" y="4673964"/>
            <a:ext cx="6286823" cy="3054507"/>
          </a:xfrm>
          <a:prstGeom prst="rect">
            <a:avLst/>
          </a:prstGeom>
        </p:spPr>
      </p:pic>
      <p:pic>
        <p:nvPicPr>
          <p:cNvPr id="27" name="Picture 26">
            <a:extLst>
              <a:ext uri="{FF2B5EF4-FFF2-40B4-BE49-F238E27FC236}">
                <a16:creationId xmlns:a16="http://schemas.microsoft.com/office/drawing/2014/main" id="{8EF93EFD-5392-7303-560F-D79563088709}"/>
              </a:ext>
            </a:extLst>
          </p:cNvPr>
          <p:cNvPicPr>
            <a:picLocks noChangeAspect="1"/>
          </p:cNvPicPr>
          <p:nvPr/>
        </p:nvPicPr>
        <p:blipFill>
          <a:blip r:embed="rId6"/>
          <a:stretch>
            <a:fillRect/>
          </a:stretch>
        </p:blipFill>
        <p:spPr>
          <a:xfrm>
            <a:off x="17369408" y="8114435"/>
            <a:ext cx="6102664" cy="3048157"/>
          </a:xfrm>
          <a:prstGeom prst="rect">
            <a:avLst/>
          </a:prstGeom>
        </p:spPr>
      </p:pic>
      <p:sp>
        <p:nvSpPr>
          <p:cNvPr id="28" name="TextBox 27">
            <a:extLst>
              <a:ext uri="{FF2B5EF4-FFF2-40B4-BE49-F238E27FC236}">
                <a16:creationId xmlns:a16="http://schemas.microsoft.com/office/drawing/2014/main" id="{EC8D2267-A0DA-BB1B-A724-33389BD67EC9}"/>
              </a:ext>
            </a:extLst>
          </p:cNvPr>
          <p:cNvSpPr txBox="1"/>
          <p:nvPr/>
        </p:nvSpPr>
        <p:spPr>
          <a:xfrm>
            <a:off x="8057953" y="9628963"/>
            <a:ext cx="9127296" cy="28418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2438338" rtl="0" fontAlgn="auto" latinLnBrk="0" hangingPunct="0">
              <a:lnSpc>
                <a:spcPct val="100000"/>
              </a:lnSpc>
              <a:spcBef>
                <a:spcPts val="600"/>
              </a:spcBef>
              <a:spcAft>
                <a:spcPts val="0"/>
              </a:spcAft>
              <a:buClrTx/>
              <a:buSzTx/>
              <a:buFont typeface="Courier New" panose="02070309020205020404" pitchFamily="49" charset="0"/>
              <a:buChar char="o"/>
              <a:tabLst/>
            </a:pPr>
            <a:r>
              <a:rPr lang="en-US" sz="2800" dirty="0"/>
              <a:t>MPPC used for Fermilab Beam Test: Hamamatsu S14160-6050HS (50</a:t>
            </a:r>
            <a:r>
              <a:rPr lang="en-US" sz="2800" dirty="0">
                <a:latin typeface="Symbol" panose="05050102010706020507" pitchFamily="18" charset="2"/>
              </a:rPr>
              <a:t>m</a:t>
            </a:r>
            <a:r>
              <a:rPr lang="en-US" sz="2800" dirty="0"/>
              <a:t>m pixels). The decay/recovery time is expected be ~10 ns.</a:t>
            </a:r>
          </a:p>
          <a:p>
            <a:pPr marL="342900" marR="0" indent="-342900" algn="l" defTabSz="2438338" rtl="0" fontAlgn="auto" latinLnBrk="0" hangingPunct="0">
              <a:lnSpc>
                <a:spcPct val="100000"/>
              </a:lnSpc>
              <a:spcBef>
                <a:spcPts val="600"/>
              </a:spcBef>
              <a:spcAft>
                <a:spcPts val="0"/>
              </a:spcAft>
              <a:buClrTx/>
              <a:buSzTx/>
              <a:buFont typeface="Courier New" panose="02070309020205020404" pitchFamily="49" charset="0"/>
              <a:buChar char="o"/>
              <a:tabLst/>
            </a:pPr>
            <a:r>
              <a:rPr kumimoji="0" lang="en-US" sz="2800" b="0" i="0" u="none" strike="noStrike" cap="none" spc="0" normalizeH="0" baseline="0" dirty="0">
                <a:ln>
                  <a:noFill/>
                </a:ln>
                <a:solidFill>
                  <a:srgbClr val="5E5E5E"/>
                </a:solidFill>
                <a:effectLst/>
                <a:uFillTx/>
                <a:latin typeface="+mn-lt"/>
                <a:ea typeface="+mn-ea"/>
                <a:cs typeface="+mn-cs"/>
                <a:sym typeface="Helvetica Neue"/>
              </a:rPr>
              <a:t>Undershoot should be more visible for short/prompt pulses: Generally consistent with PWO and BGO observations. </a:t>
            </a:r>
            <a:r>
              <a:rPr lang="en-US" sz="2800" dirty="0"/>
              <a:t>But why not seen in PbF2 data?</a:t>
            </a:r>
            <a:endParaRPr kumimoji="0" lang="LID4096" sz="2800" b="0" i="0" u="none" strike="noStrike" cap="none" spc="0" normalizeH="0" baseline="0" dirty="0">
              <a:ln>
                <a:noFill/>
              </a:ln>
              <a:solidFill>
                <a:srgbClr val="5E5E5E"/>
              </a:solidFill>
              <a:effectLst/>
              <a:uFillTx/>
              <a:latin typeface="+mn-lt"/>
              <a:ea typeface="+mn-ea"/>
              <a:cs typeface="+mn-cs"/>
              <a:sym typeface="Helvetica Neue"/>
            </a:endParaRPr>
          </a:p>
        </p:txBody>
      </p:sp>
      <p:sp>
        <p:nvSpPr>
          <p:cNvPr id="30" name="TextBox 29">
            <a:extLst>
              <a:ext uri="{FF2B5EF4-FFF2-40B4-BE49-F238E27FC236}">
                <a16:creationId xmlns:a16="http://schemas.microsoft.com/office/drawing/2014/main" id="{FA96C226-3D2D-54F3-FD7E-C402517B6D1C}"/>
              </a:ext>
            </a:extLst>
          </p:cNvPr>
          <p:cNvSpPr txBox="1"/>
          <p:nvPr/>
        </p:nvSpPr>
        <p:spPr>
          <a:xfrm>
            <a:off x="17910605" y="11452842"/>
            <a:ext cx="5457825"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i="0" dirty="0" err="1">
                <a:solidFill>
                  <a:srgbClr val="222222"/>
                </a:solidFill>
                <a:effectLst/>
                <a:latin typeface="Arial" panose="020B0604020202020204" pitchFamily="34" charset="0"/>
              </a:rPr>
              <a:t>Calò</a:t>
            </a:r>
            <a:r>
              <a:rPr lang="en-US" b="0" i="0" dirty="0">
                <a:solidFill>
                  <a:srgbClr val="222222"/>
                </a:solidFill>
                <a:effectLst/>
                <a:latin typeface="Arial" panose="020B0604020202020204" pitchFamily="34" charset="0"/>
              </a:rPr>
              <a:t>, Pietro P., et al. "</a:t>
            </a:r>
            <a:r>
              <a:rPr lang="en-US" b="0" i="0" dirty="0" err="1">
                <a:solidFill>
                  <a:srgbClr val="222222"/>
                </a:solidFill>
                <a:effectLst/>
                <a:latin typeface="Arial" panose="020B0604020202020204" pitchFamily="34" charset="0"/>
              </a:rPr>
              <a:t>SiPM</a:t>
            </a:r>
            <a:r>
              <a:rPr lang="en-US" b="0" i="0" dirty="0">
                <a:solidFill>
                  <a:srgbClr val="222222"/>
                </a:solidFill>
                <a:effectLst/>
                <a:latin typeface="Arial" panose="020B0604020202020204" pitchFamily="34" charset="0"/>
              </a:rPr>
              <a:t> readout electronics." </a:t>
            </a:r>
            <a:r>
              <a:rPr lang="en-US" b="0" i="1" dirty="0">
                <a:solidFill>
                  <a:srgbClr val="222222"/>
                </a:solidFill>
                <a:effectLst/>
                <a:latin typeface="Arial" panose="020B0604020202020204" pitchFamily="34" charset="0"/>
              </a:rPr>
              <a:t>NIM A</a:t>
            </a:r>
            <a:r>
              <a:rPr lang="en-US" b="0" i="0" dirty="0">
                <a:solidFill>
                  <a:srgbClr val="222222"/>
                </a:solidFill>
                <a:effectLst/>
                <a:latin typeface="Arial" panose="020B0604020202020204" pitchFamily="34" charset="0"/>
              </a:rPr>
              <a:t>926 (2019): 57-68.</a:t>
            </a:r>
            <a:endParaRPr lang="LID4096" dirty="0"/>
          </a:p>
        </p:txBody>
      </p:sp>
      <p:sp>
        <p:nvSpPr>
          <p:cNvPr id="31" name="TextBox 30">
            <a:extLst>
              <a:ext uri="{FF2B5EF4-FFF2-40B4-BE49-F238E27FC236}">
                <a16:creationId xmlns:a16="http://schemas.microsoft.com/office/drawing/2014/main" id="{406EE7D1-8139-414F-0C2F-086A258FE29E}"/>
              </a:ext>
            </a:extLst>
          </p:cNvPr>
          <p:cNvSpPr txBox="1"/>
          <p:nvPr/>
        </p:nvSpPr>
        <p:spPr>
          <a:xfrm>
            <a:off x="16002000" y="3952104"/>
            <a:ext cx="8169071"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Simulation of fast and slow component response from </a:t>
            </a:r>
            <a:r>
              <a:rPr kumimoji="0" lang="en-US" sz="2400" b="0" i="0" u="none" strike="noStrike" cap="none" spc="0" normalizeH="0" baseline="0" dirty="0" err="1">
                <a:ln>
                  <a:noFill/>
                </a:ln>
                <a:solidFill>
                  <a:srgbClr val="5E5E5E"/>
                </a:solidFill>
                <a:effectLst/>
                <a:uFillTx/>
                <a:latin typeface="+mn-lt"/>
                <a:ea typeface="+mn-ea"/>
                <a:cs typeface="+mn-cs"/>
                <a:sym typeface="Helvetica Neue"/>
              </a:rPr>
              <a:t>SiPM</a:t>
            </a:r>
            <a:r>
              <a:rPr kumimoji="0" lang="en-US" sz="2400" b="0" i="0" u="none" strike="noStrike" cap="none" spc="0" normalizeH="0" baseline="0" dirty="0">
                <a:ln>
                  <a:noFill/>
                </a:ln>
                <a:solidFill>
                  <a:srgbClr val="5E5E5E"/>
                </a:solidFill>
                <a:effectLst/>
                <a:uFillTx/>
                <a:latin typeface="+mn-lt"/>
                <a:ea typeface="+mn-ea"/>
                <a:cs typeface="+mn-cs"/>
                <a:sym typeface="Helvetica Neue"/>
              </a:rPr>
              <a:t> coupled with an amplifier  </a:t>
            </a:r>
            <a:endParaRPr kumimoji="0" lang="LID4096"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272974426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TotalTime>
  <Words>1415</Words>
  <Application>Microsoft Office PowerPoint</Application>
  <PresentationFormat>Custom</PresentationFormat>
  <Paragraphs>129</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Helvetica Neue</vt:lpstr>
      <vt:lpstr>Helvetica Neue Medium</vt:lpstr>
      <vt:lpstr>Times Roman</vt:lpstr>
      <vt:lpstr>Arial</vt:lpstr>
      <vt:lpstr>Cambria Math</vt:lpstr>
      <vt:lpstr>Courier New</vt:lpstr>
      <vt:lpstr>Symbol</vt:lpstr>
      <vt:lpstr>Times New Roman</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liang guan</cp:lastModifiedBy>
  <cp:revision>8</cp:revision>
  <dcterms:modified xsi:type="dcterms:W3CDTF">2023-12-21T18:19:41Z</dcterms:modified>
</cp:coreProperties>
</file>