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64" r:id="rId4"/>
    <p:sldId id="306" r:id="rId5"/>
    <p:sldId id="309" r:id="rId6"/>
    <p:sldId id="265" r:id="rId7"/>
    <p:sldId id="266" r:id="rId8"/>
    <p:sldId id="310" r:id="rId9"/>
    <p:sldId id="307" r:id="rId10"/>
    <p:sldId id="267" r:id="rId11"/>
    <p:sldId id="269" r:id="rId12"/>
    <p:sldId id="311" r:id="rId13"/>
    <p:sldId id="312" r:id="rId14"/>
    <p:sldId id="313" r:id="rId15"/>
    <p:sldId id="314" r:id="rId16"/>
    <p:sldId id="315" r:id="rId17"/>
    <p:sldId id="296" r:id="rId18"/>
    <p:sldId id="316" r:id="rId19"/>
    <p:sldId id="279" r:id="rId20"/>
    <p:sldId id="304" r:id="rId21"/>
    <p:sldId id="270" r:id="rId22"/>
    <p:sldId id="286" r:id="rId23"/>
    <p:sldId id="263" r:id="rId24"/>
    <p:sldId id="259" r:id="rId25"/>
    <p:sldId id="260" r:id="rId26"/>
    <p:sldId id="257" r:id="rId27"/>
    <p:sldId id="258" r:id="rId28"/>
    <p:sldId id="288" r:id="rId29"/>
    <p:sldId id="289" r:id="rId30"/>
    <p:sldId id="282" r:id="rId31"/>
    <p:sldId id="290" r:id="rId32"/>
    <p:sldId id="283" r:id="rId33"/>
    <p:sldId id="292" r:id="rId34"/>
    <p:sldId id="30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50" autoAdjust="0"/>
    <p:restoredTop sz="94660"/>
  </p:normalViewPr>
  <p:slideViewPr>
    <p:cSldViewPr snapToGrid="0">
      <p:cViewPr>
        <p:scale>
          <a:sx n="94" d="100"/>
          <a:sy n="94" d="100"/>
        </p:scale>
        <p:origin x="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9988-F3BD-489F-CE64-069B1C3FF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8FCA74-4FB9-DF39-B66C-AD1922B77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33A14-20A1-D25C-770B-27C13FBB5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FB6DC-BE9D-3A57-F6E7-F20FE5140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2F805-2864-E944-E8C8-7092F6B48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71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331C7-84D3-FBD8-01A7-7A81904A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43ECF-087A-5316-8680-D0D89EE0C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E3F45-3BE9-29B3-DF80-F8F6C4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47BD1-B33F-747D-2AE0-DAD3060A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7BE08-2E5B-C2A6-0D08-3021092D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6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2C1AD0-74D9-4D09-76BA-CEC766DBE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86538-FC47-0FBF-FEC2-5EA2C155D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3BC61-8D6C-60B0-9886-816A2FED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CE789-76E9-D6C0-2EC2-56AD0C90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559F5-2570-21C7-E1AE-8367E6BE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6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FF4F-83DE-32D7-74C4-C6509CA8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9451B-3620-5C8C-4690-B7A485F5F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CA517-DB49-E9C2-F96D-CC5CB1456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0B0E-80A1-082E-823E-CE80E4F4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AEF2C-6696-ECFE-E58A-4AD58BE9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3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D2E82-A69F-8A67-2CE3-DEB982FF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9F3A0-B2D7-719B-82FF-7E05B6C95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8254A-6902-4B91-069B-A1E7A299F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7BB58-8E8A-51D7-ACEE-3398B062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4D21F-85C6-A479-C38A-98E94D153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0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C8E2B-51C8-FF18-C09B-9903B332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855BD-366A-DA67-BC61-F06A70D92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AE4263-3E3F-8F92-63E9-5A1E185CA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77DD1-D9EE-4AB1-98B2-8305856D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5BD3F-8034-5160-41DE-2732FC320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2D1CC-13BB-B5CE-E872-D0145B12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C6DCA-4C5C-7E6D-F905-017F32E4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FAD0D-EC36-54EA-F094-421E86742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BA5ED-D527-BDF3-864E-FC3532BA5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A02FC-C8B3-FAA1-8088-C351229F4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73989E-C239-C3C9-71AB-2CFE9A6A47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18EF7-9B72-1C03-47CD-973A9B2E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9B5F84-46DC-99A6-8549-13485ECE7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240A6-D855-9226-DE29-9B3E40379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8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F5CD-2830-8D8B-DBAD-ED9541A63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36B5CA-FAEA-0BD1-B070-342AB589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9C6FF-EB6A-85E8-E566-618DCE251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21CEF-28C7-2508-378E-267F5B0E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73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44DF-F674-4557-CEB8-5E923CD0A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F5DE6-7A48-678C-C147-C442A720D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B6EDF-F6F2-36FC-13AE-5E44B149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5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8740D-2367-4BBF-EC0D-0257AB1A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FB6BF-D9F4-E1C1-D0CA-BB2571532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C52E8D-9B7D-5D6E-1FAA-15415F516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68DF-933C-4AB8-2759-18E4CDD2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7D8F2-CAC6-0981-C599-D0F37E88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AD973-3276-7050-7C76-27251794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6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F46B-BFE6-7042-5D5C-2F35B965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49EB3E-2B89-87AF-068C-C7D988823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124A8-DFB9-77E3-37E1-DB6F39D6D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529D3-6BB2-0CF7-B46F-165426CC5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491FF-7B03-2348-A298-164DA6B4B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EBF3F-64A8-31D2-0BE0-F8418EDD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9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800A71-A0BB-2B97-8C37-AEF41F30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CEDF-4FF6-9230-03B1-D8977C0F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CDA22-6E11-A212-0734-B1D9CE27E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A2E3F-62BA-4171-960D-6EF68EE184F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05F91-5CED-4BD6-DC6A-420FC4E15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4EDBA-D832-7AE1-A5E4-E524C99E5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F5A8-98E3-4C17-90C6-DE6B591CA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2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22960-5F8C-941C-733D-FB36521DBF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CalVision</a:t>
            </a:r>
            <a:r>
              <a:rPr lang="en-US" dirty="0"/>
              <a:t> April Test Beam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5D981-FD3B-AB1D-5771-B563FD34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Christopher Martin</a:t>
            </a:r>
          </a:p>
          <a:p>
            <a:r>
              <a:rPr lang="en-US" dirty="0"/>
              <a:t>UVA</a:t>
            </a:r>
          </a:p>
        </p:txBody>
      </p:sp>
    </p:spTree>
    <p:extLst>
      <p:ext uri="{BB962C8B-B14F-4D97-AF65-F5344CB8AC3E}">
        <p14:creationId xmlns:p14="http://schemas.microsoft.com/office/powerpoint/2010/main" val="2829464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28E4E6E3-DAA3-A147-B919-2F41465DF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81" y="13814"/>
            <a:ext cx="10095319" cy="68441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0F6B98-1C59-1DB2-22E7-7FBD09DC58B4}"/>
              </a:ext>
            </a:extLst>
          </p:cNvPr>
          <p:cNvSpPr txBox="1">
            <a:spLocks/>
          </p:cNvSpPr>
          <p:nvPr/>
        </p:nvSpPr>
        <p:spPr>
          <a:xfrm>
            <a:off x="115330" y="389743"/>
            <a:ext cx="2148185" cy="6198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>
                <a:latin typeface="+mn-lt"/>
              </a:rPr>
              <a:t>A Closer Look at </a:t>
            </a:r>
            <a:r>
              <a:rPr lang="en-US" sz="3500" b="1" dirty="0">
                <a:latin typeface="+mn-lt"/>
              </a:rPr>
              <a:t>Channel 0</a:t>
            </a:r>
            <a:r>
              <a:rPr lang="en-US" sz="3500" dirty="0">
                <a:latin typeface="+mn-lt"/>
              </a:rPr>
              <a:t> from the</a:t>
            </a:r>
            <a:br>
              <a:rPr lang="en-US" sz="3500" dirty="0">
                <a:latin typeface="+mn-lt"/>
              </a:rPr>
            </a:br>
            <a:r>
              <a:rPr lang="en-US" sz="3500" dirty="0">
                <a:latin typeface="+mn-lt"/>
              </a:rPr>
              <a:t>PWO (parallel) </a:t>
            </a:r>
            <a:r>
              <a:rPr lang="en-US" sz="3500" b="1" dirty="0">
                <a:latin typeface="+mn-lt"/>
              </a:rPr>
              <a:t>Filtered</a:t>
            </a:r>
            <a:r>
              <a:rPr lang="en-US" sz="3500" dirty="0">
                <a:latin typeface="+mn-lt"/>
              </a:rPr>
              <a:t> Data </a:t>
            </a:r>
            <a:br>
              <a:rPr lang="en-US" sz="3500" dirty="0">
                <a:latin typeface="+mn-lt"/>
              </a:rPr>
            </a:br>
            <a:endParaRPr lang="en-US" sz="3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795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0591EF-C81F-9B92-EB76-2529F92B8D5E}"/>
              </a:ext>
            </a:extLst>
          </p:cNvPr>
          <p:cNvSpPr txBox="1"/>
          <p:nvPr/>
        </p:nvSpPr>
        <p:spPr>
          <a:xfrm>
            <a:off x="141249" y="126380"/>
            <a:ext cx="27668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PWO (parallel) </a:t>
            </a:r>
            <a:r>
              <a:rPr lang="en-US" sz="2500" b="1" dirty="0"/>
              <a:t>Filtered</a:t>
            </a:r>
            <a:r>
              <a:rPr lang="en-US" sz="2500" dirty="0"/>
              <a:t> Data Set, </a:t>
            </a:r>
            <a:r>
              <a:rPr lang="en-US" sz="2500" b="1" dirty="0"/>
              <a:t>Channel 4 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F82ED495-F330-E87E-A7E5-9F31D1C90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45" y="0"/>
            <a:ext cx="897075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56899-1E48-FC08-7E25-AB7AEB00A5F7}"/>
              </a:ext>
            </a:extLst>
          </p:cNvPr>
          <p:cNvSpPr txBox="1"/>
          <p:nvPr/>
        </p:nvSpPr>
        <p:spPr>
          <a:xfrm>
            <a:off x="209862" y="5325350"/>
            <a:ext cx="340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*Filter Only Applied to the “Back-End” of the Crystal (Channels 0,1,2, &amp; 3) While “Front-End” (Channels 4,5, &amp; 6) experience no direct filtration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47404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D3FA0-3505-2697-10C6-9337C113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72" y="0"/>
            <a:ext cx="6123616" cy="3781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39032D-FFB8-E900-BFD4-7FA1EB5B2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922" y="3076646"/>
            <a:ext cx="6154077" cy="3781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4F16C3-1CD1-08DC-2325-C804FDE48565}"/>
              </a:ext>
            </a:extLst>
          </p:cNvPr>
          <p:cNvSpPr txBox="1"/>
          <p:nvPr/>
        </p:nvSpPr>
        <p:spPr>
          <a:xfrm>
            <a:off x="6428301" y="185630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&lt;- PWO (Parallel) </a:t>
            </a:r>
            <a:r>
              <a:rPr lang="en-US" b="1" dirty="0"/>
              <a:t>Unfiltered</a:t>
            </a:r>
            <a:r>
              <a:rPr lang="en-US" dirty="0"/>
              <a:t>, </a:t>
            </a:r>
            <a:r>
              <a:rPr lang="en-US" b="1" dirty="0"/>
              <a:t>Channel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CEFD32-A0DE-DB7B-7306-9ADE4758CE70}"/>
              </a:ext>
            </a:extLst>
          </p:cNvPr>
          <p:cNvSpPr txBox="1"/>
          <p:nvPr/>
        </p:nvSpPr>
        <p:spPr>
          <a:xfrm>
            <a:off x="1554938" y="5061284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(Parallel) </a:t>
            </a:r>
            <a:r>
              <a:rPr lang="en-US" b="1" dirty="0"/>
              <a:t>Filtered</a:t>
            </a:r>
            <a:r>
              <a:rPr lang="en-US" dirty="0"/>
              <a:t>, </a:t>
            </a:r>
            <a:r>
              <a:rPr lang="en-US" b="1" dirty="0"/>
              <a:t>Channel 0 </a:t>
            </a:r>
            <a:r>
              <a:rPr lang="en-US" dirty="0"/>
              <a:t>-&gt;</a:t>
            </a:r>
          </a:p>
        </p:txBody>
      </p:sp>
    </p:spTree>
    <p:extLst>
      <p:ext uri="{BB962C8B-B14F-4D97-AF65-F5344CB8AC3E}">
        <p14:creationId xmlns:p14="http://schemas.microsoft.com/office/powerpoint/2010/main" val="72401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0427D-35AB-B4AD-DFAF-771BC604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1" y="0"/>
            <a:ext cx="6126480" cy="3785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31D6AA-8E58-6FDC-14E3-E9A4ED6FA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991" y="3072384"/>
            <a:ext cx="6152651" cy="378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238BDD-0958-E4E1-F664-4DAE4DCDB329}"/>
              </a:ext>
            </a:extLst>
          </p:cNvPr>
          <p:cNvSpPr txBox="1"/>
          <p:nvPr/>
        </p:nvSpPr>
        <p:spPr>
          <a:xfrm>
            <a:off x="6428301" y="185630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&lt;- PWO (Parallel) </a:t>
            </a:r>
            <a:r>
              <a:rPr lang="en-US" b="1" dirty="0"/>
              <a:t>Unfiltered</a:t>
            </a:r>
            <a:r>
              <a:rPr lang="en-US" dirty="0"/>
              <a:t>, </a:t>
            </a:r>
            <a:r>
              <a:rPr lang="en-US" b="1" dirty="0"/>
              <a:t>Channel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3E27F7-5F94-B78F-B38A-B966A083A371}"/>
              </a:ext>
            </a:extLst>
          </p:cNvPr>
          <p:cNvSpPr txBox="1"/>
          <p:nvPr/>
        </p:nvSpPr>
        <p:spPr>
          <a:xfrm>
            <a:off x="1554938" y="5061284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(Parallel) </a:t>
            </a:r>
            <a:r>
              <a:rPr lang="en-US" b="1" dirty="0"/>
              <a:t>Filtered</a:t>
            </a:r>
            <a:r>
              <a:rPr lang="en-US" dirty="0"/>
              <a:t>, </a:t>
            </a:r>
            <a:r>
              <a:rPr lang="en-US" b="1" dirty="0"/>
              <a:t>Channel 1 </a:t>
            </a:r>
            <a:r>
              <a:rPr lang="en-US" dirty="0"/>
              <a:t>-&gt;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B731C2-F6B8-7AE2-B9D9-9E7C1E096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675"/>
          <a:stretch/>
        </p:blipFill>
        <p:spPr>
          <a:xfrm>
            <a:off x="6234560" y="3187505"/>
            <a:ext cx="387481" cy="35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39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331A1-2649-1F74-4FDD-DD4CF591C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2"/>
            <a:ext cx="6126480" cy="3809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149BEC-318F-1AD7-C775-BFFCB2FC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2" y="3072384"/>
            <a:ext cx="6095575" cy="378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5CA7A6-4EBE-F4E4-D3FE-09DBCC2E29C7}"/>
              </a:ext>
            </a:extLst>
          </p:cNvPr>
          <p:cNvSpPr txBox="1"/>
          <p:nvPr/>
        </p:nvSpPr>
        <p:spPr>
          <a:xfrm>
            <a:off x="6428301" y="185630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&lt;- PWO (Parallel) </a:t>
            </a:r>
            <a:r>
              <a:rPr lang="en-US" b="1" dirty="0"/>
              <a:t>Unfiltered</a:t>
            </a:r>
            <a:r>
              <a:rPr lang="en-US" dirty="0"/>
              <a:t>, </a:t>
            </a:r>
            <a:r>
              <a:rPr lang="en-US" b="1" dirty="0"/>
              <a:t>Channel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813EF-EEBC-9E6D-70B1-1563751D197B}"/>
              </a:ext>
            </a:extLst>
          </p:cNvPr>
          <p:cNvSpPr txBox="1"/>
          <p:nvPr/>
        </p:nvSpPr>
        <p:spPr>
          <a:xfrm>
            <a:off x="1554938" y="5061284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(Parallel) </a:t>
            </a:r>
            <a:r>
              <a:rPr lang="en-US" b="1" dirty="0"/>
              <a:t>Filtered</a:t>
            </a:r>
            <a:r>
              <a:rPr lang="en-US" dirty="0"/>
              <a:t>, </a:t>
            </a:r>
            <a:r>
              <a:rPr lang="en-US" b="1" dirty="0"/>
              <a:t>Channel 2 </a:t>
            </a:r>
            <a:r>
              <a:rPr lang="en-US" dirty="0"/>
              <a:t>-&gt;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F0D2EA-C26B-C542-F43F-1C9A4A5889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675"/>
          <a:stretch/>
        </p:blipFill>
        <p:spPr>
          <a:xfrm>
            <a:off x="6126482" y="3187505"/>
            <a:ext cx="387481" cy="35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15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34A0E-CAC8-A457-D6B0-925CD2BB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136997" cy="3785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A51ABD-C346-7374-BCF5-2DBF600FF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034" y="3072384"/>
            <a:ext cx="6135966" cy="378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2B24AB-8A24-A8F7-7A98-761E9BE83438}"/>
              </a:ext>
            </a:extLst>
          </p:cNvPr>
          <p:cNvSpPr txBox="1"/>
          <p:nvPr/>
        </p:nvSpPr>
        <p:spPr>
          <a:xfrm>
            <a:off x="6428301" y="185630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&lt;- PWO (Parallel) </a:t>
            </a:r>
            <a:r>
              <a:rPr lang="en-US" b="1" dirty="0"/>
              <a:t>Unfiltered</a:t>
            </a:r>
            <a:r>
              <a:rPr lang="en-US" dirty="0"/>
              <a:t>, </a:t>
            </a:r>
            <a:r>
              <a:rPr lang="en-US" b="1" dirty="0"/>
              <a:t>Channel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91CF4-E108-24E1-E08F-10D8CDE5993B}"/>
              </a:ext>
            </a:extLst>
          </p:cNvPr>
          <p:cNvSpPr txBox="1"/>
          <p:nvPr/>
        </p:nvSpPr>
        <p:spPr>
          <a:xfrm>
            <a:off x="1554938" y="5061284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(Parallel) </a:t>
            </a:r>
            <a:r>
              <a:rPr lang="en-US" b="1" dirty="0"/>
              <a:t>Filtered</a:t>
            </a:r>
            <a:r>
              <a:rPr lang="en-US" dirty="0"/>
              <a:t>, </a:t>
            </a:r>
            <a:r>
              <a:rPr lang="en-US" b="1" dirty="0"/>
              <a:t>Channel 3 </a:t>
            </a:r>
            <a:r>
              <a:rPr lang="en-US" dirty="0"/>
              <a:t>-&gt;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05240E-CDD4-6D9D-993E-3DF7E50D0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675"/>
          <a:stretch/>
        </p:blipFill>
        <p:spPr>
          <a:xfrm>
            <a:off x="6096000" y="3187505"/>
            <a:ext cx="387481" cy="35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21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A181D-21D2-BE19-6FAB-61DDE91CA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" y="0"/>
            <a:ext cx="6095575" cy="3785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3D4209-FCF6-CA65-3CFE-8357D1BB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720" y="3072384"/>
            <a:ext cx="6115855" cy="378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978AD-630F-79F7-ADDE-327BE689E012}"/>
              </a:ext>
            </a:extLst>
          </p:cNvPr>
          <p:cNvSpPr txBox="1"/>
          <p:nvPr/>
        </p:nvSpPr>
        <p:spPr>
          <a:xfrm>
            <a:off x="6428301" y="185630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&lt;- PWO (Parallel) </a:t>
            </a:r>
            <a:r>
              <a:rPr lang="en-US" b="1" dirty="0"/>
              <a:t>Unfiltered</a:t>
            </a:r>
            <a:r>
              <a:rPr lang="en-US" dirty="0"/>
              <a:t>, </a:t>
            </a:r>
            <a:r>
              <a:rPr lang="en-US" b="1" dirty="0"/>
              <a:t>Channel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7EBAA-CF01-4A93-37C5-E184592C6860}"/>
              </a:ext>
            </a:extLst>
          </p:cNvPr>
          <p:cNvSpPr txBox="1"/>
          <p:nvPr/>
        </p:nvSpPr>
        <p:spPr>
          <a:xfrm>
            <a:off x="1554938" y="5061284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(Parallel) </a:t>
            </a:r>
            <a:r>
              <a:rPr lang="en-US" b="1" dirty="0"/>
              <a:t>Filtered</a:t>
            </a:r>
            <a:r>
              <a:rPr lang="en-US" dirty="0"/>
              <a:t>, </a:t>
            </a:r>
            <a:r>
              <a:rPr lang="en-US" b="1" dirty="0"/>
              <a:t>Channel 4 </a:t>
            </a:r>
            <a:r>
              <a:rPr lang="en-US" dirty="0"/>
              <a:t>-&gt;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637840-5524-CD37-F206-FBFDAA371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675"/>
          <a:stretch/>
        </p:blipFill>
        <p:spPr>
          <a:xfrm>
            <a:off x="6096000" y="3187505"/>
            <a:ext cx="387481" cy="35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6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B26BB-6361-5BEF-F098-6FC67CFCA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3552" cy="3785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2DF10-B732-D28F-C486-0B308E8A1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009" y="3072384"/>
            <a:ext cx="6118991" cy="378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7762BB-4564-01D9-2A67-C42AF0259BF8}"/>
              </a:ext>
            </a:extLst>
          </p:cNvPr>
          <p:cNvSpPr txBox="1"/>
          <p:nvPr/>
        </p:nvSpPr>
        <p:spPr>
          <a:xfrm>
            <a:off x="6428301" y="185630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&lt;- PWO (Parallel) </a:t>
            </a:r>
            <a:r>
              <a:rPr lang="en-US" b="1" dirty="0"/>
              <a:t>Unfiltered</a:t>
            </a:r>
            <a:r>
              <a:rPr lang="en-US" dirty="0"/>
              <a:t>, </a:t>
            </a:r>
            <a:r>
              <a:rPr lang="en-US" b="1" dirty="0"/>
              <a:t>Channel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AC39E-0093-B69D-1358-354DBD382982}"/>
              </a:ext>
            </a:extLst>
          </p:cNvPr>
          <p:cNvSpPr txBox="1"/>
          <p:nvPr/>
        </p:nvSpPr>
        <p:spPr>
          <a:xfrm>
            <a:off x="1554938" y="5061284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(Parallel) </a:t>
            </a:r>
            <a:r>
              <a:rPr lang="en-US" b="1" dirty="0"/>
              <a:t>Filtered</a:t>
            </a:r>
            <a:r>
              <a:rPr lang="en-US" dirty="0"/>
              <a:t>, </a:t>
            </a:r>
            <a:r>
              <a:rPr lang="en-US" b="1" dirty="0"/>
              <a:t>Channel 5 </a:t>
            </a:r>
            <a:r>
              <a:rPr lang="en-US" dirty="0"/>
              <a:t>-&gt;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B1F68-58D0-C08C-C042-EE6840E5A1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675"/>
          <a:stretch/>
        </p:blipFill>
        <p:spPr>
          <a:xfrm>
            <a:off x="6113552" y="3187505"/>
            <a:ext cx="387481" cy="35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20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212C9-39D8-DA06-E29F-0E72C8073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67" y="0"/>
            <a:ext cx="6118167" cy="3785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9F762D-7145-12BE-8EDA-FE12F6557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72384"/>
            <a:ext cx="6130784" cy="3785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89BA9-93E3-264B-C760-3FB3C264D644}"/>
              </a:ext>
            </a:extLst>
          </p:cNvPr>
          <p:cNvSpPr txBox="1"/>
          <p:nvPr/>
        </p:nvSpPr>
        <p:spPr>
          <a:xfrm>
            <a:off x="6428301" y="185630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&lt;- PWO (Parallel) </a:t>
            </a:r>
            <a:r>
              <a:rPr lang="en-US" b="1" dirty="0"/>
              <a:t>Unfiltered</a:t>
            </a:r>
            <a:r>
              <a:rPr lang="en-US" dirty="0"/>
              <a:t>, </a:t>
            </a:r>
            <a:r>
              <a:rPr lang="en-US" b="1" dirty="0"/>
              <a:t>Channel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B639B-86C7-D7D9-384B-8BE9FCC783C0}"/>
              </a:ext>
            </a:extLst>
          </p:cNvPr>
          <p:cNvSpPr txBox="1"/>
          <p:nvPr/>
        </p:nvSpPr>
        <p:spPr>
          <a:xfrm>
            <a:off x="1554938" y="5061284"/>
            <a:ext cx="533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(Parallel) </a:t>
            </a:r>
            <a:r>
              <a:rPr lang="en-US" b="1" dirty="0"/>
              <a:t>Filtered</a:t>
            </a:r>
            <a:r>
              <a:rPr lang="en-US" dirty="0"/>
              <a:t>, </a:t>
            </a:r>
            <a:r>
              <a:rPr lang="en-US" b="1" dirty="0"/>
              <a:t>Channel 6 </a:t>
            </a:r>
            <a:r>
              <a:rPr lang="en-US" dirty="0"/>
              <a:t>-&gt;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D893D8-AD51-6F5A-C3EE-6ED2A0656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675"/>
          <a:stretch/>
        </p:blipFill>
        <p:spPr>
          <a:xfrm>
            <a:off x="6116626" y="3187505"/>
            <a:ext cx="387481" cy="35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84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F79A8329-7B11-B6C1-0BBA-24D581AB9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03"/>
          <a:stretch/>
        </p:blipFill>
        <p:spPr>
          <a:xfrm>
            <a:off x="3143119" y="796458"/>
            <a:ext cx="4468872" cy="6001580"/>
          </a:xfrm>
          <a:prstGeom prst="rect">
            <a:avLst/>
          </a:prstGeom>
        </p:spPr>
      </p:pic>
      <p:pic>
        <p:nvPicPr>
          <p:cNvPr id="5" name="Picture 4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5DBCE081-EDA9-87D9-82BB-7AEB96A0C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03"/>
          <a:stretch/>
        </p:blipFill>
        <p:spPr>
          <a:xfrm>
            <a:off x="7611991" y="887267"/>
            <a:ext cx="4401254" cy="59107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662892-0482-8FD2-10BC-34B4EAFA3859}"/>
                  </a:ext>
                </a:extLst>
              </p:cNvPr>
              <p:cNvSpPr txBox="1"/>
              <p:nvPr/>
            </p:nvSpPr>
            <p:spPr>
              <a:xfrm>
                <a:off x="0" y="1007414"/>
                <a:ext cx="3396343" cy="2093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Determined size of a </a:t>
                </a:r>
                <a:r>
                  <a:rPr lang="en-US" dirty="0" err="1"/>
                  <a:t>SiPM</a:t>
                </a:r>
                <a:r>
                  <a:rPr lang="en-US" dirty="0"/>
                  <a:t> to be   6 mm x 6 mm, approximate the size as a circle of radius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US" dirty="0"/>
                  <a:t> mm</a:t>
                </a:r>
              </a:p>
              <a:p>
                <a:endParaRPr lang="en-US" dirty="0"/>
              </a:p>
              <a:p>
                <a:r>
                  <a:rPr lang="en-US" dirty="0"/>
                  <a:t>R &lt;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US" dirty="0"/>
                  <a:t> mm : “HITS”</a:t>
                </a:r>
              </a:p>
              <a:p>
                <a:endParaRPr lang="en-US" dirty="0"/>
              </a:p>
              <a:p>
                <a:r>
                  <a:rPr lang="en-US" dirty="0"/>
                  <a:t>R &gt;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US" dirty="0"/>
                  <a:t> mm : “NO HIT”/”MISS”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662892-0482-8FD2-10BC-34B4EAFA3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07414"/>
                <a:ext cx="3396343" cy="2093265"/>
              </a:xfrm>
              <a:prstGeom prst="rect">
                <a:avLst/>
              </a:prstGeom>
              <a:blipFill>
                <a:blip r:embed="rId4"/>
                <a:stretch>
                  <a:fillRect l="-1436" t="-1453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8E6D4B9-B02A-B9EB-EDEF-857E60D97CD0}"/>
              </a:ext>
            </a:extLst>
          </p:cNvPr>
          <p:cNvSpPr txBox="1"/>
          <p:nvPr/>
        </p:nvSpPr>
        <p:spPr>
          <a:xfrm>
            <a:off x="178755" y="59961"/>
            <a:ext cx="114760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PWO (Parallel) </a:t>
            </a:r>
            <a:r>
              <a:rPr lang="en-US" sz="2500" b="1" dirty="0"/>
              <a:t>Filtered, Channel 0: </a:t>
            </a:r>
            <a:r>
              <a:rPr lang="en-US" sz="2500" dirty="0"/>
              <a:t> Cut on Location of Events </a:t>
            </a:r>
            <a:r>
              <a:rPr lang="en-US" sz="2500" dirty="0" err="1"/>
              <a:t>wrt</a:t>
            </a:r>
            <a:r>
              <a:rPr lang="en-US" sz="2500" dirty="0"/>
              <a:t> Channel 0 </a:t>
            </a:r>
            <a:r>
              <a:rPr lang="en-US" sz="2500" dirty="0" err="1"/>
              <a:t>SiPM</a:t>
            </a:r>
            <a:r>
              <a:rPr lang="en-US" sz="2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761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956F2-1A20-B07B-2CDD-7A5FF337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3484"/>
            <a:ext cx="10515600" cy="1325563"/>
          </a:xfrm>
        </p:spPr>
        <p:txBody>
          <a:bodyPr/>
          <a:lstStyle/>
          <a:p>
            <a:r>
              <a:rPr lang="en-US" dirty="0"/>
              <a:t>April Test Beam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36B52-84F7-0A60-D249-5B24AD81B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2" y="915738"/>
            <a:ext cx="7125438" cy="186209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Single Crystal test beam (PWO and BGO)</a:t>
            </a:r>
          </a:p>
          <a:p>
            <a:r>
              <a:rPr lang="en-US" dirty="0"/>
              <a:t>7 </a:t>
            </a:r>
            <a:r>
              <a:rPr lang="en-US" dirty="0" err="1"/>
              <a:t>SiPMs</a:t>
            </a:r>
            <a:r>
              <a:rPr lang="en-US" dirty="0"/>
              <a:t>, 1 MCP</a:t>
            </a:r>
          </a:p>
          <a:p>
            <a:r>
              <a:rPr lang="en-US" dirty="0"/>
              <a:t>120 GeV Protons</a:t>
            </a:r>
          </a:p>
          <a:p>
            <a:r>
              <a:rPr lang="en-US" dirty="0"/>
              <a:t>Front-End: (Upstream) Channels 4,5,6</a:t>
            </a:r>
          </a:p>
          <a:p>
            <a:r>
              <a:rPr lang="en-US" dirty="0"/>
              <a:t>Back-End: (Downstream) Channels 0-3 + MCP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4A2F50-35A8-5C85-FB74-FA968FC45033}"/>
              </a:ext>
            </a:extLst>
          </p:cNvPr>
          <p:cNvSpPr txBox="1"/>
          <p:nvPr/>
        </p:nvSpPr>
        <p:spPr>
          <a:xfrm>
            <a:off x="0" y="6265734"/>
            <a:ext cx="8430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*Filter Only Applied to the “Back-End” of the Crystal (Channels 0,1,2, &amp; 3) While “Front-End” (Channels 4,5, &amp; 6) experience no direct filtration</a:t>
            </a:r>
            <a:endParaRPr lang="en-US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716F5-1BB9-6BA9-EFDC-C9BCAD644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3647"/>
            <a:ext cx="5773219" cy="3438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77557-22CE-743F-6D0E-A13D93F24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218" y="2670963"/>
            <a:ext cx="3830782" cy="41795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AEE7FA-71E8-4B6C-80A3-9F61A75677C9}"/>
              </a:ext>
            </a:extLst>
          </p:cNvPr>
          <p:cNvSpPr txBox="1"/>
          <p:nvPr/>
        </p:nvSpPr>
        <p:spPr>
          <a:xfrm>
            <a:off x="207818" y="5874657"/>
            <a:ext cx="32419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Credit: Grace Cummings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3A83F6-0375-3C18-104E-F9CDFF78CD5F}"/>
              </a:ext>
            </a:extLst>
          </p:cNvPr>
          <p:cNvSpPr txBox="1"/>
          <p:nvPr/>
        </p:nvSpPr>
        <p:spPr>
          <a:xfrm>
            <a:off x="8894618" y="6427316"/>
            <a:ext cx="32419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Credit: Grace Cummings</a:t>
            </a:r>
          </a:p>
        </p:txBody>
      </p:sp>
    </p:spTree>
    <p:extLst>
      <p:ext uri="{BB962C8B-B14F-4D97-AF65-F5344CB8AC3E}">
        <p14:creationId xmlns:p14="http://schemas.microsoft.com/office/powerpoint/2010/main" val="3312182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AC5BEB-0992-488E-D038-9CC1228DAF30}"/>
              </a:ext>
            </a:extLst>
          </p:cNvPr>
          <p:cNvSpPr/>
          <p:nvPr/>
        </p:nvSpPr>
        <p:spPr>
          <a:xfrm>
            <a:off x="1919189" y="1696694"/>
            <a:ext cx="2062361" cy="184147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6069EFA-E960-DF6A-913E-677C7E7E4CEC}"/>
              </a:ext>
            </a:extLst>
          </p:cNvPr>
          <p:cNvSpPr/>
          <p:nvPr/>
        </p:nvSpPr>
        <p:spPr>
          <a:xfrm>
            <a:off x="49428" y="55605"/>
            <a:ext cx="5894172" cy="5152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56CC79-A768-5869-DFA0-8298780F8063}"/>
              </a:ext>
            </a:extLst>
          </p:cNvPr>
          <p:cNvSpPr/>
          <p:nvPr/>
        </p:nvSpPr>
        <p:spPr>
          <a:xfrm>
            <a:off x="2194898" y="1967278"/>
            <a:ext cx="1488488" cy="1292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0276A-FCC2-A361-E133-EE8C7A4107A4}"/>
              </a:ext>
            </a:extLst>
          </p:cNvPr>
          <p:cNvSpPr/>
          <p:nvPr/>
        </p:nvSpPr>
        <p:spPr>
          <a:xfrm>
            <a:off x="1441006" y="1272746"/>
            <a:ext cx="2995070" cy="26690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B79CAC-AB87-9679-FDD8-3932A8084787}"/>
              </a:ext>
            </a:extLst>
          </p:cNvPr>
          <p:cNvSpPr/>
          <p:nvPr/>
        </p:nvSpPr>
        <p:spPr>
          <a:xfrm>
            <a:off x="970721" y="756594"/>
            <a:ext cx="4036552" cy="37491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76A150-787B-3134-45AC-A03C3BD4769A}"/>
              </a:ext>
            </a:extLst>
          </p:cNvPr>
          <p:cNvSpPr/>
          <p:nvPr/>
        </p:nvSpPr>
        <p:spPr>
          <a:xfrm>
            <a:off x="2884110" y="2573379"/>
            <a:ext cx="66354" cy="6250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271F4-93B4-DB90-1A63-F3505820F43D}"/>
              </a:ext>
            </a:extLst>
          </p:cNvPr>
          <p:cNvSpPr txBox="1"/>
          <p:nvPr/>
        </p:nvSpPr>
        <p:spPr>
          <a:xfrm>
            <a:off x="2629580" y="1647320"/>
            <a:ext cx="7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SiPM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F4C0CF-E8C2-7903-7ACB-6AD930DBE946}"/>
              </a:ext>
            </a:extLst>
          </p:cNvPr>
          <p:cNvCxnSpPr>
            <a:cxnSpLocks/>
            <a:stCxn id="9" idx="2"/>
            <a:endCxn id="4" idx="6"/>
          </p:cNvCxnSpPr>
          <p:nvPr/>
        </p:nvCxnSpPr>
        <p:spPr>
          <a:xfrm>
            <a:off x="2884110" y="2604633"/>
            <a:ext cx="799276" cy="8851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01E2E0E-C888-A4DD-0CFC-3955BB8E35B0}"/>
              </a:ext>
            </a:extLst>
          </p:cNvPr>
          <p:cNvSpPr txBox="1"/>
          <p:nvPr/>
        </p:nvSpPr>
        <p:spPr>
          <a:xfrm>
            <a:off x="2974456" y="2361171"/>
            <a:ext cx="100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ECE4AD-51EB-D3E3-AA78-0704123DB8D9}"/>
              </a:ext>
            </a:extLst>
          </p:cNvPr>
          <p:cNvSpPr txBox="1"/>
          <p:nvPr/>
        </p:nvSpPr>
        <p:spPr>
          <a:xfrm rot="3678219">
            <a:off x="3927565" y="1914006"/>
            <a:ext cx="1000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B74E98-9EB9-6D53-26CF-85BCD0A7634A}"/>
              </a:ext>
            </a:extLst>
          </p:cNvPr>
          <p:cNvSpPr txBox="1"/>
          <p:nvPr/>
        </p:nvSpPr>
        <p:spPr>
          <a:xfrm rot="3678219">
            <a:off x="4586046" y="1945259"/>
            <a:ext cx="1000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 mm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F9A1BD-3779-F763-4B4A-52D715D3D8F0}"/>
              </a:ext>
            </a:extLst>
          </p:cNvPr>
          <p:cNvSpPr txBox="1"/>
          <p:nvPr/>
        </p:nvSpPr>
        <p:spPr>
          <a:xfrm rot="3678219">
            <a:off x="5428118" y="1678097"/>
            <a:ext cx="1000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12 mm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CC9AB-28F7-A153-AAF6-463AA905D4EE}"/>
              </a:ext>
            </a:extLst>
          </p:cNvPr>
          <p:cNvSpPr txBox="1"/>
          <p:nvPr/>
        </p:nvSpPr>
        <p:spPr>
          <a:xfrm>
            <a:off x="6096000" y="228600"/>
            <a:ext cx="52686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More Radials cuts: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E73B7-145B-6FCB-AAB0-9C0261E2EFA3}"/>
              </a:ext>
            </a:extLst>
          </p:cNvPr>
          <p:cNvSpPr txBox="1"/>
          <p:nvPr/>
        </p:nvSpPr>
        <p:spPr>
          <a:xfrm>
            <a:off x="6629400" y="1696694"/>
            <a:ext cx="4800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Radial Cuts are made on the distance an event occurs at </a:t>
            </a:r>
            <a:r>
              <a:rPr lang="en-US" sz="2400" dirty="0" err="1"/>
              <a:t>wrt</a:t>
            </a:r>
            <a:r>
              <a:rPr lang="en-US" sz="2400" dirty="0"/>
              <a:t> to the center of the </a:t>
            </a:r>
            <a:r>
              <a:rPr lang="en-US" sz="2400" dirty="0" err="1"/>
              <a:t>SiPM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Cuts will occur in “Rings”: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 &lt; 2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 mm &lt; R &lt; 4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4 mm &lt; R &lt; 8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8 mm &lt; R &lt; 12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 &gt; 12 mm</a:t>
            </a:r>
          </a:p>
        </p:txBody>
      </p:sp>
    </p:spTree>
    <p:extLst>
      <p:ext uri="{BB962C8B-B14F-4D97-AF65-F5344CB8AC3E}">
        <p14:creationId xmlns:p14="http://schemas.microsoft.com/office/powerpoint/2010/main" val="2479607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CE57DE-321A-DD98-1BD6-62D53E0EC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834"/>
            <a:ext cx="3647633" cy="3238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9CD34-34B6-CA0A-5F1F-80F0F00A3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618" y="309794"/>
            <a:ext cx="3717561" cy="3300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27E945-EDE5-FC94-DC1B-0C900AB61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033" y="442041"/>
            <a:ext cx="3717561" cy="3300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527109-A266-3E4D-CEC8-DFB1D7ACB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684" y="3569118"/>
            <a:ext cx="3717561" cy="3300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83213C-174F-F697-2918-AE7BA7591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1893" y="3651187"/>
            <a:ext cx="3625118" cy="32182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D137BD-F082-2A4B-69D3-027434EE3558}"/>
              </a:ext>
            </a:extLst>
          </p:cNvPr>
          <p:cNvSpPr txBox="1"/>
          <p:nvPr/>
        </p:nvSpPr>
        <p:spPr>
          <a:xfrm>
            <a:off x="326036" y="72709"/>
            <a:ext cx="12914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	R &lt; 2 mm 			2 mm &lt; R &lt; 4 mm				4 mm &lt; R &lt; 8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28F228-A5E8-ECA5-81FB-E2E15EB1F640}"/>
              </a:ext>
            </a:extLst>
          </p:cNvPr>
          <p:cNvSpPr txBox="1"/>
          <p:nvPr/>
        </p:nvSpPr>
        <p:spPr>
          <a:xfrm>
            <a:off x="3059234" y="3517333"/>
            <a:ext cx="1009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	8 mm &lt; R &lt; 12 mm				R &gt; 12 mm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13B912-EE05-E05E-130F-A47F598A370C}"/>
              </a:ext>
            </a:extLst>
          </p:cNvPr>
          <p:cNvSpPr txBox="1"/>
          <p:nvPr/>
        </p:nvSpPr>
        <p:spPr>
          <a:xfrm>
            <a:off x="99929" y="4117154"/>
            <a:ext cx="383373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PWO (Parallel) </a:t>
            </a:r>
            <a:r>
              <a:rPr lang="en-US" sz="2500" b="1" dirty="0"/>
              <a:t>Filtered, Channel 0: </a:t>
            </a:r>
            <a:r>
              <a:rPr lang="en-US" sz="2500" dirty="0"/>
              <a:t>Cuts on Events occurring at Radii further from the center of the relevant </a:t>
            </a:r>
            <a:r>
              <a:rPr lang="en-US" sz="2500" dirty="0" err="1"/>
              <a:t>SiPM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737868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E9B4FC5C-F796-FA3A-FA39-949AB7491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16" y="3220510"/>
            <a:ext cx="4028860" cy="3575614"/>
          </a:xfrm>
          <a:prstGeom prst="rect">
            <a:avLst/>
          </a:prstGeom>
        </p:spPr>
      </p:pic>
      <p:pic>
        <p:nvPicPr>
          <p:cNvPr id="3" name="Picture 2" descr="A diagram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392264A5-7F6A-E2D2-FED4-8AE18F009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40" y="0"/>
            <a:ext cx="4028860" cy="3575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BA90CD-AF01-661A-8685-65E5A5F71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7" y="1024404"/>
            <a:ext cx="5937414" cy="3795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06ED7A-7B8E-7301-838C-85148F867BF4}"/>
              </a:ext>
            </a:extLst>
          </p:cNvPr>
          <p:cNvSpPr txBox="1"/>
          <p:nvPr/>
        </p:nvSpPr>
        <p:spPr>
          <a:xfrm>
            <a:off x="6798415" y="32454"/>
            <a:ext cx="272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(R &lt; 8 mm)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C3A9A-F63B-95B5-A41C-25CDA2FF5AB5}"/>
              </a:ext>
            </a:extLst>
          </p:cNvPr>
          <p:cNvSpPr txBox="1"/>
          <p:nvPr/>
        </p:nvSpPr>
        <p:spPr>
          <a:xfrm>
            <a:off x="4969723" y="6271548"/>
            <a:ext cx="272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(R &gt; 8 mm)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B73CF-4480-CDFC-A9F2-BF0542D41C8A}"/>
              </a:ext>
            </a:extLst>
          </p:cNvPr>
          <p:cNvSpPr txBox="1"/>
          <p:nvPr/>
        </p:nvSpPr>
        <p:spPr>
          <a:xfrm>
            <a:off x="164892" y="97436"/>
            <a:ext cx="46919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PWO (Parallel) </a:t>
            </a:r>
            <a:r>
              <a:rPr lang="en-US" sz="2500" b="1" dirty="0"/>
              <a:t>Filtered, Channel 0:</a:t>
            </a:r>
            <a:r>
              <a:rPr lang="en-US" sz="2500" dirty="0"/>
              <a:t> An informed cut on Radius</a:t>
            </a:r>
          </a:p>
        </p:txBody>
      </p:sp>
    </p:spTree>
    <p:extLst>
      <p:ext uri="{BB962C8B-B14F-4D97-AF65-F5344CB8AC3E}">
        <p14:creationId xmlns:p14="http://schemas.microsoft.com/office/powerpoint/2010/main" val="2905235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3AA0CE-7C1F-6218-D551-ED360463E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942"/>
          <a:stretch/>
        </p:blipFill>
        <p:spPr>
          <a:xfrm>
            <a:off x="712657" y="740526"/>
            <a:ext cx="4406484" cy="6091391"/>
          </a:xfrm>
          <a:prstGeom prst="rect">
            <a:avLst/>
          </a:prstGeom>
        </p:spPr>
      </p:pic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E4E07E78-26D3-33AD-8774-472960DC61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2"/>
          <a:stretch/>
        </p:blipFill>
        <p:spPr>
          <a:xfrm>
            <a:off x="7248369" y="818233"/>
            <a:ext cx="4294058" cy="5935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DD028F-C00C-864C-0131-9EB1CAAE5A53}"/>
              </a:ext>
            </a:extLst>
          </p:cNvPr>
          <p:cNvSpPr txBox="1"/>
          <p:nvPr/>
        </p:nvSpPr>
        <p:spPr>
          <a:xfrm>
            <a:off x="164891" y="97436"/>
            <a:ext cx="87072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PWO (Parallel) </a:t>
            </a:r>
            <a:r>
              <a:rPr lang="en-US" sz="2500" b="1" dirty="0"/>
              <a:t>Filtered, Channel 4:</a:t>
            </a:r>
            <a:r>
              <a:rPr lang="en-US" sz="2500" dirty="0"/>
              <a:t> An informed cut on Radius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65089-45E1-FD34-17F9-646FFC2BF0DC}"/>
              </a:ext>
            </a:extLst>
          </p:cNvPr>
          <p:cNvSpPr txBox="1"/>
          <p:nvPr/>
        </p:nvSpPr>
        <p:spPr>
          <a:xfrm>
            <a:off x="4046144" y="774544"/>
            <a:ext cx="133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(R &lt; 8 mm)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BFA1C-F1E5-9F89-ABF3-9E2D4E662D91}"/>
              </a:ext>
            </a:extLst>
          </p:cNvPr>
          <p:cNvSpPr txBox="1"/>
          <p:nvPr/>
        </p:nvSpPr>
        <p:spPr>
          <a:xfrm>
            <a:off x="10401855" y="828808"/>
            <a:ext cx="133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(R &gt; 8 mm)</a:t>
            </a:r>
          </a:p>
        </p:txBody>
      </p:sp>
    </p:spTree>
    <p:extLst>
      <p:ext uri="{BB962C8B-B14F-4D97-AF65-F5344CB8AC3E}">
        <p14:creationId xmlns:p14="http://schemas.microsoft.com/office/powerpoint/2010/main" val="575497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CCFC14-46F1-8ABC-3BCE-42CC19022ABE}"/>
              </a:ext>
            </a:extLst>
          </p:cNvPr>
          <p:cNvSpPr txBox="1"/>
          <p:nvPr/>
        </p:nvSpPr>
        <p:spPr>
          <a:xfrm>
            <a:off x="432486" y="222422"/>
            <a:ext cx="87856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PWO (Parallel) </a:t>
            </a:r>
            <a:r>
              <a:rPr lang="en-US" sz="2500" b="1" dirty="0"/>
              <a:t>Filtered, Channel 4</a:t>
            </a:r>
            <a:r>
              <a:rPr lang="en-US" sz="2500" dirty="0"/>
              <a:t>: Radial Cut on Hit/Miss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4FE084C5-99C9-B648-1958-1C9D99B38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6"/>
          <a:stretch/>
        </p:blipFill>
        <p:spPr>
          <a:xfrm>
            <a:off x="292932" y="794556"/>
            <a:ext cx="4406484" cy="6063444"/>
          </a:xfrm>
          <a:prstGeom prst="rect">
            <a:avLst/>
          </a:prstGeom>
        </p:spPr>
      </p:pic>
      <p:pic>
        <p:nvPicPr>
          <p:cNvPr id="6" name="Picture 5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E79C81C2-CE2B-2AE7-69E3-1E8DACDE2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6"/>
          <a:stretch/>
        </p:blipFill>
        <p:spPr>
          <a:xfrm>
            <a:off x="7248369" y="902847"/>
            <a:ext cx="4249087" cy="5846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5FE07A-7DBC-E45C-29BE-2FC3F7F1B175}"/>
                  </a:ext>
                </a:extLst>
              </p:cNvPr>
              <p:cNvSpPr txBox="1"/>
              <p:nvPr/>
            </p:nvSpPr>
            <p:spPr>
              <a:xfrm>
                <a:off x="4919895" y="5706782"/>
                <a:ext cx="3396343" cy="1096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sz="1500" dirty="0"/>
                  <a:t>R &lt; </a:t>
                </a: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US" sz="1500" dirty="0"/>
                  <a:t> mm : “HITS”</a:t>
                </a:r>
              </a:p>
              <a:p>
                <a:endParaRPr lang="en-US" sz="1500" dirty="0"/>
              </a:p>
              <a:p>
                <a:r>
                  <a:rPr lang="en-US" sz="1500" dirty="0"/>
                  <a:t>R &gt; </a:t>
                </a: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US" sz="1500" dirty="0"/>
                  <a:t> mm : “NO HIT”/”MISS”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B5FE07A-7DBC-E45C-29BE-2FC3F7F1B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895" y="5706782"/>
                <a:ext cx="3396343" cy="1096326"/>
              </a:xfrm>
              <a:prstGeom prst="rect">
                <a:avLst/>
              </a:prstGeom>
              <a:blipFill>
                <a:blip r:embed="rId4"/>
                <a:stretch>
                  <a:fillRect l="-718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812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283ADFFD-0A37-0319-B9F7-2303B2A5F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8" y="1480374"/>
            <a:ext cx="5991757" cy="5317685"/>
          </a:xfrm>
          <a:prstGeom prst="rect">
            <a:avLst/>
          </a:prstGeom>
        </p:spPr>
      </p:pic>
      <p:pic>
        <p:nvPicPr>
          <p:cNvPr id="5" name="Picture 4" descr="A graph of a normal distribution&#10;&#10;Description automatically generated with medium confidence">
            <a:extLst>
              <a:ext uri="{FF2B5EF4-FFF2-40B4-BE49-F238E27FC236}">
                <a16:creationId xmlns:a16="http://schemas.microsoft.com/office/drawing/2014/main" id="{155546AD-04A1-3837-39AC-2B3CA5314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15" y="1578433"/>
            <a:ext cx="5813685" cy="5159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261441-0781-1F15-7A41-3BDB8665FD34}"/>
              </a:ext>
            </a:extLst>
          </p:cNvPr>
          <p:cNvSpPr txBox="1"/>
          <p:nvPr/>
        </p:nvSpPr>
        <p:spPr>
          <a:xfrm>
            <a:off x="194871" y="67456"/>
            <a:ext cx="89191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BGO </a:t>
            </a:r>
            <a:r>
              <a:rPr lang="en-US" sz="2500" dirty="0"/>
              <a:t>(parallel) </a:t>
            </a:r>
            <a:r>
              <a:rPr lang="en-US" sz="2500" b="1" dirty="0"/>
              <a:t>Filtered, Channel 0: </a:t>
            </a:r>
            <a:r>
              <a:rPr lang="en-US" sz="2500" dirty="0"/>
              <a:t>Potentially</a:t>
            </a:r>
            <a:r>
              <a:rPr lang="en-US" sz="2500" b="1" dirty="0"/>
              <a:t> </a:t>
            </a:r>
            <a:r>
              <a:rPr lang="en-US" sz="2500" dirty="0"/>
              <a:t>Experiencing Similar “Double Peaks”</a:t>
            </a:r>
            <a:endParaRPr lang="en-US" sz="25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32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E96FED-0925-9C83-7480-7941DF455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33" y="800100"/>
            <a:ext cx="9803890" cy="6057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82B65-BA20-4C53-C492-8D6184F2B143}"/>
              </a:ext>
            </a:extLst>
          </p:cNvPr>
          <p:cNvSpPr txBox="1"/>
          <p:nvPr/>
        </p:nvSpPr>
        <p:spPr>
          <a:xfrm>
            <a:off x="194871" y="67456"/>
            <a:ext cx="114824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BGO </a:t>
            </a:r>
            <a:r>
              <a:rPr lang="en-US" sz="2500" dirty="0"/>
              <a:t>(parallel)</a:t>
            </a:r>
            <a:r>
              <a:rPr lang="en-US" sz="2500" b="1" dirty="0"/>
              <a:t> Filtered, Channel 0: </a:t>
            </a:r>
            <a:r>
              <a:rPr lang="en-US" sz="2500" dirty="0"/>
              <a:t>Still of 2D Distribution at Threshold Voltage of 25.12 mV</a:t>
            </a:r>
            <a:endParaRPr lang="en-US" sz="2500" b="1" dirty="0"/>
          </a:p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3D729BE-CF74-AE8A-6A41-37AAB342F1EF}"/>
              </a:ext>
            </a:extLst>
          </p:cNvPr>
          <p:cNvSpPr/>
          <p:nvPr/>
        </p:nvSpPr>
        <p:spPr>
          <a:xfrm>
            <a:off x="4937760" y="5174827"/>
            <a:ext cx="2045547" cy="56218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18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waveform&#10;&#10;Description automatically generated with medium confidence">
            <a:extLst>
              <a:ext uri="{FF2B5EF4-FFF2-40B4-BE49-F238E27FC236}">
                <a16:creationId xmlns:a16="http://schemas.microsoft.com/office/drawing/2014/main" id="{77843138-9739-81FE-4B09-157DFFB73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76"/>
          <a:stretch/>
        </p:blipFill>
        <p:spPr>
          <a:xfrm>
            <a:off x="1039820" y="740994"/>
            <a:ext cx="4571657" cy="6028953"/>
          </a:xfrm>
          <a:prstGeom prst="rect">
            <a:avLst/>
          </a:prstGeom>
        </p:spPr>
      </p:pic>
      <p:pic>
        <p:nvPicPr>
          <p:cNvPr id="5" name="Picture 4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E0F58AAE-A1BC-816A-A660-C36C5BAAD5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76"/>
          <a:stretch/>
        </p:blipFill>
        <p:spPr>
          <a:xfrm>
            <a:off x="7349641" y="603189"/>
            <a:ext cx="4602892" cy="6070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4F3894-33FC-5D84-F6E7-22C4CE61BB2E}"/>
              </a:ext>
            </a:extLst>
          </p:cNvPr>
          <p:cNvSpPr txBox="1"/>
          <p:nvPr/>
        </p:nvSpPr>
        <p:spPr>
          <a:xfrm>
            <a:off x="194871" y="67456"/>
            <a:ext cx="109573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BGO </a:t>
            </a:r>
            <a:r>
              <a:rPr lang="en-US" sz="2500" dirty="0"/>
              <a:t>(parallel)</a:t>
            </a:r>
            <a:r>
              <a:rPr lang="en-US" sz="2500" b="1" dirty="0"/>
              <a:t> Filtered, Channel 0: </a:t>
            </a:r>
            <a:r>
              <a:rPr lang="en-US" sz="2500" dirty="0"/>
              <a:t>Regime Split due to the same 8 mm radial cut</a:t>
            </a:r>
            <a:endParaRPr lang="en-US" sz="2500" b="1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53CCF0-9EA9-6DF8-9A1F-D0EEEB46CD06}"/>
              </a:ext>
            </a:extLst>
          </p:cNvPr>
          <p:cNvSpPr txBox="1"/>
          <p:nvPr/>
        </p:nvSpPr>
        <p:spPr>
          <a:xfrm>
            <a:off x="4179040" y="827687"/>
            <a:ext cx="272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(R &lt; 8 mm)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8DC76-5AC1-5097-1502-3A1E56B12D05}"/>
              </a:ext>
            </a:extLst>
          </p:cNvPr>
          <p:cNvSpPr txBox="1"/>
          <p:nvPr/>
        </p:nvSpPr>
        <p:spPr>
          <a:xfrm>
            <a:off x="10534751" y="747172"/>
            <a:ext cx="272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(R &gt; 8 mm)</a:t>
            </a:r>
          </a:p>
        </p:txBody>
      </p:sp>
    </p:spTree>
    <p:extLst>
      <p:ext uri="{BB962C8B-B14F-4D97-AF65-F5344CB8AC3E}">
        <p14:creationId xmlns:p14="http://schemas.microsoft.com/office/powerpoint/2010/main" val="331234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waveform&#10;&#10;Description automatically generated with medium confidence">
            <a:extLst>
              <a:ext uri="{FF2B5EF4-FFF2-40B4-BE49-F238E27FC236}">
                <a16:creationId xmlns:a16="http://schemas.microsoft.com/office/drawing/2014/main" id="{368B1A7B-400D-A81F-C847-B00351A52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490141" y="821509"/>
            <a:ext cx="4249711" cy="5763976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6BB2B083-A228-B131-9D2D-052D1A328C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32851" y="675001"/>
            <a:ext cx="4508917" cy="6115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440594-0E7A-B9A3-B0CF-0C5AE9D0082F}"/>
              </a:ext>
            </a:extLst>
          </p:cNvPr>
          <p:cNvSpPr txBox="1"/>
          <p:nvPr/>
        </p:nvSpPr>
        <p:spPr>
          <a:xfrm>
            <a:off x="194871" y="67456"/>
            <a:ext cx="1026076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BGO </a:t>
            </a:r>
            <a:r>
              <a:rPr lang="en-US" sz="2500" dirty="0"/>
              <a:t>(parallel)</a:t>
            </a:r>
            <a:r>
              <a:rPr lang="en-US" sz="2500" b="1" dirty="0"/>
              <a:t> Filtered, Channel 0: </a:t>
            </a:r>
            <a:r>
              <a:rPr lang="en-US" sz="2500" dirty="0"/>
              <a:t>Regime Split due to the Hit/Miss Cut </a:t>
            </a:r>
            <a:endParaRPr lang="en-US" sz="2500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B138FF-C3C9-E52A-071F-3726C8AA1765}"/>
                  </a:ext>
                </a:extLst>
              </p:cNvPr>
              <p:cNvSpPr txBox="1"/>
              <p:nvPr/>
            </p:nvSpPr>
            <p:spPr>
              <a:xfrm>
                <a:off x="5114767" y="5602213"/>
                <a:ext cx="3396343" cy="1096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sz="1500" dirty="0"/>
                  <a:t>R &lt; </a:t>
                </a: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US" sz="1500" dirty="0"/>
                  <a:t> mm : “HITS”</a:t>
                </a:r>
              </a:p>
              <a:p>
                <a:endParaRPr lang="en-US" sz="1500" dirty="0"/>
              </a:p>
              <a:p>
                <a:r>
                  <a:rPr lang="en-US" sz="1500" dirty="0"/>
                  <a:t>R &gt; </a:t>
                </a:r>
                <a14:m>
                  <m:oMath xmlns:m="http://schemas.openxmlformats.org/officeDocument/2006/math">
                    <m:r>
                      <a:rPr lang="en-US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US" sz="1500" dirty="0"/>
                  <a:t> mm : “NO HIT”/”MISS”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B138FF-C3C9-E52A-071F-3726C8AA1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767" y="5602213"/>
                <a:ext cx="3396343" cy="1096326"/>
              </a:xfrm>
              <a:prstGeom prst="rect">
                <a:avLst/>
              </a:prstGeom>
              <a:blipFill>
                <a:blip r:embed="rId4"/>
                <a:stretch>
                  <a:fillRect l="-718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41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0EEC4A-B4DD-E55C-834B-EAAA409167C6}"/>
              </a:ext>
            </a:extLst>
          </p:cNvPr>
          <p:cNvSpPr txBox="1"/>
          <p:nvPr/>
        </p:nvSpPr>
        <p:spPr>
          <a:xfrm>
            <a:off x="9376416" y="55092"/>
            <a:ext cx="5041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ntracks</a:t>
            </a:r>
            <a:r>
              <a:rPr lang="en-US" dirty="0"/>
              <a:t> == 1</a:t>
            </a:r>
            <a:br>
              <a:rPr lang="en-US" dirty="0"/>
            </a:br>
            <a:r>
              <a:rPr lang="en-US" dirty="0"/>
              <a:t>R &lt; 8 mm</a:t>
            </a:r>
          </a:p>
          <a:p>
            <a:r>
              <a:rPr lang="en-US" dirty="0"/>
              <a:t>Threshold Voltage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25.12 mV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C63A8A-3F41-C338-7E1E-0FA39FF2F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421"/>
            <a:ext cx="7480092" cy="4603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0C994E-F06F-4872-D3A2-5E310318FDD8}"/>
              </a:ext>
            </a:extLst>
          </p:cNvPr>
          <p:cNvSpPr txBox="1"/>
          <p:nvPr/>
        </p:nvSpPr>
        <p:spPr>
          <a:xfrm>
            <a:off x="80440" y="5867721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Left: A ~ 17.2 mV 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∆t ~ -1.2 ns </a:t>
            </a:r>
            <a:br>
              <a:rPr lang="en-US" dirty="0"/>
            </a:br>
            <a:r>
              <a:rPr lang="en-US" dirty="0"/>
              <a:t>Center: A~ 13 mV 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∆t ~ -0.8 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Right: A~ 11 mV, ∆t ~ -0.8 ns</a:t>
            </a:r>
            <a:endParaRPr lang="en-US" dirty="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712D99C-418E-E0C2-FF8B-BEB974D3FE7A}"/>
              </a:ext>
            </a:extLst>
          </p:cNvPr>
          <p:cNvSpPr/>
          <p:nvPr/>
        </p:nvSpPr>
        <p:spPr>
          <a:xfrm>
            <a:off x="2019056" y="4524020"/>
            <a:ext cx="94128" cy="8740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DD77B289-CA44-9FC9-034B-C96D88D6D2AC}"/>
              </a:ext>
            </a:extLst>
          </p:cNvPr>
          <p:cNvSpPr/>
          <p:nvPr/>
        </p:nvSpPr>
        <p:spPr>
          <a:xfrm>
            <a:off x="2595040" y="4423484"/>
            <a:ext cx="94128" cy="8740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B5DF9410-ACCA-6C52-30C4-6DE61A621770}"/>
              </a:ext>
            </a:extLst>
          </p:cNvPr>
          <p:cNvSpPr/>
          <p:nvPr/>
        </p:nvSpPr>
        <p:spPr>
          <a:xfrm>
            <a:off x="3117603" y="4372227"/>
            <a:ext cx="94128" cy="8740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85645-5D6F-4E20-2F42-89DD4A2169D6}"/>
              </a:ext>
            </a:extLst>
          </p:cNvPr>
          <p:cNvSpPr txBox="1"/>
          <p:nvPr/>
        </p:nvSpPr>
        <p:spPr>
          <a:xfrm>
            <a:off x="8836770" y="252122"/>
            <a:ext cx="53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47F916-9F6D-7446-B252-98744C6DF59D}"/>
              </a:ext>
            </a:extLst>
          </p:cNvPr>
          <p:cNvSpPr txBox="1"/>
          <p:nvPr/>
        </p:nvSpPr>
        <p:spPr>
          <a:xfrm>
            <a:off x="80440" y="55092"/>
            <a:ext cx="8501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PWO (Parallel) </a:t>
            </a:r>
            <a:r>
              <a:rPr lang="en-US" sz="2000" b="1" dirty="0"/>
              <a:t>Filtered, Channel 0</a:t>
            </a:r>
            <a:r>
              <a:rPr lang="en-US" sz="2000" dirty="0"/>
              <a:t> : Observing Single Event Waveforms In notable regimes</a:t>
            </a:r>
          </a:p>
        </p:txBody>
      </p:sp>
    </p:spTree>
    <p:extLst>
      <p:ext uri="{BB962C8B-B14F-4D97-AF65-F5344CB8AC3E}">
        <p14:creationId xmlns:p14="http://schemas.microsoft.com/office/powerpoint/2010/main" val="2049008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7F5-D043-7942-310C-E248351FF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study on MIPs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07080-F2B6-4F99-E6A3-5F0979149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46" y="1879094"/>
            <a:ext cx="408596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Focusing on events with amplitude &lt; 80 mV</a:t>
            </a:r>
          </a:p>
          <a:p>
            <a:r>
              <a:rPr lang="en-US" dirty="0"/>
              <a:t>A timing analysis accompanied by an unexpected data structure</a:t>
            </a:r>
          </a:p>
          <a:p>
            <a:r>
              <a:rPr lang="en-US" dirty="0"/>
              <a:t>Found this data structure is correlated to the use of filters in data collection</a:t>
            </a:r>
          </a:p>
          <a:p>
            <a:r>
              <a:rPr lang="en-US" dirty="0"/>
              <a:t>The exact nature of the connection is yet to be fully understood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C46375-265E-D5EE-A900-867DFC4D0705}"/>
              </a:ext>
            </a:extLst>
          </p:cNvPr>
          <p:cNvSpPr txBox="1"/>
          <p:nvPr/>
        </p:nvSpPr>
        <p:spPr>
          <a:xfrm>
            <a:off x="8156279" y="705510"/>
            <a:ext cx="5321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(Parallel) Unfiltered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882B6-7845-E5BA-A16D-02AE4D9CE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241" y="999687"/>
            <a:ext cx="6024755" cy="5810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498C85-19E4-A4D2-F52C-14D43086516C}"/>
              </a:ext>
            </a:extLst>
          </p:cNvPr>
          <p:cNvSpPr txBox="1"/>
          <p:nvPr/>
        </p:nvSpPr>
        <p:spPr>
          <a:xfrm>
            <a:off x="10039122" y="1413689"/>
            <a:ext cx="456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Alexander </a:t>
            </a:r>
            <a:r>
              <a:rPr lang="en-US" sz="1200" dirty="0" err="1"/>
              <a:t>Ledovskoy</a:t>
            </a:r>
            <a:r>
              <a:rPr lang="en-US" sz="1200" dirty="0"/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6C65D4-4FC4-8C1A-C4ED-6A7666CB4739}"/>
              </a:ext>
            </a:extLst>
          </p:cNvPr>
          <p:cNvCxnSpPr>
            <a:cxnSpLocks/>
          </p:cNvCxnSpPr>
          <p:nvPr/>
        </p:nvCxnSpPr>
        <p:spPr>
          <a:xfrm>
            <a:off x="9428089" y="1235676"/>
            <a:ext cx="0" cy="47860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E7C8DB-C588-7DD4-E02D-5F25025CBC59}"/>
              </a:ext>
            </a:extLst>
          </p:cNvPr>
          <p:cNvCxnSpPr>
            <a:cxnSpLocks/>
          </p:cNvCxnSpPr>
          <p:nvPr/>
        </p:nvCxnSpPr>
        <p:spPr>
          <a:xfrm flipH="1">
            <a:off x="7877387" y="1772331"/>
            <a:ext cx="155070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053941-5883-CB4E-36D1-D7A69ED984B3}"/>
              </a:ext>
            </a:extLst>
          </p:cNvPr>
          <p:cNvSpPr txBox="1"/>
          <p:nvPr/>
        </p:nvSpPr>
        <p:spPr>
          <a:xfrm>
            <a:off x="7089646" y="6565612"/>
            <a:ext cx="33052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*</a:t>
            </a:r>
            <a:r>
              <a:rPr lang="en-US" sz="1300" dirty="0" err="1"/>
              <a:t>A’</a:t>
            </a:r>
            <a:r>
              <a:rPr lang="en-US" sz="1300" baseline="-25000" dirty="0" err="1"/>
              <a:t>max</a:t>
            </a:r>
            <a:r>
              <a:rPr lang="en-US" sz="1300" dirty="0"/>
              <a:t> proportional to Integrated waveform</a:t>
            </a:r>
          </a:p>
        </p:txBody>
      </p:sp>
    </p:spTree>
    <p:extLst>
      <p:ext uri="{BB962C8B-B14F-4D97-AF65-F5344CB8AC3E}">
        <p14:creationId xmlns:p14="http://schemas.microsoft.com/office/powerpoint/2010/main" val="1052321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548388-03A5-7BA9-7ED4-C7A0BBD6224A}"/>
              </a:ext>
            </a:extLst>
          </p:cNvPr>
          <p:cNvSpPr txBox="1"/>
          <p:nvPr/>
        </p:nvSpPr>
        <p:spPr>
          <a:xfrm>
            <a:off x="114060" y="16953"/>
            <a:ext cx="358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Pulses Closer to </a:t>
            </a:r>
            <a:r>
              <a:rPr lang="en-US" dirty="0" err="1"/>
              <a:t>SiPM</a:t>
            </a:r>
            <a:endParaRPr lang="en-US" dirty="0"/>
          </a:p>
        </p:txBody>
      </p:sp>
      <p:pic>
        <p:nvPicPr>
          <p:cNvPr id="3" name="Picture 2" descr="A graph of a graph&#10;&#10;Description automatically generated">
            <a:extLst>
              <a:ext uri="{FF2B5EF4-FFF2-40B4-BE49-F238E27FC236}">
                <a16:creationId xmlns:a16="http://schemas.microsoft.com/office/drawing/2014/main" id="{258E1A15-3D80-BB34-90AD-595436E16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" y="489389"/>
            <a:ext cx="4849457" cy="3288713"/>
          </a:xfrm>
          <a:prstGeom prst="rect">
            <a:avLst/>
          </a:prstGeom>
        </p:spPr>
      </p:pic>
      <p:pic>
        <p:nvPicPr>
          <p:cNvPr id="4" name="Picture 3" descr="A graph of a graph&#10;&#10;Description automatically generated">
            <a:extLst>
              <a:ext uri="{FF2B5EF4-FFF2-40B4-BE49-F238E27FC236}">
                <a16:creationId xmlns:a16="http://schemas.microsoft.com/office/drawing/2014/main" id="{59F1D087-FA2C-6D9B-728B-880D8BEDD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470" y="251974"/>
            <a:ext cx="4684768" cy="3177026"/>
          </a:xfrm>
          <a:prstGeom prst="rect">
            <a:avLst/>
          </a:prstGeom>
        </p:spPr>
      </p:pic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78ACAB18-C7FF-62F8-4D9E-7ECAEE34F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43" y="3617072"/>
            <a:ext cx="4778995" cy="324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44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BBA05F-CFA3-D564-C278-BF5360C9E9CC}"/>
              </a:ext>
            </a:extLst>
          </p:cNvPr>
          <p:cNvSpPr txBox="1"/>
          <p:nvPr/>
        </p:nvSpPr>
        <p:spPr>
          <a:xfrm>
            <a:off x="9166554" y="-36801"/>
            <a:ext cx="5041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ntracks</a:t>
            </a:r>
            <a:r>
              <a:rPr lang="en-US" dirty="0"/>
              <a:t> == 1</a:t>
            </a:r>
            <a:br>
              <a:rPr lang="en-US" dirty="0"/>
            </a:br>
            <a:r>
              <a:rPr lang="en-US" dirty="0"/>
              <a:t>R &gt; 8 mm</a:t>
            </a:r>
          </a:p>
          <a:p>
            <a:r>
              <a:rPr lang="en-US" dirty="0"/>
              <a:t>Threshold Voltage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25.12 mV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F51DC-55A1-4D68-A97F-FAE54182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29"/>
            <a:ext cx="7577528" cy="4670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E76EA5-1DFC-63FD-2E75-F0D922DB8B74}"/>
              </a:ext>
            </a:extLst>
          </p:cNvPr>
          <p:cNvSpPr txBox="1"/>
          <p:nvPr/>
        </p:nvSpPr>
        <p:spPr>
          <a:xfrm>
            <a:off x="430306" y="5674658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Left: A ~ 9.4 mV 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∆t ~ 1.4 ns </a:t>
            </a:r>
            <a:br>
              <a:rPr lang="en-US" dirty="0"/>
            </a:br>
            <a:r>
              <a:rPr lang="en-US" dirty="0"/>
              <a:t>Center: A~ 6.8 mV 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∆t ~ 2.6 ns</a:t>
            </a:r>
            <a:br>
              <a:rPr lang="en-US" dirty="0"/>
            </a:br>
            <a:r>
              <a:rPr lang="en-US" dirty="0"/>
              <a:t>Right: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A~ 5.1 mV, ∆t ~ 3.5 ns</a:t>
            </a:r>
            <a:endParaRPr lang="en-US" dirty="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B0857E3-9D3E-C3F1-6317-ECDDBD28B103}"/>
              </a:ext>
            </a:extLst>
          </p:cNvPr>
          <p:cNvSpPr/>
          <p:nvPr/>
        </p:nvSpPr>
        <p:spPr>
          <a:xfrm>
            <a:off x="3844472" y="4130264"/>
            <a:ext cx="94128" cy="8740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576393CA-B32D-7561-6993-147686FE0595}"/>
              </a:ext>
            </a:extLst>
          </p:cNvPr>
          <p:cNvSpPr/>
          <p:nvPr/>
        </p:nvSpPr>
        <p:spPr>
          <a:xfrm>
            <a:off x="4617562" y="3983636"/>
            <a:ext cx="94128" cy="8740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875743B-D851-59A4-7352-4012C0B9BB32}"/>
              </a:ext>
            </a:extLst>
          </p:cNvPr>
          <p:cNvSpPr/>
          <p:nvPr/>
        </p:nvSpPr>
        <p:spPr>
          <a:xfrm>
            <a:off x="5778781" y="3824238"/>
            <a:ext cx="94128" cy="8740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C7731-215A-23B9-FA01-8FD8233A29DD}"/>
              </a:ext>
            </a:extLst>
          </p:cNvPr>
          <p:cNvSpPr txBox="1"/>
          <p:nvPr/>
        </p:nvSpPr>
        <p:spPr>
          <a:xfrm>
            <a:off x="8675557" y="240198"/>
            <a:ext cx="622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F4A6D-7402-B542-3694-7DCBEFD1976C}"/>
              </a:ext>
            </a:extLst>
          </p:cNvPr>
          <p:cNvSpPr txBox="1"/>
          <p:nvPr/>
        </p:nvSpPr>
        <p:spPr>
          <a:xfrm>
            <a:off x="80440" y="55092"/>
            <a:ext cx="8501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PWO (Parallel) </a:t>
            </a:r>
            <a:r>
              <a:rPr lang="en-US" sz="2000" b="1" dirty="0"/>
              <a:t>Filtered, Channel 0</a:t>
            </a:r>
            <a:r>
              <a:rPr lang="en-US" sz="2000" dirty="0"/>
              <a:t> : Observing Single Event Waveforms In notable regimes</a:t>
            </a:r>
          </a:p>
        </p:txBody>
      </p:sp>
    </p:spTree>
    <p:extLst>
      <p:ext uri="{BB962C8B-B14F-4D97-AF65-F5344CB8AC3E}">
        <p14:creationId xmlns:p14="http://schemas.microsoft.com/office/powerpoint/2010/main" val="88363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AF395-F173-1125-B74C-698C3CFB20B4}"/>
              </a:ext>
            </a:extLst>
          </p:cNvPr>
          <p:cNvSpPr txBox="1"/>
          <p:nvPr/>
        </p:nvSpPr>
        <p:spPr>
          <a:xfrm>
            <a:off x="114060" y="16953"/>
            <a:ext cx="358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Pulses  Further from </a:t>
            </a:r>
            <a:r>
              <a:rPr lang="en-US" dirty="0" err="1"/>
              <a:t>SiPM</a:t>
            </a:r>
            <a:endParaRPr lang="en-US" dirty="0"/>
          </a:p>
        </p:txBody>
      </p:sp>
      <p:pic>
        <p:nvPicPr>
          <p:cNvPr id="4" name="Picture 3" descr="A graph of a graph&#10;&#10;Description automatically generated">
            <a:extLst>
              <a:ext uri="{FF2B5EF4-FFF2-40B4-BE49-F238E27FC236}">
                <a16:creationId xmlns:a16="http://schemas.microsoft.com/office/drawing/2014/main" id="{38AAE7E9-CBC9-DFA1-E608-E7C5F043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33" y="3787617"/>
            <a:ext cx="4502514" cy="3053429"/>
          </a:xfrm>
          <a:prstGeom prst="rect">
            <a:avLst/>
          </a:prstGeom>
        </p:spPr>
      </p:pic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4153F4F3-B2F8-B415-92F0-6B6C007C7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618"/>
            <a:ext cx="4353447" cy="2952338"/>
          </a:xfrm>
          <a:prstGeom prst="rect">
            <a:avLst/>
          </a:prstGeom>
        </p:spPr>
      </p:pic>
      <p:pic>
        <p:nvPicPr>
          <p:cNvPr id="8" name="Picture 7" descr="A graph of a graph&#10;&#10;Description automatically generated">
            <a:extLst>
              <a:ext uri="{FF2B5EF4-FFF2-40B4-BE49-F238E27FC236}">
                <a16:creationId xmlns:a16="http://schemas.microsoft.com/office/drawing/2014/main" id="{A2A87597-64F4-E129-BB75-6E3043D5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23" y="496705"/>
            <a:ext cx="4576056" cy="3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47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D97B7-C4EB-E3D0-2362-38F265785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12" y="1739198"/>
            <a:ext cx="5621548" cy="29417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2901CE-1634-DCF5-9254-17F6542F5BC6}"/>
              </a:ext>
            </a:extLst>
          </p:cNvPr>
          <p:cNvSpPr txBox="1"/>
          <p:nvPr/>
        </p:nvSpPr>
        <p:spPr>
          <a:xfrm>
            <a:off x="-3153345" y="969256"/>
            <a:ext cx="114678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Angle (</a:t>
            </a:r>
            <a:r>
              <a:rPr lang="el-GR" sz="2000" b="1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r>
              <a:rPr lang="en-US" sz="2000" dirty="0">
                <a:solidFill>
                  <a:srgbClr val="202124"/>
                </a:solidFill>
                <a:latin typeface="Google Sans"/>
              </a:rPr>
              <a:t>)</a:t>
            </a:r>
            <a:r>
              <a:rPr lang="en-US" sz="2000" dirty="0"/>
              <a:t> is calculated </a:t>
            </a:r>
            <a:r>
              <a:rPr lang="en-US" sz="2000" dirty="0" err="1"/>
              <a:t>wrt</a:t>
            </a:r>
            <a:r>
              <a:rPr lang="en-US" sz="2000" dirty="0"/>
              <a:t> to the normal</a:t>
            </a:r>
            <a:endParaRPr lang="en-US" sz="2000" b="1" i="0" dirty="0">
              <a:solidFill>
                <a:srgbClr val="202124"/>
              </a:solidFill>
              <a:effectLst/>
              <a:latin typeface="Google Sans"/>
            </a:endParaRPr>
          </a:p>
          <a:p>
            <a:pPr algn="ctr"/>
            <a:r>
              <a:rPr lang="en-US" sz="2000" dirty="0">
                <a:solidFill>
                  <a:srgbClr val="202124"/>
                </a:solidFill>
                <a:latin typeface="Google Sans"/>
              </a:rPr>
              <a:t>Used the slopes of the track X(z) &amp; Y(z)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037C7-27F9-BBFA-448A-16F6385F2270}"/>
              </a:ext>
            </a:extLst>
          </p:cNvPr>
          <p:cNvSpPr txBox="1"/>
          <p:nvPr/>
        </p:nvSpPr>
        <p:spPr>
          <a:xfrm>
            <a:off x="432486" y="222422"/>
            <a:ext cx="87856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+mj-lt"/>
              </a:rPr>
              <a:t>Angular Distributions and Cuts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4F6D8-3795-2CBE-1E33-C6B9C2ECC82B}"/>
              </a:ext>
            </a:extLst>
          </p:cNvPr>
          <p:cNvSpPr txBox="1"/>
          <p:nvPr/>
        </p:nvSpPr>
        <p:spPr>
          <a:xfrm>
            <a:off x="6785614" y="1070915"/>
            <a:ext cx="450260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Angular studies yielded a weak angular dependence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Distribution of angles is fairly narrow about direct strikes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755C6-1085-3595-53F6-46BD67096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554" y="3058468"/>
            <a:ext cx="5974538" cy="3690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3145E9-B81F-0DEA-34D6-DC6BF9E27C43}"/>
              </a:ext>
            </a:extLst>
          </p:cNvPr>
          <p:cNvSpPr txBox="1"/>
          <p:nvPr/>
        </p:nvSpPr>
        <p:spPr>
          <a:xfrm>
            <a:off x="3034513" y="6132312"/>
            <a:ext cx="458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(par) Filtered, Channel 0     -&gt;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34E88-4679-2504-2B81-3F87D765E030}"/>
              </a:ext>
            </a:extLst>
          </p:cNvPr>
          <p:cNvSpPr txBox="1"/>
          <p:nvPr/>
        </p:nvSpPr>
        <p:spPr>
          <a:xfrm>
            <a:off x="131012" y="4333780"/>
            <a:ext cx="32419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Credit: Grace Cummings</a:t>
            </a:r>
          </a:p>
        </p:txBody>
      </p:sp>
    </p:spTree>
    <p:extLst>
      <p:ext uri="{BB962C8B-B14F-4D97-AF65-F5344CB8AC3E}">
        <p14:creationId xmlns:p14="http://schemas.microsoft.com/office/powerpoint/2010/main" val="4115168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92F90A-69FF-B58A-4B4A-EB31162056D2}"/>
              </a:ext>
            </a:extLst>
          </p:cNvPr>
          <p:cNvSpPr txBox="1"/>
          <p:nvPr/>
        </p:nvSpPr>
        <p:spPr>
          <a:xfrm>
            <a:off x="129473" y="242761"/>
            <a:ext cx="52921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Conclusion and Goals: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B379E-0BA4-352C-7A27-B34B208BE60E}"/>
              </a:ext>
            </a:extLst>
          </p:cNvPr>
          <p:cNvSpPr txBox="1"/>
          <p:nvPr/>
        </p:nvSpPr>
        <p:spPr>
          <a:xfrm>
            <a:off x="895665" y="1362987"/>
            <a:ext cx="1013274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Overall, we’re experiencing this two peak structure due to the presence of the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There is large spatial dependence of this structure and little to no angular 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Next steps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500" dirty="0"/>
              <a:t>Exploring average waveforms at similar amplitudes for each unique regime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500" dirty="0"/>
              <a:t>Establishing an uncertainty about the timing resolution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500" dirty="0"/>
              <a:t>More in-Depth BGO studies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57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AB2D26-A07B-A0EE-6548-FD200CDE8A41}"/>
              </a:ext>
            </a:extLst>
          </p:cNvPr>
          <p:cNvSpPr txBox="1"/>
          <p:nvPr/>
        </p:nvSpPr>
        <p:spPr>
          <a:xfrm>
            <a:off x="137565" y="105196"/>
            <a:ext cx="1108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Timing Analysis Method: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926BF-D610-DE76-C648-8B4129D51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9"/>
          <a:stretch/>
        </p:blipFill>
        <p:spPr>
          <a:xfrm>
            <a:off x="4214985" y="0"/>
            <a:ext cx="7977015" cy="2613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82849-7572-3255-AD75-9CC6DCE5C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805" y="3138001"/>
            <a:ext cx="5646195" cy="34863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A5A049-8565-2775-EB0F-5B91E1E965F5}"/>
              </a:ext>
            </a:extLst>
          </p:cNvPr>
          <p:cNvSpPr txBox="1"/>
          <p:nvPr/>
        </p:nvSpPr>
        <p:spPr>
          <a:xfrm>
            <a:off x="5820310" y="2815894"/>
            <a:ext cx="630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(par) Filtered, Channel 6: (Threshold Voltage 25.12 mV)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BA6F25-CB3D-32E3-C914-BA1C6CD85F5C}"/>
              </a:ext>
            </a:extLst>
          </p:cNvPr>
          <p:cNvSpPr txBox="1"/>
          <p:nvPr/>
        </p:nvSpPr>
        <p:spPr>
          <a:xfrm>
            <a:off x="-64822" y="567246"/>
            <a:ext cx="48572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baseline="-25000" dirty="0"/>
              <a:t>MCP</a:t>
            </a:r>
            <a:r>
              <a:rPr lang="en-US" dirty="0"/>
              <a:t> is found as the time of the MCP signal peak for a particular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waveform is integrated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time at which the integrated waveform achieves the given threshold voltage is found (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kern="100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Crafting a 2D distribution of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kern="100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</a:t>
            </a:r>
            <a:r>
              <a:rPr lang="en-US" sz="18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MCP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Vs. 1/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A’</a:t>
            </a:r>
            <a:r>
              <a:rPr lang="en-US" sz="1800" kern="100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events, one can find the width of the distribution within narrow bins of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threshold values evaluated are generated by an exponential function, the values used never may exceed 95% the maximum of a given integrated waveform’s maximum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9B56D3-63C6-F1BC-6ED6-7E92C6AC0D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487"/>
          <a:stretch/>
        </p:blipFill>
        <p:spPr>
          <a:xfrm>
            <a:off x="6636066" y="3231017"/>
            <a:ext cx="204956" cy="33003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B678B1-848B-67D4-97FC-3004863B3584}"/>
              </a:ext>
            </a:extLst>
          </p:cNvPr>
          <p:cNvSpPr txBox="1"/>
          <p:nvPr/>
        </p:nvSpPr>
        <p:spPr>
          <a:xfrm>
            <a:off x="137565" y="5257801"/>
            <a:ext cx="2781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*Threshold Values used: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18DD60-60C8-7C03-B666-ECBD0A497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125" y="4738439"/>
            <a:ext cx="2813050" cy="2120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F8C1B0-5F26-17C2-67A7-61E930955188}"/>
              </a:ext>
            </a:extLst>
          </p:cNvPr>
          <p:cNvSpPr txBox="1"/>
          <p:nvPr/>
        </p:nvSpPr>
        <p:spPr>
          <a:xfrm>
            <a:off x="8973698" y="6581941"/>
            <a:ext cx="33052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*</a:t>
            </a:r>
            <a:r>
              <a:rPr lang="en-US" sz="1300" dirty="0" err="1"/>
              <a:t>A’</a:t>
            </a:r>
            <a:r>
              <a:rPr lang="en-US" sz="1300" baseline="-25000" dirty="0" err="1"/>
              <a:t>max</a:t>
            </a:r>
            <a:r>
              <a:rPr lang="en-US" sz="1300" dirty="0"/>
              <a:t> proportional to Integrated waveform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0E8A5-CA84-C6CF-5BA9-70897A26CA38}"/>
              </a:ext>
            </a:extLst>
          </p:cNvPr>
          <p:cNvSpPr txBox="1"/>
          <p:nvPr/>
        </p:nvSpPr>
        <p:spPr>
          <a:xfrm>
            <a:off x="10701140" y="-94296"/>
            <a:ext cx="1425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Credit: Max </a:t>
            </a:r>
            <a:r>
              <a:rPr lang="en-US" sz="1000" b="0" i="0" dirty="0" err="1">
                <a:effectLst/>
              </a:rPr>
              <a:t>Dubnowski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18854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0A3BAB17-5276-6CAF-760A-EEDC543B1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0630"/>
            <a:ext cx="6700207" cy="3637370"/>
          </a:xfrm>
          <a:prstGeom prst="rect">
            <a:avLst/>
          </a:prstGeom>
        </p:spPr>
      </p:pic>
      <p:pic>
        <p:nvPicPr>
          <p:cNvPr id="4" name="Picture 3" descr="A graph of a number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9B31063-ACA9-D8B8-6191-A1F4FCA25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41121"/>
            <a:ext cx="6146566" cy="4416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3A2038-2084-5DB2-81F7-769CC37F5741}"/>
              </a:ext>
            </a:extLst>
          </p:cNvPr>
          <p:cNvSpPr txBox="1"/>
          <p:nvPr/>
        </p:nvSpPr>
        <p:spPr>
          <a:xfrm>
            <a:off x="0" y="153783"/>
            <a:ext cx="75682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Distribution is projected about the Y-axis within a “Nominal Amplitude” range (+/- 2 mV)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Then a gaussian fit is done at the peak of the 1D projection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width of this peak represents the timing resolution for this particular channel, at the specified threshold voltage about the Nominal amplitude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AFC7A-63D4-B4B6-908E-92F923C8E885}"/>
              </a:ext>
            </a:extLst>
          </p:cNvPr>
          <p:cNvSpPr txBox="1"/>
          <p:nvPr/>
        </p:nvSpPr>
        <p:spPr>
          <a:xfrm>
            <a:off x="114300" y="2653393"/>
            <a:ext cx="56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PWO (par) Filtered, Channel 6, Nominal Amplitude: 16 mV (+/- 2 mV), Threshold Voltage: 25.12 mV*ns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E87E7C-015A-A6BD-A519-F6415811C418}"/>
              </a:ext>
            </a:extLst>
          </p:cNvPr>
          <p:cNvCxnSpPr>
            <a:cxnSpLocks/>
          </p:cNvCxnSpPr>
          <p:nvPr/>
        </p:nvCxnSpPr>
        <p:spPr>
          <a:xfrm>
            <a:off x="4441371" y="3220630"/>
            <a:ext cx="4972050" cy="3000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851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19F7-113F-C9E5-C01F-B53C2F8B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30" y="389744"/>
            <a:ext cx="4228070" cy="2271814"/>
          </a:xfrm>
        </p:spPr>
        <p:txBody>
          <a:bodyPr>
            <a:normAutofit fontScale="90000"/>
          </a:bodyPr>
          <a:lstStyle/>
          <a:p>
            <a:r>
              <a:rPr lang="en-US" dirty="0"/>
              <a:t>Timing Analysis:</a:t>
            </a:r>
            <a:br>
              <a:rPr lang="en-US" dirty="0"/>
            </a:br>
            <a:r>
              <a:rPr lang="en-US" dirty="0"/>
              <a:t>PWO (Parallel Orientation) </a:t>
            </a:r>
            <a:r>
              <a:rPr lang="en-US" b="1" dirty="0"/>
              <a:t>Unfiltered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group of lines with text&#10;&#10;Description automatically generated with medium confidence">
            <a:extLst>
              <a:ext uri="{FF2B5EF4-FFF2-40B4-BE49-F238E27FC236}">
                <a16:creationId xmlns:a16="http://schemas.microsoft.com/office/drawing/2014/main" id="{57D55722-4C1A-0AD8-C1E3-67784EC9C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18" y="0"/>
            <a:ext cx="76720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BFBC96-2790-F4E8-F089-778471BD63F3}"/>
              </a:ext>
            </a:extLst>
          </p:cNvPr>
          <p:cNvSpPr txBox="1"/>
          <p:nvPr/>
        </p:nvSpPr>
        <p:spPr>
          <a:xfrm>
            <a:off x="135924" y="2743200"/>
            <a:ext cx="4207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Groupings of Front-end / Back-end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Resolution improves as Nominal Amplitudes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Back-end Channels seem to have better resolution up until 45-63 mV</a:t>
            </a:r>
          </a:p>
        </p:txBody>
      </p:sp>
    </p:spTree>
    <p:extLst>
      <p:ext uri="{BB962C8B-B14F-4D97-AF65-F5344CB8AC3E}">
        <p14:creationId xmlns:p14="http://schemas.microsoft.com/office/powerpoint/2010/main" val="2665021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images of different colored lines&#10;&#10;Description automatically generated">
            <a:extLst>
              <a:ext uri="{FF2B5EF4-FFF2-40B4-BE49-F238E27FC236}">
                <a16:creationId xmlns:a16="http://schemas.microsoft.com/office/drawing/2014/main" id="{7822C17A-D5E8-61D5-2BD5-26191F43D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12" y="296563"/>
            <a:ext cx="7340288" cy="65614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700D9AD-FAC3-3E96-3BBC-DC56EB9E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9" y="87664"/>
            <a:ext cx="4677106" cy="2067707"/>
          </a:xfrm>
        </p:spPr>
        <p:txBody>
          <a:bodyPr>
            <a:normAutofit fontScale="90000"/>
          </a:bodyPr>
          <a:lstStyle/>
          <a:p>
            <a:r>
              <a:rPr lang="en-US" dirty="0"/>
              <a:t>Timing Analysis:</a:t>
            </a:r>
            <a:br>
              <a:rPr lang="en-US" dirty="0"/>
            </a:br>
            <a:r>
              <a:rPr lang="en-US" dirty="0"/>
              <a:t>PWO (Parallel Orientation) </a:t>
            </a:r>
            <a:r>
              <a:rPr lang="en-US" b="1" dirty="0"/>
              <a:t>Filtered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07F5F-F394-44CC-478C-55311E053B3B}"/>
              </a:ext>
            </a:extLst>
          </p:cNvPr>
          <p:cNvSpPr txBox="1"/>
          <p:nvPr/>
        </p:nvSpPr>
        <p:spPr>
          <a:xfrm>
            <a:off x="154459" y="2397211"/>
            <a:ext cx="42074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groupings of Front-end / Back-end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Resolution improves on Front-end Channels at higher Nominal Amplitudes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Overall, resolution is better on Front-end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747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EED087-D723-985B-19CD-F222B4C90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94" y="3429000"/>
            <a:ext cx="4766906" cy="3425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EF120-F8B3-7D44-D4B8-5A314C3CA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94" y="0"/>
            <a:ext cx="4766906" cy="3425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670454-84D3-4768-959F-EC07DBA6A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88" y="3432535"/>
            <a:ext cx="4766906" cy="3425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E3836-B16A-E588-E3FC-F579B8940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88" y="0"/>
            <a:ext cx="4514850" cy="32443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8360A-ED6E-443D-E922-63B3DA3A618E}"/>
              </a:ext>
            </a:extLst>
          </p:cNvPr>
          <p:cNvSpPr txBox="1"/>
          <p:nvPr/>
        </p:nvSpPr>
        <p:spPr>
          <a:xfrm>
            <a:off x="172681" y="1251067"/>
            <a:ext cx="23594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Backend Channels (0-3) include large discrepancies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Filtered data seems to have a worse resolution for the most part.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ED5A8-74DA-8AA0-4F19-9C848E0E74E1}"/>
              </a:ext>
            </a:extLst>
          </p:cNvPr>
          <p:cNvSpPr txBox="1"/>
          <p:nvPr/>
        </p:nvSpPr>
        <p:spPr>
          <a:xfrm>
            <a:off x="185467" y="-15870"/>
            <a:ext cx="866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Closer look at Trends: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8DC7F3-EF8B-A3BD-926B-889C27F55876}"/>
              </a:ext>
            </a:extLst>
          </p:cNvPr>
          <p:cNvSpPr txBox="1"/>
          <p:nvPr/>
        </p:nvSpPr>
        <p:spPr>
          <a:xfrm>
            <a:off x="-845353" y="353462"/>
            <a:ext cx="3503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*PWO (parallel Orientation)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57BE72-6844-1D4E-511D-4E01E9785F1D}"/>
              </a:ext>
            </a:extLst>
          </p:cNvPr>
          <p:cNvCxnSpPr>
            <a:cxnSpLocks/>
          </p:cNvCxnSpPr>
          <p:nvPr/>
        </p:nvCxnSpPr>
        <p:spPr>
          <a:xfrm>
            <a:off x="7425094" y="5388429"/>
            <a:ext cx="1865021" cy="522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78E87A-EA15-4F9E-1232-2F800AB37B5A}"/>
              </a:ext>
            </a:extLst>
          </p:cNvPr>
          <p:cNvCxnSpPr>
            <a:cxnSpLocks/>
          </p:cNvCxnSpPr>
          <p:nvPr/>
        </p:nvCxnSpPr>
        <p:spPr>
          <a:xfrm>
            <a:off x="7283579" y="5966153"/>
            <a:ext cx="1865021" cy="522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533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FDA528-D141-6BC9-8A44-85F4FBB3350F}"/>
              </a:ext>
            </a:extLst>
          </p:cNvPr>
          <p:cNvSpPr txBox="1"/>
          <p:nvPr/>
        </p:nvSpPr>
        <p:spPr>
          <a:xfrm>
            <a:off x="185467" y="-15870"/>
            <a:ext cx="866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Closer look at Trends: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DEC01-E28B-F1F9-50A9-1FC433EE8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21" y="0"/>
            <a:ext cx="4703809" cy="3380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E3598-BF28-976A-2B78-35C19D77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731" y="3355239"/>
            <a:ext cx="4852421" cy="3486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880988-58F3-E4BE-F0D2-DF07ACF43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70" y="3429000"/>
            <a:ext cx="4647130" cy="3339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7D23CC-CBF0-4C3A-559B-674843EE9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97" y="1"/>
            <a:ext cx="4703809" cy="33801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BF10F9-6453-43EC-C525-FAA50311200D}"/>
              </a:ext>
            </a:extLst>
          </p:cNvPr>
          <p:cNvSpPr txBox="1"/>
          <p:nvPr/>
        </p:nvSpPr>
        <p:spPr>
          <a:xfrm>
            <a:off x="74922" y="1027787"/>
            <a:ext cx="2498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Similarity Between Filtered/Unfiltered data sets at low Nominal Amplitudes for front-end Channels (4-6)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higher Nominal amplitudes the trends are similar but diverge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Still Sensitive to the Filter on Front End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83B85D-299B-02A8-EC71-9C62E0D8EFAF}"/>
              </a:ext>
            </a:extLst>
          </p:cNvPr>
          <p:cNvSpPr txBox="1"/>
          <p:nvPr/>
        </p:nvSpPr>
        <p:spPr>
          <a:xfrm>
            <a:off x="-756277" y="290709"/>
            <a:ext cx="3503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*PWO (parallel Orientation)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8A7385-ECC0-5B00-0F59-5E83383D60B5}"/>
              </a:ext>
            </a:extLst>
          </p:cNvPr>
          <p:cNvSpPr txBox="1"/>
          <p:nvPr/>
        </p:nvSpPr>
        <p:spPr>
          <a:xfrm>
            <a:off x="0" y="5304684"/>
            <a:ext cx="30300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*Filter Only Applied to the “Back-End” of the Crystal (Channels 0,1,2, &amp; 3) While “Front-End” (Channels 4,5, &amp; 6) experience no direct filtration</a:t>
            </a:r>
            <a:endParaRPr lang="en-US" sz="13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19386-7824-DA1A-1587-D8E473AA0ED2}"/>
              </a:ext>
            </a:extLst>
          </p:cNvPr>
          <p:cNvSpPr txBox="1"/>
          <p:nvPr/>
        </p:nvSpPr>
        <p:spPr>
          <a:xfrm>
            <a:off x="-21793" y="6275952"/>
            <a:ext cx="2594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* Channel 5_45 mV: The Unfiltered data has better resolution</a:t>
            </a:r>
          </a:p>
        </p:txBody>
      </p:sp>
    </p:spTree>
    <p:extLst>
      <p:ext uri="{BB962C8B-B14F-4D97-AF65-F5344CB8AC3E}">
        <p14:creationId xmlns:p14="http://schemas.microsoft.com/office/powerpoint/2010/main" val="1816916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11051</TotalTime>
  <Words>1387</Words>
  <Application>Microsoft Office PowerPoint</Application>
  <PresentationFormat>Widescreen</PresentationFormat>
  <Paragraphs>142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Google Sans</vt:lpstr>
      <vt:lpstr>Times New Roman</vt:lpstr>
      <vt:lpstr>Office Theme</vt:lpstr>
      <vt:lpstr>CalVision April Test Beam Analysis</vt:lpstr>
      <vt:lpstr>April Test Beam</vt:lpstr>
      <vt:lpstr>A study on MIPs</vt:lpstr>
      <vt:lpstr>PowerPoint Presentation</vt:lpstr>
      <vt:lpstr>PowerPoint Presentation</vt:lpstr>
      <vt:lpstr>Timing Analysis: PWO (Parallel Orientation) Unfiltered </vt:lpstr>
      <vt:lpstr>Timing Analysis: PWO (Parallel Orientation) Filtered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CalVision Update 11</dc:title>
  <dc:creator>Martin, Christopher Bryce (dzr3pg)</dc:creator>
  <cp:lastModifiedBy>Martin, Christopher Bryce (dzr3pg)</cp:lastModifiedBy>
  <cp:revision>59</cp:revision>
  <dcterms:created xsi:type="dcterms:W3CDTF">2023-12-07T15:08:07Z</dcterms:created>
  <dcterms:modified xsi:type="dcterms:W3CDTF">2023-12-21T18:43:47Z</dcterms:modified>
</cp:coreProperties>
</file>