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0bb1019f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0bb1019f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0ec45ce4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0ec45ce4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0bb1019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0bb1019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0bb1019f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0bb1019f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0bb1019f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0bb1019f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0bb1019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0bb1019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0ec45ce4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0ec45ce4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0bb1019f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0bb1019f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0bb1019f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0bb1019f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0ec45ce4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0ec45ce4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Calvision 1-18-2024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Electronics Summary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Amplifier Linearity: Still ongoing (Here’s the test setup)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21605" t="0"/>
          <a:stretch/>
        </p:blipFill>
        <p:spPr>
          <a:xfrm>
            <a:off x="152400" y="2447000"/>
            <a:ext cx="2659251" cy="25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287875" y="1410625"/>
            <a:ext cx="15066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Signal Injection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537375" y="2542950"/>
            <a:ext cx="1257000" cy="7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1525675" y="1832725"/>
            <a:ext cx="2139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Two instrumented stages</a:t>
            </a:r>
            <a:endParaRPr sz="1300">
              <a:solidFill>
                <a:schemeClr val="dk2"/>
              </a:solidFill>
            </a:endParaRPr>
          </a:p>
        </p:txBody>
      </p:sp>
      <p:cxnSp>
        <p:nvCxnSpPr>
          <p:cNvPr id="137" name="Google Shape;137;p22"/>
          <p:cNvCxnSpPr>
            <a:stCxn id="136" idx="1"/>
            <a:endCxn id="135" idx="0"/>
          </p:cNvCxnSpPr>
          <p:nvPr/>
        </p:nvCxnSpPr>
        <p:spPr>
          <a:xfrm flipH="1">
            <a:off x="1165975" y="2000575"/>
            <a:ext cx="359700" cy="5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482123" y="2446998"/>
            <a:ext cx="1908077" cy="25441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>
            <a:stCxn id="133" idx="3"/>
            <a:endCxn id="138" idx="3"/>
          </p:cNvCxnSpPr>
          <p:nvPr/>
        </p:nvCxnSpPr>
        <p:spPr>
          <a:xfrm>
            <a:off x="2811651" y="3719050"/>
            <a:ext cx="67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2"/>
          <p:cNvCxnSpPr>
            <a:stCxn id="134" idx="2"/>
          </p:cNvCxnSpPr>
          <p:nvPr/>
        </p:nvCxnSpPr>
        <p:spPr>
          <a:xfrm flipH="1">
            <a:off x="460675" y="1832725"/>
            <a:ext cx="580500" cy="51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2"/>
          <p:cNvSpPr txBox="1"/>
          <p:nvPr/>
        </p:nvSpPr>
        <p:spPr>
          <a:xfrm>
            <a:off x="3761675" y="1756075"/>
            <a:ext cx="15834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Backend Card</a:t>
            </a:r>
            <a:endParaRPr sz="1300">
              <a:solidFill>
                <a:schemeClr val="dk2"/>
              </a:solidFill>
            </a:endParaRPr>
          </a:p>
        </p:txBody>
      </p:sp>
      <p:cxnSp>
        <p:nvCxnSpPr>
          <p:cNvPr id="142" name="Google Shape;142;p22"/>
          <p:cNvCxnSpPr>
            <a:stCxn id="141" idx="2"/>
            <a:endCxn id="138" idx="2"/>
          </p:cNvCxnSpPr>
          <p:nvPr/>
        </p:nvCxnSpPr>
        <p:spPr>
          <a:xfrm flipH="1">
            <a:off x="4436075" y="2091775"/>
            <a:ext cx="117300" cy="35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Do	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Mechanical Mounting Setup for Electronics and MCP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Final Parts Order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Send PCBs out for assembly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Finish Linearity Study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Telescope and DT5495 Trigger Setup / Testing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2308" l="0" r="0" t="14554"/>
          <a:stretch/>
        </p:blipFill>
        <p:spPr>
          <a:xfrm rot="10800000">
            <a:off x="311700" y="1152463"/>
            <a:ext cx="3857626" cy="37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15858" l="0" r="0" t="13688"/>
          <a:stretch/>
        </p:blipFill>
        <p:spPr>
          <a:xfrm>
            <a:off x="4572000" y="1290400"/>
            <a:ext cx="3857626" cy="362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Amplifier Chain (Front End)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325" y="2046075"/>
            <a:ext cx="4019151" cy="23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176" y="2886000"/>
            <a:ext cx="685800" cy="63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5"/>
          <p:cNvCxnSpPr>
            <a:stCxn id="70" idx="3"/>
            <a:endCxn id="69" idx="1"/>
          </p:cNvCxnSpPr>
          <p:nvPr/>
        </p:nvCxnSpPr>
        <p:spPr>
          <a:xfrm>
            <a:off x="874976" y="3205088"/>
            <a:ext cx="30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b="25298" l="0" r="0" t="25617"/>
          <a:stretch/>
        </p:blipFill>
        <p:spPr>
          <a:xfrm rot="5400000">
            <a:off x="4478625" y="2533362"/>
            <a:ext cx="3649326" cy="1343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>
            <a:stCxn id="69" idx="3"/>
            <a:endCxn id="72" idx="2"/>
          </p:cNvCxnSpPr>
          <p:nvPr/>
        </p:nvCxnSpPr>
        <p:spPr>
          <a:xfrm>
            <a:off x="5199476" y="3205087"/>
            <a:ext cx="43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" name="Google Shape;74;p15"/>
          <p:cNvSpPr txBox="1"/>
          <p:nvPr/>
        </p:nvSpPr>
        <p:spPr>
          <a:xfrm>
            <a:off x="7330350" y="2962850"/>
            <a:ext cx="1717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Backend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75" name="Google Shape;75;p15"/>
          <p:cNvCxnSpPr>
            <a:stCxn id="72" idx="0"/>
            <a:endCxn id="74" idx="1"/>
          </p:cNvCxnSpPr>
          <p:nvPr/>
        </p:nvCxnSpPr>
        <p:spPr>
          <a:xfrm>
            <a:off x="6975025" y="3205099"/>
            <a:ext cx="35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5"/>
          <p:cNvSpPr txBox="1"/>
          <p:nvPr/>
        </p:nvSpPr>
        <p:spPr>
          <a:xfrm>
            <a:off x="5009150" y="921225"/>
            <a:ext cx="24663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Samtec HLCD-10-12-TR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Amplifier Chain (Backend)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409" y="1602559"/>
            <a:ext cx="4208326" cy="26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25298" l="0" r="0" t="25617"/>
          <a:stretch/>
        </p:blipFill>
        <p:spPr>
          <a:xfrm rot="5400000">
            <a:off x="-841225" y="2250625"/>
            <a:ext cx="3649326" cy="1343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>
            <a:stCxn id="83" idx="0"/>
            <a:endCxn id="82" idx="1"/>
          </p:cNvCxnSpPr>
          <p:nvPr/>
        </p:nvCxnSpPr>
        <p:spPr>
          <a:xfrm>
            <a:off x="1655175" y="2922361"/>
            <a:ext cx="37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" name="Google Shape;85;p16"/>
          <p:cNvSpPr txBox="1"/>
          <p:nvPr/>
        </p:nvSpPr>
        <p:spPr>
          <a:xfrm>
            <a:off x="6966750" y="1890425"/>
            <a:ext cx="1602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High Gain (MCX)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966750" y="3299900"/>
            <a:ext cx="1602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Low </a:t>
            </a:r>
            <a:r>
              <a:rPr lang="en">
                <a:solidFill>
                  <a:schemeClr val="dk2"/>
                </a:solidFill>
              </a:rPr>
              <a:t>Gain (MCX)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87" name="Google Shape;87;p16"/>
          <p:cNvCxnSpPr>
            <a:stCxn id="82" idx="3"/>
            <a:endCxn id="86" idx="1"/>
          </p:cNvCxnSpPr>
          <p:nvPr/>
        </p:nvCxnSpPr>
        <p:spPr>
          <a:xfrm>
            <a:off x="6234735" y="2922359"/>
            <a:ext cx="732000" cy="57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6"/>
          <p:cNvCxnSpPr>
            <a:stCxn id="82" idx="3"/>
            <a:endCxn id="85" idx="1"/>
          </p:cNvCxnSpPr>
          <p:nvPr/>
        </p:nvCxnSpPr>
        <p:spPr>
          <a:xfrm flipH="1" rot="10800000">
            <a:off x="6234735" y="2091959"/>
            <a:ext cx="732000" cy="8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Cooling: </a:t>
            </a:r>
            <a:r>
              <a:rPr lang="en"/>
              <a:t>Original Method, TEC w/Heatsink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Copper Pad located on the bottom of the PCB behind the SiPMs and Temperature Sensor.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15858" l="0" r="0" t="13688"/>
          <a:stretch/>
        </p:blipFill>
        <p:spPr>
          <a:xfrm>
            <a:off x="0" y="2082350"/>
            <a:ext cx="2891973" cy="27166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985338" y="2980013"/>
            <a:ext cx="921300" cy="921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 b="11006" l="16902" r="20977" t="7460"/>
          <a:stretch/>
        </p:blipFill>
        <p:spPr>
          <a:xfrm rot="5400000">
            <a:off x="2868725" y="1981025"/>
            <a:ext cx="2965775" cy="291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 b="15302" l="0" r="14595" t="11021"/>
          <a:stretch/>
        </p:blipFill>
        <p:spPr>
          <a:xfrm>
            <a:off x="5811250" y="2475801"/>
            <a:ext cx="3182449" cy="20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Cooling: Copper Manifold, TEC, external Chiller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12316" l="24765" r="37688" t="23134"/>
          <a:stretch/>
        </p:blipFill>
        <p:spPr>
          <a:xfrm>
            <a:off x="311700" y="1343450"/>
            <a:ext cx="2574950" cy="332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950" y="1476675"/>
            <a:ext cx="6052201" cy="31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3483375" y="1017175"/>
            <a:ext cx="40113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39.8V, 4C, PQ 515 nm LASER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SiPM Response (No Amplifier) 40.5V, Hamamatsu 6mm^2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6030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Pulses (Red LED ~9ns pulse, vBias: 40V) RTemp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7949"/>
            <a:ext cx="7384727" cy="38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Laser Pulse (</a:t>
            </a:r>
            <a:r>
              <a:rPr lang="en"/>
              <a:t>514 nm</a:t>
            </a:r>
            <a:r>
              <a:rPr lang="en"/>
              <a:t>, FWHM 120ps) 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1749"/>
            <a:ext cx="4701426" cy="241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826" y="1017725"/>
            <a:ext cx="3985374" cy="2050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748500" y="1765675"/>
            <a:ext cx="3224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Low Gain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364200" y="3003575"/>
            <a:ext cx="31284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High Gain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