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33"/>
  </p:notesMasterIdLst>
  <p:handoutMasterIdLst>
    <p:handoutMasterId r:id="rId34"/>
  </p:handoutMasterIdLst>
  <p:sldIdLst>
    <p:sldId id="294" r:id="rId2"/>
    <p:sldId id="295" r:id="rId3"/>
    <p:sldId id="443" r:id="rId4"/>
    <p:sldId id="442" r:id="rId5"/>
    <p:sldId id="299" r:id="rId6"/>
    <p:sldId id="284" r:id="rId7"/>
    <p:sldId id="440" r:id="rId8"/>
    <p:sldId id="444" r:id="rId9"/>
    <p:sldId id="445" r:id="rId10"/>
    <p:sldId id="447" r:id="rId11"/>
    <p:sldId id="449" r:id="rId12"/>
    <p:sldId id="450" r:id="rId13"/>
    <p:sldId id="462" r:id="rId14"/>
    <p:sldId id="438" r:id="rId15"/>
    <p:sldId id="464" r:id="rId16"/>
    <p:sldId id="453" r:id="rId17"/>
    <p:sldId id="441" r:id="rId18"/>
    <p:sldId id="466" r:id="rId19"/>
    <p:sldId id="467" r:id="rId20"/>
    <p:sldId id="468" r:id="rId21"/>
    <p:sldId id="469" r:id="rId22"/>
    <p:sldId id="458" r:id="rId23"/>
    <p:sldId id="452" r:id="rId24"/>
    <p:sldId id="451" r:id="rId25"/>
    <p:sldId id="455" r:id="rId26"/>
    <p:sldId id="456" r:id="rId27"/>
    <p:sldId id="457" r:id="rId28"/>
    <p:sldId id="470" r:id="rId29"/>
    <p:sldId id="465" r:id="rId30"/>
    <p:sldId id="446" r:id="rId31"/>
    <p:sldId id="471" r:id="rId3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504E"/>
    <a:srgbClr val="4E4E4E"/>
    <a:srgbClr val="404040"/>
    <a:srgbClr val="004C97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36" autoAdjust="0"/>
    <p:restoredTop sz="91364" autoAdjust="0"/>
  </p:normalViewPr>
  <p:slideViewPr>
    <p:cSldViewPr snapToGrid="0" snapToObjects="1" showGuides="1">
      <p:cViewPr>
        <p:scale>
          <a:sx n="75" d="100"/>
          <a:sy n="75" d="100"/>
        </p:scale>
        <p:origin x="1630" y="132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11/6/2023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11/6/2023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226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t>11/6/2023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t>11/6/2023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t>11/6/2023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t>11/6/2023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3C7E1B65-1920-CF40-87B8-818D6517E0EA}" type="datetime1">
              <a:rPr lang="en-US" smtClean="0"/>
              <a:t>11/6/2023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11/6/2023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2610"/>
            <a:ext cx="8293100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20-July-2022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 Hurh | LBNF Beamline Upgrades for 2.4 MW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238250"/>
            <a:ext cx="8293100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6867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t>11/6/2023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3" r:id="rId8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dirty="0"/>
              <a:t>11/9/23</a:t>
            </a:r>
          </a:p>
          <a:p>
            <a:r>
              <a:rPr lang="en-US" dirty="0"/>
              <a:t>Quinn Peterson</a:t>
            </a:r>
          </a:p>
          <a:p>
            <a:r>
              <a:rPr lang="en-US" dirty="0"/>
              <a:t>HPTW 2023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LBNF Beam Windows and Remote Handling R&amp;D Needs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0FFAB0F-6AFA-806D-2A7B-99C3CB05F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Thermal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B4442A-F093-5B69-0AB6-908D2A37D80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11/9/2023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12459A-CF93-3B49-2F29-075845B26F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Quinn Peterson | LBNF Beam Windows and Remote Handling R&amp;D Needs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AC084-9309-238E-9094-A2FCC71601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55BED03-B234-1FA6-C411-1FE0B52F7C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1" y="971549"/>
            <a:ext cx="4287838" cy="5059363"/>
          </a:xfrm>
        </p:spPr>
        <p:txBody>
          <a:bodyPr/>
          <a:lstStyle/>
          <a:p>
            <a:r>
              <a:rPr lang="en-US" sz="2000" b="1" dirty="0"/>
              <a:t>Results:</a:t>
            </a:r>
          </a:p>
          <a:p>
            <a:pPr lvl="1"/>
            <a:r>
              <a:rPr lang="en-US" sz="1800" b="1" dirty="0"/>
              <a:t>Nominal Operation:</a:t>
            </a:r>
          </a:p>
          <a:p>
            <a:pPr lvl="2"/>
            <a:r>
              <a:rPr lang="en-US" sz="1600" dirty="0"/>
              <a:t>Window Temperature @ center </a:t>
            </a:r>
          </a:p>
          <a:p>
            <a:pPr lvl="3"/>
            <a:r>
              <a:rPr lang="en-US" sz="1400" dirty="0"/>
              <a:t>77 C </a:t>
            </a:r>
          </a:p>
          <a:p>
            <a:pPr lvl="2"/>
            <a:r>
              <a:rPr lang="en-US" sz="1600" dirty="0"/>
              <a:t>Snout Flange </a:t>
            </a:r>
            <a:r>
              <a:rPr lang="en-US" sz="1600" dirty="0" err="1"/>
              <a:t>T_max</a:t>
            </a:r>
            <a:r>
              <a:rPr lang="en-US" sz="1600" dirty="0"/>
              <a:t> = 189 C</a:t>
            </a:r>
          </a:p>
          <a:p>
            <a:pPr lvl="3"/>
            <a:r>
              <a:rPr lang="en-US" sz="1400" dirty="0"/>
              <a:t>Location of </a:t>
            </a:r>
            <a:r>
              <a:rPr lang="en-US" sz="1400" dirty="0" err="1"/>
              <a:t>Helicoflex</a:t>
            </a:r>
            <a:r>
              <a:rPr lang="en-US" sz="1400" dirty="0"/>
              <a:t> Seal</a:t>
            </a:r>
          </a:p>
          <a:p>
            <a:pPr lvl="3"/>
            <a:r>
              <a:rPr lang="en-US" sz="1400" dirty="0"/>
              <a:t>Below the 200 C manufacturer requirement</a:t>
            </a:r>
          </a:p>
          <a:p>
            <a:pPr lvl="1"/>
            <a:r>
              <a:rPr lang="en-US" sz="1800" b="1" dirty="0"/>
              <a:t>Accident Condition:</a:t>
            </a:r>
          </a:p>
          <a:p>
            <a:pPr lvl="2"/>
            <a:r>
              <a:rPr lang="en-US" sz="1600" dirty="0"/>
              <a:t>5 Accident Pulses</a:t>
            </a:r>
          </a:p>
          <a:p>
            <a:pPr lvl="2"/>
            <a:r>
              <a:rPr lang="en-US" sz="1600" dirty="0"/>
              <a:t>∆T=~120 C / Pulse</a:t>
            </a:r>
            <a:endParaRPr lang="en-US" sz="1800" dirty="0"/>
          </a:p>
          <a:p>
            <a:pPr lvl="2"/>
            <a:r>
              <a:rPr lang="en-US" sz="1600" dirty="0"/>
              <a:t>Window </a:t>
            </a:r>
            <a:r>
              <a:rPr lang="en-US" sz="1600" dirty="0" err="1"/>
              <a:t>T_max</a:t>
            </a:r>
            <a:r>
              <a:rPr lang="en-US" sz="1600" dirty="0"/>
              <a:t> = 211 C after 5 accident pulses</a:t>
            </a:r>
          </a:p>
          <a:p>
            <a:pPr lvl="1"/>
            <a:endParaRPr lang="en-US" sz="1800" dirty="0"/>
          </a:p>
          <a:p>
            <a:pPr lvl="1"/>
            <a:r>
              <a:rPr lang="en-US" sz="1600" dirty="0"/>
              <a:t>Cross checked with axial symmetric model for accident case and results are consistent with 3-D analysis</a:t>
            </a:r>
          </a:p>
          <a:p>
            <a:pPr lvl="1"/>
            <a:endParaRPr lang="en-US" sz="1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C42A23-1C3B-E448-ADEE-3CAD5A9FA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913" y="399286"/>
            <a:ext cx="4204121" cy="21862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DFB8E2-878E-8B59-2E32-13215D1296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3896" y="2808240"/>
            <a:ext cx="3559118" cy="15533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C60827-10F5-234E-4657-FBF3956656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3896" y="4361569"/>
            <a:ext cx="3570810" cy="165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1047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B9E9F22-E259-C36B-F0C9-BD02D1549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1" y="971549"/>
            <a:ext cx="4287838" cy="5059363"/>
          </a:xfrm>
        </p:spPr>
        <p:txBody>
          <a:bodyPr/>
          <a:lstStyle/>
          <a:p>
            <a:r>
              <a:rPr lang="en-US" sz="2000" b="1" dirty="0"/>
              <a:t>Analysis Boundary Conditions:</a:t>
            </a:r>
          </a:p>
          <a:p>
            <a:pPr lvl="1"/>
            <a:r>
              <a:rPr lang="en-US" sz="1800" dirty="0"/>
              <a:t>5 psi internal pressure</a:t>
            </a:r>
          </a:p>
          <a:p>
            <a:pPr lvl="1"/>
            <a:r>
              <a:rPr lang="en-US" sz="1800" dirty="0"/>
              <a:t>Thermal load due to beam heating</a:t>
            </a:r>
          </a:p>
          <a:p>
            <a:pPr lvl="1"/>
            <a:r>
              <a:rPr lang="en-US" sz="1800" dirty="0"/>
              <a:t>Allowable stresses defined by ASME II D 2021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FFAB0F-6AFA-806D-2A7B-99C3CB05F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Structural Analysis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B4442A-F093-5B69-0AB6-908D2A37D80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11/9/2023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12459A-CF93-3B49-2F29-075845B26F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Quinn Peterson | LBNF Beam Windows and Remote Handling R&amp;D Needs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AC084-9309-238E-9094-A2FCC71601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90A93B-02CE-E160-76E0-BBAC2EE88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740" y="2800227"/>
            <a:ext cx="5183492" cy="34673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07ED0F-6F1B-B361-C95F-0C386D7A1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2398" y="633510"/>
            <a:ext cx="3272374" cy="265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0186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B9E9F22-E259-C36B-F0C9-BD02D1549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1" y="971549"/>
            <a:ext cx="4004578" cy="5059363"/>
          </a:xfrm>
        </p:spPr>
        <p:txBody>
          <a:bodyPr/>
          <a:lstStyle/>
          <a:p>
            <a:r>
              <a:rPr lang="en-US" sz="2000" b="1" dirty="0"/>
              <a:t>Results:</a:t>
            </a:r>
          </a:p>
          <a:p>
            <a:pPr lvl="1"/>
            <a:r>
              <a:rPr lang="en-US" sz="1800" b="1" dirty="0"/>
              <a:t>Nominal Operation:</a:t>
            </a:r>
          </a:p>
          <a:p>
            <a:pPr lvl="2"/>
            <a:r>
              <a:rPr lang="en-US" sz="1400" dirty="0"/>
              <a:t>operating condition (77C)</a:t>
            </a:r>
          </a:p>
          <a:p>
            <a:pPr lvl="2"/>
            <a:r>
              <a:rPr lang="en-US" sz="1400" dirty="0"/>
              <a:t>Window Stress @ center</a:t>
            </a:r>
          </a:p>
          <a:p>
            <a:pPr lvl="3"/>
            <a:r>
              <a:rPr lang="en-US" sz="1200" dirty="0"/>
              <a:t> &lt;6.5 </a:t>
            </a:r>
            <a:r>
              <a:rPr lang="en-US" sz="1200" dirty="0" err="1"/>
              <a:t>ksi</a:t>
            </a:r>
            <a:r>
              <a:rPr lang="en-US" sz="1200" dirty="0"/>
              <a:t> with yield strength</a:t>
            </a:r>
          </a:p>
          <a:p>
            <a:pPr lvl="2"/>
            <a:r>
              <a:rPr lang="en-US" sz="1400" dirty="0"/>
              <a:t>Yield Stress</a:t>
            </a:r>
          </a:p>
          <a:p>
            <a:pPr lvl="3"/>
            <a:r>
              <a:rPr lang="en-US" sz="1200" dirty="0"/>
              <a:t>34.2 </a:t>
            </a:r>
            <a:r>
              <a:rPr lang="en-US" sz="1200" dirty="0" err="1"/>
              <a:t>ksi</a:t>
            </a:r>
            <a:r>
              <a:rPr lang="en-US" sz="1200" dirty="0"/>
              <a:t> yield listed by ASME</a:t>
            </a:r>
          </a:p>
          <a:p>
            <a:pPr lvl="1"/>
            <a:r>
              <a:rPr lang="en-US" sz="1800" b="1" dirty="0"/>
              <a:t>Accident Case:</a:t>
            </a:r>
          </a:p>
          <a:p>
            <a:pPr lvl="2"/>
            <a:r>
              <a:rPr lang="en-US" sz="1400" dirty="0"/>
              <a:t>Accident condition (210C) shows </a:t>
            </a:r>
          </a:p>
          <a:p>
            <a:pPr lvl="2"/>
            <a:r>
              <a:rPr lang="en-US" sz="1400" dirty="0"/>
              <a:t>Window Stress @ center </a:t>
            </a:r>
          </a:p>
          <a:p>
            <a:pPr lvl="3"/>
            <a:r>
              <a:rPr lang="en-US" sz="1200" dirty="0"/>
              <a:t>14.5 </a:t>
            </a:r>
            <a:r>
              <a:rPr lang="en-US" sz="1200" dirty="0" err="1"/>
              <a:t>ksi</a:t>
            </a:r>
            <a:r>
              <a:rPr lang="en-US" sz="1200" dirty="0"/>
              <a:t>. </a:t>
            </a:r>
          </a:p>
          <a:p>
            <a:pPr lvl="2"/>
            <a:r>
              <a:rPr lang="en-US" sz="1400" dirty="0"/>
              <a:t>Yield Stress</a:t>
            </a:r>
          </a:p>
          <a:p>
            <a:pPr lvl="3"/>
            <a:r>
              <a:rPr lang="en-US" sz="1200" dirty="0"/>
              <a:t>13.3 </a:t>
            </a:r>
            <a:r>
              <a:rPr lang="en-US" sz="1200" dirty="0" err="1"/>
              <a:t>ksi</a:t>
            </a:r>
            <a:endParaRPr lang="en-US" sz="1200" dirty="0"/>
          </a:p>
          <a:p>
            <a:pPr lvl="2"/>
            <a:r>
              <a:rPr lang="en-US" sz="1400" dirty="0"/>
              <a:t>Ultimate Stress</a:t>
            </a:r>
          </a:p>
          <a:p>
            <a:pPr lvl="3"/>
            <a:r>
              <a:rPr lang="en-US" sz="1200" dirty="0"/>
              <a:t> 19.3 </a:t>
            </a:r>
            <a:r>
              <a:rPr lang="en-US" sz="1200" dirty="0" err="1"/>
              <a:t>ksi</a:t>
            </a:r>
            <a:endParaRPr lang="en-US" sz="1200" dirty="0"/>
          </a:p>
          <a:p>
            <a:pPr lvl="2"/>
            <a:r>
              <a:rPr lang="en-US" sz="1400" dirty="0"/>
              <a:t>Above yield, but below ultimate</a:t>
            </a:r>
          </a:p>
          <a:p>
            <a:pPr lvl="1"/>
            <a:endParaRPr lang="en-US" sz="1600" dirty="0"/>
          </a:p>
          <a:p>
            <a:pPr lvl="1"/>
            <a:r>
              <a:rPr lang="en-US" sz="1600" dirty="0"/>
              <a:t>Axisymmetric results in agreement</a:t>
            </a:r>
          </a:p>
          <a:p>
            <a:pPr lvl="1"/>
            <a:endParaRPr lang="en-US" sz="1600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FFAB0F-6AFA-806D-2A7B-99C3CB05F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Structural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B4442A-F093-5B69-0AB6-908D2A37D80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11/9/2023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12459A-CF93-3B49-2F29-075845B26F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Quinn Peterson | LBNF Beam Windows and Remote Handling R&amp;D Needs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AC084-9309-238E-9094-A2FCC71601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B55C29C-A569-EEBB-E232-B0728FFCA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5832" y="1192337"/>
            <a:ext cx="4693112" cy="13212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44A27B9-13CD-D13F-12DE-29E702A9F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9480" y="2860070"/>
            <a:ext cx="3642360" cy="262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9184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B9E9F22-E259-C36B-F0C9-BD02D1549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1" y="971549"/>
            <a:ext cx="4004578" cy="5059363"/>
          </a:xfrm>
        </p:spPr>
        <p:txBody>
          <a:bodyPr/>
          <a:lstStyle/>
          <a:p>
            <a:r>
              <a:rPr lang="en-US" sz="1600" dirty="0"/>
              <a:t>While window is set to have a minimum lifespan of 5 years, it will inevitably need to be replaced.</a:t>
            </a:r>
          </a:p>
          <a:p>
            <a:r>
              <a:rPr lang="en-US" sz="1600" dirty="0"/>
              <a:t>Specific Remote Handling Tooling is required to conduct this changeout due to the radiation dose in the area.</a:t>
            </a:r>
          </a:p>
          <a:p>
            <a:endParaRPr lang="en-US" sz="1600" dirty="0"/>
          </a:p>
          <a:p>
            <a:r>
              <a:rPr lang="en-US" sz="1600" dirty="0"/>
              <a:t>Dose rates with T-Blocks over Upstream Decay Window removed.</a:t>
            </a:r>
          </a:p>
          <a:p>
            <a:pPr lvl="1"/>
            <a:r>
              <a:rPr lang="en-US" sz="1600" dirty="0"/>
              <a:t>At opening: 1 rem/</a:t>
            </a:r>
            <a:r>
              <a:rPr lang="en-US" sz="1600" dirty="0" err="1"/>
              <a:t>hr</a:t>
            </a:r>
            <a:endParaRPr lang="en-US" sz="1600" dirty="0"/>
          </a:p>
          <a:p>
            <a:pPr lvl="1"/>
            <a:r>
              <a:rPr lang="en-US" sz="1600" dirty="0"/>
              <a:t>10ft: 100 mrem/</a:t>
            </a:r>
            <a:r>
              <a:rPr lang="en-US" sz="1600" dirty="0" err="1"/>
              <a:t>hr</a:t>
            </a:r>
            <a:endParaRPr lang="en-US" sz="1600" dirty="0"/>
          </a:p>
          <a:p>
            <a:pPr lvl="1"/>
            <a:r>
              <a:rPr lang="en-US" sz="1600" dirty="0"/>
              <a:t>100ft: 10 mrem/</a:t>
            </a:r>
            <a:r>
              <a:rPr lang="en-US" sz="1600" dirty="0" err="1"/>
              <a:t>hr</a:t>
            </a:r>
            <a:endParaRPr lang="en-US" sz="1600" dirty="0"/>
          </a:p>
          <a:p>
            <a:r>
              <a:rPr lang="en-US" sz="1600" dirty="0"/>
              <a:t>Personnel allowed in limited capacity with Rad Safety approval</a:t>
            </a:r>
          </a:p>
          <a:p>
            <a:pPr lvl="1"/>
            <a:endParaRPr lang="en-US" sz="1600" dirty="0"/>
          </a:p>
          <a:p>
            <a:pPr lvl="1"/>
            <a:r>
              <a:rPr lang="en-US" sz="1600" dirty="0"/>
              <a:t>Does rates provided by FNAL Radiation Safety</a:t>
            </a:r>
            <a:endParaRPr lang="en-US" sz="1400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FFAB0F-6AFA-806D-2A7B-99C3CB05F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Window must be changed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B4442A-F093-5B69-0AB6-908D2A37D80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11/9/2023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12459A-CF93-3B49-2F29-075845B26F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Quinn Peterson | LBNF Beam Windows and Remote Handling R&amp;D Needs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AC084-9309-238E-9094-A2FCC71601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9CC85D-1AF3-21CF-D58D-327432B82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4005" y="495299"/>
            <a:ext cx="2369347" cy="26860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16F94B-6780-5924-B420-8D347386F5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769" y="3568659"/>
            <a:ext cx="4424363" cy="188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8438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B9E9F22-E259-C36B-F0C9-BD02D1549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3804449" cy="5059363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/>
              <a:t>Critical Requirements:</a:t>
            </a:r>
          </a:p>
          <a:p>
            <a:r>
              <a:rPr lang="en-US" sz="2000" dirty="0"/>
              <a:t>Limited personnel allowed within the target hall during procedure.</a:t>
            </a:r>
          </a:p>
          <a:p>
            <a:r>
              <a:rPr lang="en-US" sz="2000" b="1" u="sng" dirty="0"/>
              <a:t>Retain Helium within the Decay Pipe.</a:t>
            </a:r>
          </a:p>
          <a:p>
            <a:r>
              <a:rPr lang="en-US" sz="2000" dirty="0"/>
              <a:t>Helium Purity within the Decay Volume cannot drop below 95% purity.</a:t>
            </a:r>
          </a:p>
          <a:p>
            <a:r>
              <a:rPr lang="en-US" sz="2000" dirty="0"/>
              <a:t>Do not remove downstream module.</a:t>
            </a:r>
          </a:p>
          <a:p>
            <a:r>
              <a:rPr lang="en-US" sz="2000" dirty="0"/>
              <a:t>Equipment must survive 6 </a:t>
            </a:r>
            <a:r>
              <a:rPr lang="en-US" sz="2000" dirty="0" err="1"/>
              <a:t>Sv</a:t>
            </a:r>
            <a:r>
              <a:rPr lang="en-US" sz="2000" dirty="0"/>
              <a:t>/</a:t>
            </a:r>
            <a:r>
              <a:rPr lang="en-US" sz="2000" dirty="0" err="1"/>
              <a:t>hr</a:t>
            </a:r>
            <a:r>
              <a:rPr lang="en-US" sz="2000" dirty="0"/>
              <a:t> Radiation dose at the window over procedure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FFAB0F-6AFA-806D-2A7B-99C3CB05F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 for Remote Handling Mechanism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B4442A-F093-5B69-0AB6-908D2A37D80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11/9/2023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12459A-CF93-3B49-2F29-075845B26F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Quinn Peterson | LBNF Beam Windows and Remote Handling R&amp;D Needs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AC084-9309-238E-9094-A2FCC71601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6C46D341-793E-DDBC-2284-B71DA800E923}"/>
              </a:ext>
            </a:extLst>
          </p:cNvPr>
          <p:cNvSpPr txBox="1">
            <a:spLocks/>
          </p:cNvSpPr>
          <p:nvPr/>
        </p:nvSpPr>
        <p:spPr>
          <a:xfrm>
            <a:off x="4661662" y="971549"/>
            <a:ext cx="3804449" cy="505936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b="1" u="sng" dirty="0"/>
              <a:t>Challenges:</a:t>
            </a:r>
            <a:endParaRPr lang="en-US" sz="2000" dirty="0"/>
          </a:p>
          <a:p>
            <a:r>
              <a:rPr lang="en-US" sz="2000" dirty="0">
                <a:solidFill>
                  <a:srgbClr val="C00000"/>
                </a:solidFill>
              </a:rPr>
              <a:t>Tight space constraints provides challenge in designing tooling to fit within allowable space.</a:t>
            </a:r>
          </a:p>
          <a:p>
            <a:r>
              <a:rPr lang="en-US" sz="2000" dirty="0" err="1">
                <a:solidFill>
                  <a:srgbClr val="50504E"/>
                </a:solidFill>
              </a:rPr>
              <a:t>Helicoflex</a:t>
            </a:r>
            <a:r>
              <a:rPr lang="en-US" sz="2000" dirty="0">
                <a:solidFill>
                  <a:srgbClr val="50504E"/>
                </a:solidFill>
              </a:rPr>
              <a:t> Gasket Sealing necessitates larger bolt tooling to reach adequate compressive forces</a:t>
            </a:r>
          </a:p>
          <a:p>
            <a:r>
              <a:rPr lang="en-US" sz="2000" dirty="0">
                <a:solidFill>
                  <a:srgbClr val="50504E"/>
                </a:solidFill>
              </a:rPr>
              <a:t>Necessitates Remote Handling to be conducted inside a secondary pressure vessel to retain Helium</a:t>
            </a:r>
            <a:r>
              <a:rPr lang="en-US" sz="2000" dirty="0">
                <a:solidFill>
                  <a:srgbClr val="C00000"/>
                </a:solidFill>
              </a:rPr>
              <a:t>.</a:t>
            </a:r>
          </a:p>
          <a:p>
            <a:endParaRPr lang="en-US" sz="20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6334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E9121-AA48-981F-6790-CF30C3346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LBNF Decay Pipe and Helium Volume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976C60-431C-A47F-0369-6344D7867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11/9/2023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350E18-3911-E597-C779-59CE8F913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Quinn Peterson | LBNF Beam Windows and Remote Handling R&amp;D Needs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19953D-A70C-30CA-7CFE-3DA633F59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7B9B4A-B6D9-877D-8D77-6D6B885F3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3" y="1039435"/>
            <a:ext cx="9111661" cy="3537848"/>
          </a:xfrm>
          <a:prstGeom prst="rect">
            <a:avLst/>
          </a:prstGeom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C405DB62-BFB3-E503-C67A-D4E26EAB4C8B}"/>
              </a:ext>
            </a:extLst>
          </p:cNvPr>
          <p:cNvSpPr txBox="1">
            <a:spLocks/>
          </p:cNvSpPr>
          <p:nvPr/>
        </p:nvSpPr>
        <p:spPr>
          <a:xfrm>
            <a:off x="526255" y="4889048"/>
            <a:ext cx="8091489" cy="216421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800" dirty="0">
                <a:solidFill>
                  <a:srgbClr val="50504E"/>
                </a:solidFill>
              </a:rPr>
              <a:t>204 m long Decay Pipe with an internal diameter of 4 m. Internal Volume is 2563.5 m^3.</a:t>
            </a:r>
          </a:p>
          <a:p>
            <a:pPr>
              <a:lnSpc>
                <a:spcPct val="90000"/>
              </a:lnSpc>
            </a:pPr>
            <a:r>
              <a:rPr lang="en-US" sz="1800" dirty="0">
                <a:solidFill>
                  <a:srgbClr val="50504E"/>
                </a:solidFill>
              </a:rPr>
              <a:t>Prohibitively costly to purge helium volume in order to replace component</a:t>
            </a:r>
            <a:endParaRPr lang="en-US" sz="700" dirty="0">
              <a:solidFill>
                <a:srgbClr val="5050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43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015D361-D968-9854-0C73-391C78A5DF2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56617" y="955223"/>
            <a:ext cx="4610671" cy="50863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800" dirty="0"/>
              <a:t>Bolting and window handling tooling will operate inside of secondary pressure vessel.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Vessel supported from T-Block Fixtures</a:t>
            </a:r>
          </a:p>
          <a:p>
            <a:pPr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1800" b="1" dirty="0"/>
              <a:t>Process Stages:</a:t>
            </a:r>
            <a:endParaRPr lang="en-US" sz="1800" dirty="0"/>
          </a:p>
          <a:p>
            <a:pPr lvl="1">
              <a:lnSpc>
                <a:spcPct val="90000"/>
              </a:lnSpc>
            </a:pPr>
            <a:r>
              <a:rPr lang="en-US" sz="1400" dirty="0"/>
              <a:t>1. Positioning of Remote Handling Pressure vessel onto USDPW Mounting Flange</a:t>
            </a:r>
          </a:p>
          <a:p>
            <a:pPr lvl="2">
              <a:lnSpc>
                <a:spcPct val="90000"/>
              </a:lnSpc>
            </a:pPr>
            <a:r>
              <a:rPr lang="en-US" sz="1200" dirty="0"/>
              <a:t>Create seal in order to pressurize system</a:t>
            </a:r>
          </a:p>
          <a:p>
            <a:pPr lvl="1">
              <a:lnSpc>
                <a:spcPct val="90000"/>
              </a:lnSpc>
            </a:pPr>
            <a:r>
              <a:rPr lang="en-US" sz="1400" dirty="0"/>
              <a:t>2. Remote Handling Tooling fastens Pressure Vessel to USDPW Flange</a:t>
            </a:r>
          </a:p>
          <a:p>
            <a:pPr lvl="1">
              <a:lnSpc>
                <a:spcPct val="90000"/>
              </a:lnSpc>
            </a:pPr>
            <a:r>
              <a:rPr lang="en-US" sz="1400" dirty="0"/>
              <a:t>3. Remote Handling Tooling removes original damaged window</a:t>
            </a:r>
          </a:p>
          <a:p>
            <a:pPr lvl="1">
              <a:lnSpc>
                <a:spcPct val="90000"/>
              </a:lnSpc>
            </a:pPr>
            <a:r>
              <a:rPr lang="en-US" sz="1400" dirty="0"/>
              <a:t>4. Window is removed and placed further up in pressure vessel to await retrieval </a:t>
            </a:r>
          </a:p>
          <a:p>
            <a:pPr lvl="1">
              <a:lnSpc>
                <a:spcPct val="90000"/>
              </a:lnSpc>
            </a:pPr>
            <a:r>
              <a:rPr lang="en-US" sz="1400" dirty="0"/>
              <a:t>5. New window is retrieved and installed.</a:t>
            </a:r>
          </a:p>
          <a:p>
            <a:pPr lvl="1">
              <a:lnSpc>
                <a:spcPct val="90000"/>
              </a:lnSpc>
            </a:pPr>
            <a:r>
              <a:rPr lang="en-US" sz="1400" dirty="0"/>
              <a:t>6. Pressure Vessel is removed and damaged window stored</a:t>
            </a:r>
          </a:p>
          <a:p>
            <a:pPr>
              <a:lnSpc>
                <a:spcPct val="90000"/>
              </a:lnSpc>
            </a:pPr>
            <a:endParaRPr lang="en-US" sz="15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E61316-7420-BEB6-805D-0EDEDF2D48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 wrap="square" anchor="t">
            <a:normAutofit lnSpcReduction="10000"/>
          </a:bodyPr>
          <a:lstStyle/>
          <a:p>
            <a:pPr>
              <a:spcAft>
                <a:spcPts val="600"/>
              </a:spcAft>
              <a:defRPr/>
            </a:pPr>
            <a:r>
              <a:rPr lang="en-US" dirty="0"/>
              <a:t>11/9/2023</a:t>
            </a:r>
          </a:p>
          <a:p>
            <a:pPr>
              <a:spcAft>
                <a:spcPts val="600"/>
              </a:spcAft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901284-7F21-D0B7-8E0E-4915B66F04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dirty="0"/>
              <a:t>Quinn Peterson | LBNF Beam Windows and Remote Handling R&amp;D Needs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3FC39E-B565-26CE-FDB9-4061404FC2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148C009B-CB69-E04A-B9B3-34B26D69E9CF}" type="slidenum">
              <a:rPr lang="en-US" smtClean="0"/>
              <a:pPr>
                <a:spcAft>
                  <a:spcPts val="600"/>
                </a:spcAft>
                <a:defRPr/>
              </a:pPr>
              <a:t>16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9FFE35-8ADF-02EF-06B6-AC394FBAE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 anchor="b">
            <a:normAutofit/>
          </a:bodyPr>
          <a:lstStyle/>
          <a:p>
            <a:r>
              <a:rPr lang="en-US" dirty="0"/>
              <a:t>Device Concept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47BD880-FD81-7142-7FF2-32AAD24E9C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986519" y="308292"/>
            <a:ext cx="1612402" cy="34305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CFAF3A-1C0D-91FB-561B-BAE7A2D8F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6922" y="3945667"/>
            <a:ext cx="2230461" cy="20959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2582735-5E24-C39C-8224-4551514024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594" t="14080" r="30104" b="9979"/>
          <a:stretch/>
        </p:blipFill>
        <p:spPr>
          <a:xfrm>
            <a:off x="4981553" y="1024321"/>
            <a:ext cx="1688487" cy="197167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DD10BEC-C642-D9AA-D34C-3DDA2BEA9953}"/>
              </a:ext>
            </a:extLst>
          </p:cNvPr>
          <p:cNvSpPr txBox="1"/>
          <p:nvPr/>
        </p:nvSpPr>
        <p:spPr>
          <a:xfrm>
            <a:off x="4900579" y="2995911"/>
            <a:ext cx="2152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USDP Window &amp; Mounting Flange</a:t>
            </a:r>
          </a:p>
        </p:txBody>
      </p:sp>
    </p:spTree>
    <p:extLst>
      <p:ext uri="{BB962C8B-B14F-4D97-AF65-F5344CB8AC3E}">
        <p14:creationId xmlns:p14="http://schemas.microsoft.com/office/powerpoint/2010/main" val="28259452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015D361-D968-9854-0C73-391C78A5DF2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56617" y="990600"/>
            <a:ext cx="4610671" cy="50863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500" dirty="0"/>
              <a:t>Remote Handling Mechanism scheduled to have Preliminary Design Review in December.</a:t>
            </a:r>
          </a:p>
          <a:p>
            <a:pPr>
              <a:lnSpc>
                <a:spcPct val="90000"/>
              </a:lnSpc>
            </a:pPr>
            <a:endParaRPr lang="en-US" sz="15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1500" b="1" u="sng" dirty="0"/>
              <a:t>Systems:</a:t>
            </a:r>
            <a:endParaRPr lang="en-US" sz="1500" dirty="0"/>
          </a:p>
          <a:p>
            <a:pPr>
              <a:lnSpc>
                <a:spcPct val="90000"/>
              </a:lnSpc>
            </a:pPr>
            <a:r>
              <a:rPr lang="en-US" sz="1500" dirty="0"/>
              <a:t>Low Pressure Vessel:</a:t>
            </a:r>
          </a:p>
          <a:p>
            <a:pPr lvl="1">
              <a:lnSpc>
                <a:spcPct val="90000"/>
              </a:lnSpc>
            </a:pPr>
            <a:r>
              <a:rPr lang="en-US" sz="1400" dirty="0"/>
              <a:t>Structural Integrity: </a:t>
            </a:r>
            <a:r>
              <a:rPr lang="en-US" sz="1400" dirty="0">
                <a:solidFill>
                  <a:srgbClr val="00B050"/>
                </a:solidFill>
              </a:rPr>
              <a:t>Preliminary Complete</a:t>
            </a:r>
          </a:p>
          <a:p>
            <a:pPr lvl="1">
              <a:lnSpc>
                <a:spcPct val="90000"/>
              </a:lnSpc>
            </a:pPr>
            <a:r>
              <a:rPr lang="en-US" sz="1400" dirty="0">
                <a:solidFill>
                  <a:srgbClr val="50504E"/>
                </a:solidFill>
              </a:rPr>
              <a:t>Vessel to Snout Sealing: </a:t>
            </a:r>
            <a:r>
              <a:rPr lang="en-US" sz="1400" dirty="0">
                <a:solidFill>
                  <a:srgbClr val="FFC000"/>
                </a:solidFill>
              </a:rPr>
              <a:t>Preliminary Modeling</a:t>
            </a:r>
          </a:p>
          <a:p>
            <a:pPr lvl="1">
              <a:lnSpc>
                <a:spcPct val="90000"/>
              </a:lnSpc>
            </a:pPr>
            <a:r>
              <a:rPr lang="en-US" sz="1500" dirty="0"/>
              <a:t>Alignment: </a:t>
            </a:r>
            <a:r>
              <a:rPr lang="en-US" sz="1500" dirty="0">
                <a:solidFill>
                  <a:srgbClr val="C00000"/>
                </a:solidFill>
              </a:rPr>
              <a:t>Proving Challenging</a:t>
            </a:r>
          </a:p>
          <a:p>
            <a:pPr lvl="1">
              <a:lnSpc>
                <a:spcPct val="90000"/>
              </a:lnSpc>
            </a:pPr>
            <a:r>
              <a:rPr lang="en-US" sz="1500" dirty="0"/>
              <a:t>Purge/Fill Procedure: </a:t>
            </a:r>
            <a:r>
              <a:rPr lang="en-US" sz="1500" dirty="0">
                <a:solidFill>
                  <a:srgbClr val="FFC000"/>
                </a:solidFill>
              </a:rPr>
              <a:t>Conceptual Complete</a:t>
            </a:r>
            <a:endParaRPr lang="en-US" sz="1500" dirty="0">
              <a:solidFill>
                <a:srgbClr val="50504E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500" dirty="0"/>
              <a:t>Mechanism:</a:t>
            </a:r>
          </a:p>
          <a:p>
            <a:pPr lvl="1">
              <a:lnSpc>
                <a:spcPct val="90000"/>
              </a:lnSpc>
            </a:pPr>
            <a:r>
              <a:rPr lang="en-US" sz="1500" dirty="0"/>
              <a:t>Bolt Tooling: </a:t>
            </a:r>
            <a:r>
              <a:rPr lang="en-US" sz="1500" dirty="0">
                <a:solidFill>
                  <a:srgbClr val="00B050"/>
                </a:solidFill>
              </a:rPr>
              <a:t>Preliminary Complete</a:t>
            </a:r>
          </a:p>
          <a:p>
            <a:pPr lvl="1">
              <a:lnSpc>
                <a:spcPct val="90000"/>
              </a:lnSpc>
            </a:pPr>
            <a:r>
              <a:rPr lang="en-US" sz="1500" dirty="0"/>
              <a:t>Vertical Motion: </a:t>
            </a:r>
            <a:r>
              <a:rPr lang="en-US" sz="1500" dirty="0">
                <a:solidFill>
                  <a:srgbClr val="FFC000"/>
                </a:solidFill>
              </a:rPr>
              <a:t>Preliminary Modeling</a:t>
            </a:r>
          </a:p>
          <a:p>
            <a:pPr lvl="1">
              <a:lnSpc>
                <a:spcPct val="90000"/>
              </a:lnSpc>
            </a:pPr>
            <a:r>
              <a:rPr lang="en-US" sz="1500" dirty="0"/>
              <a:t>Window Gripping: </a:t>
            </a:r>
            <a:r>
              <a:rPr lang="en-US" sz="1500" dirty="0">
                <a:solidFill>
                  <a:srgbClr val="FFC000"/>
                </a:solidFill>
              </a:rPr>
              <a:t>Preliminary Modeling</a:t>
            </a:r>
          </a:p>
          <a:p>
            <a:pPr lvl="1">
              <a:lnSpc>
                <a:spcPct val="90000"/>
              </a:lnSpc>
            </a:pPr>
            <a:endParaRPr lang="en-US" sz="1500" dirty="0"/>
          </a:p>
          <a:p>
            <a:pPr>
              <a:lnSpc>
                <a:spcPct val="90000"/>
              </a:lnSpc>
            </a:pPr>
            <a:endParaRPr lang="en-US" sz="15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E61316-7420-BEB6-805D-0EDEDF2D48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 wrap="square" anchor="t">
            <a:normAutofit lnSpcReduction="10000"/>
          </a:bodyPr>
          <a:lstStyle/>
          <a:p>
            <a:pPr>
              <a:spcAft>
                <a:spcPts val="600"/>
              </a:spcAft>
              <a:defRPr/>
            </a:pPr>
            <a:r>
              <a:rPr lang="en-US" dirty="0"/>
              <a:t>11/9/2023</a:t>
            </a:r>
          </a:p>
          <a:p>
            <a:pPr>
              <a:spcAft>
                <a:spcPts val="600"/>
              </a:spcAft>
              <a:defRPr/>
            </a:pPr>
            <a:endParaRPr lang="en-US" dirty="0"/>
          </a:p>
          <a:p>
            <a:pPr>
              <a:spcAft>
                <a:spcPts val="600"/>
              </a:spcAft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901284-7F21-D0B7-8E0E-4915B66F04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dirty="0"/>
              <a:t>Quinn Peterson | LBNF Beam Windows and Remote Handling R&amp;D Needs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3FC39E-B565-26CE-FDB9-4061404FC2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148C009B-CB69-E04A-B9B3-34B26D69E9CF}" type="slidenum">
              <a:rPr lang="en-US" smtClean="0"/>
              <a:pPr>
                <a:spcAft>
                  <a:spcPts val="600"/>
                </a:spcAft>
                <a:defRPr/>
              </a:pPr>
              <a:t>17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9FFE35-8ADF-02EF-06B6-AC394FBAE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 anchor="b">
            <a:normAutofit/>
          </a:bodyPr>
          <a:lstStyle/>
          <a:p>
            <a:r>
              <a:rPr lang="en-US" dirty="0"/>
              <a:t>System/Subsystem Design Stages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DC29E3-9085-3ABF-5E7F-14CAF12FB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3608" y="795337"/>
            <a:ext cx="2517598" cy="487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5043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015D361-D968-9854-0C73-391C78A5DF2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56617" y="990600"/>
            <a:ext cx="4610671" cy="50863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500" dirty="0"/>
              <a:t>2 Circular bolt patterns needed</a:t>
            </a:r>
          </a:p>
          <a:p>
            <a:pPr lvl="1">
              <a:lnSpc>
                <a:spcPct val="90000"/>
              </a:lnSpc>
            </a:pPr>
            <a:r>
              <a:rPr lang="en-US" sz="1300" dirty="0">
                <a:solidFill>
                  <a:srgbClr val="50504E"/>
                </a:solidFill>
              </a:rPr>
              <a:t>Larger: Interface point for Low Pressure Vessel to USDP Snout Flange</a:t>
            </a:r>
          </a:p>
          <a:p>
            <a:pPr lvl="1">
              <a:lnSpc>
                <a:spcPct val="90000"/>
              </a:lnSpc>
            </a:pPr>
            <a:r>
              <a:rPr lang="en-US" sz="1300" dirty="0">
                <a:solidFill>
                  <a:srgbClr val="50504E"/>
                </a:solidFill>
              </a:rPr>
              <a:t>Smaller: Flange to Window mounting</a:t>
            </a:r>
          </a:p>
          <a:p>
            <a:pPr lvl="1">
              <a:lnSpc>
                <a:spcPct val="90000"/>
              </a:lnSpc>
            </a:pPr>
            <a:endParaRPr lang="en-US" sz="1300" dirty="0">
              <a:solidFill>
                <a:srgbClr val="50504E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500" dirty="0">
                <a:solidFill>
                  <a:srgbClr val="50504E"/>
                </a:solidFill>
              </a:rPr>
              <a:t>4 Bolt drivers needed which can adjust to both patterns</a:t>
            </a:r>
          </a:p>
          <a:p>
            <a:pPr>
              <a:lnSpc>
                <a:spcPct val="90000"/>
              </a:lnSpc>
            </a:pPr>
            <a:r>
              <a:rPr lang="en-US" sz="1500" dirty="0">
                <a:solidFill>
                  <a:srgbClr val="50504E"/>
                </a:solidFill>
              </a:rPr>
              <a:t>Torque Required to reach seal compression</a:t>
            </a:r>
          </a:p>
          <a:p>
            <a:pPr lvl="1">
              <a:lnSpc>
                <a:spcPct val="90000"/>
              </a:lnSpc>
            </a:pPr>
            <a:r>
              <a:rPr lang="en-US" sz="1300" dirty="0">
                <a:solidFill>
                  <a:srgbClr val="50504E"/>
                </a:solidFill>
              </a:rPr>
              <a:t>135 ft-</a:t>
            </a:r>
            <a:r>
              <a:rPr lang="en-US" sz="1300" dirty="0" err="1">
                <a:solidFill>
                  <a:srgbClr val="50504E"/>
                </a:solidFill>
              </a:rPr>
              <a:t>lbs</a:t>
            </a:r>
            <a:r>
              <a:rPr lang="en-US" sz="1300" dirty="0">
                <a:solidFill>
                  <a:srgbClr val="50504E"/>
                </a:solidFill>
              </a:rPr>
              <a:t> (183 nm)</a:t>
            </a:r>
          </a:p>
          <a:p>
            <a:pPr lvl="1">
              <a:lnSpc>
                <a:spcPct val="90000"/>
              </a:lnSpc>
            </a:pPr>
            <a:endParaRPr lang="en-US" sz="1300" dirty="0">
              <a:solidFill>
                <a:srgbClr val="50504E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500" dirty="0">
                <a:solidFill>
                  <a:srgbClr val="50504E"/>
                </a:solidFill>
              </a:rPr>
              <a:t>Each assembly moves independently, driven by pneumatic cylinders</a:t>
            </a:r>
          </a:p>
          <a:p>
            <a:pPr lvl="1">
              <a:lnSpc>
                <a:spcPct val="90000"/>
              </a:lnSpc>
            </a:pPr>
            <a:r>
              <a:rPr lang="en-US" sz="1300" dirty="0">
                <a:solidFill>
                  <a:srgbClr val="50504E"/>
                </a:solidFill>
              </a:rPr>
              <a:t>Learning from Mu2e application</a:t>
            </a:r>
          </a:p>
          <a:p>
            <a:pPr>
              <a:lnSpc>
                <a:spcPct val="90000"/>
              </a:lnSpc>
            </a:pPr>
            <a:endParaRPr lang="en-US" sz="1500" dirty="0">
              <a:solidFill>
                <a:srgbClr val="50504E"/>
              </a:solidFill>
            </a:endParaRPr>
          </a:p>
          <a:p>
            <a:pPr lvl="1">
              <a:lnSpc>
                <a:spcPct val="90000"/>
              </a:lnSpc>
            </a:pPr>
            <a:endParaRPr lang="en-US" sz="1500" dirty="0"/>
          </a:p>
          <a:p>
            <a:pPr>
              <a:lnSpc>
                <a:spcPct val="90000"/>
              </a:lnSpc>
            </a:pPr>
            <a:endParaRPr lang="en-US" sz="15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E61316-7420-BEB6-805D-0EDEDF2D48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 wrap="square" anchor="t">
            <a:normAutofit lnSpcReduction="10000"/>
          </a:bodyPr>
          <a:lstStyle/>
          <a:p>
            <a:pPr>
              <a:spcAft>
                <a:spcPts val="600"/>
              </a:spcAft>
              <a:defRPr/>
            </a:pPr>
            <a:r>
              <a:rPr lang="en-US" dirty="0"/>
              <a:t>11/9/2023</a:t>
            </a:r>
          </a:p>
          <a:p>
            <a:pPr>
              <a:spcAft>
                <a:spcPts val="600"/>
              </a:spcAft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901284-7F21-D0B7-8E0E-4915B66F04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dirty="0"/>
              <a:t>Quinn Peterson | LBNF Beam Windows and Remote Handling R&amp;D Needs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3FC39E-B565-26CE-FDB9-4061404FC2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148C009B-CB69-E04A-B9B3-34B26D69E9CF}" type="slidenum">
              <a:rPr lang="en-US" smtClean="0"/>
              <a:pPr>
                <a:spcAft>
                  <a:spcPts val="600"/>
                </a:spcAft>
                <a:defRPr/>
              </a:pPr>
              <a:t>18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9FFE35-8ADF-02EF-06B6-AC394FBAE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 anchor="b">
            <a:normAutofit/>
          </a:bodyPr>
          <a:lstStyle/>
          <a:p>
            <a:r>
              <a:rPr lang="en-US" dirty="0"/>
              <a:t>Bolt Tooling and Methodology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6B0D6B-14A2-F0E9-18C7-F914D5706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6922" y="465690"/>
            <a:ext cx="2765981" cy="31709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BC1C7E-4AE7-D2BA-0619-D20C61185F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594" t="14080" r="30104" b="9979"/>
          <a:stretch/>
        </p:blipFill>
        <p:spPr>
          <a:xfrm>
            <a:off x="6115648" y="3731558"/>
            <a:ext cx="2008527" cy="234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8601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E61316-7420-BEB6-805D-0EDEDF2D48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 wrap="square" anchor="t">
            <a:normAutofit lnSpcReduction="10000"/>
          </a:bodyPr>
          <a:lstStyle/>
          <a:p>
            <a:pPr>
              <a:spcAft>
                <a:spcPts val="600"/>
              </a:spcAft>
              <a:defRPr/>
            </a:pPr>
            <a:r>
              <a:rPr lang="en-US" dirty="0"/>
              <a:t>11/9/2023</a:t>
            </a:r>
          </a:p>
          <a:p>
            <a:pPr>
              <a:spcAft>
                <a:spcPts val="600"/>
              </a:spcAft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901284-7F21-D0B7-8E0E-4915B66F04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dirty="0"/>
              <a:t>Quinn Peterson | LBNF Beam Windows and Remote Handling R&amp;D Needs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3FC39E-B565-26CE-FDB9-4061404FC2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148C009B-CB69-E04A-B9B3-34B26D69E9CF}" type="slidenum">
              <a:rPr lang="en-US" smtClean="0"/>
              <a:pPr>
                <a:spcAft>
                  <a:spcPts val="600"/>
                </a:spcAft>
                <a:defRPr/>
              </a:pPr>
              <a:t>19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9FFE35-8ADF-02EF-06B6-AC394FBAE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5232"/>
            <a:ext cx="8686800" cy="427877"/>
          </a:xfrm>
        </p:spPr>
        <p:txBody>
          <a:bodyPr anchor="b">
            <a:normAutofit/>
          </a:bodyPr>
          <a:lstStyle/>
          <a:p>
            <a:r>
              <a:rPr lang="en-US" dirty="0"/>
              <a:t>Bolt Tooling and Methodology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CF71373-72A6-9B40-9A11-0D05025E3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680" y="1066296"/>
            <a:ext cx="4010320" cy="28554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0AEF504-E300-F358-617F-8957CF5DD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399" y="2590327"/>
            <a:ext cx="4104485" cy="3226273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E11420B-D3E4-CE36-F801-78D4E29CC1C9}"/>
              </a:ext>
            </a:extLst>
          </p:cNvPr>
          <p:cNvCxnSpPr/>
          <p:nvPr/>
        </p:nvCxnSpPr>
        <p:spPr>
          <a:xfrm flipH="1" flipV="1">
            <a:off x="5420360" y="4958080"/>
            <a:ext cx="1356281" cy="47752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248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FCB8D0F-FA21-83BB-B963-4B07961C18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LBNF Upstream Decay Pipe Window</a:t>
            </a:r>
          </a:p>
          <a:p>
            <a:pPr lvl="1"/>
            <a:r>
              <a:rPr lang="en-US" dirty="0"/>
              <a:t>Design overview and 2.4 MW operation</a:t>
            </a:r>
          </a:p>
          <a:p>
            <a:pPr lvl="1"/>
            <a:r>
              <a:rPr lang="en-US" dirty="0"/>
              <a:t>All Aluminum Window Analysis</a:t>
            </a:r>
          </a:p>
          <a:p>
            <a:r>
              <a:rPr lang="en-US" dirty="0"/>
              <a:t>LBNF USDPW Remote Handling</a:t>
            </a:r>
          </a:p>
          <a:p>
            <a:pPr lvl="1"/>
            <a:r>
              <a:rPr lang="en-US" dirty="0"/>
              <a:t>System Requirements</a:t>
            </a:r>
          </a:p>
          <a:p>
            <a:pPr lvl="1"/>
            <a:r>
              <a:rPr lang="en-US" dirty="0"/>
              <a:t>Subsystem Design Status</a:t>
            </a:r>
          </a:p>
          <a:p>
            <a:pPr lvl="1"/>
            <a:r>
              <a:rPr lang="en-US" dirty="0"/>
              <a:t>Design Challenges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1486A0F-8F94-0E20-4700-C7F492EDC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84DB70-A44B-D463-BD7B-CEB592315B8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11/9/2023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05397-2485-1869-4172-2A21A27EB8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Quinn Peterson | LBNF Beam Windows and Remote Handling R&amp;D Needs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DDDF6-BE87-77EF-B402-210597D0DB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6279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E61316-7420-BEB6-805D-0EDEDF2D48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 wrap="square" anchor="t">
            <a:normAutofit lnSpcReduction="10000"/>
          </a:bodyPr>
          <a:lstStyle/>
          <a:p>
            <a:pPr>
              <a:spcAft>
                <a:spcPts val="600"/>
              </a:spcAft>
              <a:defRPr/>
            </a:pPr>
            <a:r>
              <a:rPr lang="en-US" dirty="0"/>
              <a:t>11/9/2023</a:t>
            </a:r>
          </a:p>
          <a:p>
            <a:pPr>
              <a:spcAft>
                <a:spcPts val="600"/>
              </a:spcAft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901284-7F21-D0B7-8E0E-4915B66F04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dirty="0"/>
              <a:t>Quinn Peterson | LBNF Beam Windows and Remote Handling R&amp;D Needs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3FC39E-B565-26CE-FDB9-4061404FC2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148C009B-CB69-E04A-B9B3-34B26D69E9CF}" type="slidenum">
              <a:rPr lang="en-US" smtClean="0"/>
              <a:pPr>
                <a:spcAft>
                  <a:spcPts val="600"/>
                </a:spcAft>
                <a:defRPr/>
              </a:pPr>
              <a:t>20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9FFE35-8ADF-02EF-06B6-AC394FBAE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5232"/>
            <a:ext cx="8686800" cy="427877"/>
          </a:xfrm>
        </p:spPr>
        <p:txBody>
          <a:bodyPr anchor="b">
            <a:normAutofit/>
          </a:bodyPr>
          <a:lstStyle/>
          <a:p>
            <a:r>
              <a:rPr lang="en-US" dirty="0"/>
              <a:t>Bolt Tooling and Methodology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7D8B00-0749-01AB-4DA9-94482212B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" y="1097409"/>
            <a:ext cx="4502150" cy="27461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1284D0-1193-F038-366D-F63249C796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446" b="17777"/>
          <a:stretch/>
        </p:blipFill>
        <p:spPr>
          <a:xfrm>
            <a:off x="4830445" y="3014446"/>
            <a:ext cx="4084955" cy="2781834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E11420B-D3E4-CE36-F801-78D4E29CC1C9}"/>
              </a:ext>
            </a:extLst>
          </p:cNvPr>
          <p:cNvCxnSpPr>
            <a:cxnSpLocks/>
          </p:cNvCxnSpPr>
          <p:nvPr/>
        </p:nvCxnSpPr>
        <p:spPr>
          <a:xfrm flipH="1">
            <a:off x="5455920" y="3300034"/>
            <a:ext cx="1463040" cy="108712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52886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E61316-7420-BEB6-805D-0EDEDF2D48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 wrap="square" anchor="t">
            <a:normAutofit lnSpcReduction="10000"/>
          </a:bodyPr>
          <a:lstStyle/>
          <a:p>
            <a:pPr>
              <a:spcAft>
                <a:spcPts val="600"/>
              </a:spcAft>
              <a:defRPr/>
            </a:pPr>
            <a:r>
              <a:rPr lang="en-US" dirty="0"/>
              <a:t>11/9/2023</a:t>
            </a:r>
          </a:p>
          <a:p>
            <a:pPr>
              <a:spcAft>
                <a:spcPts val="600"/>
              </a:spcAft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901284-7F21-D0B7-8E0E-4915B66F04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dirty="0"/>
              <a:t>Quinn Peterson | LBNF Beam Windows and Remote Handling R&amp;D Needs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3FC39E-B565-26CE-FDB9-4061404FC2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148C009B-CB69-E04A-B9B3-34B26D69E9CF}" type="slidenum">
              <a:rPr lang="en-US" smtClean="0"/>
              <a:pPr>
                <a:spcAft>
                  <a:spcPts val="600"/>
                </a:spcAft>
                <a:defRPr/>
              </a:pPr>
              <a:t>21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9FFE35-8ADF-02EF-06B6-AC394FBAE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5232"/>
            <a:ext cx="8686800" cy="427877"/>
          </a:xfrm>
        </p:spPr>
        <p:txBody>
          <a:bodyPr anchor="b">
            <a:normAutofit/>
          </a:bodyPr>
          <a:lstStyle/>
          <a:p>
            <a:r>
              <a:rPr lang="en-US" dirty="0"/>
              <a:t>Bolt Tooling and Methodology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5E8761-3972-5B96-5198-4AA456370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9745" y="1417113"/>
            <a:ext cx="3655446" cy="38653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D1F1D8-B490-B44C-E977-188DCF4E0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730" y="1401084"/>
            <a:ext cx="3399653" cy="3897356"/>
          </a:xfrm>
          <a:prstGeom prst="rect">
            <a:avLst/>
          </a:prstGeom>
        </p:spPr>
      </p:pic>
      <p:sp>
        <p:nvSpPr>
          <p:cNvPr id="10" name="Arrow: Curved Left 9">
            <a:extLst>
              <a:ext uri="{FF2B5EF4-FFF2-40B4-BE49-F238E27FC236}">
                <a16:creationId xmlns:a16="http://schemas.microsoft.com/office/drawing/2014/main" id="{1FD1DEEA-243D-5E5B-E83B-9A929CA006B3}"/>
              </a:ext>
            </a:extLst>
          </p:cNvPr>
          <p:cNvSpPr/>
          <p:nvPr/>
        </p:nvSpPr>
        <p:spPr>
          <a:xfrm rot="5230735">
            <a:off x="6106159" y="3266027"/>
            <a:ext cx="574040" cy="1112520"/>
          </a:xfrm>
          <a:prstGeom prst="curved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Arrow: Curved Left 10">
            <a:extLst>
              <a:ext uri="{FF2B5EF4-FFF2-40B4-BE49-F238E27FC236}">
                <a16:creationId xmlns:a16="http://schemas.microsoft.com/office/drawing/2014/main" id="{7EF89B35-2640-B11C-18C8-54766B548196}"/>
              </a:ext>
            </a:extLst>
          </p:cNvPr>
          <p:cNvSpPr/>
          <p:nvPr/>
        </p:nvSpPr>
        <p:spPr>
          <a:xfrm rot="16448256">
            <a:off x="6197600" y="2467096"/>
            <a:ext cx="574040" cy="1112520"/>
          </a:xfrm>
          <a:prstGeom prst="curved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9424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75B8D83-6FF7-4FF6-F8E5-EE146FDD9CD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11/9/2023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CB9EED4-DAD0-4B1B-5834-2A507FC273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Quinn Peterson | LBNF Beam Windows and Remote Handling R&amp;D Needs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9706C2C-55BC-27A4-820C-6FA0E2B73D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E7C095F-DD73-F239-66DD-7A0761890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3197" y="2856179"/>
            <a:ext cx="6896927" cy="427877"/>
          </a:xfrm>
        </p:spPr>
        <p:txBody>
          <a:bodyPr/>
          <a:lstStyle/>
          <a:p>
            <a:r>
              <a:rPr lang="en-US" dirty="0"/>
              <a:t>Challenge: Operation Space Envelope</a:t>
            </a:r>
          </a:p>
        </p:txBody>
      </p:sp>
    </p:spTree>
    <p:extLst>
      <p:ext uri="{BB962C8B-B14F-4D97-AF65-F5344CB8AC3E}">
        <p14:creationId xmlns:p14="http://schemas.microsoft.com/office/powerpoint/2010/main" val="18871607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E9121-AA48-981F-6790-CF30C3346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LBNF Target Facility and Upstream Decay Pipe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976C60-431C-A47F-0369-6344D7867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en-US" dirty="0"/>
              <a:t>11/9/2023</a:t>
            </a:r>
          </a:p>
          <a:p>
            <a:pPr>
              <a:spcAft>
                <a:spcPts val="600"/>
              </a:spcAft>
              <a:defRPr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350E18-3911-E597-C779-59CE8F913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Quinn Peterson | LBNF Beam Windows and Remote Handling R&amp;D Needs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19953D-A70C-30CA-7CFE-3DA633F59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FCC536-B7F8-46CC-5821-540071F862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00" r="1388" b="-1"/>
          <a:stretch/>
        </p:blipFill>
        <p:spPr>
          <a:xfrm>
            <a:off x="31750" y="962024"/>
            <a:ext cx="9017000" cy="512094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DF51FB7-92DA-76F9-71D5-4FEDBC571572}"/>
              </a:ext>
            </a:extLst>
          </p:cNvPr>
          <p:cNvSpPr/>
          <p:nvPr/>
        </p:nvSpPr>
        <p:spPr>
          <a:xfrm>
            <a:off x="1412194" y="2286000"/>
            <a:ext cx="1516744" cy="2438401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009F42B-CC55-C60E-9DBF-49D3F0992797}"/>
              </a:ext>
            </a:extLst>
          </p:cNvPr>
          <p:cNvCxnSpPr/>
          <p:nvPr/>
        </p:nvCxnSpPr>
        <p:spPr>
          <a:xfrm flipH="1">
            <a:off x="2928938" y="2671762"/>
            <a:ext cx="1633537" cy="50482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69AD0E3-2666-E217-7103-A8D60EF9ED07}"/>
              </a:ext>
            </a:extLst>
          </p:cNvPr>
          <p:cNvSpPr txBox="1"/>
          <p:nvPr/>
        </p:nvSpPr>
        <p:spPr>
          <a:xfrm>
            <a:off x="4481512" y="2389538"/>
            <a:ext cx="2319337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0504E"/>
                </a:solidFill>
              </a:rPr>
              <a:t>Operation Area</a:t>
            </a:r>
          </a:p>
        </p:txBody>
      </p:sp>
    </p:spTree>
    <p:extLst>
      <p:ext uri="{BB962C8B-B14F-4D97-AF65-F5344CB8AC3E}">
        <p14:creationId xmlns:p14="http://schemas.microsoft.com/office/powerpoint/2010/main" val="32042681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015D361-D968-9854-0C73-391C78A5DF2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56617" y="990600"/>
            <a:ext cx="8215883" cy="50863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700" dirty="0"/>
              <a:t>Access to USDPW will be gained through T-Block shielding directly over Decay Pipe Snout</a:t>
            </a:r>
          </a:p>
          <a:p>
            <a:pPr>
              <a:lnSpc>
                <a:spcPct val="90000"/>
              </a:lnSpc>
            </a:pPr>
            <a:endParaRPr lang="en-US" sz="1500" dirty="0"/>
          </a:p>
          <a:p>
            <a:pPr>
              <a:lnSpc>
                <a:spcPct val="90000"/>
              </a:lnSpc>
            </a:pPr>
            <a:endParaRPr lang="en-US" sz="1500" dirty="0"/>
          </a:p>
          <a:p>
            <a:pPr>
              <a:lnSpc>
                <a:spcPct val="90000"/>
              </a:lnSpc>
            </a:pPr>
            <a:endParaRPr lang="en-US" sz="1500" dirty="0"/>
          </a:p>
          <a:p>
            <a:pPr>
              <a:lnSpc>
                <a:spcPct val="90000"/>
              </a:lnSpc>
            </a:pPr>
            <a:endParaRPr lang="en-US" sz="1500" dirty="0"/>
          </a:p>
          <a:p>
            <a:pPr>
              <a:lnSpc>
                <a:spcPct val="90000"/>
              </a:lnSpc>
            </a:pPr>
            <a:endParaRPr lang="en-US" sz="1500" dirty="0"/>
          </a:p>
          <a:p>
            <a:pPr>
              <a:lnSpc>
                <a:spcPct val="90000"/>
              </a:lnSpc>
            </a:pPr>
            <a:endParaRPr lang="en-US" sz="1500" dirty="0"/>
          </a:p>
          <a:p>
            <a:pPr>
              <a:lnSpc>
                <a:spcPct val="90000"/>
              </a:lnSpc>
            </a:pPr>
            <a:endParaRPr lang="en-US" sz="1500" dirty="0"/>
          </a:p>
          <a:p>
            <a:pPr>
              <a:lnSpc>
                <a:spcPct val="90000"/>
              </a:lnSpc>
            </a:pPr>
            <a:endParaRPr lang="en-US" sz="1500" dirty="0"/>
          </a:p>
          <a:p>
            <a:pPr>
              <a:lnSpc>
                <a:spcPct val="90000"/>
              </a:lnSpc>
            </a:pPr>
            <a:endParaRPr lang="en-US" sz="1500" dirty="0"/>
          </a:p>
          <a:p>
            <a:pPr>
              <a:lnSpc>
                <a:spcPct val="90000"/>
              </a:lnSpc>
            </a:pPr>
            <a:endParaRPr lang="en-US" sz="1500" dirty="0"/>
          </a:p>
          <a:p>
            <a:pPr>
              <a:lnSpc>
                <a:spcPct val="90000"/>
              </a:lnSpc>
            </a:pPr>
            <a:endParaRPr lang="en-US" sz="1500" dirty="0"/>
          </a:p>
          <a:p>
            <a:pPr>
              <a:lnSpc>
                <a:spcPct val="90000"/>
              </a:lnSpc>
            </a:pPr>
            <a:endParaRPr lang="en-US" sz="1500" dirty="0"/>
          </a:p>
          <a:p>
            <a:pPr>
              <a:lnSpc>
                <a:spcPct val="90000"/>
              </a:lnSpc>
            </a:pPr>
            <a:endParaRPr lang="en-US" sz="1500" dirty="0"/>
          </a:p>
          <a:p>
            <a:pPr>
              <a:lnSpc>
                <a:spcPct val="90000"/>
              </a:lnSpc>
            </a:pPr>
            <a:endParaRPr lang="en-US" sz="1500" dirty="0"/>
          </a:p>
          <a:p>
            <a:pPr>
              <a:lnSpc>
                <a:spcPct val="90000"/>
              </a:lnSpc>
            </a:pPr>
            <a:endParaRPr lang="en-US" sz="1500" dirty="0"/>
          </a:p>
          <a:p>
            <a:pPr>
              <a:lnSpc>
                <a:spcPct val="90000"/>
              </a:lnSpc>
            </a:pPr>
            <a:endParaRPr lang="en-US" sz="1500" dirty="0"/>
          </a:p>
          <a:p>
            <a:pPr>
              <a:lnSpc>
                <a:spcPct val="90000"/>
              </a:lnSpc>
            </a:pPr>
            <a:endParaRPr lang="en-US" sz="1500" dirty="0"/>
          </a:p>
          <a:p>
            <a:pPr>
              <a:lnSpc>
                <a:spcPct val="90000"/>
              </a:lnSpc>
            </a:pPr>
            <a:r>
              <a:rPr lang="en-US" sz="1500" dirty="0"/>
              <a:t>Downstream Module required to remain during procedure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E61316-7420-BEB6-805D-0EDEDF2D48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 wrap="square" anchor="t">
            <a:normAutofit lnSpcReduction="10000"/>
          </a:bodyPr>
          <a:lstStyle/>
          <a:p>
            <a:pPr>
              <a:spcAft>
                <a:spcPts val="600"/>
              </a:spcAft>
              <a:defRPr/>
            </a:pPr>
            <a:r>
              <a:rPr lang="en-US" dirty="0"/>
              <a:t>11/9/2023</a:t>
            </a:r>
          </a:p>
          <a:p>
            <a:pPr>
              <a:spcAft>
                <a:spcPts val="600"/>
              </a:spcAft>
              <a:defRPr/>
            </a:pPr>
            <a:endParaRPr lang="en-US" dirty="0"/>
          </a:p>
          <a:p>
            <a:pPr>
              <a:spcAft>
                <a:spcPts val="600"/>
              </a:spcAft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901284-7F21-D0B7-8E0E-4915B66F04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dirty="0"/>
              <a:t>Quinn Peterson | LBNF Beam Windows and Remote Handling R&amp;D Needs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3FC39E-B565-26CE-FDB9-4061404FC2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148C009B-CB69-E04A-B9B3-34B26D69E9CF}" type="slidenum">
              <a:rPr lang="en-US" smtClean="0"/>
              <a:pPr>
                <a:spcAft>
                  <a:spcPts val="600"/>
                </a:spcAft>
                <a:defRPr/>
              </a:pPr>
              <a:t>24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9FFE35-8ADF-02EF-06B6-AC394FBAE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 anchor="b">
            <a:normAutofit/>
          </a:bodyPr>
          <a:lstStyle/>
          <a:p>
            <a:r>
              <a:rPr lang="en-US" dirty="0"/>
              <a:t>Challenge 1: Operation Envelope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B1D10E-43B8-A963-71B0-00B64E793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607" y="1507578"/>
            <a:ext cx="6380786" cy="4052393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CBDEDEA-D049-D7AE-B3B0-9F6A41093F2E}"/>
              </a:ext>
            </a:extLst>
          </p:cNvPr>
          <p:cNvCxnSpPr/>
          <p:nvPr/>
        </p:nvCxnSpPr>
        <p:spPr>
          <a:xfrm flipH="1">
            <a:off x="4414838" y="3176587"/>
            <a:ext cx="1633537" cy="50482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A9E0876-3251-F423-D893-45CA8DD37142}"/>
              </a:ext>
            </a:extLst>
          </p:cNvPr>
          <p:cNvSpPr txBox="1"/>
          <p:nvPr/>
        </p:nvSpPr>
        <p:spPr>
          <a:xfrm>
            <a:off x="5967413" y="2894363"/>
            <a:ext cx="1404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T-Blocks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2F32F9E-E5C9-4D41-A485-5F1E8A73FF76}"/>
              </a:ext>
            </a:extLst>
          </p:cNvPr>
          <p:cNvCxnSpPr>
            <a:cxnSpLocks/>
          </p:cNvCxnSpPr>
          <p:nvPr/>
        </p:nvCxnSpPr>
        <p:spPr>
          <a:xfrm>
            <a:off x="3243263" y="2659608"/>
            <a:ext cx="759860" cy="983023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BCFC7D8-BB59-BDFE-2614-745E97DF793B}"/>
              </a:ext>
            </a:extLst>
          </p:cNvPr>
          <p:cNvSpPr txBox="1"/>
          <p:nvPr/>
        </p:nvSpPr>
        <p:spPr>
          <a:xfrm>
            <a:off x="2667000" y="2244714"/>
            <a:ext cx="1404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Module</a:t>
            </a:r>
          </a:p>
        </p:txBody>
      </p:sp>
    </p:spTree>
    <p:extLst>
      <p:ext uri="{BB962C8B-B14F-4D97-AF65-F5344CB8AC3E}">
        <p14:creationId xmlns:p14="http://schemas.microsoft.com/office/powerpoint/2010/main" val="13749696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015D361-D968-9854-0C73-391C78A5DF2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56617" y="990600"/>
            <a:ext cx="8215883" cy="50863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700" dirty="0"/>
              <a:t>While vertical space is quite available, horizontal and beamline room is extremely limited.</a:t>
            </a:r>
          </a:p>
          <a:p>
            <a:pPr>
              <a:lnSpc>
                <a:spcPct val="90000"/>
              </a:lnSpc>
            </a:pPr>
            <a:r>
              <a:rPr lang="en-US" sz="1700" dirty="0"/>
              <a:t>Horizontal envelope: 109.5 in (2.8m)</a:t>
            </a:r>
          </a:p>
          <a:p>
            <a:pPr>
              <a:lnSpc>
                <a:spcPct val="90000"/>
              </a:lnSpc>
            </a:pPr>
            <a:r>
              <a:rPr lang="en-US" sz="1700" dirty="0"/>
              <a:t>Beamline direction envelop: 49in (1.24m)</a:t>
            </a:r>
          </a:p>
          <a:p>
            <a:pPr>
              <a:lnSpc>
                <a:spcPct val="90000"/>
              </a:lnSpc>
            </a:pPr>
            <a:endParaRPr lang="en-US" sz="1700" dirty="0"/>
          </a:p>
          <a:p>
            <a:pPr>
              <a:lnSpc>
                <a:spcPct val="90000"/>
              </a:lnSpc>
            </a:pPr>
            <a:endParaRPr lang="en-US" sz="15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E61316-7420-BEB6-805D-0EDEDF2D48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 wrap="square" anchor="t">
            <a:normAutofit lnSpcReduction="10000"/>
          </a:bodyPr>
          <a:lstStyle/>
          <a:p>
            <a:pPr>
              <a:spcAft>
                <a:spcPts val="600"/>
              </a:spcAft>
              <a:defRPr/>
            </a:pPr>
            <a:r>
              <a:rPr lang="en-US" dirty="0"/>
              <a:t>11/9/2023</a:t>
            </a:r>
          </a:p>
          <a:p>
            <a:pPr>
              <a:spcAft>
                <a:spcPts val="600"/>
              </a:spcAft>
              <a:defRPr/>
            </a:pPr>
            <a:endParaRPr lang="en-US" dirty="0"/>
          </a:p>
          <a:p>
            <a:pPr>
              <a:spcAft>
                <a:spcPts val="600"/>
              </a:spcAft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901284-7F21-D0B7-8E0E-4915B66F04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dirty="0"/>
              <a:t>Quinn Peterson | LBNF Beam Windows and Remote Handling R&amp;D Needs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3FC39E-B565-26CE-FDB9-4061404FC2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148C009B-CB69-E04A-B9B3-34B26D69E9CF}" type="slidenum">
              <a:rPr lang="en-US" smtClean="0"/>
              <a:pPr>
                <a:spcAft>
                  <a:spcPts val="600"/>
                </a:spcAft>
                <a:defRPr/>
              </a:pPr>
              <a:t>25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9FFE35-8ADF-02EF-06B6-AC394FBAE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 anchor="b">
            <a:normAutofit/>
          </a:bodyPr>
          <a:lstStyle/>
          <a:p>
            <a:r>
              <a:rPr lang="en-US" dirty="0"/>
              <a:t>Challenge 1: Operation Envelope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C0A64E-B9FF-2735-B212-D7F7C18C2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77" y="2453377"/>
            <a:ext cx="3514953" cy="26567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FA15657-79A9-59A1-6749-F4503ECBC9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44" t="23418" r="41922" b="6217"/>
          <a:stretch/>
        </p:blipFill>
        <p:spPr>
          <a:xfrm>
            <a:off x="4985571" y="1762125"/>
            <a:ext cx="3586929" cy="4181476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5970473-2CC0-5BE7-9846-057B5EE4568D}"/>
              </a:ext>
            </a:extLst>
          </p:cNvPr>
          <p:cNvCxnSpPr/>
          <p:nvPr/>
        </p:nvCxnSpPr>
        <p:spPr>
          <a:xfrm>
            <a:off x="6543675" y="2695575"/>
            <a:ext cx="0" cy="2652713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90DE94D-D38C-1C49-1442-C291F50D19D7}"/>
              </a:ext>
            </a:extLst>
          </p:cNvPr>
          <p:cNvCxnSpPr/>
          <p:nvPr/>
        </p:nvCxnSpPr>
        <p:spPr>
          <a:xfrm>
            <a:off x="6543675" y="4743450"/>
            <a:ext cx="552450" cy="0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68115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015D361-D968-9854-0C73-391C78A5DF2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56618" y="990600"/>
            <a:ext cx="3896296" cy="50863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700" b="1" dirty="0"/>
              <a:t>Remote Handling Vessel Dimensions:</a:t>
            </a:r>
          </a:p>
          <a:p>
            <a:pPr lvl="1"/>
            <a:r>
              <a:rPr lang="en-US" sz="1400" dirty="0"/>
              <a:t>Horizontal = 106 in (2.7 m)</a:t>
            </a:r>
          </a:p>
          <a:p>
            <a:pPr lvl="2"/>
            <a:r>
              <a:rPr lang="en-US" sz="1200" dirty="0"/>
              <a:t>Clearance = 3.5 in (76 mm)</a:t>
            </a:r>
            <a:endParaRPr lang="en-US" sz="1400" dirty="0"/>
          </a:p>
          <a:p>
            <a:pPr lvl="1"/>
            <a:r>
              <a:rPr lang="en-US" sz="1400" dirty="0"/>
              <a:t>Beamline Length = 45 in (1.12 m)</a:t>
            </a:r>
          </a:p>
          <a:p>
            <a:pPr lvl="2"/>
            <a:r>
              <a:rPr lang="en-US" sz="1200" dirty="0"/>
              <a:t>Clearance = 5 in (127 mm)</a:t>
            </a:r>
          </a:p>
          <a:p>
            <a:pPr lvl="1"/>
            <a:r>
              <a:rPr lang="en-US" sz="1400" dirty="0"/>
              <a:t>Height = 314 in (8 m)</a:t>
            </a:r>
          </a:p>
          <a:p>
            <a:pPr lvl="1"/>
            <a:endParaRPr lang="en-US" sz="1400" dirty="0"/>
          </a:p>
          <a:p>
            <a:pPr lvl="1"/>
            <a:r>
              <a:rPr lang="en-US" sz="1400" dirty="0"/>
              <a:t>Tight envelope necessitates minimizing profile of all tooling equipment</a:t>
            </a:r>
            <a:endParaRPr lang="en-US" sz="1400" dirty="0">
              <a:solidFill>
                <a:srgbClr val="FF0000"/>
              </a:solidFill>
            </a:endParaRPr>
          </a:p>
          <a:p>
            <a:pPr lvl="1"/>
            <a:endParaRPr lang="en-US" sz="1400" dirty="0"/>
          </a:p>
          <a:p>
            <a:pPr lvl="1"/>
            <a:r>
              <a:rPr lang="en-US" sz="1400" dirty="0">
                <a:solidFill>
                  <a:srgbClr val="50504E"/>
                </a:solidFill>
              </a:rPr>
              <a:t>Limited room for any longitudinal motion of the system</a:t>
            </a:r>
          </a:p>
          <a:p>
            <a:pPr marL="457200" lvl="1" indent="0">
              <a:buNone/>
            </a:pPr>
            <a:endParaRPr lang="en-US" sz="1400" dirty="0"/>
          </a:p>
          <a:p>
            <a:pPr lvl="1">
              <a:lnSpc>
                <a:spcPct val="90000"/>
              </a:lnSpc>
            </a:pPr>
            <a:endParaRPr lang="en-US" sz="1500" dirty="0"/>
          </a:p>
          <a:p>
            <a:pPr>
              <a:lnSpc>
                <a:spcPct val="90000"/>
              </a:lnSpc>
            </a:pPr>
            <a:endParaRPr lang="en-US" sz="1700" dirty="0"/>
          </a:p>
          <a:p>
            <a:pPr>
              <a:lnSpc>
                <a:spcPct val="90000"/>
              </a:lnSpc>
            </a:pPr>
            <a:endParaRPr lang="en-US" sz="15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E61316-7420-BEB6-805D-0EDEDF2D48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 wrap="square" anchor="t">
            <a:normAutofit lnSpcReduction="10000"/>
          </a:bodyPr>
          <a:lstStyle/>
          <a:p>
            <a:pPr>
              <a:spcAft>
                <a:spcPts val="600"/>
              </a:spcAft>
              <a:defRPr/>
            </a:pPr>
            <a:r>
              <a:rPr lang="en-US" dirty="0"/>
              <a:t>11/9/2023</a:t>
            </a:r>
          </a:p>
          <a:p>
            <a:pPr>
              <a:spcAft>
                <a:spcPts val="600"/>
              </a:spcAft>
              <a:defRPr/>
            </a:pPr>
            <a:endParaRPr lang="en-US" dirty="0"/>
          </a:p>
          <a:p>
            <a:pPr>
              <a:spcAft>
                <a:spcPts val="600"/>
              </a:spcAft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901284-7F21-D0B7-8E0E-4915B66F04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dirty="0"/>
              <a:t>Quinn Peterson | LBNF Beam Windows and Remote Handling R&amp;D Needs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3FC39E-B565-26CE-FDB9-4061404FC2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148C009B-CB69-E04A-B9B3-34B26D69E9CF}" type="slidenum">
              <a:rPr lang="en-US" smtClean="0"/>
              <a:pPr>
                <a:spcAft>
                  <a:spcPts val="600"/>
                </a:spcAft>
                <a:defRPr/>
              </a:pPr>
              <a:t>26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9FFE35-8ADF-02EF-06B6-AC394FBAE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 anchor="b">
            <a:normAutofit/>
          </a:bodyPr>
          <a:lstStyle/>
          <a:p>
            <a:r>
              <a:rPr lang="en-US" dirty="0"/>
              <a:t>Challenge 1: Operation Envelope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6D6742-E8C5-79EE-0D76-745051D59B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429518" y="990600"/>
            <a:ext cx="2406292" cy="5119688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FFB1444-5963-17FF-CAFF-384A35AF08CC}"/>
              </a:ext>
            </a:extLst>
          </p:cNvPr>
          <p:cNvCxnSpPr/>
          <p:nvPr/>
        </p:nvCxnSpPr>
        <p:spPr>
          <a:xfrm flipV="1">
            <a:off x="7018292" y="5827183"/>
            <a:ext cx="400050" cy="17145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4BDB74D-4742-7BDB-6C78-E2EB2D67D3DC}"/>
              </a:ext>
            </a:extLst>
          </p:cNvPr>
          <p:cNvCxnSpPr>
            <a:cxnSpLocks/>
          </p:cNvCxnSpPr>
          <p:nvPr/>
        </p:nvCxnSpPr>
        <p:spPr>
          <a:xfrm flipH="1" flipV="1">
            <a:off x="6923858" y="1764771"/>
            <a:ext cx="85725" cy="423386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5C7D0DB-7960-3C16-A5F3-CE93C92A8EB1}"/>
              </a:ext>
            </a:extLst>
          </p:cNvPr>
          <p:cNvCxnSpPr>
            <a:cxnSpLocks/>
          </p:cNvCxnSpPr>
          <p:nvPr/>
        </p:nvCxnSpPr>
        <p:spPr>
          <a:xfrm flipH="1" flipV="1">
            <a:off x="6005512" y="5676901"/>
            <a:ext cx="995363" cy="32173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86646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015D361-D968-9854-0C73-391C78A5DF2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56618" y="990600"/>
            <a:ext cx="3896296" cy="50863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700" b="1" dirty="0"/>
              <a:t>Bolting Device and Tooling:</a:t>
            </a:r>
            <a:endParaRPr lang="en-US" sz="1700" dirty="0"/>
          </a:p>
          <a:p>
            <a:pPr lvl="1">
              <a:lnSpc>
                <a:spcPct val="90000"/>
              </a:lnSpc>
            </a:pPr>
            <a:r>
              <a:rPr lang="en-US" sz="1600" b="1" dirty="0"/>
              <a:t>Challenge:</a:t>
            </a:r>
            <a:endParaRPr lang="en-US" sz="1600" dirty="0"/>
          </a:p>
          <a:p>
            <a:pPr lvl="2">
              <a:lnSpc>
                <a:spcPct val="90000"/>
              </a:lnSpc>
            </a:pPr>
            <a:r>
              <a:rPr lang="en-US" sz="1400" dirty="0"/>
              <a:t>Large compression force required for seal compression necessitates larger bolt drivers</a:t>
            </a:r>
          </a:p>
          <a:p>
            <a:pPr lvl="1">
              <a:lnSpc>
                <a:spcPct val="90000"/>
              </a:lnSpc>
            </a:pPr>
            <a:r>
              <a:rPr lang="en-US" sz="1600" b="1" dirty="0"/>
              <a:t>Solution:</a:t>
            </a:r>
          </a:p>
          <a:p>
            <a:pPr lvl="2">
              <a:lnSpc>
                <a:spcPct val="90000"/>
              </a:lnSpc>
            </a:pPr>
            <a:r>
              <a:rPr lang="en-US" sz="1400" dirty="0"/>
              <a:t>Beveled gearboxes to provide right angled bolt drivers to reduce beamline profile</a:t>
            </a:r>
          </a:p>
          <a:p>
            <a:pPr>
              <a:lnSpc>
                <a:spcPct val="90000"/>
              </a:lnSpc>
            </a:pPr>
            <a:endParaRPr lang="en-US" sz="1700" dirty="0"/>
          </a:p>
          <a:p>
            <a:pPr>
              <a:lnSpc>
                <a:spcPct val="90000"/>
              </a:lnSpc>
            </a:pPr>
            <a:endParaRPr lang="en-US" sz="15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E61316-7420-BEB6-805D-0EDEDF2D48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 wrap="square" anchor="t">
            <a:normAutofit lnSpcReduction="10000"/>
          </a:bodyPr>
          <a:lstStyle/>
          <a:p>
            <a:pPr>
              <a:spcAft>
                <a:spcPts val="600"/>
              </a:spcAft>
              <a:defRPr/>
            </a:pPr>
            <a:r>
              <a:rPr lang="en-US" dirty="0"/>
              <a:t>11/9/2023</a:t>
            </a:r>
          </a:p>
          <a:p>
            <a:pPr>
              <a:spcAft>
                <a:spcPts val="600"/>
              </a:spcAft>
              <a:defRPr/>
            </a:pPr>
            <a:endParaRPr lang="en-US" dirty="0"/>
          </a:p>
          <a:p>
            <a:pPr>
              <a:spcAft>
                <a:spcPts val="600"/>
              </a:spcAft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901284-7F21-D0B7-8E0E-4915B66F04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dirty="0"/>
              <a:t>Quinn Peterson | LBNF Beam Windows and Remote Handling R&amp;D Needs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3FC39E-B565-26CE-FDB9-4061404FC2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148C009B-CB69-E04A-B9B3-34B26D69E9CF}" type="slidenum">
              <a:rPr lang="en-US" smtClean="0"/>
              <a:pPr>
                <a:spcAft>
                  <a:spcPts val="600"/>
                </a:spcAft>
                <a:defRPr/>
              </a:pPr>
              <a:t>27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9FFE35-8ADF-02EF-06B6-AC394FBAE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 anchor="b">
            <a:normAutofit/>
          </a:bodyPr>
          <a:lstStyle/>
          <a:p>
            <a:r>
              <a:rPr lang="en-US" dirty="0"/>
              <a:t>Challenge 1: Engineering Solutions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B3C318-4307-77A5-FCD8-F62F24AAA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3940" y="1061849"/>
            <a:ext cx="2253709" cy="49438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A7CD48-2266-EEAD-2896-7B715CCB8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238" y="3198934"/>
            <a:ext cx="2557463" cy="294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705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015D361-D968-9854-0C73-391C78A5DF2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56618" y="990600"/>
            <a:ext cx="8299702" cy="50863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700" dirty="0"/>
              <a:t>LBNF Upstream Decay Pipe Window</a:t>
            </a:r>
          </a:p>
          <a:p>
            <a:pPr lvl="1">
              <a:lnSpc>
                <a:spcPct val="90000"/>
              </a:lnSpc>
            </a:pPr>
            <a:r>
              <a:rPr lang="en-US" sz="1400" dirty="0"/>
              <a:t>2.4 MW operation not possible for an all Aluminum window unless a dedicated cooling loop is implemented</a:t>
            </a:r>
          </a:p>
          <a:p>
            <a:pPr lvl="1">
              <a:lnSpc>
                <a:spcPct val="90000"/>
              </a:lnSpc>
            </a:pPr>
            <a:r>
              <a:rPr lang="en-US" sz="1400" dirty="0"/>
              <a:t>Recent analysis shows that the addition of the cooling loop reduced flange temperature to functional conditions</a:t>
            </a:r>
          </a:p>
          <a:p>
            <a:pPr lvl="1">
              <a:lnSpc>
                <a:spcPct val="90000"/>
              </a:lnSpc>
            </a:pPr>
            <a:r>
              <a:rPr lang="en-US" sz="1400" dirty="0"/>
              <a:t>Resulting stress from Thermal loading show promise for the windows ability to survive 2.4 MW operation</a:t>
            </a:r>
          </a:p>
          <a:p>
            <a:pPr>
              <a:lnSpc>
                <a:spcPct val="90000"/>
              </a:lnSpc>
            </a:pPr>
            <a:endParaRPr lang="en-US" sz="1700" dirty="0"/>
          </a:p>
          <a:p>
            <a:pPr>
              <a:lnSpc>
                <a:spcPct val="90000"/>
              </a:lnSpc>
            </a:pPr>
            <a:r>
              <a:rPr lang="en-US" sz="1700" dirty="0"/>
              <a:t>LBNF USDPW Remote Handling</a:t>
            </a:r>
          </a:p>
          <a:p>
            <a:pPr lvl="1">
              <a:lnSpc>
                <a:spcPct val="90000"/>
              </a:lnSpc>
            </a:pPr>
            <a:r>
              <a:rPr lang="en-US" sz="1400" dirty="0"/>
              <a:t>Remote handling will be conducted without purging helium volume within decay vessel</a:t>
            </a:r>
          </a:p>
          <a:p>
            <a:pPr lvl="1">
              <a:lnSpc>
                <a:spcPct val="90000"/>
              </a:lnSpc>
            </a:pPr>
            <a:r>
              <a:rPr lang="en-US" sz="1400" dirty="0"/>
              <a:t>A number of engineering challenges are currently being faced and solutions being investigated</a:t>
            </a:r>
          </a:p>
          <a:p>
            <a:pPr lvl="1">
              <a:lnSpc>
                <a:spcPct val="90000"/>
              </a:lnSpc>
            </a:pPr>
            <a:r>
              <a:rPr lang="en-US" sz="1400" dirty="0"/>
              <a:t>Preliminary designs reaching completion and set to be reviewed in December</a:t>
            </a:r>
          </a:p>
          <a:p>
            <a:pPr>
              <a:lnSpc>
                <a:spcPct val="90000"/>
              </a:lnSpc>
            </a:pPr>
            <a:endParaRPr lang="en-US" sz="15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E61316-7420-BEB6-805D-0EDEDF2D48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 wrap="square" anchor="t">
            <a:normAutofit lnSpcReduction="10000"/>
          </a:bodyPr>
          <a:lstStyle/>
          <a:p>
            <a:pPr>
              <a:spcAft>
                <a:spcPts val="600"/>
              </a:spcAft>
              <a:defRPr/>
            </a:pPr>
            <a:r>
              <a:rPr lang="en-US" dirty="0"/>
              <a:t>11/9/2023</a:t>
            </a:r>
          </a:p>
          <a:p>
            <a:pPr>
              <a:spcAft>
                <a:spcPts val="600"/>
              </a:spcAft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901284-7F21-D0B7-8E0E-4915B66F04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dirty="0"/>
              <a:t>Quinn Peterson | LBNF Beam Windows and Remote Handling R&amp;D Needs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3FC39E-B565-26CE-FDB9-4061404FC2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148C009B-CB69-E04A-B9B3-34B26D69E9CF}" type="slidenum">
              <a:rPr lang="en-US" smtClean="0"/>
              <a:pPr>
                <a:spcAft>
                  <a:spcPts val="600"/>
                </a:spcAft>
                <a:defRPr/>
              </a:pPr>
              <a:t>28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9FFE35-8ADF-02EF-06B6-AC394FBAE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 anchor="b">
            <a:normAutofit/>
          </a:bodyPr>
          <a:lstStyle/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4436956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C2715EB-C6E1-7833-E298-907692656A9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099EE7B-C01A-E94A-AA76-2F04CF97FC05}" type="datetime1">
              <a:rPr lang="en-US" smtClean="0"/>
              <a:t>11/8/2023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6B9B255-06EB-3A35-E674-24C34C3DFC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8E3FD7C-E8EC-4982-351C-FFA721529D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C61FDE1-D047-8C9A-462E-6E0F3B113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261" y="2809215"/>
            <a:ext cx="8686800" cy="427877"/>
          </a:xfrm>
        </p:spPr>
        <p:txBody>
          <a:bodyPr/>
          <a:lstStyle/>
          <a:p>
            <a:pPr algn="ctr"/>
            <a:r>
              <a:rPr lang="en-US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4235822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E9121-AA48-981F-6790-CF30C3346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LBNF Target Facility and Beamline Overview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976C60-431C-A47F-0369-6344D7867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11/9/2023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350E18-3911-E597-C779-59CE8F913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Quinn Peterson | LBNF Beam Windows and Remote Handling R&amp;D Needs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19953D-A70C-30CA-7CFE-3DA633F59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5E2AD2-2EF7-4716-12B9-FAF8BBC6C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438" y="1598404"/>
            <a:ext cx="7328725" cy="354509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DF51FB7-92DA-76F9-71D5-4FEDBC571572}"/>
              </a:ext>
            </a:extLst>
          </p:cNvPr>
          <p:cNvSpPr/>
          <p:nvPr/>
        </p:nvSpPr>
        <p:spPr>
          <a:xfrm>
            <a:off x="3536241" y="2086973"/>
            <a:ext cx="1697747" cy="19802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3313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0FFAB0F-6AFA-806D-2A7B-99C3CB05F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Thermal/Structural Analysis with Cooling Loop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B4442A-F093-5B69-0AB6-908D2A37D80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11/8/2023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12459A-CF93-3B49-2F29-075845B26F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AC084-9309-238E-9094-A2FCC71601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3D1761-832C-AF8F-EE8A-D2A2EC461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588" y="1263586"/>
            <a:ext cx="8053388" cy="418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2049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0FFAB0F-6AFA-806D-2A7B-99C3CB05F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Thermal/Structural Analysis with Cooling Loop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B4442A-F093-5B69-0AB6-908D2A37D80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11/8/2023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12459A-CF93-3B49-2F29-075845B26F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AC084-9309-238E-9094-A2FCC71601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675662-3730-DF18-657F-3B7E611351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550"/>
          <a:stretch/>
        </p:blipFill>
        <p:spPr>
          <a:xfrm>
            <a:off x="590629" y="858894"/>
            <a:ext cx="7962741" cy="484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13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E9121-AA48-981F-6790-CF30C3346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LBNF Target Facility and Upstream Decay Pipe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976C60-431C-A47F-0369-6344D7867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11/9/2023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350E18-3911-E597-C779-59CE8F913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Quinn Peterson | LBNF Beam Windows and Remote Handling R&amp;D Needs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19953D-A70C-30CA-7CFE-3DA633F59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FCC536-B7F8-46CC-5821-540071F862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00" r="1388" b="-1"/>
          <a:stretch/>
        </p:blipFill>
        <p:spPr>
          <a:xfrm>
            <a:off x="31750" y="962024"/>
            <a:ext cx="9017000" cy="512094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DF51FB7-92DA-76F9-71D5-4FEDBC571572}"/>
              </a:ext>
            </a:extLst>
          </p:cNvPr>
          <p:cNvSpPr/>
          <p:nvPr/>
        </p:nvSpPr>
        <p:spPr>
          <a:xfrm>
            <a:off x="731128" y="5087348"/>
            <a:ext cx="930985" cy="8813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867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8D3912-4901-4BA0-BECE-C3A49B829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USDP Window Design Overview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2007D-F9FC-4EB2-BF45-00893EA58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494171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Quinn Peterson | LBNF Beam Windows and Remote Handling R&amp;D Needs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6E6C3-1495-4FD4-8122-6A9538ED0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1BC514AF-911C-4066-9A33-AB00C69C20BA}"/>
              </a:ext>
            </a:extLst>
          </p:cNvPr>
          <p:cNvSpPr txBox="1">
            <a:spLocks/>
          </p:cNvSpPr>
          <p:nvPr/>
        </p:nvSpPr>
        <p:spPr>
          <a:xfrm>
            <a:off x="228601" y="971550"/>
            <a:ext cx="5445468" cy="505936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Decay Pipe Internal Pressure.</a:t>
            </a:r>
          </a:p>
          <a:p>
            <a:pPr lvl="1"/>
            <a:r>
              <a:rPr lang="en-US" sz="1600" dirty="0"/>
              <a:t>Ranges from 3 to 5 </a:t>
            </a:r>
            <a:r>
              <a:rPr lang="en-US" sz="1600" dirty="0" err="1"/>
              <a:t>psig</a:t>
            </a:r>
            <a:endParaRPr lang="en-US" sz="1600" dirty="0"/>
          </a:p>
          <a:p>
            <a:r>
              <a:rPr lang="en-US" sz="1800" dirty="0"/>
              <a:t>Bolt hole pattern diameter</a:t>
            </a:r>
          </a:p>
          <a:p>
            <a:pPr lvl="1"/>
            <a:r>
              <a:rPr lang="en-US" sz="1600" dirty="0"/>
              <a:t>70 in (1.78 m)</a:t>
            </a:r>
          </a:p>
          <a:p>
            <a:r>
              <a:rPr lang="en-US" sz="1800" dirty="0"/>
              <a:t>Aluminum Window Diameter:</a:t>
            </a:r>
          </a:p>
          <a:p>
            <a:pPr lvl="1"/>
            <a:r>
              <a:rPr lang="en-US" sz="1600" dirty="0"/>
              <a:t>1.5 m (~4.9 ft)</a:t>
            </a:r>
          </a:p>
          <a:p>
            <a:r>
              <a:rPr lang="en-US" sz="1800" dirty="0"/>
              <a:t>Aluminum Window Thickness:</a:t>
            </a:r>
          </a:p>
          <a:p>
            <a:pPr lvl="1"/>
            <a:r>
              <a:rPr lang="en-US" sz="1600" dirty="0"/>
              <a:t>1.5 mm (~0.06 in)</a:t>
            </a:r>
          </a:p>
          <a:p>
            <a:r>
              <a:rPr lang="en-US" sz="1800" dirty="0"/>
              <a:t>Outer Flange Diameter:</a:t>
            </a:r>
          </a:p>
          <a:p>
            <a:pPr lvl="1"/>
            <a:r>
              <a:rPr lang="en-US" sz="1600" dirty="0"/>
              <a:t>1.8 m (~5.9 ft)</a:t>
            </a:r>
          </a:p>
          <a:p>
            <a:r>
              <a:rPr lang="en-US" sz="1800" dirty="0"/>
              <a:t>Window Desired Lifespan:</a:t>
            </a:r>
          </a:p>
          <a:p>
            <a:pPr lvl="1"/>
            <a:r>
              <a:rPr lang="en-US" sz="1600" dirty="0"/>
              <a:t>5 Years</a:t>
            </a:r>
          </a:p>
          <a:p>
            <a:r>
              <a:rPr lang="en-US" sz="1800" dirty="0"/>
              <a:t>Window Weight:</a:t>
            </a:r>
          </a:p>
          <a:p>
            <a:pPr lvl="1"/>
            <a:r>
              <a:rPr lang="en-US" sz="1600" dirty="0"/>
              <a:t>154.59 kg (~341 </a:t>
            </a:r>
            <a:r>
              <a:rPr lang="en-US" sz="1600" dirty="0" err="1"/>
              <a:t>lbs</a:t>
            </a:r>
            <a:r>
              <a:rPr lang="en-US" sz="1600" dirty="0"/>
              <a:t>)</a:t>
            </a:r>
          </a:p>
          <a:p>
            <a:r>
              <a:rPr lang="en-US" sz="1800" dirty="0"/>
              <a:t>Designed for accident condition of 2 No-Target pulses 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68C9D94E-722E-46A8-9B8F-1A05DDE67A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en-US" dirty="0"/>
              <a:t>11/9/2023</a:t>
            </a:r>
          </a:p>
          <a:p>
            <a:pPr>
              <a:spcAft>
                <a:spcPts val="600"/>
              </a:spcAft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AAF5EA-B54C-7117-9C94-B3A24FC60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8343" y="822536"/>
            <a:ext cx="2152982" cy="24407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60877C-2EF5-57E4-CC0D-46BDA0B71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069" y="3555223"/>
            <a:ext cx="3285514" cy="244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255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228601" y="971549"/>
            <a:ext cx="4940558" cy="5289291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Aluminum Ring Seal:</a:t>
            </a:r>
          </a:p>
          <a:p>
            <a:r>
              <a:rPr lang="en-US" sz="1800" dirty="0"/>
              <a:t>1542 </a:t>
            </a:r>
            <a:r>
              <a:rPr lang="en-US" sz="1800" dirty="0" err="1"/>
              <a:t>lbs</a:t>
            </a:r>
            <a:r>
              <a:rPr lang="en-US" sz="1800" dirty="0"/>
              <a:t>/in Compression Force</a:t>
            </a:r>
          </a:p>
          <a:p>
            <a:pPr lvl="1"/>
            <a:r>
              <a:rPr lang="en-US" sz="1600" dirty="0"/>
              <a:t>27.5 kg/mm</a:t>
            </a:r>
          </a:p>
          <a:p>
            <a:r>
              <a:rPr lang="en-US" sz="1800" dirty="0"/>
              <a:t>Max 5 psi differential across seal</a:t>
            </a:r>
          </a:p>
          <a:p>
            <a:r>
              <a:rPr lang="en-US" sz="1800" dirty="0"/>
              <a:t>Total circumference = 222.61 in (5.65 m)</a:t>
            </a:r>
          </a:p>
          <a:p>
            <a:r>
              <a:rPr lang="en-US" sz="1800" dirty="0"/>
              <a:t>Seal Diameter = 67 in (1.7 m)</a:t>
            </a:r>
          </a:p>
          <a:p>
            <a:r>
              <a:rPr lang="en-US" sz="1800" dirty="0"/>
              <a:t>Total Seal Compression</a:t>
            </a:r>
          </a:p>
          <a:p>
            <a:pPr lvl="1"/>
            <a:r>
              <a:rPr lang="en-US" sz="1800" dirty="0"/>
              <a:t>343269.64 </a:t>
            </a:r>
            <a:r>
              <a:rPr lang="en-US" sz="1800" dirty="0" err="1"/>
              <a:t>lbs</a:t>
            </a:r>
            <a:r>
              <a:rPr lang="en-US" sz="1800" dirty="0"/>
              <a:t> (155704 kg)</a:t>
            </a:r>
          </a:p>
          <a:p>
            <a:pPr lvl="1"/>
            <a:r>
              <a:rPr lang="en-US" sz="1800" dirty="0"/>
              <a:t>w/ 80 bolts = 4290.87 </a:t>
            </a:r>
            <a:r>
              <a:rPr lang="en-US" sz="1800" dirty="0" err="1"/>
              <a:t>lbs</a:t>
            </a:r>
            <a:r>
              <a:rPr lang="en-US" sz="1800" dirty="0"/>
              <a:t>/bolt </a:t>
            </a:r>
          </a:p>
          <a:p>
            <a:r>
              <a:rPr lang="en-US" sz="1800" dirty="0"/>
              <a:t>Manufacturer Rated </a:t>
            </a:r>
            <a:r>
              <a:rPr lang="en-US" sz="1800" dirty="0" err="1"/>
              <a:t>T_Max</a:t>
            </a:r>
            <a:r>
              <a:rPr lang="en-US" sz="1800" dirty="0"/>
              <a:t> = 200 C</a:t>
            </a:r>
          </a:p>
          <a:p>
            <a:endParaRPr lang="en-US" sz="1800" dirty="0"/>
          </a:p>
          <a:p>
            <a:r>
              <a:rPr lang="en-US" sz="1600" b="1" dirty="0">
                <a:solidFill>
                  <a:srgbClr val="C00000"/>
                </a:solidFill>
              </a:rPr>
              <a:t>Experience shows additional force may be required for adequate seal compression</a:t>
            </a:r>
          </a:p>
          <a:p>
            <a:endParaRPr lang="en-US" sz="1800" b="1" dirty="0">
              <a:solidFill>
                <a:srgbClr val="C00000"/>
              </a:solidFill>
            </a:endParaRPr>
          </a:p>
          <a:p>
            <a:r>
              <a:rPr lang="en-US" sz="1800" dirty="0">
                <a:solidFill>
                  <a:srgbClr val="50504E"/>
                </a:solidFill>
              </a:rPr>
              <a:t>Testing is scheduled for verifying compressive force required for application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53074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Quinn Peterson | LBNF Beam Windows and Remote Handling R&amp;D Needs</a:t>
            </a:r>
            <a:endParaRPr lang="en-US" b="1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The Seal – </a:t>
            </a:r>
            <a:r>
              <a:rPr lang="en-US" sz="2400" dirty="0" err="1"/>
              <a:t>Helicoflex</a:t>
            </a:r>
            <a:r>
              <a:rPr lang="en-US" sz="2400" dirty="0"/>
              <a:t> HN100 Seal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F9420B0-D50E-4964-9ACB-0AF2E7823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1449" y="574063"/>
            <a:ext cx="2952906" cy="19400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A28AF73-25E9-4B0F-A1C7-0363775F53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6897"/>
          <a:stretch/>
        </p:blipFill>
        <p:spPr>
          <a:xfrm>
            <a:off x="5532321" y="2607966"/>
            <a:ext cx="3231163" cy="166184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343E328-6239-4975-83F8-9F166FA52F54}"/>
              </a:ext>
            </a:extLst>
          </p:cNvPr>
          <p:cNvSpPr/>
          <p:nvPr/>
        </p:nvSpPr>
        <p:spPr>
          <a:xfrm>
            <a:off x="5986936" y="4037496"/>
            <a:ext cx="2776548" cy="1389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5BCE931-DF78-4A57-BF07-5A9887170F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19" t="4770" r="7946" b="10544"/>
          <a:stretch/>
        </p:blipFill>
        <p:spPr>
          <a:xfrm>
            <a:off x="6002060" y="4363678"/>
            <a:ext cx="2225351" cy="1483567"/>
          </a:xfrm>
          <a:prstGeom prst="rect">
            <a:avLst/>
          </a:prstGeom>
        </p:spPr>
      </p:pic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CDB8FEE6-017C-4C4A-80C5-A8318B66C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en-US" dirty="0"/>
              <a:t>11/9/2023</a:t>
            </a:r>
          </a:p>
          <a:p>
            <a:pPr>
              <a:spcAft>
                <a:spcPts val="600"/>
              </a:spcAft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708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CD996A8-8501-F3AD-B6FF-9DDA1923A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971550"/>
            <a:ext cx="3924300" cy="5059363"/>
          </a:xfrm>
        </p:spPr>
        <p:txBody>
          <a:bodyPr/>
          <a:lstStyle/>
          <a:p>
            <a:r>
              <a:rPr lang="en-US" sz="1600" dirty="0"/>
              <a:t>Initially believed that an upgrade to a beryllium brazed center would be necessary for 2.4 MW beam operation. Require increase in R&amp;D time and cost.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Analysis Parameters:</a:t>
            </a:r>
          </a:p>
          <a:p>
            <a:pPr lvl="1"/>
            <a:r>
              <a:rPr lang="en-US" sz="1400" dirty="0"/>
              <a:t>2.4 MW Beam Parameters</a:t>
            </a:r>
          </a:p>
          <a:p>
            <a:pPr lvl="1"/>
            <a:r>
              <a:rPr lang="en-US" sz="1400" dirty="0"/>
              <a:t>5 Accident Pulses No Target</a:t>
            </a:r>
          </a:p>
          <a:p>
            <a:pPr lvl="1"/>
            <a:r>
              <a:rPr lang="en-US" sz="1400" dirty="0"/>
              <a:t>Beam center offset by 14.5 mm</a:t>
            </a:r>
          </a:p>
          <a:p>
            <a:pPr lvl="1"/>
            <a:r>
              <a:rPr lang="en-US" sz="1400" dirty="0"/>
              <a:t>Convection cooling: 5 W/m^2 </a:t>
            </a:r>
          </a:p>
          <a:p>
            <a:r>
              <a:rPr lang="en-US" sz="1600" dirty="0"/>
              <a:t>Results from original analysis show window flange is too hot</a:t>
            </a:r>
          </a:p>
          <a:p>
            <a:pPr lvl="1"/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Exceeds manufacturer rated temperature allowed for </a:t>
            </a:r>
            <a:r>
              <a:rPr lang="en-US" sz="1400" dirty="0" err="1">
                <a:solidFill>
                  <a:schemeClr val="accent6">
                    <a:lumMod val="50000"/>
                  </a:schemeClr>
                </a:solidFill>
              </a:rPr>
              <a:t>Helicoflex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 Seal</a:t>
            </a:r>
          </a:p>
          <a:p>
            <a:endParaRPr lang="en-US" sz="1600" dirty="0"/>
          </a:p>
          <a:p>
            <a:r>
              <a:rPr lang="en-US" sz="1600" dirty="0"/>
              <a:t>Necessitates cooling if 2.4 MW operation is desired for all aluminum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8953D1B-6833-A142-3701-5C641B740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2.4 MW Beam Operation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36A4D7-8780-D9BA-BA99-3D842A0267E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11/9/2023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89C0F2-324A-3348-1BED-46D6C6958E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Quinn Peterson | LBNF Beam Windows and Remote Handling R&amp;D Needs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1C1DB-5D75-08FE-9638-2B81215CB9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3261327-922C-0B62-0CB6-5238E280F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0929" y="2890177"/>
            <a:ext cx="4778771" cy="10776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36E0A3D-88FB-444E-7C9D-D80DC6A08E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40" t="4119" r="6607" b="6771"/>
          <a:stretch/>
        </p:blipFill>
        <p:spPr>
          <a:xfrm>
            <a:off x="7655528" y="4419183"/>
            <a:ext cx="1215406" cy="14122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2F47BD0-43A6-222B-91D3-E5C72CA88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8368" y="4645826"/>
            <a:ext cx="2583798" cy="11984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0F79562-86D8-5F51-5E5A-341400C887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1643" y="458828"/>
            <a:ext cx="1883885" cy="213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8673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B9E9F22-E259-C36B-F0C9-BD02D1549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1" y="971549"/>
            <a:ext cx="4287838" cy="5059363"/>
          </a:xfrm>
        </p:spPr>
        <p:txBody>
          <a:bodyPr/>
          <a:lstStyle/>
          <a:p>
            <a:r>
              <a:rPr lang="en-US" sz="2000" dirty="0"/>
              <a:t>Cooling loop designed to be built into flange of USDPW.</a:t>
            </a:r>
          </a:p>
          <a:p>
            <a:r>
              <a:rPr lang="en-US" sz="2000" dirty="0"/>
              <a:t>Allows for removal should a leak be detected</a:t>
            </a:r>
          </a:p>
          <a:p>
            <a:r>
              <a:rPr lang="en-US" sz="2000" dirty="0"/>
              <a:t>Heat Density</a:t>
            </a:r>
          </a:p>
          <a:p>
            <a:pPr lvl="1"/>
            <a:r>
              <a:rPr lang="en-US" sz="1800" dirty="0"/>
              <a:t>130 kW/m^3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FFAB0F-6AFA-806D-2A7B-99C3CB05F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Cooling Loop Configuration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B4442A-F093-5B69-0AB6-908D2A37D80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11/9/2023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12459A-CF93-3B49-2F29-075845B26F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Quinn Peterson | LBNF Beam Windows and Remote Handling R&amp;D Needs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AC084-9309-238E-9094-A2FCC71601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EBB71D-BFD5-9303-2D13-70ECE6669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7773" y="1528762"/>
            <a:ext cx="3395131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089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B9E9F22-E259-C36B-F0C9-BD02D1549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1" y="971549"/>
            <a:ext cx="4287838" cy="5059363"/>
          </a:xfrm>
        </p:spPr>
        <p:txBody>
          <a:bodyPr/>
          <a:lstStyle/>
          <a:p>
            <a:r>
              <a:rPr lang="en-US" sz="2000" b="1" dirty="0"/>
              <a:t>Analysis Boundary Conditions:</a:t>
            </a:r>
          </a:p>
          <a:p>
            <a:pPr lvl="1"/>
            <a:r>
              <a:rPr lang="en-US" sz="1800" dirty="0"/>
              <a:t>Steady State Thermal Analysis</a:t>
            </a:r>
          </a:p>
          <a:p>
            <a:pPr lvl="1"/>
            <a:r>
              <a:rPr lang="en-US" sz="1800" dirty="0"/>
              <a:t>EDEP generated from MARS analysis</a:t>
            </a:r>
          </a:p>
          <a:p>
            <a:pPr lvl="1"/>
            <a:r>
              <a:rPr lang="en-US" sz="1800" dirty="0"/>
              <a:t>Water Cooling Channel held at 25 C </a:t>
            </a:r>
          </a:p>
          <a:p>
            <a:pPr lvl="1"/>
            <a:r>
              <a:rPr lang="en-US" sz="1800" dirty="0"/>
              <a:t>Convective cooling on both sides of USDPW </a:t>
            </a:r>
          </a:p>
          <a:p>
            <a:r>
              <a:rPr lang="en-US" sz="2000" b="1" dirty="0"/>
              <a:t>Beam Parameters:</a:t>
            </a:r>
            <a:r>
              <a:rPr lang="en-US" sz="2000" dirty="0"/>
              <a:t> </a:t>
            </a:r>
          </a:p>
          <a:p>
            <a:pPr lvl="1"/>
            <a:r>
              <a:rPr lang="en-US" sz="1800" dirty="0"/>
              <a:t>1.8m Target</a:t>
            </a:r>
          </a:p>
          <a:p>
            <a:pPr lvl="1"/>
            <a:r>
              <a:rPr lang="en-US" sz="1800" dirty="0"/>
              <a:t>120 GeV proton beam</a:t>
            </a:r>
          </a:p>
          <a:p>
            <a:pPr lvl="1"/>
            <a:r>
              <a:rPr lang="en-US" sz="1800" dirty="0"/>
              <a:t>1.2 second spill cycle</a:t>
            </a:r>
          </a:p>
          <a:p>
            <a:pPr lvl="1"/>
            <a:r>
              <a:rPr lang="en-US" sz="1800" dirty="0"/>
              <a:t>1.5e14 protons/spill</a:t>
            </a:r>
          </a:p>
          <a:p>
            <a:pPr lvl="1"/>
            <a:endParaRPr lang="en-US" sz="1800" b="1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FFAB0F-6AFA-806D-2A7B-99C3CB05F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Thermal Analysis with Cooling Loop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B4442A-F093-5B69-0AB6-908D2A37D80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11/9/2023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12459A-CF93-3B49-2F29-075845B26F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Quinn Peterson | LBNF Beam Windows and Remote Handling R&amp;D Needs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AC084-9309-238E-9094-A2FCC71601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1C38D4-771C-1CF1-2C82-2E6304B10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1214" y="3696359"/>
            <a:ext cx="4801239" cy="219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038017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4x3_100716.potx" id="{4BA68CBE-0918-4934-A7A4-C67D636CDA9C}" vid="{31CC1039-542B-4E43-AB25-2B19971E7B8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FNAL_PowerPoint_4x3_100716</Template>
  <TotalTime>68588</TotalTime>
  <Words>1748</Words>
  <Application>Microsoft Office PowerPoint</Application>
  <PresentationFormat>On-screen Show (4:3)</PresentationFormat>
  <Paragraphs>333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Helvetica</vt:lpstr>
      <vt:lpstr>Lucida Grande</vt:lpstr>
      <vt:lpstr>Fermilab_PPT_090815</vt:lpstr>
      <vt:lpstr>PowerPoint Presentation</vt:lpstr>
      <vt:lpstr>Overview</vt:lpstr>
      <vt:lpstr>LBNF Target Facility and Beamline Overview</vt:lpstr>
      <vt:lpstr>LBNF Target Facility and Upstream Decay Pipe</vt:lpstr>
      <vt:lpstr>USDP Window Design Overview</vt:lpstr>
      <vt:lpstr>The Seal – Helicoflex HN100 Seal</vt:lpstr>
      <vt:lpstr>2.4 MW Beam Operation</vt:lpstr>
      <vt:lpstr>Cooling Loop Configuration</vt:lpstr>
      <vt:lpstr>Thermal Analysis with Cooling Loop</vt:lpstr>
      <vt:lpstr>Thermal Results</vt:lpstr>
      <vt:lpstr>Structural Analysis</vt:lpstr>
      <vt:lpstr>Structural Results</vt:lpstr>
      <vt:lpstr>Window must be changed</vt:lpstr>
      <vt:lpstr>Requirements for Remote Handling Mechanism</vt:lpstr>
      <vt:lpstr>LBNF Decay Pipe and Helium Volume</vt:lpstr>
      <vt:lpstr>Device Concept</vt:lpstr>
      <vt:lpstr>System/Subsystem Design Stages</vt:lpstr>
      <vt:lpstr>Bolt Tooling and Methodology</vt:lpstr>
      <vt:lpstr>Bolt Tooling and Methodology</vt:lpstr>
      <vt:lpstr>Bolt Tooling and Methodology</vt:lpstr>
      <vt:lpstr>Bolt Tooling and Methodology</vt:lpstr>
      <vt:lpstr>Challenge: Operation Space Envelope</vt:lpstr>
      <vt:lpstr>LBNF Target Facility and Upstream Decay Pipe</vt:lpstr>
      <vt:lpstr>Challenge 1: Operation Envelope</vt:lpstr>
      <vt:lpstr>Challenge 1: Operation Envelope</vt:lpstr>
      <vt:lpstr>Challenge 1: Operation Envelope</vt:lpstr>
      <vt:lpstr>Challenge 1: Engineering Solutions</vt:lpstr>
      <vt:lpstr>Summary</vt:lpstr>
      <vt:lpstr>Backup Slides</vt:lpstr>
      <vt:lpstr>Thermal/Structural Analysis with Cooling Loop</vt:lpstr>
      <vt:lpstr>Thermal/Structural Analysis with Cooling Loop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Quinn R. Peterson x 37614N</dc:creator>
  <cp:lastModifiedBy>Quinn R. Peterson x2308 37614N</cp:lastModifiedBy>
  <cp:revision>177</cp:revision>
  <cp:lastPrinted>2014-01-20T19:40:21Z</cp:lastPrinted>
  <dcterms:created xsi:type="dcterms:W3CDTF">2019-02-06T14:41:31Z</dcterms:created>
  <dcterms:modified xsi:type="dcterms:W3CDTF">2023-11-10T01:57:02Z</dcterms:modified>
</cp:coreProperties>
</file>