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2" r:id="rId3"/>
    <p:sldId id="283" r:id="rId4"/>
    <p:sldId id="284" r:id="rId5"/>
    <p:sldId id="285" r:id="rId6"/>
    <p:sldId id="286" r:id="rId7"/>
    <p:sldId id="287" r:id="rId8"/>
    <p:sldId id="288" r:id="rId9"/>
    <p:sldId id="257" r:id="rId10"/>
    <p:sldId id="261" r:id="rId11"/>
    <p:sldId id="262" r:id="rId12"/>
    <p:sldId id="265" r:id="rId13"/>
    <p:sldId id="268" r:id="rId14"/>
    <p:sldId id="267" r:id="rId15"/>
    <p:sldId id="278" r:id="rId16"/>
    <p:sldId id="272" r:id="rId17"/>
    <p:sldId id="273" r:id="rId18"/>
    <p:sldId id="274" r:id="rId19"/>
    <p:sldId id="275" r:id="rId20"/>
    <p:sldId id="269" r:id="rId21"/>
    <p:sldId id="276" r:id="rId22"/>
    <p:sldId id="264" r:id="rId23"/>
    <p:sldId id="277" r:id="rId24"/>
    <p:sldId id="280" r:id="rId25"/>
    <p:sldId id="281" r:id="rId26"/>
    <p:sldId id="258" r:id="rId27"/>
    <p:sldId id="28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1" autoAdjust="0"/>
    <p:restoredTop sz="96283" autoAdjust="0"/>
  </p:normalViewPr>
  <p:slideViewPr>
    <p:cSldViewPr snapToGrid="0">
      <p:cViewPr varScale="1">
        <p:scale>
          <a:sx n="102" d="100"/>
          <a:sy n="102" d="100"/>
        </p:scale>
        <p:origin x="33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35C31-E0CB-2BBB-0617-8375FD3B9A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B685CF6-77E1-E4D4-35E6-2CFF16D0F45B}"/>
              </a:ext>
            </a:extLst>
          </p:cNvPr>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7902B7-4203-596D-33AF-5E7C5441B43C}"/>
              </a:ext>
            </a:extLst>
          </p:cNvPr>
          <p:cNvSpPr>
            <a:spLocks noGrp="1"/>
          </p:cNvSpPr>
          <p:nvPr>
            <p:ph type="dt" sz="half" idx="10"/>
          </p:nvPr>
        </p:nvSpPr>
        <p:spPr/>
        <p:txBody>
          <a:bodyPr/>
          <a:lstStyle/>
          <a:p>
            <a:fld id="{9094E8E8-32F4-4CEE-AB7F-90977DC1297A}" type="datetimeFigureOut">
              <a:rPr lang="en-US" smtClean="0"/>
              <a:t>11/16/2023</a:t>
            </a:fld>
            <a:endParaRPr lang="en-US"/>
          </a:p>
        </p:txBody>
      </p:sp>
      <p:sp>
        <p:nvSpPr>
          <p:cNvPr id="5" name="Footer Placeholder 4">
            <a:extLst>
              <a:ext uri="{FF2B5EF4-FFF2-40B4-BE49-F238E27FC236}">
                <a16:creationId xmlns:a16="http://schemas.microsoft.com/office/drawing/2014/main" id="{DD240842-FB89-7836-8846-4FEE3F9674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1F3E78-107B-4EF6-ABB8-6302B98DB4F7}"/>
              </a:ext>
            </a:extLst>
          </p:cNvPr>
          <p:cNvSpPr>
            <a:spLocks noGrp="1"/>
          </p:cNvSpPr>
          <p:nvPr>
            <p:ph type="sldNum" sz="quarter" idx="12"/>
          </p:nvPr>
        </p:nvSpPr>
        <p:spPr/>
        <p:txBody>
          <a:bodyPr/>
          <a:lstStyle/>
          <a:p>
            <a:fld id="{A4AFEC0A-CA3A-40BA-A983-B7826FD3A76C}" type="slidenum">
              <a:rPr lang="en-US" smtClean="0"/>
              <a:t>‹#›</a:t>
            </a:fld>
            <a:endParaRPr lang="en-US"/>
          </a:p>
        </p:txBody>
      </p:sp>
    </p:spTree>
    <p:extLst>
      <p:ext uri="{BB962C8B-B14F-4D97-AF65-F5344CB8AC3E}">
        <p14:creationId xmlns:p14="http://schemas.microsoft.com/office/powerpoint/2010/main" val="2502088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3A97A-D6B9-2700-026A-C3260F3CFB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76CE4E-E100-F7C3-E12C-86BCAAE9B7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A6C0DA-6411-94F1-A3F0-607D118EB611}"/>
              </a:ext>
            </a:extLst>
          </p:cNvPr>
          <p:cNvSpPr>
            <a:spLocks noGrp="1"/>
          </p:cNvSpPr>
          <p:nvPr>
            <p:ph type="dt" sz="half" idx="10"/>
          </p:nvPr>
        </p:nvSpPr>
        <p:spPr/>
        <p:txBody>
          <a:bodyPr/>
          <a:lstStyle/>
          <a:p>
            <a:fld id="{9094E8E8-32F4-4CEE-AB7F-90977DC1297A}" type="datetimeFigureOut">
              <a:rPr lang="en-US" smtClean="0"/>
              <a:t>11/16/2023</a:t>
            </a:fld>
            <a:endParaRPr lang="en-US"/>
          </a:p>
        </p:txBody>
      </p:sp>
      <p:sp>
        <p:nvSpPr>
          <p:cNvPr id="5" name="Footer Placeholder 4">
            <a:extLst>
              <a:ext uri="{FF2B5EF4-FFF2-40B4-BE49-F238E27FC236}">
                <a16:creationId xmlns:a16="http://schemas.microsoft.com/office/drawing/2014/main" id="{3F3AB41F-90D2-094D-8056-ECFF0ECE2B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F9500C-BFBD-CB6B-392D-270412A38B2A}"/>
              </a:ext>
            </a:extLst>
          </p:cNvPr>
          <p:cNvSpPr>
            <a:spLocks noGrp="1"/>
          </p:cNvSpPr>
          <p:nvPr>
            <p:ph type="sldNum" sz="quarter" idx="12"/>
          </p:nvPr>
        </p:nvSpPr>
        <p:spPr/>
        <p:txBody>
          <a:bodyPr/>
          <a:lstStyle/>
          <a:p>
            <a:fld id="{A4AFEC0A-CA3A-40BA-A983-B7826FD3A76C}" type="slidenum">
              <a:rPr lang="en-US" smtClean="0"/>
              <a:t>‹#›</a:t>
            </a:fld>
            <a:endParaRPr lang="en-US"/>
          </a:p>
        </p:txBody>
      </p:sp>
    </p:spTree>
    <p:extLst>
      <p:ext uri="{BB962C8B-B14F-4D97-AF65-F5344CB8AC3E}">
        <p14:creationId xmlns:p14="http://schemas.microsoft.com/office/powerpoint/2010/main" val="652323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C90BC7-457B-2EB1-1B69-59CBB1855991}"/>
              </a:ext>
            </a:extLst>
          </p:cNvPr>
          <p:cNvSpPr>
            <a:spLocks noGrp="1"/>
          </p:cNvSpPr>
          <p:nvPr>
            <p:ph type="title" orient="vert"/>
          </p:nvPr>
        </p:nvSpPr>
        <p:spPr>
          <a:xfrm>
            <a:off x="8724899"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D1E03D0-E76C-1A7A-8048-8698F0943A0C}"/>
              </a:ext>
            </a:extLst>
          </p:cNvPr>
          <p:cNvSpPr>
            <a:spLocks noGrp="1"/>
          </p:cNvSpPr>
          <p:nvPr>
            <p:ph type="body" orient="vert" idx="1"/>
          </p:nvPr>
        </p:nvSpPr>
        <p:spPr>
          <a:xfrm>
            <a:off x="838199"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79D015-605A-A400-78E9-B38762C88939}"/>
              </a:ext>
            </a:extLst>
          </p:cNvPr>
          <p:cNvSpPr>
            <a:spLocks noGrp="1"/>
          </p:cNvSpPr>
          <p:nvPr>
            <p:ph type="dt" sz="half" idx="10"/>
          </p:nvPr>
        </p:nvSpPr>
        <p:spPr/>
        <p:txBody>
          <a:bodyPr/>
          <a:lstStyle/>
          <a:p>
            <a:fld id="{9094E8E8-32F4-4CEE-AB7F-90977DC1297A}" type="datetimeFigureOut">
              <a:rPr lang="en-US" smtClean="0"/>
              <a:t>11/16/2023</a:t>
            </a:fld>
            <a:endParaRPr lang="en-US"/>
          </a:p>
        </p:txBody>
      </p:sp>
      <p:sp>
        <p:nvSpPr>
          <p:cNvPr id="5" name="Footer Placeholder 4">
            <a:extLst>
              <a:ext uri="{FF2B5EF4-FFF2-40B4-BE49-F238E27FC236}">
                <a16:creationId xmlns:a16="http://schemas.microsoft.com/office/drawing/2014/main" id="{751F0EDA-9F80-68EA-511E-61B128DC72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C76427-66AA-222F-462E-0157CADAABC9}"/>
              </a:ext>
            </a:extLst>
          </p:cNvPr>
          <p:cNvSpPr>
            <a:spLocks noGrp="1"/>
          </p:cNvSpPr>
          <p:nvPr>
            <p:ph type="sldNum" sz="quarter" idx="12"/>
          </p:nvPr>
        </p:nvSpPr>
        <p:spPr/>
        <p:txBody>
          <a:bodyPr/>
          <a:lstStyle/>
          <a:p>
            <a:fld id="{A4AFEC0A-CA3A-40BA-A983-B7826FD3A76C}" type="slidenum">
              <a:rPr lang="en-US" smtClean="0"/>
              <a:t>‹#›</a:t>
            </a:fld>
            <a:endParaRPr lang="en-US"/>
          </a:p>
        </p:txBody>
      </p:sp>
    </p:spTree>
    <p:extLst>
      <p:ext uri="{BB962C8B-B14F-4D97-AF65-F5344CB8AC3E}">
        <p14:creationId xmlns:p14="http://schemas.microsoft.com/office/powerpoint/2010/main" val="3886636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134DA-6D89-245C-0BD2-82E5712A14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782096-C986-A99F-641A-D894AE9860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7E5CEF-F874-5A48-B7A5-3B1DAE9D1D04}"/>
              </a:ext>
            </a:extLst>
          </p:cNvPr>
          <p:cNvSpPr>
            <a:spLocks noGrp="1"/>
          </p:cNvSpPr>
          <p:nvPr>
            <p:ph type="dt" sz="half" idx="10"/>
          </p:nvPr>
        </p:nvSpPr>
        <p:spPr/>
        <p:txBody>
          <a:bodyPr/>
          <a:lstStyle/>
          <a:p>
            <a:fld id="{9094E8E8-32F4-4CEE-AB7F-90977DC1297A}" type="datetimeFigureOut">
              <a:rPr lang="en-US" smtClean="0"/>
              <a:t>11/16/2023</a:t>
            </a:fld>
            <a:endParaRPr lang="en-US"/>
          </a:p>
        </p:txBody>
      </p:sp>
      <p:sp>
        <p:nvSpPr>
          <p:cNvPr id="5" name="Footer Placeholder 4">
            <a:extLst>
              <a:ext uri="{FF2B5EF4-FFF2-40B4-BE49-F238E27FC236}">
                <a16:creationId xmlns:a16="http://schemas.microsoft.com/office/drawing/2014/main" id="{70D9575A-86B1-A20B-6512-7D410E2BC4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EAB570-0175-0821-BE8F-E5C9554D182F}"/>
              </a:ext>
            </a:extLst>
          </p:cNvPr>
          <p:cNvSpPr>
            <a:spLocks noGrp="1"/>
          </p:cNvSpPr>
          <p:nvPr>
            <p:ph type="sldNum" sz="quarter" idx="12"/>
          </p:nvPr>
        </p:nvSpPr>
        <p:spPr/>
        <p:txBody>
          <a:bodyPr/>
          <a:lstStyle/>
          <a:p>
            <a:fld id="{A4AFEC0A-CA3A-40BA-A983-B7826FD3A76C}" type="slidenum">
              <a:rPr lang="en-US" smtClean="0"/>
              <a:t>‹#›</a:t>
            </a:fld>
            <a:endParaRPr lang="en-US"/>
          </a:p>
        </p:txBody>
      </p:sp>
    </p:spTree>
    <p:extLst>
      <p:ext uri="{BB962C8B-B14F-4D97-AF65-F5344CB8AC3E}">
        <p14:creationId xmlns:p14="http://schemas.microsoft.com/office/powerpoint/2010/main" val="2063662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A854B-F571-8339-CFE9-E8577E0199B8}"/>
              </a:ext>
            </a:extLst>
          </p:cNvPr>
          <p:cNvSpPr>
            <a:spLocks noGrp="1"/>
          </p:cNvSpPr>
          <p:nvPr>
            <p:ph type="title"/>
          </p:nvPr>
        </p:nvSpPr>
        <p:spPr>
          <a:xfrm>
            <a:off x="831853"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D0E2DA2-617C-74BC-5953-4FA75F6928C2}"/>
              </a:ext>
            </a:extLst>
          </p:cNvPr>
          <p:cNvSpPr>
            <a:spLocks noGrp="1"/>
          </p:cNvSpPr>
          <p:nvPr>
            <p:ph type="body" idx="1"/>
          </p:nvPr>
        </p:nvSpPr>
        <p:spPr>
          <a:xfrm>
            <a:off x="831853" y="4589465"/>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1">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AABD91-BE1F-D104-D1AD-051EDB3E05E5}"/>
              </a:ext>
            </a:extLst>
          </p:cNvPr>
          <p:cNvSpPr>
            <a:spLocks noGrp="1"/>
          </p:cNvSpPr>
          <p:nvPr>
            <p:ph type="dt" sz="half" idx="10"/>
          </p:nvPr>
        </p:nvSpPr>
        <p:spPr/>
        <p:txBody>
          <a:bodyPr/>
          <a:lstStyle/>
          <a:p>
            <a:fld id="{9094E8E8-32F4-4CEE-AB7F-90977DC1297A}" type="datetimeFigureOut">
              <a:rPr lang="en-US" smtClean="0"/>
              <a:t>11/16/2023</a:t>
            </a:fld>
            <a:endParaRPr lang="en-US"/>
          </a:p>
        </p:txBody>
      </p:sp>
      <p:sp>
        <p:nvSpPr>
          <p:cNvPr id="5" name="Footer Placeholder 4">
            <a:extLst>
              <a:ext uri="{FF2B5EF4-FFF2-40B4-BE49-F238E27FC236}">
                <a16:creationId xmlns:a16="http://schemas.microsoft.com/office/drawing/2014/main" id="{434E1745-55AD-672F-B39D-C012588114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35834B-59D9-49A0-8E86-1602BB57A99D}"/>
              </a:ext>
            </a:extLst>
          </p:cNvPr>
          <p:cNvSpPr>
            <a:spLocks noGrp="1"/>
          </p:cNvSpPr>
          <p:nvPr>
            <p:ph type="sldNum" sz="quarter" idx="12"/>
          </p:nvPr>
        </p:nvSpPr>
        <p:spPr/>
        <p:txBody>
          <a:bodyPr/>
          <a:lstStyle/>
          <a:p>
            <a:fld id="{A4AFEC0A-CA3A-40BA-A983-B7826FD3A76C}" type="slidenum">
              <a:rPr lang="en-US" smtClean="0"/>
              <a:t>‹#›</a:t>
            </a:fld>
            <a:endParaRPr lang="en-US"/>
          </a:p>
        </p:txBody>
      </p:sp>
    </p:spTree>
    <p:extLst>
      <p:ext uri="{BB962C8B-B14F-4D97-AF65-F5344CB8AC3E}">
        <p14:creationId xmlns:p14="http://schemas.microsoft.com/office/powerpoint/2010/main" val="902244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38850-6B10-B36E-86F7-26DAFF4068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07D2EC-91B2-BCE0-650C-2D3B265BD05F}"/>
              </a:ext>
            </a:extLst>
          </p:cNvPr>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BFFD53-0781-D19A-BB18-DFCD246D8D87}"/>
              </a:ext>
            </a:extLst>
          </p:cNvPr>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13D773-3D9C-8E32-C4DC-24FAFD6661B7}"/>
              </a:ext>
            </a:extLst>
          </p:cNvPr>
          <p:cNvSpPr>
            <a:spLocks noGrp="1"/>
          </p:cNvSpPr>
          <p:nvPr>
            <p:ph type="dt" sz="half" idx="10"/>
          </p:nvPr>
        </p:nvSpPr>
        <p:spPr/>
        <p:txBody>
          <a:bodyPr/>
          <a:lstStyle/>
          <a:p>
            <a:fld id="{9094E8E8-32F4-4CEE-AB7F-90977DC1297A}" type="datetimeFigureOut">
              <a:rPr lang="en-US" smtClean="0"/>
              <a:t>11/16/2023</a:t>
            </a:fld>
            <a:endParaRPr lang="en-US"/>
          </a:p>
        </p:txBody>
      </p:sp>
      <p:sp>
        <p:nvSpPr>
          <p:cNvPr id="6" name="Footer Placeholder 5">
            <a:extLst>
              <a:ext uri="{FF2B5EF4-FFF2-40B4-BE49-F238E27FC236}">
                <a16:creationId xmlns:a16="http://schemas.microsoft.com/office/drawing/2014/main" id="{CF51C795-C7C4-A826-938D-0067670953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EC37BD-ACDF-EEE2-CDD1-5A1DD73D08FE}"/>
              </a:ext>
            </a:extLst>
          </p:cNvPr>
          <p:cNvSpPr>
            <a:spLocks noGrp="1"/>
          </p:cNvSpPr>
          <p:nvPr>
            <p:ph type="sldNum" sz="quarter" idx="12"/>
          </p:nvPr>
        </p:nvSpPr>
        <p:spPr/>
        <p:txBody>
          <a:bodyPr/>
          <a:lstStyle/>
          <a:p>
            <a:fld id="{A4AFEC0A-CA3A-40BA-A983-B7826FD3A76C}" type="slidenum">
              <a:rPr lang="en-US" smtClean="0"/>
              <a:t>‹#›</a:t>
            </a:fld>
            <a:endParaRPr lang="en-US"/>
          </a:p>
        </p:txBody>
      </p:sp>
    </p:spTree>
    <p:extLst>
      <p:ext uri="{BB962C8B-B14F-4D97-AF65-F5344CB8AC3E}">
        <p14:creationId xmlns:p14="http://schemas.microsoft.com/office/powerpoint/2010/main" val="686726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43248-3902-9720-7EE3-138F72979F6A}"/>
              </a:ext>
            </a:extLst>
          </p:cNvPr>
          <p:cNvSpPr>
            <a:spLocks noGrp="1"/>
          </p:cNvSpPr>
          <p:nvPr>
            <p:ph type="title"/>
          </p:nvPr>
        </p:nvSpPr>
        <p:spPr>
          <a:xfrm>
            <a:off x="839789"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B5EB6A-79E0-B736-62CE-9DC18435A2D9}"/>
              </a:ext>
            </a:extLst>
          </p:cNvPr>
          <p:cNvSpPr>
            <a:spLocks noGrp="1"/>
          </p:cNvSpPr>
          <p:nvPr>
            <p:ph type="body" idx="1"/>
          </p:nvPr>
        </p:nvSpPr>
        <p:spPr>
          <a:xfrm>
            <a:off x="839791" y="1681163"/>
            <a:ext cx="5157787"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A6901A-A157-5CFB-DDA7-2EF6C6541182}"/>
              </a:ext>
            </a:extLst>
          </p:cNvPr>
          <p:cNvSpPr>
            <a:spLocks noGrp="1"/>
          </p:cNvSpPr>
          <p:nvPr>
            <p:ph sz="half" idx="2"/>
          </p:nvPr>
        </p:nvSpPr>
        <p:spPr>
          <a:xfrm>
            <a:off x="839791" y="250507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5A59C69-EF6A-9E92-387A-D4FD34963384}"/>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A602E3-321C-C5D3-8C95-2A6439BCEDCB}"/>
              </a:ext>
            </a:extLst>
          </p:cNvPr>
          <p:cNvSpPr>
            <a:spLocks noGrp="1"/>
          </p:cNvSpPr>
          <p:nvPr>
            <p:ph sz="quarter" idx="4"/>
          </p:nvPr>
        </p:nvSpPr>
        <p:spPr>
          <a:xfrm>
            <a:off x="6172203"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9B48B5-12D7-9D36-80C2-161D2F4F9048}"/>
              </a:ext>
            </a:extLst>
          </p:cNvPr>
          <p:cNvSpPr>
            <a:spLocks noGrp="1"/>
          </p:cNvSpPr>
          <p:nvPr>
            <p:ph type="dt" sz="half" idx="10"/>
          </p:nvPr>
        </p:nvSpPr>
        <p:spPr/>
        <p:txBody>
          <a:bodyPr/>
          <a:lstStyle/>
          <a:p>
            <a:fld id="{9094E8E8-32F4-4CEE-AB7F-90977DC1297A}" type="datetimeFigureOut">
              <a:rPr lang="en-US" smtClean="0"/>
              <a:t>11/16/2023</a:t>
            </a:fld>
            <a:endParaRPr lang="en-US"/>
          </a:p>
        </p:txBody>
      </p:sp>
      <p:sp>
        <p:nvSpPr>
          <p:cNvPr id="8" name="Footer Placeholder 7">
            <a:extLst>
              <a:ext uri="{FF2B5EF4-FFF2-40B4-BE49-F238E27FC236}">
                <a16:creationId xmlns:a16="http://schemas.microsoft.com/office/drawing/2014/main" id="{55FAC8DA-B4C0-17F6-0B60-9A34DFDE46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9F5530F-4110-F5E9-B3C7-BD9FDFF97AC8}"/>
              </a:ext>
            </a:extLst>
          </p:cNvPr>
          <p:cNvSpPr>
            <a:spLocks noGrp="1"/>
          </p:cNvSpPr>
          <p:nvPr>
            <p:ph type="sldNum" sz="quarter" idx="12"/>
          </p:nvPr>
        </p:nvSpPr>
        <p:spPr/>
        <p:txBody>
          <a:bodyPr/>
          <a:lstStyle/>
          <a:p>
            <a:fld id="{A4AFEC0A-CA3A-40BA-A983-B7826FD3A76C}" type="slidenum">
              <a:rPr lang="en-US" smtClean="0"/>
              <a:t>‹#›</a:t>
            </a:fld>
            <a:endParaRPr lang="en-US"/>
          </a:p>
        </p:txBody>
      </p:sp>
    </p:spTree>
    <p:extLst>
      <p:ext uri="{BB962C8B-B14F-4D97-AF65-F5344CB8AC3E}">
        <p14:creationId xmlns:p14="http://schemas.microsoft.com/office/powerpoint/2010/main" val="923966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BEA09-2DEF-AEE1-37AB-C783EC220E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9B5CE14-9917-F17F-0FDB-9E0C5241E0FE}"/>
              </a:ext>
            </a:extLst>
          </p:cNvPr>
          <p:cNvSpPr>
            <a:spLocks noGrp="1"/>
          </p:cNvSpPr>
          <p:nvPr>
            <p:ph type="dt" sz="half" idx="10"/>
          </p:nvPr>
        </p:nvSpPr>
        <p:spPr/>
        <p:txBody>
          <a:bodyPr/>
          <a:lstStyle/>
          <a:p>
            <a:fld id="{9094E8E8-32F4-4CEE-AB7F-90977DC1297A}" type="datetimeFigureOut">
              <a:rPr lang="en-US" smtClean="0"/>
              <a:t>11/16/2023</a:t>
            </a:fld>
            <a:endParaRPr lang="en-US"/>
          </a:p>
        </p:txBody>
      </p:sp>
      <p:sp>
        <p:nvSpPr>
          <p:cNvPr id="4" name="Footer Placeholder 3">
            <a:extLst>
              <a:ext uri="{FF2B5EF4-FFF2-40B4-BE49-F238E27FC236}">
                <a16:creationId xmlns:a16="http://schemas.microsoft.com/office/drawing/2014/main" id="{ED078A6B-074A-BCBD-BC97-9D1E6D2564E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A078C1-6571-07B6-8125-2B8C39686E9B}"/>
              </a:ext>
            </a:extLst>
          </p:cNvPr>
          <p:cNvSpPr>
            <a:spLocks noGrp="1"/>
          </p:cNvSpPr>
          <p:nvPr>
            <p:ph type="sldNum" sz="quarter" idx="12"/>
          </p:nvPr>
        </p:nvSpPr>
        <p:spPr/>
        <p:txBody>
          <a:bodyPr/>
          <a:lstStyle/>
          <a:p>
            <a:fld id="{A4AFEC0A-CA3A-40BA-A983-B7826FD3A76C}" type="slidenum">
              <a:rPr lang="en-US" smtClean="0"/>
              <a:t>‹#›</a:t>
            </a:fld>
            <a:endParaRPr lang="en-US"/>
          </a:p>
        </p:txBody>
      </p:sp>
    </p:spTree>
    <p:extLst>
      <p:ext uri="{BB962C8B-B14F-4D97-AF65-F5344CB8AC3E}">
        <p14:creationId xmlns:p14="http://schemas.microsoft.com/office/powerpoint/2010/main" val="3474626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3B8B7C-D0C4-EC4B-9A91-73AA0B94D7C2}"/>
              </a:ext>
            </a:extLst>
          </p:cNvPr>
          <p:cNvSpPr>
            <a:spLocks noGrp="1"/>
          </p:cNvSpPr>
          <p:nvPr>
            <p:ph type="dt" sz="half" idx="10"/>
          </p:nvPr>
        </p:nvSpPr>
        <p:spPr/>
        <p:txBody>
          <a:bodyPr/>
          <a:lstStyle/>
          <a:p>
            <a:fld id="{9094E8E8-32F4-4CEE-AB7F-90977DC1297A}" type="datetimeFigureOut">
              <a:rPr lang="en-US" smtClean="0"/>
              <a:t>11/16/2023</a:t>
            </a:fld>
            <a:endParaRPr lang="en-US"/>
          </a:p>
        </p:txBody>
      </p:sp>
      <p:sp>
        <p:nvSpPr>
          <p:cNvPr id="3" name="Footer Placeholder 2">
            <a:extLst>
              <a:ext uri="{FF2B5EF4-FFF2-40B4-BE49-F238E27FC236}">
                <a16:creationId xmlns:a16="http://schemas.microsoft.com/office/drawing/2014/main" id="{10BF4BF0-AE4F-A6DE-7040-59C1A10846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0935BC9-DD77-B33C-2C1C-16030E45D110}"/>
              </a:ext>
            </a:extLst>
          </p:cNvPr>
          <p:cNvSpPr>
            <a:spLocks noGrp="1"/>
          </p:cNvSpPr>
          <p:nvPr>
            <p:ph type="sldNum" sz="quarter" idx="12"/>
          </p:nvPr>
        </p:nvSpPr>
        <p:spPr/>
        <p:txBody>
          <a:bodyPr/>
          <a:lstStyle/>
          <a:p>
            <a:fld id="{A4AFEC0A-CA3A-40BA-A983-B7826FD3A76C}" type="slidenum">
              <a:rPr lang="en-US" smtClean="0"/>
              <a:t>‹#›</a:t>
            </a:fld>
            <a:endParaRPr lang="en-US"/>
          </a:p>
        </p:txBody>
      </p:sp>
    </p:spTree>
    <p:extLst>
      <p:ext uri="{BB962C8B-B14F-4D97-AF65-F5344CB8AC3E}">
        <p14:creationId xmlns:p14="http://schemas.microsoft.com/office/powerpoint/2010/main" val="2523762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03F59-9558-732C-FDDC-0949EDBAFC33}"/>
              </a:ext>
            </a:extLst>
          </p:cNvPr>
          <p:cNvSpPr>
            <a:spLocks noGrp="1"/>
          </p:cNvSpPr>
          <p:nvPr>
            <p:ph type="title"/>
          </p:nvPr>
        </p:nvSpPr>
        <p:spPr>
          <a:xfrm>
            <a:off x="839791" y="457200"/>
            <a:ext cx="3932236"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FE477C-77A7-A64A-7D74-E0A41740B932}"/>
              </a:ext>
            </a:extLst>
          </p:cNvPr>
          <p:cNvSpPr>
            <a:spLocks noGrp="1"/>
          </p:cNvSpPr>
          <p:nvPr>
            <p:ph idx="1"/>
          </p:nvPr>
        </p:nvSpPr>
        <p:spPr>
          <a:xfrm>
            <a:off x="5183190"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8D7928-A809-3DA4-A99D-08DC73E7EAD5}"/>
              </a:ext>
            </a:extLst>
          </p:cNvPr>
          <p:cNvSpPr>
            <a:spLocks noGrp="1"/>
          </p:cNvSpPr>
          <p:nvPr>
            <p:ph type="body" sz="half" idx="2"/>
          </p:nvPr>
        </p:nvSpPr>
        <p:spPr>
          <a:xfrm>
            <a:off x="839791"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Click to edit Master text styles</a:t>
            </a:r>
          </a:p>
        </p:txBody>
      </p:sp>
      <p:sp>
        <p:nvSpPr>
          <p:cNvPr id="5" name="Date Placeholder 4">
            <a:extLst>
              <a:ext uri="{FF2B5EF4-FFF2-40B4-BE49-F238E27FC236}">
                <a16:creationId xmlns:a16="http://schemas.microsoft.com/office/drawing/2014/main" id="{BA8911E9-F24B-6155-FE60-7BA2A572DE18}"/>
              </a:ext>
            </a:extLst>
          </p:cNvPr>
          <p:cNvSpPr>
            <a:spLocks noGrp="1"/>
          </p:cNvSpPr>
          <p:nvPr>
            <p:ph type="dt" sz="half" idx="10"/>
          </p:nvPr>
        </p:nvSpPr>
        <p:spPr/>
        <p:txBody>
          <a:bodyPr/>
          <a:lstStyle/>
          <a:p>
            <a:fld id="{9094E8E8-32F4-4CEE-AB7F-90977DC1297A}" type="datetimeFigureOut">
              <a:rPr lang="en-US" smtClean="0"/>
              <a:t>11/16/2023</a:t>
            </a:fld>
            <a:endParaRPr lang="en-US"/>
          </a:p>
        </p:txBody>
      </p:sp>
      <p:sp>
        <p:nvSpPr>
          <p:cNvPr id="6" name="Footer Placeholder 5">
            <a:extLst>
              <a:ext uri="{FF2B5EF4-FFF2-40B4-BE49-F238E27FC236}">
                <a16:creationId xmlns:a16="http://schemas.microsoft.com/office/drawing/2014/main" id="{2E7F8FA5-1F7F-8067-46DC-357A02C573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9E2CC7-1150-0D8F-ACFC-BFD6B9600241}"/>
              </a:ext>
            </a:extLst>
          </p:cNvPr>
          <p:cNvSpPr>
            <a:spLocks noGrp="1"/>
          </p:cNvSpPr>
          <p:nvPr>
            <p:ph type="sldNum" sz="quarter" idx="12"/>
          </p:nvPr>
        </p:nvSpPr>
        <p:spPr/>
        <p:txBody>
          <a:bodyPr/>
          <a:lstStyle/>
          <a:p>
            <a:fld id="{A4AFEC0A-CA3A-40BA-A983-B7826FD3A76C}" type="slidenum">
              <a:rPr lang="en-US" smtClean="0"/>
              <a:t>‹#›</a:t>
            </a:fld>
            <a:endParaRPr lang="en-US"/>
          </a:p>
        </p:txBody>
      </p:sp>
    </p:spTree>
    <p:extLst>
      <p:ext uri="{BB962C8B-B14F-4D97-AF65-F5344CB8AC3E}">
        <p14:creationId xmlns:p14="http://schemas.microsoft.com/office/powerpoint/2010/main" val="2930845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73274-EA10-313E-6C5D-FFC839433696}"/>
              </a:ext>
            </a:extLst>
          </p:cNvPr>
          <p:cNvSpPr>
            <a:spLocks noGrp="1"/>
          </p:cNvSpPr>
          <p:nvPr>
            <p:ph type="title"/>
          </p:nvPr>
        </p:nvSpPr>
        <p:spPr>
          <a:xfrm>
            <a:off x="839791" y="457200"/>
            <a:ext cx="3932236"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9FDD44-52E3-C86F-11D0-E3B56EB8032C}"/>
              </a:ext>
            </a:extLst>
          </p:cNvPr>
          <p:cNvSpPr>
            <a:spLocks noGrp="1"/>
          </p:cNvSpPr>
          <p:nvPr>
            <p:ph type="pic" idx="1"/>
          </p:nvPr>
        </p:nvSpPr>
        <p:spPr>
          <a:xfrm>
            <a:off x="5183190"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en-US"/>
          </a:p>
        </p:txBody>
      </p:sp>
      <p:sp>
        <p:nvSpPr>
          <p:cNvPr id="4" name="Text Placeholder 3">
            <a:extLst>
              <a:ext uri="{FF2B5EF4-FFF2-40B4-BE49-F238E27FC236}">
                <a16:creationId xmlns:a16="http://schemas.microsoft.com/office/drawing/2014/main" id="{4BC48941-9DC4-8750-AF4F-7F56E533A8F4}"/>
              </a:ext>
            </a:extLst>
          </p:cNvPr>
          <p:cNvSpPr>
            <a:spLocks noGrp="1"/>
          </p:cNvSpPr>
          <p:nvPr>
            <p:ph type="body" sz="half" idx="2"/>
          </p:nvPr>
        </p:nvSpPr>
        <p:spPr>
          <a:xfrm>
            <a:off x="839791"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Click to edit Master text styles</a:t>
            </a:r>
          </a:p>
        </p:txBody>
      </p:sp>
      <p:sp>
        <p:nvSpPr>
          <p:cNvPr id="5" name="Date Placeholder 4">
            <a:extLst>
              <a:ext uri="{FF2B5EF4-FFF2-40B4-BE49-F238E27FC236}">
                <a16:creationId xmlns:a16="http://schemas.microsoft.com/office/drawing/2014/main" id="{1E16BE07-A414-B10C-C3A2-DD319E520C5D}"/>
              </a:ext>
            </a:extLst>
          </p:cNvPr>
          <p:cNvSpPr>
            <a:spLocks noGrp="1"/>
          </p:cNvSpPr>
          <p:nvPr>
            <p:ph type="dt" sz="half" idx="10"/>
          </p:nvPr>
        </p:nvSpPr>
        <p:spPr/>
        <p:txBody>
          <a:bodyPr/>
          <a:lstStyle/>
          <a:p>
            <a:fld id="{9094E8E8-32F4-4CEE-AB7F-90977DC1297A}" type="datetimeFigureOut">
              <a:rPr lang="en-US" smtClean="0"/>
              <a:t>11/16/2023</a:t>
            </a:fld>
            <a:endParaRPr lang="en-US"/>
          </a:p>
        </p:txBody>
      </p:sp>
      <p:sp>
        <p:nvSpPr>
          <p:cNvPr id="6" name="Footer Placeholder 5">
            <a:extLst>
              <a:ext uri="{FF2B5EF4-FFF2-40B4-BE49-F238E27FC236}">
                <a16:creationId xmlns:a16="http://schemas.microsoft.com/office/drawing/2014/main" id="{BAD4D221-00EA-420B-1ACF-E1A8E6DBB9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4E66E1-212E-E698-23C2-589647D44DD2}"/>
              </a:ext>
            </a:extLst>
          </p:cNvPr>
          <p:cNvSpPr>
            <a:spLocks noGrp="1"/>
          </p:cNvSpPr>
          <p:nvPr>
            <p:ph type="sldNum" sz="quarter" idx="12"/>
          </p:nvPr>
        </p:nvSpPr>
        <p:spPr/>
        <p:txBody>
          <a:bodyPr/>
          <a:lstStyle/>
          <a:p>
            <a:fld id="{A4AFEC0A-CA3A-40BA-A983-B7826FD3A76C}" type="slidenum">
              <a:rPr lang="en-US" smtClean="0"/>
              <a:t>‹#›</a:t>
            </a:fld>
            <a:endParaRPr lang="en-US"/>
          </a:p>
        </p:txBody>
      </p:sp>
    </p:spTree>
    <p:extLst>
      <p:ext uri="{BB962C8B-B14F-4D97-AF65-F5344CB8AC3E}">
        <p14:creationId xmlns:p14="http://schemas.microsoft.com/office/powerpoint/2010/main" val="986429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2F7C26-4B86-5A15-8ACF-6F8911241345}"/>
              </a:ext>
            </a:extLst>
          </p:cNvPr>
          <p:cNvSpPr>
            <a:spLocks noGrp="1"/>
          </p:cNvSpPr>
          <p:nvPr>
            <p:ph type="title"/>
          </p:nvPr>
        </p:nvSpPr>
        <p:spPr>
          <a:xfrm>
            <a:off x="838204"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9A58FDD-4701-2629-413A-2E834DF9C5EB}"/>
              </a:ext>
            </a:extLst>
          </p:cNvPr>
          <p:cNvSpPr>
            <a:spLocks noGrp="1"/>
          </p:cNvSpPr>
          <p:nvPr>
            <p:ph type="body" idx="1"/>
          </p:nvPr>
        </p:nvSpPr>
        <p:spPr>
          <a:xfrm>
            <a:off x="838204"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46D36D-0607-16B3-3897-565367D475DB}"/>
              </a:ext>
            </a:extLst>
          </p:cNvPr>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94E8E8-32F4-4CEE-AB7F-90977DC1297A}" type="datetimeFigureOut">
              <a:rPr lang="en-US" smtClean="0"/>
              <a:t>11/16/2023</a:t>
            </a:fld>
            <a:endParaRPr lang="en-US"/>
          </a:p>
        </p:txBody>
      </p:sp>
      <p:sp>
        <p:nvSpPr>
          <p:cNvPr id="5" name="Footer Placeholder 4">
            <a:extLst>
              <a:ext uri="{FF2B5EF4-FFF2-40B4-BE49-F238E27FC236}">
                <a16:creationId xmlns:a16="http://schemas.microsoft.com/office/drawing/2014/main" id="{CD5040E4-D98F-E1FE-B88D-03F47E7378DC}"/>
              </a:ext>
            </a:extLst>
          </p:cNvPr>
          <p:cNvSpPr>
            <a:spLocks noGrp="1"/>
          </p:cNvSpPr>
          <p:nvPr>
            <p:ph type="ftr" sz="quarter" idx="3"/>
          </p:nvPr>
        </p:nvSpPr>
        <p:spPr>
          <a:xfrm>
            <a:off x="4038604"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3C9F353-3BFF-3020-27E3-DC0EB89C0E51}"/>
              </a:ext>
            </a:extLst>
          </p:cNvPr>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AFEC0A-CA3A-40BA-A983-B7826FD3A76C}" type="slidenum">
              <a:rPr lang="en-US" smtClean="0"/>
              <a:t>‹#›</a:t>
            </a:fld>
            <a:endParaRPr lang="en-US"/>
          </a:p>
        </p:txBody>
      </p:sp>
    </p:spTree>
    <p:extLst>
      <p:ext uri="{BB962C8B-B14F-4D97-AF65-F5344CB8AC3E}">
        <p14:creationId xmlns:p14="http://schemas.microsoft.com/office/powerpoint/2010/main" val="752533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A3CE9-796C-FF66-1432-18977746CCF6}"/>
              </a:ext>
            </a:extLst>
          </p:cNvPr>
          <p:cNvSpPr>
            <a:spLocks noGrp="1"/>
          </p:cNvSpPr>
          <p:nvPr>
            <p:ph type="ctrTitle"/>
          </p:nvPr>
        </p:nvSpPr>
        <p:spPr>
          <a:xfrm>
            <a:off x="1524000" y="427292"/>
            <a:ext cx="9739356" cy="3001710"/>
          </a:xfrm>
        </p:spPr>
        <p:txBody>
          <a:bodyPr>
            <a:normAutofit fontScale="90000"/>
          </a:bodyPr>
          <a:lstStyle/>
          <a:p>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a:t>
            </a:r>
            <a:r>
              <a:rPr lang="en-US" sz="2201" dirty="0">
                <a:latin typeface="Times New Roman" panose="02020603050405020304" pitchFamily="18" charset="0"/>
                <a:cs typeface="Times New Roman" panose="02020603050405020304" pitchFamily="18" charset="0"/>
              </a:rPr>
              <a:t> </a:t>
            </a:r>
            <a:br>
              <a:rPr lang="en-US" sz="2201" dirty="0">
                <a:latin typeface="Times New Roman" panose="02020603050405020304" pitchFamily="18" charset="0"/>
                <a:cs typeface="Times New Roman" panose="02020603050405020304" pitchFamily="18" charset="0"/>
              </a:rPr>
            </a:br>
            <a:br>
              <a:rPr lang="en-US" sz="2201" dirty="0">
                <a:latin typeface="Times New Roman" panose="02020603050405020304" pitchFamily="18" charset="0"/>
                <a:cs typeface="Times New Roman" panose="02020603050405020304" pitchFamily="18" charset="0"/>
              </a:rPr>
            </a:br>
            <a:br>
              <a:rPr lang="en-US" sz="2201"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Residual dose studies </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in support of PIP-II Linac commissioning </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(stage at  32 MeV)</a:t>
            </a:r>
            <a:br>
              <a:rPr lang="en-US" sz="4000" dirty="0">
                <a:latin typeface="Times New Roman" panose="02020603050405020304" pitchFamily="18" charset="0"/>
                <a:cs typeface="Times New Roman" panose="02020603050405020304" pitchFamily="18" charset="0"/>
              </a:rPr>
            </a:br>
            <a:endParaRPr lang="en-US" sz="40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855A4D3F-3B24-CC6D-0F91-C01587E427B8}"/>
              </a:ext>
            </a:extLst>
          </p:cNvPr>
          <p:cNvSpPr>
            <a:spLocks noGrp="1"/>
          </p:cNvSpPr>
          <p:nvPr>
            <p:ph type="subTitle" idx="1"/>
          </p:nvPr>
        </p:nvSpPr>
        <p:spPr>
          <a:xfrm>
            <a:off x="1524000" y="3666565"/>
            <a:ext cx="9144000" cy="2346798"/>
          </a:xfrm>
        </p:spPr>
        <p:txBody>
          <a:bodyPr/>
          <a:lstStyle/>
          <a:p>
            <a:r>
              <a:rPr lang="en-US" dirty="0"/>
              <a:t>Igor Rakhno</a:t>
            </a:r>
          </a:p>
          <a:p>
            <a:endParaRPr lang="en-US" dirty="0"/>
          </a:p>
          <a:p>
            <a:r>
              <a:rPr lang="en-US" dirty="0"/>
              <a:t>Target Systems Department</a:t>
            </a:r>
          </a:p>
          <a:p>
            <a:endParaRPr lang="en-US" dirty="0"/>
          </a:p>
          <a:p>
            <a:r>
              <a:rPr lang="en-US" dirty="0"/>
              <a:t>November 16, 2023</a:t>
            </a:r>
          </a:p>
        </p:txBody>
      </p:sp>
    </p:spTree>
    <p:extLst>
      <p:ext uri="{BB962C8B-B14F-4D97-AF65-F5344CB8AC3E}">
        <p14:creationId xmlns:p14="http://schemas.microsoft.com/office/powerpoint/2010/main" val="2002419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980A9-8751-1FFD-9C57-84F26946BD7E}"/>
              </a:ext>
            </a:extLst>
          </p:cNvPr>
          <p:cNvSpPr>
            <a:spLocks noGrp="1"/>
          </p:cNvSpPr>
          <p:nvPr>
            <p:ph type="title"/>
          </p:nvPr>
        </p:nvSpPr>
        <p:spPr>
          <a:xfrm>
            <a:off x="838202" y="91941"/>
            <a:ext cx="10515600" cy="668916"/>
          </a:xfrm>
        </p:spPr>
        <p:txBody>
          <a:bodyPr>
            <a:normAutofit fontScale="90000"/>
          </a:bodyPr>
          <a:lstStyle/>
          <a:p>
            <a:pPr algn="just"/>
            <a:r>
              <a:rPr lang="en-US" sz="3200" dirty="0"/>
              <a:t>        </a:t>
            </a:r>
            <a:r>
              <a:rPr lang="en-US" sz="3200" dirty="0">
                <a:latin typeface="Times New Roman" panose="02020603050405020304" pitchFamily="18" charset="0"/>
                <a:cs typeface="Times New Roman" panose="02020603050405020304" pitchFamily="18" charset="0"/>
              </a:rPr>
              <a:t>13.2 W along beam pipe                           36.3 W in Faraday Cup</a:t>
            </a:r>
          </a:p>
        </p:txBody>
      </p:sp>
      <p:pic>
        <p:nvPicPr>
          <p:cNvPr id="8" name="Content Placeholder 7">
            <a:extLst>
              <a:ext uri="{FF2B5EF4-FFF2-40B4-BE49-F238E27FC236}">
                <a16:creationId xmlns:a16="http://schemas.microsoft.com/office/drawing/2014/main" id="{1047524B-C29F-D5D7-3872-236213AB5CE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62953" y="1168421"/>
            <a:ext cx="5229049" cy="5214000"/>
          </a:xfrm>
        </p:spPr>
      </p:pic>
      <p:pic>
        <p:nvPicPr>
          <p:cNvPr id="10" name="Picture 9">
            <a:extLst>
              <a:ext uri="{FF2B5EF4-FFF2-40B4-BE49-F238E27FC236}">
                <a16:creationId xmlns:a16="http://schemas.microsoft.com/office/drawing/2014/main" id="{602442E4-8F62-57F8-A644-4006D905DB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031" y="1168420"/>
            <a:ext cx="5191429" cy="5229049"/>
          </a:xfrm>
          <a:prstGeom prst="rect">
            <a:avLst/>
          </a:prstGeom>
        </p:spPr>
      </p:pic>
    </p:spTree>
    <p:extLst>
      <p:ext uri="{BB962C8B-B14F-4D97-AF65-F5344CB8AC3E}">
        <p14:creationId xmlns:p14="http://schemas.microsoft.com/office/powerpoint/2010/main" val="2939689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980A9-8751-1FFD-9C57-84F26946BD7E}"/>
              </a:ext>
            </a:extLst>
          </p:cNvPr>
          <p:cNvSpPr>
            <a:spLocks noGrp="1"/>
          </p:cNvSpPr>
          <p:nvPr>
            <p:ph type="title"/>
          </p:nvPr>
        </p:nvSpPr>
        <p:spPr>
          <a:xfrm>
            <a:off x="461474" y="91941"/>
            <a:ext cx="11066804" cy="873735"/>
          </a:xfrm>
        </p:spPr>
        <p:txBody>
          <a:bodyPr>
            <a:normAutofit/>
          </a:bodyPr>
          <a:lstStyle/>
          <a:p>
            <a:pPr algn="just"/>
            <a:r>
              <a:rPr lang="en-US" sz="3200" dirty="0"/>
              <a:t>                     </a:t>
            </a:r>
            <a:r>
              <a:rPr lang="en-US" sz="3200" dirty="0">
                <a:latin typeface="Times New Roman" panose="02020603050405020304" pitchFamily="18" charset="0"/>
                <a:cs typeface="Times New Roman" panose="02020603050405020304" pitchFamily="18" charset="0"/>
              </a:rPr>
              <a:t>13.2 W lost along beam pipe – </a:t>
            </a:r>
            <a:r>
              <a:rPr lang="en-US" sz="3200" dirty="0">
                <a:solidFill>
                  <a:srgbClr val="0070C0"/>
                </a:solidFill>
                <a:latin typeface="Times New Roman" panose="02020603050405020304" pitchFamily="18" charset="0"/>
                <a:cs typeface="Times New Roman" panose="02020603050405020304" pitchFamily="18" charset="0"/>
              </a:rPr>
              <a:t>Elevation view</a:t>
            </a:r>
            <a:r>
              <a:rPr lang="en-US" sz="3200" dirty="0">
                <a:latin typeface="Times New Roman" panose="02020603050405020304" pitchFamily="18" charset="0"/>
                <a:cs typeface="Times New Roman" panose="02020603050405020304" pitchFamily="18" charset="0"/>
              </a:rPr>
              <a:t> </a:t>
            </a:r>
            <a:endParaRPr lang="en-US" sz="3200" dirty="0">
              <a:solidFill>
                <a:srgbClr val="0070C0"/>
              </a:solidFill>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21165782-29C2-78E4-AB91-A140919E9B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649230"/>
            <a:ext cx="5952052" cy="3746229"/>
          </a:xfrm>
          <a:prstGeom prst="rect">
            <a:avLst/>
          </a:prstGeom>
        </p:spPr>
      </p:pic>
      <p:pic>
        <p:nvPicPr>
          <p:cNvPr id="16" name="Content Placeholder 15">
            <a:extLst>
              <a:ext uri="{FF2B5EF4-FFF2-40B4-BE49-F238E27FC236}">
                <a16:creationId xmlns:a16="http://schemas.microsoft.com/office/drawing/2014/main" id="{5B317CEB-3A1C-A35C-C51C-4FDFB7CA13D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39953" y="1578834"/>
            <a:ext cx="5952052" cy="4127620"/>
          </a:xfrm>
        </p:spPr>
      </p:pic>
    </p:spTree>
    <p:extLst>
      <p:ext uri="{BB962C8B-B14F-4D97-AF65-F5344CB8AC3E}">
        <p14:creationId xmlns:p14="http://schemas.microsoft.com/office/powerpoint/2010/main" val="2682332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980A9-8751-1FFD-9C57-84F26946BD7E}"/>
              </a:ext>
            </a:extLst>
          </p:cNvPr>
          <p:cNvSpPr>
            <a:spLocks noGrp="1"/>
          </p:cNvSpPr>
          <p:nvPr>
            <p:ph type="title"/>
          </p:nvPr>
        </p:nvSpPr>
        <p:spPr>
          <a:xfrm>
            <a:off x="1" y="135663"/>
            <a:ext cx="3797245" cy="2869611"/>
          </a:xfrm>
        </p:spPr>
        <p:txBody>
          <a:bodyPr>
            <a:normAutofit fontScale="90000"/>
          </a:bodyPr>
          <a:lstStyle/>
          <a:p>
            <a:pPr algn="ctr"/>
            <a:r>
              <a:rPr lang="en-US" sz="2400" dirty="0">
                <a:latin typeface="Times New Roman" panose="02020603050405020304" pitchFamily="18" charset="0"/>
                <a:cs typeface="Times New Roman" panose="02020603050405020304" pitchFamily="18" charset="0"/>
              </a:rPr>
              <a:t>13.2 W lost along beam pipe</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r>
              <a:rPr lang="en-US" sz="2400" dirty="0">
                <a:solidFill>
                  <a:srgbClr val="0070C0"/>
                </a:solidFill>
                <a:latin typeface="Times New Roman" panose="02020603050405020304" pitchFamily="18" charset="0"/>
                <a:cs typeface="Times New Roman" panose="02020603050405020304" pitchFamily="18" charset="0"/>
              </a:rPr>
              <a:t>Elevation view</a:t>
            </a:r>
            <a:r>
              <a:rPr lang="en-US" sz="2700" dirty="0">
                <a:latin typeface="Times New Roman" panose="02020603050405020304" pitchFamily="18" charset="0"/>
                <a:cs typeface="Times New Roman" panose="02020603050405020304" pitchFamily="18" charset="0"/>
              </a:rPr>
              <a:t>  </a:t>
            </a:r>
            <a:br>
              <a:rPr lang="en-US" sz="2700" dirty="0">
                <a:latin typeface="Times New Roman" panose="02020603050405020304" pitchFamily="18" charset="0"/>
                <a:cs typeface="Times New Roman" panose="02020603050405020304" pitchFamily="18" charset="0"/>
              </a:rPr>
            </a:br>
            <a:br>
              <a:rPr lang="en-US" sz="2700" dirty="0">
                <a:latin typeface="Times New Roman" panose="02020603050405020304" pitchFamily="18" charset="0"/>
                <a:cs typeface="Times New Roman" panose="02020603050405020304" pitchFamily="18" charset="0"/>
              </a:rPr>
            </a:br>
            <a:br>
              <a:rPr lang="en-US" sz="2700" dirty="0">
                <a:latin typeface="Times New Roman" panose="02020603050405020304" pitchFamily="18" charset="0"/>
                <a:cs typeface="Times New Roman" panose="02020603050405020304" pitchFamily="18" charset="0"/>
              </a:rPr>
            </a:br>
            <a:br>
              <a:rPr lang="en-US" sz="2700" dirty="0">
                <a:latin typeface="Times New Roman" panose="02020603050405020304" pitchFamily="18" charset="0"/>
                <a:cs typeface="Times New Roman" panose="02020603050405020304" pitchFamily="18" charset="0"/>
              </a:rPr>
            </a:br>
            <a:br>
              <a:rPr lang="en-US" sz="2700" dirty="0">
                <a:latin typeface="Times New Roman" panose="02020603050405020304" pitchFamily="18" charset="0"/>
                <a:cs typeface="Times New Roman" panose="02020603050405020304" pitchFamily="18" charset="0"/>
              </a:rPr>
            </a:br>
            <a:br>
              <a:rPr lang="en-US" sz="2700" dirty="0">
                <a:latin typeface="Times New Roman" panose="02020603050405020304" pitchFamily="18" charset="0"/>
                <a:cs typeface="Times New Roman" panose="02020603050405020304" pitchFamily="18" charset="0"/>
              </a:rPr>
            </a:br>
            <a:endParaRPr lang="en-US" sz="2700" dirty="0">
              <a:solidFill>
                <a:srgbClr val="0070C0"/>
              </a:solidFill>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21165782-29C2-78E4-AB91-A140919E9B8B}"/>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3797246" y="3287949"/>
            <a:ext cx="5738042" cy="3570051"/>
          </a:xfrm>
          <a:prstGeom prst="rect">
            <a:avLst/>
          </a:prstGeom>
        </p:spPr>
      </p:pic>
      <p:pic>
        <p:nvPicPr>
          <p:cNvPr id="16" name="Content Placeholder 15">
            <a:extLst>
              <a:ext uri="{FF2B5EF4-FFF2-40B4-BE49-F238E27FC236}">
                <a16:creationId xmlns:a16="http://schemas.microsoft.com/office/drawing/2014/main" id="{5B317CEB-3A1C-A35C-C51C-4FDFB7CA13D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25435" y="0"/>
            <a:ext cx="5832410" cy="3287949"/>
          </a:xfrm>
        </p:spPr>
      </p:pic>
      <p:sp>
        <p:nvSpPr>
          <p:cNvPr id="3" name="TextBox 2">
            <a:extLst>
              <a:ext uri="{FF2B5EF4-FFF2-40B4-BE49-F238E27FC236}">
                <a16:creationId xmlns:a16="http://schemas.microsoft.com/office/drawing/2014/main" id="{06771CB8-1521-FAD9-34BA-96CB0A31A269}"/>
              </a:ext>
            </a:extLst>
          </p:cNvPr>
          <p:cNvSpPr txBox="1"/>
          <p:nvPr/>
        </p:nvSpPr>
        <p:spPr>
          <a:xfrm>
            <a:off x="33964" y="3429000"/>
            <a:ext cx="3729318" cy="2031325"/>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100 mrem/hr at 4 ft from beam pipe</a:t>
            </a:r>
          </a:p>
          <a:p>
            <a:pPr algn="ctr"/>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A simple estimate of γ flux at 4 ft from the beam pipe as well as </a:t>
            </a:r>
          </a:p>
          <a:p>
            <a:r>
              <a:rPr lang="en-US" b="1" dirty="0">
                <a:latin typeface="Times New Roman" panose="02020603050405020304" pitchFamily="18" charset="0"/>
                <a:cs typeface="Times New Roman" panose="02020603050405020304" pitchFamily="18" charset="0"/>
              </a:rPr>
              <a:t>γ flux-to-dose (FTD) conversion factor (ICRP103) gives us exactly this number, </a:t>
            </a:r>
            <a:r>
              <a:rPr lang="en-US" b="1" dirty="0">
                <a:solidFill>
                  <a:srgbClr val="FF0000"/>
                </a:solidFill>
                <a:latin typeface="Times New Roman" panose="02020603050405020304" pitchFamily="18" charset="0"/>
                <a:cs typeface="Times New Roman" panose="02020603050405020304" pitchFamily="18" charset="0"/>
              </a:rPr>
              <a:t>100 mrem/hr</a:t>
            </a:r>
            <a:r>
              <a:rPr lang="en-US"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046328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980A9-8751-1FFD-9C57-84F26946BD7E}"/>
              </a:ext>
            </a:extLst>
          </p:cNvPr>
          <p:cNvSpPr>
            <a:spLocks noGrp="1"/>
          </p:cNvSpPr>
          <p:nvPr>
            <p:ph type="title"/>
          </p:nvPr>
        </p:nvSpPr>
        <p:spPr>
          <a:xfrm>
            <a:off x="1" y="126125"/>
            <a:ext cx="3925434" cy="1471940"/>
          </a:xfrm>
        </p:spPr>
        <p:txBody>
          <a:bodyPr>
            <a:normAutofit/>
          </a:bodyPr>
          <a:lstStyle/>
          <a:p>
            <a:pPr algn="ctr"/>
            <a:r>
              <a:rPr lang="en-US" sz="2400" dirty="0">
                <a:latin typeface="Times New Roman" panose="02020603050405020304" pitchFamily="18" charset="0"/>
                <a:cs typeface="Times New Roman" panose="02020603050405020304" pitchFamily="18" charset="0"/>
              </a:rPr>
              <a:t>13.2 W lost along beam pipe</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r>
              <a:rPr lang="en-US" sz="2400" dirty="0">
                <a:solidFill>
                  <a:srgbClr val="0070C0"/>
                </a:solidFill>
                <a:latin typeface="Times New Roman" panose="02020603050405020304" pitchFamily="18" charset="0"/>
                <a:cs typeface="Times New Roman" panose="02020603050405020304" pitchFamily="18" charset="0"/>
              </a:rPr>
              <a:t>Plan view</a:t>
            </a:r>
            <a:r>
              <a:rPr lang="en-US" sz="2700" dirty="0">
                <a:latin typeface="Times New Roman" panose="02020603050405020304" pitchFamily="18" charset="0"/>
                <a:cs typeface="Times New Roman" panose="02020603050405020304" pitchFamily="18" charset="0"/>
              </a:rPr>
              <a:t> </a:t>
            </a:r>
            <a:endParaRPr lang="en-US" sz="2700" dirty="0">
              <a:solidFill>
                <a:srgbClr val="0070C0"/>
              </a:solidFill>
              <a:latin typeface="Times New Roman" panose="02020603050405020304" pitchFamily="18" charset="0"/>
              <a:cs typeface="Times New Roman" panose="02020603050405020304" pitchFamily="18" charset="0"/>
            </a:endParaRPr>
          </a:p>
        </p:txBody>
      </p:sp>
      <p:pic>
        <p:nvPicPr>
          <p:cNvPr id="6" name="Content Placeholder 5">
            <a:extLst>
              <a:ext uri="{FF2B5EF4-FFF2-40B4-BE49-F238E27FC236}">
                <a16:creationId xmlns:a16="http://schemas.microsoft.com/office/drawing/2014/main" id="{EE0BE2F9-DACB-85C6-52E7-2BB5C1FE421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90886" y="0"/>
            <a:ext cx="5819685" cy="3213219"/>
          </a:xfrm>
        </p:spPr>
      </p:pic>
      <p:pic>
        <p:nvPicPr>
          <p:cNvPr id="7" name="Picture 6">
            <a:extLst>
              <a:ext uri="{FF2B5EF4-FFF2-40B4-BE49-F238E27FC236}">
                <a16:creationId xmlns:a16="http://schemas.microsoft.com/office/drawing/2014/main" id="{3112474B-8173-C270-EC87-C1AD7C7A5168}"/>
              </a:ext>
            </a:extLst>
          </p:cNvPr>
          <p:cNvPicPr>
            <a:picLocks noChangeAspect="1"/>
          </p:cNvPicPr>
          <p:nvPr/>
        </p:nvPicPr>
        <p:blipFill>
          <a:blip r:embed="rId3"/>
          <a:stretch>
            <a:fillRect/>
          </a:stretch>
        </p:blipFill>
        <p:spPr>
          <a:xfrm>
            <a:off x="3627599" y="3213219"/>
            <a:ext cx="6047756" cy="3644781"/>
          </a:xfrm>
          <a:prstGeom prst="rect">
            <a:avLst/>
          </a:prstGeom>
        </p:spPr>
      </p:pic>
    </p:spTree>
    <p:extLst>
      <p:ext uri="{BB962C8B-B14F-4D97-AF65-F5344CB8AC3E}">
        <p14:creationId xmlns:p14="http://schemas.microsoft.com/office/powerpoint/2010/main" val="4118997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980A9-8751-1FFD-9C57-84F26946BD7E}"/>
              </a:ext>
            </a:extLst>
          </p:cNvPr>
          <p:cNvSpPr>
            <a:spLocks noGrp="1"/>
          </p:cNvSpPr>
          <p:nvPr>
            <p:ph type="title"/>
          </p:nvPr>
        </p:nvSpPr>
        <p:spPr>
          <a:xfrm>
            <a:off x="384563" y="91941"/>
            <a:ext cx="10969239" cy="1140055"/>
          </a:xfrm>
        </p:spPr>
        <p:txBody>
          <a:bodyPr>
            <a:normAutofit fontScale="90000"/>
          </a:bodyPr>
          <a:lstStyle/>
          <a:p>
            <a:pPr algn="ctr"/>
            <a:r>
              <a:rPr lang="en-US" sz="3200" dirty="0"/>
              <a:t>      </a:t>
            </a:r>
            <a:r>
              <a:rPr lang="en-US" sz="3200" dirty="0">
                <a:latin typeface="Times New Roman" panose="02020603050405020304" pitchFamily="18" charset="0"/>
                <a:cs typeface="Times New Roman" panose="02020603050405020304" pitchFamily="18" charset="0"/>
              </a:rPr>
              <a:t>13.2 W lost along beam pipe</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dirty="0">
                <a:solidFill>
                  <a:srgbClr val="0070C0"/>
                </a:solidFill>
                <a:latin typeface="Times New Roman" panose="02020603050405020304" pitchFamily="18" charset="0"/>
                <a:cs typeface="Times New Roman" panose="02020603050405020304" pitchFamily="18" charset="0"/>
              </a:rPr>
              <a:t>Plan view                                       Elevation view</a:t>
            </a:r>
          </a:p>
        </p:txBody>
      </p:sp>
      <p:pic>
        <p:nvPicPr>
          <p:cNvPr id="6" name="Content Placeholder 5">
            <a:extLst>
              <a:ext uri="{FF2B5EF4-FFF2-40B4-BE49-F238E27FC236}">
                <a16:creationId xmlns:a16="http://schemas.microsoft.com/office/drawing/2014/main" id="{C148F815-55DB-69FA-E5D0-DCD5451AAA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587032"/>
            <a:ext cx="6044645" cy="4038972"/>
          </a:xfrm>
        </p:spPr>
      </p:pic>
      <p:pic>
        <p:nvPicPr>
          <p:cNvPr id="3" name="Picture 2">
            <a:extLst>
              <a:ext uri="{FF2B5EF4-FFF2-40B4-BE49-F238E27FC236}">
                <a16:creationId xmlns:a16="http://schemas.microsoft.com/office/drawing/2014/main" id="{69620223-2451-004F-5618-D2A62A646BA5}"/>
              </a:ext>
            </a:extLst>
          </p:cNvPr>
          <p:cNvPicPr>
            <a:picLocks noChangeAspect="1"/>
          </p:cNvPicPr>
          <p:nvPr/>
        </p:nvPicPr>
        <p:blipFill>
          <a:blip r:embed="rId3"/>
          <a:stretch>
            <a:fillRect/>
          </a:stretch>
        </p:blipFill>
        <p:spPr>
          <a:xfrm>
            <a:off x="6203902" y="1587031"/>
            <a:ext cx="5988098" cy="4038972"/>
          </a:xfrm>
          <a:prstGeom prst="rect">
            <a:avLst/>
          </a:prstGeom>
        </p:spPr>
      </p:pic>
    </p:spTree>
    <p:extLst>
      <p:ext uri="{BB962C8B-B14F-4D97-AF65-F5344CB8AC3E}">
        <p14:creationId xmlns:p14="http://schemas.microsoft.com/office/powerpoint/2010/main" val="2674857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980A9-8751-1FFD-9C57-84F26946BD7E}"/>
              </a:ext>
            </a:extLst>
          </p:cNvPr>
          <p:cNvSpPr>
            <a:spLocks noGrp="1"/>
          </p:cNvSpPr>
          <p:nvPr>
            <p:ph type="title"/>
          </p:nvPr>
        </p:nvSpPr>
        <p:spPr>
          <a:xfrm>
            <a:off x="384563" y="91941"/>
            <a:ext cx="11296449" cy="1477908"/>
          </a:xfrm>
        </p:spPr>
        <p:txBody>
          <a:bodyPr>
            <a:normAutofit fontScale="90000"/>
          </a:bodyPr>
          <a:lstStyle/>
          <a:p>
            <a:pPr algn="ctr"/>
            <a:r>
              <a:rPr lang="en-US" sz="3200" dirty="0"/>
              <a:t>      1</a:t>
            </a:r>
            <a:r>
              <a:rPr lang="en-US" sz="3200" dirty="0">
                <a:latin typeface="Times New Roman" panose="02020603050405020304" pitchFamily="18" charset="0"/>
                <a:cs typeface="Times New Roman" panose="02020603050405020304" pitchFamily="18" charset="0"/>
              </a:rPr>
              <a:t>3.2 W lost in along beam pipe</a:t>
            </a:r>
            <a:br>
              <a:rPr lang="en-US" sz="3200" dirty="0">
                <a:latin typeface="Times New Roman" panose="02020603050405020304" pitchFamily="18" charset="0"/>
                <a:cs typeface="Times New Roman" panose="02020603050405020304" pitchFamily="18" charset="0"/>
              </a:rPr>
            </a:br>
            <a:r>
              <a:rPr lang="en-US" sz="3200" dirty="0">
                <a:solidFill>
                  <a:srgbClr val="0070C0"/>
                </a:solidFill>
                <a:latin typeface="Times New Roman" panose="02020603050405020304" pitchFamily="18" charset="0"/>
                <a:cs typeface="Times New Roman" panose="02020603050405020304" pitchFamily="18" charset="0"/>
              </a:rPr>
              <a:t>       Elevation view</a:t>
            </a:r>
            <a:br>
              <a:rPr lang="en-US" sz="3200" dirty="0">
                <a:solidFill>
                  <a:srgbClr val="0070C0"/>
                </a:solidFill>
                <a:latin typeface="Times New Roman" panose="02020603050405020304" pitchFamily="18" charset="0"/>
                <a:cs typeface="Times New Roman" panose="02020603050405020304" pitchFamily="18" charset="0"/>
              </a:rPr>
            </a:br>
            <a:r>
              <a:rPr lang="en-US" sz="3200" dirty="0">
                <a:solidFill>
                  <a:srgbClr val="0070C0"/>
                </a:solidFill>
                <a:latin typeface="Times New Roman" panose="02020603050405020304" pitchFamily="18" charset="0"/>
                <a:cs typeface="Times New Roman" panose="02020603050405020304" pitchFamily="18" charset="0"/>
              </a:rPr>
              <a:t>               </a:t>
            </a:r>
            <a:r>
              <a:rPr lang="en-US" sz="2200" dirty="0">
                <a:solidFill>
                  <a:srgbClr val="0070C0"/>
                </a:solidFill>
                <a:latin typeface="Times New Roman" panose="02020603050405020304" pitchFamily="18" charset="0"/>
                <a:cs typeface="Times New Roman" panose="02020603050405020304" pitchFamily="18" charset="0"/>
              </a:rPr>
              <a:t>Cooling 24 hr                                                Cooling 72 hr (~80% compared to 24 hr)</a:t>
            </a:r>
            <a:br>
              <a:rPr lang="en-US" sz="3200" dirty="0">
                <a:solidFill>
                  <a:srgbClr val="0070C0"/>
                </a:solidFill>
                <a:latin typeface="Times New Roman" panose="02020603050405020304" pitchFamily="18" charset="0"/>
                <a:cs typeface="Times New Roman" panose="02020603050405020304" pitchFamily="18" charset="0"/>
              </a:rPr>
            </a:br>
            <a:endParaRPr lang="en-US" sz="3200" dirty="0">
              <a:solidFill>
                <a:srgbClr val="0070C0"/>
              </a:solidFill>
              <a:latin typeface="Times New Roman" panose="02020603050405020304" pitchFamily="18" charset="0"/>
              <a:cs typeface="Times New Roman" panose="02020603050405020304" pitchFamily="18" charset="0"/>
            </a:endParaRPr>
          </a:p>
        </p:txBody>
      </p:sp>
      <p:pic>
        <p:nvPicPr>
          <p:cNvPr id="7" name="Content Placeholder 6">
            <a:extLst>
              <a:ext uri="{FF2B5EF4-FFF2-40B4-BE49-F238E27FC236}">
                <a16:creationId xmlns:a16="http://schemas.microsoft.com/office/drawing/2014/main" id="{EA7198EE-1546-2054-1105-5DB8B8BFEB5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29851" y="1569849"/>
            <a:ext cx="5962149" cy="3970386"/>
          </a:xfrm>
        </p:spPr>
      </p:pic>
      <p:pic>
        <p:nvPicPr>
          <p:cNvPr id="9" name="Picture 8">
            <a:extLst>
              <a:ext uri="{FF2B5EF4-FFF2-40B4-BE49-F238E27FC236}">
                <a16:creationId xmlns:a16="http://schemas.microsoft.com/office/drawing/2014/main" id="{ABDFCB39-12E4-417C-06CA-EDA6B0786D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69849"/>
            <a:ext cx="6060270" cy="3970386"/>
          </a:xfrm>
          <a:prstGeom prst="rect">
            <a:avLst/>
          </a:prstGeom>
        </p:spPr>
      </p:pic>
    </p:spTree>
    <p:extLst>
      <p:ext uri="{BB962C8B-B14F-4D97-AF65-F5344CB8AC3E}">
        <p14:creationId xmlns:p14="http://schemas.microsoft.com/office/powerpoint/2010/main" val="3488758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980A9-8751-1FFD-9C57-84F26946BD7E}"/>
              </a:ext>
            </a:extLst>
          </p:cNvPr>
          <p:cNvSpPr>
            <a:spLocks noGrp="1"/>
          </p:cNvSpPr>
          <p:nvPr>
            <p:ph type="title"/>
          </p:nvPr>
        </p:nvSpPr>
        <p:spPr>
          <a:xfrm>
            <a:off x="1" y="126125"/>
            <a:ext cx="3925434" cy="1471940"/>
          </a:xfrm>
        </p:spPr>
        <p:txBody>
          <a:bodyPr>
            <a:normAutofit/>
          </a:bodyPr>
          <a:lstStyle/>
          <a:p>
            <a:pPr algn="ctr"/>
            <a:r>
              <a:rPr lang="en-US" sz="2400" dirty="0">
                <a:latin typeface="Times New Roman" panose="02020603050405020304" pitchFamily="18" charset="0"/>
                <a:cs typeface="Times New Roman" panose="02020603050405020304" pitchFamily="18" charset="0"/>
              </a:rPr>
              <a:t>36.3 W lost in Faraday Cup</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r>
              <a:rPr lang="en-US" sz="2400" dirty="0">
                <a:solidFill>
                  <a:srgbClr val="0070C0"/>
                </a:solidFill>
                <a:latin typeface="Times New Roman" panose="02020603050405020304" pitchFamily="18" charset="0"/>
                <a:cs typeface="Times New Roman" panose="02020603050405020304" pitchFamily="18" charset="0"/>
              </a:rPr>
              <a:t>Elevation view</a:t>
            </a:r>
            <a:r>
              <a:rPr lang="en-US" sz="2700" dirty="0">
                <a:latin typeface="Times New Roman" panose="02020603050405020304" pitchFamily="18" charset="0"/>
                <a:cs typeface="Times New Roman" panose="02020603050405020304" pitchFamily="18" charset="0"/>
              </a:rPr>
              <a:t> </a:t>
            </a:r>
            <a:endParaRPr lang="en-US" sz="2700" dirty="0">
              <a:solidFill>
                <a:srgbClr val="0070C0"/>
              </a:solidFill>
              <a:latin typeface="Times New Roman" panose="02020603050405020304" pitchFamily="18" charset="0"/>
              <a:cs typeface="Times New Roman" panose="02020603050405020304" pitchFamily="18" charset="0"/>
            </a:endParaRPr>
          </a:p>
        </p:txBody>
      </p:sp>
      <p:pic>
        <p:nvPicPr>
          <p:cNvPr id="6" name="Content Placeholder 5">
            <a:extLst>
              <a:ext uri="{FF2B5EF4-FFF2-40B4-BE49-F238E27FC236}">
                <a16:creationId xmlns:a16="http://schemas.microsoft.com/office/drawing/2014/main" id="{679DA50D-E56C-0054-1AEC-9CD8888B476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56494" y="0"/>
            <a:ext cx="5875671" cy="3287949"/>
          </a:xfrm>
        </p:spPr>
      </p:pic>
      <p:pic>
        <p:nvPicPr>
          <p:cNvPr id="11" name="Picture 10">
            <a:extLst>
              <a:ext uri="{FF2B5EF4-FFF2-40B4-BE49-F238E27FC236}">
                <a16:creationId xmlns:a16="http://schemas.microsoft.com/office/drawing/2014/main" id="{D491214D-FC16-90AF-7FD3-CD53CAAED4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3973" y="3275533"/>
            <a:ext cx="5875671" cy="3582467"/>
          </a:xfrm>
          <a:prstGeom prst="rect">
            <a:avLst/>
          </a:prstGeom>
        </p:spPr>
      </p:pic>
      <p:sp>
        <p:nvSpPr>
          <p:cNvPr id="3" name="TextBox 2">
            <a:extLst>
              <a:ext uri="{FF2B5EF4-FFF2-40B4-BE49-F238E27FC236}">
                <a16:creationId xmlns:a16="http://schemas.microsoft.com/office/drawing/2014/main" id="{D85B9565-9CF1-A7DD-D822-45DB8DA1702D}"/>
              </a:ext>
            </a:extLst>
          </p:cNvPr>
          <p:cNvSpPr txBox="1"/>
          <p:nvPr/>
        </p:nvSpPr>
        <p:spPr>
          <a:xfrm>
            <a:off x="0" y="2823881"/>
            <a:ext cx="3925434"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100 mrem/hr at 5 ft from Faraday cup</a:t>
            </a:r>
          </a:p>
        </p:txBody>
      </p:sp>
    </p:spTree>
    <p:extLst>
      <p:ext uri="{BB962C8B-B14F-4D97-AF65-F5344CB8AC3E}">
        <p14:creationId xmlns:p14="http://schemas.microsoft.com/office/powerpoint/2010/main" val="3698709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980A9-8751-1FFD-9C57-84F26946BD7E}"/>
              </a:ext>
            </a:extLst>
          </p:cNvPr>
          <p:cNvSpPr>
            <a:spLocks noGrp="1"/>
          </p:cNvSpPr>
          <p:nvPr>
            <p:ph type="title"/>
          </p:nvPr>
        </p:nvSpPr>
        <p:spPr>
          <a:xfrm>
            <a:off x="1" y="126125"/>
            <a:ext cx="3925434" cy="1471940"/>
          </a:xfrm>
        </p:spPr>
        <p:txBody>
          <a:bodyPr>
            <a:normAutofit/>
          </a:bodyPr>
          <a:lstStyle/>
          <a:p>
            <a:pPr algn="ctr"/>
            <a:r>
              <a:rPr lang="en-US" sz="2400" dirty="0">
                <a:latin typeface="Times New Roman" panose="02020603050405020304" pitchFamily="18" charset="0"/>
                <a:cs typeface="Times New Roman" panose="02020603050405020304" pitchFamily="18" charset="0"/>
              </a:rPr>
              <a:t>36.3 W lost in Faraday Cup</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r>
              <a:rPr lang="en-US" sz="2400" dirty="0">
                <a:solidFill>
                  <a:srgbClr val="0070C0"/>
                </a:solidFill>
                <a:latin typeface="Times New Roman" panose="02020603050405020304" pitchFamily="18" charset="0"/>
                <a:cs typeface="Times New Roman" panose="02020603050405020304" pitchFamily="18" charset="0"/>
              </a:rPr>
              <a:t>Plan view</a:t>
            </a:r>
            <a:r>
              <a:rPr lang="en-US" sz="2700" dirty="0">
                <a:latin typeface="Times New Roman" panose="02020603050405020304" pitchFamily="18" charset="0"/>
                <a:cs typeface="Times New Roman" panose="02020603050405020304" pitchFamily="18" charset="0"/>
              </a:rPr>
              <a:t> </a:t>
            </a:r>
            <a:endParaRPr lang="en-US" sz="2700" dirty="0">
              <a:solidFill>
                <a:srgbClr val="0070C0"/>
              </a:solidFill>
              <a:latin typeface="Times New Roman" panose="02020603050405020304" pitchFamily="18" charset="0"/>
              <a:cs typeface="Times New Roman" panose="02020603050405020304" pitchFamily="18" charset="0"/>
            </a:endParaRPr>
          </a:p>
        </p:txBody>
      </p:sp>
      <p:pic>
        <p:nvPicPr>
          <p:cNvPr id="7" name="Content Placeholder 6">
            <a:extLst>
              <a:ext uri="{FF2B5EF4-FFF2-40B4-BE49-F238E27FC236}">
                <a16:creationId xmlns:a16="http://schemas.microsoft.com/office/drawing/2014/main" id="{CE780F29-D3E2-AC00-24B9-1E4E0932C5F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02424" y="0"/>
            <a:ext cx="5818094" cy="3429000"/>
          </a:xfrm>
        </p:spPr>
      </p:pic>
      <p:pic>
        <p:nvPicPr>
          <p:cNvPr id="9" name="Picture 8">
            <a:extLst>
              <a:ext uri="{FF2B5EF4-FFF2-40B4-BE49-F238E27FC236}">
                <a16:creationId xmlns:a16="http://schemas.microsoft.com/office/drawing/2014/main" id="{D27ED75F-13DB-FA38-9D78-06B7C7114E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7543" y="3429000"/>
            <a:ext cx="5893118" cy="3429000"/>
          </a:xfrm>
          <a:prstGeom prst="rect">
            <a:avLst/>
          </a:prstGeom>
        </p:spPr>
      </p:pic>
    </p:spTree>
    <p:extLst>
      <p:ext uri="{BB962C8B-B14F-4D97-AF65-F5344CB8AC3E}">
        <p14:creationId xmlns:p14="http://schemas.microsoft.com/office/powerpoint/2010/main" val="2303291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980A9-8751-1FFD-9C57-84F26946BD7E}"/>
              </a:ext>
            </a:extLst>
          </p:cNvPr>
          <p:cNvSpPr>
            <a:spLocks noGrp="1"/>
          </p:cNvSpPr>
          <p:nvPr>
            <p:ph type="title"/>
          </p:nvPr>
        </p:nvSpPr>
        <p:spPr>
          <a:xfrm>
            <a:off x="384563" y="91941"/>
            <a:ext cx="10969239" cy="1140055"/>
          </a:xfrm>
        </p:spPr>
        <p:txBody>
          <a:bodyPr>
            <a:normAutofit fontScale="90000"/>
          </a:bodyPr>
          <a:lstStyle/>
          <a:p>
            <a:pPr algn="ctr"/>
            <a:r>
              <a:rPr lang="en-US" sz="3200" dirty="0"/>
              <a:t>      </a:t>
            </a:r>
            <a:r>
              <a:rPr lang="en-US" sz="3200" dirty="0">
                <a:latin typeface="Times New Roman" panose="02020603050405020304" pitchFamily="18" charset="0"/>
                <a:cs typeface="Times New Roman" panose="02020603050405020304" pitchFamily="18" charset="0"/>
              </a:rPr>
              <a:t>36.3 W lost in Faraday Cup</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dirty="0">
                <a:solidFill>
                  <a:srgbClr val="0070C0"/>
                </a:solidFill>
                <a:latin typeface="Times New Roman" panose="02020603050405020304" pitchFamily="18" charset="0"/>
                <a:cs typeface="Times New Roman" panose="02020603050405020304" pitchFamily="18" charset="0"/>
              </a:rPr>
              <a:t>Plan view                                       Elevation view</a:t>
            </a:r>
          </a:p>
        </p:txBody>
      </p:sp>
      <p:pic>
        <p:nvPicPr>
          <p:cNvPr id="8" name="Content Placeholder 7">
            <a:extLst>
              <a:ext uri="{FF2B5EF4-FFF2-40B4-BE49-F238E27FC236}">
                <a16:creationId xmlns:a16="http://schemas.microsoft.com/office/drawing/2014/main" id="{30CA6E42-7181-B566-F73D-3CC077FA22E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430848"/>
            <a:ext cx="5893118" cy="3970386"/>
          </a:xfrm>
        </p:spPr>
      </p:pic>
      <p:pic>
        <p:nvPicPr>
          <p:cNvPr id="10" name="Picture 9">
            <a:extLst>
              <a:ext uri="{FF2B5EF4-FFF2-40B4-BE49-F238E27FC236}">
                <a16:creationId xmlns:a16="http://schemas.microsoft.com/office/drawing/2014/main" id="{55891970-5304-9B04-DA09-949CE27DE3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1015" y="1430848"/>
            <a:ext cx="6180985" cy="3970386"/>
          </a:xfrm>
          <a:prstGeom prst="rect">
            <a:avLst/>
          </a:prstGeom>
        </p:spPr>
      </p:pic>
    </p:spTree>
    <p:extLst>
      <p:ext uri="{BB962C8B-B14F-4D97-AF65-F5344CB8AC3E}">
        <p14:creationId xmlns:p14="http://schemas.microsoft.com/office/powerpoint/2010/main" val="3644430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980A9-8751-1FFD-9C57-84F26946BD7E}"/>
              </a:ext>
            </a:extLst>
          </p:cNvPr>
          <p:cNvSpPr>
            <a:spLocks noGrp="1"/>
          </p:cNvSpPr>
          <p:nvPr>
            <p:ph type="title"/>
          </p:nvPr>
        </p:nvSpPr>
        <p:spPr>
          <a:xfrm>
            <a:off x="384563" y="91941"/>
            <a:ext cx="11296449" cy="1477908"/>
          </a:xfrm>
        </p:spPr>
        <p:txBody>
          <a:bodyPr>
            <a:normAutofit fontScale="90000"/>
          </a:bodyPr>
          <a:lstStyle/>
          <a:p>
            <a:pPr algn="ctr"/>
            <a:r>
              <a:rPr lang="en-US" sz="3200" dirty="0"/>
              <a:t>      </a:t>
            </a:r>
            <a:r>
              <a:rPr lang="en-US" sz="3200" dirty="0">
                <a:latin typeface="Times New Roman" panose="02020603050405020304" pitchFamily="18" charset="0"/>
                <a:cs typeface="Times New Roman" panose="02020603050405020304" pitchFamily="18" charset="0"/>
              </a:rPr>
              <a:t>36.3 W lost in Faraday Cup</a:t>
            </a:r>
            <a:br>
              <a:rPr lang="en-US" sz="3200" dirty="0">
                <a:latin typeface="Times New Roman" panose="02020603050405020304" pitchFamily="18" charset="0"/>
                <a:cs typeface="Times New Roman" panose="02020603050405020304" pitchFamily="18" charset="0"/>
              </a:rPr>
            </a:br>
            <a:r>
              <a:rPr lang="en-US" sz="3200" dirty="0">
                <a:solidFill>
                  <a:srgbClr val="0070C0"/>
                </a:solidFill>
                <a:latin typeface="Times New Roman" panose="02020603050405020304" pitchFamily="18" charset="0"/>
                <a:cs typeface="Times New Roman" panose="02020603050405020304" pitchFamily="18" charset="0"/>
              </a:rPr>
              <a:t>       Elevation view</a:t>
            </a:r>
            <a:br>
              <a:rPr lang="en-US" sz="3200" dirty="0">
                <a:solidFill>
                  <a:srgbClr val="0070C0"/>
                </a:solidFill>
                <a:latin typeface="Times New Roman" panose="02020603050405020304" pitchFamily="18" charset="0"/>
                <a:cs typeface="Times New Roman" panose="02020603050405020304" pitchFamily="18" charset="0"/>
              </a:rPr>
            </a:br>
            <a:r>
              <a:rPr lang="en-US" sz="3200" dirty="0">
                <a:solidFill>
                  <a:srgbClr val="0070C0"/>
                </a:solidFill>
                <a:latin typeface="Times New Roman" panose="02020603050405020304" pitchFamily="18" charset="0"/>
                <a:cs typeface="Times New Roman" panose="02020603050405020304" pitchFamily="18" charset="0"/>
              </a:rPr>
              <a:t>               </a:t>
            </a:r>
            <a:r>
              <a:rPr lang="en-US" sz="2200" dirty="0">
                <a:solidFill>
                  <a:srgbClr val="0070C0"/>
                </a:solidFill>
                <a:latin typeface="Times New Roman" panose="02020603050405020304" pitchFamily="18" charset="0"/>
                <a:cs typeface="Times New Roman" panose="02020603050405020304" pitchFamily="18" charset="0"/>
              </a:rPr>
              <a:t>Cooling 24 hr                                                Cooling 72 hr (~50-60% compared to 24 hr)</a:t>
            </a:r>
            <a:br>
              <a:rPr lang="en-US" sz="3200" dirty="0">
                <a:solidFill>
                  <a:srgbClr val="0070C0"/>
                </a:solidFill>
                <a:latin typeface="Times New Roman" panose="02020603050405020304" pitchFamily="18" charset="0"/>
                <a:cs typeface="Times New Roman" panose="02020603050405020304" pitchFamily="18" charset="0"/>
              </a:rPr>
            </a:br>
            <a:endParaRPr lang="en-US" sz="3200" dirty="0">
              <a:solidFill>
                <a:srgbClr val="0070C0"/>
              </a:solidFill>
              <a:latin typeface="Times New Roman" panose="02020603050405020304" pitchFamily="18" charset="0"/>
              <a:cs typeface="Times New Roman" panose="02020603050405020304" pitchFamily="18" charset="0"/>
            </a:endParaRPr>
          </a:p>
        </p:txBody>
      </p:sp>
      <p:pic>
        <p:nvPicPr>
          <p:cNvPr id="6" name="Content Placeholder 5">
            <a:extLst>
              <a:ext uri="{FF2B5EF4-FFF2-40B4-BE49-F238E27FC236}">
                <a16:creationId xmlns:a16="http://schemas.microsoft.com/office/drawing/2014/main" id="{159750D3-05E7-E80A-DB1B-BF9F8821594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44432" y="1569849"/>
            <a:ext cx="5947568" cy="3970386"/>
          </a:xfrm>
        </p:spPr>
      </p:pic>
      <p:pic>
        <p:nvPicPr>
          <p:cNvPr id="10" name="Picture 9">
            <a:extLst>
              <a:ext uri="{FF2B5EF4-FFF2-40B4-BE49-F238E27FC236}">
                <a16:creationId xmlns:a16="http://schemas.microsoft.com/office/drawing/2014/main" id="{55891970-5304-9B04-DA09-949CE27DE3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569849"/>
            <a:ext cx="6095999" cy="3970386"/>
          </a:xfrm>
          <a:prstGeom prst="rect">
            <a:avLst/>
          </a:prstGeom>
        </p:spPr>
      </p:pic>
    </p:spTree>
    <p:extLst>
      <p:ext uri="{BB962C8B-B14F-4D97-AF65-F5344CB8AC3E}">
        <p14:creationId xmlns:p14="http://schemas.microsoft.com/office/powerpoint/2010/main" val="1484606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A1CED-B22C-8E7C-EA41-A62CA1EF6AF6}"/>
              </a:ext>
            </a:extLst>
          </p:cNvPr>
          <p:cNvSpPr>
            <a:spLocks noGrp="1"/>
          </p:cNvSpPr>
          <p:nvPr>
            <p:ph type="title"/>
          </p:nvPr>
        </p:nvSpPr>
        <p:spPr>
          <a:xfrm>
            <a:off x="838204" y="113102"/>
            <a:ext cx="10515600" cy="567936"/>
          </a:xfrm>
        </p:spPr>
        <p:txBody>
          <a:bodyPr>
            <a:normAutofit fontScale="90000"/>
          </a:bodyPr>
          <a:lstStyle/>
          <a:p>
            <a:pPr algn="ctr"/>
            <a:r>
              <a:rPr lang="en-US" dirty="0"/>
              <a:t>Outline</a:t>
            </a:r>
          </a:p>
        </p:txBody>
      </p:sp>
      <p:sp>
        <p:nvSpPr>
          <p:cNvPr id="3" name="Content Placeholder 2">
            <a:extLst>
              <a:ext uri="{FF2B5EF4-FFF2-40B4-BE49-F238E27FC236}">
                <a16:creationId xmlns:a16="http://schemas.microsoft.com/office/drawing/2014/main" id="{9F0BCC81-9A29-ABF2-3E94-C94DD58808A7}"/>
              </a:ext>
            </a:extLst>
          </p:cNvPr>
          <p:cNvSpPr>
            <a:spLocks noGrp="1"/>
          </p:cNvSpPr>
          <p:nvPr>
            <p:ph idx="1"/>
          </p:nvPr>
        </p:nvSpPr>
        <p:spPr>
          <a:xfrm>
            <a:off x="838204" y="1129003"/>
            <a:ext cx="10515600" cy="5047959"/>
          </a:xfrm>
        </p:spPr>
        <p:txBody>
          <a:bodyPr/>
          <a:lstStyle/>
          <a:p>
            <a:r>
              <a:rPr lang="en-US" dirty="0"/>
              <a:t>Introduction</a:t>
            </a:r>
          </a:p>
          <a:p>
            <a:r>
              <a:rPr lang="en-US" dirty="0"/>
              <a:t>Major goal of this study</a:t>
            </a:r>
          </a:p>
          <a:p>
            <a:r>
              <a:rPr lang="en-US" dirty="0"/>
              <a:t>Current options for residual dose calculations in MARS code</a:t>
            </a:r>
          </a:p>
          <a:p>
            <a:r>
              <a:rPr lang="en-US" dirty="0"/>
              <a:t>Predicted dose distributions</a:t>
            </a:r>
          </a:p>
          <a:p>
            <a:r>
              <a:rPr lang="en-US" dirty="0"/>
              <a:t>Conclusions</a:t>
            </a:r>
          </a:p>
          <a:p>
            <a:endParaRPr lang="en-US" dirty="0"/>
          </a:p>
        </p:txBody>
      </p:sp>
    </p:spTree>
    <p:extLst>
      <p:ext uri="{BB962C8B-B14F-4D97-AF65-F5344CB8AC3E}">
        <p14:creationId xmlns:p14="http://schemas.microsoft.com/office/powerpoint/2010/main" val="3792276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976D2-A8E8-E6C3-88D1-C9868626E0CD}"/>
              </a:ext>
            </a:extLst>
          </p:cNvPr>
          <p:cNvSpPr>
            <a:spLocks noGrp="1"/>
          </p:cNvSpPr>
          <p:nvPr>
            <p:ph type="title"/>
          </p:nvPr>
        </p:nvSpPr>
        <p:spPr>
          <a:xfrm>
            <a:off x="838200" y="123078"/>
            <a:ext cx="10515600" cy="701675"/>
          </a:xfrm>
        </p:spPr>
        <p:txBody>
          <a:bodyPr>
            <a:normAutofit/>
          </a:bodyPr>
          <a:lstStyle/>
          <a:p>
            <a:pPr algn="ctr"/>
            <a:r>
              <a:rPr lang="en-US" sz="2800" dirty="0">
                <a:latin typeface="Times New Roman" panose="02020603050405020304" pitchFamily="18" charset="0"/>
                <a:cs typeface="Times New Roman" panose="02020603050405020304" pitchFamily="18" charset="0"/>
              </a:rPr>
              <a:t>Comparison with “contact residual dose”</a:t>
            </a:r>
          </a:p>
        </p:txBody>
      </p:sp>
      <p:pic>
        <p:nvPicPr>
          <p:cNvPr id="5" name="Content Placeholder 4">
            <a:extLst>
              <a:ext uri="{FF2B5EF4-FFF2-40B4-BE49-F238E27FC236}">
                <a16:creationId xmlns:a16="http://schemas.microsoft.com/office/drawing/2014/main" id="{D46BDDB1-5B63-C942-F2F8-5A8AC9013C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42762"/>
            <a:ext cx="5626191" cy="5707143"/>
          </a:xfrm>
        </p:spPr>
      </p:pic>
      <p:pic>
        <p:nvPicPr>
          <p:cNvPr id="7" name="Picture 6">
            <a:extLst>
              <a:ext uri="{FF2B5EF4-FFF2-40B4-BE49-F238E27FC236}">
                <a16:creationId xmlns:a16="http://schemas.microsoft.com/office/drawing/2014/main" id="{0A8F8355-C9C3-D119-E282-8112DD59D2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9619" y="1142762"/>
            <a:ext cx="5642381" cy="5715238"/>
          </a:xfrm>
          <a:prstGeom prst="rect">
            <a:avLst/>
          </a:prstGeom>
        </p:spPr>
      </p:pic>
    </p:spTree>
    <p:extLst>
      <p:ext uri="{BB962C8B-B14F-4D97-AF65-F5344CB8AC3E}">
        <p14:creationId xmlns:p14="http://schemas.microsoft.com/office/powerpoint/2010/main" val="3472862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976D2-A8E8-E6C3-88D1-C9868626E0CD}"/>
              </a:ext>
            </a:extLst>
          </p:cNvPr>
          <p:cNvSpPr>
            <a:spLocks noGrp="1"/>
          </p:cNvSpPr>
          <p:nvPr>
            <p:ph type="title"/>
          </p:nvPr>
        </p:nvSpPr>
        <p:spPr>
          <a:xfrm>
            <a:off x="838200" y="123078"/>
            <a:ext cx="10515600" cy="701675"/>
          </a:xfrm>
        </p:spPr>
        <p:txBody>
          <a:bodyPr>
            <a:normAutofit/>
          </a:bodyPr>
          <a:lstStyle/>
          <a:p>
            <a:pPr algn="ctr"/>
            <a:r>
              <a:rPr lang="en-US" sz="2800" dirty="0">
                <a:latin typeface="Times New Roman" panose="02020603050405020304" pitchFamily="18" charset="0"/>
                <a:cs typeface="Times New Roman" panose="02020603050405020304" pitchFamily="18" charset="0"/>
              </a:rPr>
              <a:t>Comparison with “contact residual dose”</a:t>
            </a:r>
          </a:p>
        </p:txBody>
      </p:sp>
      <p:pic>
        <p:nvPicPr>
          <p:cNvPr id="5" name="Content Placeholder 4">
            <a:extLst>
              <a:ext uri="{FF2B5EF4-FFF2-40B4-BE49-F238E27FC236}">
                <a16:creationId xmlns:a16="http://schemas.microsoft.com/office/drawing/2014/main" id="{D46BDDB1-5B63-C942-F2F8-5A8AC9013C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42762"/>
            <a:ext cx="5626191" cy="5707143"/>
          </a:xfrm>
        </p:spPr>
      </p:pic>
      <p:pic>
        <p:nvPicPr>
          <p:cNvPr id="4" name="Picture 3">
            <a:extLst>
              <a:ext uri="{FF2B5EF4-FFF2-40B4-BE49-F238E27FC236}">
                <a16:creationId xmlns:a16="http://schemas.microsoft.com/office/drawing/2014/main" id="{303C95E6-FD2F-F980-1573-309F4DEA89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3428" y="1142762"/>
            <a:ext cx="5658572" cy="5674762"/>
          </a:xfrm>
          <a:prstGeom prst="rect">
            <a:avLst/>
          </a:prstGeom>
        </p:spPr>
      </p:pic>
    </p:spTree>
    <p:extLst>
      <p:ext uri="{BB962C8B-B14F-4D97-AF65-F5344CB8AC3E}">
        <p14:creationId xmlns:p14="http://schemas.microsoft.com/office/powerpoint/2010/main" val="2224925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980A9-8751-1FFD-9C57-84F26946BD7E}"/>
              </a:ext>
            </a:extLst>
          </p:cNvPr>
          <p:cNvSpPr>
            <a:spLocks noGrp="1"/>
          </p:cNvSpPr>
          <p:nvPr>
            <p:ph type="title"/>
          </p:nvPr>
        </p:nvSpPr>
        <p:spPr>
          <a:xfrm>
            <a:off x="461474" y="91941"/>
            <a:ext cx="11066804" cy="1027559"/>
          </a:xfrm>
        </p:spPr>
        <p:txBody>
          <a:bodyPr>
            <a:normAutofit/>
          </a:bodyPr>
          <a:lstStyle/>
          <a:p>
            <a:pPr algn="just"/>
            <a:r>
              <a:rPr lang="en-US" sz="3200" dirty="0"/>
              <a:t>     </a:t>
            </a:r>
            <a:r>
              <a:rPr lang="en-US" sz="3200" dirty="0">
                <a:latin typeface="Times New Roman" panose="02020603050405020304" pitchFamily="18" charset="0"/>
                <a:cs typeface="Times New Roman" panose="02020603050405020304" pitchFamily="18" charset="0"/>
              </a:rPr>
              <a:t>13.2 W along beam pipe                 36.3 W in Faraday Cup</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dirty="0">
                <a:solidFill>
                  <a:srgbClr val="0070C0"/>
                </a:solidFill>
                <a:latin typeface="Times New Roman" panose="02020603050405020304" pitchFamily="18" charset="0"/>
                <a:cs typeface="Times New Roman" panose="02020603050405020304" pitchFamily="18" charset="0"/>
              </a:rPr>
              <a:t>Elevation view</a:t>
            </a:r>
          </a:p>
        </p:txBody>
      </p:sp>
      <p:pic>
        <p:nvPicPr>
          <p:cNvPr id="9" name="Content Placeholder 8">
            <a:extLst>
              <a:ext uri="{FF2B5EF4-FFF2-40B4-BE49-F238E27FC236}">
                <a16:creationId xmlns:a16="http://schemas.microsoft.com/office/drawing/2014/main" id="{2561D131-FE75-7F96-76FF-B0142B6957C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36333" y="1662217"/>
            <a:ext cx="5855669" cy="3720254"/>
          </a:xfrm>
        </p:spPr>
      </p:pic>
      <p:pic>
        <p:nvPicPr>
          <p:cNvPr id="12" name="Picture 11">
            <a:extLst>
              <a:ext uri="{FF2B5EF4-FFF2-40B4-BE49-F238E27FC236}">
                <a16:creationId xmlns:a16="http://schemas.microsoft.com/office/drawing/2014/main" id="{21165782-29C2-78E4-AB91-A140919E9B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649230"/>
            <a:ext cx="5952052" cy="3746229"/>
          </a:xfrm>
          <a:prstGeom prst="rect">
            <a:avLst/>
          </a:prstGeom>
        </p:spPr>
      </p:pic>
    </p:spTree>
    <p:extLst>
      <p:ext uri="{BB962C8B-B14F-4D97-AF65-F5344CB8AC3E}">
        <p14:creationId xmlns:p14="http://schemas.microsoft.com/office/powerpoint/2010/main" val="28434999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980A9-8751-1FFD-9C57-84F26946BD7E}"/>
              </a:ext>
            </a:extLst>
          </p:cNvPr>
          <p:cNvSpPr>
            <a:spLocks noGrp="1"/>
          </p:cNvSpPr>
          <p:nvPr>
            <p:ph type="title"/>
          </p:nvPr>
        </p:nvSpPr>
        <p:spPr>
          <a:xfrm>
            <a:off x="461474" y="91941"/>
            <a:ext cx="11300220" cy="1027559"/>
          </a:xfrm>
        </p:spPr>
        <p:txBody>
          <a:bodyPr>
            <a:normAutofit/>
          </a:bodyPr>
          <a:lstStyle/>
          <a:p>
            <a:pPr algn="ctr"/>
            <a:r>
              <a:rPr lang="en-US" sz="3200" dirty="0"/>
              <a:t>      </a:t>
            </a:r>
            <a:r>
              <a:rPr lang="en-US" sz="3200" dirty="0">
                <a:latin typeface="Times New Roman" panose="02020603050405020304" pitchFamily="18" charset="0"/>
                <a:cs typeface="Times New Roman" panose="02020603050405020304" pitchFamily="18" charset="0"/>
              </a:rPr>
              <a:t>13.2 W along beam pipe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2400" dirty="0">
                <a:solidFill>
                  <a:srgbClr val="0070C0"/>
                </a:solidFill>
                <a:latin typeface="Times New Roman" panose="02020603050405020304" pitchFamily="18" charset="0"/>
                <a:cs typeface="Times New Roman" panose="02020603050405020304" pitchFamily="18" charset="0"/>
              </a:rPr>
              <a:t>Elevation view                           Cross section at Z=32.6 m (MARS model)       </a:t>
            </a:r>
          </a:p>
        </p:txBody>
      </p:sp>
      <p:pic>
        <p:nvPicPr>
          <p:cNvPr id="12" name="Picture 11">
            <a:extLst>
              <a:ext uri="{FF2B5EF4-FFF2-40B4-BE49-F238E27FC236}">
                <a16:creationId xmlns:a16="http://schemas.microsoft.com/office/drawing/2014/main" id="{21165782-29C2-78E4-AB91-A140919E9B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49230"/>
            <a:ext cx="6096000" cy="4351338"/>
          </a:xfrm>
          <a:prstGeom prst="rect">
            <a:avLst/>
          </a:prstGeom>
        </p:spPr>
      </p:pic>
      <p:pic>
        <p:nvPicPr>
          <p:cNvPr id="6" name="Content Placeholder 5">
            <a:extLst>
              <a:ext uri="{FF2B5EF4-FFF2-40B4-BE49-F238E27FC236}">
                <a16:creationId xmlns:a16="http://schemas.microsoft.com/office/drawing/2014/main" id="{2127ED1B-DA41-B4D8-1387-751D70ECD5B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72785" y="1649230"/>
            <a:ext cx="5919215" cy="4351338"/>
          </a:xfrm>
        </p:spPr>
      </p:pic>
    </p:spTree>
    <p:extLst>
      <p:ext uri="{BB962C8B-B14F-4D97-AF65-F5344CB8AC3E}">
        <p14:creationId xmlns:p14="http://schemas.microsoft.com/office/powerpoint/2010/main" val="7313946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980A9-8751-1FFD-9C57-84F26946BD7E}"/>
              </a:ext>
            </a:extLst>
          </p:cNvPr>
          <p:cNvSpPr>
            <a:spLocks noGrp="1"/>
          </p:cNvSpPr>
          <p:nvPr>
            <p:ph type="title"/>
          </p:nvPr>
        </p:nvSpPr>
        <p:spPr>
          <a:xfrm>
            <a:off x="461474" y="278372"/>
            <a:ext cx="11300220" cy="174389"/>
          </a:xfrm>
        </p:spPr>
        <p:txBody>
          <a:bodyPr>
            <a:normAutofit fontScale="90000"/>
          </a:bodyPr>
          <a:lstStyle/>
          <a:p>
            <a:pPr algn="ctr"/>
            <a:r>
              <a:rPr lang="en-US" sz="3200" dirty="0"/>
              <a:t>      </a:t>
            </a:r>
            <a:r>
              <a:rPr lang="en-US" sz="2800" dirty="0">
                <a:latin typeface="Times New Roman" panose="02020603050405020304" pitchFamily="18" charset="0"/>
                <a:cs typeface="Times New Roman" panose="02020603050405020304" pitchFamily="18" charset="0"/>
              </a:rPr>
              <a:t>Distribution of secondary nuclei generated in the tantalum Faraday Cup</a:t>
            </a:r>
            <a:r>
              <a:rPr lang="en-US" sz="3200" dirty="0">
                <a:latin typeface="Times New Roman" panose="02020603050405020304" pitchFamily="18" charset="0"/>
                <a:cs typeface="Times New Roman" panose="02020603050405020304" pitchFamily="18" charset="0"/>
              </a:rPr>
              <a:t>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endParaRPr lang="en-US" sz="2400" dirty="0">
              <a:solidFill>
                <a:srgbClr val="0070C0"/>
              </a:solidFill>
              <a:latin typeface="Times New Roman" panose="02020603050405020304" pitchFamily="18" charset="0"/>
              <a:cs typeface="Times New Roman" panose="02020603050405020304" pitchFamily="18" charset="0"/>
            </a:endParaRPr>
          </a:p>
        </p:txBody>
      </p:sp>
      <p:pic>
        <p:nvPicPr>
          <p:cNvPr id="7" name="Content Placeholder 6">
            <a:extLst>
              <a:ext uri="{FF2B5EF4-FFF2-40B4-BE49-F238E27FC236}">
                <a16:creationId xmlns:a16="http://schemas.microsoft.com/office/drawing/2014/main" id="{364193F1-8EA2-2268-1910-C0D12AE692E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1474" y="1684715"/>
            <a:ext cx="5383806" cy="5081344"/>
          </a:xfrm>
        </p:spPr>
      </p:pic>
      <p:sp>
        <p:nvSpPr>
          <p:cNvPr id="8" name="TextBox 7">
            <a:extLst>
              <a:ext uri="{FF2B5EF4-FFF2-40B4-BE49-F238E27FC236}">
                <a16:creationId xmlns:a16="http://schemas.microsoft.com/office/drawing/2014/main" id="{DFF3E937-C384-7C16-D0D4-00855B11A1B4}"/>
              </a:ext>
            </a:extLst>
          </p:cNvPr>
          <p:cNvSpPr txBox="1"/>
          <p:nvPr/>
        </p:nvSpPr>
        <p:spPr>
          <a:xfrm>
            <a:off x="142042" y="607073"/>
            <a:ext cx="11736280"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The first and second columns of the table provide symbol of a chemical element and mass number of the generated isotope, respectively. The fourth and fifth columns provide production rate of the isotope (number of nuclei per projectile, H</a:t>
            </a:r>
            <a:r>
              <a:rPr lang="en-US" baseline="30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and statistical uncertainty (1</a:t>
            </a:r>
            <a:r>
              <a:rPr lang="el-GR" dirty="0">
                <a:latin typeface="Times New Roman" panose="02020603050405020304" pitchFamily="18" charset="0"/>
                <a:cs typeface="Times New Roman" panose="02020603050405020304" pitchFamily="18" charset="0"/>
              </a:rPr>
              <a:t>σ</a:t>
            </a:r>
            <a:r>
              <a:rPr lang="en-US" dirty="0">
                <a:latin typeface="Times New Roman" panose="02020603050405020304" pitchFamily="18" charset="0"/>
                <a:cs typeface="Times New Roman" panose="02020603050405020304" pitchFamily="18" charset="0"/>
              </a:rPr>
              <a:t>) of that rate, respectively.</a:t>
            </a:r>
          </a:p>
        </p:txBody>
      </p:sp>
    </p:spTree>
    <p:extLst>
      <p:ext uri="{BB962C8B-B14F-4D97-AF65-F5344CB8AC3E}">
        <p14:creationId xmlns:p14="http://schemas.microsoft.com/office/powerpoint/2010/main" val="41830917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980A9-8751-1FFD-9C57-84F26946BD7E}"/>
              </a:ext>
            </a:extLst>
          </p:cNvPr>
          <p:cNvSpPr>
            <a:spLocks noGrp="1"/>
          </p:cNvSpPr>
          <p:nvPr>
            <p:ph type="title"/>
          </p:nvPr>
        </p:nvSpPr>
        <p:spPr>
          <a:xfrm>
            <a:off x="461474" y="278372"/>
            <a:ext cx="11300220" cy="174389"/>
          </a:xfrm>
        </p:spPr>
        <p:txBody>
          <a:bodyPr>
            <a:normAutofit fontScale="90000"/>
          </a:bodyPr>
          <a:lstStyle/>
          <a:p>
            <a:pPr algn="ctr"/>
            <a:r>
              <a:rPr lang="en-US" sz="3200" dirty="0"/>
              <a:t>      </a:t>
            </a:r>
            <a:r>
              <a:rPr lang="en-US" sz="2800" dirty="0">
                <a:latin typeface="Times New Roman" panose="02020603050405020304" pitchFamily="18" charset="0"/>
                <a:cs typeface="Times New Roman" panose="02020603050405020304" pitchFamily="18" charset="0"/>
              </a:rPr>
              <a:t>Distribution of secondary nuclei generated in the steel beam pipe</a:t>
            </a:r>
            <a:r>
              <a:rPr lang="en-US" sz="3200" dirty="0">
                <a:latin typeface="Times New Roman" panose="02020603050405020304" pitchFamily="18" charset="0"/>
                <a:cs typeface="Times New Roman" panose="02020603050405020304" pitchFamily="18" charset="0"/>
              </a:rPr>
              <a:t>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endParaRPr lang="en-US" sz="2400" dirty="0">
              <a:solidFill>
                <a:srgbClr val="0070C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DFF3E937-C384-7C16-D0D4-00855B11A1B4}"/>
              </a:ext>
            </a:extLst>
          </p:cNvPr>
          <p:cNvSpPr txBox="1"/>
          <p:nvPr/>
        </p:nvSpPr>
        <p:spPr>
          <a:xfrm>
            <a:off x="142042" y="499594"/>
            <a:ext cx="1173628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first and second columns of the table provide symbol of a chemical element and mass number of the generated isotope, respectively. The fourth and fifth columns provide production rate of the isotope (number of nuclei per projectile, H</a:t>
            </a:r>
            <a:r>
              <a:rPr kumimoji="0" lang="en-US" sz="1800" b="0" i="0" u="none" strike="noStrike" kern="1200" cap="none" spc="0" normalizeH="0" baseline="30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and statistical uncertainty (1</a:t>
            </a:r>
            <a:r>
              <a:rPr kumimoji="0" lang="el-G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σ</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of that rate, respectively.</a:t>
            </a:r>
          </a:p>
        </p:txBody>
      </p:sp>
      <p:pic>
        <p:nvPicPr>
          <p:cNvPr id="6" name="Content Placeholder 5">
            <a:extLst>
              <a:ext uri="{FF2B5EF4-FFF2-40B4-BE49-F238E27FC236}">
                <a16:creationId xmlns:a16="http://schemas.microsoft.com/office/drawing/2014/main" id="{7443BFC4-A4B2-14C4-1703-DA9AB108A26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042" y="1469757"/>
            <a:ext cx="3338005" cy="5399019"/>
          </a:xfrm>
        </p:spPr>
      </p:pic>
      <p:pic>
        <p:nvPicPr>
          <p:cNvPr id="10" name="Picture 9">
            <a:extLst>
              <a:ext uri="{FF2B5EF4-FFF2-40B4-BE49-F238E27FC236}">
                <a16:creationId xmlns:a16="http://schemas.microsoft.com/office/drawing/2014/main" id="{BC81BE93-054B-AF59-C20E-45968DB41A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375" y="1469756"/>
            <a:ext cx="3286211" cy="5388243"/>
          </a:xfrm>
          <a:prstGeom prst="rect">
            <a:avLst/>
          </a:prstGeom>
        </p:spPr>
      </p:pic>
      <p:pic>
        <p:nvPicPr>
          <p:cNvPr id="12" name="Picture 11">
            <a:extLst>
              <a:ext uri="{FF2B5EF4-FFF2-40B4-BE49-F238E27FC236}">
                <a16:creationId xmlns:a16="http://schemas.microsoft.com/office/drawing/2014/main" id="{EC213EF7-3B10-3FE9-4ADA-0D64795CB9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7626" y="1469757"/>
            <a:ext cx="3367176" cy="2244784"/>
          </a:xfrm>
          <a:prstGeom prst="rect">
            <a:avLst/>
          </a:prstGeom>
        </p:spPr>
      </p:pic>
    </p:spTree>
    <p:extLst>
      <p:ext uri="{BB962C8B-B14F-4D97-AF65-F5344CB8AC3E}">
        <p14:creationId xmlns:p14="http://schemas.microsoft.com/office/powerpoint/2010/main" val="18576869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491C1-6F61-2C86-7D5F-5CFD8478F2A7}"/>
              </a:ext>
            </a:extLst>
          </p:cNvPr>
          <p:cNvSpPr>
            <a:spLocks noGrp="1"/>
          </p:cNvSpPr>
          <p:nvPr>
            <p:ph type="title"/>
          </p:nvPr>
        </p:nvSpPr>
        <p:spPr>
          <a:xfrm>
            <a:off x="838200" y="52574"/>
            <a:ext cx="10515600" cy="504451"/>
          </a:xfrm>
        </p:spPr>
        <p:txBody>
          <a:bodyPr>
            <a:normAutofit/>
          </a:bodyPr>
          <a:lstStyle/>
          <a:p>
            <a:pPr algn="ctr"/>
            <a:r>
              <a:rPr lang="en-US" sz="2800" dirty="0">
                <a:latin typeface="Times New Roman" panose="02020603050405020304" pitchFamily="18" charset="0"/>
                <a:cs typeface="Times New Roman" panose="02020603050405020304" pitchFamily="18" charset="0"/>
              </a:rPr>
              <a:t>Conclusions</a:t>
            </a:r>
          </a:p>
        </p:txBody>
      </p:sp>
      <p:sp>
        <p:nvSpPr>
          <p:cNvPr id="3" name="Content Placeholder 2">
            <a:extLst>
              <a:ext uri="{FF2B5EF4-FFF2-40B4-BE49-F238E27FC236}">
                <a16:creationId xmlns:a16="http://schemas.microsoft.com/office/drawing/2014/main" id="{8EF24280-86BF-422B-FCF6-45D33C5A7AF1}"/>
              </a:ext>
            </a:extLst>
          </p:cNvPr>
          <p:cNvSpPr>
            <a:spLocks noGrp="1"/>
          </p:cNvSpPr>
          <p:nvPr>
            <p:ph idx="1"/>
          </p:nvPr>
        </p:nvSpPr>
        <p:spPr>
          <a:xfrm>
            <a:off x="502024" y="791852"/>
            <a:ext cx="11537576" cy="6013574"/>
          </a:xfrm>
        </p:spPr>
        <p:txBody>
          <a:bodyPr>
            <a:normAutofit/>
          </a:bodyPr>
          <a:lstStyle/>
          <a:p>
            <a:r>
              <a:rPr lang="en-US" sz="2000" dirty="0">
                <a:latin typeface="Times New Roman" panose="02020603050405020304" pitchFamily="18" charset="0"/>
                <a:cs typeface="Times New Roman" panose="02020603050405020304" pitchFamily="18" charset="0"/>
              </a:rPr>
              <a:t>These results will help the PIP-II commissioning team to plan their work well ahead of time.</a:t>
            </a:r>
          </a:p>
          <a:p>
            <a:r>
              <a:rPr lang="en-US" sz="2000" dirty="0">
                <a:latin typeface="Times New Roman" panose="02020603050405020304" pitchFamily="18" charset="0"/>
                <a:cs typeface="Times New Roman" panose="02020603050405020304" pitchFamily="18" charset="0"/>
              </a:rPr>
              <a:t>The irradiation scenario studied: beam ON is 16 hr/day, 4 days/week, 4 weeks. Cooling time 24 hr minimum.</a:t>
            </a:r>
          </a:p>
          <a:p>
            <a:r>
              <a:rPr lang="en-US" sz="2000" dirty="0">
                <a:latin typeface="Times New Roman" panose="02020603050405020304" pitchFamily="18" charset="0"/>
                <a:cs typeface="Times New Roman" panose="02020603050405020304" pitchFamily="18" charset="0"/>
              </a:rPr>
              <a:t>For the scenario of beam loss on the beam pipe (13.2 W):  </a:t>
            </a:r>
          </a:p>
          <a:p>
            <a:pPr lvl="1"/>
            <a:r>
              <a:rPr lang="en-US" sz="1600" dirty="0">
                <a:latin typeface="Times New Roman" panose="02020603050405020304" pitchFamily="18" charset="0"/>
                <a:cs typeface="Times New Roman" panose="02020603050405020304" pitchFamily="18" charset="0"/>
              </a:rPr>
              <a:t>Mostly beam pipe is activated. </a:t>
            </a:r>
          </a:p>
          <a:p>
            <a:pPr lvl="1"/>
            <a:r>
              <a:rPr lang="en-US" sz="1600" dirty="0">
                <a:latin typeface="Times New Roman" panose="02020603050405020304" pitchFamily="18" charset="0"/>
                <a:cs typeface="Times New Roman" panose="02020603050405020304" pitchFamily="18" charset="0"/>
              </a:rPr>
              <a:t>Activation of other components on the cart – at 32 MeV – is significantly lower compared to the beam pipe.   Radioactive nuclei are generated mostly inside the beam pipe.</a:t>
            </a:r>
          </a:p>
          <a:p>
            <a:pPr lvl="1"/>
            <a:r>
              <a:rPr lang="en-US" sz="1600" dirty="0">
                <a:latin typeface="Times New Roman" panose="02020603050405020304" pitchFamily="18" charset="0"/>
                <a:cs typeface="Times New Roman" panose="02020603050405020304" pitchFamily="18" charset="0"/>
              </a:rPr>
              <a:t>Residual dose is ~100 mrem/hr at 4 ft (along radius) from the beam pipe. Cooling time 24-hr.</a:t>
            </a:r>
          </a:p>
          <a:p>
            <a:endParaRPr lang="en-US" sz="1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For the scenario of beam loss on Faraday cup (36.3 W):</a:t>
            </a:r>
            <a:r>
              <a:rPr lang="en-US" sz="1200" dirty="0">
                <a:latin typeface="Times New Roman" panose="02020603050405020304" pitchFamily="18" charset="0"/>
                <a:cs typeface="Times New Roman" panose="02020603050405020304" pitchFamily="18" charset="0"/>
              </a:rPr>
              <a:t>  </a:t>
            </a:r>
          </a:p>
          <a:p>
            <a:pPr lvl="1"/>
            <a:r>
              <a:rPr lang="en-US" sz="1600" dirty="0">
                <a:latin typeface="Times New Roman" panose="02020603050405020304" pitchFamily="18" charset="0"/>
                <a:cs typeface="Times New Roman" panose="02020603050405020304" pitchFamily="18" charset="0"/>
              </a:rPr>
              <a:t>Mostly Faraday cup is activated.</a:t>
            </a:r>
          </a:p>
          <a:p>
            <a:pPr lvl="1"/>
            <a:r>
              <a:rPr lang="en-US" sz="1600" dirty="0">
                <a:latin typeface="Times New Roman" panose="02020603050405020304" pitchFamily="18" charset="0"/>
                <a:cs typeface="Times New Roman" panose="02020603050405020304" pitchFamily="18" charset="0"/>
              </a:rPr>
              <a:t>Other components show negligible residual dose.</a:t>
            </a:r>
          </a:p>
          <a:p>
            <a:pPr lvl="1"/>
            <a:r>
              <a:rPr lang="en-US" sz="1600" dirty="0">
                <a:latin typeface="Times New Roman" panose="02020603050405020304" pitchFamily="18" charset="0"/>
                <a:cs typeface="Times New Roman" panose="02020603050405020304" pitchFamily="18" charset="0"/>
              </a:rPr>
              <a:t>Residual dose is ~100 mrem/hr at 5 ft from the Faraday cup. Cooling time 24-hr. </a:t>
            </a:r>
          </a:p>
          <a:p>
            <a:pPr lvl="1"/>
            <a:r>
              <a:rPr lang="en-US" sz="1600" dirty="0">
                <a:latin typeface="Times New Roman" panose="02020603050405020304" pitchFamily="18" charset="0"/>
                <a:cs typeface="Times New Roman" panose="02020603050405020304" pitchFamily="18" charset="0"/>
              </a:rPr>
              <a:t>Increase in cooling time from 24 to 72 hr corresponds to ~50% reduction in residual dose.</a:t>
            </a:r>
          </a:p>
          <a:p>
            <a:pPr lvl="1"/>
            <a:r>
              <a:rPr lang="en-US" sz="1600" dirty="0">
                <a:latin typeface="Times New Roman" panose="02020603050405020304" pitchFamily="18" charset="0"/>
                <a:cs typeface="Times New Roman" panose="02020603050405020304" pitchFamily="18" charset="0"/>
              </a:rPr>
              <a:t>Integral activation of Faraday cup is higher compared to the “beam loss on beam pipe” scenario: (</a:t>
            </a:r>
            <a:r>
              <a:rPr lang="en-US" sz="1600" dirty="0" err="1">
                <a:latin typeface="Times New Roman" panose="02020603050405020304" pitchFamily="18" charset="0"/>
                <a:cs typeface="Times New Roman" panose="02020603050405020304" pitchFamily="18" charset="0"/>
              </a:rPr>
              <a:t>i</a:t>
            </a:r>
            <a:r>
              <a:rPr lang="en-US" sz="1600" dirty="0">
                <a:latin typeface="Times New Roman" panose="02020603050405020304" pitchFamily="18" charset="0"/>
                <a:cs typeface="Times New Roman" panose="02020603050405020304" pitchFamily="18" charset="0"/>
              </a:rPr>
              <a:t>) 36.3 W vs 13.2 W; (ii) tantalum activation is higher compared to steel activation, other things being equal.  </a:t>
            </a:r>
          </a:p>
          <a:p>
            <a:pPr lvl="1"/>
            <a:r>
              <a:rPr lang="en-US" sz="1600" dirty="0">
                <a:latin typeface="Times New Roman" panose="02020603050405020304" pitchFamily="18" charset="0"/>
                <a:cs typeface="Times New Roman" panose="02020603050405020304" pitchFamily="18" charset="0"/>
              </a:rPr>
              <a:t>For the “Faraday cup” scenario, the residual dose reduction with distance is more significant (point-like source) compared to the  “loss on beam pipe” scenario.  </a:t>
            </a:r>
          </a:p>
          <a:p>
            <a:r>
              <a:rPr lang="en-US" sz="2000" dirty="0">
                <a:latin typeface="Times New Roman" panose="02020603050405020304" pitchFamily="18" charset="0"/>
                <a:cs typeface="Times New Roman" panose="02020603050405020304" pitchFamily="18" charset="0"/>
              </a:rPr>
              <a:t>Having analyzed these data, the PIP-II group decided to reduce the amount of pulses needed for the tests/measurements significantly (by a factor of 10 or 100), so that every single pulse will count. Hardware improvements. </a:t>
            </a:r>
          </a:p>
        </p:txBody>
      </p:sp>
    </p:spTree>
    <p:extLst>
      <p:ext uri="{BB962C8B-B14F-4D97-AF65-F5344CB8AC3E}">
        <p14:creationId xmlns:p14="http://schemas.microsoft.com/office/powerpoint/2010/main" val="19808338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A6B18-EBC4-EF44-A84B-1D82B22D6392}"/>
              </a:ext>
            </a:extLst>
          </p:cNvPr>
          <p:cNvSpPr>
            <a:spLocks noGrp="1"/>
          </p:cNvSpPr>
          <p:nvPr>
            <p:ph type="title"/>
          </p:nvPr>
        </p:nvSpPr>
        <p:spPr>
          <a:xfrm>
            <a:off x="838204" y="204869"/>
            <a:ext cx="10515600" cy="549275"/>
          </a:xfrm>
        </p:spPr>
        <p:txBody>
          <a:bodyPr>
            <a:normAutofit/>
          </a:bodyPr>
          <a:lstStyle/>
          <a:p>
            <a:pPr algn="ctr"/>
            <a:r>
              <a:rPr lang="en-US" sz="2800" dirty="0">
                <a:latin typeface="Times New Roman" panose="02020603050405020304" pitchFamily="18" charset="0"/>
                <a:cs typeface="Times New Roman" panose="02020603050405020304" pitchFamily="18" charset="0"/>
              </a:rPr>
              <a:t>A simple estimate</a:t>
            </a:r>
          </a:p>
        </p:txBody>
      </p:sp>
      <p:sp>
        <p:nvSpPr>
          <p:cNvPr id="3" name="Content Placeholder 2">
            <a:extLst>
              <a:ext uri="{FF2B5EF4-FFF2-40B4-BE49-F238E27FC236}">
                <a16:creationId xmlns:a16="http://schemas.microsoft.com/office/drawing/2014/main" id="{75C55062-0528-4B4C-8B28-C392F5F9A240}"/>
              </a:ext>
            </a:extLst>
          </p:cNvPr>
          <p:cNvSpPr>
            <a:spLocks noGrp="1"/>
          </p:cNvSpPr>
          <p:nvPr>
            <p:ph idx="1"/>
          </p:nvPr>
        </p:nvSpPr>
        <p:spPr>
          <a:xfrm>
            <a:off x="838204" y="1065229"/>
            <a:ext cx="10515600" cy="5111734"/>
          </a:xfrm>
        </p:spPr>
        <p:txBody>
          <a:bodyPr>
            <a:normAutofit/>
          </a:bodyPr>
          <a:lstStyle/>
          <a:p>
            <a:r>
              <a:rPr lang="en-US" sz="2400" dirty="0">
                <a:latin typeface="Times New Roman" panose="02020603050405020304" pitchFamily="18" charset="0"/>
                <a:cs typeface="Times New Roman" panose="02020603050405020304" pitchFamily="18" charset="0"/>
              </a:rPr>
              <a:t>N</a:t>
            </a:r>
            <a:r>
              <a:rPr lang="en-US" sz="2400" baseline="-25000" dirty="0">
                <a:latin typeface="Times New Roman" panose="02020603050405020304" pitchFamily="18" charset="0"/>
                <a:cs typeface="Times New Roman" panose="02020603050405020304" pitchFamily="18" charset="0"/>
              </a:rPr>
              <a:t>p</a:t>
            </a:r>
            <a:r>
              <a:rPr lang="en-US" sz="2400" dirty="0">
                <a:latin typeface="Times New Roman" panose="02020603050405020304" pitchFamily="18" charset="0"/>
                <a:cs typeface="Times New Roman" panose="02020603050405020304" pitchFamily="18" charset="0"/>
              </a:rPr>
              <a:t> (p/s) * 0.032 (GeV) * 1.6</a:t>
            </a:r>
            <a:r>
              <a:rPr lang="en-US" sz="2400" dirty="0">
                <a:latin typeface="Calibri" panose="020F0502020204030204" pitchFamily="34" charset="0"/>
                <a:cs typeface="Calibri" panose="020F0502020204030204" pitchFamily="34" charset="0"/>
              </a:rPr>
              <a:t>×</a:t>
            </a:r>
            <a:r>
              <a:rPr lang="en-US" sz="2400" dirty="0">
                <a:latin typeface="Times New Roman" panose="02020603050405020304" pitchFamily="18" charset="0"/>
                <a:cs typeface="Times New Roman" panose="02020603050405020304" pitchFamily="18" charset="0"/>
              </a:rPr>
              <a:t>10</a:t>
            </a:r>
            <a:r>
              <a:rPr lang="en-US" sz="2400" baseline="30000" dirty="0">
                <a:latin typeface="Times New Roman" panose="02020603050405020304" pitchFamily="18" charset="0"/>
                <a:cs typeface="Times New Roman" panose="02020603050405020304" pitchFamily="18" charset="0"/>
              </a:rPr>
              <a:t>-10</a:t>
            </a:r>
            <a:r>
              <a:rPr lang="en-US" sz="2400" dirty="0">
                <a:latin typeface="Times New Roman" panose="02020603050405020304" pitchFamily="18" charset="0"/>
                <a:cs typeface="Times New Roman" panose="02020603050405020304" pitchFamily="18" charset="0"/>
              </a:rPr>
              <a:t> (J/GeV) = 13.2 J/s, so that N</a:t>
            </a:r>
            <a:r>
              <a:rPr lang="en-US" sz="2400" baseline="-25000" dirty="0">
                <a:latin typeface="Times New Roman" panose="02020603050405020304" pitchFamily="18" charset="0"/>
                <a:cs typeface="Times New Roman" panose="02020603050405020304" pitchFamily="18" charset="0"/>
              </a:rPr>
              <a:t>p</a:t>
            </a:r>
            <a:r>
              <a:rPr lang="en-US" sz="2400" dirty="0">
                <a:latin typeface="Times New Roman" panose="02020603050405020304" pitchFamily="18" charset="0"/>
                <a:cs typeface="Times New Roman" panose="02020603050405020304" pitchFamily="18" charset="0"/>
              </a:rPr>
              <a:t> = 2.6×10</a:t>
            </a:r>
            <a:r>
              <a:rPr lang="en-US" sz="2400" baseline="30000" dirty="0">
                <a:latin typeface="Times New Roman" panose="02020603050405020304" pitchFamily="18" charset="0"/>
                <a:cs typeface="Times New Roman" panose="02020603050405020304" pitchFamily="18" charset="0"/>
              </a:rPr>
              <a:t>12</a:t>
            </a:r>
            <a:r>
              <a:rPr lang="en-US" sz="2400" dirty="0">
                <a:latin typeface="Times New Roman" panose="02020603050405020304" pitchFamily="18" charset="0"/>
                <a:cs typeface="Times New Roman" panose="02020603050405020304" pitchFamily="18" charset="0"/>
              </a:rPr>
              <a:t> p/s</a:t>
            </a:r>
            <a:endParaRPr lang="en-US" sz="2400" baseline="300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F</a:t>
            </a:r>
            <a:r>
              <a:rPr lang="el-GR" sz="2400" baseline="-25000" dirty="0">
                <a:latin typeface="Times New Roman" panose="02020603050405020304" pitchFamily="18" charset="0"/>
                <a:cs typeface="Times New Roman" panose="02020603050405020304" pitchFamily="18" charset="0"/>
              </a:rPr>
              <a:t>γ</a:t>
            </a:r>
            <a:r>
              <a:rPr lang="en-US" sz="2400" dirty="0">
                <a:latin typeface="Times New Roman" panose="02020603050405020304" pitchFamily="18" charset="0"/>
                <a:cs typeface="Times New Roman" panose="02020603050405020304" pitchFamily="18" charset="0"/>
              </a:rPr>
              <a:t> ~ 10</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t>
            </a:r>
            <a:r>
              <a:rPr lang="el-GR" sz="2400" dirty="0">
                <a:latin typeface="Times New Roman" panose="02020603050405020304" pitchFamily="18" charset="0"/>
                <a:cs typeface="Times New Roman" panose="02020603050405020304" pitchFamily="18" charset="0"/>
              </a:rPr>
              <a:t>γ</a:t>
            </a:r>
            <a:r>
              <a:rPr lang="en-US" sz="2400" dirty="0">
                <a:latin typeface="Times New Roman" panose="02020603050405020304" pitchFamily="18" charset="0"/>
                <a:cs typeface="Times New Roman" panose="02020603050405020304" pitchFamily="18" charset="0"/>
              </a:rPr>
              <a:t>/p) * N</a:t>
            </a:r>
            <a:r>
              <a:rPr lang="en-US" sz="2400" baseline="-25000" dirty="0">
                <a:latin typeface="Times New Roman" panose="02020603050405020304" pitchFamily="18" charset="0"/>
                <a:cs typeface="Times New Roman" panose="02020603050405020304" pitchFamily="18" charset="0"/>
              </a:rPr>
              <a:t>p</a:t>
            </a:r>
            <a:r>
              <a:rPr lang="en-US" sz="2400" dirty="0">
                <a:latin typeface="Times New Roman" panose="02020603050405020304" pitchFamily="18" charset="0"/>
                <a:cs typeface="Times New Roman" panose="02020603050405020304" pitchFamily="18" charset="0"/>
              </a:rPr>
              <a:t> (p/s) / 2</a:t>
            </a:r>
            <a:r>
              <a:rPr lang="el-GR" sz="2400" dirty="0">
                <a:latin typeface="Times New Roman" panose="02020603050405020304" pitchFamily="18" charset="0"/>
                <a:cs typeface="Times New Roman" panose="02020603050405020304" pitchFamily="18" charset="0"/>
              </a:rPr>
              <a:t>π</a:t>
            </a:r>
            <a:r>
              <a:rPr lang="en-US" sz="2400" dirty="0">
                <a:latin typeface="Times New Roman" panose="02020603050405020304" pitchFamily="18" charset="0"/>
                <a:cs typeface="Times New Roman" panose="02020603050405020304" pitchFamily="18" charset="0"/>
              </a:rPr>
              <a:t>RL (cm</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10</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 N</a:t>
            </a:r>
            <a:r>
              <a:rPr lang="en-US" sz="2400" baseline="-25000" dirty="0">
                <a:latin typeface="Times New Roman" panose="02020603050405020304" pitchFamily="18" charset="0"/>
                <a:cs typeface="Times New Roman" panose="02020603050405020304" pitchFamily="18" charset="0"/>
              </a:rPr>
              <a:t>p</a:t>
            </a:r>
            <a:r>
              <a:rPr lang="en-US" sz="2400" dirty="0">
                <a:latin typeface="Times New Roman" panose="02020603050405020304" pitchFamily="18" charset="0"/>
                <a:cs typeface="Times New Roman" panose="02020603050405020304" pitchFamily="18" charset="0"/>
              </a:rPr>
              <a:t> / 2</a:t>
            </a:r>
            <a:r>
              <a:rPr lang="el-GR" sz="2400" dirty="0">
                <a:latin typeface="Times New Roman" panose="02020603050405020304" pitchFamily="18" charset="0"/>
                <a:cs typeface="Times New Roman" panose="02020603050405020304" pitchFamily="18" charset="0"/>
              </a:rPr>
              <a:t>π</a:t>
            </a:r>
            <a:r>
              <a:rPr lang="en-US" sz="2400" dirty="0">
                <a:latin typeface="Times New Roman" panose="02020603050405020304" pitchFamily="18" charset="0"/>
                <a:cs typeface="Times New Roman" panose="02020603050405020304" pitchFamily="18" charset="0"/>
              </a:rPr>
              <a:t>*100*400 = 10</a:t>
            </a:r>
            <a:r>
              <a:rPr lang="en-US" sz="2400" baseline="30000" dirty="0">
                <a:latin typeface="Times New Roman" panose="02020603050405020304" pitchFamily="18" charset="0"/>
                <a:cs typeface="Times New Roman" panose="02020603050405020304" pitchFamily="18" charset="0"/>
              </a:rPr>
              <a:t>5</a:t>
            </a:r>
            <a:r>
              <a:rPr lang="en-US" sz="2400" dirty="0">
                <a:latin typeface="Times New Roman" panose="02020603050405020304" pitchFamily="18" charset="0"/>
                <a:cs typeface="Times New Roman" panose="02020603050405020304" pitchFamily="18" charset="0"/>
              </a:rPr>
              <a:t> </a:t>
            </a:r>
            <a:r>
              <a:rPr lang="el-GR" sz="2400" dirty="0">
                <a:latin typeface="Times New Roman" panose="02020603050405020304" pitchFamily="18" charset="0"/>
                <a:cs typeface="Times New Roman" panose="02020603050405020304" pitchFamily="18" charset="0"/>
              </a:rPr>
              <a:t>γ</a:t>
            </a:r>
            <a:r>
              <a:rPr lang="en-US" sz="2400" dirty="0">
                <a:latin typeface="Times New Roman" panose="02020603050405020304" pitchFamily="18" charset="0"/>
                <a:cs typeface="Times New Roman" panose="02020603050405020304" pitchFamily="18" charset="0"/>
              </a:rPr>
              <a:t>/(cm</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s)</a:t>
            </a:r>
          </a:p>
          <a:p>
            <a:endParaRPr lang="en-US" sz="2400" baseline="300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FTD</a:t>
            </a:r>
            <a:r>
              <a:rPr lang="el-GR" sz="2400" baseline="-25000" dirty="0">
                <a:latin typeface="Times New Roman" panose="02020603050405020304" pitchFamily="18" charset="0"/>
                <a:cs typeface="Times New Roman" panose="02020603050405020304" pitchFamily="18" charset="0"/>
              </a:rPr>
              <a:t>γ</a:t>
            </a:r>
            <a:r>
              <a:rPr lang="en-US" sz="2400" baseline="-25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(ICRP103) ~ 10</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t>
            </a:r>
            <a:r>
              <a:rPr lang="el-GR" sz="2400" dirty="0">
                <a:latin typeface="Times New Roman" panose="02020603050405020304" pitchFamily="18" charset="0"/>
                <a:cs typeface="Times New Roman" panose="02020603050405020304" pitchFamily="18" charset="0"/>
              </a:rPr>
              <a:t>μ</a:t>
            </a:r>
            <a:r>
              <a:rPr lang="en-US" sz="2400" dirty="0">
                <a:latin typeface="Times New Roman" panose="02020603050405020304" pitchFamily="18" charset="0"/>
                <a:cs typeface="Times New Roman" panose="02020603050405020304" pitchFamily="18" charset="0"/>
              </a:rPr>
              <a:t>Sv/h) / (</a:t>
            </a:r>
            <a:r>
              <a:rPr lang="el-GR" sz="2400" dirty="0">
                <a:latin typeface="Times New Roman" panose="02020603050405020304" pitchFamily="18" charset="0"/>
                <a:cs typeface="Times New Roman" panose="02020603050405020304" pitchFamily="18" charset="0"/>
              </a:rPr>
              <a:t>γ</a:t>
            </a:r>
            <a:r>
              <a:rPr lang="en-US" sz="2400" dirty="0">
                <a:latin typeface="Times New Roman" panose="02020603050405020304" pitchFamily="18" charset="0"/>
                <a:cs typeface="Times New Roman" panose="02020603050405020304" pitchFamily="18" charset="0"/>
              </a:rPr>
              <a:t>/cm</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s) = 10</a:t>
            </a:r>
            <a:r>
              <a:rPr lang="en-US" sz="2400" baseline="30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(mrem/h) / (</a:t>
            </a:r>
            <a:r>
              <a:rPr lang="el-GR" sz="2400" dirty="0">
                <a:latin typeface="Times New Roman" panose="02020603050405020304" pitchFamily="18" charset="0"/>
                <a:cs typeface="Times New Roman" panose="02020603050405020304" pitchFamily="18" charset="0"/>
              </a:rPr>
              <a:t>γ</a:t>
            </a:r>
            <a:r>
              <a:rPr lang="en-US" sz="2400" dirty="0">
                <a:latin typeface="Times New Roman" panose="02020603050405020304" pitchFamily="18" charset="0"/>
                <a:cs typeface="Times New Roman" panose="02020603050405020304" pitchFamily="18" charset="0"/>
              </a:rPr>
              <a:t>/cm</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s)</a:t>
            </a:r>
          </a:p>
          <a:p>
            <a:endParaRPr lang="en-US" sz="2400" baseline="300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F</a:t>
            </a:r>
            <a:r>
              <a:rPr lang="el-GR" sz="2400" baseline="-25000" dirty="0">
                <a:latin typeface="Times New Roman" panose="02020603050405020304" pitchFamily="18" charset="0"/>
                <a:cs typeface="Times New Roman" panose="02020603050405020304" pitchFamily="18" charset="0"/>
              </a:rPr>
              <a:t>γ</a:t>
            </a:r>
            <a:r>
              <a:rPr lang="en-US" sz="2400" baseline="-25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 FTD</a:t>
            </a:r>
            <a:r>
              <a:rPr lang="el-GR" sz="2400" baseline="-25000" dirty="0">
                <a:latin typeface="Times New Roman" panose="02020603050405020304" pitchFamily="18" charset="0"/>
                <a:cs typeface="Times New Roman" panose="02020603050405020304" pitchFamily="18" charset="0"/>
              </a:rPr>
              <a:t>γ</a:t>
            </a:r>
            <a:r>
              <a:rPr lang="en-US" sz="2400" baseline="-25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 10</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mrem/h</a:t>
            </a:r>
            <a:endParaRPr lang="en-US" sz="2400" baseline="30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6994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1B297-016E-B0AE-8BBE-2DAFE025C588}"/>
              </a:ext>
            </a:extLst>
          </p:cNvPr>
          <p:cNvSpPr>
            <a:spLocks noGrp="1"/>
          </p:cNvSpPr>
          <p:nvPr>
            <p:ph type="title"/>
          </p:nvPr>
        </p:nvSpPr>
        <p:spPr>
          <a:xfrm>
            <a:off x="838200" y="29125"/>
            <a:ext cx="10515600" cy="1109210"/>
          </a:xfrm>
        </p:spPr>
        <p:txBody>
          <a:bodyPr>
            <a:normAutofit/>
          </a:bodyPr>
          <a:lstStyle/>
          <a:p>
            <a:pPr algn="ctr"/>
            <a:r>
              <a:rPr lang="en-US" sz="3600" dirty="0"/>
              <a:t>Introduction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5DE2A9A-158E-E0C6-F3B4-F36EAB1ABAAD}"/>
                  </a:ext>
                </a:extLst>
              </p:cNvPr>
              <p:cNvSpPr>
                <a:spLocks noGrp="1"/>
              </p:cNvSpPr>
              <p:nvPr>
                <p:ph idx="1"/>
              </p:nvPr>
            </p:nvSpPr>
            <p:spPr>
              <a:xfrm>
                <a:off x="118492" y="921518"/>
                <a:ext cx="11709919" cy="5780939"/>
              </a:xfrm>
            </p:spPr>
            <p:txBody>
              <a:bodyPr>
                <a:normAutofit lnSpcReduction="10000"/>
              </a:bodyPr>
              <a:lstStyle/>
              <a:p>
                <a:r>
                  <a:rPr lang="en-US" sz="2400" dirty="0">
                    <a:solidFill>
                      <a:srgbClr val="FF0000"/>
                    </a:solidFill>
                  </a:rPr>
                  <a:t>We get questions like “when does the residual dose exist?” and “what is the composition of the residual dose?) even in recent discussions with people who work with beamlines for a long time.</a:t>
                </a:r>
                <a:r>
                  <a:rPr lang="en-US" sz="2400" dirty="0"/>
                  <a:t> </a:t>
                </a:r>
                <a:r>
                  <a:rPr lang="en-US" sz="2400" dirty="0">
                    <a:solidFill>
                      <a:srgbClr val="0070C0"/>
                    </a:solidFill>
                  </a:rPr>
                  <a:t>That’s why this intro makes sense. </a:t>
                </a:r>
              </a:p>
              <a:p>
                <a:r>
                  <a:rPr lang="en-US" sz="2400" dirty="0"/>
                  <a:t>Residual dose is due mostly to </a:t>
                </a:r>
                <a:r>
                  <a:rPr lang="el-GR" sz="2400" dirty="0"/>
                  <a:t>γ</a:t>
                </a:r>
                <a:r>
                  <a:rPr lang="en-US" sz="2400" dirty="0"/>
                  <a:t> generated by </a:t>
                </a:r>
                <a:r>
                  <a:rPr lang="en-US" sz="2400" b="1" dirty="0"/>
                  <a:t>unstable</a:t>
                </a:r>
                <a:r>
                  <a:rPr lang="en-US" sz="2400" dirty="0"/>
                  <a:t> nuclei in de-excitation processes.  </a:t>
                </a:r>
              </a:p>
              <a:p>
                <a:r>
                  <a:rPr lang="en-US" sz="2400" dirty="0"/>
                  <a:t>In turn, the unstable nuclei are generated by primary beam – as well as by secondary particles – in interactions with surrounding matter (beam pipe, magnets, concrete walls, …. everything except vacuum).</a:t>
                </a:r>
              </a:p>
              <a:p>
                <a:r>
                  <a:rPr lang="en-US" sz="2400" dirty="0"/>
                  <a:t>The residual dose matters </a:t>
                </a:r>
                <a:r>
                  <a:rPr lang="en-US" sz="2400" u="sng" dirty="0"/>
                  <a:t>mostly</a:t>
                </a:r>
                <a:r>
                  <a:rPr lang="en-US" sz="2400" dirty="0"/>
                  <a:t> when beam is OFF and people get access to areas with irradiated equipment. It starts to build up from the very 1</a:t>
                </a:r>
                <a:r>
                  <a:rPr lang="en-US" sz="2400" baseline="30000" dirty="0"/>
                  <a:t>st</a:t>
                </a:r>
                <a:r>
                  <a:rPr lang="en-US" sz="2400" dirty="0"/>
                  <a:t> irradiation of the system, and during subsequent irradiations (beam ON) residual dose can be higher than prompt dose (from physics standpoint) if beam intensity is low enough. One can say that, at any time, residual dose is never = 0 (just very low or very low) – in contrast to prompt dose.  </a:t>
                </a:r>
              </a:p>
              <a:p>
                <a:r>
                  <a:rPr lang="en-US" sz="2400" dirty="0"/>
                  <a:t>Residual dose reduction with cooling time takes place.  </a:t>
                </a:r>
              </a:p>
              <a:p>
                <a:r>
                  <a:rPr lang="en-US" sz="2400" dirty="0"/>
                  <a:t>Every single residual nucleus is unique (</a:t>
                </a:r>
                <a14:m>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𝑒</m:t>
                        </m:r>
                      </m:e>
                      <m:sup>
                        <m:r>
                          <a:rPr lang="en-US" sz="2400" b="0" i="1" smtClean="0">
                            <a:latin typeface="Cambria Math" panose="02040503050406030204" pitchFamily="18" charset="0"/>
                          </a:rPr>
                          <m:t>−</m:t>
                        </m:r>
                        <m:r>
                          <m:rPr>
                            <m:sty m:val="p"/>
                          </m:rPr>
                          <a:rPr lang="el-GR" sz="2400" b="0" i="1" smtClean="0">
                            <a:latin typeface="Cambria Math" panose="02040503050406030204" pitchFamily="18" charset="0"/>
                          </a:rPr>
                          <m:t>λ</m:t>
                        </m:r>
                        <m:r>
                          <a:rPr lang="en-US" sz="2400" b="0" i="1" smtClean="0">
                            <a:latin typeface="Cambria Math" panose="02040503050406030204" pitchFamily="18" charset="0"/>
                          </a:rPr>
                          <m:t>𝑡</m:t>
                        </m:r>
                        <m:r>
                          <a:rPr lang="en-US" sz="2400" b="0" i="1" baseline="-25000" smtClean="0">
                            <a:latin typeface="Cambria Math" panose="02040503050406030204" pitchFamily="18" charset="0"/>
                          </a:rPr>
                          <m:t>𝑐</m:t>
                        </m:r>
                      </m:sup>
                    </m:sSup>
                  </m:oMath>
                </a14:m>
                <a:r>
                  <a:rPr lang="en-US" sz="2400" dirty="0"/>
                  <a:t>). </a:t>
                </a:r>
              </a:p>
              <a:p>
                <a:r>
                  <a:rPr lang="en-US" sz="2400" dirty="0"/>
                  <a:t>For a collection of residual nuclei (usually 10s or 100s), one needs to solve Bateman equation using calculated nuclei production rates as an input. </a:t>
                </a:r>
              </a:p>
            </p:txBody>
          </p:sp>
        </mc:Choice>
        <mc:Fallback xmlns="">
          <p:sp>
            <p:nvSpPr>
              <p:cNvPr id="3" name="Content Placeholder 2">
                <a:extLst>
                  <a:ext uri="{FF2B5EF4-FFF2-40B4-BE49-F238E27FC236}">
                    <a16:creationId xmlns:a16="http://schemas.microsoft.com/office/drawing/2014/main" id="{35DE2A9A-158E-E0C6-F3B4-F36EAB1ABAAD}"/>
                  </a:ext>
                </a:extLst>
              </p:cNvPr>
              <p:cNvSpPr>
                <a:spLocks noGrp="1" noRot="1" noChangeAspect="1" noMove="1" noResize="1" noEditPoints="1" noAdjustHandles="1" noChangeArrowheads="1" noChangeShapeType="1" noTextEdit="1"/>
              </p:cNvSpPr>
              <p:nvPr>
                <p:ph idx="1"/>
              </p:nvPr>
            </p:nvSpPr>
            <p:spPr>
              <a:xfrm>
                <a:off x="118492" y="921518"/>
                <a:ext cx="11709919" cy="5780939"/>
              </a:xfrm>
              <a:blipFill>
                <a:blip r:embed="rId2"/>
                <a:stretch>
                  <a:fillRect l="-677" t="-2004" r="-1353"/>
                </a:stretch>
              </a:blipFill>
            </p:spPr>
            <p:txBody>
              <a:bodyPr/>
              <a:lstStyle/>
              <a:p>
                <a:r>
                  <a:rPr lang="en-US">
                    <a:noFill/>
                  </a:rPr>
                  <a:t> </a:t>
                </a:r>
              </a:p>
            </p:txBody>
          </p:sp>
        </mc:Fallback>
      </mc:AlternateContent>
    </p:spTree>
    <p:extLst>
      <p:ext uri="{BB962C8B-B14F-4D97-AF65-F5344CB8AC3E}">
        <p14:creationId xmlns:p14="http://schemas.microsoft.com/office/powerpoint/2010/main" val="3980844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69A97-F1CB-5470-9C8D-0E6E0F0C90F9}"/>
              </a:ext>
            </a:extLst>
          </p:cNvPr>
          <p:cNvSpPr>
            <a:spLocks noGrp="1"/>
          </p:cNvSpPr>
          <p:nvPr>
            <p:ph type="title"/>
          </p:nvPr>
        </p:nvSpPr>
        <p:spPr>
          <a:xfrm>
            <a:off x="838204" y="223935"/>
            <a:ext cx="10515600" cy="606489"/>
          </a:xfrm>
        </p:spPr>
        <p:txBody>
          <a:bodyPr>
            <a:normAutofit/>
          </a:bodyPr>
          <a:lstStyle/>
          <a:p>
            <a:pPr algn="ctr"/>
            <a:r>
              <a:rPr lang="en-US" sz="3600" dirty="0"/>
              <a:t>Major goal of this study</a:t>
            </a:r>
          </a:p>
        </p:txBody>
      </p:sp>
      <p:sp>
        <p:nvSpPr>
          <p:cNvPr id="3" name="Content Placeholder 2">
            <a:extLst>
              <a:ext uri="{FF2B5EF4-FFF2-40B4-BE49-F238E27FC236}">
                <a16:creationId xmlns:a16="http://schemas.microsoft.com/office/drawing/2014/main" id="{DE23B5C3-EB5F-894E-7A20-C728545ACEAB}"/>
              </a:ext>
            </a:extLst>
          </p:cNvPr>
          <p:cNvSpPr>
            <a:spLocks noGrp="1"/>
          </p:cNvSpPr>
          <p:nvPr>
            <p:ph idx="1"/>
          </p:nvPr>
        </p:nvSpPr>
        <p:spPr>
          <a:xfrm>
            <a:off x="615820" y="1119673"/>
            <a:ext cx="11234058" cy="5057290"/>
          </a:xfrm>
        </p:spPr>
        <p:txBody>
          <a:bodyPr>
            <a:normAutofit/>
          </a:bodyPr>
          <a:lstStyle/>
          <a:p>
            <a:r>
              <a:rPr lang="en-US" sz="2400" dirty="0"/>
              <a:t>PIP-II Linac commissioning comprises several stages (5 families of SRF cavities) starting from warm front end.  It will last for months. </a:t>
            </a:r>
          </a:p>
          <a:p>
            <a:r>
              <a:rPr lang="en-US" sz="2400" dirty="0"/>
              <a:t>Various measurements will be performed at 32 and 177 MeV using a removable  instrumentation cart. </a:t>
            </a:r>
          </a:p>
          <a:p>
            <a:r>
              <a:rPr lang="en-US" sz="2400" dirty="0"/>
              <a:t>Distribution of predicted residual dose around the location with the cart is needed. </a:t>
            </a:r>
          </a:p>
        </p:txBody>
      </p:sp>
      <p:pic>
        <p:nvPicPr>
          <p:cNvPr id="5" name="Picture 4">
            <a:extLst>
              <a:ext uri="{FF2B5EF4-FFF2-40B4-BE49-F238E27FC236}">
                <a16:creationId xmlns:a16="http://schemas.microsoft.com/office/drawing/2014/main" id="{8A07C461-3EB7-8B94-3557-18F699445B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4368" y="3346214"/>
            <a:ext cx="10116962" cy="3511786"/>
          </a:xfrm>
          <a:prstGeom prst="rect">
            <a:avLst/>
          </a:prstGeom>
        </p:spPr>
      </p:pic>
    </p:spTree>
    <p:extLst>
      <p:ext uri="{BB962C8B-B14F-4D97-AF65-F5344CB8AC3E}">
        <p14:creationId xmlns:p14="http://schemas.microsoft.com/office/powerpoint/2010/main" val="4201706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0D0AC-F4B5-7013-FC5B-0889097F3530}"/>
              </a:ext>
            </a:extLst>
          </p:cNvPr>
          <p:cNvSpPr>
            <a:spLocks noGrp="1"/>
          </p:cNvSpPr>
          <p:nvPr>
            <p:ph type="title"/>
          </p:nvPr>
        </p:nvSpPr>
        <p:spPr>
          <a:xfrm>
            <a:off x="541176" y="307909"/>
            <a:ext cx="11252718" cy="485193"/>
          </a:xfrm>
        </p:spPr>
        <p:txBody>
          <a:bodyPr>
            <a:noAutofit/>
          </a:bodyPr>
          <a:lstStyle/>
          <a:p>
            <a:pPr algn="ctr"/>
            <a:br>
              <a:rPr lang="en-US" sz="2400" dirty="0"/>
            </a:br>
            <a:r>
              <a:rPr lang="en-US" sz="2600" dirty="0"/>
              <a:t>Current options for residual dose calculations in MARS code – long story short</a:t>
            </a:r>
            <a:br>
              <a:rPr lang="en-US" sz="2000" dirty="0"/>
            </a:br>
            <a:endParaRPr lang="en-US" sz="3600" dirty="0"/>
          </a:p>
        </p:txBody>
      </p:sp>
      <p:sp>
        <p:nvSpPr>
          <p:cNvPr id="3" name="Content Placeholder 2">
            <a:extLst>
              <a:ext uri="{FF2B5EF4-FFF2-40B4-BE49-F238E27FC236}">
                <a16:creationId xmlns:a16="http://schemas.microsoft.com/office/drawing/2014/main" id="{927C8965-D816-EFA5-1CC6-8C2D4E79470E}"/>
              </a:ext>
            </a:extLst>
          </p:cNvPr>
          <p:cNvSpPr>
            <a:spLocks noGrp="1"/>
          </p:cNvSpPr>
          <p:nvPr>
            <p:ph idx="1"/>
          </p:nvPr>
        </p:nvSpPr>
        <p:spPr>
          <a:xfrm>
            <a:off x="96417" y="979714"/>
            <a:ext cx="11999166" cy="5495731"/>
          </a:xfrm>
        </p:spPr>
        <p:txBody>
          <a:bodyPr>
            <a:normAutofit/>
          </a:bodyPr>
          <a:lstStyle/>
          <a:p>
            <a:r>
              <a:rPr lang="en-US" sz="2400" dirty="0"/>
              <a:t>One of initial options was using so-called omega-factors to calculate residual dose </a:t>
            </a:r>
            <a:r>
              <a:rPr lang="en-US" sz="2400" b="1" dirty="0"/>
              <a:t>on contact </a:t>
            </a:r>
            <a:r>
              <a:rPr lang="en-US" sz="2400" dirty="0"/>
              <a:t>(Mika </a:t>
            </a:r>
            <a:r>
              <a:rPr lang="en-US" sz="2400" dirty="0" err="1"/>
              <a:t>Huhtinen</a:t>
            </a:r>
            <a:r>
              <a:rPr lang="en-US" sz="2400" dirty="0"/>
              <a:t> et al., CERN/FLUKA, 2000s). </a:t>
            </a:r>
          </a:p>
          <a:p>
            <a:pPr marL="0" indent="0">
              <a:buNone/>
            </a:pPr>
            <a:r>
              <a:rPr lang="en-US" sz="2400" dirty="0"/>
              <a:t>                                                                                                                                     </a:t>
            </a:r>
          </a:p>
          <a:p>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r>
              <a:rPr lang="en-US" sz="2400" dirty="0"/>
              <a:t>Residual dose is provided only in dense material, nothing in the air.</a:t>
            </a:r>
          </a:p>
          <a:p>
            <a:r>
              <a:rPr lang="en-US" sz="2400" dirty="0"/>
              <a:t>Data tables for various projectiles in various target materials at various energies. </a:t>
            </a:r>
          </a:p>
          <a:p>
            <a:endParaRPr lang="en-US" sz="2400" dirty="0"/>
          </a:p>
        </p:txBody>
      </p:sp>
      <p:pic>
        <p:nvPicPr>
          <p:cNvPr id="5" name="Picture 4">
            <a:extLst>
              <a:ext uri="{FF2B5EF4-FFF2-40B4-BE49-F238E27FC236}">
                <a16:creationId xmlns:a16="http://schemas.microsoft.com/office/drawing/2014/main" id="{39D3E78A-06AB-265F-8EEB-91B8F568C4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73098"/>
            <a:ext cx="6960637" cy="3610479"/>
          </a:xfrm>
          <a:prstGeom prst="rect">
            <a:avLst/>
          </a:prstGeom>
        </p:spPr>
      </p:pic>
      <p:pic>
        <p:nvPicPr>
          <p:cNvPr id="7" name="Picture 6">
            <a:extLst>
              <a:ext uri="{FF2B5EF4-FFF2-40B4-BE49-F238E27FC236}">
                <a16:creationId xmlns:a16="http://schemas.microsoft.com/office/drawing/2014/main" id="{552C8576-7A29-0FA5-0FD3-71256E6FA1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3387" y="1494869"/>
            <a:ext cx="3973623" cy="3868261"/>
          </a:xfrm>
          <a:prstGeom prst="rect">
            <a:avLst/>
          </a:prstGeom>
        </p:spPr>
      </p:pic>
    </p:spTree>
    <p:extLst>
      <p:ext uri="{BB962C8B-B14F-4D97-AF65-F5344CB8AC3E}">
        <p14:creationId xmlns:p14="http://schemas.microsoft.com/office/powerpoint/2010/main" val="1616394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0D0AC-F4B5-7013-FC5B-0889097F3530}"/>
              </a:ext>
            </a:extLst>
          </p:cNvPr>
          <p:cNvSpPr>
            <a:spLocks noGrp="1"/>
          </p:cNvSpPr>
          <p:nvPr>
            <p:ph type="title"/>
          </p:nvPr>
        </p:nvSpPr>
        <p:spPr>
          <a:xfrm>
            <a:off x="541176" y="307909"/>
            <a:ext cx="11252718" cy="485193"/>
          </a:xfrm>
        </p:spPr>
        <p:txBody>
          <a:bodyPr>
            <a:noAutofit/>
          </a:bodyPr>
          <a:lstStyle/>
          <a:p>
            <a:pPr algn="ctr"/>
            <a:br>
              <a:rPr lang="en-US" sz="2400" dirty="0"/>
            </a:br>
            <a:r>
              <a:rPr lang="en-US" sz="2600" dirty="0"/>
              <a:t>Current options for residual dose calculations in MARS code – long story short (2)</a:t>
            </a:r>
            <a:br>
              <a:rPr lang="en-US" sz="2000" dirty="0"/>
            </a:br>
            <a:endParaRPr lang="en-US" sz="3600" dirty="0"/>
          </a:p>
        </p:txBody>
      </p:sp>
      <p:sp>
        <p:nvSpPr>
          <p:cNvPr id="3" name="Content Placeholder 2">
            <a:extLst>
              <a:ext uri="{FF2B5EF4-FFF2-40B4-BE49-F238E27FC236}">
                <a16:creationId xmlns:a16="http://schemas.microsoft.com/office/drawing/2014/main" id="{927C8965-D816-EFA5-1CC6-8C2D4E79470E}"/>
              </a:ext>
            </a:extLst>
          </p:cNvPr>
          <p:cNvSpPr>
            <a:spLocks noGrp="1"/>
          </p:cNvSpPr>
          <p:nvPr>
            <p:ph idx="1"/>
          </p:nvPr>
        </p:nvSpPr>
        <p:spPr>
          <a:xfrm>
            <a:off x="96416" y="793102"/>
            <a:ext cx="12095583" cy="5383861"/>
          </a:xfrm>
        </p:spPr>
        <p:txBody>
          <a:bodyPr>
            <a:normAutofit fontScale="85000" lnSpcReduction="20000"/>
          </a:bodyPr>
          <a:lstStyle/>
          <a:p>
            <a:r>
              <a:rPr lang="en-US" sz="2400" dirty="0"/>
              <a:t>A </a:t>
            </a:r>
            <a:r>
              <a:rPr lang="en-US" sz="2400" b="1" dirty="0"/>
              <a:t>straightforward</a:t>
            </a:r>
            <a:r>
              <a:rPr lang="en-US" sz="2400" dirty="0"/>
              <a:t> option can be used when processing decay </a:t>
            </a:r>
            <a:r>
              <a:rPr lang="el-GR" sz="2400" dirty="0">
                <a:latin typeface="Times New Roman" panose="02020603050405020304" pitchFamily="18" charset="0"/>
                <a:cs typeface="Times New Roman" panose="02020603050405020304" pitchFamily="18" charset="0"/>
              </a:rPr>
              <a:t>γ</a:t>
            </a:r>
            <a:r>
              <a:rPr lang="en-US" sz="2400" dirty="0"/>
              <a:t> as regular secondary particles. From physics standpoint, </a:t>
            </a:r>
            <a:r>
              <a:rPr lang="en-US" sz="2400" b="1" dirty="0"/>
              <a:t>the only (numerical) difference </a:t>
            </a:r>
            <a:r>
              <a:rPr lang="en-US" sz="2400" dirty="0"/>
              <a:t>is that time (of flight) of these gammas is usually well beyond the times corresponding to the primary and secondary particles that participate in nuclear cascades when the beam is ON. </a:t>
            </a:r>
          </a:p>
          <a:p>
            <a:pPr lvl="1"/>
            <a:r>
              <a:rPr lang="en-US" sz="2000" dirty="0"/>
              <a:t>A database is needed that allows us to simulate the decay </a:t>
            </a:r>
            <a:r>
              <a:rPr lang="el-GR" sz="2000" dirty="0">
                <a:latin typeface="Times New Roman" panose="02020603050405020304" pitchFamily="18" charset="0"/>
                <a:cs typeface="Times New Roman" panose="02020603050405020304" pitchFamily="18" charset="0"/>
              </a:rPr>
              <a:t>γ</a:t>
            </a:r>
            <a:r>
              <a:rPr lang="en-US" sz="2000" dirty="0"/>
              <a:t> production by each secondary unstable nucleus. </a:t>
            </a:r>
          </a:p>
          <a:p>
            <a:pPr lvl="1"/>
            <a:r>
              <a:rPr lang="en-US" sz="2000" u="sng" dirty="0"/>
              <a:t>The most user friendly</a:t>
            </a:r>
            <a:r>
              <a:rPr lang="en-US" sz="2000" dirty="0"/>
              <a:t>. A user needs to define </a:t>
            </a:r>
            <a:r>
              <a:rPr lang="en-US" sz="2000" dirty="0" err="1"/>
              <a:t>irr</a:t>
            </a:r>
            <a:r>
              <a:rPr lang="en-US" sz="2000" dirty="0"/>
              <a:t>/cool time profile, a region, beam intensity.</a:t>
            </a:r>
          </a:p>
          <a:p>
            <a:pPr lvl="1"/>
            <a:r>
              <a:rPr lang="en-US" sz="2000" dirty="0"/>
              <a:t>The calculation is done simultaneously with main modeling itself.  No extra intermediate files.</a:t>
            </a:r>
          </a:p>
          <a:p>
            <a:pPr lvl="1"/>
            <a:r>
              <a:rPr lang="en-US" sz="2000" dirty="0"/>
              <a:t>A </a:t>
            </a:r>
            <a:r>
              <a:rPr lang="en-US" sz="2000" u="sng" dirty="0"/>
              <a:t>perfect approach for a beamline in a tunnel without very thick objects</a:t>
            </a:r>
            <a:r>
              <a:rPr lang="en-US" sz="2000" dirty="0"/>
              <a:t> such as absorbers: just beamline itself, magnets, support structures, …    </a:t>
            </a:r>
          </a:p>
          <a:p>
            <a:r>
              <a:rPr lang="en-US" sz="2400" dirty="0"/>
              <a:t>A “</a:t>
            </a:r>
            <a:r>
              <a:rPr lang="en-US" sz="2400" b="1" dirty="0"/>
              <a:t>source file</a:t>
            </a:r>
            <a:r>
              <a:rPr lang="en-US" sz="2400" dirty="0"/>
              <a:t>” option – looks preferable for systems with </a:t>
            </a:r>
            <a:r>
              <a:rPr lang="en-US" sz="2400" b="1" dirty="0"/>
              <a:t>thick objects </a:t>
            </a:r>
            <a:r>
              <a:rPr lang="en-US" sz="2400" dirty="0"/>
              <a:t>(in terms of </a:t>
            </a:r>
            <a:r>
              <a:rPr lang="el-GR" sz="2400" dirty="0"/>
              <a:t>λ</a:t>
            </a:r>
            <a:r>
              <a:rPr lang="en-US" sz="2400" baseline="-25000" dirty="0"/>
              <a:t>in</a:t>
            </a:r>
            <a:r>
              <a:rPr lang="en-US" sz="2400" dirty="0"/>
              <a:t>) and when </a:t>
            </a:r>
            <a:r>
              <a:rPr lang="en-US" sz="2400" b="1" dirty="0"/>
              <a:t>time to transport</a:t>
            </a:r>
            <a:r>
              <a:rPr lang="en-US" sz="2400" dirty="0"/>
              <a:t> particles from source to regions of interest is high. </a:t>
            </a:r>
            <a:r>
              <a:rPr lang="en-US" sz="2400" u="sng" dirty="0"/>
              <a:t>The source file can be re-used multiple times.</a:t>
            </a:r>
            <a:r>
              <a:rPr lang="en-US" sz="2400" dirty="0"/>
              <a:t> Various flavors of this are possible:</a:t>
            </a:r>
          </a:p>
          <a:p>
            <a:pPr lvl="1"/>
            <a:r>
              <a:rPr lang="en-US" sz="2000" dirty="0"/>
              <a:t>Generated unstable nuclei are calculated for regions (materials) of interest and used as an input for subsequent generation of decay </a:t>
            </a:r>
            <a:r>
              <a:rPr lang="el-GR" sz="2000" dirty="0">
                <a:latin typeface="Times New Roman" panose="02020603050405020304" pitchFamily="18" charset="0"/>
                <a:cs typeface="Times New Roman" panose="02020603050405020304" pitchFamily="18" charset="0"/>
              </a:rPr>
              <a:t>γ</a:t>
            </a:r>
            <a:r>
              <a:rPr lang="en-US" sz="2000" dirty="0"/>
              <a:t>.  Usually, a dedicated material is needed for each region of interest.  Uniform spatial distribution over the region is used.   </a:t>
            </a:r>
          </a:p>
          <a:p>
            <a:pPr lvl="1"/>
            <a:r>
              <a:rPr lang="en-US" sz="2000" dirty="0"/>
              <a:t>A special spatial binning, e.g. </a:t>
            </a:r>
            <a:r>
              <a:rPr lang="en-US" sz="2000" dirty="0" err="1"/>
              <a:t>FermiCORD</a:t>
            </a:r>
            <a:r>
              <a:rPr lang="en-US" sz="2000" dirty="0"/>
              <a:t> implemented by V. </a:t>
            </a:r>
            <a:r>
              <a:rPr lang="en-US" sz="2000" dirty="0" err="1"/>
              <a:t>Pronskikh</a:t>
            </a:r>
            <a:r>
              <a:rPr lang="en-US" sz="2000" dirty="0"/>
              <a:t> – the only user of this option.  A tricky 3D binning.  </a:t>
            </a:r>
          </a:p>
          <a:p>
            <a:pPr lvl="1"/>
            <a:r>
              <a:rPr lang="en-US" sz="2000" dirty="0"/>
              <a:t>Nuclide distributions over arbitrary meshes (regular, rectilinear, unstructured) built using a CAD representation of original model (implemented by I. Tropin).  </a:t>
            </a:r>
          </a:p>
          <a:p>
            <a:pPr lvl="1"/>
            <a:r>
              <a:rPr lang="en-US" sz="2000" dirty="0"/>
              <a:t>… other tricky binning … ?</a:t>
            </a:r>
          </a:p>
          <a:p>
            <a:pPr lvl="1"/>
            <a:r>
              <a:rPr lang="en-US" sz="2000" dirty="0"/>
              <a:t>Last but not least, a simple (X, Y, Z, DCX, DCY, DCZ, E, W, </a:t>
            </a:r>
            <a:r>
              <a:rPr lang="en-US" sz="2000" dirty="0" err="1"/>
              <a:t>Zres</a:t>
            </a:r>
            <a:r>
              <a:rPr lang="en-US" sz="2000" dirty="0"/>
              <a:t>, Ares, TOFF) distribution. </a:t>
            </a:r>
          </a:p>
          <a:p>
            <a:endParaRPr lang="en-US" sz="2400" dirty="0"/>
          </a:p>
          <a:p>
            <a:pPr marL="0" indent="0">
              <a:buNone/>
            </a:pPr>
            <a:r>
              <a:rPr lang="en-US" sz="2400" dirty="0"/>
              <a:t>                                                                                                                                     </a:t>
            </a:r>
          </a:p>
          <a:p>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endParaRPr lang="en-US" sz="2400" dirty="0"/>
          </a:p>
        </p:txBody>
      </p:sp>
    </p:spTree>
    <p:extLst>
      <p:ext uri="{BB962C8B-B14F-4D97-AF65-F5344CB8AC3E}">
        <p14:creationId xmlns:p14="http://schemas.microsoft.com/office/powerpoint/2010/main" val="2124506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980A9-8751-1FFD-9C57-84F26946BD7E}"/>
              </a:ext>
            </a:extLst>
          </p:cNvPr>
          <p:cNvSpPr>
            <a:spLocks noGrp="1"/>
          </p:cNvSpPr>
          <p:nvPr>
            <p:ph type="title"/>
          </p:nvPr>
        </p:nvSpPr>
        <p:spPr>
          <a:xfrm>
            <a:off x="838200" y="188536"/>
            <a:ext cx="10515600" cy="961533"/>
          </a:xfrm>
        </p:spPr>
        <p:txBody>
          <a:bodyPr>
            <a:normAutofit fontScale="90000"/>
          </a:bodyPr>
          <a:lstStyle/>
          <a:p>
            <a:pPr algn="ctr"/>
            <a:r>
              <a:rPr lang="en-US" sz="3200" dirty="0">
                <a:latin typeface="Times New Roman" panose="02020603050405020304" pitchFamily="18" charset="0"/>
                <a:cs typeface="Times New Roman" panose="02020603050405020304" pitchFamily="18" charset="0"/>
              </a:rPr>
              <a:t>Predicted dose distributions (32 MeV / H</a:t>
            </a:r>
            <a:r>
              <a:rPr lang="en-US" sz="3200" baseline="30000"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a:t>
            </a:r>
            <a:r>
              <a:rPr lang="en-US" sz="3200" dirty="0"/>
              <a:t>        </a:t>
            </a:r>
            <a:br>
              <a:rPr lang="en-US" sz="3200" dirty="0"/>
            </a:br>
            <a:endParaRPr lang="en-US" sz="3200"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EAA48961-A952-D872-2893-114933AF126C}"/>
              </a:ext>
            </a:extLst>
          </p:cNvPr>
          <p:cNvSpPr>
            <a:spLocks noGrp="1"/>
          </p:cNvSpPr>
          <p:nvPr>
            <p:ph idx="1"/>
          </p:nvPr>
        </p:nvSpPr>
        <p:spPr>
          <a:xfrm>
            <a:off x="0" y="801278"/>
            <a:ext cx="12192000" cy="5375685"/>
          </a:xfrm>
        </p:spPr>
        <p:txBody>
          <a:bodyPr>
            <a:normAutofit/>
          </a:bodyPr>
          <a:lstStyle/>
          <a:p>
            <a:r>
              <a:rPr lang="en-US" sz="2400" dirty="0" err="1">
                <a:latin typeface="Times New Roman" panose="02020603050405020304" pitchFamily="18" charset="0"/>
                <a:cs typeface="Times New Roman" panose="02020603050405020304" pitchFamily="18" charset="0"/>
              </a:rPr>
              <a:t>Irr</a:t>
            </a:r>
            <a:r>
              <a:rPr lang="en-US" sz="2400" dirty="0">
                <a:latin typeface="Times New Roman" panose="02020603050405020304" pitchFamily="18" charset="0"/>
                <a:cs typeface="Times New Roman" panose="02020603050405020304" pitchFamily="18" charset="0"/>
              </a:rPr>
              <a:t>/cool time profile: 16 hr/day, 4 days/week, 4 weeks followed by 24 (72) hr cooling.</a:t>
            </a:r>
          </a:p>
          <a:p>
            <a:r>
              <a:rPr lang="en-US" sz="2400" dirty="0">
                <a:latin typeface="Times New Roman" panose="02020603050405020304" pitchFamily="18" charset="0"/>
                <a:cs typeface="Times New Roman" panose="02020603050405020304" pitchFamily="18" charset="0"/>
              </a:rPr>
              <a:t>The studies have been done for 2 scenarios – suggested by a PIP-II group:</a:t>
            </a:r>
          </a:p>
          <a:p>
            <a:pPr lvl="1"/>
            <a:r>
              <a:rPr lang="en-US" sz="2000" dirty="0">
                <a:latin typeface="Times New Roman" panose="02020603050405020304" pitchFamily="18" charset="0"/>
                <a:cs typeface="Times New Roman" panose="02020603050405020304" pitchFamily="18" charset="0"/>
              </a:rPr>
              <a:t>The test beam is deposited uniform along the beam section on the instrumentation cart at </a:t>
            </a:r>
            <a:r>
              <a:rPr lang="en-US" sz="2000" b="1" dirty="0">
                <a:latin typeface="Times New Roman" panose="02020603050405020304" pitchFamily="18" charset="0"/>
                <a:cs typeface="Times New Roman" panose="02020603050405020304" pitchFamily="18" charset="0"/>
              </a:rPr>
              <a:t>13.2 W</a:t>
            </a:r>
            <a:r>
              <a:rPr lang="en-US" sz="2000" dirty="0">
                <a:latin typeface="Times New Roman" panose="02020603050405020304" pitchFamily="18" charset="0"/>
                <a:cs typeface="Times New Roman" panose="02020603050405020304" pitchFamily="18" charset="0"/>
              </a:rPr>
              <a:t> rate;</a:t>
            </a:r>
          </a:p>
          <a:p>
            <a:pPr lvl="1"/>
            <a:r>
              <a:rPr lang="en-US" sz="2000" dirty="0">
                <a:latin typeface="Times New Roman" panose="02020603050405020304" pitchFamily="18" charset="0"/>
                <a:cs typeface="Times New Roman" panose="02020603050405020304" pitchFamily="18" charset="0"/>
              </a:rPr>
              <a:t>The test beam is deposited in the </a:t>
            </a:r>
            <a:r>
              <a:rPr lang="en-US" sz="2000" dirty="0" err="1">
                <a:latin typeface="Times New Roman" panose="02020603050405020304" pitchFamily="18" charset="0"/>
                <a:cs typeface="Times New Roman" panose="02020603050405020304" pitchFamily="18" charset="0"/>
              </a:rPr>
              <a:t>Farady</a:t>
            </a:r>
            <a:r>
              <a:rPr lang="en-US" sz="2000" dirty="0">
                <a:latin typeface="Times New Roman" panose="02020603050405020304" pitchFamily="18" charset="0"/>
                <a:cs typeface="Times New Roman" panose="02020603050405020304" pitchFamily="18" charset="0"/>
              </a:rPr>
              <a:t> cup at </a:t>
            </a:r>
            <a:r>
              <a:rPr lang="en-US" sz="2000" b="1" dirty="0">
                <a:latin typeface="Times New Roman" panose="02020603050405020304" pitchFamily="18" charset="0"/>
                <a:cs typeface="Times New Roman" panose="02020603050405020304" pitchFamily="18" charset="0"/>
              </a:rPr>
              <a:t>36.3 W</a:t>
            </a:r>
            <a:r>
              <a:rPr lang="en-US" sz="2000" dirty="0">
                <a:latin typeface="Times New Roman" panose="02020603050405020304" pitchFamily="18" charset="0"/>
                <a:cs typeface="Times New Roman" panose="02020603050405020304" pitchFamily="18" charset="0"/>
              </a:rPr>
              <a:t> rate.  </a:t>
            </a:r>
          </a:p>
          <a:p>
            <a:r>
              <a:rPr lang="en-US" sz="2400" dirty="0">
                <a:latin typeface="Times New Roman" panose="02020603050405020304" pitchFamily="18" charset="0"/>
                <a:cs typeface="Times New Roman" panose="02020603050405020304" pitchFamily="18" charset="0"/>
              </a:rPr>
              <a:t>The group already knows that </a:t>
            </a:r>
            <a:r>
              <a:rPr lang="en-US" sz="2400" b="1" dirty="0">
                <a:latin typeface="Times New Roman" panose="02020603050405020304" pitchFamily="18" charset="0"/>
                <a:cs typeface="Times New Roman" panose="02020603050405020304" pitchFamily="18" charset="0"/>
              </a:rPr>
              <a:t>prompt radiation </a:t>
            </a:r>
            <a:r>
              <a:rPr lang="en-US" sz="2400" dirty="0">
                <a:latin typeface="Times New Roman" panose="02020603050405020304" pitchFamily="18" charset="0"/>
                <a:cs typeface="Times New Roman" panose="02020603050405020304" pitchFamily="18" charset="0"/>
              </a:rPr>
              <a:t>even at such low energies can not be neglected – corresponding studies for a beam absorber have been done a few years ago. The major player is radiative capture in </a:t>
            </a:r>
            <a:r>
              <a:rPr lang="en-US" sz="2400" dirty="0">
                <a:solidFill>
                  <a:srgbClr val="0070C0"/>
                </a:solidFill>
                <a:latin typeface="Times New Roman" panose="02020603050405020304" pitchFamily="18" charset="0"/>
                <a:cs typeface="Times New Roman" panose="02020603050405020304" pitchFamily="18" charset="0"/>
              </a:rPr>
              <a:t>(p,</a:t>
            </a:r>
            <a:r>
              <a:rPr lang="el-GR" sz="2400" dirty="0">
                <a:solidFill>
                  <a:srgbClr val="0070C0"/>
                </a:solidFill>
                <a:latin typeface="Times New Roman" panose="02020603050405020304" pitchFamily="18" charset="0"/>
                <a:cs typeface="Times New Roman" panose="02020603050405020304" pitchFamily="18" charset="0"/>
              </a:rPr>
              <a:t>γ</a:t>
            </a:r>
            <a:r>
              <a:rPr lang="en-US" sz="2400" dirty="0">
                <a:solidFill>
                  <a:srgbClr val="0070C0"/>
                </a:solidFill>
                <a:latin typeface="Times New Roman" panose="02020603050405020304" pitchFamily="18" charset="0"/>
                <a:cs typeface="Times New Roman" panose="02020603050405020304" pitchFamily="18" charset="0"/>
              </a:rPr>
              <a:t>) reactions</a:t>
            </a:r>
            <a:r>
              <a:rPr lang="en-US" sz="2400" dirty="0">
                <a:latin typeface="Times New Roman" panose="02020603050405020304" pitchFamily="18" charset="0"/>
                <a:cs typeface="Times New Roman" panose="02020603050405020304" pitchFamily="18" charset="0"/>
              </a:rPr>
              <a:t>. Now is the time for </a:t>
            </a:r>
            <a:r>
              <a:rPr lang="en-US" sz="2400" b="1" dirty="0">
                <a:latin typeface="Times New Roman" panose="02020603050405020304" pitchFamily="18" charset="0"/>
                <a:cs typeface="Times New Roman" panose="02020603050405020304" pitchFamily="18" charset="0"/>
              </a:rPr>
              <a:t>residual radiation</a:t>
            </a:r>
            <a:r>
              <a:rPr lang="en-US" sz="2400" dirty="0">
                <a:latin typeface="Times New Roman" panose="02020603050405020304" pitchFamily="18" charset="0"/>
                <a:cs typeface="Times New Roman" panose="02020603050405020304" pitchFamily="18" charset="0"/>
              </a:rPr>
              <a:t>. </a:t>
            </a:r>
          </a:p>
          <a:p>
            <a:pPr algn="ct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a:t>
            </a:r>
          </a:p>
        </p:txBody>
      </p:sp>
      <p:pic>
        <p:nvPicPr>
          <p:cNvPr id="8" name="Picture 7">
            <a:extLst>
              <a:ext uri="{FF2B5EF4-FFF2-40B4-BE49-F238E27FC236}">
                <a16:creationId xmlns:a16="http://schemas.microsoft.com/office/drawing/2014/main" id="{47CE63BF-281D-27DB-5068-C13B52F7CA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8332" y="3429000"/>
            <a:ext cx="9253707" cy="3363567"/>
          </a:xfrm>
          <a:prstGeom prst="rect">
            <a:avLst/>
          </a:prstGeom>
        </p:spPr>
      </p:pic>
    </p:spTree>
    <p:extLst>
      <p:ext uri="{BB962C8B-B14F-4D97-AF65-F5344CB8AC3E}">
        <p14:creationId xmlns:p14="http://schemas.microsoft.com/office/powerpoint/2010/main" val="1155445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980A9-8751-1FFD-9C57-84F26946BD7E}"/>
              </a:ext>
            </a:extLst>
          </p:cNvPr>
          <p:cNvSpPr>
            <a:spLocks noGrp="1"/>
          </p:cNvSpPr>
          <p:nvPr>
            <p:ph type="title"/>
          </p:nvPr>
        </p:nvSpPr>
        <p:spPr>
          <a:xfrm>
            <a:off x="838200" y="188536"/>
            <a:ext cx="10515600" cy="961533"/>
          </a:xfrm>
        </p:spPr>
        <p:txBody>
          <a:bodyPr>
            <a:normAutofit fontScale="90000"/>
          </a:bodyPr>
          <a:lstStyle/>
          <a:p>
            <a:pPr algn="ctr"/>
            <a:r>
              <a:rPr lang="en-US" sz="3200" dirty="0">
                <a:latin typeface="Times New Roman" panose="02020603050405020304" pitchFamily="18" charset="0"/>
                <a:cs typeface="Times New Roman" panose="02020603050405020304" pitchFamily="18" charset="0"/>
              </a:rPr>
              <a:t>Predicted dose distributions (32 MeV / H</a:t>
            </a:r>
            <a:r>
              <a:rPr lang="en-US" sz="3200" baseline="30000"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a:t>
            </a:r>
            <a:r>
              <a:rPr lang="en-US" sz="3200" dirty="0"/>
              <a:t>        </a:t>
            </a:r>
            <a:br>
              <a:rPr lang="en-US" sz="3200" dirty="0"/>
            </a:br>
            <a:endParaRPr lang="en-US" sz="3200"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EAA48961-A952-D872-2893-114933AF126C}"/>
              </a:ext>
            </a:extLst>
          </p:cNvPr>
          <p:cNvSpPr>
            <a:spLocks noGrp="1"/>
          </p:cNvSpPr>
          <p:nvPr>
            <p:ph idx="1"/>
          </p:nvPr>
        </p:nvSpPr>
        <p:spPr>
          <a:xfrm>
            <a:off x="235670" y="1225485"/>
            <a:ext cx="11632676" cy="4951478"/>
          </a:xfrm>
        </p:spPr>
        <p:txBody>
          <a:bodyPr>
            <a:normAutofit/>
          </a:bodyPr>
          <a:lstStyle/>
          <a:p>
            <a:endParaRPr lang="en-US" sz="2400"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a:t>
            </a:r>
          </a:p>
        </p:txBody>
      </p:sp>
      <p:pic>
        <p:nvPicPr>
          <p:cNvPr id="5" name="Picture 4">
            <a:extLst>
              <a:ext uri="{FF2B5EF4-FFF2-40B4-BE49-F238E27FC236}">
                <a16:creationId xmlns:a16="http://schemas.microsoft.com/office/drawing/2014/main" id="{84EBAD3C-F945-B806-74B6-D7E4171798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50069"/>
            <a:ext cx="6076000" cy="5677429"/>
          </a:xfrm>
          <a:prstGeom prst="rect">
            <a:avLst/>
          </a:prstGeom>
        </p:spPr>
      </p:pic>
      <p:pic>
        <p:nvPicPr>
          <p:cNvPr id="10" name="Picture 9">
            <a:extLst>
              <a:ext uri="{FF2B5EF4-FFF2-40B4-BE49-F238E27FC236}">
                <a16:creationId xmlns:a16="http://schemas.microsoft.com/office/drawing/2014/main" id="{FC8B98FF-840B-89FE-FBF4-99407AE716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6381" y="1096892"/>
            <a:ext cx="5975619" cy="5572572"/>
          </a:xfrm>
          <a:prstGeom prst="rect">
            <a:avLst/>
          </a:prstGeom>
        </p:spPr>
      </p:pic>
    </p:spTree>
    <p:extLst>
      <p:ext uri="{BB962C8B-B14F-4D97-AF65-F5344CB8AC3E}">
        <p14:creationId xmlns:p14="http://schemas.microsoft.com/office/powerpoint/2010/main" val="1885225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980A9-8751-1FFD-9C57-84F26946BD7E}"/>
              </a:ext>
            </a:extLst>
          </p:cNvPr>
          <p:cNvSpPr>
            <a:spLocks noGrp="1"/>
          </p:cNvSpPr>
          <p:nvPr>
            <p:ph type="title"/>
          </p:nvPr>
        </p:nvSpPr>
        <p:spPr>
          <a:xfrm>
            <a:off x="838200" y="188536"/>
            <a:ext cx="10515600" cy="961533"/>
          </a:xfrm>
        </p:spPr>
        <p:txBody>
          <a:bodyPr>
            <a:normAutofit fontScale="90000"/>
          </a:bodyPr>
          <a:lstStyle/>
          <a:p>
            <a:pPr algn="ctr"/>
            <a:r>
              <a:rPr lang="en-US" sz="3200" dirty="0">
                <a:latin typeface="Times New Roman" panose="02020603050405020304" pitchFamily="18" charset="0"/>
                <a:cs typeface="Times New Roman" panose="02020603050405020304" pitchFamily="18" charset="0"/>
              </a:rPr>
              <a:t>Predicted dose distributions (32 MeV / H</a:t>
            </a:r>
            <a:r>
              <a:rPr lang="en-US" sz="3200" baseline="30000"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a:t>
            </a:r>
            <a:r>
              <a:rPr lang="en-US" sz="3200" dirty="0"/>
              <a:t>        </a:t>
            </a:r>
            <a:br>
              <a:rPr lang="en-US" sz="3200" dirty="0"/>
            </a:br>
            <a:r>
              <a:rPr lang="en-US" sz="3200" dirty="0">
                <a:latin typeface="Times New Roman" panose="02020603050405020304" pitchFamily="18" charset="0"/>
                <a:cs typeface="Times New Roman" panose="02020603050405020304" pitchFamily="18" charset="0"/>
              </a:rPr>
              <a:t>13.2 W along beam pipe                                36.3 W in Faraday Cup</a:t>
            </a:r>
          </a:p>
        </p:txBody>
      </p:sp>
      <p:pic>
        <p:nvPicPr>
          <p:cNvPr id="5" name="Content Placeholder 4">
            <a:extLst>
              <a:ext uri="{FF2B5EF4-FFF2-40B4-BE49-F238E27FC236}">
                <a16:creationId xmlns:a16="http://schemas.microsoft.com/office/drawing/2014/main" id="{C44355C8-4D4A-B8AC-975B-4677865077D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7" y="1333144"/>
            <a:ext cx="5981081" cy="5524857"/>
          </a:xfrm>
        </p:spPr>
      </p:pic>
      <p:pic>
        <p:nvPicPr>
          <p:cNvPr id="7" name="Picture 6">
            <a:extLst>
              <a:ext uri="{FF2B5EF4-FFF2-40B4-BE49-F238E27FC236}">
                <a16:creationId xmlns:a16="http://schemas.microsoft.com/office/drawing/2014/main" id="{8FD687C7-A58A-7412-3E9B-AC97FD9C7F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7322" y="1333146"/>
            <a:ext cx="5513524" cy="5524857"/>
          </a:xfrm>
          <a:prstGeom prst="rect">
            <a:avLst/>
          </a:prstGeom>
        </p:spPr>
      </p:pic>
    </p:spTree>
    <p:extLst>
      <p:ext uri="{BB962C8B-B14F-4D97-AF65-F5344CB8AC3E}">
        <p14:creationId xmlns:p14="http://schemas.microsoft.com/office/powerpoint/2010/main" val="34684278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2002</TotalTime>
  <Words>1761</Words>
  <Application>Microsoft Office PowerPoint</Application>
  <PresentationFormat>Widescreen</PresentationFormat>
  <Paragraphs>115</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Cambria Math</vt:lpstr>
      <vt:lpstr>Times New Roman</vt:lpstr>
      <vt:lpstr>Office Theme</vt:lpstr>
      <vt:lpstr>                                                                Residual dose studies  in support of PIP-II Linac commissioning  (stage at  32 MeV) </vt:lpstr>
      <vt:lpstr>Outline</vt:lpstr>
      <vt:lpstr>Introduction</vt:lpstr>
      <vt:lpstr>Major goal of this study</vt:lpstr>
      <vt:lpstr> Current options for residual dose calculations in MARS code – long story short </vt:lpstr>
      <vt:lpstr> Current options for residual dose calculations in MARS code – long story short (2) </vt:lpstr>
      <vt:lpstr>Predicted dose distributions (32 MeV / H-)         </vt:lpstr>
      <vt:lpstr>Predicted dose distributions (32 MeV / H-)         </vt:lpstr>
      <vt:lpstr>Predicted dose distributions (32 MeV / H-)         13.2 W along beam pipe                                36.3 W in Faraday Cup</vt:lpstr>
      <vt:lpstr>        13.2 W along beam pipe                           36.3 W in Faraday Cup</vt:lpstr>
      <vt:lpstr>                     13.2 W lost along beam pipe – Elevation view </vt:lpstr>
      <vt:lpstr>13.2 W lost along beam pipe    Elevation view        </vt:lpstr>
      <vt:lpstr>13.2 W lost along beam pipe    Plan view </vt:lpstr>
      <vt:lpstr>      13.2 W lost along beam pipe                        Plan view                                       Elevation view</vt:lpstr>
      <vt:lpstr>      13.2 W lost in along beam pipe        Elevation view                Cooling 24 hr                                                Cooling 72 hr (~80% compared to 24 hr) </vt:lpstr>
      <vt:lpstr>36.3 W lost in Faraday Cup    Elevation view </vt:lpstr>
      <vt:lpstr>36.3 W lost in Faraday Cup    Plan view </vt:lpstr>
      <vt:lpstr>      36.3 W lost in Faraday Cup           Plan view                                       Elevation view</vt:lpstr>
      <vt:lpstr>      36.3 W lost in Faraday Cup        Elevation view                Cooling 24 hr                                                Cooling 72 hr (~50-60% compared to 24 hr) </vt:lpstr>
      <vt:lpstr>Comparison with “contact residual dose”</vt:lpstr>
      <vt:lpstr>Comparison with “contact residual dose”</vt:lpstr>
      <vt:lpstr>     13.2 W along beam pipe                 36.3 W in Faraday Cup                                           Elevation view</vt:lpstr>
      <vt:lpstr>      13.2 W along beam pipe                                                                   Elevation view                           Cross section at Z=32.6 m (MARS model)       </vt:lpstr>
      <vt:lpstr>      Distribution of secondary nuclei generated in the tantalum Faraday Cup                                                                   </vt:lpstr>
      <vt:lpstr>      Distribution of secondary nuclei generated in the steel beam pipe                                                                   </vt:lpstr>
      <vt:lpstr>Conclusions</vt:lpstr>
      <vt:lpstr>A simple estimate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pip2-doc-    Residual dose distribution  around instrumentation cart at 32 MeV </dc:title>
  <dc:creator>Igor</dc:creator>
  <cp:lastModifiedBy>Igor</cp:lastModifiedBy>
  <cp:revision>163</cp:revision>
  <dcterms:created xsi:type="dcterms:W3CDTF">2023-10-17T22:10:32Z</dcterms:created>
  <dcterms:modified xsi:type="dcterms:W3CDTF">2023-11-16T16:58:53Z</dcterms:modified>
</cp:coreProperties>
</file>