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88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E0A3-885A-624B-9735-5CE4750136F9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B44D4-36ED-5C40-9B2C-D8EFAF81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189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A8766-8BDE-5347-96DF-B4FF481F556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AEC54-4630-1146-8880-E79247C3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31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8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7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6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1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8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0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0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5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2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D65C8-8F90-6746-811F-ECB0C19E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977" y="1793430"/>
            <a:ext cx="5143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Eric Church, Tom Junk, Mike Kirby, </a:t>
            </a:r>
          </a:p>
          <a:p>
            <a:r>
              <a:rPr lang="en-US" sz="2400" dirty="0" smtClean="0"/>
              <a:t>Brian Rebel, Stan Seibert, Matt </a:t>
            </a:r>
            <a:r>
              <a:rPr lang="en-US" sz="2400" dirty="0" err="1" smtClean="0"/>
              <a:t>Szydagis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044981" y="3223464"/>
            <a:ext cx="4404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Liquid Argon Simulations Meeting</a:t>
            </a:r>
          </a:p>
          <a:p>
            <a:pPr algn="ctr"/>
            <a:r>
              <a:rPr lang="en-US" sz="2400" dirty="0" smtClean="0"/>
              <a:t>December 19, 2012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21234"/>
            <a:ext cx="8229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We need to assign names to these tasks – some tentative names penciled in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All (nearly all?) tasks for the LBNE FD have 35T Phase 2 equivalents.  These</a:t>
            </a:r>
          </a:p>
          <a:p>
            <a:r>
              <a:rPr lang="en-US" dirty="0"/>
              <a:t> </a:t>
            </a:r>
            <a:r>
              <a:rPr lang="en-US" dirty="0" smtClean="0"/>
              <a:t>    if anything must be completed earlier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66"/>
                </a:solidFill>
              </a:rPr>
              <a:t>Photon Detector Simulation/Reconstruction Needs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3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67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PD Geometry in FD GDML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4803" y="1112225"/>
            <a:ext cx="8325667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jobs</a:t>
            </a:r>
          </a:p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rite scripts that add the acrylic bars and assign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readout channels to them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Coordinate with David Warner (CSU) on mechanical design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(See David’s talk at the Houston meeting on Nov. 30 for dimensions)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Integrate them with the TPC geometry scripts.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Check for overlapping geometry (is this now automatic?)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Assign channel ID’s to readout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Example in Ben Jones’s </a:t>
            </a:r>
            <a:r>
              <a:rPr lang="en-US" sz="2000" dirty="0" err="1" smtClean="0"/>
              <a:t>MicroBooNE</a:t>
            </a:r>
            <a:r>
              <a:rPr lang="en-US" sz="2000" dirty="0" smtClean="0"/>
              <a:t> work.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Not quite like ours, as he added PMT’s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to </a:t>
            </a:r>
            <a:r>
              <a:rPr lang="en-US" sz="2000" dirty="0" err="1" smtClean="0"/>
              <a:t>MicroBooNE</a:t>
            </a:r>
            <a:r>
              <a:rPr lang="en-US" sz="2000" dirty="0" smtClean="0"/>
              <a:t>, but as the LBNE GDML-making </a:t>
            </a:r>
            <a:r>
              <a:rPr lang="en-US" sz="2000" dirty="0" err="1" smtClean="0"/>
              <a:t>perl</a:t>
            </a:r>
            <a:r>
              <a:rPr lang="en-US" sz="2000" dirty="0" smtClean="0"/>
              <a:t> scripts are based on the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err="1" smtClean="0"/>
              <a:t>MicroBooNE</a:t>
            </a:r>
            <a:r>
              <a:rPr lang="en-US" sz="2000" dirty="0" smtClean="0"/>
              <a:t> examples, a similar path can be followed</a:t>
            </a:r>
          </a:p>
          <a:p>
            <a:endParaRPr lang="en-US" sz="2000" dirty="0"/>
          </a:p>
          <a:p>
            <a:r>
              <a:rPr lang="en-US" sz="2000" dirty="0" smtClean="0"/>
              <a:t>Ben’s technical manual:</a:t>
            </a:r>
          </a:p>
          <a:p>
            <a:endParaRPr lang="en-US" sz="2000" dirty="0" smtClean="0"/>
          </a:p>
          <a:p>
            <a:r>
              <a:rPr lang="en-US" sz="2000" dirty="0" smtClean="0"/>
              <a:t>https://</a:t>
            </a:r>
            <a:r>
              <a:rPr lang="en-US" sz="2000" dirty="0" err="1" smtClean="0"/>
              <a:t>indico.fnal.gov</a:t>
            </a:r>
            <a:r>
              <a:rPr lang="en-US" sz="2000" dirty="0" smtClean="0"/>
              <a:t>/</a:t>
            </a:r>
            <a:r>
              <a:rPr lang="en-US" sz="2000" dirty="0" err="1" smtClean="0"/>
              <a:t>materialDisplay.py?materialId</a:t>
            </a:r>
            <a:r>
              <a:rPr lang="en-US" sz="2000" dirty="0" smtClean="0"/>
              <a:t>=0&amp;confId=6188</a:t>
            </a:r>
            <a:endParaRPr lang="en-US" dirty="0"/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315200" y="1066799"/>
            <a:ext cx="1642533" cy="1286934"/>
            <a:chOff x="7399867" y="1523999"/>
            <a:chExt cx="1642533" cy="1286934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484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PD Response Simulation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8440" y="1758252"/>
            <a:ext cx="806633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digitize hits in the PD system.</a:t>
            </a:r>
          </a:p>
          <a:p>
            <a:endParaRPr lang="en-US" dirty="0"/>
          </a:p>
          <a:p>
            <a:r>
              <a:rPr lang="en-US" dirty="0" smtClean="0"/>
              <a:t>Stan writes in his Houston talk that we desperately need the model of the response:</a:t>
            </a:r>
          </a:p>
          <a:p>
            <a:endParaRPr lang="en-US" dirty="0"/>
          </a:p>
          <a:p>
            <a:r>
              <a:rPr lang="en-US" dirty="0" smtClean="0"/>
              <a:t>Need P(z): the probability that a single UV photon striking the bar a </a:t>
            </a:r>
          </a:p>
          <a:p>
            <a:r>
              <a:rPr lang="en-US" dirty="0"/>
              <a:t> </a:t>
            </a:r>
            <a:r>
              <a:rPr lang="en-US" dirty="0" smtClean="0"/>
              <a:t> distance z from the </a:t>
            </a:r>
            <a:r>
              <a:rPr lang="en-US" dirty="0" err="1" smtClean="0"/>
              <a:t>SiPM</a:t>
            </a:r>
            <a:r>
              <a:rPr lang="en-US" dirty="0" smtClean="0"/>
              <a:t> produces a pulse in the </a:t>
            </a:r>
            <a:r>
              <a:rPr lang="en-US" dirty="0" err="1" smtClean="0"/>
              <a:t>SiPM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Also need the pulse shape for a single photoelectron.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Integrating over the WLS efficiency, absorption in the bar, and the </a:t>
            </a:r>
            <a:r>
              <a:rPr lang="en-US" dirty="0" err="1" smtClean="0"/>
              <a:t>SiPM</a:t>
            </a:r>
            <a:r>
              <a:rPr lang="en-US" dirty="0" smtClean="0"/>
              <a:t> detection</a:t>
            </a:r>
          </a:p>
          <a:p>
            <a:r>
              <a:rPr lang="en-US" dirty="0"/>
              <a:t> </a:t>
            </a:r>
            <a:r>
              <a:rPr lang="en-US" dirty="0" smtClean="0"/>
              <a:t> efficiency.</a:t>
            </a:r>
          </a:p>
          <a:p>
            <a:endParaRPr lang="en-US" dirty="0"/>
          </a:p>
          <a:p>
            <a:r>
              <a:rPr lang="en-US" dirty="0" smtClean="0"/>
              <a:t>WLS bar response:  </a:t>
            </a:r>
            <a:r>
              <a:rPr lang="en-US" dirty="0" err="1" smtClean="0"/>
              <a:t>Zelimir</a:t>
            </a:r>
            <a:r>
              <a:rPr lang="en-US" dirty="0" smtClean="0"/>
              <a:t> </a:t>
            </a:r>
            <a:r>
              <a:rPr lang="en-US" dirty="0" err="1" smtClean="0"/>
              <a:t>Djurcic</a:t>
            </a:r>
            <a:r>
              <a:rPr lang="en-US" dirty="0" smtClean="0"/>
              <a:t>?   Or designee?</a:t>
            </a:r>
          </a:p>
          <a:p>
            <a:r>
              <a:rPr lang="en-US" dirty="0" err="1" smtClean="0"/>
              <a:t>SiPM</a:t>
            </a:r>
            <a:r>
              <a:rPr lang="en-US" dirty="0" smtClean="0"/>
              <a:t> response:    Thomas </a:t>
            </a:r>
            <a:r>
              <a:rPr lang="en-US" dirty="0" err="1" smtClean="0"/>
              <a:t>Kutter</a:t>
            </a:r>
            <a:r>
              <a:rPr lang="en-US" dirty="0" smtClean="0"/>
              <a:t>?  Or designee?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349067" y="4741332"/>
            <a:ext cx="1642533" cy="1286934"/>
            <a:chOff x="7399867" y="1523999"/>
            <a:chExt cx="1642533" cy="1286934"/>
          </a:xfrm>
          <a:effectLst/>
        </p:grpSpPr>
        <p:sp>
          <p:nvSpPr>
            <p:cNvPr id="11" name="Rectangle 10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922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Slow and Fast Simulation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586" y="1624746"/>
            <a:ext cx="7750840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Full simulation of photons needed to build the photon library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Validation of photon simulation before generating library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(maybe the library can be visualized in a way that allows us to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check it for obvious flaws).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Make sure physics list is complete – scintillation, Cherenkov, reflection,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absorption, scattering</a:t>
            </a:r>
          </a:p>
          <a:p>
            <a:pPr lvl="1"/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Library building and checking.  Early question – how big is it?  What resolution</a:t>
            </a:r>
          </a:p>
          <a:p>
            <a:r>
              <a:rPr lang="en-US" dirty="0"/>
              <a:t> </a:t>
            </a:r>
            <a:r>
              <a:rPr lang="en-US" dirty="0" smtClean="0"/>
              <a:t>   is needed on the production voxels?  Can we make use of symmetry?</a:t>
            </a:r>
          </a:p>
          <a:p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 err="1" smtClean="0"/>
              <a:t>MicroBooNE’s</a:t>
            </a:r>
            <a:r>
              <a:rPr lang="en-US" dirty="0" smtClean="0"/>
              <a:t> library took 220K Hours of CPU to build.  We may have to do it</a:t>
            </a:r>
          </a:p>
          <a:p>
            <a:r>
              <a:rPr lang="en-US" dirty="0"/>
              <a:t> </a:t>
            </a:r>
            <a:r>
              <a:rPr lang="en-US" dirty="0" smtClean="0"/>
              <a:t>   several times as we consider different configurations, such as transparency of</a:t>
            </a:r>
          </a:p>
          <a:p>
            <a:r>
              <a:rPr lang="en-US" dirty="0"/>
              <a:t> </a:t>
            </a:r>
            <a:r>
              <a:rPr lang="en-US" dirty="0" smtClean="0"/>
              <a:t>   field cages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Store the library in </a:t>
            </a:r>
            <a:r>
              <a:rPr lang="en-US" dirty="0" err="1" smtClean="0"/>
              <a:t>LArSoft’s</a:t>
            </a:r>
            <a:r>
              <a:rPr lang="en-US" dirty="0" smtClean="0"/>
              <a:t> </a:t>
            </a:r>
            <a:r>
              <a:rPr lang="en-US" dirty="0" err="1" smtClean="0"/>
              <a:t>svn</a:t>
            </a:r>
            <a:r>
              <a:rPr lang="en-US" dirty="0" smtClean="0"/>
              <a:t> repository in the designated data area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Validate fast simulation with library lookup – compare against slow </a:t>
            </a:r>
          </a:p>
          <a:p>
            <a:r>
              <a:rPr lang="en-US" dirty="0"/>
              <a:t> </a:t>
            </a:r>
            <a:r>
              <a:rPr lang="en-US" dirty="0" smtClean="0"/>
              <a:t>    simulation for a sample of events.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382933" y="1388533"/>
            <a:ext cx="1642533" cy="1286934"/>
            <a:chOff x="7399867" y="1523999"/>
            <a:chExt cx="1642533" cy="1286934"/>
          </a:xfrm>
          <a:effectLst/>
        </p:grpSpPr>
        <p:sp>
          <p:nvSpPr>
            <p:cNvPr id="11" name="Rectangle 10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072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-26722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Event Display with PD System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4933" y="1320800"/>
            <a:ext cx="791755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LBNE FD Event Display is going to be a challenge!  May have to thumbnail the</a:t>
            </a:r>
          </a:p>
          <a:p>
            <a:r>
              <a:rPr lang="en-US" dirty="0" smtClean="0"/>
              <a:t>TPC’s and click to zoom.</a:t>
            </a:r>
          </a:p>
          <a:p>
            <a:endParaRPr lang="en-US" dirty="0"/>
          </a:p>
          <a:p>
            <a:r>
              <a:rPr lang="en-US" dirty="0" smtClean="0"/>
              <a:t>Need to display PD data along with the TPC data. 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Have imprecise position information and precise timing information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TPC data have precise position information and an unknown start time for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cosmics</a:t>
            </a:r>
            <a:r>
              <a:rPr lang="en-US" dirty="0" smtClean="0"/>
              <a:t>, and a known start time for the beam.</a:t>
            </a:r>
          </a:p>
          <a:p>
            <a:endParaRPr lang="en-US" dirty="0"/>
          </a:p>
          <a:p>
            <a:r>
              <a:rPr lang="en-US" dirty="0" smtClean="0"/>
              <a:t>May just need a separate window with position vs. time, coordinated with the TPC</a:t>
            </a:r>
          </a:p>
          <a:p>
            <a:r>
              <a:rPr lang="en-US" dirty="0" smtClean="0"/>
              <a:t>readout.</a:t>
            </a:r>
          </a:p>
          <a:p>
            <a:endParaRPr lang="en-US" dirty="0"/>
          </a:p>
          <a:p>
            <a:r>
              <a:rPr lang="en-US" dirty="0" smtClean="0"/>
              <a:t>Display reconstructed output – association of light with tracks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078133" y="4859866"/>
            <a:ext cx="1642533" cy="1286934"/>
            <a:chOff x="7399867" y="1523999"/>
            <a:chExt cx="1642533" cy="1286934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936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PD Reconstruction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133" y="1456266"/>
            <a:ext cx="8507457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Background/Dark noise rejection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Optical hit finding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Picking which track/cluster is associated with which flash of light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Assignment of likelihoods for prompt and late light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Event timing extraction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Calorimetry</a:t>
            </a:r>
            <a:r>
              <a:rPr lang="en-US" sz="2400" dirty="0" smtClean="0"/>
              <a:t> (may help in particle association)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Penciled-in name:  Stan.  Would like help from Ben Jones</a:t>
            </a:r>
          </a:p>
          <a:p>
            <a:r>
              <a:rPr lang="en-US" sz="2400" dirty="0" smtClean="0"/>
              <a:t>as we have working simulation and reconstruction from him,</a:t>
            </a:r>
          </a:p>
          <a:p>
            <a:r>
              <a:rPr lang="en-US" sz="2400" dirty="0" smtClean="0"/>
              <a:t>but it may be a consulting role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366000" y="880532"/>
            <a:ext cx="1642533" cy="1286934"/>
            <a:chOff x="7399867" y="1523999"/>
            <a:chExt cx="1642533" cy="1286934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697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222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660066"/>
                </a:solidFill>
              </a:rPr>
              <a:t>PD Performance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PD Sim/Reco Needs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C8-8F90-6746-811F-ECB0C19E3201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8133" y="1523999"/>
            <a:ext cx="780574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Need plots of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Photons/MIP in selected places in the detector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Position resolution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Energy resolution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Timing resolution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Correct-assignment fractions vs.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particle type, number of additional </a:t>
            </a:r>
            <a:r>
              <a:rPr lang="en-US" sz="2400" dirty="0" err="1" smtClean="0"/>
              <a:t>cosmics</a:t>
            </a:r>
            <a:r>
              <a:rPr lang="en-US" sz="2400" dirty="0" smtClean="0"/>
              <a:t>, event position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7399867" y="1523999"/>
            <a:ext cx="1642533" cy="1286934"/>
            <a:chOff x="7399867" y="1523999"/>
            <a:chExt cx="1642533" cy="1286934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7399867" y="1761067"/>
              <a:ext cx="1642533" cy="10498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Also Need</a:t>
              </a:r>
            </a:p>
            <a:p>
              <a:pPr algn="ctr"/>
              <a:r>
                <a:rPr lang="en-US" dirty="0" smtClean="0"/>
                <a:t> for 35T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99867" y="1523999"/>
              <a:ext cx="745067" cy="50800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822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779</Words>
  <Application>Microsoft Macintosh PowerPoint</Application>
  <PresentationFormat>On-screen Show (4:3)</PresentationFormat>
  <Paragraphs>125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Photon Detector Simulation/Reconstruction Needs</vt:lpstr>
      <vt:lpstr>PD Geometry in FD GDML</vt:lpstr>
      <vt:lpstr>PD Response Simulation</vt:lpstr>
      <vt:lpstr>Slow and Fast Simulation</vt:lpstr>
      <vt:lpstr>Event Display with PD System</vt:lpstr>
      <vt:lpstr>PD Reconstruction</vt:lpstr>
      <vt:lpstr>PD Performance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Photon Detector Simulation/Reconstruction Needs</dc:title>
  <dc:creator>Thomas R. Junk</dc:creator>
  <cp:lastModifiedBy>Thomas R. Junk</cp:lastModifiedBy>
  <cp:revision>10</cp:revision>
  <dcterms:created xsi:type="dcterms:W3CDTF">2012-12-18T19:41:03Z</dcterms:created>
  <dcterms:modified xsi:type="dcterms:W3CDTF">2012-12-19T17:31:05Z</dcterms:modified>
</cp:coreProperties>
</file>