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75" r:id="rId2"/>
    <p:sldId id="256" r:id="rId3"/>
    <p:sldId id="265" r:id="rId4"/>
    <p:sldId id="274" r:id="rId5"/>
    <p:sldId id="271" r:id="rId6"/>
    <p:sldId id="272" r:id="rId7"/>
    <p:sldId id="273" r:id="rId8"/>
    <p:sldId id="270" r:id="rId9"/>
    <p:sldId id="268" r:id="rId10"/>
    <p:sldId id="269" r:id="rId11"/>
    <p:sldId id="267" r:id="rId12"/>
    <p:sldId id="266" r:id="rId13"/>
    <p:sldId id="258" r:id="rId14"/>
    <p:sldId id="264" r:id="rId15"/>
    <p:sldId id="260" r:id="rId16"/>
    <p:sldId id="262" r:id="rId17"/>
    <p:sldId id="261" r:id="rId18"/>
    <p:sldId id="263" r:id="rId19"/>
    <p:sldId id="257" r:id="rId20"/>
    <p:sldId id="259" r:id="rId21"/>
  </p:sldIdLst>
  <p:sldSz cx="9144000" cy="6858000" type="screen4x3"/>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49"/>
    <p:restoredTop sz="96306"/>
  </p:normalViewPr>
  <p:slideViewPr>
    <p:cSldViewPr snapToGrid="0" snapToObjects="1">
      <p:cViewPr>
        <p:scale>
          <a:sx n="109" d="100"/>
          <a:sy n="109" d="100"/>
        </p:scale>
        <p:origin x="976"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EB225-8E66-4940-9698-9B10B7609A32}" type="datetimeFigureOut">
              <a:rPr lang="en-CH" smtClean="0"/>
              <a:t>09.11.23</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839EC-9C4A-7D4A-BF94-ABDFD5027CF9}" type="slidenum">
              <a:rPr lang="en-CH" smtClean="0"/>
              <a:t>‹#›</a:t>
            </a:fld>
            <a:endParaRPr lang="en-CH"/>
          </a:p>
        </p:txBody>
      </p:sp>
    </p:spTree>
    <p:extLst>
      <p:ext uri="{BB962C8B-B14F-4D97-AF65-F5344CB8AC3E}">
        <p14:creationId xmlns:p14="http://schemas.microsoft.com/office/powerpoint/2010/main" val="159404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F245-AB48-0744-9802-B4811C0E06A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CH"/>
          </a:p>
        </p:txBody>
      </p:sp>
      <p:sp>
        <p:nvSpPr>
          <p:cNvPr id="3" name="Subtitle 2">
            <a:extLst>
              <a:ext uri="{FF2B5EF4-FFF2-40B4-BE49-F238E27FC236}">
                <a16:creationId xmlns:a16="http://schemas.microsoft.com/office/drawing/2014/main" id="{613B74A5-6B10-A242-AD88-77CD2F7EAD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99A26607-5283-EC43-8D50-9DD2A40C8561}"/>
              </a:ext>
            </a:extLst>
          </p:cNvPr>
          <p:cNvSpPr>
            <a:spLocks noGrp="1"/>
          </p:cNvSpPr>
          <p:nvPr>
            <p:ph type="dt" sz="half" idx="10"/>
          </p:nvPr>
        </p:nvSpPr>
        <p:spPr/>
        <p:txBody>
          <a:bodyPr/>
          <a:lstStyle/>
          <a:p>
            <a:r>
              <a:rPr lang="de-CH"/>
              <a:t>9.11.23</a:t>
            </a:r>
            <a:endParaRPr lang="en-CH"/>
          </a:p>
        </p:txBody>
      </p:sp>
      <p:sp>
        <p:nvSpPr>
          <p:cNvPr id="5" name="Footer Placeholder 4">
            <a:extLst>
              <a:ext uri="{FF2B5EF4-FFF2-40B4-BE49-F238E27FC236}">
                <a16:creationId xmlns:a16="http://schemas.microsoft.com/office/drawing/2014/main" id="{287DE5AC-90FE-B543-B330-4D06D3B3756A}"/>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F218C074-7FB7-274A-9AAE-D6AFDA3B429D}"/>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21118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719B-E61A-D747-A26A-D61C886B0995}"/>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90EB9094-3073-9545-90ED-A33B98937D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48E868D-74D7-7448-A783-26A90428BEED}"/>
              </a:ext>
            </a:extLst>
          </p:cNvPr>
          <p:cNvSpPr>
            <a:spLocks noGrp="1"/>
          </p:cNvSpPr>
          <p:nvPr>
            <p:ph type="dt" sz="half" idx="10"/>
          </p:nvPr>
        </p:nvSpPr>
        <p:spPr/>
        <p:txBody>
          <a:bodyPr/>
          <a:lstStyle/>
          <a:p>
            <a:r>
              <a:rPr lang="de-CH"/>
              <a:t>9.11.23</a:t>
            </a:r>
            <a:endParaRPr lang="en-CH"/>
          </a:p>
        </p:txBody>
      </p:sp>
      <p:sp>
        <p:nvSpPr>
          <p:cNvPr id="5" name="Footer Placeholder 4">
            <a:extLst>
              <a:ext uri="{FF2B5EF4-FFF2-40B4-BE49-F238E27FC236}">
                <a16:creationId xmlns:a16="http://schemas.microsoft.com/office/drawing/2014/main" id="{B85CE22E-7BF7-C045-9B14-793044FC5B7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66205B68-E5C2-FF4A-A988-8C3DF3457F2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94170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42ED9-6A5A-FB41-8BD3-7945C42051BA}"/>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7E4ECCA2-64EC-8B4A-BB53-BDAEC400CEFB}"/>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01A2ED3-5F51-4C4A-BB06-A83650F59D07}"/>
              </a:ext>
            </a:extLst>
          </p:cNvPr>
          <p:cNvSpPr>
            <a:spLocks noGrp="1"/>
          </p:cNvSpPr>
          <p:nvPr>
            <p:ph type="dt" sz="half" idx="10"/>
          </p:nvPr>
        </p:nvSpPr>
        <p:spPr/>
        <p:txBody>
          <a:bodyPr/>
          <a:lstStyle/>
          <a:p>
            <a:r>
              <a:rPr lang="de-CH"/>
              <a:t>9.11.23</a:t>
            </a:r>
            <a:endParaRPr lang="en-CH"/>
          </a:p>
        </p:txBody>
      </p:sp>
      <p:sp>
        <p:nvSpPr>
          <p:cNvPr id="5" name="Footer Placeholder 4">
            <a:extLst>
              <a:ext uri="{FF2B5EF4-FFF2-40B4-BE49-F238E27FC236}">
                <a16:creationId xmlns:a16="http://schemas.microsoft.com/office/drawing/2014/main" id="{9389CEE9-A1C8-B347-A34F-4C7451BBA225}"/>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02C33671-FB4C-C249-A1E2-7EDE7515148E}"/>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42240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9386-9B37-0C4E-93F6-E8B67D1E32A0}"/>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59C427BD-04F5-574E-B2A3-EAB121C06C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D6678FA-4970-CE4B-B400-8A5EE5C65F8D}"/>
              </a:ext>
            </a:extLst>
          </p:cNvPr>
          <p:cNvSpPr>
            <a:spLocks noGrp="1"/>
          </p:cNvSpPr>
          <p:nvPr>
            <p:ph type="dt" sz="half" idx="10"/>
          </p:nvPr>
        </p:nvSpPr>
        <p:spPr/>
        <p:txBody>
          <a:bodyPr/>
          <a:lstStyle/>
          <a:p>
            <a:r>
              <a:rPr lang="de-CH"/>
              <a:t>9.11.23</a:t>
            </a:r>
            <a:endParaRPr lang="en-CH"/>
          </a:p>
        </p:txBody>
      </p:sp>
      <p:sp>
        <p:nvSpPr>
          <p:cNvPr id="5" name="Footer Placeholder 4">
            <a:extLst>
              <a:ext uri="{FF2B5EF4-FFF2-40B4-BE49-F238E27FC236}">
                <a16:creationId xmlns:a16="http://schemas.microsoft.com/office/drawing/2014/main" id="{1DE7F725-4DDB-8841-95D8-506E2F50361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B5D4A7DB-809E-CC48-8F49-3A7D0209565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420878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534F-3435-5C44-93DC-6E27D280DD50}"/>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9F6E965C-1683-2F42-9A0A-F5D70E95B5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A5E591-B0A2-DF46-9113-4F91E3DBA889}"/>
              </a:ext>
            </a:extLst>
          </p:cNvPr>
          <p:cNvSpPr>
            <a:spLocks noGrp="1"/>
          </p:cNvSpPr>
          <p:nvPr>
            <p:ph type="dt" sz="half" idx="10"/>
          </p:nvPr>
        </p:nvSpPr>
        <p:spPr/>
        <p:txBody>
          <a:bodyPr/>
          <a:lstStyle/>
          <a:p>
            <a:r>
              <a:rPr lang="de-CH"/>
              <a:t>9.11.23</a:t>
            </a:r>
            <a:endParaRPr lang="en-CH"/>
          </a:p>
        </p:txBody>
      </p:sp>
      <p:sp>
        <p:nvSpPr>
          <p:cNvPr id="5" name="Footer Placeholder 4">
            <a:extLst>
              <a:ext uri="{FF2B5EF4-FFF2-40B4-BE49-F238E27FC236}">
                <a16:creationId xmlns:a16="http://schemas.microsoft.com/office/drawing/2014/main" id="{C86A7F74-0FC0-0E41-9BC0-F9E212330E6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301AD5A-004C-CE40-A1D0-6F64C53EB590}"/>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12412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724B-3FC2-5B45-9349-6B4D0F5AE17D}"/>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96B0EB60-C0D9-4F4C-A7DE-CC70F68AF25E}"/>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22B40CF5-F197-A743-A0DC-F71E2007DD2F}"/>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674BFD41-865E-BB4C-9FE6-DBB9DF22F31C}"/>
              </a:ext>
            </a:extLst>
          </p:cNvPr>
          <p:cNvSpPr>
            <a:spLocks noGrp="1"/>
          </p:cNvSpPr>
          <p:nvPr>
            <p:ph type="dt" sz="half" idx="10"/>
          </p:nvPr>
        </p:nvSpPr>
        <p:spPr/>
        <p:txBody>
          <a:bodyPr/>
          <a:lstStyle/>
          <a:p>
            <a:r>
              <a:rPr lang="de-CH"/>
              <a:t>9.11.23</a:t>
            </a:r>
            <a:endParaRPr lang="en-CH"/>
          </a:p>
        </p:txBody>
      </p:sp>
      <p:sp>
        <p:nvSpPr>
          <p:cNvPr id="6" name="Footer Placeholder 5">
            <a:extLst>
              <a:ext uri="{FF2B5EF4-FFF2-40B4-BE49-F238E27FC236}">
                <a16:creationId xmlns:a16="http://schemas.microsoft.com/office/drawing/2014/main" id="{1E84CAF1-A24A-6745-B865-744B22709B78}"/>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6E75E0B5-447A-FA43-B1F7-87BA50A147B9}"/>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10230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7C30-3216-2A4D-B232-1B47006E7DB2}"/>
              </a:ext>
            </a:extLst>
          </p:cNvPr>
          <p:cNvSpPr>
            <a:spLocks noGrp="1"/>
          </p:cNvSpPr>
          <p:nvPr>
            <p:ph type="title"/>
          </p:nvPr>
        </p:nvSpPr>
        <p:spPr>
          <a:xfrm>
            <a:off x="629841" y="365126"/>
            <a:ext cx="78867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C1174D97-D59A-D849-8263-C6CB2A0AD8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4DA102C2-11C3-A641-9CA3-86CDDABDDCA9}"/>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682EA26C-913B-DF45-B2C2-1D9A73D75B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D552426-60C7-9C43-B0FD-6C9D480A0ADE}"/>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641B1247-97D9-EC4E-BC7F-34B4A9217B21}"/>
              </a:ext>
            </a:extLst>
          </p:cNvPr>
          <p:cNvSpPr>
            <a:spLocks noGrp="1"/>
          </p:cNvSpPr>
          <p:nvPr>
            <p:ph type="dt" sz="half" idx="10"/>
          </p:nvPr>
        </p:nvSpPr>
        <p:spPr/>
        <p:txBody>
          <a:bodyPr/>
          <a:lstStyle/>
          <a:p>
            <a:r>
              <a:rPr lang="de-CH"/>
              <a:t>9.11.23</a:t>
            </a:r>
            <a:endParaRPr lang="en-CH"/>
          </a:p>
        </p:txBody>
      </p:sp>
      <p:sp>
        <p:nvSpPr>
          <p:cNvPr id="8" name="Footer Placeholder 7">
            <a:extLst>
              <a:ext uri="{FF2B5EF4-FFF2-40B4-BE49-F238E27FC236}">
                <a16:creationId xmlns:a16="http://schemas.microsoft.com/office/drawing/2014/main" id="{5E0C4E32-CFCD-6943-B719-3D9935F09D11}"/>
              </a:ext>
            </a:extLst>
          </p:cNvPr>
          <p:cNvSpPr>
            <a:spLocks noGrp="1"/>
          </p:cNvSpPr>
          <p:nvPr>
            <p:ph type="ftr" sz="quarter" idx="11"/>
          </p:nvPr>
        </p:nvSpPr>
        <p:spPr/>
        <p:txBody>
          <a:bodyPr/>
          <a:lstStyle/>
          <a:p>
            <a:r>
              <a:rPr lang="en-GB"/>
              <a:t>Nicola Bacchetta</a:t>
            </a:r>
            <a:endParaRPr lang="en-CH"/>
          </a:p>
        </p:txBody>
      </p:sp>
      <p:sp>
        <p:nvSpPr>
          <p:cNvPr id="9" name="Slide Number Placeholder 8">
            <a:extLst>
              <a:ext uri="{FF2B5EF4-FFF2-40B4-BE49-F238E27FC236}">
                <a16:creationId xmlns:a16="http://schemas.microsoft.com/office/drawing/2014/main" id="{279876E4-ED73-D645-8CE0-425E61B03EA9}"/>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44249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8116-A51E-AA47-853E-84AC01E2D4AC}"/>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2B474D49-7C8B-204A-95EE-D5D2F3E804B8}"/>
              </a:ext>
            </a:extLst>
          </p:cNvPr>
          <p:cNvSpPr>
            <a:spLocks noGrp="1"/>
          </p:cNvSpPr>
          <p:nvPr>
            <p:ph type="dt" sz="half" idx="10"/>
          </p:nvPr>
        </p:nvSpPr>
        <p:spPr/>
        <p:txBody>
          <a:bodyPr/>
          <a:lstStyle/>
          <a:p>
            <a:r>
              <a:rPr lang="de-CH"/>
              <a:t>9.11.23</a:t>
            </a:r>
            <a:endParaRPr lang="en-CH"/>
          </a:p>
        </p:txBody>
      </p:sp>
      <p:sp>
        <p:nvSpPr>
          <p:cNvPr id="4" name="Footer Placeholder 3">
            <a:extLst>
              <a:ext uri="{FF2B5EF4-FFF2-40B4-BE49-F238E27FC236}">
                <a16:creationId xmlns:a16="http://schemas.microsoft.com/office/drawing/2014/main" id="{2C2ADA10-07BF-8B44-92C6-DE7E8FC50691}"/>
              </a:ext>
            </a:extLst>
          </p:cNvPr>
          <p:cNvSpPr>
            <a:spLocks noGrp="1"/>
          </p:cNvSpPr>
          <p:nvPr>
            <p:ph type="ftr" sz="quarter" idx="11"/>
          </p:nvPr>
        </p:nvSpPr>
        <p:spPr/>
        <p:txBody>
          <a:bodyPr/>
          <a:lstStyle/>
          <a:p>
            <a:r>
              <a:rPr lang="en-GB"/>
              <a:t>Nicola Bacchetta</a:t>
            </a:r>
            <a:endParaRPr lang="en-CH"/>
          </a:p>
        </p:txBody>
      </p:sp>
      <p:sp>
        <p:nvSpPr>
          <p:cNvPr id="5" name="Slide Number Placeholder 4">
            <a:extLst>
              <a:ext uri="{FF2B5EF4-FFF2-40B4-BE49-F238E27FC236}">
                <a16:creationId xmlns:a16="http://schemas.microsoft.com/office/drawing/2014/main" id="{AEA6C75E-C4F2-1E4E-9BF2-8FE5C21C2A44}"/>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20393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0AE34-5AEA-1F4F-A556-62F060CD0E95}"/>
              </a:ext>
            </a:extLst>
          </p:cNvPr>
          <p:cNvSpPr>
            <a:spLocks noGrp="1"/>
          </p:cNvSpPr>
          <p:nvPr>
            <p:ph type="dt" sz="half" idx="10"/>
          </p:nvPr>
        </p:nvSpPr>
        <p:spPr/>
        <p:txBody>
          <a:bodyPr/>
          <a:lstStyle/>
          <a:p>
            <a:r>
              <a:rPr lang="de-CH"/>
              <a:t>9.11.23</a:t>
            </a:r>
            <a:endParaRPr lang="en-CH"/>
          </a:p>
        </p:txBody>
      </p:sp>
      <p:sp>
        <p:nvSpPr>
          <p:cNvPr id="3" name="Footer Placeholder 2">
            <a:extLst>
              <a:ext uri="{FF2B5EF4-FFF2-40B4-BE49-F238E27FC236}">
                <a16:creationId xmlns:a16="http://schemas.microsoft.com/office/drawing/2014/main" id="{A7EA066D-3A68-D044-BA0B-2E83970BDB85}"/>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45A80D0D-C81A-0849-88F1-1BA5431CDA3B}"/>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0018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CED4-AB85-CD46-86EF-4DBC56F3AB5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B7C1F6C9-3F7C-764A-A3EF-4DDB96636D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B97AB8AC-C6FC-A24D-8AF6-C5DF07066C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1BBD60C-BFA9-9F4E-8F75-7464EFB49110}"/>
              </a:ext>
            </a:extLst>
          </p:cNvPr>
          <p:cNvSpPr>
            <a:spLocks noGrp="1"/>
          </p:cNvSpPr>
          <p:nvPr>
            <p:ph type="dt" sz="half" idx="10"/>
          </p:nvPr>
        </p:nvSpPr>
        <p:spPr/>
        <p:txBody>
          <a:bodyPr/>
          <a:lstStyle/>
          <a:p>
            <a:r>
              <a:rPr lang="de-CH"/>
              <a:t>9.11.23</a:t>
            </a:r>
            <a:endParaRPr lang="en-CH"/>
          </a:p>
        </p:txBody>
      </p:sp>
      <p:sp>
        <p:nvSpPr>
          <p:cNvPr id="6" name="Footer Placeholder 5">
            <a:extLst>
              <a:ext uri="{FF2B5EF4-FFF2-40B4-BE49-F238E27FC236}">
                <a16:creationId xmlns:a16="http://schemas.microsoft.com/office/drawing/2014/main" id="{4A120D12-4765-EE43-B1C5-0F0A9C9399FF}"/>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A0DC6DFF-955C-7B40-AC0B-89EC7B9AB0BE}"/>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2395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3063-F583-0547-9F02-C79FD56685F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51A2B94E-6B74-9D4C-88A9-41F71EB9A57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CH"/>
          </a:p>
        </p:txBody>
      </p:sp>
      <p:sp>
        <p:nvSpPr>
          <p:cNvPr id="4" name="Text Placeholder 3">
            <a:extLst>
              <a:ext uri="{FF2B5EF4-FFF2-40B4-BE49-F238E27FC236}">
                <a16:creationId xmlns:a16="http://schemas.microsoft.com/office/drawing/2014/main" id="{3B972572-ADFF-6C43-9A3D-3C9204EB2D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27CD162-8043-574A-AA35-0AAB7AFDEE19}"/>
              </a:ext>
            </a:extLst>
          </p:cNvPr>
          <p:cNvSpPr>
            <a:spLocks noGrp="1"/>
          </p:cNvSpPr>
          <p:nvPr>
            <p:ph type="dt" sz="half" idx="10"/>
          </p:nvPr>
        </p:nvSpPr>
        <p:spPr/>
        <p:txBody>
          <a:bodyPr/>
          <a:lstStyle/>
          <a:p>
            <a:r>
              <a:rPr lang="de-CH"/>
              <a:t>9.11.23</a:t>
            </a:r>
            <a:endParaRPr lang="en-CH"/>
          </a:p>
        </p:txBody>
      </p:sp>
      <p:sp>
        <p:nvSpPr>
          <p:cNvPr id="6" name="Footer Placeholder 5">
            <a:extLst>
              <a:ext uri="{FF2B5EF4-FFF2-40B4-BE49-F238E27FC236}">
                <a16:creationId xmlns:a16="http://schemas.microsoft.com/office/drawing/2014/main" id="{CE69C4B7-A1F3-424A-834E-DBC53C5A577B}"/>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638E0B6A-8559-564C-9A61-BA115992744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20061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A284C-CA18-6C47-B9FC-E365BF1D56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42F0F8B-941A-3B43-A11A-CC0DA2DD8E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747B76CE-8035-9949-8DA3-6C045FA30E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a:t>9.11.23</a:t>
            </a:r>
            <a:endParaRPr lang="en-CH"/>
          </a:p>
        </p:txBody>
      </p:sp>
      <p:sp>
        <p:nvSpPr>
          <p:cNvPr id="5" name="Footer Placeholder 4">
            <a:extLst>
              <a:ext uri="{FF2B5EF4-FFF2-40B4-BE49-F238E27FC236}">
                <a16:creationId xmlns:a16="http://schemas.microsoft.com/office/drawing/2014/main" id="{5DE61104-330B-E742-A4EA-607F4269BC4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Nicola Bacchetta</a:t>
            </a:r>
            <a:endParaRPr lang="en-CH"/>
          </a:p>
        </p:txBody>
      </p:sp>
      <p:sp>
        <p:nvSpPr>
          <p:cNvPr id="6" name="Slide Number Placeholder 5">
            <a:extLst>
              <a:ext uri="{FF2B5EF4-FFF2-40B4-BE49-F238E27FC236}">
                <a16:creationId xmlns:a16="http://schemas.microsoft.com/office/drawing/2014/main" id="{5356A5B5-159A-6B4B-A6A9-54F3DDA2CC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2BED9C-DB89-E840-AFDF-3C456D6DDDAD}" type="slidenum">
              <a:rPr lang="en-CH" smtClean="0"/>
              <a:t>‹#›</a:t>
            </a:fld>
            <a:endParaRPr lang="en-CH"/>
          </a:p>
        </p:txBody>
      </p:sp>
    </p:spTree>
    <p:extLst>
      <p:ext uri="{BB962C8B-B14F-4D97-AF65-F5344CB8AC3E}">
        <p14:creationId xmlns:p14="http://schemas.microsoft.com/office/powerpoint/2010/main" val="3029116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C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mailto:HEERC_managers@fnal.gov"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esh.fnal.gov/pls/apex/f?p=150:1:17089239814925:::::"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fermipoint.fnal.gov/service/tsworc/Lists/tsworc/NewForm.aspx?Source=/service/tsworc/&amp;Beam=0&amp;orc=1"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fermi.servicenowservices.com/kb_view.do?sysparm_article=KB0010655" TargetMode="External"/><Relationship Id="rId2" Type="http://schemas.openxmlformats.org/officeDocument/2006/relationships/hyperlink" Target="http://appora.fnal.gov/pls/default/node_registration.htm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29007"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(NOV 9,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37442" y="1013555"/>
            <a:ext cx="7877908" cy="5324535"/>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As already mentioned (slide 6) P.O. were issued for missing furniture for the meetings rooms, wellness rooms and common areas (Brian Rubik).  Except for the large conference room (1462) and adjacent conference room (1416). A temporary small table was placed there, but a more suitable table is available.</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We are in the process of acquiring new workbenches and chairs for the labs (Lisa Carrigan and Rick Ford).</a:t>
            </a:r>
          </a:p>
          <a:p>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I understand that Sue will soon be replaced by somebody else as building manager.</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Sue also will work on signage for emergency gathering points and weather shelters. Leo will update the IERC Hazard Awareness training (some names have changed) and then ask Ryan Rivera, Dave </a:t>
            </a:r>
            <a:r>
              <a:rPr lang="en-GB" sz="2000" dirty="0" err="1">
                <a:solidFill>
                  <a:schemeClr val="accent1"/>
                </a:solidFill>
                <a:latin typeface="Arial" panose="020B0604020202020204" pitchFamily="34" charset="0"/>
                <a:cs typeface="Arial" panose="020B0604020202020204" pitchFamily="34" charset="0"/>
              </a:rPr>
              <a:t>Pushka</a:t>
            </a:r>
            <a:r>
              <a:rPr lang="en-GB" sz="2000" dirty="0">
                <a:solidFill>
                  <a:schemeClr val="accent1"/>
                </a:solidFill>
                <a:latin typeface="Arial" panose="020B0604020202020204" pitchFamily="34" charset="0"/>
                <a:cs typeface="Arial" panose="020B0604020202020204" pitchFamily="34" charset="0"/>
              </a:rPr>
              <a:t> and Rick Ford to see that people in their groups who have offices in the building take it.</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a:t>
            </a:fld>
            <a:endParaRPr lang="en-CH"/>
          </a:p>
        </p:txBody>
      </p:sp>
    </p:spTree>
    <p:extLst>
      <p:ext uri="{BB962C8B-B14F-4D97-AF65-F5344CB8AC3E}">
        <p14:creationId xmlns:p14="http://schemas.microsoft.com/office/powerpoint/2010/main" val="368889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19, 2023)</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10</a:t>
            </a:fld>
            <a:endParaRPr lang="en-CH"/>
          </a:p>
        </p:txBody>
      </p:sp>
      <p:pic>
        <p:nvPicPr>
          <p:cNvPr id="8" name="Picture 7">
            <a:extLst>
              <a:ext uri="{FF2B5EF4-FFF2-40B4-BE49-F238E27FC236}">
                <a16:creationId xmlns:a16="http://schemas.microsoft.com/office/drawing/2014/main" id="{A3A57DDF-599F-2245-A0CD-8E8EFAF5EEDF}"/>
              </a:ext>
            </a:extLst>
          </p:cNvPr>
          <p:cNvPicPr>
            <a:picLocks noChangeAspect="1"/>
          </p:cNvPicPr>
          <p:nvPr/>
        </p:nvPicPr>
        <p:blipFill>
          <a:blip r:embed="rId2"/>
          <a:stretch>
            <a:fillRect/>
          </a:stretch>
        </p:blipFill>
        <p:spPr>
          <a:xfrm>
            <a:off x="320431" y="1004835"/>
            <a:ext cx="5045389" cy="5168662"/>
          </a:xfrm>
          <a:prstGeom prst="rect">
            <a:avLst/>
          </a:prstGeom>
        </p:spPr>
      </p:pic>
    </p:spTree>
    <p:extLst>
      <p:ext uri="{BB962C8B-B14F-4D97-AF65-F5344CB8AC3E}">
        <p14:creationId xmlns:p14="http://schemas.microsoft.com/office/powerpoint/2010/main" val="180204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12,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Tenants at IERC should contact their department Admin for Travel / Vouchers / and Orders (this has not changed). </a:t>
            </a:r>
          </a:p>
          <a:p>
            <a:r>
              <a:rPr lang="en-GB" dirty="0">
                <a:solidFill>
                  <a:schemeClr val="accent1"/>
                </a:solidFill>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Spring Barrett and Cathy Barker will be stocking the cabinets, filling the copiers/printers with paper, and keeping track of the Conference room.   They will go to IERC once a week to make sure things are good.</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I agreed with James Burke (Safety) to have monthly safety walk-through. First is Thursday 19th at 11:00am. The idea is for them to familiarize with the equipment that is currently at IERC since they will be required to sign off on any ORC. If some of you can be in the lab and explain what is going on it would be beneficial.</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Chilled water: </a:t>
            </a:r>
            <a:r>
              <a:rPr lang="en-GB" sz="1800" dirty="0">
                <a:solidFill>
                  <a:schemeClr val="accent1"/>
                </a:solidFill>
                <a:latin typeface="Arial" panose="020B0604020202020204" pitchFamily="34" charset="0"/>
                <a:cs typeface="Arial" panose="020B0604020202020204" pitchFamily="34" charset="0"/>
              </a:rPr>
              <a:t>fall under the purview of the ISD Mechanical Shop, supervised by John (JP) Pollock. Fehr Solution (water treatment consultant) should have the IERC chilled water system added to their list for regular sampling. Question: Was a Sample Point or Chem Feeder installed in this system?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11</a:t>
            </a:fld>
            <a:endParaRPr lang="en-CH"/>
          </a:p>
        </p:txBody>
      </p:sp>
    </p:spTree>
    <p:extLst>
      <p:ext uri="{BB962C8B-B14F-4D97-AF65-F5344CB8AC3E}">
        <p14:creationId xmlns:p14="http://schemas.microsoft.com/office/powerpoint/2010/main" val="145387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12,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As a follow up on the HVAC intervention on the 29</a:t>
            </a:r>
            <a:r>
              <a:rPr lang="en-GB" baseline="30000" dirty="0">
                <a:solidFill>
                  <a:schemeClr val="accent1"/>
                </a:solidFill>
                <a:latin typeface="Arial" panose="020B0604020202020204" pitchFamily="34" charset="0"/>
                <a:cs typeface="Arial" panose="020B0604020202020204" pitchFamily="34" charset="0"/>
              </a:rPr>
              <a:t>th</a:t>
            </a:r>
            <a:r>
              <a:rPr lang="en-GB" dirty="0">
                <a:solidFill>
                  <a:schemeClr val="accent1"/>
                </a:solidFill>
                <a:latin typeface="Arial" panose="020B0604020202020204" pitchFamily="34" charset="0"/>
                <a:cs typeface="Arial" panose="020B0604020202020204" pitchFamily="34" charset="0"/>
              </a:rPr>
              <a:t> of September, we had a meeting with ISD and Safety to discuss better procedures for such cases as they potentially alter the normal situation in terms of ODH analysis for various places at IERC.  A specific </a:t>
            </a:r>
            <a:r>
              <a:rPr lang="en-GB" dirty="0" err="1">
                <a:solidFill>
                  <a:schemeClr val="accent1"/>
                </a:solidFill>
                <a:latin typeface="Arial" panose="020B0604020202020204" pitchFamily="34" charset="0"/>
                <a:cs typeface="Arial" panose="020B0604020202020204" pitchFamily="34" charset="0"/>
              </a:rPr>
              <a:t>HEERC_safety@fnal.gov</a:t>
            </a:r>
            <a:r>
              <a:rPr lang="en-GB" dirty="0">
                <a:solidFill>
                  <a:schemeClr val="accent1"/>
                </a:solidFill>
                <a:latin typeface="Arial" panose="020B0604020202020204" pitchFamily="34" charset="0"/>
                <a:cs typeface="Arial" panose="020B0604020202020204" pitchFamily="34" charset="0"/>
              </a:rPr>
              <a:t> list will be created with the idea to be in the loop of the approval process for such events. In any case, once approved, all events will be announced to the </a:t>
            </a:r>
            <a:r>
              <a:rPr lang="en-GB" dirty="0">
                <a:solidFill>
                  <a:schemeClr val="accent1"/>
                </a:solidFill>
                <a:latin typeface="Arial" panose="020B0604020202020204" pitchFamily="34" charset="0"/>
                <a:cs typeface="Arial" panose="020B0604020202020204" pitchFamily="34" charset="0"/>
                <a:hlinkClick r:id="rId2"/>
              </a:rPr>
              <a:t>HEERC_managers@fnal.gov</a:t>
            </a:r>
            <a:r>
              <a:rPr lang="en-GB" dirty="0">
                <a:solidFill>
                  <a:schemeClr val="accent1"/>
                </a:solidFill>
                <a:latin typeface="Arial" panose="020B0604020202020204" pitchFamily="34" charset="0"/>
                <a:cs typeface="Arial" panose="020B0604020202020204" pitchFamily="34" charset="0"/>
              </a:rPr>
              <a:t> list with as much advance notice as possible. Question: is ODH the only issue here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We are in the process of developing the necessary procedures for being able to perform </a:t>
            </a:r>
            <a:r>
              <a:rPr lang="en-GB" u="sng" dirty="0">
                <a:solidFill>
                  <a:schemeClr val="accent1"/>
                </a:solidFill>
                <a:latin typeface="Arial" panose="020B0604020202020204" pitchFamily="34" charset="0"/>
                <a:cs typeface="Arial" panose="020B0604020202020204" pitchFamily="34" charset="0"/>
              </a:rPr>
              <a:t>simple</a:t>
            </a:r>
            <a:r>
              <a:rPr lang="en-GB" dirty="0">
                <a:solidFill>
                  <a:schemeClr val="accent1"/>
                </a:solidFill>
                <a:latin typeface="Arial" panose="020B0604020202020204" pitchFamily="34" charset="0"/>
                <a:cs typeface="Arial" panose="020B0604020202020204" pitchFamily="34" charset="0"/>
              </a:rPr>
              <a:t> “Julie scans” ourselves without having to call the outside company who is very expensive. We will test drive the procedure for the installation of the new gas shack outside IERC North/Est end soon.</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If you need to place some equipment in the storage room (G523) you can do so.  In the future we might purchase cabinets to populate the room.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12</a:t>
            </a:fld>
            <a:endParaRPr lang="en-CH"/>
          </a:p>
        </p:txBody>
      </p:sp>
    </p:spTree>
    <p:extLst>
      <p:ext uri="{BB962C8B-B14F-4D97-AF65-F5344CB8AC3E}">
        <p14:creationId xmlns:p14="http://schemas.microsoft.com/office/powerpoint/2010/main" val="230551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59E69ED-347E-444A-B6C7-7044F3C13857}"/>
              </a:ext>
            </a:extLst>
          </p:cNvPr>
          <p:cNvPicPr>
            <a:picLocks noChangeAspect="1"/>
          </p:cNvPicPr>
          <p:nvPr/>
        </p:nvPicPr>
        <p:blipFill>
          <a:blip r:embed="rId2"/>
          <a:stretch>
            <a:fillRect/>
          </a:stretch>
        </p:blipFill>
        <p:spPr>
          <a:xfrm>
            <a:off x="0" y="1208319"/>
            <a:ext cx="9138218" cy="2309348"/>
          </a:xfrm>
          <a:prstGeom prst="rect">
            <a:avLst/>
          </a:prstGeom>
        </p:spPr>
      </p:pic>
      <p:sp>
        <p:nvSpPr>
          <p:cNvPr id="3" name="Date Placeholder 2">
            <a:extLst>
              <a:ext uri="{FF2B5EF4-FFF2-40B4-BE49-F238E27FC236}">
                <a16:creationId xmlns:a16="http://schemas.microsoft.com/office/drawing/2014/main" id="{2BC03D08-0996-864F-A9AB-5A06C62271C7}"/>
              </a:ext>
            </a:extLst>
          </p:cNvPr>
          <p:cNvSpPr>
            <a:spLocks noGrp="1"/>
          </p:cNvSpPr>
          <p:nvPr>
            <p:ph type="dt" sz="half" idx="10"/>
          </p:nvPr>
        </p:nvSpPr>
        <p:spPr/>
        <p:txBody>
          <a:bodyPr/>
          <a:lstStyle/>
          <a:p>
            <a:r>
              <a:rPr lang="de-CH"/>
              <a:t>9.11.23</a:t>
            </a:r>
            <a:endParaRPr lang="en-CH"/>
          </a:p>
        </p:txBody>
      </p:sp>
      <p:sp>
        <p:nvSpPr>
          <p:cNvPr id="5" name="Footer Placeholder 4">
            <a:extLst>
              <a:ext uri="{FF2B5EF4-FFF2-40B4-BE49-F238E27FC236}">
                <a16:creationId xmlns:a16="http://schemas.microsoft.com/office/drawing/2014/main" id="{DCE00262-E209-814A-BBF0-6969F8AEE9E6}"/>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E3AF39AC-1B59-334C-823E-9EE15910C29B}"/>
              </a:ext>
            </a:extLst>
          </p:cNvPr>
          <p:cNvSpPr>
            <a:spLocks noGrp="1"/>
          </p:cNvSpPr>
          <p:nvPr>
            <p:ph type="sldNum" sz="quarter" idx="12"/>
          </p:nvPr>
        </p:nvSpPr>
        <p:spPr/>
        <p:txBody>
          <a:bodyPr/>
          <a:lstStyle/>
          <a:p>
            <a:fld id="{7F2BED9C-DB89-E840-AFDF-3C456D6DDDAD}" type="slidenum">
              <a:rPr lang="en-CH" smtClean="0"/>
              <a:t>13</a:t>
            </a:fld>
            <a:endParaRPr lang="en-CH"/>
          </a:p>
        </p:txBody>
      </p:sp>
      <p:sp>
        <p:nvSpPr>
          <p:cNvPr id="2" name="TextBox 1">
            <a:extLst>
              <a:ext uri="{FF2B5EF4-FFF2-40B4-BE49-F238E27FC236}">
                <a16:creationId xmlns:a16="http://schemas.microsoft.com/office/drawing/2014/main" id="{EFD3B9BB-B36E-0D40-8AF6-D95B47F64F22}"/>
              </a:ext>
            </a:extLst>
          </p:cNvPr>
          <p:cNvSpPr txBox="1"/>
          <p:nvPr/>
        </p:nvSpPr>
        <p:spPr>
          <a:xfrm>
            <a:off x="1549400" y="1912394"/>
            <a:ext cx="1122423" cy="400110"/>
          </a:xfrm>
          <a:prstGeom prst="rect">
            <a:avLst/>
          </a:prstGeom>
          <a:noFill/>
        </p:spPr>
        <p:txBody>
          <a:bodyPr wrap="none" rtlCol="0">
            <a:spAutoFit/>
          </a:bodyPr>
          <a:lstStyle/>
          <a:p>
            <a:pPr algn="ctr"/>
            <a:r>
              <a:rPr lang="en-CH" sz="1000" dirty="0">
                <a:solidFill>
                  <a:schemeClr val="accent1"/>
                </a:solidFill>
                <a:latin typeface="Arial" panose="020B0604020202020204" pitchFamily="34" charset="0"/>
                <a:cs typeface="Arial" panose="020B0604020202020204" pitchFamily="34" charset="0"/>
              </a:rPr>
              <a:t>Great Hall West </a:t>
            </a:r>
          </a:p>
          <a:p>
            <a:pPr algn="ctr"/>
            <a:r>
              <a:rPr lang="en-CH" sz="1000" dirty="0">
                <a:solidFill>
                  <a:schemeClr val="accent1"/>
                </a:solidFill>
                <a:latin typeface="Arial" panose="020B0604020202020204" pitchFamily="34" charset="0"/>
                <a:cs typeface="Arial" panose="020B0604020202020204" pitchFamily="34" charset="0"/>
              </a:rPr>
              <a:t>(CMB-S4)</a:t>
            </a:r>
          </a:p>
        </p:txBody>
      </p:sp>
      <p:sp>
        <p:nvSpPr>
          <p:cNvPr id="7" name="TextBox 6">
            <a:extLst>
              <a:ext uri="{FF2B5EF4-FFF2-40B4-BE49-F238E27FC236}">
                <a16:creationId xmlns:a16="http://schemas.microsoft.com/office/drawing/2014/main" id="{F8C75963-4369-F04D-805A-3366C5D92E97}"/>
              </a:ext>
            </a:extLst>
          </p:cNvPr>
          <p:cNvSpPr txBox="1"/>
          <p:nvPr/>
        </p:nvSpPr>
        <p:spPr>
          <a:xfrm>
            <a:off x="1549400" y="1599964"/>
            <a:ext cx="72487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A.Anderson</a:t>
            </a:r>
          </a:p>
        </p:txBody>
      </p:sp>
      <p:sp>
        <p:nvSpPr>
          <p:cNvPr id="8" name="TextBox 7">
            <a:extLst>
              <a:ext uri="{FF2B5EF4-FFF2-40B4-BE49-F238E27FC236}">
                <a16:creationId xmlns:a16="http://schemas.microsoft.com/office/drawing/2014/main" id="{F72C38A2-A6CF-7547-AFE5-18077DE76FC6}"/>
              </a:ext>
            </a:extLst>
          </p:cNvPr>
          <p:cNvSpPr txBox="1"/>
          <p:nvPr/>
        </p:nvSpPr>
        <p:spPr>
          <a:xfrm>
            <a:off x="3359150" y="2045893"/>
            <a:ext cx="463588"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CCD</a:t>
            </a:r>
          </a:p>
        </p:txBody>
      </p:sp>
      <p:sp>
        <p:nvSpPr>
          <p:cNvPr id="10" name="TextBox 9">
            <a:extLst>
              <a:ext uri="{FF2B5EF4-FFF2-40B4-BE49-F238E27FC236}">
                <a16:creationId xmlns:a16="http://schemas.microsoft.com/office/drawing/2014/main" id="{1C837653-E6EF-EF43-9C40-7244FCB38A5D}"/>
              </a:ext>
            </a:extLst>
          </p:cNvPr>
          <p:cNvSpPr txBox="1"/>
          <p:nvPr/>
        </p:nvSpPr>
        <p:spPr>
          <a:xfrm>
            <a:off x="2781300" y="1574564"/>
            <a:ext cx="636713"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C.Chavez</a:t>
            </a:r>
          </a:p>
        </p:txBody>
      </p:sp>
      <p:sp>
        <p:nvSpPr>
          <p:cNvPr id="11" name="TextBox 10">
            <a:extLst>
              <a:ext uri="{FF2B5EF4-FFF2-40B4-BE49-F238E27FC236}">
                <a16:creationId xmlns:a16="http://schemas.microsoft.com/office/drawing/2014/main" id="{AF2A8005-D8C6-0E4A-8D92-116852A15317}"/>
              </a:ext>
            </a:extLst>
          </p:cNvPr>
          <p:cNvSpPr txBox="1"/>
          <p:nvPr/>
        </p:nvSpPr>
        <p:spPr>
          <a:xfrm>
            <a:off x="1551873" y="2533205"/>
            <a:ext cx="529312"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C.Pena</a:t>
            </a:r>
          </a:p>
        </p:txBody>
      </p:sp>
      <p:sp>
        <p:nvSpPr>
          <p:cNvPr id="13" name="TextBox 12">
            <a:extLst>
              <a:ext uri="{FF2B5EF4-FFF2-40B4-BE49-F238E27FC236}">
                <a16:creationId xmlns:a16="http://schemas.microsoft.com/office/drawing/2014/main" id="{503A6DAA-20B8-0A41-B55D-6E79D4ABDC61}"/>
              </a:ext>
            </a:extLst>
          </p:cNvPr>
          <p:cNvSpPr txBox="1"/>
          <p:nvPr/>
        </p:nvSpPr>
        <p:spPr>
          <a:xfrm rot="18902166">
            <a:off x="2437698" y="2959997"/>
            <a:ext cx="561372"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F.Fahim</a:t>
            </a:r>
          </a:p>
        </p:txBody>
      </p:sp>
      <p:sp>
        <p:nvSpPr>
          <p:cNvPr id="14" name="TextBox 13">
            <a:extLst>
              <a:ext uri="{FF2B5EF4-FFF2-40B4-BE49-F238E27FC236}">
                <a16:creationId xmlns:a16="http://schemas.microsoft.com/office/drawing/2014/main" id="{81102933-CD97-F644-BC4A-4E48C08DDD1F}"/>
              </a:ext>
            </a:extLst>
          </p:cNvPr>
          <p:cNvSpPr txBox="1"/>
          <p:nvPr/>
        </p:nvSpPr>
        <p:spPr>
          <a:xfrm>
            <a:off x="2492211" y="2540744"/>
            <a:ext cx="482824"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ASIC</a:t>
            </a:r>
          </a:p>
        </p:txBody>
      </p:sp>
      <p:sp>
        <p:nvSpPr>
          <p:cNvPr id="15" name="TextBox 14">
            <a:extLst>
              <a:ext uri="{FF2B5EF4-FFF2-40B4-BE49-F238E27FC236}">
                <a16:creationId xmlns:a16="http://schemas.microsoft.com/office/drawing/2014/main" id="{A9EA946E-8FF4-AE41-BF08-F1DB14F611CC}"/>
              </a:ext>
            </a:extLst>
          </p:cNvPr>
          <p:cNvSpPr txBox="1"/>
          <p:nvPr/>
        </p:nvSpPr>
        <p:spPr>
          <a:xfrm>
            <a:off x="2831772" y="2533205"/>
            <a:ext cx="503664"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Mu2e</a:t>
            </a:r>
          </a:p>
        </p:txBody>
      </p:sp>
      <p:sp>
        <p:nvSpPr>
          <p:cNvPr id="16" name="TextBox 15">
            <a:extLst>
              <a:ext uri="{FF2B5EF4-FFF2-40B4-BE49-F238E27FC236}">
                <a16:creationId xmlns:a16="http://schemas.microsoft.com/office/drawing/2014/main" id="{FE357698-4C95-6B41-B33E-6152AF900424}"/>
              </a:ext>
            </a:extLst>
          </p:cNvPr>
          <p:cNvSpPr txBox="1"/>
          <p:nvPr/>
        </p:nvSpPr>
        <p:spPr>
          <a:xfrm>
            <a:off x="2765797" y="2858547"/>
            <a:ext cx="636713" cy="461665"/>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R.Rivera</a:t>
            </a:r>
          </a:p>
          <a:p>
            <a:r>
              <a:rPr lang="en-CH" sz="800" i="1" dirty="0">
                <a:solidFill>
                  <a:schemeClr val="accent1"/>
                </a:solidFill>
                <a:latin typeface="Arial" panose="020B0604020202020204" pitchFamily="34" charset="0"/>
                <a:cs typeface="Arial" panose="020B0604020202020204" pitchFamily="34" charset="0"/>
              </a:rPr>
              <a:t>V.Rusu</a:t>
            </a:r>
          </a:p>
          <a:p>
            <a:r>
              <a:rPr lang="en-CH" sz="800" i="1" dirty="0">
                <a:solidFill>
                  <a:schemeClr val="accent1"/>
                </a:solidFill>
                <a:latin typeface="Arial" panose="020B0604020202020204" pitchFamily="34" charset="0"/>
                <a:cs typeface="Arial" panose="020B0604020202020204" pitchFamily="34" charset="0"/>
              </a:rPr>
              <a:t>A.Prosser</a:t>
            </a:r>
          </a:p>
        </p:txBody>
      </p:sp>
      <p:sp>
        <p:nvSpPr>
          <p:cNvPr id="17" name="TextBox 16">
            <a:extLst>
              <a:ext uri="{FF2B5EF4-FFF2-40B4-BE49-F238E27FC236}">
                <a16:creationId xmlns:a16="http://schemas.microsoft.com/office/drawing/2014/main" id="{51BADC32-EDF6-C340-9EAD-BBB1606AE0C5}"/>
              </a:ext>
            </a:extLst>
          </p:cNvPr>
          <p:cNvSpPr txBox="1"/>
          <p:nvPr/>
        </p:nvSpPr>
        <p:spPr>
          <a:xfrm>
            <a:off x="3367165" y="2533025"/>
            <a:ext cx="447558"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EED</a:t>
            </a:r>
          </a:p>
        </p:txBody>
      </p:sp>
      <p:sp>
        <p:nvSpPr>
          <p:cNvPr id="18" name="TextBox 17">
            <a:extLst>
              <a:ext uri="{FF2B5EF4-FFF2-40B4-BE49-F238E27FC236}">
                <a16:creationId xmlns:a16="http://schemas.microsoft.com/office/drawing/2014/main" id="{CF8EDA2C-479E-424F-A4DF-45C197AB58DC}"/>
              </a:ext>
            </a:extLst>
          </p:cNvPr>
          <p:cNvSpPr txBox="1"/>
          <p:nvPr/>
        </p:nvSpPr>
        <p:spPr>
          <a:xfrm>
            <a:off x="3300640" y="2935883"/>
            <a:ext cx="580608" cy="338554"/>
          </a:xfrm>
          <a:prstGeom prst="rect">
            <a:avLst/>
          </a:prstGeom>
          <a:noFill/>
        </p:spPr>
        <p:txBody>
          <a:bodyPr wrap="none" rtlCol="0">
            <a:spAutoFit/>
          </a:bodyPr>
          <a:lstStyle/>
          <a:p>
            <a:r>
              <a:rPr lang="en-GB" sz="800" i="1" dirty="0">
                <a:solidFill>
                  <a:schemeClr val="accent1"/>
                </a:solidFill>
                <a:latin typeface="Arial" panose="020B0604020202020204" pitchFamily="34" charset="0"/>
                <a:cs typeface="Arial" panose="020B0604020202020204" pitchFamily="34" charset="0"/>
              </a:rPr>
              <a:t>T. Shaw</a:t>
            </a:r>
          </a:p>
          <a:p>
            <a:r>
              <a:rPr lang="en-GB" sz="800" i="1" dirty="0">
                <a:solidFill>
                  <a:schemeClr val="accent1"/>
                </a:solidFill>
                <a:latin typeface="Arial" panose="020B0604020202020204" pitchFamily="34" charset="0"/>
                <a:cs typeface="Arial" panose="020B0604020202020204" pitchFamily="34" charset="0"/>
              </a:rPr>
              <a:t>V. </a:t>
            </a:r>
            <a:r>
              <a:rPr lang="en-GB" sz="800" i="1" dirty="0" err="1">
                <a:solidFill>
                  <a:schemeClr val="accent1"/>
                </a:solidFill>
                <a:latin typeface="Arial" panose="020B0604020202020204" pitchFamily="34" charset="0"/>
                <a:cs typeface="Arial" panose="020B0604020202020204" pitchFamily="34" charset="0"/>
              </a:rPr>
              <a:t>Rusu</a:t>
            </a:r>
            <a:endParaRPr lang="en-CH" sz="800" i="1" dirty="0">
              <a:solidFill>
                <a:schemeClr val="accent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D15EAFE-DFCD-7E4E-BA02-93CE986CAE3B}"/>
              </a:ext>
            </a:extLst>
          </p:cNvPr>
          <p:cNvSpPr txBox="1"/>
          <p:nvPr/>
        </p:nvSpPr>
        <p:spPr>
          <a:xfrm>
            <a:off x="3751636" y="2735648"/>
            <a:ext cx="668773" cy="400110"/>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CMB-S4</a:t>
            </a:r>
          </a:p>
          <a:p>
            <a:r>
              <a:rPr lang="en-CH" sz="1000" dirty="0">
                <a:solidFill>
                  <a:schemeClr val="accent1"/>
                </a:solidFill>
                <a:latin typeface="Arial" panose="020B0604020202020204" pitchFamily="34" charset="0"/>
                <a:cs typeface="Arial" panose="020B0604020202020204" pitchFamily="34" charset="0"/>
              </a:rPr>
              <a:t>Det.A</a:t>
            </a:r>
            <a:r>
              <a:rPr lang="en-GB" sz="1000" dirty="0">
                <a:solidFill>
                  <a:schemeClr val="accent1"/>
                </a:solidFill>
                <a:latin typeface="Arial" panose="020B0604020202020204" pitchFamily="34" charset="0"/>
                <a:cs typeface="Arial" panose="020B0604020202020204" pitchFamily="34" charset="0"/>
              </a:rPr>
              <a:t>s</a:t>
            </a:r>
            <a:r>
              <a:rPr lang="en-CH" sz="1000" dirty="0">
                <a:solidFill>
                  <a:schemeClr val="accent1"/>
                </a:solidFill>
                <a:latin typeface="Arial" panose="020B0604020202020204" pitchFamily="34" charset="0"/>
                <a:cs typeface="Arial" panose="020B0604020202020204" pitchFamily="34" charset="0"/>
              </a:rPr>
              <a:t>s.</a:t>
            </a:r>
          </a:p>
        </p:txBody>
      </p:sp>
      <p:sp>
        <p:nvSpPr>
          <p:cNvPr id="20" name="TextBox 19">
            <a:extLst>
              <a:ext uri="{FF2B5EF4-FFF2-40B4-BE49-F238E27FC236}">
                <a16:creationId xmlns:a16="http://schemas.microsoft.com/office/drawing/2014/main" id="{947E32E1-2D5F-9D47-AECD-370CC6929127}"/>
              </a:ext>
            </a:extLst>
          </p:cNvPr>
          <p:cNvSpPr txBox="1"/>
          <p:nvPr/>
        </p:nvSpPr>
        <p:spPr>
          <a:xfrm>
            <a:off x="3736412" y="3035083"/>
            <a:ext cx="72487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A.Anderson</a:t>
            </a:r>
          </a:p>
        </p:txBody>
      </p:sp>
      <p:sp>
        <p:nvSpPr>
          <p:cNvPr id="21" name="TextBox 20">
            <a:extLst>
              <a:ext uri="{FF2B5EF4-FFF2-40B4-BE49-F238E27FC236}">
                <a16:creationId xmlns:a16="http://schemas.microsoft.com/office/drawing/2014/main" id="{D0825228-A481-8143-A40F-2684C1086E84}"/>
              </a:ext>
            </a:extLst>
          </p:cNvPr>
          <p:cNvSpPr txBox="1"/>
          <p:nvPr/>
        </p:nvSpPr>
        <p:spPr>
          <a:xfrm>
            <a:off x="4426467" y="1907879"/>
            <a:ext cx="894797" cy="400110"/>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Core Lab</a:t>
            </a:r>
          </a:p>
          <a:p>
            <a:pPr algn="ctr"/>
            <a:r>
              <a:rPr lang="en-US" sz="1000" dirty="0">
                <a:solidFill>
                  <a:schemeClr val="accent1"/>
                </a:solidFill>
                <a:latin typeface="Arial" panose="020B0604020202020204" pitchFamily="34" charset="0"/>
                <a:cs typeface="Arial" panose="020B0604020202020204" pitchFamily="34" charset="0"/>
              </a:rPr>
              <a:t>Clean Room</a:t>
            </a:r>
            <a:endParaRPr lang="en-CH" sz="1000" dirty="0">
              <a:solidFill>
                <a:schemeClr val="accent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343B4DF-9269-7B43-8C23-5648635FA9CB}"/>
              </a:ext>
            </a:extLst>
          </p:cNvPr>
          <p:cNvSpPr txBox="1"/>
          <p:nvPr/>
        </p:nvSpPr>
        <p:spPr>
          <a:xfrm>
            <a:off x="4461290" y="2225896"/>
            <a:ext cx="747320"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N.Bacchetta</a:t>
            </a:r>
          </a:p>
        </p:txBody>
      </p:sp>
      <p:sp>
        <p:nvSpPr>
          <p:cNvPr id="23" name="TextBox 22">
            <a:extLst>
              <a:ext uri="{FF2B5EF4-FFF2-40B4-BE49-F238E27FC236}">
                <a16:creationId xmlns:a16="http://schemas.microsoft.com/office/drawing/2014/main" id="{E9386653-CA48-8141-87AF-AD297B2141C3}"/>
              </a:ext>
            </a:extLst>
          </p:cNvPr>
          <p:cNvSpPr txBox="1"/>
          <p:nvPr/>
        </p:nvSpPr>
        <p:spPr>
          <a:xfrm>
            <a:off x="5442568" y="1777942"/>
            <a:ext cx="1763624" cy="400110"/>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G-WEST</a:t>
            </a:r>
          </a:p>
          <a:p>
            <a:pPr algn="ctr"/>
            <a:r>
              <a:rPr lang="en-US" sz="1000" dirty="0">
                <a:solidFill>
                  <a:schemeClr val="accent1"/>
                </a:solidFill>
                <a:latin typeface="Arial" panose="020B0604020202020204" pitchFamily="34" charset="0"/>
                <a:cs typeface="Arial" panose="020B0604020202020204" pitchFamily="34" charset="0"/>
              </a:rPr>
              <a:t>CCD &amp; Future Collider R&amp;D</a:t>
            </a:r>
            <a:endParaRPr lang="en-CH" sz="1000" dirty="0">
              <a:solidFill>
                <a:schemeClr val="accent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1F5E892-C2E8-EA45-A44C-AE94AB818B0D}"/>
              </a:ext>
            </a:extLst>
          </p:cNvPr>
          <p:cNvSpPr txBox="1"/>
          <p:nvPr/>
        </p:nvSpPr>
        <p:spPr>
          <a:xfrm>
            <a:off x="5368345" y="2086720"/>
            <a:ext cx="747320"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N.Bacchetta</a:t>
            </a:r>
          </a:p>
        </p:txBody>
      </p:sp>
      <p:sp>
        <p:nvSpPr>
          <p:cNvPr id="25" name="TextBox 24">
            <a:extLst>
              <a:ext uri="{FF2B5EF4-FFF2-40B4-BE49-F238E27FC236}">
                <a16:creationId xmlns:a16="http://schemas.microsoft.com/office/drawing/2014/main" id="{F5A61B08-54BC-3240-9248-ADE7CDA0F00B}"/>
              </a:ext>
            </a:extLst>
          </p:cNvPr>
          <p:cNvSpPr txBox="1"/>
          <p:nvPr/>
        </p:nvSpPr>
        <p:spPr>
          <a:xfrm>
            <a:off x="5294577" y="2563733"/>
            <a:ext cx="926857" cy="246221"/>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DUNE Warm</a:t>
            </a:r>
            <a:endParaRPr lang="en-CH" sz="1000" dirty="0">
              <a:solidFill>
                <a:schemeClr val="accent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8620480-410F-414B-A8F6-87743BBDD2F5}"/>
              </a:ext>
            </a:extLst>
          </p:cNvPr>
          <p:cNvSpPr txBox="1"/>
          <p:nvPr/>
        </p:nvSpPr>
        <p:spPr>
          <a:xfrm>
            <a:off x="5284085" y="2714366"/>
            <a:ext cx="59663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M.Nunes</a:t>
            </a:r>
          </a:p>
        </p:txBody>
      </p:sp>
      <p:sp>
        <p:nvSpPr>
          <p:cNvPr id="27" name="TextBox 26">
            <a:extLst>
              <a:ext uri="{FF2B5EF4-FFF2-40B4-BE49-F238E27FC236}">
                <a16:creationId xmlns:a16="http://schemas.microsoft.com/office/drawing/2014/main" id="{12667789-320B-B747-B625-77AE82C13E61}"/>
              </a:ext>
            </a:extLst>
          </p:cNvPr>
          <p:cNvSpPr txBox="1"/>
          <p:nvPr/>
        </p:nvSpPr>
        <p:spPr>
          <a:xfrm>
            <a:off x="8101357" y="2014832"/>
            <a:ext cx="846707" cy="246221"/>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DUNE Cold</a:t>
            </a:r>
            <a:endParaRPr lang="en-CH" sz="1000" dirty="0">
              <a:solidFill>
                <a:schemeClr val="accent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1554037-5186-CC4E-A6BC-DC714C973259}"/>
              </a:ext>
            </a:extLst>
          </p:cNvPr>
          <p:cNvSpPr txBox="1"/>
          <p:nvPr/>
        </p:nvSpPr>
        <p:spPr>
          <a:xfrm>
            <a:off x="8050790" y="2165465"/>
            <a:ext cx="732893"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F.Blaszczyk</a:t>
            </a:r>
          </a:p>
        </p:txBody>
      </p:sp>
      <p:sp>
        <p:nvSpPr>
          <p:cNvPr id="30" name="TextBox 29">
            <a:extLst>
              <a:ext uri="{FF2B5EF4-FFF2-40B4-BE49-F238E27FC236}">
                <a16:creationId xmlns:a16="http://schemas.microsoft.com/office/drawing/2014/main" id="{FFBE2EF1-67F5-BA43-A5A3-F7965710B7F3}"/>
              </a:ext>
            </a:extLst>
          </p:cNvPr>
          <p:cNvSpPr txBox="1"/>
          <p:nvPr/>
        </p:nvSpPr>
        <p:spPr>
          <a:xfrm>
            <a:off x="0" y="5618111"/>
            <a:ext cx="8089145" cy="523220"/>
          </a:xfrm>
          <a:prstGeom prst="rect">
            <a:avLst/>
          </a:prstGeom>
          <a:noFill/>
        </p:spPr>
        <p:txBody>
          <a:bodyPr wrap="square" rtlCol="0">
            <a:spAutoFit/>
          </a:bodyPr>
          <a:lstStyle/>
          <a:p>
            <a:r>
              <a:rPr lang="en-CH" sz="1400" dirty="0">
                <a:latin typeface="Arial" panose="020B0604020202020204" pitchFamily="34" charset="0"/>
                <a:cs typeface="Arial" panose="020B0604020202020204" pitchFamily="34" charset="0"/>
              </a:rPr>
              <a:t>People requesting access to any of the zones (1 to 16) or to specific lab in red, should be given automatically access to the other rooms in the zone</a:t>
            </a:r>
          </a:p>
        </p:txBody>
      </p:sp>
      <p:sp>
        <p:nvSpPr>
          <p:cNvPr id="33" name="TextBox 32">
            <a:extLst>
              <a:ext uri="{FF2B5EF4-FFF2-40B4-BE49-F238E27FC236}">
                <a16:creationId xmlns:a16="http://schemas.microsoft.com/office/drawing/2014/main" id="{4FD534E2-BF77-BA49-82E6-1E4A609BC282}"/>
              </a:ext>
            </a:extLst>
          </p:cNvPr>
          <p:cNvSpPr txBox="1"/>
          <p:nvPr/>
        </p:nvSpPr>
        <p:spPr>
          <a:xfrm>
            <a:off x="1576809" y="2773529"/>
            <a:ext cx="1085554" cy="400110"/>
          </a:xfrm>
          <a:prstGeom prst="rect">
            <a:avLst/>
          </a:prstGeom>
          <a:noFill/>
        </p:spPr>
        <p:txBody>
          <a:bodyPr wrap="none" rtlCol="0">
            <a:spAutoFit/>
          </a:bodyPr>
          <a:lstStyle/>
          <a:p>
            <a:pPr algn="ctr"/>
            <a:r>
              <a:rPr lang="en-CH" sz="1000" dirty="0">
                <a:solidFill>
                  <a:schemeClr val="accent1"/>
                </a:solidFill>
                <a:latin typeface="Arial" panose="020B0604020202020204" pitchFamily="34" charset="0"/>
                <a:cs typeface="Arial" panose="020B0604020202020204" pitchFamily="34" charset="0"/>
              </a:rPr>
              <a:t>Great Hall East </a:t>
            </a:r>
          </a:p>
          <a:p>
            <a:pPr algn="ctr"/>
            <a:r>
              <a:rPr lang="en-CH" sz="1000" dirty="0">
                <a:solidFill>
                  <a:schemeClr val="accent1"/>
                </a:solidFill>
                <a:latin typeface="Arial" panose="020B0604020202020204" pitchFamily="34" charset="0"/>
                <a:cs typeface="Arial" panose="020B0604020202020204" pitchFamily="34" charset="0"/>
              </a:rPr>
              <a:t>(DM detectors)</a:t>
            </a:r>
          </a:p>
        </p:txBody>
      </p:sp>
      <p:sp>
        <p:nvSpPr>
          <p:cNvPr id="40" name="TextBox 39">
            <a:extLst>
              <a:ext uri="{FF2B5EF4-FFF2-40B4-BE49-F238E27FC236}">
                <a16:creationId xmlns:a16="http://schemas.microsoft.com/office/drawing/2014/main" id="{A264A7D2-11CB-974F-AA62-8F0815B08123}"/>
              </a:ext>
            </a:extLst>
          </p:cNvPr>
          <p:cNvSpPr txBox="1"/>
          <p:nvPr/>
        </p:nvSpPr>
        <p:spPr>
          <a:xfrm>
            <a:off x="157743" y="1471092"/>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G490</a:t>
            </a:r>
          </a:p>
        </p:txBody>
      </p:sp>
      <p:sp>
        <p:nvSpPr>
          <p:cNvPr id="41" name="TextBox 40">
            <a:extLst>
              <a:ext uri="{FF2B5EF4-FFF2-40B4-BE49-F238E27FC236}">
                <a16:creationId xmlns:a16="http://schemas.microsoft.com/office/drawing/2014/main" id="{94971FF4-7DA1-4244-9947-ECCB1C801CE5}"/>
              </a:ext>
            </a:extLst>
          </p:cNvPr>
          <p:cNvSpPr txBox="1"/>
          <p:nvPr/>
        </p:nvSpPr>
        <p:spPr>
          <a:xfrm>
            <a:off x="405502" y="174362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G480</a:t>
            </a:r>
          </a:p>
        </p:txBody>
      </p:sp>
      <p:sp>
        <p:nvSpPr>
          <p:cNvPr id="42" name="TextBox 41">
            <a:extLst>
              <a:ext uri="{FF2B5EF4-FFF2-40B4-BE49-F238E27FC236}">
                <a16:creationId xmlns:a16="http://schemas.microsoft.com/office/drawing/2014/main" id="{4331B5CE-EDA5-9247-9801-EE77D8A91168}"/>
              </a:ext>
            </a:extLst>
          </p:cNvPr>
          <p:cNvSpPr txBox="1"/>
          <p:nvPr/>
        </p:nvSpPr>
        <p:spPr>
          <a:xfrm>
            <a:off x="157743" y="208672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G460</a:t>
            </a:r>
          </a:p>
        </p:txBody>
      </p:sp>
      <p:sp>
        <p:nvSpPr>
          <p:cNvPr id="43" name="TextBox 42">
            <a:extLst>
              <a:ext uri="{FF2B5EF4-FFF2-40B4-BE49-F238E27FC236}">
                <a16:creationId xmlns:a16="http://schemas.microsoft.com/office/drawing/2014/main" id="{BB05E9EE-8055-104F-968A-70500D27B049}"/>
              </a:ext>
            </a:extLst>
          </p:cNvPr>
          <p:cNvSpPr txBox="1"/>
          <p:nvPr/>
        </p:nvSpPr>
        <p:spPr>
          <a:xfrm>
            <a:off x="82511" y="27143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G430</a:t>
            </a:r>
          </a:p>
        </p:txBody>
      </p:sp>
      <p:sp>
        <p:nvSpPr>
          <p:cNvPr id="44" name="TextBox 43">
            <a:extLst>
              <a:ext uri="{FF2B5EF4-FFF2-40B4-BE49-F238E27FC236}">
                <a16:creationId xmlns:a16="http://schemas.microsoft.com/office/drawing/2014/main" id="{39D7F3DB-79D8-1046-8865-4ACCD8661516}"/>
              </a:ext>
            </a:extLst>
          </p:cNvPr>
          <p:cNvSpPr txBox="1"/>
          <p:nvPr/>
        </p:nvSpPr>
        <p:spPr>
          <a:xfrm>
            <a:off x="1211998" y="171446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G523</a:t>
            </a:r>
          </a:p>
        </p:txBody>
      </p:sp>
      <p:sp>
        <p:nvSpPr>
          <p:cNvPr id="45" name="TextBox 44">
            <a:extLst>
              <a:ext uri="{FF2B5EF4-FFF2-40B4-BE49-F238E27FC236}">
                <a16:creationId xmlns:a16="http://schemas.microsoft.com/office/drawing/2014/main" id="{B71DD61E-2284-6F4D-A81B-0374B8A9B1F4}"/>
              </a:ext>
            </a:extLst>
          </p:cNvPr>
          <p:cNvSpPr txBox="1"/>
          <p:nvPr/>
        </p:nvSpPr>
        <p:spPr>
          <a:xfrm>
            <a:off x="1118095" y="2107934"/>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G535</a:t>
            </a:r>
          </a:p>
        </p:txBody>
      </p:sp>
      <p:sp>
        <p:nvSpPr>
          <p:cNvPr id="46" name="TextBox 45">
            <a:extLst>
              <a:ext uri="{FF2B5EF4-FFF2-40B4-BE49-F238E27FC236}">
                <a16:creationId xmlns:a16="http://schemas.microsoft.com/office/drawing/2014/main" id="{4DFBB8E2-067C-B549-9A84-05FAFC96AC3C}"/>
              </a:ext>
            </a:extLst>
          </p:cNvPr>
          <p:cNvSpPr txBox="1"/>
          <p:nvPr/>
        </p:nvSpPr>
        <p:spPr>
          <a:xfrm>
            <a:off x="2119586" y="25652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G321</a:t>
            </a:r>
          </a:p>
        </p:txBody>
      </p:sp>
      <p:sp>
        <p:nvSpPr>
          <p:cNvPr id="47" name="TextBox 46">
            <a:extLst>
              <a:ext uri="{FF2B5EF4-FFF2-40B4-BE49-F238E27FC236}">
                <a16:creationId xmlns:a16="http://schemas.microsoft.com/office/drawing/2014/main" id="{E5B3E199-C9CE-6149-8D6B-337B53AB7A74}"/>
              </a:ext>
            </a:extLst>
          </p:cNvPr>
          <p:cNvSpPr txBox="1"/>
          <p:nvPr/>
        </p:nvSpPr>
        <p:spPr>
          <a:xfrm>
            <a:off x="1046824" y="279315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G350</a:t>
            </a:r>
          </a:p>
        </p:txBody>
      </p:sp>
      <p:sp>
        <p:nvSpPr>
          <p:cNvPr id="48" name="TextBox 47">
            <a:extLst>
              <a:ext uri="{FF2B5EF4-FFF2-40B4-BE49-F238E27FC236}">
                <a16:creationId xmlns:a16="http://schemas.microsoft.com/office/drawing/2014/main" id="{1C610248-8379-D346-8C89-8A876319E9F6}"/>
              </a:ext>
            </a:extLst>
          </p:cNvPr>
          <p:cNvSpPr txBox="1"/>
          <p:nvPr/>
        </p:nvSpPr>
        <p:spPr>
          <a:xfrm>
            <a:off x="2160146" y="1806052"/>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G563</a:t>
            </a:r>
          </a:p>
        </p:txBody>
      </p:sp>
      <p:sp>
        <p:nvSpPr>
          <p:cNvPr id="49" name="TextBox 48">
            <a:extLst>
              <a:ext uri="{FF2B5EF4-FFF2-40B4-BE49-F238E27FC236}">
                <a16:creationId xmlns:a16="http://schemas.microsoft.com/office/drawing/2014/main" id="{8C23202B-319C-8544-9B5C-B909ADB0AFDA}"/>
              </a:ext>
            </a:extLst>
          </p:cNvPr>
          <p:cNvSpPr txBox="1"/>
          <p:nvPr/>
        </p:nvSpPr>
        <p:spPr>
          <a:xfrm>
            <a:off x="1601543" y="232530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G325</a:t>
            </a:r>
          </a:p>
        </p:txBody>
      </p:sp>
      <p:sp>
        <p:nvSpPr>
          <p:cNvPr id="50" name="TextBox 49">
            <a:extLst>
              <a:ext uri="{FF2B5EF4-FFF2-40B4-BE49-F238E27FC236}">
                <a16:creationId xmlns:a16="http://schemas.microsoft.com/office/drawing/2014/main" id="{40594630-51DD-FB43-AF21-52595E1CB57E}"/>
              </a:ext>
            </a:extLst>
          </p:cNvPr>
          <p:cNvSpPr txBox="1"/>
          <p:nvPr/>
        </p:nvSpPr>
        <p:spPr>
          <a:xfrm>
            <a:off x="2854148" y="231911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G295</a:t>
            </a:r>
          </a:p>
        </p:txBody>
      </p:sp>
      <p:sp>
        <p:nvSpPr>
          <p:cNvPr id="51" name="TextBox 50">
            <a:extLst>
              <a:ext uri="{FF2B5EF4-FFF2-40B4-BE49-F238E27FC236}">
                <a16:creationId xmlns:a16="http://schemas.microsoft.com/office/drawing/2014/main" id="{9A550130-4D28-2949-8F19-A09B8B7E643A}"/>
              </a:ext>
            </a:extLst>
          </p:cNvPr>
          <p:cNvSpPr txBox="1"/>
          <p:nvPr/>
        </p:nvSpPr>
        <p:spPr>
          <a:xfrm>
            <a:off x="3698845" y="183638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G623</a:t>
            </a:r>
          </a:p>
        </p:txBody>
      </p:sp>
      <p:sp>
        <p:nvSpPr>
          <p:cNvPr id="52" name="TextBox 51">
            <a:extLst>
              <a:ext uri="{FF2B5EF4-FFF2-40B4-BE49-F238E27FC236}">
                <a16:creationId xmlns:a16="http://schemas.microsoft.com/office/drawing/2014/main" id="{9933F8D8-3BF7-394A-BEA9-94A3710A4C0E}"/>
              </a:ext>
            </a:extLst>
          </p:cNvPr>
          <p:cNvSpPr txBox="1"/>
          <p:nvPr/>
        </p:nvSpPr>
        <p:spPr>
          <a:xfrm>
            <a:off x="2500508" y="27143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G301</a:t>
            </a:r>
          </a:p>
        </p:txBody>
      </p:sp>
      <p:sp>
        <p:nvSpPr>
          <p:cNvPr id="53" name="TextBox 52">
            <a:extLst>
              <a:ext uri="{FF2B5EF4-FFF2-40B4-BE49-F238E27FC236}">
                <a16:creationId xmlns:a16="http://schemas.microsoft.com/office/drawing/2014/main" id="{FC021021-9E92-314D-8BFD-DA6BC8AB20A3}"/>
              </a:ext>
            </a:extLst>
          </p:cNvPr>
          <p:cNvSpPr txBox="1"/>
          <p:nvPr/>
        </p:nvSpPr>
        <p:spPr>
          <a:xfrm>
            <a:off x="2862700" y="2697393"/>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G291</a:t>
            </a:r>
          </a:p>
        </p:txBody>
      </p:sp>
      <p:sp>
        <p:nvSpPr>
          <p:cNvPr id="54" name="TextBox 53">
            <a:extLst>
              <a:ext uri="{FF2B5EF4-FFF2-40B4-BE49-F238E27FC236}">
                <a16:creationId xmlns:a16="http://schemas.microsoft.com/office/drawing/2014/main" id="{A479E2EB-C631-9B4E-8491-256232A9712D}"/>
              </a:ext>
            </a:extLst>
          </p:cNvPr>
          <p:cNvSpPr txBox="1"/>
          <p:nvPr/>
        </p:nvSpPr>
        <p:spPr>
          <a:xfrm>
            <a:off x="3374029" y="2679903"/>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G271</a:t>
            </a:r>
          </a:p>
        </p:txBody>
      </p:sp>
      <p:sp>
        <p:nvSpPr>
          <p:cNvPr id="55" name="TextBox 54">
            <a:extLst>
              <a:ext uri="{FF2B5EF4-FFF2-40B4-BE49-F238E27FC236}">
                <a16:creationId xmlns:a16="http://schemas.microsoft.com/office/drawing/2014/main" id="{89230631-CF78-7A40-A09B-07E3CE7218F4}"/>
              </a:ext>
            </a:extLst>
          </p:cNvPr>
          <p:cNvSpPr txBox="1"/>
          <p:nvPr/>
        </p:nvSpPr>
        <p:spPr>
          <a:xfrm>
            <a:off x="3856936" y="255842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G251</a:t>
            </a:r>
          </a:p>
        </p:txBody>
      </p:sp>
      <p:sp>
        <p:nvSpPr>
          <p:cNvPr id="56" name="TextBox 55">
            <a:extLst>
              <a:ext uri="{FF2B5EF4-FFF2-40B4-BE49-F238E27FC236}">
                <a16:creationId xmlns:a16="http://schemas.microsoft.com/office/drawing/2014/main" id="{6C360A47-6F8E-654C-8BC0-8239533ED6CE}"/>
              </a:ext>
            </a:extLst>
          </p:cNvPr>
          <p:cNvSpPr txBox="1"/>
          <p:nvPr/>
        </p:nvSpPr>
        <p:spPr>
          <a:xfrm>
            <a:off x="4592700" y="262600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G211</a:t>
            </a:r>
          </a:p>
        </p:txBody>
      </p:sp>
      <p:sp>
        <p:nvSpPr>
          <p:cNvPr id="57" name="TextBox 56">
            <a:extLst>
              <a:ext uri="{FF2B5EF4-FFF2-40B4-BE49-F238E27FC236}">
                <a16:creationId xmlns:a16="http://schemas.microsoft.com/office/drawing/2014/main" id="{CD7909D7-264E-C84C-B61E-4C188747AFFD}"/>
              </a:ext>
            </a:extLst>
          </p:cNvPr>
          <p:cNvSpPr txBox="1"/>
          <p:nvPr/>
        </p:nvSpPr>
        <p:spPr>
          <a:xfrm>
            <a:off x="5880723" y="2874228"/>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G161</a:t>
            </a:r>
          </a:p>
        </p:txBody>
      </p:sp>
      <p:sp>
        <p:nvSpPr>
          <p:cNvPr id="58" name="TextBox 57">
            <a:extLst>
              <a:ext uri="{FF2B5EF4-FFF2-40B4-BE49-F238E27FC236}">
                <a16:creationId xmlns:a16="http://schemas.microsoft.com/office/drawing/2014/main" id="{8E854F91-CC68-714F-84AA-E4845C3D92AC}"/>
              </a:ext>
            </a:extLst>
          </p:cNvPr>
          <p:cNvSpPr txBox="1"/>
          <p:nvPr/>
        </p:nvSpPr>
        <p:spPr>
          <a:xfrm>
            <a:off x="6907137" y="3053767"/>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G121</a:t>
            </a:r>
          </a:p>
        </p:txBody>
      </p:sp>
      <p:sp>
        <p:nvSpPr>
          <p:cNvPr id="59" name="TextBox 58">
            <a:extLst>
              <a:ext uri="{FF2B5EF4-FFF2-40B4-BE49-F238E27FC236}">
                <a16:creationId xmlns:a16="http://schemas.microsoft.com/office/drawing/2014/main" id="{B56685C0-613E-4D4E-9182-4C98F38BC5E5}"/>
              </a:ext>
            </a:extLst>
          </p:cNvPr>
          <p:cNvSpPr txBox="1"/>
          <p:nvPr/>
        </p:nvSpPr>
        <p:spPr>
          <a:xfrm>
            <a:off x="6901175" y="262585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G123</a:t>
            </a:r>
          </a:p>
        </p:txBody>
      </p:sp>
      <p:sp>
        <p:nvSpPr>
          <p:cNvPr id="60" name="TextBox 59">
            <a:extLst>
              <a:ext uri="{FF2B5EF4-FFF2-40B4-BE49-F238E27FC236}">
                <a16:creationId xmlns:a16="http://schemas.microsoft.com/office/drawing/2014/main" id="{337D2AF0-670F-814D-B0A8-6222191757F7}"/>
              </a:ext>
            </a:extLst>
          </p:cNvPr>
          <p:cNvSpPr txBox="1"/>
          <p:nvPr/>
        </p:nvSpPr>
        <p:spPr>
          <a:xfrm>
            <a:off x="7206192" y="246815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G113</a:t>
            </a:r>
          </a:p>
        </p:txBody>
      </p:sp>
      <p:sp>
        <p:nvSpPr>
          <p:cNvPr id="61" name="TextBox 60">
            <a:extLst>
              <a:ext uri="{FF2B5EF4-FFF2-40B4-BE49-F238E27FC236}">
                <a16:creationId xmlns:a16="http://schemas.microsoft.com/office/drawing/2014/main" id="{09370584-C3A3-214A-9C86-071639103572}"/>
              </a:ext>
            </a:extLst>
          </p:cNvPr>
          <p:cNvSpPr txBox="1"/>
          <p:nvPr/>
        </p:nvSpPr>
        <p:spPr>
          <a:xfrm>
            <a:off x="5739713" y="231069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G165</a:t>
            </a:r>
          </a:p>
        </p:txBody>
      </p:sp>
      <p:sp>
        <p:nvSpPr>
          <p:cNvPr id="62" name="TextBox 61">
            <a:extLst>
              <a:ext uri="{FF2B5EF4-FFF2-40B4-BE49-F238E27FC236}">
                <a16:creationId xmlns:a16="http://schemas.microsoft.com/office/drawing/2014/main" id="{50EE8683-110B-D447-98EC-FBB370F56C8C}"/>
              </a:ext>
            </a:extLst>
          </p:cNvPr>
          <p:cNvSpPr txBox="1"/>
          <p:nvPr/>
        </p:nvSpPr>
        <p:spPr>
          <a:xfrm>
            <a:off x="8077410" y="2579121"/>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G044</a:t>
            </a:r>
          </a:p>
        </p:txBody>
      </p:sp>
      <p:sp>
        <p:nvSpPr>
          <p:cNvPr id="63" name="TextBox 62">
            <a:extLst>
              <a:ext uri="{FF2B5EF4-FFF2-40B4-BE49-F238E27FC236}">
                <a16:creationId xmlns:a16="http://schemas.microsoft.com/office/drawing/2014/main" id="{C234D853-A260-8443-927B-9887D032D176}"/>
              </a:ext>
            </a:extLst>
          </p:cNvPr>
          <p:cNvSpPr txBox="1"/>
          <p:nvPr/>
        </p:nvSpPr>
        <p:spPr>
          <a:xfrm>
            <a:off x="7267680" y="156704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G771</a:t>
            </a:r>
          </a:p>
        </p:txBody>
      </p:sp>
      <p:sp>
        <p:nvSpPr>
          <p:cNvPr id="64" name="TextBox 63">
            <a:extLst>
              <a:ext uri="{FF2B5EF4-FFF2-40B4-BE49-F238E27FC236}">
                <a16:creationId xmlns:a16="http://schemas.microsoft.com/office/drawing/2014/main" id="{5D2B27D2-931D-8B4C-BDBE-5263A6F7DBC3}"/>
              </a:ext>
            </a:extLst>
          </p:cNvPr>
          <p:cNvSpPr txBox="1"/>
          <p:nvPr/>
        </p:nvSpPr>
        <p:spPr>
          <a:xfrm>
            <a:off x="5630367" y="172283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G723</a:t>
            </a:r>
          </a:p>
        </p:txBody>
      </p:sp>
      <p:sp>
        <p:nvSpPr>
          <p:cNvPr id="65" name="TextBox 64">
            <a:extLst>
              <a:ext uri="{FF2B5EF4-FFF2-40B4-BE49-F238E27FC236}">
                <a16:creationId xmlns:a16="http://schemas.microsoft.com/office/drawing/2014/main" id="{B3353FF5-E947-144F-818A-8217C90B50D5}"/>
              </a:ext>
            </a:extLst>
          </p:cNvPr>
          <p:cNvSpPr txBox="1"/>
          <p:nvPr/>
        </p:nvSpPr>
        <p:spPr>
          <a:xfrm>
            <a:off x="4397010" y="1590608"/>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G671</a:t>
            </a:r>
          </a:p>
        </p:txBody>
      </p:sp>
      <p:pic>
        <p:nvPicPr>
          <p:cNvPr id="66" name="Picture 65">
            <a:extLst>
              <a:ext uri="{FF2B5EF4-FFF2-40B4-BE49-F238E27FC236}">
                <a16:creationId xmlns:a16="http://schemas.microsoft.com/office/drawing/2014/main" id="{5A4D6076-E7B9-8A4B-949E-1B0413869791}"/>
              </a:ext>
            </a:extLst>
          </p:cNvPr>
          <p:cNvPicPr>
            <a:picLocks noChangeAspect="1"/>
          </p:cNvPicPr>
          <p:nvPr/>
        </p:nvPicPr>
        <p:blipFill>
          <a:blip r:embed="rId3"/>
          <a:stretch>
            <a:fillRect/>
          </a:stretch>
        </p:blipFill>
        <p:spPr>
          <a:xfrm>
            <a:off x="39710" y="3590125"/>
            <a:ext cx="5168900" cy="2006600"/>
          </a:xfrm>
          <a:prstGeom prst="rect">
            <a:avLst/>
          </a:prstGeom>
        </p:spPr>
      </p:pic>
      <p:sp>
        <p:nvSpPr>
          <p:cNvPr id="67" name="TextBox 66">
            <a:extLst>
              <a:ext uri="{FF2B5EF4-FFF2-40B4-BE49-F238E27FC236}">
                <a16:creationId xmlns:a16="http://schemas.microsoft.com/office/drawing/2014/main" id="{8B54482A-F4D9-7147-962A-B9260097E3D1}"/>
              </a:ext>
            </a:extLst>
          </p:cNvPr>
          <p:cNvSpPr txBox="1"/>
          <p:nvPr/>
        </p:nvSpPr>
        <p:spPr>
          <a:xfrm>
            <a:off x="211237" y="174699"/>
            <a:ext cx="7877908" cy="646331"/>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This slide was sent to Lori </a:t>
            </a:r>
            <a:r>
              <a:rPr lang="en-GB" dirty="0" err="1">
                <a:solidFill>
                  <a:schemeClr val="accent1"/>
                </a:solidFill>
                <a:latin typeface="Arial" panose="020B0604020202020204" pitchFamily="34" charset="0"/>
                <a:cs typeface="Arial" panose="020B0604020202020204" pitchFamily="34" charset="0"/>
              </a:rPr>
              <a:t>Limberg</a:t>
            </a:r>
            <a:r>
              <a:rPr lang="en-GB" dirty="0">
                <a:solidFill>
                  <a:schemeClr val="accent1"/>
                </a:solidFill>
                <a:latin typeface="Arial" panose="020B0604020202020204" pitchFamily="34" charset="0"/>
                <a:cs typeface="Arial" panose="020B0604020202020204" pitchFamily="34" charset="0"/>
              </a:rPr>
              <a:t> (card access). Let me know if there are modifications needed  </a:t>
            </a:r>
          </a:p>
        </p:txBody>
      </p:sp>
    </p:spTree>
    <p:extLst>
      <p:ext uri="{BB962C8B-B14F-4D97-AF65-F5344CB8AC3E}">
        <p14:creationId xmlns:p14="http://schemas.microsoft.com/office/powerpoint/2010/main" val="418634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355312"/>
          </a:xfrm>
          <a:prstGeom prst="rect">
            <a:avLst/>
          </a:prstGeom>
          <a:noFill/>
        </p:spPr>
        <p:txBody>
          <a:bodyPr wrap="square" rtlCol="0">
            <a:spAutoFit/>
          </a:bodyPr>
          <a:lstStyle/>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Gas shack: Had a conversation with Arv Vasonis and agreed that for the moment we will install the gas rack where we now have the bottles next to the 3rd garage door on the north/east side of the building</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2 large dumpsters (cardboard + regular waste) to be placed on t</a:t>
            </a:r>
            <a:r>
              <a:rPr lang="en-GB" dirty="0">
                <a:solidFill>
                  <a:schemeClr val="accent1"/>
                </a:solidFill>
                <a:latin typeface="Arial" panose="020B0604020202020204" pitchFamily="34" charset="0"/>
                <a:cs typeface="Arial" panose="020B0604020202020204" pitchFamily="34" charset="0"/>
              </a:rPr>
              <a:t>he</a:t>
            </a:r>
            <a:r>
              <a:rPr lang="en-CH" dirty="0">
                <a:solidFill>
                  <a:schemeClr val="accent1"/>
                </a:solidFill>
                <a:latin typeface="Arial" panose="020B0604020202020204" pitchFamily="34" charset="0"/>
                <a:cs typeface="Arial" panose="020B0604020202020204" pitchFamily="34" charset="0"/>
              </a:rPr>
              <a:t> north/east side of the building. Sue is following this up.</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People with office at IERC should ask for a key. There were instances when Security passed by and locked all doors and you might be locked out of your office if you do not have a key. I’ll try to understand whether I can ask security NOT to lock office door. Link for requesting a key here: </a:t>
            </a:r>
            <a:r>
              <a:rPr lang="en-GB"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https://www-esh.fnal.gov/pls/apex/f?p=150:1:17089239814925:::::</a:t>
            </a:r>
            <a:r>
              <a:rPr lang="en-GB" dirty="0">
                <a:solidFill>
                  <a:srgbClr val="C00000"/>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Specify in the request your office number (but the key is actually the same for all offices and it is V2BB1)</a:t>
            </a: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We need waste basket for the offices. Also would the cleaning services clean the offices and emtpy the waste baskets ?</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Admin person for IERC to be nominated</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14</a:t>
            </a:fld>
            <a:endParaRPr lang="en-CH"/>
          </a:p>
        </p:txBody>
      </p:sp>
    </p:spTree>
    <p:extLst>
      <p:ext uri="{BB962C8B-B14F-4D97-AF65-F5344CB8AC3E}">
        <p14:creationId xmlns:p14="http://schemas.microsoft.com/office/powerpoint/2010/main" val="303415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Great Hall East (G321) has now been assigned for work related to SNSPD characterization for BREAD, quantum capacitance detectors and related generic </a:t>
            </a:r>
            <a:r>
              <a:rPr lang="en-US" dirty="0" err="1">
                <a:solidFill>
                  <a:schemeClr val="accent1"/>
                </a:solidFill>
                <a:latin typeface="Arial" panose="020B0604020202020204" pitchFamily="34" charset="0"/>
                <a:cs typeface="Arial" panose="020B0604020202020204" pitchFamily="34" charset="0"/>
              </a:rPr>
              <a:t>r&amp;d</a:t>
            </a:r>
            <a:r>
              <a:rPr lang="en-US" dirty="0">
                <a:solidFill>
                  <a:schemeClr val="accent1"/>
                </a:solidFill>
                <a:latin typeface="Arial" panose="020B0604020202020204" pitchFamily="34" charset="0"/>
                <a:cs typeface="Arial" panose="020B0604020202020204" pitchFamily="34" charset="0"/>
              </a:rPr>
              <a:t>. Person responsible for it would be Cristian Pena. </a:t>
            </a:r>
          </a:p>
          <a:p>
            <a:endParaRPr lang="en-US" dirty="0">
              <a:solidFill>
                <a:schemeClr val="accent1"/>
              </a:solidFill>
              <a:latin typeface="Arial" panose="020B0604020202020204" pitchFamily="34" charset="0"/>
              <a:cs typeface="Arial" panose="020B0604020202020204" pitchFamily="34" charset="0"/>
            </a:endParaRPr>
          </a:p>
          <a:p>
            <a:r>
              <a:rPr lang="en-US" dirty="0">
                <a:solidFill>
                  <a:schemeClr val="accent1"/>
                </a:solidFill>
                <a:latin typeface="Arial" panose="020B0604020202020204" pitchFamily="34" charset="0"/>
                <a:cs typeface="Arial" panose="020B0604020202020204" pitchFamily="34" charset="0"/>
              </a:rPr>
              <a:t>As a general reminder:</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electrical work is needed it should be addressed to </a:t>
            </a:r>
            <a:r>
              <a:rPr lang="en-US" u="sng" dirty="0">
                <a:solidFill>
                  <a:schemeClr val="accent1"/>
                </a:solidFill>
                <a:latin typeface="Arial" panose="020B0604020202020204" pitchFamily="34" charset="0"/>
                <a:cs typeface="Arial" panose="020B0604020202020204" pitchFamily="34" charset="0"/>
              </a:rPr>
              <a:t>Dave Featherston </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any type of gas is involved and ODH analysis should be done prior to move the relevant equipment there. Contact </a:t>
            </a:r>
            <a:r>
              <a:rPr lang="en-US" u="sng" dirty="0">
                <a:solidFill>
                  <a:schemeClr val="accent1"/>
                </a:solidFill>
                <a:latin typeface="Arial" panose="020B0604020202020204" pitchFamily="34" charset="0"/>
                <a:cs typeface="Arial" panose="020B0604020202020204" pitchFamily="34" charset="0"/>
              </a:rPr>
              <a:t>Del </a:t>
            </a:r>
            <a:r>
              <a:rPr lang="en-US" u="sng" dirty="0" err="1">
                <a:solidFill>
                  <a:schemeClr val="accent1"/>
                </a:solidFill>
                <a:latin typeface="Arial" panose="020B0604020202020204" pitchFamily="34" charset="0"/>
                <a:cs typeface="Arial" panose="020B0604020202020204" pitchFamily="34" charset="0"/>
              </a:rPr>
              <a:t>Allspach</a:t>
            </a:r>
            <a:endParaRPr lang="en-US" u="sng" dirty="0">
              <a:solidFill>
                <a:schemeClr val="accent1"/>
              </a:solidFill>
              <a:latin typeface="Arial" panose="020B0604020202020204" pitchFamily="34" charset="0"/>
              <a:cs typeface="Arial" panose="020B0604020202020204" pitchFamily="34" charset="0"/>
            </a:endParaRP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equipment is to be place in the chase, </a:t>
            </a:r>
            <a:r>
              <a:rPr lang="en-US" u="sng" dirty="0">
                <a:solidFill>
                  <a:schemeClr val="accent1"/>
                </a:solidFill>
                <a:latin typeface="Arial" panose="020B0604020202020204" pitchFamily="34" charset="0"/>
                <a:cs typeface="Arial" panose="020B0604020202020204" pitchFamily="34" charset="0"/>
              </a:rPr>
              <a:t>Don Mitchel </a:t>
            </a:r>
            <a:r>
              <a:rPr lang="en-US" dirty="0">
                <a:solidFill>
                  <a:schemeClr val="accent1"/>
                </a:solidFill>
                <a:latin typeface="Arial" panose="020B0604020202020204" pitchFamily="34" charset="0"/>
                <a:cs typeface="Arial" panose="020B0604020202020204" pitchFamily="34" charset="0"/>
              </a:rPr>
              <a:t>is keeping track of the 3D model and should be consulted prior to install any new equipment. No equipment should be placed there without prior authorization.</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An ORC should be requested before operating any setup in any lab at IERC, even when the setup has already been reviewed when elsewhere. </a:t>
            </a:r>
            <a:r>
              <a:rPr lang="en-US"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https://fermipoint.fnal.gov/service/tsworc/Lists/tsworc/NewForm.aspx?Source=/service/tsworc/&amp;Beam=0&amp;orc=1</a:t>
            </a:r>
            <a:endParaRPr lang="en-CH" dirty="0">
              <a:solidFill>
                <a:srgbClr val="C0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15</a:t>
            </a:fld>
            <a:endParaRPr lang="en-CH"/>
          </a:p>
        </p:txBody>
      </p:sp>
    </p:spTree>
    <p:extLst>
      <p:ext uri="{BB962C8B-B14F-4D97-AF65-F5344CB8AC3E}">
        <p14:creationId xmlns:p14="http://schemas.microsoft.com/office/powerpoint/2010/main" val="137441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4985980"/>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For any Ethernet connection, please follow the standard Fermilab procedures and submit a ServiceNow request:</a:t>
            </a:r>
          </a:p>
          <a:p>
            <a:r>
              <a:rPr lang="en-US"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http://appora.fnal.gov/pls/default/node_registration.html</a:t>
            </a:r>
            <a:r>
              <a:rPr lang="en-US" dirty="0">
                <a:solidFill>
                  <a:srgbClr val="C00000"/>
                </a:solidFill>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https://fermi.servicenowservices.com/kb_view.do?sysparm_article=KB0010655</a:t>
            </a:r>
            <a:endParaRPr lang="en-US" dirty="0">
              <a:solidFill>
                <a:srgbClr val="C0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a:p>
            <a:r>
              <a:rPr lang="en-GB" sz="1200" i="1" dirty="0">
                <a:solidFill>
                  <a:schemeClr val="accent1"/>
                </a:solidFill>
                <a:latin typeface="Arial" panose="020B0604020202020204" pitchFamily="34" charset="0"/>
                <a:cs typeface="Arial" panose="020B0604020202020204" pitchFamily="34" charset="0"/>
              </a:rPr>
              <a:t>We have found  recently that some patch jumpers for the LAB connections at IERC were moved on the patch panels to  centrally managed network equipment in the Equipment Chases.  </a:t>
            </a:r>
            <a:r>
              <a:rPr lang="en-GB" sz="1200" i="1" dirty="0">
                <a:solidFill>
                  <a:srgbClr val="C00000"/>
                </a:solidFill>
                <a:latin typeface="Arial" panose="020B0604020202020204" pitchFamily="34" charset="0"/>
                <a:cs typeface="Arial" panose="020B0604020202020204" pitchFamily="34" charset="0"/>
              </a:rPr>
              <a:t>I think it should be  a common sense that  nobody but Network Services/Network Cabling are allowed to  connect/disconnect/ move anything in the racks with network equipment</a:t>
            </a:r>
            <a:r>
              <a:rPr lang="en-GB" sz="1200" i="1" dirty="0">
                <a:solidFill>
                  <a:schemeClr val="accent1"/>
                </a:solidFill>
                <a:latin typeface="Arial" panose="020B0604020202020204" pitchFamily="34" charset="0"/>
                <a:cs typeface="Arial" panose="020B0604020202020204" pitchFamily="34" charset="0"/>
              </a:rPr>
              <a:t>. </a:t>
            </a:r>
            <a:r>
              <a:rPr lang="en-GB" sz="1200" i="1" dirty="0">
                <a:solidFill>
                  <a:srgbClr val="C00000"/>
                </a:solidFill>
                <a:latin typeface="Arial" panose="020B0604020202020204" pitchFamily="34" charset="0"/>
                <a:cs typeface="Arial" panose="020B0604020202020204" pitchFamily="34" charset="0"/>
              </a:rPr>
              <a:t>We expect that users in the new  IERC building will demonstrate  a common sense  by not touching  the centrally managed infrastructure.   For any networking needs, users just need to submit a ServiceNow request and we will take care of the rest.</a:t>
            </a:r>
          </a:p>
          <a:p>
            <a:r>
              <a:rPr lang="en-GB" sz="1200" i="1" dirty="0">
                <a:solidFill>
                  <a:schemeClr val="accent1"/>
                </a:solidFill>
                <a:latin typeface="Arial" panose="020B0604020202020204" pitchFamily="34" charset="0"/>
                <a:cs typeface="Arial" panose="020B0604020202020204" pitchFamily="34" charset="0"/>
              </a:rPr>
              <a:t> </a:t>
            </a:r>
          </a:p>
          <a:p>
            <a:r>
              <a:rPr lang="en-GB" sz="1200" i="1" dirty="0">
                <a:solidFill>
                  <a:schemeClr val="accent1"/>
                </a:solidFill>
                <a:latin typeface="Arial" panose="020B0604020202020204" pitchFamily="34" charset="0"/>
                <a:cs typeface="Arial" panose="020B0604020202020204" pitchFamily="34" charset="0"/>
              </a:rPr>
              <a:t>We have been scrutinized recently by Cyber security for locations with network equipment and who can access it. If it continues to  happening, we might be required to replace all racks with network equipment in the IERC by the  lockable cabinets at the  expense of IERC stakeholders.</a:t>
            </a:r>
            <a:endParaRPr lang="en-CH" sz="1200" i="1"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It is important that we are notified with some advance notice of any intervention at IERC, especially for what concern power outages and the HVAC system as it has an impact on safety since the ODH analysis is linked to the proper functioning of the HVAC system.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16</a:t>
            </a:fld>
            <a:endParaRPr lang="en-CH"/>
          </a:p>
        </p:txBody>
      </p:sp>
    </p:spTree>
    <p:extLst>
      <p:ext uri="{BB962C8B-B14F-4D97-AF65-F5344CB8AC3E}">
        <p14:creationId xmlns:p14="http://schemas.microsoft.com/office/powerpoint/2010/main" val="373557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27196" y="9578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54456" y="459931"/>
            <a:ext cx="7877908" cy="3139321"/>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Plans for 1</a:t>
            </a:r>
            <a:r>
              <a:rPr lang="en-US" baseline="30000" dirty="0">
                <a:solidFill>
                  <a:schemeClr val="accent1"/>
                </a:solidFill>
                <a:latin typeface="Arial" panose="020B0604020202020204" pitchFamily="34" charset="0"/>
                <a:cs typeface="Arial" panose="020B0604020202020204" pitchFamily="34" charset="0"/>
              </a:rPr>
              <a:t>st</a:t>
            </a:r>
            <a:r>
              <a:rPr lang="en-US" dirty="0">
                <a:solidFill>
                  <a:schemeClr val="accent1"/>
                </a:solidFill>
                <a:latin typeface="Arial" panose="020B0604020202020204" pitchFamily="34" charset="0"/>
                <a:cs typeface="Arial" panose="020B0604020202020204" pitchFamily="34" charset="0"/>
              </a:rPr>
              <a:t> floor open space laboratories:</a:t>
            </a:r>
          </a:p>
          <a:p>
            <a:pPr marL="742950" lvl="1"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Electronics lab space</a:t>
            </a:r>
            <a:r>
              <a:rPr lang="en-US" dirty="0">
                <a:solidFill>
                  <a:schemeClr val="accent1"/>
                </a:solidFill>
                <a:latin typeface="Arial" panose="020B0604020202020204" pitchFamily="34" charset="0"/>
                <a:cs typeface="Arial" panose="020B0604020202020204" pitchFamily="34" charset="0"/>
              </a:rPr>
              <a:t>: meant for bench top type of setups (electrical, optical, test stations etc.)</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In the process of getting appropriate space dividers</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Lab cubicles: 16.5’ wide by 21’ long</a:t>
            </a:r>
          </a:p>
          <a:p>
            <a:pPr marL="742950" lvl="1"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Tech lab space</a:t>
            </a:r>
            <a:r>
              <a:rPr lang="en-US" dirty="0">
                <a:solidFill>
                  <a:schemeClr val="accent1"/>
                </a:solidFill>
                <a:latin typeface="Arial" panose="020B0604020202020204" pitchFamily="34" charset="0"/>
                <a:cs typeface="Arial" panose="020B0604020202020204" pitchFamily="34" charset="0"/>
              </a:rPr>
              <a:t>: meant for more mechanical work and to provide space for the technicians to have their space/material and computer etc. in support of the activities on-going at IERC.</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Lab cubicles: 11’ wide by 21’ long</a:t>
            </a:r>
          </a:p>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We are in the process of purchasing new benches/chairs for equipping more labs at a reasonable price.</a:t>
            </a:r>
            <a:endParaRPr lang="en-CH" dirty="0">
              <a:solidFill>
                <a:srgbClr val="C00000"/>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17</a:t>
            </a:fld>
            <a:endParaRPr lang="en-CH"/>
          </a:p>
        </p:txBody>
      </p:sp>
      <p:pic>
        <p:nvPicPr>
          <p:cNvPr id="8" name="Picture 7">
            <a:extLst>
              <a:ext uri="{FF2B5EF4-FFF2-40B4-BE49-F238E27FC236}">
                <a16:creationId xmlns:a16="http://schemas.microsoft.com/office/drawing/2014/main" id="{C5A17142-7E1D-1E4E-ADFD-C624E4F9B380}"/>
              </a:ext>
            </a:extLst>
          </p:cNvPr>
          <p:cNvPicPr>
            <a:picLocks noChangeAspect="1"/>
          </p:cNvPicPr>
          <p:nvPr/>
        </p:nvPicPr>
        <p:blipFill>
          <a:blip r:embed="rId2"/>
          <a:stretch>
            <a:fillRect/>
          </a:stretch>
        </p:blipFill>
        <p:spPr>
          <a:xfrm rot="5400000">
            <a:off x="3160426" y="457464"/>
            <a:ext cx="2823148" cy="9071020"/>
          </a:xfrm>
          <a:prstGeom prst="rect">
            <a:avLst/>
          </a:prstGeom>
        </p:spPr>
      </p:pic>
      <p:sp>
        <p:nvSpPr>
          <p:cNvPr id="9" name="Rectangle 8">
            <a:extLst>
              <a:ext uri="{FF2B5EF4-FFF2-40B4-BE49-F238E27FC236}">
                <a16:creationId xmlns:a16="http://schemas.microsoft.com/office/drawing/2014/main" id="{36FAC356-AFBA-B448-8303-248386363E5A}"/>
              </a:ext>
            </a:extLst>
          </p:cNvPr>
          <p:cNvSpPr/>
          <p:nvPr/>
        </p:nvSpPr>
        <p:spPr>
          <a:xfrm>
            <a:off x="2109151" y="5471910"/>
            <a:ext cx="2308225" cy="5075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11" name="Straight Connector 10">
            <a:extLst>
              <a:ext uri="{FF2B5EF4-FFF2-40B4-BE49-F238E27FC236}">
                <a16:creationId xmlns:a16="http://schemas.microsoft.com/office/drawing/2014/main" id="{3006C7D0-238B-4144-8D68-A465790FDA17}"/>
              </a:ext>
            </a:extLst>
          </p:cNvPr>
          <p:cNvCxnSpPr>
            <a:cxnSpLocks/>
          </p:cNvCxnSpPr>
          <p:nvPr/>
        </p:nvCxnSpPr>
        <p:spPr>
          <a:xfrm flipV="1">
            <a:off x="24455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DE8E35-9E3C-AC45-B4A0-87A3ECC0F70B}"/>
              </a:ext>
            </a:extLst>
          </p:cNvPr>
          <p:cNvCxnSpPr>
            <a:cxnSpLocks/>
          </p:cNvCxnSpPr>
          <p:nvPr/>
        </p:nvCxnSpPr>
        <p:spPr>
          <a:xfrm flipV="1">
            <a:off x="23272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B3F291-9751-CC45-8ABC-1491774572C6}"/>
              </a:ext>
            </a:extLst>
          </p:cNvPr>
          <p:cNvCxnSpPr>
            <a:cxnSpLocks/>
          </p:cNvCxnSpPr>
          <p:nvPr/>
        </p:nvCxnSpPr>
        <p:spPr>
          <a:xfrm flipV="1">
            <a:off x="280750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B7A74A-4EB4-6F4E-BC6A-049FEC596810}"/>
              </a:ext>
            </a:extLst>
          </p:cNvPr>
          <p:cNvCxnSpPr>
            <a:cxnSpLocks/>
          </p:cNvCxnSpPr>
          <p:nvPr/>
        </p:nvCxnSpPr>
        <p:spPr>
          <a:xfrm flipV="1">
            <a:off x="268924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2891EB-8D35-2249-BF14-BF4EB984AD99}"/>
              </a:ext>
            </a:extLst>
          </p:cNvPr>
          <p:cNvCxnSpPr>
            <a:cxnSpLocks/>
          </p:cNvCxnSpPr>
          <p:nvPr/>
        </p:nvCxnSpPr>
        <p:spPr>
          <a:xfrm flipV="1">
            <a:off x="31694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015F6C-7DFA-1449-82AA-6D285CCD246D}"/>
              </a:ext>
            </a:extLst>
          </p:cNvPr>
          <p:cNvCxnSpPr>
            <a:cxnSpLocks/>
          </p:cNvCxnSpPr>
          <p:nvPr/>
        </p:nvCxnSpPr>
        <p:spPr>
          <a:xfrm flipV="1">
            <a:off x="30511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9009B4-9ABB-1A4E-9577-407A62B6F7EB}"/>
              </a:ext>
            </a:extLst>
          </p:cNvPr>
          <p:cNvCxnSpPr>
            <a:cxnSpLocks/>
          </p:cNvCxnSpPr>
          <p:nvPr/>
        </p:nvCxnSpPr>
        <p:spPr>
          <a:xfrm flipV="1">
            <a:off x="3509177"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39EB3C-F303-6A44-B34F-86455AB8709A}"/>
              </a:ext>
            </a:extLst>
          </p:cNvPr>
          <p:cNvCxnSpPr>
            <a:cxnSpLocks/>
          </p:cNvCxnSpPr>
          <p:nvPr/>
        </p:nvCxnSpPr>
        <p:spPr>
          <a:xfrm flipV="1">
            <a:off x="3390920"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7DC9CB-1911-7040-A8FD-78F1574EAB2A}"/>
              </a:ext>
            </a:extLst>
          </p:cNvPr>
          <p:cNvCxnSpPr>
            <a:cxnSpLocks/>
          </p:cNvCxnSpPr>
          <p:nvPr/>
        </p:nvCxnSpPr>
        <p:spPr>
          <a:xfrm flipV="1">
            <a:off x="38679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6B0630-4470-A841-8984-05934664607E}"/>
              </a:ext>
            </a:extLst>
          </p:cNvPr>
          <p:cNvCxnSpPr>
            <a:cxnSpLocks/>
          </p:cNvCxnSpPr>
          <p:nvPr/>
        </p:nvCxnSpPr>
        <p:spPr>
          <a:xfrm flipV="1">
            <a:off x="37496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650E641-03E4-5F42-BA9D-2AC631115768}"/>
              </a:ext>
            </a:extLst>
          </p:cNvPr>
          <p:cNvSpPr/>
          <p:nvPr/>
        </p:nvSpPr>
        <p:spPr>
          <a:xfrm>
            <a:off x="4913653" y="5471909"/>
            <a:ext cx="2308225" cy="5075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25" name="Straight Connector 24">
            <a:extLst>
              <a:ext uri="{FF2B5EF4-FFF2-40B4-BE49-F238E27FC236}">
                <a16:creationId xmlns:a16="http://schemas.microsoft.com/office/drawing/2014/main" id="{BC4970FF-3DC0-534F-9040-F2321B82E01D}"/>
              </a:ext>
            </a:extLst>
          </p:cNvPr>
          <p:cNvCxnSpPr>
            <a:cxnSpLocks/>
          </p:cNvCxnSpPr>
          <p:nvPr/>
        </p:nvCxnSpPr>
        <p:spPr>
          <a:xfrm>
            <a:off x="52539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38BEF3-25A5-0540-A721-AD5B9E0821C5}"/>
              </a:ext>
            </a:extLst>
          </p:cNvPr>
          <p:cNvCxnSpPr>
            <a:cxnSpLocks/>
          </p:cNvCxnSpPr>
          <p:nvPr/>
        </p:nvCxnSpPr>
        <p:spPr>
          <a:xfrm>
            <a:off x="51357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E81911F-2655-CB4D-A3F2-4A612696A121}"/>
              </a:ext>
            </a:extLst>
          </p:cNvPr>
          <p:cNvCxnSpPr>
            <a:cxnSpLocks/>
          </p:cNvCxnSpPr>
          <p:nvPr/>
        </p:nvCxnSpPr>
        <p:spPr>
          <a:xfrm>
            <a:off x="561591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F5724A-4AA2-5743-9210-BB850C0E1C7C}"/>
              </a:ext>
            </a:extLst>
          </p:cNvPr>
          <p:cNvCxnSpPr>
            <a:cxnSpLocks/>
          </p:cNvCxnSpPr>
          <p:nvPr/>
        </p:nvCxnSpPr>
        <p:spPr>
          <a:xfrm>
            <a:off x="549765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7F72F3-DE87-724A-B10F-68CFE1B9FB63}"/>
              </a:ext>
            </a:extLst>
          </p:cNvPr>
          <p:cNvCxnSpPr>
            <a:cxnSpLocks/>
          </p:cNvCxnSpPr>
          <p:nvPr/>
        </p:nvCxnSpPr>
        <p:spPr>
          <a:xfrm>
            <a:off x="59778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19C286-1FFB-B744-AA16-754FD7CD30E9}"/>
              </a:ext>
            </a:extLst>
          </p:cNvPr>
          <p:cNvCxnSpPr>
            <a:cxnSpLocks/>
          </p:cNvCxnSpPr>
          <p:nvPr/>
        </p:nvCxnSpPr>
        <p:spPr>
          <a:xfrm>
            <a:off x="58596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43D047-9C2D-5C4A-A2A2-7C4729359008}"/>
              </a:ext>
            </a:extLst>
          </p:cNvPr>
          <p:cNvCxnSpPr>
            <a:cxnSpLocks/>
          </p:cNvCxnSpPr>
          <p:nvPr/>
        </p:nvCxnSpPr>
        <p:spPr>
          <a:xfrm>
            <a:off x="6317590"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949896-4757-0744-86AD-F5B3787404B5}"/>
              </a:ext>
            </a:extLst>
          </p:cNvPr>
          <p:cNvCxnSpPr>
            <a:cxnSpLocks/>
          </p:cNvCxnSpPr>
          <p:nvPr/>
        </p:nvCxnSpPr>
        <p:spPr>
          <a:xfrm>
            <a:off x="6199333"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2B9A19-DE71-1447-B43E-C1D1A39DC382}"/>
              </a:ext>
            </a:extLst>
          </p:cNvPr>
          <p:cNvCxnSpPr>
            <a:cxnSpLocks/>
          </p:cNvCxnSpPr>
          <p:nvPr/>
        </p:nvCxnSpPr>
        <p:spPr>
          <a:xfrm>
            <a:off x="66763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EADB97-A853-FC44-B65E-FFD731DBD8AE}"/>
              </a:ext>
            </a:extLst>
          </p:cNvPr>
          <p:cNvCxnSpPr>
            <a:cxnSpLocks/>
          </p:cNvCxnSpPr>
          <p:nvPr/>
        </p:nvCxnSpPr>
        <p:spPr>
          <a:xfrm>
            <a:off x="65581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0F3B9A-2FD7-8945-B6A8-DF1572D427B8}"/>
              </a:ext>
            </a:extLst>
          </p:cNvPr>
          <p:cNvSpPr txBox="1"/>
          <p:nvPr/>
        </p:nvSpPr>
        <p:spPr>
          <a:xfrm>
            <a:off x="2048557" y="5553018"/>
            <a:ext cx="2498889"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ELECTRONICS LAB SPACE</a:t>
            </a:r>
          </a:p>
        </p:txBody>
      </p:sp>
      <p:sp>
        <p:nvSpPr>
          <p:cNvPr id="36" name="TextBox 35">
            <a:extLst>
              <a:ext uri="{FF2B5EF4-FFF2-40B4-BE49-F238E27FC236}">
                <a16:creationId xmlns:a16="http://schemas.microsoft.com/office/drawing/2014/main" id="{7D418E28-D90D-0644-AD5F-D28623575D8B}"/>
              </a:ext>
            </a:extLst>
          </p:cNvPr>
          <p:cNvSpPr txBox="1"/>
          <p:nvPr/>
        </p:nvSpPr>
        <p:spPr>
          <a:xfrm>
            <a:off x="4836260" y="5585625"/>
            <a:ext cx="2498889"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ELECTRONICS LAB SPACE</a:t>
            </a:r>
          </a:p>
        </p:txBody>
      </p:sp>
      <p:sp>
        <p:nvSpPr>
          <p:cNvPr id="57" name="TextBox 56">
            <a:extLst>
              <a:ext uri="{FF2B5EF4-FFF2-40B4-BE49-F238E27FC236}">
                <a16:creationId xmlns:a16="http://schemas.microsoft.com/office/drawing/2014/main" id="{2EB2A4C8-9C9F-3E45-AD22-420B9CE17275}"/>
              </a:ext>
            </a:extLst>
          </p:cNvPr>
          <p:cNvSpPr txBox="1"/>
          <p:nvPr/>
        </p:nvSpPr>
        <p:spPr>
          <a:xfrm rot="19136324">
            <a:off x="3842275" y="5638317"/>
            <a:ext cx="659155" cy="215444"/>
          </a:xfrm>
          <a:prstGeom prst="rect">
            <a:avLst/>
          </a:prstGeom>
          <a:noFill/>
        </p:spPr>
        <p:txBody>
          <a:bodyPr wrap="none" rtlCol="0">
            <a:spAutoFit/>
          </a:bodyPr>
          <a:lstStyle/>
          <a:p>
            <a:r>
              <a:rPr lang="en-CH" sz="800" dirty="0">
                <a:latin typeface="Arial" panose="020B0604020202020204" pitchFamily="34" charset="0"/>
                <a:cs typeface="Arial" panose="020B0604020202020204" pitchFamily="34" charset="0"/>
              </a:rPr>
              <a:t>A. Prosser</a:t>
            </a:r>
          </a:p>
        </p:txBody>
      </p:sp>
      <p:sp>
        <p:nvSpPr>
          <p:cNvPr id="58" name="TextBox 57">
            <a:extLst>
              <a:ext uri="{FF2B5EF4-FFF2-40B4-BE49-F238E27FC236}">
                <a16:creationId xmlns:a16="http://schemas.microsoft.com/office/drawing/2014/main" id="{E6144CCC-69DA-284A-B49F-3DF81D95D2EB}"/>
              </a:ext>
            </a:extLst>
          </p:cNvPr>
          <p:cNvSpPr txBox="1"/>
          <p:nvPr/>
        </p:nvSpPr>
        <p:spPr>
          <a:xfrm rot="19136324">
            <a:off x="6651401" y="5638318"/>
            <a:ext cx="620683" cy="215444"/>
          </a:xfrm>
          <a:prstGeom prst="rect">
            <a:avLst/>
          </a:prstGeom>
          <a:noFill/>
        </p:spPr>
        <p:txBody>
          <a:bodyPr wrap="none" rtlCol="0">
            <a:spAutoFit/>
          </a:bodyPr>
          <a:lstStyle/>
          <a:p>
            <a:r>
              <a:rPr lang="en-CH" sz="800" dirty="0">
                <a:latin typeface="Arial" panose="020B0604020202020204" pitchFamily="34" charset="0"/>
                <a:cs typeface="Arial" panose="020B0604020202020204" pitchFamily="34" charset="0"/>
              </a:rPr>
              <a:t>J.Estrada</a:t>
            </a:r>
          </a:p>
        </p:txBody>
      </p:sp>
      <p:sp>
        <p:nvSpPr>
          <p:cNvPr id="59" name="Rectangle 58">
            <a:extLst>
              <a:ext uri="{FF2B5EF4-FFF2-40B4-BE49-F238E27FC236}">
                <a16:creationId xmlns:a16="http://schemas.microsoft.com/office/drawing/2014/main" id="{0BAA997B-A63C-084B-8053-2FA51786F1D8}"/>
              </a:ext>
            </a:extLst>
          </p:cNvPr>
          <p:cNvSpPr/>
          <p:nvPr/>
        </p:nvSpPr>
        <p:spPr>
          <a:xfrm>
            <a:off x="1677984" y="4487237"/>
            <a:ext cx="2681287" cy="47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0" name="Rectangle 59">
            <a:extLst>
              <a:ext uri="{FF2B5EF4-FFF2-40B4-BE49-F238E27FC236}">
                <a16:creationId xmlns:a16="http://schemas.microsoft.com/office/drawing/2014/main" id="{E7FB6403-2643-0046-B4C4-FC1E35F38446}"/>
              </a:ext>
            </a:extLst>
          </p:cNvPr>
          <p:cNvSpPr/>
          <p:nvPr/>
        </p:nvSpPr>
        <p:spPr>
          <a:xfrm>
            <a:off x="4755478" y="4463900"/>
            <a:ext cx="2934372" cy="47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1" name="TextBox 60">
            <a:extLst>
              <a:ext uri="{FF2B5EF4-FFF2-40B4-BE49-F238E27FC236}">
                <a16:creationId xmlns:a16="http://schemas.microsoft.com/office/drawing/2014/main" id="{C9525E66-D08A-794A-B928-7AFBF19B8B86}"/>
              </a:ext>
            </a:extLst>
          </p:cNvPr>
          <p:cNvSpPr txBox="1"/>
          <p:nvPr/>
        </p:nvSpPr>
        <p:spPr>
          <a:xfrm>
            <a:off x="2125557" y="4573135"/>
            <a:ext cx="1710212"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TECH LAB SPACE</a:t>
            </a:r>
          </a:p>
        </p:txBody>
      </p:sp>
      <p:sp>
        <p:nvSpPr>
          <p:cNvPr id="62" name="TextBox 61">
            <a:extLst>
              <a:ext uri="{FF2B5EF4-FFF2-40B4-BE49-F238E27FC236}">
                <a16:creationId xmlns:a16="http://schemas.microsoft.com/office/drawing/2014/main" id="{4C3B1FCB-3F19-6A4B-8438-86197B404ED3}"/>
              </a:ext>
            </a:extLst>
          </p:cNvPr>
          <p:cNvSpPr txBox="1"/>
          <p:nvPr/>
        </p:nvSpPr>
        <p:spPr>
          <a:xfrm>
            <a:off x="4879066" y="4563277"/>
            <a:ext cx="1710212"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TECH LAB SPACE</a:t>
            </a:r>
          </a:p>
        </p:txBody>
      </p:sp>
      <p:grpSp>
        <p:nvGrpSpPr>
          <p:cNvPr id="65" name="Group 64">
            <a:extLst>
              <a:ext uri="{FF2B5EF4-FFF2-40B4-BE49-F238E27FC236}">
                <a16:creationId xmlns:a16="http://schemas.microsoft.com/office/drawing/2014/main" id="{1F8CEAAA-CDD8-184E-BC97-DDE8E5E080DC}"/>
              </a:ext>
            </a:extLst>
          </p:cNvPr>
          <p:cNvGrpSpPr/>
          <p:nvPr/>
        </p:nvGrpSpPr>
        <p:grpSpPr>
          <a:xfrm flipV="1">
            <a:off x="3904684" y="4472692"/>
            <a:ext cx="144000" cy="486000"/>
            <a:chOff x="3762764" y="4658466"/>
            <a:chExt cx="144000" cy="486000"/>
          </a:xfrm>
        </p:grpSpPr>
        <p:cxnSp>
          <p:nvCxnSpPr>
            <p:cNvPr id="63" name="Straight Connector 62">
              <a:extLst>
                <a:ext uri="{FF2B5EF4-FFF2-40B4-BE49-F238E27FC236}">
                  <a16:creationId xmlns:a16="http://schemas.microsoft.com/office/drawing/2014/main" id="{A6ECE3F1-2D52-0843-8748-2CA400FBE996}"/>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6B5C1DC-094E-AC4E-AB52-00852A5B6A34}"/>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43D49DC3-18F3-A34A-98A7-379D56C48C8F}"/>
              </a:ext>
            </a:extLst>
          </p:cNvPr>
          <p:cNvGrpSpPr/>
          <p:nvPr/>
        </p:nvGrpSpPr>
        <p:grpSpPr>
          <a:xfrm flipV="1">
            <a:off x="3668170" y="4473107"/>
            <a:ext cx="144000" cy="486000"/>
            <a:chOff x="3762764" y="4658466"/>
            <a:chExt cx="144000" cy="486000"/>
          </a:xfrm>
        </p:grpSpPr>
        <p:cxnSp>
          <p:nvCxnSpPr>
            <p:cNvPr id="69" name="Straight Connector 68">
              <a:extLst>
                <a:ext uri="{FF2B5EF4-FFF2-40B4-BE49-F238E27FC236}">
                  <a16:creationId xmlns:a16="http://schemas.microsoft.com/office/drawing/2014/main" id="{C4741D1D-DD8B-BC40-94DE-5DCBF8B0CEAA}"/>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085C256-B05F-3B4C-BC4D-78279CA9F518}"/>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F10E583-34CF-284A-B412-DD374F55B0EA}"/>
              </a:ext>
            </a:extLst>
          </p:cNvPr>
          <p:cNvGrpSpPr/>
          <p:nvPr/>
        </p:nvGrpSpPr>
        <p:grpSpPr>
          <a:xfrm flipV="1">
            <a:off x="3431656" y="4473522"/>
            <a:ext cx="144000" cy="486000"/>
            <a:chOff x="3762764" y="4658466"/>
            <a:chExt cx="144000" cy="486000"/>
          </a:xfrm>
        </p:grpSpPr>
        <p:cxnSp>
          <p:nvCxnSpPr>
            <p:cNvPr id="72" name="Straight Connector 71">
              <a:extLst>
                <a:ext uri="{FF2B5EF4-FFF2-40B4-BE49-F238E27FC236}">
                  <a16:creationId xmlns:a16="http://schemas.microsoft.com/office/drawing/2014/main" id="{A6C59C5C-E7C5-0A4B-8890-E1D79E50BAB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2D1D0B0-A09E-394E-8B04-E47F2B245F67}"/>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11174C2F-6281-1945-B74C-75AAF514ABC6}"/>
              </a:ext>
            </a:extLst>
          </p:cNvPr>
          <p:cNvGrpSpPr/>
          <p:nvPr/>
        </p:nvGrpSpPr>
        <p:grpSpPr>
          <a:xfrm flipV="1">
            <a:off x="3195142" y="4473937"/>
            <a:ext cx="144000" cy="486000"/>
            <a:chOff x="3762764" y="4658466"/>
            <a:chExt cx="144000" cy="486000"/>
          </a:xfrm>
        </p:grpSpPr>
        <p:cxnSp>
          <p:nvCxnSpPr>
            <p:cNvPr id="75" name="Straight Connector 74">
              <a:extLst>
                <a:ext uri="{FF2B5EF4-FFF2-40B4-BE49-F238E27FC236}">
                  <a16:creationId xmlns:a16="http://schemas.microsoft.com/office/drawing/2014/main" id="{DA53F096-6C36-5A4A-B487-0C936E4AF83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E47E70C-76BD-6043-BC4F-B0B483B9EAB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076A41DA-2B22-0649-B13D-5F9E5BDCB366}"/>
              </a:ext>
            </a:extLst>
          </p:cNvPr>
          <p:cNvGrpSpPr/>
          <p:nvPr/>
        </p:nvGrpSpPr>
        <p:grpSpPr>
          <a:xfrm flipV="1">
            <a:off x="2958628" y="4474352"/>
            <a:ext cx="144000" cy="486000"/>
            <a:chOff x="3762764" y="4658466"/>
            <a:chExt cx="144000" cy="486000"/>
          </a:xfrm>
        </p:grpSpPr>
        <p:cxnSp>
          <p:nvCxnSpPr>
            <p:cNvPr id="78" name="Straight Connector 77">
              <a:extLst>
                <a:ext uri="{FF2B5EF4-FFF2-40B4-BE49-F238E27FC236}">
                  <a16:creationId xmlns:a16="http://schemas.microsoft.com/office/drawing/2014/main" id="{377733A2-2DD4-CD46-A228-BB807C9A3D50}"/>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7B0C47-4D9C-DF41-8045-B836CEA158E7}"/>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57690A09-7197-ED45-B5F3-A1678E062ED6}"/>
              </a:ext>
            </a:extLst>
          </p:cNvPr>
          <p:cNvGrpSpPr/>
          <p:nvPr/>
        </p:nvGrpSpPr>
        <p:grpSpPr>
          <a:xfrm flipV="1">
            <a:off x="2722114" y="4474767"/>
            <a:ext cx="144000" cy="486000"/>
            <a:chOff x="3762764" y="4658466"/>
            <a:chExt cx="144000" cy="486000"/>
          </a:xfrm>
        </p:grpSpPr>
        <p:cxnSp>
          <p:nvCxnSpPr>
            <p:cNvPr id="81" name="Straight Connector 80">
              <a:extLst>
                <a:ext uri="{FF2B5EF4-FFF2-40B4-BE49-F238E27FC236}">
                  <a16:creationId xmlns:a16="http://schemas.microsoft.com/office/drawing/2014/main" id="{0C62E94B-FD7C-6142-9095-887DA3C89B18}"/>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AE6828-657E-0D47-A754-C27A64B5136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2ED43E75-3217-D04B-88D4-76EC5D70DFC2}"/>
              </a:ext>
            </a:extLst>
          </p:cNvPr>
          <p:cNvGrpSpPr/>
          <p:nvPr/>
        </p:nvGrpSpPr>
        <p:grpSpPr>
          <a:xfrm flipV="1">
            <a:off x="2485600" y="4475182"/>
            <a:ext cx="144000" cy="486000"/>
            <a:chOff x="3762764" y="4658466"/>
            <a:chExt cx="144000" cy="486000"/>
          </a:xfrm>
        </p:grpSpPr>
        <p:cxnSp>
          <p:nvCxnSpPr>
            <p:cNvPr id="84" name="Straight Connector 83">
              <a:extLst>
                <a:ext uri="{FF2B5EF4-FFF2-40B4-BE49-F238E27FC236}">
                  <a16:creationId xmlns:a16="http://schemas.microsoft.com/office/drawing/2014/main" id="{9D3699D5-85CB-9042-90F9-B21F51ECB4FB}"/>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CFBC324-A23E-AA40-AAD4-B36C8EA6082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AA119996-0789-6240-A66E-996F9205C29C}"/>
              </a:ext>
            </a:extLst>
          </p:cNvPr>
          <p:cNvGrpSpPr/>
          <p:nvPr/>
        </p:nvGrpSpPr>
        <p:grpSpPr>
          <a:xfrm flipV="1">
            <a:off x="2249086" y="4475597"/>
            <a:ext cx="144000" cy="486000"/>
            <a:chOff x="3762764" y="4658466"/>
            <a:chExt cx="144000" cy="486000"/>
          </a:xfrm>
        </p:grpSpPr>
        <p:cxnSp>
          <p:nvCxnSpPr>
            <p:cNvPr id="87" name="Straight Connector 86">
              <a:extLst>
                <a:ext uri="{FF2B5EF4-FFF2-40B4-BE49-F238E27FC236}">
                  <a16:creationId xmlns:a16="http://schemas.microsoft.com/office/drawing/2014/main" id="{E99CD108-E9D2-D447-821F-7B6BE37808DF}"/>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E53149F-63E3-B345-8D18-55BDFF3D45CD}"/>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29A5B0C-2326-7142-B1E7-258F9BA957AA}"/>
              </a:ext>
            </a:extLst>
          </p:cNvPr>
          <p:cNvGrpSpPr/>
          <p:nvPr/>
        </p:nvGrpSpPr>
        <p:grpSpPr>
          <a:xfrm flipV="1">
            <a:off x="2012572" y="4476012"/>
            <a:ext cx="144000" cy="486000"/>
            <a:chOff x="3762764" y="4658466"/>
            <a:chExt cx="144000" cy="486000"/>
          </a:xfrm>
        </p:grpSpPr>
        <p:cxnSp>
          <p:nvCxnSpPr>
            <p:cNvPr id="90" name="Straight Connector 89">
              <a:extLst>
                <a:ext uri="{FF2B5EF4-FFF2-40B4-BE49-F238E27FC236}">
                  <a16:creationId xmlns:a16="http://schemas.microsoft.com/office/drawing/2014/main" id="{B0435C22-7144-924C-808C-3FC3280D4C6A}"/>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6D3ABB7-2D16-0148-965B-8ACB845D06C9}"/>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FDF3FE3-E8F1-7942-857F-9076DA4DC55A}"/>
              </a:ext>
            </a:extLst>
          </p:cNvPr>
          <p:cNvGrpSpPr/>
          <p:nvPr/>
        </p:nvGrpSpPr>
        <p:grpSpPr>
          <a:xfrm flipV="1">
            <a:off x="5078144" y="4468812"/>
            <a:ext cx="144000" cy="486000"/>
            <a:chOff x="3762764" y="4658466"/>
            <a:chExt cx="144000" cy="486000"/>
          </a:xfrm>
        </p:grpSpPr>
        <p:cxnSp>
          <p:nvCxnSpPr>
            <p:cNvPr id="96" name="Straight Connector 95">
              <a:extLst>
                <a:ext uri="{FF2B5EF4-FFF2-40B4-BE49-F238E27FC236}">
                  <a16:creationId xmlns:a16="http://schemas.microsoft.com/office/drawing/2014/main" id="{2257E843-82DD-AC4F-AC0B-F576AC7187E4}"/>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34EA6E-59D5-0640-B583-3ADB78FECBED}"/>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F7CBFD03-4833-1445-B337-33DE918C526E}"/>
              </a:ext>
            </a:extLst>
          </p:cNvPr>
          <p:cNvGrpSpPr/>
          <p:nvPr/>
        </p:nvGrpSpPr>
        <p:grpSpPr>
          <a:xfrm flipV="1">
            <a:off x="5306856" y="4469023"/>
            <a:ext cx="144000" cy="486000"/>
            <a:chOff x="3762764" y="4658466"/>
            <a:chExt cx="144000" cy="486000"/>
          </a:xfrm>
        </p:grpSpPr>
        <p:cxnSp>
          <p:nvCxnSpPr>
            <p:cNvPr id="99" name="Straight Connector 98">
              <a:extLst>
                <a:ext uri="{FF2B5EF4-FFF2-40B4-BE49-F238E27FC236}">
                  <a16:creationId xmlns:a16="http://schemas.microsoft.com/office/drawing/2014/main" id="{843A8070-2110-C240-8815-F3A41C2A1A0E}"/>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3C79E66-A233-8044-BE5D-0CB3477CE10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12DB6CCB-A887-294A-8B74-F9B42B09842A}"/>
              </a:ext>
            </a:extLst>
          </p:cNvPr>
          <p:cNvGrpSpPr/>
          <p:nvPr/>
        </p:nvGrpSpPr>
        <p:grpSpPr>
          <a:xfrm flipV="1">
            <a:off x="5535568" y="4469234"/>
            <a:ext cx="144000" cy="486000"/>
            <a:chOff x="3762764" y="4658466"/>
            <a:chExt cx="144000" cy="486000"/>
          </a:xfrm>
        </p:grpSpPr>
        <p:cxnSp>
          <p:nvCxnSpPr>
            <p:cNvPr id="102" name="Straight Connector 101">
              <a:extLst>
                <a:ext uri="{FF2B5EF4-FFF2-40B4-BE49-F238E27FC236}">
                  <a16:creationId xmlns:a16="http://schemas.microsoft.com/office/drawing/2014/main" id="{158C0300-FEAD-E443-99E3-483EA1FC7A33}"/>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7EBC0D7-9EB7-504B-9D91-D4C240476594}"/>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323CD359-A1EF-AE4E-856B-5534634909BB}"/>
              </a:ext>
            </a:extLst>
          </p:cNvPr>
          <p:cNvGrpSpPr/>
          <p:nvPr/>
        </p:nvGrpSpPr>
        <p:grpSpPr>
          <a:xfrm flipV="1">
            <a:off x="5764280" y="4469445"/>
            <a:ext cx="144000" cy="486000"/>
            <a:chOff x="3762764" y="4658466"/>
            <a:chExt cx="144000" cy="486000"/>
          </a:xfrm>
        </p:grpSpPr>
        <p:cxnSp>
          <p:nvCxnSpPr>
            <p:cNvPr id="105" name="Straight Connector 104">
              <a:extLst>
                <a:ext uri="{FF2B5EF4-FFF2-40B4-BE49-F238E27FC236}">
                  <a16:creationId xmlns:a16="http://schemas.microsoft.com/office/drawing/2014/main" id="{C004EC03-08B6-F44D-939C-6AD3F2E8CDE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45A45B6-5CD1-5448-AC9D-9A397D0EF11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C40902F-16C2-1D48-BC11-B8125BFDAD6C}"/>
              </a:ext>
            </a:extLst>
          </p:cNvPr>
          <p:cNvGrpSpPr/>
          <p:nvPr/>
        </p:nvGrpSpPr>
        <p:grpSpPr>
          <a:xfrm flipV="1">
            <a:off x="5992992" y="4469656"/>
            <a:ext cx="144000" cy="486000"/>
            <a:chOff x="3762764" y="4658466"/>
            <a:chExt cx="144000" cy="486000"/>
          </a:xfrm>
        </p:grpSpPr>
        <p:cxnSp>
          <p:nvCxnSpPr>
            <p:cNvPr id="108" name="Straight Connector 107">
              <a:extLst>
                <a:ext uri="{FF2B5EF4-FFF2-40B4-BE49-F238E27FC236}">
                  <a16:creationId xmlns:a16="http://schemas.microsoft.com/office/drawing/2014/main" id="{E931E4F2-8F10-0143-A28B-79A217D4BC82}"/>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D53D60C-0305-9B4E-B470-1F80690F002B}"/>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74BDEF69-38CC-6246-97C7-07E89E4B68B3}"/>
              </a:ext>
            </a:extLst>
          </p:cNvPr>
          <p:cNvGrpSpPr/>
          <p:nvPr/>
        </p:nvGrpSpPr>
        <p:grpSpPr>
          <a:xfrm flipV="1">
            <a:off x="6221704" y="4469867"/>
            <a:ext cx="144000" cy="486000"/>
            <a:chOff x="3762764" y="4658466"/>
            <a:chExt cx="144000" cy="486000"/>
          </a:xfrm>
        </p:grpSpPr>
        <p:cxnSp>
          <p:nvCxnSpPr>
            <p:cNvPr id="111" name="Straight Connector 110">
              <a:extLst>
                <a:ext uri="{FF2B5EF4-FFF2-40B4-BE49-F238E27FC236}">
                  <a16:creationId xmlns:a16="http://schemas.microsoft.com/office/drawing/2014/main" id="{ADC5F0BE-5933-CE45-8ECA-5DE7758CAAB7}"/>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6879EAE-02E7-1D40-BBAF-72CB930BDDE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67E114B5-BD8E-774D-B571-BE67BD2C787D}"/>
              </a:ext>
            </a:extLst>
          </p:cNvPr>
          <p:cNvGrpSpPr/>
          <p:nvPr/>
        </p:nvGrpSpPr>
        <p:grpSpPr>
          <a:xfrm flipV="1">
            <a:off x="6450416" y="4470078"/>
            <a:ext cx="144000" cy="486000"/>
            <a:chOff x="3762764" y="4658466"/>
            <a:chExt cx="144000" cy="486000"/>
          </a:xfrm>
        </p:grpSpPr>
        <p:cxnSp>
          <p:nvCxnSpPr>
            <p:cNvPr id="114" name="Straight Connector 113">
              <a:extLst>
                <a:ext uri="{FF2B5EF4-FFF2-40B4-BE49-F238E27FC236}">
                  <a16:creationId xmlns:a16="http://schemas.microsoft.com/office/drawing/2014/main" id="{202D5890-23DD-6F46-85DA-717B7D19E77F}"/>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2B51053-CB2C-4346-A17E-B1184ECF8AC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EB04047D-BD96-6A45-970D-2054CEFA8530}"/>
              </a:ext>
            </a:extLst>
          </p:cNvPr>
          <p:cNvGrpSpPr/>
          <p:nvPr/>
        </p:nvGrpSpPr>
        <p:grpSpPr>
          <a:xfrm flipV="1">
            <a:off x="6679128" y="4470289"/>
            <a:ext cx="144000" cy="486000"/>
            <a:chOff x="3762764" y="4658466"/>
            <a:chExt cx="144000" cy="486000"/>
          </a:xfrm>
        </p:grpSpPr>
        <p:cxnSp>
          <p:nvCxnSpPr>
            <p:cNvPr id="117" name="Straight Connector 116">
              <a:extLst>
                <a:ext uri="{FF2B5EF4-FFF2-40B4-BE49-F238E27FC236}">
                  <a16:creationId xmlns:a16="http://schemas.microsoft.com/office/drawing/2014/main" id="{6E0A63D5-ABCA-6243-88E9-E373E135459B}"/>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9DD186F-1192-4148-B783-2A028312556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6C1C5AEE-ACFF-1548-9C2A-C9617E51AC12}"/>
              </a:ext>
            </a:extLst>
          </p:cNvPr>
          <p:cNvGrpSpPr/>
          <p:nvPr/>
        </p:nvGrpSpPr>
        <p:grpSpPr>
          <a:xfrm flipV="1">
            <a:off x="6907840" y="4470500"/>
            <a:ext cx="144000" cy="486000"/>
            <a:chOff x="3762764" y="4658466"/>
            <a:chExt cx="144000" cy="486000"/>
          </a:xfrm>
        </p:grpSpPr>
        <p:cxnSp>
          <p:nvCxnSpPr>
            <p:cNvPr id="120" name="Straight Connector 119">
              <a:extLst>
                <a:ext uri="{FF2B5EF4-FFF2-40B4-BE49-F238E27FC236}">
                  <a16:creationId xmlns:a16="http://schemas.microsoft.com/office/drawing/2014/main" id="{5821DD07-70FA-1543-B346-866823C00D0C}"/>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195C2D-67F1-C94B-80E4-04D8E0BF222B}"/>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D156FEB2-5A9C-3547-902F-9F683AF2526E}"/>
              </a:ext>
            </a:extLst>
          </p:cNvPr>
          <p:cNvGrpSpPr/>
          <p:nvPr/>
        </p:nvGrpSpPr>
        <p:grpSpPr>
          <a:xfrm flipV="1">
            <a:off x="7136552" y="4470711"/>
            <a:ext cx="144000" cy="486000"/>
            <a:chOff x="3762764" y="4658466"/>
            <a:chExt cx="144000" cy="486000"/>
          </a:xfrm>
        </p:grpSpPr>
        <p:cxnSp>
          <p:nvCxnSpPr>
            <p:cNvPr id="123" name="Straight Connector 122">
              <a:extLst>
                <a:ext uri="{FF2B5EF4-FFF2-40B4-BE49-F238E27FC236}">
                  <a16:creationId xmlns:a16="http://schemas.microsoft.com/office/drawing/2014/main" id="{4E8C06D6-0B57-BB44-81B9-CD487189D741}"/>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3634595-289E-E24D-AD94-39DCDB85142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C24D67E6-5327-564A-8445-92403C21E595}"/>
              </a:ext>
            </a:extLst>
          </p:cNvPr>
          <p:cNvGrpSpPr/>
          <p:nvPr/>
        </p:nvGrpSpPr>
        <p:grpSpPr>
          <a:xfrm flipV="1">
            <a:off x="7365264" y="4470922"/>
            <a:ext cx="144000" cy="486000"/>
            <a:chOff x="3762764" y="4658466"/>
            <a:chExt cx="144000" cy="486000"/>
          </a:xfrm>
        </p:grpSpPr>
        <p:cxnSp>
          <p:nvCxnSpPr>
            <p:cNvPr id="126" name="Straight Connector 125">
              <a:extLst>
                <a:ext uri="{FF2B5EF4-FFF2-40B4-BE49-F238E27FC236}">
                  <a16:creationId xmlns:a16="http://schemas.microsoft.com/office/drawing/2014/main" id="{5608A4E1-59D7-C840-A880-C26C14227182}"/>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5DB88D5-12E1-B540-B2A1-983B08AEAE2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1196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774E-3187-0B4D-9857-E0FBA1C34E53}"/>
              </a:ext>
            </a:extLst>
          </p:cNvPr>
          <p:cNvSpPr>
            <a:spLocks noGrp="1"/>
          </p:cNvSpPr>
          <p:nvPr>
            <p:ph type="dt" sz="half" idx="10"/>
          </p:nvPr>
        </p:nvSpPr>
        <p:spPr/>
        <p:txBody>
          <a:bodyPr/>
          <a:lstStyle/>
          <a:p>
            <a:r>
              <a:rPr lang="de-CH"/>
              <a:t>9.11.23</a:t>
            </a:r>
            <a:endParaRPr lang="en-CH"/>
          </a:p>
        </p:txBody>
      </p:sp>
      <p:sp>
        <p:nvSpPr>
          <p:cNvPr id="3" name="Footer Placeholder 2">
            <a:extLst>
              <a:ext uri="{FF2B5EF4-FFF2-40B4-BE49-F238E27FC236}">
                <a16:creationId xmlns:a16="http://schemas.microsoft.com/office/drawing/2014/main" id="{38025DF3-F7CF-9240-97CC-03F43176CDAE}"/>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CA099579-F6A2-614D-95C6-4295D6C3A1CA}"/>
              </a:ext>
            </a:extLst>
          </p:cNvPr>
          <p:cNvSpPr>
            <a:spLocks noGrp="1"/>
          </p:cNvSpPr>
          <p:nvPr>
            <p:ph type="sldNum" sz="quarter" idx="12"/>
          </p:nvPr>
        </p:nvSpPr>
        <p:spPr/>
        <p:txBody>
          <a:bodyPr/>
          <a:lstStyle/>
          <a:p>
            <a:fld id="{7F2BED9C-DB89-E840-AFDF-3C456D6DDDAD}" type="slidenum">
              <a:rPr lang="en-CH" smtClean="0"/>
              <a:t>18</a:t>
            </a:fld>
            <a:endParaRPr lang="en-CH"/>
          </a:p>
        </p:txBody>
      </p:sp>
      <p:sp>
        <p:nvSpPr>
          <p:cNvPr id="5" name="TextBox 4">
            <a:extLst>
              <a:ext uri="{FF2B5EF4-FFF2-40B4-BE49-F238E27FC236}">
                <a16:creationId xmlns:a16="http://schemas.microsoft.com/office/drawing/2014/main" id="{6C8CA2C1-BFAA-3249-BE98-D0ADA7DA5A34}"/>
              </a:ext>
            </a:extLst>
          </p:cNvPr>
          <p:cNvSpPr txBox="1"/>
          <p:nvPr/>
        </p:nvSpPr>
        <p:spPr>
          <a:xfrm>
            <a:off x="301230" y="351692"/>
            <a:ext cx="281359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Access zones for HEERC</a:t>
            </a:r>
          </a:p>
        </p:txBody>
      </p:sp>
      <p:pic>
        <p:nvPicPr>
          <p:cNvPr id="7" name="Picture 6">
            <a:extLst>
              <a:ext uri="{FF2B5EF4-FFF2-40B4-BE49-F238E27FC236}">
                <a16:creationId xmlns:a16="http://schemas.microsoft.com/office/drawing/2014/main" id="{D45C5714-7004-9441-9DB1-3E323D69674D}"/>
              </a:ext>
            </a:extLst>
          </p:cNvPr>
          <p:cNvPicPr>
            <a:picLocks noChangeAspect="1"/>
          </p:cNvPicPr>
          <p:nvPr/>
        </p:nvPicPr>
        <p:blipFill>
          <a:blip r:embed="rId2"/>
          <a:stretch>
            <a:fillRect/>
          </a:stretch>
        </p:blipFill>
        <p:spPr>
          <a:xfrm>
            <a:off x="301229" y="878253"/>
            <a:ext cx="7677135" cy="2980313"/>
          </a:xfrm>
          <a:prstGeom prst="rect">
            <a:avLst/>
          </a:prstGeom>
        </p:spPr>
      </p:pic>
      <p:sp>
        <p:nvSpPr>
          <p:cNvPr id="8" name="TextBox 7">
            <a:extLst>
              <a:ext uri="{FF2B5EF4-FFF2-40B4-BE49-F238E27FC236}">
                <a16:creationId xmlns:a16="http://schemas.microsoft.com/office/drawing/2014/main" id="{B7AD0D3D-E4F8-194F-B128-7D1430BF476E}"/>
              </a:ext>
            </a:extLst>
          </p:cNvPr>
          <p:cNvSpPr txBox="1"/>
          <p:nvPr/>
        </p:nvSpPr>
        <p:spPr>
          <a:xfrm>
            <a:off x="301229" y="4015795"/>
            <a:ext cx="8089145" cy="523220"/>
          </a:xfrm>
          <a:prstGeom prst="rect">
            <a:avLst/>
          </a:prstGeom>
          <a:noFill/>
        </p:spPr>
        <p:txBody>
          <a:bodyPr wrap="square" rtlCol="0">
            <a:spAutoFit/>
          </a:bodyPr>
          <a:lstStyle/>
          <a:p>
            <a:r>
              <a:rPr lang="en-CH" sz="1400" dirty="0">
                <a:latin typeface="Arial" panose="020B0604020202020204" pitchFamily="34" charset="0"/>
                <a:cs typeface="Arial" panose="020B0604020202020204" pitchFamily="34" charset="0"/>
              </a:rPr>
              <a:t>People requesting access to any of the zones (1 to 16) or to specific lab in red, should be given automatically access to the other room in the zone</a:t>
            </a:r>
          </a:p>
        </p:txBody>
      </p:sp>
    </p:spTree>
    <p:extLst>
      <p:ext uri="{BB962C8B-B14F-4D97-AF65-F5344CB8AC3E}">
        <p14:creationId xmlns:p14="http://schemas.microsoft.com/office/powerpoint/2010/main" val="269222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424988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Follow up items from previous meetings</a:t>
            </a:r>
          </a:p>
        </p:txBody>
      </p:sp>
      <p:sp>
        <p:nvSpPr>
          <p:cNvPr id="7" name="TextBox 6">
            <a:extLst>
              <a:ext uri="{FF2B5EF4-FFF2-40B4-BE49-F238E27FC236}">
                <a16:creationId xmlns:a16="http://schemas.microsoft.com/office/drawing/2014/main" id="{5779D7C9-E37B-BF41-9BD7-88A8930C0EDC}"/>
              </a:ext>
            </a:extLst>
          </p:cNvPr>
          <p:cNvSpPr txBox="1"/>
          <p:nvPr/>
        </p:nvSpPr>
        <p:spPr>
          <a:xfrm>
            <a:off x="633046" y="920317"/>
            <a:ext cx="7877908" cy="3139321"/>
          </a:xfrm>
          <a:prstGeom prst="rect">
            <a:avLst/>
          </a:prstGeom>
          <a:noFill/>
        </p:spPr>
        <p:txBody>
          <a:bodyPr wrap="square" rtlCol="0">
            <a:spAutoFit/>
          </a:bodyPr>
          <a:lstStyle/>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There is a proposal for where to place fixed phones in the building and I need to follow that up with the formal request. A certain number of phones should be already available.</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Need to add a card reader for G165 (south chase)</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a:t>
            </a:r>
            <a:r>
              <a:rPr lang="en-CH" dirty="0">
                <a:solidFill>
                  <a:schemeClr val="accent1"/>
                </a:solidFill>
                <a:latin typeface="Arial" panose="020B0604020202020204" pitchFamily="34" charset="0"/>
                <a:cs typeface="Arial" panose="020B0604020202020204" pitchFamily="34" charset="0"/>
              </a:rPr>
              <a:t>ould be nice to upgrade one of the meeting rooms to ZOOM room in 2024 (likely 1880)</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Need to take care of properly drain the condesation water from the compressor in G430</a:t>
            </a:r>
          </a:p>
        </p:txBody>
      </p:sp>
      <p:sp>
        <p:nvSpPr>
          <p:cNvPr id="2" name="Date Placeholder 1">
            <a:extLst>
              <a:ext uri="{FF2B5EF4-FFF2-40B4-BE49-F238E27FC236}">
                <a16:creationId xmlns:a16="http://schemas.microsoft.com/office/drawing/2014/main" id="{1A89BCF5-8F15-4649-B81E-12FBC89AF3E3}"/>
              </a:ext>
            </a:extLst>
          </p:cNvPr>
          <p:cNvSpPr>
            <a:spLocks noGrp="1"/>
          </p:cNvSpPr>
          <p:nvPr>
            <p:ph type="dt" sz="half" idx="10"/>
          </p:nvPr>
        </p:nvSpPr>
        <p:spPr/>
        <p:txBody>
          <a:bodyPr/>
          <a:lstStyle/>
          <a:p>
            <a:r>
              <a:rPr lang="de-CH"/>
              <a:t>9.11.23</a:t>
            </a:r>
            <a:endParaRPr lang="en-CH"/>
          </a:p>
        </p:txBody>
      </p:sp>
      <p:sp>
        <p:nvSpPr>
          <p:cNvPr id="3" name="Footer Placeholder 2">
            <a:extLst>
              <a:ext uri="{FF2B5EF4-FFF2-40B4-BE49-F238E27FC236}">
                <a16:creationId xmlns:a16="http://schemas.microsoft.com/office/drawing/2014/main" id="{DEF674BF-0DD2-E946-9301-496C5128B27B}"/>
              </a:ext>
            </a:extLst>
          </p:cNvPr>
          <p:cNvSpPr>
            <a:spLocks noGrp="1"/>
          </p:cNvSpPr>
          <p:nvPr>
            <p:ph type="ftr" sz="quarter" idx="11"/>
          </p:nvPr>
        </p:nvSpPr>
        <p:spPr/>
        <p:txBody>
          <a:bodyPr/>
          <a:lstStyle/>
          <a:p>
            <a:r>
              <a:rPr lang="en-GB"/>
              <a:t>Nicola Bacchetta</a:t>
            </a:r>
            <a:endParaRPr lang="en-CH"/>
          </a:p>
        </p:txBody>
      </p:sp>
      <p:sp>
        <p:nvSpPr>
          <p:cNvPr id="5" name="Slide Number Placeholder 4">
            <a:extLst>
              <a:ext uri="{FF2B5EF4-FFF2-40B4-BE49-F238E27FC236}">
                <a16:creationId xmlns:a16="http://schemas.microsoft.com/office/drawing/2014/main" id="{67D1DA9B-7283-094E-999C-4551487B6C21}"/>
              </a:ext>
            </a:extLst>
          </p:cNvPr>
          <p:cNvSpPr>
            <a:spLocks noGrp="1"/>
          </p:cNvSpPr>
          <p:nvPr>
            <p:ph type="sldNum" sz="quarter" idx="12"/>
          </p:nvPr>
        </p:nvSpPr>
        <p:spPr/>
        <p:txBody>
          <a:bodyPr/>
          <a:lstStyle/>
          <a:p>
            <a:fld id="{7F2BED9C-DB89-E840-AFDF-3C456D6DDDAD}" type="slidenum">
              <a:rPr lang="en-CH" smtClean="0"/>
              <a:t>19</a:t>
            </a:fld>
            <a:endParaRPr lang="en-CH"/>
          </a:p>
        </p:txBody>
      </p:sp>
    </p:spTree>
    <p:extLst>
      <p:ext uri="{BB962C8B-B14F-4D97-AF65-F5344CB8AC3E}">
        <p14:creationId xmlns:p14="http://schemas.microsoft.com/office/powerpoint/2010/main" val="195105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29007"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(NOV 9,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28650" y="803658"/>
            <a:ext cx="7877908" cy="5632311"/>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err="1">
                <a:solidFill>
                  <a:schemeClr val="accent1"/>
                </a:solidFill>
                <a:latin typeface="Arial" panose="020B0604020202020204" pitchFamily="34" charset="0"/>
                <a:cs typeface="Arial" panose="020B0604020202020204" pitchFamily="34" charset="0"/>
              </a:rPr>
              <a:t>Flor</a:t>
            </a:r>
            <a:r>
              <a:rPr lang="en-GB" sz="2000" dirty="0">
                <a:solidFill>
                  <a:schemeClr val="accent1"/>
                </a:solidFill>
                <a:latin typeface="Arial" panose="020B0604020202020204" pitchFamily="34" charset="0"/>
                <a:cs typeface="Arial" panose="020B0604020202020204" pitchFamily="34" charset="0"/>
              </a:rPr>
              <a:t> was asking about dumpsters. </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There was a meeting where Lisa and Del expressed their concern with people from ISD and came away with the feeling that they had been heard.  A walk-through with some people who will be doing maintenance on parts of the system will happen tomorrow at 2pm.</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Donna and Monica are following up the cleaning of the laboratory space</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Status of the electrical work (Adam, Claudio and Vadim).</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Status and plans for Great Hall East (321)</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Status of cranes audible warnings</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Status of outdoor gas rack</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2</a:t>
            </a:fld>
            <a:endParaRPr lang="en-CH"/>
          </a:p>
        </p:txBody>
      </p:sp>
    </p:spTree>
    <p:extLst>
      <p:ext uri="{BB962C8B-B14F-4D97-AF65-F5344CB8AC3E}">
        <p14:creationId xmlns:p14="http://schemas.microsoft.com/office/powerpoint/2010/main" val="661227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774E-3187-0B4D-9857-E0FBA1C34E53}"/>
              </a:ext>
            </a:extLst>
          </p:cNvPr>
          <p:cNvSpPr>
            <a:spLocks noGrp="1"/>
          </p:cNvSpPr>
          <p:nvPr>
            <p:ph type="dt" sz="half" idx="10"/>
          </p:nvPr>
        </p:nvSpPr>
        <p:spPr/>
        <p:txBody>
          <a:bodyPr/>
          <a:lstStyle/>
          <a:p>
            <a:r>
              <a:rPr lang="de-CH"/>
              <a:t>9.11.23</a:t>
            </a:r>
            <a:endParaRPr lang="en-CH"/>
          </a:p>
        </p:txBody>
      </p:sp>
      <p:sp>
        <p:nvSpPr>
          <p:cNvPr id="3" name="Footer Placeholder 2">
            <a:extLst>
              <a:ext uri="{FF2B5EF4-FFF2-40B4-BE49-F238E27FC236}">
                <a16:creationId xmlns:a16="http://schemas.microsoft.com/office/drawing/2014/main" id="{38025DF3-F7CF-9240-97CC-03F43176CDAE}"/>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CA099579-F6A2-614D-95C6-4295D6C3A1CA}"/>
              </a:ext>
            </a:extLst>
          </p:cNvPr>
          <p:cNvSpPr>
            <a:spLocks noGrp="1"/>
          </p:cNvSpPr>
          <p:nvPr>
            <p:ph type="sldNum" sz="quarter" idx="12"/>
          </p:nvPr>
        </p:nvSpPr>
        <p:spPr/>
        <p:txBody>
          <a:bodyPr/>
          <a:lstStyle/>
          <a:p>
            <a:fld id="{7F2BED9C-DB89-E840-AFDF-3C456D6DDDAD}" type="slidenum">
              <a:rPr lang="en-CH" smtClean="0"/>
              <a:t>20</a:t>
            </a:fld>
            <a:endParaRPr lang="en-CH"/>
          </a:p>
        </p:txBody>
      </p:sp>
      <p:pic>
        <p:nvPicPr>
          <p:cNvPr id="6" name="Picture 5">
            <a:extLst>
              <a:ext uri="{FF2B5EF4-FFF2-40B4-BE49-F238E27FC236}">
                <a16:creationId xmlns:a16="http://schemas.microsoft.com/office/drawing/2014/main" id="{4B81D01D-3FCF-3A45-AC76-11CABAEE8E46}"/>
              </a:ext>
            </a:extLst>
          </p:cNvPr>
          <p:cNvPicPr>
            <a:picLocks noChangeAspect="1"/>
          </p:cNvPicPr>
          <p:nvPr/>
        </p:nvPicPr>
        <p:blipFill>
          <a:blip r:embed="rId2"/>
          <a:stretch>
            <a:fillRect/>
          </a:stretch>
        </p:blipFill>
        <p:spPr>
          <a:xfrm rot="5400000">
            <a:off x="3182808" y="-747891"/>
            <a:ext cx="2810276" cy="9029661"/>
          </a:xfrm>
          <a:prstGeom prst="rect">
            <a:avLst/>
          </a:prstGeom>
        </p:spPr>
      </p:pic>
    </p:spTree>
    <p:extLst>
      <p:ext uri="{BB962C8B-B14F-4D97-AF65-F5344CB8AC3E}">
        <p14:creationId xmlns:p14="http://schemas.microsoft.com/office/powerpoint/2010/main" val="14847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2944975" y="3351843"/>
            <a:ext cx="268535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From Previous Meetings</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3</a:t>
            </a:fld>
            <a:endParaRPr lang="en-CH"/>
          </a:p>
        </p:txBody>
      </p:sp>
    </p:spTree>
    <p:extLst>
      <p:ext uri="{BB962C8B-B14F-4D97-AF65-F5344CB8AC3E}">
        <p14:creationId xmlns:p14="http://schemas.microsoft.com/office/powerpoint/2010/main" val="401149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26,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37442" y="1013555"/>
            <a:ext cx="7877908" cy="4708981"/>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Pick up trash and recycle is every 2 weeks</a:t>
            </a:r>
            <a:r>
              <a:rPr lang="en-GB" sz="2000" baseline="30000" dirty="0">
                <a:solidFill>
                  <a:schemeClr val="accent1"/>
                </a:solidFill>
                <a:latin typeface="Arial" panose="020B0604020202020204" pitchFamily="34" charset="0"/>
                <a:cs typeface="Arial" panose="020B0604020202020204" pitchFamily="34" charset="0"/>
              </a:rPr>
              <a:t>(*)</a:t>
            </a:r>
            <a:r>
              <a:rPr lang="en-GB" sz="2000" dirty="0">
                <a:solidFill>
                  <a:schemeClr val="accent1"/>
                </a:solidFill>
                <a:latin typeface="Arial" panose="020B0604020202020204" pitchFamily="34" charset="0"/>
                <a:cs typeface="Arial" panose="020B0604020202020204" pitchFamily="34" charset="0"/>
              </a:rPr>
              <a:t> on Thursday</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We are continuing to try to understand what is going on with the HVAC system and how to make sure that we are in the loop for green-lighting interventions which might have consequences on the ODH assessment of certain areas. Lisa is trying to organize another meeting for next week. </a:t>
            </a:r>
            <a:r>
              <a:rPr lang="en-GB" sz="2000" dirty="0">
                <a:solidFill>
                  <a:schemeClr val="accent1"/>
                </a:solidFill>
                <a:effectLst/>
                <a:latin typeface="Helvetica Neue" panose="02000503000000020004" pitchFamily="2" charset="0"/>
              </a:rPr>
              <a:t>Andrew Martens and Michael Michalak seem to be the right people to interface with for the HVAC syste</a:t>
            </a:r>
            <a:r>
              <a:rPr lang="en-GB" sz="2000" dirty="0">
                <a:solidFill>
                  <a:schemeClr val="accent1"/>
                </a:solidFill>
                <a:latin typeface="Helvetica Neue" panose="02000503000000020004" pitchFamily="2" charset="0"/>
              </a:rPr>
              <a:t>m. A schematics of the system is attached to the agenda.</a:t>
            </a:r>
          </a:p>
          <a:p>
            <a:pPr marL="285750" indent="-285750">
              <a:buFont typeface="Courier New" panose="02070309020205020404" pitchFamily="49" charset="0"/>
              <a:buChar char="o"/>
            </a:pPr>
            <a:endParaRPr lang="en-GB" sz="2000" dirty="0">
              <a:solidFill>
                <a:schemeClr val="accent1"/>
              </a:solidFill>
              <a:latin typeface="Helvetica Neue" panose="02000503000000020004" pitchFamily="2"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Helvetica Neue" panose="02000503000000020004" pitchFamily="2" charset="0"/>
                <a:cs typeface="Arial" panose="020B0604020202020204" pitchFamily="34" charset="0"/>
              </a:rPr>
              <a:t>It was reported yesterday that there was a “gas-like” smell in the clean room. Anybody else smelled something strange ?</a:t>
            </a:r>
            <a:r>
              <a:rPr lang="en-GB" sz="2000" dirty="0">
                <a:solidFill>
                  <a:schemeClr val="accent1"/>
                </a:solidFill>
                <a:latin typeface="Arial" panose="020B0604020202020204" pitchFamily="34" charset="0"/>
                <a:cs typeface="Arial" panose="020B0604020202020204" pitchFamily="34" charset="0"/>
              </a:rPr>
              <a:t> Fire brigade came in with sniffers but could not measure anything, so it should be safe to continue working there.</a:t>
            </a:r>
            <a:endParaRPr lang="en-GB" sz="2000" dirty="0">
              <a:solidFill>
                <a:schemeClr val="accent1"/>
              </a:solidFill>
              <a:latin typeface="Helvetica Neue" panose="02000503000000020004" pitchFamily="2"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4</a:t>
            </a:fld>
            <a:endParaRPr lang="en-CH"/>
          </a:p>
        </p:txBody>
      </p:sp>
      <p:sp>
        <p:nvSpPr>
          <p:cNvPr id="7" name="TextBox 6">
            <a:extLst>
              <a:ext uri="{FF2B5EF4-FFF2-40B4-BE49-F238E27FC236}">
                <a16:creationId xmlns:a16="http://schemas.microsoft.com/office/drawing/2014/main" id="{FD70B658-C034-F54E-9C1C-94C19C7F1C06}"/>
              </a:ext>
            </a:extLst>
          </p:cNvPr>
          <p:cNvSpPr txBox="1"/>
          <p:nvPr/>
        </p:nvSpPr>
        <p:spPr>
          <a:xfrm>
            <a:off x="432079" y="6037155"/>
            <a:ext cx="8279842"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The bi-</a:t>
            </a:r>
            <a:r>
              <a:rPr lang="en-GB" sz="1000" dirty="0" err="1">
                <a:latin typeface="Arial" panose="020B0604020202020204" pitchFamily="34" charset="0"/>
                <a:cs typeface="Arial" panose="020B0604020202020204" pitchFamily="34" charset="0"/>
              </a:rPr>
              <a:t>wkly</a:t>
            </a:r>
            <a:r>
              <a:rPr lang="en-GB" sz="1000" dirty="0">
                <a:latin typeface="Arial" panose="020B0604020202020204" pitchFamily="34" charset="0"/>
                <a:cs typeface="Arial" panose="020B0604020202020204" pitchFamily="34" charset="0"/>
              </a:rPr>
              <a:t> is also only 2 times per month. Not done every other week. When there are 5 weeks in a month, a week will be skipped. Bi-</a:t>
            </a:r>
            <a:r>
              <a:rPr lang="en-GB" sz="1000" dirty="0" err="1">
                <a:latin typeface="Arial" panose="020B0604020202020204" pitchFamily="34" charset="0"/>
                <a:cs typeface="Arial" panose="020B0604020202020204" pitchFamily="34" charset="0"/>
              </a:rPr>
              <a:t>wkly</a:t>
            </a:r>
            <a:r>
              <a:rPr lang="en-GB" sz="1000" dirty="0">
                <a:latin typeface="Arial" panose="020B0604020202020204" pitchFamily="34" charset="0"/>
                <a:cs typeface="Arial" panose="020B0604020202020204" pitchFamily="34" charset="0"/>
              </a:rPr>
              <a:t> service is never on the last </a:t>
            </a:r>
            <a:r>
              <a:rPr lang="en-GB" sz="1000" dirty="0" err="1">
                <a:latin typeface="Arial" panose="020B0604020202020204" pitchFamily="34" charset="0"/>
                <a:cs typeface="Arial" panose="020B0604020202020204" pitchFamily="34" charset="0"/>
              </a:rPr>
              <a:t>Thrs</a:t>
            </a:r>
            <a:r>
              <a:rPr lang="en-GB" sz="1000" dirty="0">
                <a:latin typeface="Arial" panose="020B0604020202020204" pitchFamily="34" charset="0"/>
                <a:cs typeface="Arial" panose="020B0604020202020204" pitchFamily="34" charset="0"/>
              </a:rPr>
              <a:t>. of every month, it’s the week before or after (except 5 </a:t>
            </a:r>
            <a:r>
              <a:rPr lang="en-GB" sz="1000" dirty="0" err="1">
                <a:latin typeface="Arial" panose="020B0604020202020204" pitchFamily="34" charset="0"/>
                <a:cs typeface="Arial" panose="020B0604020202020204" pitchFamily="34" charset="0"/>
              </a:rPr>
              <a:t>wk</a:t>
            </a:r>
            <a:r>
              <a:rPr lang="en-GB" sz="1000" dirty="0">
                <a:latin typeface="Arial" panose="020B0604020202020204" pitchFamily="34" charset="0"/>
                <a:cs typeface="Arial" panose="020B0604020202020204" pitchFamily="34" charset="0"/>
              </a:rPr>
              <a:t> months). Kimberly Hamilton &lt;</a:t>
            </a:r>
            <a:r>
              <a:rPr lang="en-GB" sz="1000" dirty="0" err="1">
                <a:latin typeface="Arial" panose="020B0604020202020204" pitchFamily="34" charset="0"/>
                <a:cs typeface="Arial" panose="020B0604020202020204" pitchFamily="34" charset="0"/>
              </a:rPr>
              <a:t>kahamilt@fnal.gov</a:t>
            </a:r>
            <a:r>
              <a:rPr lang="en-GB" sz="1000" dirty="0">
                <a:latin typeface="Arial" panose="020B0604020202020204" pitchFamily="34" charset="0"/>
                <a:cs typeface="Arial" panose="020B0604020202020204" pitchFamily="34" charset="0"/>
              </a:rPr>
              <a:t>&gt;</a:t>
            </a:r>
          </a:p>
        </p:txBody>
      </p:sp>
    </p:spTree>
    <p:extLst>
      <p:ext uri="{BB962C8B-B14F-4D97-AF65-F5344CB8AC3E}">
        <p14:creationId xmlns:p14="http://schemas.microsoft.com/office/powerpoint/2010/main" val="401089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26,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53143" y="1125415"/>
            <a:ext cx="7877908" cy="2246769"/>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Cleaning of the labs can be done using the PPD IERC ops code as clarified by Rick (sorry, I had misunderstood the standing policy). Dune cold and Warm labs should use ND ops code.</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We still need electrical work to be performed and it is very slow moving. Latest is for Mu2e TDAQ (Michael Utes) who met with Dave Featherston recently. </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5</a:t>
            </a:fld>
            <a:endParaRPr lang="en-CH"/>
          </a:p>
        </p:txBody>
      </p:sp>
      <p:pic>
        <p:nvPicPr>
          <p:cNvPr id="10" name="Picture 9">
            <a:extLst>
              <a:ext uri="{FF2B5EF4-FFF2-40B4-BE49-F238E27FC236}">
                <a16:creationId xmlns:a16="http://schemas.microsoft.com/office/drawing/2014/main" id="{5647E09E-68A3-984B-9EDF-3F9CD7B54C4B}"/>
              </a:ext>
            </a:extLst>
          </p:cNvPr>
          <p:cNvPicPr>
            <a:picLocks noChangeAspect="1"/>
          </p:cNvPicPr>
          <p:nvPr/>
        </p:nvPicPr>
        <p:blipFill>
          <a:blip r:embed="rId2"/>
          <a:stretch>
            <a:fillRect/>
          </a:stretch>
        </p:blipFill>
        <p:spPr>
          <a:xfrm>
            <a:off x="628650" y="3551597"/>
            <a:ext cx="3500455" cy="2625341"/>
          </a:xfrm>
          <a:prstGeom prst="rect">
            <a:avLst/>
          </a:prstGeom>
        </p:spPr>
      </p:pic>
      <p:pic>
        <p:nvPicPr>
          <p:cNvPr id="11" name="Picture 10">
            <a:extLst>
              <a:ext uri="{FF2B5EF4-FFF2-40B4-BE49-F238E27FC236}">
                <a16:creationId xmlns:a16="http://schemas.microsoft.com/office/drawing/2014/main" id="{0AB83EC8-3D9D-2E41-868A-03AAD22D6A25}"/>
              </a:ext>
            </a:extLst>
          </p:cNvPr>
          <p:cNvPicPr>
            <a:picLocks noChangeAspect="1"/>
          </p:cNvPicPr>
          <p:nvPr/>
        </p:nvPicPr>
        <p:blipFill>
          <a:blip r:embed="rId3"/>
          <a:stretch>
            <a:fillRect/>
          </a:stretch>
        </p:blipFill>
        <p:spPr>
          <a:xfrm>
            <a:off x="4825091" y="3523443"/>
            <a:ext cx="2057401" cy="2743201"/>
          </a:xfrm>
          <a:prstGeom prst="rect">
            <a:avLst/>
          </a:prstGeom>
        </p:spPr>
      </p:pic>
    </p:spTree>
    <p:extLst>
      <p:ext uri="{BB962C8B-B14F-4D97-AF65-F5344CB8AC3E}">
        <p14:creationId xmlns:p14="http://schemas.microsoft.com/office/powerpoint/2010/main" val="125757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BA9948E-7DEE-C548-B9CE-03AB7D9B2F4D}"/>
              </a:ext>
            </a:extLst>
          </p:cNvPr>
          <p:cNvPicPr>
            <a:picLocks noChangeAspect="1"/>
          </p:cNvPicPr>
          <p:nvPr/>
        </p:nvPicPr>
        <p:blipFill>
          <a:blip r:embed="rId2"/>
          <a:stretch>
            <a:fillRect/>
          </a:stretch>
        </p:blipFill>
        <p:spPr>
          <a:xfrm>
            <a:off x="4171950" y="3556580"/>
            <a:ext cx="4972050" cy="2837558"/>
          </a:xfrm>
          <a:prstGeom prst="rect">
            <a:avLst/>
          </a:prstGeom>
        </p:spPr>
      </p:pic>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26,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53143" y="1125415"/>
            <a:ext cx="7877908" cy="707886"/>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Furnitures POs have been issued to complete the meetings rooms, wellness rooms and common areas (Brian Rubik). </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6</a:t>
            </a:fld>
            <a:endParaRPr lang="en-CH"/>
          </a:p>
        </p:txBody>
      </p:sp>
      <p:pic>
        <p:nvPicPr>
          <p:cNvPr id="9" name="Picture 8">
            <a:extLst>
              <a:ext uri="{FF2B5EF4-FFF2-40B4-BE49-F238E27FC236}">
                <a16:creationId xmlns:a16="http://schemas.microsoft.com/office/drawing/2014/main" id="{D1BA30D5-3A6A-1442-97E9-DBAF07A42E44}"/>
              </a:ext>
            </a:extLst>
          </p:cNvPr>
          <p:cNvPicPr>
            <a:picLocks noChangeAspect="1"/>
          </p:cNvPicPr>
          <p:nvPr/>
        </p:nvPicPr>
        <p:blipFill>
          <a:blip r:embed="rId3"/>
          <a:stretch>
            <a:fillRect/>
          </a:stretch>
        </p:blipFill>
        <p:spPr>
          <a:xfrm>
            <a:off x="912935" y="1931516"/>
            <a:ext cx="3086100" cy="1477306"/>
          </a:xfrm>
          <a:prstGeom prst="rect">
            <a:avLst/>
          </a:prstGeom>
        </p:spPr>
      </p:pic>
      <p:pic>
        <p:nvPicPr>
          <p:cNvPr id="14" name="Picture 13">
            <a:extLst>
              <a:ext uri="{FF2B5EF4-FFF2-40B4-BE49-F238E27FC236}">
                <a16:creationId xmlns:a16="http://schemas.microsoft.com/office/drawing/2014/main" id="{A206986D-040C-F94D-B0C1-E10C3CF0041C}"/>
              </a:ext>
            </a:extLst>
          </p:cNvPr>
          <p:cNvPicPr>
            <a:picLocks noChangeAspect="1"/>
          </p:cNvPicPr>
          <p:nvPr/>
        </p:nvPicPr>
        <p:blipFill>
          <a:blip r:embed="rId4"/>
          <a:stretch>
            <a:fillRect/>
          </a:stretch>
        </p:blipFill>
        <p:spPr>
          <a:xfrm>
            <a:off x="4171950" y="1889333"/>
            <a:ext cx="4572000" cy="2090934"/>
          </a:xfrm>
          <a:prstGeom prst="rect">
            <a:avLst/>
          </a:prstGeom>
        </p:spPr>
      </p:pic>
      <p:pic>
        <p:nvPicPr>
          <p:cNvPr id="18" name="Picture 17">
            <a:extLst>
              <a:ext uri="{FF2B5EF4-FFF2-40B4-BE49-F238E27FC236}">
                <a16:creationId xmlns:a16="http://schemas.microsoft.com/office/drawing/2014/main" id="{268878B7-8384-8A46-B114-F3C723F3EFDA}"/>
              </a:ext>
            </a:extLst>
          </p:cNvPr>
          <p:cNvPicPr>
            <a:picLocks noChangeAspect="1"/>
          </p:cNvPicPr>
          <p:nvPr/>
        </p:nvPicPr>
        <p:blipFill>
          <a:blip r:embed="rId5"/>
          <a:stretch>
            <a:fillRect/>
          </a:stretch>
        </p:blipFill>
        <p:spPr>
          <a:xfrm>
            <a:off x="861344" y="3793827"/>
            <a:ext cx="3137691" cy="2042863"/>
          </a:xfrm>
          <a:prstGeom prst="rect">
            <a:avLst/>
          </a:prstGeom>
        </p:spPr>
      </p:pic>
      <p:sp>
        <p:nvSpPr>
          <p:cNvPr id="19" name="TextBox 18">
            <a:extLst>
              <a:ext uri="{FF2B5EF4-FFF2-40B4-BE49-F238E27FC236}">
                <a16:creationId xmlns:a16="http://schemas.microsoft.com/office/drawing/2014/main" id="{39B49CF6-27A8-074D-800D-9144EEDCB59B}"/>
              </a:ext>
            </a:extLst>
          </p:cNvPr>
          <p:cNvSpPr txBox="1"/>
          <p:nvPr/>
        </p:nvSpPr>
        <p:spPr>
          <a:xfrm>
            <a:off x="2839743" y="3874846"/>
            <a:ext cx="1159292" cy="307777"/>
          </a:xfrm>
          <a:prstGeom prst="rect">
            <a:avLst/>
          </a:prstGeom>
          <a:noFill/>
        </p:spPr>
        <p:txBody>
          <a:bodyPr wrap="none" rtlCol="0">
            <a:spAutoFit/>
          </a:bodyPr>
          <a:lstStyle/>
          <a:p>
            <a:r>
              <a:rPr lang="en-CH" sz="1400" dirty="0">
                <a:solidFill>
                  <a:schemeClr val="accent1"/>
                </a:solidFill>
                <a:latin typeface="Arial" panose="020B0604020202020204" pitchFamily="34" charset="0"/>
                <a:cs typeface="Arial" panose="020B0604020202020204" pitchFamily="34" charset="0"/>
              </a:rPr>
              <a:t>Lobby G001</a:t>
            </a:r>
          </a:p>
        </p:txBody>
      </p:sp>
      <p:sp>
        <p:nvSpPr>
          <p:cNvPr id="20" name="TextBox 19">
            <a:extLst>
              <a:ext uri="{FF2B5EF4-FFF2-40B4-BE49-F238E27FC236}">
                <a16:creationId xmlns:a16="http://schemas.microsoft.com/office/drawing/2014/main" id="{024A52D8-8D74-1643-9F76-E3791A90B912}"/>
              </a:ext>
            </a:extLst>
          </p:cNvPr>
          <p:cNvSpPr txBox="1"/>
          <p:nvPr/>
        </p:nvSpPr>
        <p:spPr>
          <a:xfrm>
            <a:off x="684358" y="5905902"/>
            <a:ext cx="3570208" cy="246221"/>
          </a:xfrm>
          <a:prstGeom prst="rect">
            <a:avLst/>
          </a:prstGeom>
          <a:noFill/>
        </p:spPr>
        <p:txBody>
          <a:bodyPr wrap="none" rtlCol="0">
            <a:spAutoFit/>
          </a:bodyPr>
          <a:lstStyle/>
          <a:p>
            <a:r>
              <a:rPr lang="en-GB" sz="1000" dirty="0"/>
              <a:t>F</a:t>
            </a:r>
            <a:r>
              <a:rPr lang="en-CH" sz="1000" dirty="0"/>
              <a:t>ull list of furnitures and pictures is appended to the agenda page</a:t>
            </a:r>
          </a:p>
        </p:txBody>
      </p:sp>
    </p:spTree>
    <p:extLst>
      <p:ext uri="{BB962C8B-B14F-4D97-AF65-F5344CB8AC3E}">
        <p14:creationId xmlns:p14="http://schemas.microsoft.com/office/powerpoint/2010/main" val="166988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26, 2023)</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7</a:t>
            </a:fld>
            <a:endParaRPr lang="en-CH"/>
          </a:p>
        </p:txBody>
      </p:sp>
      <p:sp>
        <p:nvSpPr>
          <p:cNvPr id="12" name="TextBox 11">
            <a:extLst>
              <a:ext uri="{FF2B5EF4-FFF2-40B4-BE49-F238E27FC236}">
                <a16:creationId xmlns:a16="http://schemas.microsoft.com/office/drawing/2014/main" id="{D00B8C36-4DF1-594F-985D-7F62F28E797E}"/>
              </a:ext>
            </a:extLst>
          </p:cNvPr>
          <p:cNvSpPr txBox="1"/>
          <p:nvPr/>
        </p:nvSpPr>
        <p:spPr>
          <a:xfrm>
            <a:off x="637442" y="803658"/>
            <a:ext cx="7877908" cy="5632311"/>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Also Audio/Video equipment has been purchased on-project for all conference rooms above including 1416. Is this implying that they are “zoom” ready conference room or is there extra equipment to be purchased ?</a:t>
            </a: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Furnitures are expected to arrive in mid/end of January 2024.</a:t>
            </a: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As time approaches we should then remove current furniture. </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err="1">
                <a:solidFill>
                  <a:schemeClr val="accent1"/>
                </a:solidFill>
                <a:latin typeface="Arial" panose="020B0604020202020204" pitchFamily="34" charset="0"/>
                <a:cs typeface="Arial" panose="020B0604020202020204" pitchFamily="34" charset="0"/>
              </a:rPr>
              <a:t>A.Prosser</a:t>
            </a:r>
            <a:r>
              <a:rPr lang="en-GB" sz="2000" dirty="0">
                <a:solidFill>
                  <a:schemeClr val="accent1"/>
                </a:solidFill>
                <a:latin typeface="Arial" panose="020B0604020202020204" pitchFamily="34" charset="0"/>
                <a:cs typeface="Arial" panose="020B0604020202020204" pitchFamily="34" charset="0"/>
              </a:rPr>
              <a:t>: The large optical table is now in G291 for now. If this is a problem it can be moved out in relatively little time.</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G321 should have been vacated by the contractor yesterday and free for usage by us (Cristian Pena, </a:t>
            </a:r>
            <a:r>
              <a:rPr lang="en-GB" sz="2000" dirty="0" err="1">
                <a:solidFill>
                  <a:schemeClr val="accent1"/>
                </a:solidFill>
                <a:latin typeface="Arial" panose="020B0604020202020204" pitchFamily="34" charset="0"/>
                <a:cs typeface="Arial" panose="020B0604020202020204" pitchFamily="34" charset="0"/>
              </a:rPr>
              <a:t>Rakshya</a:t>
            </a:r>
            <a:r>
              <a:rPr lang="en-GB" sz="2000" dirty="0">
                <a:solidFill>
                  <a:schemeClr val="accent1"/>
                </a:solidFill>
                <a:latin typeface="Arial" panose="020B0604020202020204" pitchFamily="34" charset="0"/>
                <a:cs typeface="Arial" panose="020B0604020202020204" pitchFamily="34" charset="0"/>
              </a:rPr>
              <a:t> Khatiwada, Andrew </a:t>
            </a:r>
            <a:r>
              <a:rPr lang="en-GB" sz="2000" dirty="0" err="1">
                <a:solidFill>
                  <a:schemeClr val="accent1"/>
                </a:solidFill>
                <a:latin typeface="Arial" panose="020B0604020202020204" pitchFamily="34" charset="0"/>
                <a:cs typeface="Arial" panose="020B0604020202020204" pitchFamily="34" charset="0"/>
              </a:rPr>
              <a:t>Sonnenschein</a:t>
            </a:r>
            <a:r>
              <a:rPr lang="en-GB" sz="2000" dirty="0">
                <a:solidFill>
                  <a:schemeClr val="accent1"/>
                </a:solidFill>
                <a:latin typeface="Arial" panose="020B0604020202020204" pitchFamily="34" charset="0"/>
                <a:cs typeface="Arial" panose="020B0604020202020204" pitchFamily="34" charset="0"/>
              </a:rPr>
              <a:t>)</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Next week I will be away and I think I won’t be able to connect. Perhaps we should still have a meeting to discuss any progress on the HVAC system situation. Can some of you lead the discussion ?</a:t>
            </a:r>
          </a:p>
        </p:txBody>
      </p:sp>
    </p:spTree>
    <p:extLst>
      <p:ext uri="{BB962C8B-B14F-4D97-AF65-F5344CB8AC3E}">
        <p14:creationId xmlns:p14="http://schemas.microsoft.com/office/powerpoint/2010/main" val="387134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19,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Dan spoke with the contractor and agreed that Contractor will be removing all of their equipment and materials from G321 by end of day next Wednesday 10/25/23.</a:t>
            </a:r>
          </a:p>
          <a:p>
            <a:r>
              <a:rPr lang="en-GB" dirty="0">
                <a:solidFill>
                  <a:schemeClr val="accent1"/>
                </a:solidFill>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As already announced we will have monthly safety walk-through. First was today at 11:00am.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err="1">
                <a:solidFill>
                  <a:schemeClr val="accent1"/>
                </a:solidFill>
                <a:latin typeface="Arial" panose="020B0604020202020204" pitchFamily="34" charset="0"/>
                <a:cs typeface="Arial" panose="020B0604020202020204" pitchFamily="34" charset="0"/>
              </a:rPr>
              <a:t>HEERC_safety</a:t>
            </a:r>
            <a:r>
              <a:rPr lang="en-GB" dirty="0">
                <a:solidFill>
                  <a:schemeClr val="accent1"/>
                </a:solidFill>
                <a:latin typeface="Arial" panose="020B0604020202020204" pitchFamily="34" charset="0"/>
                <a:cs typeface="Arial" panose="020B0604020202020204" pitchFamily="34" charset="0"/>
              </a:rPr>
              <a:t> mailing list is now fixed. Still not in the approval list for intervention on the HVAC system which might have an impact on the ODH analysis. Dan, can you comment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Monica, </a:t>
            </a:r>
            <a:r>
              <a:rPr lang="en-GB" dirty="0" err="1">
                <a:solidFill>
                  <a:schemeClr val="accent1"/>
                </a:solidFill>
                <a:latin typeface="Arial" panose="020B0604020202020204" pitchFamily="34" charset="0"/>
                <a:cs typeface="Arial" panose="020B0604020202020204" pitchFamily="34" charset="0"/>
              </a:rPr>
              <a:t>Flor</a:t>
            </a:r>
            <a:r>
              <a:rPr lang="en-GB" dirty="0">
                <a:solidFill>
                  <a:schemeClr val="accent1"/>
                </a:solidFill>
                <a:latin typeface="Arial" panose="020B0604020202020204" pitchFamily="34" charset="0"/>
                <a:cs typeface="Arial" panose="020B0604020202020204" pitchFamily="34" charset="0"/>
              </a:rPr>
              <a:t> and Daniel </a:t>
            </a:r>
            <a:r>
              <a:rPr lang="en-GB" dirty="0" err="1">
                <a:solidFill>
                  <a:schemeClr val="accent1"/>
                </a:solidFill>
                <a:latin typeface="Arial" panose="020B0604020202020204" pitchFamily="34" charset="0"/>
                <a:cs typeface="Arial" panose="020B0604020202020204" pitchFamily="34" charset="0"/>
              </a:rPr>
              <a:t>Urrea</a:t>
            </a:r>
            <a:r>
              <a:rPr lang="en-GB" dirty="0">
                <a:solidFill>
                  <a:schemeClr val="accent1"/>
                </a:solidFill>
                <a:latin typeface="Arial" panose="020B0604020202020204" pitchFamily="34" charset="0"/>
                <a:cs typeface="Arial" panose="020B0604020202020204" pitchFamily="34" charset="0"/>
              </a:rPr>
              <a:t> (</a:t>
            </a:r>
            <a:r>
              <a:rPr lang="en-GB" dirty="0" err="1">
                <a:solidFill>
                  <a:schemeClr val="accent1"/>
                </a:solidFill>
                <a:latin typeface="Arial" panose="020B0604020202020204" pitchFamily="34" charset="0"/>
                <a:cs typeface="Arial" panose="020B0604020202020204" pitchFamily="34" charset="0"/>
              </a:rPr>
              <a:t>Clorica</a:t>
            </a:r>
            <a:r>
              <a:rPr lang="en-GB" dirty="0">
                <a:solidFill>
                  <a:schemeClr val="accent1"/>
                </a:solidFill>
                <a:latin typeface="Arial" panose="020B0604020202020204" pitchFamily="34" charset="0"/>
                <a:cs typeface="Arial" panose="020B0604020202020204" pitchFamily="34" charset="0"/>
              </a:rPr>
              <a:t>) are making arrangements for </a:t>
            </a:r>
            <a:r>
              <a:rPr lang="en-GB" dirty="0" err="1">
                <a:solidFill>
                  <a:schemeClr val="accent1"/>
                </a:solidFill>
                <a:latin typeface="Arial" panose="020B0604020202020204" pitchFamily="34" charset="0"/>
                <a:cs typeface="Arial" panose="020B0604020202020204" pitchFamily="34" charset="0"/>
              </a:rPr>
              <a:t>Clorica</a:t>
            </a:r>
            <a:r>
              <a:rPr lang="en-GB" dirty="0">
                <a:solidFill>
                  <a:schemeClr val="accent1"/>
                </a:solidFill>
                <a:latin typeface="Arial" panose="020B0604020202020204" pitchFamily="34" charset="0"/>
                <a:cs typeface="Arial" panose="020B0604020202020204" pitchFamily="34" charset="0"/>
              </a:rPr>
              <a:t> to clean the Cleanroom, CCD room and Dune Warm Lab weekly. Donna will measure (since this is the first time we do it ourselves) ESD property of the floor before/after.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Optical table for </a:t>
            </a:r>
            <a:r>
              <a:rPr lang="en-GB" dirty="0" err="1">
                <a:solidFill>
                  <a:schemeClr val="accent1"/>
                </a:solidFill>
                <a:latin typeface="Arial" panose="020B0604020202020204" pitchFamily="34" charset="0"/>
                <a:cs typeface="Arial" panose="020B0604020202020204" pitchFamily="34" charset="0"/>
              </a:rPr>
              <a:t>A.Prosser</a:t>
            </a:r>
            <a:r>
              <a:rPr lang="en-GB" dirty="0">
                <a:solidFill>
                  <a:schemeClr val="accent1"/>
                </a:solidFill>
                <a:latin typeface="Arial" panose="020B0604020202020204" pitchFamily="34" charset="0"/>
                <a:cs typeface="Arial" panose="020B0604020202020204" pitchFamily="34" charset="0"/>
              </a:rPr>
              <a:t> in final location but larger optical table does not fit in the elevator. Need to understand what can be done.</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8</a:t>
            </a:fld>
            <a:endParaRPr lang="en-CH"/>
          </a:p>
        </p:txBody>
      </p:sp>
    </p:spTree>
    <p:extLst>
      <p:ext uri="{BB962C8B-B14F-4D97-AF65-F5344CB8AC3E}">
        <p14:creationId xmlns:p14="http://schemas.microsoft.com/office/powerpoint/2010/main" val="43828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19,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8119068" cy="3970318"/>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We continue experiencing issues with card readers, access is lost, regained, re-lost… and we do not seem to understand the root of the problem.</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Follow up from Marcel </a:t>
            </a:r>
            <a:r>
              <a:rPr lang="en-GB" dirty="0" err="1">
                <a:solidFill>
                  <a:schemeClr val="accent1"/>
                </a:solidFill>
                <a:latin typeface="Arial" panose="020B0604020202020204" pitchFamily="34" charset="0"/>
                <a:cs typeface="Arial" panose="020B0604020202020204" pitchFamily="34" charset="0"/>
              </a:rPr>
              <a:t>Borcean</a:t>
            </a:r>
            <a:r>
              <a:rPr lang="en-GB" dirty="0">
                <a:solidFill>
                  <a:schemeClr val="accent1"/>
                </a:solidFill>
                <a:latin typeface="Arial" panose="020B0604020202020204" pitchFamily="34" charset="0"/>
                <a:cs typeface="Arial" panose="020B0604020202020204" pitchFamily="34" charset="0"/>
              </a:rPr>
              <a:t> on cranes. </a:t>
            </a:r>
          </a:p>
          <a:p>
            <a:pPr lvl="1"/>
            <a:r>
              <a:rPr lang="en-GB" i="1" dirty="0">
                <a:solidFill>
                  <a:schemeClr val="accent1"/>
                </a:solidFill>
                <a:latin typeface="Arial" panose="020B0604020202020204" pitchFamily="34" charset="0"/>
                <a:cs typeface="Arial" panose="020B0604020202020204" pitchFamily="34" charset="0"/>
              </a:rPr>
              <a:t>The limit switch adjustments were made during the monthly inspections. </a:t>
            </a:r>
            <a:r>
              <a:rPr lang="en-GB" i="1" u="sng" dirty="0">
                <a:solidFill>
                  <a:schemeClr val="accent1"/>
                </a:solidFill>
                <a:latin typeface="Arial" panose="020B0604020202020204" pitchFamily="34" charset="0"/>
                <a:cs typeface="Arial" panose="020B0604020202020204" pitchFamily="34" charset="0"/>
              </a:rPr>
              <a:t>Cranes are operational</a:t>
            </a:r>
            <a:r>
              <a:rPr lang="en-GB" i="1" dirty="0">
                <a:solidFill>
                  <a:schemeClr val="accent1"/>
                </a:solidFill>
                <a:latin typeface="Arial" panose="020B0604020202020204" pitchFamily="34" charset="0"/>
                <a:cs typeface="Arial" panose="020B0604020202020204" pitchFamily="34" charset="0"/>
              </a:rPr>
              <a:t>. Audible warning devices are missing on 3 cranes. This was noted during commissioning. It is not a big task but it will need to be corrected. Please advise if the original contractor will warranty this repair.</a:t>
            </a:r>
          </a:p>
          <a:p>
            <a:pPr marL="285750" indent="-285750">
              <a:buFont typeface="Courier New" panose="02070309020205020404" pitchFamily="49" charset="0"/>
              <a:buChar char="o"/>
            </a:pPr>
            <a:endParaRPr lang="en-GB" i="1"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HVAC to be shut-off next Monday but it still un-clear which one. Is it just the clean room HVAC system ? Also we do not receive these notes unless Sue’s forwarding them to us.</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9.11.23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9</a:t>
            </a:fld>
            <a:endParaRPr lang="en-CH"/>
          </a:p>
        </p:txBody>
      </p:sp>
      <p:pic>
        <p:nvPicPr>
          <p:cNvPr id="8" name="Picture 7">
            <a:extLst>
              <a:ext uri="{FF2B5EF4-FFF2-40B4-BE49-F238E27FC236}">
                <a16:creationId xmlns:a16="http://schemas.microsoft.com/office/drawing/2014/main" id="{44886A86-1FA2-684C-8A52-574621DB9E61}"/>
              </a:ext>
            </a:extLst>
          </p:cNvPr>
          <p:cNvPicPr>
            <a:picLocks noChangeAspect="1"/>
          </p:cNvPicPr>
          <p:nvPr/>
        </p:nvPicPr>
        <p:blipFill>
          <a:blip r:embed="rId2"/>
          <a:stretch>
            <a:fillRect/>
          </a:stretch>
        </p:blipFill>
        <p:spPr>
          <a:xfrm>
            <a:off x="962443" y="5009685"/>
            <a:ext cx="7741628" cy="1425701"/>
          </a:xfrm>
          <a:prstGeom prst="rect">
            <a:avLst/>
          </a:prstGeom>
        </p:spPr>
      </p:pic>
    </p:spTree>
    <p:extLst>
      <p:ext uri="{BB962C8B-B14F-4D97-AF65-F5344CB8AC3E}">
        <p14:creationId xmlns:p14="http://schemas.microsoft.com/office/powerpoint/2010/main" val="1712779408"/>
      </p:ext>
    </p:extLst>
  </p:cSld>
  <p:clrMapOvr>
    <a:masterClrMapping/>
  </p:clrMapOvr>
</p:sld>
</file>

<file path=ppt/theme/theme1.xml><?xml version="1.0" encoding="utf-8"?>
<a:theme xmlns:a="http://schemas.openxmlformats.org/drawingml/2006/main" name="MyNew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NewDefault" id="{549FB1BB-8BF1-4449-BB5A-308238900109}" vid="{07114961-2DFB-9F44-8AC8-A38043D6B3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MyNewDefault</Template>
  <TotalTime>14851</TotalTime>
  <Words>2650</Words>
  <Application>Microsoft Macintosh PowerPoint</Application>
  <PresentationFormat>On-screen Show (4:3)</PresentationFormat>
  <Paragraphs>249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Helvetica Neue</vt:lpstr>
      <vt:lpstr>Wingdings</vt:lpstr>
      <vt:lpstr>MyNewDefault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bacchetta</dc:creator>
  <cp:lastModifiedBy>nicola bacchetta</cp:lastModifiedBy>
  <cp:revision>34</cp:revision>
  <dcterms:created xsi:type="dcterms:W3CDTF">2023-09-28T18:39:51Z</dcterms:created>
  <dcterms:modified xsi:type="dcterms:W3CDTF">2023-11-09T19:50:18Z</dcterms:modified>
</cp:coreProperties>
</file>