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57" r:id="rId4"/>
    <p:sldId id="260" r:id="rId5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/>
    <p:restoredTop sz="94694"/>
  </p:normalViewPr>
  <p:slideViewPr>
    <p:cSldViewPr snapToGrid="0">
      <p:cViewPr varScale="1">
        <p:scale>
          <a:sx n="121" d="100"/>
          <a:sy n="121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12A86-DF50-DF41-B5E6-EF5F624E91E4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40E07-34AD-B645-88E9-EF17A4F48D4C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83481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B40E07-34AD-B645-88E9-EF17A4F48D4C}" type="slidenum">
              <a:rPr lang="en-FR" smtClean="0"/>
              <a:t>3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77766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2C951-A079-AA0E-25A1-10036F3E0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3FD83-0103-8DE2-44D8-07E13EBF2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7EA67-A1E9-0437-B4A6-614F461E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18AFA-B7E0-BAF8-C678-26E36E6D0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94D46-AEBA-56D9-420A-2C07C43D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545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E2885-ED05-2446-F839-F9BF43F9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6D009-BA48-0E7F-B5AD-C5F0C1C19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28A03-5C7B-2907-1FA9-18459BBE1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138E8-E46A-3F1E-B6CA-212AB0244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43A17-6EC2-10D2-60AE-CAB86C15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1323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E9A67-0CD8-DF65-CB76-EB2079DE9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DDAE5-F87C-E370-6722-2244237FB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B9E4F-C417-01EC-FC38-8DADF919A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71ED8-E5A4-6639-021D-A2242445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1C75-0D19-2C1C-6A95-F682FE18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17330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4E43A-2B80-09EE-8188-038D353FF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72307-6658-E25F-FB18-CCC33BDEB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11AC1-55AE-3D27-C91E-8C6CBB7EB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F5AE4-4EEA-EDB6-3F7F-13CAE89E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B8AFE-5050-C670-B69D-96397256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3711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0559-C029-CD86-235D-133E000F2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7B9B3-1A7B-E508-FE49-4E23B37D9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DDFBF-ADE9-F7E7-77FE-91E43CF80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993CC-25CB-5FE2-08F2-27EDA6B2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5E7C9-8946-5F11-6295-3024B393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08423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4F744-9335-7DEB-6D5C-9BD4C9DE2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DC4B3-3353-A447-B9F2-DD6687E06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146FD-2933-E45A-D27B-00156E236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19484-4592-802A-29A3-F111614FF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F2F21-BC9E-CACF-F2FF-D732A1EB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02705-1A12-4A8E-C78D-72C5A627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8031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CF2EE-2842-A66D-AF92-2D0B9F16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32BBE-D9D6-4BF7-3DCE-DB246D34F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C718C-E16F-A749-6E8D-2B55E1FBD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A5C227-6675-3522-3894-79681290B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29725F-E558-A85C-095C-1FFBA9EA8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B1B7EB-F252-C240-869C-8F70F4624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E9FC6-8037-E449-13A3-613C79ED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B1CF4A-D45A-975D-F90C-9131708A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66126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57300-C86F-89D8-75E7-D3FB4C21D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59117E-1AA4-EC68-A680-2DDCB3AFF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4EBEA-445A-9634-814A-51867E57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5CA77-634D-BE01-633E-272A3460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02192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2561E-501D-D99A-AB98-9BA943E5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33D069-CCB6-CAB1-2134-22AFE523C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BEB1E-0BE6-C0F8-41E2-6C7F7A0C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62924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3EEC9-47DB-9CBC-7259-5F1E3BEA4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C04A9-74D6-7C63-C9E2-38E32A16B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9A7B9-994F-0AA1-A1DF-020FF5CB9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B662C-1A22-9178-84A9-7C55CD1A0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F166E-5A5E-0BE7-C14D-66D4E6E38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616BA-208D-55A0-7169-8C5F7DF48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60359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A9CE6-F104-C89A-EF20-24CE01BEA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357E8F-0FDD-888E-BD79-2B3F485CEC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A0CCE1-6251-4262-E05C-CF70FB188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8B517-82E0-08BC-8D84-8B81E5C4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5406B-018E-F028-8B60-305C84F0C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007EC-0D29-6EA7-820A-3A57BB9A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9670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D97AF4-8A4F-AA32-05DE-6C9D8DB7C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E31D0-70E8-D230-6EB8-A8010B3EC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E67A2-09FA-3467-924D-161690645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1AD70-1830-AE48-A76D-26E41909909E}" type="datetimeFigureOut">
              <a:rPr lang="en-FR" smtClean="0"/>
              <a:t>11/13/23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4A582-3D72-2433-6D71-2680D4CD4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44092-5D42-6D04-597F-D739F168F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77377-987F-A14C-94AC-740DB0345A6F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6591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A322-7FFA-BF18-3369-47A68A0639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PCB Washing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99389-54DC-F220-B55E-F0759B820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Sotiris Vlachos</a:t>
            </a:r>
          </a:p>
        </p:txBody>
      </p:sp>
    </p:spTree>
    <p:extLst>
      <p:ext uri="{BB962C8B-B14F-4D97-AF65-F5344CB8AC3E}">
        <p14:creationId xmlns:p14="http://schemas.microsoft.com/office/powerpoint/2010/main" val="38974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A8DE-3512-4EF2-2858-5AD67469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PCBs as sent Manufacturers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F3FDF-9156-F340-ABE6-89CA5F1B4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Final PCB treatment at Merlin before dispatch:</a:t>
            </a:r>
          </a:p>
          <a:p>
            <a:pPr marL="0" indent="0" algn="ctr">
              <a:buNone/>
            </a:pPr>
            <a:endParaRPr lang="en-US" dirty="0"/>
          </a:p>
          <a:p>
            <a:pPr marL="514350" indent="-514350" algn="ctr">
              <a:buFont typeface="+mj-lt"/>
              <a:buAutoNum type="arabicPeriod"/>
            </a:pPr>
            <a:r>
              <a:rPr lang="en-US" dirty="0"/>
              <a:t>15% IPA + 85% Water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/>
              <a:t>Water rinse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dirty="0"/>
              <a:t>Hot air blower  - No baking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Cover bords (from China) arrive ‘dirty’, </a:t>
            </a:r>
          </a:p>
        </p:txBody>
      </p:sp>
    </p:spTree>
    <p:extLst>
      <p:ext uri="{BB962C8B-B14F-4D97-AF65-F5344CB8AC3E}">
        <p14:creationId xmlns:p14="http://schemas.microsoft.com/office/powerpoint/2010/main" val="123334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116A388-B8D5-1F1B-D1C5-9D4397A72A2C}"/>
              </a:ext>
            </a:extLst>
          </p:cNvPr>
          <p:cNvSpPr/>
          <p:nvPr/>
        </p:nvSpPr>
        <p:spPr>
          <a:xfrm>
            <a:off x="2537059" y="259491"/>
            <a:ext cx="3262184" cy="11862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9262036-BE5F-4185-1AB3-D1750DC30E07}"/>
              </a:ext>
            </a:extLst>
          </p:cNvPr>
          <p:cNvSpPr/>
          <p:nvPr/>
        </p:nvSpPr>
        <p:spPr>
          <a:xfrm>
            <a:off x="4355655" y="2083824"/>
            <a:ext cx="3262184" cy="11862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503A1F2-05AB-2051-2F8B-499D0DF329A6}"/>
              </a:ext>
            </a:extLst>
          </p:cNvPr>
          <p:cNvSpPr/>
          <p:nvPr/>
        </p:nvSpPr>
        <p:spPr>
          <a:xfrm>
            <a:off x="691379" y="2088118"/>
            <a:ext cx="3262184" cy="11862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BB4428E-65B4-8608-1E36-9D109D9B4313}"/>
              </a:ext>
            </a:extLst>
          </p:cNvPr>
          <p:cNvSpPr/>
          <p:nvPr/>
        </p:nvSpPr>
        <p:spPr>
          <a:xfrm>
            <a:off x="2537060" y="695997"/>
            <a:ext cx="1525074" cy="74974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2757D0C5-1F8B-8C49-BCB5-D8DB1A7C970A}"/>
              </a:ext>
            </a:extLst>
          </p:cNvPr>
          <p:cNvCxnSpPr>
            <a:cxnSpLocks/>
            <a:stCxn id="8" idx="2"/>
            <a:endCxn id="7" idx="0"/>
          </p:cNvCxnSpPr>
          <p:nvPr/>
        </p:nvCxnSpPr>
        <p:spPr>
          <a:xfrm rot="5400000">
            <a:off x="2489846" y="1278366"/>
            <a:ext cx="642377" cy="977126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554AE1F-B216-9B60-3480-AD42F1F4A17A}"/>
              </a:ext>
            </a:extLst>
          </p:cNvPr>
          <p:cNvSpPr/>
          <p:nvPr/>
        </p:nvSpPr>
        <p:spPr>
          <a:xfrm>
            <a:off x="2431042" y="3946686"/>
            <a:ext cx="3262184" cy="11862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36441850-B888-D750-D763-7907988D123F}"/>
              </a:ext>
            </a:extLst>
          </p:cNvPr>
          <p:cNvSpPr/>
          <p:nvPr/>
        </p:nvSpPr>
        <p:spPr>
          <a:xfrm>
            <a:off x="2431042" y="5520581"/>
            <a:ext cx="3262184" cy="11862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623FAFF-B101-B2AE-F5D5-7D781953E902}"/>
              </a:ext>
            </a:extLst>
          </p:cNvPr>
          <p:cNvCxnSpPr>
            <a:cxnSpLocks/>
            <a:stCxn id="27" idx="2"/>
            <a:endCxn id="29" idx="0"/>
          </p:cNvCxnSpPr>
          <p:nvPr/>
        </p:nvCxnSpPr>
        <p:spPr>
          <a:xfrm>
            <a:off x="4062134" y="5132935"/>
            <a:ext cx="0" cy="38764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0B499936-F26B-1607-5B7E-5CCD09357BAF}"/>
              </a:ext>
            </a:extLst>
          </p:cNvPr>
          <p:cNvSpPr txBox="1"/>
          <p:nvPr/>
        </p:nvSpPr>
        <p:spPr>
          <a:xfrm>
            <a:off x="3279419" y="213734"/>
            <a:ext cx="1679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2400" dirty="0">
                <a:solidFill>
                  <a:schemeClr val="bg1"/>
                </a:solidFill>
              </a:rPr>
              <a:t>Manchester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6227DA2-91EE-57A5-A506-399004CD8195}"/>
              </a:ext>
            </a:extLst>
          </p:cNvPr>
          <p:cNvSpPr txBox="1"/>
          <p:nvPr/>
        </p:nvSpPr>
        <p:spPr>
          <a:xfrm>
            <a:off x="5234833" y="2286713"/>
            <a:ext cx="13759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FR" sz="2400" dirty="0">
                <a:solidFill>
                  <a:schemeClr val="bg1"/>
                </a:solidFill>
              </a:rPr>
              <a:t>Lancaster</a:t>
            </a:r>
          </a:p>
          <a:p>
            <a:pPr algn="ctr"/>
            <a:r>
              <a:rPr lang="en-FR" sz="2400" dirty="0">
                <a:solidFill>
                  <a:schemeClr val="bg1"/>
                </a:solidFill>
              </a:rPr>
              <a:t>Sheffield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5B28320-90BF-C29C-804B-270E4E7268C2}"/>
              </a:ext>
            </a:extLst>
          </p:cNvPr>
          <p:cNvSpPr txBox="1"/>
          <p:nvPr/>
        </p:nvSpPr>
        <p:spPr>
          <a:xfrm>
            <a:off x="1398099" y="2280714"/>
            <a:ext cx="15382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FR" sz="2400" dirty="0">
                <a:solidFill>
                  <a:schemeClr val="bg1"/>
                </a:solidFill>
              </a:rPr>
              <a:t>Cambridge</a:t>
            </a:r>
          </a:p>
          <a:p>
            <a:pPr algn="ctr"/>
            <a:r>
              <a:rPr lang="en-FR" sz="2400" dirty="0">
                <a:solidFill>
                  <a:schemeClr val="bg1"/>
                </a:solidFill>
              </a:rPr>
              <a:t>Sussex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F90F9B7-DA97-E193-20E1-6AAC5289F1D6}"/>
              </a:ext>
            </a:extLst>
          </p:cNvPr>
          <p:cNvSpPr txBox="1"/>
          <p:nvPr/>
        </p:nvSpPr>
        <p:spPr>
          <a:xfrm>
            <a:off x="2836383" y="5857519"/>
            <a:ext cx="245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2400" dirty="0">
                <a:solidFill>
                  <a:schemeClr val="bg1"/>
                </a:solidFill>
              </a:rPr>
              <a:t>Daresbury Factory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716688F-94CE-81F5-2984-33D8B3E5B221}"/>
              </a:ext>
            </a:extLst>
          </p:cNvPr>
          <p:cNvSpPr txBox="1"/>
          <p:nvPr/>
        </p:nvSpPr>
        <p:spPr>
          <a:xfrm>
            <a:off x="2713200" y="627445"/>
            <a:ext cx="1327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2400" dirty="0">
                <a:solidFill>
                  <a:schemeClr val="bg1"/>
                </a:solidFill>
              </a:rPr>
              <a:t>Cleaning </a:t>
            </a:r>
          </a:p>
          <a:p>
            <a:r>
              <a:rPr lang="en-FR" sz="2400" dirty="0">
                <a:solidFill>
                  <a:schemeClr val="bg1"/>
                </a:solidFill>
              </a:rPr>
              <a:t>Station</a:t>
            </a:r>
          </a:p>
        </p:txBody>
      </p: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91D8C0DD-9D16-6920-5144-9404F1FEC014}"/>
              </a:ext>
            </a:extLst>
          </p:cNvPr>
          <p:cNvCxnSpPr>
            <a:cxnSpLocks/>
          </p:cNvCxnSpPr>
          <p:nvPr/>
        </p:nvCxnSpPr>
        <p:spPr>
          <a:xfrm rot="5400000">
            <a:off x="5036611" y="3039889"/>
            <a:ext cx="642378" cy="1130019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3EA64874-C274-CCCD-52EC-69E34F893612}"/>
              </a:ext>
            </a:extLst>
          </p:cNvPr>
          <p:cNvCxnSpPr>
            <a:cxnSpLocks/>
          </p:cNvCxnSpPr>
          <p:nvPr/>
        </p:nvCxnSpPr>
        <p:spPr>
          <a:xfrm rot="5400000">
            <a:off x="2703401" y="3017844"/>
            <a:ext cx="642378" cy="1130019"/>
          </a:xfrm>
          <a:prstGeom prst="bentConnector3">
            <a:avLst/>
          </a:prstGeom>
          <a:ln w="76200">
            <a:tailEnd type="triangle"/>
          </a:ln>
          <a:scene3d>
            <a:camera prst="orthographicFront">
              <a:rot lat="0" lon="1080000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>
            <a:extLst>
              <a:ext uri="{FF2B5EF4-FFF2-40B4-BE49-F238E27FC236}">
                <a16:creationId xmlns:a16="http://schemas.microsoft.com/office/drawing/2014/main" id="{E22EDB62-A1A8-F7F0-A6F4-FC0651AEF9B7}"/>
              </a:ext>
            </a:extLst>
          </p:cNvPr>
          <p:cNvCxnSpPr>
            <a:cxnSpLocks/>
          </p:cNvCxnSpPr>
          <p:nvPr/>
        </p:nvCxnSpPr>
        <p:spPr>
          <a:xfrm rot="5400000">
            <a:off x="5219281" y="1180509"/>
            <a:ext cx="642378" cy="1130019"/>
          </a:xfrm>
          <a:prstGeom prst="bentConnector3">
            <a:avLst/>
          </a:prstGeom>
          <a:ln w="76200">
            <a:tailEnd type="triangle"/>
          </a:ln>
          <a:scene3d>
            <a:camera prst="orthographicFront">
              <a:rot lat="0" lon="1080000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86EBE764-E0DD-2B71-0D20-BA6D54D7FA44}"/>
              </a:ext>
            </a:extLst>
          </p:cNvPr>
          <p:cNvSpPr/>
          <p:nvPr/>
        </p:nvSpPr>
        <p:spPr>
          <a:xfrm>
            <a:off x="4135516" y="3954210"/>
            <a:ext cx="1525074" cy="74974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82FA1DD-ECA8-EDFD-8FB3-4993F32DF57A}"/>
              </a:ext>
            </a:extLst>
          </p:cNvPr>
          <p:cNvSpPr txBox="1"/>
          <p:nvPr/>
        </p:nvSpPr>
        <p:spPr>
          <a:xfrm>
            <a:off x="4311656" y="3885658"/>
            <a:ext cx="1327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2400" dirty="0">
                <a:solidFill>
                  <a:schemeClr val="bg1"/>
                </a:solidFill>
              </a:rPr>
              <a:t>Cleaning </a:t>
            </a:r>
          </a:p>
          <a:p>
            <a:r>
              <a:rPr lang="en-FR" sz="2400" dirty="0">
                <a:solidFill>
                  <a:schemeClr val="bg1"/>
                </a:solidFill>
              </a:rPr>
              <a:t>Station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6DF66AF-2A40-7DBE-C79D-83537AC80C8A}"/>
              </a:ext>
            </a:extLst>
          </p:cNvPr>
          <p:cNvSpPr txBox="1"/>
          <p:nvPr/>
        </p:nvSpPr>
        <p:spPr>
          <a:xfrm>
            <a:off x="2577847" y="4654292"/>
            <a:ext cx="3032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2400" dirty="0">
                <a:solidFill>
                  <a:schemeClr val="bg1"/>
                </a:solidFill>
              </a:rPr>
              <a:t>Daresbury QC - Sorting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0AF84B7-1C92-B455-A464-6ADA1E61EE5E}"/>
              </a:ext>
            </a:extLst>
          </p:cNvPr>
          <p:cNvSpPr txBox="1"/>
          <p:nvPr/>
        </p:nvSpPr>
        <p:spPr>
          <a:xfrm>
            <a:off x="6119947" y="1519443"/>
            <a:ext cx="132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dirty="0"/>
              <a:t>Side Boards</a:t>
            </a:r>
          </a:p>
          <a:p>
            <a:r>
              <a:rPr lang="en-FR" dirty="0"/>
              <a:t>124 per APA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7E39F8F-8C05-8C1A-D996-50A9655EC4D2}"/>
              </a:ext>
            </a:extLst>
          </p:cNvPr>
          <p:cNvSpPr txBox="1"/>
          <p:nvPr/>
        </p:nvSpPr>
        <p:spPr>
          <a:xfrm>
            <a:off x="809258" y="1525017"/>
            <a:ext cx="1375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dirty="0"/>
              <a:t>Head Boards</a:t>
            </a:r>
          </a:p>
          <a:p>
            <a:r>
              <a:rPr lang="en-FR" dirty="0"/>
              <a:t>80 per APA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FE3A630-2704-B1C8-3718-FD1C456165BA}"/>
              </a:ext>
            </a:extLst>
          </p:cNvPr>
          <p:cNvSpPr txBox="1"/>
          <p:nvPr/>
        </p:nvSpPr>
        <p:spPr>
          <a:xfrm>
            <a:off x="787988" y="4301156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FR" sz="2400" b="1" dirty="0"/>
              <a:t>NEW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B49C383E-7784-04AA-ACB0-F4155C1DE5DB}"/>
              </a:ext>
            </a:extLst>
          </p:cNvPr>
          <p:cNvSpPr txBox="1"/>
          <p:nvPr/>
        </p:nvSpPr>
        <p:spPr>
          <a:xfrm>
            <a:off x="6610787" y="209140"/>
            <a:ext cx="4354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R" sz="2400" b="1" dirty="0"/>
              <a:t>NEW proposed PCB process path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3AA76F-6E10-9818-8D8B-545431F485BE}"/>
              </a:ext>
            </a:extLst>
          </p:cNvPr>
          <p:cNvSpPr txBox="1"/>
          <p:nvPr/>
        </p:nvSpPr>
        <p:spPr>
          <a:xfrm>
            <a:off x="7188841" y="3728029"/>
            <a:ext cx="485062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latin typeface="Calibri" panose="020F0502020204030204" pitchFamily="34" charset="0"/>
              </a:rPr>
              <a:t>NEED : 1 FTE @ DL</a:t>
            </a:r>
          </a:p>
          <a:p>
            <a:pPr marL="0" indent="0">
              <a:buNone/>
            </a:pPr>
            <a:r>
              <a:rPr lang="en-GB" sz="1800" dirty="0">
                <a:latin typeface="Calibri" panose="020F0502020204030204" pitchFamily="34" charset="0"/>
              </a:rPr>
              <a:t>(will also ensure final inspection - QC and </a:t>
            </a:r>
          </a:p>
          <a:p>
            <a:pPr marL="0" indent="0">
              <a:buNone/>
            </a:pPr>
            <a:r>
              <a:rPr lang="en-GB" sz="1800" dirty="0">
                <a:latin typeface="Calibri" panose="020F0502020204030204" pitchFamily="34" charset="0"/>
              </a:rPr>
              <a:t>administration – DB entries, sorting per APA)</a:t>
            </a: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Calibri" panose="020F0502020204030204" pitchFamily="34" charset="0"/>
              </a:rPr>
              <a:t>at least 80 head boards and 124 side boards to be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</a:rPr>
              <a:t>processed</a:t>
            </a:r>
            <a:r>
              <a:rPr lang="en-GB" sz="1800" dirty="0">
                <a:latin typeface="Calibri" panose="020F0502020204030204" pitchFamily="34" charset="0"/>
              </a:rPr>
              <a:t> per week </a:t>
            </a:r>
            <a:br>
              <a:rPr lang="en-GB" sz="1800" dirty="0">
                <a:latin typeface="Calibri" panose="020F0502020204030204" pitchFamily="34" charset="0"/>
              </a:rPr>
            </a:br>
            <a:endParaRPr lang="en-GB" sz="18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5C4CB4-E2F4-7E27-A8B9-8E5ABE699957}"/>
              </a:ext>
            </a:extLst>
          </p:cNvPr>
          <p:cNvSpPr txBox="1"/>
          <p:nvPr/>
        </p:nvSpPr>
        <p:spPr>
          <a:xfrm>
            <a:off x="6379643" y="6104851"/>
            <a:ext cx="5534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Attached: </a:t>
            </a:r>
          </a:p>
          <a:p>
            <a:r>
              <a:rPr lang="en-US" dirty="0"/>
              <a:t>draft versions of washing and final inspection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202662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F5F98-6D20-73DA-6359-EAEF6134C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principles of Washing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3D9E5-DDE9-232D-A322-5A679DF52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Foot and Side boards with tooth strips : </a:t>
            </a:r>
          </a:p>
          <a:p>
            <a:pPr marL="0" indent="0">
              <a:buNone/>
            </a:pPr>
            <a:r>
              <a:rPr lang="en-US" dirty="0"/>
              <a:t>	Wait for full glue curing before handling</a:t>
            </a:r>
          </a:p>
          <a:p>
            <a:endParaRPr lang="en-US" dirty="0"/>
          </a:p>
          <a:p>
            <a:r>
              <a:rPr lang="en-US" dirty="0"/>
              <a:t>Wash with detergent and demineralized water</a:t>
            </a:r>
          </a:p>
          <a:p>
            <a:r>
              <a:rPr lang="en-US" dirty="0"/>
              <a:t>Bake at 100</a:t>
            </a:r>
            <a:r>
              <a:rPr lang="en-US" baseline="30000" dirty="0"/>
              <a:t>o</a:t>
            </a:r>
            <a:r>
              <a:rPr lang="en-US" dirty="0"/>
              <a:t> Celsius for 160 minutes</a:t>
            </a:r>
          </a:p>
          <a:p>
            <a:r>
              <a:rPr lang="en-US" dirty="0"/>
              <a:t>Pack in dry environment and leave at room temperature for 24h before using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Exact procedure to be approved by Technical Board, </a:t>
            </a:r>
          </a:p>
        </p:txBody>
      </p:sp>
    </p:spTree>
    <p:extLst>
      <p:ext uri="{BB962C8B-B14F-4D97-AF65-F5344CB8AC3E}">
        <p14:creationId xmlns:p14="http://schemas.microsoft.com/office/powerpoint/2010/main" val="250243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179</Words>
  <Application>Microsoft Macintosh PowerPoint</Application>
  <PresentationFormat>Widescreen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PCB Washing Update</vt:lpstr>
      <vt:lpstr>PCBs as sent Manufacturers</vt:lpstr>
      <vt:lpstr>PowerPoint Presentation</vt:lpstr>
      <vt:lpstr>Main principles of Washing procedure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Sotiris Vlachos</dc:creator>
  <cp:lastModifiedBy>Sotiris Vlachos</cp:lastModifiedBy>
  <cp:revision>8</cp:revision>
  <dcterms:created xsi:type="dcterms:W3CDTF">2023-07-05T10:44:31Z</dcterms:created>
  <dcterms:modified xsi:type="dcterms:W3CDTF">2023-11-13T13:10:37Z</dcterms:modified>
</cp:coreProperties>
</file>