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9"/>
  </p:notesMasterIdLst>
  <p:handoutMasterIdLst>
    <p:handoutMasterId r:id="rId30"/>
  </p:handoutMasterIdLst>
  <p:sldIdLst>
    <p:sldId id="298" r:id="rId2"/>
    <p:sldId id="257" r:id="rId3"/>
    <p:sldId id="270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73" r:id="rId12"/>
    <p:sldId id="266" r:id="rId13"/>
    <p:sldId id="1062" r:id="rId14"/>
    <p:sldId id="1063" r:id="rId15"/>
    <p:sldId id="1064" r:id="rId16"/>
    <p:sldId id="1066" r:id="rId17"/>
    <p:sldId id="1067" r:id="rId18"/>
    <p:sldId id="305" r:id="rId19"/>
    <p:sldId id="306" r:id="rId20"/>
    <p:sldId id="309" r:id="rId21"/>
    <p:sldId id="310" r:id="rId22"/>
    <p:sldId id="1071" r:id="rId23"/>
    <p:sldId id="1070" r:id="rId24"/>
    <p:sldId id="318" r:id="rId25"/>
    <p:sldId id="1072" r:id="rId26"/>
    <p:sldId id="1069" r:id="rId27"/>
    <p:sldId id="1068" r:id="rId2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28" autoAdjust="0"/>
    <p:restoredTop sz="94663"/>
  </p:normalViewPr>
  <p:slideViewPr>
    <p:cSldViewPr snapToGrid="0" snapToObjects="1" showGuides="1">
      <p:cViewPr varScale="1">
        <p:scale>
          <a:sx n="150" d="100"/>
          <a:sy n="150" d="100"/>
        </p:scale>
        <p:origin x="798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8e16360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8e16360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88e163603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9c2e911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9c2e911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89c2e911f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8e163603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8e163603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88e163603e_0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8e163603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8e163603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88e163603e_0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8e163603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8e163603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88e163603e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8e163603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8e163603e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88e163603e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8e163603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8e163603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88e163603e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8e163603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88e163603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88e163603e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8e163603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8e163603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88e163603e_0_1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12 March 2024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3/6/2024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3/6/2024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3/6/2024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3/6/2024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3D tracking of a single electron in IOTA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77750"/>
            <a:ext cx="8686798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700088"/>
            <a:ext cx="8672513" cy="3823098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defRPr sz="1800">
                <a:solidFill>
                  <a:srgbClr val="404040"/>
                </a:solidFill>
              </a:defRPr>
            </a:lvl1pPr>
            <a:lvl2pPr marL="628650" indent="-171450">
              <a:defRPr sz="1650">
                <a:solidFill>
                  <a:srgbClr val="404040"/>
                </a:solidFill>
              </a:defRPr>
            </a:lvl2pPr>
            <a:lvl3pPr marL="1028700" indent="-114300">
              <a:defRPr sz="1500">
                <a:solidFill>
                  <a:srgbClr val="404040"/>
                </a:solidFill>
              </a:defRPr>
            </a:lvl3pPr>
            <a:lvl4pPr marL="1543050" indent="-171450">
              <a:defRPr sz="1350">
                <a:solidFill>
                  <a:srgbClr val="404040"/>
                </a:solidFill>
              </a:defRPr>
            </a:lvl4pPr>
            <a:lvl5pPr marL="16573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C652F2-B0C7-4DC5-BC93-30F610F3C0D9}"/>
              </a:ext>
            </a:extLst>
          </p:cNvPr>
          <p:cNvSpPr>
            <a:spLocks noChangeAspect="1"/>
          </p:cNvSpPr>
          <p:nvPr userDrawn="1"/>
        </p:nvSpPr>
        <p:spPr>
          <a:xfrm>
            <a:off x="7427756" y="77750"/>
            <a:ext cx="1645920" cy="16459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65905E5-3C60-4E93-9E96-DC9747B6E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3/11/2024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01EB607-E72D-484D-80A3-8FD0FDE4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3D tracking of a single electron in IOTA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5E8388E-CFD5-441C-BD58-D2223758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320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3/6/2024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3D tracking of a single electron in IOTA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9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A703B8-D243-460E-8F4A-346DC3B114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Aleksandr Romanov on behalf of the IOTA/FAST team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IOTA/FAST Collaboration Meeting, 12 March 2024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06DD3-5B04-4778-A5D6-4DFE7E06C1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3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>
            <a:spLocks noGrp="1"/>
          </p:cNvSpPr>
          <p:nvPr>
            <p:ph type="body" idx="1"/>
          </p:nvPr>
        </p:nvSpPr>
        <p:spPr>
          <a:xfrm>
            <a:off x="228600" y="728671"/>
            <a:ext cx="8672400" cy="230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•"/>
            </a:pPr>
            <a:r>
              <a:rPr lang="en-US" sz="19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CM commissioned. ILC goal reached. 250 plus MeV for beam.</a:t>
            </a:r>
            <a:r>
              <a:rPr lang="en-US" sz="1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•"/>
            </a:pPr>
            <a:r>
              <a:rPr lang="en-US" sz="19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Currently we did 500 bunches at 3MHz maximum.</a:t>
            </a:r>
            <a:r>
              <a:rPr lang="en-US" sz="1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•"/>
            </a:pPr>
            <a:r>
              <a:rPr lang="en-US" sz="19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Several beam line locations are available for R&amp;D.</a:t>
            </a:r>
            <a:endParaRPr sz="1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•"/>
            </a:pPr>
            <a:r>
              <a:rPr lang="en-US" sz="19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Possible space for more R&amp;D.</a:t>
            </a:r>
            <a:r>
              <a:rPr lang="en-US" sz="1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–"/>
            </a:pPr>
            <a:r>
              <a:rPr lang="en-US" sz="17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Undulator</a:t>
            </a:r>
            <a:r>
              <a:rPr lang="en-US" sz="17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7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397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–"/>
            </a:pPr>
            <a:r>
              <a:rPr lang="en-US" sz="17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High energy chicane</a:t>
            </a:r>
            <a:r>
              <a:rPr lang="en-US" sz="17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dirty="0"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 Energy Beamline</a:t>
            </a:r>
            <a:endParaRPr/>
          </a:p>
        </p:txBody>
      </p:sp>
      <p:pic>
        <p:nvPicPr>
          <p:cNvPr id="153" name="Google Shape;15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7626" y="2022475"/>
            <a:ext cx="3881273" cy="258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51D8E5-4881-9D72-837A-72E202BDA6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9DE41D-BAFE-3841-C6E1-1B843DF45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6589BB8-F5EE-E6E6-D1A9-BB8D3E275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E968DC-2F09-4688-99B3-F61DBB9A5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391" y="2859932"/>
            <a:ext cx="8200725" cy="166325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dirty="0"/>
              <a:t>A – 16m in 8 x 2m vacuum segments</a:t>
            </a:r>
          </a:p>
          <a:p>
            <a:pPr marL="114300" indent="0">
              <a:buNone/>
            </a:pPr>
            <a:r>
              <a:rPr lang="en-US" sz="1800" dirty="0"/>
              <a:t>B – 2.8m</a:t>
            </a:r>
          </a:p>
          <a:p>
            <a:pPr marL="114300" indent="0">
              <a:buNone/>
            </a:pPr>
            <a:r>
              <a:rPr lang="en-US" sz="1800" dirty="0"/>
              <a:t>    – Instrumentation Crosses</a:t>
            </a:r>
          </a:p>
          <a:p>
            <a:pPr marL="114300" indent="0">
              <a:buNone/>
            </a:pPr>
            <a:r>
              <a:rPr lang="en-US" sz="1800" dirty="0"/>
              <a:t>    – New Instrumentation Cross for ~32m spacing after cryomodule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D11DB0-169B-48F7-8C5F-45F3D341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Dimensions</a:t>
            </a:r>
          </a:p>
        </p:txBody>
      </p:sp>
      <p:sp>
        <p:nvSpPr>
          <p:cNvPr id="27" name="Arrow: Quad 26">
            <a:extLst>
              <a:ext uri="{FF2B5EF4-FFF2-40B4-BE49-F238E27FC236}">
                <a16:creationId xmlns:a16="http://schemas.microsoft.com/office/drawing/2014/main" id="{41B87490-07FD-4542-A6AB-73ABC1968F72}"/>
              </a:ext>
            </a:extLst>
          </p:cNvPr>
          <p:cNvSpPr/>
          <p:nvPr/>
        </p:nvSpPr>
        <p:spPr>
          <a:xfrm>
            <a:off x="768891" y="3597651"/>
            <a:ext cx="220130" cy="220130"/>
          </a:xfrm>
          <a:prstGeom prst="quadArrow">
            <a:avLst>
              <a:gd name="adj1" fmla="val 7674"/>
              <a:gd name="adj2" fmla="val 8733"/>
              <a:gd name="adj3" fmla="val 225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2E570C-10F9-42FE-A90D-B5F33BE6E547}"/>
              </a:ext>
            </a:extLst>
          </p:cNvPr>
          <p:cNvGrpSpPr/>
          <p:nvPr/>
        </p:nvGrpSpPr>
        <p:grpSpPr>
          <a:xfrm>
            <a:off x="0" y="1004696"/>
            <a:ext cx="9144000" cy="1481766"/>
            <a:chOff x="0" y="1017666"/>
            <a:chExt cx="9144000" cy="14817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183AD9-F0EF-4CFC-9524-A8B527B16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4231"/>
              <a:ext cx="9144000" cy="995348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063177E-1DC7-4855-A291-C453B1ED66F9}"/>
                </a:ext>
              </a:extLst>
            </p:cNvPr>
            <p:cNvCxnSpPr/>
            <p:nvPr/>
          </p:nvCxnSpPr>
          <p:spPr>
            <a:xfrm>
              <a:off x="2694905" y="2245516"/>
              <a:ext cx="145853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FC8600-D442-47F0-ADF6-F02FEB948AE8}"/>
                </a:ext>
              </a:extLst>
            </p:cNvPr>
            <p:cNvSpPr txBox="1"/>
            <p:nvPr/>
          </p:nvSpPr>
          <p:spPr>
            <a:xfrm>
              <a:off x="3305027" y="2245516"/>
              <a:ext cx="27443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A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F4691B4-2626-469F-8C98-94482010F596}"/>
                </a:ext>
              </a:extLst>
            </p:cNvPr>
            <p:cNvCxnSpPr/>
            <p:nvPr/>
          </p:nvCxnSpPr>
          <p:spPr>
            <a:xfrm>
              <a:off x="3944155" y="1238321"/>
              <a:ext cx="102387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E52910-F6DE-49E9-B256-8A8B39AA6464}"/>
                </a:ext>
              </a:extLst>
            </p:cNvPr>
            <p:cNvSpPr txBox="1"/>
            <p:nvPr/>
          </p:nvSpPr>
          <p:spPr>
            <a:xfrm>
              <a:off x="4339952" y="1017666"/>
              <a:ext cx="27443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B</a:t>
              </a:r>
            </a:p>
          </p:txBody>
        </p:sp>
        <p:sp>
          <p:nvSpPr>
            <p:cNvPr id="23" name="Arrow: Quad 22">
              <a:extLst>
                <a:ext uri="{FF2B5EF4-FFF2-40B4-BE49-F238E27FC236}">
                  <a16:creationId xmlns:a16="http://schemas.microsoft.com/office/drawing/2014/main" id="{D258D751-0AD1-431D-AB45-A378A2B95A2F}"/>
                </a:ext>
              </a:extLst>
            </p:cNvPr>
            <p:cNvSpPr/>
            <p:nvPr/>
          </p:nvSpPr>
          <p:spPr>
            <a:xfrm>
              <a:off x="5042079" y="1424487"/>
              <a:ext cx="220130" cy="220130"/>
            </a:xfrm>
            <a:prstGeom prst="quadArrow">
              <a:avLst>
                <a:gd name="adj1" fmla="val 7674"/>
                <a:gd name="adj2" fmla="val 8733"/>
                <a:gd name="adj3" fmla="val 225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4" name="Arrow: Quad 23">
              <a:extLst>
                <a:ext uri="{FF2B5EF4-FFF2-40B4-BE49-F238E27FC236}">
                  <a16:creationId xmlns:a16="http://schemas.microsoft.com/office/drawing/2014/main" id="{6135E63C-041B-4687-837F-F16E68BF3912}"/>
                </a:ext>
              </a:extLst>
            </p:cNvPr>
            <p:cNvSpPr/>
            <p:nvPr/>
          </p:nvSpPr>
          <p:spPr>
            <a:xfrm>
              <a:off x="123959" y="1957771"/>
              <a:ext cx="220130" cy="220130"/>
            </a:xfrm>
            <a:prstGeom prst="quadArrow">
              <a:avLst>
                <a:gd name="adj1" fmla="val 7674"/>
                <a:gd name="adj2" fmla="val 8733"/>
                <a:gd name="adj3" fmla="val 225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25" name="Arrow: Quad 24">
              <a:extLst>
                <a:ext uri="{FF2B5EF4-FFF2-40B4-BE49-F238E27FC236}">
                  <a16:creationId xmlns:a16="http://schemas.microsoft.com/office/drawing/2014/main" id="{9AA2FCB5-4870-4A18-8E8E-1CE0A9EB8A08}"/>
                </a:ext>
              </a:extLst>
            </p:cNvPr>
            <p:cNvSpPr/>
            <p:nvPr/>
          </p:nvSpPr>
          <p:spPr>
            <a:xfrm>
              <a:off x="1754747" y="1965819"/>
              <a:ext cx="220130" cy="220130"/>
            </a:xfrm>
            <a:prstGeom prst="quadArrow">
              <a:avLst>
                <a:gd name="adj1" fmla="val 7674"/>
                <a:gd name="adj2" fmla="val 8733"/>
                <a:gd name="adj3" fmla="val 225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6" name="Arrow: Quad 25">
              <a:extLst>
                <a:ext uri="{FF2B5EF4-FFF2-40B4-BE49-F238E27FC236}">
                  <a16:creationId xmlns:a16="http://schemas.microsoft.com/office/drawing/2014/main" id="{4BC8E3A4-8D12-4D18-9335-A5CC1C992A59}"/>
                </a:ext>
              </a:extLst>
            </p:cNvPr>
            <p:cNvSpPr/>
            <p:nvPr/>
          </p:nvSpPr>
          <p:spPr>
            <a:xfrm>
              <a:off x="6756590" y="1964208"/>
              <a:ext cx="220130" cy="220130"/>
            </a:xfrm>
            <a:prstGeom prst="quadArrow">
              <a:avLst>
                <a:gd name="adj1" fmla="val 7674"/>
                <a:gd name="adj2" fmla="val 8733"/>
                <a:gd name="adj3" fmla="val 22500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Arrow: Quad 15">
              <a:extLst>
                <a:ext uri="{FF2B5EF4-FFF2-40B4-BE49-F238E27FC236}">
                  <a16:creationId xmlns:a16="http://schemas.microsoft.com/office/drawing/2014/main" id="{9AA2FCB5-4870-4A18-8E8E-1CE0A9EB8A08}"/>
                </a:ext>
              </a:extLst>
            </p:cNvPr>
            <p:cNvSpPr/>
            <p:nvPr/>
          </p:nvSpPr>
          <p:spPr>
            <a:xfrm>
              <a:off x="3289120" y="1960501"/>
              <a:ext cx="220130" cy="220130"/>
            </a:xfrm>
            <a:prstGeom prst="quadArrow">
              <a:avLst>
                <a:gd name="adj1" fmla="val 7674"/>
                <a:gd name="adj2" fmla="val 8733"/>
                <a:gd name="adj3" fmla="val 225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 dirty="0"/>
            </a:p>
          </p:txBody>
        </p:sp>
      </p:grpSp>
      <p:sp>
        <p:nvSpPr>
          <p:cNvPr id="19" name="Arrow: Quad 18">
            <a:extLst>
              <a:ext uri="{FF2B5EF4-FFF2-40B4-BE49-F238E27FC236}">
                <a16:creationId xmlns:a16="http://schemas.microsoft.com/office/drawing/2014/main" id="{9AA2FCB5-4870-4A18-8E8E-1CE0A9EB8A08}"/>
              </a:ext>
            </a:extLst>
          </p:cNvPr>
          <p:cNvSpPr/>
          <p:nvPr/>
        </p:nvSpPr>
        <p:spPr>
          <a:xfrm>
            <a:off x="768890" y="3881483"/>
            <a:ext cx="220130" cy="220130"/>
          </a:xfrm>
          <a:prstGeom prst="quadArrow">
            <a:avLst>
              <a:gd name="adj1" fmla="val 7674"/>
              <a:gd name="adj2" fmla="val 8733"/>
              <a:gd name="adj3" fmla="val 225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A4012-24F7-B585-526B-23AFD3648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56F211-D2FB-4EA5-E795-DAD412848C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2D2DEB-CEB2-5141-59B2-582317A1C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749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>
            <a:spLocks noGrp="1"/>
          </p:cNvSpPr>
          <p:nvPr>
            <p:ph type="body" idx="1"/>
          </p:nvPr>
        </p:nvSpPr>
        <p:spPr>
          <a:xfrm>
            <a:off x="228600" y="728675"/>
            <a:ext cx="8672400" cy="391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-US" sz="21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BPMs</a:t>
            </a: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–"/>
            </a:pPr>
            <a:r>
              <a:rPr lang="en-US" sz="19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Capable of doing bunch by bunch monitoring at 3MHz </a:t>
            </a:r>
            <a:r>
              <a:rPr lang="en-US" sz="1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–"/>
            </a:pPr>
            <a:r>
              <a:rPr lang="en-US" sz="19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Can handle charge from 50pC to 3.2nC with different gain setting</a:t>
            </a:r>
            <a:r>
              <a:rPr lang="en-US" sz="1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-US" sz="21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Transverse profile </a:t>
            </a:r>
            <a:r>
              <a:rPr lang="en-US" sz="2100" dirty="0">
                <a:solidFill>
                  <a:schemeClr val="accent6"/>
                </a:solidFill>
                <a:latin typeface="Arial"/>
                <a:cs typeface="Arial"/>
                <a:sym typeface="Arial"/>
              </a:rPr>
              <a:t>monitor​s</a:t>
            </a:r>
            <a:endParaRPr sz="2100" dirty="0">
              <a:solidFill>
                <a:schemeClr val="accent6"/>
              </a:solidFill>
              <a:latin typeface="Arial"/>
              <a:cs typeface="Arial"/>
              <a:sym typeface="Arial"/>
            </a:endParaRPr>
          </a:p>
          <a:p>
            <a:pPr marL="914400" lvl="1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–"/>
            </a:pPr>
            <a:r>
              <a:rPr lang="en-US" sz="19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Live display </a:t>
            </a:r>
            <a:r>
              <a:rPr lang="en-US" sz="1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-US" sz="21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Longitudinal profile measurement</a:t>
            </a: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–"/>
            </a:pPr>
            <a:r>
              <a:rPr lang="en-US" sz="19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Streak camera </a:t>
            </a:r>
            <a:r>
              <a:rPr lang="en-US" sz="1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–"/>
            </a:pPr>
            <a:r>
              <a:rPr lang="en-US" sz="19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Ceramic gap (non-interruptive)</a:t>
            </a:r>
            <a:r>
              <a:rPr lang="en-US" sz="1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-US" sz="21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Charge measurement</a:t>
            </a: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50"/>
              <a:buFont typeface="Arial"/>
              <a:buChar char="–"/>
            </a:pPr>
            <a:r>
              <a:rPr lang="en-US" sz="19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Faraday cup, Wall current monitor</a:t>
            </a:r>
            <a:r>
              <a:rPr lang="en-US" sz="1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•"/>
            </a:pPr>
            <a:r>
              <a:rPr lang="en-US" sz="21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HOM detector with Capture cavity and CM</a:t>
            </a:r>
            <a:r>
              <a:rPr lang="en-US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dirty="0"/>
          </a:p>
        </p:txBody>
      </p:sp>
      <p:sp>
        <p:nvSpPr>
          <p:cNvPr id="160" name="Google Shape;160;p19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FAST Linac Instrumentation</a:t>
            </a:r>
            <a:endParaRPr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36EF5B8-D4F2-522C-A193-5B86A9CC2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211E02-F613-496F-64C3-AA67172E0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21CC9B1-8006-3905-1499-074C21DB4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DD2709-C85A-D445-9406-C14576D8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With Electrons</a:t>
            </a:r>
          </a:p>
        </p:txBody>
      </p:sp>
      <p:pic>
        <p:nvPicPr>
          <p:cNvPr id="7" name="Picture 2" descr="https://fast.fnal.gov/img/IOTA_ring_gs_20180727_152801_DSC_4746-Pano_LR.jpg">
            <a:extLst>
              <a:ext uri="{FF2B5EF4-FFF2-40B4-BE49-F238E27FC236}">
                <a16:creationId xmlns:a16="http://schemas.microsoft.com/office/drawing/2014/main" id="{01A71C53-7D4C-B24F-AC93-392CB1605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534"/>
            <a:ext cx="5994281" cy="299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BB1BE808-6DBA-7B49-B577-0375AFB1A8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92346"/>
              </p:ext>
            </p:extLst>
          </p:nvPr>
        </p:nvGraphicFramePr>
        <p:xfrm>
          <a:off x="5026721" y="2843396"/>
          <a:ext cx="3888680" cy="16535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428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052">
                <a:tc>
                  <a:txBody>
                    <a:bodyPr/>
                    <a:lstStyle/>
                    <a:p>
                      <a:r>
                        <a:rPr lang="en-US" sz="1100" b="0" dirty="0"/>
                        <a:t>Design momentum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50-150 MeV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010">
                <a:tc>
                  <a:txBody>
                    <a:bodyPr/>
                    <a:lstStyle/>
                    <a:p>
                      <a:r>
                        <a:rPr lang="en-US" sz="1100" b="0" dirty="0"/>
                        <a:t>Perimeter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40 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052">
                <a:tc>
                  <a:txBody>
                    <a:bodyPr/>
                    <a:lstStyle/>
                    <a:p>
                      <a:r>
                        <a:rPr lang="en-US" sz="1100" b="0" dirty="0"/>
                        <a:t>RF voltage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300 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052">
                <a:tc>
                  <a:txBody>
                    <a:bodyPr/>
                    <a:lstStyle/>
                    <a:p>
                      <a:r>
                        <a:rPr lang="en-US" sz="1100" b="0" dirty="0"/>
                        <a:t>RF frequency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30 MHz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052">
                <a:tc>
                  <a:txBody>
                    <a:bodyPr/>
                    <a:lstStyle/>
                    <a:p>
                      <a:r>
                        <a:rPr lang="en-US" sz="1100" b="0" dirty="0"/>
                        <a:t>3 Experimental sections</a:t>
                      </a:r>
                      <a:r>
                        <a:rPr lang="en-US" sz="1100" b="0" baseline="0" dirty="0"/>
                        <a:t> </a:t>
                      </a:r>
                      <a:endParaRPr lang="en-US" sz="11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2x180 cm, 1x150 cm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052">
                <a:tc>
                  <a:txBody>
                    <a:bodyPr/>
                    <a:lstStyle/>
                    <a:p>
                      <a:r>
                        <a:rPr lang="en-US" sz="1100" b="0" dirty="0"/>
                        <a:t>Main vacuum</a:t>
                      </a:r>
                      <a:r>
                        <a:rPr lang="en-US" sz="1100" b="0" baseline="0" dirty="0"/>
                        <a:t> chamber aperture (R)</a:t>
                      </a:r>
                      <a:endParaRPr lang="en-US" sz="11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25 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052">
                <a:tc>
                  <a:txBody>
                    <a:bodyPr/>
                    <a:lstStyle/>
                    <a:p>
                      <a:r>
                        <a:rPr lang="en-US" sz="1100" b="0" dirty="0" err="1"/>
                        <a:t>Lambertson</a:t>
                      </a:r>
                      <a:r>
                        <a:rPr lang="en-US" sz="1100" b="0" baseline="0" dirty="0"/>
                        <a:t> and kickers aperture (R)</a:t>
                      </a:r>
                      <a:endParaRPr lang="en-US" sz="11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20 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57B97D1-757E-1540-9417-03B414F1870D}"/>
              </a:ext>
            </a:extLst>
          </p:cNvPr>
          <p:cNvSpPr txBox="1"/>
          <p:nvPr/>
        </p:nvSpPr>
        <p:spPr>
          <a:xfrm>
            <a:off x="5026720" y="533534"/>
            <a:ext cx="119616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photo G.Stancari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F05DE42-E0B7-F1ED-3FFE-49ACD3A3C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81EC27-7260-4AEC-598E-D2BA03A6E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2C421D-396D-48AD-13F3-C54B96441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17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3622E4-1243-6542-A5AC-3E7A36FFA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Layout</a:t>
            </a:r>
          </a:p>
        </p:txBody>
      </p:sp>
      <p:pic>
        <p:nvPicPr>
          <p:cNvPr id="7" name="Picture 2" descr="P:\Dropbox\Al6ka\work FNAL\IOTA\latticeDesign\iota_v83\6dsim\IOTA_sketch.png">
            <a:extLst>
              <a:ext uri="{FF2B5EF4-FFF2-40B4-BE49-F238E27FC236}">
                <a16:creationId xmlns:a16="http://schemas.microsoft.com/office/drawing/2014/main" id="{A4568BE1-D28F-E94D-9B04-6185FE2B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0344" y="885825"/>
            <a:ext cx="6231367" cy="3542110"/>
          </a:xfrm>
          <a:prstGeom prst="rect">
            <a:avLst/>
          </a:prstGeom>
          <a:noFill/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CF088D7-15DE-BDFA-27C0-4923FF267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D505191-BFB7-13A1-D250-84077E9C3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26BC84-DC01-1F3F-7B4B-A343E1665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801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E4389E-1DF5-5941-8C73-012A59AA2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Main Components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FEEC30B-7CEF-354E-9A47-E48A7A6E3FEC}"/>
              </a:ext>
            </a:extLst>
          </p:cNvPr>
          <p:cNvGraphicFramePr>
            <a:graphicFrameLocks/>
          </p:cNvGraphicFramePr>
          <p:nvPr/>
        </p:nvGraphicFramePr>
        <p:xfrm>
          <a:off x="1006581" y="681990"/>
          <a:ext cx="7130838" cy="3779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99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4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8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r>
                        <a:rPr lang="en-US" sz="1100" b="0" dirty="0" err="1"/>
                        <a:t>Lambertson</a:t>
                      </a:r>
                      <a:r>
                        <a:rPr lang="en-US" sz="1100" b="0" dirty="0"/>
                        <a:t> magnet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0" dirty="0"/>
                        <a:t>Horizontal,</a:t>
                      </a:r>
                      <a:r>
                        <a:rPr lang="en-US" sz="900" b="0" baseline="0" dirty="0"/>
                        <a:t> i</a:t>
                      </a:r>
                      <a:r>
                        <a:rPr lang="en-US" sz="900" b="0" dirty="0"/>
                        <a:t>njection in vertical plane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100" b="0" dirty="0"/>
                        <a:t>Kickers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1</a:t>
                      </a:r>
                      <a:r>
                        <a:rPr lang="en-US" sz="1100" b="0" baseline="0" dirty="0"/>
                        <a:t> hor. &amp; 1 vert.</a:t>
                      </a:r>
                      <a:endParaRPr lang="en-US" sz="11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0" dirty="0"/>
                        <a:t>Horizontal for studies only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100" b="0" dirty="0"/>
                        <a:t>Main dipoles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4x60 </a:t>
                      </a:r>
                      <a:r>
                        <a:rPr lang="en-US" sz="1100" b="0" dirty="0" err="1"/>
                        <a:t>deg</a:t>
                      </a:r>
                      <a:r>
                        <a:rPr lang="en-US" sz="1100" b="0" baseline="0" dirty="0"/>
                        <a:t> &amp; 4x30 </a:t>
                      </a:r>
                      <a:r>
                        <a:rPr lang="en-US" sz="1100" b="0" baseline="0" dirty="0" err="1"/>
                        <a:t>deg</a:t>
                      </a:r>
                      <a:endParaRPr lang="en-US" sz="11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0" dirty="0"/>
                        <a:t>Powered in series with </a:t>
                      </a:r>
                      <a:r>
                        <a:rPr lang="en-US" sz="900" b="0" dirty="0" err="1"/>
                        <a:t>Lambertson</a:t>
                      </a:r>
                      <a:endParaRPr lang="en-US" sz="9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100" b="0" dirty="0"/>
                        <a:t>Quads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900" b="0" dirty="0"/>
                        <a:t>Powered in pairs with</a:t>
                      </a:r>
                      <a:r>
                        <a:rPr lang="en-US" sz="900" b="0" baseline="0" dirty="0"/>
                        <a:t> individual shunts</a:t>
                      </a:r>
                      <a:endParaRPr lang="en-US" sz="9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rowSpan="4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Trims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Hor.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In main dipoles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Vert.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/>
                        <a:t>For injection bump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Hor.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20</a:t>
                      </a:r>
                    </a:p>
                  </a:txBody>
                  <a:tcPr marL="68580" marR="68580" marT="34290" marB="3429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Combined correctors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Vert.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20 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100" b="0" dirty="0"/>
                        <a:t>Skew-quads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20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100" b="0" dirty="0"/>
                        <a:t>Pickups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Turn-by</a:t>
                      </a:r>
                      <a:r>
                        <a:rPr lang="en-US" sz="1100" b="0" baseline="0" dirty="0"/>
                        <a:t> turn position</a:t>
                      </a:r>
                      <a:endParaRPr lang="en-US" sz="11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100" b="0" dirty="0"/>
                        <a:t>Sync. light monitors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Shape and position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100" b="0" dirty="0"/>
                        <a:t>RF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Dual frequency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Solenoid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For electron and</a:t>
                      </a:r>
                      <a:r>
                        <a:rPr lang="en-US" sz="1100" b="0" baseline="0" dirty="0"/>
                        <a:t> McMillan lenses</a:t>
                      </a:r>
                      <a:endParaRPr lang="en-US" sz="11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Sextupoles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In</a:t>
                      </a:r>
                      <a:r>
                        <a:rPr lang="en-US" sz="1100" b="0" baseline="0" dirty="0"/>
                        <a:t> six families</a:t>
                      </a:r>
                      <a:endParaRPr lang="en-US" sz="11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DCCT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Precision calibrated DC beam current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7254996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Wall current monitor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Bunch currents and longitudinal shape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02146425"/>
                  </a:ext>
                </a:extLst>
              </a:tr>
            </a:tbl>
          </a:graphicData>
        </a:graphic>
      </p:graphicFrame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C12AF5B-6E15-B741-FCE1-0EAC005B8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F007011-583F-5BC1-1AD9-D65E4F068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4E3524-CD58-5EC9-1531-A9BDAEA9B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859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B4F371-6D39-3D4F-BF7E-F3FA3FDA9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Capabilities with Electrons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F7B22B8-F7AF-4F7B-A1E3-080D97E61B78}"/>
              </a:ext>
            </a:extLst>
          </p:cNvPr>
          <p:cNvSpPr txBox="1">
            <a:spLocks/>
          </p:cNvSpPr>
          <p:nvPr/>
        </p:nvSpPr>
        <p:spPr>
          <a:xfrm>
            <a:off x="228600" y="679450"/>
            <a:ext cx="8672513" cy="4007534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Commissioned momentum between 50 and 150 MeV/c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Wide range of beam currents: 1e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-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 to 4 mA</a:t>
            </a:r>
            <a:endParaRPr kumimoji="0" lang="en-US" altLang="en-US" sz="1800" b="0" i="0" u="none" strike="noStrike" kern="1200" cap="none" spc="0" normalizeH="0" baseline="3000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anose="020B0604020202020204" pitchFamily="34" charset="0"/>
              <a:ea typeface="Geneva" pitchFamily="121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Versatile set of diagnostics tools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Individual control of all magnets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Developed set of software tools for new lattice commissioning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Takes 3-4 shifts to fully commission a new IOTA configuration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Injection matching, including FAST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linac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 tuning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LOCO based lattice correction (beta beating 5% or better)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Beam based centering in various elements (50 um in the location of interest, 500um RMS around the ring)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Robust save/restore capabilities for quick switching between different experiments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Good vacuum conditions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Flexible access to the in-tunnel components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1AF6F02-BCDB-FB86-3A69-B2C765B443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FE1E7F9-7BD5-BCDE-89BE-B5C2C6F70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63831E-4586-0ED8-9502-DFFA8F9B6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431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E63789-E046-3E4D-B436-AA5F050B3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Diagnostics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1360183-EE10-45F8-95E2-F81971426F76}"/>
              </a:ext>
            </a:extLst>
          </p:cNvPr>
          <p:cNvSpPr txBox="1">
            <a:spLocks/>
          </p:cNvSpPr>
          <p:nvPr/>
        </p:nvSpPr>
        <p:spPr>
          <a:xfrm>
            <a:off x="292166" y="611792"/>
            <a:ext cx="8672513" cy="3919916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Optical diagnostics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Digital cameras 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Up to 130 FPS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(with ROI)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Single electron sensitivity (@ 500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ms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 exposure)</a:t>
            </a:r>
          </a:p>
          <a:p>
            <a:pPr marL="1143000" marR="0" lvl="2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Software and hardware triggering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Streak camera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PMTs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SPADs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Convenient installation and commissioning of custom optical instruments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Electrostatic BPMs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DCCT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Wall-current monitor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pitchFamily="121" charset="-128"/>
              </a:rPr>
              <a:t>Loss monitors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158AC1-CB9C-30C2-2CE4-ABB24F7D5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C2B9BAA-0312-978B-DE9C-9746067B6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03C0BE-0971-EB02-AB9B-C1E11D5A6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125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DFB05-4293-4903-8FB7-84A15025D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NIO experiments are the most demanding in terms of lattice tuning precision: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77C53-DC13-4078-B8AE-DF10CDC8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correction accuracy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C4FEDD9-FEC7-9001-EB93-7238280C7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877741"/>
              </p:ext>
            </p:extLst>
          </p:nvPr>
        </p:nvGraphicFramePr>
        <p:xfrm>
          <a:off x="1257300" y="1188086"/>
          <a:ext cx="60960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86688630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7101194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Betas at the DN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866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Overall beta beating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86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Dispersion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298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Closed orbit at 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317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Phase advance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347732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67630A-93DC-27CB-08E6-58AD5ABE9D00}"/>
              </a:ext>
            </a:extLst>
          </p:cNvPr>
          <p:cNvSpPr txBox="1">
            <a:spLocks/>
          </p:cNvSpPr>
          <p:nvPr/>
        </p:nvSpPr>
        <p:spPr>
          <a:xfrm>
            <a:off x="171450" y="3243200"/>
            <a:ext cx="8672513" cy="91605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286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28700" indent="-1143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5430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6573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Accuracy of the closed orbit responses must be 1 um at amplitude of 1mm as shown by modeling LOCO corrections of random lattice errors</a:t>
            </a:r>
          </a:p>
          <a:p>
            <a:pPr lvl="1"/>
            <a:r>
              <a:rPr lang="en-US" dirty="0"/>
              <a:t>Lattice was assumed to be linear, i.e. no </a:t>
            </a:r>
            <a:r>
              <a:rPr lang="en-US" dirty="0" err="1"/>
              <a:t>sextupoles</a:t>
            </a:r>
            <a:r>
              <a:rPr lang="en-US" dirty="0"/>
              <a:t>, fringe fields etc. </a:t>
            </a:r>
          </a:p>
          <a:p>
            <a:pPr lvl="1"/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AEF38F2-C117-6A79-7B20-3D89D0BB8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C35962D-FF6A-4EB0-F600-615A16F95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DAB6C36-B7D3-A832-12D2-2ACD56735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214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A1C93-E554-C020-1AFC-A02AECEB0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set of closed orbit samples  was measured with the goal to map pickups current dependance around ideal closed orbit position.</a:t>
            </a:r>
          </a:p>
          <a:p>
            <a:pPr lvl="1"/>
            <a:r>
              <a:rPr lang="en-US" dirty="0"/>
              <a:t>2 trims for each plane were selected with ~Pi/2 phase shift to produce non-zero displacement in each BPM</a:t>
            </a:r>
          </a:p>
          <a:p>
            <a:pPr lvl="1"/>
            <a:r>
              <a:rPr lang="en-US" dirty="0"/>
              <a:t>ACNET glitches interfered significantly with data acquisition (stale readouts)</a:t>
            </a:r>
          </a:p>
          <a:p>
            <a:pPr lvl="2"/>
            <a:r>
              <a:rPr lang="en-US" dirty="0"/>
              <a:t>Partly recovered using logs</a:t>
            </a:r>
          </a:p>
          <a:p>
            <a:pPr lvl="1"/>
            <a:r>
              <a:rPr lang="en-US" dirty="0"/>
              <a:t>A total of 39 closed orbit in a current range of 0.1-0.5mA were recorded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01646-29BE-C288-222C-28D200C03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BPMs calibrations	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1A0F23D-D631-9C53-0E98-066761469655}"/>
              </a:ext>
            </a:extLst>
          </p:cNvPr>
          <p:cNvGrpSpPr/>
          <p:nvPr/>
        </p:nvGrpSpPr>
        <p:grpSpPr>
          <a:xfrm>
            <a:off x="3279460" y="2690811"/>
            <a:ext cx="1821180" cy="1752601"/>
            <a:chOff x="5006340" y="2770585"/>
            <a:chExt cx="1821180" cy="175260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3141719-E4A6-2E29-3EE4-64E7ACB988D0}"/>
                </a:ext>
              </a:extLst>
            </p:cNvPr>
            <p:cNvCxnSpPr>
              <a:cxnSpLocks/>
            </p:cNvCxnSpPr>
            <p:nvPr/>
          </p:nvCxnSpPr>
          <p:spPr>
            <a:xfrm>
              <a:off x="5006340" y="3708400"/>
              <a:ext cx="18211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88D62F6-3EE1-32ED-21BC-02FD88C2B92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038725" y="3681811"/>
              <a:ext cx="16827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C7143E-4722-96BC-40CF-9DE146649D03}"/>
                </a:ext>
              </a:extLst>
            </p:cNvPr>
            <p:cNvSpPr txBox="1"/>
            <p:nvPr/>
          </p:nvSpPr>
          <p:spPr>
            <a:xfrm>
              <a:off x="5880100" y="2770585"/>
              <a:ext cx="20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7EA281-3DA9-4373-3BD0-1A41DFEEF99F}"/>
                </a:ext>
              </a:extLst>
            </p:cNvPr>
            <p:cNvSpPr txBox="1"/>
            <p:nvPr/>
          </p:nvSpPr>
          <p:spPr>
            <a:xfrm>
              <a:off x="6546850" y="3339068"/>
              <a:ext cx="20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X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BEDB9D8-9EA0-C385-1E0C-E756E7111B7E}"/>
                </a:ext>
              </a:extLst>
            </p:cNvPr>
            <p:cNvSpPr/>
            <p:nvPr/>
          </p:nvSpPr>
          <p:spPr>
            <a:xfrm>
              <a:off x="5101433" y="3658395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23F8259-C989-0638-8E84-B087FC9C624E}"/>
                </a:ext>
              </a:extLst>
            </p:cNvPr>
            <p:cNvSpPr/>
            <p:nvPr/>
          </p:nvSpPr>
          <p:spPr>
            <a:xfrm>
              <a:off x="5100640" y="3039907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E4A0BAA-4EE5-E2F2-2ACA-B5E33F1B988B}"/>
                </a:ext>
              </a:extLst>
            </p:cNvPr>
            <p:cNvSpPr/>
            <p:nvPr/>
          </p:nvSpPr>
          <p:spPr>
            <a:xfrm>
              <a:off x="5101433" y="4343402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1B118B5-5BD5-F4B4-0F5F-E95001253DEE}"/>
                </a:ext>
              </a:extLst>
            </p:cNvPr>
            <p:cNvSpPr/>
            <p:nvPr/>
          </p:nvSpPr>
          <p:spPr>
            <a:xfrm>
              <a:off x="5837239" y="3658395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26CB68E-0D52-EE4E-2BF0-C91234548B71}"/>
                </a:ext>
              </a:extLst>
            </p:cNvPr>
            <p:cNvSpPr/>
            <p:nvPr/>
          </p:nvSpPr>
          <p:spPr>
            <a:xfrm>
              <a:off x="5836446" y="3039907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37AE27-24FE-4ED3-30F4-51F959CF8B90}"/>
                </a:ext>
              </a:extLst>
            </p:cNvPr>
            <p:cNvSpPr/>
            <p:nvPr/>
          </p:nvSpPr>
          <p:spPr>
            <a:xfrm>
              <a:off x="5837239" y="4343402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4EBBBDD-BFA6-5CA4-DB5E-4D621374B72E}"/>
                </a:ext>
              </a:extLst>
            </p:cNvPr>
            <p:cNvSpPr/>
            <p:nvPr/>
          </p:nvSpPr>
          <p:spPr>
            <a:xfrm>
              <a:off x="6573045" y="3658395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D9DE36F-C05F-7014-267F-E0CD2112D55E}"/>
                </a:ext>
              </a:extLst>
            </p:cNvPr>
            <p:cNvSpPr/>
            <p:nvPr/>
          </p:nvSpPr>
          <p:spPr>
            <a:xfrm>
              <a:off x="6572252" y="3039907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33EC029-A535-4780-AF67-29A7C055DAFF}"/>
                </a:ext>
              </a:extLst>
            </p:cNvPr>
            <p:cNvSpPr/>
            <p:nvPr/>
          </p:nvSpPr>
          <p:spPr>
            <a:xfrm>
              <a:off x="6573045" y="4343402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6AE2A94-9983-C3DB-64E2-17BF52D41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B5EC5CB-E575-C8FC-0E34-42ADF74B4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25C6522F-46BF-8DCF-6764-1A1E07811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750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Locations</a:t>
            </a:r>
            <a:endParaRPr dirty="0"/>
          </a:p>
        </p:txBody>
      </p:sp>
      <p:pic>
        <p:nvPicPr>
          <p:cNvPr id="77" name="Google Shape;7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81" y="798652"/>
            <a:ext cx="5144763" cy="3832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/>
          <p:nvPr/>
        </p:nvSpPr>
        <p:spPr>
          <a:xfrm>
            <a:off x="2887655" y="1049279"/>
            <a:ext cx="1430431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NML &amp; ESB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0"/>
          <p:cNvSpPr txBox="1"/>
          <p:nvPr/>
        </p:nvSpPr>
        <p:spPr>
          <a:xfrm>
            <a:off x="4301320" y="1646818"/>
            <a:ext cx="7569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 7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1" name="Google Shape;81;p10"/>
          <p:cNvCxnSpPr>
            <a:cxnSpLocks/>
            <a:stCxn id="80" idx="2"/>
          </p:cNvCxnSpPr>
          <p:nvPr/>
        </p:nvCxnSpPr>
        <p:spPr>
          <a:xfrm>
            <a:off x="4679770" y="2014918"/>
            <a:ext cx="0" cy="369983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" name="Google Shape;82;p10"/>
          <p:cNvCxnSpPr>
            <a:cxnSpLocks/>
          </p:cNvCxnSpPr>
          <p:nvPr/>
        </p:nvCxnSpPr>
        <p:spPr>
          <a:xfrm flipH="1">
            <a:off x="3170421" y="1385460"/>
            <a:ext cx="510295" cy="448392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" name="Picture 2" descr="A picture containing sky, outdoor, building, farm building&#10;&#10;Description automatically generated">
            <a:extLst>
              <a:ext uri="{FF2B5EF4-FFF2-40B4-BE49-F238E27FC236}">
                <a16:creationId xmlns:a16="http://schemas.microsoft.com/office/drawing/2014/main" id="{389C3BA5-35B1-DADE-002C-373740D54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497" y="2611254"/>
            <a:ext cx="2682678" cy="2019899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DF2F218-C66B-7E2B-2172-304835120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DB5EEC-A698-F7D4-0C7C-ADF85EDA5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9A92566-DB11-C9D7-4B44-F23414A80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17" name="Picture 16" descr="A picture containing building, red, warehouse&#10;&#10;Description automatically generated">
            <a:extLst>
              <a:ext uri="{FF2B5EF4-FFF2-40B4-BE49-F238E27FC236}">
                <a16:creationId xmlns:a16="http://schemas.microsoft.com/office/drawing/2014/main" id="{8C09ED91-4742-A2EF-A9A7-56148C46C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915" y="3071526"/>
            <a:ext cx="2074664" cy="1562100"/>
          </a:xfrm>
          <a:prstGeom prst="rect">
            <a:avLst/>
          </a:prstGeom>
        </p:spPr>
      </p:pic>
      <p:pic>
        <p:nvPicPr>
          <p:cNvPr id="19" name="Picture 18" descr="A picture containing sky, outdoor, shore&#10;&#10;Description automatically generated">
            <a:extLst>
              <a:ext uri="{FF2B5EF4-FFF2-40B4-BE49-F238E27FC236}">
                <a16:creationId xmlns:a16="http://schemas.microsoft.com/office/drawing/2014/main" id="{00D2E42C-1694-5DCF-D84D-AAD0B2649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21" y="550930"/>
            <a:ext cx="3256754" cy="2452144"/>
          </a:xfrm>
          <a:prstGeom prst="rect">
            <a:avLst/>
          </a:prstGeom>
        </p:spPr>
      </p:pic>
      <p:sp>
        <p:nvSpPr>
          <p:cNvPr id="20" name="Google Shape;78;p10">
            <a:extLst>
              <a:ext uri="{FF2B5EF4-FFF2-40B4-BE49-F238E27FC236}">
                <a16:creationId xmlns:a16="http://schemas.microsoft.com/office/drawing/2014/main" id="{449B0607-FCBC-9BEE-C7EB-6E3AF7CF5438}"/>
              </a:ext>
            </a:extLst>
          </p:cNvPr>
          <p:cNvSpPr txBox="1"/>
          <p:nvPr/>
        </p:nvSpPr>
        <p:spPr>
          <a:xfrm>
            <a:off x="6071000" y="1184362"/>
            <a:ext cx="868859" cy="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NML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78;p10">
            <a:extLst>
              <a:ext uri="{FF2B5EF4-FFF2-40B4-BE49-F238E27FC236}">
                <a16:creationId xmlns:a16="http://schemas.microsoft.com/office/drawing/2014/main" id="{E4C50258-D384-7D48-AD6B-0E836CDA3A08}"/>
              </a:ext>
            </a:extLst>
          </p:cNvPr>
          <p:cNvSpPr txBox="1"/>
          <p:nvPr/>
        </p:nvSpPr>
        <p:spPr>
          <a:xfrm>
            <a:off x="7494398" y="1198638"/>
            <a:ext cx="868859" cy="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ESB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78;p10">
            <a:extLst>
              <a:ext uri="{FF2B5EF4-FFF2-40B4-BE49-F238E27FC236}">
                <a16:creationId xmlns:a16="http://schemas.microsoft.com/office/drawing/2014/main" id="{BFFA80AC-09DC-4BE1-0255-4D14B4323EF0}"/>
              </a:ext>
            </a:extLst>
          </p:cNvPr>
          <p:cNvSpPr txBox="1"/>
          <p:nvPr/>
        </p:nvSpPr>
        <p:spPr>
          <a:xfrm>
            <a:off x="5025666" y="3126578"/>
            <a:ext cx="868859" cy="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NML</a:t>
            </a:r>
            <a:endParaRPr sz="3200" b="1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78;p10">
            <a:extLst>
              <a:ext uri="{FF2B5EF4-FFF2-40B4-BE49-F238E27FC236}">
                <a16:creationId xmlns:a16="http://schemas.microsoft.com/office/drawing/2014/main" id="{B33FD8AC-E227-F046-A1F9-54DC83B98CC6}"/>
              </a:ext>
            </a:extLst>
          </p:cNvPr>
          <p:cNvSpPr txBox="1"/>
          <p:nvPr/>
        </p:nvSpPr>
        <p:spPr>
          <a:xfrm>
            <a:off x="636588" y="2253023"/>
            <a:ext cx="1040716" cy="44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West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" name="Google Shape;82;p10">
            <a:extLst>
              <a:ext uri="{FF2B5EF4-FFF2-40B4-BE49-F238E27FC236}">
                <a16:creationId xmlns:a16="http://schemas.microsoft.com/office/drawing/2014/main" id="{A3757ED4-AD0C-73F9-540E-003D0278C0CC}"/>
              </a:ext>
            </a:extLst>
          </p:cNvPr>
          <p:cNvCxnSpPr>
            <a:cxnSpLocks/>
          </p:cNvCxnSpPr>
          <p:nvPr/>
        </p:nvCxnSpPr>
        <p:spPr>
          <a:xfrm>
            <a:off x="1098550" y="2611254"/>
            <a:ext cx="623980" cy="338961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53738-BB52-83F8-B566-96A2C16C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raw data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A92907-7A50-B17E-A691-4137FBBA4627}"/>
              </a:ext>
            </a:extLst>
          </p:cNvPr>
          <p:cNvGrpSpPr/>
          <p:nvPr/>
        </p:nvGrpSpPr>
        <p:grpSpPr>
          <a:xfrm>
            <a:off x="6723700" y="1090611"/>
            <a:ext cx="1821180" cy="1752601"/>
            <a:chOff x="5006340" y="2770585"/>
            <a:chExt cx="1821180" cy="175260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1B8C3C8-945D-CA46-0885-F18E4599F534}"/>
                </a:ext>
              </a:extLst>
            </p:cNvPr>
            <p:cNvCxnSpPr>
              <a:cxnSpLocks/>
            </p:cNvCxnSpPr>
            <p:nvPr/>
          </p:nvCxnSpPr>
          <p:spPr>
            <a:xfrm>
              <a:off x="5006340" y="3708400"/>
              <a:ext cx="18211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C4F823A-E0BD-54F1-0B0D-0CA38C5B0EE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038725" y="3681811"/>
              <a:ext cx="16827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0FA2F5-23CE-3110-1F46-D0B8BA456376}"/>
                </a:ext>
              </a:extLst>
            </p:cNvPr>
            <p:cNvSpPr txBox="1"/>
            <p:nvPr/>
          </p:nvSpPr>
          <p:spPr>
            <a:xfrm>
              <a:off x="5880100" y="2770585"/>
              <a:ext cx="20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91258C-960B-8A3D-FF52-12BD0B9C7F9E}"/>
                </a:ext>
              </a:extLst>
            </p:cNvPr>
            <p:cNvSpPr txBox="1"/>
            <p:nvPr/>
          </p:nvSpPr>
          <p:spPr>
            <a:xfrm>
              <a:off x="6546850" y="3339068"/>
              <a:ext cx="20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X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94F928E-731B-2EFC-6E47-A436383C87F1}"/>
                </a:ext>
              </a:extLst>
            </p:cNvPr>
            <p:cNvSpPr/>
            <p:nvPr/>
          </p:nvSpPr>
          <p:spPr>
            <a:xfrm>
              <a:off x="5101433" y="3658395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743D245-E13E-5119-3424-43F99DD20422}"/>
                </a:ext>
              </a:extLst>
            </p:cNvPr>
            <p:cNvSpPr/>
            <p:nvPr/>
          </p:nvSpPr>
          <p:spPr>
            <a:xfrm>
              <a:off x="5095878" y="3064747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34DC31-D164-C458-5AF0-010284019796}"/>
                </a:ext>
              </a:extLst>
            </p:cNvPr>
            <p:cNvSpPr/>
            <p:nvPr/>
          </p:nvSpPr>
          <p:spPr>
            <a:xfrm>
              <a:off x="5101433" y="4343402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5EE585F-F5B2-C9EC-674B-74AC486C8588}"/>
                </a:ext>
              </a:extLst>
            </p:cNvPr>
            <p:cNvSpPr/>
            <p:nvPr/>
          </p:nvSpPr>
          <p:spPr>
            <a:xfrm>
              <a:off x="5837239" y="3658395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058B4F9-AF72-01E9-A580-E2E3851FC6E6}"/>
                </a:ext>
              </a:extLst>
            </p:cNvPr>
            <p:cNvSpPr/>
            <p:nvPr/>
          </p:nvSpPr>
          <p:spPr>
            <a:xfrm>
              <a:off x="5836446" y="3039907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F1BA5B-13FF-9315-81BA-FB19A0630643}"/>
                </a:ext>
              </a:extLst>
            </p:cNvPr>
            <p:cNvSpPr/>
            <p:nvPr/>
          </p:nvSpPr>
          <p:spPr>
            <a:xfrm>
              <a:off x="5837239" y="4343402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5469C0A-79A1-CE89-868E-97171DDAEFCD}"/>
                </a:ext>
              </a:extLst>
            </p:cNvPr>
            <p:cNvSpPr/>
            <p:nvPr/>
          </p:nvSpPr>
          <p:spPr>
            <a:xfrm>
              <a:off x="6573045" y="3658395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51A414-6427-28DB-5739-115D7E1DC87E}"/>
                </a:ext>
              </a:extLst>
            </p:cNvPr>
            <p:cNvSpPr/>
            <p:nvPr/>
          </p:nvSpPr>
          <p:spPr>
            <a:xfrm>
              <a:off x="6572252" y="3039907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8469942-6C1F-0DB2-59DD-BF33ED896FE7}"/>
                </a:ext>
              </a:extLst>
            </p:cNvPr>
            <p:cNvSpPr/>
            <p:nvPr/>
          </p:nvSpPr>
          <p:spPr>
            <a:xfrm>
              <a:off x="6573045" y="4343402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5905E88-752D-1BD3-9C15-5EB493033617}"/>
                </a:ext>
              </a:extLst>
            </p:cNvPr>
            <p:cNvSpPr/>
            <p:nvPr/>
          </p:nvSpPr>
          <p:spPr>
            <a:xfrm>
              <a:off x="5253833" y="4276884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9C4A7A4-4962-F882-2D86-43B0AAE2DAD5}"/>
                </a:ext>
              </a:extLst>
            </p:cNvPr>
            <p:cNvSpPr/>
            <p:nvPr/>
          </p:nvSpPr>
          <p:spPr>
            <a:xfrm>
              <a:off x="5213351" y="3770258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585364-CE99-D23F-CC52-E8659CAB3F70}"/>
                </a:ext>
              </a:extLst>
            </p:cNvPr>
            <p:cNvSpPr/>
            <p:nvPr/>
          </p:nvSpPr>
          <p:spPr>
            <a:xfrm>
              <a:off x="5715403" y="3729322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06397B7-9030-5AF0-651D-D51208EB7B4D}"/>
                </a:ext>
              </a:extLst>
            </p:cNvPr>
            <p:cNvSpPr/>
            <p:nvPr/>
          </p:nvSpPr>
          <p:spPr>
            <a:xfrm>
              <a:off x="5869306" y="4184527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27DB3CE-2854-F2B9-6870-E76170C11278}"/>
                </a:ext>
              </a:extLst>
            </p:cNvPr>
            <p:cNvSpPr/>
            <p:nvPr/>
          </p:nvSpPr>
          <p:spPr>
            <a:xfrm>
              <a:off x="6441763" y="4298313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23027F7-FA96-6C97-1B17-469A18512D6E}"/>
                </a:ext>
              </a:extLst>
            </p:cNvPr>
            <p:cNvSpPr/>
            <p:nvPr/>
          </p:nvSpPr>
          <p:spPr>
            <a:xfrm>
              <a:off x="6462713" y="3182269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C572FF5-AC6F-CC65-E09B-CD3BB2C375BC}"/>
                </a:ext>
              </a:extLst>
            </p:cNvPr>
            <p:cNvSpPr/>
            <p:nvPr/>
          </p:nvSpPr>
          <p:spPr>
            <a:xfrm>
              <a:off x="5988847" y="3192307"/>
              <a:ext cx="84798" cy="89972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F011401-F7CC-CE81-DEED-2518E1FB3BA8}"/>
                </a:ext>
              </a:extLst>
            </p:cNvPr>
            <p:cNvSpPr/>
            <p:nvPr/>
          </p:nvSpPr>
          <p:spPr>
            <a:xfrm>
              <a:off x="5547996" y="3336569"/>
              <a:ext cx="95247" cy="100010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7E8671B-B3FA-387D-5163-B3EA19912057}"/>
              </a:ext>
            </a:extLst>
          </p:cNvPr>
          <p:cNvSpPr txBox="1"/>
          <p:nvPr/>
        </p:nvSpPr>
        <p:spPr>
          <a:xfrm>
            <a:off x="6216224" y="3151483"/>
            <a:ext cx="286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Z</a:t>
            </a:r>
            <a:r>
              <a:rPr lang="en-US" sz="2000" baseline="-25000" dirty="0" err="1"/>
              <a:t>fix,i</a:t>
            </a:r>
            <a:r>
              <a:rPr lang="en-US" sz="2000" dirty="0"/>
              <a:t>=C</a:t>
            </a:r>
            <a:r>
              <a:rPr lang="en-US" sz="2000" baseline="-25000" dirty="0"/>
              <a:t>0i</a:t>
            </a:r>
            <a:r>
              <a:rPr lang="en-US" sz="2000" dirty="0"/>
              <a:t>+C</a:t>
            </a:r>
            <a:r>
              <a:rPr lang="en-US" sz="2000" baseline="-25000" dirty="0"/>
              <a:t>1i</a:t>
            </a:r>
            <a:r>
              <a:rPr lang="en-US" sz="2000" dirty="0"/>
              <a:t> I+C</a:t>
            </a:r>
            <a:r>
              <a:rPr lang="en-US" sz="2000" baseline="-25000" dirty="0"/>
              <a:t>2i</a:t>
            </a:r>
            <a:r>
              <a:rPr lang="en-US" sz="2000" dirty="0"/>
              <a:t> I</a:t>
            </a:r>
            <a:r>
              <a:rPr lang="en-US" sz="2000" baseline="30000" dirty="0"/>
              <a:t>2</a:t>
            </a:r>
            <a:r>
              <a:rPr lang="en-US" sz="2000" dirty="0"/>
              <a:t>+C</a:t>
            </a:r>
            <a:r>
              <a:rPr lang="en-US" sz="2000" baseline="-25000" dirty="0"/>
              <a:t>3i </a:t>
            </a:r>
            <a:r>
              <a:rPr lang="en-US" sz="2000" dirty="0"/>
              <a:t>I</a:t>
            </a:r>
            <a:r>
              <a:rPr lang="en-US" sz="2000" baseline="30000" dirty="0"/>
              <a:t>3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C12E6C-806A-42AB-A417-C4593A9E98E8}"/>
              </a:ext>
            </a:extLst>
          </p:cNvPr>
          <p:cNvSpPr txBox="1"/>
          <p:nvPr/>
        </p:nvSpPr>
        <p:spPr>
          <a:xfrm>
            <a:off x="6250633" y="3652262"/>
            <a:ext cx="286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</a:t>
            </a:r>
            <a:r>
              <a:rPr lang="en-US" sz="2000" baseline="-25000" dirty="0" err="1"/>
              <a:t>k,i</a:t>
            </a:r>
            <a:r>
              <a:rPr lang="en-US" sz="2000" dirty="0"/>
              <a:t>= </a:t>
            </a:r>
            <a:r>
              <a:rPr lang="en-US" sz="2000" dirty="0" err="1"/>
              <a:t>M</a:t>
            </a:r>
            <a:r>
              <a:rPr lang="en-US" sz="2000" baseline="-25000" dirty="0" err="1"/>
              <a:t>k,i</a:t>
            </a:r>
            <a:r>
              <a:rPr lang="en-US" sz="2000" dirty="0"/>
              <a:t>+</a:t>
            </a:r>
            <a:r>
              <a:rPr lang="en-US" sz="2000" baseline="30000" dirty="0"/>
              <a:t> </a:t>
            </a:r>
            <a:r>
              <a:rPr lang="en-US" sz="2000" dirty="0" err="1"/>
              <a:t>N</a:t>
            </a:r>
            <a:r>
              <a:rPr lang="en-US" sz="2000" baseline="-25000" dirty="0" err="1"/>
              <a:t>k,i</a:t>
            </a:r>
            <a:r>
              <a:rPr lang="en-US" sz="2000" dirty="0" err="1"/>
              <a:t>X</a:t>
            </a:r>
            <a:r>
              <a:rPr lang="en-US" sz="2000" dirty="0"/>
              <a:t>+</a:t>
            </a:r>
            <a:r>
              <a:rPr lang="en-US" sz="2000" baseline="30000" dirty="0"/>
              <a:t> </a:t>
            </a:r>
            <a:r>
              <a:rPr lang="en-US" sz="2000" dirty="0" err="1"/>
              <a:t>K</a:t>
            </a:r>
            <a:r>
              <a:rPr lang="en-US" sz="2000" baseline="-25000" dirty="0" err="1"/>
              <a:t>k,i</a:t>
            </a:r>
            <a:r>
              <a:rPr lang="en-US" sz="2000" dirty="0" err="1"/>
              <a:t>Y</a:t>
            </a:r>
            <a:endParaRPr lang="en-US" sz="2000" dirty="0"/>
          </a:p>
        </p:txBody>
      </p:sp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523BC170-276D-DE22-36A4-8C426CF5E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29F41292-6941-AB6F-03E2-1BB6A781C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196B6966-57EF-E033-624D-A4DC48195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40" name="Content Placeholder 39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C2F342D1-D89D-EB10-0293-250C0C91C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108" y="671141"/>
            <a:ext cx="5850664" cy="3794125"/>
          </a:xfrm>
        </p:spPr>
      </p:pic>
    </p:spTree>
    <p:extLst>
      <p:ext uri="{BB962C8B-B14F-4D97-AF65-F5344CB8AC3E}">
        <p14:creationId xmlns:p14="http://schemas.microsoft.com/office/powerpoint/2010/main" val="2948201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F968B-3BCC-FDEE-2FDA-1F778E1FA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raw data with and without correction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C82364E-ABA1-D680-2759-60DB310873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0FE3EE7-731F-83A8-F63A-0C26F4623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43ED12-A5BB-CA36-E3C8-00FA2DCDE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16" name="Content Placeholder 15" descr="Chart, scatter chart&#10;&#10;Description automatically generated">
            <a:extLst>
              <a:ext uri="{FF2B5EF4-FFF2-40B4-BE49-F238E27FC236}">
                <a16:creationId xmlns:a16="http://schemas.microsoft.com/office/drawing/2014/main" id="{B7F53CBA-4BBB-B411-7039-3C05EC42F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900564"/>
            <a:ext cx="8672513" cy="2777223"/>
          </a:xfrm>
        </p:spPr>
      </p:pic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48BA1A50-F4A8-4649-EBA6-F91FBEFD6464}"/>
              </a:ext>
            </a:extLst>
          </p:cNvPr>
          <p:cNvSpPr txBox="1">
            <a:spLocks/>
          </p:cNvSpPr>
          <p:nvPr/>
        </p:nvSpPr>
        <p:spPr>
          <a:xfrm>
            <a:off x="228600" y="3886200"/>
            <a:ext cx="8672513" cy="8007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Current dependent calibration reduced RMS spread in the optimal current range: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from 2.75 um to  0.85 um on average</a:t>
            </a:r>
          </a:p>
        </p:txBody>
      </p:sp>
    </p:spTree>
    <p:extLst>
      <p:ext uri="{BB962C8B-B14F-4D97-AF65-F5344CB8AC3E}">
        <p14:creationId xmlns:p14="http://schemas.microsoft.com/office/powerpoint/2010/main" val="2970819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Chart, scatter chart&#10;&#10;Description automatically generated">
            <a:extLst>
              <a:ext uri="{FF2B5EF4-FFF2-40B4-BE49-F238E27FC236}">
                <a16:creationId xmlns:a16="http://schemas.microsoft.com/office/drawing/2014/main" id="{B6A93FA1-7727-6FC2-E350-A0CAEC580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852" y="2797454"/>
            <a:ext cx="5086349" cy="181553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505141-B009-63F9-7E71-A58C7AFE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closed orbit after correction</a:t>
            </a: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87180AF1-EDE5-E99E-AC4E-E2A9BA002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851" y="894116"/>
            <a:ext cx="5086350" cy="1824491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E749B95E-EE60-33FF-20DF-F75265F50176}"/>
              </a:ext>
            </a:extLst>
          </p:cNvPr>
          <p:cNvSpPr/>
          <p:nvPr/>
        </p:nvSpPr>
        <p:spPr>
          <a:xfrm>
            <a:off x="4660804" y="1235466"/>
            <a:ext cx="298546" cy="355600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62B33-33B3-24E9-F5F2-8D1B051633CD}"/>
              </a:ext>
            </a:extLst>
          </p:cNvPr>
          <p:cNvSpPr txBox="1"/>
          <p:nvPr/>
        </p:nvSpPr>
        <p:spPr>
          <a:xfrm>
            <a:off x="4483197" y="671229"/>
            <a:ext cx="68570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DN insert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38632EE-0C41-C02F-DF3D-34C8805C5256}"/>
              </a:ext>
            </a:extLst>
          </p:cNvPr>
          <p:cNvSpPr txBox="1">
            <a:spLocks/>
          </p:cNvSpPr>
          <p:nvPr/>
        </p:nvSpPr>
        <p:spPr>
          <a:xfrm>
            <a:off x="228603" y="700088"/>
            <a:ext cx="3397248" cy="382309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286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28700" indent="-1143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5430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6573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E9078DF-4251-5BEB-9F68-AA063B5B72CA}"/>
              </a:ext>
            </a:extLst>
          </p:cNvPr>
          <p:cNvSpPr txBox="1">
            <a:spLocks/>
          </p:cNvSpPr>
          <p:nvPr/>
        </p:nvSpPr>
        <p:spPr>
          <a:xfrm>
            <a:off x="228603" y="700088"/>
            <a:ext cx="3568698" cy="374332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286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28700" indent="-1143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5430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6573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RMS orbit deviation in DN magnets with optimal orbit correction:</a:t>
            </a:r>
          </a:p>
          <a:p>
            <a:pPr lvl="1"/>
            <a:r>
              <a:rPr lang="en-US" dirty="0"/>
              <a:t>X: 41 um</a:t>
            </a:r>
          </a:p>
          <a:p>
            <a:pPr lvl="1"/>
            <a:r>
              <a:rPr lang="en-US" dirty="0"/>
              <a:t>Y: 30 um</a:t>
            </a:r>
          </a:p>
          <a:p>
            <a:r>
              <a:rPr lang="en-US" dirty="0"/>
              <a:t>RMS orbit deviation in quads and </a:t>
            </a:r>
            <a:r>
              <a:rPr lang="en-US" dirty="0" err="1"/>
              <a:t>sextupoles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X: 250 um</a:t>
            </a:r>
          </a:p>
          <a:p>
            <a:pPr lvl="1"/>
            <a:r>
              <a:rPr lang="en-US" dirty="0"/>
              <a:t>Y: 260 um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DCA0673-874F-571B-967D-1ED284ACD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93AC5AB-D4A4-3591-7E33-BD112E6E5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5BE439D-F3AB-70F5-EB82-A09A4A05A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584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1BC1D-DE4A-3185-BA96-2E0868B9F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During Run-4 significant amount of time was dedicated to improving lattice correction accuracy. </a:t>
            </a:r>
          </a:p>
          <a:p>
            <a:r>
              <a:rPr lang="en-US" dirty="0"/>
              <a:t>The resulted lattice tuning accuracy as derived from independent measurements, turn-by-turn tracking of a kicked beam: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F7D961-7C25-6A9E-6698-36BAC683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Lattice correction accuracy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45ADF8D-89A8-BFC4-85B2-7203E6A90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547064"/>
              </p:ext>
            </p:extLst>
          </p:nvPr>
        </p:nvGraphicFramePr>
        <p:xfrm>
          <a:off x="1074511" y="1984104"/>
          <a:ext cx="6805838" cy="1851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65689">
                  <a:extLst>
                    <a:ext uri="{9D8B030D-6E8A-4147-A177-3AD203B41FA5}">
                      <a16:colId xmlns:a16="http://schemas.microsoft.com/office/drawing/2014/main" val="2866886305"/>
                    </a:ext>
                  </a:extLst>
                </a:gridCol>
                <a:gridCol w="908050">
                  <a:extLst>
                    <a:ext uri="{9D8B030D-6E8A-4147-A177-3AD203B41FA5}">
                      <a16:colId xmlns:a16="http://schemas.microsoft.com/office/drawing/2014/main" val="2710119477"/>
                    </a:ext>
                  </a:extLst>
                </a:gridCol>
                <a:gridCol w="2832099">
                  <a:extLst>
                    <a:ext uri="{9D8B030D-6E8A-4147-A177-3AD203B41FA5}">
                      <a16:colId xmlns:a16="http://schemas.microsoft.com/office/drawing/2014/main" val="4126972982"/>
                    </a:ext>
                  </a:extLst>
                </a:gridCol>
              </a:tblGrid>
              <a:tr h="30863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After correction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405218"/>
                  </a:ext>
                </a:extLst>
              </a:tr>
              <a:tr h="308636">
                <a:tc>
                  <a:txBody>
                    <a:bodyPr/>
                    <a:lstStyle/>
                    <a:p>
                      <a:r>
                        <a:rPr lang="en-US" sz="1400" dirty="0"/>
                        <a:t>Betas at the DN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2% 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866046"/>
                  </a:ext>
                </a:extLst>
              </a:tr>
              <a:tr h="308636">
                <a:tc>
                  <a:txBody>
                    <a:bodyPr/>
                    <a:lstStyle/>
                    <a:p>
                      <a:r>
                        <a:rPr lang="en-US" sz="1400" dirty="0"/>
                        <a:t>Overall beta beating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863837"/>
                  </a:ext>
                </a:extLst>
              </a:tr>
              <a:tr h="308636">
                <a:tc>
                  <a:txBody>
                    <a:bodyPr/>
                    <a:lstStyle/>
                    <a:p>
                      <a:r>
                        <a:rPr lang="en-US" sz="1400" dirty="0"/>
                        <a:t>Dispersion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0.5(2)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298094"/>
                  </a:ext>
                </a:extLst>
              </a:tr>
              <a:tr h="308636">
                <a:tc>
                  <a:txBody>
                    <a:bodyPr/>
                    <a:lstStyle/>
                    <a:p>
                      <a:r>
                        <a:rPr lang="en-US" sz="1400" dirty="0"/>
                        <a:t>Closed orbit at insertion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 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40(5) 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317709"/>
                  </a:ext>
                </a:extLst>
              </a:tr>
              <a:tr h="308636">
                <a:tc>
                  <a:txBody>
                    <a:bodyPr/>
                    <a:lstStyle/>
                    <a:p>
                      <a:r>
                        <a:rPr lang="en-US" sz="1400" dirty="0"/>
                        <a:t>Phase advance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0.0010(5)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347732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5F5BBE-8195-9107-F0AC-0E8FBC69DEB1}"/>
              </a:ext>
            </a:extLst>
          </p:cNvPr>
          <p:cNvSpPr txBox="1">
            <a:spLocks/>
          </p:cNvSpPr>
          <p:nvPr/>
        </p:nvSpPr>
        <p:spPr>
          <a:xfrm>
            <a:off x="235743" y="4496594"/>
            <a:ext cx="8672513" cy="17796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286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28700" indent="-1143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5430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6573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* Residual magnetization of the DN magnets have strong effect and can easily worthen lattice tuning if not degaussed properly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879059-94BF-95A9-C21B-E48E6C14916D}"/>
              </a:ext>
            </a:extLst>
          </p:cNvPr>
          <p:cNvSpPr txBox="1">
            <a:spLocks/>
          </p:cNvSpPr>
          <p:nvPr/>
        </p:nvSpPr>
        <p:spPr>
          <a:xfrm>
            <a:off x="222250" y="3848724"/>
            <a:ext cx="8672513" cy="594688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286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28700" indent="-1143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5430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657350" indent="-1714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set of knobs was developed for manual tuning of all main lattice parameters orthogonal with respect to each other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ED23C25-7546-A64B-CA01-B933950F9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375D072-EC59-85E4-166B-CD570D904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EE311E9-6450-8AA4-7B49-161B693C5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616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B805F-6DA6-315E-D122-D3760D4C2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3803647" cy="379452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LEBT</a:t>
            </a:r>
          </a:p>
          <a:p>
            <a:pPr lvl="1"/>
            <a:r>
              <a:rPr lang="en-US" dirty="0"/>
              <a:t>Proton source tests will start during the next few weeks</a:t>
            </a:r>
          </a:p>
          <a:p>
            <a:r>
              <a:rPr lang="en-US" dirty="0"/>
              <a:t>RFQ and RF</a:t>
            </a:r>
          </a:p>
          <a:p>
            <a:pPr lvl="1"/>
            <a:r>
              <a:rPr lang="en-US" dirty="0"/>
              <a:t>RFQ is roughly aligned</a:t>
            </a:r>
          </a:p>
          <a:p>
            <a:pPr lvl="1"/>
            <a:r>
              <a:rPr lang="en-US" dirty="0"/>
              <a:t>RF distribution lines are nearing completion</a:t>
            </a:r>
          </a:p>
          <a:p>
            <a:pPr lvl="1"/>
            <a:r>
              <a:rPr lang="en-US" dirty="0"/>
              <a:t>High-level RF is being constructed</a:t>
            </a:r>
          </a:p>
          <a:p>
            <a:pPr lvl="1"/>
            <a:r>
              <a:rPr lang="en-US" dirty="0"/>
              <a:t>Work on low-level RF system is hindered by lack of available experts</a:t>
            </a:r>
          </a:p>
          <a:p>
            <a:r>
              <a:rPr lang="en-US" dirty="0"/>
              <a:t>MEBT</a:t>
            </a:r>
          </a:p>
          <a:p>
            <a:pPr lvl="1"/>
            <a:r>
              <a:rPr lang="en-US" dirty="0"/>
              <a:t>All main magnets are installed, ready for fine alignment</a:t>
            </a:r>
          </a:p>
          <a:p>
            <a:pPr lvl="1"/>
            <a:r>
              <a:rPr lang="en-US" dirty="0"/>
              <a:t>Vacuum system assembly is underway, with completion planned for early May</a:t>
            </a:r>
          </a:p>
          <a:p>
            <a:pPr lvl="1"/>
            <a:r>
              <a:rPr lang="en-US" dirty="0"/>
              <a:t>Cables are pulled and being distributed and terminated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5F586-B807-D0EB-3351-E21BDCBC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injector construction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D143F56-942E-8989-4C5C-89035CA62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A6F9AD-D4E8-C0C5-DC3A-12479AF68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BE45A5-0B05-A962-2A46-5767427B6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1" name="Picture 10" descr="A picture containing parked, several&#10;&#10;Description automatically generated">
            <a:extLst>
              <a:ext uri="{FF2B5EF4-FFF2-40B4-BE49-F238E27FC236}">
                <a16:creationId xmlns:a16="http://schemas.microsoft.com/office/drawing/2014/main" id="{839049C6-AD06-E59B-8E7C-21F6CE5C9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014" y="864697"/>
            <a:ext cx="4786175" cy="360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52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D27633-F4E8-DD67-998A-2081ACE09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injector construction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87364-738F-B2BF-7F95-FEE8826716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E5F97-7507-6F4C-75B3-EE873E8E5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0B337-DA64-4415-CF30-F5BBD35C4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0" name="Picture 9" descr="A picture containing dock&#10;&#10;Description automatically generated">
            <a:extLst>
              <a:ext uri="{FF2B5EF4-FFF2-40B4-BE49-F238E27FC236}">
                <a16:creationId xmlns:a16="http://schemas.microsoft.com/office/drawing/2014/main" id="{D332BD8D-A372-08EC-86D6-258663588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760583"/>
            <a:ext cx="8045450" cy="36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6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EEF69-9C0B-4D49-4B4E-8B38B3BDE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868736"/>
          </a:xfrm>
        </p:spPr>
        <p:txBody>
          <a:bodyPr/>
          <a:lstStyle/>
          <a:p>
            <a:r>
              <a:rPr lang="en-US" dirty="0"/>
              <a:t>The FAST team is </a:t>
            </a:r>
            <a:r>
              <a:rPr lang="en-US" dirty="0" err="1"/>
              <a:t>understuffed</a:t>
            </a:r>
            <a:r>
              <a:rPr lang="en-US" dirty="0"/>
              <a:t>, we need</a:t>
            </a:r>
          </a:p>
          <a:p>
            <a:pPr lvl="1"/>
            <a:r>
              <a:rPr lang="en-US" dirty="0"/>
              <a:t>Electronics specialist</a:t>
            </a:r>
          </a:p>
          <a:p>
            <a:pPr lvl="1"/>
            <a:r>
              <a:rPr lang="en-US" dirty="0"/>
              <a:t>Engineering physicist (hired, waiting for US visa)</a:t>
            </a:r>
          </a:p>
          <a:p>
            <a:pPr lvl="1"/>
            <a:r>
              <a:rPr lang="en-US" dirty="0"/>
              <a:t>Technician</a:t>
            </a:r>
          </a:p>
          <a:p>
            <a:r>
              <a:rPr lang="en-US" dirty="0"/>
              <a:t>Experiments</a:t>
            </a:r>
          </a:p>
          <a:p>
            <a:pPr lvl="1"/>
            <a:r>
              <a:rPr lang="en-US" dirty="0"/>
              <a:t>NIO with protons</a:t>
            </a:r>
          </a:p>
          <a:p>
            <a:pPr lvl="1"/>
            <a:r>
              <a:rPr lang="en-US" dirty="0"/>
              <a:t>Active OSC</a:t>
            </a:r>
          </a:p>
          <a:p>
            <a:pPr lvl="1"/>
            <a:r>
              <a:rPr lang="en-US" dirty="0"/>
              <a:t>GREENS</a:t>
            </a:r>
          </a:p>
          <a:p>
            <a:pPr lvl="1"/>
            <a:r>
              <a:rPr lang="en-US" dirty="0"/>
              <a:t>Electron lens </a:t>
            </a:r>
          </a:p>
          <a:p>
            <a:r>
              <a:rPr lang="en-US" dirty="0"/>
              <a:t>Facility</a:t>
            </a:r>
          </a:p>
          <a:p>
            <a:pPr lvl="1"/>
            <a:r>
              <a:rPr lang="en-US" dirty="0"/>
              <a:t>Laser lab at ESB</a:t>
            </a:r>
          </a:p>
          <a:p>
            <a:pPr lvl="1"/>
            <a:r>
              <a:rPr lang="en-US" dirty="0"/>
              <a:t>Refurbishing and/or replacing power supplies</a:t>
            </a:r>
          </a:p>
          <a:p>
            <a:pPr lvl="1"/>
            <a:r>
              <a:rPr lang="en-US" dirty="0"/>
              <a:t>Collaboration with ACORN project for testing improved controls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44C836-8CD1-C8BE-6F7D-D5827F4D9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upgrades and experiments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B8A853E-EFFA-7B5B-73B5-BD2CEB3FA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F12AC2-3094-6792-0885-69EA69A3F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64A676-2EE2-BF53-6802-CA2C32C39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235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FA68FE-710C-DFCC-4E2C-E4DD0A65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4071936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Recent improvements brought IOTA capabilities up and beyond the original expectations</a:t>
            </a:r>
          </a:p>
          <a:p>
            <a:pPr lvl="1"/>
            <a:r>
              <a:rPr lang="en-US" sz="2600" dirty="0"/>
              <a:t>Several issues found during the in-depth performance analysis and optimization will be addressed before and during the next runs</a:t>
            </a:r>
          </a:p>
          <a:p>
            <a:r>
              <a:rPr lang="en-US" sz="2800" dirty="0"/>
              <a:t>FAST </a:t>
            </a:r>
            <a:r>
              <a:rPr lang="en-US" sz="2800" dirty="0" err="1"/>
              <a:t>linac</a:t>
            </a:r>
            <a:r>
              <a:rPr lang="en-US" sz="2800" dirty="0"/>
              <a:t>, especially superconducting cavities and infrastructure, shows signs of degradation, but remain functional and suitable for wide range of experiments</a:t>
            </a:r>
          </a:p>
          <a:p>
            <a:pPr lvl="1"/>
            <a:r>
              <a:rPr lang="en-US" sz="2600" dirty="0"/>
              <a:t>Maintenance procedures are scheduled for the current shutdown to facilitate smooth operations during the following runs</a:t>
            </a:r>
          </a:p>
          <a:p>
            <a:r>
              <a:rPr lang="en-US" sz="2800" dirty="0"/>
              <a:t>Proton injector is actively constructed, commissioning of the first subsystems will begin shortly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5E89D3-BD2A-C49A-168E-453AE49F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FA10E73-33A2-150E-A6C6-101DFC043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5B07B68-CB5B-529C-B59E-918693762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D0D65FC-9548-5989-FA8F-D4F0FE68E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340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1450" indent="-171450"/>
            <a:r>
              <a:rPr lang="en-US" sz="2400" dirty="0"/>
              <a:t>FAST is a superconducting </a:t>
            </a:r>
            <a:r>
              <a:rPr lang="en-US" sz="2400" dirty="0" err="1"/>
              <a:t>linac</a:t>
            </a:r>
            <a:r>
              <a:rPr lang="en-US" sz="2400" dirty="0"/>
              <a:t> with photoinjector</a:t>
            </a:r>
          </a:p>
          <a:p>
            <a:pPr marL="171450" indent="-171450"/>
            <a:r>
              <a:rPr lang="en-US" sz="2400" dirty="0"/>
              <a:t>IOTA is a small storage ring </a:t>
            </a:r>
          </a:p>
          <a:p>
            <a:pPr lvl="1"/>
            <a:r>
              <a:rPr lang="en-US" sz="2000" dirty="0"/>
              <a:t>FAST can act as an injector of electrons for IOTA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IOTA/FAST accelerator complex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684AFB-C40D-4166-AD48-4E0702071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47" y="2388740"/>
            <a:ext cx="7250906" cy="22817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2476"/>
            <a:ext cx="9144003" cy="99566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2"/>
          <p:cNvSpPr txBox="1">
            <a:spLocks noGrp="1"/>
          </p:cNvSpPr>
          <p:nvPr>
            <p:ph type="body" idx="1"/>
          </p:nvPr>
        </p:nvSpPr>
        <p:spPr>
          <a:xfrm>
            <a:off x="228600" y="1665242"/>
            <a:ext cx="4629300" cy="96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 dirty="0"/>
              <a:t>The electron injector comprises a number of components, including a 5 MeV electron RF photoinjector, a 25-meter-long low energy (≤40 MeV) beamline and a ~100-meter-long high energy (≤300 MeV) beamline.</a:t>
            </a:r>
            <a:endParaRPr sz="14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Electron Linac</a:t>
            </a:r>
            <a:endParaRPr/>
          </a:p>
        </p:txBody>
      </p:sp>
      <p:pic>
        <p:nvPicPr>
          <p:cNvPr id="98" name="Google Shape;9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7900" y="1890775"/>
            <a:ext cx="4057500" cy="23737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9" name="Google Shape;99;p12"/>
          <p:cNvGraphicFramePr/>
          <p:nvPr/>
        </p:nvGraphicFramePr>
        <p:xfrm>
          <a:off x="215900" y="2628613"/>
          <a:ext cx="4785200" cy="20690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000">
                <a:tc>
                  <a:txBody>
                    <a:bodyPr/>
                    <a:lstStyle/>
                    <a:p>
                      <a:pPr marL="215900" marR="38100" lvl="0" indent="3810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Parameter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15900" marR="38100" lvl="0" indent="6350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i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Value</a:t>
                      </a: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800">
                <a:tc>
                  <a:txBody>
                    <a:bodyPr/>
                    <a:lstStyle/>
                    <a:p>
                      <a:pPr marL="215900" marR="38100" lvl="0" indent="38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Beam Energy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15900" marR="38100" lvl="0" indent="63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 MeV – 300 MeV </a:t>
                      </a:r>
                      <a:endParaRPr sz="11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800">
                <a:tc>
                  <a:txBody>
                    <a:bodyPr/>
                    <a:lstStyle/>
                    <a:p>
                      <a:pPr marL="215900" marR="38100" lvl="0" indent="38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Bunch Charge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15900" marR="38100" lvl="0" indent="63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&lt; 10 fC – 3.2 nC per pulse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250">
                <a:tc>
                  <a:txBody>
                    <a:bodyPr/>
                    <a:lstStyle/>
                    <a:p>
                      <a:pPr marL="215900" marR="38100" lvl="0" indent="38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Bunch Train  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15900" marR="38100" lvl="0" indent="38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(Macropulse)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15900" marR="38100" lvl="0" indent="63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0.5 – 9 MHz for up to 1 ms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15900" marR="38100" lvl="0" indent="63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(3000 bunches, 3 MHz nominal)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800">
                <a:tc>
                  <a:txBody>
                    <a:bodyPr/>
                    <a:lstStyle/>
                    <a:p>
                      <a:pPr marL="215900" marR="38100" lvl="0" indent="38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Bunch Train Frequency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15900" marR="38100" lvl="0" indent="63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– 5 Hz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800">
                <a:tc>
                  <a:txBody>
                    <a:bodyPr/>
                    <a:lstStyle/>
                    <a:p>
                      <a:pPr marL="215900" marR="38100" lvl="0" indent="38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Bunch Length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15900" marR="38100" lvl="0" indent="63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Range: 0.9 – 70 ps (Nominal: 5 ps)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250">
                <a:tc>
                  <a:txBody>
                    <a:bodyPr/>
                    <a:lstStyle/>
                    <a:p>
                      <a:pPr marL="215900" marR="38100" lvl="0" indent="38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Bunch Emittance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15900" marR="38100" lvl="0" indent="381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 MeV, 50 pC/pulse </a:t>
                      </a:r>
                      <a:endParaRPr sz="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15900" marR="38100" lvl="0" indent="63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Horz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1.6 </a:t>
                      </a:r>
                      <a:r>
                        <a:rPr lang="en-US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±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0.2 </a:t>
                      </a:r>
                      <a:r>
                        <a:rPr lang="en-US" sz="11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μ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215900" marR="38100" lvl="0" indent="635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Vert: 3.4 </a:t>
                      </a:r>
                      <a:r>
                        <a:rPr lang="en-US" sz="11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±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0.1 </a:t>
                      </a:r>
                      <a:r>
                        <a:rPr lang="en-US" sz="11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μ</a:t>
                      </a:r>
                      <a:r>
                        <a:rPr lang="en-US" sz="11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</a:t>
                      </a:r>
                      <a:r>
                        <a:rPr lang="en-US" sz="11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0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0" name="Google Shape;100;p12"/>
          <p:cNvSpPr txBox="1"/>
          <p:nvPr/>
        </p:nvSpPr>
        <p:spPr>
          <a:xfrm>
            <a:off x="5080200" y="4264500"/>
            <a:ext cx="38352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82828"/>
                </a:solidFill>
              </a:rPr>
              <a:t>JINST 12 T03002—2017, S. Antipov, D. Broemmelsiek, D. Bruhwiler, et al</a:t>
            </a:r>
            <a:endParaRPr sz="150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FA90DD-D555-9D6B-2508-A9181DCF3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0BD0955-6B98-633C-89F9-D33289215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26AEAF1-2B9F-E7C6-9A70-93043A290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body" idx="1"/>
          </p:nvPr>
        </p:nvSpPr>
        <p:spPr>
          <a:xfrm>
            <a:off x="235800" y="566750"/>
            <a:ext cx="8672400" cy="245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50"/>
              <a:buFont typeface="Arial"/>
              <a:buChar char="•"/>
            </a:pPr>
            <a:r>
              <a:rPr lang="en-US" sz="14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1.3 GHz, normal conducting, 1.5 cell copper cavity (DESY/PITZ design)</a:t>
            </a:r>
            <a:r>
              <a:rPr lang="en-US" sz="14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50"/>
              <a:buFont typeface="Arial"/>
              <a:buChar char="•"/>
            </a:pPr>
            <a:r>
              <a:rPr lang="en-US" sz="14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Up to 45 MV/m accelerating field at the cathode; requires 5 MW klystron; 20 KW average power at full ILC pulse length and repetition rate</a:t>
            </a:r>
            <a:r>
              <a:rPr lang="en-US" sz="14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50"/>
              <a:buFont typeface="Arial"/>
              <a:buChar char="•"/>
            </a:pPr>
            <a:r>
              <a:rPr lang="en-US" sz="14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Cs2Te photocathode excited by 263 nm UV laser</a:t>
            </a:r>
            <a:r>
              <a:rPr lang="en-US" sz="14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50"/>
              <a:buFont typeface="Arial"/>
              <a:buChar char="•"/>
            </a:pPr>
            <a:r>
              <a:rPr lang="en-US" sz="14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2 identical solenoids for emittance compensation</a:t>
            </a:r>
            <a:r>
              <a:rPr lang="en-US" sz="14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50"/>
              <a:buFont typeface="Arial"/>
              <a:buChar char="•"/>
            </a:pPr>
            <a:r>
              <a:rPr lang="en-US" sz="14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Coaxial RF waveguide coupler </a:t>
            </a:r>
            <a:r>
              <a:rPr lang="en-US" sz="14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206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50"/>
              <a:buFont typeface="Arial"/>
              <a:buChar char="•"/>
            </a:pPr>
            <a:r>
              <a:rPr lang="en-US" sz="14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3 cavities have been fabricated</a:t>
            </a:r>
            <a:r>
              <a:rPr lang="en-US" sz="14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Char char="–"/>
            </a:pPr>
            <a:r>
              <a:rPr lang="en-US" sz="13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1 by DESY – completed and shipped to Fermilab; 1st spare</a:t>
            </a:r>
            <a:r>
              <a:rPr lang="en-U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3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Char char="–"/>
            </a:pPr>
            <a:r>
              <a:rPr lang="en-US" sz="135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3 by Fermilab – 1 shipped to KEK; 1 completed and commissioned at NML; 1 as 2nd spare</a:t>
            </a:r>
            <a:r>
              <a:rPr lang="en-US" sz="13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300" dirty="0"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Electron Gun</a:t>
            </a:r>
            <a:endParaRPr/>
          </a:p>
        </p:txBody>
      </p:sp>
      <p:pic>
        <p:nvPicPr>
          <p:cNvPr id="122" name="Google Shape;1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873100"/>
            <a:ext cx="23622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0913" y="2873100"/>
            <a:ext cx="21621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3225" y="2873100"/>
            <a:ext cx="2324100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45F253-F962-E434-261B-94C2C01735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AD4801-A214-D9C3-C201-44CCFA966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DD9173-7B0B-C07D-EBD3-8DD1C43B0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Laser</a:t>
            </a:r>
            <a:endParaRPr/>
          </a:p>
        </p:txBody>
      </p:sp>
      <p:pic>
        <p:nvPicPr>
          <p:cNvPr id="107" name="Google Shape;10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800" y="509814"/>
            <a:ext cx="6410325" cy="42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2C6B518-115E-E23C-81CC-5312B93B4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82CDA9-9539-9370-B623-61F877E95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FDAD21-3720-F302-C1DE-2F78BD17C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body" idx="1"/>
          </p:nvPr>
        </p:nvSpPr>
        <p:spPr>
          <a:xfrm>
            <a:off x="228600" y="652476"/>
            <a:ext cx="8672400" cy="401477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4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Nominal laser bunch train is at 3MHz. 9MHz is tested inside laser room.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Font typeface="Arial"/>
              <a:buChar char="–"/>
            </a:pPr>
            <a:r>
              <a:rPr lang="en-US" sz="2000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Higher frequency </a:t>
            </a:r>
            <a:r>
              <a:rPr lang="en-US" sz="2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is also possible with the current laser configuration.  However, the pulse energy is expected to drop linearly with the frequency change.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4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Current laser is operated at 1Hz.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Font typeface="Arial"/>
              <a:buChar char="–"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5Hz operation is tested for the system as well.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4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Seed laser is at 1.3GHz.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50"/>
              <a:buFont typeface="Arial"/>
              <a:buChar char="–"/>
            </a:pPr>
            <a:r>
              <a:rPr lang="en-US" sz="2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 principle it is possible to </a:t>
            </a:r>
            <a:r>
              <a:rPr lang="en-US" sz="2000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pick 2 bunches </a:t>
            </a:r>
            <a:r>
              <a:rPr lang="en-US" sz="2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separated at integer number of spacing(~720ps) to do pump probe measurement.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Have demonstrated pulse shaping </a:t>
            </a:r>
            <a:r>
              <a:rPr lang="en-US" sz="14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(IPAC2015 MOPMA043)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dirty="0"/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5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Laser Capabilities/</a:t>
            </a:r>
            <a:r>
              <a:rPr lang="en-US" sz="245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Upgrades</a:t>
            </a:r>
            <a:r>
              <a:rPr lang="en-US" sz="245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BE1240-6571-C342-E67D-E352ACFD1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B6DEA7-8D5A-180B-AF14-D08E6A95E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118BFE-9484-A059-FB38-80A46FA02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body" idx="1"/>
          </p:nvPr>
        </p:nvSpPr>
        <p:spPr>
          <a:xfrm>
            <a:off x="5184725" y="509825"/>
            <a:ext cx="3092400" cy="15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Cathode chambers were fabricated at INFN Milano, Daniele Sertore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–"/>
            </a:pPr>
            <a:r>
              <a:rPr lang="en-US" sz="1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Preparation chamber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–"/>
            </a:pPr>
            <a:r>
              <a:rPr lang="en-US" sz="1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Transport chamber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–"/>
            </a:pPr>
            <a:r>
              <a:rPr lang="en-US" sz="1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Transfer chamber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Cathode Preparation</a:t>
            </a:r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1" y="662225"/>
            <a:ext cx="4838700" cy="35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 txBox="1"/>
          <p:nvPr/>
        </p:nvSpPr>
        <p:spPr>
          <a:xfrm>
            <a:off x="119698" y="4160275"/>
            <a:ext cx="5145275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</a:rPr>
              <a:t>Cathode preparation chamber at Lab 7</a:t>
            </a:r>
            <a:r>
              <a:rPr lang="en-US" dirty="0"/>
              <a:t>​</a:t>
            </a:r>
            <a:endParaRPr dirty="0"/>
          </a:p>
        </p:txBody>
      </p:sp>
      <p:pic>
        <p:nvPicPr>
          <p:cNvPr id="134" name="Google Shape;13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722" y="2259250"/>
            <a:ext cx="2033400" cy="152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0825" y="2079775"/>
            <a:ext cx="1943175" cy="25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6"/>
          <p:cNvSpPr txBox="1"/>
          <p:nvPr/>
        </p:nvSpPr>
        <p:spPr>
          <a:xfrm>
            <a:off x="5345225" y="3784300"/>
            <a:ext cx="1872900" cy="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Newborn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vs.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6 year old </a:t>
            </a:r>
            <a:r>
              <a:rPr lang="en-US" sz="1800"/>
              <a:t>​</a:t>
            </a:r>
            <a:endParaRPr sz="110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7D3780C-1D1C-4907-7BAD-69A818732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9864240-AA38-747D-31BD-3C8F9499F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093ACB1-3CF7-D8AC-1F3B-3D78DB231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body" idx="1"/>
          </p:nvPr>
        </p:nvSpPr>
        <p:spPr>
          <a:xfrm>
            <a:off x="228600" y="728675"/>
            <a:ext cx="4311900" cy="129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  <a:sym typeface="Arial"/>
              </a:rPr>
              <a:t>Two 1.3 GHz 9-cell SRF cavities​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S PGothic"/>
              <a:buChar char="–"/>
            </a:pPr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  <a:sym typeface="MS PGothic"/>
              </a:rPr>
              <a:t>CC1 at 17 MV/m​ (down from 27)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S PGothic"/>
              <a:buChar char="–"/>
            </a:pPr>
            <a:r>
              <a:rPr lang="en-US" sz="1400" dirty="0">
                <a:solidFill>
                  <a:schemeClr val="accent6"/>
                </a:solidFill>
                <a:latin typeface="Arial"/>
                <a:cs typeface="Arial"/>
                <a:sym typeface="MS PGothic"/>
              </a:rPr>
              <a:t>CC2 at 14 MV/m​ (down from 17)</a:t>
            </a:r>
            <a:endParaRPr lang="en-US" sz="1400" dirty="0">
              <a:solidFill>
                <a:schemeClr val="accent6"/>
              </a:solidFill>
              <a:latin typeface="Arial"/>
              <a:cs typeface="Arial"/>
              <a:sym typeface="Arial"/>
            </a:endParaRPr>
          </a:p>
          <a:p>
            <a:pPr marL="45720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accent6"/>
                </a:solidFill>
                <a:latin typeface="Arial"/>
                <a:cs typeface="Arial"/>
                <a:sym typeface="MS PGothic"/>
              </a:rPr>
              <a:t>Max beam energy of up to ~ 35 MeV​</a:t>
            </a:r>
            <a:endParaRPr lang="en-US" sz="16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143" name="Google Shape;143;p17"/>
          <p:cNvSpPr txBox="1">
            <a:spLocks noGrp="1"/>
          </p:cNvSpPr>
          <p:nvPr>
            <p:ph type="title"/>
          </p:nvPr>
        </p:nvSpPr>
        <p:spPr>
          <a:xfrm>
            <a:off x="228600" y="188814"/>
            <a:ext cx="8686800" cy="32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Capture Cavities</a:t>
            </a:r>
            <a:endParaRPr/>
          </a:p>
        </p:txBody>
      </p:sp>
      <p:pic>
        <p:nvPicPr>
          <p:cNvPr id="144" name="Google Shape;14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241436"/>
            <a:ext cx="4428791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175" y="509827"/>
            <a:ext cx="3864575" cy="2798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F1EC74-596A-AA49-79E6-6E2C6DEC0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799873" cy="180975"/>
          </a:xfrm>
        </p:spPr>
        <p:txBody>
          <a:bodyPr/>
          <a:lstStyle/>
          <a:p>
            <a:r>
              <a:rPr lang="en-US" altLang="en-US" dirty="0"/>
              <a:t>12 March 2024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97E29C-1DD2-B81C-CCFA-0F0E49D63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0849" y="4878161"/>
            <a:ext cx="6071871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Aleksandr Romanov |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IOTA/FAST Facility: Status, Performance, Upgrades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2CE2CA-D62D-535D-7E7A-CFC42BBB9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ACC5B8B7-4881-3A42-B148-992DB39D7017}" vid="{D17B6A01-1A8A-194F-8473-11391C446D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FNAL_PowerPoint_16x9-seasons_010521</Template>
  <TotalTime>27712</TotalTime>
  <Words>2052</Words>
  <Application>Microsoft Office PowerPoint</Application>
  <PresentationFormat>On-screen Show (16:9)</PresentationFormat>
  <Paragraphs>365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MS PGothic</vt:lpstr>
      <vt:lpstr>Arial</vt:lpstr>
      <vt:lpstr>Calibri</vt:lpstr>
      <vt:lpstr>Helvetica</vt:lpstr>
      <vt:lpstr>Times New Roman</vt:lpstr>
      <vt:lpstr>Fermilab_PPT_090915</vt:lpstr>
      <vt:lpstr>PowerPoint Presentation</vt:lpstr>
      <vt:lpstr>Locations</vt:lpstr>
      <vt:lpstr>IOTA/FAST accelerator complex</vt:lpstr>
      <vt:lpstr>Electron Linac</vt:lpstr>
      <vt:lpstr>Electron Gun</vt:lpstr>
      <vt:lpstr>Laser</vt:lpstr>
      <vt:lpstr>Laser Capabilities/Upgrades​</vt:lpstr>
      <vt:lpstr>Cathode Preparation</vt:lpstr>
      <vt:lpstr>Capture Cavities</vt:lpstr>
      <vt:lpstr>High Energy Beamline</vt:lpstr>
      <vt:lpstr>Linac Dimensions</vt:lpstr>
      <vt:lpstr>FAST Linac Instrumentation</vt:lpstr>
      <vt:lpstr>IOTA With Electrons</vt:lpstr>
      <vt:lpstr>IOTA Layout</vt:lpstr>
      <vt:lpstr>IOTA Main Components</vt:lpstr>
      <vt:lpstr>IOTA Capabilities with Electrons</vt:lpstr>
      <vt:lpstr>Beam Diagnostics</vt:lpstr>
      <vt:lpstr>Lattice correction accuracy</vt:lpstr>
      <vt:lpstr>BPMs calibrations </vt:lpstr>
      <vt:lpstr>Sample of raw data</vt:lpstr>
      <vt:lpstr>Sample of raw data with and without correction</vt:lpstr>
      <vt:lpstr>Example of closed orbit after correction</vt:lpstr>
      <vt:lpstr>Lattice correction accuracy</vt:lpstr>
      <vt:lpstr>Proton injector construction</vt:lpstr>
      <vt:lpstr>Proton injector construction</vt:lpstr>
      <vt:lpstr>Next upgrades and experiments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L. Romanov x 13883N</dc:creator>
  <cp:lastModifiedBy>Aleksandr  L. Romanov</cp:lastModifiedBy>
  <cp:revision>104</cp:revision>
  <cp:lastPrinted>2014-01-20T19:40:21Z</cp:lastPrinted>
  <dcterms:created xsi:type="dcterms:W3CDTF">2021-04-30T17:50:18Z</dcterms:created>
  <dcterms:modified xsi:type="dcterms:W3CDTF">2024-03-12T11:42:36Z</dcterms:modified>
</cp:coreProperties>
</file>