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087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F0F7"/>
          </a:solidFill>
        </a:fill>
      </a:tcStyle>
    </a:wholeTbl>
    <a:band2H>
      <a:tcTxStyle/>
      <a:tcStyle>
        <a:tcBdr/>
        <a:fill>
          <a:solidFill>
            <a:srgbClr val="EFF7FB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DCB"/>
          </a:solidFill>
        </a:fill>
      </a:tcStyle>
    </a:wholeTbl>
    <a:band2H>
      <a:tcTxStyle/>
      <a:tcStyle>
        <a:tcBdr/>
        <a:fill>
          <a:solidFill>
            <a:srgbClr val="E8EFE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087"/>
              </a:solidFill>
              <a:prstDash val="solid"/>
              <a:round/>
            </a:ln>
          </a:top>
          <a:bottom>
            <a:ln w="254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087"/>
              </a:solidFill>
              <a:prstDash val="solid"/>
              <a:round/>
            </a:ln>
          </a:top>
          <a:bottom>
            <a:ln w="254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9"/>
          </a:solidFill>
        </a:fill>
      </a:tcStyle>
    </a:wholeTbl>
    <a:band2H>
      <a:tcTxStyle/>
      <a:tcStyle>
        <a:tcBdr/>
        <a:fill>
          <a:solidFill>
            <a:srgbClr val="E6E7ED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08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087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0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12700" cap="flat">
              <a:solidFill>
                <a:srgbClr val="003087"/>
              </a:solidFill>
              <a:prstDash val="solid"/>
              <a:round/>
            </a:ln>
          </a:top>
          <a:bottom>
            <a:ln w="127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solidFill>
            <a:srgbClr val="0030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12700" cap="flat">
              <a:solidFill>
                <a:srgbClr val="003087"/>
              </a:solidFill>
              <a:prstDash val="solid"/>
              <a:round/>
            </a:ln>
          </a:top>
          <a:bottom>
            <a:ln w="127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solidFill>
            <a:srgbClr val="003087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50800" cap="flat">
              <a:solidFill>
                <a:srgbClr val="003087"/>
              </a:solidFill>
              <a:prstDash val="solid"/>
              <a:round/>
            </a:ln>
          </a:top>
          <a:bottom>
            <a:ln w="127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3087"/>
      </a:tcTxStyle>
      <a:tcStyle>
        <a:tcBdr>
          <a:left>
            <a:ln w="12700" cap="flat">
              <a:solidFill>
                <a:srgbClr val="003087"/>
              </a:solidFill>
              <a:prstDash val="solid"/>
              <a:round/>
            </a:ln>
          </a:left>
          <a:right>
            <a:ln w="12700" cap="flat">
              <a:solidFill>
                <a:srgbClr val="003087"/>
              </a:solidFill>
              <a:prstDash val="solid"/>
              <a:round/>
            </a:ln>
          </a:right>
          <a:top>
            <a:ln w="12700" cap="flat">
              <a:solidFill>
                <a:srgbClr val="003087"/>
              </a:solidFill>
              <a:prstDash val="solid"/>
              <a:round/>
            </a:ln>
          </a:top>
          <a:bottom>
            <a:ln w="25400" cap="flat">
              <a:solidFill>
                <a:srgbClr val="003087"/>
              </a:solidFill>
              <a:prstDash val="solid"/>
              <a:round/>
            </a:ln>
          </a:bottom>
          <a:insideH>
            <a:ln w="12700" cap="flat">
              <a:solidFill>
                <a:srgbClr val="003087"/>
              </a:solidFill>
              <a:prstDash val="solid"/>
              <a:round/>
            </a:ln>
          </a:insideH>
          <a:insideV>
            <a:ln w="12700" cap="flat">
              <a:solidFill>
                <a:srgbClr val="0030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16" name="Picture 12" descr="Picture 12"/>
          <p:cNvPicPr>
            <a:picLocks noChangeAspect="1"/>
          </p:cNvPicPr>
          <p:nvPr/>
        </p:nvPicPr>
        <p:blipFill>
          <a:blip r:embed="rId2"/>
          <a:srcRect t="25816" b="25769"/>
          <a:stretch>
            <a:fillRect/>
          </a:stretch>
        </p:blipFill>
        <p:spPr>
          <a:xfrm>
            <a:off x="-17763" y="817010"/>
            <a:ext cx="9189721" cy="296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8600" y="958849"/>
            <a:ext cx="3027895" cy="50226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228600" y="254025"/>
            <a:ext cx="8686800" cy="42787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icture Placeholder 2"/>
          <p:cNvSpPr>
            <a:spLocks noGrp="1"/>
          </p:cNvSpPr>
          <p:nvPr>
            <p:ph type="pic" idx="21"/>
          </p:nvPr>
        </p:nvSpPr>
        <p:spPr>
          <a:xfrm>
            <a:off x="224072" y="971550"/>
            <a:ext cx="8686801" cy="37267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4072" y="4943004"/>
            <a:ext cx="8686801" cy="1091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8" name="Picture Placeholder 6"/>
          <p:cNvSpPr>
            <a:spLocks noGrp="1"/>
          </p:cNvSpPr>
          <p:nvPr>
            <p:ph type="pic" idx="21"/>
          </p:nvPr>
        </p:nvSpPr>
        <p:spPr>
          <a:xfrm>
            <a:off x="222250" y="254000"/>
            <a:ext cx="8675689" cy="58029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205694" y="271556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8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1979424" y="271556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3753205" y="271556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5534455" y="271556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7300765" y="271556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05694" y="972176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3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1979424" y="972176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3753205" y="972176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5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5534455" y="972176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300765" y="972176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205694" y="444880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8" name="Picture Placeholder 14"/>
          <p:cNvSpPr>
            <a:spLocks noGrp="1"/>
          </p:cNvSpPr>
          <p:nvPr>
            <p:ph type="pic" sz="quarter" idx="32"/>
          </p:nvPr>
        </p:nvSpPr>
        <p:spPr>
          <a:xfrm>
            <a:off x="1979424" y="444880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9" name="Picture Placeholder 14"/>
          <p:cNvSpPr>
            <a:spLocks noGrp="1"/>
          </p:cNvSpPr>
          <p:nvPr>
            <p:ph type="pic" sz="quarter" idx="33"/>
          </p:nvPr>
        </p:nvSpPr>
        <p:spPr>
          <a:xfrm>
            <a:off x="3753205" y="444880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" name="Picture Placeholder 14"/>
          <p:cNvSpPr>
            <a:spLocks noGrp="1"/>
          </p:cNvSpPr>
          <p:nvPr>
            <p:ph type="pic" sz="quarter" idx="34"/>
          </p:nvPr>
        </p:nvSpPr>
        <p:spPr>
          <a:xfrm>
            <a:off x="5534455" y="444880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1" name="Picture Placeholder 14"/>
          <p:cNvSpPr>
            <a:spLocks noGrp="1"/>
          </p:cNvSpPr>
          <p:nvPr>
            <p:ph type="pic" sz="quarter" idx="35"/>
          </p:nvPr>
        </p:nvSpPr>
        <p:spPr>
          <a:xfrm>
            <a:off x="7300765" y="4448800"/>
            <a:ext cx="1600201" cy="1600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4" cy="5059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900"/>
              </a:spcBef>
              <a:defRPr sz="2400">
                <a:solidFill>
                  <a:schemeClr val="accent6"/>
                </a:solidFill>
              </a:defRPr>
            </a:lvl1pPr>
            <a:lvl2pPr marL="768927" indent="-311727">
              <a:spcBef>
                <a:spcPts val="900"/>
              </a:spcBef>
              <a:defRPr sz="2400">
                <a:solidFill>
                  <a:schemeClr val="accent6"/>
                </a:solidFill>
              </a:defRPr>
            </a:lvl2pPr>
            <a:lvl3pPr marL="1188719" indent="-274319">
              <a:spcBef>
                <a:spcPts val="900"/>
              </a:spcBef>
              <a:defRPr sz="2400">
                <a:solidFill>
                  <a:schemeClr val="accent6"/>
                </a:solidFill>
              </a:defRPr>
            </a:lvl3pPr>
            <a:lvl4pPr marL="1676400" indent="-304800">
              <a:spcBef>
                <a:spcPts val="900"/>
              </a:spcBef>
              <a:defRPr sz="2400">
                <a:solidFill>
                  <a:schemeClr val="accent6"/>
                </a:solidFill>
              </a:defRPr>
            </a:lvl4pPr>
            <a:lvl5pPr marL="2133600" indent="-304800">
              <a:spcBef>
                <a:spcPts val="900"/>
              </a:spcBef>
              <a:buChar char="•"/>
              <a:defRPr sz="2400"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1" name="M Wallbank | LADR Proposal (9/29/2023)"/>
          <p:cNvSpPr txBox="1"/>
          <p:nvPr/>
        </p:nvSpPr>
        <p:spPr>
          <a:xfrm>
            <a:off x="648166" y="6504213"/>
            <a:ext cx="279965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 Wallbank | LADR Proposal (9/29/2023)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28" name="Picture 12" descr="Picture 12"/>
          <p:cNvPicPr>
            <a:picLocks noChangeAspect="1"/>
          </p:cNvPicPr>
          <p:nvPr/>
        </p:nvPicPr>
        <p:blipFill>
          <a:blip r:embed="rId2"/>
          <a:srcRect t="27868" b="27868"/>
          <a:stretch>
            <a:fillRect/>
          </a:stretch>
        </p:blipFill>
        <p:spPr>
          <a:xfrm>
            <a:off x="-17763" y="817011"/>
            <a:ext cx="9189721" cy="296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40" name="Picture 12" descr="Picture 12"/>
          <p:cNvPicPr>
            <a:picLocks noChangeAspect="1"/>
          </p:cNvPicPr>
          <p:nvPr/>
        </p:nvPicPr>
        <p:blipFill>
          <a:blip r:embed="rId2"/>
          <a:srcRect t="14599" b="36987"/>
          <a:stretch>
            <a:fillRect/>
          </a:stretch>
        </p:blipFill>
        <p:spPr>
          <a:xfrm>
            <a:off x="-17763" y="817011"/>
            <a:ext cx="9189721" cy="2966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52" name="Picture 12" descr="Picture 12"/>
          <p:cNvPicPr>
            <a:picLocks noChangeAspect="1"/>
          </p:cNvPicPr>
          <p:nvPr/>
        </p:nvPicPr>
        <p:blipFill>
          <a:blip r:embed="rId2"/>
          <a:srcRect t="10916" b="40730"/>
          <a:stretch>
            <a:fillRect/>
          </a:stretch>
        </p:blipFill>
        <p:spPr>
          <a:xfrm>
            <a:off x="-17763" y="817011"/>
            <a:ext cx="9189721" cy="296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64" name="Picture 12" descr="Picture 12"/>
          <p:cNvPicPr>
            <a:picLocks noChangeAspect="1"/>
          </p:cNvPicPr>
          <p:nvPr/>
        </p:nvPicPr>
        <p:blipFill>
          <a:blip r:embed="rId2"/>
          <a:srcRect t="16134" b="35512"/>
          <a:stretch>
            <a:fillRect/>
          </a:stretch>
        </p:blipFill>
        <p:spPr>
          <a:xfrm>
            <a:off x="-17763" y="817011"/>
            <a:ext cx="9189721" cy="296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76" name="Picture 12" descr="Picture 12"/>
          <p:cNvPicPr>
            <a:picLocks noChangeAspect="1"/>
          </p:cNvPicPr>
          <p:nvPr/>
        </p:nvPicPr>
        <p:blipFill>
          <a:blip r:embed="rId2"/>
          <a:srcRect t="39239" b="12406"/>
          <a:stretch>
            <a:fillRect/>
          </a:stretch>
        </p:blipFill>
        <p:spPr>
          <a:xfrm>
            <a:off x="-17763" y="817010"/>
            <a:ext cx="9189721" cy="296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1923" y="4963771"/>
            <a:ext cx="8499232" cy="15292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>
                <a:solidFill>
                  <a:srgbClr val="004C97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rgbClr val="004C97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rgbClr val="004C97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rgbClr val="004C97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rgbClr val="004C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Rectangle 7"/>
          <p:cNvSpPr/>
          <p:nvPr/>
        </p:nvSpPr>
        <p:spPr>
          <a:xfrm>
            <a:off x="-17762" y="-2"/>
            <a:ext cx="9189720" cy="896938"/>
          </a:xfrm>
          <a:prstGeom prst="rect">
            <a:avLst/>
          </a:prstGeom>
          <a:solidFill>
            <a:srgbClr val="004C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41923" y="3951840"/>
            <a:ext cx="8499234" cy="10030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>
                <a:solidFill>
                  <a:srgbClr val="004C97"/>
                </a:solidFill>
              </a:defRPr>
            </a:pPr>
            <a:endParaRPr/>
          </a:p>
        </p:txBody>
      </p:sp>
      <p:pic>
        <p:nvPicPr>
          <p:cNvPr id="88" name="Picture 12" descr="Picture 12"/>
          <p:cNvPicPr>
            <a:picLocks noChangeAspect="1"/>
          </p:cNvPicPr>
          <p:nvPr/>
        </p:nvPicPr>
        <p:blipFill>
          <a:blip r:embed="rId2"/>
          <a:srcRect l="7732" r="7732"/>
          <a:stretch>
            <a:fillRect/>
          </a:stretch>
        </p:blipFill>
        <p:spPr>
          <a:xfrm>
            <a:off x="-17763" y="817010"/>
            <a:ext cx="9189721" cy="296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61" y="249843"/>
            <a:ext cx="9010786" cy="3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4" cy="5059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716972" indent="-259772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143000" indent="-228600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25600" indent="-254000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082800" indent="-254000">
              <a:spcBef>
                <a:spcPts val="1000"/>
              </a:spcBef>
              <a:buChar char="•"/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M Wallbank | Quasi-Isochronous Lattices (IOTA/FAST CM, March 2024)"/>
          <p:cNvSpPr txBox="1"/>
          <p:nvPr/>
        </p:nvSpPr>
        <p:spPr>
          <a:xfrm>
            <a:off x="548786" y="6504213"/>
            <a:ext cx="4851997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 Wallbank | Quasi-Isochronous Lattices (IOTA/FAST CM, March 2024)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8600" y="971550"/>
            <a:ext cx="4206242" cy="36337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716972" indent="-259772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143000" indent="-228600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25600" indent="-254000">
              <a:spcBef>
                <a:spcPts val="1000"/>
              </a:spcBef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082800" indent="-254000">
              <a:spcBef>
                <a:spcPts val="1000"/>
              </a:spcBef>
              <a:buChar char="•"/>
              <a:defRPr sz="20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pPr>
            <a:endParaRPr/>
          </a:p>
        </p:txBody>
      </p:sp>
      <p:sp>
        <p:nvSpPr>
          <p:cNvPr id="10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92450" y="4765101"/>
            <a:ext cx="4206240" cy="126581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600" b="1">
                <a:solidFill>
                  <a:srgbClr val="004C97"/>
                </a:solidFill>
              </a:defRPr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82216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4C9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5" descr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1947" y="6258847"/>
            <a:ext cx="1108395" cy="1991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7"/>
          <p:cNvSpPr/>
          <p:nvPr/>
        </p:nvSpPr>
        <p:spPr>
          <a:xfrm>
            <a:off x="214491" y="6323962"/>
            <a:ext cx="7531101" cy="73026"/>
          </a:xfrm>
          <a:prstGeom prst="rect">
            <a:avLst/>
          </a:prstGeom>
          <a:solidFill>
            <a:srgbClr val="97D7E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2E5286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4pPr>
      <a:lvl5pPr marL="21717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5pPr>
      <a:lvl6pPr marL="2491739" marR="0" indent="-20573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6pPr>
      <a:lvl7pPr marL="2948939" marR="0" indent="-20573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7pPr>
      <a:lvl8pPr marL="3406140" marR="0" indent="-20574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8pPr>
      <a:lvl9pPr marL="3863340" marR="0" indent="-20574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indico.fnal.gov/event/61550/#7-low-alpha-demonstration-prop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github.com/mike-wallbank/IOTA-OSC/tree/main/ToyOSC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Mike Wallbank, Jonathan Jarvis (Fermilab)…"/>
          <p:cNvSpPr txBox="1">
            <a:spLocks noGrp="1"/>
          </p:cNvSpPr>
          <p:nvPr>
            <p:ph type="subTitle" sz="quarter" idx="1"/>
          </p:nvPr>
        </p:nvSpPr>
        <p:spPr>
          <a:xfrm>
            <a:off x="341923" y="5404060"/>
            <a:ext cx="8499232" cy="1215953"/>
          </a:xfrm>
          <a:prstGeom prst="rect">
            <a:avLst/>
          </a:prstGeom>
        </p:spPr>
        <p:txBody>
          <a:bodyPr/>
          <a:lstStyle/>
          <a:p>
            <a:r>
              <a:rPr b="1"/>
              <a:t>Mike Wallbank</a:t>
            </a:r>
            <a:r>
              <a:t>, Jonathan Jarvis (Fermilab)</a:t>
            </a:r>
          </a:p>
          <a:p>
            <a:r>
              <a:t>IOTA/FAST Collaboration Meeting, March 2024</a:t>
            </a:r>
          </a:p>
          <a:p>
            <a:r>
              <a:t>3/12/2024</a:t>
            </a:r>
          </a:p>
        </p:txBody>
      </p:sp>
      <p:sp>
        <p:nvSpPr>
          <p:cNvPr id="181" name="Text Placeholder 24"/>
          <p:cNvSpPr>
            <a:spLocks noGrp="1"/>
          </p:cNvSpPr>
          <p:nvPr>
            <p:ph type="body" idx="21"/>
          </p:nvPr>
        </p:nvSpPr>
        <p:spPr>
          <a:xfrm>
            <a:off x="341923" y="4078840"/>
            <a:ext cx="8499234" cy="11566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defTabSz="452627">
              <a:spcBef>
                <a:spcPts val="600"/>
              </a:spcBef>
              <a:buSzTx/>
              <a:buFontTx/>
              <a:buNone/>
              <a:defRPr sz="3564" b="1">
                <a:solidFill>
                  <a:srgbClr val="004C97"/>
                </a:solidFill>
              </a:defRPr>
            </a:pPr>
            <a:r>
              <a:t>Quasi-Isochronous Lattices:</a:t>
            </a:r>
          </a:p>
          <a:p>
            <a:pPr marL="0" indent="0" defTabSz="452627">
              <a:spcBef>
                <a:spcPts val="600"/>
              </a:spcBef>
              <a:buSzTx/>
              <a:buFontTx/>
              <a:buNone/>
              <a:defRPr sz="3564" b="1">
                <a:solidFill>
                  <a:srgbClr val="004C97"/>
                </a:solidFill>
              </a:defRPr>
            </a:pPr>
            <a:r>
              <a:t>LADR &amp; OSC Applications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undamental mechanism has additionally been validated in ELEGANT using OSC model (PRAB 27, 012801 (2024)) — this slide.…"/>
          <p:cNvSpPr txBox="1">
            <a:spLocks noGrp="1"/>
          </p:cNvSpPr>
          <p:nvPr>
            <p:ph type="body" idx="1"/>
          </p:nvPr>
        </p:nvSpPr>
        <p:spPr>
          <a:xfrm>
            <a:off x="228600" y="971549"/>
            <a:ext cx="4851996" cy="5240744"/>
          </a:xfrm>
          <a:prstGeom prst="rect">
            <a:avLst/>
          </a:prstGeom>
        </p:spPr>
        <p:txBody>
          <a:bodyPr/>
          <a:lstStyle/>
          <a:p>
            <a:pPr marL="277177" indent="-277177" defTabSz="443484">
              <a:spcBef>
                <a:spcPts val="900"/>
              </a:spcBef>
              <a:defRPr sz="1940"/>
            </a:pPr>
            <a:r>
              <a:rPr b="1">
                <a:solidFill>
                  <a:srgbClr val="1E4B92"/>
                </a:solidFill>
              </a:rPr>
              <a:t>Fundamental mechanism has additionally been validated in </a:t>
            </a:r>
            <a:r>
              <a:rPr sz="1358" b="1">
                <a:solidFill>
                  <a:srgbClr val="1E4B92"/>
                </a:solidFill>
              </a:rPr>
              <a:t>ELEGANT</a:t>
            </a:r>
            <a:r>
              <a:t> using OSC model (PRAB </a:t>
            </a:r>
            <a:r>
              <a:rPr b="1"/>
              <a:t>27</a:t>
            </a:r>
            <a:r>
              <a:t>, 012801 (2024)) — this slide.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‘Quick and dirty’ simulation using the Passive-OSC lattice with </a:t>
            </a:r>
            <a:r>
              <a:rPr>
                <a:solidFill>
                  <a:srgbClr val="1E4B92"/>
                </a:solidFill>
              </a:rPr>
              <a:t>reduced compaction</a:t>
            </a:r>
            <a:r>
              <a:t>; same OSC parameters with </a:t>
            </a:r>
            <a:r>
              <a:rPr>
                <a:solidFill>
                  <a:srgbClr val="1E4B92"/>
                </a:solidFill>
              </a:rPr>
              <a:t>increased gain</a:t>
            </a:r>
            <a:r>
              <a:t>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Actively working on a new lattice as part of the amplified OSC program.</a:t>
            </a:r>
          </a:p>
          <a:p>
            <a:pPr marL="277177" indent="-277177" defTabSz="443484">
              <a:spcBef>
                <a:spcPts val="900"/>
              </a:spcBef>
              <a:defRPr sz="1940"/>
            </a:pPr>
            <a:r>
              <a:t>Lots of ongoing work to </a:t>
            </a:r>
            <a:r>
              <a:rPr>
                <a:solidFill>
                  <a:srgbClr val="1E4B92"/>
                </a:solidFill>
              </a:rPr>
              <a:t>improve the quality</a:t>
            </a:r>
            <a:r>
              <a:t> of the simulations.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Basic incoherent radiation model with quantum excitation included.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Coherent synchrotron radiation and IBS not currently modeled.</a:t>
            </a:r>
          </a:p>
        </p:txBody>
      </p:sp>
      <p:sp>
        <p:nvSpPr>
          <p:cNvPr id="232" name="OSX Sim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OSX Simulations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34" name="run_osc_neg_bunch_merge_e-1e3_t-1.5e6_d-1e-4_g-100_wPcoord.phasespace-fft_end.gif" descr="run_osc_neg_bunch_merge_e-1e3_t-1.5e6_d-1e-4_g-100_wPcoord.phasespace-fft_end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05354" y="3218272"/>
            <a:ext cx="3847072" cy="2885304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35" name="run_osc_neg_bunch_merge_e-1e3_t-1.5e6_d-1e-4_g-100_wPcoord.phasespace-fft.gif" descr="run_osc_neg_bunch_merge_e-1e3_t-1.5e6_d-1e-4_g-100_wPcoord.phasespace-fft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04" y="161822"/>
            <a:ext cx="3859772" cy="2894829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Various bunch manipulations have also been demonstrated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49"/>
            <a:ext cx="4355628" cy="5240744"/>
          </a:xfrm>
          <a:prstGeom prst="rect">
            <a:avLst/>
          </a:prstGeom>
        </p:spPr>
        <p:txBody>
          <a:bodyPr/>
          <a:lstStyle/>
          <a:p>
            <a:pPr marL="277177" indent="-277177" defTabSz="443484">
              <a:spcBef>
                <a:spcPts val="900"/>
              </a:spcBef>
              <a:defRPr sz="1940"/>
            </a:pPr>
            <a:r>
              <a:t>Various </a:t>
            </a:r>
            <a:r>
              <a:rPr>
                <a:solidFill>
                  <a:srgbClr val="1E4B92"/>
                </a:solidFill>
              </a:rPr>
              <a:t>bunch manipulations</a:t>
            </a:r>
            <a:r>
              <a:t> have also been demonstrated.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Plan to incorporate this simulation into a reinforcement-learning model to produce a ‘beam-on-demand’ system.</a:t>
            </a:r>
          </a:p>
          <a:p>
            <a:pPr marL="277177" indent="-277177" defTabSz="443484">
              <a:spcBef>
                <a:spcPts val="900"/>
              </a:spcBef>
              <a:defRPr sz="1940"/>
            </a:pPr>
            <a:r>
              <a:t>In the </a:t>
            </a:r>
            <a:r>
              <a:rPr i="1"/>
              <a:t>basic model</a:t>
            </a:r>
            <a:r>
              <a:t>, crystallization occurs in almost all cases given sufficient cooling.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The models imply the required gain, lattice and bunch densities mean a demonstration </a:t>
            </a:r>
            <a:r>
              <a:rPr i="1">
                <a:solidFill>
                  <a:srgbClr val="1E4B92"/>
                </a:solidFill>
              </a:rPr>
              <a:t>may</a:t>
            </a:r>
            <a:r>
              <a:rPr>
                <a:solidFill>
                  <a:srgbClr val="1E4B92"/>
                </a:solidFill>
              </a:rPr>
              <a:t> be feasible during the next phase of OSC at IOTA</a:t>
            </a:r>
            <a:r>
              <a:t>.</a:t>
            </a:r>
          </a:p>
          <a:p>
            <a:pPr marL="277177" indent="-277177" defTabSz="443484">
              <a:spcBef>
                <a:spcPts val="900"/>
              </a:spcBef>
              <a:defRPr sz="1940"/>
            </a:pPr>
            <a:r>
              <a:t>More from Jonathan in the OSC talk tomorrow!</a:t>
            </a:r>
          </a:p>
        </p:txBody>
      </p:sp>
      <p:sp>
        <p:nvSpPr>
          <p:cNvPr id="238" name="Bunch Manip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Bunch Manipulations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40" name="toy-osc.phasespace-fft.gif" descr="toy-osc.phasespace-fft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89138" y="30793"/>
            <a:ext cx="4149343" cy="311200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41" name="toy-osc_alpha-0_e-1e3_t-1e6_d-1e-5_g-100_sync.phasespace-fft.gif" descr="toy-osc_alpha-0_e-1e3_t-1e6_d-1e-5_g-100_sync.phasespace-fft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88" y="3175790"/>
            <a:ext cx="4162043" cy="312153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As a first step towards realizing these potential applications, Jonathan and I proposed the LADR program as a short R&amp;D effort focused on demonstrating the feasibility of low-alpha operations of the IOTA ring.…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4" cy="4914900"/>
          </a:xfrm>
          <a:prstGeom prst="rect">
            <a:avLst/>
          </a:prstGeom>
        </p:spPr>
        <p:txBody>
          <a:bodyPr/>
          <a:lstStyle/>
          <a:p>
            <a:pPr marL="260032" indent="-260032" defTabSz="416052">
              <a:spcBef>
                <a:spcPts val="900"/>
              </a:spcBef>
              <a:defRPr sz="1820"/>
            </a:pPr>
            <a:r>
              <a:t>As a first step towards realizing these potential applications, Jonathan and I proposed the LADR program as a short R&amp;D effort focused on demonstrating the feasibility of low-alpha operations of the IOTA ring.</a:t>
            </a:r>
          </a:p>
          <a:p>
            <a:pPr marL="260032" indent="-260032" defTabSz="416052">
              <a:spcBef>
                <a:spcPts val="900"/>
              </a:spcBef>
              <a:defRPr sz="1820"/>
            </a:pPr>
            <a:r>
              <a:t>Goals (taken from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my proposal slides</a:t>
            </a:r>
            <a:r>
              <a:t>):</a:t>
            </a:r>
          </a:p>
          <a:p>
            <a:pPr marL="676084" lvl="1" indent="-260032" defTabSz="416052">
              <a:spcBef>
                <a:spcPts val="400"/>
              </a:spcBef>
              <a:buChar char="•"/>
              <a:defRPr sz="1638"/>
            </a:pPr>
            <a:r>
              <a:rPr b="1">
                <a:solidFill>
                  <a:srgbClr val="1E4B92"/>
                </a:solidFill>
              </a:rPr>
              <a:t>Demonstrate the reduction in the leading-order term, 𝛼</a:t>
            </a:r>
            <a:r>
              <a:rPr b="1" baseline="-5999">
                <a:solidFill>
                  <a:srgbClr val="1E4B92"/>
                </a:solidFill>
              </a:rPr>
              <a:t>1</a:t>
            </a:r>
            <a:r>
              <a:rPr b="1">
                <a:solidFill>
                  <a:srgbClr val="1E4B92"/>
                </a:solidFill>
              </a:rPr>
              <a:t>, with the linear optics</a:t>
            </a:r>
            <a:r>
              <a:t>.  Aim to reduce to ~10</a:t>
            </a:r>
            <a:r>
              <a:rPr baseline="31999"/>
              <a:t>-4</a:t>
            </a:r>
            <a:r>
              <a:t> (~50 lower than previously used in IOTA).</a:t>
            </a:r>
          </a:p>
          <a:p>
            <a:pPr marL="1092136" lvl="2" indent="-260032" defTabSz="416052">
              <a:spcBef>
                <a:spcPts val="400"/>
              </a:spcBef>
              <a:defRPr sz="1456"/>
            </a:pPr>
            <a:r>
              <a:t>Use online measurements of synchrotron frequency as a proxy for compaction (with an assumed constant synchrotron energy loss from the model).</a:t>
            </a:r>
          </a:p>
          <a:p>
            <a:pPr marL="676084" lvl="1" indent="-260032" defTabSz="416052">
              <a:spcBef>
                <a:spcPts val="400"/>
              </a:spcBef>
              <a:buChar char="•"/>
              <a:defRPr sz="1638"/>
            </a:pPr>
            <a:r>
              <a:rPr b="1">
                <a:solidFill>
                  <a:srgbClr val="1E4B92"/>
                </a:solidFill>
              </a:rPr>
              <a:t>Demonstrate correction of the second-order term, 𝛼</a:t>
            </a:r>
            <a:r>
              <a:rPr b="1" baseline="-5999">
                <a:solidFill>
                  <a:srgbClr val="1E4B92"/>
                </a:solidFill>
              </a:rPr>
              <a:t>2</a:t>
            </a:r>
            <a:r>
              <a:rPr b="1">
                <a:solidFill>
                  <a:srgbClr val="1E4B92"/>
                </a:solidFill>
              </a:rPr>
              <a:t>, using sextupoles</a:t>
            </a:r>
            <a:r>
              <a:t>.  Aim to correct this to zero, and demonstrate zero-crossing.  Critical for successful low-alpha operation.</a:t>
            </a:r>
          </a:p>
          <a:p>
            <a:pPr marL="676084" lvl="1" indent="-260032" defTabSz="416052">
              <a:spcBef>
                <a:spcPts val="400"/>
              </a:spcBef>
              <a:buChar char="•"/>
              <a:defRPr sz="1638"/>
            </a:pPr>
            <a:r>
              <a:rPr b="1">
                <a:solidFill>
                  <a:srgbClr val="1E4B92"/>
                </a:solidFill>
              </a:rPr>
              <a:t>Demonstrate control over the third-order term, 𝛼</a:t>
            </a:r>
            <a:r>
              <a:rPr b="1" baseline="-5999">
                <a:solidFill>
                  <a:srgbClr val="1E4B92"/>
                </a:solidFill>
              </a:rPr>
              <a:t>3</a:t>
            </a:r>
            <a:r>
              <a:rPr b="1">
                <a:solidFill>
                  <a:srgbClr val="1E4B92"/>
                </a:solidFill>
              </a:rPr>
              <a:t>, using octupoles</a:t>
            </a:r>
            <a:r>
              <a:t>.  Show the expected effect on lifetime as this is knobbed through zero.</a:t>
            </a:r>
          </a:p>
          <a:p>
            <a:pPr marL="676084" lvl="1" indent="-260032" defTabSz="416052">
              <a:spcBef>
                <a:spcPts val="400"/>
              </a:spcBef>
              <a:buChar char="•"/>
              <a:defRPr sz="1638"/>
            </a:pPr>
            <a:r>
              <a:rPr b="1">
                <a:solidFill>
                  <a:srgbClr val="1E4B92"/>
                </a:solidFill>
              </a:rPr>
              <a:t>Demonstrate operation of IOTA with alpha buckets</a:t>
            </a:r>
            <a:r>
              <a:t>, likely by holding 𝛼</a:t>
            </a:r>
            <a:r>
              <a:rPr baseline="-5999"/>
              <a:t>3</a:t>
            </a:r>
            <a:r>
              <a:t> constant and transitioning particles in a RF bucket as 𝛼</a:t>
            </a:r>
            <a:r>
              <a:rPr baseline="-5999"/>
              <a:t>1</a:t>
            </a:r>
            <a:r>
              <a:t> is knobbed through zero.</a:t>
            </a:r>
          </a:p>
        </p:txBody>
      </p:sp>
      <p:sp>
        <p:nvSpPr>
          <p:cNvPr id="244" name="Low Alpha Demonstration Research (LAD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Low Alpha Demonstration Research (LADR)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70979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51" y="5718357"/>
            <a:ext cx="4288411" cy="33618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LADR took around 13 shifts in late September/early October, 2023.…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5315053" cy="5240743"/>
          </a:xfrm>
          <a:prstGeom prst="rect">
            <a:avLst/>
          </a:prstGeom>
        </p:spPr>
        <p:txBody>
          <a:bodyPr/>
          <a:lstStyle/>
          <a:p>
            <a:pPr marL="265747" indent="-265747" defTabSz="425195">
              <a:spcBef>
                <a:spcPts val="900"/>
              </a:spcBef>
              <a:defRPr sz="1860"/>
            </a:pPr>
            <a:r>
              <a:t>LADR took around </a:t>
            </a:r>
            <a:r>
              <a:rPr>
                <a:solidFill>
                  <a:srgbClr val="1E4B92"/>
                </a:solidFill>
              </a:rPr>
              <a:t>13 shifts</a:t>
            </a:r>
            <a:r>
              <a:t> in late September/early October, 2023.</a:t>
            </a:r>
          </a:p>
          <a:p>
            <a:pPr marL="265747" indent="-265747" defTabSz="425195">
              <a:spcBef>
                <a:spcPts val="900"/>
              </a:spcBef>
              <a:defRPr sz="1860"/>
            </a:pPr>
            <a:r>
              <a:t>Around half were used commissioning the lattice; the second half were used to work towards the goals of the program.</a:t>
            </a:r>
          </a:p>
          <a:p>
            <a:pPr marL="265747" indent="-265747" defTabSz="425195">
              <a:spcBef>
                <a:spcPts val="900"/>
              </a:spcBef>
              <a:defRPr sz="1860"/>
            </a:pPr>
            <a:r>
              <a:rPr>
                <a:solidFill>
                  <a:srgbClr val="1E4B92"/>
                </a:solidFill>
              </a:rPr>
              <a:t>Successfully completed the main objectives</a:t>
            </a:r>
            <a:r>
              <a:t>: demonstrating control over the leading momentum compaction terms (𝛼</a:t>
            </a:r>
            <a:r>
              <a:rPr baseline="-5999"/>
              <a:t>1</a:t>
            </a:r>
            <a:r>
              <a:t>, 𝛼</a:t>
            </a:r>
            <a:r>
              <a:rPr baseline="-5999"/>
              <a:t>2</a:t>
            </a:r>
            <a:r>
              <a:t>, 𝛼</a:t>
            </a:r>
            <a:r>
              <a:rPr baseline="-5999"/>
              <a:t>3</a:t>
            </a:r>
            <a:r>
              <a:t>).</a:t>
            </a:r>
          </a:p>
          <a:p>
            <a:pPr marL="690943" lvl="1" indent="-265747" defTabSz="425195">
              <a:spcBef>
                <a:spcPts val="400"/>
              </a:spcBef>
              <a:buChar char="•"/>
              <a:defRPr sz="1674"/>
            </a:pPr>
            <a:r>
              <a:rPr b="1">
                <a:solidFill>
                  <a:srgbClr val="1E4B92"/>
                </a:solidFill>
              </a:rPr>
              <a:t>Achieved record-low IOTA ring compaction of ~3.4⨉10</a:t>
            </a:r>
            <a:r>
              <a:rPr b="1" baseline="31999">
                <a:solidFill>
                  <a:srgbClr val="1E4B92"/>
                </a:solidFill>
              </a:rPr>
              <a:t>-4</a:t>
            </a:r>
            <a:r>
              <a:t> (~15x lower than previously operated).</a:t>
            </a:r>
          </a:p>
          <a:p>
            <a:pPr marL="265747" indent="-265747" defTabSz="425195">
              <a:spcBef>
                <a:spcPts val="900"/>
              </a:spcBef>
              <a:defRPr sz="1860"/>
            </a:pPr>
            <a:r>
              <a:t>Unfortunately the run ended before we could reach the target of 1⨉10</a:t>
            </a:r>
            <a:r>
              <a:rPr baseline="31999"/>
              <a:t>-4</a:t>
            </a:r>
            <a:r>
              <a:t> or attempt to transition to alpha buckets, but nothing was found to suggest this should not be feasible in the future.</a:t>
            </a:r>
          </a:p>
        </p:txBody>
      </p:sp>
      <p:sp>
        <p:nvSpPr>
          <p:cNvPr id="249" name="LADR Ope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LADR Operations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25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739" y="3360490"/>
            <a:ext cx="3256830" cy="2614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739" y="810098"/>
            <a:ext cx="3256830" cy="246287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Photo credit: Sasha Romanov"/>
          <p:cNvSpPr txBox="1"/>
          <p:nvPr/>
        </p:nvSpPr>
        <p:spPr>
          <a:xfrm>
            <a:off x="6497796" y="161630"/>
            <a:ext cx="2542541" cy="325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Photo credit: Sasha Romanov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he LADR lattice was modified from the NIO version to ensure minimal disruption to the program.…"/>
          <p:cNvSpPr txBox="1">
            <a:spLocks noGrp="1"/>
          </p:cNvSpPr>
          <p:nvPr>
            <p:ph type="body" sz="half" idx="1"/>
          </p:nvPr>
        </p:nvSpPr>
        <p:spPr>
          <a:xfrm>
            <a:off x="228599" y="971549"/>
            <a:ext cx="4395008" cy="5240744"/>
          </a:xfrm>
          <a:prstGeom prst="rect">
            <a:avLst/>
          </a:prstGeom>
        </p:spPr>
        <p:txBody>
          <a:bodyPr/>
          <a:lstStyle/>
          <a:p>
            <a:pPr marL="268604" indent="-268604" defTabSz="429768">
              <a:spcBef>
                <a:spcPts val="900"/>
              </a:spcBef>
              <a:defRPr sz="1879"/>
            </a:pPr>
            <a:r>
              <a:t>The </a:t>
            </a:r>
            <a:r>
              <a:rPr>
                <a:solidFill>
                  <a:srgbClr val="1E4B92"/>
                </a:solidFill>
              </a:rPr>
              <a:t>LADR lattice</a:t>
            </a:r>
            <a:r>
              <a:t> was modified from the NIO version to ensure minimal disruption to the program.</a:t>
            </a:r>
          </a:p>
          <a:p>
            <a:pPr marL="698373" lvl="1" indent="-268604" defTabSz="429768">
              <a:spcBef>
                <a:spcPts val="400"/>
              </a:spcBef>
              <a:buChar char="•"/>
              <a:defRPr sz="1692"/>
            </a:pPr>
            <a:r>
              <a:t>Fully characterized in </a:t>
            </a:r>
            <a:r>
              <a:rPr sz="1316"/>
              <a:t>ELEGANT</a:t>
            </a:r>
            <a:r>
              <a:t> and </a:t>
            </a:r>
            <a:r>
              <a:rPr sz="1316"/>
              <a:t>MAD-X.</a:t>
            </a:r>
          </a:p>
          <a:p>
            <a:pPr marL="698373" lvl="1" indent="-268604" defTabSz="429768">
              <a:spcBef>
                <a:spcPts val="400"/>
              </a:spcBef>
              <a:buChar char="•"/>
              <a:defRPr sz="1692"/>
            </a:pPr>
            <a:r>
              <a:t>Developing knobs for varying the compaction.</a:t>
            </a:r>
          </a:p>
          <a:p>
            <a:pPr marL="268604" indent="-268604" defTabSz="429768">
              <a:spcBef>
                <a:spcPts val="900"/>
              </a:spcBef>
              <a:defRPr sz="1879"/>
            </a:pPr>
            <a:r>
              <a:rPr>
                <a:solidFill>
                  <a:srgbClr val="1E4B92"/>
                </a:solidFill>
              </a:rPr>
              <a:t>Optimized lattice functions at sextupole and octupole locations</a:t>
            </a:r>
            <a:r>
              <a:t> for efficient control of higher-order terms.</a:t>
            </a:r>
          </a:p>
          <a:p>
            <a:pPr marL="268604" indent="-268604" defTabSz="429768">
              <a:spcBef>
                <a:spcPts val="900"/>
              </a:spcBef>
              <a:defRPr sz="1879"/>
            </a:pPr>
            <a:r>
              <a:t>Achieving stable injection into the lattice proved challenging.</a:t>
            </a:r>
          </a:p>
          <a:p>
            <a:pPr marL="698373" lvl="1" indent="-268604" defTabSz="429768">
              <a:spcBef>
                <a:spcPts val="400"/>
              </a:spcBef>
              <a:buChar char="•"/>
              <a:defRPr sz="1692"/>
            </a:pPr>
            <a:r>
              <a:t>Ultimately had to inject via the NIO lattice and transition with beam.</a:t>
            </a:r>
          </a:p>
          <a:p>
            <a:pPr marL="698373" lvl="1" indent="-268604" defTabSz="429768">
              <a:spcBef>
                <a:spcPts val="400"/>
              </a:spcBef>
              <a:buChar char="•"/>
              <a:defRPr sz="1692"/>
            </a:pPr>
            <a:r>
              <a:t>Typically injected &gt;1 mA and worked with 300 µA and below for studies.</a:t>
            </a:r>
          </a:p>
        </p:txBody>
      </p:sp>
      <p:sp>
        <p:nvSpPr>
          <p:cNvPr id="256" name="LADR Latt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LADR Lattice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58" name="pasted-movie.png" descr="pasted-movie.png"/>
          <p:cNvPicPr>
            <a:picLocks noChangeAspect="1"/>
          </p:cNvPicPr>
          <p:nvPr/>
        </p:nvPicPr>
        <p:blipFill>
          <a:blip r:embed="rId2"/>
          <a:srcRect r="50421"/>
          <a:stretch>
            <a:fillRect/>
          </a:stretch>
        </p:blipFill>
        <p:spPr>
          <a:xfrm>
            <a:off x="4786990" y="26362"/>
            <a:ext cx="4257717" cy="2844933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2"/>
          <a:srcRect l="49247"/>
          <a:stretch>
            <a:fillRect/>
          </a:stretch>
        </p:blipFill>
        <p:spPr>
          <a:xfrm>
            <a:off x="4786990" y="3284872"/>
            <a:ext cx="4257691" cy="277910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60" name="𝛼c ∼ 10-2"/>
          <p:cNvSpPr txBox="1"/>
          <p:nvPr/>
        </p:nvSpPr>
        <p:spPr>
          <a:xfrm>
            <a:off x="6503126" y="2813207"/>
            <a:ext cx="825404" cy="325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t>𝛼</a:t>
            </a:r>
            <a:r>
              <a:rPr baseline="-5999"/>
              <a:t>c</a:t>
            </a:r>
            <a:r>
              <a:t> ∼ 10</a:t>
            </a:r>
            <a:r>
              <a:rPr baseline="31999"/>
              <a:t>-2</a:t>
            </a:r>
          </a:p>
        </p:txBody>
      </p:sp>
      <p:sp>
        <p:nvSpPr>
          <p:cNvPr id="261" name="𝛼c ∼ 10-4"/>
          <p:cNvSpPr txBox="1"/>
          <p:nvPr/>
        </p:nvSpPr>
        <p:spPr>
          <a:xfrm>
            <a:off x="6503126" y="5993991"/>
            <a:ext cx="825404" cy="325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t>𝛼</a:t>
            </a:r>
            <a:r>
              <a:rPr baseline="-5999"/>
              <a:t>c</a:t>
            </a:r>
            <a:r>
              <a:t> ∼ 10</a:t>
            </a:r>
            <a:r>
              <a:rPr baseline="31999"/>
              <a:t>-4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Used spectrum analyzer attached to wall-current monitor.…"/>
          <p:cNvSpPr txBox="1">
            <a:spLocks noGrp="1"/>
          </p:cNvSpPr>
          <p:nvPr>
            <p:ph type="body" sz="quarter" idx="1"/>
          </p:nvPr>
        </p:nvSpPr>
        <p:spPr>
          <a:xfrm>
            <a:off x="228600" y="4310033"/>
            <a:ext cx="3975571" cy="1844857"/>
          </a:xfrm>
          <a:prstGeom prst="rect">
            <a:avLst/>
          </a:prstGeom>
        </p:spPr>
        <p:txBody>
          <a:bodyPr/>
          <a:lstStyle/>
          <a:p>
            <a:pPr marL="282892" indent="-282892" defTabSz="452627">
              <a:spcBef>
                <a:spcPts val="900"/>
              </a:spcBef>
              <a:defRPr sz="1979"/>
            </a:pPr>
            <a:r>
              <a:t>Used spectrum analyzer attached to wall-current monitor.</a:t>
            </a:r>
          </a:p>
          <a:p>
            <a:pPr marL="282892" indent="-282892" defTabSz="452627">
              <a:spcBef>
                <a:spcPts val="900"/>
              </a:spcBef>
              <a:defRPr sz="1979"/>
            </a:pPr>
            <a:r>
              <a:t>Measure synchrotron frequency from the sidebands over an RF detuning scan; fit for 𝛼 terms.</a:t>
            </a:r>
          </a:p>
        </p:txBody>
      </p:sp>
      <p:sp>
        <p:nvSpPr>
          <p:cNvPr id="264" name="Momentum Compaction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Momentum Compaction Measurements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266" name="rf_detuning-DOUBLEDIAMOND_a1+5_SD1-0.8A_SC-inj_oct-0.4A_check2.gif" descr="rf_detuning-DOUBLEDIAMOND_a1+5_SD1-0.8A_SC-inj_oct-0.4A_check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8" y="855051"/>
            <a:ext cx="4372747" cy="3279560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67" name="rf_detuning-DOUBLEDIAMOND_a1+4_SD1-0.8A_SC-inj_oct-0.4A_check2.pdf" descr="rf_detuning-DOUBLEDIAMOND_a1+4_SD1-0.8A_SC-inj_oct-0.4A_check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64" y="855051"/>
            <a:ext cx="4372747" cy="3279560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68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228" y="4310033"/>
            <a:ext cx="4466323" cy="1773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ducing the first-order compaction term using knobs built from the model."/>
          <p:cNvSpPr txBox="1">
            <a:spLocks noGrp="1"/>
          </p:cNvSpPr>
          <p:nvPr>
            <p:ph type="body" sz="quarter" idx="1"/>
          </p:nvPr>
        </p:nvSpPr>
        <p:spPr>
          <a:xfrm>
            <a:off x="228600" y="5678614"/>
            <a:ext cx="8686800" cy="453514"/>
          </a:xfrm>
          <a:prstGeom prst="rect">
            <a:avLst/>
          </a:prstGeom>
        </p:spPr>
        <p:txBody>
          <a:bodyPr/>
          <a:lstStyle/>
          <a:p>
            <a:pPr marL="280035" indent="-280035" defTabSz="448055">
              <a:spcBef>
                <a:spcPts val="900"/>
              </a:spcBef>
              <a:defRPr sz="1960"/>
            </a:pPr>
            <a:r>
              <a:t>Reducing the </a:t>
            </a:r>
            <a:r>
              <a:rPr>
                <a:solidFill>
                  <a:srgbClr val="1E4B92"/>
                </a:solidFill>
              </a:rPr>
              <a:t>first-order compaction term</a:t>
            </a:r>
            <a:r>
              <a:t> using knobs built from the model.</a:t>
            </a:r>
          </a:p>
        </p:txBody>
      </p:sp>
      <p:sp>
        <p:nvSpPr>
          <p:cNvPr id="271" name="Reducing 𝛼1 using Linear Op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2627">
              <a:defRPr sz="2772">
                <a:solidFill>
                  <a:srgbClr val="1E4B92"/>
                </a:solidFill>
              </a:defRPr>
            </a:pPr>
            <a:r>
              <a:t>Reducing 𝛼</a:t>
            </a:r>
            <a:r>
              <a:rPr baseline="-5999"/>
              <a:t>1</a:t>
            </a:r>
            <a:r>
              <a:t> using Linear Optics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273" name="rf_detuning_DIAMOND_sext-Cinj_a1knobs.pdf" descr="rf_detuning_DIAMOND_sext-Cinj_a1knob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60" y="953391"/>
            <a:ext cx="5935280" cy="445146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he SD1 sextupole family were very effective at controlling and correcting 𝛼2 at relatively high momentum compaction.…"/>
          <p:cNvSpPr txBox="1">
            <a:spLocks noGrp="1"/>
          </p:cNvSpPr>
          <p:nvPr>
            <p:ph type="body" sz="half" idx="1"/>
          </p:nvPr>
        </p:nvSpPr>
        <p:spPr>
          <a:xfrm>
            <a:off x="228600" y="4457094"/>
            <a:ext cx="8672514" cy="1638934"/>
          </a:xfrm>
          <a:prstGeom prst="rect">
            <a:avLst/>
          </a:prstGeom>
        </p:spPr>
        <p:txBody>
          <a:bodyPr/>
          <a:lstStyle/>
          <a:p>
            <a:r>
              <a:t>The SD1 sextupole family were </a:t>
            </a:r>
            <a:r>
              <a:rPr>
                <a:solidFill>
                  <a:srgbClr val="1E4B92"/>
                </a:solidFill>
              </a:rPr>
              <a:t>very effective at controlling and correcting 𝛼</a:t>
            </a:r>
            <a:r>
              <a:rPr baseline="-5999">
                <a:solidFill>
                  <a:srgbClr val="1E4B92"/>
                </a:solidFill>
              </a:rPr>
              <a:t>2</a:t>
            </a:r>
            <a:r>
              <a:t> at relatively high momentum compaction.</a:t>
            </a:r>
          </a:p>
          <a:p>
            <a:r>
              <a:t>Left: before and after correction at two values of 𝛼</a:t>
            </a:r>
            <a:r>
              <a:rPr baseline="-5999"/>
              <a:t>1</a:t>
            </a:r>
            <a:r>
              <a:t>; right: sweeping 𝛼</a:t>
            </a:r>
            <a:r>
              <a:rPr baseline="-5999"/>
              <a:t>2</a:t>
            </a:r>
            <a:r>
              <a:t> through zero via a scan over sextupole excitations.</a:t>
            </a:r>
          </a:p>
        </p:txBody>
      </p:sp>
      <p:sp>
        <p:nvSpPr>
          <p:cNvPr id="276" name="Controlling 𝛼2 using Sextupoles: High Compa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2627">
              <a:defRPr sz="2772"/>
            </a:pPr>
            <a:r>
              <a:t>Controlling 𝛼</a:t>
            </a:r>
            <a:r>
              <a:rPr baseline="-5999"/>
              <a:t>2</a:t>
            </a:r>
            <a:r>
              <a:t> using Sextupoles: High Compaction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278" name="rf_detuning_DIAMOND_sext-Cinj_scan.pdf" descr="rf_detuning_DIAMOND_sext-Cinj_sc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8" y="906667"/>
            <a:ext cx="4421524" cy="3316144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79" name="rf_detuning_DIAMOND_sext-Cinj_sext-Dscan.pdf" descr="rf_detuning_DIAMOND_sext-Cinj_sext-Dsca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245" y="906667"/>
            <a:ext cx="4421525" cy="3316144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ollowing four applications of the 𝛼1 knob to reach ~1.7⨉10-3.…"/>
          <p:cNvSpPr txBox="1">
            <a:spLocks noGrp="1"/>
          </p:cNvSpPr>
          <p:nvPr>
            <p:ph type="body" sz="half" idx="1"/>
          </p:nvPr>
        </p:nvSpPr>
        <p:spPr>
          <a:xfrm>
            <a:off x="228600" y="4275232"/>
            <a:ext cx="8672514" cy="1941505"/>
          </a:xfrm>
          <a:prstGeom prst="rect">
            <a:avLst/>
          </a:prstGeom>
        </p:spPr>
        <p:txBody>
          <a:bodyPr/>
          <a:lstStyle/>
          <a:p>
            <a:pPr marL="282892" indent="-282892" defTabSz="452627">
              <a:spcBef>
                <a:spcPts val="900"/>
              </a:spcBef>
              <a:defRPr sz="1979"/>
            </a:pPr>
            <a:r>
              <a:t>Following four applications of the 𝛼</a:t>
            </a:r>
            <a:r>
              <a:rPr baseline="-5999"/>
              <a:t>1</a:t>
            </a:r>
            <a:r>
              <a:t> knob to reach ~1.7⨉10</a:t>
            </a:r>
            <a:r>
              <a:rPr baseline="31999"/>
              <a:t>-3</a:t>
            </a:r>
            <a:r>
              <a:t>.</a:t>
            </a:r>
          </a:p>
          <a:p>
            <a:pPr marL="282892" indent="-282892" defTabSz="452627">
              <a:spcBef>
                <a:spcPts val="900"/>
              </a:spcBef>
              <a:defRPr sz="1979"/>
            </a:pPr>
            <a:r>
              <a:t>It was not possible reduce 𝛼</a:t>
            </a:r>
            <a:r>
              <a:rPr baseline="-5999"/>
              <a:t>2</a:t>
            </a:r>
            <a:r>
              <a:t> as much as before, or to knob through zero.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t>The ‘natural’ 𝛼</a:t>
            </a:r>
            <a:r>
              <a:rPr baseline="-5999"/>
              <a:t>3</a:t>
            </a:r>
            <a:r>
              <a:t> is negative, which is the opposite to the sign of 𝛼</a:t>
            </a:r>
            <a:r>
              <a:rPr baseline="-5999"/>
              <a:t>1</a:t>
            </a:r>
            <a:r>
              <a:t>.  It is understood that to improve lifetime and bunch stability, the signs should be the same; octupoles were therefore henceforth used to correct this.</a:t>
            </a:r>
          </a:p>
        </p:txBody>
      </p:sp>
      <p:sp>
        <p:nvSpPr>
          <p:cNvPr id="282" name="Controlling 𝛼2 and 𝛼3: Lower Compa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2627">
              <a:defRPr sz="2772"/>
            </a:pPr>
            <a:r>
              <a:t>Controlling 𝛼</a:t>
            </a:r>
            <a:r>
              <a:rPr baseline="-5999"/>
              <a:t>2</a:t>
            </a:r>
            <a:r>
              <a:t> and 𝛼</a:t>
            </a:r>
            <a:r>
              <a:rPr baseline="-5999"/>
              <a:t>3</a:t>
            </a:r>
            <a:r>
              <a:t>: Lower Compaction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284" name="rf_detuning-SD1-0.6A_DIAMOND_a1+4_oct-scan.pdf" descr="rf_detuning-SD1-0.6A_DIAMOND_a1+4_oct-sc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90" y="848582"/>
            <a:ext cx="4417432" cy="3313074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85" name="rf_detuning-DIAMOND_a1+4_oct0A_SD1-scan.pdf" descr="rf_detuning-DIAMOND_a1+4_oct0A_SD1-sca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1" y="848582"/>
            <a:ext cx="4417432" cy="3313074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86" name="Scan over sextupole excitations (no octupole)"/>
          <p:cNvSpPr txBox="1"/>
          <p:nvPr/>
        </p:nvSpPr>
        <p:spPr>
          <a:xfrm>
            <a:off x="2200205" y="1057975"/>
            <a:ext cx="2173723" cy="579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Scan over sextupole excitations (no octupole)</a:t>
            </a:r>
          </a:p>
        </p:txBody>
      </p:sp>
      <p:sp>
        <p:nvSpPr>
          <p:cNvPr id="287" name="Scan over octupole excitations in series (sextupoles: SC* injection values; SD1 at -0.6A)."/>
          <p:cNvSpPr txBox="1"/>
          <p:nvPr/>
        </p:nvSpPr>
        <p:spPr>
          <a:xfrm>
            <a:off x="4733866" y="2905596"/>
            <a:ext cx="2354067" cy="7634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Scan over octupole excitations in series (sextupoles: SC* injection values; SD1 at -0.6A).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trategy is to move down slowly, taking sextupole and octupole scans, correcting as much as possible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49"/>
            <a:ext cx="4851996" cy="5059364"/>
          </a:xfrm>
          <a:prstGeom prst="rect">
            <a:avLst/>
          </a:prstGeom>
        </p:spPr>
        <p:txBody>
          <a:bodyPr/>
          <a:lstStyle/>
          <a:p>
            <a:pPr marL="277177" indent="-277177" defTabSz="443484">
              <a:spcBef>
                <a:spcPts val="900"/>
              </a:spcBef>
              <a:defRPr sz="1940"/>
            </a:pPr>
            <a:r>
              <a:t>Strategy is to move down slowly, taking sextupole and octupole scans, correcting as much as possible.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Should be possible to use a model to assist.</a:t>
            </a:r>
          </a:p>
          <a:p>
            <a:pPr marL="277177" indent="-277177" defTabSz="443484">
              <a:spcBef>
                <a:spcPts val="900"/>
              </a:spcBef>
              <a:defRPr sz="1940"/>
            </a:pPr>
            <a:r>
              <a:rPr>
                <a:solidFill>
                  <a:srgbClr val="1E4B92"/>
                </a:solidFill>
              </a:rPr>
              <a:t>Record-low measurement (3.4⨉10</a:t>
            </a:r>
            <a:r>
              <a:rPr baseline="31999">
                <a:solidFill>
                  <a:srgbClr val="1E4B92"/>
                </a:solidFill>
              </a:rPr>
              <a:t>-4</a:t>
            </a:r>
            <a:r>
              <a:rPr>
                <a:solidFill>
                  <a:srgbClr val="1E4B92"/>
                </a:solidFill>
              </a:rPr>
              <a:t>)</a:t>
            </a:r>
            <a:r>
              <a:t> shown in the orange (lower plot).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t>As observed, a slight reduction causes immediate beam loss due to further uncompensated higher-order terms.</a:t>
            </a:r>
          </a:p>
          <a:p>
            <a:pPr marL="277177" indent="-277177" defTabSz="443484">
              <a:spcBef>
                <a:spcPts val="900"/>
              </a:spcBef>
              <a:defRPr sz="1940"/>
            </a:pPr>
            <a:r>
              <a:t>The path to zero and beyond was clear, we just didn’t quite have enough time.</a:t>
            </a:r>
          </a:p>
          <a:p>
            <a:pPr marL="720661" lvl="1" indent="-277177" defTabSz="443484">
              <a:spcBef>
                <a:spcPts val="400"/>
              </a:spcBef>
              <a:buChar char="•"/>
              <a:defRPr sz="1746"/>
            </a:pPr>
            <a:r>
              <a:rPr>
                <a:solidFill>
                  <a:srgbClr val="1E4B92"/>
                </a:solidFill>
              </a:rPr>
              <a:t>No show-stoppers</a:t>
            </a:r>
            <a:r>
              <a:t> gives us confidence in achieving quasi-isochronous operations in IOTA!</a:t>
            </a:r>
          </a:p>
        </p:txBody>
      </p:sp>
      <p:sp>
        <p:nvSpPr>
          <p:cNvPr id="290" name="Achieving Low Comp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Achieving Low Compactions</a:t>
            </a:r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292" name="rf_detuning-DOUBLEDIAMOND_limits.pdf" descr="rf_detuning-DOUBLEDIAMOND_limi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544" y="3288385"/>
            <a:ext cx="3800637" cy="2850478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93" name="rf_detuning-DOUBLEDIAMOND_scan.pdf" descr="rf_detuning-DOUBLEDIAMOND_sca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44" y="334953"/>
            <a:ext cx="3800637" cy="2850479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94" name="(See backup)"/>
          <p:cNvSpPr txBox="1"/>
          <p:nvPr/>
        </p:nvSpPr>
        <p:spPr>
          <a:xfrm>
            <a:off x="7053029" y="508651"/>
            <a:ext cx="1187610" cy="325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(See backup)</a:t>
            </a:r>
          </a:p>
        </p:txBody>
      </p:sp>
      <p:sp>
        <p:nvSpPr>
          <p:cNvPr id="295" name="𝛼1 = 3.4⨉10-4, 𝛼2 = 6.1⨉10-2, 𝛼3 = 23"/>
          <p:cNvSpPr txBox="1"/>
          <p:nvPr/>
        </p:nvSpPr>
        <p:spPr>
          <a:xfrm>
            <a:off x="5144414" y="5476011"/>
            <a:ext cx="3088070" cy="325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t>𝛼</a:t>
            </a:r>
            <a:r>
              <a:rPr baseline="-5999"/>
              <a:t>1</a:t>
            </a:r>
            <a:r>
              <a:t> = 3.4⨉10</a:t>
            </a:r>
            <a:r>
              <a:rPr baseline="31999"/>
              <a:t>-4</a:t>
            </a:r>
            <a:r>
              <a:t>, 𝛼</a:t>
            </a:r>
            <a:r>
              <a:rPr baseline="-5999"/>
              <a:t>2</a:t>
            </a:r>
            <a:r>
              <a:t> = 6.1⨉10</a:t>
            </a:r>
            <a:r>
              <a:rPr baseline="31999"/>
              <a:t>-2</a:t>
            </a:r>
            <a:r>
              <a:t>, 𝛼</a:t>
            </a:r>
            <a:r>
              <a:rPr baseline="-5999"/>
              <a:t>3</a:t>
            </a:r>
            <a:r>
              <a:t> = 23</a:t>
            </a:r>
          </a:p>
        </p:txBody>
      </p:sp>
      <p:sp>
        <p:nvSpPr>
          <p:cNvPr id="297" name="Connection Line"/>
          <p:cNvSpPr/>
          <p:nvPr/>
        </p:nvSpPr>
        <p:spPr>
          <a:xfrm>
            <a:off x="6078167" y="4467160"/>
            <a:ext cx="464056" cy="996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54" h="21600" extrusionOk="0">
                <a:moveTo>
                  <a:pt x="9291" y="21600"/>
                </a:moveTo>
                <a:cubicBezTo>
                  <a:pt x="-5146" y="15684"/>
                  <a:pt x="-2758" y="8484"/>
                  <a:pt x="16454" y="0"/>
                </a:cubicBezTo>
              </a:path>
            </a:pathLst>
          </a:cu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Quasi-isochronous lattices;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899" indent="-342899"/>
            <a:r>
              <a:t>Quasi-isochronous lattices;</a:t>
            </a:r>
          </a:p>
          <a:p>
            <a:pPr marL="342899" indent="-342899"/>
            <a:r>
              <a:t>Motivation:</a:t>
            </a:r>
          </a:p>
          <a:p>
            <a:pPr marL="800100" lvl="1" indent="-342900">
              <a:buChar char="•"/>
            </a:pPr>
            <a:r>
              <a:t>OSC program;</a:t>
            </a:r>
          </a:p>
          <a:p>
            <a:pPr marL="800100" lvl="1" indent="-342900">
              <a:buChar char="•"/>
            </a:pPr>
            <a:r>
              <a:t>Alpha bucket operation;</a:t>
            </a:r>
          </a:p>
          <a:p>
            <a:pPr marL="800100" lvl="1" indent="-342900">
              <a:buChar char="•"/>
            </a:pPr>
            <a:r>
              <a:t>OSX;</a:t>
            </a:r>
          </a:p>
          <a:p>
            <a:pPr marL="342899" indent="-342899"/>
            <a:r>
              <a:t>Low Alpha Demonstration Research (LADR) experimental program;</a:t>
            </a:r>
          </a:p>
          <a:p>
            <a:pPr marL="342899" indent="-342899"/>
            <a:r>
              <a:t>LADR experience;</a:t>
            </a:r>
          </a:p>
          <a:p>
            <a:pPr marL="342899" indent="-342899"/>
            <a:r>
              <a:t>Outlook.</a:t>
            </a:r>
          </a:p>
          <a:p>
            <a:pPr marL="800100" lvl="1" indent="-342900">
              <a:buChar char="•"/>
            </a:pPr>
            <a:r>
              <a:t>More information on OSX tomorrow in the OSC talk!</a:t>
            </a:r>
          </a:p>
        </p:txBody>
      </p:sp>
      <p:sp>
        <p:nvSpPr>
          <p:cNvPr id="184" name="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Overview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Understanding the beam dynamics in IOTA at lower compactions is generally important for a lot of use-cases.…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4928179" cy="5240743"/>
          </a:xfrm>
          <a:prstGeom prst="rect">
            <a:avLst/>
          </a:prstGeom>
        </p:spPr>
        <p:txBody>
          <a:bodyPr/>
          <a:lstStyle/>
          <a:p>
            <a:pPr marL="282892" indent="-282892" defTabSz="452627">
              <a:spcBef>
                <a:spcPts val="900"/>
              </a:spcBef>
              <a:defRPr sz="1979"/>
            </a:pPr>
            <a:r>
              <a:t>Understanding the </a:t>
            </a:r>
            <a:r>
              <a:rPr>
                <a:solidFill>
                  <a:srgbClr val="1E4B92"/>
                </a:solidFill>
              </a:rPr>
              <a:t>beam dynamics in IOTA at lower compactions</a:t>
            </a:r>
            <a:r>
              <a:t> is generally important for a lot of use-cases.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t>Specifically will be very relevant for a lower emittance lattice such as OSC.</a:t>
            </a:r>
          </a:p>
          <a:p>
            <a:pPr marL="282892" indent="-282892" defTabSz="452627">
              <a:spcBef>
                <a:spcPts val="900"/>
              </a:spcBef>
              <a:defRPr sz="1979"/>
            </a:pPr>
            <a:r>
              <a:t>Additionally opens the </a:t>
            </a:r>
            <a:r>
              <a:rPr b="1">
                <a:solidFill>
                  <a:srgbClr val="1E4B92"/>
                </a:solidFill>
              </a:rPr>
              <a:t>possibility of new areas of research at IOTA</a:t>
            </a:r>
            <a:r>
              <a:t>, such as OSX.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rPr>
                <a:solidFill>
                  <a:srgbClr val="1E4B92"/>
                </a:solidFill>
              </a:rPr>
              <a:t>Optical Stochastic Crystallization is a potentially very interesting application of OSC</a:t>
            </a:r>
            <a:r>
              <a:t>, which we are actively working on.</a:t>
            </a:r>
          </a:p>
          <a:p>
            <a:pPr marL="282892" indent="-282892" defTabSz="452627">
              <a:spcBef>
                <a:spcPts val="900"/>
              </a:spcBef>
              <a:defRPr sz="1979"/>
            </a:pPr>
            <a:r>
              <a:rPr>
                <a:solidFill>
                  <a:srgbClr val="1E4B92"/>
                </a:solidFill>
              </a:rPr>
              <a:t>LADR successfully demonstrated the basic principles</a:t>
            </a:r>
            <a:r>
              <a:t> of controlling momentum compaction terms in low-alpha lattice at IOTA.</a:t>
            </a:r>
          </a:p>
        </p:txBody>
      </p:sp>
      <p:sp>
        <p:nvSpPr>
          <p:cNvPr id="30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302" name="toy-osc_e-1e4_dd-1e-4_dt-1e-13_t-3e2_g-100_rad-qe.phasespace-fft.gif" descr="toy-osc_e-1e4_dd-1e-4_dt-1e-13_t-3e2_g-100_rad-qe.phasespace-fft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55" y="3175454"/>
            <a:ext cx="3701669" cy="277625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303" name="rf_detuning-DOUBLEDIAMOND_limits.pdf" descr="rf_detuning-DOUBLEDIAMOND_limi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55" y="280390"/>
            <a:ext cx="3701669" cy="277625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Backups"/>
          <p:cNvSpPr txBox="1">
            <a:spLocks noGrp="1"/>
          </p:cNvSpPr>
          <p:nvPr>
            <p:ph type="title"/>
          </p:nvPr>
        </p:nvSpPr>
        <p:spPr>
          <a:xfrm>
            <a:off x="228600" y="3215061"/>
            <a:ext cx="8686801" cy="427878"/>
          </a:xfrm>
          <a:prstGeom prst="rect">
            <a:avLst/>
          </a:prstGeom>
        </p:spPr>
        <p:txBody>
          <a:bodyPr/>
          <a:lstStyle/>
          <a:p>
            <a:r>
              <a:t>Backups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OSX Slip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OSX Slip Factors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10" name="osx-rf.pdf" descr="osx-r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43" y="87302"/>
            <a:ext cx="5727675" cy="286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osx-alpha.pdf" descr="osx-alph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547" y="2955743"/>
            <a:ext cx="3826787" cy="382678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Demonstration of the required slip factors.…"/>
          <p:cNvSpPr txBox="1">
            <a:spLocks noGrp="1"/>
          </p:cNvSpPr>
          <p:nvPr>
            <p:ph type="body" sz="half" idx="1"/>
          </p:nvPr>
        </p:nvSpPr>
        <p:spPr>
          <a:xfrm>
            <a:off x="228599" y="971549"/>
            <a:ext cx="2930878" cy="5059364"/>
          </a:xfrm>
          <a:prstGeom prst="rect">
            <a:avLst/>
          </a:prstGeom>
        </p:spPr>
        <p:txBody>
          <a:bodyPr/>
          <a:lstStyle/>
          <a:p>
            <a:r>
              <a:t>Demonstration of the required slip factors.</a:t>
            </a:r>
          </a:p>
          <a:p>
            <a:r>
              <a:t>Top: RF bucket microbunching.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Left: 𝛼</a:t>
            </a:r>
            <a:r>
              <a:rPr baseline="-5999"/>
              <a:t>1</a:t>
            </a:r>
            <a:r>
              <a:t> &gt; 0;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Right: 𝛼</a:t>
            </a:r>
            <a:r>
              <a:rPr baseline="-5999"/>
              <a:t>1</a:t>
            </a:r>
            <a:r>
              <a:t> &lt; 0.</a:t>
            </a:r>
          </a:p>
          <a:p>
            <a:r>
              <a:t>Bottom: alpha bucket microbunching.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Left:</a:t>
            </a:r>
            <a:br/>
            <a:r>
              <a:t>𝛼</a:t>
            </a:r>
            <a:r>
              <a:rPr baseline="-5999"/>
              <a:t>1</a:t>
            </a:r>
            <a:r>
              <a:t> &lt; 0, 𝛼</a:t>
            </a:r>
            <a:r>
              <a:rPr baseline="-5999"/>
              <a:t>2</a:t>
            </a:r>
            <a:r>
              <a:t> = 0, 𝛼</a:t>
            </a:r>
            <a:r>
              <a:rPr baseline="-5999"/>
              <a:t>3</a:t>
            </a:r>
            <a:r>
              <a:t> &gt; 0.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Right:</a:t>
            </a:r>
            <a:br/>
            <a:r>
              <a:t>𝛼</a:t>
            </a:r>
            <a:r>
              <a:rPr baseline="-5999"/>
              <a:t>1</a:t>
            </a:r>
            <a:r>
              <a:t> &gt; 0, 𝛼</a:t>
            </a:r>
            <a:r>
              <a:rPr baseline="-5999"/>
              <a:t>2</a:t>
            </a:r>
            <a:r>
              <a:t> = 0, 𝛼</a:t>
            </a:r>
            <a:r>
              <a:rPr baseline="-5999"/>
              <a:t>3</a:t>
            </a:r>
            <a:r>
              <a:t> &lt; 0.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urn on OSC with gain to cool, turn off the gain to let the bunch rotate in phase space, turn on again at an opportune time to bunch."/>
          <p:cNvSpPr txBox="1">
            <a:spLocks noGrp="1"/>
          </p:cNvSpPr>
          <p:nvPr>
            <p:ph type="body" sz="half" idx="1"/>
          </p:nvPr>
        </p:nvSpPr>
        <p:spPr>
          <a:xfrm>
            <a:off x="228600" y="971550"/>
            <a:ext cx="3476114" cy="5059363"/>
          </a:xfrm>
          <a:prstGeom prst="rect">
            <a:avLst/>
          </a:prstGeom>
        </p:spPr>
        <p:txBody>
          <a:bodyPr/>
          <a:lstStyle/>
          <a:p>
            <a:r>
              <a:t>Turn on OSC with gain to cool, turn off the gain to let the bunch rotate in phase space, turn on again at an opportune time to bunch.</a:t>
            </a:r>
          </a:p>
        </p:txBody>
      </p:sp>
      <p:sp>
        <p:nvSpPr>
          <p:cNvPr id="315" name="Squish and Bunch Manip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Squish and Bunch Manipulations</a:t>
            </a:r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17" name="toy-osc_e-1e4_t-1e5_d-1e-4_g-100_rad-qe_squish6000-bunch16500.phasespace-fft.gif" descr="toy-osc_e-1e4_t-1e5_d-1e-4_g-100_rad-qe_squish6000-bunch16500.phasespace-fft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31911" y="1546792"/>
            <a:ext cx="5211839" cy="3908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he lattice was designed from the NIO lattice, with the compaction reduced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50"/>
            <a:ext cx="3830858" cy="5059363"/>
          </a:xfrm>
          <a:prstGeom prst="rect">
            <a:avLst/>
          </a:prstGeom>
        </p:spPr>
        <p:txBody>
          <a:bodyPr/>
          <a:lstStyle/>
          <a:p>
            <a:pPr marL="291464" indent="-291464" defTabSz="388620">
              <a:spcBef>
                <a:spcPts val="700"/>
              </a:spcBef>
              <a:defRPr sz="1870">
                <a:latin typeface="Palatino"/>
                <a:ea typeface="Palatino"/>
                <a:cs typeface="Palatino"/>
                <a:sym typeface="Palatino"/>
              </a:defRPr>
            </a:pPr>
            <a:r>
              <a:t>The lattice was designed from the NIO lattice, with the compaction reduced.</a:t>
            </a:r>
          </a:p>
          <a:p>
            <a:pPr marL="680085" lvl="1" indent="-291465" defTabSz="388620">
              <a:spcBef>
                <a:spcPts val="700"/>
              </a:spcBef>
              <a:buChar char="•"/>
              <a:defRPr sz="1530">
                <a:latin typeface="Palatino"/>
                <a:ea typeface="Palatino"/>
                <a:cs typeface="Palatino"/>
                <a:sym typeface="Palatino"/>
              </a:defRPr>
            </a:pPr>
            <a:r>
              <a:t>Reducing compaction requires a net reduction in dispersion around the ring.</a:t>
            </a:r>
          </a:p>
          <a:p>
            <a:pPr marL="680085" lvl="1" indent="-291465" defTabSz="388620">
              <a:spcBef>
                <a:spcPts val="700"/>
              </a:spcBef>
              <a:buChar char="•"/>
              <a:defRPr sz="1530">
                <a:latin typeface="Palatino"/>
                <a:ea typeface="Palatino"/>
                <a:cs typeface="Palatino"/>
                <a:sym typeface="Palatino"/>
              </a:defRPr>
            </a:pPr>
            <a:r>
              <a:t>This is achieved either by balancing out positive and negative contributions in different straights or by enforcing zero-crossing in the bend dipoles.</a:t>
            </a:r>
          </a:p>
          <a:p>
            <a:pPr marL="680085" lvl="1" indent="-291465" defTabSz="388620">
              <a:spcBef>
                <a:spcPts val="700"/>
              </a:spcBef>
              <a:buChar char="•"/>
              <a:defRPr sz="1530">
                <a:latin typeface="Palatino"/>
                <a:ea typeface="Palatino"/>
                <a:cs typeface="Palatino"/>
                <a:sym typeface="Palatino"/>
              </a:defRPr>
            </a:pPr>
            <a:r>
              <a:t>The latter is preferred but was found to be unfeasible with the other constraints on LADR.  It’s possible an improved low-alpha IOTA lattice could be designed without these self-imposed restrictions.</a:t>
            </a:r>
          </a:p>
        </p:txBody>
      </p:sp>
      <p:sp>
        <p:nvSpPr>
          <p:cNvPr id="320" name="LADR Lattice &amp; Knob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LADR Lattice &amp; Knobs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2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26" y="1923141"/>
            <a:ext cx="4909613" cy="315618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LADR lattice with ~10-2 compaction."/>
          <p:cNvSpPr txBox="1"/>
          <p:nvPr/>
        </p:nvSpPr>
        <p:spPr>
          <a:xfrm>
            <a:off x="5346331" y="5138456"/>
            <a:ext cx="255700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Palatino"/>
                <a:ea typeface="Palatino"/>
                <a:cs typeface="Palatino"/>
                <a:sym typeface="Palatino"/>
              </a:defRPr>
            </a:pPr>
            <a:r>
              <a:t>LADR lattice with ~10</a:t>
            </a:r>
            <a:r>
              <a:rPr baseline="31999"/>
              <a:t>-2</a:t>
            </a:r>
            <a:r>
              <a:t> compaction.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10" y="776773"/>
            <a:ext cx="1501645" cy="676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ot shows ‘nominal’ sextupole excitation and ±30%; octupole currents of −0.4 A to ensure a positive 𝛼3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50"/>
            <a:ext cx="3548906" cy="5059363"/>
          </a:xfrm>
          <a:prstGeom prst="rect">
            <a:avLst/>
          </a:prstGeom>
        </p:spPr>
        <p:txBody>
          <a:bodyPr/>
          <a:lstStyle/>
          <a:p>
            <a:r>
              <a:t>Plot shows ‘nominal’ sextupole excitation and ±30%; octupole currents of −0.4 A to ensure a positive 𝛼</a:t>
            </a:r>
            <a:r>
              <a:rPr baseline="-5999"/>
              <a:t>3.</a:t>
            </a:r>
          </a:p>
          <a:p>
            <a:r>
              <a:t>Positive parabolic shape observed when 𝛼</a:t>
            </a:r>
            <a:r>
              <a:rPr baseline="-5999"/>
              <a:t>2</a:t>
            </a:r>
            <a:r>
              <a:t> is reduced sufficiently.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An uncompensated 𝛼</a:t>
            </a:r>
            <a:r>
              <a:rPr baseline="-5999"/>
              <a:t>3</a:t>
            </a:r>
            <a:r>
              <a:t> will therefore come to dominate at lower compactions and will inhibit the ability to stably further reduce the compaction.</a:t>
            </a:r>
          </a:p>
        </p:txBody>
      </p:sp>
      <p:sp>
        <p:nvSpPr>
          <p:cNvPr id="327" name="Importance of 𝛼3 at Low Comp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2627">
              <a:defRPr sz="2772"/>
            </a:pPr>
            <a:r>
              <a:t>Importance of 𝛼</a:t>
            </a:r>
            <a:r>
              <a:rPr baseline="-5999"/>
              <a:t>3</a:t>
            </a:r>
            <a:r>
              <a:t> at Low Compactions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329" name="rf_detuning-SD1-0.8A_DIAMOND_a1+4_oct-0.4A_SC-scan.pdf" descr="rf_detuning-SD1-0.8A_DIAMOND_a1+4_oct-0.4A_SC-sc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615" y="1632931"/>
            <a:ext cx="4982134" cy="373660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Blue -&gt; orange: reduce compaction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50"/>
            <a:ext cx="2776955" cy="5059363"/>
          </a:xfrm>
          <a:prstGeom prst="rect">
            <a:avLst/>
          </a:prstGeom>
        </p:spPr>
        <p:txBody>
          <a:bodyPr/>
          <a:lstStyle/>
          <a:p>
            <a:r>
              <a:t>Blue -&gt; orange: reduce compaction.</a:t>
            </a:r>
          </a:p>
          <a:p>
            <a:r>
              <a:t>Orange -&gt; green: reduce compaction; second-order term becomes relevant.</a:t>
            </a:r>
          </a:p>
          <a:p>
            <a:r>
              <a:t>Green -&gt; red: correct second-order term with sextupoles.</a:t>
            </a:r>
          </a:p>
          <a:p>
            <a:r>
              <a:t>Red -&gt; purple: reduce compaction; second-order term again becomes relevant.</a:t>
            </a:r>
          </a:p>
        </p:txBody>
      </p:sp>
      <p:sp>
        <p:nvSpPr>
          <p:cNvPr id="332" name="Impact of 𝛼2 at Low Comp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2627">
              <a:defRPr sz="2772"/>
            </a:pPr>
            <a:r>
              <a:t>Impact of 𝛼</a:t>
            </a:r>
            <a:r>
              <a:rPr baseline="-5999"/>
              <a:t>2</a:t>
            </a:r>
            <a:r>
              <a:t> at Low Compactions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334" name="rf_detuning-DOUBLEDIAMOND_scan.pdf" descr="rf_detuning-DOUBLEDIAMOND_sc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62" y="1438653"/>
            <a:ext cx="5852161" cy="4389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momentum compaction factor describes the variation in orbit length wrt the reference for off-momentum particles.…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4" cy="5240743"/>
          </a:xfrm>
          <a:prstGeom prst="rect">
            <a:avLst/>
          </a:prstGeom>
        </p:spPr>
        <p:txBody>
          <a:bodyPr/>
          <a:lstStyle/>
          <a:p>
            <a:pPr marL="257175" indent="-257175" defTabSz="411479">
              <a:spcBef>
                <a:spcPts val="900"/>
              </a:spcBef>
              <a:defRPr sz="1800"/>
            </a:pPr>
            <a:r>
              <a:rPr dirty="0"/>
              <a:t>The momentum compaction factor describes the variation</a:t>
            </a:r>
            <a:br>
              <a:rPr dirty="0"/>
            </a:br>
            <a:r>
              <a:rPr dirty="0"/>
              <a:t>in orbit length </a:t>
            </a:r>
            <a:r>
              <a:rPr dirty="0" err="1"/>
              <a:t>wrt</a:t>
            </a:r>
            <a:r>
              <a:rPr dirty="0"/>
              <a:t> the reference for off-momentum particles.</a:t>
            </a:r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r>
              <a:rPr dirty="0"/>
              <a:t>Typically considered only as a linear term, but when the linear</a:t>
            </a:r>
            <a:br>
              <a:rPr dirty="0"/>
            </a:br>
            <a:r>
              <a:rPr dirty="0"/>
              <a:t>optics are set to reduce the leading term, higher-order terms</a:t>
            </a:r>
            <a:br>
              <a:rPr dirty="0"/>
            </a:br>
            <a:r>
              <a:rPr dirty="0"/>
              <a:t>will become relevant.</a:t>
            </a:r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endParaRPr dirty="0"/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endParaRPr dirty="0"/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r>
              <a:rPr dirty="0"/>
              <a:t>(There’s also an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𝛼</a:t>
            </a:r>
            <a:r>
              <a:rPr baseline="-5999" dirty="0"/>
              <a:t>0</a:t>
            </a:r>
            <a:r>
              <a:rPr dirty="0"/>
              <a:t> term, independent of delta, which depends on </a:t>
            </a:r>
            <a:r>
              <a:rPr dirty="0" err="1"/>
              <a:t>betatron</a:t>
            </a:r>
            <a:r>
              <a:rPr dirty="0"/>
              <a:t> motion.)</a:t>
            </a:r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r>
              <a:rPr dirty="0"/>
              <a:t>The terms are analogous to the </a:t>
            </a:r>
            <a:r>
              <a:rPr dirty="0" err="1"/>
              <a:t>betatron</a:t>
            </a:r>
            <a:r>
              <a:rPr dirty="0"/>
              <a:t> case in the longitudinal plane: quadrupoles control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𝛼</a:t>
            </a:r>
            <a:r>
              <a:rPr baseline="-5999" dirty="0"/>
              <a:t>1</a:t>
            </a:r>
            <a:r>
              <a:rPr dirty="0"/>
              <a:t> and lead to a ‘natural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𝛼</a:t>
            </a:r>
            <a:r>
              <a:rPr baseline="-5999" dirty="0"/>
              <a:t>2</a:t>
            </a:r>
            <a:r>
              <a:rPr dirty="0"/>
              <a:t>’, which can be corrected using sextupoles;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𝛼</a:t>
            </a:r>
            <a:r>
              <a:rPr baseline="-5999" dirty="0"/>
              <a:t>3</a:t>
            </a:r>
            <a:r>
              <a:rPr dirty="0"/>
              <a:t> can be controlled using octupoles, etc.</a:t>
            </a:r>
          </a:p>
          <a:p>
            <a:pPr marL="257175" indent="-257175" defTabSz="411479">
              <a:spcBef>
                <a:spcPts val="900"/>
              </a:spcBef>
              <a:defRPr sz="1800"/>
            </a:pPr>
            <a:r>
              <a:rPr dirty="0"/>
              <a:t>Lattices which reduce the momentum compaction of the ring to lower than typical values are referred to as ‘quasi-isochronous’, or ‘low-alpha’, lattices.</a:t>
            </a:r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r>
              <a:rPr dirty="0"/>
              <a:t>The path length taken by particles as they orbit becomes less dependent on the momentum deviations.</a:t>
            </a:r>
          </a:p>
          <a:p>
            <a:pPr marL="668654" lvl="1" indent="-257175" defTabSz="411479">
              <a:spcBef>
                <a:spcPts val="400"/>
              </a:spcBef>
              <a:buChar char="•"/>
              <a:defRPr sz="1619"/>
            </a:pPr>
            <a:r>
              <a:rPr dirty="0"/>
              <a:t>Analogously, the slip factor is reduced, so the bunch stays temporally closer to the reference particle.</a:t>
            </a:r>
          </a:p>
        </p:txBody>
      </p:sp>
      <p:sp>
        <p:nvSpPr>
          <p:cNvPr id="188" name="Quasi-Isochronous Latt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Quasi-Isochronous Lattices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36" y="2447252"/>
            <a:ext cx="4288411" cy="336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16" y="34702"/>
            <a:ext cx="2070226" cy="2387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New operational modes enabled by changes to the longitudinal dynamics at low momentum compac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/>
            <a:r>
              <a:rPr b="1">
                <a:solidFill>
                  <a:srgbClr val="1E4B92"/>
                </a:solidFill>
              </a:rPr>
              <a:t>New operational modes</a:t>
            </a:r>
            <a:r>
              <a:t> enabled by changes to the </a:t>
            </a:r>
            <a:r>
              <a:rPr b="1">
                <a:solidFill>
                  <a:srgbClr val="1E4B92"/>
                </a:solidFill>
              </a:rPr>
              <a:t>longitudinal dynamics at low momentum compaction</a:t>
            </a:r>
            <a:r>
              <a:t>.</a:t>
            </a:r>
          </a:p>
          <a:p>
            <a:pPr marL="800100" lvl="1" indent="-342900">
              <a:spcBef>
                <a:spcPts val="500"/>
              </a:spcBef>
              <a:buChar char="•"/>
              <a:defRPr sz="1800"/>
            </a:pPr>
            <a:r>
              <a:t>e.g. The formation of alpha buckets results in larger areas of stable phase.</a:t>
            </a:r>
          </a:p>
          <a:p>
            <a:pPr marL="342899" indent="-342899"/>
            <a:r>
              <a:rPr b="1">
                <a:solidFill>
                  <a:srgbClr val="1E4B92"/>
                </a:solidFill>
              </a:rPr>
              <a:t>Issues injecting into the Passive-OSC lattice</a:t>
            </a:r>
            <a:r>
              <a:t> (low emittance) during the previous stage of the program are suspected to be related to uncompensated higher-order terms of momentum compaction.</a:t>
            </a:r>
          </a:p>
          <a:p>
            <a:pPr marL="800100" lvl="1" indent="-342900">
              <a:spcBef>
                <a:spcPts val="500"/>
              </a:spcBef>
              <a:buChar char="•"/>
              <a:defRPr sz="1800"/>
            </a:pPr>
            <a:r>
              <a:t>Attaining a firmer understanding of low-alpha operations at IOTA will ensure these problems are not encountered again.</a:t>
            </a:r>
          </a:p>
          <a:p>
            <a:pPr marL="800100" lvl="1" indent="-342900">
              <a:spcBef>
                <a:spcPts val="500"/>
              </a:spcBef>
              <a:buChar char="•"/>
              <a:defRPr sz="1800"/>
            </a:pPr>
            <a:r>
              <a:t>Has generally applicability across many lattices used at IOTA.</a:t>
            </a:r>
          </a:p>
          <a:p>
            <a:pPr marL="342900" indent="-342900"/>
            <a:r>
              <a:t>Could be a </a:t>
            </a:r>
            <a:r>
              <a:rPr b="1">
                <a:solidFill>
                  <a:srgbClr val="1E4B92"/>
                </a:solidFill>
              </a:rPr>
              <a:t>gateway to new areas of research or scientific programs</a:t>
            </a:r>
            <a:r>
              <a:t> at IOTA, if a low-alpha mode became a standard operational configuration.</a:t>
            </a:r>
          </a:p>
          <a:p>
            <a:pPr marL="800100" lvl="1" indent="-342900">
              <a:spcBef>
                <a:spcPts val="500"/>
              </a:spcBef>
              <a:buChar char="•"/>
              <a:defRPr sz="1800"/>
            </a:pPr>
            <a:r>
              <a:t>e.g. Steady-state microbunching, discussed later.</a:t>
            </a:r>
          </a:p>
        </p:txBody>
      </p:sp>
      <p:sp>
        <p:nvSpPr>
          <p:cNvPr id="194" name="Low Alpha Motiv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Low Alpha Motivations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lpha Buck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Alpha Buckets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99" name="pasted-movie.png" descr="pasted-movie.png"/>
          <p:cNvPicPr>
            <a:picLocks noChangeAspect="1"/>
          </p:cNvPicPr>
          <p:nvPr/>
        </p:nvPicPr>
        <p:blipFill>
          <a:blip r:embed="rId2"/>
          <a:srcRect l="18235" r="18235" b="13474"/>
          <a:stretch>
            <a:fillRect/>
          </a:stretch>
        </p:blipFill>
        <p:spPr>
          <a:xfrm>
            <a:off x="4448776" y="1692083"/>
            <a:ext cx="4554336" cy="379976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Effective control of higher-order compaction terms enables new stables areas of phase space, alpha buckets, by changing the shape and zero-crossings of 𝛼(δ)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50"/>
            <a:ext cx="3990652" cy="5240743"/>
          </a:xfrm>
          <a:prstGeom prst="rect">
            <a:avLst/>
          </a:prstGeom>
        </p:spPr>
        <p:txBody>
          <a:bodyPr/>
          <a:lstStyle/>
          <a:p>
            <a:pPr marL="329183" indent="-329183" defTabSz="438911">
              <a:spcBef>
                <a:spcPts val="800"/>
              </a:spcBef>
              <a:defRPr sz="1919"/>
            </a:pPr>
            <a:r>
              <a:rPr dirty="0"/>
              <a:t>Effective control of higher-order compaction terms enables new stables areas of phase space, </a:t>
            </a:r>
            <a:r>
              <a:rPr b="1" dirty="0">
                <a:solidFill>
                  <a:srgbClr val="1E4B92"/>
                </a:solidFill>
              </a:rPr>
              <a:t>alpha buckets</a:t>
            </a:r>
            <a:r>
              <a:rPr dirty="0"/>
              <a:t>, by changing the shape and zero-crossings of 𝛼(</a:t>
            </a:r>
            <a:r>
              <a:rPr i="1" dirty="0" err="1"/>
              <a:t>δ</a:t>
            </a:r>
            <a:r>
              <a:rPr dirty="0"/>
              <a:t>).</a:t>
            </a:r>
          </a:p>
          <a:p>
            <a:pPr marL="768095" lvl="1" indent="-329184" defTabSz="438911">
              <a:spcBef>
                <a:spcPts val="400"/>
              </a:spcBef>
              <a:buChar char="•"/>
              <a:defRPr sz="1727"/>
            </a:pPr>
            <a:r>
              <a:rPr dirty="0"/>
              <a:t>Analogous to regular RF buckets but centered on a non-zero delta and shifted in phase by 𝜋.</a:t>
            </a:r>
          </a:p>
          <a:p>
            <a:pPr marL="768095" lvl="1" indent="-329184" defTabSz="438911">
              <a:spcBef>
                <a:spcPts val="400"/>
              </a:spcBef>
              <a:buChar char="•"/>
              <a:defRPr sz="1727"/>
            </a:pPr>
            <a:r>
              <a:rPr dirty="0"/>
              <a:t>Varying 𝛼</a:t>
            </a:r>
            <a:r>
              <a:rPr baseline="-5999" dirty="0"/>
              <a:t>2</a:t>
            </a:r>
            <a:r>
              <a:rPr dirty="0"/>
              <a:t> (typically to ~0) and 𝛼</a:t>
            </a:r>
            <a:r>
              <a:rPr baseline="-5999" dirty="0"/>
              <a:t>3</a:t>
            </a:r>
            <a:r>
              <a:rPr dirty="0"/>
              <a:t> allows manipulation of these stable regions of phase space.</a:t>
            </a:r>
          </a:p>
          <a:p>
            <a:pPr marL="329183" indent="-329183" defTabSz="438911">
              <a:spcBef>
                <a:spcPts val="800"/>
              </a:spcBef>
              <a:defRPr sz="1919"/>
            </a:pPr>
            <a:r>
              <a:rPr dirty="0"/>
              <a:t>Precise control over these higher-order terms can </a:t>
            </a:r>
            <a:r>
              <a:rPr dirty="0">
                <a:solidFill>
                  <a:srgbClr val="1E4B92"/>
                </a:solidFill>
              </a:rPr>
              <a:t>allow for larger regions of stable phase space</a:t>
            </a:r>
            <a:r>
              <a:rPr dirty="0"/>
              <a:t> for improved injection or storage.</a:t>
            </a:r>
          </a:p>
        </p:txBody>
      </p:sp>
      <p:sp>
        <p:nvSpPr>
          <p:cNvPr id="201" name="Phys. Rev. ST Accel. Beams 14, 040705 (2011)"/>
          <p:cNvSpPr txBox="1"/>
          <p:nvPr/>
        </p:nvSpPr>
        <p:spPr>
          <a:xfrm>
            <a:off x="5867778" y="160632"/>
            <a:ext cx="3148817" cy="3200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Phys. Rev. ST Accel. Beams 14, 040705 (2011) 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800" y="1265226"/>
            <a:ext cx="2568094" cy="250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irst demonstrated at IOTA in 2021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49"/>
            <a:ext cx="4851996" cy="5059364"/>
          </a:xfrm>
          <a:prstGeom prst="rect">
            <a:avLst/>
          </a:prstGeom>
        </p:spPr>
        <p:txBody>
          <a:bodyPr/>
          <a:lstStyle/>
          <a:p>
            <a:r>
              <a:rPr b="1"/>
              <a:t>First demonstrated at IOTA in 2021</a:t>
            </a:r>
            <a:r>
              <a:t>.</a:t>
            </a:r>
          </a:p>
          <a:p>
            <a:r>
              <a:t>OSC uses the careful </a:t>
            </a:r>
            <a:r>
              <a:rPr>
                <a:solidFill>
                  <a:srgbClr val="1E4B92"/>
                </a:solidFill>
              </a:rPr>
              <a:t>mapping of a particle’s radiation on itself</a:t>
            </a:r>
            <a:r>
              <a:t> following a bypass to apply corrective kicks to its momentum.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Each particle will </a:t>
            </a:r>
            <a:r>
              <a:rPr>
                <a:solidFill>
                  <a:srgbClr val="1E4B92"/>
                </a:solidFill>
              </a:rPr>
              <a:t>additionally feel ‘noise’ kicks</a:t>
            </a:r>
            <a:r>
              <a:t> from each </a:t>
            </a:r>
            <a:r>
              <a:rPr>
                <a:solidFill>
                  <a:srgbClr val="1E4B92"/>
                </a:solidFill>
              </a:rPr>
              <a:t>other particle within the bandwidth</a:t>
            </a:r>
            <a:r>
              <a:t> of the system.</a:t>
            </a:r>
          </a:p>
          <a:p>
            <a:pPr marL="742950" lvl="1" indent="-285750">
              <a:spcBef>
                <a:spcPts val="500"/>
              </a:spcBef>
              <a:buChar char="•"/>
              <a:defRPr sz="1800"/>
            </a:pPr>
            <a:r>
              <a:t>Typically hinders cooling and so usually suppressed as much as possible.</a:t>
            </a:r>
          </a:p>
          <a:p>
            <a:r>
              <a:t>Flexible system enabling </a:t>
            </a:r>
            <a:r>
              <a:rPr>
                <a:solidFill>
                  <a:srgbClr val="1E4B92"/>
                </a:solidFill>
              </a:rPr>
              <a:t>cooling, heating and potentially more exotic phase space manipulations</a:t>
            </a:r>
            <a:r>
              <a:t> in all three dimensions.</a:t>
            </a:r>
          </a:p>
        </p:txBody>
      </p:sp>
      <p:sp>
        <p:nvSpPr>
          <p:cNvPr id="205" name="Optical Stochastic Coo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Optical Stochastic Cooling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339" y="3275642"/>
            <a:ext cx="3710351" cy="291331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0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89" y="560658"/>
            <a:ext cx="3723051" cy="263874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09" name="Nature 608, 288 (2022)"/>
          <p:cNvSpPr txBox="1"/>
          <p:nvPr/>
        </p:nvSpPr>
        <p:spPr>
          <a:xfrm>
            <a:off x="7365510" y="91443"/>
            <a:ext cx="1620427" cy="3200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Palatino"/>
                <a:ea typeface="Palatino"/>
                <a:cs typeface="Palatino"/>
                <a:sym typeface="Palatino"/>
              </a:defRPr>
            </a:pPr>
            <a:r>
              <a:t>Nature </a:t>
            </a:r>
            <a:r>
              <a:rPr b="1"/>
              <a:t>608</a:t>
            </a:r>
            <a:r>
              <a:t>, 288 (2022)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he steady-state microbunching (SSMB) concept is a promising application of low-alpha lattices and a highly active area of research.…"/>
          <p:cNvSpPr txBox="1">
            <a:spLocks noGrp="1"/>
          </p:cNvSpPr>
          <p:nvPr>
            <p:ph type="body" idx="1"/>
          </p:nvPr>
        </p:nvSpPr>
        <p:spPr>
          <a:xfrm>
            <a:off x="228599" y="971550"/>
            <a:ext cx="5368812" cy="5240743"/>
          </a:xfrm>
          <a:prstGeom prst="rect">
            <a:avLst/>
          </a:prstGeom>
        </p:spPr>
        <p:txBody>
          <a:bodyPr/>
          <a:lstStyle/>
          <a:p>
            <a:pPr marL="271462" indent="-271462" defTabSz="434340">
              <a:spcBef>
                <a:spcPts val="900"/>
              </a:spcBef>
              <a:defRPr sz="1900"/>
            </a:pPr>
            <a:r>
              <a:t>The </a:t>
            </a:r>
            <a:r>
              <a:rPr>
                <a:solidFill>
                  <a:srgbClr val="1E4B93"/>
                </a:solidFill>
              </a:rPr>
              <a:t>steady-state microbunching (SSMB) </a:t>
            </a:r>
            <a:r>
              <a:t>concept is a promising application of low-alpha lattices and a highly active area of research.</a:t>
            </a:r>
          </a:p>
          <a:p>
            <a:pPr marL="271462" indent="-271462" defTabSz="434340">
              <a:spcBef>
                <a:spcPts val="900"/>
              </a:spcBef>
              <a:defRPr sz="1900"/>
            </a:pPr>
            <a:r>
              <a:rPr b="1">
                <a:solidFill>
                  <a:srgbClr val="1E4B93"/>
                </a:solidFill>
              </a:rPr>
              <a:t>Light source combining high rep rate of storage rings with high brightness of FELs</a:t>
            </a:r>
            <a:r>
              <a:t>, with tunable frequencies potentially as high as the x-ray range.</a:t>
            </a:r>
          </a:p>
          <a:p>
            <a:pPr marL="705802" lvl="1" indent="-271462" defTabSz="434340">
              <a:spcBef>
                <a:spcPts val="400"/>
              </a:spcBef>
              <a:buChar char="•"/>
              <a:defRPr sz="1710"/>
            </a:pPr>
            <a:r>
              <a:t>Proposed in 2010 (PRL 105, 154801 (2010)) with a one-turn proof of principle demonstration at the Metrology Light Source published in 2021 (Nature 590, 576 (2021)).</a:t>
            </a:r>
          </a:p>
          <a:p>
            <a:pPr marL="271462" indent="-271462" defTabSz="434340">
              <a:spcBef>
                <a:spcPts val="900"/>
              </a:spcBef>
              <a:defRPr sz="1900"/>
            </a:pPr>
            <a:r>
              <a:t>‘Conventional’ SSMB utilizes </a:t>
            </a:r>
            <a:r>
              <a:rPr>
                <a:solidFill>
                  <a:srgbClr val="1E4B91"/>
                </a:solidFill>
              </a:rPr>
              <a:t>MW stored laser power synchronized to the beam</a:t>
            </a:r>
            <a:r>
              <a:t>, which modulates bunch particles at the optical wavelength to produce microstructure.</a:t>
            </a:r>
          </a:p>
        </p:txBody>
      </p:sp>
      <p:sp>
        <p:nvSpPr>
          <p:cNvPr id="212" name="Steady-State Microbunch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Steady-State Microbunching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14" name="PRAB 23, 044002 (2020)"/>
          <p:cNvSpPr txBox="1"/>
          <p:nvPr/>
        </p:nvSpPr>
        <p:spPr>
          <a:xfrm>
            <a:off x="7290564" y="132125"/>
            <a:ext cx="1703324" cy="3200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Palatino"/>
                <a:ea typeface="Palatino"/>
                <a:cs typeface="Palatino"/>
                <a:sym typeface="Palatino"/>
              </a:defRPr>
            </a:pPr>
            <a:r>
              <a:t>PRAB </a:t>
            </a:r>
            <a:r>
              <a:rPr b="1"/>
              <a:t>23</a:t>
            </a:r>
            <a:r>
              <a:t>, 044002 (2020)</a:t>
            </a:r>
          </a:p>
        </p:txBody>
      </p:sp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876" y="780893"/>
            <a:ext cx="3248700" cy="166085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802" y="2722687"/>
            <a:ext cx="3018848" cy="3261569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We have developed a mechanism which may enable SSMB using only the components of an OSC system, with careful control of the light and beam optics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49"/>
            <a:ext cx="4618978" cy="5240744"/>
          </a:xfrm>
          <a:prstGeom prst="rect">
            <a:avLst/>
          </a:prstGeom>
        </p:spPr>
        <p:txBody>
          <a:bodyPr/>
          <a:lstStyle/>
          <a:p>
            <a:pPr marL="268604" indent="-268604" defTabSz="429768">
              <a:spcBef>
                <a:spcPts val="900"/>
              </a:spcBef>
              <a:defRPr sz="1786"/>
            </a:pPr>
            <a:r>
              <a:rPr b="1">
                <a:solidFill>
                  <a:srgbClr val="1E4B92"/>
                </a:solidFill>
              </a:rPr>
              <a:t>We have developed a mechanism which may enable SSMB using only the components of an OSC system</a:t>
            </a:r>
            <a:r>
              <a:t>, with careful control of the light and beam optics.</a:t>
            </a:r>
          </a:p>
          <a:p>
            <a:pPr marL="698373" lvl="1" indent="-268604" defTabSz="429768">
              <a:spcBef>
                <a:spcPts val="400"/>
              </a:spcBef>
              <a:buChar char="•"/>
              <a:defRPr sz="1692"/>
            </a:pPr>
            <a:r>
              <a:t>We refer to this as </a:t>
            </a:r>
            <a:r>
              <a:rPr b="1">
                <a:solidFill>
                  <a:srgbClr val="1E4B92"/>
                </a:solidFill>
              </a:rPr>
              <a:t>Optical Stochastic Crystallization</a:t>
            </a:r>
            <a:r>
              <a:t> (OSX).</a:t>
            </a:r>
          </a:p>
          <a:p>
            <a:pPr marL="698373" lvl="1" indent="-268604" defTabSz="429768">
              <a:spcBef>
                <a:spcPts val="400"/>
              </a:spcBef>
              <a:buChar char="•"/>
              <a:defRPr sz="1692"/>
            </a:pPr>
            <a:r>
              <a:t>Effectively comes ‘for free’ with OSC.</a:t>
            </a:r>
          </a:p>
          <a:p>
            <a:pPr marL="268604" indent="-268604" defTabSz="429768">
              <a:spcBef>
                <a:spcPts val="900"/>
              </a:spcBef>
              <a:defRPr sz="1879"/>
            </a:pPr>
            <a:r>
              <a:t>The </a:t>
            </a:r>
            <a:r>
              <a:rPr>
                <a:solidFill>
                  <a:srgbClr val="1E4B92"/>
                </a:solidFill>
              </a:rPr>
              <a:t>inter-particle interactions</a:t>
            </a:r>
            <a:r>
              <a:t> within the optical bandwidth can provide, at sufficient gain, a </a:t>
            </a:r>
            <a:r>
              <a:rPr>
                <a:solidFill>
                  <a:srgbClr val="1E4B92"/>
                </a:solidFill>
              </a:rPr>
              <a:t>self-reinforcing mechanism</a:t>
            </a:r>
            <a:r>
              <a:t> which locks the structure at the optical wavelength.</a:t>
            </a:r>
          </a:p>
          <a:p>
            <a:pPr marL="268604" indent="-268604" defTabSz="429768">
              <a:spcBef>
                <a:spcPts val="900"/>
              </a:spcBef>
              <a:defRPr sz="1879"/>
            </a:pPr>
            <a:r>
              <a:t>An OSX system is </a:t>
            </a:r>
            <a:r>
              <a:rPr b="1" i="1">
                <a:solidFill>
                  <a:srgbClr val="1E4B92"/>
                </a:solidFill>
              </a:rPr>
              <a:t>cool</a:t>
            </a:r>
            <a:r>
              <a:t>: combines the beam cooling of OSC with crystallization and advanced beam control.</a:t>
            </a:r>
          </a:p>
        </p:txBody>
      </p:sp>
      <p:sp>
        <p:nvSpPr>
          <p:cNvPr id="219" name="Optical Stochastic Crystal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Optical Stochastic Crystallization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221" name="toy-osc_e-1e4_t-5e2_d-1e-5_g-100_rad-qe.demonstration.gif" descr="toy-osc_e-1e4_t-5e2_d-1e-5_g-100_rad-qe.demonstration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57522" y="3300727"/>
            <a:ext cx="3873689" cy="290526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72" y="746482"/>
            <a:ext cx="3886389" cy="2481043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SX Demonst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OSX Demonstrations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250" y="6504213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26" name="Currently at the level of exploring basic feasibility (similar to the original SSMB proposals).…"/>
          <p:cNvSpPr txBox="1">
            <a:spLocks noGrp="1"/>
          </p:cNvSpPr>
          <p:nvPr>
            <p:ph type="body" sz="half" idx="1"/>
          </p:nvPr>
        </p:nvSpPr>
        <p:spPr>
          <a:xfrm>
            <a:off x="228600" y="971549"/>
            <a:ext cx="4301093" cy="5240744"/>
          </a:xfrm>
          <a:prstGeom prst="rect">
            <a:avLst/>
          </a:prstGeom>
        </p:spPr>
        <p:txBody>
          <a:bodyPr/>
          <a:lstStyle/>
          <a:p>
            <a:pPr marL="282892" indent="-282892" defTabSz="452627">
              <a:spcBef>
                <a:spcPts val="900"/>
              </a:spcBef>
              <a:defRPr sz="1979"/>
            </a:pPr>
            <a:r>
              <a:t>Currently at the level of </a:t>
            </a:r>
            <a:r>
              <a:rPr b="1">
                <a:solidFill>
                  <a:srgbClr val="1E4B92"/>
                </a:solidFill>
              </a:rPr>
              <a:t>exploring basic feasibility </a:t>
            </a:r>
            <a:r>
              <a:t>(similar to the original SSMB proposals).</a:t>
            </a:r>
          </a:p>
          <a:p>
            <a:pPr marL="282892" indent="-282892" defTabSz="452627">
              <a:spcBef>
                <a:spcPts val="900"/>
              </a:spcBef>
              <a:defRPr sz="1979"/>
            </a:pPr>
            <a:r>
              <a:t>A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basic 1D toy model</a:t>
            </a:r>
            <a:r>
              <a:t> of OSC has been used to investigate OSX.</a:t>
            </a:r>
          </a:p>
          <a:p>
            <a:pPr marL="282892" indent="-282892" defTabSz="452627">
              <a:spcBef>
                <a:spcPts val="900"/>
              </a:spcBef>
              <a:defRPr sz="1979"/>
            </a:pPr>
            <a:r>
              <a:t>Requirements: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rPr>
                <a:solidFill>
                  <a:srgbClr val="1E4B92"/>
                </a:solidFill>
              </a:rPr>
              <a:t>Low compactions</a:t>
            </a:r>
            <a:r>
              <a:t> (10</a:t>
            </a:r>
            <a:r>
              <a:rPr baseline="31999"/>
              <a:t>-4</a:t>
            </a:r>
            <a:r>
              <a:t> here);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t>Optical OSC </a:t>
            </a:r>
            <a:r>
              <a:rPr>
                <a:solidFill>
                  <a:srgbClr val="1E4B92"/>
                </a:solidFill>
              </a:rPr>
              <a:t>amplification</a:t>
            </a:r>
            <a:r>
              <a:t> (40 dB here);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rPr>
                <a:solidFill>
                  <a:srgbClr val="1E4B92"/>
                </a:solidFill>
              </a:rPr>
              <a:t>Matched signs of the slip factors</a:t>
            </a:r>
            <a:r>
              <a:t> between the OSC by-pass and the rest of the storage ring;</a:t>
            </a:r>
          </a:p>
          <a:p>
            <a:pPr marL="735520" lvl="1" indent="-282892" defTabSz="452627">
              <a:spcBef>
                <a:spcPts val="400"/>
              </a:spcBef>
              <a:buChar char="•"/>
              <a:defRPr sz="1782"/>
            </a:pPr>
            <a:r>
              <a:rPr>
                <a:solidFill>
                  <a:srgbClr val="1E4B92"/>
                </a:solidFill>
              </a:rPr>
              <a:t>Low dispersion invariant ℋ</a:t>
            </a:r>
            <a:r>
              <a:rPr i="1" baseline="-5999">
                <a:solidFill>
                  <a:srgbClr val="1E4B92"/>
                </a:solidFill>
              </a:rPr>
              <a:t>x</a:t>
            </a:r>
            <a:r>
              <a:rPr i="1"/>
              <a:t> </a:t>
            </a:r>
            <a:r>
              <a:t>at the undulators to reduce bunch lengthening from betatron motion.</a:t>
            </a:r>
          </a:p>
        </p:txBody>
      </p:sp>
      <p:pic>
        <p:nvPicPr>
          <p:cNvPr id="227" name="toy-osc_e-1e4_t-1e5_d-1e-4_g-100_rad-qe.phasespace-fft.gif" descr="toy-osc_e-1e4_t-1e5_d-1e-4_g-100_rad-qe.phasespace-fft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75" y="18953"/>
            <a:ext cx="4173544" cy="3130159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228" name="toy-osc_e-1e4_dd-1e-4_dt-1e-13_t-3e2_g-100_rad-qe.phasespace-fft.gif" descr="toy-osc_e-1e4_dd-1e-4_dt-1e-13_t-3e2_g-100_rad-qe.phasespace-fft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25" y="3169870"/>
            <a:ext cx="4186244" cy="3139683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29" name="Zoomed in"/>
          <p:cNvSpPr txBox="1"/>
          <p:nvPr/>
        </p:nvSpPr>
        <p:spPr>
          <a:xfrm>
            <a:off x="6636604" y="5228135"/>
            <a:ext cx="1005643" cy="32599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Zoomed in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ermilab_PPT_090815">
  <a:themeElements>
    <a:clrScheme name="Fermilab_PPT_090815">
      <a:dk1>
        <a:srgbClr val="FFFFFF">
          <a:alpha val="0"/>
        </a:srgbClr>
      </a:dk1>
      <a:lt1>
        <a:srgbClr val="003087"/>
      </a:lt1>
      <a:dk2>
        <a:srgbClr val="A7A7A7"/>
      </a:dk2>
      <a:lt2>
        <a:srgbClr val="535353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FF00FF"/>
      </a:folHlink>
    </a:clrScheme>
    <a:fontScheme name="Fermilab_PPT_090815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Fermilab_PPT_0908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_PPT_09081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FF00FF"/>
      </a:folHlink>
    </a:clrScheme>
    <a:fontScheme name="Fermilab_PPT_090815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Fermilab_PPT_0908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087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2183</Words>
  <Application>Microsoft Macintosh PowerPoint</Application>
  <PresentationFormat>On-screen Show (4:3)</PresentationFormat>
  <Paragraphs>185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Helvetica</vt:lpstr>
      <vt:lpstr>Palatino</vt:lpstr>
      <vt:lpstr>Times New Roman</vt:lpstr>
      <vt:lpstr>Fermilab_PPT_090815</vt:lpstr>
      <vt:lpstr>PowerPoint Presentation</vt:lpstr>
      <vt:lpstr>Overview</vt:lpstr>
      <vt:lpstr>Quasi-Isochronous Lattices</vt:lpstr>
      <vt:lpstr>Low Alpha Motivations</vt:lpstr>
      <vt:lpstr>Alpha Buckets</vt:lpstr>
      <vt:lpstr>Optical Stochastic Cooling</vt:lpstr>
      <vt:lpstr>Steady-State Microbunching</vt:lpstr>
      <vt:lpstr>Optical Stochastic Crystallization</vt:lpstr>
      <vt:lpstr>OSX Demonstrations</vt:lpstr>
      <vt:lpstr>OSX Simulations</vt:lpstr>
      <vt:lpstr>Bunch Manipulations</vt:lpstr>
      <vt:lpstr>Low Alpha Demonstration Research (LADR)</vt:lpstr>
      <vt:lpstr>LADR Operations</vt:lpstr>
      <vt:lpstr>LADR Lattice</vt:lpstr>
      <vt:lpstr>Momentum Compaction Measurements</vt:lpstr>
      <vt:lpstr>Reducing 𝛼1 using Linear Optics</vt:lpstr>
      <vt:lpstr>Controlling 𝛼2 using Sextupoles: High Compaction</vt:lpstr>
      <vt:lpstr>Controlling 𝛼2 and 𝛼3: Lower Compaction</vt:lpstr>
      <vt:lpstr>Achieving Low Compactions</vt:lpstr>
      <vt:lpstr>Summary</vt:lpstr>
      <vt:lpstr>Backups</vt:lpstr>
      <vt:lpstr>OSX Slip Factors</vt:lpstr>
      <vt:lpstr>Squish and Bunch Manipulations</vt:lpstr>
      <vt:lpstr>LADR Lattice &amp; Knobs</vt:lpstr>
      <vt:lpstr>Importance of 𝛼3 at Low Compactions</vt:lpstr>
      <vt:lpstr>Impact of 𝛼2 at Low Compactions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Wallbank</cp:lastModifiedBy>
  <cp:revision>1</cp:revision>
  <dcterms:modified xsi:type="dcterms:W3CDTF">2024-03-12T18:03:10Z</dcterms:modified>
</cp:coreProperties>
</file>