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6" r:id="rId3"/>
    <p:sldId id="327" r:id="rId4"/>
    <p:sldId id="328" r:id="rId5"/>
    <p:sldId id="329" r:id="rId6"/>
    <p:sldId id="330" r:id="rId7"/>
    <p:sldId id="307" r:id="rId8"/>
    <p:sldId id="311" r:id="rId9"/>
    <p:sldId id="314" r:id="rId10"/>
    <p:sldId id="315" r:id="rId11"/>
    <p:sldId id="308" r:id="rId12"/>
    <p:sldId id="319" r:id="rId13"/>
    <p:sldId id="310" r:id="rId14"/>
    <p:sldId id="320" r:id="rId15"/>
    <p:sldId id="289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6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701A3-99B6-474F-9215-31664D767AB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D2F5-FE36-45E7-824F-B1B376833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74D6-175E-4FB4-BC19-957E0CBDC78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495B-5352-4B21-8116-C8A504B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7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E93F-9C1F-4988-BED5-C929B247CED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04BC-B804-467C-AE37-4D49B76B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7105" y="403407"/>
            <a:ext cx="10217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Noise in Intense Electron Bunches at FAST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1600" dirty="0"/>
              <a:t>S. Kladov</a:t>
            </a:r>
            <a:r>
              <a:rPr lang="en-US" sz="1600" baseline="30000" dirty="0"/>
              <a:t>+</a:t>
            </a:r>
            <a:r>
              <a:rPr lang="en-US" sz="1600" dirty="0"/>
              <a:t>, S. </a:t>
            </a:r>
            <a:r>
              <a:rPr lang="en-US" sz="1600" dirty="0" err="1"/>
              <a:t>Nagaitsev</a:t>
            </a:r>
            <a:r>
              <a:rPr lang="en-US" sz="1600" dirty="0"/>
              <a:t>, J. </a:t>
            </a:r>
            <a:r>
              <a:rPr lang="en-US" sz="1600" dirty="0" err="1"/>
              <a:t>Ruan</a:t>
            </a:r>
            <a:r>
              <a:rPr lang="en-US" sz="1600" dirty="0"/>
              <a:t>, A. Lumpkin, R. Thurman-</a:t>
            </a:r>
            <a:r>
              <a:rPr lang="en-US" sz="1600" dirty="0" err="1"/>
              <a:t>Keup</a:t>
            </a:r>
            <a:r>
              <a:rPr lang="en-US" sz="1600" dirty="0"/>
              <a:t>, A. </a:t>
            </a:r>
            <a:r>
              <a:rPr lang="en-US" sz="1600" dirty="0" err="1"/>
              <a:t>Saewert</a:t>
            </a:r>
            <a:r>
              <a:rPr lang="en-US" sz="1600" dirty="0"/>
              <a:t>, D. </a:t>
            </a:r>
            <a:r>
              <a:rPr lang="en-US" sz="1600" dirty="0" err="1"/>
              <a:t>Broemmelsiek</a:t>
            </a:r>
            <a:r>
              <a:rPr lang="en-US" sz="1600" dirty="0"/>
              <a:t>, J. Jarvis, Y.-K. Kim, Z. Huang</a:t>
            </a:r>
          </a:p>
        </p:txBody>
      </p:sp>
      <p:pic>
        <p:nvPicPr>
          <p:cNvPr id="5" name="Picture 2" descr="University of Chicago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724" y="5167500"/>
            <a:ext cx="1257321" cy="15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ermilab | Graphics Standards at Fermilab | Logo and us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394"/>
            <a:ext cx="3127983" cy="6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563"/>
            <a:ext cx="1602477" cy="1526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43" y="3222397"/>
            <a:ext cx="6975432" cy="1445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6300" y="457791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100</a:t>
            </a:r>
            <a:r>
              <a:rPr lang="en-US" dirty="0"/>
              <a:t>nm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14" y="2970426"/>
            <a:ext cx="3102852" cy="1976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99429" y="4982834"/>
                <a:ext cx="1145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0−6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29" y="4982834"/>
                <a:ext cx="1145635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57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7E51A14-0D35-4314-B3EC-0B5C7184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54" y="4190862"/>
            <a:ext cx="3291146" cy="18341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7272825" cy="557604"/>
            <a:chOff x="181495" y="173970"/>
            <a:chExt cx="7272825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7272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OTR power Theory and Experiment comparison. Low noise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7ED8A9-D5C2-4AA7-B971-6DFAED11B59A}"/>
                  </a:ext>
                </a:extLst>
              </p:cNvPr>
              <p:cNvSpPr txBox="1"/>
              <p:nvPr/>
            </p:nvSpPr>
            <p:spPr>
              <a:xfrm>
                <a:off x="1030234" y="3859002"/>
                <a:ext cx="35777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Predicted and Experimental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comparison. 9 filters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7ED8A9-D5C2-4AA7-B971-6DFAED11B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34" y="3859002"/>
                <a:ext cx="3577711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6E9AA076-C5A6-42C6-95F8-408E3A555E01}"/>
              </a:ext>
            </a:extLst>
          </p:cNvPr>
          <p:cNvSpPr/>
          <p:nvPr/>
        </p:nvSpPr>
        <p:spPr>
          <a:xfrm rot="5400000">
            <a:off x="2706072" y="4359257"/>
            <a:ext cx="273133" cy="1484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267221-5D88-44D3-8EED-445FA7489B5F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C963780-DA5D-408F-A23F-C5CE3E7FA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83" y="5344689"/>
            <a:ext cx="3096561" cy="540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755609-A27B-4287-A55B-AE8D69864756}"/>
                  </a:ext>
                </a:extLst>
              </p:cNvPr>
              <p:cNvSpPr txBox="1"/>
              <p:nvPr/>
            </p:nvSpPr>
            <p:spPr>
              <a:xfrm>
                <a:off x="448462" y="4642146"/>
                <a:ext cx="51269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|</a:t>
                </a:r>
                <a:r>
                  <a:rPr lang="en-US" sz="2400" dirty="0"/>
                  <a:t>Noise in the system is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u="sng" smtClean="0">
                        <a:latin typeface="Cambria Math" panose="02040503050406030204" pitchFamily="18" charset="0"/>
                      </a:rPr>
                      <m:t>=1÷1.</m:t>
                    </m:r>
                  </m:oMath>
                </a14:m>
                <a:r>
                  <a:rPr lang="en-US" sz="2400" u="sng" dirty="0"/>
                  <a:t>62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755609-A27B-4287-A55B-AE8D69864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2" y="4642146"/>
                <a:ext cx="5126976" cy="461665"/>
              </a:xfrm>
              <a:prstGeom prst="rect">
                <a:avLst/>
              </a:prstGeom>
              <a:blipFill>
                <a:blip r:embed="rId6"/>
                <a:stretch>
                  <a:fillRect l="-190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1D39CBC-1683-498E-81F8-310C80D55B95}"/>
              </a:ext>
            </a:extLst>
          </p:cNvPr>
          <p:cNvSpPr txBox="1"/>
          <p:nvPr/>
        </p:nvSpPr>
        <p:spPr>
          <a:xfrm>
            <a:off x="1563160" y="5806259"/>
            <a:ext cx="1448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Incoherent term</a:t>
            </a:r>
          </a:p>
          <a:p>
            <a:pPr algn="ctr"/>
            <a:r>
              <a:rPr lang="en-US" sz="1000" dirty="0"/>
              <a:t>N – number of particles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6088C-BEAA-4285-A7A2-8A8CB9A25428}"/>
              </a:ext>
            </a:extLst>
          </p:cNvPr>
          <p:cNvSpPr txBox="1"/>
          <p:nvPr/>
        </p:nvSpPr>
        <p:spPr>
          <a:xfrm>
            <a:off x="2929937" y="5826445"/>
            <a:ext cx="1448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Coherent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17FF7B-CCA3-49DA-BF96-F127D6B83D08}"/>
                  </a:ext>
                </a:extLst>
              </p:cNvPr>
              <p:cNvSpPr txBox="1"/>
              <p:nvPr/>
            </p:nvSpPr>
            <p:spPr>
              <a:xfrm>
                <a:off x="7139437" y="3642619"/>
                <a:ext cx="4174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35%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error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50%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error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62%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error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17FF7B-CCA3-49DA-BF96-F127D6B83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437" y="3642619"/>
                <a:ext cx="4174541" cy="369332"/>
              </a:xfrm>
              <a:prstGeom prst="rect">
                <a:avLst/>
              </a:prstGeom>
              <a:blipFill>
                <a:blip r:embed="rId7"/>
                <a:stretch>
                  <a:fillRect l="-1168" t="-10000" r="-4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3DE1B6-8A00-406E-9D07-88229296DF58}"/>
                  </a:ext>
                </a:extLst>
              </p:cNvPr>
              <p:cNvSpPr txBox="1"/>
              <p:nvPr/>
            </p:nvSpPr>
            <p:spPr>
              <a:xfrm>
                <a:off x="6525726" y="596821"/>
                <a:ext cx="5137462" cy="2753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Red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Gray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𝑖𝑤</m:t>
                                        </m:r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𝑑𝑧</m:t>
                                    </m:r>
                                  </m:e>
                                </m:func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 </a:t>
                </a:r>
              </a:p>
              <a:p>
                <a:pPr algn="ctr"/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func>
                          <m:func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func>
                      </m:e>
                    </m:nary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Red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Gray</m:t>
                            </m:r>
                          </m:den>
                        </m:f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𝑖𝑤</m:t>
                                    </m:r>
                                    <m:f>
                                      <m:f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f>
                                      <m:f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sz="1200" dirty="0"/>
                  <a:t> </a:t>
                </a:r>
              </a:p>
              <a:p>
                <a:pPr algn="ctr"/>
                <a:endParaRPr lang="en-US" sz="1200" dirty="0"/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1200" dirty="0"/>
                  <a:t>Shot-noise: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𝑖𝑤</m:t>
                                    </m:r>
                                    <m:f>
                                      <m:f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f>
                                      <m:f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e>
                            </m:func>
                          </m:e>
                        </m:nary>
                      </m:den>
                    </m:f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1.129 </m:t>
                        </m:r>
                        <m:rad>
                          <m:radPr>
                            <m:degHide m:val="on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1200" dirty="0"/>
              </a:p>
              <a:p>
                <a:pPr algn="ctr"/>
                <a:endParaRPr lang="en-US" sz="1200" dirty="0"/>
              </a:p>
              <a:p>
                <a:pPr algn="ctr"/>
                <a:endParaRPr lang="en-US" sz="1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Red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Gray</m:t>
                            </m:r>
                          </m:den>
                        </m:f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1.129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200" dirty="0"/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3DE1B6-8A00-406E-9D07-88229296D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726" y="596821"/>
                <a:ext cx="5137462" cy="2753895"/>
              </a:xfrm>
              <a:prstGeom prst="rect">
                <a:avLst/>
              </a:prstGeom>
              <a:blipFill>
                <a:blip r:embed="rId8"/>
                <a:stretch>
                  <a:fillRect t="-9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E7C549A-D6C3-4669-87CD-2B5B0658A56F}"/>
              </a:ext>
            </a:extLst>
          </p:cNvPr>
          <p:cNvSpPr txBox="1"/>
          <p:nvPr/>
        </p:nvSpPr>
        <p:spPr>
          <a:xfrm>
            <a:off x="7262000" y="6056924"/>
            <a:ext cx="366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Beam size measurement error in work.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3C62A-A52D-45AC-9C75-205D1F3287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138" y="751760"/>
            <a:ext cx="5043598" cy="29966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29F1E6A-DEA7-4D72-9B62-54A4A3DD3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5154" y="4206795"/>
            <a:ext cx="3146846" cy="18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8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2557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Bunch compression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24F2BF-7C1B-A733-7A21-2C74DB2F6671}"/>
              </a:ext>
            </a:extLst>
          </p:cNvPr>
          <p:cNvSpPr txBox="1"/>
          <p:nvPr/>
        </p:nvSpPr>
        <p:spPr>
          <a:xfrm>
            <a:off x="423187" y="5050610"/>
            <a:ext cx="45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Beam length dependence on CC2 phase.</a:t>
            </a:r>
          </a:p>
          <a:p>
            <a:pPr algn="ctr"/>
            <a:r>
              <a:rPr lang="en-US" sz="1400" dirty="0"/>
              <a:t>Interesting region is circled red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FD326B-C3C4-6095-8E87-E65F455ECE8B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30DEDF9-F9A9-40EB-025B-83C96CF92231}"/>
              </a:ext>
            </a:extLst>
          </p:cNvPr>
          <p:cNvSpPr txBox="1"/>
          <p:nvPr/>
        </p:nvSpPr>
        <p:spPr>
          <a:xfrm>
            <a:off x="6870126" y="4952056"/>
            <a:ext cx="429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OTR energy per 100-nm BW </a:t>
            </a:r>
            <a:r>
              <a:rPr lang="en-US" sz="1400" dirty="0"/>
              <a:t>dependence on wavelength for different bunch lengths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27C5743-808D-49FE-AE7F-78E7D58C7D34}"/>
              </a:ext>
            </a:extLst>
          </p:cNvPr>
          <p:cNvGrpSpPr/>
          <p:nvPr/>
        </p:nvGrpSpPr>
        <p:grpSpPr>
          <a:xfrm>
            <a:off x="5941458" y="1489377"/>
            <a:ext cx="6148281" cy="3250723"/>
            <a:chOff x="5992258" y="1744148"/>
            <a:chExt cx="6148281" cy="325072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ADA4CBC-5CF4-417C-8830-883D6FE3F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2258" y="1744148"/>
              <a:ext cx="5400107" cy="3250723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DE1F7E-1A97-422A-B57C-FA2F2CFA0F5B}"/>
                </a:ext>
              </a:extLst>
            </p:cNvPr>
            <p:cNvGrpSpPr/>
            <p:nvPr/>
          </p:nvGrpSpPr>
          <p:grpSpPr>
            <a:xfrm>
              <a:off x="10144529" y="2836773"/>
              <a:ext cx="1996010" cy="1800649"/>
              <a:chOff x="10144529" y="2836773"/>
              <a:chExt cx="1996010" cy="180064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26AE97-D793-60CA-94DB-502609ADAF3D}"/>
                  </a:ext>
                </a:extLst>
              </p:cNvPr>
              <p:cNvSpPr txBox="1"/>
              <p:nvPr/>
            </p:nvSpPr>
            <p:spPr>
              <a:xfrm>
                <a:off x="10226997" y="3806380"/>
                <a:ext cx="1592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20 times increase!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CC6359B-218B-4180-B251-035AC0207994}"/>
                  </a:ext>
                </a:extLst>
              </p:cNvPr>
              <p:cNvCxnSpPr>
                <a:cxnSpLocks/>
                <a:endCxn id="25" idx="1"/>
              </p:cNvCxnSpPr>
              <p:nvPr/>
            </p:nvCxnSpPr>
            <p:spPr>
              <a:xfrm flipV="1">
                <a:off x="10490200" y="4411450"/>
                <a:ext cx="669686" cy="87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EF6A8B-5BB4-4341-B764-D8DB78849D78}"/>
                  </a:ext>
                </a:extLst>
              </p:cNvPr>
              <p:cNvSpPr txBox="1"/>
              <p:nvPr/>
            </p:nvSpPr>
            <p:spPr>
              <a:xfrm>
                <a:off x="11159886" y="4257561"/>
                <a:ext cx="980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Incoherent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1F69B91-7711-4D95-B56F-DCCEABE5C899}"/>
                  </a:ext>
                </a:extLst>
              </p:cNvPr>
              <p:cNvCxnSpPr>
                <a:cxnSpLocks/>
                <a:endCxn id="27" idx="1"/>
              </p:cNvCxnSpPr>
              <p:nvPr/>
            </p:nvCxnSpPr>
            <p:spPr>
              <a:xfrm>
                <a:off x="10148966" y="3598599"/>
                <a:ext cx="979638" cy="153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8DF7AE-FB3C-4A74-B37D-46115C52FAAE}"/>
                  </a:ext>
                </a:extLst>
              </p:cNvPr>
              <p:cNvSpPr txBox="1"/>
              <p:nvPr/>
            </p:nvSpPr>
            <p:spPr>
              <a:xfrm>
                <a:off x="11128604" y="3460099"/>
                <a:ext cx="8635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Coherent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7AFFD16-BBDB-494C-B6F1-A042287BD2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4529" y="2836773"/>
                <a:ext cx="4437" cy="180064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B4E463-356A-46A2-A973-585FD87625BF}"/>
                  </a:ext>
                </a:extLst>
              </p:cNvPr>
              <p:cNvSpPr txBox="1"/>
              <p:nvPr/>
            </p:nvSpPr>
            <p:spPr>
              <a:xfrm>
                <a:off x="7862120" y="5938197"/>
                <a:ext cx="24666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Fano factor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~3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B4E463-356A-46A2-A973-585FD876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20" y="5938197"/>
                <a:ext cx="2466637" cy="369332"/>
              </a:xfrm>
              <a:prstGeom prst="rect">
                <a:avLst/>
              </a:prstGeom>
              <a:blipFill>
                <a:blip r:embed="rId4"/>
                <a:stretch>
                  <a:fillRect l="-22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11CF6970-556B-40D2-9708-6F7B56D94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87" y="1500565"/>
            <a:ext cx="4904198" cy="34559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30496F-38A8-4CC2-A4C0-A02D3BC30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439" y="-3263"/>
            <a:ext cx="3096561" cy="540670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8B7A5B1D-E7C6-4F80-903E-3FFA90495527}"/>
              </a:ext>
            </a:extLst>
          </p:cNvPr>
          <p:cNvSpPr/>
          <p:nvPr/>
        </p:nvSpPr>
        <p:spPr>
          <a:xfrm>
            <a:off x="1231900" y="4156679"/>
            <a:ext cx="374650" cy="345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1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1339A629-1F60-45DF-A835-CBDA75780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211" y="941545"/>
            <a:ext cx="3262789" cy="182029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1934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Elevated noise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A7CC6D-2FA4-4CDB-8250-9E35B9DAD8E6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BEA754-5852-4E4E-BD58-7DB6E75996E0}"/>
                  </a:ext>
                </a:extLst>
              </p:cNvPr>
              <p:cNvSpPr txBox="1"/>
              <p:nvPr/>
            </p:nvSpPr>
            <p:spPr>
              <a:xfrm>
                <a:off x="9422104" y="4096164"/>
                <a:ext cx="339043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COTR at &lt; 0.9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Peak at 1.5-1.6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Peak at 0.9-1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BEA754-5852-4E4E-BD58-7DB6E759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04" y="4096164"/>
                <a:ext cx="3390439" cy="1477328"/>
              </a:xfrm>
              <a:prstGeom prst="rect">
                <a:avLst/>
              </a:prstGeom>
              <a:blipFill>
                <a:blip r:embed="rId4"/>
                <a:stretch>
                  <a:fillRect l="-1259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DA7F5D9-D7BE-4DEE-AC6A-09B334A827D0}"/>
              </a:ext>
            </a:extLst>
          </p:cNvPr>
          <p:cNvSpPr txBox="1"/>
          <p:nvPr/>
        </p:nvSpPr>
        <p:spPr>
          <a:xfrm>
            <a:off x="5881546" y="2802418"/>
            <a:ext cx="292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Additional OTR spectrum when the beam is compressed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22728A-6720-4082-8B33-EEBF21CE9058}"/>
                  </a:ext>
                </a:extLst>
              </p:cNvPr>
              <p:cNvSpPr txBox="1"/>
              <p:nvPr/>
            </p:nvSpPr>
            <p:spPr>
              <a:xfrm>
                <a:off x="9186740" y="2799279"/>
                <a:ext cx="2925763" cy="61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0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1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1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1000" i="1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22728A-6720-4082-8B33-EEBF21CE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740" y="2799279"/>
                <a:ext cx="2925763" cy="611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A460A2F-B61E-48DE-8B2C-0EEAEBB3AA15}"/>
              </a:ext>
            </a:extLst>
          </p:cNvPr>
          <p:cNvSpPr txBox="1"/>
          <p:nvPr/>
        </p:nvSpPr>
        <p:spPr>
          <a:xfrm>
            <a:off x="7040308" y="5908492"/>
            <a:ext cx="1662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Fano factor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9AA549-9AA1-4E93-A204-B736C2A96EB7}"/>
              </a:ext>
            </a:extLst>
          </p:cNvPr>
          <p:cNvGrpSpPr/>
          <p:nvPr/>
        </p:nvGrpSpPr>
        <p:grpSpPr>
          <a:xfrm>
            <a:off x="344183" y="1074825"/>
            <a:ext cx="4374007" cy="2014613"/>
            <a:chOff x="443645" y="1574111"/>
            <a:chExt cx="4374007" cy="201461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792BCD-F221-4C91-8CAD-C7B2374A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262" y="1574111"/>
              <a:ext cx="3500390" cy="20146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155AE2-747C-4A76-BA9E-C2AD8133FF82}"/>
                </a:ext>
              </a:extLst>
            </p:cNvPr>
            <p:cNvSpPr txBox="1"/>
            <p:nvPr/>
          </p:nvSpPr>
          <p:spPr>
            <a:xfrm>
              <a:off x="443645" y="2955137"/>
              <a:ext cx="10569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Is the largest only at 960nm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F41A63-AFD8-4E92-A6CD-04790A7ECE04}"/>
                </a:ext>
              </a:extLst>
            </p:cNvPr>
            <p:cNvCxnSpPr>
              <a:cxnSpLocks/>
            </p:cNvCxnSpPr>
            <p:nvPr/>
          </p:nvCxnSpPr>
          <p:spPr>
            <a:xfrm>
              <a:off x="1317262" y="3355997"/>
              <a:ext cx="6097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F6FD84D-AE5A-4C66-84DC-B661B4F4DD46}"/>
              </a:ext>
            </a:extLst>
          </p:cNvPr>
          <p:cNvSpPr txBox="1"/>
          <p:nvPr/>
        </p:nvSpPr>
        <p:spPr>
          <a:xfrm>
            <a:off x="1366533" y="5926753"/>
            <a:ext cx="288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 attempt to fit the elevated noise picture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DEF48A4-2AF0-4E95-A83B-D39E3C2C9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01" y="3483694"/>
            <a:ext cx="5474637" cy="22994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D36FEC5-A687-4166-BC3D-DFE66915D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762" y="935488"/>
            <a:ext cx="3132449" cy="180794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D76C949-FB85-4EAA-ABCF-02028FA5EA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485" y="3687673"/>
            <a:ext cx="3591710" cy="21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C34852-4BD4-44BF-8C57-BB671AF1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060" y="486940"/>
            <a:ext cx="4851070" cy="35140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1357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Simulations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EBC0BB4-ACF6-9DB3-0F43-A65DD7D5D4FA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D1595C-FAA0-3640-DE73-3D9E630EFD7A}"/>
              </a:ext>
            </a:extLst>
          </p:cNvPr>
          <p:cNvSpPr txBox="1"/>
          <p:nvPr/>
        </p:nvSpPr>
        <p:spPr>
          <a:xfrm>
            <a:off x="181495" y="902791"/>
            <a:ext cx="2667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ImpactX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Cross-checked with ASTRA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E35807-BA5E-4937-88BC-2EB390AB979C}"/>
              </a:ext>
            </a:extLst>
          </p:cNvPr>
          <p:cNvGrpSpPr/>
          <p:nvPr/>
        </p:nvGrpSpPr>
        <p:grpSpPr>
          <a:xfrm>
            <a:off x="6434448" y="4231559"/>
            <a:ext cx="3708609" cy="2151351"/>
            <a:chOff x="9159275" y="1532128"/>
            <a:chExt cx="2922778" cy="169549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03728D7-6E42-483B-9B3C-21022C0DA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9275" y="1532128"/>
              <a:ext cx="2922778" cy="1650314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7FAFA9D-28BA-4751-962B-4FCEDAF79169}"/>
                </a:ext>
              </a:extLst>
            </p:cNvPr>
            <p:cNvCxnSpPr/>
            <p:nvPr/>
          </p:nvCxnSpPr>
          <p:spPr>
            <a:xfrm>
              <a:off x="9463669" y="1532128"/>
              <a:ext cx="0" cy="16954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9C8CAF-7254-4F88-BB95-06938074BF64}"/>
              </a:ext>
            </a:extLst>
          </p:cNvPr>
          <p:cNvSpPr txBox="1"/>
          <p:nvPr/>
        </p:nvSpPr>
        <p:spPr>
          <a:xfrm>
            <a:off x="9061040" y="3190445"/>
            <a:ext cx="2482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Beam length comparison + OTR peak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3E584-4F9B-4F1A-AD93-FDC6A33CDE6C}"/>
              </a:ext>
            </a:extLst>
          </p:cNvPr>
          <p:cNvSpPr txBox="1"/>
          <p:nvPr/>
        </p:nvSpPr>
        <p:spPr>
          <a:xfrm>
            <a:off x="9672190" y="5212882"/>
            <a:ext cx="225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OTR peak on multiple filters.</a:t>
            </a:r>
          </a:p>
          <a:p>
            <a:r>
              <a:rPr lang="en-US" sz="1400" dirty="0"/>
              <a:t>Peak ~31.4 (from symmetry)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78A0C5-930A-45F6-AFBA-7AB8251A9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33" y="2310996"/>
            <a:ext cx="2692385" cy="1964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7B662F-0DC5-409B-B3D0-8EE97C4CB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973" y="2328332"/>
            <a:ext cx="2692385" cy="19766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1A23B0-EC52-4BD0-B86D-E54D01BACDA9}"/>
              </a:ext>
            </a:extLst>
          </p:cNvPr>
          <p:cNvSpPr txBox="1"/>
          <p:nvPr/>
        </p:nvSpPr>
        <p:spPr>
          <a:xfrm>
            <a:off x="474623" y="4293697"/>
            <a:ext cx="217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Uncompressed beam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9308CE-FBB4-4CF2-BDB3-C09EE239FB4E}"/>
              </a:ext>
            </a:extLst>
          </p:cNvPr>
          <p:cNvSpPr txBox="1"/>
          <p:nvPr/>
        </p:nvSpPr>
        <p:spPr>
          <a:xfrm>
            <a:off x="3497814" y="4293697"/>
            <a:ext cx="19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Compressed beam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14938-5F2E-4ED7-BE71-18041ACD687C}"/>
              </a:ext>
            </a:extLst>
          </p:cNvPr>
          <p:cNvSpPr txBox="1"/>
          <p:nvPr/>
        </p:nvSpPr>
        <p:spPr>
          <a:xfrm>
            <a:off x="264256" y="5307234"/>
            <a:ext cx="507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microbunching?                Need more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 plot (with initial distortion) shows the same</a:t>
            </a:r>
          </a:p>
        </p:txBody>
      </p:sp>
    </p:spTree>
    <p:extLst>
      <p:ext uri="{BB962C8B-B14F-4D97-AF65-F5344CB8AC3E}">
        <p14:creationId xmlns:p14="http://schemas.microsoft.com/office/powerpoint/2010/main" val="13122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1242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Next steps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EBC0BB4-ACF6-9DB3-0F43-A65DD7D5D4FA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C323CC-4405-855F-FC2A-45EE5688407C}"/>
              </a:ext>
            </a:extLst>
          </p:cNvPr>
          <p:cNvSpPr txBox="1"/>
          <p:nvPr/>
        </p:nvSpPr>
        <p:spPr>
          <a:xfrm>
            <a:off x="6228607" y="978588"/>
            <a:ext cx="57666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Experiment: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the experiment with ultimate control of the beam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 additional measurement stations in the high energy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Try other filters / neutral density filters to improve the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ADA0C-D96C-4CF6-92B7-BCBC8EE8665D}"/>
              </a:ext>
            </a:extLst>
          </p:cNvPr>
          <p:cNvSpPr txBox="1"/>
          <p:nvPr/>
        </p:nvSpPr>
        <p:spPr>
          <a:xfrm>
            <a:off x="302820" y="978588"/>
            <a:ext cx="48154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analysis: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Fit the elevated noise automatically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Fit the vacuum window transmission lower edge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Simulations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Regular tracking:</a:t>
            </a:r>
          </a:p>
          <a:p>
            <a:r>
              <a:rPr lang="en-US" sz="1600" dirty="0"/>
              <a:t>Beam length vs cc2 phase for the high energy channel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Microbunching:</a:t>
            </a:r>
          </a:p>
          <a:p>
            <a:r>
              <a:rPr lang="en-US" sz="1600" dirty="0"/>
              <a:t>Increase accuracy and compare with other tools like GPT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076096-A149-4F86-B5B3-8E92F99235AD}"/>
                  </a:ext>
                </a:extLst>
              </p:cNvPr>
              <p:cNvSpPr txBox="1"/>
              <p:nvPr/>
            </p:nvSpPr>
            <p:spPr>
              <a:xfrm>
                <a:off x="7267186" y="6087679"/>
                <a:ext cx="36283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Noise in the system is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=1÷1.</m:t>
                    </m:r>
                  </m:oMath>
                </a14:m>
                <a:r>
                  <a:rPr lang="en-US" u="sng" dirty="0"/>
                  <a:t>62</a:t>
                </a:r>
                <a:endParaRPr lang="en-US" sz="1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076096-A149-4F86-B5B3-8E92F9923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86" y="6087679"/>
                <a:ext cx="3628322" cy="369332"/>
              </a:xfrm>
              <a:prstGeom prst="rect">
                <a:avLst/>
              </a:prstGeom>
              <a:blipFill>
                <a:blip r:embed="rId3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14B6142F-039A-4F8D-BACC-1B6348658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027" y="3594689"/>
            <a:ext cx="4070640" cy="24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1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40EA1-CA86-6238-65CC-65F0AFD9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F0AF8F-9B53-5130-5F0A-C58D914E2DAA}"/>
              </a:ext>
            </a:extLst>
          </p:cNvPr>
          <p:cNvSpPr txBox="1"/>
          <p:nvPr/>
        </p:nvSpPr>
        <p:spPr>
          <a:xfrm>
            <a:off x="4713474" y="3429000"/>
            <a:ext cx="27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you! Questions time.</a:t>
            </a:r>
          </a:p>
        </p:txBody>
      </p:sp>
    </p:spTree>
    <p:extLst>
      <p:ext uri="{BB962C8B-B14F-4D97-AF65-F5344CB8AC3E}">
        <p14:creationId xmlns:p14="http://schemas.microsoft.com/office/powerpoint/2010/main" val="53219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A0665-3F9D-47DA-9CA2-A72948DC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33" y="4786760"/>
            <a:ext cx="2507340" cy="1531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3A3C61-FFA8-4169-B028-EC725217B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16" y="4786760"/>
            <a:ext cx="2491535" cy="1531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91CA44-89F6-4CA8-B412-7CBB5CC1664B}"/>
              </a:ext>
            </a:extLst>
          </p:cNvPr>
          <p:cNvSpPr txBox="1"/>
          <p:nvPr/>
        </p:nvSpPr>
        <p:spPr>
          <a:xfrm>
            <a:off x="7013262" y="4625965"/>
            <a:ext cx="5015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Possible discrepancy in beam length experiment vs simulation explanation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18435-6141-49EA-B849-9023D448EB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1" t="36298" r="37873" b="21681"/>
          <a:stretch/>
        </p:blipFill>
        <p:spPr>
          <a:xfrm>
            <a:off x="9435498" y="4954072"/>
            <a:ext cx="1567542" cy="1304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BDB226-DDAA-4EA4-883F-6BE4E4A63C24}"/>
              </a:ext>
            </a:extLst>
          </p:cNvPr>
          <p:cNvSpPr txBox="1"/>
          <p:nvPr/>
        </p:nvSpPr>
        <p:spPr>
          <a:xfrm>
            <a:off x="9966512" y="624415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2FF1D-DCC0-4537-9CA7-25786CDF24E1}"/>
              </a:ext>
            </a:extLst>
          </p:cNvPr>
          <p:cNvSpPr txBox="1"/>
          <p:nvPr/>
        </p:nvSpPr>
        <p:spPr>
          <a:xfrm>
            <a:off x="8167781" y="62259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A5A711-5AA2-46F9-A211-6EBC943B785A}"/>
              </a:ext>
            </a:extLst>
          </p:cNvPr>
          <p:cNvGrpSpPr/>
          <p:nvPr/>
        </p:nvGrpSpPr>
        <p:grpSpPr>
          <a:xfrm>
            <a:off x="7652969" y="4954072"/>
            <a:ext cx="1529773" cy="1304279"/>
            <a:chOff x="6353832" y="4357172"/>
            <a:chExt cx="1529773" cy="13042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E6CD65-A2D4-4422-B4B0-34150632D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4" t="35192" r="38749" b="24770"/>
            <a:stretch/>
          </p:blipFill>
          <p:spPr>
            <a:xfrm>
              <a:off x="6353832" y="4357172"/>
              <a:ext cx="1529773" cy="130427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4FBD9D-A9DD-41E1-BB27-090D754F90CD}"/>
                </a:ext>
              </a:extLst>
            </p:cNvPr>
            <p:cNvSpPr/>
            <p:nvPr/>
          </p:nvSpPr>
          <p:spPr>
            <a:xfrm>
              <a:off x="6996689" y="4866073"/>
              <a:ext cx="380207" cy="3573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B5DAE7-8EA2-409B-BBD6-BD08050D0FBD}"/>
              </a:ext>
            </a:extLst>
          </p:cNvPr>
          <p:cNvCxnSpPr>
            <a:cxnSpLocks/>
          </p:cNvCxnSpPr>
          <p:nvPr/>
        </p:nvCxnSpPr>
        <p:spPr>
          <a:xfrm>
            <a:off x="8435643" y="4957556"/>
            <a:ext cx="0" cy="130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50D50D-4DAA-4D67-A5D6-788437FCB054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10219269" y="4954072"/>
            <a:ext cx="0" cy="1304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C46966-82A5-4240-8720-724C3B1BA49C}"/>
              </a:ext>
            </a:extLst>
          </p:cNvPr>
          <p:cNvSpPr txBox="1"/>
          <p:nvPr/>
        </p:nvSpPr>
        <p:spPr>
          <a:xfrm>
            <a:off x="237016" y="204106"/>
            <a:ext cx="6095010" cy="3394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+mn-lt"/>
                <a:cs typeface="Arial"/>
              </a:rPr>
              <a:t>EIC features</a:t>
            </a:r>
          </a:p>
          <a:p>
            <a:pPr>
              <a:lnSpc>
                <a:spcPct val="120000"/>
              </a:lnSpc>
            </a:pPr>
            <a:endParaRPr lang="en-US" sz="1800" dirty="0">
              <a:latin typeface="+mn-lt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Arial"/>
              </a:rPr>
              <a:t>Large range of center-of-mass </a:t>
            </a:r>
            <a:r>
              <a:rPr lang="en-US" sz="1800" dirty="0">
                <a:solidFill>
                  <a:srgbClr val="0070C0"/>
                </a:solidFill>
                <a:latin typeface="+mn-lt"/>
                <a:cs typeface="Arial"/>
              </a:rPr>
              <a:t>energies</a:t>
            </a:r>
            <a:r>
              <a:rPr lang="en-US" sz="1800" dirty="0">
                <a:latin typeface="+mn-lt"/>
                <a:cs typeface="Arial"/>
              </a:rPr>
              <a:t> </a:t>
            </a:r>
            <a:r>
              <a:rPr lang="en-US" sz="1800" dirty="0" err="1">
                <a:latin typeface="+mn-lt"/>
                <a:cs typeface="Arial"/>
              </a:rPr>
              <a:t>E</a:t>
            </a:r>
            <a:r>
              <a:rPr lang="en-US" sz="1800" baseline="-25000" dirty="0" err="1">
                <a:latin typeface="+mn-lt"/>
                <a:cs typeface="Arial"/>
              </a:rPr>
              <a:t>cm</a:t>
            </a:r>
            <a:r>
              <a:rPr lang="en-US" sz="1800" dirty="0">
                <a:latin typeface="+mn-lt"/>
                <a:cs typeface="Arial"/>
              </a:rPr>
              <a:t>= 29 to 140 GeV/u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+mn-lt"/>
              </a:rPr>
              <a:t>Polarized beams </a:t>
            </a:r>
            <a:r>
              <a:rPr lang="en-US" sz="1800" dirty="0">
                <a:latin typeface="+mn-lt"/>
              </a:rPr>
              <a:t>with flexible spin patterns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Arial"/>
              </a:rPr>
              <a:t>Favorable condition for </a:t>
            </a:r>
            <a:r>
              <a:rPr lang="en-US" sz="1800" dirty="0">
                <a:solidFill>
                  <a:srgbClr val="0070C0"/>
                </a:solidFill>
                <a:latin typeface="+mn-lt"/>
                <a:cs typeface="Arial"/>
              </a:rPr>
              <a:t>detector acceptance </a:t>
            </a:r>
            <a:r>
              <a:rPr lang="en-US" sz="1800" dirty="0">
                <a:latin typeface="+mn-lt"/>
                <a:cs typeface="Arial"/>
              </a:rPr>
              <a:t>such as </a:t>
            </a:r>
            <a:r>
              <a:rPr lang="en-US" sz="1800" dirty="0" err="1">
                <a:latin typeface="+mn-lt"/>
                <a:cs typeface="Arial"/>
              </a:rPr>
              <a:t>p</a:t>
            </a:r>
            <a:r>
              <a:rPr lang="en-US" sz="1800" baseline="-25000" dirty="0" err="1">
                <a:latin typeface="+mn-lt"/>
                <a:cs typeface="Arial"/>
              </a:rPr>
              <a:t>T</a:t>
            </a:r>
            <a:r>
              <a:rPr lang="en-US" sz="1800" dirty="0">
                <a:latin typeface="+mn-lt"/>
                <a:cs typeface="Arial"/>
              </a:rPr>
              <a:t> =200 MeV/c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Large range of 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hadron species</a:t>
            </a:r>
            <a:r>
              <a:rPr lang="en-US" sz="1800" dirty="0">
                <a:latin typeface="+mn-lt"/>
              </a:rPr>
              <a:t>:  protons ….Uranium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Collisions of electrons with 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polarized protons and light ions  </a:t>
            </a:r>
            <a:r>
              <a:rPr lang="en-US" sz="1800" dirty="0">
                <a:latin typeface="+mn-lt"/>
              </a:rPr>
              <a:t>(</a:t>
            </a:r>
            <a:r>
              <a:rPr lang="en-US" sz="1800" baseline="30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He, d,…)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1A29BD-606D-4EE5-892E-52672180CC16}"/>
              </a:ext>
            </a:extLst>
          </p:cNvPr>
          <p:cNvSpPr txBox="1"/>
          <p:nvPr/>
        </p:nvSpPr>
        <p:spPr>
          <a:xfrm>
            <a:off x="1311522" y="6362240"/>
            <a:ext cx="2997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Signal fluctuations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B6086-9829-44A5-A22D-E319E6A8D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234" y="204106"/>
            <a:ext cx="3607845" cy="21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2669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Electron-Ion Collider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B1E435-D024-4BFE-B66C-7748A1ED8178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BCB270-B1BA-40E8-959C-165D90DB25C6}"/>
              </a:ext>
            </a:extLst>
          </p:cNvPr>
          <p:cNvSpPr txBox="1"/>
          <p:nvPr/>
        </p:nvSpPr>
        <p:spPr>
          <a:xfrm>
            <a:off x="146349" y="716649"/>
            <a:ext cx="5500848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+mn-lt"/>
                <a:cs typeface="Arial"/>
              </a:rPr>
              <a:t>High luminosity</a:t>
            </a:r>
            <a:r>
              <a:rPr lang="en-US" sz="1800" dirty="0">
                <a:latin typeface="+mn-lt"/>
                <a:cs typeface="Arial"/>
              </a:rPr>
              <a:t>: L = 10</a:t>
            </a:r>
            <a:r>
              <a:rPr lang="en-US" sz="1800" baseline="30000" dirty="0">
                <a:latin typeface="+mn-lt"/>
                <a:cs typeface="Arial"/>
              </a:rPr>
              <a:t>33  </a:t>
            </a:r>
            <a:r>
              <a:rPr lang="en-US" sz="1800" dirty="0">
                <a:latin typeface="+mn-lt"/>
                <a:cs typeface="Arial"/>
              </a:rPr>
              <a:t>to 10</a:t>
            </a:r>
            <a:r>
              <a:rPr lang="en-US" sz="1800" baseline="30000" dirty="0">
                <a:latin typeface="+mn-lt"/>
                <a:cs typeface="Arial"/>
              </a:rPr>
              <a:t>34</a:t>
            </a:r>
            <a:r>
              <a:rPr lang="en-US" sz="1800" dirty="0">
                <a:latin typeface="+mn-lt"/>
                <a:cs typeface="Arial"/>
              </a:rPr>
              <a:t> cm</a:t>
            </a:r>
            <a:r>
              <a:rPr lang="en-US" sz="1800" baseline="30000" dirty="0">
                <a:latin typeface="+mn-lt"/>
                <a:cs typeface="Arial"/>
              </a:rPr>
              <a:t>-2</a:t>
            </a:r>
            <a:r>
              <a:rPr lang="en-US" sz="1800" dirty="0">
                <a:latin typeface="+mn-lt"/>
                <a:cs typeface="Arial"/>
              </a:rPr>
              <a:t>sec</a:t>
            </a:r>
            <a:r>
              <a:rPr lang="en-US" sz="1800" baseline="30000" dirty="0">
                <a:latin typeface="+mn-lt"/>
                <a:cs typeface="Arial"/>
              </a:rPr>
              <a:t>-1</a:t>
            </a:r>
            <a:r>
              <a:rPr lang="en-US" sz="1800" dirty="0">
                <a:latin typeface="+mn-lt"/>
                <a:cs typeface="Arial"/>
              </a:rPr>
              <a:t>  - a factor 100 to 1000 beyond HERA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FFBC9E-F91A-499B-BA05-A2A34CD10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267" y="980805"/>
            <a:ext cx="5751770" cy="4962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E13641-8726-4C30-95C1-EBD275275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49" y="1569562"/>
            <a:ext cx="5059421" cy="48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4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1854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Beam Cooling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B1E435-D024-4BFE-B66C-7748A1ED8178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319312-7ECF-460D-B498-51926DACDA81}"/>
              </a:ext>
            </a:extLst>
          </p:cNvPr>
          <p:cNvSpPr txBox="1"/>
          <p:nvPr/>
        </p:nvSpPr>
        <p:spPr>
          <a:xfrm>
            <a:off x="6107574" y="1842158"/>
            <a:ext cx="5748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/>
              <a:t>Cooling</a:t>
            </a:r>
            <a:r>
              <a:rPr lang="en-US" altLang="en-US" dirty="0"/>
              <a:t> is a reduction in the phase space occupied by the beam (for the same number of particles)</a:t>
            </a:r>
          </a:p>
          <a:p>
            <a:endParaRPr lang="en-US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figure of merit – beam emittance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0A5F32-FAB8-4C62-8DEC-9FF392A74428}"/>
              </a:ext>
            </a:extLst>
          </p:cNvPr>
          <p:cNvSpPr txBox="1"/>
          <p:nvPr/>
        </p:nvSpPr>
        <p:spPr>
          <a:xfrm>
            <a:off x="121370" y="1065868"/>
            <a:ext cx="552534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|</a:t>
            </a:r>
            <a:r>
              <a:rPr lang="en-US" dirty="0"/>
              <a:t>Transverse momentum energy growth:</a:t>
            </a:r>
          </a:p>
          <a:p>
            <a:endParaRPr lang="en-US" sz="1600" dirty="0"/>
          </a:p>
          <a:p>
            <a:endParaRPr lang="ru-RU" sz="1600" dirty="0"/>
          </a:p>
          <a:p>
            <a:endParaRPr lang="en-US" sz="1600" dirty="0"/>
          </a:p>
          <a:p>
            <a:r>
              <a:rPr lang="en-US" sz="1600" b="1" dirty="0"/>
              <a:t>Source</a:t>
            </a:r>
            <a:r>
              <a:rPr lang="en-US" sz="1600" dirty="0"/>
              <a:t>: longitudinal degree of freedom.</a:t>
            </a:r>
          </a:p>
          <a:p>
            <a:endParaRPr lang="ru-RU" sz="1600" dirty="0"/>
          </a:p>
          <a:p>
            <a:endParaRPr lang="en-US" sz="1600" dirty="0"/>
          </a:p>
          <a:p>
            <a:r>
              <a:rPr lang="en-US" sz="1600" dirty="0"/>
              <a:t>Coupling to transverse degree </a:t>
            </a:r>
            <a:r>
              <a:rPr lang="en-US" sz="1600" b="1" dirty="0"/>
              <a:t>processes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Scattering (</a:t>
            </a:r>
            <a:r>
              <a:rPr lang="en-US" sz="1600" dirty="0">
                <a:solidFill>
                  <a:srgbClr val="FF0000"/>
                </a:solidFill>
              </a:rPr>
              <a:t>intra-beam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beam-beam, residual gas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Improper bending and/or focusing at injection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Interaction with beam’s environment (e.g. wake fields)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Space-charge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Secondary and tertiary beams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3A2CB84-9E8A-4E3A-8296-778BD1C22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04666"/>
              </p:ext>
            </p:extLst>
          </p:nvPr>
        </p:nvGraphicFramePr>
        <p:xfrm>
          <a:off x="7012811" y="3880097"/>
          <a:ext cx="38068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4" imgW="1917360" imgH="355320" progId="Equation.DSMT4">
                  <p:embed/>
                </p:oleObj>
              </mc:Choice>
              <mc:Fallback>
                <p:oleObj name="Equation" r:id="rId4" imgW="1917360" imgH="355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502AB9A-FAAF-FD88-069F-E2BDB609E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2811" y="3880097"/>
                        <a:ext cx="3806825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71EF31A-935C-4A11-B6EA-70340923D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526272"/>
              </p:ext>
            </p:extLst>
          </p:nvPr>
        </p:nvGraphicFramePr>
        <p:xfrm>
          <a:off x="9889178" y="4614283"/>
          <a:ext cx="1329832" cy="75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6" imgW="736560" imgH="419040" progId="Equation.DSMT4">
                  <p:embed/>
                </p:oleObj>
              </mc:Choice>
              <mc:Fallback>
                <p:oleObj name="Equation" r:id="rId6" imgW="73656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D8192A6-0756-C64E-DCA0-6110A3242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89178" y="4614283"/>
                        <a:ext cx="1329832" cy="75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943A-D5F7-4F1B-B971-ABF8485D5BEE}"/>
                  </a:ext>
                </a:extLst>
              </p:cNvPr>
              <p:cNvSpPr txBox="1"/>
              <p:nvPr/>
            </p:nvSpPr>
            <p:spPr>
              <a:xfrm>
                <a:off x="7427714" y="1039268"/>
                <a:ext cx="3568888" cy="40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Necessary:    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943A-D5F7-4F1B-B971-ABF8485D5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14" y="1039268"/>
                <a:ext cx="3568888" cy="402354"/>
              </a:xfrm>
              <a:prstGeom prst="rect">
                <a:avLst/>
              </a:prstGeom>
              <a:blipFill>
                <a:blip r:embed="rId8"/>
                <a:stretch>
                  <a:fillRect l="-1365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1854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Beam Cooling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B1E435-D024-4BFE-B66C-7748A1ED8178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E2FF3A-8F3E-41BC-BBA7-672A7A8CC559}"/>
                  </a:ext>
                </a:extLst>
              </p:cNvPr>
              <p:cNvSpPr txBox="1"/>
              <p:nvPr/>
            </p:nvSpPr>
            <p:spPr>
              <a:xfrm>
                <a:off x="237154" y="899932"/>
                <a:ext cx="5334592" cy="3932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At 275 GeV, IBS times are: H/L = 1.5/4 hours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IBS heating rate scales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000" b="1" dirty="0"/>
                  <a:t>|</a:t>
                </a:r>
                <a:r>
                  <a:rPr lang="en-US" sz="2000" dirty="0"/>
                  <a:t>Thus, the hadron cooling system must provide</a:t>
                </a:r>
              </a:p>
              <a:p>
                <a:r>
                  <a:rPr lang="en-US" sz="2000" u="sng" dirty="0"/>
                  <a:t>~1-2 hour horizontal cooling time </a:t>
                </a:r>
                <a:r>
                  <a:rPr lang="en-US" sz="2000" dirty="0"/>
                  <a:t>to prevent emittance blowup and conserve luminosity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are calling it </a:t>
                </a:r>
                <a:r>
                  <a:rPr lang="en-US" u="sng" dirty="0"/>
                  <a:t>Strong Hadron Cooling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E2FF3A-8F3E-41BC-BBA7-672A7A8CC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4" y="899932"/>
                <a:ext cx="5334592" cy="3932487"/>
              </a:xfrm>
              <a:prstGeom prst="rect">
                <a:avLst/>
              </a:prstGeom>
              <a:blipFill>
                <a:blip r:embed="rId3"/>
                <a:stretch>
                  <a:fillRect l="-1257" t="-930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1F31A87-A613-49CB-84EF-A06FE8B57CB3}"/>
              </a:ext>
            </a:extLst>
          </p:cNvPr>
          <p:cNvSpPr txBox="1"/>
          <p:nvPr/>
        </p:nvSpPr>
        <p:spPr>
          <a:xfrm>
            <a:off x="6048386" y="899932"/>
            <a:ext cx="6095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01C6A-628B-4738-9BC6-BE6C1CB53505}"/>
                  </a:ext>
                </a:extLst>
              </p:cNvPr>
              <p:cNvSpPr txBox="1"/>
              <p:nvPr/>
            </p:nvSpPr>
            <p:spPr>
              <a:xfrm>
                <a:off x="5887889" y="899932"/>
                <a:ext cx="6673932" cy="4086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Two basic methods employed for hadron cooling today:</a:t>
                </a:r>
              </a:p>
              <a:p>
                <a:endParaRPr lang="en-US" dirty="0"/>
              </a:p>
              <a:p>
                <a:pPr lvl="1"/>
                <a:r>
                  <a:rPr lang="en-US" sz="1600" b="1" dirty="0"/>
                  <a:t>Electron cooling </a:t>
                </a:r>
                <a:r>
                  <a:rPr lang="en-US" sz="1600" dirty="0"/>
                  <a:t>– energy exchange</a:t>
                </a:r>
              </a:p>
              <a:p>
                <a:pPr lvl="1"/>
                <a:endParaRPr lang="en-US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Many low-energy proton/ion rings.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Highest hadron beam energy to date - 8.9 GeV at Fermilab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Cooling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2.5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sz="1600" dirty="0"/>
              </a:p>
              <a:p>
                <a:pPr lvl="2"/>
                <a:endParaRPr lang="en-US" sz="1600" dirty="0"/>
              </a:p>
              <a:p>
                <a:pPr lvl="1"/>
                <a:r>
                  <a:rPr lang="en-US" sz="1600" b="1" dirty="0"/>
                  <a:t>Stochastic cooling </a:t>
                </a:r>
                <a:r>
                  <a:rPr lang="en-US" sz="1600" dirty="0"/>
                  <a:t>(1984 Nobel Prize in Physics)</a:t>
                </a:r>
              </a:p>
              <a:p>
                <a:pPr lvl="1"/>
                <a:endParaRPr lang="en-US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CERN, Fermilab, GSI, RHIC, etc.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01C6A-628B-4738-9BC6-BE6C1CB53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889" y="899932"/>
                <a:ext cx="6673932" cy="4086375"/>
              </a:xfrm>
              <a:prstGeom prst="rect">
                <a:avLst/>
              </a:prstGeom>
              <a:blipFill>
                <a:blip r:embed="rId4"/>
                <a:stretch>
                  <a:fillRect l="-822" t="-896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0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3275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Optical Stochastic cooling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B1E435-D024-4BFE-B66C-7748A1ED8178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24A8923-4C8C-49C7-B1DC-8DB2228E9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076" y="4070766"/>
            <a:ext cx="6342087" cy="21046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DD57242-C9EA-4154-A61F-DB7DA10C60B7}"/>
              </a:ext>
            </a:extLst>
          </p:cNvPr>
          <p:cNvGrpSpPr/>
          <p:nvPr/>
        </p:nvGrpSpPr>
        <p:grpSpPr>
          <a:xfrm>
            <a:off x="61674" y="728029"/>
            <a:ext cx="5650357" cy="1343756"/>
            <a:chOff x="1261840" y="1535842"/>
            <a:chExt cx="6624656" cy="144738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E3F374-FB79-41CA-A0FE-CC6C99A42AD5}"/>
                </a:ext>
              </a:extLst>
            </p:cNvPr>
            <p:cNvGrpSpPr/>
            <p:nvPr/>
          </p:nvGrpSpPr>
          <p:grpSpPr>
            <a:xfrm>
              <a:off x="1261840" y="1535842"/>
              <a:ext cx="6624656" cy="1447383"/>
              <a:chOff x="1174280" y="1104454"/>
              <a:chExt cx="6624656" cy="1447383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62B312E-59C7-4DCB-ACD7-9B1B92F33413}"/>
                  </a:ext>
                </a:extLst>
              </p:cNvPr>
              <p:cNvCxnSpPr/>
              <p:nvPr/>
            </p:nvCxnSpPr>
            <p:spPr>
              <a:xfrm>
                <a:off x="3134449" y="1486991"/>
                <a:ext cx="2744688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A2B33DC-D371-4899-8D45-3B13D99410A6}"/>
                  </a:ext>
                </a:extLst>
              </p:cNvPr>
              <p:cNvGrpSpPr/>
              <p:nvPr/>
            </p:nvGrpSpPr>
            <p:grpSpPr>
              <a:xfrm>
                <a:off x="1174280" y="1104454"/>
                <a:ext cx="6624656" cy="1447383"/>
                <a:chOff x="587857" y="1130714"/>
                <a:chExt cx="6624656" cy="1447383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83DD5E-BB0A-42FC-9A23-4F6A0F6A5431}"/>
                    </a:ext>
                  </a:extLst>
                </p:cNvPr>
                <p:cNvSpPr txBox="1"/>
                <p:nvPr/>
              </p:nvSpPr>
              <p:spPr>
                <a:xfrm>
                  <a:off x="4264313" y="1226896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432FF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E&lt;E</a:t>
                  </a:r>
                  <a:r>
                    <a:rPr lang="en-US" sz="1400" baseline="-25000" dirty="0">
                      <a:solidFill>
                        <a:srgbClr val="0432FF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0</a:t>
                  </a: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86FBBE9-C853-432C-8942-B690A095BA51}"/>
                    </a:ext>
                  </a:extLst>
                </p:cNvPr>
                <p:cNvGrpSpPr/>
                <p:nvPr/>
              </p:nvGrpSpPr>
              <p:grpSpPr>
                <a:xfrm>
                  <a:off x="587857" y="1130714"/>
                  <a:ext cx="6624656" cy="1447383"/>
                  <a:chOff x="587857" y="1130714"/>
                  <a:chExt cx="6624656" cy="1447383"/>
                </a:xfrm>
              </p:grpSpPr>
              <p:cxnSp>
                <p:nvCxnSpPr>
                  <p:cNvPr id="37" name="Straight Arrow Connector 36">
                    <a:extLst>
                      <a:ext uri="{FF2B5EF4-FFF2-40B4-BE49-F238E27FC236}">
                        <a16:creationId xmlns:a16="http://schemas.microsoft.com/office/drawing/2014/main" id="{7DABB9EB-AB42-4890-AE6C-B1811DEF2838}"/>
                      </a:ext>
                    </a:extLst>
                  </p:cNvPr>
                  <p:cNvCxnSpPr/>
                  <p:nvPr/>
                </p:nvCxnSpPr>
                <p:spPr>
                  <a:xfrm>
                    <a:off x="754912" y="1839433"/>
                    <a:ext cx="446567" cy="0"/>
                  </a:xfrm>
                  <a:prstGeom prst="straightConnector1">
                    <a:avLst/>
                  </a:prstGeom>
                  <a:ln w="50800" cmpd="tri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0993F45E-EAD3-4537-8D95-0B41D3D95876}"/>
                      </a:ext>
                    </a:extLst>
                  </p:cNvPr>
                  <p:cNvCxnSpPr/>
                  <p:nvPr/>
                </p:nvCxnSpPr>
                <p:spPr>
                  <a:xfrm>
                    <a:off x="6670159" y="1839433"/>
                    <a:ext cx="446567" cy="0"/>
                  </a:xfrm>
                  <a:prstGeom prst="straightConnector1">
                    <a:avLst/>
                  </a:prstGeom>
                  <a:ln w="50800" cmpd="tri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F90ADD95-F4F4-4E86-93ED-420A1F3B1701}"/>
                      </a:ext>
                    </a:extLst>
                  </p:cNvPr>
                  <p:cNvCxnSpPr/>
                  <p:nvPr/>
                </p:nvCxnSpPr>
                <p:spPr>
                  <a:xfrm>
                    <a:off x="1201479" y="1839433"/>
                    <a:ext cx="1116208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2336B06-0A85-4AC0-B6FB-E6C55ABFE5E9}"/>
                      </a:ext>
                    </a:extLst>
                  </p:cNvPr>
                  <p:cNvCxnSpPr/>
                  <p:nvPr/>
                </p:nvCxnSpPr>
                <p:spPr>
                  <a:xfrm>
                    <a:off x="5553951" y="1839433"/>
                    <a:ext cx="1116208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DB6B98B8-0097-498C-86CF-18F450857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41578" y="1660397"/>
                    <a:ext cx="437011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prstDash val="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D76A6B5D-8542-47A8-A882-5380C22EAE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48236" y="1393724"/>
                    <a:ext cx="494211" cy="0"/>
                  </a:xfrm>
                  <a:prstGeom prst="straightConnector1">
                    <a:avLst/>
                  </a:prstGeom>
                  <a:ln>
                    <a:solidFill>
                      <a:srgbClr val="0432FF"/>
                    </a:solidFill>
                    <a:prstDash val="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3592CB06-B448-40B4-A24B-BC539EBEBDF8}"/>
                      </a:ext>
                    </a:extLst>
                  </p:cNvPr>
                  <p:cNvSpPr txBox="1"/>
                  <p:nvPr/>
                </p:nvSpPr>
                <p:spPr>
                  <a:xfrm>
                    <a:off x="4407736" y="1502018"/>
                    <a:ext cx="51167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E&gt;E</a:t>
                    </a:r>
                    <a:r>
                      <a:rPr lang="en-US" sz="1400" baseline="-250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0</a:t>
                    </a:r>
                  </a:p>
                </p:txBody>
              </p:sp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C60C22A1-DFA3-4DAF-AFC4-3B7BC67610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0923" y="1543655"/>
                    <a:ext cx="437011" cy="0"/>
                  </a:xfrm>
                  <a:prstGeom prst="straightConnector1">
                    <a:avLst/>
                  </a:prstGeom>
                  <a:ln>
                    <a:solidFill>
                      <a:srgbClr val="7030A0"/>
                    </a:solidFill>
                    <a:prstDash val="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6C28FC38-8414-407A-B7B1-944F7DDF8627}"/>
                      </a:ext>
                    </a:extLst>
                  </p:cNvPr>
                  <p:cNvGrpSpPr/>
                  <p:nvPr/>
                </p:nvGrpSpPr>
                <p:grpSpPr>
                  <a:xfrm>
                    <a:off x="642143" y="1841632"/>
                    <a:ext cx="3151862" cy="522638"/>
                    <a:chOff x="642143" y="1841632"/>
                    <a:chExt cx="3151862" cy="522638"/>
                  </a:xfrm>
                </p:grpSpPr>
                <p:cxnSp>
                  <p:nvCxnSpPr>
                    <p:cNvPr id="69" name="Straight Arrow Connector 68">
                      <a:extLst>
                        <a:ext uri="{FF2B5EF4-FFF2-40B4-BE49-F238E27FC236}">
                          <a16:creationId xmlns:a16="http://schemas.microsoft.com/office/drawing/2014/main" id="{C2CA21C3-0919-4A67-9D41-8FEA3EDF96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42143" y="2035196"/>
                      <a:ext cx="404261" cy="329074"/>
                    </a:xfrm>
                    <a:prstGeom prst="straightConnector1">
                      <a:avLst/>
                    </a:prstGeom>
                    <a:ln w="50800" cmpd="tri">
                      <a:solidFill>
                        <a:srgbClr val="92B8E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E18ABD48-7291-44F6-ACD7-181C79AE67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46404" y="1850530"/>
                      <a:ext cx="227996" cy="184666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D38601FA-2040-4C3F-99BD-B533757B7D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260917" y="1850530"/>
                      <a:ext cx="1046984" cy="6230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0A42321B-86CD-4A3D-9270-88B63E3652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294826" y="1850530"/>
                      <a:ext cx="100429" cy="201718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974ECE2B-3A12-4FE8-9E11-D44C639F10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380210" y="2042511"/>
                      <a:ext cx="299510" cy="0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8A987A9A-B09E-484B-91CD-30CAC42F83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657464" y="1850530"/>
                      <a:ext cx="100429" cy="201718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112CAC89-7287-40C9-8413-F655682545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750209" y="1850158"/>
                      <a:ext cx="954419" cy="8949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AE5B570E-7A94-400F-BA41-94B2CBCAE5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693576" y="1841632"/>
                      <a:ext cx="100429" cy="201718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27DCB875-61BD-41DE-9765-463A22B33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08252" y="2034824"/>
                    <a:ext cx="404261" cy="329074"/>
                  </a:xfrm>
                  <a:prstGeom prst="straightConnector1">
                    <a:avLst/>
                  </a:prstGeom>
                  <a:ln w="50800" cmpd="tri">
                    <a:solidFill>
                      <a:srgbClr val="92B8E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7AC5A57A-F0BE-4072-B8B7-33DF9321B9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80256" y="1850158"/>
                    <a:ext cx="227996" cy="184666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06C33BA4-B74A-47AC-889D-8DC9BE9EB8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46755" y="1850158"/>
                    <a:ext cx="1046984" cy="6230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B04C4287-10C6-442F-A27D-E559E63EA7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459401" y="1850158"/>
                    <a:ext cx="100429" cy="201718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6CC6A9B5-6858-4541-9F79-6127D755C6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74936" y="2042139"/>
                    <a:ext cx="299510" cy="0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6FF4211D-484B-4716-8619-373FB20D8B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96763" y="1850158"/>
                    <a:ext cx="100429" cy="201718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062DAD0A-4931-4086-803D-AE4383860A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3568" y="1849048"/>
                    <a:ext cx="960879" cy="9687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429A170A-3485-493D-B142-86190C56AD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53630" y="1841632"/>
                    <a:ext cx="100429" cy="201718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7046F8DC-3CD8-4360-B5A0-816CEF18A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81169" y="2034966"/>
                    <a:ext cx="299510" cy="0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A5C406D-BF2C-40D5-918B-F3C0A6177188}"/>
                      </a:ext>
                    </a:extLst>
                  </p:cNvPr>
                  <p:cNvSpPr txBox="1"/>
                  <p:nvPr/>
                </p:nvSpPr>
                <p:spPr>
                  <a:xfrm>
                    <a:off x="1386428" y="1621483"/>
                    <a:ext cx="842154" cy="276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Modulator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E4C15AB-4A1D-4F09-ADC0-D6561949C58B}"/>
                      </a:ext>
                    </a:extLst>
                  </p:cNvPr>
                  <p:cNvSpPr txBox="1"/>
                  <p:nvPr/>
                </p:nvSpPr>
                <p:spPr>
                  <a:xfrm>
                    <a:off x="6011142" y="1618301"/>
                    <a:ext cx="551305" cy="276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Kicker</a:t>
                    </a: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D03833E-35A7-482F-8F0D-BF138E584928}"/>
                      </a:ext>
                    </a:extLst>
                  </p:cNvPr>
                  <p:cNvSpPr txBox="1"/>
                  <p:nvPr/>
                </p:nvSpPr>
                <p:spPr>
                  <a:xfrm>
                    <a:off x="632363" y="1130714"/>
                    <a:ext cx="404278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H</a:t>
                    </a:r>
                    <a:r>
                      <a:rPr lang="en-US" baseline="300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03E3CE93-D6F2-4F9F-8B01-88FCF2759D25}"/>
                      </a:ext>
                    </a:extLst>
                  </p:cNvPr>
                  <p:cNvSpPr txBox="1"/>
                  <p:nvPr/>
                </p:nvSpPr>
                <p:spPr>
                  <a:xfrm>
                    <a:off x="587857" y="2208765"/>
                    <a:ext cx="3449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92B8E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e</a:t>
                    </a:r>
                    <a:r>
                      <a:rPr lang="en-US" baseline="30000" dirty="0">
                        <a:solidFill>
                          <a:srgbClr val="92B8E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-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4E0D0E50-A030-49A1-B357-FDE51A9B8927}"/>
                      </a:ext>
                    </a:extLst>
                  </p:cNvPr>
                  <p:cNvSpPr txBox="1"/>
                  <p:nvPr/>
                </p:nvSpPr>
                <p:spPr>
                  <a:xfrm>
                    <a:off x="2288131" y="1947954"/>
                    <a:ext cx="369013" cy="276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92B8E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R</a:t>
                    </a:r>
                    <a:r>
                      <a:rPr lang="en-US" sz="1200" baseline="-25000" dirty="0">
                        <a:solidFill>
                          <a:srgbClr val="92B8E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56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CF9DC60-42F8-4889-8F8D-2531D1B647C3}"/>
                      </a:ext>
                    </a:extLst>
                  </p:cNvPr>
                  <p:cNvSpPr txBox="1"/>
                  <p:nvPr/>
                </p:nvSpPr>
                <p:spPr>
                  <a:xfrm>
                    <a:off x="3630149" y="1874145"/>
                    <a:ext cx="369013" cy="276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92B8E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R</a:t>
                    </a:r>
                    <a:r>
                      <a:rPr lang="en-US" sz="1200" baseline="-25000" dirty="0">
                        <a:solidFill>
                          <a:srgbClr val="92B8E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56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BA11D65-64A0-4F89-A9B2-5CDF39086523}"/>
                      </a:ext>
                    </a:extLst>
                  </p:cNvPr>
                  <p:cNvSpPr txBox="1"/>
                  <p:nvPr/>
                </p:nvSpPr>
                <p:spPr>
                  <a:xfrm>
                    <a:off x="5096373" y="1971440"/>
                    <a:ext cx="369013" cy="276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92B8E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R</a:t>
                    </a:r>
                    <a:r>
                      <a:rPr lang="en-US" sz="1200" baseline="-25000" dirty="0">
                        <a:solidFill>
                          <a:srgbClr val="92B8EF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a:t>56</a:t>
                    </a: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FC8125C9-8E21-4F67-86BC-C4758538A48B}"/>
                      </a:ext>
                    </a:extLst>
                  </p:cNvPr>
                  <p:cNvSpPr/>
                  <p:nvPr/>
                </p:nvSpPr>
                <p:spPr>
                  <a:xfrm>
                    <a:off x="1145281" y="2007045"/>
                    <a:ext cx="1203881" cy="2017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97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6990327E-D575-4989-BDC2-AAEC5D7FD118}"/>
                      </a:ext>
                    </a:extLst>
                  </p:cNvPr>
                  <p:cNvSpPr/>
                  <p:nvPr/>
                </p:nvSpPr>
                <p:spPr>
                  <a:xfrm>
                    <a:off x="5574054" y="2005958"/>
                    <a:ext cx="1203881" cy="2017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97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FD8BE54F-13A0-4118-8B25-A657E3081137}"/>
                      </a:ext>
                    </a:extLst>
                  </p:cNvPr>
                  <p:cNvSpPr/>
                  <p:nvPr/>
                </p:nvSpPr>
                <p:spPr>
                  <a:xfrm>
                    <a:off x="1721782" y="2028752"/>
                    <a:ext cx="53103" cy="184666"/>
                  </a:xfrm>
                  <a:prstGeom prst="ellipse">
                    <a:avLst/>
                  </a:prstGeom>
                  <a:solidFill>
                    <a:srgbClr val="0432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675126DA-F39A-4564-A098-C72BB098F667}"/>
                      </a:ext>
                    </a:extLst>
                  </p:cNvPr>
                  <p:cNvSpPr/>
                  <p:nvPr/>
                </p:nvSpPr>
                <p:spPr>
                  <a:xfrm>
                    <a:off x="6160404" y="2012188"/>
                    <a:ext cx="52872" cy="184666"/>
                  </a:xfrm>
                  <a:prstGeom prst="ellipse">
                    <a:avLst/>
                  </a:prstGeom>
                  <a:solidFill>
                    <a:srgbClr val="0432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055F8A41-BCC8-4F63-8872-8DD34BEE2AD3}"/>
                      </a:ext>
                    </a:extLst>
                  </p:cNvPr>
                  <p:cNvSpPr/>
                  <p:nvPr/>
                </p:nvSpPr>
                <p:spPr>
                  <a:xfrm>
                    <a:off x="6214846" y="2012188"/>
                    <a:ext cx="52872" cy="184666"/>
                  </a:xfrm>
                  <a:prstGeom prst="ellipse">
                    <a:avLst/>
                  </a:prstGeom>
                  <a:solidFill>
                    <a:schemeClr val="bg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0B3766C4-E805-4A20-8EF7-CB12D342BA0D}"/>
                      </a:ext>
                    </a:extLst>
                  </p:cNvPr>
                  <p:cNvSpPr/>
                  <p:nvPr/>
                </p:nvSpPr>
                <p:spPr>
                  <a:xfrm>
                    <a:off x="6108880" y="2014695"/>
                    <a:ext cx="52872" cy="184666"/>
                  </a:xfrm>
                  <a:prstGeom prst="ellipse">
                    <a:avLst/>
                  </a:prstGeom>
                  <a:solidFill>
                    <a:schemeClr val="bg1">
                      <a:alpha val="59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 Light" panose="020F0302020204030204" pitchFamily="34" charset="0"/>
                      <a:cs typeface="Calibri Light" panose="020F0302020204030204" pitchFamily="34" charset="0"/>
                    </a:endParaRPr>
                  </a:p>
                </p:txBody>
              </p:sp>
            </p:grp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6A6C4CB-0FEF-4225-85DE-B7913D0648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89012" y="1476882"/>
                <a:ext cx="255103" cy="336291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35E872E-7CA4-418E-B0E1-BC95045756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0563" y="1482887"/>
                <a:ext cx="278921" cy="314196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B836A0-972D-4E7F-8503-116DF7D6C18B}"/>
                </a:ext>
              </a:extLst>
            </p:cNvPr>
            <p:cNvSpPr/>
            <p:nvPr/>
          </p:nvSpPr>
          <p:spPr>
            <a:xfrm>
              <a:off x="4457994" y="1775993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88FACC6-F312-4008-99DA-99EE0DC0838A}"/>
                </a:ext>
              </a:extLst>
            </p:cNvPr>
            <p:cNvSpPr/>
            <p:nvPr/>
          </p:nvSpPr>
          <p:spPr>
            <a:xfrm>
              <a:off x="4570173" y="1905176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2B1F86-C5F9-40D9-83FB-00FBA970F0E7}"/>
                </a:ext>
              </a:extLst>
            </p:cNvPr>
            <p:cNvSpPr/>
            <p:nvPr/>
          </p:nvSpPr>
          <p:spPr>
            <a:xfrm>
              <a:off x="4663983" y="205105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72A9E6ED-39D9-4BB6-821D-A15632E48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742" y="905577"/>
            <a:ext cx="4023099" cy="85636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6382877-A4DF-4A04-9545-DEAF663DF4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479" y="723055"/>
            <a:ext cx="2065831" cy="134375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B651739-4D1A-4721-A564-13C1AF2E14A0}"/>
              </a:ext>
            </a:extLst>
          </p:cNvPr>
          <p:cNvSpPr txBox="1"/>
          <p:nvPr/>
        </p:nvSpPr>
        <p:spPr>
          <a:xfrm>
            <a:off x="57679" y="2607704"/>
            <a:ext cx="569052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Concept:</a:t>
            </a:r>
          </a:p>
          <a:p>
            <a:r>
              <a:rPr lang="en-US" sz="1600" dirty="0"/>
              <a:t>Coherent electron cooling with microbunching amplification</a:t>
            </a:r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Type of stochastic cooling based on transit time between the modulator and the kicker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Typical bandwidth of ~</a:t>
            </a:r>
            <a:r>
              <a:rPr lang="en-US" sz="1600" b="1" dirty="0"/>
              <a:t>40 THz </a:t>
            </a:r>
            <a:r>
              <a:rPr lang="en-US" sz="1600" dirty="0"/>
              <a:t>(conventional SC ~</a:t>
            </a:r>
            <a:r>
              <a:rPr lang="en-US" sz="1600" b="1" dirty="0"/>
              <a:t>10 GHz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This is a longitudinal-only cooling scheme.  </a:t>
            </a:r>
            <a:r>
              <a:rPr lang="en-US" sz="1600" dirty="0"/>
              <a:t>Cooling in x and y requires coupling/sharing of cooling.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Achievable cooling times of about 1 hour for 275 GeV protons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C16E5BC5-7337-4E99-8088-8CA56B053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83" y="2160913"/>
            <a:ext cx="3112898" cy="16511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8DB8-0026-4EEE-90C6-B1201AEB4A58}"/>
              </a:ext>
            </a:extLst>
          </p:cNvPr>
          <p:cNvSpPr txBox="1"/>
          <p:nvPr/>
        </p:nvSpPr>
        <p:spPr>
          <a:xfrm>
            <a:off x="5884775" y="1907780"/>
            <a:ext cx="989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conventional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3F139D-CC7E-4A9E-96EB-E36C6D8DD103}"/>
              </a:ext>
            </a:extLst>
          </p:cNvPr>
          <p:cNvSpPr txBox="1"/>
          <p:nvPr/>
        </p:nvSpPr>
        <p:spPr>
          <a:xfrm>
            <a:off x="9687578" y="1747967"/>
            <a:ext cx="992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Optical (CEC)</a:t>
            </a:r>
          </a:p>
        </p:txBody>
      </p:sp>
    </p:spTree>
    <p:extLst>
      <p:ext uri="{BB962C8B-B14F-4D97-AF65-F5344CB8AC3E}">
        <p14:creationId xmlns:p14="http://schemas.microsoft.com/office/powerpoint/2010/main" val="275064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2661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Electron beam noise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B1E435-D024-4BFE-B66C-7748A1ED8178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E26A30-D840-4010-A99D-1EAEFB128210}"/>
                  </a:ext>
                </a:extLst>
              </p:cNvPr>
              <p:cNvSpPr txBox="1"/>
              <p:nvPr/>
            </p:nvSpPr>
            <p:spPr>
              <a:xfrm>
                <a:off x="360787" y="1100820"/>
                <a:ext cx="5039081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Noise</a:t>
                </a:r>
                <a:r>
                  <a:rPr lang="en-US" dirty="0"/>
                  <a:t> = beam density fluctuations above (</a:t>
                </a:r>
                <a:r>
                  <a:rPr lang="en-US" dirty="0" err="1"/>
                  <a:t>Poissonian</a:t>
                </a:r>
                <a:r>
                  <a:rPr lang="en-US" dirty="0"/>
                  <a:t>) </a:t>
                </a:r>
                <a:r>
                  <a:rPr lang="en-US" b="1" dirty="0"/>
                  <a:t>shot noise</a:t>
                </a:r>
                <a:r>
                  <a:rPr lang="en-US" dirty="0"/>
                  <a:t>, </a:t>
                </a:r>
                <a:r>
                  <a:rPr lang="en-US" i="1" dirty="0"/>
                  <a:t>F </a:t>
                </a:r>
                <a:r>
                  <a:rPr lang="en-US" dirty="0"/>
                  <a:t>= 1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|</a:t>
                </a:r>
                <a:r>
                  <a:rPr lang="en-US" dirty="0"/>
                  <a:t>We would like to confirm that for the ERL electron bunches </a:t>
                </a:r>
                <a:r>
                  <a:rPr lang="en-US" i="1" u="sng" dirty="0"/>
                  <a:t>F</a:t>
                </a:r>
                <a:r>
                  <a:rPr lang="en-US" u="sng" dirty="0"/>
                  <a:t> &lt; 2 at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~3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E26A30-D840-4010-A99D-1EAEFB128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87" y="1100820"/>
                <a:ext cx="5039081" cy="3693319"/>
              </a:xfrm>
              <a:prstGeom prst="rect">
                <a:avLst/>
              </a:prstGeom>
              <a:blipFill>
                <a:blip r:embed="rId3"/>
                <a:stretch>
                  <a:fillRect l="-967" t="-992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D4F23DD-CE8C-45A4-9DE0-F0B9C8B4C75F}"/>
              </a:ext>
            </a:extLst>
          </p:cNvPr>
          <p:cNvSpPr txBox="1"/>
          <p:nvPr/>
        </p:nvSpPr>
        <p:spPr>
          <a:xfrm>
            <a:off x="5865423" y="3326042"/>
            <a:ext cx="60950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IMPACT</a:t>
            </a:r>
            <a:r>
              <a:rPr lang="zh-CN" altLang="en-US" sz="1800" dirty="0"/>
              <a:t> </a:t>
            </a:r>
            <a:r>
              <a:rPr lang="en-US" altLang="zh-CN" sz="1800" dirty="0"/>
              <a:t>simulation (LBNL):</a:t>
            </a:r>
            <a:r>
              <a:rPr lang="zh-CN" altLang="en-US" sz="1800" dirty="0"/>
              <a:t> </a:t>
            </a:r>
            <a:r>
              <a:rPr lang="en-US" altLang="zh-CN" sz="1800" dirty="0"/>
              <a:t>energy</a:t>
            </a:r>
            <a:r>
              <a:rPr lang="zh-CN" altLang="en-US" sz="1800" dirty="0"/>
              <a:t> </a:t>
            </a:r>
            <a:r>
              <a:rPr lang="en-US" altLang="zh-CN" sz="1800" dirty="0"/>
              <a:t>spread,</a:t>
            </a:r>
            <a:r>
              <a:rPr lang="zh-CN" altLang="en-US" sz="1800" dirty="0"/>
              <a:t> </a:t>
            </a:r>
            <a:r>
              <a:rPr lang="en-US" altLang="zh-CN" sz="1800" dirty="0"/>
              <a:t>emittance,</a:t>
            </a:r>
            <a:r>
              <a:rPr lang="zh-CN" altLang="en-US" sz="1800" dirty="0"/>
              <a:t> </a:t>
            </a:r>
            <a:r>
              <a:rPr lang="en-US" altLang="zh-CN" sz="1800" dirty="0"/>
              <a:t>and bunch</a:t>
            </a:r>
            <a:r>
              <a:rPr lang="zh-CN" altLang="en-US" sz="1800" dirty="0"/>
              <a:t> </a:t>
            </a:r>
            <a:r>
              <a:rPr lang="en-US" altLang="zh-CN" sz="1800" dirty="0"/>
              <a:t>length</a:t>
            </a:r>
            <a:r>
              <a:rPr lang="zh-CN" altLang="en-US" sz="1800" dirty="0"/>
              <a:t> </a:t>
            </a:r>
            <a:r>
              <a:rPr lang="en-US" altLang="zh-CN" sz="1800" dirty="0"/>
              <a:t>matched well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GPT</a:t>
            </a:r>
            <a:r>
              <a:rPr lang="zh-CN" altLang="en-US" sz="1800" dirty="0"/>
              <a:t> </a:t>
            </a:r>
            <a:r>
              <a:rPr lang="en-US" altLang="zh-CN" sz="180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Observed  &gt; 250 um modulation </a:t>
            </a:r>
            <a:r>
              <a:rPr lang="en-US" altLang="zh-CN" sz="1800" dirty="0"/>
              <a:t>with</a:t>
            </a:r>
            <a:r>
              <a:rPr lang="en-US" sz="1800" dirty="0"/>
              <a:t> </a:t>
            </a:r>
            <a:r>
              <a:rPr lang="en-US" altLang="zh-CN" sz="1800" dirty="0"/>
              <a:t>noise</a:t>
            </a:r>
            <a:r>
              <a:rPr lang="zh-CN" altLang="en-US" sz="1800" dirty="0"/>
              <a:t> </a:t>
            </a:r>
            <a:r>
              <a:rPr lang="en-US" altLang="zh-CN" sz="1800" dirty="0"/>
              <a:t>amplitude</a:t>
            </a:r>
            <a:r>
              <a:rPr lang="zh-CN" altLang="en-US" sz="1800" dirty="0"/>
              <a:t> </a:t>
            </a:r>
            <a:r>
              <a:rPr lang="en-US" altLang="zh-CN" sz="1800" dirty="0"/>
              <a:t>2x</a:t>
            </a:r>
            <a:r>
              <a:rPr lang="zh-CN" altLang="en-US" sz="1800" dirty="0"/>
              <a:t> </a:t>
            </a:r>
            <a:r>
              <a:rPr lang="en-US" altLang="zh-CN" sz="1800" dirty="0"/>
              <a:t>shot</a:t>
            </a:r>
            <a:r>
              <a:rPr lang="zh-CN" altLang="en-US" sz="1800" dirty="0"/>
              <a:t> </a:t>
            </a:r>
            <a:r>
              <a:rPr lang="en-US" altLang="zh-CN" sz="1800" dirty="0"/>
              <a:t>noise.</a:t>
            </a:r>
            <a:r>
              <a:rPr lang="zh-CN" altLang="en-US" sz="1800" dirty="0"/>
              <a:t> </a:t>
            </a:r>
            <a:r>
              <a:rPr lang="en-US" altLang="zh-CN" sz="1800" dirty="0"/>
              <a:t>It</a:t>
            </a:r>
            <a:r>
              <a:rPr lang="zh-CN" altLang="en-US" sz="1800" dirty="0"/>
              <a:t> </a:t>
            </a:r>
            <a:r>
              <a:rPr lang="en-US" altLang="zh-CN" sz="1800" dirty="0"/>
              <a:t>will</a:t>
            </a:r>
            <a:r>
              <a:rPr lang="zh-CN" altLang="en-US" sz="1800" dirty="0"/>
              <a:t> </a:t>
            </a:r>
            <a:r>
              <a:rPr lang="en-US" altLang="zh-CN" sz="1800" dirty="0"/>
              <a:t>not</a:t>
            </a:r>
            <a:r>
              <a:rPr lang="zh-CN" altLang="en-US" sz="1800" dirty="0"/>
              <a:t> </a:t>
            </a:r>
            <a:r>
              <a:rPr lang="en-US" altLang="zh-CN" sz="1800" dirty="0"/>
              <a:t>be</a:t>
            </a:r>
            <a:r>
              <a:rPr lang="zh-CN" altLang="en-US" sz="1800" dirty="0"/>
              <a:t> </a:t>
            </a:r>
            <a:r>
              <a:rPr lang="en-US" altLang="zh-CN" sz="1800" dirty="0"/>
              <a:t>amplified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cooler.</a:t>
            </a:r>
          </a:p>
          <a:p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250 um modulation</a:t>
            </a:r>
            <a:r>
              <a:rPr lang="zh-CN" altLang="en-US" sz="1800" dirty="0"/>
              <a:t> </a:t>
            </a:r>
            <a:r>
              <a:rPr lang="en-US" altLang="zh-CN" sz="1800" dirty="0"/>
              <a:t>will</a:t>
            </a:r>
            <a:r>
              <a:rPr lang="zh-CN" altLang="en-US" sz="1800" dirty="0"/>
              <a:t> </a:t>
            </a:r>
            <a:r>
              <a:rPr lang="en-US" altLang="zh-CN" sz="1800" dirty="0">
                <a:solidFill>
                  <a:srgbClr val="00B050"/>
                </a:solidFill>
              </a:rPr>
              <a:t>not</a:t>
            </a:r>
            <a:r>
              <a:rPr lang="zh-CN" altLang="en-US" sz="1800" dirty="0">
                <a:solidFill>
                  <a:srgbClr val="00B050"/>
                </a:solidFill>
              </a:rPr>
              <a:t> </a:t>
            </a:r>
            <a:r>
              <a:rPr lang="en-US" altLang="zh-CN" sz="1800" dirty="0">
                <a:solidFill>
                  <a:srgbClr val="00B050"/>
                </a:solidFill>
              </a:rPr>
              <a:t>affect</a:t>
            </a:r>
            <a:r>
              <a:rPr lang="zh-CN" altLang="en-US" sz="1800" dirty="0">
                <a:solidFill>
                  <a:srgbClr val="00B050"/>
                </a:solidFill>
              </a:rPr>
              <a:t> </a:t>
            </a:r>
            <a:r>
              <a:rPr lang="en-US" altLang="zh-CN" sz="1800" dirty="0">
                <a:solidFill>
                  <a:srgbClr val="00B050"/>
                </a:solidFill>
              </a:rPr>
              <a:t>the diffusion</a:t>
            </a:r>
            <a:r>
              <a:rPr lang="zh-CN" altLang="en-US" sz="1800" dirty="0">
                <a:solidFill>
                  <a:srgbClr val="00B050"/>
                </a:solidFill>
              </a:rPr>
              <a:t> </a:t>
            </a:r>
            <a:r>
              <a:rPr lang="en-US" altLang="zh-CN" sz="1800" dirty="0">
                <a:solidFill>
                  <a:srgbClr val="00B050"/>
                </a:solidFill>
              </a:rPr>
              <a:t>rate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Current fluctuation through the </a:t>
            </a:r>
            <a:r>
              <a:rPr lang="en-US" sz="1800" dirty="0" err="1"/>
              <a:t>linac</a:t>
            </a:r>
            <a:r>
              <a:rPr lang="en-US" sz="1800" dirty="0"/>
              <a:t> and the merger is </a:t>
            </a:r>
            <a:r>
              <a:rPr lang="en-US" sz="1800" dirty="0">
                <a:solidFill>
                  <a:srgbClr val="00B050"/>
                </a:solidFill>
              </a:rPr>
              <a:t>close to the shot noise level</a:t>
            </a:r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659846-5B82-4716-A620-144502816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272" y="2260253"/>
            <a:ext cx="1650111" cy="78247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1ED964-16FE-4FAA-BD13-616B58FB4141}"/>
              </a:ext>
            </a:extLst>
          </p:cNvPr>
          <p:cNvSpPr txBox="1"/>
          <p:nvPr/>
        </p:nvSpPr>
        <p:spPr>
          <a:xfrm>
            <a:off x="2259067" y="3064858"/>
            <a:ext cx="12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Fano factor</a:t>
            </a:r>
          </a:p>
        </p:txBody>
      </p:sp>
      <p:pic>
        <p:nvPicPr>
          <p:cNvPr id="22" name="object 6">
            <a:extLst>
              <a:ext uri="{FF2B5EF4-FFF2-40B4-BE49-F238E27FC236}">
                <a16:creationId xmlns:a16="http://schemas.microsoft.com/office/drawing/2014/main" id="{AF1044E6-24D4-44FA-B8C8-DA06AED0024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346" y="984744"/>
            <a:ext cx="2921323" cy="1962735"/>
          </a:xfrm>
          <a:prstGeom prst="rect">
            <a:avLst/>
          </a:prstGeom>
        </p:spPr>
      </p:pic>
      <p:pic>
        <p:nvPicPr>
          <p:cNvPr id="23" name="object 7">
            <a:extLst>
              <a:ext uri="{FF2B5EF4-FFF2-40B4-BE49-F238E27FC236}">
                <a16:creationId xmlns:a16="http://schemas.microsoft.com/office/drawing/2014/main" id="{DC4979C5-A81E-4484-BE32-7902DCEAE29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293" y="984743"/>
            <a:ext cx="2862640" cy="19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2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3271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Experiment. EIC and FAST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7975EB-2695-44D6-815E-5AA9F84AEB46}"/>
              </a:ext>
            </a:extLst>
          </p:cNvPr>
          <p:cNvGrpSpPr/>
          <p:nvPr/>
        </p:nvGrpSpPr>
        <p:grpSpPr>
          <a:xfrm>
            <a:off x="394545" y="2817275"/>
            <a:ext cx="9714737" cy="2684903"/>
            <a:chOff x="1033889" y="3322368"/>
            <a:chExt cx="9714737" cy="2684903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6804693-3AF6-21E6-561B-6F07AF2629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3925" y="3831906"/>
              <a:ext cx="228226" cy="84864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CB9E57-883E-4DF8-AE4A-39191E579030}"/>
                </a:ext>
              </a:extLst>
            </p:cNvPr>
            <p:cNvGrpSpPr/>
            <p:nvPr/>
          </p:nvGrpSpPr>
          <p:grpSpPr>
            <a:xfrm>
              <a:off x="1033889" y="3322368"/>
              <a:ext cx="9714737" cy="2684903"/>
              <a:chOff x="1033889" y="3322368"/>
              <a:chExt cx="9714737" cy="2684903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A9DEAFF-128C-09E4-3AB8-04F9C17BA4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0279" y="4729879"/>
                <a:ext cx="2908" cy="8170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C5EAB4F-629B-42AC-A4E7-48B9B180F40B}"/>
                  </a:ext>
                </a:extLst>
              </p:cNvPr>
              <p:cNvGrpSpPr/>
              <p:nvPr/>
            </p:nvGrpSpPr>
            <p:grpSpPr>
              <a:xfrm>
                <a:off x="1033889" y="3322368"/>
                <a:ext cx="9714737" cy="2684903"/>
                <a:chOff x="1033889" y="3322368"/>
                <a:chExt cx="9714737" cy="2684903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A46EB24-EFA0-42CB-1C2B-A4C6D47BEA78}"/>
                    </a:ext>
                  </a:extLst>
                </p:cNvPr>
                <p:cNvGrpSpPr/>
                <p:nvPr/>
              </p:nvGrpSpPr>
              <p:grpSpPr>
                <a:xfrm>
                  <a:off x="1033889" y="3731513"/>
                  <a:ext cx="9714737" cy="1895490"/>
                  <a:chOff x="-1854" y="-243296"/>
                  <a:chExt cx="12804900" cy="2498426"/>
                </a:xfrm>
              </p:grpSpPr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5E28F1ED-677F-00A7-D41F-DEA3F0AC9018}"/>
                      </a:ext>
                    </a:extLst>
                  </p:cNvPr>
                  <p:cNvSpPr/>
                  <p:nvPr/>
                </p:nvSpPr>
                <p:spPr>
                  <a:xfrm>
                    <a:off x="228601" y="847737"/>
                    <a:ext cx="405245" cy="31172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F7B50643-F539-5711-C2C6-0D565D98A281}"/>
                      </a:ext>
                    </a:extLst>
                  </p:cNvPr>
                  <p:cNvSpPr/>
                  <p:nvPr/>
                </p:nvSpPr>
                <p:spPr>
                  <a:xfrm>
                    <a:off x="1111828" y="847737"/>
                    <a:ext cx="685799" cy="31172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FE7D5AE4-2CFD-9252-E8E0-8BAAE9462693}"/>
                      </a:ext>
                    </a:extLst>
                  </p:cNvPr>
                  <p:cNvSpPr/>
                  <p:nvPr/>
                </p:nvSpPr>
                <p:spPr>
                  <a:xfrm>
                    <a:off x="1932709" y="847736"/>
                    <a:ext cx="685799" cy="31172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12E2CFC-FD42-DCBE-E9C3-20ED05370377}"/>
                      </a:ext>
                    </a:extLst>
                  </p:cNvPr>
                  <p:cNvCxnSpPr>
                    <a:cxnSpLocks/>
                    <a:stCxn id="18" idx="3"/>
                  </p:cNvCxnSpPr>
                  <p:nvPr/>
                </p:nvCxnSpPr>
                <p:spPr>
                  <a:xfrm>
                    <a:off x="633846" y="1003601"/>
                    <a:ext cx="105554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1AB74E98-FC41-3CE4-B9EE-8E39300ED7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82354" y="1003599"/>
                    <a:ext cx="734704" cy="55530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EB8101D8-38C9-02D5-E929-985D6A8C6B3F}"/>
                      </a:ext>
                    </a:extLst>
                  </p:cNvPr>
                  <p:cNvSpPr/>
                  <p:nvPr/>
                </p:nvSpPr>
                <p:spPr>
                  <a:xfrm>
                    <a:off x="4277592" y="847736"/>
                    <a:ext cx="1818407" cy="31172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Left Brace 25">
                    <a:extLst>
                      <a:ext uri="{FF2B5EF4-FFF2-40B4-BE49-F238E27FC236}">
                        <a16:creationId xmlns:a16="http://schemas.microsoft.com/office/drawing/2014/main" id="{192285A5-A0CC-9BBB-50FD-BED57AEDAF8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399317" y="-927035"/>
                    <a:ext cx="394855" cy="5001494"/>
                  </a:xfrm>
                  <a:prstGeom prst="leftBrace">
                    <a:avLst>
                      <a:gd name="adj1" fmla="val 34139"/>
                      <a:gd name="adj2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173966FC-43C5-C9A5-1C18-156EBC399C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0214" y="1002795"/>
                    <a:ext cx="93306" cy="13436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F4147510-8EB7-E17C-9B80-A774E2AD0B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56542" y="1002795"/>
                    <a:ext cx="74646" cy="13436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C597C279-CC3C-04D1-384A-F62F4BDDEF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514717" y="1140888"/>
                    <a:ext cx="138094" cy="373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C5832F46-2F8A-7EC9-CA0B-460AA222E955}"/>
                      </a:ext>
                    </a:extLst>
                  </p:cNvPr>
                  <p:cNvSpPr/>
                  <p:nvPr/>
                </p:nvSpPr>
                <p:spPr>
                  <a:xfrm rot="11803041">
                    <a:off x="3345624" y="931006"/>
                    <a:ext cx="131588" cy="202259"/>
                  </a:xfrm>
                  <a:prstGeom prst="triangl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91DE6AC6-122B-C90E-741B-32DF3CA186EE}"/>
                      </a:ext>
                    </a:extLst>
                  </p:cNvPr>
                  <p:cNvSpPr/>
                  <p:nvPr/>
                </p:nvSpPr>
                <p:spPr>
                  <a:xfrm rot="9640812">
                    <a:off x="3665394" y="926290"/>
                    <a:ext cx="131588" cy="202259"/>
                  </a:xfrm>
                  <a:prstGeom prst="triangl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E38FF93C-6CAA-3490-C356-82BA1B0EFFC4}"/>
                      </a:ext>
                    </a:extLst>
                  </p:cNvPr>
                  <p:cNvSpPr/>
                  <p:nvPr/>
                </p:nvSpPr>
                <p:spPr>
                  <a:xfrm rot="1123602">
                    <a:off x="3437934" y="1047905"/>
                    <a:ext cx="131588" cy="202259"/>
                  </a:xfrm>
                  <a:prstGeom prst="triangl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Isosceles Triangle 32">
                    <a:extLst>
                      <a:ext uri="{FF2B5EF4-FFF2-40B4-BE49-F238E27FC236}">
                        <a16:creationId xmlns:a16="http://schemas.microsoft.com/office/drawing/2014/main" id="{A5AC5C6E-3398-46CB-71A7-B9831E7CA1D8}"/>
                      </a:ext>
                    </a:extLst>
                  </p:cNvPr>
                  <p:cNvSpPr/>
                  <p:nvPr/>
                </p:nvSpPr>
                <p:spPr>
                  <a:xfrm rot="20544406">
                    <a:off x="3590703" y="1049208"/>
                    <a:ext cx="131588" cy="202259"/>
                  </a:xfrm>
                  <a:prstGeom prst="triangl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58A4A3A2-6F32-2008-6C24-23A66A39F70E}"/>
                      </a:ext>
                    </a:extLst>
                  </p:cNvPr>
                  <p:cNvSpPr/>
                  <p:nvPr/>
                </p:nvSpPr>
                <p:spPr>
                  <a:xfrm rot="11803041">
                    <a:off x="11028568" y="882291"/>
                    <a:ext cx="243989" cy="375369"/>
                  </a:xfrm>
                  <a:prstGeom prst="triangl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AC1DE4B-CBD5-A5D1-DC1B-D009F285F5A5}"/>
                      </a:ext>
                    </a:extLst>
                  </p:cNvPr>
                  <p:cNvSpPr txBox="1"/>
                  <p:nvPr/>
                </p:nvSpPr>
                <p:spPr>
                  <a:xfrm>
                    <a:off x="-1854" y="-243296"/>
                    <a:ext cx="860685" cy="830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Photo-</a:t>
                    </a:r>
                    <a:b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</a:b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cathode</a:t>
                    </a:r>
                    <a:b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</a:b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Gun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AFE94AAD-E273-6C81-284F-0ECB625926EC}"/>
                      </a:ext>
                    </a:extLst>
                  </p:cNvPr>
                  <p:cNvSpPr txBox="1"/>
                  <p:nvPr/>
                </p:nvSpPr>
                <p:spPr>
                  <a:xfrm>
                    <a:off x="1059510" y="349703"/>
                    <a:ext cx="860685" cy="446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CC1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B078CE6-F66D-F030-3824-8FCEAAC0561B}"/>
                      </a:ext>
                    </a:extLst>
                  </p:cNvPr>
                  <p:cNvSpPr txBox="1"/>
                  <p:nvPr/>
                </p:nvSpPr>
                <p:spPr>
                  <a:xfrm>
                    <a:off x="1857170" y="363969"/>
                    <a:ext cx="860685" cy="446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CC2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E6E2D94-1B1E-38FC-8F9D-9002CA66E9B8}"/>
                      </a:ext>
                    </a:extLst>
                  </p:cNvPr>
                  <p:cNvSpPr txBox="1"/>
                  <p:nvPr/>
                </p:nvSpPr>
                <p:spPr>
                  <a:xfrm>
                    <a:off x="3031421" y="349703"/>
                    <a:ext cx="1170145" cy="446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Chicane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D236DCF-62CF-5A8F-210C-74570BDEE433}"/>
                      </a:ext>
                    </a:extLst>
                  </p:cNvPr>
                  <p:cNvSpPr txBox="1"/>
                  <p:nvPr/>
                </p:nvSpPr>
                <p:spPr>
                  <a:xfrm>
                    <a:off x="4123586" y="76951"/>
                    <a:ext cx="2379261" cy="7707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ILC-Type Cryomodule</a:t>
                    </a:r>
                  </a:p>
                </p:txBody>
              </p:sp>
              <p:sp>
                <p:nvSpPr>
                  <p:cNvPr id="40" name="Left Brace 39">
                    <a:extLst>
                      <a:ext uri="{FF2B5EF4-FFF2-40B4-BE49-F238E27FC236}">
                        <a16:creationId xmlns:a16="http://schemas.microsoft.com/office/drawing/2014/main" id="{D50892D0-E1B7-5FD8-1B62-1EE7117F6D9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08225" y="-403340"/>
                    <a:ext cx="394855" cy="3954103"/>
                  </a:xfrm>
                  <a:prstGeom prst="leftBrace">
                    <a:avLst>
                      <a:gd name="adj1" fmla="val 34139"/>
                      <a:gd name="adj2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B9E077F-6005-6D84-CFC0-8C896ED80C70}"/>
                      </a:ext>
                    </a:extLst>
                  </p:cNvPr>
                  <p:cNvSpPr txBox="1"/>
                  <p:nvPr/>
                </p:nvSpPr>
                <p:spPr>
                  <a:xfrm>
                    <a:off x="8137900" y="1808885"/>
                    <a:ext cx="1458662" cy="446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80 meters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E8C646A1-0B1F-4CCF-D229-738727E4EAF4}"/>
                      </a:ext>
                    </a:extLst>
                  </p:cNvPr>
                  <p:cNvSpPr txBox="1"/>
                  <p:nvPr/>
                </p:nvSpPr>
                <p:spPr>
                  <a:xfrm>
                    <a:off x="1688925" y="1808885"/>
                    <a:ext cx="1342495" cy="446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18 meters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E5A98E8D-EB10-2E9E-F86F-F94064333583}"/>
                      </a:ext>
                    </a:extLst>
                  </p:cNvPr>
                  <p:cNvSpPr txBox="1"/>
                  <p:nvPr/>
                </p:nvSpPr>
                <p:spPr>
                  <a:xfrm>
                    <a:off x="10599415" y="393290"/>
                    <a:ext cx="1101152" cy="446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Dipole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EF491A5F-0234-4CAC-49CE-9557133338A2}"/>
                      </a:ext>
                    </a:extLst>
                  </p:cNvPr>
                  <p:cNvSpPr txBox="1"/>
                  <p:nvPr/>
                </p:nvSpPr>
                <p:spPr>
                  <a:xfrm>
                    <a:off x="11460551" y="1590089"/>
                    <a:ext cx="1342495" cy="446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To IOTA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B6F03D7-D69E-15EE-0EFE-58636BF2B168}"/>
                      </a:ext>
                    </a:extLst>
                  </p:cNvPr>
                  <p:cNvSpPr txBox="1"/>
                  <p:nvPr/>
                </p:nvSpPr>
                <p:spPr>
                  <a:xfrm>
                    <a:off x="7613326" y="536429"/>
                    <a:ext cx="2379260" cy="446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0" i="0" dirty="0">
                        <a:solidFill>
                          <a:srgbClr val="242424"/>
                        </a:solidFill>
                        <a:effectLst/>
                        <a:latin typeface="Calibri" panose="020F0502020204030204" pitchFamily="34" charset="0"/>
                      </a:rPr>
                      <a:t>Three OTR stations</a:t>
                    </a: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431BF0B-026B-1072-867D-58BC25D04401}"/>
                    </a:ext>
                  </a:extLst>
                </p:cNvPr>
                <p:cNvSpPr txBox="1"/>
                <p:nvPr/>
              </p:nvSpPr>
              <p:spPr>
                <a:xfrm>
                  <a:off x="2870794" y="3322368"/>
                  <a:ext cx="15742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Current experiments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303CEC3-0C91-B5B0-CF77-1854D53B78B8}"/>
                    </a:ext>
                  </a:extLst>
                </p:cNvPr>
                <p:cNvSpPr txBox="1"/>
                <p:nvPr/>
              </p:nvSpPr>
              <p:spPr>
                <a:xfrm>
                  <a:off x="8654972" y="5484051"/>
                  <a:ext cx="12031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Planned experiments</a:t>
                  </a:r>
                </a:p>
              </p:txBody>
            </p:sp>
          </p:grp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323DD9E-8BF4-45CC-1D3C-9B2FF238B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8097" y="4752612"/>
                <a:ext cx="1622864" cy="79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6539169-895D-5F66-DE54-3454C6BDD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4785" y="4727857"/>
                <a:ext cx="3223566" cy="8329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581ADE50-6AFC-4395-A9C6-98E0CC28C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75" y="1097456"/>
            <a:ext cx="5440707" cy="156304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9D535B1-3E90-4053-9EE1-33BCD70A96CE}"/>
              </a:ext>
            </a:extLst>
          </p:cNvPr>
          <p:cNvSpPr txBox="1"/>
          <p:nvPr/>
        </p:nvSpPr>
        <p:spPr>
          <a:xfrm>
            <a:off x="10291043" y="1047122"/>
            <a:ext cx="1644874" cy="1379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Current experiment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32 MeV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0.2 – 1.1 </a:t>
            </a:r>
            <a:r>
              <a:rPr lang="en-US" sz="1200" dirty="0" err="1"/>
              <a:t>nC</a:t>
            </a:r>
            <a:endParaRPr lang="en-US" sz="1200" dirty="0"/>
          </a:p>
          <a:p>
            <a:pPr>
              <a:spcAft>
                <a:spcPts val="8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/>
              <a:t>0.15-5 mm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BEB56-9FEA-4689-B1D8-C00F2A427A64}"/>
              </a:ext>
            </a:extLst>
          </p:cNvPr>
          <p:cNvGrpSpPr/>
          <p:nvPr/>
        </p:nvGrpSpPr>
        <p:grpSpPr>
          <a:xfrm>
            <a:off x="2131426" y="5371093"/>
            <a:ext cx="3701388" cy="978835"/>
            <a:chOff x="7940689" y="2893831"/>
            <a:chExt cx="3701388" cy="97883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DE3FF85-D875-4520-9D04-020C8B30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0689" y="2893831"/>
              <a:ext cx="3701388" cy="76697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CB5F28-7DC9-44AC-ACEE-A9B99BF695A6}"/>
                </a:ext>
              </a:extLst>
            </p:cNvPr>
            <p:cNvSpPr txBox="1"/>
            <p:nvPr/>
          </p:nvSpPr>
          <p:spPr>
            <a:xfrm>
              <a:off x="9826477" y="3595667"/>
              <a:ext cx="983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100</a:t>
              </a:r>
              <a:r>
                <a:rPr lang="en-US" sz="1200" dirty="0"/>
                <a:t>nm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EF65312-9A0F-411A-AE7F-269322B0450A}"/>
              </a:ext>
            </a:extLst>
          </p:cNvPr>
          <p:cNvCxnSpPr>
            <a:cxnSpLocks/>
          </p:cNvCxnSpPr>
          <p:nvPr/>
        </p:nvCxnSpPr>
        <p:spPr>
          <a:xfrm>
            <a:off x="3585016" y="4306879"/>
            <a:ext cx="0" cy="13456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D765D2-F4EE-45F5-B636-D610034DF1A3}"/>
                  </a:ext>
                </a:extLst>
              </p:cNvPr>
              <p:cNvSpPr txBox="1"/>
              <p:nvPr/>
            </p:nvSpPr>
            <p:spPr>
              <a:xfrm>
                <a:off x="74613" y="729849"/>
                <a:ext cx="5325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|</a:t>
                </a:r>
                <a:r>
                  <a:rPr lang="en-US" dirty="0"/>
                  <a:t>Beam spectrum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Transition Radiation (TR) spectrum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D765D2-F4EE-45F5-B636-D610034DF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3" y="729849"/>
                <a:ext cx="5325176" cy="369332"/>
              </a:xfrm>
              <a:prstGeom prst="rect">
                <a:avLst/>
              </a:prstGeom>
              <a:blipFill>
                <a:blip r:embed="rId5"/>
                <a:stretch>
                  <a:fillRect l="-915" t="-10000" r="-3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2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5403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Optical Transition Radiation. Its registration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BC8AF98-5223-49C9-91CB-95926E5D8A21}"/>
              </a:ext>
            </a:extLst>
          </p:cNvPr>
          <p:cNvGrpSpPr/>
          <p:nvPr/>
        </p:nvGrpSpPr>
        <p:grpSpPr>
          <a:xfrm>
            <a:off x="450206" y="1043395"/>
            <a:ext cx="2780252" cy="576693"/>
            <a:chOff x="398439" y="2281743"/>
            <a:chExt cx="2050543" cy="4253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10EA0B-C053-4560-892F-A51AE6483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648" y="2281743"/>
              <a:ext cx="1547334" cy="42533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A43B969-A001-4DB7-827B-0C099054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439" y="2308968"/>
              <a:ext cx="491333" cy="344666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1B00E2-23DA-4AC6-B53F-42E3D2BCC4A0}"/>
              </a:ext>
            </a:extLst>
          </p:cNvPr>
          <p:cNvCxnSpPr>
            <a:cxnSpLocks/>
          </p:cNvCxnSpPr>
          <p:nvPr/>
        </p:nvCxnSpPr>
        <p:spPr>
          <a:xfrm>
            <a:off x="5757553" y="786879"/>
            <a:ext cx="0" cy="5575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831D0D41-3AC8-4BDC-8518-FD6F9AF6A8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179" r="53021"/>
          <a:stretch/>
        </p:blipFill>
        <p:spPr>
          <a:xfrm>
            <a:off x="83382" y="1973389"/>
            <a:ext cx="3026645" cy="1830714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A714F875-D89D-42BF-A0D0-541C6E1FA192}"/>
              </a:ext>
            </a:extLst>
          </p:cNvPr>
          <p:cNvSpPr/>
          <p:nvPr/>
        </p:nvSpPr>
        <p:spPr>
          <a:xfrm rot="19330256">
            <a:off x="2910893" y="2464983"/>
            <a:ext cx="45719" cy="74483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880DE51-C245-4FF6-ADFF-ED253DD0A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237" y="3407783"/>
            <a:ext cx="2199346" cy="2901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A1F42D-49F8-4523-B6A6-827B78366296}"/>
              </a:ext>
            </a:extLst>
          </p:cNvPr>
          <p:cNvSpPr txBox="1"/>
          <p:nvPr/>
        </p:nvSpPr>
        <p:spPr>
          <a:xfrm>
            <a:off x="2789651" y="2517116"/>
            <a:ext cx="1569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4m optical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74718E-584D-4532-8205-595CCD57535C}"/>
                  </a:ext>
                </a:extLst>
              </p:cNvPr>
              <p:cNvSpPr txBox="1"/>
              <p:nvPr/>
            </p:nvSpPr>
            <p:spPr>
              <a:xfrm>
                <a:off x="207766" y="5032242"/>
                <a:ext cx="30266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Beam size dependence is determined by the PD size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≫1)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74718E-584D-4532-8205-595CCD575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66" y="5032242"/>
                <a:ext cx="3026644" cy="523220"/>
              </a:xfrm>
              <a:prstGeom prst="rect">
                <a:avLst/>
              </a:prstGeom>
              <a:blipFill>
                <a:blip r:embed="rId7"/>
                <a:stretch>
                  <a:fillRect l="-201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1550F40D-6327-482C-B0E9-2890D4A45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995"/>
          <a:stretch/>
        </p:blipFill>
        <p:spPr>
          <a:xfrm>
            <a:off x="512298" y="5666944"/>
            <a:ext cx="535902" cy="447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61A2D5-700C-4687-B537-7194AEFC2B82}"/>
                  </a:ext>
                </a:extLst>
              </p:cNvPr>
              <p:cNvSpPr txBox="1"/>
              <p:nvPr/>
            </p:nvSpPr>
            <p:spPr>
              <a:xfrm>
                <a:off x="1016496" y="5602513"/>
                <a:ext cx="1917256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61A2D5-700C-4687-B537-7194AEFC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96" y="5602513"/>
                <a:ext cx="1917256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E1FA0114-0F6E-44C5-8A4D-D792A30F7039}"/>
              </a:ext>
            </a:extLst>
          </p:cNvPr>
          <p:cNvSpPr txBox="1"/>
          <p:nvPr/>
        </p:nvSpPr>
        <p:spPr>
          <a:xfrm>
            <a:off x="5896110" y="973786"/>
            <a:ext cx="44785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SiO2 (fused silica) glass vacuum window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F40992-C2E1-4AAC-8DCE-69E4342778B5}"/>
              </a:ext>
            </a:extLst>
          </p:cNvPr>
          <p:cNvSpPr txBox="1"/>
          <p:nvPr/>
        </p:nvSpPr>
        <p:spPr>
          <a:xfrm>
            <a:off x="7632863" y="2330914"/>
            <a:ext cx="24492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 Al parabolic mirrors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 Al flat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 Silver flat mirrors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0AD0C84-576F-40F1-96B6-52C98E934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5069" y="4137431"/>
            <a:ext cx="2721556" cy="16347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431B7F-4CE6-4FCC-BF14-504A44D60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8639" y="4047689"/>
            <a:ext cx="3194637" cy="176444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522E0E5-F542-4A0B-8CA0-72BA9B4C276F}"/>
              </a:ext>
            </a:extLst>
          </p:cNvPr>
          <p:cNvGrpSpPr/>
          <p:nvPr/>
        </p:nvGrpSpPr>
        <p:grpSpPr>
          <a:xfrm>
            <a:off x="5827139" y="1236100"/>
            <a:ext cx="6316521" cy="2387395"/>
            <a:chOff x="219047" y="637690"/>
            <a:chExt cx="6316521" cy="238739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A8145D2-535C-4596-A550-338B8AD9001C}"/>
                </a:ext>
              </a:extLst>
            </p:cNvPr>
            <p:cNvSpPr/>
            <p:nvPr/>
          </p:nvSpPr>
          <p:spPr>
            <a:xfrm>
              <a:off x="825041" y="2172820"/>
              <a:ext cx="124691" cy="852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ADBB59-A1C6-4B25-8F2B-A3FCBF5A0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154" y="946359"/>
              <a:ext cx="1000459" cy="1000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2AFF35-DF27-4912-BF36-8DA6679AFC0C}"/>
                </a:ext>
              </a:extLst>
            </p:cNvPr>
            <p:cNvCxnSpPr>
              <a:stCxn id="29" idx="0"/>
            </p:cNvCxnSpPr>
            <p:nvPr/>
          </p:nvCxnSpPr>
          <p:spPr>
            <a:xfrm flipH="1" flipV="1">
              <a:off x="887386" y="1751246"/>
              <a:ext cx="1" cy="421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A4936D-DB0E-4C0F-B7B5-A12886B1526C}"/>
                </a:ext>
              </a:extLst>
            </p:cNvPr>
            <p:cNvSpPr txBox="1"/>
            <p:nvPr/>
          </p:nvSpPr>
          <p:spPr>
            <a:xfrm>
              <a:off x="909854" y="2444323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beam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C53722-3801-49D3-A75D-C1B389124962}"/>
                </a:ext>
              </a:extLst>
            </p:cNvPr>
            <p:cNvSpPr txBox="1"/>
            <p:nvPr/>
          </p:nvSpPr>
          <p:spPr>
            <a:xfrm>
              <a:off x="219047" y="1034760"/>
              <a:ext cx="8370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OTR source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1271EAC-6DB8-4D4A-B7D5-42CCBB2F3A9A}"/>
                </a:ext>
              </a:extLst>
            </p:cNvPr>
            <p:cNvSpPr/>
            <p:nvPr/>
          </p:nvSpPr>
          <p:spPr>
            <a:xfrm rot="2460571">
              <a:off x="820163" y="1179309"/>
              <a:ext cx="112815" cy="2944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F6149A7-7492-4ECE-A561-106D2508722D}"/>
                </a:ext>
              </a:extLst>
            </p:cNvPr>
            <p:cNvCxnSpPr/>
            <p:nvPr/>
          </p:nvCxnSpPr>
          <p:spPr>
            <a:xfrm>
              <a:off x="1056136" y="1296370"/>
              <a:ext cx="5705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1B66BB-89B0-4647-AAF3-83D952B7F85A}"/>
                </a:ext>
              </a:extLst>
            </p:cNvPr>
            <p:cNvCxnSpPr/>
            <p:nvPr/>
          </p:nvCxnSpPr>
          <p:spPr>
            <a:xfrm>
              <a:off x="1626717" y="1034760"/>
              <a:ext cx="0" cy="55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60608E-AC6B-4217-A96E-C3737047F35D}"/>
                </a:ext>
              </a:extLst>
            </p:cNvPr>
            <p:cNvSpPr txBox="1"/>
            <p:nvPr/>
          </p:nvSpPr>
          <p:spPr>
            <a:xfrm>
              <a:off x="1438600" y="821213"/>
              <a:ext cx="11384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Vacuum window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38DA62B-C920-4164-B529-A87A17308C45}"/>
                </a:ext>
              </a:extLst>
            </p:cNvPr>
            <p:cNvCxnSpPr/>
            <p:nvPr/>
          </p:nvCxnSpPr>
          <p:spPr>
            <a:xfrm>
              <a:off x="1767478" y="1296370"/>
              <a:ext cx="5482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48594B7-C0F8-449B-B7C6-BBCC2FA4ECE0}"/>
                </a:ext>
              </a:extLst>
            </p:cNvPr>
            <p:cNvSpPr/>
            <p:nvPr/>
          </p:nvSpPr>
          <p:spPr>
            <a:xfrm>
              <a:off x="2315688" y="1178430"/>
              <a:ext cx="1341911" cy="2616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mirrors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932F6F1-F697-4F2B-A468-0646841B4644}"/>
                </a:ext>
              </a:extLst>
            </p:cNvPr>
            <p:cNvCxnSpPr/>
            <p:nvPr/>
          </p:nvCxnSpPr>
          <p:spPr>
            <a:xfrm>
              <a:off x="3708931" y="1317129"/>
              <a:ext cx="473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8C77A97-4BD6-426A-BBBA-AA75EC2FFC46}"/>
                </a:ext>
              </a:extLst>
            </p:cNvPr>
            <p:cNvCxnSpPr/>
            <p:nvPr/>
          </p:nvCxnSpPr>
          <p:spPr>
            <a:xfrm>
              <a:off x="4251366" y="1178430"/>
              <a:ext cx="0" cy="296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3F3EAF-05E6-4950-A2A0-D28E74CFCD80}"/>
                </a:ext>
              </a:extLst>
            </p:cNvPr>
            <p:cNvSpPr txBox="1"/>
            <p:nvPr/>
          </p:nvSpPr>
          <p:spPr>
            <a:xfrm>
              <a:off x="4021976" y="1480554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filter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A5B10D2-A0EF-4E87-B5F3-347385ADC052}"/>
                </a:ext>
              </a:extLst>
            </p:cNvPr>
            <p:cNvCxnSpPr/>
            <p:nvPr/>
          </p:nvCxnSpPr>
          <p:spPr>
            <a:xfrm>
              <a:off x="4360095" y="1319382"/>
              <a:ext cx="473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D2430B8-56AA-47C7-B826-9A94AC872BE7}"/>
                </a:ext>
              </a:extLst>
            </p:cNvPr>
            <p:cNvCxnSpPr/>
            <p:nvPr/>
          </p:nvCxnSpPr>
          <p:spPr>
            <a:xfrm>
              <a:off x="4902530" y="1180683"/>
              <a:ext cx="0" cy="296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29E6BD-8FFD-4489-BF81-7D55957CB92B}"/>
                </a:ext>
              </a:extLst>
            </p:cNvPr>
            <p:cNvSpPr txBox="1"/>
            <p:nvPr/>
          </p:nvSpPr>
          <p:spPr>
            <a:xfrm>
              <a:off x="4730848" y="1494254"/>
              <a:ext cx="3433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E7CD02B-3476-4229-8418-BD1B8901316E}"/>
                </a:ext>
              </a:extLst>
            </p:cNvPr>
            <p:cNvSpPr txBox="1"/>
            <p:nvPr/>
          </p:nvSpPr>
          <p:spPr>
            <a:xfrm>
              <a:off x="2650653" y="1418893"/>
              <a:ext cx="6719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Flat 80%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3701C8B-B485-4AB5-9FA9-3E0128DE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156" y="637690"/>
              <a:ext cx="1546412" cy="125110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1C8916-208D-40CC-800B-6EB87DDE3725}"/>
              </a:ext>
            </a:extLst>
          </p:cNvPr>
          <p:cNvSpPr txBox="1"/>
          <p:nvPr/>
        </p:nvSpPr>
        <p:spPr>
          <a:xfrm>
            <a:off x="10204953" y="2435893"/>
            <a:ext cx="2048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FD10D photodiode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B179A-E098-4EE0-9E46-23072A641A04}"/>
              </a:ext>
            </a:extLst>
          </p:cNvPr>
          <p:cNvSpPr txBox="1"/>
          <p:nvPr/>
        </p:nvSpPr>
        <p:spPr>
          <a:xfrm>
            <a:off x="3511382" y="114707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One particle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CDE1D-F13D-421A-AEDD-DD9CDAEFC40C}"/>
              </a:ext>
            </a:extLst>
          </p:cNvPr>
          <p:cNvSpPr txBox="1"/>
          <p:nvPr/>
        </p:nvSpPr>
        <p:spPr>
          <a:xfrm>
            <a:off x="5990928" y="5824063"/>
            <a:ext cx="2769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Vacuum window transmittance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6FDD4A-AFAD-417D-ACD5-F2CB04502630}"/>
              </a:ext>
            </a:extLst>
          </p:cNvPr>
          <p:cNvSpPr txBox="1"/>
          <p:nvPr/>
        </p:nvSpPr>
        <p:spPr>
          <a:xfrm>
            <a:off x="9473521" y="5824063"/>
            <a:ext cx="220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Photodiode responsivity</a:t>
            </a:r>
          </a:p>
        </p:txBody>
      </p:sp>
    </p:spTree>
    <p:extLst>
      <p:ext uri="{BB962C8B-B14F-4D97-AF65-F5344CB8AC3E}">
        <p14:creationId xmlns:p14="http://schemas.microsoft.com/office/powerpoint/2010/main" val="42363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7154" y="6480312"/>
            <a:ext cx="11954846" cy="386489"/>
            <a:chOff x="237154" y="6480312"/>
            <a:chExt cx="11954846" cy="386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237154" y="6480312"/>
              <a:ext cx="11698763" cy="945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flipH="1">
              <a:off x="11447227" y="6559024"/>
              <a:ext cx="74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8/13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7154" y="6574414"/>
              <a:ext cx="7719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S. </a:t>
              </a:r>
              <a:r>
                <a:rPr lang="en-US" sz="1200" dirty="0" err="1"/>
                <a:t>Kladov</a:t>
              </a:r>
              <a:r>
                <a:rPr lang="en-US" sz="1200" dirty="0"/>
                <a:t>, A. Lumpkin, J. </a:t>
              </a:r>
              <a:r>
                <a:rPr lang="en-US" sz="1200" dirty="0" err="1"/>
                <a:t>Ruan</a:t>
              </a:r>
              <a:r>
                <a:rPr lang="en-US" sz="1200" dirty="0"/>
                <a:t>, R. 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Thurman-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Keup</a:t>
              </a:r>
              <a:r>
                <a:rPr lang="en-US" sz="1200" b="0" i="0" dirty="0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, A. </a:t>
              </a:r>
              <a:r>
                <a:rPr lang="en-US" sz="1200" b="0" i="0" dirty="0" err="1">
                  <a:solidFill>
                    <a:srgbClr val="424242"/>
                  </a:solidFill>
                  <a:effectLst/>
                  <a:latin typeface="Segoe UI" panose="020B0502040204020203" pitchFamily="34" charset="0"/>
                </a:rPr>
                <a:t>Saewert</a:t>
              </a:r>
              <a:r>
                <a:rPr lang="en-US" sz="1200" dirty="0"/>
                <a:t> et al.              Noise in Electron Bunches. X121 OTR results.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95" y="173970"/>
            <a:ext cx="6324311" cy="557604"/>
            <a:chOff x="181495" y="173970"/>
            <a:chExt cx="6324311" cy="557604"/>
          </a:xfrm>
        </p:grpSpPr>
        <p:sp>
          <p:nvSpPr>
            <p:cNvPr id="16" name="TextBox 15"/>
            <p:cNvSpPr txBox="1"/>
            <p:nvPr/>
          </p:nvSpPr>
          <p:spPr>
            <a:xfrm>
              <a:off x="181495" y="173970"/>
              <a:ext cx="2424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Data Analysis Flow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154" y="641731"/>
              <a:ext cx="6268652" cy="89843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96F86874-D535-439D-92D1-482538B9500D}"/>
              </a:ext>
            </a:extLst>
          </p:cNvPr>
          <p:cNvSpPr txBox="1"/>
          <p:nvPr/>
        </p:nvSpPr>
        <p:spPr>
          <a:xfrm>
            <a:off x="595404" y="5261866"/>
            <a:ext cx="2186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Filter transmission example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1E92D1-0706-470C-8CF4-C5F3FF3AA0D0}"/>
              </a:ext>
            </a:extLst>
          </p:cNvPr>
          <p:cNvSpPr txBox="1"/>
          <p:nvPr/>
        </p:nvSpPr>
        <p:spPr>
          <a:xfrm>
            <a:off x="153838" y="1227548"/>
            <a:ext cx="2480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Vacuum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Flat and parabolic mirrors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PD responsivity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41F03B-CE30-4C6A-8F3A-F75A61D8A9C1}"/>
              </a:ext>
            </a:extLst>
          </p:cNvPr>
          <p:cNvSpPr txBox="1"/>
          <p:nvPr/>
        </p:nvSpPr>
        <p:spPr>
          <a:xfrm>
            <a:off x="8897457" y="5261866"/>
            <a:ext cx="3038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Averaged scope data (voltage) example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3E84E23-F6CE-428A-B71B-1B12E6EF913C}"/>
              </a:ext>
            </a:extLst>
          </p:cNvPr>
          <p:cNvGrpSpPr/>
          <p:nvPr/>
        </p:nvGrpSpPr>
        <p:grpSpPr>
          <a:xfrm>
            <a:off x="8461703" y="2824879"/>
            <a:ext cx="3799373" cy="2343831"/>
            <a:chOff x="8547151" y="3590442"/>
            <a:chExt cx="3335672" cy="205777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27C0DB-3436-4696-B64B-9D052AF779C0}"/>
                </a:ext>
              </a:extLst>
            </p:cNvPr>
            <p:cNvGrpSpPr/>
            <p:nvPr/>
          </p:nvGrpSpPr>
          <p:grpSpPr>
            <a:xfrm>
              <a:off x="8547151" y="3590442"/>
              <a:ext cx="3335672" cy="2057774"/>
              <a:chOff x="536312" y="2604704"/>
              <a:chExt cx="4528549" cy="279366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31C71F1-1023-4749-95BE-9F152F7B1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614" y="2753443"/>
                <a:ext cx="4077224" cy="2644922"/>
              </a:xfrm>
              <a:prstGeom prst="rect">
                <a:avLst/>
              </a:prstGeom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19D9929-9D3F-4D92-AF08-C58B706735AD}"/>
                  </a:ext>
                </a:extLst>
              </p:cNvPr>
              <p:cNvGrpSpPr/>
              <p:nvPr/>
            </p:nvGrpSpPr>
            <p:grpSpPr>
              <a:xfrm>
                <a:off x="536312" y="2604704"/>
                <a:ext cx="4528549" cy="2723781"/>
                <a:chOff x="563675" y="2778895"/>
                <a:chExt cx="4528549" cy="2723781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25C86DD-7A8C-48D7-9CA3-96DDDCDDB748}"/>
                    </a:ext>
                  </a:extLst>
                </p:cNvPr>
                <p:cNvSpPr txBox="1"/>
                <p:nvPr/>
              </p:nvSpPr>
              <p:spPr>
                <a:xfrm>
                  <a:off x="4614178" y="2778895"/>
                  <a:ext cx="478046" cy="366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t, s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AB97EF4-F79E-499A-A61E-503FB85524A1}"/>
                    </a:ext>
                  </a:extLst>
                </p:cNvPr>
                <p:cNvSpPr txBox="1"/>
                <p:nvPr/>
              </p:nvSpPr>
              <p:spPr>
                <a:xfrm>
                  <a:off x="563675" y="5135830"/>
                  <a:ext cx="553478" cy="366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U, v</a:t>
                  </a:r>
                </a:p>
              </p:txBody>
            </p:sp>
          </p:grp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C066BEC-EFC9-4FFA-999B-0DD1E2F31DBD}"/>
                </a:ext>
              </a:extLst>
            </p:cNvPr>
            <p:cNvCxnSpPr/>
            <p:nvPr/>
          </p:nvCxnSpPr>
          <p:spPr>
            <a:xfrm>
              <a:off x="10326811" y="3910398"/>
              <a:ext cx="0" cy="14161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5604E3-746C-4096-AF3B-E4FFF65975CD}"/>
                </a:ext>
              </a:extLst>
            </p:cNvPr>
            <p:cNvSpPr txBox="1"/>
            <p:nvPr/>
          </p:nvSpPr>
          <p:spPr>
            <a:xfrm>
              <a:off x="10267434" y="4304669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9AF85-1BEE-4897-893E-5FA750856CD4}"/>
              </a:ext>
            </a:extLst>
          </p:cNvPr>
          <p:cNvGrpSpPr/>
          <p:nvPr/>
        </p:nvGrpSpPr>
        <p:grpSpPr>
          <a:xfrm>
            <a:off x="3435367" y="1031119"/>
            <a:ext cx="5321265" cy="5125121"/>
            <a:chOff x="3450925" y="1208411"/>
            <a:chExt cx="5321265" cy="5125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8F21D05-407F-4BD0-91B3-1470B8387702}"/>
                    </a:ext>
                  </a:extLst>
                </p:cNvPr>
                <p:cNvSpPr txBox="1"/>
                <p:nvPr/>
              </p:nvSpPr>
              <p:spPr>
                <a:xfrm>
                  <a:off x="3450925" y="1208411"/>
                  <a:ext cx="5321265" cy="51251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/>
                    <a:t>Pass OTR through the light channel (Theory and Experiment)</a:t>
                  </a:r>
                </a:p>
                <a:p>
                  <a:pPr algn="ctr"/>
                  <a:endParaRPr lang="en-US" sz="1600" dirty="0"/>
                </a:p>
                <a:p>
                  <a:pPr algn="ctr"/>
                  <a:endParaRPr lang="en-US" sz="1600" dirty="0"/>
                </a:p>
                <a:p>
                  <a:pPr algn="ctr"/>
                  <a:r>
                    <a:rPr lang="en-US" sz="1600" dirty="0"/>
                    <a:t>Compare voltage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/>
                    <a:t> for a set of filters (set of single values)</a:t>
                  </a:r>
                </a:p>
                <a:p>
                  <a:pPr algn="ctr"/>
                  <a:endParaRPr lang="en-US" sz="1600" dirty="0"/>
                </a:p>
                <a:p>
                  <a:pPr algn="ctr"/>
                  <a:endParaRPr lang="en-US" sz="1600" dirty="0"/>
                </a:p>
                <a:p>
                  <a:pPr algn="ctr"/>
                  <a:r>
                    <a:rPr lang="en-US" sz="1600" dirty="0"/>
                    <a:t>Discrete Homogeneous Fredholm Integral Equation</a:t>
                  </a:r>
                </a:p>
                <a:p>
                  <a:pPr algn="ctr"/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𝑑𝐼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1600" dirty="0"/>
                    <a:t> </a:t>
                  </a:r>
                </a:p>
                <a:p>
                  <a:pPr algn="ctr"/>
                  <a:endParaRPr lang="en-US" sz="1600" dirty="0"/>
                </a:p>
                <a:p>
                  <a:pPr algn="ctr"/>
                  <a:endParaRPr lang="en-US" sz="1600" dirty="0"/>
                </a:p>
                <a:p>
                  <a:pPr algn="ctr"/>
                  <a:r>
                    <a:rPr lang="en-US" sz="1600" dirty="0"/>
                    <a:t>System of integral equations</a:t>
                  </a:r>
                </a:p>
                <a:p>
                  <a:pPr algn="ctr"/>
                  <a:endParaRPr lang="en-US" sz="1600" dirty="0"/>
                </a:p>
                <a:p>
                  <a:pPr algn="ctr"/>
                  <a:endParaRPr lang="en-US" sz="1600" dirty="0"/>
                </a:p>
                <a:p>
                  <a:pPr algn="ctr"/>
                  <a:endParaRPr lang="en-US" sz="1600" dirty="0"/>
                </a:p>
                <a:p>
                  <a:endParaRPr lang="en-US" sz="1600" dirty="0"/>
                </a:p>
                <a:p>
                  <a:r>
                    <a:rPr lang="en-US" sz="1600" dirty="0"/>
                    <a:t>If filters are </a:t>
                  </a:r>
                  <a:r>
                    <a:rPr lang="en-US" sz="1600" u="sng" dirty="0"/>
                    <a:t>narrow-band</a:t>
                  </a:r>
                  <a:r>
                    <a:rPr lang="en-US" sz="1600" dirty="0"/>
                    <a:t>: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Integrals are easily evaluated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1600" dirty="0"/>
                    <a:t> unique solution</a:t>
                  </a:r>
                </a:p>
                <a:p>
                  <a:endParaRPr lang="en-US" sz="1600" dirty="0"/>
                </a:p>
                <a:p>
                  <a:r>
                    <a:rPr lang="en-US" sz="1600" dirty="0"/>
                    <a:t>In </a:t>
                  </a:r>
                  <a:r>
                    <a:rPr lang="en-US" sz="1600" u="sng" dirty="0"/>
                    <a:t>reality</a:t>
                  </a:r>
                  <a:r>
                    <a:rPr lang="en-US" sz="1600" dirty="0"/>
                    <a:t>: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Ambiguous, guessed solution</a:t>
                  </a: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8F21D05-407F-4BD0-91B3-1470B8387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925" y="1208411"/>
                  <a:ext cx="5321265" cy="5125121"/>
                </a:xfrm>
                <a:prstGeom prst="rect">
                  <a:avLst/>
                </a:prstGeom>
                <a:blipFill>
                  <a:blip r:embed="rId4"/>
                  <a:stretch>
                    <a:fillRect l="-688" t="-357" b="-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D6A5D068-3906-414D-9FE8-FBC6D38E233F}"/>
                </a:ext>
              </a:extLst>
            </p:cNvPr>
            <p:cNvSpPr/>
            <p:nvPr/>
          </p:nvSpPr>
          <p:spPr>
            <a:xfrm rot="5400000">
              <a:off x="5861888" y="1697308"/>
              <a:ext cx="402346" cy="1603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182942AA-B47C-4F67-916C-823A945B14B6}"/>
                </a:ext>
              </a:extLst>
            </p:cNvPr>
            <p:cNvSpPr/>
            <p:nvPr/>
          </p:nvSpPr>
          <p:spPr>
            <a:xfrm rot="5400000">
              <a:off x="5861888" y="2423242"/>
              <a:ext cx="402346" cy="1603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CDCD9AF4-A525-4046-B480-BF11D15182E6}"/>
                </a:ext>
              </a:extLst>
            </p:cNvPr>
            <p:cNvSpPr/>
            <p:nvPr/>
          </p:nvSpPr>
          <p:spPr>
            <a:xfrm rot="5400000">
              <a:off x="5861888" y="3489640"/>
              <a:ext cx="402346" cy="1603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AC63C42-27B4-4BB8-9BC6-297FF5D83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38" y="2786683"/>
            <a:ext cx="3307929" cy="25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17274</TotalTime>
  <Words>1456</Words>
  <Application>Microsoft Office PowerPoint</Application>
  <PresentationFormat>Widescreen</PresentationFormat>
  <Paragraphs>296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Segoe UI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Kirika Ueno</dc:creator>
  <cp:lastModifiedBy>Kirika Ueno</cp:lastModifiedBy>
  <cp:revision>983</cp:revision>
  <dcterms:created xsi:type="dcterms:W3CDTF">2022-12-07T01:15:27Z</dcterms:created>
  <dcterms:modified xsi:type="dcterms:W3CDTF">2024-03-13T03:37:05Z</dcterms:modified>
</cp:coreProperties>
</file>