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347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2078B4"/>
    <a:srgbClr val="505050"/>
    <a:srgbClr val="299F2A"/>
    <a:srgbClr val="1E75B3"/>
    <a:srgbClr val="0566AB"/>
    <a:srgbClr val="FF7300"/>
    <a:srgbClr val="2000FF"/>
    <a:srgbClr val="6F9DAC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76" autoAdjust="0"/>
    <p:restoredTop sz="94663"/>
  </p:normalViewPr>
  <p:slideViewPr>
    <p:cSldViewPr snapToGrid="0" snapToObjects="1" showGuides="1">
      <p:cViewPr varScale="1">
        <p:scale>
          <a:sx n="159" d="100"/>
          <a:sy n="159" d="100"/>
        </p:scale>
        <p:origin x="200" y="3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2293F1-4062-C34D-8EE0-F226C37E3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03" y="679363"/>
            <a:ext cx="4921467" cy="246073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B9091F0-D43E-FA4A-BFF1-003D37A890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870" y="672701"/>
            <a:ext cx="3205974" cy="246175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8593C62F-FE2C-3943-B092-307A642B2E9D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r>
              <a:rPr lang="en-US" dirty="0"/>
              <a:t>Nilanjan Banerjee | Experiments with Electron Cooling and Space Charge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C9F289B-49FC-734A-BA06-C3D7D55CC92A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dirty="0"/>
              <a:t>Nilanjan Banerjee | Experiments with Electron Cooling and Space Charge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D21AA60A-8074-2F4F-B9B5-F21EDE7D034F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Nilanjan Banerjee | Experiments with Electron Cooling and Space Charge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ABCEBF-E5D0-544A-8205-41D9259D174B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r>
              <a:rPr lang="en-US" dirty="0"/>
              <a:t>Nilanjan Banerjee | Experiments with Electron Cooling and Space Charge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37396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1156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395190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64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660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1381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dirty="0"/>
              <a:t>Nilanjan Banerjee | Experiments with Electron Cooling and Space Charge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F7921DD-FA35-DE48-9325-C4C66E0739FC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dirty="0"/>
              <a:t>Nilanjan Banerjee | Experiments with Electron Cooling and Space Charge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603C250-9C0C-8F4C-8E7B-CC8062B775A6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82352"/>
            <a:ext cx="6260399" cy="17796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dirty="0"/>
              <a:t>Nilanjan Banerjee | Experiments with Electron Cooling and Space Charge</a:t>
            </a:r>
          </a:p>
          <a:p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EAF8D7-9E97-AA4D-8487-CA2D4C7C0B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D3D112-DF9B-9A4D-8B9D-29CE3CAF3F88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>
              <a:extLst>
                <a:ext uri="{FF2B5EF4-FFF2-40B4-BE49-F238E27FC236}">
                  <a16:creationId xmlns:a16="http://schemas.microsoft.com/office/drawing/2014/main" id="{6D02763F-40A7-9F4E-9117-02DB77597369}"/>
                </a:ext>
              </a:extLst>
            </p:cNvPr>
            <p:cNvPicPr>
              <a:picLocks/>
            </p:cNvPicPr>
            <p:nvPr userDrawn="1"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Placeholder 29">
            <a:extLst>
              <a:ext uri="{FF2B5EF4-FFF2-40B4-BE49-F238E27FC236}">
                <a16:creationId xmlns:a16="http://schemas.microsoft.com/office/drawing/2014/main" id="{AC0BAFF9-60EE-1144-A434-24E787A29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461" y="4844643"/>
            <a:ext cx="1094717" cy="2732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emf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Experiments with Electron Cooling and Space Charge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Nilanjan Banerjee, MaryKate Duncan, John Brandt, Young-Kee Kim, Sergei Kladov, Sergei </a:t>
            </a:r>
            <a:r>
              <a:rPr lang="en-US" sz="1400" dirty="0" err="1"/>
              <a:t>Nagaitsev</a:t>
            </a:r>
            <a:r>
              <a:rPr lang="en-US" sz="1400" dirty="0"/>
              <a:t>, Giulio </a:t>
            </a:r>
            <a:r>
              <a:rPr lang="en-US" sz="1400" dirty="0" err="1"/>
              <a:t>Stancari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11" name="Picture Placeholder 29">
            <a:extLst>
              <a:ext uri="{FF2B5EF4-FFF2-40B4-BE49-F238E27FC236}">
                <a16:creationId xmlns:a16="http://schemas.microsoft.com/office/drawing/2014/main" id="{B254D0A9-D487-A646-A9EB-9737D8B445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758" y="4355786"/>
            <a:ext cx="2756156" cy="68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530743-9715-BE25-1C8E-A0C6835E7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000" dirty="0"/>
              <a:t>Beam Experiments using Electron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D8710-CF53-1FDD-AE9B-11D71CD0C3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4EAC-C226-18FE-C097-167280A87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53278-50D8-CF58-D231-FA41FD9B5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8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2C0D94-B6F3-EE0B-F6A1-CA03EBC6D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96397"/>
            <a:ext cx="3669738" cy="3794522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What is the maximum space-charge tune shift of stored beam we can achieve?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Optimizing the linear lattice configuration, including tunes and transverse coupling.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Increasing periodicity of the lattice.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Compensating for specific resonance driving terms using sextupoles and octupoles.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2964F-A02B-1C32-20D4-1B880C0E2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Bare Lattice to Maximize Tune Shift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6F4A9-CB8B-1415-B403-25F9C4D5A7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72CE-6BFC-CA8D-9F1D-AF7520193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27E4A-31A7-AD5C-F0F6-982465233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BE2652-3BF7-4A72-0260-5B4FCBBFD8CB}"/>
              </a:ext>
            </a:extLst>
          </p:cNvPr>
          <p:cNvGrpSpPr/>
          <p:nvPr/>
        </p:nvGrpSpPr>
        <p:grpSpPr>
          <a:xfrm>
            <a:off x="4197847" y="830917"/>
            <a:ext cx="4633780" cy="1652101"/>
            <a:chOff x="4197847" y="830917"/>
            <a:chExt cx="4633780" cy="16521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E78F93-0BC9-C59D-A7CB-C8B2757DE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7847" y="830917"/>
              <a:ext cx="4633780" cy="11186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E944186-5D75-68CD-839D-A7A399628628}"/>
                    </a:ext>
                  </a:extLst>
                </p:cNvPr>
                <p:cNvSpPr txBox="1"/>
                <p:nvPr/>
              </p:nvSpPr>
              <p:spPr>
                <a:xfrm>
                  <a:off x="4378013" y="1927417"/>
                  <a:ext cx="4453614" cy="5556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Simulated tune scans over 25 synchrotron periods for a Gaussian bunched beam with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=0.05</m:t>
                      </m:r>
                    </m:oMath>
                  </a14:m>
                  <a:endParaRPr lang="en-US" sz="14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E944186-5D75-68CD-839D-A7A3996286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8013" y="1927417"/>
                  <a:ext cx="4453614" cy="555601"/>
                </a:xfrm>
                <a:prstGeom prst="rect">
                  <a:avLst/>
                </a:prstGeom>
                <a:blipFill>
                  <a:blip r:embed="rId3"/>
                  <a:stretch>
                    <a:fillRect l="-284" t="-2222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EEAE3-C7AB-DB72-2135-F3F7FADDC9EC}"/>
              </a:ext>
            </a:extLst>
          </p:cNvPr>
          <p:cNvGrpSpPr/>
          <p:nvPr/>
        </p:nvGrpSpPr>
        <p:grpSpPr>
          <a:xfrm>
            <a:off x="4170214" y="2540212"/>
            <a:ext cx="4749933" cy="2177208"/>
            <a:chOff x="4170214" y="2540212"/>
            <a:chExt cx="4749933" cy="21772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974793-1B16-A823-748F-72CEF4834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0214" y="2563389"/>
              <a:ext cx="2387770" cy="18899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889BBA-92EC-9A22-E136-C428D5EA6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4737" y="2540212"/>
              <a:ext cx="2405410" cy="188996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7EFBE61-363C-8E3A-B29C-0047FFBBD16A}"/>
                </a:ext>
              </a:extLst>
            </p:cNvPr>
            <p:cNvSpPr txBox="1"/>
            <p:nvPr/>
          </p:nvSpPr>
          <p:spPr>
            <a:xfrm>
              <a:off x="4572000" y="4440421"/>
              <a:ext cx="36697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F. </a:t>
              </a:r>
              <a:r>
                <a:rPr lang="en-US" sz="1200" dirty="0" err="1">
                  <a:solidFill>
                    <a:schemeClr val="accent5"/>
                  </a:solidFill>
                </a:rPr>
                <a:t>Asvesta</a:t>
              </a:r>
              <a:r>
                <a:rPr lang="en-US" sz="1200" dirty="0">
                  <a:solidFill>
                    <a:schemeClr val="accent5"/>
                  </a:solidFill>
                </a:rPr>
                <a:t> </a:t>
              </a:r>
              <a:r>
                <a:rPr lang="en-US" sz="1200" i="1" dirty="0">
                  <a:solidFill>
                    <a:schemeClr val="accent5"/>
                  </a:solidFill>
                  <a:effectLst/>
                </a:rPr>
                <a:t>et al.</a:t>
              </a:r>
              <a:r>
                <a:rPr lang="en-US" sz="1200" dirty="0">
                  <a:solidFill>
                    <a:schemeClr val="accent5"/>
                  </a:solidFill>
                </a:rPr>
                <a:t>, in </a:t>
              </a:r>
              <a:r>
                <a:rPr lang="en-US" sz="1200" i="1" dirty="0">
                  <a:solidFill>
                    <a:schemeClr val="accent5"/>
                  </a:solidFill>
                  <a:effectLst/>
                </a:rPr>
                <a:t>Proc. IPAC'22</a:t>
              </a:r>
              <a:r>
                <a:rPr lang="en-US" sz="1200" dirty="0">
                  <a:solidFill>
                    <a:schemeClr val="accent5"/>
                  </a:solidFill>
                </a:rPr>
                <a:t>, pp. 2056-2059, 2022.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57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00AE25-8765-3A7D-2CF1-083F65A4A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96397"/>
            <a:ext cx="4331366" cy="3794522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The 2.5 MeV protons at IOTA provide strong space-charge but weak impedance.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/>
                <a:ea typeface="Geneva" charset="0"/>
              </a:rPr>
              <a:t>Measure instability growth rate and head-tail amplification in the parameter space using:</a:t>
            </a:r>
          </a:p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Controlled wakefields generated using the wake-building feedback system.</a:t>
            </a:r>
          </a:p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Helvetica"/>
                <a:ea typeface="Geneva" charset="0"/>
              </a:rPr>
              <a:t>Electron cooling to enforce an equilibrium phase-space distribution, independent of bunch charge.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4FEE83-36F2-8B21-4EC5-AADB6F3B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Interplay of Space Charge and Coherent Instabilities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A96D-E132-296E-08F7-B3F39BBAC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A7367-64CD-76E2-5DD5-F5DFCFAA1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E44F4-84FB-5643-7940-99A06215B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F4BC0D-7BB0-338F-4082-C37CAECF4B4E}"/>
              </a:ext>
            </a:extLst>
          </p:cNvPr>
          <p:cNvGrpSpPr/>
          <p:nvPr/>
        </p:nvGrpSpPr>
        <p:grpSpPr>
          <a:xfrm>
            <a:off x="4565643" y="607519"/>
            <a:ext cx="4333765" cy="2265869"/>
            <a:chOff x="4513522" y="490005"/>
            <a:chExt cx="4333765" cy="2265869"/>
          </a:xfrm>
        </p:grpSpPr>
        <p:pic>
          <p:nvPicPr>
            <p:cNvPr id="8" name="Picture 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AFE9DD5-C3C2-2E7F-1711-6ABEC293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3970" y="696566"/>
              <a:ext cx="1706268" cy="1307967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6DCFD8-15F0-C712-E38C-D181EB8DA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0229" y="822787"/>
              <a:ext cx="0" cy="9832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1186E-8422-982B-4E59-ACA71067F485}"/>
                </a:ext>
              </a:extLst>
            </p:cNvPr>
            <p:cNvSpPr txBox="1"/>
            <p:nvPr/>
          </p:nvSpPr>
          <p:spPr>
            <a:xfrm rot="16200000">
              <a:off x="3858973" y="1144554"/>
              <a:ext cx="1893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Wakefield</a:t>
              </a:r>
            </a:p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Amplitude (</a:t>
              </a:r>
              <a:r>
                <a:rPr lang="en-US" sz="1600" dirty="0" err="1">
                  <a:solidFill>
                    <a:schemeClr val="accent1"/>
                  </a:solidFill>
                </a:rPr>
                <a:t>Waker</a:t>
              </a:r>
              <a:r>
                <a:rPr lang="en-US" sz="1600" dirty="0">
                  <a:solidFill>
                    <a:schemeClr val="accent1"/>
                  </a:solidFill>
                </a:rPr>
                <a:t>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BC2170-E453-2693-D3CB-D3CD997D79A9}"/>
                </a:ext>
              </a:extLst>
            </p:cNvPr>
            <p:cNvSpPr txBox="1"/>
            <p:nvPr/>
          </p:nvSpPr>
          <p:spPr>
            <a:xfrm>
              <a:off x="5385957" y="2077715"/>
              <a:ext cx="32615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/>
                  </a:solidFill>
                </a:rPr>
                <a:t>SC Tune Shift (Electron Cooling)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0863F5-9084-1BD1-56E6-FB2515197713}"/>
                </a:ext>
              </a:extLst>
            </p:cNvPr>
            <p:cNvCxnSpPr>
              <a:cxnSpLocks/>
            </p:cNvCxnSpPr>
            <p:nvPr/>
          </p:nvCxnSpPr>
          <p:spPr>
            <a:xfrm>
              <a:off x="5306408" y="2101116"/>
              <a:ext cx="302284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48E329-FD1F-7793-734C-8AFC65C83DD6}"/>
                </a:ext>
              </a:extLst>
            </p:cNvPr>
            <p:cNvSpPr txBox="1"/>
            <p:nvPr/>
          </p:nvSpPr>
          <p:spPr>
            <a:xfrm>
              <a:off x="4589987" y="2294209"/>
              <a:ext cx="42573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ABS: A. Burov, Phys. Rev. Accel. Beams 22, 034202, 2019.</a:t>
              </a:r>
            </a:p>
            <a:p>
              <a:r>
                <a:rPr lang="en-US" sz="1200" dirty="0">
                  <a:solidFill>
                    <a:schemeClr val="accent5"/>
                  </a:solidFill>
                </a:rPr>
                <a:t>CMM: X. </a:t>
              </a:r>
              <a:r>
                <a:rPr lang="en-US" sz="1200" dirty="0" err="1">
                  <a:solidFill>
                    <a:schemeClr val="accent5"/>
                  </a:solidFill>
                </a:rPr>
                <a:t>Buffat</a:t>
              </a:r>
              <a:r>
                <a:rPr lang="en-US" sz="1200" dirty="0">
                  <a:solidFill>
                    <a:schemeClr val="accent5"/>
                  </a:solidFill>
                </a:rPr>
                <a:t> et al., Phys. Rev. Accel. Beams 24, 060101, 2021.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31CB15-9A9D-8161-92BC-861E33B63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5911" y="762780"/>
              <a:ext cx="1779586" cy="131289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5113A5-A88C-EB0A-EBE0-36DE62A439DC}"/>
                </a:ext>
              </a:extLst>
            </p:cNvPr>
            <p:cNvSpPr txBox="1"/>
            <p:nvPr/>
          </p:nvSpPr>
          <p:spPr>
            <a:xfrm>
              <a:off x="5733075" y="1551314"/>
              <a:ext cx="50978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ABS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764A1C-E6E5-C132-09C4-DD226FBA9092}"/>
                </a:ext>
              </a:extLst>
            </p:cNvPr>
            <p:cNvSpPr txBox="1"/>
            <p:nvPr/>
          </p:nvSpPr>
          <p:spPr>
            <a:xfrm>
              <a:off x="6922769" y="1551314"/>
              <a:ext cx="16001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CMM Gaussian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2EC807-8C22-95EE-25E5-C0C7EE775F7C}"/>
              </a:ext>
            </a:extLst>
          </p:cNvPr>
          <p:cNvGrpSpPr/>
          <p:nvPr/>
        </p:nvGrpSpPr>
        <p:grpSpPr>
          <a:xfrm>
            <a:off x="4565643" y="2929476"/>
            <a:ext cx="4266859" cy="1697013"/>
            <a:chOff x="4565643" y="3021968"/>
            <a:chExt cx="4266859" cy="16970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A79F161-0254-E37B-E70E-1540301D3BF7}"/>
                </a:ext>
              </a:extLst>
            </p:cNvPr>
            <p:cNvGrpSpPr/>
            <p:nvPr/>
          </p:nvGrpSpPr>
          <p:grpSpPr>
            <a:xfrm>
              <a:off x="4565643" y="3021968"/>
              <a:ext cx="4266859" cy="1697013"/>
              <a:chOff x="4586057" y="3018873"/>
              <a:chExt cx="4266859" cy="169701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7B18BB2-8DB1-DD02-CA99-D01725877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86057" y="3018873"/>
                <a:ext cx="2120389" cy="128588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D133299-0A07-B1E8-64D6-D9D6AC6BC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32526" y="3041829"/>
                <a:ext cx="2120390" cy="1356594"/>
              </a:xfrm>
              <a:prstGeom prst="rect">
                <a:avLst/>
              </a:prstGeom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04B7FC7C-B45C-38DF-0B46-735635A99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3828" y="4398423"/>
                <a:ext cx="15234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0BDF039-8998-A1FC-34C8-33427CE9043A}"/>
                  </a:ext>
                </a:extLst>
              </p:cNvPr>
              <p:cNvSpPr txBox="1"/>
              <p:nvPr/>
            </p:nvSpPr>
            <p:spPr>
              <a:xfrm>
                <a:off x="5158556" y="4377332"/>
                <a:ext cx="9753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Time (ns)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5B67B60-A217-E35A-7B07-EEAC769EF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79843" y="4406554"/>
                <a:ext cx="152342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094CE2-7D17-FE29-8379-6E16933ECE17}"/>
                  </a:ext>
                </a:extLst>
              </p:cNvPr>
              <p:cNvSpPr txBox="1"/>
              <p:nvPr/>
            </p:nvSpPr>
            <p:spPr>
              <a:xfrm>
                <a:off x="7353861" y="4377332"/>
                <a:ext cx="9753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</a:rPr>
                  <a:t>Time (ns)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450479-5503-BF31-BF09-BD2E4425B22D}"/>
                </a:ext>
              </a:extLst>
            </p:cNvPr>
            <p:cNvSpPr txBox="1"/>
            <p:nvPr/>
          </p:nvSpPr>
          <p:spPr>
            <a:xfrm>
              <a:off x="5938732" y="3843762"/>
              <a:ext cx="17064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Fermilab Recycler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7B1752C-5DD6-2311-9A47-2EC1938B2FFB}"/>
              </a:ext>
            </a:extLst>
          </p:cNvPr>
          <p:cNvSpPr txBox="1"/>
          <p:nvPr/>
        </p:nvSpPr>
        <p:spPr>
          <a:xfrm>
            <a:off x="393183" y="2952432"/>
            <a:ext cx="4007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R. Ainsworth et al., in Proc. HB'21, pp. 135-139, 2021.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O. Mohsen et al., in Proc. NAPAC'22, pp. 124-127, 2022. </a:t>
            </a:r>
          </a:p>
        </p:txBody>
      </p:sp>
    </p:spTree>
    <p:extLst>
      <p:ext uri="{BB962C8B-B14F-4D97-AF65-F5344CB8AC3E}">
        <p14:creationId xmlns:p14="http://schemas.microsoft.com/office/powerpoint/2010/main" val="119656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B70D30-EF68-E61C-4F27-F2CD126D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Landau Damping with Space Charge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5FD0D-E29D-47CB-FC51-6FF6E5F71F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A905D-A35E-5D42-D21B-A4997574E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82E0-2BC6-E9DC-4802-78CA728F8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8899158-84E0-2D16-A1BC-74D72FE98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4223081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Demonstrate integrable optics and Landau damping.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Danilov-</a:t>
            </a:r>
            <a:r>
              <a:rPr lang="en-US" sz="1600" dirty="0" err="1">
                <a:solidFill>
                  <a:schemeClr val="accent2"/>
                </a:solidFill>
              </a:rPr>
              <a:t>Nagaitsev</a:t>
            </a:r>
            <a:r>
              <a:rPr lang="en-US" sz="1600" dirty="0">
                <a:solidFill>
                  <a:schemeClr val="accent2"/>
                </a:solidFill>
              </a:rPr>
              <a:t> magnets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Octupole string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Electron cooling enables: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Single particle dynamics experiments with pencil beam and low energy spread.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Measurement of minimum tune spread required to mitigate coherent instabilities with space-charge.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2C2CC-1F9B-773E-12F1-F4DE04C1E0EC}"/>
              </a:ext>
            </a:extLst>
          </p:cNvPr>
          <p:cNvSpPr txBox="1"/>
          <p:nvPr/>
        </p:nvSpPr>
        <p:spPr>
          <a:xfrm>
            <a:off x="3051510" y="1173995"/>
            <a:ext cx="20809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Valishev et al., in Proc. IPAC’21, pp. 19-24, 2021.</a:t>
            </a:r>
          </a:p>
          <a:p>
            <a:r>
              <a:rPr lang="en-US" sz="1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en-US" sz="1200" dirty="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Kuklev</a:t>
            </a:r>
            <a:r>
              <a:rPr lang="en-US" sz="1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in Proc. IPAC'21, pp. 1964-1967, 2021.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Calibri" charset="0"/>
                <a:ea typeface="Geneva" charset="0"/>
              </a:rPr>
              <a:t>V. Danilov and S.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Calibri" charset="0"/>
                <a:ea typeface="Geneva" charset="0"/>
              </a:rPr>
              <a:t>Nagaitsev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Calibri" charset="0"/>
                <a:ea typeface="Geneva" charset="0"/>
              </a:rPr>
              <a:t>, Phys. Rev. ST Accel. Beams 13, 084002, 2010.</a:t>
            </a:r>
          </a:p>
        </p:txBody>
      </p:sp>
      <p:pic>
        <p:nvPicPr>
          <p:cNvPr id="2" name="Picture 1" descr="A picture containing chart&#10;&#10;Description automatically generated">
            <a:extLst>
              <a:ext uri="{FF2B5EF4-FFF2-40B4-BE49-F238E27FC236}">
                <a16:creationId xmlns:a16="http://schemas.microsoft.com/office/drawing/2014/main" id="{8C8CE751-2474-66A4-AE92-28C19C51E0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352" y="2932305"/>
            <a:ext cx="1706268" cy="1307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415245-C3EB-24CC-34CB-DEBC5A3F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705" y="3043939"/>
            <a:ext cx="2585840" cy="1217128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49BC2ADD-3E5C-270C-F71F-3F708CC8C685}"/>
              </a:ext>
            </a:extLst>
          </p:cNvPr>
          <p:cNvSpPr/>
          <p:nvPr/>
        </p:nvSpPr>
        <p:spPr>
          <a:xfrm>
            <a:off x="6980545" y="3509496"/>
            <a:ext cx="430908" cy="1535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97C3D-A548-8E03-47BF-EAFCB1324DCE}"/>
              </a:ext>
            </a:extLst>
          </p:cNvPr>
          <p:cNvSpPr txBox="1"/>
          <p:nvPr/>
        </p:nvSpPr>
        <p:spPr>
          <a:xfrm>
            <a:off x="4394705" y="4211879"/>
            <a:ext cx="258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Stability Diagram: </a:t>
            </a:r>
            <a:r>
              <a:rPr lang="en-US" sz="1200" dirty="0">
                <a:solidFill>
                  <a:schemeClr val="accent5"/>
                </a:solidFill>
              </a:rPr>
              <a:t>S. </a:t>
            </a:r>
            <a:r>
              <a:rPr lang="en-US" sz="1200" dirty="0" err="1">
                <a:solidFill>
                  <a:schemeClr val="accent5"/>
                </a:solidFill>
              </a:rPr>
              <a:t>Antipov</a:t>
            </a:r>
            <a:r>
              <a:rPr lang="en-US" sz="1200" dirty="0">
                <a:solidFill>
                  <a:schemeClr val="accent5"/>
                </a:solidFill>
              </a:rPr>
              <a:t> et. al., Phys. Rev. Lett. 126, 164801, 2021.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7148A2-0741-6843-0836-54E4E3DF52D3}"/>
              </a:ext>
            </a:extLst>
          </p:cNvPr>
          <p:cNvSpPr txBox="1"/>
          <p:nvPr/>
        </p:nvSpPr>
        <p:spPr>
          <a:xfrm>
            <a:off x="7437732" y="4106988"/>
            <a:ext cx="17062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Instability Parameter Space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4942DF-62E6-7C10-A533-3D3C6EF06B4A}"/>
              </a:ext>
            </a:extLst>
          </p:cNvPr>
          <p:cNvGrpSpPr/>
          <p:nvPr/>
        </p:nvGrpSpPr>
        <p:grpSpPr>
          <a:xfrm>
            <a:off x="5073736" y="509722"/>
            <a:ext cx="4070264" cy="2297200"/>
            <a:chOff x="5073736" y="509722"/>
            <a:chExt cx="4070264" cy="2297200"/>
          </a:xfrm>
        </p:grpSpPr>
        <p:pic>
          <p:nvPicPr>
            <p:cNvPr id="19" name="Picture 18" descr="A graph of a blue line&#10;&#10;Description automatically generated">
              <a:extLst>
                <a:ext uri="{FF2B5EF4-FFF2-40B4-BE49-F238E27FC236}">
                  <a16:creationId xmlns:a16="http://schemas.microsoft.com/office/drawing/2014/main" id="{FC343003-4974-EABB-A60B-86036BB5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3798" y="509722"/>
              <a:ext cx="2454863" cy="18411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4BE183-051E-A2A6-D3A3-58FF5ED365D5}"/>
                </a:ext>
              </a:extLst>
            </p:cNvPr>
            <p:cNvSpPr txBox="1"/>
            <p:nvPr/>
          </p:nvSpPr>
          <p:spPr>
            <a:xfrm>
              <a:off x="5073736" y="2222147"/>
              <a:ext cx="4070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Experimental data showing decoherence due to chromatic tune spread in electron bunches.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882A82-2BA6-7B35-1E91-8DE981CF0B47}"/>
                </a:ext>
              </a:extLst>
            </p:cNvPr>
            <p:cNvSpPr txBox="1"/>
            <p:nvPr/>
          </p:nvSpPr>
          <p:spPr>
            <a:xfrm>
              <a:off x="6556377" y="776151"/>
              <a:ext cx="12792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5E2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J. Wieland, personal communication.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1916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EF6C36-3DF5-629D-7CE7-5FB90CCEC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4869521" cy="3794522"/>
          </a:xfrm>
        </p:spPr>
        <p:txBody>
          <a:bodyPr/>
          <a:lstStyle/>
          <a:p>
            <a:r>
              <a:rPr lang="en-US" dirty="0"/>
              <a:t>Interplay of NIO, space-charge and electron cooling</a:t>
            </a:r>
          </a:p>
          <a:p>
            <a:pPr marL="282575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Integrability is broken in the presence of non-linear space-charge. Practical implications?</a:t>
            </a:r>
          </a:p>
          <a:p>
            <a:r>
              <a:rPr lang="en-US" dirty="0"/>
              <a:t>Electron lens which also works as a cooler.</a:t>
            </a:r>
          </a:p>
          <a:p>
            <a:pPr marL="282575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Electron lens provide favorable scaling of detuning compared to electromagnets. Can it also work as a cooler to increase brightness?</a:t>
            </a:r>
          </a:p>
          <a:p>
            <a:r>
              <a:rPr lang="en-US" dirty="0"/>
              <a:t>Semi-hollow distributions for electron cooling</a:t>
            </a:r>
          </a:p>
          <a:p>
            <a:pPr marL="282575" lvl="1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Should help in cooling protons with large betatron amplitude. Limited experimental data available.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BCDA6D-16D0-6C45-2AE6-8DF67229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38E9A-7D3F-C6C3-9076-AC0ADDC6BC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28DCC-F7EE-03FF-EF80-3F25CFE7E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836B3-37DD-165F-55FA-325CD9D2C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C11BD5-FA72-719E-876A-F935DE98D5C1}"/>
              </a:ext>
            </a:extLst>
          </p:cNvPr>
          <p:cNvGrpSpPr/>
          <p:nvPr/>
        </p:nvGrpSpPr>
        <p:grpSpPr>
          <a:xfrm>
            <a:off x="5150448" y="2852820"/>
            <a:ext cx="3989410" cy="1797964"/>
            <a:chOff x="5102322" y="2852820"/>
            <a:chExt cx="3989410" cy="17979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A36AD5A-99AB-FD71-6F21-5915EC469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5483" b="16501"/>
            <a:stretch/>
          </p:blipFill>
          <p:spPr>
            <a:xfrm>
              <a:off x="5102322" y="2852820"/>
              <a:ext cx="2055027" cy="17979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604CC0-8C63-523C-80BD-8ADD6A58F5D3}"/>
                </a:ext>
              </a:extLst>
            </p:cNvPr>
            <p:cNvSpPr txBox="1"/>
            <p:nvPr/>
          </p:nvSpPr>
          <p:spPr>
            <a:xfrm>
              <a:off x="7206772" y="2923409"/>
              <a:ext cx="17086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3"/>
                  </a:solidFill>
                </a:rPr>
                <a:t>Increasing magnetic field, increases optimal current density.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B11CF04-85F0-89A0-B2F5-4972A626B1F3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6737684" y="3462018"/>
              <a:ext cx="469088" cy="6447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649387-0795-3FF6-F01B-4A9AC4D2AABD}"/>
                </a:ext>
              </a:extLst>
            </p:cNvPr>
            <p:cNvSpPr txBox="1"/>
            <p:nvPr/>
          </p:nvSpPr>
          <p:spPr>
            <a:xfrm>
              <a:off x="6931592" y="4019773"/>
              <a:ext cx="21601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Cooling rate vs electron current density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FFC4FC-5100-DD4B-D7FA-99383D4E45E9}"/>
              </a:ext>
            </a:extLst>
          </p:cNvPr>
          <p:cNvGrpSpPr/>
          <p:nvPr/>
        </p:nvGrpSpPr>
        <p:grpSpPr>
          <a:xfrm>
            <a:off x="5257193" y="557868"/>
            <a:ext cx="3765638" cy="2181264"/>
            <a:chOff x="5257193" y="364707"/>
            <a:chExt cx="3765638" cy="218126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BC345A-BB09-6FC2-966C-196DF519A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9039" y="364707"/>
              <a:ext cx="2653792" cy="19903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787B8E-BC0D-D0E4-C74F-3EEDA2631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628" y="529366"/>
              <a:ext cx="1170593" cy="4649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B59CF3-3C90-C3CD-E004-9CAF0BD79402}"/>
                </a:ext>
              </a:extLst>
            </p:cNvPr>
            <p:cNvSpPr txBox="1"/>
            <p:nvPr/>
          </p:nvSpPr>
          <p:spPr>
            <a:xfrm>
              <a:off x="5257193" y="1070059"/>
              <a:ext cx="148296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Tune diffusion in DN focusing channel with intense SC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3EA5C8-AA33-82F6-B2DC-586129364F9B}"/>
                </a:ext>
              </a:extLst>
            </p:cNvPr>
            <p:cNvSpPr txBox="1"/>
            <p:nvPr/>
          </p:nvSpPr>
          <p:spPr>
            <a:xfrm>
              <a:off x="5815264" y="2268972"/>
              <a:ext cx="2999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C. Mitchell et al., JINST 15 P07019, 2020.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46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3BE527-12C9-D3B7-18C5-110669287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000" dirty="0"/>
              <a:t>Hardware Configuration and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C8BB-4D64-AA8B-32D9-94A3A9C886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D17E5-0B5A-E8ED-F8F9-2C33AB953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91331-65E2-6506-A59E-D6237E730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6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4EDE9-D2F6-14A0-D421-C4F706591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B5E91C-CBD2-732E-00C2-E2688521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Cooling in 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8F2B4-0AE0-A2FB-D77E-4281A0FBBE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AD95D-6B06-B387-8517-4A8FFED1E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1649B-6925-3B4C-1968-D3AC9FFD9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Content Placeholder 64">
            <a:extLst>
              <a:ext uri="{FF2B5EF4-FFF2-40B4-BE49-F238E27FC236}">
                <a16:creationId xmlns:a16="http://schemas.microsoft.com/office/drawing/2014/main" id="{CDA96E67-8643-E9A1-1574-6C5CE06D0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7" y="748430"/>
            <a:ext cx="6019785" cy="36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36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204EFA-98E2-AD26-EAC2-4C1EB736A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Conceptual design of most parts exist but engineering design needs to be finalized.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290479-91C6-1428-5E15-CD5435265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Lens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EA71E-5FD0-4286-3C1A-4F50FDBC03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DE97E-7FB0-D8CB-9B69-B5930CEA0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5BB8F-52DE-A691-2706-0966B8C4B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8A1F15-50BF-98CA-55D0-3A8C75AEDAD2}"/>
              </a:ext>
            </a:extLst>
          </p:cNvPr>
          <p:cNvSpPr txBox="1"/>
          <p:nvPr/>
        </p:nvSpPr>
        <p:spPr>
          <a:xfrm>
            <a:off x="2988242" y="381516"/>
            <a:ext cx="2652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G. </a:t>
            </a:r>
            <a:r>
              <a:rPr lang="en-US" sz="1200" dirty="0" err="1">
                <a:solidFill>
                  <a:schemeClr val="accent5"/>
                </a:solidFill>
              </a:rPr>
              <a:t>Stancari</a:t>
            </a:r>
            <a:r>
              <a:rPr lang="en-US" sz="1200" dirty="0">
                <a:solidFill>
                  <a:schemeClr val="accent5"/>
                </a:solidFill>
              </a:rPr>
              <a:t> et al, </a:t>
            </a:r>
            <a:r>
              <a:rPr lang="en-US" sz="1200" i="1" dirty="0">
                <a:solidFill>
                  <a:schemeClr val="accent5"/>
                </a:solidFill>
              </a:rPr>
              <a:t>JINST</a:t>
            </a:r>
            <a:r>
              <a:rPr lang="en-US" sz="1200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5"/>
                </a:solidFill>
              </a:rPr>
              <a:t>16</a:t>
            </a:r>
            <a:r>
              <a:rPr lang="en-US" sz="1200" dirty="0">
                <a:solidFill>
                  <a:schemeClr val="accent5"/>
                </a:solidFill>
              </a:rPr>
              <a:t> P05002, 2021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575377-7103-B069-65CE-7A220F2D23AA}"/>
              </a:ext>
            </a:extLst>
          </p:cNvPr>
          <p:cNvGrpSpPr/>
          <p:nvPr/>
        </p:nvGrpSpPr>
        <p:grpSpPr>
          <a:xfrm>
            <a:off x="318788" y="1272793"/>
            <a:ext cx="2487793" cy="2722374"/>
            <a:chOff x="198392" y="928159"/>
            <a:chExt cx="2487793" cy="2722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79A5CB-3D77-53B9-50CC-D3667A927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392" y="928159"/>
              <a:ext cx="2389695" cy="18256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8F25E6-0AA1-B7C5-579F-20C63783949B}"/>
                </a:ext>
              </a:extLst>
            </p:cNvPr>
            <p:cNvSpPr txBox="1"/>
            <p:nvPr/>
          </p:nvSpPr>
          <p:spPr>
            <a:xfrm>
              <a:off x="198392" y="2757981"/>
              <a:ext cx="2487793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Electron Tracking</a:t>
              </a:r>
            </a:p>
            <a:p>
              <a:r>
                <a:rPr lang="en-US" sz="1200" dirty="0">
                  <a:solidFill>
                    <a:schemeClr val="accent5"/>
                  </a:solidFill>
                </a:rPr>
                <a:t>D. Noll and G. </a:t>
              </a:r>
              <a:r>
                <a:rPr lang="en-US" sz="1200" dirty="0" err="1">
                  <a:solidFill>
                    <a:schemeClr val="accent5"/>
                  </a:solidFill>
                </a:rPr>
                <a:t>Stancari</a:t>
              </a:r>
              <a:r>
                <a:rPr lang="en-US" sz="1200" dirty="0">
                  <a:solidFill>
                    <a:schemeClr val="accent5"/>
                  </a:solidFill>
                </a:rPr>
                <a:t>, Technical Memo, Fermilab, 2015. FERMILAB-TM-2598-AD-APC.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E3AC44-2B41-895F-5FAF-7AF33176B7F8}"/>
              </a:ext>
            </a:extLst>
          </p:cNvPr>
          <p:cNvGrpSpPr/>
          <p:nvPr/>
        </p:nvGrpSpPr>
        <p:grpSpPr>
          <a:xfrm>
            <a:off x="3233834" y="1129548"/>
            <a:ext cx="3116248" cy="2160875"/>
            <a:chOff x="3211181" y="745654"/>
            <a:chExt cx="2619039" cy="187305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237F2CE-F998-2EBD-C87B-047B47AA1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48" y="745654"/>
              <a:ext cx="2439306" cy="187305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920D341-62FA-49E9-3FC9-B9D3A7B71F02}"/>
                </a:ext>
              </a:extLst>
            </p:cNvPr>
            <p:cNvSpPr/>
            <p:nvPr/>
          </p:nvSpPr>
          <p:spPr>
            <a:xfrm>
              <a:off x="3968343" y="1322136"/>
              <a:ext cx="1351682" cy="960538"/>
            </a:xfrm>
            <a:custGeom>
              <a:avLst/>
              <a:gdLst>
                <a:gd name="connsiteX0" fmla="*/ 3163613 w 3163613"/>
                <a:gd name="connsiteY0" fmla="*/ 136634 h 1993268"/>
                <a:gd name="connsiteX1" fmla="*/ 2963917 w 3163613"/>
                <a:gd name="connsiteY1" fmla="*/ 1502979 h 1993268"/>
                <a:gd name="connsiteX2" fmla="*/ 2942896 w 3163613"/>
                <a:gd name="connsiteY2" fmla="*/ 1702676 h 1993268"/>
                <a:gd name="connsiteX3" fmla="*/ 2848303 w 3163613"/>
                <a:gd name="connsiteY3" fmla="*/ 1912883 h 1993268"/>
                <a:gd name="connsiteX4" fmla="*/ 2490951 w 3163613"/>
                <a:gd name="connsiteY4" fmla="*/ 1986455 h 1993268"/>
                <a:gd name="connsiteX5" fmla="*/ 767255 w 3163613"/>
                <a:gd name="connsiteY5" fmla="*/ 1986455 h 1993268"/>
                <a:gd name="connsiteX6" fmla="*/ 546537 w 3163613"/>
                <a:gd name="connsiteY6" fmla="*/ 1954924 h 1993268"/>
                <a:gd name="connsiteX7" fmla="*/ 346841 w 3163613"/>
                <a:gd name="connsiteY7" fmla="*/ 1828800 h 1993268"/>
                <a:gd name="connsiteX8" fmla="*/ 231227 w 3163613"/>
                <a:gd name="connsiteY8" fmla="*/ 1608083 h 1993268"/>
                <a:gd name="connsiteX9" fmla="*/ 231227 w 3163613"/>
                <a:gd name="connsiteY9" fmla="*/ 1534510 h 1993268"/>
                <a:gd name="connsiteX10" fmla="*/ 0 w 3163613"/>
                <a:gd name="connsiteY10" fmla="*/ 0 h 1993268"/>
                <a:gd name="connsiteX0" fmla="*/ 3098118 w 3098118"/>
                <a:gd name="connsiteY0" fmla="*/ 591250 h 1993268"/>
                <a:gd name="connsiteX1" fmla="*/ 2963917 w 3098118"/>
                <a:gd name="connsiteY1" fmla="*/ 1502979 h 1993268"/>
                <a:gd name="connsiteX2" fmla="*/ 2942896 w 3098118"/>
                <a:gd name="connsiteY2" fmla="*/ 1702676 h 1993268"/>
                <a:gd name="connsiteX3" fmla="*/ 2848303 w 3098118"/>
                <a:gd name="connsiteY3" fmla="*/ 1912883 h 1993268"/>
                <a:gd name="connsiteX4" fmla="*/ 2490951 w 3098118"/>
                <a:gd name="connsiteY4" fmla="*/ 1986455 h 1993268"/>
                <a:gd name="connsiteX5" fmla="*/ 767255 w 3098118"/>
                <a:gd name="connsiteY5" fmla="*/ 1986455 h 1993268"/>
                <a:gd name="connsiteX6" fmla="*/ 546537 w 3098118"/>
                <a:gd name="connsiteY6" fmla="*/ 1954924 h 1993268"/>
                <a:gd name="connsiteX7" fmla="*/ 346841 w 3098118"/>
                <a:gd name="connsiteY7" fmla="*/ 1828800 h 1993268"/>
                <a:gd name="connsiteX8" fmla="*/ 231227 w 3098118"/>
                <a:gd name="connsiteY8" fmla="*/ 1608083 h 1993268"/>
                <a:gd name="connsiteX9" fmla="*/ 231227 w 3098118"/>
                <a:gd name="connsiteY9" fmla="*/ 1534510 h 1993268"/>
                <a:gd name="connsiteX10" fmla="*/ 0 w 3098118"/>
                <a:gd name="connsiteY10" fmla="*/ 0 h 1993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8118" h="1993268">
                  <a:moveTo>
                    <a:pt x="3098118" y="591250"/>
                  </a:moveTo>
                  <a:cubicBezTo>
                    <a:pt x="3016663" y="1143919"/>
                    <a:pt x="2989787" y="1317741"/>
                    <a:pt x="2963917" y="1502979"/>
                  </a:cubicBezTo>
                  <a:cubicBezTo>
                    <a:pt x="2938047" y="1688217"/>
                    <a:pt x="2962165" y="1634359"/>
                    <a:pt x="2942896" y="1702676"/>
                  </a:cubicBezTo>
                  <a:cubicBezTo>
                    <a:pt x="2923627" y="1770993"/>
                    <a:pt x="2923627" y="1865587"/>
                    <a:pt x="2848303" y="1912883"/>
                  </a:cubicBezTo>
                  <a:cubicBezTo>
                    <a:pt x="2772979" y="1960179"/>
                    <a:pt x="2837792" y="1974193"/>
                    <a:pt x="2490951" y="1986455"/>
                  </a:cubicBezTo>
                  <a:cubicBezTo>
                    <a:pt x="2144110" y="1998717"/>
                    <a:pt x="1091324" y="1991710"/>
                    <a:pt x="767255" y="1986455"/>
                  </a:cubicBezTo>
                  <a:cubicBezTo>
                    <a:pt x="443186" y="1981200"/>
                    <a:pt x="616606" y="1981200"/>
                    <a:pt x="546537" y="1954924"/>
                  </a:cubicBezTo>
                  <a:cubicBezTo>
                    <a:pt x="476468" y="1928648"/>
                    <a:pt x="399393" y="1886607"/>
                    <a:pt x="346841" y="1828800"/>
                  </a:cubicBezTo>
                  <a:cubicBezTo>
                    <a:pt x="294289" y="1770993"/>
                    <a:pt x="250496" y="1657131"/>
                    <a:pt x="231227" y="1608083"/>
                  </a:cubicBezTo>
                  <a:cubicBezTo>
                    <a:pt x="211958" y="1559035"/>
                    <a:pt x="269765" y="1802524"/>
                    <a:pt x="231227" y="1534510"/>
                  </a:cubicBezTo>
                  <a:cubicBezTo>
                    <a:pt x="192689" y="1266496"/>
                    <a:pt x="96344" y="633248"/>
                    <a:pt x="0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tailEnd type="stealth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D030BC0-2DE3-7F8A-CCDD-28331E8158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1181" y="2281492"/>
              <a:ext cx="2619039" cy="118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26BDF21-C946-F992-AF18-ED489B2324BA}"/>
                </a:ext>
              </a:extLst>
            </p:cNvPr>
            <p:cNvSpPr/>
            <p:nvPr/>
          </p:nvSpPr>
          <p:spPr>
            <a:xfrm rot="528676">
              <a:off x="5271526" y="1096670"/>
              <a:ext cx="192774" cy="523643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71CFFF-F4FC-E1CB-126B-D76774670348}"/>
                </a:ext>
              </a:extLst>
            </p:cNvPr>
            <p:cNvSpPr txBox="1"/>
            <p:nvPr/>
          </p:nvSpPr>
          <p:spPr>
            <a:xfrm>
              <a:off x="4899928" y="869819"/>
              <a:ext cx="861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e</a:t>
              </a:r>
              <a:r>
                <a:rPr lang="en-US" sz="1400" baseline="30000" dirty="0">
                  <a:solidFill>
                    <a:srgbClr val="FFFF00"/>
                  </a:solidFill>
                </a:rPr>
                <a:t>-</a:t>
              </a:r>
              <a:r>
                <a:rPr lang="en-US" sz="1400" dirty="0">
                  <a:solidFill>
                    <a:srgbClr val="FFFF00"/>
                  </a:solidFill>
                </a:rPr>
                <a:t> source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A4DC3D-58A9-C87E-29F9-7BFB62AC4167}"/>
                </a:ext>
              </a:extLst>
            </p:cNvPr>
            <p:cNvSpPr txBox="1"/>
            <p:nvPr/>
          </p:nvSpPr>
          <p:spPr>
            <a:xfrm>
              <a:off x="4365058" y="2072070"/>
              <a:ext cx="8610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e</a:t>
              </a:r>
              <a:r>
                <a:rPr lang="en-US" sz="1400" baseline="30000" dirty="0">
                  <a:solidFill>
                    <a:srgbClr val="FFFF00"/>
                  </a:solidFill>
                </a:rPr>
                <a:t>-</a:t>
              </a:r>
              <a:r>
                <a:rPr lang="en-US" sz="1400" dirty="0">
                  <a:solidFill>
                    <a:srgbClr val="FFFF00"/>
                  </a:solidFill>
                </a:rPr>
                <a:t> beam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26B12E-DE5F-D11A-EBFF-C58642BAC21D}"/>
              </a:ext>
            </a:extLst>
          </p:cNvPr>
          <p:cNvGrpSpPr/>
          <p:nvPr/>
        </p:nvGrpSpPr>
        <p:grpSpPr>
          <a:xfrm>
            <a:off x="6580437" y="1251019"/>
            <a:ext cx="1981587" cy="2195329"/>
            <a:chOff x="7057631" y="1124491"/>
            <a:chExt cx="1981587" cy="219532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6865E81-F25A-B906-6A3E-FDB46D716F81}"/>
                </a:ext>
              </a:extLst>
            </p:cNvPr>
            <p:cNvGrpSpPr/>
            <p:nvPr/>
          </p:nvGrpSpPr>
          <p:grpSpPr>
            <a:xfrm>
              <a:off x="7221479" y="1124491"/>
              <a:ext cx="1817739" cy="1628897"/>
              <a:chOff x="7461613" y="512354"/>
              <a:chExt cx="1817739" cy="163132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8FFBF6B-F6AA-4883-FB65-AA002C8D63DB}"/>
                  </a:ext>
                </a:extLst>
              </p:cNvPr>
              <p:cNvGrpSpPr/>
              <p:nvPr/>
            </p:nvGrpSpPr>
            <p:grpSpPr>
              <a:xfrm>
                <a:off x="7461613" y="512354"/>
                <a:ext cx="710447" cy="1520836"/>
                <a:chOff x="7364588" y="348424"/>
                <a:chExt cx="710447" cy="1520836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0215274-FEE6-891C-88ED-E2B7497EC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790278" y="922734"/>
                  <a:ext cx="1520835" cy="372216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C5B818CD-25BC-C25D-2364-05065F7C7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 flipH="1">
                  <a:off x="7137686" y="931911"/>
                  <a:ext cx="1520835" cy="353863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4BBD7E-449B-4D5E-FD8E-615291267F8D}"/>
                  </a:ext>
                </a:extLst>
              </p:cNvPr>
              <p:cNvSpPr txBox="1"/>
              <p:nvPr/>
            </p:nvSpPr>
            <p:spPr>
              <a:xfrm>
                <a:off x="8194888" y="817677"/>
                <a:ext cx="76865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Anode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5A1CDA-B504-732F-1E34-1A8401596357}"/>
                  </a:ext>
                </a:extLst>
              </p:cNvPr>
              <p:cNvSpPr txBox="1"/>
              <p:nvPr/>
            </p:nvSpPr>
            <p:spPr>
              <a:xfrm>
                <a:off x="8237952" y="1558907"/>
                <a:ext cx="10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Dispenser Cathode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C05DAD0-F765-E1FC-E170-4E5D40DF511C}"/>
                  </a:ext>
                </a:extLst>
              </p:cNvPr>
              <p:cNvSpPr txBox="1"/>
              <p:nvPr/>
            </p:nvSpPr>
            <p:spPr>
              <a:xfrm>
                <a:off x="8194762" y="1193794"/>
                <a:ext cx="9492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Profiler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F4F7303-B02A-A9C2-71E5-8789C95ED14E}"/>
                  </a:ext>
                </a:extLst>
              </p:cNvPr>
              <p:cNvCxnSpPr>
                <a:stCxn id="22" idx="1"/>
              </p:cNvCxnSpPr>
              <p:nvPr/>
            </p:nvCxnSpPr>
            <p:spPr>
              <a:xfrm flipH="1">
                <a:off x="7934117" y="986954"/>
                <a:ext cx="260771" cy="3761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15BE8E8-E54A-AC4C-F0D7-63E69C492837}"/>
                  </a:ext>
                </a:extLst>
              </p:cNvPr>
              <p:cNvCxnSpPr>
                <a:cxnSpLocks/>
                <a:stCxn id="24" idx="1"/>
              </p:cNvCxnSpPr>
              <p:nvPr/>
            </p:nvCxnSpPr>
            <p:spPr>
              <a:xfrm flipH="1">
                <a:off x="7948822" y="1363071"/>
                <a:ext cx="245940" cy="4616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466102B-84D9-BD76-F44C-C20F1BCF886B}"/>
                  </a:ext>
                </a:extLst>
              </p:cNvPr>
              <p:cNvCxnSpPr>
                <a:cxnSpLocks/>
                <a:stCxn id="23" idx="1"/>
              </p:cNvCxnSpPr>
              <p:nvPr/>
            </p:nvCxnSpPr>
            <p:spPr>
              <a:xfrm flipH="1">
                <a:off x="7815448" y="1851294"/>
                <a:ext cx="422504" cy="2431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ABBF5F-E5A7-1D37-472E-5256D1234E8E}"/>
                </a:ext>
              </a:extLst>
            </p:cNvPr>
            <p:cNvSpPr/>
            <p:nvPr/>
          </p:nvSpPr>
          <p:spPr>
            <a:xfrm>
              <a:off x="7057631" y="2611934"/>
              <a:ext cx="193489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Flat beam gun</a:t>
              </a:r>
            </a:p>
            <a:p>
              <a:r>
                <a:rPr lang="en-US" sz="1200" dirty="0">
                  <a:solidFill>
                    <a:schemeClr val="accent5"/>
                  </a:solidFill>
                </a:rPr>
                <a:t>M. Bossard et al., in Proc. IPAC'23, pp. 646-649, 2023. 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A5FD89E-2DA7-DC33-7382-5BDA9642C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5619" y="3326007"/>
            <a:ext cx="2521368" cy="13670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8BD68C1-2C46-028F-D60D-FF3508D362D0}"/>
              </a:ext>
            </a:extLst>
          </p:cNvPr>
          <p:cNvSpPr txBox="1"/>
          <p:nvPr/>
        </p:nvSpPr>
        <p:spPr>
          <a:xfrm>
            <a:off x="318788" y="3958368"/>
            <a:ext cx="2279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TEL-2 Collector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V. Shiltsev et al., Phys. Rev. ST Accel. Beams 11, 103501 , 2008.</a:t>
            </a:r>
          </a:p>
        </p:txBody>
      </p:sp>
    </p:spTree>
    <p:extLst>
      <p:ext uri="{BB962C8B-B14F-4D97-AF65-F5344CB8AC3E}">
        <p14:creationId xmlns:p14="http://schemas.microsoft.com/office/powerpoint/2010/main" val="2798074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FF71B81-9C0B-3382-309F-7D6486AE8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57" b="15693"/>
          <a:stretch/>
        </p:blipFill>
        <p:spPr>
          <a:xfrm>
            <a:off x="4589765" y="361174"/>
            <a:ext cx="2393887" cy="2146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D1E37B-7979-BE77-F87D-2C92BE3B1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7" t="10849" r="38891" b="56592"/>
          <a:stretch/>
        </p:blipFill>
        <p:spPr>
          <a:xfrm>
            <a:off x="7166809" y="109103"/>
            <a:ext cx="1700566" cy="1005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3828F20-2055-18A5-3DE3-49FCE92A97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4" y="796397"/>
                <a:ext cx="3624353" cy="379452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Consist of 5 solenoids and 4 toroids for bending. Gun and collector solenoids on hand. Major pending work: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Design of main solenoid</a:t>
                </a:r>
              </a:p>
              <a:p>
                <a:pPr marL="282575" lvl="1" indent="0">
                  <a:spcBef>
                    <a:spcPts val="0"/>
                  </a:spcBef>
                  <a:buNone/>
                </a:pPr>
                <a:r>
                  <a:rPr lang="en-US" dirty="0"/>
                  <a:t>(0.8 T,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kern="100" smtClean="0">
                            <a:effectLst/>
                            <a:latin typeface="Cambria Math" panose="020405030504060302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kern="100">
                                <a:effectLst/>
                                <a:latin typeface="Cambria Math" panose="02040503050406030204" pitchFamily="18" charset="0"/>
                                <a:ea typeface="Aptos" panose="020B00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 kern="100">
                                    <a:effectLst/>
                                    <a:latin typeface="Cambria Math" panose="02040503050406030204" pitchFamily="18" charset="0"/>
                                    <a:ea typeface="Aptos" panose="020B0004020202020204" pitchFamily="34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sSup>
                      <m:sSupPr>
                        <m:ctrlP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): Superconducting or normal conducting with pancake coils?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Full tracking simulation with different profiles.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Effect of bending solenoids on proton orbit.</a:t>
                </a:r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3828F20-2055-18A5-3DE3-49FCE92A97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4" y="796397"/>
                <a:ext cx="3624353" cy="3794522"/>
              </a:xfrm>
              <a:blipFill>
                <a:blip r:embed="rId4"/>
                <a:stretch>
                  <a:fillRect l="-4196" t="-1667" r="-5594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4BD0EEE-B878-F612-3725-F68392641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Optics for Electron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8554C-5E52-1EED-A39A-5C431A1BFA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D7167-6B3C-E2E5-3DA3-9D58CEA12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1E190-8B2C-7FDB-6DFD-4529CBCE1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F4928-7AE2-5ABE-21E1-7A4B179C47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430" y="2508146"/>
            <a:ext cx="3032107" cy="1718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D9D162-DDB2-8906-F4DA-E56F043A27D9}"/>
              </a:ext>
            </a:extLst>
          </p:cNvPr>
          <p:cNvSpPr txBox="1"/>
          <p:nvPr/>
        </p:nvSpPr>
        <p:spPr>
          <a:xfrm>
            <a:off x="3931314" y="4118171"/>
            <a:ext cx="3152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Conduction cooled SC solenoid</a:t>
            </a:r>
          </a:p>
          <a:p>
            <a:r>
              <a:rPr lang="en-US" sz="1200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R.C. </a:t>
            </a:r>
            <a:r>
              <a:rPr lang="en-US" sz="1200" dirty="0" err="1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Dhuley</a:t>
            </a:r>
            <a:r>
              <a:rPr lang="en-US" sz="1200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lang="en-US" sz="1200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2021 </a:t>
            </a:r>
            <a:r>
              <a:rPr lang="en-US" sz="12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JINST </a:t>
            </a:r>
            <a:r>
              <a:rPr lang="en-US" sz="12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US" sz="1200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T03009</a:t>
            </a:r>
            <a:endParaRPr lang="en-US" sz="1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7E80B-A245-64A0-29A6-A320CEE5F0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475" b="12351"/>
          <a:stretch/>
        </p:blipFill>
        <p:spPr>
          <a:xfrm>
            <a:off x="6882010" y="2423847"/>
            <a:ext cx="1967448" cy="18464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CCF1C-7576-DEAD-CDC5-A7F836174393}"/>
              </a:ext>
            </a:extLst>
          </p:cNvPr>
          <p:cNvSpPr txBox="1"/>
          <p:nvPr/>
        </p:nvSpPr>
        <p:spPr>
          <a:xfrm>
            <a:off x="6978693" y="1112127"/>
            <a:ext cx="2270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Pancake coils in candidate design for new electron cooler in AD</a:t>
            </a:r>
          </a:p>
          <a:p>
            <a:r>
              <a:rPr lang="en-US" sz="1200" dirty="0">
                <a:solidFill>
                  <a:schemeClr val="accent5"/>
                </a:solidFill>
              </a:rPr>
              <a:t>A. Rossi et al., in </a:t>
            </a:r>
            <a:r>
              <a:rPr lang="en-US" sz="1200" i="1" dirty="0">
                <a:solidFill>
                  <a:schemeClr val="accent5"/>
                </a:solidFill>
                <a:effectLst/>
              </a:rPr>
              <a:t>Proc. COOL’23</a:t>
            </a:r>
            <a:r>
              <a:rPr lang="en-US" sz="1200" dirty="0">
                <a:solidFill>
                  <a:schemeClr val="accent5"/>
                </a:solidFill>
              </a:rPr>
              <a:t>, Montreux, Switzerland, paper MOPPM1R3, 2023.</a:t>
            </a:r>
            <a:endParaRPr lang="en-US" sz="1600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76D96B-3AA1-83DE-ABA6-C69D6E7D3C67}"/>
                  </a:ext>
                </a:extLst>
              </p:cNvPr>
              <p:cNvSpPr txBox="1"/>
              <p:nvPr/>
            </p:nvSpPr>
            <p:spPr>
              <a:xfrm>
                <a:off x="6680265" y="4226709"/>
                <a:ext cx="24957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4"/>
                    </a:solidFill>
                  </a:rPr>
                  <a:t>~3 times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𝑐𝑜𝑜𝑙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accent4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76D96B-3AA1-83DE-ABA6-C69D6E7D3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265" y="4226709"/>
                <a:ext cx="2495723" cy="338554"/>
              </a:xfrm>
              <a:prstGeom prst="rect">
                <a:avLst/>
              </a:prstGeom>
              <a:blipFill>
                <a:blip r:embed="rId7"/>
                <a:stretch>
                  <a:fillRect l="-1523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5CBE14E0-DF1B-CA87-9560-1556509DFEC9}"/>
              </a:ext>
            </a:extLst>
          </p:cNvPr>
          <p:cNvSpPr/>
          <p:nvPr/>
        </p:nvSpPr>
        <p:spPr>
          <a:xfrm>
            <a:off x="5935579" y="1160253"/>
            <a:ext cx="99052" cy="99052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4C9850-E011-3712-88D8-DDD034F5F6F2}"/>
              </a:ext>
            </a:extLst>
          </p:cNvPr>
          <p:cNvCxnSpPr>
            <a:stCxn id="17" idx="3"/>
          </p:cNvCxnSpPr>
          <p:nvPr/>
        </p:nvCxnSpPr>
        <p:spPr>
          <a:xfrm flipH="1">
            <a:off x="2149642" y="1244799"/>
            <a:ext cx="3800443" cy="1179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26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44A54B-CD4C-745E-BFBD-4DDA10972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96397"/>
            <a:ext cx="3293984" cy="3794522"/>
          </a:xfrm>
        </p:spPr>
        <p:txBody>
          <a:bodyPr/>
          <a:lstStyle/>
          <a:p>
            <a:r>
              <a:rPr lang="en-US" dirty="0"/>
              <a:t>Toroids: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Measure beam current and losses.</a:t>
            </a:r>
          </a:p>
          <a:p>
            <a:r>
              <a:rPr lang="en-US" dirty="0" err="1"/>
              <a:t>Stripline</a:t>
            </a:r>
            <a:r>
              <a:rPr lang="en-US" dirty="0"/>
              <a:t> BPMs: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Align with the proton beam.</a:t>
            </a:r>
          </a:p>
          <a:p>
            <a:r>
              <a:rPr lang="en-US" dirty="0"/>
              <a:t>Profile measurement: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Measure transverse profile.</a:t>
            </a:r>
          </a:p>
          <a:p>
            <a:r>
              <a:rPr lang="en-US" dirty="0"/>
              <a:t>Recombination Monitor: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Optimize cooling performance.</a:t>
            </a:r>
          </a:p>
          <a:p>
            <a:r>
              <a:rPr lang="en-US" dirty="0"/>
              <a:t>Cyclotron Emission Monitor: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Estimate electron density and temperature.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78848-3FFE-C424-5779-9836C356C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Beam Diagnostics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7E12F-01CF-8C65-A8D9-94D78E77F4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8A1C8-54B5-DDF7-A178-9286761A2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5FB2B-9537-B9C5-D70A-D46F0B778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378F1-F27A-07AE-2C39-37F54F86D1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199" y="88127"/>
            <a:ext cx="2551035" cy="17637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BBE1E1-BFB9-1397-86A4-E2AE816573CF}"/>
              </a:ext>
            </a:extLst>
          </p:cNvPr>
          <p:cNvGrpSpPr/>
          <p:nvPr/>
        </p:nvGrpSpPr>
        <p:grpSpPr>
          <a:xfrm>
            <a:off x="3769928" y="446597"/>
            <a:ext cx="2679847" cy="1363129"/>
            <a:chOff x="3769928" y="446597"/>
            <a:chExt cx="2679847" cy="13631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1E46C4-0FBE-9960-FBB4-6761A421C58B}"/>
                </a:ext>
              </a:extLst>
            </p:cNvPr>
            <p:cNvSpPr txBox="1"/>
            <p:nvPr/>
          </p:nvSpPr>
          <p:spPr>
            <a:xfrm>
              <a:off x="3769928" y="1532727"/>
              <a:ext cx="2679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G. </a:t>
              </a:r>
              <a:r>
                <a:rPr lang="en-US" sz="1200" dirty="0" err="1">
                  <a:solidFill>
                    <a:schemeClr val="accent5"/>
                  </a:solidFill>
                </a:rPr>
                <a:t>Stancari</a:t>
              </a:r>
              <a:r>
                <a:rPr lang="en-US" sz="1200" dirty="0">
                  <a:solidFill>
                    <a:schemeClr val="accent5"/>
                  </a:solidFill>
                </a:rPr>
                <a:t> et al, </a:t>
              </a:r>
              <a:r>
                <a:rPr lang="en-US" sz="1200" i="1" dirty="0">
                  <a:solidFill>
                    <a:schemeClr val="accent5"/>
                  </a:solidFill>
                </a:rPr>
                <a:t>JINST</a:t>
              </a:r>
              <a:r>
                <a:rPr lang="en-US" sz="1200" dirty="0">
                  <a:solidFill>
                    <a:schemeClr val="accent5"/>
                  </a:solidFill>
                </a:rPr>
                <a:t> </a:t>
              </a:r>
              <a:r>
                <a:rPr lang="en-US" sz="1200" b="1" dirty="0">
                  <a:solidFill>
                    <a:schemeClr val="accent5"/>
                  </a:solidFill>
                </a:rPr>
                <a:t>16</a:t>
              </a:r>
              <a:r>
                <a:rPr lang="en-US" sz="1200" dirty="0">
                  <a:solidFill>
                    <a:schemeClr val="accent5"/>
                  </a:solidFill>
                </a:rPr>
                <a:t> P05002, 2021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663721-4F87-231A-C14D-D0318987A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4981" y="446597"/>
              <a:ext cx="2440536" cy="1092501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B23A68A-6C56-5845-7A01-16A0C9FA5576}"/>
              </a:ext>
            </a:extLst>
          </p:cNvPr>
          <p:cNvGrpSpPr/>
          <p:nvPr/>
        </p:nvGrpSpPr>
        <p:grpSpPr>
          <a:xfrm>
            <a:off x="6238197" y="1832956"/>
            <a:ext cx="2762037" cy="1038937"/>
            <a:chOff x="6153359" y="1889294"/>
            <a:chExt cx="2762037" cy="1038937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E03D49F-1157-A1E8-09A7-4936C1B1B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420" t="11205" r="41438" b="13314"/>
            <a:stretch/>
          </p:blipFill>
          <p:spPr>
            <a:xfrm rot="5400000">
              <a:off x="7076107" y="1585578"/>
              <a:ext cx="181139" cy="202663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FE9FF63-B526-0368-3791-7813EF523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420" t="11205" r="41438" b="13314"/>
            <a:stretch/>
          </p:blipFill>
          <p:spPr>
            <a:xfrm rot="5400000">
              <a:off x="7085033" y="1342300"/>
              <a:ext cx="181139" cy="2026635"/>
            </a:xfrm>
            <a:prstGeom prst="rect">
              <a:avLst/>
            </a:prstGeom>
          </p:spPr>
        </p:pic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843E41E-7B23-2C22-C13D-94A0933F96D4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>
              <a:off x="6165253" y="2470432"/>
              <a:ext cx="23940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Can 67">
              <a:extLst>
                <a:ext uri="{FF2B5EF4-FFF2-40B4-BE49-F238E27FC236}">
                  <a16:creationId xmlns:a16="http://schemas.microsoft.com/office/drawing/2014/main" id="{879FFE36-36D3-9EC7-5CDD-4259FBA571E2}"/>
                </a:ext>
              </a:extLst>
            </p:cNvPr>
            <p:cNvSpPr/>
            <p:nvPr/>
          </p:nvSpPr>
          <p:spPr>
            <a:xfrm rot="5400000">
              <a:off x="6959258" y="1401031"/>
              <a:ext cx="550789" cy="2138800"/>
            </a:xfrm>
            <a:prstGeom prst="can">
              <a:avLst/>
            </a:prstGeom>
            <a:solidFill>
              <a:srgbClr val="99D6EA">
                <a:alpha val="50196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8D25E83-992F-0452-FF35-C90248739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9192" y="2355617"/>
              <a:ext cx="2120674" cy="18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A137DF1-E7E7-15EA-2669-5F79F3AA724C}"/>
                </a:ext>
              </a:extLst>
            </p:cNvPr>
            <p:cNvCxnSpPr>
              <a:cxnSpLocks/>
            </p:cNvCxnSpPr>
            <p:nvPr/>
          </p:nvCxnSpPr>
          <p:spPr>
            <a:xfrm>
              <a:off x="6249192" y="2557057"/>
              <a:ext cx="212067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A7BA799-BE41-1379-F916-37E0961ED111}"/>
                </a:ext>
              </a:extLst>
            </p:cNvPr>
            <p:cNvSpPr txBox="1"/>
            <p:nvPr/>
          </p:nvSpPr>
          <p:spPr>
            <a:xfrm>
              <a:off x="8567146" y="2301154"/>
              <a:ext cx="3482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B</a:t>
              </a:r>
              <a:r>
                <a:rPr lang="en-US" sz="1600" baseline="-25000" dirty="0" err="1"/>
                <a:t>z</a:t>
              </a:r>
              <a:endParaRPr lang="en-US" sz="1600" baseline="-25000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5A1E466-7348-8034-194C-8591B45BE643}"/>
                </a:ext>
              </a:extLst>
            </p:cNvPr>
            <p:cNvSpPr txBox="1"/>
            <p:nvPr/>
          </p:nvSpPr>
          <p:spPr>
            <a:xfrm>
              <a:off x="6263604" y="1889294"/>
              <a:ext cx="184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Microwave photons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F1DFAAA-39E2-4F8B-04C0-E3FA972911C4}"/>
                </a:ext>
              </a:extLst>
            </p:cNvPr>
            <p:cNvSpPr txBox="1"/>
            <p:nvPr/>
          </p:nvSpPr>
          <p:spPr>
            <a:xfrm>
              <a:off x="6664789" y="2589677"/>
              <a:ext cx="113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5C9CC0"/>
                  </a:solidFill>
                </a:rPr>
                <a:t>electrons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D21DA5C-C331-FA6E-02A5-60FE8C5E2385}"/>
                </a:ext>
              </a:extLst>
            </p:cNvPr>
            <p:cNvCxnSpPr/>
            <p:nvPr/>
          </p:nvCxnSpPr>
          <p:spPr>
            <a:xfrm>
              <a:off x="8115634" y="2402962"/>
              <a:ext cx="39934" cy="58192"/>
            </a:xfrm>
            <a:prstGeom prst="straightConnector1">
              <a:avLst/>
            </a:prstGeom>
            <a:ln>
              <a:solidFill>
                <a:srgbClr val="5C9C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B3CEFBD-622C-62CD-B3DE-3AF636927C73}"/>
                </a:ext>
              </a:extLst>
            </p:cNvPr>
            <p:cNvCxnSpPr/>
            <p:nvPr/>
          </p:nvCxnSpPr>
          <p:spPr>
            <a:xfrm>
              <a:off x="8141636" y="2670567"/>
              <a:ext cx="39934" cy="58192"/>
            </a:xfrm>
            <a:prstGeom prst="straightConnector1">
              <a:avLst/>
            </a:prstGeom>
            <a:ln>
              <a:solidFill>
                <a:srgbClr val="5C9C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E2CC79B-2987-A23C-A591-7281D04C3418}"/>
              </a:ext>
            </a:extLst>
          </p:cNvPr>
          <p:cNvGrpSpPr/>
          <p:nvPr/>
        </p:nvGrpSpPr>
        <p:grpSpPr>
          <a:xfrm>
            <a:off x="3441327" y="1950911"/>
            <a:ext cx="3030467" cy="2620824"/>
            <a:chOff x="5884930" y="0"/>
            <a:chExt cx="3030467" cy="262082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0B8418E-6297-1F02-1DFE-3A7A2E8743EB}"/>
                </a:ext>
              </a:extLst>
            </p:cNvPr>
            <p:cNvGrpSpPr/>
            <p:nvPr/>
          </p:nvGrpSpPr>
          <p:grpSpPr>
            <a:xfrm>
              <a:off x="6209702" y="1265369"/>
              <a:ext cx="1953525" cy="1066782"/>
              <a:chOff x="5485918" y="2277882"/>
              <a:chExt cx="1953525" cy="1066782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67E2B21E-930E-C7BB-ADD3-C29178C87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82169" y="2277882"/>
                <a:ext cx="1857274" cy="1066782"/>
              </a:xfrm>
              <a:prstGeom prst="rect">
                <a:avLst/>
              </a:prstGeom>
            </p:spPr>
          </p:pic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4AB20C7-06EB-088B-F510-D20C7E7939C7}"/>
                  </a:ext>
                </a:extLst>
              </p:cNvPr>
              <p:cNvSpPr txBox="1"/>
              <p:nvPr/>
            </p:nvSpPr>
            <p:spPr>
              <a:xfrm>
                <a:off x="5485918" y="2380458"/>
                <a:ext cx="44639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US" sz="1800" baseline="3000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161429F-83B3-AF12-F799-A476EFCD5A07}"/>
                </a:ext>
              </a:extLst>
            </p:cNvPr>
            <p:cNvGrpSpPr/>
            <p:nvPr/>
          </p:nvGrpSpPr>
          <p:grpSpPr>
            <a:xfrm>
              <a:off x="6197514" y="83184"/>
              <a:ext cx="2077881" cy="1326232"/>
              <a:chOff x="6248560" y="215877"/>
              <a:chExt cx="2077881" cy="1326232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B1671A80-DF19-736F-BE41-574E89F2AA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5490" t="55659"/>
              <a:stretch/>
            </p:blipFill>
            <p:spPr>
              <a:xfrm>
                <a:off x="6401237" y="215877"/>
                <a:ext cx="1925204" cy="1015345"/>
              </a:xfrm>
              <a:prstGeom prst="rect">
                <a:avLst/>
              </a:prstGeom>
            </p:spPr>
          </p:pic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41B41168-26CD-8860-7769-1FBBE1EC50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23706" y="746915"/>
                <a:ext cx="942909" cy="5474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AD234E4-5483-5CD5-1E52-6C7BC5C8609A}"/>
                  </a:ext>
                </a:extLst>
              </p:cNvPr>
              <p:cNvSpPr txBox="1"/>
              <p:nvPr/>
            </p:nvSpPr>
            <p:spPr>
              <a:xfrm>
                <a:off x="6248560" y="1172777"/>
                <a:ext cx="5278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accent1"/>
                    </a:solidFill>
                  </a:rPr>
                  <a:t>H</a:t>
                </a:r>
                <a:r>
                  <a:rPr lang="en-US" sz="1800" baseline="30000" dirty="0">
                    <a:solidFill>
                      <a:schemeClr val="accent1"/>
                    </a:solidFill>
                  </a:rPr>
                  <a:t>0</a:t>
                </a: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133ABBB-69F9-10A3-D294-B9E4F2FE75C0}"/>
                </a:ext>
              </a:extLst>
            </p:cNvPr>
            <p:cNvSpPr txBox="1"/>
            <p:nvPr/>
          </p:nvSpPr>
          <p:spPr>
            <a:xfrm>
              <a:off x="5884930" y="2343825"/>
              <a:ext cx="30304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Bongho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 Kim et al., NIM A, 899, 22-27, 2018.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14F58E0-87E1-265B-8057-9FD38F6359C3}"/>
                </a:ext>
              </a:extLst>
            </p:cNvPr>
            <p:cNvSpPr/>
            <p:nvPr/>
          </p:nvSpPr>
          <p:spPr>
            <a:xfrm>
              <a:off x="6109487" y="0"/>
              <a:ext cx="542166" cy="34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D5AEA9-91BF-FA67-82B3-3262DA43244E}"/>
              </a:ext>
            </a:extLst>
          </p:cNvPr>
          <p:cNvGrpSpPr/>
          <p:nvPr/>
        </p:nvGrpSpPr>
        <p:grpSpPr>
          <a:xfrm>
            <a:off x="6014112" y="2829555"/>
            <a:ext cx="2727159" cy="1894580"/>
            <a:chOff x="3195078" y="1798310"/>
            <a:chExt cx="2727159" cy="18945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2D4319-68D0-29B3-394B-889349F8F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52297" y="1798310"/>
              <a:ext cx="1769940" cy="181153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AC18D6-5F3B-5FFA-2784-FEF2E5281B6A}"/>
                </a:ext>
              </a:extLst>
            </p:cNvPr>
            <p:cNvSpPr txBox="1"/>
            <p:nvPr/>
          </p:nvSpPr>
          <p:spPr>
            <a:xfrm>
              <a:off x="3195078" y="2163554"/>
              <a:ext cx="113970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C. </a:t>
              </a:r>
              <a:r>
                <a:rPr lang="en-US" sz="1200" dirty="0" err="1">
                  <a:solidFill>
                    <a:schemeClr val="accent5"/>
                  </a:solidFill>
                </a:rPr>
                <a:t>Habfast</a:t>
              </a:r>
              <a:r>
                <a:rPr lang="en-US" sz="1200" dirty="0">
                  <a:solidFill>
                    <a:schemeClr val="accent5"/>
                  </a:solidFill>
                </a:rPr>
                <a:t>, PhD thesis, Karlsruhe U., KFK-4188, 1987.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5C5E9E2-00F2-B91D-1569-996B32FA8F74}"/>
                </a:ext>
              </a:extLst>
            </p:cNvPr>
            <p:cNvCxnSpPr>
              <a:cxnSpLocks/>
            </p:cNvCxnSpPr>
            <p:nvPr/>
          </p:nvCxnSpPr>
          <p:spPr>
            <a:xfrm>
              <a:off x="4650403" y="1913991"/>
              <a:ext cx="0" cy="1626499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C387479-AA93-BB1D-DBAF-9C0ECB65F96B}"/>
                    </a:ext>
                  </a:extLst>
                </p:cNvPr>
                <p:cNvSpPr txBox="1"/>
                <p:nvPr/>
              </p:nvSpPr>
              <p:spPr>
                <a:xfrm>
                  <a:off x="4490495" y="3446669"/>
                  <a:ext cx="20723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C387479-AA93-BB1D-DBAF-9C0ECB65F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0495" y="3446669"/>
                  <a:ext cx="207236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29412" r="-11765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4825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15D2FB-D693-19E2-14F9-F1BABF4E4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Motivation and Conceptual Design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Beam Experiments using Electron Cooling</a:t>
            </a: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457200" marR="0" lvl="0" indent="-4572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Hardware Configuration and Status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BCF2B1-15B0-9003-5F28-E0CBBE51A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80768-9736-59FC-DE85-E8CA6916A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A5341-9A90-86B7-F114-3050F7F7ED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8D5E8-C300-6907-94FE-7319A4126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943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9AA0D4-F96E-69A6-F140-D039F9A28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IOTA 2.5 MeV proton program will study extreme beam conditions in future hadron synchrotrons and storage rings.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Space-charge tune shift approaching -0.5. </a:t>
            </a:r>
            <a:r>
              <a:rPr lang="en-US" dirty="0"/>
              <a:t>– </a:t>
            </a:r>
            <a:r>
              <a:rPr lang="en-US" sz="1400" dirty="0">
                <a:solidFill>
                  <a:schemeClr val="tx1"/>
                </a:solidFill>
              </a:rPr>
              <a:t>Electron cooling and space-charge compensation.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Adjustable wakefields of arbitrary shapes and magnitudes. </a:t>
            </a:r>
            <a:r>
              <a:rPr lang="en-US" dirty="0"/>
              <a:t>– </a:t>
            </a:r>
            <a:r>
              <a:rPr lang="en-US" sz="1400" dirty="0">
                <a:solidFill>
                  <a:schemeClr val="tx1"/>
                </a:solidFill>
              </a:rPr>
              <a:t>Wake-building feedback system.</a:t>
            </a:r>
          </a:p>
          <a:p>
            <a:pPr marL="0" indent="0">
              <a:buNone/>
            </a:pPr>
            <a:r>
              <a:rPr lang="en-US" dirty="0"/>
              <a:t>We have proposed a few experiments which use electron cooling: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Optimize bare lattice to maximize tune shift with given emittance growth and loss budget.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Measure instability growth rate and head-tail amplification as a function of space-charge tune shift and synthetic ring impedance.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Characterize single-particle dynamics of Non-linear Integrable Optics systems with very low chromatic tune spread and demonstrate suppression of coherent instability.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Study NIO with intense space-charge.</a:t>
            </a:r>
          </a:p>
          <a:p>
            <a:pPr marL="0" indent="0">
              <a:buNone/>
            </a:pPr>
            <a:r>
              <a:rPr lang="en-US" dirty="0"/>
              <a:t>Electron lens and cooling in late 2025.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7B61C4-0697-C7DC-61D7-FCD3DCDCB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C9096-4B09-FE59-1645-76711366A0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F4099-9A2B-E192-455F-6A3AF4143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704B9-E415-734A-AF3E-C0338E8DC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3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58C894-1DDD-B6B5-D85D-1841BF49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335"/>
          <a:stretch/>
        </p:blipFill>
        <p:spPr>
          <a:xfrm>
            <a:off x="279855" y="955745"/>
            <a:ext cx="4292145" cy="29868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5C7C1A-3229-EB6F-AFD7-88A1BF873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I: Lattices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1783A-4BD3-3D37-5BD5-52BFA81A9D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C7061-436D-3A4A-35CF-54C557641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51DC7-EC4C-485F-9A9B-B57A0FF1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5C3D650-6A9C-0E35-2E1A-938AAE026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98"/>
          <a:stretch/>
        </p:blipFill>
        <p:spPr>
          <a:xfrm>
            <a:off x="4661662" y="864564"/>
            <a:ext cx="3906253" cy="3414371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AFB7407-FA13-840B-74AE-FFF013C1E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650"/>
          <a:stretch/>
        </p:blipFill>
        <p:spPr>
          <a:xfrm>
            <a:off x="283832" y="3782024"/>
            <a:ext cx="4292145" cy="4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81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BA061A-E59E-54AE-648E-A3FB6BF63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419" y="3180142"/>
            <a:ext cx="5805162" cy="15850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85CCA1-D94E-B1BF-A3D7-111AABD0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II: Space-charge simulations in multiple codes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0AE03-9792-4673-F0CD-7126C2763A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E7AF0-EDE8-A0E4-0E83-E33DEEDCA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458E6-EA85-4163-D85A-4A79B9571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F9BF0-F201-39D1-0865-C82C2B1B6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45" y="863422"/>
            <a:ext cx="4044710" cy="2123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75B1FB-F6B9-5260-405B-066719E6798E}"/>
              </a:ext>
            </a:extLst>
          </p:cNvPr>
          <p:cNvSpPr txBox="1"/>
          <p:nvPr/>
        </p:nvSpPr>
        <p:spPr>
          <a:xfrm>
            <a:off x="3376863" y="2312503"/>
            <a:ext cx="1002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XSuite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FD672-419D-1D2F-70CC-34AC30B7B6F7}"/>
              </a:ext>
            </a:extLst>
          </p:cNvPr>
          <p:cNvSpPr txBox="1"/>
          <p:nvPr/>
        </p:nvSpPr>
        <p:spPr>
          <a:xfrm>
            <a:off x="3007894" y="3908692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PyORBIT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3F6B8E-DDD8-D3C0-3F61-FE971ED6E02C}"/>
              </a:ext>
            </a:extLst>
          </p:cNvPr>
          <p:cNvSpPr txBox="1"/>
          <p:nvPr/>
        </p:nvSpPr>
        <p:spPr>
          <a:xfrm>
            <a:off x="6705599" y="2236170"/>
            <a:ext cx="1892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Also, IMPACT-X, MAD_X</a:t>
            </a:r>
          </a:p>
        </p:txBody>
      </p:sp>
    </p:spTree>
    <p:extLst>
      <p:ext uri="{BB962C8B-B14F-4D97-AF65-F5344CB8AC3E}">
        <p14:creationId xmlns:p14="http://schemas.microsoft.com/office/powerpoint/2010/main" val="123951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DD9B33-C5EE-019C-1FE4-188DBC54F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Motivation and Conceptual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74AC3-3A9A-4173-A9A7-FE5CFE6E0C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4AA28-B0DB-2BED-C5A7-8D8E666CD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41377-DEC0-0965-6AC5-5F72CBCA3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89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509268-4505-BFE5-620B-E1833BDD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4343397" cy="3794522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The proton program in IOTA was proposed for research into multi-megawatt hadron rings. Our research program addresses the four grand challenges of accelerator and beam physics facing the community: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Geneva" charset="0"/>
              </a:rPr>
              <a:t>Beam Quality: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Helvetica"/>
                <a:ea typeface="Geneva" charset="0"/>
              </a:rPr>
              <a:t>Space-charge, cooling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Beam Intensity: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"/>
                <a:ea typeface="Geneva" charset="0"/>
              </a:rPr>
              <a:t>NIO, Landau damping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Beam Control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Geneva" charset="0"/>
              </a:rPr>
              <a:t>Beam Prediction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E9DEF-A2FF-EB84-0841-01F38FC9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Maximizing Brightness and Intensity in ACE and Beyond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9120-B2BF-D47E-458D-79ED592DBF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107DE-6D4D-2E2B-8728-99C6D3EAF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B8AC-B6C1-2725-8A03-9BD22C7B6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233280-7D17-6C63-2068-FA131CF9B249}"/>
              </a:ext>
            </a:extLst>
          </p:cNvPr>
          <p:cNvGrpSpPr/>
          <p:nvPr/>
        </p:nvGrpSpPr>
        <p:grpSpPr>
          <a:xfrm>
            <a:off x="4670398" y="769126"/>
            <a:ext cx="4473602" cy="2389053"/>
            <a:chOff x="4670398" y="670176"/>
            <a:chExt cx="4473602" cy="23890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62B19A-78AE-E92A-446B-E69B4B553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0398" y="670176"/>
              <a:ext cx="2717800" cy="2032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6097FD-5C40-D497-34D7-5AFB169891BC}"/>
                </a:ext>
              </a:extLst>
            </p:cNvPr>
            <p:cNvSpPr txBox="1"/>
            <p:nvPr/>
          </p:nvSpPr>
          <p:spPr>
            <a:xfrm>
              <a:off x="4670398" y="2597564"/>
              <a:ext cx="3640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R. Ainsworth et al., Report from the Fermilab </a:t>
              </a:r>
            </a:p>
            <a:p>
              <a:r>
                <a:rPr lang="en-US" sz="1200" dirty="0">
                  <a:solidFill>
                    <a:schemeClr val="accent5"/>
                  </a:solidFill>
                </a:rPr>
                <a:t>Proton Intensity Upgrade Central Design Group, 2023.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E07C994-C904-2CF9-DFCE-4F599889B1A4}"/>
                    </a:ext>
                  </a:extLst>
                </p:cNvPr>
                <p:cNvSpPr txBox="1"/>
                <p:nvPr/>
              </p:nvSpPr>
              <p:spPr>
                <a:xfrm>
                  <a:off x="7234989" y="796397"/>
                  <a:ext cx="1909011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</a:rPr>
                    <a:t>Possible booster upgrade with RCS: </a:t>
                  </a:r>
                  <a14:m>
                    <m:oMath xmlns:m="http://schemas.openxmlformats.org/officeDocument/2006/math"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𝑆𝐶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|=0.2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</a:rPr>
                    <a:t> @ 2 GeV injection.</a:t>
                  </a:r>
                </a:p>
                <a:p>
                  <a:r>
                    <a:rPr lang="en-US" sz="1200" dirty="0">
                      <a:solidFill>
                        <a:schemeClr val="accent5"/>
                      </a:solidFill>
                    </a:rPr>
                    <a:t>R. Ainsworth et al., An Upgrade Path for the Fermilab Accelerator Complex, 2022.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E07C994-C904-2CF9-DFCE-4F599889B1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4989" y="796397"/>
                  <a:ext cx="1909011" cy="1815882"/>
                </a:xfrm>
                <a:prstGeom prst="rect">
                  <a:avLst/>
                </a:prstGeom>
                <a:blipFill>
                  <a:blip r:embed="rId3"/>
                  <a:stretch>
                    <a:fillRect l="-1325" t="-694" b="-13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D665C31-EAFF-9613-12E4-8820928A726A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6023811" y="1704338"/>
              <a:ext cx="1211178" cy="6831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0648B41-DCE7-7448-D7F9-6FC6AA359977}"/>
              </a:ext>
            </a:extLst>
          </p:cNvPr>
          <p:cNvSpPr txBox="1"/>
          <p:nvPr/>
        </p:nvSpPr>
        <p:spPr>
          <a:xfrm>
            <a:off x="4661662" y="3158179"/>
            <a:ext cx="4062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Derisk</a:t>
            </a:r>
            <a:r>
              <a:rPr lang="en-US" dirty="0">
                <a:solidFill>
                  <a:schemeClr val="accent4"/>
                </a:solidFill>
              </a:rPr>
              <a:t> new booster design by finding methods to maximize beam intensity and quality for a range of beam storage times.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C2AA13-13B5-C57B-5536-833739E3E272}"/>
              </a:ext>
            </a:extLst>
          </p:cNvPr>
          <p:cNvSpPr txBox="1"/>
          <p:nvPr/>
        </p:nvSpPr>
        <p:spPr>
          <a:xfrm>
            <a:off x="228600" y="4082070"/>
            <a:ext cx="3849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J. </a:t>
            </a:r>
            <a:r>
              <a:rPr lang="en-US" sz="1200" dirty="0" err="1">
                <a:solidFill>
                  <a:schemeClr val="accent5"/>
                </a:solidFill>
              </a:rPr>
              <a:t>Blazey</a:t>
            </a:r>
            <a:r>
              <a:rPr lang="en-US" sz="1200" dirty="0">
                <a:solidFill>
                  <a:schemeClr val="accent5"/>
                </a:solidFill>
              </a:rPr>
              <a:t> et al, Accelerator and Beam Physics Roadmap, DOE Accelerator Beam Physics Roadmap Workshop, 2022</a:t>
            </a:r>
          </a:p>
        </p:txBody>
      </p:sp>
    </p:spTree>
    <p:extLst>
      <p:ext uri="{BB962C8B-B14F-4D97-AF65-F5344CB8AC3E}">
        <p14:creationId xmlns:p14="http://schemas.microsoft.com/office/powerpoint/2010/main" val="331984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9F2D2A-E14A-8377-9B07-498F1E3BE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96397"/>
            <a:ext cx="4414227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Realize a super-periodic lattice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Allocate more space for the tune footprint.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Compensate for space charge forces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Minimize tune footprint due to space charge. </a:t>
            </a:r>
            <a:r>
              <a:rPr lang="en-US" sz="1600" dirty="0">
                <a:solidFill>
                  <a:schemeClr val="accent4"/>
                </a:solidFill>
              </a:rPr>
              <a:t>Tune-shift compensation per lens is limited. </a:t>
            </a:r>
            <a:r>
              <a:rPr lang="en-US" sz="1600" dirty="0"/>
              <a:t>Gaussian or McMillan?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Electron cooling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Cool hadrons via thermal energy exchange with co-propagating electron beam. </a:t>
            </a:r>
            <a:r>
              <a:rPr lang="en-US" sz="1600" dirty="0">
                <a:solidFill>
                  <a:schemeClr val="accent4"/>
                </a:solidFill>
              </a:rPr>
              <a:t>Constrained by space-charge.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How to maximize phase-space density of stored beam and minimize beam loss in a ring for given number of turns?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A495AC-DAB9-72E1-B0CA-658B6361F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Enhancing Beam Quality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F50E-9146-A08F-3810-F01E6423B1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9DFFC-360A-61D3-9DAC-D3540175F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44B0C-8F14-9E7B-B57B-59CE9FA6E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97665C-5072-0C66-28AA-57ED3C21D5E8}"/>
              </a:ext>
            </a:extLst>
          </p:cNvPr>
          <p:cNvGrpSpPr/>
          <p:nvPr/>
        </p:nvGrpSpPr>
        <p:grpSpPr>
          <a:xfrm>
            <a:off x="4236260" y="267760"/>
            <a:ext cx="2675884" cy="2461877"/>
            <a:chOff x="4236260" y="267760"/>
            <a:chExt cx="2675884" cy="24618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6B6BF7-A208-B244-7188-89539D22E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260" y="786280"/>
              <a:ext cx="2530642" cy="148884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1BC9A0-C43C-6ADB-A764-E48A0C3D9BDF}"/>
                </a:ext>
              </a:extLst>
            </p:cNvPr>
            <p:cNvSpPr txBox="1"/>
            <p:nvPr/>
          </p:nvSpPr>
          <p:spPr>
            <a:xfrm>
              <a:off x="4487230" y="267760"/>
              <a:ext cx="21429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Pulsed e-lens with flat transverse profile.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26C322-BCB8-93E4-9FC2-0B963EDB28C3}"/>
                </a:ext>
              </a:extLst>
            </p:cNvPr>
            <p:cNvSpPr/>
            <p:nvPr/>
          </p:nvSpPr>
          <p:spPr>
            <a:xfrm>
              <a:off x="4321158" y="2267972"/>
              <a:ext cx="25909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A. </a:t>
              </a:r>
              <a:r>
                <a:rPr lang="en-US" sz="1200" dirty="0" err="1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Oeftiger</a:t>
              </a:r>
              <a:r>
                <a:rPr lang="en-US" sz="1200" dirty="0">
                  <a:solidFill>
                    <a:schemeClr val="accent5"/>
                  </a:solidFill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 </a:t>
              </a:r>
              <a:r>
                <a:rPr lang="en-US" sz="12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and O. </a:t>
              </a:r>
              <a:r>
                <a:rPr lang="en-US" sz="1200" dirty="0" err="1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Boine-Frankenheim</a:t>
              </a:r>
              <a:r>
                <a:rPr lang="en-US" sz="1200" dirty="0">
                  <a:solidFill>
                    <a:schemeClr val="accent5"/>
                  </a:solidFill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, arXiv:2310.02365, 2023.</a:t>
              </a:r>
              <a:endParaRPr lang="en-US" sz="1200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ArialUnicodeMS" panose="020B0604020202020204" pitchFamily="34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1AF97E-07E2-2694-C0D3-9F56969CE67C}"/>
              </a:ext>
            </a:extLst>
          </p:cNvPr>
          <p:cNvGrpSpPr/>
          <p:nvPr/>
        </p:nvGrpSpPr>
        <p:grpSpPr>
          <a:xfrm>
            <a:off x="6722152" y="387042"/>
            <a:ext cx="2124072" cy="2114493"/>
            <a:chOff x="6722152" y="387042"/>
            <a:chExt cx="2124072" cy="21144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05A41F-5E5D-9CA5-B717-7311B00524C2}"/>
                </a:ext>
              </a:extLst>
            </p:cNvPr>
            <p:cNvSpPr/>
            <p:nvPr/>
          </p:nvSpPr>
          <p:spPr>
            <a:xfrm>
              <a:off x="6955737" y="2039870"/>
              <a:ext cx="16739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S. </a:t>
              </a:r>
              <a:r>
                <a:rPr lang="en-US" sz="1200" dirty="0" err="1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Nagaitsev</a:t>
              </a:r>
              <a:r>
                <a:rPr lang="en-US" sz="1200" dirty="0">
                  <a:solidFill>
                    <a:schemeClr val="accent5"/>
                  </a:solidFill>
                  <a:effectLst/>
                  <a:latin typeface="Calibri" panose="020F0502020204030204" pitchFamily="34" charset="0"/>
                  <a:ea typeface="ArialUnicodeMS" panose="020B0604020202020204" pitchFamily="34" charset="-128"/>
                  <a:cs typeface="Calibri" panose="020F0502020204030204" pitchFamily="34" charset="0"/>
                </a:rPr>
                <a:t> et al., JINST 16 P03047, 2021. </a:t>
              </a:r>
              <a:endParaRPr lang="en-US" sz="1200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798CEBB-727E-8604-21EB-CEB5CC4F2157}"/>
                </a:ext>
              </a:extLst>
            </p:cNvPr>
            <p:cNvGrpSpPr/>
            <p:nvPr/>
          </p:nvGrpSpPr>
          <p:grpSpPr>
            <a:xfrm>
              <a:off x="6722152" y="387042"/>
              <a:ext cx="2124072" cy="1674716"/>
              <a:chOff x="6722152" y="387042"/>
              <a:chExt cx="2124072" cy="167471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B71D237-AF39-BACF-5A96-DA100FD95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22152" y="509722"/>
                <a:ext cx="2124072" cy="155203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F0749A-FC56-B933-F88C-0EC9FBAC1C10}"/>
                  </a:ext>
                </a:extLst>
              </p:cNvPr>
              <p:cNvSpPr txBox="1"/>
              <p:nvPr/>
            </p:nvSpPr>
            <p:spPr>
              <a:xfrm>
                <a:off x="7039241" y="387042"/>
                <a:ext cx="15135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McMillan e-lens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01A53E4-D6EC-D88E-D20E-709D5403CE46}"/>
                  </a:ext>
                </a:extLst>
              </p:cNvPr>
              <p:cNvSpPr/>
              <p:nvPr/>
            </p:nvSpPr>
            <p:spPr>
              <a:xfrm>
                <a:off x="6722152" y="509722"/>
                <a:ext cx="203860" cy="2866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F69453-2032-BA80-9AD6-7227A7126553}"/>
              </a:ext>
            </a:extLst>
          </p:cNvPr>
          <p:cNvGrpSpPr/>
          <p:nvPr/>
        </p:nvGrpSpPr>
        <p:grpSpPr>
          <a:xfrm>
            <a:off x="4781500" y="2977005"/>
            <a:ext cx="3632106" cy="1770536"/>
            <a:chOff x="4781500" y="2977005"/>
            <a:chExt cx="3632106" cy="17705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B40667B-7888-B441-A7B3-41259EF665EA}"/>
                </a:ext>
              </a:extLst>
            </p:cNvPr>
            <p:cNvGrpSpPr/>
            <p:nvPr/>
          </p:nvGrpSpPr>
          <p:grpSpPr>
            <a:xfrm>
              <a:off x="6242118" y="2977005"/>
              <a:ext cx="2171488" cy="1770536"/>
              <a:chOff x="6609658" y="283229"/>
              <a:chExt cx="2171488" cy="177053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CB87E94-1AB7-4128-DE3F-7B3BF23999BB}"/>
                  </a:ext>
                </a:extLst>
              </p:cNvPr>
              <p:cNvSpPr txBox="1"/>
              <p:nvPr/>
            </p:nvSpPr>
            <p:spPr>
              <a:xfrm>
                <a:off x="7293552" y="1715211"/>
                <a:ext cx="14401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Beam intensity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CDFC9EE-22B1-7A68-76E5-62339511A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7747" y="335494"/>
                <a:ext cx="1783399" cy="1346648"/>
              </a:xfrm>
              <a:prstGeom prst="rect">
                <a:avLst/>
              </a:prstGeom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56869D2-FA7C-ECB1-A5C6-9FBE6024A8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52780" y="380139"/>
                <a:ext cx="0" cy="11201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45C81A8-937F-94E7-697B-FFA757F882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9437" y="1717880"/>
                <a:ext cx="136839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5D810FF-2E64-6FD0-9BDC-040E836FF26A}"/>
                  </a:ext>
                </a:extLst>
              </p:cNvPr>
              <p:cNvSpPr txBox="1"/>
              <p:nvPr/>
            </p:nvSpPr>
            <p:spPr>
              <a:xfrm rot="16200000">
                <a:off x="6121955" y="770932"/>
                <a:ext cx="13139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Beam density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B2DA2FD-A96E-05CC-7BB2-85EB37B137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9437" y="603993"/>
                <a:ext cx="136839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87E13202-B374-8841-82F3-70E619E1DCF6}"/>
                      </a:ext>
                    </a:extLst>
                  </p:cNvPr>
                  <p:cNvSpPr txBox="1"/>
                  <p:nvPr/>
                </p:nvSpPr>
                <p:spPr>
                  <a:xfrm>
                    <a:off x="7329437" y="349479"/>
                    <a:ext cx="1330108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&lt;0.1−0.2</m:t>
                          </m:r>
                        </m:oMath>
                      </m:oMathPara>
                    </a14:m>
                    <a:endParaRPr lang="en-US" sz="16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FEA52F3-646C-03CF-670E-E68F8F71EC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9437" y="349479"/>
                    <a:ext cx="1330108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774" r="-2830" b="-47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2698AA-83F8-F20B-2451-DEB1FBE77ADC}"/>
                </a:ext>
              </a:extLst>
            </p:cNvPr>
            <p:cNvSpPr/>
            <p:nvPr/>
          </p:nvSpPr>
          <p:spPr>
            <a:xfrm>
              <a:off x="4781500" y="3247226"/>
              <a:ext cx="144016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accent5"/>
                  </a:solidFill>
                </a:rPr>
                <a:t>S. </a:t>
              </a:r>
              <a:r>
                <a:rPr lang="en-US" sz="1200" dirty="0" err="1">
                  <a:solidFill>
                    <a:schemeClr val="accent5"/>
                  </a:solidFill>
                </a:rPr>
                <a:t>Nagaitsev</a:t>
              </a:r>
              <a:r>
                <a:rPr lang="en-US" sz="1200" dirty="0">
                  <a:solidFill>
                    <a:schemeClr val="accent5"/>
                  </a:solidFill>
                </a:rPr>
                <a:t> et al., Proceedings Particle Accelerator Conference, 1995, pp. 2937-2939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190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BF68C-BBE8-D00F-4EEB-908757A106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IOTA will be configured to recirculate 2.5 MeV protons up to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~0.5</m:t>
                    </m:r>
                  </m:oMath>
                </a14:m>
                <a:r>
                  <a:rPr lang="en-US" dirty="0"/>
                  <a:t>.</a:t>
                </a:r>
                <a:endParaRPr lang="el-GR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0BBF68C-BBE8-D00F-4EEB-908757A10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57" t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E153A01-C129-D99E-8953-469AEC0B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Proton Program at IOTA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9DA46-5ABD-94E8-7ECD-B6F8DC929A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21A75-ECE0-660F-F7E9-2A1DB6D9E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20330-9C90-2753-6E6A-3B4F6C1B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174A78-7724-4A1F-B5A5-2ABEED3E0C19}"/>
              </a:ext>
            </a:extLst>
          </p:cNvPr>
          <p:cNvSpPr txBox="1"/>
          <p:nvPr/>
        </p:nvSpPr>
        <p:spPr>
          <a:xfrm>
            <a:off x="222250" y="2990481"/>
            <a:ext cx="41658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itchFamily="2" charset="0"/>
              </a:rPr>
              <a:t>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All (skew) quadrupoles, correctors and sextupoles are independently controlled.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Rf cavity for adiabatic capture.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Single-turn injection.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Electron lens/cooler of length 0.7 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12CC6-C2B7-6EB6-6649-2B272136893B}"/>
              </a:ext>
            </a:extLst>
          </p:cNvPr>
          <p:cNvGrpSpPr/>
          <p:nvPr/>
        </p:nvGrpSpPr>
        <p:grpSpPr>
          <a:xfrm>
            <a:off x="0" y="1043129"/>
            <a:ext cx="8516531" cy="2459935"/>
            <a:chOff x="0" y="1043129"/>
            <a:chExt cx="8516531" cy="24599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4A491C-00F3-D7B0-FA37-0D8DCBAE5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43129"/>
              <a:ext cx="4041100" cy="213940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E68459-1481-5D6A-225F-652A282B8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9703" y="1117206"/>
              <a:ext cx="4246828" cy="2385858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2508F5E-F4F6-9F99-B077-81B3EC1CD6B8}"/>
                </a:ext>
              </a:extLst>
            </p:cNvPr>
            <p:cNvSpPr/>
            <p:nvPr/>
          </p:nvSpPr>
          <p:spPr>
            <a:xfrm>
              <a:off x="5842450" y="1117206"/>
              <a:ext cx="80920" cy="206532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A4076D-D33B-44EE-0688-17BF56A82B7A}"/>
                </a:ext>
              </a:extLst>
            </p:cNvPr>
            <p:cNvCxnSpPr>
              <a:cxnSpLocks/>
              <a:stCxn id="10" idx="0"/>
              <a:endCxn id="13" idx="3"/>
            </p:cNvCxnSpPr>
            <p:nvPr/>
          </p:nvCxnSpPr>
          <p:spPr>
            <a:xfrm flipH="1">
              <a:off x="3354445" y="1117206"/>
              <a:ext cx="2528465" cy="16064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6D518C-FDBC-50E3-B9A1-5E5978DAC05F}"/>
                </a:ext>
              </a:extLst>
            </p:cNvPr>
            <p:cNvCxnSpPr>
              <a:cxnSpLocks/>
              <a:endCxn id="13" idx="2"/>
            </p:cNvCxnSpPr>
            <p:nvPr/>
          </p:nvCxnSpPr>
          <p:spPr>
            <a:xfrm flipH="1" flipV="1">
              <a:off x="3299646" y="2828563"/>
              <a:ext cx="2542804" cy="3539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1C1DCF6-2F0C-4CBD-BB54-CB247128548A}"/>
                </a:ext>
              </a:extLst>
            </p:cNvPr>
            <p:cNvSpPr/>
            <p:nvPr/>
          </p:nvSpPr>
          <p:spPr>
            <a:xfrm rot="19788142">
              <a:off x="3167771" y="2710906"/>
              <a:ext cx="200262" cy="126221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1B1B18-C419-7BAA-2C1A-77328D0BBF46}"/>
                </a:ext>
              </a:extLst>
            </p:cNvPr>
            <p:cNvCxnSpPr>
              <a:cxnSpLocks/>
            </p:cNvCxnSpPr>
            <p:nvPr/>
          </p:nvCxnSpPr>
          <p:spPr>
            <a:xfrm>
              <a:off x="2091346" y="1117206"/>
              <a:ext cx="0" cy="2240454"/>
            </a:xfrm>
            <a:prstGeom prst="line">
              <a:avLst/>
            </a:prstGeom>
            <a:ln w="1905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E0C475FD-2CBB-B56C-D58D-78DA8371C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1713994"/>
                  </p:ext>
                </p:extLst>
              </p:nvPr>
            </p:nvGraphicFramePr>
            <p:xfrm>
              <a:off x="4269703" y="3600670"/>
              <a:ext cx="4315812" cy="695136"/>
            </p:xfrm>
            <a:graphic>
              <a:graphicData uri="http://schemas.openxmlformats.org/drawingml/2006/table">
                <a:tbl>
                  <a:tblPr firstRow="1" bandRow="1">
                    <a:tableStyleId>{17292A2E-F333-43FB-9621-5CBBE7FDCDCB}</a:tableStyleId>
                  </a:tblPr>
                  <a:tblGrid>
                    <a:gridCol w="1078953">
                      <a:extLst>
                        <a:ext uri="{9D8B030D-6E8A-4147-A177-3AD203B41FA5}">
                          <a16:colId xmlns:a16="http://schemas.microsoft.com/office/drawing/2014/main" val="746611058"/>
                        </a:ext>
                      </a:extLst>
                    </a:gridCol>
                    <a:gridCol w="1078953">
                      <a:extLst>
                        <a:ext uri="{9D8B030D-6E8A-4147-A177-3AD203B41FA5}">
                          <a16:colId xmlns:a16="http://schemas.microsoft.com/office/drawing/2014/main" val="3491746354"/>
                        </a:ext>
                      </a:extLst>
                    </a:gridCol>
                    <a:gridCol w="1078953">
                      <a:extLst>
                        <a:ext uri="{9D8B030D-6E8A-4147-A177-3AD203B41FA5}">
                          <a16:colId xmlns:a16="http://schemas.microsoft.com/office/drawing/2014/main" val="4284748117"/>
                        </a:ext>
                      </a:extLst>
                    </a:gridCol>
                    <a:gridCol w="1078953">
                      <a:extLst>
                        <a:ext uri="{9D8B030D-6E8A-4147-A177-3AD203B41FA5}">
                          <a16:colId xmlns:a16="http://schemas.microsoft.com/office/drawing/2014/main" val="1013177164"/>
                        </a:ext>
                      </a:extLst>
                    </a:gridCol>
                  </a:tblGrid>
                  <a:tr h="347568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1" i="1" kern="12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𝐾</m:t>
                                </m:r>
                                <m:r>
                                  <a:rPr lang="en-US" sz="1400" b="1" i="1" kern="1200" smtClea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MeV</m:t>
                                </m:r>
                                <m:r>
                                  <a:rPr lang="en-US" sz="1400" b="1" i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400" b="1" i="1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1400" b="1" i="1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,</m:t>
                                    </m:r>
                                    <m:r>
                                      <a:rPr lang="en-US" sz="1400" b="1" i="1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400" b="1" i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r>
                                  <a:rPr lang="en-US" sz="1400" b="1" i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𝜇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</m:t>
                                </m:r>
                                <m:r>
                                  <a:rPr lang="en-US" sz="1400" b="1" i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kern="1200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kern="12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1" i="1" kern="12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𝛿</m:t>
                                  </m:r>
                                </m:sub>
                              </m:sSub>
                              <m:r>
                                <a:rPr lang="en-US" sz="1400" b="1" i="1" kern="1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400" b="1" i="1" kern="12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1" i="1" kern="12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b="1" i="1" kern="120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>
                              <a:effectLst/>
                            </a:rPr>
                            <a:t>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1" i="1" kern="1200" smtClean="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 b="1" kern="1200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max</m:t>
                                    </m:r>
                                  </m:sub>
                                </m:sSub>
                                <m:r>
                                  <a:rPr lang="en-US" sz="1400" b="1" i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b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mA</m:t>
                                </m:r>
                                <m:r>
                                  <a:rPr lang="en-US" sz="1400" b="1" i="1" kern="120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bg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2280982"/>
                      </a:ext>
                    </a:extLst>
                  </a:tr>
                  <a:tr h="3475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4"/>
                              </a:solidFill>
                            </a:rPr>
                            <a:t>2.4 - 2.6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 3 - 7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1 - 3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/>
                            <a:t>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86790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E0C475FD-2CBB-B56C-D58D-78DA8371CF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1713994"/>
                  </p:ext>
                </p:extLst>
              </p:nvPr>
            </p:nvGraphicFramePr>
            <p:xfrm>
              <a:off x="4269703" y="3600670"/>
              <a:ext cx="4315812" cy="695136"/>
            </p:xfrm>
            <a:graphic>
              <a:graphicData uri="http://schemas.openxmlformats.org/drawingml/2006/table">
                <a:tbl>
                  <a:tblPr firstRow="1" bandRow="1">
                    <a:tableStyleId>{17292A2E-F333-43FB-9621-5CBBE7FDCDCB}</a:tableStyleId>
                  </a:tblPr>
                  <a:tblGrid>
                    <a:gridCol w="1078953">
                      <a:extLst>
                        <a:ext uri="{9D8B030D-6E8A-4147-A177-3AD203B41FA5}">
                          <a16:colId xmlns:a16="http://schemas.microsoft.com/office/drawing/2014/main" val="746611058"/>
                        </a:ext>
                      </a:extLst>
                    </a:gridCol>
                    <a:gridCol w="1078953">
                      <a:extLst>
                        <a:ext uri="{9D8B030D-6E8A-4147-A177-3AD203B41FA5}">
                          <a16:colId xmlns:a16="http://schemas.microsoft.com/office/drawing/2014/main" val="3491746354"/>
                        </a:ext>
                      </a:extLst>
                    </a:gridCol>
                    <a:gridCol w="1078953">
                      <a:extLst>
                        <a:ext uri="{9D8B030D-6E8A-4147-A177-3AD203B41FA5}">
                          <a16:colId xmlns:a16="http://schemas.microsoft.com/office/drawing/2014/main" val="4284748117"/>
                        </a:ext>
                      </a:extLst>
                    </a:gridCol>
                    <a:gridCol w="1078953">
                      <a:extLst>
                        <a:ext uri="{9D8B030D-6E8A-4147-A177-3AD203B41FA5}">
                          <a16:colId xmlns:a16="http://schemas.microsoft.com/office/drawing/2014/main" val="1013177164"/>
                        </a:ext>
                      </a:extLst>
                    </a:gridCol>
                  </a:tblGrid>
                  <a:tr h="34756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176" t="-3571" r="-301176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3571" r="-197674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2353" t="-3571" r="-100000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2353" t="-3571" b="-10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22280982"/>
                      </a:ext>
                    </a:extLst>
                  </a:tr>
                  <a:tr h="3475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solidFill>
                                <a:schemeClr val="accent4"/>
                              </a:solidFill>
                            </a:rPr>
                            <a:t>2.4 - 2.6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 3 - 7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1 - 3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aseline="0" dirty="0"/>
                            <a:t>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86790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940455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C6A2B0-0AC8-492F-827C-E93A7DCA0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96397"/>
            <a:ext cx="3958389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primary sources of emittance growth and beam loss are: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Residual Gas Scattering</a:t>
            </a:r>
          </a:p>
          <a:p>
            <a:pPr marL="282575" lvl="1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Single scattering events lead to a finite lifetime. 10 mins @ 4.2 x 10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</a:rPr>
              <a:t>-8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Torr measured in atomic hydrogen equivalents.</a:t>
            </a:r>
          </a:p>
          <a:p>
            <a:pPr marL="282575" lvl="1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Multiple scattering events lead to emittance growth independent of intensity.</a:t>
            </a:r>
          </a:p>
          <a:p>
            <a:pPr marL="282575" lvl="1" indent="0">
              <a:buNone/>
            </a:pPr>
            <a:r>
              <a:rPr lang="en-US" sz="1400" b="1" dirty="0">
                <a:solidFill>
                  <a:schemeClr val="accent3"/>
                </a:solidFill>
              </a:rPr>
              <a:t>Baking can reduce residual pressure and increase lifetime.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Intra-Beam Scattering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Space-charge driven diffusion</a:t>
            </a:r>
          </a:p>
          <a:p>
            <a:pPr marL="282575" lvl="1" indent="0">
              <a:spcBef>
                <a:spcPts val="0"/>
              </a:spcBef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Functions of bare lattice and phase-space distribution.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97810-7923-0723-6D45-7A1778B03C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19CD7-8575-7322-44BF-CA41F9CA0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D6590-B38E-4EA2-7CE6-51AFB85F7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1B20D-D1BE-79F3-2225-6B8E08EDFB4F}"/>
              </a:ext>
            </a:extLst>
          </p:cNvPr>
          <p:cNvGrpSpPr/>
          <p:nvPr/>
        </p:nvGrpSpPr>
        <p:grpSpPr>
          <a:xfrm>
            <a:off x="4197131" y="525798"/>
            <a:ext cx="4368227" cy="1777225"/>
            <a:chOff x="4197131" y="670176"/>
            <a:chExt cx="4368227" cy="17772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EE8E2D-B931-01C4-0809-FDC343B13AC9}"/>
                </a:ext>
              </a:extLst>
            </p:cNvPr>
            <p:cNvGrpSpPr/>
            <p:nvPr/>
          </p:nvGrpSpPr>
          <p:grpSpPr>
            <a:xfrm>
              <a:off x="4590927" y="670176"/>
              <a:ext cx="3974431" cy="1777225"/>
              <a:chOff x="4598948" y="894067"/>
              <a:chExt cx="3974431" cy="177722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B7E92BA-14F2-F885-4BE1-009C73B0B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49071"/>
              <a:stretch/>
            </p:blipFill>
            <p:spPr>
              <a:xfrm>
                <a:off x="4598948" y="894067"/>
                <a:ext cx="3958389" cy="1777225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75B012-63B9-5125-DBDE-68506958FF1B}"/>
                  </a:ext>
                </a:extLst>
              </p:cNvPr>
              <p:cNvSpPr/>
              <p:nvPr/>
            </p:nvSpPr>
            <p:spPr>
              <a:xfrm>
                <a:off x="8373979" y="1082842"/>
                <a:ext cx="199400" cy="1042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BDDBEE-7251-8275-E468-FA67FDC16265}"/>
                </a:ext>
              </a:extLst>
            </p:cNvPr>
            <p:cNvSpPr txBox="1"/>
            <p:nvPr/>
          </p:nvSpPr>
          <p:spPr>
            <a:xfrm>
              <a:off x="6961932" y="1449547"/>
              <a:ext cx="12935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No aperture restrictions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9F018F-E98E-9FF6-9C82-89E9133E3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816233"/>
              <a:ext cx="0" cy="12666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E078D2-AA85-A294-1718-C0FAD69BFDED}"/>
                </a:ext>
              </a:extLst>
            </p:cNvPr>
            <p:cNvSpPr txBox="1"/>
            <p:nvPr/>
          </p:nvSpPr>
          <p:spPr>
            <a:xfrm rot="16200000">
              <a:off x="3666269" y="1260777"/>
              <a:ext cx="1400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Beam Lifetime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97209EB-8132-A91A-19B4-F99796B8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Growth and Beam Loss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C265165-F220-B8C1-8AE4-53BF48D33F76}"/>
              </a:ext>
            </a:extLst>
          </p:cNvPr>
          <p:cNvSpPr txBox="1"/>
          <p:nvPr/>
        </p:nvSpPr>
        <p:spPr>
          <a:xfrm>
            <a:off x="3859255" y="3953478"/>
            <a:ext cx="469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4"/>
                </a:solidFill>
              </a:rPr>
              <a:t>Electron cooling can allow us to compensate for emittance growth and enforce equilibrium.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C9E5CD-9AF3-D344-03E4-B1677A81552F}"/>
              </a:ext>
            </a:extLst>
          </p:cNvPr>
          <p:cNvGrpSpPr/>
          <p:nvPr/>
        </p:nvGrpSpPr>
        <p:grpSpPr>
          <a:xfrm>
            <a:off x="4197132" y="2245894"/>
            <a:ext cx="4772245" cy="1712443"/>
            <a:chOff x="4197132" y="2245894"/>
            <a:chExt cx="4772245" cy="17124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AFF071-6D62-DFB9-5B58-B3D9945C5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150"/>
            <a:stretch/>
          </p:blipFill>
          <p:spPr>
            <a:xfrm>
              <a:off x="4572000" y="2331121"/>
              <a:ext cx="3876583" cy="162721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88AF8F-E582-2FF1-C485-B50287F52E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2245894"/>
              <a:ext cx="0" cy="16443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642504-E0DF-D8FE-E1BC-41BF0B9FAEE6}"/>
                </a:ext>
              </a:extLst>
            </p:cNvPr>
            <p:cNvSpPr txBox="1"/>
            <p:nvPr/>
          </p:nvSpPr>
          <p:spPr>
            <a:xfrm rot="16200000">
              <a:off x="3510188" y="2932838"/>
              <a:ext cx="17124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Emittance Growth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FDE79F6-498B-5F86-68D6-8190B1F01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034" t="86740" r="48083" b="3796"/>
            <a:stretch/>
          </p:blipFill>
          <p:spPr>
            <a:xfrm>
              <a:off x="7961939" y="2876833"/>
              <a:ext cx="1007438" cy="16724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E74197D-BCEA-187B-76FA-02F9C235F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786" t="88762" r="10931" b="4731"/>
            <a:stretch/>
          </p:blipFill>
          <p:spPr>
            <a:xfrm>
              <a:off x="7961939" y="3068053"/>
              <a:ext cx="1007438" cy="117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3E335E-C460-ADC8-1051-EF167415765D}"/>
                    </a:ext>
                  </a:extLst>
                </p:cNvPr>
                <p:cNvSpPr txBox="1"/>
                <p:nvPr/>
              </p:nvSpPr>
              <p:spPr>
                <a:xfrm>
                  <a:off x="6760039" y="2455994"/>
                  <a:ext cx="1390337" cy="3401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~0.01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43E335E-C460-ADC8-1051-EF1674157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039" y="2455994"/>
                  <a:ext cx="1390337" cy="34015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8189785-07C8-91EF-2789-D6ABD76419B1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7050505" y="2796152"/>
              <a:ext cx="404703" cy="6130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3801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1FEFF-C0D0-F6A4-9C65-FC13C3B2F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Electron beam parameters aim to provide a cooling time of ~ 1 - 10 seconds to control equilibrium emittance at different bunch charges.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1A4932-9683-BD3E-DCBD-AD3DD6E6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Cooler Design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892AC-41B0-B3A8-156E-DA8B690146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9F0CD-1802-1ABF-33AA-ADB6CA504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1F227-BE56-A0CB-826D-D4994C8C1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88BECE-194E-61D4-D9A4-568FBBBD9F66}"/>
              </a:ext>
            </a:extLst>
          </p:cNvPr>
          <p:cNvSpPr txBox="1"/>
          <p:nvPr/>
        </p:nvSpPr>
        <p:spPr>
          <a:xfrm>
            <a:off x="130680" y="1400166"/>
            <a:ext cx="33492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itchFamily="2" charset="0"/>
              </a:rPr>
              <a:t>We estimated the cooling time using the Parkhomchuk model assuming: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Flat transverse distribution of the electron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Ideal solenoid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Matched proton beam.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chemeClr val="accent6"/>
                </a:solidFill>
                <a:latin typeface="Helvetica" pitchFamily="2" charset="0"/>
              </a:rPr>
              <a:t>For the baseline design we chose two electron coolers with an order of magnitude difference in cooling time.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C8328-5D91-93C8-A130-B78AB5E419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972" y="1357332"/>
            <a:ext cx="5226538" cy="1890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21">
                <a:extLst>
                  <a:ext uri="{FF2B5EF4-FFF2-40B4-BE49-F238E27FC236}">
                    <a16:creationId xmlns:a16="http://schemas.microsoft.com/office/drawing/2014/main" id="{FEF51EAC-B261-74BD-0493-9DAECBEC44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8972210"/>
                  </p:ext>
                </p:extLst>
              </p:nvPr>
            </p:nvGraphicFramePr>
            <p:xfrm>
              <a:off x="4430997" y="3281611"/>
              <a:ext cx="4211771" cy="11125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918401">
                      <a:extLst>
                        <a:ext uri="{9D8B030D-6E8A-4147-A177-3AD203B41FA5}">
                          <a16:colId xmlns:a16="http://schemas.microsoft.com/office/drawing/2014/main" val="2827243057"/>
                        </a:ext>
                      </a:extLst>
                    </a:gridCol>
                    <a:gridCol w="918401">
                      <a:extLst>
                        <a:ext uri="{9D8B030D-6E8A-4147-A177-3AD203B41FA5}">
                          <a16:colId xmlns:a16="http://schemas.microsoft.com/office/drawing/2014/main" val="1346781070"/>
                        </a:ext>
                      </a:extLst>
                    </a:gridCol>
                    <a:gridCol w="918401">
                      <a:extLst>
                        <a:ext uri="{9D8B030D-6E8A-4147-A177-3AD203B41FA5}">
                          <a16:colId xmlns:a16="http://schemas.microsoft.com/office/drawing/2014/main" val="2456798285"/>
                        </a:ext>
                      </a:extLst>
                    </a:gridCol>
                    <a:gridCol w="1456568">
                      <a:extLst>
                        <a:ext uri="{9D8B030D-6E8A-4147-A177-3AD203B41FA5}">
                          <a16:colId xmlns:a16="http://schemas.microsoft.com/office/drawing/2014/main" val="40552323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400" b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oMath>
                          </a14:m>
                          <a:r>
                            <a:rPr lang="en-US" sz="1400" dirty="0"/>
                            <a:t> 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400" b="1" dirty="0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oMath>
                          </a14:m>
                          <a:r>
                            <a:rPr lang="en-US" sz="1400" dirty="0"/>
                            <a:t> (mA)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400" b="1" smtClean="0"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oMath>
                          </a14:m>
                          <a:r>
                            <a:rPr lang="en-US" sz="1400" dirty="0"/>
                            <a:t> (A/m</a:t>
                          </a:r>
                          <a:r>
                            <a:rPr lang="en-US" sz="1400" baseline="30000" dirty="0"/>
                            <a:t>2</a:t>
                          </a:r>
                          <a:r>
                            <a:rPr lang="en-US" sz="1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𝒄𝒐𝒐𝒍</m:t>
                                  </m:r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/>
                            <a:t> (s)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03623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78.6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0.79, 0.74, 0.94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36403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2.76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12, 12, 13</a:t>
                          </a:r>
                          <a:endParaRPr lang="en-US" sz="14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398941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21">
                <a:extLst>
                  <a:ext uri="{FF2B5EF4-FFF2-40B4-BE49-F238E27FC236}">
                    <a16:creationId xmlns:a16="http://schemas.microsoft.com/office/drawing/2014/main" id="{FEF51EAC-B261-74BD-0493-9DAECBEC44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8972210"/>
                  </p:ext>
                </p:extLst>
              </p:nvPr>
            </p:nvGraphicFramePr>
            <p:xfrm>
              <a:off x="4430997" y="3281611"/>
              <a:ext cx="4211771" cy="111252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918401">
                      <a:extLst>
                        <a:ext uri="{9D8B030D-6E8A-4147-A177-3AD203B41FA5}">
                          <a16:colId xmlns:a16="http://schemas.microsoft.com/office/drawing/2014/main" val="2827243057"/>
                        </a:ext>
                      </a:extLst>
                    </a:gridCol>
                    <a:gridCol w="918401">
                      <a:extLst>
                        <a:ext uri="{9D8B030D-6E8A-4147-A177-3AD203B41FA5}">
                          <a16:colId xmlns:a16="http://schemas.microsoft.com/office/drawing/2014/main" val="1346781070"/>
                        </a:ext>
                      </a:extLst>
                    </a:gridCol>
                    <a:gridCol w="918401">
                      <a:extLst>
                        <a:ext uri="{9D8B030D-6E8A-4147-A177-3AD203B41FA5}">
                          <a16:colId xmlns:a16="http://schemas.microsoft.com/office/drawing/2014/main" val="2456798285"/>
                        </a:ext>
                      </a:extLst>
                    </a:gridCol>
                    <a:gridCol w="1456568">
                      <a:extLst>
                        <a:ext uri="{9D8B030D-6E8A-4147-A177-3AD203B41FA5}">
                          <a16:colId xmlns:a16="http://schemas.microsoft.com/office/drawing/2014/main" val="40552323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897" r="-35753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89" t="-6897" r="-262500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8630" t="-6897" r="-15890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9565" t="-6897" r="-870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03623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78.6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0.79, 0.74, 0.94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36403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2.76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12, 12, 13</a:t>
                          </a:r>
                          <a:endParaRPr lang="en-US" sz="140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9398941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08874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22E318-AFA3-E376-B290-953A94FD3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96397"/>
            <a:ext cx="3974429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simulate our experiments using a transverse PIC space-charge model and the Parkhomchuk model of cooling.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C62F27-EC35-257C-3393-AA8F2EC0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in </a:t>
            </a:r>
            <a:r>
              <a:rPr lang="en-US" dirty="0" err="1"/>
              <a:t>PyORBIT</a:t>
            </a:r>
            <a:r>
              <a:rPr lang="en-US" dirty="0"/>
              <a:t> with Space Charge and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0C97D-837D-DC8D-B726-35BDA6E3C2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83BCF1-1B2E-2D44-AAE3-C66754E8BE15}" type="datetime1">
              <a:rPr lang="en-US" smtClean="0"/>
              <a:t>3/12/24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BD428-9B2C-F85C-F9FC-20ABD0EC3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Nilanjan Banerjee | Experiments with Electron Cooling and Space Charge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1462A-9528-BCBE-BA82-AA43C5DD7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41FC4-CC28-D475-B883-61A50846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870" y="702126"/>
            <a:ext cx="4187728" cy="3983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6EAB9-A1BB-64F2-1A7B-0A63F582AB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776"/>
          <a:stretch/>
        </p:blipFill>
        <p:spPr>
          <a:xfrm>
            <a:off x="551738" y="1950416"/>
            <a:ext cx="3173745" cy="1947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5BAF9-7AA3-183B-30F3-1FC81053F809}"/>
              </a:ext>
            </a:extLst>
          </p:cNvPr>
          <p:cNvSpPr txBox="1"/>
          <p:nvPr/>
        </p:nvSpPr>
        <p:spPr>
          <a:xfrm>
            <a:off x="222250" y="3905945"/>
            <a:ext cx="38200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Cool the core of the beam.</a:t>
            </a:r>
          </a:p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Can’t cool large amplitude particles.</a:t>
            </a:r>
          </a:p>
          <a:p>
            <a:pPr marL="0" indent="0">
              <a:buNone/>
            </a:pPr>
            <a:r>
              <a:rPr lang="en-US" sz="1600" dirty="0">
                <a:latin typeface="Helvetica" pitchFamily="2" charset="0"/>
              </a:rPr>
              <a:t>More beam loss in bunched beam.</a:t>
            </a:r>
          </a:p>
        </p:txBody>
      </p:sp>
    </p:spTree>
    <p:extLst>
      <p:ext uri="{BB962C8B-B14F-4D97-AF65-F5344CB8AC3E}">
        <p14:creationId xmlns:p14="http://schemas.microsoft.com/office/powerpoint/2010/main" val="394119024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F3E7B663-16C0-6A4B-AEC4-0CBE8FACC2D0}" vid="{684425BE-57FB-B94A-8D38-7006619A48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20870</TotalTime>
  <Words>1873</Words>
  <Application>Microsoft Macintosh PowerPoint</Application>
  <PresentationFormat>On-screen Show (16:9)</PresentationFormat>
  <Paragraphs>267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Helvetica</vt:lpstr>
      <vt:lpstr>Fermilab_PPT_090915</vt:lpstr>
      <vt:lpstr>PowerPoint Presentation</vt:lpstr>
      <vt:lpstr>Overview</vt:lpstr>
      <vt:lpstr>PowerPoint Presentation</vt:lpstr>
      <vt:lpstr>Maximizing Brightness and Intensity in ACE and Beyond</vt:lpstr>
      <vt:lpstr>Enhancing Beam Quality</vt:lpstr>
      <vt:lpstr>The Proton Program at IOTA</vt:lpstr>
      <vt:lpstr>Emittance Growth and Beam Loss</vt:lpstr>
      <vt:lpstr>Electron Cooler Design Parameters</vt:lpstr>
      <vt:lpstr>Simulations in PyORBIT with Space Charge and Cooling</vt:lpstr>
      <vt:lpstr>PowerPoint Presentation</vt:lpstr>
      <vt:lpstr>Optimization of Bare Lattice to Maximize Tune Shift</vt:lpstr>
      <vt:lpstr>Interplay of Space Charge and Coherent Instabilities</vt:lpstr>
      <vt:lpstr>Tunable Landau Damping with Space Charge</vt:lpstr>
      <vt:lpstr>Other Experiments</vt:lpstr>
      <vt:lpstr>PowerPoint Presentation</vt:lpstr>
      <vt:lpstr>Electron Cooling in 2025</vt:lpstr>
      <vt:lpstr>Electron Lens Setup</vt:lpstr>
      <vt:lpstr>Magnetic Optics for Electron Beam</vt:lpstr>
      <vt:lpstr>Electron Beam Diagnostics</vt:lpstr>
      <vt:lpstr>Conclusion</vt:lpstr>
      <vt:lpstr>Appendix I: Lattices</vt:lpstr>
      <vt:lpstr>Appendix II: Space-charge simulations in multiple codes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Nilanjan Banerjee</dc:creator>
  <cp:lastModifiedBy>Nilanjan Banerjee</cp:lastModifiedBy>
  <cp:revision>1372</cp:revision>
  <cp:lastPrinted>2023-09-27T20:58:21Z</cp:lastPrinted>
  <dcterms:created xsi:type="dcterms:W3CDTF">2021-10-19T16:14:41Z</dcterms:created>
  <dcterms:modified xsi:type="dcterms:W3CDTF">2024-03-12T14:19:46Z</dcterms:modified>
</cp:coreProperties>
</file>