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1884" r:id="rId3"/>
    <p:sldId id="1892" r:id="rId4"/>
    <p:sldId id="1898" r:id="rId5"/>
    <p:sldId id="1893" r:id="rId6"/>
    <p:sldId id="1894" r:id="rId7"/>
    <p:sldId id="1901" r:id="rId8"/>
    <p:sldId id="351" r:id="rId9"/>
    <p:sldId id="1888" r:id="rId10"/>
    <p:sldId id="1909" r:id="rId11"/>
    <p:sldId id="1916" r:id="rId12"/>
    <p:sldId id="267" r:id="rId13"/>
    <p:sldId id="1912" r:id="rId14"/>
    <p:sldId id="269" r:id="rId15"/>
    <p:sldId id="1914" r:id="rId16"/>
    <p:sldId id="1913" r:id="rId17"/>
    <p:sldId id="1921" r:id="rId18"/>
    <p:sldId id="272" r:id="rId19"/>
    <p:sldId id="1896" r:id="rId20"/>
    <p:sldId id="347" r:id="rId21"/>
    <p:sldId id="1897" r:id="rId22"/>
    <p:sldId id="1915" r:id="rId23"/>
    <p:sldId id="1922" r:id="rId24"/>
    <p:sldId id="1890" r:id="rId25"/>
    <p:sldId id="19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70E839-44A8-174E-8FDF-7F87210F19DB}">
          <p14:sldIdLst>
            <p14:sldId id="256"/>
            <p14:sldId id="1884"/>
            <p14:sldId id="1892"/>
            <p14:sldId id="1898"/>
            <p14:sldId id="1893"/>
            <p14:sldId id="1894"/>
            <p14:sldId id="1901"/>
            <p14:sldId id="351"/>
            <p14:sldId id="1888"/>
            <p14:sldId id="1909"/>
            <p14:sldId id="1916"/>
            <p14:sldId id="267"/>
            <p14:sldId id="1912"/>
            <p14:sldId id="269"/>
            <p14:sldId id="1914"/>
            <p14:sldId id="1913"/>
            <p14:sldId id="1921"/>
            <p14:sldId id="272"/>
            <p14:sldId id="1896"/>
            <p14:sldId id="347"/>
            <p14:sldId id="1897"/>
            <p14:sldId id="1915"/>
            <p14:sldId id="1922"/>
            <p14:sldId id="1890"/>
            <p14:sldId id="19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48"/>
    <p:restoredTop sz="86754"/>
  </p:normalViewPr>
  <p:slideViewPr>
    <p:cSldViewPr snapToGrid="0" snapToObjects="1">
      <p:cViewPr varScale="1">
        <p:scale>
          <a:sx n="146" d="100"/>
          <a:sy n="146" d="100"/>
        </p:scale>
        <p:origin x="20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9FC3-8731-C34E-9239-9D45BAFA00D1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405C6-44E8-BC4D-AD71-5E6B7A64F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16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3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71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3856A-75D2-42A6-90A7-46D3019DB1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87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Jan 2020 School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0" name="Google Shape;4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735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7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4" name="Google Shape;5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13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20230929_BTF_Facilities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3856A-75D2-42A6-90A7-46D3019DB1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3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AWA research focuses on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underlying beam-dynamics challenges (e.g., production of bright- and high-charge-beams),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beam manipulation (e.g., beam-current shaping)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beam control (e.g., mitigation of the BBU instability),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advanced accelerating structures (e.g., dielectric waveguides, planar structures, metamaterials, rapid filling metallic structures, etc.) for efficient, high-peak-power RF generation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high-gradient acceleration.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  <a:latin typeface="Helvetica" pitchFamily="2" charset="0"/>
              </a:rPr>
              <a:t>AWA research focuses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  <a:latin typeface="Helvetica" pitchFamily="2" charset="0"/>
              </a:rPr>
              <a:t>underlying beam-dynamics challenges (e.g., production of bright- and high-charge-beams),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  <a:latin typeface="Helvetica" pitchFamily="2" charset="0"/>
              </a:rPr>
              <a:t>beam manipulation (e.g., beam-current shaping)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  <a:latin typeface="Helvetica" pitchFamily="2" charset="0"/>
              </a:rPr>
              <a:t>beam control (e.g., mitigation of the BBU instability),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  <a:latin typeface="Helvetica" pitchFamily="2" charset="0"/>
              </a:rPr>
              <a:t>advanced accelerating structures (e.g., dielectric waveguides, planar structures, metamaterials, rapid filling metallic structures, etc.) for efficient, high-peak-power RF generation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  <a:latin typeface="Helvetica" pitchFamily="2" charset="0"/>
              </a:rPr>
              <a:t>high-gradient acceleration.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8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6b14a0f5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6b14a0f50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26b14a0f509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6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59741" y="4657198"/>
            <a:ext cx="9832259" cy="18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36" y="1272797"/>
            <a:ext cx="5341648" cy="685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1" y="2356161"/>
            <a:ext cx="7463287" cy="209164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249128" y="4860051"/>
            <a:ext cx="8524568" cy="81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2pPr>
            <a:lvl3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3pPr>
            <a:lvl4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4pPr>
            <a:lvl5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5pPr>
          </a:lstStyle>
          <a:p>
            <a:pPr lvl="0"/>
            <a:r>
              <a:rPr lang="en-US" dirty="0"/>
              <a:t>SUBTITLE OR NAME OF PRESENTATION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431735" y="962913"/>
            <a:ext cx="2926548" cy="227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431735" y="3321427"/>
            <a:ext cx="2926548" cy="2265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34821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1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2882335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644021" y="2385579"/>
            <a:ext cx="2794124" cy="3000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48281" y="2385580"/>
            <a:ext cx="2812111" cy="3000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4646259" y="2385697"/>
            <a:ext cx="2794015" cy="3000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1644021" y="5457462"/>
            <a:ext cx="2794124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4646259" y="5457462"/>
            <a:ext cx="279401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648279" y="5457462"/>
            <a:ext cx="2812112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6" hasCustomPrompt="1"/>
          </p:nvPr>
        </p:nvSpPr>
        <p:spPr>
          <a:xfrm>
            <a:off x="5396753" y="962025"/>
            <a:ext cx="5959991" cy="4625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Drag picture to placeholder or click icon to add graph</a:t>
            </a:r>
          </a:p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38200" y="723919"/>
            <a:ext cx="10515600" cy="4681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pPr/>
              <a:t>‹#›</a:t>
            </a:fld>
            <a:endParaRPr lang="en-US" sz="100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7445191" y="5720773"/>
            <a:ext cx="3913917" cy="319541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*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609603" y="480326"/>
            <a:ext cx="11163868" cy="8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609603" y="1860379"/>
            <a:ext cx="11163868" cy="442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548640" lvl="0" indent="-411480" algn="l">
              <a:spcBef>
                <a:spcPts val="72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1097280" lvl="1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645920" lvl="2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2194560" lvl="3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743200" lvl="4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3291840" lvl="5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609603" y="1359491"/>
            <a:ext cx="11163868" cy="49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48640" lvl="0" indent="-27432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 b="1">
                <a:solidFill>
                  <a:schemeClr val="accent2"/>
                </a:solidFill>
              </a:defRPr>
            </a:lvl1pPr>
            <a:lvl2pPr marL="1097280" lvl="1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645920" lvl="2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2194560" lvl="3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743200" lvl="4" indent="-41148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3291840" lvl="5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5791200" y="6473710"/>
            <a:ext cx="6096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7783" y="1904962"/>
            <a:ext cx="10515600" cy="30527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70000"/>
              </a:lnSpc>
              <a:defRPr sz="60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CHANGING</a:t>
            </a:r>
            <a:br>
              <a:rPr lang="en-US" dirty="0"/>
            </a:br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GREAT,</a:t>
            </a:r>
            <a:br>
              <a:rPr lang="en-US" dirty="0"/>
            </a:br>
            <a:r>
              <a:rPr lang="en-US" dirty="0"/>
              <a:t>BIG</a:t>
            </a:r>
            <a:br>
              <a:rPr lang="en-US" dirty="0"/>
            </a:br>
            <a:r>
              <a:rPr lang="en-US" dirty="0"/>
              <a:t>WORLD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02365" y="64292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BU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1820" y="908553"/>
            <a:ext cx="8817283" cy="11317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Examining A Single</a:t>
            </a:r>
            <a:br>
              <a:rPr lang="en-US" dirty="0"/>
            </a:br>
            <a:r>
              <a:rPr lang="en-US" dirty="0"/>
              <a:t>Molecule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51820" y="2141908"/>
            <a:ext cx="8817283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</a:t>
            </a:r>
            <a:r>
              <a:rPr lang="en-US" dirty="0"/>
              <a:t>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endParaRPr lang="en-US" dirty="0"/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is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r>
              <a:rPr lang="en-US" dirty="0"/>
              <a:t> </a:t>
            </a:r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</a:t>
            </a:r>
            <a:r>
              <a:rPr lang="en-US" dirty="0"/>
              <a:t> se </a:t>
            </a:r>
            <a:r>
              <a:rPr lang="en-US" dirty="0" err="1"/>
              <a:t>eosaerum</a:t>
            </a:r>
            <a:r>
              <a:rPr lang="en-US" dirty="0"/>
              <a:t> qui </a:t>
            </a:r>
            <a:r>
              <a:rPr lang="en-US" dirty="0" err="1"/>
              <a:t>offictius</a:t>
            </a:r>
            <a:r>
              <a:rPr lang="en-US" dirty="0"/>
              <a:t> </a:t>
            </a:r>
            <a:r>
              <a:rPr lang="en-US" dirty="0" err="1"/>
              <a:t>nobit</a:t>
            </a:r>
            <a:r>
              <a:rPr lang="en-US" dirty="0"/>
              <a:t> </a:t>
            </a:r>
            <a:r>
              <a:rPr lang="en-US" dirty="0" err="1"/>
              <a:t>alique</a:t>
            </a:r>
            <a:r>
              <a:rPr lang="en-US" dirty="0"/>
              <a:t> non </a:t>
            </a:r>
            <a:r>
              <a:rPr lang="en-US" dirty="0" err="1"/>
              <a:t>nonsenis</a:t>
            </a:r>
            <a:r>
              <a:rPr lang="en-US" dirty="0"/>
              <a:t> rem </a:t>
            </a:r>
            <a:r>
              <a:rPr lang="en-US" dirty="0" err="1"/>
              <a:t>saecus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Fugiam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apellorum</a:t>
            </a:r>
            <a:r>
              <a:rPr lang="en-US" dirty="0"/>
              <a:t> re </a:t>
            </a:r>
            <a:r>
              <a:rPr lang="en-US" dirty="0" err="1"/>
              <a:t>occatet</a:t>
            </a:r>
            <a:r>
              <a:rPr lang="en-US" dirty="0"/>
              <a:t> </a:t>
            </a:r>
            <a:r>
              <a:rPr lang="en-US" dirty="0" err="1"/>
              <a:t>evento</a:t>
            </a:r>
            <a:r>
              <a:rPr lang="en-US" dirty="0"/>
              <a:t> </a:t>
            </a:r>
            <a:r>
              <a:rPr lang="en-US" dirty="0" err="1"/>
              <a:t>consequas</a:t>
            </a:r>
            <a:r>
              <a:rPr lang="en-US" dirty="0"/>
              <a:t> nit </a:t>
            </a:r>
            <a:r>
              <a:rPr lang="en-US" dirty="0" err="1"/>
              <a:t>eatur</a:t>
            </a:r>
            <a:r>
              <a:rPr lang="en-US" dirty="0"/>
              <a:t>? Bea </a:t>
            </a:r>
            <a:r>
              <a:rPr lang="en-US" dirty="0" err="1"/>
              <a:t>dolorpo</a:t>
            </a:r>
            <a:r>
              <a:rPr lang="en-US" dirty="0"/>
              <a:t> </a:t>
            </a:r>
            <a:r>
              <a:rPr lang="en-US" dirty="0" err="1"/>
              <a:t>rrorrum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Pictam</a:t>
            </a:r>
            <a:r>
              <a:rPr lang="en-US" dirty="0"/>
              <a:t> </a:t>
            </a:r>
            <a:r>
              <a:rPr lang="en-US" dirty="0" err="1"/>
              <a:t>ent</a:t>
            </a:r>
            <a:r>
              <a:rPr lang="en-US" dirty="0"/>
              <a:t> </a:t>
            </a:r>
            <a:r>
              <a:rPr lang="en-US" dirty="0" err="1"/>
              <a:t>anis</a:t>
            </a:r>
            <a:r>
              <a:rPr lang="en-US" dirty="0"/>
              <a:t> </a:t>
            </a:r>
            <a:r>
              <a:rPr lang="en-US" dirty="0" err="1"/>
              <a:t>dolutem</a:t>
            </a:r>
            <a:r>
              <a:rPr lang="en-US" dirty="0"/>
              <a:t> </a:t>
            </a:r>
            <a:r>
              <a:rPr lang="en-US" dirty="0" err="1"/>
              <a:t>audis</a:t>
            </a:r>
            <a:r>
              <a:rPr lang="en-US" dirty="0"/>
              <a:t> </a:t>
            </a:r>
            <a:r>
              <a:rPr lang="en-US" dirty="0" err="1"/>
              <a:t>doluptas</a:t>
            </a:r>
            <a:r>
              <a:rPr lang="en-US" dirty="0"/>
              <a:t> quo </a:t>
            </a:r>
            <a:r>
              <a:rPr lang="en-US" dirty="0" err="1"/>
              <a:t>cusdam</a:t>
            </a:r>
            <a:r>
              <a:rPr lang="en-US" dirty="0"/>
              <a:t> </a:t>
            </a:r>
            <a:r>
              <a:rPr lang="en-US" dirty="0" err="1"/>
              <a:t>arcit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</a:t>
            </a:r>
            <a:r>
              <a:rPr lang="en-US" dirty="0" err="1"/>
              <a:t>alibusam</a:t>
            </a:r>
            <a:r>
              <a:rPr lang="en-US" dirty="0"/>
              <a:t> as </a:t>
            </a:r>
            <a:r>
              <a:rPr lang="en-US" dirty="0" err="1"/>
              <a:t>estiunt</a:t>
            </a:r>
            <a:r>
              <a:rPr lang="en-US" dirty="0"/>
              <a:t>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et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porta </a:t>
            </a:r>
            <a:r>
              <a:rPr lang="en-US" dirty="0" err="1"/>
              <a:t>orci</a:t>
            </a:r>
            <a:r>
              <a:rPr lang="en-US" dirty="0"/>
              <a:t> magna, at </a:t>
            </a:r>
            <a:r>
              <a:rPr lang="en-US" dirty="0" err="1"/>
              <a:t>varius</a:t>
            </a:r>
            <a:r>
              <a:rPr lang="en-US" dirty="0"/>
              <a:t> dolor </a:t>
            </a:r>
            <a:r>
              <a:rPr lang="en-US" dirty="0" err="1"/>
              <a:t>viverra</a:t>
            </a:r>
            <a:r>
              <a:rPr lang="en-US" dirty="0"/>
              <a:t> id. </a:t>
            </a:r>
            <a:r>
              <a:rPr lang="en-US" dirty="0" err="1"/>
              <a:t>Vestibulum</a:t>
            </a:r>
            <a:r>
              <a:rPr lang="en-US" dirty="0"/>
              <a:t> ac semper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nisi,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in. Nam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ac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quam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Nam at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ac,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in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vitae, </a:t>
            </a:r>
            <a:r>
              <a:rPr lang="en-US" dirty="0" err="1"/>
              <a:t>varius</a:t>
            </a:r>
            <a:r>
              <a:rPr lang="en-US" dirty="0"/>
              <a:t> ante.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non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at quam. Nam </a:t>
            </a:r>
            <a:r>
              <a:rPr lang="en-US" dirty="0" err="1"/>
              <a:t>vulputate</a:t>
            </a:r>
            <a:r>
              <a:rPr lang="en-US" dirty="0"/>
              <a:t> ante </a:t>
            </a:r>
            <a:r>
              <a:rPr lang="en-US" dirty="0" err="1"/>
              <a:t>eu</a:t>
            </a:r>
            <a:r>
              <a:rPr lang="en-US" dirty="0"/>
              <a:t> dui </a:t>
            </a:r>
            <a:r>
              <a:rPr lang="en-US" dirty="0" err="1"/>
              <a:t>accumsan</a:t>
            </a:r>
            <a:r>
              <a:rPr lang="en-US" dirty="0"/>
              <a:t>, et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quam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Text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4021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ac </a:t>
            </a:r>
            <a:r>
              <a:rPr lang="en-US" dirty="0" err="1"/>
              <a:t>porttitor</a:t>
            </a:r>
            <a:r>
              <a:rPr lang="en-US" dirty="0"/>
              <a:t> dolor, a </a:t>
            </a:r>
            <a:r>
              <a:rPr lang="en-US" dirty="0" err="1"/>
              <a:t>euismod</a:t>
            </a:r>
            <a:r>
              <a:rPr lang="en-US" dirty="0"/>
              <a:t> ante.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Nam </a:t>
            </a:r>
            <a:r>
              <a:rPr lang="en-US" dirty="0" err="1"/>
              <a:t>porttitor</a:t>
            </a:r>
            <a:r>
              <a:rPr lang="en-US" dirty="0"/>
              <a:t> ligula </a:t>
            </a:r>
            <a:r>
              <a:rPr lang="en-US" dirty="0" err="1"/>
              <a:t>ornare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ipsum at,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72200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non lorem vitae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. Nam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omare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dictum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ac.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ac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in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id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Nunc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gravida.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,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vitae. 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57791"/>
            <a:ext cx="2949523" cy="245776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</a:t>
            </a:r>
            <a:br>
              <a:rPr lang="en-US" dirty="0"/>
            </a:br>
            <a:r>
              <a:rPr lang="en-US" dirty="0"/>
              <a:t>Than </a:t>
            </a:r>
            <a:br>
              <a:rPr lang="en-US" dirty="0"/>
            </a:br>
            <a:r>
              <a:rPr lang="en-US" dirty="0"/>
              <a:t>A Quick</a:t>
            </a:r>
            <a:br>
              <a:rPr lang="en-US" dirty="0"/>
            </a:br>
            <a:r>
              <a:rPr lang="en-US" dirty="0"/>
              <a:t>Fix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44471" y="957786"/>
            <a:ext cx="7409331" cy="481723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r>
              <a:rPr lang="en-US" dirty="0"/>
              <a:t>In et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gravida </a:t>
            </a:r>
            <a:r>
              <a:rPr lang="en-US" dirty="0" err="1"/>
              <a:t>pulvinar</a:t>
            </a:r>
            <a:r>
              <a:rPr lang="en-US" dirty="0"/>
              <a:t>.</a:t>
            </a:r>
          </a:p>
          <a:p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maximus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dolor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.</a:t>
            </a:r>
          </a:p>
          <a:p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 Than A Quick Fix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8840" y="2141906"/>
            <a:ext cx="881246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4819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19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05718" y="961467"/>
            <a:ext cx="2873665" cy="46240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29304" y="962913"/>
            <a:ext cx="2928979" cy="46226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2265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2265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8" y="5735336"/>
            <a:ext cx="287366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8429304" y="5735336"/>
            <a:ext cx="2928979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0" y="268"/>
            <a:ext cx="12218220" cy="68722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638" y="0"/>
            <a:ext cx="11696055" cy="687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0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11" Type="http://schemas.openxmlformats.org/officeDocument/2006/relationships/image" Target="../media/image7.svg"/><Relationship Id="rId5" Type="http://schemas.openxmlformats.org/officeDocument/2006/relationships/image" Target="../media/image60.png"/><Relationship Id="rId10" Type="http://schemas.openxmlformats.org/officeDocument/2006/relationships/image" Target="../media/image6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4.png"/><Relationship Id="rId18" Type="http://schemas.openxmlformats.org/officeDocument/2006/relationships/image" Target="../media/image27.jpeg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hyperlink" Target="https://iopscience.iop.org/article/10.1088/1748-0221/17/05/T05009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35047"/>
            <a:ext cx="9144000" cy="2387600"/>
          </a:xfrm>
        </p:spPr>
        <p:txBody>
          <a:bodyPr/>
          <a:lstStyle/>
          <a:p>
            <a:r>
              <a:rPr lang="en-US" dirty="0"/>
              <a:t>The Role of Test Facilities in Beam Physics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3514722"/>
            <a:ext cx="10668001" cy="1655762"/>
          </a:xfrm>
        </p:spPr>
        <p:txBody>
          <a:bodyPr/>
          <a:lstStyle/>
          <a:p>
            <a:r>
              <a:rPr lang="en-US" dirty="0"/>
              <a:t>Navid Vafaei-Najafabadi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7D75-71B6-FF43-B1AA-3BDE7B6C9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1909" y="4937079"/>
            <a:ext cx="2616922" cy="637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44D9F-46C9-1B43-B489-348587CE1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859" y="31313"/>
            <a:ext cx="2293208" cy="104088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F4ED6D9-9878-F54A-A34C-578BD6B28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95" y="56648"/>
            <a:ext cx="3977675" cy="749417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707AF0-58FF-7746-B99A-E4A629678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248" y="5998230"/>
            <a:ext cx="4054202" cy="680527"/>
          </a:xfrm>
          <a:prstGeom prst="rect">
            <a:avLst/>
          </a:prstGeom>
        </p:spPr>
      </p:pic>
      <p:pic>
        <p:nvPicPr>
          <p:cNvPr id="22" name="Google Shape;579;p1">
            <a:extLst>
              <a:ext uri="{FF2B5EF4-FFF2-40B4-BE49-F238E27FC236}">
                <a16:creationId xmlns:a16="http://schemas.microsoft.com/office/drawing/2014/main" id="{77A4BEB3-3072-C4E8-E7C1-2902E6D7F25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6011" y="5998230"/>
            <a:ext cx="1957012" cy="584476"/>
          </a:xfrm>
          <a:prstGeom prst="rect">
            <a:avLst/>
          </a:prstGeom>
          <a:noFill/>
          <a:ln w="9525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546;p1">
            <a:extLst>
              <a:ext uri="{FF2B5EF4-FFF2-40B4-BE49-F238E27FC236}">
                <a16:creationId xmlns:a16="http://schemas.microsoft.com/office/drawing/2014/main" id="{BBD52EBE-5E0A-DFCE-6A6C-081B7FE26D7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28824" y="4988759"/>
            <a:ext cx="2344562" cy="534476"/>
          </a:xfrm>
          <a:prstGeom prst="rect">
            <a:avLst/>
          </a:prstGeom>
          <a:noFill/>
          <a:ln w="9525" cap="flat" cmpd="sng">
            <a:solidFill>
              <a:srgbClr val="00313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583;p1">
            <a:extLst>
              <a:ext uri="{FF2B5EF4-FFF2-40B4-BE49-F238E27FC236}">
                <a16:creationId xmlns:a16="http://schemas.microsoft.com/office/drawing/2014/main" id="{C96278F9-ACD6-6D4C-0951-BA9BA0EBBA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4478"/>
          <a:stretch/>
        </p:blipFill>
        <p:spPr>
          <a:xfrm>
            <a:off x="826011" y="4914684"/>
            <a:ext cx="1957012" cy="682626"/>
          </a:xfrm>
          <a:prstGeom prst="rect">
            <a:avLst/>
          </a:prstGeom>
          <a:noFill/>
          <a:ln w="952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" name="Picture 26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5FE412B4-9AB0-3DE7-920A-CC4985DBD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8933" b="27426"/>
          <a:stretch/>
        </p:blipFill>
        <p:spPr>
          <a:xfrm>
            <a:off x="9193831" y="6039012"/>
            <a:ext cx="1905000" cy="598583"/>
          </a:xfrm>
          <a:prstGeom prst="rect">
            <a:avLst/>
          </a:prstGeom>
        </p:spPr>
      </p:pic>
      <p:pic>
        <p:nvPicPr>
          <p:cNvPr id="28" name="Google Shape;592;p1" descr="NSF Logo | NSF - National Science Foundation">
            <a:extLst>
              <a:ext uri="{FF2B5EF4-FFF2-40B4-BE49-F238E27FC236}">
                <a16:creationId xmlns:a16="http://schemas.microsoft.com/office/drawing/2014/main" id="{EFFE5594-BA25-8AB0-0AD5-675F08E6079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81435" y="5599500"/>
            <a:ext cx="1397773" cy="1397773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B95F7-EDD7-19CD-D1FC-D9883313C8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1278" y="5032123"/>
            <a:ext cx="2792738" cy="4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2C6706B-1F01-847C-1023-BC21F0EF5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Overview of Individual Facilities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0EF3BE4-3E87-6DBD-4634-1940DAA2F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36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09A2-B5C8-4971-8522-D14D2DED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7043"/>
            <a:ext cx="10515600" cy="1081088"/>
          </a:xfrm>
        </p:spPr>
        <p:txBody>
          <a:bodyPr/>
          <a:lstStyle/>
          <a:p>
            <a:r>
              <a:rPr lang="en-US" b="1"/>
              <a:t>Accelerator Test Facility </a:t>
            </a:r>
          </a:p>
        </p:txBody>
      </p:sp>
      <p:pic>
        <p:nvPicPr>
          <p:cNvPr id="5" name="Picture 4" descr="A diagram of an area&#10;&#10;Description automatically generated">
            <a:extLst>
              <a:ext uri="{FF2B5EF4-FFF2-40B4-BE49-F238E27FC236}">
                <a16:creationId xmlns:a16="http://schemas.microsoft.com/office/drawing/2014/main" id="{7D1CFFF2-BBC9-62CE-18EA-BA75D41D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5" y="878971"/>
            <a:ext cx="8738885" cy="3721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BAFBDA-17BD-5289-D14E-1982466071B4}"/>
              </a:ext>
            </a:extLst>
          </p:cNvPr>
          <p:cNvSpPr txBox="1"/>
          <p:nvPr/>
        </p:nvSpPr>
        <p:spPr>
          <a:xfrm>
            <a:off x="326202" y="4718461"/>
            <a:ext cx="3439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TW, 2 </a:t>
            </a:r>
            <a:r>
              <a:rPr lang="en-US" dirty="0" err="1"/>
              <a:t>ps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75 MeV, &lt;1ps, </a:t>
            </a:r>
            <a:r>
              <a:rPr lang="en-US" dirty="0" err="1"/>
              <a:t>nC</a:t>
            </a:r>
            <a:r>
              <a:rPr lang="en-US" dirty="0"/>
              <a:t> </a:t>
            </a:r>
            <a:r>
              <a:rPr lang="en-US" dirty="0" err="1"/>
              <a:t>linac</a:t>
            </a:r>
            <a:r>
              <a:rPr lang="en-US" dirty="0"/>
              <a:t> beam (single bunch and multi-bunch)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 NIR 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FDD8E-5A9A-266F-0C92-B5986226EEEC}"/>
              </a:ext>
            </a:extLst>
          </p:cNvPr>
          <p:cNvSpPr txBox="1"/>
          <p:nvPr/>
        </p:nvSpPr>
        <p:spPr>
          <a:xfrm>
            <a:off x="4250053" y="4722185"/>
            <a:ext cx="4432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 and photon source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Wakefield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Inverse Compton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Laser-driven plasma ion acceleration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6A731-E3BC-E26D-1D24-0A3F7B91E293}"/>
              </a:ext>
            </a:extLst>
          </p:cNvPr>
          <p:cNvSpPr txBox="1"/>
          <p:nvPr/>
        </p:nvSpPr>
        <p:spPr>
          <a:xfrm>
            <a:off x="8866344" y="4718461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User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 Accelerator Stewardship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F2C6031-6AE5-D3D7-1BAD-F8260838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406" y="77043"/>
            <a:ext cx="2792069" cy="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6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"/>
          <p:cNvSpPr txBox="1">
            <a:spLocks noGrp="1"/>
          </p:cNvSpPr>
          <p:nvPr>
            <p:ph type="title"/>
          </p:nvPr>
        </p:nvSpPr>
        <p:spPr>
          <a:xfrm>
            <a:off x="838199" y="77043"/>
            <a:ext cx="10515600" cy="108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Argonne Wakefield Accelerator </a:t>
            </a:r>
            <a:endParaRPr/>
          </a:p>
        </p:txBody>
      </p:sp>
      <p:sp>
        <p:nvSpPr>
          <p:cNvPr id="341" name="Google Shape;341;p12"/>
          <p:cNvSpPr txBox="1"/>
          <p:nvPr/>
        </p:nvSpPr>
        <p:spPr>
          <a:xfrm>
            <a:off x="344587" y="4722471"/>
            <a:ext cx="412263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Beams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Beamline #1: 1 pC-100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44/63 MeV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Beamline #2: 1 pC-50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 MeV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Beamline #3: 1 MeV cathode R&amp;D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1-16 bunch trains for GHz-THz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Tunable bunch length (&lt;10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Tunable longitudinal profile (&lt;10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342" name="Google Shape;342;p12"/>
          <p:cNvSpPr txBox="1"/>
          <p:nvPr/>
        </p:nvSpPr>
        <p:spPr>
          <a:xfrm>
            <a:off x="4400025" y="4722186"/>
            <a:ext cx="450585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Focus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gradient acceleration (SWFA &amp; PWFA)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beam manipulation &amp; control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High-brightness electron source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Beam-based radiation sources</a:t>
            </a:r>
            <a:endParaRPr dirty="0"/>
          </a:p>
        </p:txBody>
      </p:sp>
      <p:sp>
        <p:nvSpPr>
          <p:cNvPr id="343" name="Google Shape;343;p12"/>
          <p:cNvSpPr txBox="1"/>
          <p:nvPr/>
        </p:nvSpPr>
        <p:spPr>
          <a:xfrm>
            <a:off x="9001124" y="4722186"/>
            <a:ext cx="30670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 of Operation</a:t>
            </a:r>
            <a:endParaRPr b="1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based and Collaborative Experiments</a:t>
            </a:r>
            <a:endParaRPr/>
          </a:p>
        </p:txBody>
      </p:sp>
      <p:pic>
        <p:nvPicPr>
          <p:cNvPr id="344" name="Google Shape;3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0520" y="92063"/>
            <a:ext cx="1905475" cy="6805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C184D8C-32FD-4B84-892E-A15983A5CAA2}"/>
              </a:ext>
            </a:extLst>
          </p:cNvPr>
          <p:cNvGrpSpPr/>
          <p:nvPr/>
        </p:nvGrpSpPr>
        <p:grpSpPr>
          <a:xfrm>
            <a:off x="9716071" y="3124107"/>
            <a:ext cx="1794371" cy="1338158"/>
            <a:chOff x="9875874" y="3081789"/>
            <a:chExt cx="1794371" cy="133815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40A921-C7D3-4087-92FA-0D7D4E1D3EA6}"/>
                </a:ext>
              </a:extLst>
            </p:cNvPr>
            <p:cNvSpPr txBox="1"/>
            <p:nvPr/>
          </p:nvSpPr>
          <p:spPr>
            <a:xfrm>
              <a:off x="9875876" y="3081789"/>
              <a:ext cx="1461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ZONE 1 &amp; 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BFA2DF-4E03-4F86-BEFB-48FB153CAB11}"/>
                </a:ext>
              </a:extLst>
            </p:cNvPr>
            <p:cNvSpPr txBox="1"/>
            <p:nvPr/>
          </p:nvSpPr>
          <p:spPr>
            <a:xfrm>
              <a:off x="9875874" y="3358118"/>
              <a:ext cx="1794371" cy="10618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Fixed beamline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Main diagnostics:</a:t>
              </a:r>
              <a:br>
                <a:rPr lang="en-US" sz="900"/>
              </a:br>
              <a:r>
                <a:rPr lang="en-US" sz="900"/>
                <a:t>YAG, slit/quad scan, spectrometer, ICT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>
                  <a:cs typeface="Arial"/>
                </a:rPr>
                <a:t>Suitable for small  footprint experiment</a:t>
              </a:r>
            </a:p>
            <a:p>
              <a:endParaRPr lang="en-US" sz="900">
                <a:cs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181A2C-D2B4-4C89-8E06-4BD971FACE82}"/>
              </a:ext>
            </a:extLst>
          </p:cNvPr>
          <p:cNvGrpSpPr/>
          <p:nvPr/>
        </p:nvGrpSpPr>
        <p:grpSpPr>
          <a:xfrm>
            <a:off x="7706962" y="3124107"/>
            <a:ext cx="1754260" cy="1477654"/>
            <a:chOff x="6387139" y="2777730"/>
            <a:chExt cx="1754260" cy="14776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E937A1-AC82-48BC-A3E1-D59071508C5E}"/>
                </a:ext>
              </a:extLst>
            </p:cNvPr>
            <p:cNvSpPr txBox="1"/>
            <p:nvPr/>
          </p:nvSpPr>
          <p:spPr>
            <a:xfrm>
              <a:off x="6387139" y="2777730"/>
              <a:ext cx="1461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ZONE 3a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C14D07-A574-4CC5-96D6-09692855426B}"/>
                </a:ext>
              </a:extLst>
            </p:cNvPr>
            <p:cNvSpPr txBox="1"/>
            <p:nvPr/>
          </p:nvSpPr>
          <p:spPr>
            <a:xfrm>
              <a:off x="6387139" y="3055055"/>
              <a:ext cx="175426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Fixed beamline with a device test area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Mostly used for SWFA exp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>
                  <a:cs typeface="Arial"/>
                </a:rPr>
                <a:t>11.7 GHz 400 MW PETs available </a:t>
              </a:r>
              <a:endParaRPr lang="en-US" sz="90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Main diagnostics:</a:t>
              </a:r>
              <a:br>
                <a:rPr lang="en-US" sz="900"/>
              </a:br>
              <a:r>
                <a:rPr lang="en-US" sz="900"/>
                <a:t>YAG, quad scan, ICT,  spectrometer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CDF1A0-79E8-4A5E-9FD9-80AAFF924568}"/>
              </a:ext>
            </a:extLst>
          </p:cNvPr>
          <p:cNvGrpSpPr/>
          <p:nvPr/>
        </p:nvGrpSpPr>
        <p:grpSpPr>
          <a:xfrm>
            <a:off x="5793041" y="3143914"/>
            <a:ext cx="1659073" cy="1138685"/>
            <a:chOff x="4194870" y="2777730"/>
            <a:chExt cx="1659073" cy="113868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1DB87-4C28-49E5-9AE2-3EE5C2E37074}"/>
                </a:ext>
              </a:extLst>
            </p:cNvPr>
            <p:cNvSpPr txBox="1"/>
            <p:nvPr/>
          </p:nvSpPr>
          <p:spPr>
            <a:xfrm>
              <a:off x="4194871" y="2777730"/>
              <a:ext cx="1461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ZONE 3b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8D4FF4B-0077-4171-AE6A-9555BDB35D0F}"/>
                </a:ext>
              </a:extLst>
            </p:cNvPr>
            <p:cNvSpPr txBox="1"/>
            <p:nvPr/>
          </p:nvSpPr>
          <p:spPr>
            <a:xfrm>
              <a:off x="4194870" y="2993085"/>
              <a:ext cx="16590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Flexible beamline, dedicated for re-build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Main diagnostics:</a:t>
              </a:r>
              <a:br>
                <a:rPr lang="en-US" sz="900"/>
              </a:br>
              <a:r>
                <a:rPr lang="en-US" sz="900"/>
                <a:t>YAG, quad scan, ICT, or any other installed diagnostics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01CDA70-025D-437D-979A-4CD106ECDC5C}"/>
              </a:ext>
            </a:extLst>
          </p:cNvPr>
          <p:cNvGrpSpPr/>
          <p:nvPr/>
        </p:nvGrpSpPr>
        <p:grpSpPr>
          <a:xfrm>
            <a:off x="3293612" y="3154359"/>
            <a:ext cx="2244580" cy="1333149"/>
            <a:chOff x="1593551" y="2548769"/>
            <a:chExt cx="2244580" cy="133314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4A8329-0B67-4317-9937-95A5B6CD0BAA}"/>
                </a:ext>
              </a:extLst>
            </p:cNvPr>
            <p:cNvSpPr txBox="1"/>
            <p:nvPr/>
          </p:nvSpPr>
          <p:spPr>
            <a:xfrm>
              <a:off x="1593551" y="2548769"/>
              <a:ext cx="1724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ZONE 4 &amp; 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DEABBAA-E54A-480A-AFF7-44C00904FB34}"/>
                </a:ext>
              </a:extLst>
            </p:cNvPr>
            <p:cNvSpPr txBox="1"/>
            <p:nvPr/>
          </p:nvSpPr>
          <p:spPr>
            <a:xfrm>
              <a:off x="1593553" y="2820089"/>
              <a:ext cx="224457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~1 m space is available for experiment.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Special beams such as longitudinally shaped beam can be provided.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Main diagnostics:</a:t>
              </a:r>
              <a:br>
                <a:rPr lang="en-US" sz="900"/>
              </a:br>
              <a:r>
                <a:rPr lang="en-US" sz="900"/>
                <a:t>YAG, slit/quad scan, ICT, TDC, spectrometer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9C5DC36-D5E4-4732-96F8-B9F33F142C69}"/>
              </a:ext>
            </a:extLst>
          </p:cNvPr>
          <p:cNvGrpSpPr/>
          <p:nvPr/>
        </p:nvGrpSpPr>
        <p:grpSpPr>
          <a:xfrm>
            <a:off x="814151" y="3154359"/>
            <a:ext cx="2224613" cy="1054246"/>
            <a:chOff x="1593552" y="3904019"/>
            <a:chExt cx="2224613" cy="105424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EB7EB1-5EEB-4E38-A3D6-3E1D8696A8C8}"/>
                </a:ext>
              </a:extLst>
            </p:cNvPr>
            <p:cNvSpPr txBox="1"/>
            <p:nvPr/>
          </p:nvSpPr>
          <p:spPr>
            <a:xfrm>
              <a:off x="1593552" y="3904019"/>
              <a:ext cx="165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ZONE 6 (ACT)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FB07A2-81C1-4203-8FFA-BD823F4275C4}"/>
                </a:ext>
              </a:extLst>
            </p:cNvPr>
            <p:cNvSpPr txBox="1"/>
            <p:nvPr/>
          </p:nvSpPr>
          <p:spPr>
            <a:xfrm>
              <a:off x="1603129" y="4173435"/>
              <a:ext cx="2215036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1 MeV flexible beamline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Mostly used for cathode tests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/>
                <a:t>Main diagnostics:</a:t>
              </a:r>
              <a:br>
                <a:rPr lang="en-US" sz="900"/>
              </a:br>
              <a:r>
                <a:rPr lang="en-US" sz="900"/>
                <a:t>YAG, ICT, or any other installed diagnostics </a:t>
              </a:r>
              <a:endParaRPr lang="en-US" sz="900">
                <a:cs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2B9621E-EEB5-4D00-A0D5-01C36A6EB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88" y="1122882"/>
            <a:ext cx="10231621" cy="18810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09A2-B5C8-4971-8522-D14D2DED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7043"/>
            <a:ext cx="10515600" cy="1081088"/>
          </a:xfrm>
        </p:spPr>
        <p:txBody>
          <a:bodyPr/>
          <a:lstStyle/>
          <a:p>
            <a:r>
              <a:rPr lang="en-US" b="1" dirty="0"/>
              <a:t>Hundred Terawatt Thomson (HTT)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AFBDA-17BD-5289-D14E-1982466071B4}"/>
              </a:ext>
            </a:extLst>
          </p:cNvPr>
          <p:cNvSpPr txBox="1"/>
          <p:nvPr/>
        </p:nvSpPr>
        <p:spPr>
          <a:xfrm>
            <a:off x="392703" y="4805918"/>
            <a:ext cx="3624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Drive beam - 2J, 40 fs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Multi-TW beam (0.5 J, 40 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Fs laser probes (2 </a:t>
            </a:r>
            <a:r>
              <a:rPr lang="en-US" dirty="0" err="1"/>
              <a:t>mJ</a:t>
            </a:r>
            <a:r>
              <a:rPr lang="en-US" dirty="0"/>
              <a:t> 40 fs)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FDD8E-5A9A-266F-0C92-B5986226EEEC}"/>
              </a:ext>
            </a:extLst>
          </p:cNvPr>
          <p:cNvSpPr txBox="1"/>
          <p:nvPr/>
        </p:nvSpPr>
        <p:spPr>
          <a:xfrm>
            <a:off x="4391268" y="4805633"/>
            <a:ext cx="4629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Colliding pulse for e-beam injection in a laser wakefield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Radiography of laser wakefield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Thomson scattering for noninvasive e-beam energy measurement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6A731-E3BC-E26D-1D24-0A3F7B91E293}"/>
              </a:ext>
            </a:extLst>
          </p:cNvPr>
          <p:cNvSpPr txBox="1"/>
          <p:nvPr/>
        </p:nvSpPr>
        <p:spPr>
          <a:xfrm>
            <a:off x="9020728" y="4805633"/>
            <a:ext cx="2869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Mission based and Collaborative Experiments</a:t>
            </a:r>
          </a:p>
        </p:txBody>
      </p:sp>
      <p:pic>
        <p:nvPicPr>
          <p:cNvPr id="3" name="Google Shape;546;p1">
            <a:extLst>
              <a:ext uri="{FF2B5EF4-FFF2-40B4-BE49-F238E27FC236}">
                <a16:creationId xmlns:a16="http://schemas.microsoft.com/office/drawing/2014/main" id="{1BE8F838-7673-C2D0-6AB8-9966712168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5370" y="77043"/>
            <a:ext cx="2344562" cy="534476"/>
          </a:xfrm>
          <a:prstGeom prst="rect">
            <a:avLst/>
          </a:prstGeom>
          <a:noFill/>
          <a:ln w="9525" cap="flat" cmpd="sng">
            <a:solidFill>
              <a:srgbClr val="00313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6AECC8-7A38-61C7-7AB7-1C414BB35F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7098" y="931383"/>
            <a:ext cx="10857801" cy="33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70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6b14a0f509_1_0"/>
          <p:cNvSpPr txBox="1">
            <a:spLocks noGrp="1"/>
          </p:cNvSpPr>
          <p:nvPr>
            <p:ph type="title"/>
          </p:nvPr>
        </p:nvSpPr>
        <p:spPr>
          <a:xfrm>
            <a:off x="548050" y="213950"/>
            <a:ext cx="8997300" cy="1081200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High Repetition-rate Electron Scattering apparatus (</a:t>
            </a:r>
            <a:r>
              <a:rPr lang="en-US" b="1" dirty="0" err="1"/>
              <a:t>HiRES</a:t>
            </a:r>
            <a:r>
              <a:rPr lang="en-US" b="1" dirty="0"/>
              <a:t>)</a:t>
            </a:r>
            <a:endParaRPr b="1" dirty="0"/>
          </a:p>
        </p:txBody>
      </p:sp>
      <p:pic>
        <p:nvPicPr>
          <p:cNvPr id="364" name="Google Shape;364;g26b14a0f509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5345" y="380393"/>
            <a:ext cx="2344562" cy="534476"/>
          </a:xfrm>
          <a:prstGeom prst="rect">
            <a:avLst/>
          </a:prstGeom>
          <a:noFill/>
          <a:ln w="9525" cap="flat" cmpd="sng">
            <a:solidFill>
              <a:srgbClr val="00313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5" name="Google Shape;365;g26b14a0f509_1_0"/>
          <p:cNvPicPr preferRelativeResize="0"/>
          <p:nvPr/>
        </p:nvPicPr>
        <p:blipFill rotWithShape="1">
          <a:blip r:embed="rId4">
            <a:alphaModFix/>
          </a:blip>
          <a:srcRect t="515" b="-1"/>
          <a:stretch/>
        </p:blipFill>
        <p:spPr>
          <a:xfrm>
            <a:off x="1587693" y="1626208"/>
            <a:ext cx="8287499" cy="3283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6b14a0f509_1_0"/>
          <p:cNvSpPr txBox="1"/>
          <p:nvPr/>
        </p:nvSpPr>
        <p:spPr>
          <a:xfrm>
            <a:off x="351807" y="5004384"/>
            <a:ext cx="401786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Beams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 beam (energy ~ 750 keV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 resolution 300 fs, up to 1 MHz)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Pump laser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26b14a0f509_1_0"/>
          <p:cNvSpPr txBox="1"/>
          <p:nvPr/>
        </p:nvSpPr>
        <p:spPr>
          <a:xfrm>
            <a:off x="4403516" y="5004384"/>
            <a:ext cx="469819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Focus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Photocathode development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 diagnostics, controls and instrumentation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Ultrafast electron diffraction experiment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26b14a0f509_1_0"/>
          <p:cNvSpPr txBox="1"/>
          <p:nvPr/>
        </p:nvSpPr>
        <p:spPr>
          <a:xfrm>
            <a:off x="9036524" y="5004384"/>
            <a:ext cx="2944718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 of Operation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based and Collaborative Experiments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09A2-B5C8-4971-8522-D14D2DED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77043"/>
            <a:ext cx="10797987" cy="1081088"/>
          </a:xfrm>
        </p:spPr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 Fermilab Accelerator Science and Technology (FAST)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BAFBDA-17BD-5289-D14E-1982466071B4}"/>
                  </a:ext>
                </a:extLst>
              </p:cNvPr>
              <p:cNvSpPr txBox="1"/>
              <p:nvPr/>
            </p:nvSpPr>
            <p:spPr>
              <a:xfrm>
                <a:off x="355065" y="4724479"/>
                <a:ext cx="36248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Beams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Two injector </a:t>
                </a:r>
                <a:r>
                  <a:rPr lang="en-US" dirty="0" err="1"/>
                  <a:t>linacs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50-150 MeV/c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BAFBDA-17BD-5289-D14E-198246607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65" y="4724479"/>
                <a:ext cx="3624805" cy="923330"/>
              </a:xfrm>
              <a:prstGeom prst="rect">
                <a:avLst/>
              </a:prstGeom>
              <a:blipFill>
                <a:blip r:embed="rId3"/>
                <a:stretch>
                  <a:fillRect l="-1045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0FDD8E-5A9A-266F-0C92-B5986226EEEC}"/>
              </a:ext>
            </a:extLst>
          </p:cNvPr>
          <p:cNvSpPr txBox="1"/>
          <p:nvPr/>
        </p:nvSpPr>
        <p:spPr>
          <a:xfrm>
            <a:off x="4225471" y="4714227"/>
            <a:ext cx="44896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Suppression of coherent beam instabilities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Mitigation of space charge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beam cooling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6A731-E3BC-E26D-1D24-0A3F7B91E293}"/>
              </a:ext>
            </a:extLst>
          </p:cNvPr>
          <p:cNvSpPr txBox="1"/>
          <p:nvPr/>
        </p:nvSpPr>
        <p:spPr>
          <a:xfrm>
            <a:off x="8960684" y="4714227"/>
            <a:ext cx="3106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Mission based and Collaborative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1–3 concurrent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31262-A276-70FE-E796-F6CC6476F0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5078" y="1630390"/>
            <a:ext cx="9119839" cy="2869880"/>
          </a:xfrm>
          <a:prstGeom prst="rect">
            <a:avLst/>
          </a:prstGeom>
        </p:spPr>
      </p:pic>
      <p:pic>
        <p:nvPicPr>
          <p:cNvPr id="6" name="Google Shape;579;p1">
            <a:extLst>
              <a:ext uri="{FF2B5EF4-FFF2-40B4-BE49-F238E27FC236}">
                <a16:creationId xmlns:a16="http://schemas.microsoft.com/office/drawing/2014/main" id="{96766182-C53B-CFC7-6B85-3FE33988C7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4817" y="787612"/>
            <a:ext cx="1957012" cy="584476"/>
          </a:xfrm>
          <a:prstGeom prst="rect">
            <a:avLst/>
          </a:prstGeom>
          <a:noFill/>
          <a:ln w="9525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7554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09A2-B5C8-4971-8522-D14D2DED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7043"/>
            <a:ext cx="10515600" cy="1081088"/>
          </a:xfrm>
        </p:spPr>
        <p:txBody>
          <a:bodyPr/>
          <a:lstStyle/>
          <a:p>
            <a:r>
              <a:rPr lang="en-US" b="1"/>
              <a:t>FACET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CFFF2-BBC9-62CE-18EA-BA75D41D0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4"/>
          <a:stretch/>
        </p:blipFill>
        <p:spPr>
          <a:xfrm>
            <a:off x="1147821" y="1158131"/>
            <a:ext cx="9461311" cy="29905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BAFBDA-17BD-5289-D14E-1982466071B4}"/>
                  </a:ext>
                </a:extLst>
              </p:cNvPr>
              <p:cNvSpPr txBox="1"/>
              <p:nvPr/>
            </p:nvSpPr>
            <p:spPr>
              <a:xfrm>
                <a:off x="349693" y="4407207"/>
                <a:ext cx="396498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Beams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beams* 10 GeV, </a:t>
                </a:r>
                <a:r>
                  <a:rPr lang="en-US" dirty="0" err="1"/>
                  <a:t>nC</a:t>
                </a:r>
                <a:r>
                  <a:rPr lang="en-US" dirty="0"/>
                  <a:t>, single bunch (compressed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) or two bunch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10 TW </a:t>
                </a:r>
                <a:r>
                  <a:rPr lang="en-US" dirty="0" err="1"/>
                  <a:t>Ti:Sapphire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BAFBDA-17BD-5289-D14E-198246607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93" y="4407207"/>
                <a:ext cx="3964985" cy="1754326"/>
              </a:xfrm>
              <a:prstGeom prst="rect">
                <a:avLst/>
              </a:prstGeom>
              <a:blipFill>
                <a:blip r:embed="rId3"/>
                <a:stretch>
                  <a:fillRect l="-1278" t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0FDD8E-5A9A-266F-0C92-B5986226EEEC}"/>
                  </a:ext>
                </a:extLst>
              </p:cNvPr>
              <p:cNvSpPr txBox="1"/>
              <p:nvPr/>
            </p:nvSpPr>
            <p:spPr>
              <a:xfrm>
                <a:off x="4403839" y="4407207"/>
                <a:ext cx="489296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Research Focus</a:t>
                </a:r>
              </a:p>
              <a:p>
                <a:r>
                  <a:rPr lang="en-US" dirty="0"/>
                  <a:t>50% PWFA research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10 GeV plasma stage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Plasma-based photocathode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brightness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source</a:t>
                </a:r>
              </a:p>
              <a:p>
                <a:r>
                  <a:rPr lang="en-US" dirty="0"/>
                  <a:t>50% Other research of high-intensity electron beams with lasers, plasmas and solids.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0FDD8E-5A9A-266F-0C92-B5986226E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839" y="4407207"/>
                <a:ext cx="4892968" cy="2308324"/>
              </a:xfrm>
              <a:prstGeom prst="rect">
                <a:avLst/>
              </a:prstGeom>
              <a:blipFill>
                <a:blip r:embed="rId4"/>
                <a:stretch>
                  <a:fillRect l="-1036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096A731-E3BC-E26D-1D24-0A3F7B91E293}"/>
              </a:ext>
            </a:extLst>
          </p:cNvPr>
          <p:cNvSpPr txBox="1"/>
          <p:nvPr/>
        </p:nvSpPr>
        <p:spPr>
          <a:xfrm>
            <a:off x="9034810" y="4407207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of Operation</a:t>
            </a:r>
          </a:p>
          <a:p>
            <a:r>
              <a:rPr lang="en-US" dirty="0"/>
              <a:t>National User Facility</a:t>
            </a:r>
          </a:p>
          <a:p>
            <a:r>
              <a:rPr lang="en-US" dirty="0"/>
              <a:t>DOE HEP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F2C6031-6AE5-D3D7-1BAD-F826083832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6668" y="78200"/>
            <a:ext cx="2792069" cy="56650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6A016B-205A-4D50-5C75-5B5C6D14E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4810" y="103898"/>
            <a:ext cx="2792738" cy="4608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BB52E9-7415-2859-8EC9-A16486C255B8}"/>
                  </a:ext>
                </a:extLst>
              </p:cNvPr>
              <p:cNvSpPr txBox="1"/>
              <p:nvPr/>
            </p:nvSpPr>
            <p:spPr>
              <a:xfrm>
                <a:off x="202981" y="6563672"/>
                <a:ext cx="12878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*</a:t>
                </a:r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/>
                  <a:t> planned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BB52E9-7415-2859-8EC9-A16486C25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81" y="6563672"/>
                <a:ext cx="1287853" cy="338554"/>
              </a:xfrm>
              <a:prstGeom prst="rect">
                <a:avLst/>
              </a:prstGeom>
              <a:blipFill>
                <a:blip r:embed="rId7"/>
                <a:stretch>
                  <a:fillRect l="-1942" t="-3571" r="-194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639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"/>
          <p:cNvSpPr txBox="1">
            <a:spLocks noGrp="1"/>
          </p:cNvSpPr>
          <p:nvPr>
            <p:ph type="title"/>
          </p:nvPr>
        </p:nvSpPr>
        <p:spPr>
          <a:xfrm>
            <a:off x="838199" y="77043"/>
            <a:ext cx="10515600" cy="108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Next Linear Collider Test Accelerator (NLCTA)</a:t>
            </a:r>
            <a:endParaRPr dirty="0"/>
          </a:p>
        </p:txBody>
      </p:sp>
      <p:sp>
        <p:nvSpPr>
          <p:cNvPr id="341" name="Google Shape;341;p12"/>
          <p:cNvSpPr txBox="1"/>
          <p:nvPr/>
        </p:nvSpPr>
        <p:spPr>
          <a:xfrm>
            <a:off x="344587" y="4722471"/>
            <a:ext cx="412263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X-band Test Accelerator (XTA), a stand-alone high-power X-band beamline</a:t>
            </a:r>
            <a:endParaRPr lang="en-US" dirty="0"/>
          </a:p>
        </p:txBody>
      </p:sp>
      <p:sp>
        <p:nvSpPr>
          <p:cNvPr id="342" name="Google Shape;342;p12"/>
          <p:cNvSpPr txBox="1"/>
          <p:nvPr/>
        </p:nvSpPr>
        <p:spPr>
          <a:xfrm>
            <a:off x="4400025" y="4722186"/>
            <a:ext cx="450585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Focus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an X-band Linear Collider for future High Energy Physics Research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accelerator designs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Compact accelerator applications in medicine, industry, and national security 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43" name="Google Shape;343;p12"/>
          <p:cNvSpPr txBox="1"/>
          <p:nvPr/>
        </p:nvSpPr>
        <p:spPr>
          <a:xfrm>
            <a:off x="9001124" y="4722186"/>
            <a:ext cx="306705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 of Operation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Facility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Multiple concurrent experiments</a:t>
            </a:r>
            <a:endParaRPr dirty="0"/>
          </a:p>
        </p:txBody>
      </p:sp>
      <p:pic>
        <p:nvPicPr>
          <p:cNvPr id="344" name="Google Shape;344;p1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9929461" y="253746"/>
            <a:ext cx="1905475" cy="31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EE5F0-6828-C262-D9AA-78B83D52A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457952"/>
            <a:ext cx="10354234" cy="307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7CB112-AE5C-5584-991C-AAF70FCFE14A}"/>
              </a:ext>
            </a:extLst>
          </p:cNvPr>
          <p:cNvSpPr txBox="1"/>
          <p:nvPr/>
        </p:nvSpPr>
        <p:spPr>
          <a:xfrm>
            <a:off x="5514658" y="1173151"/>
            <a:ext cx="526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Five RF sources available to supply power to test areas</a:t>
            </a:r>
          </a:p>
        </p:txBody>
      </p:sp>
    </p:spTree>
    <p:extLst>
      <p:ext uri="{BB962C8B-B14F-4D97-AF65-F5344CB8AC3E}">
        <p14:creationId xmlns:p14="http://schemas.microsoft.com/office/powerpoint/2010/main" val="634659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394660" y="135082"/>
            <a:ext cx="10515600" cy="108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err="1">
                <a:latin typeface="Calibri Light" panose="020F0302020204030204" pitchFamily="34" charset="0"/>
                <a:cs typeface="Calibri Light" panose="020F0302020204030204" pitchFamily="34" charset="0"/>
              </a:rPr>
              <a:t>JLab</a:t>
            </a: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 – Upgraded Injector Test Facility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95" name="Google Shape;395;p16" descr="A black and white logo with red and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8933" b="27426"/>
          <a:stretch/>
        </p:blipFill>
        <p:spPr>
          <a:xfrm>
            <a:off x="9886198" y="135082"/>
            <a:ext cx="1905000" cy="59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" y="914021"/>
            <a:ext cx="11359296" cy="33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66;g26b14a0f509_1_0"/>
          <p:cNvSpPr txBox="1"/>
          <p:nvPr/>
        </p:nvSpPr>
        <p:spPr>
          <a:xfrm>
            <a:off x="376579" y="3024870"/>
            <a:ext cx="36249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Beams</a:t>
            </a:r>
            <a:endParaRPr b="1" dirty="0"/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CW beam at 1497 MHz and subharmonics</a:t>
            </a: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Polarized or un-polarized electron beam</a:t>
            </a: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Milliampere beam at keV, </a:t>
            </a: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avg. current at MeV limited by available shielding, </a:t>
            </a: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MeV energy with modest augmentation of shielding</a:t>
            </a: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dedicated local shielding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67;g26b14a0f509_1_0"/>
          <p:cNvSpPr txBox="1"/>
          <p:nvPr/>
        </p:nvSpPr>
        <p:spPr>
          <a:xfrm>
            <a:off x="4407040" y="3855866"/>
            <a:ext cx="460701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Focus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Photocathode development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 diagnostics, controls and instrumentation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Polarized targets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kicker studies for EIC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Waste-water irradiation for PFAS elimination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68;g26b14a0f509_1_0"/>
          <p:cNvSpPr txBox="1"/>
          <p:nvPr/>
        </p:nvSpPr>
        <p:spPr>
          <a:xfrm>
            <a:off x="9014069" y="4686807"/>
            <a:ext cx="3457593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 of Operation</a:t>
            </a:r>
            <a:endParaRPr b="1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based and Collaborative Experiments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40FA-CBE3-14FF-CD51-7E5674B3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of Test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6585B-18D5-75B3-B8DD-8AAD9539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8830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2"/>
                </a:solidFill>
              </a:rPr>
              <a:t>Providing experimental test beds to carry out basic research in advanced accelerators and beam physics. </a:t>
            </a:r>
          </a:p>
          <a:p>
            <a:pPr marL="514350" indent="-514350">
              <a:buFont typeface="+mj-lt"/>
              <a:buAutoNum type="arabicPeriod"/>
            </a:pPr>
            <a:endParaRPr lang="en-US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/>
              <a:t>Developing the S&amp;T needed to enable the next generation of science facilities and accelerator applications. </a:t>
            </a:r>
          </a:p>
          <a:p>
            <a:pPr marL="514350" indent="-514350">
              <a:buFont typeface="+mj-lt"/>
              <a:buAutoNum type="arabicPeriod"/>
            </a:pPr>
            <a:endParaRPr lang="en-US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2"/>
                </a:solidFill>
              </a:rPr>
              <a:t>Educating and training future scientists and engineers. </a:t>
            </a:r>
          </a:p>
        </p:txBody>
      </p:sp>
    </p:spTree>
    <p:extLst>
      <p:ext uri="{BB962C8B-B14F-4D97-AF65-F5344CB8AC3E}">
        <p14:creationId xmlns:p14="http://schemas.microsoft.com/office/powerpoint/2010/main" val="735785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9417"/>
            <a:ext cx="10515600" cy="931271"/>
          </a:xfrm>
        </p:spPr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84840" cy="4351338"/>
          </a:xfrm>
        </p:spPr>
        <p:txBody>
          <a:bodyPr/>
          <a:lstStyle/>
          <a:p>
            <a:r>
              <a:rPr lang="en-US" dirty="0"/>
              <a:t>Beam test facilities have a critical role in facilitating high-impact research </a:t>
            </a:r>
          </a:p>
          <a:p>
            <a:r>
              <a:rPr lang="en-US" dirty="0"/>
              <a:t>They provide unique training opportunities through direct instruction and research mentorship</a:t>
            </a:r>
          </a:p>
          <a:p>
            <a:r>
              <a:rPr lang="en-US" dirty="0"/>
              <a:t>Introducing </a:t>
            </a:r>
            <a:r>
              <a:rPr lang="en-US" dirty="0" err="1"/>
              <a:t>BeamNetUS</a:t>
            </a:r>
            <a:r>
              <a:rPr lang="en-US" dirty="0"/>
              <a:t>:  a network of national-lab beam test facilities aiming to broaden the participation in beam-based research</a:t>
            </a:r>
          </a:p>
          <a:p>
            <a:r>
              <a:rPr lang="en-US" dirty="0"/>
              <a:t>The network aims to provide a centralized mechanism for access to the unique and distributed strengths of the beam test facilities </a:t>
            </a:r>
          </a:p>
        </p:txBody>
      </p:sp>
    </p:spTree>
    <p:extLst>
      <p:ext uri="{BB962C8B-B14F-4D97-AF65-F5344CB8AC3E}">
        <p14:creationId xmlns:p14="http://schemas.microsoft.com/office/powerpoint/2010/main" val="4149368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961526AA-9276-C0A9-B685-9E5DFBEBFAE3}"/>
              </a:ext>
            </a:extLst>
          </p:cNvPr>
          <p:cNvSpPr/>
          <p:nvPr/>
        </p:nvSpPr>
        <p:spPr>
          <a:xfrm flipH="1">
            <a:off x="1510692" y="3083089"/>
            <a:ext cx="2675040" cy="1576392"/>
          </a:xfrm>
          <a:prstGeom prst="flowChartManualInp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>
                <a:solidFill>
                  <a:schemeClr val="tx1"/>
                </a:solidFill>
              </a:rPr>
              <a:t>Radiofrequency</a:t>
            </a:r>
            <a:r>
              <a:rPr lang="en-US">
                <a:solidFill>
                  <a:schemeClr val="tx1"/>
                </a:solidFill>
              </a:rPr>
              <a:t>  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Sources &amp; structures: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normal, super-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conducting and novel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0D4B4-7AC7-6AA7-2B5B-DFA5467B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6" y="136591"/>
            <a:ext cx="10515600" cy="1081088"/>
          </a:xfrm>
        </p:spPr>
        <p:txBody>
          <a:bodyPr/>
          <a:lstStyle/>
          <a:p>
            <a:r>
              <a:rPr lang="en-US"/>
              <a:t>Enabling Next-Generation of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11AF1-494E-45B8-3AD5-B7FCA4C63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030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B6AD7-18B8-4C9C-AA70-ABD830A869A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22FE9-84CF-A258-7C1E-9626A709E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1" t="2768" r="37937" b="11946"/>
          <a:stretch/>
        </p:blipFill>
        <p:spPr>
          <a:xfrm>
            <a:off x="408791" y="3058504"/>
            <a:ext cx="1579383" cy="1579383"/>
          </a:xfrm>
          <a:prstGeom prst="octagon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EFF649-4ECE-8FE9-8EC7-286E27E71F9D}"/>
              </a:ext>
            </a:extLst>
          </p:cNvPr>
          <p:cNvSpPr txBox="1"/>
          <p:nvPr/>
        </p:nvSpPr>
        <p:spPr>
          <a:xfrm>
            <a:off x="364252" y="1122548"/>
            <a:ext cx="2675039" cy="1490543"/>
          </a:xfrm>
          <a:prstGeom prst="flowChartManualInpu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Plasma</a:t>
            </a:r>
            <a:r>
              <a:rPr lang="en-US"/>
              <a:t> physics, astrophysics, particle acceleration, and </a:t>
            </a:r>
          </a:p>
          <a:p>
            <a:r>
              <a:rPr lang="en-US"/>
              <a:t>particle and light 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A0C08-9DCF-A871-76FF-FCDFFDC69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9" b="1036"/>
          <a:stretch/>
        </p:blipFill>
        <p:spPr>
          <a:xfrm>
            <a:off x="2619636" y="1092113"/>
            <a:ext cx="1579383" cy="1514764"/>
          </a:xfrm>
          <a:prstGeom prst="octagon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27F934-7569-A998-9E44-3A7D0B4319A5}"/>
              </a:ext>
            </a:extLst>
          </p:cNvPr>
          <p:cNvSpPr txBox="1"/>
          <p:nvPr/>
        </p:nvSpPr>
        <p:spPr>
          <a:xfrm>
            <a:off x="4353016" y="1092113"/>
            <a:ext cx="2733964" cy="1490543"/>
          </a:xfrm>
          <a:prstGeom prst="flowChartManualInpu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Beam</a:t>
            </a:r>
            <a:r>
              <a:rPr lang="en-US"/>
              <a:t> physics, controls</a:t>
            </a:r>
          </a:p>
          <a:p>
            <a:r>
              <a:rPr lang="en-US"/>
              <a:t>and diagnostics for </a:t>
            </a:r>
          </a:p>
          <a:p>
            <a:r>
              <a:rPr lang="en-US"/>
              <a:t>conventional and </a:t>
            </a:r>
          </a:p>
          <a:p>
            <a:r>
              <a:rPr lang="en-US"/>
              <a:t>advanced accelerators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43F413-9823-DE7D-7591-FCBFA50B1FA7}"/>
              </a:ext>
            </a:extLst>
          </p:cNvPr>
          <p:cNvSpPr txBox="1"/>
          <p:nvPr/>
        </p:nvSpPr>
        <p:spPr>
          <a:xfrm>
            <a:off x="8297472" y="1082825"/>
            <a:ext cx="2733964" cy="1490543"/>
          </a:xfrm>
          <a:prstGeom prst="flowChartManualInpu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Material</a:t>
            </a:r>
            <a:r>
              <a:rPr lang="en-US"/>
              <a:t> science – </a:t>
            </a:r>
          </a:p>
          <a:p>
            <a:r>
              <a:rPr lang="en-US"/>
              <a:t>Ultra fast electron diffraction of materials, materials in extreme fields</a:t>
            </a:r>
          </a:p>
        </p:txBody>
      </p:sp>
      <p:sp>
        <p:nvSpPr>
          <p:cNvPr id="15" name="Flowchart: Manual Input 14">
            <a:extLst>
              <a:ext uri="{FF2B5EF4-FFF2-40B4-BE49-F238E27FC236}">
                <a16:creationId xmlns:a16="http://schemas.microsoft.com/office/drawing/2014/main" id="{807DD098-BF82-8930-AF1E-79D0F337EF39}"/>
              </a:ext>
            </a:extLst>
          </p:cNvPr>
          <p:cNvSpPr/>
          <p:nvPr/>
        </p:nvSpPr>
        <p:spPr>
          <a:xfrm flipH="1">
            <a:off x="5287633" y="3083089"/>
            <a:ext cx="2854121" cy="1576392"/>
          </a:xfrm>
          <a:prstGeom prst="flowChartManualInp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Nuclear </a:t>
            </a:r>
            <a:r>
              <a:rPr lang="en-US" i="0">
                <a:solidFill>
                  <a:srgbClr val="1F1F1F"/>
                </a:solidFill>
                <a:effectLst/>
                <a:latin typeface="Google Sans"/>
              </a:rPr>
              <a:t>physics</a:t>
            </a:r>
            <a:r>
              <a:rPr lang="en-US" b="1">
                <a:solidFill>
                  <a:srgbClr val="1F1F1F"/>
                </a:solidFill>
                <a:latin typeface="Google Sans"/>
              </a:rPr>
              <a:t>, </a:t>
            </a:r>
          </a:p>
          <a:p>
            <a:pPr algn="r"/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polarized beams of low current, polarimetry, particle detectors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lowchart: Manual Input 15">
            <a:extLst>
              <a:ext uri="{FF2B5EF4-FFF2-40B4-BE49-F238E27FC236}">
                <a16:creationId xmlns:a16="http://schemas.microsoft.com/office/drawing/2014/main" id="{055F9294-853D-2333-4C87-575AD37633C8}"/>
              </a:ext>
            </a:extLst>
          </p:cNvPr>
          <p:cNvSpPr/>
          <p:nvPr/>
        </p:nvSpPr>
        <p:spPr>
          <a:xfrm flipH="1">
            <a:off x="9221864" y="3036241"/>
            <a:ext cx="2386662" cy="1576392"/>
          </a:xfrm>
          <a:prstGeom prst="flowChartManualInp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>
                <a:solidFill>
                  <a:schemeClr val="tx1"/>
                </a:solidFill>
              </a:rPr>
              <a:t>Radiation</a:t>
            </a:r>
            <a:r>
              <a:rPr lang="en-US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enclosures and 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electron beam irradiation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ADF04-72A7-514C-F1DA-C2B6BDC5C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7145" y="3026458"/>
            <a:ext cx="1653441" cy="1586175"/>
          </a:xfrm>
          <a:prstGeom prst="octagon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67AC3-FA01-CA5C-4B83-664BA1AB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8" t="15387" r="9560" b="2732"/>
          <a:stretch/>
        </p:blipFill>
        <p:spPr>
          <a:xfrm>
            <a:off x="4269178" y="3083089"/>
            <a:ext cx="1554798" cy="1554798"/>
          </a:xfrm>
          <a:prstGeom prst="octagon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DD59FB-F030-E9B2-7926-5C8D248B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r="16770"/>
          <a:stretch/>
        </p:blipFill>
        <p:spPr bwMode="auto">
          <a:xfrm>
            <a:off x="6626990" y="1080053"/>
            <a:ext cx="1514764" cy="1514764"/>
          </a:xfrm>
          <a:prstGeom prst="oc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521145-0A5C-1A40-7B43-FADE0E49F0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80" t="6695" r="54540" b="63731"/>
          <a:stretch/>
        </p:blipFill>
        <p:spPr>
          <a:xfrm>
            <a:off x="10624905" y="1099649"/>
            <a:ext cx="1450820" cy="1450820"/>
          </a:xfrm>
          <a:prstGeom prst="octagon">
            <a:avLst/>
          </a:prstGeom>
          <a:ln>
            <a:solidFill>
              <a:srgbClr val="7030A0"/>
            </a:solidFill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ACA910-5C38-2B56-4E4E-8CF91FBC1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52" y="5159914"/>
            <a:ext cx="11317044" cy="971576"/>
          </a:xfrm>
        </p:spPr>
        <p:txBody>
          <a:bodyPr/>
          <a:lstStyle/>
          <a:p>
            <a:r>
              <a:rPr lang="en-US"/>
              <a:t>The facilities across the 6 participating laboratories provide complementary capabilities enabling research in multiple areas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6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40FA-CBE3-14FF-CD51-7E5674B3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of Test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6585B-18D5-75B3-B8DD-8AAD9539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8830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2"/>
                </a:solidFill>
              </a:rPr>
              <a:t>Providing experimental test beds to carry out basic research in advanced accelerators and beam physics. </a:t>
            </a:r>
          </a:p>
          <a:p>
            <a:pPr marL="514350" indent="-514350">
              <a:buFont typeface="+mj-lt"/>
              <a:buAutoNum type="arabicPeriod"/>
            </a:pPr>
            <a:endParaRPr lang="en-US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2"/>
                </a:solidFill>
              </a:rPr>
              <a:t>Developing the S&amp;T needed to enable the next generation of science facilities and accelerator applications. 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Educating and training future scientists and engineers. </a:t>
            </a:r>
          </a:p>
        </p:txBody>
      </p:sp>
    </p:spTree>
    <p:extLst>
      <p:ext uri="{BB962C8B-B14F-4D97-AF65-F5344CB8AC3E}">
        <p14:creationId xmlns:p14="http://schemas.microsoft.com/office/powerpoint/2010/main" val="2261765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194A1C-34F6-29EE-8E1C-45E6BE59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1" b="19048"/>
          <a:stretch/>
        </p:blipFill>
        <p:spPr>
          <a:xfrm>
            <a:off x="434882" y="2579617"/>
            <a:ext cx="3714750" cy="1828914"/>
          </a:xfrm>
          <a:prstGeom prst="rect">
            <a:avLst/>
          </a:prstGeom>
        </p:spPr>
      </p:pic>
      <p:sp>
        <p:nvSpPr>
          <p:cNvPr id="432" name="Google Shape;432;p20"/>
          <p:cNvSpPr txBox="1">
            <a:spLocks noGrp="1"/>
          </p:cNvSpPr>
          <p:nvPr>
            <p:ph type="title"/>
          </p:nvPr>
        </p:nvSpPr>
        <p:spPr>
          <a:xfrm>
            <a:off x="828434" y="153772"/>
            <a:ext cx="10515600" cy="108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Graduate Education</a:t>
            </a:r>
            <a:endParaRPr dirty="0"/>
          </a:p>
        </p:txBody>
      </p:sp>
      <p:sp>
        <p:nvSpPr>
          <p:cNvPr id="437" name="Google Shape;437;p20"/>
          <p:cNvSpPr/>
          <p:nvPr/>
        </p:nvSpPr>
        <p:spPr>
          <a:xfrm>
            <a:off x="2113344" y="1380506"/>
            <a:ext cx="7965311" cy="47649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Facilities participate directly in graduate education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34880" y="1953872"/>
            <a:ext cx="5837100" cy="637051"/>
            <a:chOff x="419342" y="2039434"/>
            <a:chExt cx="5837100" cy="637051"/>
          </a:xfrm>
        </p:grpSpPr>
        <p:pic>
          <p:nvPicPr>
            <p:cNvPr id="439" name="Google Shape;439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06652" y="2042121"/>
              <a:ext cx="749790" cy="633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9342" y="2039434"/>
              <a:ext cx="5087310" cy="6370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0DEBC5-CD9F-E88A-F707-849C6D9623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5" t="9631" b="11963"/>
          <a:stretch/>
        </p:blipFill>
        <p:spPr>
          <a:xfrm>
            <a:off x="3814354" y="2899364"/>
            <a:ext cx="3843396" cy="2166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EB265-8090-E9D9-C256-35DBA7214CCA}"/>
              </a:ext>
            </a:extLst>
          </p:cNvPr>
          <p:cNvSpPr txBox="1"/>
          <p:nvPr/>
        </p:nvSpPr>
        <p:spPr>
          <a:xfrm>
            <a:off x="4589469" y="2885244"/>
            <a:ext cx="2723279" cy="357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ATF Advanced Accelerator Lab</a:t>
            </a:r>
          </a:p>
        </p:txBody>
      </p:sp>
      <p:sp>
        <p:nvSpPr>
          <p:cNvPr id="14" name="Google Shape;438;p20">
            <a:extLst>
              <a:ext uri="{FF2B5EF4-FFF2-40B4-BE49-F238E27FC236}">
                <a16:creationId xmlns:a16="http://schemas.microsoft.com/office/drawing/2014/main" id="{1DA50E9F-3D14-800C-F093-81B91BAAE9FA}"/>
              </a:ext>
            </a:extLst>
          </p:cNvPr>
          <p:cNvSpPr txBox="1"/>
          <p:nvPr/>
        </p:nvSpPr>
        <p:spPr>
          <a:xfrm>
            <a:off x="0" y="4572631"/>
            <a:ext cx="444178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Offered twice a year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dozen courses a session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Several hundred students</a:t>
            </a:r>
            <a:endParaRPr lang="en-US" dirty="0"/>
          </a:p>
        </p:txBody>
      </p:sp>
      <p:sp>
        <p:nvSpPr>
          <p:cNvPr id="32" name="Google Shape;438;p20">
            <a:extLst>
              <a:ext uri="{FF2B5EF4-FFF2-40B4-BE49-F238E27FC236}">
                <a16:creationId xmlns:a16="http://schemas.microsoft.com/office/drawing/2014/main" id="{DF7DF8F0-C983-E1EA-A6A5-03E74A22A200}"/>
              </a:ext>
            </a:extLst>
          </p:cNvPr>
          <p:cNvSpPr txBox="1"/>
          <p:nvPr/>
        </p:nvSpPr>
        <p:spPr>
          <a:xfrm>
            <a:off x="3741327" y="5169745"/>
            <a:ext cx="343460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Stony Brook graduate course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Hands-on experience with accelerator components </a:t>
            </a:r>
          </a:p>
        </p:txBody>
      </p:sp>
      <p:pic>
        <p:nvPicPr>
          <p:cNvPr id="2" name="Picture 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D54163-4F6C-9E1C-CC35-D0657D9B3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860" y="3742126"/>
            <a:ext cx="3929706" cy="2039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C855B-8035-FE34-E0D1-1ECEAF1CB3FC}"/>
              </a:ext>
            </a:extLst>
          </p:cNvPr>
          <p:cNvSpPr txBox="1"/>
          <p:nvPr/>
        </p:nvSpPr>
        <p:spPr>
          <a:xfrm>
            <a:off x="7223860" y="5831193"/>
            <a:ext cx="4032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Advance Accelerator Laboratory course for City University of New York (CUNY)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9ED5F-9F50-3AB5-CBBA-C0092AC23DA9}"/>
              </a:ext>
            </a:extLst>
          </p:cNvPr>
          <p:cNvSpPr txBox="1"/>
          <p:nvPr/>
        </p:nvSpPr>
        <p:spPr>
          <a:xfrm>
            <a:off x="7223860" y="3742126"/>
            <a:ext cx="2723279" cy="357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ATF Advanced Accelerator Lab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3309E9-0E45-AF99-6719-970C230F3B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5086" y="1991853"/>
            <a:ext cx="2302034" cy="5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31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0528-0655-317D-A120-CC8A9088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4" y="200306"/>
            <a:ext cx="10515600" cy="1081088"/>
          </a:xfrm>
        </p:spPr>
        <p:txBody>
          <a:bodyPr/>
          <a:lstStyle/>
          <a:p>
            <a:r>
              <a:rPr lang="en-US" dirty="0"/>
              <a:t>DOE Accelerator Traineeship Program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7F6EC0-0E19-844E-00AB-5A52D80A4F2C}"/>
              </a:ext>
            </a:extLst>
          </p:cNvPr>
          <p:cNvGrpSpPr/>
          <p:nvPr/>
        </p:nvGrpSpPr>
        <p:grpSpPr>
          <a:xfrm>
            <a:off x="531261" y="2851789"/>
            <a:ext cx="5775940" cy="1250659"/>
            <a:chOff x="320058" y="3792868"/>
            <a:chExt cx="5775940" cy="125065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EA73CB-5375-1F5F-65EF-2954B3C2BA3C}"/>
                </a:ext>
              </a:extLst>
            </p:cNvPr>
            <p:cNvSpPr/>
            <p:nvPr/>
          </p:nvSpPr>
          <p:spPr>
            <a:xfrm>
              <a:off x="320058" y="3792868"/>
              <a:ext cx="5775940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800" i="1" dirty="0">
                  <a:solidFill>
                    <a:schemeClr val="bg1"/>
                  </a:solidFill>
                </a:rPr>
                <a:t>Virginia Innovative </a:t>
              </a:r>
              <a:r>
                <a:rPr lang="it-IT" sz="1800" i="1" dirty="0" err="1">
                  <a:solidFill>
                    <a:schemeClr val="bg1"/>
                  </a:solidFill>
                </a:rPr>
                <a:t>Traineeships</a:t>
              </a:r>
              <a:r>
                <a:rPr lang="it-IT" sz="1800" i="1" dirty="0">
                  <a:solidFill>
                    <a:schemeClr val="bg1"/>
                  </a:solidFill>
                </a:rPr>
                <a:t> in Accelerators (VITA)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C06009-CCF6-F0AA-E804-57591EE1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3284" y="4230106"/>
              <a:ext cx="1806535" cy="8073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F6049C-3C25-1CEB-4391-5CF31C16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3328" y="4230106"/>
              <a:ext cx="1912670" cy="6515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7D0A99-35BE-B7DE-1B14-2701ADEB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583" y="4236211"/>
              <a:ext cx="1965177" cy="80731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554C6D-F416-F6C3-FEB8-C097A1188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515" y="2850528"/>
            <a:ext cx="4303499" cy="19509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E5F7D5-DBCE-EE41-549E-F096F791809C}"/>
              </a:ext>
            </a:extLst>
          </p:cNvPr>
          <p:cNvSpPr/>
          <p:nvPr/>
        </p:nvSpPr>
        <p:spPr>
          <a:xfrm>
            <a:off x="550786" y="4349041"/>
            <a:ext cx="5756415" cy="36933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800" i="1" dirty="0" err="1">
                <a:solidFill>
                  <a:schemeClr val="bg1"/>
                </a:solidFill>
              </a:rPr>
              <a:t>Chicagoland</a:t>
            </a:r>
            <a:r>
              <a:rPr lang="it-IT" sz="1800" i="1" dirty="0">
                <a:solidFill>
                  <a:schemeClr val="bg1"/>
                </a:solidFill>
              </a:rPr>
              <a:t> Accelerator Science </a:t>
            </a:r>
            <a:r>
              <a:rPr lang="it-IT" sz="1800" i="1" dirty="0" err="1">
                <a:solidFill>
                  <a:schemeClr val="bg1"/>
                </a:solidFill>
              </a:rPr>
              <a:t>Traineeship</a:t>
            </a:r>
            <a:r>
              <a:rPr lang="it-IT" sz="1800" i="1" dirty="0">
                <a:solidFill>
                  <a:schemeClr val="bg1"/>
                </a:solidFill>
              </a:rPr>
              <a:t> Program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F8874F-FA2C-129C-5EB0-F37EB31F39DE}"/>
              </a:ext>
            </a:extLst>
          </p:cNvPr>
          <p:cNvSpPr/>
          <p:nvPr/>
        </p:nvSpPr>
        <p:spPr>
          <a:xfrm>
            <a:off x="550786" y="5834950"/>
            <a:ext cx="5756415" cy="36933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chemeClr val="bg1"/>
                </a:solidFill>
              </a:rPr>
              <a:t>Accelerator Science and Engineering </a:t>
            </a:r>
            <a:r>
              <a:rPr lang="it-IT" sz="1800" i="1" dirty="0" err="1">
                <a:solidFill>
                  <a:schemeClr val="bg1"/>
                </a:solidFill>
              </a:rPr>
              <a:t>Traineeship</a:t>
            </a:r>
            <a:r>
              <a:rPr lang="it-IT" sz="1800" i="1" dirty="0">
                <a:solidFill>
                  <a:schemeClr val="bg1"/>
                </a:solidFill>
              </a:rPr>
              <a:t> (ASET)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1ECEF4-0E52-9C60-D832-8823E7F7E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918" y="5057173"/>
            <a:ext cx="1748117" cy="216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30E52B-2CC0-D7FA-2B63-D0A57FB599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517" b="42412"/>
          <a:stretch/>
        </p:blipFill>
        <p:spPr>
          <a:xfrm>
            <a:off x="571493" y="6223090"/>
            <a:ext cx="4329052" cy="43460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E2F7FBC-C549-744D-9910-36E21EE3C5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1492" y="4765726"/>
            <a:ext cx="2234795" cy="8092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C4CD66C-0A1B-F725-67FC-E152662DA3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9980" y="4945831"/>
            <a:ext cx="2302034" cy="561088"/>
          </a:xfrm>
          <a:prstGeom prst="rect">
            <a:avLst/>
          </a:prstGeom>
        </p:spPr>
      </p:pic>
      <p:pic>
        <p:nvPicPr>
          <p:cNvPr id="23" name="Google Shape;579;p1">
            <a:extLst>
              <a:ext uri="{FF2B5EF4-FFF2-40B4-BE49-F238E27FC236}">
                <a16:creationId xmlns:a16="http://schemas.microsoft.com/office/drawing/2014/main" id="{32EBDA3A-7F69-11F6-2FAA-17F21DCCB1F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24446" y="5735782"/>
            <a:ext cx="1585322" cy="473468"/>
          </a:xfrm>
          <a:prstGeom prst="rect">
            <a:avLst/>
          </a:prstGeom>
          <a:noFill/>
          <a:ln w="9525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C7C5AC-89FA-ACBE-CB31-6C0F1EB6CC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8515" y="4879901"/>
            <a:ext cx="1888228" cy="692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17630F-25D4-4179-BE86-43492592A5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8037" y="5555634"/>
            <a:ext cx="1836887" cy="833765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EDAC4C5-091C-0814-8CF6-A5C8F3779B01}"/>
              </a:ext>
            </a:extLst>
          </p:cNvPr>
          <p:cNvSpPr/>
          <p:nvPr/>
        </p:nvSpPr>
        <p:spPr>
          <a:xfrm>
            <a:off x="3647891" y="1373789"/>
            <a:ext cx="4303499" cy="1081088"/>
          </a:xfrm>
          <a:prstGeom prst="roundRect">
            <a:avLst/>
          </a:prstGeom>
          <a:solidFill>
            <a:schemeClr val="dk2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6-12 students per year per program</a:t>
            </a:r>
          </a:p>
          <a:p>
            <a:pPr algn="ctr">
              <a:buClr>
                <a:schemeClr val="lt1"/>
              </a:buClr>
              <a:buSzPts val="2800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Certificate &amp; special-degrees conferred</a:t>
            </a:r>
          </a:p>
          <a:p>
            <a:pPr algn="ctr">
              <a:buClr>
                <a:schemeClr val="lt1"/>
              </a:buClr>
              <a:buSzPts val="2800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Graduate (and undergraduate) training</a:t>
            </a:r>
          </a:p>
        </p:txBody>
      </p:sp>
    </p:spTree>
    <p:extLst>
      <p:ext uri="{BB962C8B-B14F-4D97-AF65-F5344CB8AC3E}">
        <p14:creationId xmlns:p14="http://schemas.microsoft.com/office/powerpoint/2010/main" val="3949257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1074-12A0-DED3-D621-8AFFFDD93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107"/>
            <a:ext cx="10515600" cy="1081088"/>
          </a:xfrm>
        </p:spPr>
        <p:txBody>
          <a:bodyPr/>
          <a:lstStyle/>
          <a:p>
            <a:r>
              <a:rPr lang="en-US"/>
              <a:t>Training Ground for Next Generation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58385-4755-CFB1-B7CE-4BB9C5078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7749" cy="4351338"/>
          </a:xfrm>
        </p:spPr>
        <p:txBody>
          <a:bodyPr/>
          <a:lstStyle/>
          <a:p>
            <a:pPr lvl="1"/>
            <a:r>
              <a:rPr lang="en-US"/>
              <a:t>Host SULI students and similar (NSF REU, RENEW, FAIR)</a:t>
            </a:r>
          </a:p>
          <a:p>
            <a:pPr lvl="1"/>
            <a:r>
              <a:rPr lang="en-US"/>
              <a:t>Collaborate with academic institutions by mentoring SCGSR students and co-advising graduate thesis projects</a:t>
            </a:r>
          </a:p>
        </p:txBody>
      </p: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C1EBA684-9068-694F-7C9F-3858FE670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5596" r="25490" b="15596"/>
          <a:stretch/>
        </p:blipFill>
        <p:spPr bwMode="auto">
          <a:xfrm>
            <a:off x="605138" y="3201479"/>
            <a:ext cx="2493800" cy="269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3D521-93B3-F7A6-C8FB-6F5A2E4AEC1D}"/>
              </a:ext>
            </a:extLst>
          </p:cNvPr>
          <p:cNvSpPr txBox="1"/>
          <p:nvPr/>
        </p:nvSpPr>
        <p:spPr>
          <a:xfrm>
            <a:off x="605138" y="5897062"/>
            <a:ext cx="270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FACET-II summer undergrads 2023</a:t>
            </a:r>
          </a:p>
        </p:txBody>
      </p:sp>
      <p:pic>
        <p:nvPicPr>
          <p:cNvPr id="5" name="Picture 4" descr="Men in white coats in a room with equipment&#10;&#10;Description automatically generated">
            <a:extLst>
              <a:ext uri="{FF2B5EF4-FFF2-40B4-BE49-F238E27FC236}">
                <a16:creationId xmlns:a16="http://schemas.microsoft.com/office/drawing/2014/main" id="{4924CE98-ADDC-37C7-0035-BF866C067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00" y="3201479"/>
            <a:ext cx="4128369" cy="2695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49C6A3-7EA0-899D-0DBC-D078F03EC087}"/>
              </a:ext>
            </a:extLst>
          </p:cNvPr>
          <p:cNvSpPr txBox="1"/>
          <p:nvPr/>
        </p:nvSpPr>
        <p:spPr>
          <a:xfrm>
            <a:off x="3098938" y="5943229"/>
            <a:ext cx="4433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Bryan Alamillo (right) from California State University Channel Islands (CSUCI) under the NNSA MSIIP Internship Program (BELLA).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20770-C85F-4D7F-D02B-477C469DD03A}"/>
              </a:ext>
            </a:extLst>
          </p:cNvPr>
          <p:cNvSpPr txBox="1"/>
          <p:nvPr/>
        </p:nvSpPr>
        <p:spPr>
          <a:xfrm>
            <a:off x="7460369" y="5943227"/>
            <a:ext cx="4364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Stony Brook University graduate students co-advised by adjunct faculty at ATF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6FC2BF-BD8E-5460-C0C3-A441D5B2D91A}"/>
              </a:ext>
            </a:extLst>
          </p:cNvPr>
          <p:cNvGrpSpPr/>
          <p:nvPr/>
        </p:nvGrpSpPr>
        <p:grpSpPr>
          <a:xfrm>
            <a:off x="7532043" y="3201479"/>
            <a:ext cx="4292404" cy="2695582"/>
            <a:chOff x="7532043" y="3201479"/>
            <a:chExt cx="4292404" cy="26955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380FAA-122B-1BCA-479D-7F065534A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428"/>
            <a:stretch/>
          </p:blipFill>
          <p:spPr>
            <a:xfrm>
              <a:off x="7532043" y="3201479"/>
              <a:ext cx="4292404" cy="2695582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DD11E4A-7C9E-6097-69F3-EFE2AF9046B5}"/>
                </a:ext>
              </a:extLst>
            </p:cNvPr>
            <p:cNvSpPr/>
            <p:nvPr/>
          </p:nvSpPr>
          <p:spPr>
            <a:xfrm>
              <a:off x="9332259" y="5674659"/>
              <a:ext cx="1255059" cy="13447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646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F32DC-E8C9-E6A7-D3F0-765238D0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D162F-3903-5EA0-B798-77713AB7B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test facilities have a critical role in facilitating high-impact research </a:t>
            </a:r>
          </a:p>
          <a:p>
            <a:r>
              <a:rPr lang="en-US" dirty="0"/>
              <a:t>They provide unique training opportunities through direct instruction and research mentorship</a:t>
            </a:r>
          </a:p>
          <a:p>
            <a:r>
              <a:rPr lang="en-US" dirty="0"/>
              <a:t>Introducing </a:t>
            </a:r>
            <a:r>
              <a:rPr lang="en-US" dirty="0" err="1"/>
              <a:t>BeamNetUS</a:t>
            </a:r>
            <a:r>
              <a:rPr lang="en-US" dirty="0"/>
              <a:t>:  a network of national lab beam test facilities aiming to broaden the participation in beam-based research</a:t>
            </a:r>
          </a:p>
          <a:p>
            <a:r>
              <a:rPr lang="en-US" dirty="0"/>
              <a:t>The network aims to provide a centralized mechanism for access to the unique and distributed strengths of the beam test facilities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1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" descr="17,222 Us State Map Illustrations &amp; Clip Art - i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4855" y="1661285"/>
            <a:ext cx="5495688" cy="3441156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"/>
          <p:cNvSpPr txBox="1">
            <a:spLocks noGrp="1"/>
          </p:cNvSpPr>
          <p:nvPr>
            <p:ph type="title"/>
          </p:nvPr>
        </p:nvSpPr>
        <p:spPr>
          <a:xfrm>
            <a:off x="876655" y="184343"/>
            <a:ext cx="10685417" cy="5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139066">
              <a:buSzPts val="2400"/>
            </a:pPr>
            <a:r>
              <a:rPr lang="en-US" sz="3200" b="0" dirty="0">
                <a:effectLst/>
                <a:latin typeface="Helvetica" pitchFamily="2" charset="0"/>
              </a:rPr>
              <a:t>U.S. Advanced and Novel Accelerator Beam Test Facilities</a:t>
            </a:r>
            <a:endParaRPr b="0" dirty="0"/>
          </a:p>
        </p:txBody>
      </p:sp>
      <p:sp>
        <p:nvSpPr>
          <p:cNvPr id="539" name="Google Shape;539;p1"/>
          <p:cNvSpPr txBox="1"/>
          <p:nvPr/>
        </p:nvSpPr>
        <p:spPr>
          <a:xfrm>
            <a:off x="909453" y="5767741"/>
            <a:ext cx="9089304" cy="5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32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U.S. advanced and novel accelerator beam test facilities</a:t>
            </a:r>
            <a:endParaRPr sz="2160" dirty="0"/>
          </a:p>
          <a:p>
            <a:r>
              <a:rPr lang="en-US" sz="132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[C. Clarke et al 2022 JINST 17 T05009, </a:t>
            </a:r>
            <a:r>
              <a:rPr lang="en-US" sz="132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https://iopscience.iop.org/article/10.1088/1748-0221/17/05/T05009</a:t>
            </a:r>
            <a:r>
              <a:rPr lang="en-US" sz="132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]</a:t>
            </a:r>
            <a:endParaRPr sz="2160" dirty="0"/>
          </a:p>
        </p:txBody>
      </p:sp>
      <p:sp>
        <p:nvSpPr>
          <p:cNvPr id="541" name="Google Shape;541;p1"/>
          <p:cNvSpPr/>
          <p:nvPr/>
        </p:nvSpPr>
        <p:spPr>
          <a:xfrm rot="13658461" flipH="1">
            <a:off x="171537" y="2201095"/>
            <a:ext cx="7683197" cy="3027479"/>
          </a:xfrm>
          <a:custGeom>
            <a:avLst/>
            <a:gdLst/>
            <a:ahLst/>
            <a:cxnLst/>
            <a:rect l="l" t="t" r="r" b="b"/>
            <a:pathLst>
              <a:path w="5282360" h="1605589" extrusionOk="0">
                <a:moveTo>
                  <a:pt x="0" y="162197"/>
                </a:moveTo>
                <a:cubicBezTo>
                  <a:pt x="1188342" y="11686"/>
                  <a:pt x="1893035" y="-101038"/>
                  <a:pt x="2773428" y="139527"/>
                </a:cubicBezTo>
                <a:cubicBezTo>
                  <a:pt x="3653821" y="380092"/>
                  <a:pt x="5282360" y="1605589"/>
                  <a:pt x="5282360" y="1605589"/>
                </a:cubicBezTo>
                <a:lnTo>
                  <a:pt x="5282360" y="1605589"/>
                </a:lnTo>
              </a:path>
            </a:pathLst>
          </a:custGeom>
          <a:noFill/>
          <a:ln w="76200" cap="flat" cmpd="sng">
            <a:solidFill>
              <a:srgbClr val="A52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 dirty="0">
              <a:solidFill>
                <a:srgbClr val="A526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2" name="Google Shape;542;p1"/>
          <p:cNvCxnSpPr/>
          <p:nvPr/>
        </p:nvCxnSpPr>
        <p:spPr>
          <a:xfrm>
            <a:off x="1887673" y="2523829"/>
            <a:ext cx="1141355" cy="496810"/>
          </a:xfrm>
          <a:prstGeom prst="straightConnector1">
            <a:avLst/>
          </a:prstGeom>
          <a:noFill/>
          <a:ln w="10775" cap="flat" cmpd="sng">
            <a:solidFill>
              <a:srgbClr val="00313C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543" name="Google Shape;543;p1"/>
          <p:cNvGrpSpPr/>
          <p:nvPr/>
        </p:nvGrpSpPr>
        <p:grpSpPr>
          <a:xfrm>
            <a:off x="726590" y="1703704"/>
            <a:ext cx="2148480" cy="826560"/>
            <a:chOff x="2614630" y="1483761"/>
            <a:chExt cx="1790400" cy="688800"/>
          </a:xfrm>
        </p:grpSpPr>
        <p:sp>
          <p:nvSpPr>
            <p:cNvPr id="544" name="Google Shape;544;p1"/>
            <p:cNvSpPr/>
            <p:nvPr/>
          </p:nvSpPr>
          <p:spPr>
            <a:xfrm>
              <a:off x="2614630" y="1483761"/>
              <a:ext cx="1790400" cy="6888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8575" cap="flat" cmpd="sng">
              <a:solidFill>
                <a:srgbClr val="9A21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"/>
            <p:cNvSpPr/>
            <p:nvPr/>
          </p:nvSpPr>
          <p:spPr>
            <a:xfrm>
              <a:off x="2708594" y="1545437"/>
              <a:ext cx="1607113" cy="200756"/>
            </a:xfrm>
            <a:prstGeom prst="rect">
              <a:avLst/>
            </a:prstGeom>
            <a:solidFill>
              <a:schemeClr val="lt1"/>
            </a:solidFill>
            <a:ln w="10775" cap="flat" cmpd="sng">
              <a:solidFill>
                <a:srgbClr val="00313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r>
                <a:rPr lang="en-US" sz="1680" dirty="0">
                  <a:solidFill>
                    <a:srgbClr val="00313C"/>
                  </a:solidFill>
                  <a:latin typeface="Arial"/>
                  <a:ea typeface="Arial"/>
                  <a:cs typeface="Arial"/>
                  <a:sym typeface="Arial"/>
                </a:rPr>
                <a:t>BELLA</a:t>
              </a:r>
              <a:endParaRPr sz="2160" dirty="0"/>
            </a:p>
          </p:txBody>
        </p:sp>
        <p:pic>
          <p:nvPicPr>
            <p:cNvPr id="546" name="Google Shape;546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08594" y="1744999"/>
              <a:ext cx="1607113" cy="366364"/>
            </a:xfrm>
            <a:prstGeom prst="rect">
              <a:avLst/>
            </a:prstGeom>
            <a:noFill/>
            <a:ln w="9525" cap="flat" cmpd="sng">
              <a:solidFill>
                <a:srgbClr val="00313C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cxnSp>
        <p:nvCxnSpPr>
          <p:cNvPr id="547" name="Google Shape;547;p1"/>
          <p:cNvCxnSpPr>
            <a:cxnSpLocks/>
            <a:stCxn id="548" idx="0"/>
          </p:cNvCxnSpPr>
          <p:nvPr/>
        </p:nvCxnSpPr>
        <p:spPr>
          <a:xfrm flipV="1">
            <a:off x="6167039" y="2780049"/>
            <a:ext cx="742617" cy="2286718"/>
          </a:xfrm>
          <a:prstGeom prst="straightConnector1">
            <a:avLst/>
          </a:prstGeom>
          <a:noFill/>
          <a:ln w="10775" cap="flat" cmpd="sng">
            <a:solidFill>
              <a:srgbClr val="001F60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549" name="Google Shape;549;p1"/>
          <p:cNvGrpSpPr/>
          <p:nvPr/>
        </p:nvGrpSpPr>
        <p:grpSpPr>
          <a:xfrm>
            <a:off x="5117178" y="5066767"/>
            <a:ext cx="2099721" cy="762697"/>
            <a:chOff x="7331348" y="1791084"/>
            <a:chExt cx="1749768" cy="635581"/>
          </a:xfrm>
        </p:grpSpPr>
        <p:sp>
          <p:nvSpPr>
            <p:cNvPr id="548" name="Google Shape;548;p1"/>
            <p:cNvSpPr/>
            <p:nvPr/>
          </p:nvSpPr>
          <p:spPr>
            <a:xfrm>
              <a:off x="7331348" y="1791084"/>
              <a:ext cx="1749768" cy="63558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 cap="flat" cmpd="sng">
              <a:solidFill>
                <a:srgbClr val="9A21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0" name="Google Shape;550;p1"/>
            <p:cNvGrpSpPr/>
            <p:nvPr/>
          </p:nvGrpSpPr>
          <p:grpSpPr>
            <a:xfrm>
              <a:off x="7421827" y="1857522"/>
              <a:ext cx="1580118" cy="467537"/>
              <a:chOff x="7224677" y="2463256"/>
              <a:chExt cx="2233770" cy="660944"/>
            </a:xfrm>
          </p:grpSpPr>
          <p:sp>
            <p:nvSpPr>
              <p:cNvPr id="551" name="Google Shape;551;p1"/>
              <p:cNvSpPr/>
              <p:nvPr/>
            </p:nvSpPr>
            <p:spPr>
              <a:xfrm>
                <a:off x="7224677" y="2463256"/>
                <a:ext cx="2233770" cy="660944"/>
              </a:xfrm>
              <a:prstGeom prst="rect">
                <a:avLst/>
              </a:prstGeom>
              <a:solidFill>
                <a:srgbClr val="001F60"/>
              </a:solidFill>
              <a:ln>
                <a:noFill/>
              </a:ln>
            </p:spPr>
            <p:txBody>
              <a:bodyPr spcFirstLastPara="1" wrap="square" lIns="109710" tIns="54840" rIns="109710" bIns="54840" anchor="ctr" anchorCtr="0">
                <a:noAutofit/>
              </a:bodyPr>
              <a:lstStyle/>
              <a:p>
                <a:pPr algn="ctr"/>
                <a:endParaRPr sz="168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2" name="Google Shape;552;p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787141" y="2616951"/>
                <a:ext cx="1627851" cy="3495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3" name="Google Shape;553;p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372686" y="2594035"/>
                <a:ext cx="545081" cy="3901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54" name="Google Shape;554;p1"/>
          <p:cNvGrpSpPr/>
          <p:nvPr/>
        </p:nvGrpSpPr>
        <p:grpSpPr>
          <a:xfrm>
            <a:off x="1470884" y="3405216"/>
            <a:ext cx="1686773" cy="826616"/>
            <a:chOff x="4088582" y="3809741"/>
            <a:chExt cx="1405644" cy="688847"/>
          </a:xfrm>
        </p:grpSpPr>
        <p:sp>
          <p:nvSpPr>
            <p:cNvPr id="555" name="Google Shape;555;p1"/>
            <p:cNvSpPr/>
            <p:nvPr/>
          </p:nvSpPr>
          <p:spPr>
            <a:xfrm>
              <a:off x="4088582" y="3809741"/>
              <a:ext cx="1405644" cy="68884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 cap="flat" cmpd="sng">
              <a:solidFill>
                <a:srgbClr val="9A21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6" name="Google Shape;556;p1"/>
            <p:cNvGrpSpPr/>
            <p:nvPr/>
          </p:nvGrpSpPr>
          <p:grpSpPr>
            <a:xfrm>
              <a:off x="4142685" y="3838326"/>
              <a:ext cx="1277029" cy="620695"/>
              <a:chOff x="5391911" y="1397326"/>
              <a:chExt cx="1805301" cy="877460"/>
            </a:xfrm>
          </p:grpSpPr>
          <p:grpSp>
            <p:nvGrpSpPr>
              <p:cNvPr id="557" name="Google Shape;557;p1"/>
              <p:cNvGrpSpPr/>
              <p:nvPr/>
            </p:nvGrpSpPr>
            <p:grpSpPr>
              <a:xfrm>
                <a:off x="5391911" y="1482685"/>
                <a:ext cx="1805301" cy="792101"/>
                <a:chOff x="5391912" y="1482685"/>
                <a:chExt cx="1408176" cy="792101"/>
              </a:xfrm>
            </p:grpSpPr>
            <p:pic>
              <p:nvPicPr>
                <p:cNvPr id="558" name="Google Shape;558;p1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5391912" y="1482685"/>
                  <a:ext cx="1408176" cy="7921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9" name="Google Shape;559;p1"/>
                <p:cNvSpPr/>
                <p:nvPr/>
              </p:nvSpPr>
              <p:spPr>
                <a:xfrm>
                  <a:off x="5402671" y="1482685"/>
                  <a:ext cx="1383711" cy="265102"/>
                </a:xfrm>
                <a:prstGeom prst="rect">
                  <a:avLst/>
                </a:prstGeom>
                <a:solidFill>
                  <a:schemeClr val="lt1"/>
                </a:solidFill>
                <a:ln w="107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09710" tIns="54840" rIns="109710" bIns="54840" anchor="ctr" anchorCtr="0">
                  <a:noAutofit/>
                </a:bodyPr>
                <a:lstStyle/>
                <a:p>
                  <a:pPr algn="ctr"/>
                  <a:endParaRPr sz="168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0" name="Google Shape;560;p1"/>
              <p:cNvSpPr/>
              <p:nvPr/>
            </p:nvSpPr>
            <p:spPr>
              <a:xfrm>
                <a:off x="5762823" y="1397326"/>
                <a:ext cx="1024479" cy="4785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9710" tIns="54840" rIns="109710" bIns="54840" anchor="t" anchorCtr="0">
                <a:spAutoFit/>
              </a:bodyPr>
              <a:lstStyle/>
              <a:p>
                <a:pPr algn="ctr"/>
                <a:r>
                  <a:rPr lang="en-US" sz="1920" dirty="0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ELL</a:t>
                </a:r>
                <a:endParaRPr sz="2160" dirty="0"/>
              </a:p>
            </p:txBody>
          </p:sp>
          <p:pic>
            <p:nvPicPr>
              <p:cNvPr id="561" name="Google Shape;561;p1" descr="Nebraska_N_rev.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497982" y="1792487"/>
                <a:ext cx="455401" cy="424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2" name="Google Shape;562;p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961133" y="1802319"/>
                <a:ext cx="1144872" cy="4321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63" name="Google Shape;563;p1"/>
          <p:cNvCxnSpPr>
            <a:cxnSpLocks/>
          </p:cNvCxnSpPr>
          <p:nvPr/>
        </p:nvCxnSpPr>
        <p:spPr>
          <a:xfrm flipV="1">
            <a:off x="3169365" y="3046557"/>
            <a:ext cx="2507597" cy="541043"/>
          </a:xfrm>
          <a:prstGeom prst="straightConnector1">
            <a:avLst/>
          </a:prstGeom>
          <a:noFill/>
          <a:ln w="10775" cap="flat" cmpd="sng">
            <a:solidFill>
              <a:srgbClr val="C00000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564" name="Google Shape;564;p1"/>
          <p:cNvGrpSpPr/>
          <p:nvPr/>
        </p:nvGrpSpPr>
        <p:grpSpPr>
          <a:xfrm>
            <a:off x="3449827" y="3979578"/>
            <a:ext cx="1447962" cy="1192338"/>
            <a:chOff x="6028107" y="3933225"/>
            <a:chExt cx="1206635" cy="993615"/>
          </a:xfrm>
        </p:grpSpPr>
        <p:sp>
          <p:nvSpPr>
            <p:cNvPr id="565" name="Google Shape;565;p1"/>
            <p:cNvSpPr/>
            <p:nvPr/>
          </p:nvSpPr>
          <p:spPr>
            <a:xfrm>
              <a:off x="6028107" y="3933225"/>
              <a:ext cx="1206635" cy="99361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 cap="flat" cmpd="sng">
              <a:solidFill>
                <a:srgbClr val="9A21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6" name="Google Shape;566;p1" descr="Ut Logo University Of Texas At Austin Arm&amp;emblem Png - Texas University  Logo Png, Transparent Png - kind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100583" y="4268825"/>
              <a:ext cx="995031" cy="557218"/>
            </a:xfrm>
            <a:prstGeom prst="rect">
              <a:avLst/>
            </a:prstGeom>
            <a:noFill/>
            <a:ln w="9525" cap="flat" cmpd="sng">
              <a:solidFill>
                <a:srgbClr val="CE5A1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67" name="Google Shape;567;p1"/>
            <p:cNvSpPr/>
            <p:nvPr/>
          </p:nvSpPr>
          <p:spPr>
            <a:xfrm>
              <a:off x="6103849" y="4046908"/>
              <a:ext cx="991764" cy="200756"/>
            </a:xfrm>
            <a:prstGeom prst="rect">
              <a:avLst/>
            </a:prstGeom>
            <a:solidFill>
              <a:schemeClr val="lt1"/>
            </a:solidFill>
            <a:ln w="10775" cap="flat" cmpd="sng">
              <a:solidFill>
                <a:srgbClr val="CE5A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r>
                <a:rPr lang="en-US" sz="1680" dirty="0">
                  <a:solidFill>
                    <a:srgbClr val="CE5A11"/>
                  </a:solidFill>
                  <a:latin typeface="Arial"/>
                  <a:ea typeface="Arial"/>
                  <a:cs typeface="Arial"/>
                  <a:sym typeface="Arial"/>
                </a:rPr>
                <a:t>UT</a:t>
              </a:r>
              <a:r>
                <a:rPr lang="en-US" sz="1680" baseline="30000" dirty="0">
                  <a:solidFill>
                    <a:srgbClr val="CE5A1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160" dirty="0"/>
            </a:p>
          </p:txBody>
        </p:sp>
      </p:grpSp>
      <p:cxnSp>
        <p:nvCxnSpPr>
          <p:cNvPr id="568" name="Google Shape;568;p1"/>
          <p:cNvCxnSpPr>
            <a:cxnSpLocks/>
            <a:stCxn id="565" idx="3"/>
          </p:cNvCxnSpPr>
          <p:nvPr/>
        </p:nvCxnSpPr>
        <p:spPr>
          <a:xfrm flipV="1">
            <a:off x="4897789" y="4459969"/>
            <a:ext cx="701799" cy="115778"/>
          </a:xfrm>
          <a:prstGeom prst="straightConnector1">
            <a:avLst/>
          </a:prstGeom>
          <a:noFill/>
          <a:ln w="10775" cap="flat" cmpd="sng">
            <a:solidFill>
              <a:srgbClr val="CE5A11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570" name="Google Shape;570;p1"/>
          <p:cNvSpPr txBox="1"/>
          <p:nvPr/>
        </p:nvSpPr>
        <p:spPr>
          <a:xfrm>
            <a:off x="7287712" y="5266836"/>
            <a:ext cx="2298550" cy="480083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9A21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Beam</a:t>
            </a:r>
            <a:endParaRPr sz="2160" dirty="0"/>
          </a:p>
        </p:txBody>
      </p:sp>
      <p:sp>
        <p:nvSpPr>
          <p:cNvPr id="571" name="Google Shape;571;p1"/>
          <p:cNvSpPr/>
          <p:nvPr/>
        </p:nvSpPr>
        <p:spPr>
          <a:xfrm>
            <a:off x="2407635" y="6368043"/>
            <a:ext cx="3410183" cy="32199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r>
              <a:rPr lang="en-US" sz="216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Laboratories</a:t>
            </a:r>
            <a:endParaRPr sz="2160" dirty="0"/>
          </a:p>
        </p:txBody>
      </p:sp>
      <p:sp>
        <p:nvSpPr>
          <p:cNvPr id="572" name="Google Shape;572;p1"/>
          <p:cNvSpPr/>
          <p:nvPr/>
        </p:nvSpPr>
        <p:spPr>
          <a:xfrm>
            <a:off x="7045794" y="6382373"/>
            <a:ext cx="2294750" cy="321995"/>
          </a:xfrm>
          <a:prstGeom prst="roundRect">
            <a:avLst>
              <a:gd name="adj" fmla="val 16667"/>
            </a:avLst>
          </a:prstGeom>
          <a:solidFill>
            <a:srgbClr val="7AB800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r>
              <a:rPr lang="en-US" sz="216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Universities</a:t>
            </a:r>
            <a:endParaRPr sz="2160" dirty="0"/>
          </a:p>
        </p:txBody>
      </p:sp>
      <p:sp>
        <p:nvSpPr>
          <p:cNvPr id="575" name="Google Shape;575;p1"/>
          <p:cNvSpPr/>
          <p:nvPr/>
        </p:nvSpPr>
        <p:spPr>
          <a:xfrm rot="21307248">
            <a:off x="3716399" y="1040064"/>
            <a:ext cx="6084695" cy="1679330"/>
          </a:xfrm>
          <a:custGeom>
            <a:avLst/>
            <a:gdLst/>
            <a:ahLst/>
            <a:cxnLst/>
            <a:rect l="l" t="t" r="r" b="b"/>
            <a:pathLst>
              <a:path w="5282360" h="1605589" extrusionOk="0">
                <a:moveTo>
                  <a:pt x="0" y="162197"/>
                </a:moveTo>
                <a:cubicBezTo>
                  <a:pt x="1188342" y="11686"/>
                  <a:pt x="1893035" y="-101038"/>
                  <a:pt x="2773428" y="139527"/>
                </a:cubicBezTo>
                <a:cubicBezTo>
                  <a:pt x="3653821" y="380092"/>
                  <a:pt x="5282360" y="1605589"/>
                  <a:pt x="5282360" y="1605589"/>
                </a:cubicBezTo>
                <a:lnTo>
                  <a:pt x="5282360" y="1605589"/>
                </a:ln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6" name="Google Shape;576;p1"/>
          <p:cNvCxnSpPr>
            <a:cxnSpLocks/>
          </p:cNvCxnSpPr>
          <p:nvPr/>
        </p:nvCxnSpPr>
        <p:spPr>
          <a:xfrm flipH="1">
            <a:off x="6533924" y="2226910"/>
            <a:ext cx="2300963" cy="743335"/>
          </a:xfrm>
          <a:prstGeom prst="straightConnector1">
            <a:avLst/>
          </a:prstGeom>
          <a:noFill/>
          <a:ln w="10775" cap="flat" cmpd="sng">
            <a:solidFill>
              <a:srgbClr val="82BC00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581" name="Google Shape;581;p1"/>
          <p:cNvGrpSpPr/>
          <p:nvPr/>
        </p:nvGrpSpPr>
        <p:grpSpPr>
          <a:xfrm>
            <a:off x="8750213" y="1445327"/>
            <a:ext cx="1672098" cy="899424"/>
            <a:chOff x="4743228" y="1091565"/>
            <a:chExt cx="1393415" cy="749520"/>
          </a:xfrm>
        </p:grpSpPr>
        <p:sp>
          <p:nvSpPr>
            <p:cNvPr id="582" name="Google Shape;582;p1"/>
            <p:cNvSpPr/>
            <p:nvPr/>
          </p:nvSpPr>
          <p:spPr>
            <a:xfrm>
              <a:off x="4743228" y="1091565"/>
              <a:ext cx="1393415" cy="74952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3" name="Google Shape;583;p1"/>
            <p:cNvPicPr preferRelativeResize="0"/>
            <p:nvPr/>
          </p:nvPicPr>
          <p:blipFill rotWithShape="1">
            <a:blip r:embed="rId12">
              <a:alphaModFix/>
            </a:blip>
            <a:srcRect b="4478"/>
            <a:stretch/>
          </p:blipFill>
          <p:spPr>
            <a:xfrm>
              <a:off x="4859537" y="1383094"/>
              <a:ext cx="1199491" cy="418395"/>
            </a:xfrm>
            <a:prstGeom prst="rect">
              <a:avLst/>
            </a:prstGeom>
            <a:noFill/>
            <a:ln w="9525" cap="flat" cmpd="sng">
              <a:solidFill>
                <a:srgbClr val="8C1515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84" name="Google Shape;584;p1"/>
            <p:cNvSpPr/>
            <p:nvPr/>
          </p:nvSpPr>
          <p:spPr>
            <a:xfrm>
              <a:off x="4856181" y="1169884"/>
              <a:ext cx="1199491" cy="200756"/>
            </a:xfrm>
            <a:prstGeom prst="rect">
              <a:avLst/>
            </a:prstGeom>
            <a:solidFill>
              <a:schemeClr val="lt1"/>
            </a:solidFill>
            <a:ln w="10775" cap="flat" cmpd="sng">
              <a:solidFill>
                <a:srgbClr val="8C15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r>
                <a:rPr lang="en-US" sz="1680" dirty="0">
                  <a:solidFill>
                    <a:srgbClr val="8C1515"/>
                  </a:solidFill>
                  <a:latin typeface="Arial"/>
                  <a:ea typeface="Arial"/>
                  <a:cs typeface="Arial"/>
                  <a:sym typeface="Arial"/>
                </a:rPr>
                <a:t>AWA</a:t>
              </a:r>
              <a:endParaRPr sz="2160" dirty="0"/>
            </a:p>
          </p:txBody>
        </p:sp>
      </p:grpSp>
      <p:cxnSp>
        <p:nvCxnSpPr>
          <p:cNvPr id="585" name="Google Shape;585;p1"/>
          <p:cNvCxnSpPr>
            <a:cxnSpLocks/>
          </p:cNvCxnSpPr>
          <p:nvPr/>
        </p:nvCxnSpPr>
        <p:spPr>
          <a:xfrm flipH="1">
            <a:off x="3105230" y="1617233"/>
            <a:ext cx="1433719" cy="1481770"/>
          </a:xfrm>
          <a:prstGeom prst="straightConnector1">
            <a:avLst/>
          </a:prstGeom>
          <a:noFill/>
          <a:ln w="10775" cap="flat" cmpd="sng">
            <a:solidFill>
              <a:srgbClr val="8C1515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586" name="Google Shape;586;p1"/>
          <p:cNvGrpSpPr/>
          <p:nvPr/>
        </p:nvGrpSpPr>
        <p:grpSpPr>
          <a:xfrm>
            <a:off x="4272765" y="775543"/>
            <a:ext cx="2123640" cy="904208"/>
            <a:chOff x="2410120" y="3405324"/>
            <a:chExt cx="1769700" cy="753507"/>
          </a:xfrm>
        </p:grpSpPr>
        <p:sp>
          <p:nvSpPr>
            <p:cNvPr id="587" name="Google Shape;587;p1"/>
            <p:cNvSpPr/>
            <p:nvPr/>
          </p:nvSpPr>
          <p:spPr>
            <a:xfrm>
              <a:off x="2576629" y="3405324"/>
              <a:ext cx="1436683" cy="753507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8" name="Google Shape;588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08594" y="3478489"/>
              <a:ext cx="1175896" cy="420733"/>
            </a:xfrm>
            <a:prstGeom prst="rect">
              <a:avLst/>
            </a:prstGeom>
            <a:noFill/>
            <a:ln w="9525" cap="flat" cmpd="sng">
              <a:solidFill>
                <a:srgbClr val="8C1515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89" name="Google Shape;589;p1"/>
            <p:cNvSpPr/>
            <p:nvPr/>
          </p:nvSpPr>
          <p:spPr>
            <a:xfrm>
              <a:off x="2410120" y="3898817"/>
              <a:ext cx="1769700" cy="200700"/>
            </a:xfrm>
            <a:prstGeom prst="rect">
              <a:avLst/>
            </a:prstGeom>
            <a:solidFill>
              <a:schemeClr val="lt1"/>
            </a:solidFill>
            <a:ln w="10775" cap="flat" cmpd="sng">
              <a:solidFill>
                <a:srgbClr val="8C15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r>
                <a:rPr lang="en-US" sz="1680" dirty="0">
                  <a:solidFill>
                    <a:srgbClr val="8C1515"/>
                  </a:solidFill>
                  <a:latin typeface="Arial"/>
                  <a:ea typeface="Arial"/>
                  <a:cs typeface="Arial"/>
                  <a:sym typeface="Arial"/>
                </a:rPr>
                <a:t>FACET-II/NLCTA</a:t>
              </a:r>
              <a:endParaRPr sz="2160" dirty="0"/>
            </a:p>
          </p:txBody>
        </p:sp>
      </p:grpSp>
      <p:cxnSp>
        <p:nvCxnSpPr>
          <p:cNvPr id="590" name="Google Shape;590;p1"/>
          <p:cNvCxnSpPr>
            <a:cxnSpLocks/>
          </p:cNvCxnSpPr>
          <p:nvPr/>
        </p:nvCxnSpPr>
        <p:spPr>
          <a:xfrm flipH="1">
            <a:off x="6490867" y="1766676"/>
            <a:ext cx="774857" cy="1103849"/>
          </a:xfrm>
          <a:prstGeom prst="straightConnector1">
            <a:avLst/>
          </a:prstGeom>
          <a:noFill/>
          <a:ln w="10775" cap="flat" cmpd="sng">
            <a:solidFill>
              <a:srgbClr val="004C97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591" name="Google Shape;591;p1"/>
          <p:cNvSpPr txBox="1"/>
          <p:nvPr/>
        </p:nvSpPr>
        <p:spPr>
          <a:xfrm>
            <a:off x="1730774" y="987708"/>
            <a:ext cx="2302452" cy="480083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Particle Beam</a:t>
            </a:r>
            <a:endParaRPr sz="2160" dirty="0"/>
          </a:p>
        </p:txBody>
      </p:sp>
      <p:pic>
        <p:nvPicPr>
          <p:cNvPr id="592" name="Google Shape;592;p1" descr="NSF Logo | NSF - National Science Foundatio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30029" y="4575747"/>
            <a:ext cx="1667305" cy="1667305"/>
          </a:xfrm>
          <a:prstGeom prst="rect">
            <a:avLst/>
          </a:prstGeom>
          <a:noFill/>
          <a:ln w="28575" cap="flat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3" name="Google Shape;593;p1" descr="High Energy Physics (HEP) Homepa... | U.S. DOE Office of Science (SC)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32215" y="5209200"/>
            <a:ext cx="2852269" cy="480132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77" name="Google Shape;577;p1"/>
          <p:cNvGrpSpPr/>
          <p:nvPr/>
        </p:nvGrpSpPr>
        <p:grpSpPr>
          <a:xfrm>
            <a:off x="7045794" y="955388"/>
            <a:ext cx="1672098" cy="890736"/>
            <a:chOff x="3229166" y="1101737"/>
            <a:chExt cx="1393415" cy="742280"/>
          </a:xfrm>
        </p:grpSpPr>
        <p:sp>
          <p:nvSpPr>
            <p:cNvPr id="578" name="Google Shape;578;p1"/>
            <p:cNvSpPr/>
            <p:nvPr/>
          </p:nvSpPr>
          <p:spPr>
            <a:xfrm>
              <a:off x="3229166" y="1101737"/>
              <a:ext cx="1393415" cy="74228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9" name="Google Shape;579;p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335306" y="1410310"/>
              <a:ext cx="1199491" cy="358237"/>
            </a:xfrm>
            <a:prstGeom prst="rect">
              <a:avLst/>
            </a:prstGeom>
            <a:noFill/>
            <a:ln w="9525" cap="flat" cmpd="sng">
              <a:solidFill>
                <a:srgbClr val="004C97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80" name="Google Shape;580;p1"/>
            <p:cNvSpPr/>
            <p:nvPr/>
          </p:nvSpPr>
          <p:spPr>
            <a:xfrm>
              <a:off x="3335306" y="1207410"/>
              <a:ext cx="1199491" cy="200756"/>
            </a:xfrm>
            <a:prstGeom prst="rect">
              <a:avLst/>
            </a:prstGeom>
            <a:solidFill>
              <a:schemeClr val="lt1"/>
            </a:solidFill>
            <a:ln w="10775" cap="flat" cmpd="sng">
              <a:solidFill>
                <a:srgbClr val="004C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r>
                <a:rPr lang="en-US" sz="1680" dirty="0">
                  <a:solidFill>
                    <a:srgbClr val="00313C"/>
                  </a:solidFill>
                  <a:latin typeface="Arial"/>
                  <a:ea typeface="Arial"/>
                  <a:cs typeface="Arial"/>
                  <a:sym typeface="Arial"/>
                </a:rPr>
                <a:t>FAST/IOTA</a:t>
              </a:r>
              <a:endParaRPr sz="2160" dirty="0"/>
            </a:p>
          </p:txBody>
        </p:sp>
      </p:grpSp>
      <p:cxnSp>
        <p:nvCxnSpPr>
          <p:cNvPr id="600" name="Google Shape;600;p1"/>
          <p:cNvCxnSpPr/>
          <p:nvPr/>
        </p:nvCxnSpPr>
        <p:spPr>
          <a:xfrm rot="10800000">
            <a:off x="8026075" y="2764459"/>
            <a:ext cx="1095085" cy="285737"/>
          </a:xfrm>
          <a:prstGeom prst="straightConnector1">
            <a:avLst/>
          </a:prstGeom>
          <a:noFill/>
          <a:ln w="10775" cap="flat" cmpd="sng">
            <a:solidFill>
              <a:srgbClr val="00ADDC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595" name="Google Shape;595;p1"/>
          <p:cNvGrpSpPr/>
          <p:nvPr/>
        </p:nvGrpSpPr>
        <p:grpSpPr>
          <a:xfrm>
            <a:off x="8881742" y="2684597"/>
            <a:ext cx="1835759" cy="1074200"/>
            <a:chOff x="7443788" y="2562408"/>
            <a:chExt cx="1529799" cy="895167"/>
          </a:xfrm>
        </p:grpSpPr>
        <p:sp>
          <p:nvSpPr>
            <p:cNvPr id="596" name="Google Shape;596;p1"/>
            <p:cNvSpPr/>
            <p:nvPr/>
          </p:nvSpPr>
          <p:spPr>
            <a:xfrm>
              <a:off x="7443788" y="2562408"/>
              <a:ext cx="1529799" cy="89516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9A21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"/>
            <p:cNvSpPr/>
            <p:nvPr/>
          </p:nvSpPr>
          <p:spPr>
            <a:xfrm>
              <a:off x="7481031" y="2597972"/>
              <a:ext cx="1454105" cy="822967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8" name="Google Shape;598;p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549837" y="2701618"/>
              <a:ext cx="1324098" cy="418395"/>
            </a:xfrm>
            <a:prstGeom prst="rect">
              <a:avLst/>
            </a:prstGeom>
            <a:noFill/>
            <a:ln w="28575" cap="flat" cmpd="sng">
              <a:solidFill>
                <a:srgbClr val="00ADDC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99" name="Google Shape;599;p1"/>
            <p:cNvSpPr/>
            <p:nvPr/>
          </p:nvSpPr>
          <p:spPr>
            <a:xfrm>
              <a:off x="7549837" y="3125229"/>
              <a:ext cx="1324098" cy="200756"/>
            </a:xfrm>
            <a:prstGeom prst="rect">
              <a:avLst/>
            </a:prstGeom>
            <a:solidFill>
              <a:schemeClr val="lt1"/>
            </a:solidFill>
            <a:ln w="10775" cap="flat" cmpd="sng">
              <a:solidFill>
                <a:srgbClr val="00A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r>
                <a:rPr lang="en-US" sz="1680" dirty="0">
                  <a:solidFill>
                    <a:srgbClr val="00ADDC"/>
                  </a:solidFill>
                  <a:latin typeface="Arial"/>
                  <a:ea typeface="Arial"/>
                  <a:cs typeface="Arial"/>
                  <a:sym typeface="Arial"/>
                </a:rPr>
                <a:t>ATF/UED/</a:t>
              </a:r>
              <a:endParaRPr sz="2160" dirty="0"/>
            </a:p>
          </p:txBody>
        </p:sp>
      </p:grpSp>
      <p:cxnSp>
        <p:nvCxnSpPr>
          <p:cNvPr id="15" name="Google Shape;600;p1">
            <a:extLst>
              <a:ext uri="{FF2B5EF4-FFF2-40B4-BE49-F238E27FC236}">
                <a16:creationId xmlns:a16="http://schemas.microsoft.com/office/drawing/2014/main" id="{F5619A91-27E2-AEAF-64C9-24BCB1729085}"/>
              </a:ext>
            </a:extLst>
          </p:cNvPr>
          <p:cNvCxnSpPr>
            <a:cxnSpLocks/>
          </p:cNvCxnSpPr>
          <p:nvPr/>
        </p:nvCxnSpPr>
        <p:spPr>
          <a:xfrm flipH="1" flipV="1">
            <a:off x="7742410" y="3324250"/>
            <a:ext cx="595198" cy="694863"/>
          </a:xfrm>
          <a:prstGeom prst="straightConnector1">
            <a:avLst/>
          </a:prstGeom>
          <a:noFill/>
          <a:ln w="10775" cap="flat" cmpd="sng">
            <a:solidFill>
              <a:srgbClr val="7030A0"/>
            </a:solidFill>
            <a:prstDash val="solid"/>
            <a:round/>
            <a:headEnd type="none" w="sm" len="sm"/>
            <a:tailEnd type="oval" w="lg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2E4BC-608F-02F3-91E8-B5CE2DBD66F0}"/>
              </a:ext>
            </a:extLst>
          </p:cNvPr>
          <p:cNvGrpSpPr/>
          <p:nvPr/>
        </p:nvGrpSpPr>
        <p:grpSpPr>
          <a:xfrm>
            <a:off x="8278258" y="3842248"/>
            <a:ext cx="1672098" cy="899424"/>
            <a:chOff x="8278258" y="3842248"/>
            <a:chExt cx="1672098" cy="899424"/>
          </a:xfrm>
        </p:grpSpPr>
        <p:sp>
          <p:nvSpPr>
            <p:cNvPr id="12" name="Google Shape;582;p1">
              <a:extLst>
                <a:ext uri="{FF2B5EF4-FFF2-40B4-BE49-F238E27FC236}">
                  <a16:creationId xmlns:a16="http://schemas.microsoft.com/office/drawing/2014/main" id="{EFB19E56-9110-B61C-8A95-1A411E79EC75}"/>
                </a:ext>
              </a:extLst>
            </p:cNvPr>
            <p:cNvSpPr/>
            <p:nvPr/>
          </p:nvSpPr>
          <p:spPr>
            <a:xfrm>
              <a:off x="8278258" y="3842248"/>
              <a:ext cx="1672098" cy="899424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endParaRPr sz="216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583;p1">
              <a:extLst>
                <a:ext uri="{FF2B5EF4-FFF2-40B4-BE49-F238E27FC236}">
                  <a16:creationId xmlns:a16="http://schemas.microsoft.com/office/drawing/2014/main" id="{7582703B-B9DA-D3B4-8435-548EA3557B16}"/>
                </a:ext>
              </a:extLst>
            </p:cNvPr>
            <p:cNvPicPr preferRelativeResize="0"/>
            <p:nvPr/>
          </p:nvPicPr>
          <p:blipFill rotWithShape="1">
            <a:blip r:embed="rId18"/>
            <a:srcRect l="4130" r="4130"/>
            <a:stretch/>
          </p:blipFill>
          <p:spPr>
            <a:xfrm>
              <a:off x="8417829" y="4194743"/>
              <a:ext cx="1431761" cy="499413"/>
            </a:xfrm>
            <a:prstGeom prst="rect">
              <a:avLst/>
            </a:prstGeom>
            <a:noFill/>
            <a:ln w="9525" cap="flat" cmpd="sng">
              <a:solidFill>
                <a:srgbClr val="8C1515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" name="Google Shape;584;p1">
              <a:extLst>
                <a:ext uri="{FF2B5EF4-FFF2-40B4-BE49-F238E27FC236}">
                  <a16:creationId xmlns:a16="http://schemas.microsoft.com/office/drawing/2014/main" id="{912DC3CA-8E4F-C547-E875-38023C5C342D}"/>
                </a:ext>
              </a:extLst>
            </p:cNvPr>
            <p:cNvSpPr/>
            <p:nvPr/>
          </p:nvSpPr>
          <p:spPr>
            <a:xfrm>
              <a:off x="8413802" y="3936231"/>
              <a:ext cx="1439389" cy="240907"/>
            </a:xfrm>
            <a:prstGeom prst="rect">
              <a:avLst/>
            </a:prstGeom>
            <a:solidFill>
              <a:schemeClr val="lt1"/>
            </a:solidFill>
            <a:ln w="10775" cap="flat" cmpd="sng">
              <a:solidFill>
                <a:srgbClr val="8C15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54840" rIns="109710" bIns="54840" anchor="ctr" anchorCtr="0">
              <a:noAutofit/>
            </a:bodyPr>
            <a:lstStyle/>
            <a:p>
              <a:pPr algn="ctr"/>
              <a:r>
                <a:rPr lang="en-US" sz="1680" dirty="0">
                  <a:latin typeface="Arial"/>
                  <a:ea typeface="Arial"/>
                  <a:cs typeface="Arial"/>
                  <a:sym typeface="Arial"/>
                </a:rPr>
                <a:t>UTIF</a:t>
              </a:r>
              <a:endParaRPr sz="2160" dirty="0"/>
            </a:p>
          </p:txBody>
        </p:sp>
      </p:grpSp>
    </p:spTree>
    <p:extLst>
      <p:ext uri="{BB962C8B-B14F-4D97-AF65-F5344CB8AC3E}">
        <p14:creationId xmlns:p14="http://schemas.microsoft.com/office/powerpoint/2010/main" val="5950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ADB56-D6CE-DFF7-04C6-023715BF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04" y="217376"/>
            <a:ext cx="10515600" cy="1081088"/>
          </a:xfrm>
        </p:spPr>
        <p:txBody>
          <a:bodyPr/>
          <a:lstStyle/>
          <a:p>
            <a:r>
              <a:rPr lang="en-US" dirty="0"/>
              <a:t>R&amp;D Ecosystem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33ECA-CC77-B561-4248-1AAD2EB7C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5740" y="1602703"/>
            <a:ext cx="5356933" cy="4982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Beam test facilities are engaged in the supporting layers of the pyramid  </a:t>
            </a:r>
          </a:p>
          <a:p>
            <a:pPr marL="0" indent="0">
              <a:buNone/>
            </a:pPr>
            <a:r>
              <a:rPr lang="en-US" dirty="0"/>
              <a:t>  Enabling access to research </a:t>
            </a:r>
          </a:p>
          <a:p>
            <a:pPr marL="457200" lvl="1" indent="0">
              <a:buNone/>
            </a:pPr>
            <a:r>
              <a:rPr lang="en-US" dirty="0"/>
              <a:t>– Provide state of the art facilities to enable high-impact research</a:t>
            </a:r>
          </a:p>
          <a:p>
            <a:pPr marL="0" indent="0">
              <a:buNone/>
            </a:pPr>
            <a:r>
              <a:rPr lang="en-US" dirty="0"/>
              <a:t>  Training ground for institutions </a:t>
            </a:r>
          </a:p>
          <a:p>
            <a:pPr marL="457200" lvl="1" indent="0">
              <a:buNone/>
            </a:pPr>
            <a:r>
              <a:rPr lang="en-US" dirty="0"/>
              <a:t>– Facilitate research training for new researchers</a:t>
            </a:r>
          </a:p>
          <a:p>
            <a:pPr marL="457200" lvl="1" indent="0">
              <a:buNone/>
            </a:pPr>
            <a:r>
              <a:rPr lang="en-US" dirty="0"/>
              <a:t>– USPAS and university courses, professional courses</a:t>
            </a:r>
          </a:p>
          <a:p>
            <a:pPr marL="457200" lvl="1" indent="0">
              <a:buNone/>
            </a:pPr>
            <a:r>
              <a:rPr lang="en-US" dirty="0"/>
              <a:t>– DOE SULI, SCGSR, RENEW, FAIR</a:t>
            </a:r>
          </a:p>
          <a:p>
            <a:pPr marL="457200" lvl="1" indent="0">
              <a:buNone/>
            </a:pPr>
            <a:r>
              <a:rPr lang="en-US" dirty="0"/>
              <a:t>– NSF REU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65492-EDFD-BD80-996E-5118870BB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030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B6AD7-18B8-4C9C-AA70-ABD830A869A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166221D-7989-45E0-EB37-17C54C64F374}"/>
              </a:ext>
            </a:extLst>
          </p:cNvPr>
          <p:cNvSpPr/>
          <p:nvPr/>
        </p:nvSpPr>
        <p:spPr>
          <a:xfrm>
            <a:off x="1266160" y="1524506"/>
            <a:ext cx="4458586" cy="436998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01A7E9E-0E61-824E-980F-1FA0AB9D3250}"/>
              </a:ext>
            </a:extLst>
          </p:cNvPr>
          <p:cNvSpPr/>
          <p:nvPr/>
        </p:nvSpPr>
        <p:spPr>
          <a:xfrm>
            <a:off x="1937539" y="1524506"/>
            <a:ext cx="3113906" cy="304624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D81F764-FD45-A1E0-19F4-D35DDC43BC65}"/>
              </a:ext>
            </a:extLst>
          </p:cNvPr>
          <p:cNvSpPr/>
          <p:nvPr/>
        </p:nvSpPr>
        <p:spPr>
          <a:xfrm>
            <a:off x="2520950" y="1504667"/>
            <a:ext cx="1946275" cy="1919748"/>
          </a:xfrm>
          <a:prstGeom prst="triangle">
            <a:avLst>
              <a:gd name="adj" fmla="val 5029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7724B-A5C3-A593-E108-00BC2F4A9A09}"/>
              </a:ext>
            </a:extLst>
          </p:cNvPr>
          <p:cNvSpPr txBox="1"/>
          <p:nvPr/>
        </p:nvSpPr>
        <p:spPr>
          <a:xfrm>
            <a:off x="2568937" y="3949478"/>
            <a:ext cx="186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5128D-2251-4F53-E5FA-D7409A4BC2A5}"/>
              </a:ext>
            </a:extLst>
          </p:cNvPr>
          <p:cNvSpPr txBox="1"/>
          <p:nvPr/>
        </p:nvSpPr>
        <p:spPr>
          <a:xfrm>
            <a:off x="2423780" y="5047951"/>
            <a:ext cx="214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Institutions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3275F-4226-AC46-2B20-6C2C045BDD90}"/>
              </a:ext>
            </a:extLst>
          </p:cNvPr>
          <p:cNvSpPr txBox="1"/>
          <p:nvPr/>
        </p:nvSpPr>
        <p:spPr>
          <a:xfrm>
            <a:off x="2589248" y="2359040"/>
            <a:ext cx="181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9A9574-B4BA-6516-63A7-CEB890291018}"/>
              </a:ext>
            </a:extLst>
          </p:cNvPr>
          <p:cNvCxnSpPr>
            <a:cxnSpLocks/>
            <a:endCxn id="7" idx="4"/>
          </p:cNvCxnSpPr>
          <p:nvPr/>
        </p:nvCxnSpPr>
        <p:spPr>
          <a:xfrm flipH="1">
            <a:off x="4467225" y="2995749"/>
            <a:ext cx="2000031" cy="428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AD6BB7-82EE-C543-E48A-612893A2C0F5}"/>
              </a:ext>
            </a:extLst>
          </p:cNvPr>
          <p:cNvCxnSpPr>
            <a:cxnSpLocks/>
          </p:cNvCxnSpPr>
          <p:nvPr/>
        </p:nvCxnSpPr>
        <p:spPr>
          <a:xfrm flipH="1">
            <a:off x="5066106" y="4075611"/>
            <a:ext cx="1401150" cy="4671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40FA-CBE3-14FF-CD51-7E5674B3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of Test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6585B-18D5-75B3-B8DD-8AAD9539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8830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Providing experimental test beds to carry out basic research in advanced accelerators and beam physics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Developing the S&amp;T needed to enable the next generation of science facilities and accelerator applications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Educating and training future scientists and engineers </a:t>
            </a:r>
          </a:p>
        </p:txBody>
      </p:sp>
    </p:spTree>
    <p:extLst>
      <p:ext uri="{BB962C8B-B14F-4D97-AF65-F5344CB8AC3E}">
        <p14:creationId xmlns:p14="http://schemas.microsoft.com/office/powerpoint/2010/main" val="359503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40FA-CBE3-14FF-CD51-7E5674B3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of Test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6585B-18D5-75B3-B8DD-8AAD9539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8830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Providing experimental test beds to carry out basic research in advanced accelerators and beam physics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Developing the S&amp;T needed to enable the next generation of science facilities and accelerator applications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Educating and training future scientists and engineers </a:t>
            </a:r>
          </a:p>
        </p:txBody>
      </p:sp>
    </p:spTree>
    <p:extLst>
      <p:ext uri="{BB962C8B-B14F-4D97-AF65-F5344CB8AC3E}">
        <p14:creationId xmlns:p14="http://schemas.microsoft.com/office/powerpoint/2010/main" val="329657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DAB60-4504-B73B-9976-6A363D3E6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0" y="1664071"/>
            <a:ext cx="3867558" cy="49828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network of National Lab facilities aiming to run a program specially targeting new collaborations for user-driven research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C8724-D549-A9FC-804D-55D01CA22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0147" y="69238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B6AD7-18B8-4C9C-AA70-ABD830A869A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Slide Number Placeholder 30">
            <a:extLst>
              <a:ext uri="{FF2B5EF4-FFF2-40B4-BE49-F238E27FC236}">
                <a16:creationId xmlns:a16="http://schemas.microsoft.com/office/drawing/2014/main" id="{F24AB3D5-BE2B-9CAB-F031-407E181B5EB1}"/>
              </a:ext>
            </a:extLst>
          </p:cNvPr>
          <p:cNvSpPr txBox="1">
            <a:spLocks/>
          </p:cNvSpPr>
          <p:nvPr/>
        </p:nvSpPr>
        <p:spPr>
          <a:xfrm>
            <a:off x="5833177" y="6994705"/>
            <a:ext cx="548640" cy="1828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B314C2-F465-953E-61FA-B6E2141AFA06}"/>
              </a:ext>
            </a:extLst>
          </p:cNvPr>
          <p:cNvGrpSpPr/>
          <p:nvPr/>
        </p:nvGrpSpPr>
        <p:grpSpPr>
          <a:xfrm>
            <a:off x="3826609" y="1288605"/>
            <a:ext cx="8272655" cy="3706980"/>
            <a:chOff x="2955656" y="1828808"/>
            <a:chExt cx="8844843" cy="4006412"/>
          </a:xfrm>
        </p:grpSpPr>
        <p:pic>
          <p:nvPicPr>
            <p:cNvPr id="5" name="Picture 4" descr="17,222 Us State Map Illustrations &amp; Clip Art - iStock">
              <a:extLst>
                <a:ext uri="{FF2B5EF4-FFF2-40B4-BE49-F238E27FC236}">
                  <a16:creationId xmlns:a16="http://schemas.microsoft.com/office/drawing/2014/main" id="{91027C43-4642-5573-FDE3-B741F0133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780" y="2408561"/>
              <a:ext cx="4948218" cy="3048168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DD36CFD-3FA7-1A5B-7410-93D633B870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0333" y="2858680"/>
              <a:ext cx="2649628" cy="750737"/>
            </a:xfrm>
            <a:prstGeom prst="straightConnector1">
              <a:avLst/>
            </a:prstGeom>
            <a:ln>
              <a:solidFill>
                <a:srgbClr val="82BC00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A8EC670-D739-EBC9-8EB4-DED7DAC483CD}"/>
                </a:ext>
              </a:extLst>
            </p:cNvPr>
            <p:cNvGrpSpPr/>
            <p:nvPr/>
          </p:nvGrpSpPr>
          <p:grpSpPr>
            <a:xfrm>
              <a:off x="8423982" y="1828808"/>
              <a:ext cx="1672098" cy="890736"/>
              <a:chOff x="3229166" y="1101737"/>
              <a:chExt cx="1393415" cy="742280"/>
            </a:xfrm>
            <a:scene3d>
              <a:camera prst="perspectiveContrastingRightFacing"/>
              <a:lightRig rig="threePt" dir="t"/>
            </a:scene3d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171C310-8D59-4539-4BBB-F35DAF10682C}"/>
                  </a:ext>
                </a:extLst>
              </p:cNvPr>
              <p:cNvSpPr/>
              <p:nvPr/>
            </p:nvSpPr>
            <p:spPr>
              <a:xfrm>
                <a:off x="3229166" y="1101737"/>
                <a:ext cx="1393415" cy="742280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90A0058-1EB8-089E-1E90-701257637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5306" y="1410310"/>
                <a:ext cx="1199491" cy="358237"/>
              </a:xfrm>
              <a:prstGeom prst="rect">
                <a:avLst/>
              </a:prstGeom>
              <a:ln>
                <a:solidFill>
                  <a:srgbClr val="004C97"/>
                </a:solidFill>
              </a:ln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4BE6306-F526-54BB-D8AC-AFCA3C40B0E2}"/>
                  </a:ext>
                </a:extLst>
              </p:cNvPr>
              <p:cNvSpPr/>
              <p:nvPr/>
            </p:nvSpPr>
            <p:spPr>
              <a:xfrm>
                <a:off x="3335306" y="1207410"/>
                <a:ext cx="1199491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4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0" dirty="0">
                    <a:solidFill>
                      <a:srgbClr val="00313C"/>
                    </a:solidFill>
                  </a:rPr>
                  <a:t>FAST/IOTA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EF34D1-91C5-0DE3-8A6D-D0E43E3FF632}"/>
                </a:ext>
              </a:extLst>
            </p:cNvPr>
            <p:cNvGrpSpPr/>
            <p:nvPr/>
          </p:nvGrpSpPr>
          <p:grpSpPr>
            <a:xfrm>
              <a:off x="10128401" y="2318747"/>
              <a:ext cx="1672098" cy="899424"/>
              <a:chOff x="4743228" y="1091565"/>
              <a:chExt cx="1393415" cy="749520"/>
            </a:xfrm>
            <a:scene3d>
              <a:camera prst="perspectiveContrastingRightFacing"/>
              <a:lightRig rig="threePt" dir="t"/>
            </a:scene3d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E6911DD-A56E-6AEA-D3A3-67180E57A420}"/>
                  </a:ext>
                </a:extLst>
              </p:cNvPr>
              <p:cNvSpPr/>
              <p:nvPr/>
            </p:nvSpPr>
            <p:spPr>
              <a:xfrm>
                <a:off x="4743228" y="1091565"/>
                <a:ext cx="1393415" cy="749520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71794CE-96F5-1243-4A54-1AE8248B70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78"/>
              <a:stretch/>
            </p:blipFill>
            <p:spPr>
              <a:xfrm>
                <a:off x="4859537" y="1383094"/>
                <a:ext cx="1199491" cy="418395"/>
              </a:xfrm>
              <a:prstGeom prst="rect">
                <a:avLst/>
              </a:prstGeom>
              <a:ln w="9525">
                <a:solidFill>
                  <a:srgbClr val="8C1515"/>
                </a:solidFill>
              </a:ln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DF6887-AD75-9123-5A3B-106A5E01F922}"/>
                  </a:ext>
                </a:extLst>
              </p:cNvPr>
              <p:cNvSpPr/>
              <p:nvPr/>
            </p:nvSpPr>
            <p:spPr>
              <a:xfrm>
                <a:off x="4856181" y="1169884"/>
                <a:ext cx="1199491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15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0" dirty="0">
                    <a:solidFill>
                      <a:srgbClr val="8C1515"/>
                    </a:solidFill>
                  </a:rPr>
                  <a:t>AWA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0ED0545-DCA4-A9A0-499F-9047034E4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4873" y="2495711"/>
              <a:ext cx="1330949" cy="1149943"/>
            </a:xfrm>
            <a:prstGeom prst="straightConnector1">
              <a:avLst/>
            </a:prstGeom>
            <a:ln>
              <a:solidFill>
                <a:srgbClr val="8C1515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0AD654-41F7-953C-ADF9-F5D4F042E32C}"/>
                </a:ext>
              </a:extLst>
            </p:cNvPr>
            <p:cNvGrpSpPr/>
            <p:nvPr/>
          </p:nvGrpSpPr>
          <p:grpSpPr>
            <a:xfrm>
              <a:off x="6234282" y="1871599"/>
              <a:ext cx="2002137" cy="904208"/>
              <a:chOff x="2576629" y="3405324"/>
              <a:chExt cx="1436683" cy="753507"/>
            </a:xfrm>
            <a:scene3d>
              <a:camera prst="perspectiveContrastingRightFacing"/>
              <a:lightRig rig="threePt" dir="t"/>
            </a:scene3d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BD9F1A3-D999-1A63-FD31-8B5E5F073202}"/>
                  </a:ext>
                </a:extLst>
              </p:cNvPr>
              <p:cNvSpPr/>
              <p:nvPr/>
            </p:nvSpPr>
            <p:spPr>
              <a:xfrm>
                <a:off x="2576629" y="3405324"/>
                <a:ext cx="1436683" cy="753507"/>
              </a:xfrm>
              <a:prstGeom prst="roundRect">
                <a:avLst/>
              </a:prstGeom>
              <a:solidFill>
                <a:srgbClr val="00B0F0"/>
              </a:solidFill>
              <a:ln w="3810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15CA1D9-89FA-6CB8-CD4A-56DD893B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8594" y="3478489"/>
                <a:ext cx="1175896" cy="420733"/>
              </a:xfrm>
              <a:prstGeom prst="rect">
                <a:avLst/>
              </a:prstGeom>
              <a:ln>
                <a:solidFill>
                  <a:srgbClr val="8C1515"/>
                </a:solidFill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1C488A-7D85-D60A-F78F-97D70C2BC719}"/>
                  </a:ext>
                </a:extLst>
              </p:cNvPr>
              <p:cNvSpPr/>
              <p:nvPr/>
            </p:nvSpPr>
            <p:spPr>
              <a:xfrm>
                <a:off x="2708594" y="3899222"/>
                <a:ext cx="1175896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15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0" dirty="0">
                    <a:solidFill>
                      <a:srgbClr val="8C1515"/>
                    </a:solidFill>
                  </a:rPr>
                  <a:t>FACET-II/NCLTA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7348FA8-FD7C-46D8-9F07-0DB31B199B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7552" y="2462318"/>
              <a:ext cx="1022287" cy="1112784"/>
            </a:xfrm>
            <a:prstGeom prst="straightConnector1">
              <a:avLst/>
            </a:prstGeom>
            <a:ln>
              <a:solidFill>
                <a:srgbClr val="004C97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E6DDFC4-54C3-8DD3-0253-BD059B1CD825}"/>
                </a:ext>
              </a:extLst>
            </p:cNvPr>
            <p:cNvSpPr/>
            <p:nvPr/>
          </p:nvSpPr>
          <p:spPr>
            <a:xfrm>
              <a:off x="9950158" y="3600246"/>
              <a:ext cx="1744926" cy="98756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accent6"/>
              </a:solidFill>
            </a:ln>
            <a:effectLst/>
            <a:scene3d>
              <a:camera prst="perspectiveHeroicExtremeLeftFacing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CA3CDD4-0807-C19D-F3BE-2F9CFEFA2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2725" y="3724621"/>
              <a:ext cx="1588918" cy="502074"/>
            </a:xfrm>
            <a:prstGeom prst="rect">
              <a:avLst/>
            </a:prstGeom>
            <a:ln w="28575">
              <a:solidFill>
                <a:srgbClr val="00ADDC"/>
              </a:solidFill>
            </a:ln>
            <a:scene3d>
              <a:camera prst="perspectiveHeroicExtremeLeftFacing"/>
              <a:lightRig rig="threePt" dir="t"/>
            </a:scene3d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C91C5F-92BA-7061-E3A0-AC00BB3B0FEB}"/>
                </a:ext>
              </a:extLst>
            </p:cNvPr>
            <p:cNvSpPr/>
            <p:nvPr/>
          </p:nvSpPr>
          <p:spPr>
            <a:xfrm>
              <a:off x="10015660" y="4211416"/>
              <a:ext cx="1588918" cy="2409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DDC"/>
              </a:solidFill>
            </a:ln>
            <a:scene3d>
              <a:camera prst="perspectiveHeroicExtreme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>
                  <a:solidFill>
                    <a:srgbClr val="00ADDC"/>
                  </a:solidFill>
                </a:rPr>
                <a:t>ATF/UED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B0DDF9F-25FF-13C6-8AF5-50B73836B7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9799" y="3637431"/>
              <a:ext cx="1095085" cy="285737"/>
            </a:xfrm>
            <a:prstGeom prst="straightConnector1">
              <a:avLst/>
            </a:prstGeom>
            <a:ln>
              <a:solidFill>
                <a:srgbClr val="00ADDC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0DEC289-0383-0351-2B0E-2AD54939B3AA}"/>
                </a:ext>
              </a:extLst>
            </p:cNvPr>
            <p:cNvCxnSpPr>
              <a:cxnSpLocks/>
            </p:cNvCxnSpPr>
            <p:nvPr/>
          </p:nvCxnSpPr>
          <p:spPr>
            <a:xfrm>
              <a:off x="4888236" y="2598373"/>
              <a:ext cx="494316" cy="976729"/>
            </a:xfrm>
            <a:prstGeom prst="straightConnector1">
              <a:avLst/>
            </a:prstGeom>
            <a:ln>
              <a:solidFill>
                <a:srgbClr val="00313C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04096FE-C1AC-D749-89FE-8536D1406C4B}"/>
                </a:ext>
              </a:extLst>
            </p:cNvPr>
            <p:cNvGrpSpPr/>
            <p:nvPr/>
          </p:nvGrpSpPr>
          <p:grpSpPr>
            <a:xfrm>
              <a:off x="2955656" y="2065069"/>
              <a:ext cx="2148300" cy="826618"/>
              <a:chOff x="2614630" y="1483761"/>
              <a:chExt cx="1790250" cy="688848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86A5783D-9876-E4B1-6647-1A26E09A398E}"/>
                  </a:ext>
                </a:extLst>
              </p:cNvPr>
              <p:cNvSpPr/>
              <p:nvPr/>
            </p:nvSpPr>
            <p:spPr>
              <a:xfrm>
                <a:off x="2614630" y="1483761"/>
                <a:ext cx="1790250" cy="688848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820F68A-1740-1C3B-93A8-299683B939D7}"/>
                  </a:ext>
                </a:extLst>
              </p:cNvPr>
              <p:cNvSpPr/>
              <p:nvPr/>
            </p:nvSpPr>
            <p:spPr>
              <a:xfrm>
                <a:off x="2708594" y="1545437"/>
                <a:ext cx="1607113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0" dirty="0">
                    <a:solidFill>
                      <a:srgbClr val="00313C"/>
                    </a:solidFill>
                  </a:rPr>
                  <a:t>BELLA/</a:t>
                </a:r>
                <a:r>
                  <a:rPr lang="en-US" sz="1680" dirty="0" err="1">
                    <a:solidFill>
                      <a:srgbClr val="00313C"/>
                    </a:solidFill>
                  </a:rPr>
                  <a:t>HiRES</a:t>
                </a:r>
                <a:endParaRPr lang="en-US" sz="1680">
                  <a:solidFill>
                    <a:srgbClr val="00313C"/>
                  </a:solidFill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B0AD572-2B1E-7499-3D28-E3AAFF646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8594" y="1744999"/>
                <a:ext cx="1607113" cy="366364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86CB4E4-242C-DAA1-C5B8-F4C9D78982F1}"/>
                </a:ext>
              </a:extLst>
            </p:cNvPr>
            <p:cNvGrpSpPr/>
            <p:nvPr/>
          </p:nvGrpSpPr>
          <p:grpSpPr>
            <a:xfrm>
              <a:off x="9597341" y="4944484"/>
              <a:ext cx="1672098" cy="890736"/>
              <a:chOff x="9748892" y="4876671"/>
              <a:chExt cx="1672098" cy="890736"/>
            </a:xfrm>
            <a:scene3d>
              <a:camera prst="perspectiveContrastingLeftFacing"/>
              <a:lightRig rig="threePt" dir="t"/>
            </a:scene3d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AEB5C03-A5A3-D814-76A6-40182D5264EC}"/>
                  </a:ext>
                </a:extLst>
              </p:cNvPr>
              <p:cNvGrpSpPr/>
              <p:nvPr/>
            </p:nvGrpSpPr>
            <p:grpSpPr>
              <a:xfrm>
                <a:off x="9748892" y="4876671"/>
                <a:ext cx="1672098" cy="890736"/>
                <a:chOff x="3229166" y="1101737"/>
                <a:chExt cx="1393415" cy="742280"/>
              </a:xfrm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CFDED62F-D9FA-D472-7AEB-CD9D02358FBB}"/>
                    </a:ext>
                  </a:extLst>
                </p:cNvPr>
                <p:cNvSpPr/>
                <p:nvPr/>
              </p:nvSpPr>
              <p:spPr>
                <a:xfrm>
                  <a:off x="3229166" y="1101737"/>
                  <a:ext cx="1393415" cy="742280"/>
                </a:xfrm>
                <a:prstGeom prst="roundRect">
                  <a:avLst/>
                </a:prstGeom>
                <a:solidFill>
                  <a:srgbClr val="00B0F0"/>
                </a:solidFill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84C3C6D-7A94-668E-FA97-6CAA0F0F438F}"/>
                    </a:ext>
                  </a:extLst>
                </p:cNvPr>
                <p:cNvSpPr/>
                <p:nvPr/>
              </p:nvSpPr>
              <p:spPr>
                <a:xfrm>
                  <a:off x="3335306" y="1207410"/>
                  <a:ext cx="1199491" cy="200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80">
                      <a:solidFill>
                        <a:srgbClr val="00313C"/>
                      </a:solidFill>
                    </a:rPr>
                    <a:t>UITF</a:t>
                  </a:r>
                </a:p>
              </p:txBody>
            </p:sp>
          </p:grpSp>
          <p:pic>
            <p:nvPicPr>
              <p:cNvPr id="1026" name="Picture 2" descr="Home">
                <a:extLst>
                  <a:ext uri="{FF2B5EF4-FFF2-40B4-BE49-F238E27FC236}">
                    <a16:creationId xmlns:a16="http://schemas.microsoft.com/office/drawing/2014/main" id="{5F710E97-0CF1-AF72-8D3B-66AF5F1338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6260" y="5244385"/>
                <a:ext cx="1439389" cy="36229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noFill/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6532EB-297F-6A24-0A91-82E3CD7F3D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6666" y="4211416"/>
              <a:ext cx="1053773" cy="940055"/>
            </a:xfrm>
            <a:prstGeom prst="straightConnector1">
              <a:avLst/>
            </a:prstGeom>
            <a:ln>
              <a:solidFill>
                <a:srgbClr val="7030A0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93CD34-9FC4-2219-C72E-C1C3D074410D}"/>
              </a:ext>
            </a:extLst>
          </p:cNvPr>
          <p:cNvSpPr txBox="1"/>
          <p:nvPr/>
        </p:nvSpPr>
        <p:spPr>
          <a:xfrm>
            <a:off x="346976" y="4206336"/>
            <a:ext cx="4804409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/>
              <a:t>United in a common 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Advance accelerator research and applications of accelerator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Provide access to unique accelerator and accelerator component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Foster collaboration to exchange ideas, skills and resources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DDD323-561A-1ED2-F23A-7380E3D14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89" y="19194"/>
            <a:ext cx="6100212" cy="11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536B0-2E0E-D618-A7CC-5D272638C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90" y="157287"/>
            <a:ext cx="10515600" cy="1081088"/>
          </a:xfrm>
        </p:spPr>
        <p:txBody>
          <a:bodyPr/>
          <a:lstStyle/>
          <a:p>
            <a:r>
              <a:rPr lang="en-US"/>
              <a:t>Implementation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8D483-8650-F699-B5E2-0AB49875B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06" y="963819"/>
            <a:ext cx="11641929" cy="5100589"/>
          </a:xfrm>
        </p:spPr>
        <p:txBody>
          <a:bodyPr>
            <a:normAutofit/>
          </a:bodyPr>
          <a:lstStyle/>
          <a:p>
            <a:r>
              <a:rPr lang="en-US" b="1"/>
              <a:t>Facilities at 6 National Labs </a:t>
            </a:r>
            <a:r>
              <a:rPr lang="en-US"/>
              <a:t>will form the initial network for the pilot year</a:t>
            </a:r>
          </a:p>
          <a:p>
            <a:pPr lvl="1">
              <a:lnSpc>
                <a:spcPct val="120000"/>
              </a:lnSpc>
            </a:pPr>
            <a:r>
              <a:rPr lang="en-US"/>
              <a:t>Argonne (AWA), Berkeley (BELLA, </a:t>
            </a:r>
            <a:r>
              <a:rPr lang="en-US" err="1"/>
              <a:t>HiRes</a:t>
            </a:r>
            <a:r>
              <a:rPr lang="en-US"/>
              <a:t>), Brookhaven (ATF, UED), Fermilab (FAST/IOTA), Jefferson Lab (UITF), SLAC (FACET-II, NLCTA)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1BB3-66DE-2E0E-F36B-D09B64C69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030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B6AD7-18B8-4C9C-AA70-ABD830A869A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ardrop 4" descr="Teardrop">
            <a:extLst>
              <a:ext uri="{FF2B5EF4-FFF2-40B4-BE49-F238E27FC236}">
                <a16:creationId xmlns:a16="http://schemas.microsoft.com/office/drawing/2014/main" id="{B0E8E180-D533-B940-CADF-E01E96B63E7D}"/>
              </a:ext>
            </a:extLst>
          </p:cNvPr>
          <p:cNvSpPr/>
          <p:nvPr/>
        </p:nvSpPr>
        <p:spPr>
          <a:xfrm rot="8060572">
            <a:off x="4671390" y="2292386"/>
            <a:ext cx="1237088" cy="1285715"/>
          </a:xfrm>
          <a:prstGeom prst="teardrop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24000">
                <a:schemeClr val="accent6"/>
              </a:gs>
              <a:gs pos="78000">
                <a:schemeClr val="accent6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6" name="Teardrop 5" descr="Milestone teardrop">
            <a:extLst>
              <a:ext uri="{FF2B5EF4-FFF2-40B4-BE49-F238E27FC236}">
                <a16:creationId xmlns:a16="http://schemas.microsoft.com/office/drawing/2014/main" id="{2947DEAB-F8F4-D2E7-DC9D-BBA247A441BC}"/>
              </a:ext>
            </a:extLst>
          </p:cNvPr>
          <p:cNvSpPr/>
          <p:nvPr/>
        </p:nvSpPr>
        <p:spPr>
          <a:xfrm rot="7971563">
            <a:off x="4777900" y="2388829"/>
            <a:ext cx="1073039" cy="110295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7" name="Oval 6" descr="Milestone date in a circle">
            <a:extLst>
              <a:ext uri="{FF2B5EF4-FFF2-40B4-BE49-F238E27FC236}">
                <a16:creationId xmlns:a16="http://schemas.microsoft.com/office/drawing/2014/main" id="{61C0D027-42ED-0473-CDD0-7D0AC3CAE5A1}"/>
              </a:ext>
            </a:extLst>
          </p:cNvPr>
          <p:cNvSpPr/>
          <p:nvPr/>
        </p:nvSpPr>
        <p:spPr>
          <a:xfrm>
            <a:off x="4633839" y="2482390"/>
            <a:ext cx="1234490" cy="8456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222B35"/>
                </a:solidFill>
                <a:latin typeface="Franklin Gothic Book"/>
              </a:rPr>
              <a:t>Gather LOIs</a:t>
            </a:r>
            <a:endParaRPr lang="en-US" sz="15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Oval 8" descr="Shadow shape">
            <a:extLst>
              <a:ext uri="{FF2B5EF4-FFF2-40B4-BE49-F238E27FC236}">
                <a16:creationId xmlns:a16="http://schemas.microsoft.com/office/drawing/2014/main" id="{FFCB1538-B6EE-E547-AAC2-2AF9B288A910}"/>
              </a:ext>
            </a:extLst>
          </p:cNvPr>
          <p:cNvSpPr/>
          <p:nvPr/>
        </p:nvSpPr>
        <p:spPr>
          <a:xfrm>
            <a:off x="5083613" y="3903279"/>
            <a:ext cx="629685" cy="19101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0" name="Teardrop 9" descr="Teardrop">
            <a:extLst>
              <a:ext uri="{FF2B5EF4-FFF2-40B4-BE49-F238E27FC236}">
                <a16:creationId xmlns:a16="http://schemas.microsoft.com/office/drawing/2014/main" id="{D98F9F6C-E234-57A9-FD78-B6C14EECF018}"/>
              </a:ext>
            </a:extLst>
          </p:cNvPr>
          <p:cNvSpPr/>
          <p:nvPr/>
        </p:nvSpPr>
        <p:spPr>
          <a:xfrm rot="8060572">
            <a:off x="6916297" y="2282684"/>
            <a:ext cx="1237088" cy="1285715"/>
          </a:xfrm>
          <a:prstGeom prst="teardrop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400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5" name="Teardrop 14" descr="Milestone teardrop">
            <a:extLst>
              <a:ext uri="{FF2B5EF4-FFF2-40B4-BE49-F238E27FC236}">
                <a16:creationId xmlns:a16="http://schemas.microsoft.com/office/drawing/2014/main" id="{FB299775-2A4A-DC3D-C10E-525268321828}"/>
              </a:ext>
            </a:extLst>
          </p:cNvPr>
          <p:cNvSpPr/>
          <p:nvPr/>
        </p:nvSpPr>
        <p:spPr>
          <a:xfrm rot="7971563">
            <a:off x="7016085" y="2385361"/>
            <a:ext cx="1073039" cy="110295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6" name="Oval 15" descr="Milestone date in a circle">
            <a:extLst>
              <a:ext uri="{FF2B5EF4-FFF2-40B4-BE49-F238E27FC236}">
                <a16:creationId xmlns:a16="http://schemas.microsoft.com/office/drawing/2014/main" id="{888AC7D0-C765-02AB-E025-DC51DAC0076B}"/>
              </a:ext>
            </a:extLst>
          </p:cNvPr>
          <p:cNvSpPr/>
          <p:nvPr/>
        </p:nvSpPr>
        <p:spPr>
          <a:xfrm>
            <a:off x="6733435" y="2540970"/>
            <a:ext cx="1635615" cy="8456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i="0" u="none" strike="noStrike">
                <a:solidFill>
                  <a:srgbClr val="222B35"/>
                </a:solidFill>
                <a:latin typeface="Franklin Gothic Book"/>
              </a:rPr>
              <a:t>Proposal Call</a:t>
            </a:r>
            <a:endParaRPr lang="en-US" sz="15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Oval 16" descr="Shadow shape">
            <a:extLst>
              <a:ext uri="{FF2B5EF4-FFF2-40B4-BE49-F238E27FC236}">
                <a16:creationId xmlns:a16="http://schemas.microsoft.com/office/drawing/2014/main" id="{C46DC53D-FD3F-482F-19D2-B538672240DF}"/>
              </a:ext>
            </a:extLst>
          </p:cNvPr>
          <p:cNvSpPr/>
          <p:nvPr/>
        </p:nvSpPr>
        <p:spPr>
          <a:xfrm>
            <a:off x="7328713" y="3899811"/>
            <a:ext cx="629685" cy="19101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2" name="Teardrop 21" descr="Teardrop">
            <a:extLst>
              <a:ext uri="{FF2B5EF4-FFF2-40B4-BE49-F238E27FC236}">
                <a16:creationId xmlns:a16="http://schemas.microsoft.com/office/drawing/2014/main" id="{D6554EC8-5293-47A8-D1A3-579C536385AC}"/>
              </a:ext>
            </a:extLst>
          </p:cNvPr>
          <p:cNvSpPr/>
          <p:nvPr/>
        </p:nvSpPr>
        <p:spPr>
          <a:xfrm rot="8060572">
            <a:off x="10146747" y="2305764"/>
            <a:ext cx="1237088" cy="1285715"/>
          </a:xfrm>
          <a:prstGeom prst="teardrop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30000">
                <a:schemeClr val="accent2">
                  <a:lumMod val="60000"/>
                  <a:lumOff val="40000"/>
                </a:schemeClr>
              </a:gs>
              <a:gs pos="78000">
                <a:schemeClr val="accent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3" name="Teardrop 22" descr="Milestone teardrop">
            <a:extLst>
              <a:ext uri="{FF2B5EF4-FFF2-40B4-BE49-F238E27FC236}">
                <a16:creationId xmlns:a16="http://schemas.microsoft.com/office/drawing/2014/main" id="{A534080F-E6EA-2C7E-84F5-B7FD519A33F9}"/>
              </a:ext>
            </a:extLst>
          </p:cNvPr>
          <p:cNvSpPr/>
          <p:nvPr/>
        </p:nvSpPr>
        <p:spPr>
          <a:xfrm rot="7971563">
            <a:off x="10246535" y="2408441"/>
            <a:ext cx="1073039" cy="110295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4" name="Oval 23" descr="Milestone date in a circle">
            <a:extLst>
              <a:ext uri="{FF2B5EF4-FFF2-40B4-BE49-F238E27FC236}">
                <a16:creationId xmlns:a16="http://schemas.microsoft.com/office/drawing/2014/main" id="{23B91E63-5847-6AE7-878F-746DDA6AFB2D}"/>
              </a:ext>
            </a:extLst>
          </p:cNvPr>
          <p:cNvSpPr/>
          <p:nvPr/>
        </p:nvSpPr>
        <p:spPr>
          <a:xfrm>
            <a:off x="10138970" y="2562861"/>
            <a:ext cx="1320498" cy="8456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i="0" u="none" strike="noStrike">
                <a:solidFill>
                  <a:srgbClr val="222B35"/>
                </a:solidFill>
                <a:latin typeface="Franklin Gothic Book"/>
              </a:rPr>
              <a:t>Pilot run for facility time</a:t>
            </a:r>
            <a:endParaRPr lang="en-US" sz="15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Oval 24" descr="Shadow shape">
            <a:extLst>
              <a:ext uri="{FF2B5EF4-FFF2-40B4-BE49-F238E27FC236}">
                <a16:creationId xmlns:a16="http://schemas.microsoft.com/office/drawing/2014/main" id="{6B67CCB5-4954-DDFE-68C7-1B81621EB4E6}"/>
              </a:ext>
            </a:extLst>
          </p:cNvPr>
          <p:cNvSpPr/>
          <p:nvPr/>
        </p:nvSpPr>
        <p:spPr>
          <a:xfrm>
            <a:off x="10552248" y="3922891"/>
            <a:ext cx="629685" cy="19101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983312-03FF-4F8B-AD41-F090CB331733}"/>
              </a:ext>
            </a:extLst>
          </p:cNvPr>
          <p:cNvSpPr txBox="1"/>
          <p:nvPr/>
        </p:nvSpPr>
        <p:spPr>
          <a:xfrm>
            <a:off x="753188" y="4967039"/>
            <a:ext cx="5109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Coordinate efforts at conferences, workshops and meetings to inspire new engagements </a:t>
            </a:r>
          </a:p>
          <a:p>
            <a:r>
              <a:rPr lang="en-US"/>
              <a:t>&amp; work to streamline and document processes</a:t>
            </a:r>
          </a:p>
          <a:p>
            <a:r>
              <a:rPr lang="en-US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CBF3AC-804A-DAD4-3714-48A5AB77255B}"/>
              </a:ext>
            </a:extLst>
          </p:cNvPr>
          <p:cNvSpPr txBox="1"/>
          <p:nvPr/>
        </p:nvSpPr>
        <p:spPr>
          <a:xfrm>
            <a:off x="6595988" y="5011993"/>
            <a:ext cx="4873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Pilot year for competitive beam time awards</a:t>
            </a:r>
          </a:p>
          <a:p>
            <a:r>
              <a:rPr lang="en-US"/>
              <a:t>~ 3 weeks at each laboratory/facility by end 2025</a:t>
            </a:r>
          </a:p>
          <a:p>
            <a:endParaRPr lang="en-US"/>
          </a:p>
        </p:txBody>
      </p:sp>
      <p:sp>
        <p:nvSpPr>
          <p:cNvPr id="8" name="Teardrop 7" descr="Teardrop">
            <a:extLst>
              <a:ext uri="{FF2B5EF4-FFF2-40B4-BE49-F238E27FC236}">
                <a16:creationId xmlns:a16="http://schemas.microsoft.com/office/drawing/2014/main" id="{B74D08D2-AEB8-5D69-5D0B-23B1BEA5A247}"/>
              </a:ext>
            </a:extLst>
          </p:cNvPr>
          <p:cNvSpPr/>
          <p:nvPr/>
        </p:nvSpPr>
        <p:spPr>
          <a:xfrm rot="8060572">
            <a:off x="2401686" y="2315572"/>
            <a:ext cx="1237088" cy="1285715"/>
          </a:xfrm>
          <a:prstGeom prst="teardrop">
            <a:avLst/>
          </a:prstGeom>
          <a:gradFill>
            <a:gsLst>
              <a:gs pos="0">
                <a:srgbClr val="FFC000"/>
              </a:gs>
              <a:gs pos="24000">
                <a:schemeClr val="accent5">
                  <a:lumMod val="75000"/>
                </a:schemeClr>
              </a:gs>
              <a:gs pos="78000">
                <a:schemeClr val="accent5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7" name="Teardrop 26" descr="Milestone teardrop">
            <a:extLst>
              <a:ext uri="{FF2B5EF4-FFF2-40B4-BE49-F238E27FC236}">
                <a16:creationId xmlns:a16="http://schemas.microsoft.com/office/drawing/2014/main" id="{A59BA08D-B2FA-1455-CD7D-DCB32EB0FCA3}"/>
              </a:ext>
            </a:extLst>
          </p:cNvPr>
          <p:cNvSpPr/>
          <p:nvPr/>
        </p:nvSpPr>
        <p:spPr>
          <a:xfrm rot="7971563">
            <a:off x="2501474" y="2418249"/>
            <a:ext cx="1073039" cy="110295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9" name="Oval 28" descr="Milestone date in a circle">
            <a:extLst>
              <a:ext uri="{FF2B5EF4-FFF2-40B4-BE49-F238E27FC236}">
                <a16:creationId xmlns:a16="http://schemas.microsoft.com/office/drawing/2014/main" id="{B4086DB1-B6E3-2CF5-506E-CA87526E8036}"/>
              </a:ext>
            </a:extLst>
          </p:cNvPr>
          <p:cNvSpPr/>
          <p:nvPr/>
        </p:nvSpPr>
        <p:spPr>
          <a:xfrm>
            <a:off x="2296279" y="2521130"/>
            <a:ext cx="1471321" cy="8456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i="0" u="none" strike="noStrike">
                <a:solidFill>
                  <a:srgbClr val="222B35"/>
                </a:solidFill>
                <a:latin typeface="Franklin Gothic Book"/>
              </a:rPr>
              <a:t>Website Launch</a:t>
            </a:r>
            <a:endParaRPr lang="en-US" sz="15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Oval 30" descr="Shadow shape">
            <a:extLst>
              <a:ext uri="{FF2B5EF4-FFF2-40B4-BE49-F238E27FC236}">
                <a16:creationId xmlns:a16="http://schemas.microsoft.com/office/drawing/2014/main" id="{E9DF0E84-6949-3BD6-94DE-9740FE5E783D}"/>
              </a:ext>
            </a:extLst>
          </p:cNvPr>
          <p:cNvSpPr/>
          <p:nvPr/>
        </p:nvSpPr>
        <p:spPr>
          <a:xfrm>
            <a:off x="2814102" y="3932699"/>
            <a:ext cx="629685" cy="19101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3D2F94-0485-3A45-0861-5FA00446C17C}"/>
              </a:ext>
            </a:extLst>
          </p:cNvPr>
          <p:cNvSpPr/>
          <p:nvPr/>
        </p:nvSpPr>
        <p:spPr>
          <a:xfrm>
            <a:off x="468198" y="4254840"/>
            <a:ext cx="5598593" cy="26481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FY24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FC27E2-A179-E161-C186-BBD3489222DA}"/>
              </a:ext>
            </a:extLst>
          </p:cNvPr>
          <p:cNvSpPr/>
          <p:nvPr/>
        </p:nvSpPr>
        <p:spPr>
          <a:xfrm>
            <a:off x="482648" y="4603472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37849D-5C5D-12BC-30D4-D63A71DC3B1E}"/>
              </a:ext>
            </a:extLst>
          </p:cNvPr>
          <p:cNvSpPr/>
          <p:nvPr/>
        </p:nvSpPr>
        <p:spPr>
          <a:xfrm>
            <a:off x="1900863" y="4603472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DE6434-5F44-5AC9-1409-CBB6A3003A5F}"/>
              </a:ext>
            </a:extLst>
          </p:cNvPr>
          <p:cNvSpPr/>
          <p:nvPr/>
        </p:nvSpPr>
        <p:spPr>
          <a:xfrm>
            <a:off x="3307706" y="4607525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0415A5-66E2-F7B3-A96A-8E4824C121E5}"/>
              </a:ext>
            </a:extLst>
          </p:cNvPr>
          <p:cNvSpPr/>
          <p:nvPr/>
        </p:nvSpPr>
        <p:spPr>
          <a:xfrm>
            <a:off x="4725383" y="4600434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87AAC1-A75D-F35F-DCDD-9D3A33E2ECCC}"/>
              </a:ext>
            </a:extLst>
          </p:cNvPr>
          <p:cNvSpPr/>
          <p:nvPr/>
        </p:nvSpPr>
        <p:spPr>
          <a:xfrm>
            <a:off x="6146638" y="4237313"/>
            <a:ext cx="5598593" cy="26481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FY25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B8CCD5-5782-32D5-E71F-10374919F126}"/>
              </a:ext>
            </a:extLst>
          </p:cNvPr>
          <p:cNvSpPr/>
          <p:nvPr/>
        </p:nvSpPr>
        <p:spPr>
          <a:xfrm>
            <a:off x="6161088" y="4585945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EFE883-C3FD-CAB6-E672-14F48423E6E7}"/>
              </a:ext>
            </a:extLst>
          </p:cNvPr>
          <p:cNvSpPr/>
          <p:nvPr/>
        </p:nvSpPr>
        <p:spPr>
          <a:xfrm>
            <a:off x="7579303" y="4585945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734200-538E-8D3C-CC8B-43B62579E6E2}"/>
              </a:ext>
            </a:extLst>
          </p:cNvPr>
          <p:cNvSpPr/>
          <p:nvPr/>
        </p:nvSpPr>
        <p:spPr>
          <a:xfrm>
            <a:off x="8975712" y="4600120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84ED00-8BDA-7E41-6FF9-551EE58DB834}"/>
              </a:ext>
            </a:extLst>
          </p:cNvPr>
          <p:cNvSpPr/>
          <p:nvPr/>
        </p:nvSpPr>
        <p:spPr>
          <a:xfrm>
            <a:off x="10393389" y="4593029"/>
            <a:ext cx="1373662" cy="2827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Q4</a:t>
            </a:r>
          </a:p>
        </p:txBody>
      </p:sp>
      <p:sp>
        <p:nvSpPr>
          <p:cNvPr id="44" name="Teardrop 43" descr="Teardrop">
            <a:extLst>
              <a:ext uri="{FF2B5EF4-FFF2-40B4-BE49-F238E27FC236}">
                <a16:creationId xmlns:a16="http://schemas.microsoft.com/office/drawing/2014/main" id="{6924AAF9-B75E-DE69-E0F5-D1D790F768F4}"/>
              </a:ext>
            </a:extLst>
          </p:cNvPr>
          <p:cNvSpPr/>
          <p:nvPr/>
        </p:nvSpPr>
        <p:spPr>
          <a:xfrm rot="8060572">
            <a:off x="497546" y="2321807"/>
            <a:ext cx="1237088" cy="1285715"/>
          </a:xfrm>
          <a:prstGeom prst="teardrop">
            <a:avLst/>
          </a:prstGeom>
          <a:gradFill flip="none" rotWithShape="1">
            <a:gsLst>
              <a:gs pos="0">
                <a:srgbClr val="D64933"/>
              </a:gs>
              <a:gs pos="24000">
                <a:srgbClr val="FF0000"/>
              </a:gs>
              <a:gs pos="78000">
                <a:schemeClr val="accent3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45" name="Teardrop 44" descr="Milestone teardrop">
            <a:extLst>
              <a:ext uri="{FF2B5EF4-FFF2-40B4-BE49-F238E27FC236}">
                <a16:creationId xmlns:a16="http://schemas.microsoft.com/office/drawing/2014/main" id="{88F37F7B-4036-4EED-0A31-B53765B47924}"/>
              </a:ext>
            </a:extLst>
          </p:cNvPr>
          <p:cNvSpPr/>
          <p:nvPr/>
        </p:nvSpPr>
        <p:spPr>
          <a:xfrm rot="7971563">
            <a:off x="604056" y="2418250"/>
            <a:ext cx="1073039" cy="110295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46" name="Oval 45" descr="Milestone date in a circle">
            <a:extLst>
              <a:ext uri="{FF2B5EF4-FFF2-40B4-BE49-F238E27FC236}">
                <a16:creationId xmlns:a16="http://schemas.microsoft.com/office/drawing/2014/main" id="{F967003D-89BC-CB7A-A304-86701AEA1246}"/>
              </a:ext>
            </a:extLst>
          </p:cNvPr>
          <p:cNvSpPr/>
          <p:nvPr/>
        </p:nvSpPr>
        <p:spPr>
          <a:xfrm>
            <a:off x="459995" y="2511811"/>
            <a:ext cx="1234490" cy="8456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222B35"/>
                </a:solidFill>
                <a:latin typeface="Franklin Gothic Book"/>
              </a:rPr>
              <a:t>Now</a:t>
            </a:r>
            <a:endParaRPr lang="en-US" sz="15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7" name="Oval 46" descr="Shadow shape">
            <a:extLst>
              <a:ext uri="{FF2B5EF4-FFF2-40B4-BE49-F238E27FC236}">
                <a16:creationId xmlns:a16="http://schemas.microsoft.com/office/drawing/2014/main" id="{8B8520AB-A245-C881-D1E4-DA11C607F4AD}"/>
              </a:ext>
            </a:extLst>
          </p:cNvPr>
          <p:cNvSpPr/>
          <p:nvPr/>
        </p:nvSpPr>
        <p:spPr>
          <a:xfrm>
            <a:off x="909769" y="3932700"/>
            <a:ext cx="629685" cy="19101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0EC911-3CF2-68DB-CF64-6F021D795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0942" y="139575"/>
            <a:ext cx="3468894" cy="6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0356B-ECCA-3E9F-18F6-E8859F69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Unique Set of Distributed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0B603-D165-A485-CADD-EB1EC5AC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/>
            <a:r>
              <a:rPr lang="en-US" dirty="0"/>
              <a:t>Electron, positron and proton sources</a:t>
            </a:r>
          </a:p>
          <a:p>
            <a:pPr marL="685800"/>
            <a:r>
              <a:rPr lang="en-US" dirty="0"/>
              <a:t>Electron energies ranging from a few MeV to 10 GeV</a:t>
            </a:r>
          </a:p>
          <a:p>
            <a:pPr marL="685800"/>
            <a:r>
              <a:rPr lang="en-US" dirty="0"/>
              <a:t>100 TW class laser sources </a:t>
            </a:r>
          </a:p>
          <a:p>
            <a:pPr marL="685800"/>
            <a:r>
              <a:rPr lang="en-US" dirty="0"/>
              <a:t>High power RF sources for testing </a:t>
            </a:r>
          </a:p>
          <a:p>
            <a:pPr marL="685800"/>
            <a:r>
              <a:rPr lang="en-US" dirty="0"/>
              <a:t>Advanced particle and radiation diagnostics</a:t>
            </a:r>
          </a:p>
          <a:p>
            <a:pPr marL="685800"/>
            <a:r>
              <a:rPr lang="en-US" dirty="0"/>
              <a:t>A mix of user facilities and mission-driven facilities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68293"/>
      </p:ext>
    </p:extLst>
  </p:cSld>
  <p:clrMapOvr>
    <a:masterClrMapping/>
  </p:clrMapOvr>
</p:sld>
</file>

<file path=ppt/theme/theme1.xml><?xml version="1.0" encoding="utf-8"?>
<a:theme xmlns:a="http://schemas.openxmlformats.org/drawingml/2006/main" name="SBU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U" id="{7E879CF7-1D7E-3F41-815D-6AE59E9AD344}" vid="{2741CBC3-1A15-2C47-93AE-0B4C025C0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SBU</Template>
  <TotalTime>15582</TotalTime>
  <Words>1755</Words>
  <Application>Microsoft Macintosh PowerPoint</Application>
  <PresentationFormat>Widescreen</PresentationFormat>
  <Paragraphs>298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Franklin Gothic Book</vt:lpstr>
      <vt:lpstr>Georgia</vt:lpstr>
      <vt:lpstr>Google Sans</vt:lpstr>
      <vt:lpstr>Helvetica</vt:lpstr>
      <vt:lpstr>Helvetica Neue</vt:lpstr>
      <vt:lpstr>Lato</vt:lpstr>
      <vt:lpstr>Museo Slab 500</vt:lpstr>
      <vt:lpstr>Verdana</vt:lpstr>
      <vt:lpstr>SBU</vt:lpstr>
      <vt:lpstr>The Role of Test Facilities in Beam Physics Research</vt:lpstr>
      <vt:lpstr>Synthesis</vt:lpstr>
      <vt:lpstr>U.S. Advanced and Novel Accelerator Beam Test Facilities</vt:lpstr>
      <vt:lpstr>R&amp;D Ecosystem</vt:lpstr>
      <vt:lpstr>Mission of Test Facilities</vt:lpstr>
      <vt:lpstr>Mission of Test Facilities</vt:lpstr>
      <vt:lpstr>PowerPoint Presentation</vt:lpstr>
      <vt:lpstr>Implementation Timeline</vt:lpstr>
      <vt:lpstr>A Unique Set of Distributed Capabilities</vt:lpstr>
      <vt:lpstr>Overview of Individual Facilities</vt:lpstr>
      <vt:lpstr>Accelerator Test Facility </vt:lpstr>
      <vt:lpstr>Argonne Wakefield Accelerator </vt:lpstr>
      <vt:lpstr>Hundred Terawatt Thomson (HTT)</vt:lpstr>
      <vt:lpstr>High Repetition-rate Electron Scattering apparatus (HiRES)</vt:lpstr>
      <vt:lpstr> Fermilab Accelerator Science and Technology (FAST)</vt:lpstr>
      <vt:lpstr>FACET II</vt:lpstr>
      <vt:lpstr>Next Linear Collider Test Accelerator (NLCTA)</vt:lpstr>
      <vt:lpstr>JLab – Upgraded Injector Test Facility</vt:lpstr>
      <vt:lpstr>Mission of Test Facilities</vt:lpstr>
      <vt:lpstr>Enabling Next-Generation of Research</vt:lpstr>
      <vt:lpstr>Mission of Test Facilities</vt:lpstr>
      <vt:lpstr>Graduate Education</vt:lpstr>
      <vt:lpstr>DOE Accelerator Traineeship Program</vt:lpstr>
      <vt:lpstr>Training Ground for Next Generation Researchers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Navid Vafaei</dc:creator>
  <cp:lastModifiedBy>Navid Vafaei-Najafabadi</cp:lastModifiedBy>
  <cp:revision>442</cp:revision>
  <dcterms:created xsi:type="dcterms:W3CDTF">2017-03-04T22:27:29Z</dcterms:created>
  <dcterms:modified xsi:type="dcterms:W3CDTF">2024-03-14T17:56:39Z</dcterms:modified>
</cp:coreProperties>
</file>