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39"/>
  </p:notesMasterIdLst>
  <p:handoutMasterIdLst>
    <p:handoutMasterId r:id="rId40"/>
  </p:handoutMasterIdLst>
  <p:sldIdLst>
    <p:sldId id="294" r:id="rId2"/>
    <p:sldId id="312" r:id="rId3"/>
    <p:sldId id="874" r:id="rId4"/>
    <p:sldId id="313" r:id="rId5"/>
    <p:sldId id="296" r:id="rId6"/>
    <p:sldId id="875" r:id="rId7"/>
    <p:sldId id="326" r:id="rId8"/>
    <p:sldId id="299" r:id="rId9"/>
    <p:sldId id="300" r:id="rId10"/>
    <p:sldId id="301" r:id="rId11"/>
    <p:sldId id="303" r:id="rId12"/>
    <p:sldId id="304" r:id="rId13"/>
    <p:sldId id="305" r:id="rId14"/>
    <p:sldId id="882" r:id="rId15"/>
    <p:sldId id="311" r:id="rId16"/>
    <p:sldId id="876" r:id="rId17"/>
    <p:sldId id="852" r:id="rId18"/>
    <p:sldId id="868" r:id="rId19"/>
    <p:sldId id="869" r:id="rId20"/>
    <p:sldId id="867" r:id="rId21"/>
    <p:sldId id="877" r:id="rId22"/>
    <p:sldId id="322" r:id="rId23"/>
    <p:sldId id="323" r:id="rId24"/>
    <p:sldId id="873" r:id="rId25"/>
    <p:sldId id="878" r:id="rId26"/>
    <p:sldId id="883" r:id="rId27"/>
    <p:sldId id="309" r:id="rId28"/>
    <p:sldId id="330" r:id="rId29"/>
    <p:sldId id="297" r:id="rId30"/>
    <p:sldId id="298" r:id="rId31"/>
    <p:sldId id="302" r:id="rId32"/>
    <p:sldId id="307" r:id="rId33"/>
    <p:sldId id="320" r:id="rId34"/>
    <p:sldId id="324" r:id="rId35"/>
    <p:sldId id="870" r:id="rId36"/>
    <p:sldId id="871" r:id="rId37"/>
    <p:sldId id="872" r:id="rId38"/>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00"/>
    <a:srgbClr val="050505"/>
    <a:srgbClr val="B279C1"/>
    <a:srgbClr val="FF9341"/>
    <a:srgbClr val="A36EB7"/>
    <a:srgbClr val="D595E2"/>
    <a:srgbClr val="FFA94A"/>
    <a:srgbClr val="05A104"/>
    <a:srgbClr val="D3D3D3"/>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6CF309-D1EB-4C8F-B1DF-ED2079DF9AB5}" v="6" dt="2024-03-14T14:10:04.04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19" autoAdjust="0"/>
    <p:restoredTop sz="96327"/>
  </p:normalViewPr>
  <p:slideViewPr>
    <p:cSldViewPr snapToGrid="0" snapToObjects="1" showGuides="1">
      <p:cViewPr varScale="1">
        <p:scale>
          <a:sx n="141" d="100"/>
          <a:sy n="141" d="100"/>
        </p:scale>
        <p:origin x="120" y="300"/>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anca Giaccone" userId="e1e417c8-5e5c-49e0-b10a-fe67602f8478" providerId="ADAL" clId="{870A8061-15F7-E24B-873B-EF96856D4544}"/>
    <pc:docChg chg="undo custSel addSld delSld modSld">
      <pc:chgData name="Bianca Giaccone" userId="e1e417c8-5e5c-49e0-b10a-fe67602f8478" providerId="ADAL" clId="{870A8061-15F7-E24B-873B-EF96856D4544}" dt="2024-03-13T02:45:52.014" v="3352" actId="2696"/>
      <pc:docMkLst>
        <pc:docMk/>
      </pc:docMkLst>
      <pc:sldChg chg="del">
        <pc:chgData name="Bianca Giaccone" userId="e1e417c8-5e5c-49e0-b10a-fe67602f8478" providerId="ADAL" clId="{870A8061-15F7-E24B-873B-EF96856D4544}" dt="2024-03-13T02:00:41.250" v="1281" actId="2696"/>
        <pc:sldMkLst>
          <pc:docMk/>
          <pc:sldMk cId="3218089450" sldId="308"/>
        </pc:sldMkLst>
      </pc:sldChg>
      <pc:sldChg chg="delSp modSp mod">
        <pc:chgData name="Bianca Giaccone" userId="e1e417c8-5e5c-49e0-b10a-fe67602f8478" providerId="ADAL" clId="{870A8061-15F7-E24B-873B-EF96856D4544}" dt="2024-03-13T02:33:47.209" v="3347" actId="207"/>
        <pc:sldMkLst>
          <pc:docMk/>
          <pc:sldMk cId="2541777098" sldId="309"/>
        </pc:sldMkLst>
        <pc:spChg chg="mod">
          <ac:chgData name="Bianca Giaccone" userId="e1e417c8-5e5c-49e0-b10a-fe67602f8478" providerId="ADAL" clId="{870A8061-15F7-E24B-873B-EF96856D4544}" dt="2024-03-13T02:33:47.209" v="3347" actId="207"/>
          <ac:spMkLst>
            <pc:docMk/>
            <pc:sldMk cId="2541777098" sldId="309"/>
            <ac:spMk id="2" creationId="{986DE620-7151-4D3C-B4A9-2B2816F600A5}"/>
          </ac:spMkLst>
        </pc:spChg>
        <pc:spChg chg="del">
          <ac:chgData name="Bianca Giaccone" userId="e1e417c8-5e5c-49e0-b10a-fe67602f8478" providerId="ADAL" clId="{870A8061-15F7-E24B-873B-EF96856D4544}" dt="2024-03-13T02:32:14.720" v="3170" actId="478"/>
          <ac:spMkLst>
            <pc:docMk/>
            <pc:sldMk cId="2541777098" sldId="309"/>
            <ac:spMk id="7" creationId="{2453DF12-426D-4674-924E-D1F39663A00C}"/>
          </ac:spMkLst>
        </pc:spChg>
      </pc:sldChg>
      <pc:sldChg chg="modSp mod">
        <pc:chgData name="Bianca Giaccone" userId="e1e417c8-5e5c-49e0-b10a-fe67602f8478" providerId="ADAL" clId="{870A8061-15F7-E24B-873B-EF96856D4544}" dt="2024-03-13T01:26:52.777" v="178" actId="20577"/>
        <pc:sldMkLst>
          <pc:docMk/>
          <pc:sldMk cId="1926761813" sldId="312"/>
        </pc:sldMkLst>
        <pc:spChg chg="mod">
          <ac:chgData name="Bianca Giaccone" userId="e1e417c8-5e5c-49e0-b10a-fe67602f8478" providerId="ADAL" clId="{870A8061-15F7-E24B-873B-EF96856D4544}" dt="2024-03-13T01:26:52.777" v="178" actId="20577"/>
          <ac:spMkLst>
            <pc:docMk/>
            <pc:sldMk cId="1926761813" sldId="312"/>
            <ac:spMk id="2" creationId="{391937D1-26C6-48B7-A609-EC4BA26E381D}"/>
          </ac:spMkLst>
        </pc:spChg>
      </pc:sldChg>
      <pc:sldChg chg="modSp mod">
        <pc:chgData name="Bianca Giaccone" userId="e1e417c8-5e5c-49e0-b10a-fe67602f8478" providerId="ADAL" clId="{870A8061-15F7-E24B-873B-EF96856D4544}" dt="2024-03-13T01:44:47.369" v="724" actId="207"/>
        <pc:sldMkLst>
          <pc:docMk/>
          <pc:sldMk cId="2331154121" sldId="313"/>
        </pc:sldMkLst>
        <pc:spChg chg="mod">
          <ac:chgData name="Bianca Giaccone" userId="e1e417c8-5e5c-49e0-b10a-fe67602f8478" providerId="ADAL" clId="{870A8061-15F7-E24B-873B-EF96856D4544}" dt="2024-03-13T01:44:47.369" v="724" actId="207"/>
          <ac:spMkLst>
            <pc:docMk/>
            <pc:sldMk cId="2331154121" sldId="313"/>
            <ac:spMk id="26" creationId="{25ADBF21-03E4-48A1-9DBE-5143F5C99F1F}"/>
          </ac:spMkLst>
        </pc:spChg>
      </pc:sldChg>
      <pc:sldChg chg="modSp mod">
        <pc:chgData name="Bianca Giaccone" userId="e1e417c8-5e5c-49e0-b10a-fe67602f8478" providerId="ADAL" clId="{870A8061-15F7-E24B-873B-EF96856D4544}" dt="2024-03-13T01:27:38.507" v="182" actId="14100"/>
        <pc:sldMkLst>
          <pc:docMk/>
          <pc:sldMk cId="1390137281" sldId="322"/>
        </pc:sldMkLst>
        <pc:picChg chg="mod">
          <ac:chgData name="Bianca Giaccone" userId="e1e417c8-5e5c-49e0-b10a-fe67602f8478" providerId="ADAL" clId="{870A8061-15F7-E24B-873B-EF96856D4544}" dt="2024-03-13T01:27:38.507" v="182" actId="14100"/>
          <ac:picMkLst>
            <pc:docMk/>
            <pc:sldMk cId="1390137281" sldId="322"/>
            <ac:picMk id="7" creationId="{A9D9D55A-832F-F6C4-1F19-C8707D94111C}"/>
          </ac:picMkLst>
        </pc:picChg>
      </pc:sldChg>
      <pc:sldChg chg="modSp mod">
        <pc:chgData name="Bianca Giaccone" userId="e1e417c8-5e5c-49e0-b10a-fe67602f8478" providerId="ADAL" clId="{870A8061-15F7-E24B-873B-EF96856D4544}" dt="2024-03-13T01:28:06.669" v="194" actId="20577"/>
        <pc:sldMkLst>
          <pc:docMk/>
          <pc:sldMk cId="991816749" sldId="323"/>
        </pc:sldMkLst>
        <pc:spChg chg="mod">
          <ac:chgData name="Bianca Giaccone" userId="e1e417c8-5e5c-49e0-b10a-fe67602f8478" providerId="ADAL" clId="{870A8061-15F7-E24B-873B-EF96856D4544}" dt="2024-03-13T01:28:06.669" v="194" actId="20577"/>
          <ac:spMkLst>
            <pc:docMk/>
            <pc:sldMk cId="991816749" sldId="323"/>
            <ac:spMk id="9" creationId="{421EA456-0385-42CF-B447-F74EC15E8563}"/>
          </ac:spMkLst>
        </pc:spChg>
      </pc:sldChg>
      <pc:sldChg chg="addSp delSp modSp del mod">
        <pc:chgData name="Bianca Giaccone" userId="e1e417c8-5e5c-49e0-b10a-fe67602f8478" providerId="ADAL" clId="{870A8061-15F7-E24B-873B-EF96856D4544}" dt="2024-03-13T01:53:44.012" v="831" actId="2696"/>
        <pc:sldMkLst>
          <pc:docMk/>
          <pc:sldMk cId="597929162" sldId="327"/>
        </pc:sldMkLst>
        <pc:spChg chg="mod">
          <ac:chgData name="Bianca Giaccone" userId="e1e417c8-5e5c-49e0-b10a-fe67602f8478" providerId="ADAL" clId="{870A8061-15F7-E24B-873B-EF96856D4544}" dt="2024-03-13T01:47:38.234" v="765" actId="15"/>
          <ac:spMkLst>
            <pc:docMk/>
            <pc:sldMk cId="597929162" sldId="327"/>
            <ac:spMk id="2" creationId="{474689FB-6EED-34C7-EA8A-3BAADC541C78}"/>
          </ac:spMkLst>
        </pc:spChg>
        <pc:spChg chg="add mod">
          <ac:chgData name="Bianca Giaccone" userId="e1e417c8-5e5c-49e0-b10a-fe67602f8478" providerId="ADAL" clId="{870A8061-15F7-E24B-873B-EF96856D4544}" dt="2024-03-13T01:47:31.257" v="764" actId="1076"/>
          <ac:spMkLst>
            <pc:docMk/>
            <pc:sldMk cId="597929162" sldId="327"/>
            <ac:spMk id="9" creationId="{715DB7F5-47D7-21FB-020D-A5EEC9BB2D55}"/>
          </ac:spMkLst>
        </pc:spChg>
        <pc:spChg chg="add mod">
          <ac:chgData name="Bianca Giaccone" userId="e1e417c8-5e5c-49e0-b10a-fe67602f8478" providerId="ADAL" clId="{870A8061-15F7-E24B-873B-EF96856D4544}" dt="2024-03-13T01:47:56.109" v="789" actId="1035"/>
          <ac:spMkLst>
            <pc:docMk/>
            <pc:sldMk cId="597929162" sldId="327"/>
            <ac:spMk id="10" creationId="{AEF624A3-7DA3-96FD-0BE7-E2258016DABC}"/>
          </ac:spMkLst>
        </pc:spChg>
        <pc:spChg chg="add del mod">
          <ac:chgData name="Bianca Giaccone" userId="e1e417c8-5e5c-49e0-b10a-fe67602f8478" providerId="ADAL" clId="{870A8061-15F7-E24B-873B-EF96856D4544}" dt="2024-03-13T01:47:46.239" v="767" actId="478"/>
          <ac:spMkLst>
            <pc:docMk/>
            <pc:sldMk cId="597929162" sldId="327"/>
            <ac:spMk id="11" creationId="{9D231563-46AB-FE6A-1876-9D6DA952BED7}"/>
          </ac:spMkLst>
        </pc:spChg>
        <pc:spChg chg="add mod">
          <ac:chgData name="Bianca Giaccone" userId="e1e417c8-5e5c-49e0-b10a-fe67602f8478" providerId="ADAL" clId="{870A8061-15F7-E24B-873B-EF96856D4544}" dt="2024-03-13T01:47:51.395" v="788" actId="1037"/>
          <ac:spMkLst>
            <pc:docMk/>
            <pc:sldMk cId="597929162" sldId="327"/>
            <ac:spMk id="12" creationId="{1E176B32-7363-C445-4911-BAE2EB7BC81A}"/>
          </ac:spMkLst>
        </pc:spChg>
        <pc:picChg chg="add mod">
          <ac:chgData name="Bianca Giaccone" userId="e1e417c8-5e5c-49e0-b10a-fe67602f8478" providerId="ADAL" clId="{870A8061-15F7-E24B-873B-EF96856D4544}" dt="2024-03-13T01:47:31.257" v="764" actId="1076"/>
          <ac:picMkLst>
            <pc:docMk/>
            <pc:sldMk cId="597929162" sldId="327"/>
            <ac:picMk id="8" creationId="{0B1FB8E3-7C68-89E8-B4D7-F293B58817CB}"/>
          </ac:picMkLst>
        </pc:picChg>
      </pc:sldChg>
      <pc:sldChg chg="del">
        <pc:chgData name="Bianca Giaccone" userId="e1e417c8-5e5c-49e0-b10a-fe67602f8478" providerId="ADAL" clId="{870A8061-15F7-E24B-873B-EF96856D4544}" dt="2024-03-13T01:52:00.197" v="819" actId="2696"/>
        <pc:sldMkLst>
          <pc:docMk/>
          <pc:sldMk cId="2131398562" sldId="328"/>
        </pc:sldMkLst>
      </pc:sldChg>
      <pc:sldChg chg="modSp mod">
        <pc:chgData name="Bianca Giaccone" userId="e1e417c8-5e5c-49e0-b10a-fe67602f8478" providerId="ADAL" clId="{870A8061-15F7-E24B-873B-EF96856D4544}" dt="2024-03-13T02:00:30.741" v="1280" actId="20577"/>
        <pc:sldMkLst>
          <pc:docMk/>
          <pc:sldMk cId="3999732730" sldId="867"/>
        </pc:sldMkLst>
        <pc:spChg chg="mod">
          <ac:chgData name="Bianca Giaccone" userId="e1e417c8-5e5c-49e0-b10a-fe67602f8478" providerId="ADAL" clId="{870A8061-15F7-E24B-873B-EF96856D4544}" dt="2024-03-13T02:00:30.741" v="1280" actId="20577"/>
          <ac:spMkLst>
            <pc:docMk/>
            <pc:sldMk cId="3999732730" sldId="867"/>
            <ac:spMk id="2" creationId="{6D8F94A8-0D49-8B47-822A-CE278E45BC2C}"/>
          </ac:spMkLst>
        </pc:spChg>
        <pc:spChg chg="mod">
          <ac:chgData name="Bianca Giaccone" userId="e1e417c8-5e5c-49e0-b10a-fe67602f8478" providerId="ADAL" clId="{870A8061-15F7-E24B-873B-EF96856D4544}" dt="2024-03-13T01:55:57.107" v="854" actId="20577"/>
          <ac:spMkLst>
            <pc:docMk/>
            <pc:sldMk cId="3999732730" sldId="867"/>
            <ac:spMk id="3" creationId="{6E07C09E-756A-7E48-92C2-00F4CA53B8E3}"/>
          </ac:spMkLst>
        </pc:spChg>
      </pc:sldChg>
      <pc:sldChg chg="addSp delSp modSp new mod">
        <pc:chgData name="Bianca Giaccone" userId="e1e417c8-5e5c-49e0-b10a-fe67602f8478" providerId="ADAL" clId="{870A8061-15F7-E24B-873B-EF96856D4544}" dt="2024-03-13T01:50:30.858" v="801" actId="12788"/>
        <pc:sldMkLst>
          <pc:docMk/>
          <pc:sldMk cId="3034529922" sldId="870"/>
        </pc:sldMkLst>
        <pc:spChg chg="del">
          <ac:chgData name="Bianca Giaccone" userId="e1e417c8-5e5c-49e0-b10a-fe67602f8478" providerId="ADAL" clId="{870A8061-15F7-E24B-873B-EF96856D4544}" dt="2024-03-13T01:49:30.679" v="793" actId="478"/>
          <ac:spMkLst>
            <pc:docMk/>
            <pc:sldMk cId="3034529922" sldId="870"/>
            <ac:spMk id="5" creationId="{7B8CB327-12CD-44EE-464B-CC8D137B4F6B}"/>
          </ac:spMkLst>
        </pc:spChg>
        <pc:spChg chg="add mod">
          <ac:chgData name="Bianca Giaccone" userId="e1e417c8-5e5c-49e0-b10a-fe67602f8478" providerId="ADAL" clId="{870A8061-15F7-E24B-873B-EF96856D4544}" dt="2024-03-13T01:49:37.225" v="796" actId="12788"/>
          <ac:spMkLst>
            <pc:docMk/>
            <pc:sldMk cId="3034529922" sldId="870"/>
            <ac:spMk id="6" creationId="{196DFCAA-CAA2-C982-D8A6-1895A7A94492}"/>
          </ac:spMkLst>
        </pc:spChg>
        <pc:picChg chg="add mod">
          <ac:chgData name="Bianca Giaccone" userId="e1e417c8-5e5c-49e0-b10a-fe67602f8478" providerId="ADAL" clId="{870A8061-15F7-E24B-873B-EF96856D4544}" dt="2024-03-13T01:50:30.858" v="801" actId="12788"/>
          <ac:picMkLst>
            <pc:docMk/>
            <pc:sldMk cId="3034529922" sldId="870"/>
            <ac:picMk id="8" creationId="{F2812C32-1ECA-93E6-84D3-F9CA977D9D00}"/>
          </ac:picMkLst>
        </pc:picChg>
      </pc:sldChg>
      <pc:sldChg chg="addSp delSp modSp add mod">
        <pc:chgData name="Bianca Giaccone" userId="e1e417c8-5e5c-49e0-b10a-fe67602f8478" providerId="ADAL" clId="{870A8061-15F7-E24B-873B-EF96856D4544}" dt="2024-03-13T01:50:54.572" v="810" actId="12788"/>
        <pc:sldMkLst>
          <pc:docMk/>
          <pc:sldMk cId="1683719886" sldId="871"/>
        </pc:sldMkLst>
        <pc:picChg chg="add mod">
          <ac:chgData name="Bianca Giaccone" userId="e1e417c8-5e5c-49e0-b10a-fe67602f8478" providerId="ADAL" clId="{870A8061-15F7-E24B-873B-EF96856D4544}" dt="2024-03-13T01:50:54.572" v="810" actId="12788"/>
          <ac:picMkLst>
            <pc:docMk/>
            <pc:sldMk cId="1683719886" sldId="871"/>
            <ac:picMk id="7" creationId="{373B5D91-C112-F752-31C6-7B75814D5BE4}"/>
          </ac:picMkLst>
        </pc:picChg>
        <pc:picChg chg="del">
          <ac:chgData name="Bianca Giaccone" userId="e1e417c8-5e5c-49e0-b10a-fe67602f8478" providerId="ADAL" clId="{870A8061-15F7-E24B-873B-EF96856D4544}" dt="2024-03-13T01:50:35.960" v="803" actId="478"/>
          <ac:picMkLst>
            <pc:docMk/>
            <pc:sldMk cId="1683719886" sldId="871"/>
            <ac:picMk id="8" creationId="{F2812C32-1ECA-93E6-84D3-F9CA977D9D00}"/>
          </ac:picMkLst>
        </pc:picChg>
      </pc:sldChg>
      <pc:sldChg chg="addSp delSp modSp add mod">
        <pc:chgData name="Bianca Giaccone" userId="e1e417c8-5e5c-49e0-b10a-fe67602f8478" providerId="ADAL" clId="{870A8061-15F7-E24B-873B-EF96856D4544}" dt="2024-03-13T01:51:18.738" v="818" actId="12788"/>
        <pc:sldMkLst>
          <pc:docMk/>
          <pc:sldMk cId="3217263613" sldId="872"/>
        </pc:sldMkLst>
        <pc:picChg chg="del">
          <ac:chgData name="Bianca Giaccone" userId="e1e417c8-5e5c-49e0-b10a-fe67602f8478" providerId="ADAL" clId="{870A8061-15F7-E24B-873B-EF96856D4544}" dt="2024-03-13T01:51:01.167" v="812" actId="478"/>
          <ac:picMkLst>
            <pc:docMk/>
            <pc:sldMk cId="3217263613" sldId="872"/>
            <ac:picMk id="7" creationId="{373B5D91-C112-F752-31C6-7B75814D5BE4}"/>
          </ac:picMkLst>
        </pc:picChg>
        <pc:picChg chg="add mod">
          <ac:chgData name="Bianca Giaccone" userId="e1e417c8-5e5c-49e0-b10a-fe67602f8478" providerId="ADAL" clId="{870A8061-15F7-E24B-873B-EF96856D4544}" dt="2024-03-13T01:51:18.738" v="818" actId="12788"/>
          <ac:picMkLst>
            <pc:docMk/>
            <pc:sldMk cId="3217263613" sldId="872"/>
            <ac:picMk id="8" creationId="{F7764013-3F1A-FE1A-84B7-1D72B9C78FFE}"/>
          </ac:picMkLst>
        </pc:picChg>
      </pc:sldChg>
      <pc:sldChg chg="modSp add mod">
        <pc:chgData name="Bianca Giaccone" userId="e1e417c8-5e5c-49e0-b10a-fe67602f8478" providerId="ADAL" clId="{870A8061-15F7-E24B-873B-EF96856D4544}" dt="2024-03-13T01:53:31.076" v="830" actId="255"/>
        <pc:sldMkLst>
          <pc:docMk/>
          <pc:sldMk cId="2483204115" sldId="873"/>
        </pc:sldMkLst>
        <pc:spChg chg="mod">
          <ac:chgData name="Bianca Giaccone" userId="e1e417c8-5e5c-49e0-b10a-fe67602f8478" providerId="ADAL" clId="{870A8061-15F7-E24B-873B-EF96856D4544}" dt="2024-03-13T01:53:31.076" v="830" actId="255"/>
          <ac:spMkLst>
            <pc:docMk/>
            <pc:sldMk cId="2483204115" sldId="873"/>
            <ac:spMk id="2" creationId="{474689FB-6EED-34C7-EA8A-3BAADC541C78}"/>
          </ac:spMkLst>
        </pc:spChg>
      </pc:sldChg>
      <pc:sldChg chg="modSp add mod">
        <pc:chgData name="Bianca Giaccone" userId="e1e417c8-5e5c-49e0-b10a-fe67602f8478" providerId="ADAL" clId="{870A8061-15F7-E24B-873B-EF96856D4544}" dt="2024-03-13T01:54:24.186" v="833" actId="207"/>
        <pc:sldMkLst>
          <pc:docMk/>
          <pc:sldMk cId="1403469524" sldId="874"/>
        </pc:sldMkLst>
        <pc:spChg chg="mod">
          <ac:chgData name="Bianca Giaccone" userId="e1e417c8-5e5c-49e0-b10a-fe67602f8478" providerId="ADAL" clId="{870A8061-15F7-E24B-873B-EF96856D4544}" dt="2024-03-13T01:54:24.186" v="833" actId="207"/>
          <ac:spMkLst>
            <pc:docMk/>
            <pc:sldMk cId="1403469524" sldId="874"/>
            <ac:spMk id="2" creationId="{391937D1-26C6-48B7-A609-EC4BA26E381D}"/>
          </ac:spMkLst>
        </pc:spChg>
      </pc:sldChg>
      <pc:sldChg chg="modSp add mod">
        <pc:chgData name="Bianca Giaccone" userId="e1e417c8-5e5c-49e0-b10a-fe67602f8478" providerId="ADAL" clId="{870A8061-15F7-E24B-873B-EF96856D4544}" dt="2024-03-13T01:54:58.682" v="836" actId="207"/>
        <pc:sldMkLst>
          <pc:docMk/>
          <pc:sldMk cId="198955755" sldId="875"/>
        </pc:sldMkLst>
        <pc:spChg chg="mod">
          <ac:chgData name="Bianca Giaccone" userId="e1e417c8-5e5c-49e0-b10a-fe67602f8478" providerId="ADAL" clId="{870A8061-15F7-E24B-873B-EF96856D4544}" dt="2024-03-13T01:54:58.682" v="836" actId="207"/>
          <ac:spMkLst>
            <pc:docMk/>
            <pc:sldMk cId="198955755" sldId="875"/>
            <ac:spMk id="2" creationId="{391937D1-26C6-48B7-A609-EC4BA26E381D}"/>
          </ac:spMkLst>
        </pc:spChg>
      </pc:sldChg>
      <pc:sldChg chg="modSp add mod">
        <pc:chgData name="Bianca Giaccone" userId="e1e417c8-5e5c-49e0-b10a-fe67602f8478" providerId="ADAL" clId="{870A8061-15F7-E24B-873B-EF96856D4544}" dt="2024-03-13T01:55:10.467" v="838" actId="207"/>
        <pc:sldMkLst>
          <pc:docMk/>
          <pc:sldMk cId="1655311241" sldId="876"/>
        </pc:sldMkLst>
        <pc:spChg chg="mod">
          <ac:chgData name="Bianca Giaccone" userId="e1e417c8-5e5c-49e0-b10a-fe67602f8478" providerId="ADAL" clId="{870A8061-15F7-E24B-873B-EF96856D4544}" dt="2024-03-13T01:55:10.467" v="838" actId="207"/>
          <ac:spMkLst>
            <pc:docMk/>
            <pc:sldMk cId="1655311241" sldId="876"/>
            <ac:spMk id="2" creationId="{391937D1-26C6-48B7-A609-EC4BA26E381D}"/>
          </ac:spMkLst>
        </pc:spChg>
      </pc:sldChg>
      <pc:sldChg chg="modSp add mod">
        <pc:chgData name="Bianca Giaccone" userId="e1e417c8-5e5c-49e0-b10a-fe67602f8478" providerId="ADAL" clId="{870A8061-15F7-E24B-873B-EF96856D4544}" dt="2024-03-13T01:55:19.719" v="840" actId="207"/>
        <pc:sldMkLst>
          <pc:docMk/>
          <pc:sldMk cId="503783080" sldId="877"/>
        </pc:sldMkLst>
        <pc:spChg chg="mod">
          <ac:chgData name="Bianca Giaccone" userId="e1e417c8-5e5c-49e0-b10a-fe67602f8478" providerId="ADAL" clId="{870A8061-15F7-E24B-873B-EF96856D4544}" dt="2024-03-13T01:55:19.719" v="840" actId="207"/>
          <ac:spMkLst>
            <pc:docMk/>
            <pc:sldMk cId="503783080" sldId="877"/>
            <ac:spMk id="2" creationId="{391937D1-26C6-48B7-A609-EC4BA26E381D}"/>
          </ac:spMkLst>
        </pc:spChg>
      </pc:sldChg>
      <pc:sldChg chg="addSp delSp modSp new mod modClrScheme chgLayout">
        <pc:chgData name="Bianca Giaccone" userId="e1e417c8-5e5c-49e0-b10a-fe67602f8478" providerId="ADAL" clId="{870A8061-15F7-E24B-873B-EF96856D4544}" dt="2024-03-13T02:29:27.949" v="2964" actId="20577"/>
        <pc:sldMkLst>
          <pc:docMk/>
          <pc:sldMk cId="3405366953" sldId="878"/>
        </pc:sldMkLst>
        <pc:spChg chg="mod ord">
          <ac:chgData name="Bianca Giaccone" userId="e1e417c8-5e5c-49e0-b10a-fe67602f8478" providerId="ADAL" clId="{870A8061-15F7-E24B-873B-EF96856D4544}" dt="2024-03-13T02:00:56.384" v="1283" actId="700"/>
          <ac:spMkLst>
            <pc:docMk/>
            <pc:sldMk cId="3405366953" sldId="878"/>
            <ac:spMk id="2" creationId="{AF311011-81E4-4F59-7CAD-2752C423591C}"/>
          </ac:spMkLst>
        </pc:spChg>
        <pc:spChg chg="mod ord">
          <ac:chgData name="Bianca Giaccone" userId="e1e417c8-5e5c-49e0-b10a-fe67602f8478" providerId="ADAL" clId="{870A8061-15F7-E24B-873B-EF96856D4544}" dt="2024-03-13T02:00:56.384" v="1283" actId="700"/>
          <ac:spMkLst>
            <pc:docMk/>
            <pc:sldMk cId="3405366953" sldId="878"/>
            <ac:spMk id="3" creationId="{164766BD-D213-B286-3313-66030F0D31A0}"/>
          </ac:spMkLst>
        </pc:spChg>
        <pc:spChg chg="mod ord">
          <ac:chgData name="Bianca Giaccone" userId="e1e417c8-5e5c-49e0-b10a-fe67602f8478" providerId="ADAL" clId="{870A8061-15F7-E24B-873B-EF96856D4544}" dt="2024-03-13T02:00:56.384" v="1283" actId="700"/>
          <ac:spMkLst>
            <pc:docMk/>
            <pc:sldMk cId="3405366953" sldId="878"/>
            <ac:spMk id="4" creationId="{E4D920EB-8EF7-49D3-0689-7EF45A762FCF}"/>
          </ac:spMkLst>
        </pc:spChg>
        <pc:spChg chg="del mod ord">
          <ac:chgData name="Bianca Giaccone" userId="e1e417c8-5e5c-49e0-b10a-fe67602f8478" providerId="ADAL" clId="{870A8061-15F7-E24B-873B-EF96856D4544}" dt="2024-03-13T02:00:56.384" v="1283" actId="700"/>
          <ac:spMkLst>
            <pc:docMk/>
            <pc:sldMk cId="3405366953" sldId="878"/>
            <ac:spMk id="5" creationId="{7725E304-1E63-64D5-C209-D48618FCB721}"/>
          </ac:spMkLst>
        </pc:spChg>
        <pc:spChg chg="add mod ord">
          <ac:chgData name="Bianca Giaccone" userId="e1e417c8-5e5c-49e0-b10a-fe67602f8478" providerId="ADAL" clId="{870A8061-15F7-E24B-873B-EF96856D4544}" dt="2024-03-13T02:01:10.797" v="1302" actId="20577"/>
          <ac:spMkLst>
            <pc:docMk/>
            <pc:sldMk cId="3405366953" sldId="878"/>
            <ac:spMk id="6" creationId="{02D2F480-8F71-B91B-1B76-FA12886C8D17}"/>
          </ac:spMkLst>
        </pc:spChg>
        <pc:spChg chg="add mod ord">
          <ac:chgData name="Bianca Giaccone" userId="e1e417c8-5e5c-49e0-b10a-fe67602f8478" providerId="ADAL" clId="{870A8061-15F7-E24B-873B-EF96856D4544}" dt="2024-03-13T02:29:27.949" v="2964" actId="20577"/>
          <ac:spMkLst>
            <pc:docMk/>
            <pc:sldMk cId="3405366953" sldId="878"/>
            <ac:spMk id="7" creationId="{F15031E3-387B-EDBC-524C-4EB3A4789B28}"/>
          </ac:spMkLst>
        </pc:spChg>
      </pc:sldChg>
      <pc:sldChg chg="new del">
        <pc:chgData name="Bianca Giaccone" userId="e1e417c8-5e5c-49e0-b10a-fe67602f8478" providerId="ADAL" clId="{870A8061-15F7-E24B-873B-EF96856D4544}" dt="2024-03-13T02:34:18.915" v="3348" actId="2696"/>
        <pc:sldMkLst>
          <pc:docMk/>
          <pc:sldMk cId="3851280689" sldId="879"/>
        </pc:sldMkLst>
      </pc:sldChg>
      <pc:sldChg chg="addSp delSp modSp add del mod modClrScheme modAnim chgLayout">
        <pc:chgData name="Bianca Giaccone" userId="e1e417c8-5e5c-49e0-b10a-fe67602f8478" providerId="ADAL" clId="{870A8061-15F7-E24B-873B-EF96856D4544}" dt="2024-03-13T02:45:52.014" v="3352" actId="2696"/>
        <pc:sldMkLst>
          <pc:docMk/>
          <pc:sldMk cId="2333851566" sldId="880"/>
        </pc:sldMkLst>
        <pc:spChg chg="mod ord">
          <ac:chgData name="Bianca Giaccone" userId="e1e417c8-5e5c-49e0-b10a-fe67602f8478" providerId="ADAL" clId="{870A8061-15F7-E24B-873B-EF96856D4544}" dt="2024-03-13T02:15:38.781" v="2333" actId="700"/>
          <ac:spMkLst>
            <pc:docMk/>
            <pc:sldMk cId="2333851566" sldId="880"/>
            <ac:spMk id="2" creationId="{AF311011-81E4-4F59-7CAD-2752C423591C}"/>
          </ac:spMkLst>
        </pc:spChg>
        <pc:spChg chg="mod ord">
          <ac:chgData name="Bianca Giaccone" userId="e1e417c8-5e5c-49e0-b10a-fe67602f8478" providerId="ADAL" clId="{870A8061-15F7-E24B-873B-EF96856D4544}" dt="2024-03-13T02:15:38.781" v="2333" actId="700"/>
          <ac:spMkLst>
            <pc:docMk/>
            <pc:sldMk cId="2333851566" sldId="880"/>
            <ac:spMk id="3" creationId="{164766BD-D213-B286-3313-66030F0D31A0}"/>
          </ac:spMkLst>
        </pc:spChg>
        <pc:spChg chg="mod ord">
          <ac:chgData name="Bianca Giaccone" userId="e1e417c8-5e5c-49e0-b10a-fe67602f8478" providerId="ADAL" clId="{870A8061-15F7-E24B-873B-EF96856D4544}" dt="2024-03-13T02:15:38.781" v="2333" actId="700"/>
          <ac:spMkLst>
            <pc:docMk/>
            <pc:sldMk cId="2333851566" sldId="880"/>
            <ac:spMk id="4" creationId="{E4D920EB-8EF7-49D3-0689-7EF45A762FCF}"/>
          </ac:spMkLst>
        </pc:spChg>
        <pc:spChg chg="add mod ord">
          <ac:chgData name="Bianca Giaccone" userId="e1e417c8-5e5c-49e0-b10a-fe67602f8478" providerId="ADAL" clId="{870A8061-15F7-E24B-873B-EF96856D4544}" dt="2024-03-13T02:27:12.743" v="2729" actId="1036"/>
          <ac:spMkLst>
            <pc:docMk/>
            <pc:sldMk cId="2333851566" sldId="880"/>
            <ac:spMk id="5" creationId="{66D94E7B-B73F-068C-4E63-6D47DC0C1EEA}"/>
          </ac:spMkLst>
        </pc:spChg>
        <pc:spChg chg="mod ord">
          <ac:chgData name="Bianca Giaccone" userId="e1e417c8-5e5c-49e0-b10a-fe67602f8478" providerId="ADAL" clId="{870A8061-15F7-E24B-873B-EF96856D4544}" dt="2024-03-13T02:30:00.339" v="2974" actId="20577"/>
          <ac:spMkLst>
            <pc:docMk/>
            <pc:sldMk cId="2333851566" sldId="880"/>
            <ac:spMk id="6" creationId="{02D2F480-8F71-B91B-1B76-FA12886C8D17}"/>
          </ac:spMkLst>
        </pc:spChg>
        <pc:spChg chg="mod ord">
          <ac:chgData name="Bianca Giaccone" userId="e1e417c8-5e5c-49e0-b10a-fe67602f8478" providerId="ADAL" clId="{870A8061-15F7-E24B-873B-EF96856D4544}" dt="2024-03-13T02:27:12.743" v="2729" actId="1036"/>
          <ac:spMkLst>
            <pc:docMk/>
            <pc:sldMk cId="2333851566" sldId="880"/>
            <ac:spMk id="7" creationId="{F15031E3-387B-EDBC-524C-4EB3A4789B28}"/>
          </ac:spMkLst>
        </pc:spChg>
        <pc:spChg chg="add del mod ord">
          <ac:chgData name="Bianca Giaccone" userId="e1e417c8-5e5c-49e0-b10a-fe67602f8478" providerId="ADAL" clId="{870A8061-15F7-E24B-873B-EF96856D4544}" dt="2024-03-13T02:15:47.294" v="2334" actId="478"/>
          <ac:spMkLst>
            <pc:docMk/>
            <pc:sldMk cId="2333851566" sldId="880"/>
            <ac:spMk id="8" creationId="{8F69D05C-A2B2-6A09-4C26-66AE1E150FE9}"/>
          </ac:spMkLst>
        </pc:spChg>
        <pc:spChg chg="add del mod ord">
          <ac:chgData name="Bianca Giaccone" userId="e1e417c8-5e5c-49e0-b10a-fe67602f8478" providerId="ADAL" clId="{870A8061-15F7-E24B-873B-EF96856D4544}" dt="2024-03-13T02:15:47.294" v="2334" actId="478"/>
          <ac:spMkLst>
            <pc:docMk/>
            <pc:sldMk cId="2333851566" sldId="880"/>
            <ac:spMk id="9" creationId="{9A1F57E0-A533-BC73-E2F2-D4E5E6D9E2FB}"/>
          </ac:spMkLst>
        </pc:spChg>
        <pc:spChg chg="add del">
          <ac:chgData name="Bianca Giaccone" userId="e1e417c8-5e5c-49e0-b10a-fe67602f8478" providerId="ADAL" clId="{870A8061-15F7-E24B-873B-EF96856D4544}" dt="2024-03-13T02:45:45.249" v="3350" actId="22"/>
          <ac:spMkLst>
            <pc:docMk/>
            <pc:sldMk cId="2333851566" sldId="880"/>
            <ac:spMk id="9" creationId="{C6B99043-7283-2723-668B-917CB65EC699}"/>
          </ac:spMkLst>
        </pc:spChg>
        <pc:spChg chg="add mod">
          <ac:chgData name="Bianca Giaccone" userId="e1e417c8-5e5c-49e0-b10a-fe67602f8478" providerId="ADAL" clId="{870A8061-15F7-E24B-873B-EF96856D4544}" dt="2024-03-13T02:27:16.651" v="2730" actId="20577"/>
          <ac:spMkLst>
            <pc:docMk/>
            <pc:sldMk cId="2333851566" sldId="880"/>
            <ac:spMk id="10" creationId="{74895C6A-5F76-BB9E-1579-E5FCF98730F9}"/>
          </ac:spMkLst>
        </pc:spChg>
        <pc:spChg chg="add mod">
          <ac:chgData name="Bianca Giaccone" userId="e1e417c8-5e5c-49e0-b10a-fe67602f8478" providerId="ADAL" clId="{870A8061-15F7-E24B-873B-EF96856D4544}" dt="2024-03-13T02:31:52.170" v="3169" actId="20577"/>
          <ac:spMkLst>
            <pc:docMk/>
            <pc:sldMk cId="2333851566" sldId="880"/>
            <ac:spMk id="11" creationId="{8D411FE4-3BCF-E222-3259-78F59FBF6CD2}"/>
          </ac:spMkLst>
        </pc:spChg>
      </pc:sldChg>
      <pc:sldChg chg="add">
        <pc:chgData name="Bianca Giaccone" userId="e1e417c8-5e5c-49e0-b10a-fe67602f8478" providerId="ADAL" clId="{870A8061-15F7-E24B-873B-EF96856D4544}" dt="2024-03-13T02:45:50.362" v="3351"/>
        <pc:sldMkLst>
          <pc:docMk/>
          <pc:sldMk cId="2675676017" sldId="881"/>
        </pc:sldMkLst>
      </pc:sldChg>
    </pc:docChg>
  </pc:docChgLst>
  <pc:docChgLst>
    <pc:chgData name="Bianca Giaccone" userId="e1e417c8-5e5c-49e0-b10a-fe67602f8478" providerId="ADAL" clId="{D66CF309-D1EB-4C8F-B1DF-ED2079DF9AB5}"/>
    <pc:docChg chg="undo custSel addSld delSld modSld">
      <pc:chgData name="Bianca Giaccone" userId="e1e417c8-5e5c-49e0-b10a-fe67602f8478" providerId="ADAL" clId="{D66CF309-D1EB-4C8F-B1DF-ED2079DF9AB5}" dt="2024-03-14T14:30:30.577" v="234" actId="20577"/>
      <pc:docMkLst>
        <pc:docMk/>
      </pc:docMkLst>
      <pc:sldChg chg="addSp modSp mod">
        <pc:chgData name="Bianca Giaccone" userId="e1e417c8-5e5c-49e0-b10a-fe67602f8478" providerId="ADAL" clId="{D66CF309-D1EB-4C8F-B1DF-ED2079DF9AB5}" dt="2024-03-13T23:10:15.844" v="147" actId="20577"/>
        <pc:sldMkLst>
          <pc:docMk/>
          <pc:sldMk cId="1989597527" sldId="294"/>
        </pc:sldMkLst>
        <pc:spChg chg="mod">
          <ac:chgData name="Bianca Giaccone" userId="e1e417c8-5e5c-49e0-b10a-fe67602f8478" providerId="ADAL" clId="{D66CF309-D1EB-4C8F-B1DF-ED2079DF9AB5}" dt="2024-03-13T23:10:15.844" v="147" actId="20577"/>
          <ac:spMkLst>
            <pc:docMk/>
            <pc:sldMk cId="1989597527" sldId="294"/>
            <ac:spMk id="3" creationId="{00000000-0000-0000-0000-000000000000}"/>
          </ac:spMkLst>
        </pc:spChg>
        <pc:spChg chg="add mod">
          <ac:chgData name="Bianca Giaccone" userId="e1e417c8-5e5c-49e0-b10a-fe67602f8478" providerId="ADAL" clId="{D66CF309-D1EB-4C8F-B1DF-ED2079DF9AB5}" dt="2024-03-13T23:09:59.079" v="139" actId="1076"/>
          <ac:spMkLst>
            <pc:docMk/>
            <pc:sldMk cId="1989597527" sldId="294"/>
            <ac:spMk id="5" creationId="{E2FC665D-8536-0C09-6257-36F0F728BF25}"/>
          </ac:spMkLst>
        </pc:spChg>
      </pc:sldChg>
      <pc:sldChg chg="modSp mod">
        <pc:chgData name="Bianca Giaccone" userId="e1e417c8-5e5c-49e0-b10a-fe67602f8478" providerId="ADAL" clId="{D66CF309-D1EB-4C8F-B1DF-ED2079DF9AB5}" dt="2024-03-13T21:59:07.506" v="5" actId="58"/>
        <pc:sldMkLst>
          <pc:docMk/>
          <pc:sldMk cId="1731734877" sldId="296"/>
        </pc:sldMkLst>
        <pc:spChg chg="mod">
          <ac:chgData name="Bianca Giaccone" userId="e1e417c8-5e5c-49e0-b10a-fe67602f8478" providerId="ADAL" clId="{D66CF309-D1EB-4C8F-B1DF-ED2079DF9AB5}" dt="2024-03-13T21:59:07.506" v="5" actId="58"/>
          <ac:spMkLst>
            <pc:docMk/>
            <pc:sldMk cId="1731734877" sldId="296"/>
            <ac:spMk id="10" creationId="{B0C38D5D-F5EF-4A9C-9E9A-21D7E3347297}"/>
          </ac:spMkLst>
        </pc:spChg>
      </pc:sldChg>
      <pc:sldChg chg="modSp mod">
        <pc:chgData name="Bianca Giaccone" userId="e1e417c8-5e5c-49e0-b10a-fe67602f8478" providerId="ADAL" clId="{D66CF309-D1EB-4C8F-B1DF-ED2079DF9AB5}" dt="2024-03-14T13:55:00.579" v="212" actId="1076"/>
        <pc:sldMkLst>
          <pc:docMk/>
          <pc:sldMk cId="4279688532" sldId="299"/>
        </pc:sldMkLst>
        <pc:spChg chg="mod">
          <ac:chgData name="Bianca Giaccone" userId="e1e417c8-5e5c-49e0-b10a-fe67602f8478" providerId="ADAL" clId="{D66CF309-D1EB-4C8F-B1DF-ED2079DF9AB5}" dt="2024-03-14T13:55:00.579" v="212" actId="1076"/>
          <ac:spMkLst>
            <pc:docMk/>
            <pc:sldMk cId="4279688532" sldId="299"/>
            <ac:spMk id="8" creationId="{1E83FAD9-F907-4C24-B951-A249B885E95A}"/>
          </ac:spMkLst>
        </pc:spChg>
      </pc:sldChg>
      <pc:sldChg chg="delSp del mod delAnim">
        <pc:chgData name="Bianca Giaccone" userId="e1e417c8-5e5c-49e0-b10a-fe67602f8478" providerId="ADAL" clId="{D66CF309-D1EB-4C8F-B1DF-ED2079DF9AB5}" dt="2024-03-14T13:57:03.071" v="213" actId="47"/>
        <pc:sldMkLst>
          <pc:docMk/>
          <pc:sldMk cId="1886849705" sldId="306"/>
        </pc:sldMkLst>
        <pc:spChg chg="del">
          <ac:chgData name="Bianca Giaccone" userId="e1e417c8-5e5c-49e0-b10a-fe67602f8478" providerId="ADAL" clId="{D66CF309-D1EB-4C8F-B1DF-ED2079DF9AB5}" dt="2024-03-13T22:51:01.227" v="120" actId="478"/>
          <ac:spMkLst>
            <pc:docMk/>
            <pc:sldMk cId="1886849705" sldId="306"/>
            <ac:spMk id="13" creationId="{82F66F85-E883-4DBA-8EE8-3E46D47978FC}"/>
          </ac:spMkLst>
        </pc:spChg>
      </pc:sldChg>
      <pc:sldChg chg="modSp mod">
        <pc:chgData name="Bianca Giaccone" userId="e1e417c8-5e5c-49e0-b10a-fe67602f8478" providerId="ADAL" clId="{D66CF309-D1EB-4C8F-B1DF-ED2079DF9AB5}" dt="2024-03-14T14:30:30.577" v="234" actId="20577"/>
        <pc:sldMkLst>
          <pc:docMk/>
          <pc:sldMk cId="2541777098" sldId="309"/>
        </pc:sldMkLst>
        <pc:spChg chg="mod">
          <ac:chgData name="Bianca Giaccone" userId="e1e417c8-5e5c-49e0-b10a-fe67602f8478" providerId="ADAL" clId="{D66CF309-D1EB-4C8F-B1DF-ED2079DF9AB5}" dt="2024-03-14T14:30:30.577" v="234" actId="20577"/>
          <ac:spMkLst>
            <pc:docMk/>
            <pc:sldMk cId="2541777098" sldId="309"/>
            <ac:spMk id="2" creationId="{986DE620-7151-4D3C-B4A9-2B2816F600A5}"/>
          </ac:spMkLst>
        </pc:spChg>
      </pc:sldChg>
      <pc:sldChg chg="modSp mod">
        <pc:chgData name="Bianca Giaccone" userId="e1e417c8-5e5c-49e0-b10a-fe67602f8478" providerId="ADAL" clId="{D66CF309-D1EB-4C8F-B1DF-ED2079DF9AB5}" dt="2024-03-13T21:58:38.082" v="2" actId="20577"/>
        <pc:sldMkLst>
          <pc:docMk/>
          <pc:sldMk cId="2331154121" sldId="313"/>
        </pc:sldMkLst>
        <pc:spChg chg="mod">
          <ac:chgData name="Bianca Giaccone" userId="e1e417c8-5e5c-49e0-b10a-fe67602f8478" providerId="ADAL" clId="{D66CF309-D1EB-4C8F-B1DF-ED2079DF9AB5}" dt="2024-03-13T21:58:38.082" v="2" actId="20577"/>
          <ac:spMkLst>
            <pc:docMk/>
            <pc:sldMk cId="2331154121" sldId="313"/>
            <ac:spMk id="17" creationId="{5C7841C8-50AB-47AD-BFB8-765A48A4ACD0}"/>
          </ac:spMkLst>
        </pc:spChg>
      </pc:sldChg>
      <pc:sldChg chg="modSp mod">
        <pc:chgData name="Bianca Giaccone" userId="e1e417c8-5e5c-49e0-b10a-fe67602f8478" providerId="ADAL" clId="{D66CF309-D1EB-4C8F-B1DF-ED2079DF9AB5}" dt="2024-03-13T22:00:09.004" v="51" actId="20577"/>
        <pc:sldMkLst>
          <pc:docMk/>
          <pc:sldMk cId="1390137281" sldId="322"/>
        </pc:sldMkLst>
        <pc:spChg chg="mod">
          <ac:chgData name="Bianca Giaccone" userId="e1e417c8-5e5c-49e0-b10a-fe67602f8478" providerId="ADAL" clId="{D66CF309-D1EB-4C8F-B1DF-ED2079DF9AB5}" dt="2024-03-13T22:00:09.004" v="51" actId="20577"/>
          <ac:spMkLst>
            <pc:docMk/>
            <pc:sldMk cId="1390137281" sldId="322"/>
            <ac:spMk id="2" creationId="{30552CB3-CC8A-4879-8299-DAFB725ECFF6}"/>
          </ac:spMkLst>
        </pc:spChg>
      </pc:sldChg>
      <pc:sldChg chg="modAnim">
        <pc:chgData name="Bianca Giaccone" userId="e1e417c8-5e5c-49e0-b10a-fe67602f8478" providerId="ADAL" clId="{D66CF309-D1EB-4C8F-B1DF-ED2079DF9AB5}" dt="2024-03-13T22:50:50.282" v="118"/>
        <pc:sldMkLst>
          <pc:docMk/>
          <pc:sldMk cId="2906990373" sldId="326"/>
        </pc:sldMkLst>
      </pc:sldChg>
      <pc:sldChg chg="modSp mod">
        <pc:chgData name="Bianca Giaccone" userId="e1e417c8-5e5c-49e0-b10a-fe67602f8478" providerId="ADAL" clId="{D66CF309-D1EB-4C8F-B1DF-ED2079DF9AB5}" dt="2024-03-14T13:57:32.526" v="224" actId="20577"/>
        <pc:sldMkLst>
          <pc:docMk/>
          <pc:sldMk cId="2123170826" sldId="852"/>
        </pc:sldMkLst>
        <pc:spChg chg="mod">
          <ac:chgData name="Bianca Giaccone" userId="e1e417c8-5e5c-49e0-b10a-fe67602f8478" providerId="ADAL" clId="{D66CF309-D1EB-4C8F-B1DF-ED2079DF9AB5}" dt="2024-03-14T13:57:32.526" v="224" actId="20577"/>
          <ac:spMkLst>
            <pc:docMk/>
            <pc:sldMk cId="2123170826" sldId="852"/>
            <ac:spMk id="11" creationId="{35BED03E-6CCB-B44E-8C98-107B81E53FF8}"/>
          </ac:spMkLst>
        </pc:spChg>
      </pc:sldChg>
      <pc:sldChg chg="modSp mod">
        <pc:chgData name="Bianca Giaccone" userId="e1e417c8-5e5c-49e0-b10a-fe67602f8478" providerId="ADAL" clId="{D66CF309-D1EB-4C8F-B1DF-ED2079DF9AB5}" dt="2024-03-14T13:53:48.146" v="148"/>
        <pc:sldMkLst>
          <pc:docMk/>
          <pc:sldMk cId="3999732730" sldId="867"/>
        </pc:sldMkLst>
        <pc:spChg chg="mod">
          <ac:chgData name="Bianca Giaccone" userId="e1e417c8-5e5c-49e0-b10a-fe67602f8478" providerId="ADAL" clId="{D66CF309-D1EB-4C8F-B1DF-ED2079DF9AB5}" dt="2024-03-13T21:59:53.037" v="27" actId="20577"/>
          <ac:spMkLst>
            <pc:docMk/>
            <pc:sldMk cId="3999732730" sldId="867"/>
            <ac:spMk id="2" creationId="{6D8F94A8-0D49-8B47-822A-CE278E45BC2C}"/>
          </ac:spMkLst>
        </pc:spChg>
        <pc:spChg chg="mod">
          <ac:chgData name="Bianca Giaccone" userId="e1e417c8-5e5c-49e0-b10a-fe67602f8478" providerId="ADAL" clId="{D66CF309-D1EB-4C8F-B1DF-ED2079DF9AB5}" dt="2024-03-14T13:53:48.146" v="148"/>
          <ac:spMkLst>
            <pc:docMk/>
            <pc:sldMk cId="3999732730" sldId="867"/>
            <ac:spMk id="5" creationId="{BE43595F-B2D8-4547-A098-08F91B11D379}"/>
          </ac:spMkLst>
        </pc:spChg>
      </pc:sldChg>
      <pc:sldChg chg="modSp mod">
        <pc:chgData name="Bianca Giaccone" userId="e1e417c8-5e5c-49e0-b10a-fe67602f8478" providerId="ADAL" clId="{D66CF309-D1EB-4C8F-B1DF-ED2079DF9AB5}" dt="2024-03-14T13:57:16.723" v="223" actId="1037"/>
        <pc:sldMkLst>
          <pc:docMk/>
          <pc:sldMk cId="3419927129" sldId="868"/>
        </pc:sldMkLst>
        <pc:picChg chg="mod">
          <ac:chgData name="Bianca Giaccone" userId="e1e417c8-5e5c-49e0-b10a-fe67602f8478" providerId="ADAL" clId="{D66CF309-D1EB-4C8F-B1DF-ED2079DF9AB5}" dt="2024-03-14T13:57:16.723" v="223" actId="1037"/>
          <ac:picMkLst>
            <pc:docMk/>
            <pc:sldMk cId="3419927129" sldId="868"/>
            <ac:picMk id="19" creationId="{F0D94372-DB90-C28D-6E4A-7AA76B06AF25}"/>
          </ac:picMkLst>
        </pc:picChg>
      </pc:sldChg>
      <pc:sldChg chg="modSp mod">
        <pc:chgData name="Bianca Giaccone" userId="e1e417c8-5e5c-49e0-b10a-fe67602f8478" providerId="ADAL" clId="{D66CF309-D1EB-4C8F-B1DF-ED2079DF9AB5}" dt="2024-03-13T22:00:38.132" v="60" actId="1035"/>
        <pc:sldMkLst>
          <pc:docMk/>
          <pc:sldMk cId="2483204115" sldId="873"/>
        </pc:sldMkLst>
        <pc:spChg chg="mod">
          <ac:chgData name="Bianca Giaccone" userId="e1e417c8-5e5c-49e0-b10a-fe67602f8478" providerId="ADAL" clId="{D66CF309-D1EB-4C8F-B1DF-ED2079DF9AB5}" dt="2024-03-13T22:00:38.132" v="60" actId="1035"/>
          <ac:spMkLst>
            <pc:docMk/>
            <pc:sldMk cId="2483204115" sldId="873"/>
            <ac:spMk id="10" creationId="{AEF624A3-7DA3-96FD-0BE7-E2258016DABC}"/>
          </ac:spMkLst>
        </pc:spChg>
        <pc:spChg chg="mod">
          <ac:chgData name="Bianca Giaccone" userId="e1e417c8-5e5c-49e0-b10a-fe67602f8478" providerId="ADAL" clId="{D66CF309-D1EB-4C8F-B1DF-ED2079DF9AB5}" dt="2024-03-13T22:00:38.132" v="60" actId="1035"/>
          <ac:spMkLst>
            <pc:docMk/>
            <pc:sldMk cId="2483204115" sldId="873"/>
            <ac:spMk id="12" creationId="{1E176B32-7363-C445-4911-BAE2EB7BC81A}"/>
          </ac:spMkLst>
        </pc:spChg>
      </pc:sldChg>
      <pc:sldChg chg="delSp modSp del mod delAnim">
        <pc:chgData name="Bianca Giaccone" userId="e1e417c8-5e5c-49e0-b10a-fe67602f8478" providerId="ADAL" clId="{D66CF309-D1EB-4C8F-B1DF-ED2079DF9AB5}" dt="2024-03-14T14:10:05.602" v="226" actId="47"/>
        <pc:sldMkLst>
          <pc:docMk/>
          <pc:sldMk cId="2675676017" sldId="881"/>
        </pc:sldMkLst>
        <pc:spChg chg="mod">
          <ac:chgData name="Bianca Giaccone" userId="e1e417c8-5e5c-49e0-b10a-fe67602f8478" providerId="ADAL" clId="{D66CF309-D1EB-4C8F-B1DF-ED2079DF9AB5}" dt="2024-03-13T22:42:32.013" v="117" actId="20577"/>
          <ac:spMkLst>
            <pc:docMk/>
            <pc:sldMk cId="2675676017" sldId="881"/>
            <ac:spMk id="10" creationId="{74895C6A-5F76-BB9E-1579-E5FCF98730F9}"/>
          </ac:spMkLst>
        </pc:spChg>
        <pc:spChg chg="del">
          <ac:chgData name="Bianca Giaccone" userId="e1e417c8-5e5c-49e0-b10a-fe67602f8478" providerId="ADAL" clId="{D66CF309-D1EB-4C8F-B1DF-ED2079DF9AB5}" dt="2024-03-13T22:52:38.537" v="123" actId="478"/>
          <ac:spMkLst>
            <pc:docMk/>
            <pc:sldMk cId="2675676017" sldId="881"/>
            <ac:spMk id="11" creationId="{8D411FE4-3BCF-E222-3259-78F59FBF6CD2}"/>
          </ac:spMkLst>
        </pc:spChg>
      </pc:sldChg>
      <pc:sldChg chg="add modAnim">
        <pc:chgData name="Bianca Giaccone" userId="e1e417c8-5e5c-49e0-b10a-fe67602f8478" providerId="ADAL" clId="{D66CF309-D1EB-4C8F-B1DF-ED2079DF9AB5}" dt="2024-03-14T13:57:06.669" v="214"/>
        <pc:sldMkLst>
          <pc:docMk/>
          <pc:sldMk cId="2080584497" sldId="882"/>
        </pc:sldMkLst>
      </pc:sldChg>
      <pc:sldChg chg="add modAnim">
        <pc:chgData name="Bianca Giaccone" userId="e1e417c8-5e5c-49e0-b10a-fe67602f8478" providerId="ADAL" clId="{D66CF309-D1EB-4C8F-B1DF-ED2079DF9AB5}" dt="2024-03-14T14:10:04.040" v="225"/>
        <pc:sldMkLst>
          <pc:docMk/>
          <pc:sldMk cId="4279850001" sldId="88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3/14/2024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3/14/2024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a:t>
            </a:fld>
            <a:endParaRPr lang="en-US"/>
          </a:p>
        </p:txBody>
      </p:sp>
    </p:spTree>
    <p:extLst>
      <p:ext uri="{BB962C8B-B14F-4D97-AF65-F5344CB8AC3E}">
        <p14:creationId xmlns:p14="http://schemas.microsoft.com/office/powerpoint/2010/main" val="2609808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800100" lvl="1" indent="-342900"/>
                <a:r>
                  <a:rPr lang="en-US" dirty="0">
                    <a:solidFill>
                      <a:srgbClr val="000000"/>
                    </a:solidFill>
                    <a:latin typeface="Helvetica" pitchFamily="2" charset="0"/>
                  </a:rPr>
                  <a:t>demonstrated </a:t>
                </a:r>
                <a:r>
                  <a:rPr lang="en-US" b="1" dirty="0">
                    <a:solidFill>
                      <a:srgbClr val="000000"/>
                    </a:solidFill>
                    <a:latin typeface="Helvetica" pitchFamily="2" charset="0"/>
                  </a:rPr>
                  <a:t>total voltage of 200MV </a:t>
                </a:r>
                <a:r>
                  <a:rPr lang="en-US" dirty="0">
                    <a:solidFill>
                      <a:srgbClr val="000000"/>
                    </a:solidFill>
                    <a:latin typeface="Helvetica" pitchFamily="2" charset="0"/>
                  </a:rPr>
                  <a:t>(vs required 173MV)</a:t>
                </a:r>
              </a:p>
              <a:p>
                <a:pPr marL="800100" lvl="1" indent="-342900"/>
                <a:r>
                  <a:rPr lang="en-US" dirty="0">
                    <a:solidFill>
                      <a:srgbClr val="000000"/>
                    </a:solidFill>
                    <a:latin typeface="Helvetica" pitchFamily="2" charset="0"/>
                  </a:rPr>
                  <a:t>Average </a:t>
                </a:r>
                <a:r>
                  <a:rPr lang="en-US" b="1" dirty="0">
                    <a:solidFill>
                      <a:srgbClr val="000000"/>
                    </a:solidFill>
                    <a:latin typeface="Helvetica" pitchFamily="2" charset="0"/>
                  </a:rPr>
                  <a:t>gradient &gt;25MV/m </a:t>
                </a:r>
                <a:r>
                  <a:rPr lang="en-US" dirty="0">
                    <a:solidFill>
                      <a:srgbClr val="000000"/>
                    </a:solidFill>
                    <a:latin typeface="Helvetica" pitchFamily="2" charset="0"/>
                  </a:rPr>
                  <a:t>(vs required 20.8MV/m)</a:t>
                </a:r>
              </a:p>
              <a:p>
                <a:pPr marL="800100" lvl="1" indent="-342900"/>
                <a:r>
                  <a:rPr lang="en-US" dirty="0">
                    <a:solidFill>
                      <a:srgbClr val="000000"/>
                    </a:solidFill>
                    <a:latin typeface="Helvetica" pitchFamily="2" charset="0"/>
                  </a:rPr>
                  <a:t>Average </a:t>
                </a:r>
                <a:r>
                  <a:rPr lang="en-US" b="1" dirty="0">
                    <a:solidFill>
                      <a:srgbClr val="000000"/>
                    </a:solidFill>
                    <a:latin typeface="Helvetica" pitchFamily="2" charset="0"/>
                  </a:rPr>
                  <a:t>Q</a:t>
                </a:r>
                <a:r>
                  <a:rPr lang="en-US" b="1" baseline="-25000" dirty="0">
                    <a:solidFill>
                      <a:srgbClr val="000000"/>
                    </a:solidFill>
                    <a:latin typeface="Helvetica" pitchFamily="2" charset="0"/>
                  </a:rPr>
                  <a:t>0</a:t>
                </a:r>
                <a:r>
                  <a:rPr lang="en-US" b="1" dirty="0">
                    <a:solidFill>
                      <a:srgbClr val="000000"/>
                    </a:solidFill>
                    <a:latin typeface="Helvetica" pitchFamily="2" charset="0"/>
                  </a:rPr>
                  <a:t> &gt;</a:t>
                </a:r>
                <a:r>
                  <a:rPr lang="en-US" sz="1200" b="1" dirty="0">
                    <a:solidFill>
                      <a:srgbClr val="000000"/>
                    </a:solidFill>
                    <a:latin typeface="Helvetica" pitchFamily="2" charset="0"/>
                  </a:rPr>
                  <a:t> </a:t>
                </a:r>
                <a14:m>
                  <m:oMath xmlns:m="http://schemas.openxmlformats.org/officeDocument/2006/math">
                    <m:r>
                      <a:rPr lang="en-US" sz="1200" b="1" i="1" smtClean="0">
                        <a:solidFill>
                          <a:srgbClr val="000000"/>
                        </a:solidFill>
                        <a:latin typeface="Cambria Math" panose="02040503050406030204" pitchFamily="18" charset="0"/>
                      </a:rPr>
                      <m:t>𝟑</m:t>
                    </m:r>
                    <m:r>
                      <a:rPr lang="en-US" sz="1200" b="1" i="1" smtClean="0">
                        <a:solidFill>
                          <a:srgbClr val="000000"/>
                        </a:solidFill>
                        <a:latin typeface="Cambria Math" panose="02040503050406030204" pitchFamily="18" charset="0"/>
                        <a:ea typeface="Cambria Math" panose="02040503050406030204" pitchFamily="18" charset="0"/>
                      </a:rPr>
                      <m:t>×</m:t>
                    </m:r>
                    <m:sSup>
                      <m:sSupPr>
                        <m:ctrlPr>
                          <a:rPr lang="en-US" sz="1200" b="1" i="1" smtClean="0">
                            <a:solidFill>
                              <a:srgbClr val="000000"/>
                            </a:solidFill>
                            <a:latin typeface="Cambria Math" panose="02040503050406030204" pitchFamily="18" charset="0"/>
                            <a:ea typeface="Cambria Math" panose="02040503050406030204" pitchFamily="18" charset="0"/>
                          </a:rPr>
                        </m:ctrlPr>
                      </m:sSupPr>
                      <m:e>
                        <m:r>
                          <a:rPr lang="en-US" sz="1200" b="1" i="1" smtClean="0">
                            <a:solidFill>
                              <a:srgbClr val="000000"/>
                            </a:solidFill>
                            <a:latin typeface="Cambria Math" panose="02040503050406030204" pitchFamily="18" charset="0"/>
                            <a:ea typeface="Cambria Math" panose="02040503050406030204" pitchFamily="18" charset="0"/>
                          </a:rPr>
                          <m:t>𝟏𝟎</m:t>
                        </m:r>
                      </m:e>
                      <m:sup>
                        <m:r>
                          <a:rPr lang="en-US" sz="1200" b="1" i="1" smtClean="0">
                            <a:solidFill>
                              <a:srgbClr val="000000"/>
                            </a:solidFill>
                            <a:latin typeface="Cambria Math" panose="02040503050406030204" pitchFamily="18" charset="0"/>
                            <a:ea typeface="Cambria Math" panose="02040503050406030204" pitchFamily="18" charset="0"/>
                          </a:rPr>
                          <m:t>𝟏𝟎</m:t>
                        </m:r>
                      </m:sup>
                    </m:sSup>
                  </m:oMath>
                </a14:m>
                <a:r>
                  <a:rPr lang="en-US" b="1" dirty="0">
                    <a:solidFill>
                      <a:srgbClr val="000000"/>
                    </a:solidFill>
                    <a:latin typeface="Helvetica" pitchFamily="2" charset="0"/>
                  </a:rPr>
                  <a:t> </a:t>
                </a:r>
                <a:r>
                  <a:rPr lang="en-US" dirty="0">
                    <a:solidFill>
                      <a:srgbClr val="000000"/>
                    </a:solidFill>
                    <a:latin typeface="Helvetica" pitchFamily="2" charset="0"/>
                  </a:rPr>
                  <a:t>(vs required </a:t>
                </a:r>
                <a14:m>
                  <m:oMath xmlns:m="http://schemas.openxmlformats.org/officeDocument/2006/math">
                    <m:r>
                      <a:rPr lang="en-US" sz="1100" b="0" i="0" smtClean="0">
                        <a:solidFill>
                          <a:srgbClr val="000000"/>
                        </a:solidFill>
                        <a:latin typeface="Cambria Math" panose="02040503050406030204" pitchFamily="18" charset="0"/>
                        <a:ea typeface="Cambria Math" panose="02040503050406030204" pitchFamily="18" charset="0"/>
                      </a:rPr>
                      <m:t>2.7</m:t>
                    </m:r>
                    <m:r>
                      <a:rPr lang="en-US" sz="1100" b="0" i="1">
                        <a:solidFill>
                          <a:srgbClr val="000000"/>
                        </a:solidFill>
                        <a:latin typeface="Cambria Math" panose="02040503050406030204" pitchFamily="18" charset="0"/>
                        <a:ea typeface="Cambria Math" panose="02040503050406030204" pitchFamily="18" charset="0"/>
                      </a:rPr>
                      <m:t>×</m:t>
                    </m:r>
                    <m:sSup>
                      <m:sSupPr>
                        <m:ctrlPr>
                          <a:rPr lang="en-US" sz="1100" i="1">
                            <a:solidFill>
                              <a:srgbClr val="000000"/>
                            </a:solidFill>
                            <a:latin typeface="Cambria Math" panose="02040503050406030204" pitchFamily="18" charset="0"/>
                            <a:ea typeface="Cambria Math" panose="02040503050406030204" pitchFamily="18" charset="0"/>
                          </a:rPr>
                        </m:ctrlPr>
                      </m:sSupPr>
                      <m:e>
                        <m:r>
                          <a:rPr lang="en-US" sz="1100" b="0" i="1">
                            <a:solidFill>
                              <a:srgbClr val="000000"/>
                            </a:solidFill>
                            <a:latin typeface="Cambria Math" panose="02040503050406030204" pitchFamily="18" charset="0"/>
                            <a:ea typeface="Cambria Math" panose="02040503050406030204" pitchFamily="18" charset="0"/>
                          </a:rPr>
                          <m:t>10</m:t>
                        </m:r>
                      </m:e>
                      <m:sup>
                        <m:r>
                          <a:rPr lang="en-US" sz="1100" b="0" i="1">
                            <a:solidFill>
                              <a:srgbClr val="000000"/>
                            </a:solidFill>
                            <a:latin typeface="Cambria Math" panose="02040503050406030204" pitchFamily="18" charset="0"/>
                            <a:ea typeface="Cambria Math" panose="02040503050406030204" pitchFamily="18" charset="0"/>
                          </a:rPr>
                          <m:t>10</m:t>
                        </m:r>
                      </m:sup>
                    </m:sSup>
                  </m:oMath>
                </a14:m>
                <a:r>
                  <a:rPr lang="en-US" dirty="0">
                    <a:solidFill>
                      <a:srgbClr val="000000"/>
                    </a:solidFill>
                    <a:latin typeface="Helvetica" pitchFamily="2" charset="0"/>
                  </a:rPr>
                  <a:t>)</a:t>
                </a:r>
                <a:endParaRPr lang="en-US" dirty="0"/>
              </a:p>
            </p:txBody>
          </p:sp>
        </mc:Choice>
        <mc:Fallback xmlns="">
          <p:sp>
            <p:nvSpPr>
              <p:cNvPr id="3" name="Notes Placeholder 2"/>
              <p:cNvSpPr>
                <a:spLocks noGrp="1"/>
              </p:cNvSpPr>
              <p:nvPr>
                <p:ph type="body" idx="1"/>
              </p:nvPr>
            </p:nvSpPr>
            <p:spPr/>
            <p:txBody>
              <a:bodyPr/>
              <a:lstStyle/>
              <a:p>
                <a:pPr marL="800100" lvl="1" indent="-342900"/>
                <a:r>
                  <a:rPr lang="en-US" dirty="0">
                    <a:solidFill>
                      <a:srgbClr val="000000"/>
                    </a:solidFill>
                    <a:latin typeface="Helvetica" pitchFamily="2" charset="0"/>
                  </a:rPr>
                  <a:t>demonstrated </a:t>
                </a:r>
                <a:r>
                  <a:rPr lang="en-US" b="1" dirty="0">
                    <a:solidFill>
                      <a:srgbClr val="000000"/>
                    </a:solidFill>
                    <a:latin typeface="Helvetica" pitchFamily="2" charset="0"/>
                  </a:rPr>
                  <a:t>total voltage of 200MV </a:t>
                </a:r>
                <a:r>
                  <a:rPr lang="en-US" dirty="0">
                    <a:solidFill>
                      <a:srgbClr val="000000"/>
                    </a:solidFill>
                    <a:latin typeface="Helvetica" pitchFamily="2" charset="0"/>
                  </a:rPr>
                  <a:t>(vs required 173MV)</a:t>
                </a:r>
              </a:p>
              <a:p>
                <a:pPr marL="800100" lvl="1" indent="-342900"/>
                <a:r>
                  <a:rPr lang="en-US" dirty="0">
                    <a:solidFill>
                      <a:srgbClr val="000000"/>
                    </a:solidFill>
                    <a:latin typeface="Helvetica" pitchFamily="2" charset="0"/>
                  </a:rPr>
                  <a:t>Average </a:t>
                </a:r>
                <a:r>
                  <a:rPr lang="en-US" b="1" dirty="0">
                    <a:solidFill>
                      <a:srgbClr val="000000"/>
                    </a:solidFill>
                    <a:latin typeface="Helvetica" pitchFamily="2" charset="0"/>
                  </a:rPr>
                  <a:t>gradient &gt;25MV/m </a:t>
                </a:r>
                <a:r>
                  <a:rPr lang="en-US" dirty="0">
                    <a:solidFill>
                      <a:srgbClr val="000000"/>
                    </a:solidFill>
                    <a:latin typeface="Helvetica" pitchFamily="2" charset="0"/>
                  </a:rPr>
                  <a:t>(vs required 20.8MV/m)</a:t>
                </a:r>
              </a:p>
              <a:p>
                <a:pPr marL="800100" lvl="1" indent="-342900"/>
                <a:r>
                  <a:rPr lang="en-US" dirty="0">
                    <a:solidFill>
                      <a:srgbClr val="000000"/>
                    </a:solidFill>
                    <a:latin typeface="Helvetica" pitchFamily="2" charset="0"/>
                  </a:rPr>
                  <a:t>Average </a:t>
                </a:r>
                <a:r>
                  <a:rPr lang="en-US" b="1" dirty="0">
                    <a:solidFill>
                      <a:srgbClr val="000000"/>
                    </a:solidFill>
                    <a:latin typeface="Helvetica" pitchFamily="2" charset="0"/>
                  </a:rPr>
                  <a:t>Q</a:t>
                </a:r>
                <a:r>
                  <a:rPr lang="en-US" b="1" baseline="-25000" dirty="0">
                    <a:solidFill>
                      <a:srgbClr val="000000"/>
                    </a:solidFill>
                    <a:latin typeface="Helvetica" pitchFamily="2" charset="0"/>
                  </a:rPr>
                  <a:t>0</a:t>
                </a:r>
                <a:r>
                  <a:rPr lang="en-US" b="1" dirty="0">
                    <a:solidFill>
                      <a:srgbClr val="000000"/>
                    </a:solidFill>
                    <a:latin typeface="Helvetica" pitchFamily="2" charset="0"/>
                  </a:rPr>
                  <a:t> &gt;</a:t>
                </a:r>
                <a:r>
                  <a:rPr lang="en-US" sz="1200" b="1" dirty="0">
                    <a:solidFill>
                      <a:srgbClr val="000000"/>
                    </a:solidFill>
                    <a:latin typeface="Helvetica" pitchFamily="2" charset="0"/>
                  </a:rPr>
                  <a:t> </a:t>
                </a:r>
                <a:r>
                  <a:rPr lang="en-US" sz="1200" b="1" i="0">
                    <a:solidFill>
                      <a:srgbClr val="000000"/>
                    </a:solidFill>
                    <a:latin typeface="Cambria Math" panose="02040503050406030204" pitchFamily="18" charset="0"/>
                  </a:rPr>
                  <a:t>𝟑</a:t>
                </a:r>
                <a:r>
                  <a:rPr lang="en-US" sz="1200" b="1" i="0">
                    <a:solidFill>
                      <a:srgbClr val="000000"/>
                    </a:solidFill>
                    <a:latin typeface="Cambria Math" panose="02040503050406030204" pitchFamily="18" charset="0"/>
                    <a:ea typeface="Cambria Math" panose="02040503050406030204" pitchFamily="18" charset="0"/>
                  </a:rPr>
                  <a:t>×〖𝟏𝟎〗^𝟏𝟎</a:t>
                </a:r>
                <a:r>
                  <a:rPr lang="en-US" b="1" dirty="0">
                    <a:solidFill>
                      <a:srgbClr val="000000"/>
                    </a:solidFill>
                    <a:latin typeface="Helvetica" pitchFamily="2" charset="0"/>
                  </a:rPr>
                  <a:t> </a:t>
                </a:r>
                <a:r>
                  <a:rPr lang="en-US" dirty="0">
                    <a:solidFill>
                      <a:srgbClr val="000000"/>
                    </a:solidFill>
                    <a:latin typeface="Helvetica" pitchFamily="2" charset="0"/>
                  </a:rPr>
                  <a:t>(vs required </a:t>
                </a:r>
                <a:r>
                  <a:rPr lang="en-US" sz="1100" b="0" i="0">
                    <a:solidFill>
                      <a:srgbClr val="000000"/>
                    </a:solidFill>
                    <a:latin typeface="Cambria Math" panose="02040503050406030204" pitchFamily="18" charset="0"/>
                    <a:ea typeface="Cambria Math" panose="02040503050406030204" pitchFamily="18" charset="0"/>
                  </a:rPr>
                  <a:t>2.7×10^10</a:t>
                </a:r>
                <a:r>
                  <a:rPr lang="en-US" dirty="0">
                    <a:solidFill>
                      <a:srgbClr val="000000"/>
                    </a:solidFill>
                    <a:latin typeface="Helvetica" pitchFamily="2" charset="0"/>
                  </a:rPr>
                  <a:t>)</a:t>
                </a:r>
                <a:endParaRPr lang="en-US" dirty="0"/>
              </a:p>
            </p:txBody>
          </p:sp>
        </mc:Fallback>
      </mc:AlternateContent>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7</a:t>
            </a:fld>
            <a:endParaRPr lang="en-US"/>
          </a:p>
        </p:txBody>
      </p:sp>
    </p:spTree>
    <p:extLst>
      <p:ext uri="{BB962C8B-B14F-4D97-AF65-F5344CB8AC3E}">
        <p14:creationId xmlns:p14="http://schemas.microsoft.com/office/powerpoint/2010/main" val="366761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17</a:t>
            </a:fld>
            <a:endParaRPr lang="en-US"/>
          </a:p>
        </p:txBody>
      </p:sp>
    </p:spTree>
    <p:extLst>
      <p:ext uri="{BB962C8B-B14F-4D97-AF65-F5344CB8AC3E}">
        <p14:creationId xmlns:p14="http://schemas.microsoft.com/office/powerpoint/2010/main" val="3320322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18</a:t>
            </a:fld>
            <a:endParaRPr lang="en-US"/>
          </a:p>
        </p:txBody>
      </p:sp>
    </p:spTree>
    <p:extLst>
      <p:ext uri="{BB962C8B-B14F-4D97-AF65-F5344CB8AC3E}">
        <p14:creationId xmlns:p14="http://schemas.microsoft.com/office/powerpoint/2010/main" val="15049956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9BBB5B86-AB22-4179-B035-57C5A75A59F2}" type="datetime1">
              <a:rPr lang="en-US" smtClean="0"/>
              <a:t>3/14/2024</a:t>
            </a:fld>
            <a:endParaRPr lang="en-US" dirty="0"/>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r>
              <a:rPr lang="en-US"/>
              <a:t>B. Giaccone | IOTA/FAST Collaboration Meeting 2024</a:t>
            </a: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683EBCCC-E869-453B-8487-228DD585042A}" type="datetime1">
              <a:rPr lang="en-US" smtClean="0"/>
              <a:t>3/14/2024</a:t>
            </a:fld>
            <a:endParaRPr lang="en-US" dirty="0"/>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r>
              <a:rPr lang="en-US"/>
              <a:t>B. Giaccone | IOTA/FAST Collaboration Meeting 2024</a:t>
            </a: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indent="-230188">
              <a:defRPr sz="1800">
                <a:solidFill>
                  <a:srgbClr val="505050"/>
                </a:solidFill>
              </a:defRPr>
            </a:lvl1pPr>
            <a:lvl2pPr marL="514350"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5E7833F8-910C-4F34-8651-3D0D26659C3A}" type="datetime1">
              <a:rPr lang="en-US" smtClean="0"/>
              <a:t>3/14/2024</a:t>
            </a:fld>
            <a:endParaRPr lang="en-US" dirty="0"/>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r>
              <a:rPr lang="en-US"/>
              <a:t>B. Giaccone | IOTA/FAST Collaboration Meeting 2024</a:t>
            </a:r>
            <a:endParaRPr lang="en-US" b="1" dirty="0"/>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B87A2F77-998F-4DC4-BD70-08E928D5E012}" type="datetime1">
              <a:rPr lang="en-US" smtClean="0"/>
              <a:t>3/14/2024</a:t>
            </a:fld>
            <a:endParaRPr lang="en-US" dirty="0"/>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r>
              <a:rPr lang="en-US"/>
              <a:t>B. Giaccone | IOTA/FAST Collaboration Meeting 2024</a:t>
            </a: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846773C2-CCCD-449A-AA57-3096F51F7FCB}" type="datetime1">
              <a:rPr lang="en-US" smtClean="0"/>
              <a:t>3/14/2024</a:t>
            </a:fld>
            <a:endParaRPr lang="en-US" dirty="0"/>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r>
              <a:rPr lang="en-US"/>
              <a:t>B. Giaccone | IOTA/FAST Collaboration Meeting 2024</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5BF5A482-98FD-4379-9DD9-A6A7DF454CB4}" type="datetime1">
              <a:rPr lang="en-US" smtClean="0"/>
              <a:t>3/14/2024</a:t>
            </a:fld>
            <a:endParaRPr lang="en-US" dirty="0"/>
          </a:p>
        </p:txBody>
      </p:sp>
      <p:sp>
        <p:nvSpPr>
          <p:cNvPr id="4" name="Footer Placeholder 3"/>
          <p:cNvSpPr>
            <a:spLocks noGrp="1"/>
          </p:cNvSpPr>
          <p:nvPr>
            <p:ph type="ftr" sz="quarter" idx="11"/>
          </p:nvPr>
        </p:nvSpPr>
        <p:spPr>
          <a:xfrm>
            <a:off x="1530603" y="4878161"/>
            <a:ext cx="6272278" cy="182155"/>
          </a:xfrm>
        </p:spPr>
        <p:txBody>
          <a:bodyPr/>
          <a:lstStyle/>
          <a:p>
            <a:r>
              <a:rPr lang="en-US"/>
              <a:t>B. Giaccone | IOTA/FAST Collaboration Meeting 2024</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A8A3032D-44CF-48EF-A9CD-A6FD27D3E041}" type="datetime1">
              <a:rPr lang="en-US" smtClean="0"/>
              <a:t>3/14/2024</a:t>
            </a:fld>
            <a:endParaRPr lang="en-US" dirty="0"/>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r>
              <a:rPr lang="en-US"/>
              <a:t>B. Giaccone | IOTA/FAST Collaboration Meeting 2024</a:t>
            </a: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oleObject" Target="../embeddings/oleObject2.bin"/><Relationship Id="rId1" Type="http://schemas.openxmlformats.org/officeDocument/2006/relationships/slideLayout" Target="../slideLayouts/slideLayout2.xml"/><Relationship Id="rId5" Type="http://schemas.openxmlformats.org/officeDocument/2006/relationships/image" Target="../media/image21.emf"/><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oleObject" Target="../embeddings/oleObject4.bin"/><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oleObject" Target="../embeddings/oleObject5.bin"/></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0.emf"/><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Autofit/>
          </a:bodyPr>
          <a:lstStyle/>
          <a:p>
            <a:r>
              <a:rPr lang="en-US" sz="2400" dirty="0"/>
              <a:t>Plasma processing for </a:t>
            </a:r>
            <a:r>
              <a:rPr lang="en-US" sz="2400" i="1" dirty="0"/>
              <a:t>in situ </a:t>
            </a:r>
            <a:r>
              <a:rPr lang="en-US" sz="2400" dirty="0"/>
              <a:t>performance improvement</a:t>
            </a:r>
          </a:p>
        </p:txBody>
      </p:sp>
      <p:sp>
        <p:nvSpPr>
          <p:cNvPr id="4" name="Text Placeholder 3"/>
          <p:cNvSpPr>
            <a:spLocks noGrp="1"/>
          </p:cNvSpPr>
          <p:nvPr>
            <p:ph type="body" sz="quarter" idx="10"/>
          </p:nvPr>
        </p:nvSpPr>
        <p:spPr/>
        <p:txBody>
          <a:bodyPr/>
          <a:lstStyle/>
          <a:p>
            <a:r>
              <a:rPr lang="en-US" dirty="0"/>
              <a:t>Bianca Giaccone</a:t>
            </a:r>
          </a:p>
        </p:txBody>
      </p:sp>
      <p:sp>
        <p:nvSpPr>
          <p:cNvPr id="5" name="TextBox 4">
            <a:extLst>
              <a:ext uri="{FF2B5EF4-FFF2-40B4-BE49-F238E27FC236}">
                <a16:creationId xmlns:a16="http://schemas.microsoft.com/office/drawing/2014/main" id="{E2FC665D-8536-0C09-6257-36F0F728BF25}"/>
              </a:ext>
            </a:extLst>
          </p:cNvPr>
          <p:cNvSpPr txBox="1"/>
          <p:nvPr/>
        </p:nvSpPr>
        <p:spPr>
          <a:xfrm>
            <a:off x="-66216" y="323936"/>
            <a:ext cx="4594072" cy="307777"/>
          </a:xfrm>
          <a:prstGeom prst="rect">
            <a:avLst/>
          </a:prstGeom>
          <a:noFill/>
        </p:spPr>
        <p:txBody>
          <a:bodyPr wrap="square">
            <a:spAutoFit/>
          </a:bodyPr>
          <a:lstStyle/>
          <a:p>
            <a:r>
              <a:rPr lang="en-US" sz="1400" b="1" i="0" dirty="0">
                <a:solidFill>
                  <a:schemeClr val="bg1"/>
                </a:solidFill>
                <a:effectLst/>
                <a:latin typeface="Helvetica" panose="020B0604020202020204" pitchFamily="34" charset="0"/>
                <a:cs typeface="Helvetica" panose="020B0604020202020204" pitchFamily="34" charset="0"/>
              </a:rPr>
              <a:t>FERMILAB-SLIDES-24-0050-SQMS-TD</a:t>
            </a:r>
            <a:endParaRPr lang="en-US" sz="1400"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4AEE8-2DFA-4B61-A1E8-54FA7C1B8441}"/>
              </a:ext>
            </a:extLst>
          </p:cNvPr>
          <p:cNvSpPr>
            <a:spLocks noGrp="1"/>
          </p:cNvSpPr>
          <p:nvPr>
            <p:ph type="title"/>
          </p:nvPr>
        </p:nvSpPr>
        <p:spPr/>
        <p:txBody>
          <a:bodyPr/>
          <a:lstStyle/>
          <a:p>
            <a:r>
              <a:rPr lang="en-US" dirty="0"/>
              <a:t>Connections between gas/vacuum systems and CM</a:t>
            </a:r>
          </a:p>
        </p:txBody>
      </p:sp>
      <p:sp>
        <p:nvSpPr>
          <p:cNvPr id="4" name="Date Placeholder 3">
            <a:extLst>
              <a:ext uri="{FF2B5EF4-FFF2-40B4-BE49-F238E27FC236}">
                <a16:creationId xmlns:a16="http://schemas.microsoft.com/office/drawing/2014/main" id="{ADE028EA-1EE1-4D20-98AB-4DA54A07C70F}"/>
              </a:ext>
            </a:extLst>
          </p:cNvPr>
          <p:cNvSpPr>
            <a:spLocks noGrp="1"/>
          </p:cNvSpPr>
          <p:nvPr>
            <p:ph type="dt" sz="half" idx="2"/>
          </p:nvPr>
        </p:nvSpPr>
        <p:spPr/>
        <p:txBody>
          <a:bodyPr/>
          <a:lstStyle/>
          <a:p>
            <a:pPr>
              <a:defRPr/>
            </a:pPr>
            <a:fld id="{453D5CC3-AFB5-49E7-8621-FF3E630E629C}" type="datetime1">
              <a:rPr lang="en-US" smtClean="0"/>
              <a:t>3/14/2024</a:t>
            </a:fld>
            <a:endParaRPr lang="en-US" dirty="0"/>
          </a:p>
        </p:txBody>
      </p:sp>
      <p:sp>
        <p:nvSpPr>
          <p:cNvPr id="5" name="Footer Placeholder 4">
            <a:extLst>
              <a:ext uri="{FF2B5EF4-FFF2-40B4-BE49-F238E27FC236}">
                <a16:creationId xmlns:a16="http://schemas.microsoft.com/office/drawing/2014/main" id="{22446714-7996-4560-980F-9E14953DC1E2}"/>
              </a:ext>
            </a:extLst>
          </p:cNvPr>
          <p:cNvSpPr>
            <a:spLocks noGrp="1"/>
          </p:cNvSpPr>
          <p:nvPr>
            <p:ph type="ftr" sz="quarter" idx="3"/>
          </p:nvPr>
        </p:nvSpPr>
        <p:spPr/>
        <p:txBody>
          <a:bodyPr/>
          <a:lstStyle/>
          <a:p>
            <a:r>
              <a:rPr lang="en-US"/>
              <a:t>B. Giaccone | IOTA/FAST Collaboration Meeting 2024</a:t>
            </a:r>
            <a:endParaRPr lang="en-US" b="1" dirty="0"/>
          </a:p>
        </p:txBody>
      </p:sp>
      <p:sp>
        <p:nvSpPr>
          <p:cNvPr id="6" name="Slide Number Placeholder 5">
            <a:extLst>
              <a:ext uri="{FF2B5EF4-FFF2-40B4-BE49-F238E27FC236}">
                <a16:creationId xmlns:a16="http://schemas.microsoft.com/office/drawing/2014/main" id="{7C84662C-3647-4EFB-8A4B-601389730FF8}"/>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pic>
        <p:nvPicPr>
          <p:cNvPr id="8" name="Picture 7" descr="A person working on a machine&#10;&#10;Description automatically generated with medium confidence">
            <a:extLst>
              <a:ext uri="{FF2B5EF4-FFF2-40B4-BE49-F238E27FC236}">
                <a16:creationId xmlns:a16="http://schemas.microsoft.com/office/drawing/2014/main" id="{834A7143-6164-4D0A-B769-3484B41B5610}"/>
              </a:ext>
            </a:extLst>
          </p:cNvPr>
          <p:cNvPicPr>
            <a:picLocks noChangeAspect="1"/>
          </p:cNvPicPr>
          <p:nvPr/>
        </p:nvPicPr>
        <p:blipFill rotWithShape="1">
          <a:blip r:embed="rId2"/>
          <a:srcRect t="10000" r="8889"/>
          <a:stretch/>
        </p:blipFill>
        <p:spPr>
          <a:xfrm>
            <a:off x="81904" y="1552967"/>
            <a:ext cx="3654031" cy="2707102"/>
          </a:xfrm>
          <a:prstGeom prst="rect">
            <a:avLst/>
          </a:prstGeom>
        </p:spPr>
      </p:pic>
      <p:pic>
        <p:nvPicPr>
          <p:cNvPr id="9" name="Picture 8" descr="A close up of a spider&#10;&#10;Description automatically generated with medium confidence">
            <a:extLst>
              <a:ext uri="{FF2B5EF4-FFF2-40B4-BE49-F238E27FC236}">
                <a16:creationId xmlns:a16="http://schemas.microsoft.com/office/drawing/2014/main" id="{25D05D85-0A69-4EEC-86F9-3BEE6DF35806}"/>
              </a:ext>
            </a:extLst>
          </p:cNvPr>
          <p:cNvPicPr>
            <a:picLocks noChangeAspect="1"/>
          </p:cNvPicPr>
          <p:nvPr/>
        </p:nvPicPr>
        <p:blipFill rotWithShape="1">
          <a:blip r:embed="rId3"/>
          <a:srcRect l="26296" t="6544" r="15926" b="8518"/>
          <a:stretch/>
        </p:blipFill>
        <p:spPr>
          <a:xfrm rot="5400000">
            <a:off x="6221867" y="1414141"/>
            <a:ext cx="2707106" cy="2984759"/>
          </a:xfrm>
          <a:prstGeom prst="rect">
            <a:avLst/>
          </a:prstGeom>
        </p:spPr>
      </p:pic>
      <p:pic>
        <p:nvPicPr>
          <p:cNvPr id="10" name="Picture 9" descr="A picture containing bag, plastic, wrapped, clothes&#10;&#10;Description automatically generated">
            <a:extLst>
              <a:ext uri="{FF2B5EF4-FFF2-40B4-BE49-F238E27FC236}">
                <a16:creationId xmlns:a16="http://schemas.microsoft.com/office/drawing/2014/main" id="{99146B91-194B-4C79-993B-F90A035C41B5}"/>
              </a:ext>
            </a:extLst>
          </p:cNvPr>
          <p:cNvPicPr>
            <a:picLocks noChangeAspect="1"/>
          </p:cNvPicPr>
          <p:nvPr/>
        </p:nvPicPr>
        <p:blipFill rotWithShape="1">
          <a:blip r:embed="rId4"/>
          <a:srcRect l="21621" t="16989"/>
          <a:stretch/>
        </p:blipFill>
        <p:spPr>
          <a:xfrm rot="5400000">
            <a:off x="3556761" y="1831346"/>
            <a:ext cx="2707103" cy="2150348"/>
          </a:xfrm>
          <a:prstGeom prst="rect">
            <a:avLst/>
          </a:prstGeom>
        </p:spPr>
      </p:pic>
      <p:sp>
        <p:nvSpPr>
          <p:cNvPr id="11" name="TextBox 10">
            <a:extLst>
              <a:ext uri="{FF2B5EF4-FFF2-40B4-BE49-F238E27FC236}">
                <a16:creationId xmlns:a16="http://schemas.microsoft.com/office/drawing/2014/main" id="{37468EE1-95E1-4547-92C9-B90F42AC228C}"/>
              </a:ext>
            </a:extLst>
          </p:cNvPr>
          <p:cNvSpPr txBox="1"/>
          <p:nvPr/>
        </p:nvSpPr>
        <p:spPr>
          <a:xfrm>
            <a:off x="104583" y="679634"/>
            <a:ext cx="8934834" cy="769441"/>
          </a:xfrm>
          <a:prstGeom prst="rect">
            <a:avLst/>
          </a:prstGeom>
          <a:noFill/>
        </p:spPr>
        <p:txBody>
          <a:bodyPr wrap="square" rtlCol="0">
            <a:spAutoFit/>
          </a:bodyPr>
          <a:lstStyle/>
          <a:p>
            <a:pPr defTabSz="914400" fontAlgn="auto">
              <a:spcBef>
                <a:spcPts val="0"/>
              </a:spcBef>
              <a:spcAft>
                <a:spcPts val="0"/>
              </a:spcAft>
            </a:pPr>
            <a:r>
              <a:rPr lang="en-US" sz="2200" dirty="0">
                <a:solidFill>
                  <a:srgbClr val="000000"/>
                </a:solidFill>
                <a:latin typeface="Helvetica" panose="020B0604020202020204" pitchFamily="34" charset="0"/>
                <a:ea typeface="+mn-ea"/>
                <a:cs typeface="Helvetica" panose="020B0604020202020204" pitchFamily="34" charset="0"/>
              </a:rPr>
              <a:t>Connections between vacuum/gas systems and </a:t>
            </a:r>
            <a:r>
              <a:rPr lang="en-US" sz="2200" dirty="0" err="1">
                <a:solidFill>
                  <a:srgbClr val="000000"/>
                </a:solidFill>
                <a:latin typeface="Helvetica" panose="020B0604020202020204" pitchFamily="34" charset="0"/>
                <a:ea typeface="+mn-ea"/>
                <a:cs typeface="Helvetica" panose="020B0604020202020204" pitchFamily="34" charset="0"/>
              </a:rPr>
              <a:t>vCM</a:t>
            </a:r>
            <a:r>
              <a:rPr lang="en-US" sz="2200" dirty="0">
                <a:solidFill>
                  <a:srgbClr val="000000"/>
                </a:solidFill>
                <a:latin typeface="Helvetica" panose="020B0604020202020204" pitchFamily="34" charset="0"/>
                <a:ea typeface="+mn-ea"/>
                <a:cs typeface="Helvetica" panose="020B0604020202020204" pitchFamily="34" charset="0"/>
              </a:rPr>
              <a:t>: conducted in cleanroom to minimize risk of particle contamination</a:t>
            </a:r>
          </a:p>
        </p:txBody>
      </p:sp>
    </p:spTree>
    <p:extLst>
      <p:ext uri="{BB962C8B-B14F-4D97-AF65-F5344CB8AC3E}">
        <p14:creationId xmlns:p14="http://schemas.microsoft.com/office/powerpoint/2010/main" val="3959783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D565BF-A0B5-4103-BE37-4DE9D6C4A269}"/>
              </a:ext>
            </a:extLst>
          </p:cNvPr>
          <p:cNvSpPr>
            <a:spLocks noGrp="1"/>
          </p:cNvSpPr>
          <p:nvPr>
            <p:ph type="title"/>
          </p:nvPr>
        </p:nvSpPr>
        <p:spPr/>
        <p:txBody>
          <a:bodyPr/>
          <a:lstStyle/>
          <a:p>
            <a:r>
              <a:rPr lang="en-US" dirty="0"/>
              <a:t>PP applied to </a:t>
            </a:r>
            <a:r>
              <a:rPr lang="en-US" dirty="0" err="1"/>
              <a:t>vCM</a:t>
            </a:r>
            <a:r>
              <a:rPr lang="en-US" dirty="0"/>
              <a:t> (1)</a:t>
            </a:r>
          </a:p>
        </p:txBody>
      </p:sp>
      <p:sp>
        <p:nvSpPr>
          <p:cNvPr id="4" name="Date Placeholder 3">
            <a:extLst>
              <a:ext uri="{FF2B5EF4-FFF2-40B4-BE49-F238E27FC236}">
                <a16:creationId xmlns:a16="http://schemas.microsoft.com/office/drawing/2014/main" id="{4DCE90BE-6FAA-472E-87D9-45E3388A2AAC}"/>
              </a:ext>
            </a:extLst>
          </p:cNvPr>
          <p:cNvSpPr>
            <a:spLocks noGrp="1"/>
          </p:cNvSpPr>
          <p:nvPr>
            <p:ph type="dt" sz="half" idx="2"/>
          </p:nvPr>
        </p:nvSpPr>
        <p:spPr/>
        <p:txBody>
          <a:bodyPr/>
          <a:lstStyle/>
          <a:p>
            <a:pPr>
              <a:defRPr/>
            </a:pPr>
            <a:fld id="{628AB764-6264-4BFD-8FC7-65359B20AF99}" type="datetime1">
              <a:rPr lang="en-US" smtClean="0"/>
              <a:t>3/14/2024</a:t>
            </a:fld>
            <a:endParaRPr lang="en-US" dirty="0"/>
          </a:p>
        </p:txBody>
      </p:sp>
      <p:sp>
        <p:nvSpPr>
          <p:cNvPr id="5" name="Footer Placeholder 4">
            <a:extLst>
              <a:ext uri="{FF2B5EF4-FFF2-40B4-BE49-F238E27FC236}">
                <a16:creationId xmlns:a16="http://schemas.microsoft.com/office/drawing/2014/main" id="{331D654C-131A-4E95-BB47-1E8682E306A2}"/>
              </a:ext>
            </a:extLst>
          </p:cNvPr>
          <p:cNvSpPr>
            <a:spLocks noGrp="1"/>
          </p:cNvSpPr>
          <p:nvPr>
            <p:ph type="ftr" sz="quarter" idx="3"/>
          </p:nvPr>
        </p:nvSpPr>
        <p:spPr/>
        <p:txBody>
          <a:bodyPr/>
          <a:lstStyle/>
          <a:p>
            <a:r>
              <a:rPr lang="en-US"/>
              <a:t>B. Giaccone | IOTA/FAST Collaboration Meeting 2024</a:t>
            </a:r>
            <a:endParaRPr lang="en-US" b="1" dirty="0"/>
          </a:p>
        </p:txBody>
      </p:sp>
      <p:sp>
        <p:nvSpPr>
          <p:cNvPr id="6" name="Slide Number Placeholder 5">
            <a:extLst>
              <a:ext uri="{FF2B5EF4-FFF2-40B4-BE49-F238E27FC236}">
                <a16:creationId xmlns:a16="http://schemas.microsoft.com/office/drawing/2014/main" id="{AEE18A68-DCB1-4877-8B48-D23FFA15CCBD}"/>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graphicFrame>
        <p:nvGraphicFramePr>
          <p:cNvPr id="7" name="Object 1" descr="Project Path: C:\Users\giaccone\OneDrive - Fermi National Accelerator Laboratory\Desktop\Plasma Processing\vCM - HE prototype cryomodule\Processing Data\July 15 - CAV4 - processed cell 9-8-7-6-5-4\RGAData_July15-2021.opju&#10;PE Folder: /RGAData_July15-2021/Folder1/&#10;Short Name: Graph4">
            <a:extLst>
              <a:ext uri="{FF2B5EF4-FFF2-40B4-BE49-F238E27FC236}">
                <a16:creationId xmlns:a16="http://schemas.microsoft.com/office/drawing/2014/main" id="{5233C1DA-AD2C-4F52-A59B-1DB15A0E9EA6}"/>
              </a:ext>
            </a:extLst>
          </p:cNvPr>
          <p:cNvGraphicFramePr>
            <a:graphicFrameLocks noChangeAspect="1"/>
          </p:cNvGraphicFramePr>
          <p:nvPr>
            <p:extLst>
              <p:ext uri="{D42A27DB-BD31-4B8C-83A1-F6EECF244321}">
                <p14:modId xmlns:p14="http://schemas.microsoft.com/office/powerpoint/2010/main" val="1820362862"/>
              </p:ext>
            </p:extLst>
          </p:nvPr>
        </p:nvGraphicFramePr>
        <p:xfrm>
          <a:off x="68916" y="1039993"/>
          <a:ext cx="4499937" cy="3443098"/>
        </p:xfrm>
        <a:graphic>
          <a:graphicData uri="http://schemas.openxmlformats.org/presentationml/2006/ole">
            <mc:AlternateContent xmlns:mc="http://schemas.openxmlformats.org/markup-compatibility/2006">
              <mc:Choice xmlns:v="urn:schemas-microsoft-com:vml" Requires="v">
                <p:oleObj name="Graph" r:id="rId2" imgW="3929974" imgH="3005847" progId="Origin95.Graph">
                  <p:embed/>
                </p:oleObj>
              </mc:Choice>
              <mc:Fallback>
                <p:oleObj name="Graph" r:id="rId2" imgW="3929974" imgH="3005847" progId="Origin95.Graph">
                  <p:embed/>
                  <p:pic>
                    <p:nvPicPr>
                      <p:cNvPr id="7" name="Object 1" descr="Project Path: C:\Users\giaccone\OneDrive - Fermi National Accelerator Laboratory\Desktop\Plasma Processing\vCM - HE prototype cryomodule\Processing Data\July 15 - CAV4 - processed cell 9-8-7-6-5-4\RGAData_July15-2021.opju&#10;PE Folder: /RGAData_July15-2021/Folder1/&#10;Short Name: Graph4">
                        <a:extLst>
                          <a:ext uri="{FF2B5EF4-FFF2-40B4-BE49-F238E27FC236}">
                            <a16:creationId xmlns:a16="http://schemas.microsoft.com/office/drawing/2014/main" id="{5233C1DA-AD2C-4F52-A59B-1DB15A0E9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 y="1039993"/>
                        <a:ext cx="4499937" cy="3443098"/>
                      </a:xfrm>
                      <a:prstGeom prst="rect">
                        <a:avLst/>
                      </a:prstGeom>
                      <a:noFill/>
                      <a:ln>
                        <a:noFill/>
                      </a:ln>
                    </p:spPr>
                  </p:pic>
                </p:oleObj>
              </mc:Fallback>
            </mc:AlternateContent>
          </a:graphicData>
        </a:graphic>
      </p:graphicFrame>
      <p:grpSp>
        <p:nvGrpSpPr>
          <p:cNvPr id="8" name="Group 7">
            <a:extLst>
              <a:ext uri="{FF2B5EF4-FFF2-40B4-BE49-F238E27FC236}">
                <a16:creationId xmlns:a16="http://schemas.microsoft.com/office/drawing/2014/main" id="{91795B36-3351-4793-BC1F-5F9B9FBEBDA5}"/>
              </a:ext>
            </a:extLst>
          </p:cNvPr>
          <p:cNvGrpSpPr/>
          <p:nvPr/>
        </p:nvGrpSpPr>
        <p:grpSpPr>
          <a:xfrm>
            <a:off x="4684860" y="950570"/>
            <a:ext cx="4235216" cy="3766304"/>
            <a:chOff x="4733521" y="980412"/>
            <a:chExt cx="4235216" cy="3766304"/>
          </a:xfrm>
        </p:grpSpPr>
        <p:graphicFrame>
          <p:nvGraphicFramePr>
            <p:cNvPr id="9" name="Object 8">
              <a:extLst>
                <a:ext uri="{FF2B5EF4-FFF2-40B4-BE49-F238E27FC236}">
                  <a16:creationId xmlns:a16="http://schemas.microsoft.com/office/drawing/2014/main" id="{EA22C47F-5433-4395-9EB6-48F8DAF52CED}"/>
                </a:ext>
              </a:extLst>
            </p:cNvPr>
            <p:cNvGraphicFramePr>
              <a:graphicFrameLocks noChangeAspect="1"/>
            </p:cNvGraphicFramePr>
            <p:nvPr>
              <p:extLst>
                <p:ext uri="{D42A27DB-BD31-4B8C-83A1-F6EECF244321}">
                  <p14:modId xmlns:p14="http://schemas.microsoft.com/office/powerpoint/2010/main" val="3079944409"/>
                </p:ext>
              </p:extLst>
            </p:nvPr>
          </p:nvGraphicFramePr>
          <p:xfrm>
            <a:off x="4900094" y="980412"/>
            <a:ext cx="4068643" cy="3115449"/>
          </p:xfrm>
          <a:graphic>
            <a:graphicData uri="http://schemas.openxmlformats.org/presentationml/2006/ole">
              <mc:AlternateContent xmlns:mc="http://schemas.openxmlformats.org/markup-compatibility/2006">
                <mc:Choice xmlns:v="urn:schemas-microsoft-com:vml" Requires="v">
                  <p:oleObj name="Acrobat Document" r:id="rId4" imgW="5882462" imgH="4503105" progId="AcroExch.Document.DC">
                    <p:embed/>
                  </p:oleObj>
                </mc:Choice>
                <mc:Fallback>
                  <p:oleObj name="Acrobat Document" r:id="rId4" imgW="5882462" imgH="4503105" progId="AcroExch.Document.DC">
                    <p:embed/>
                    <p:pic>
                      <p:nvPicPr>
                        <p:cNvPr id="9" name="Object 8">
                          <a:extLst>
                            <a:ext uri="{FF2B5EF4-FFF2-40B4-BE49-F238E27FC236}">
                              <a16:creationId xmlns:a16="http://schemas.microsoft.com/office/drawing/2014/main" id="{EA22C47F-5433-4395-9EB6-48F8DAF52CED}"/>
                            </a:ext>
                          </a:extLst>
                        </p:cNvPr>
                        <p:cNvPicPr/>
                        <p:nvPr/>
                      </p:nvPicPr>
                      <p:blipFill>
                        <a:blip r:embed="rId5"/>
                        <a:stretch>
                          <a:fillRect/>
                        </a:stretch>
                      </p:blipFill>
                      <p:spPr>
                        <a:xfrm>
                          <a:off x="4900094" y="980412"/>
                          <a:ext cx="4068643" cy="3115449"/>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6033B246-AB3B-49B7-839C-30459A8EC757}"/>
                </a:ext>
              </a:extLst>
            </p:cNvPr>
            <p:cNvSpPr/>
            <p:nvPr/>
          </p:nvSpPr>
          <p:spPr>
            <a:xfrm>
              <a:off x="6172200" y="1579917"/>
              <a:ext cx="76200" cy="2134833"/>
            </a:xfrm>
            <a:prstGeom prst="rect">
              <a:avLst/>
            </a:prstGeom>
            <a:noFill/>
            <a:ln w="12700" cap="flat" cmpd="sng" algn="ctr">
              <a:solidFill>
                <a:srgbClr val="F6630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1" name="TextBox 10">
              <a:extLst>
                <a:ext uri="{FF2B5EF4-FFF2-40B4-BE49-F238E27FC236}">
                  <a16:creationId xmlns:a16="http://schemas.microsoft.com/office/drawing/2014/main" id="{224A0760-F039-4575-BBDF-D70922FBAD57}"/>
                </a:ext>
              </a:extLst>
            </p:cNvPr>
            <p:cNvSpPr txBox="1"/>
            <p:nvPr/>
          </p:nvSpPr>
          <p:spPr>
            <a:xfrm>
              <a:off x="5593550" y="4214636"/>
              <a:ext cx="1114419" cy="415498"/>
            </a:xfrm>
            <a:prstGeom prst="rect">
              <a:avLst/>
            </a:prstGeom>
            <a:noFill/>
            <a:ln>
              <a:solidFill>
                <a:srgbClr val="F66308"/>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Arial"/>
                  <a:ea typeface="+mn-ea"/>
                  <a:cs typeface="+mn-cs"/>
                </a:rPr>
                <a:t>Plasma ignition in the cavity</a:t>
              </a:r>
            </a:p>
          </p:txBody>
        </p:sp>
        <p:cxnSp>
          <p:nvCxnSpPr>
            <p:cNvPr id="12" name="Straight Arrow Connector 11">
              <a:extLst>
                <a:ext uri="{FF2B5EF4-FFF2-40B4-BE49-F238E27FC236}">
                  <a16:creationId xmlns:a16="http://schemas.microsoft.com/office/drawing/2014/main" id="{32DD3D98-1549-4FA1-83B9-3856920F15E4}"/>
                </a:ext>
              </a:extLst>
            </p:cNvPr>
            <p:cNvCxnSpPr>
              <a:cxnSpLocks/>
              <a:stCxn id="11" idx="0"/>
            </p:cNvCxnSpPr>
            <p:nvPr/>
          </p:nvCxnSpPr>
          <p:spPr>
            <a:xfrm flipV="1">
              <a:off x="6150760" y="3727827"/>
              <a:ext cx="33776" cy="486809"/>
            </a:xfrm>
            <a:prstGeom prst="straightConnector1">
              <a:avLst/>
            </a:prstGeom>
            <a:noFill/>
            <a:ln w="12700" cap="flat" cmpd="sng" algn="ctr">
              <a:solidFill>
                <a:srgbClr val="F66308"/>
              </a:solidFill>
              <a:prstDash val="solid"/>
              <a:tailEnd type="triangle"/>
            </a:ln>
            <a:effectLst/>
          </p:spPr>
        </p:cxnSp>
        <p:cxnSp>
          <p:nvCxnSpPr>
            <p:cNvPr id="13" name="Straight Arrow Connector 12">
              <a:extLst>
                <a:ext uri="{FF2B5EF4-FFF2-40B4-BE49-F238E27FC236}">
                  <a16:creationId xmlns:a16="http://schemas.microsoft.com/office/drawing/2014/main" id="{03B85999-6EDD-4A21-ADFB-F5EEE7D48B70}"/>
                </a:ext>
              </a:extLst>
            </p:cNvPr>
            <p:cNvCxnSpPr>
              <a:cxnSpLocks/>
            </p:cNvCxnSpPr>
            <p:nvPr/>
          </p:nvCxnSpPr>
          <p:spPr>
            <a:xfrm flipH="1">
              <a:off x="6276349" y="1795360"/>
              <a:ext cx="133102" cy="384061"/>
            </a:xfrm>
            <a:prstGeom prst="straightConnector1">
              <a:avLst/>
            </a:prstGeom>
            <a:noFill/>
            <a:ln w="9525" cap="flat" cmpd="sng" algn="ctr">
              <a:solidFill>
                <a:srgbClr val="00B0F0"/>
              </a:solidFill>
              <a:prstDash val="solid"/>
              <a:tailEnd type="triangle"/>
            </a:ln>
            <a:effectLst/>
          </p:spPr>
        </p:cxnSp>
        <p:sp>
          <p:nvSpPr>
            <p:cNvPr id="14" name="TextBox 13">
              <a:extLst>
                <a:ext uri="{FF2B5EF4-FFF2-40B4-BE49-F238E27FC236}">
                  <a16:creationId xmlns:a16="http://schemas.microsoft.com/office/drawing/2014/main" id="{6F654268-B0EA-40A5-AE6C-F267420799F5}"/>
                </a:ext>
              </a:extLst>
            </p:cNvPr>
            <p:cNvSpPr txBox="1"/>
            <p:nvPr/>
          </p:nvSpPr>
          <p:spPr>
            <a:xfrm>
              <a:off x="6301528" y="1364473"/>
              <a:ext cx="1443041" cy="430887"/>
            </a:xfrm>
            <a:prstGeom prst="rect">
              <a:avLst/>
            </a:prstGeom>
            <a:noFill/>
            <a:ln>
              <a:solidFill>
                <a:srgbClr val="0099CC">
                  <a:lumMod val="60000"/>
                  <a:lumOff val="4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Arial"/>
                  <a:ea typeface="+mn-ea"/>
                  <a:cs typeface="+mn-cs"/>
                </a:rPr>
                <a:t>Plasma transfer from cell 5 to desired cell</a:t>
              </a:r>
            </a:p>
          </p:txBody>
        </p:sp>
        <p:cxnSp>
          <p:nvCxnSpPr>
            <p:cNvPr id="15" name="Straight Arrow Connector 14">
              <a:extLst>
                <a:ext uri="{FF2B5EF4-FFF2-40B4-BE49-F238E27FC236}">
                  <a16:creationId xmlns:a16="http://schemas.microsoft.com/office/drawing/2014/main" id="{296C4460-4570-4FB8-8C0F-77A74DDA19F4}"/>
                </a:ext>
              </a:extLst>
            </p:cNvPr>
            <p:cNvCxnSpPr>
              <a:cxnSpLocks/>
              <a:stCxn id="17" idx="1"/>
            </p:cNvCxnSpPr>
            <p:nvPr/>
          </p:nvCxnSpPr>
          <p:spPr>
            <a:xfrm flipH="1">
              <a:off x="6351073" y="1962593"/>
              <a:ext cx="586988" cy="207148"/>
            </a:xfrm>
            <a:prstGeom prst="straightConnector1">
              <a:avLst/>
            </a:prstGeom>
            <a:noFill/>
            <a:ln w="9525" cap="flat" cmpd="sng" algn="ctr">
              <a:solidFill>
                <a:srgbClr val="A4001D">
                  <a:lumMod val="40000"/>
                  <a:lumOff val="60000"/>
                </a:srgbClr>
              </a:solidFill>
              <a:prstDash val="solid"/>
              <a:tailEnd type="triangle"/>
            </a:ln>
            <a:effectLst/>
          </p:spPr>
        </p:cxnSp>
        <p:cxnSp>
          <p:nvCxnSpPr>
            <p:cNvPr id="16" name="Straight Arrow Connector 15">
              <a:extLst>
                <a:ext uri="{FF2B5EF4-FFF2-40B4-BE49-F238E27FC236}">
                  <a16:creationId xmlns:a16="http://schemas.microsoft.com/office/drawing/2014/main" id="{ED6B4102-679A-43AB-BB11-9284ABF83527}"/>
                </a:ext>
              </a:extLst>
            </p:cNvPr>
            <p:cNvCxnSpPr>
              <a:cxnSpLocks/>
              <a:stCxn id="17" idx="1"/>
            </p:cNvCxnSpPr>
            <p:nvPr/>
          </p:nvCxnSpPr>
          <p:spPr>
            <a:xfrm flipH="1">
              <a:off x="6679579" y="1962593"/>
              <a:ext cx="258482" cy="176553"/>
            </a:xfrm>
            <a:prstGeom prst="straightConnector1">
              <a:avLst/>
            </a:prstGeom>
            <a:noFill/>
            <a:ln w="9525" cap="flat" cmpd="sng" algn="ctr">
              <a:solidFill>
                <a:srgbClr val="A4001D">
                  <a:lumMod val="40000"/>
                  <a:lumOff val="60000"/>
                </a:srgbClr>
              </a:solidFill>
              <a:prstDash val="solid"/>
              <a:tailEnd type="triangle"/>
            </a:ln>
            <a:effectLst/>
          </p:spPr>
        </p:cxnSp>
        <p:sp>
          <p:nvSpPr>
            <p:cNvPr id="17" name="TextBox 16">
              <a:extLst>
                <a:ext uri="{FF2B5EF4-FFF2-40B4-BE49-F238E27FC236}">
                  <a16:creationId xmlns:a16="http://schemas.microsoft.com/office/drawing/2014/main" id="{76A157F2-C54A-45F5-9906-9FE1D1DF4950}"/>
                </a:ext>
              </a:extLst>
            </p:cNvPr>
            <p:cNvSpPr txBox="1"/>
            <p:nvPr/>
          </p:nvSpPr>
          <p:spPr>
            <a:xfrm>
              <a:off x="6938061" y="1835635"/>
              <a:ext cx="1610172" cy="253916"/>
            </a:xfrm>
            <a:prstGeom prst="rect">
              <a:avLst/>
            </a:prstGeom>
            <a:noFill/>
            <a:ln>
              <a:solidFill>
                <a:srgbClr val="A4001D">
                  <a:lumMod val="40000"/>
                  <a:lumOff val="6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Arial"/>
                  <a:ea typeface="+mn-ea"/>
                  <a:cs typeface="+mn-cs"/>
                </a:rPr>
                <a:t>Plasma tuning/detuning</a:t>
              </a:r>
            </a:p>
          </p:txBody>
        </p:sp>
        <p:cxnSp>
          <p:nvCxnSpPr>
            <p:cNvPr id="18" name="Straight Arrow Connector 17">
              <a:extLst>
                <a:ext uri="{FF2B5EF4-FFF2-40B4-BE49-F238E27FC236}">
                  <a16:creationId xmlns:a16="http://schemas.microsoft.com/office/drawing/2014/main" id="{5BEBE69C-1C37-46D5-B8ED-BA2511CB198A}"/>
                </a:ext>
              </a:extLst>
            </p:cNvPr>
            <p:cNvCxnSpPr>
              <a:cxnSpLocks/>
            </p:cNvCxnSpPr>
            <p:nvPr/>
          </p:nvCxnSpPr>
          <p:spPr>
            <a:xfrm flipH="1" flipV="1">
              <a:off x="6553200" y="2244992"/>
              <a:ext cx="429795" cy="1864203"/>
            </a:xfrm>
            <a:prstGeom prst="straightConnector1">
              <a:avLst/>
            </a:prstGeom>
            <a:noFill/>
            <a:ln w="9525" cap="flat" cmpd="sng" algn="ctr">
              <a:solidFill>
                <a:srgbClr val="69BE28">
                  <a:lumMod val="60000"/>
                  <a:lumOff val="40000"/>
                </a:srgbClr>
              </a:solidFill>
              <a:prstDash val="solid"/>
              <a:tailEnd type="triangle"/>
            </a:ln>
            <a:effectLst/>
          </p:spPr>
        </p:cxnSp>
        <p:sp>
          <p:nvSpPr>
            <p:cNvPr id="19" name="TextBox 18">
              <a:extLst>
                <a:ext uri="{FF2B5EF4-FFF2-40B4-BE49-F238E27FC236}">
                  <a16:creationId xmlns:a16="http://schemas.microsoft.com/office/drawing/2014/main" id="{F27B601D-2D97-4B09-8C5B-61A271581235}"/>
                </a:ext>
              </a:extLst>
            </p:cNvPr>
            <p:cNvSpPr txBox="1"/>
            <p:nvPr/>
          </p:nvSpPr>
          <p:spPr>
            <a:xfrm>
              <a:off x="6797530" y="4109195"/>
              <a:ext cx="1907513" cy="253916"/>
            </a:xfrm>
            <a:prstGeom prst="rect">
              <a:avLst/>
            </a:prstGeom>
            <a:noFill/>
            <a:ln>
              <a:solidFill>
                <a:srgbClr val="69BE28">
                  <a:lumMod val="60000"/>
                  <a:lumOff val="4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Arial"/>
                  <a:ea typeface="+mn-ea"/>
                  <a:cs typeface="+mn-cs"/>
                </a:rPr>
                <a:t>45 min of processing per cell</a:t>
              </a:r>
            </a:p>
          </p:txBody>
        </p:sp>
        <p:sp>
          <p:nvSpPr>
            <p:cNvPr id="20" name="Rectangle 19">
              <a:extLst>
                <a:ext uri="{FF2B5EF4-FFF2-40B4-BE49-F238E27FC236}">
                  <a16:creationId xmlns:a16="http://schemas.microsoft.com/office/drawing/2014/main" id="{B8DE0D9D-D5FA-4E92-A77C-BA82481F3B59}"/>
                </a:ext>
              </a:extLst>
            </p:cNvPr>
            <p:cNvSpPr/>
            <p:nvPr/>
          </p:nvSpPr>
          <p:spPr>
            <a:xfrm>
              <a:off x="5593550" y="1276349"/>
              <a:ext cx="257824" cy="2451477"/>
            </a:xfrm>
            <a:prstGeom prst="rect">
              <a:avLst/>
            </a:prstGeom>
            <a:no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21" name="TextBox 20">
              <a:extLst>
                <a:ext uri="{FF2B5EF4-FFF2-40B4-BE49-F238E27FC236}">
                  <a16:creationId xmlns:a16="http://schemas.microsoft.com/office/drawing/2014/main" id="{C8A26288-49B7-495F-954C-CF236B8A79D3}"/>
                </a:ext>
              </a:extLst>
            </p:cNvPr>
            <p:cNvSpPr txBox="1"/>
            <p:nvPr/>
          </p:nvSpPr>
          <p:spPr>
            <a:xfrm>
              <a:off x="4733521" y="4095861"/>
              <a:ext cx="754193" cy="650855"/>
            </a:xfrm>
            <a:prstGeom prst="rect">
              <a:avLst/>
            </a:prstGeom>
            <a:noFill/>
            <a:ln>
              <a:solidFill>
                <a:srgbClr val="C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mn-cs"/>
                </a:rPr>
                <a:t>HOM coupler ignition</a:t>
              </a:r>
            </a:p>
          </p:txBody>
        </p:sp>
        <p:cxnSp>
          <p:nvCxnSpPr>
            <p:cNvPr id="22" name="Straight Arrow Connector 21">
              <a:extLst>
                <a:ext uri="{FF2B5EF4-FFF2-40B4-BE49-F238E27FC236}">
                  <a16:creationId xmlns:a16="http://schemas.microsoft.com/office/drawing/2014/main" id="{F43F68BC-AD46-4397-AEA1-F0AAF6A71ED3}"/>
                </a:ext>
              </a:extLst>
            </p:cNvPr>
            <p:cNvCxnSpPr>
              <a:cxnSpLocks/>
            </p:cNvCxnSpPr>
            <p:nvPr/>
          </p:nvCxnSpPr>
          <p:spPr>
            <a:xfrm flipV="1">
              <a:off x="5334000" y="3746215"/>
              <a:ext cx="253515" cy="349646"/>
            </a:xfrm>
            <a:prstGeom prst="straightConnector1">
              <a:avLst/>
            </a:prstGeom>
            <a:noFill/>
            <a:ln w="12700" cap="flat" cmpd="sng" algn="ctr">
              <a:solidFill>
                <a:srgbClr val="C00000"/>
              </a:solidFill>
              <a:prstDash val="solid"/>
              <a:tailEnd type="triangle"/>
            </a:ln>
            <a:effectLst/>
          </p:spPr>
        </p:cxnSp>
      </p:grpSp>
      <p:sp>
        <p:nvSpPr>
          <p:cNvPr id="23" name="TextBox 22">
            <a:extLst>
              <a:ext uri="{FF2B5EF4-FFF2-40B4-BE49-F238E27FC236}">
                <a16:creationId xmlns:a16="http://schemas.microsoft.com/office/drawing/2014/main" id="{DC4AEBB6-D783-4B40-9C0F-3FB4BEF6F5B2}"/>
              </a:ext>
            </a:extLst>
          </p:cNvPr>
          <p:cNvSpPr txBox="1"/>
          <p:nvPr/>
        </p:nvSpPr>
        <p:spPr>
          <a:xfrm>
            <a:off x="736827" y="539280"/>
            <a:ext cx="7836469" cy="646331"/>
          </a:xfrm>
          <a:prstGeom prst="rect">
            <a:avLst/>
          </a:prstGeom>
          <a:noFill/>
        </p:spPr>
        <p:txBody>
          <a:bodyPr wrap="square" rtlCol="0">
            <a:spAutoFit/>
          </a:bodyPr>
          <a:lstStyle/>
          <a:p>
            <a:pPr defTabSz="914400" fontAlgn="auto">
              <a:spcBef>
                <a:spcPts val="0"/>
              </a:spcBef>
              <a:spcAft>
                <a:spcPts val="0"/>
              </a:spcAft>
            </a:pPr>
            <a:r>
              <a:rPr lang="en-US" sz="1800" dirty="0">
                <a:solidFill>
                  <a:srgbClr val="000000"/>
                </a:solidFill>
                <a:latin typeface="Arial"/>
                <a:ea typeface="+mn-ea"/>
                <a:cs typeface="+mn-cs"/>
              </a:rPr>
              <a:t>Example of experimental data collected during plasma processing of CAV4. This includes a rare case of plasma ignition at the HOM coupler</a:t>
            </a:r>
          </a:p>
        </p:txBody>
      </p:sp>
      <p:sp>
        <p:nvSpPr>
          <p:cNvPr id="24" name="TextBox 23">
            <a:extLst>
              <a:ext uri="{FF2B5EF4-FFF2-40B4-BE49-F238E27FC236}">
                <a16:creationId xmlns:a16="http://schemas.microsoft.com/office/drawing/2014/main" id="{7268AA64-4245-8385-7778-84179332D0EE}"/>
              </a:ext>
            </a:extLst>
          </p:cNvPr>
          <p:cNvSpPr txBox="1"/>
          <p:nvPr/>
        </p:nvSpPr>
        <p:spPr>
          <a:xfrm>
            <a:off x="293081" y="4461089"/>
            <a:ext cx="4572000" cy="253916"/>
          </a:xfrm>
          <a:prstGeom prst="rect">
            <a:avLst/>
          </a:prstGeom>
          <a:noFill/>
        </p:spPr>
        <p:txBody>
          <a:bodyPr wrap="square">
            <a:spAutoFit/>
          </a:bodyPr>
          <a:lstStyle/>
          <a:p>
            <a:pPr algn="ctr"/>
            <a:r>
              <a:rPr lang="en-US" sz="1050" dirty="0">
                <a:solidFill>
                  <a:srgbClr val="00B0F0"/>
                </a:solidFill>
                <a:effectLst/>
                <a:latin typeface="Helvetica" pitchFamily="2" charset="0"/>
              </a:rPr>
              <a:t>B. Giaccone, et al., Phys. Rev. Accel. Beams 25, 102001 (2022)</a:t>
            </a:r>
          </a:p>
        </p:txBody>
      </p:sp>
    </p:spTree>
    <p:extLst>
      <p:ext uri="{BB962C8B-B14F-4D97-AF65-F5344CB8AC3E}">
        <p14:creationId xmlns:p14="http://schemas.microsoft.com/office/powerpoint/2010/main" val="2968274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9EDC57-0A96-4016-8C13-6A9A53EF6567}"/>
              </a:ext>
            </a:extLst>
          </p:cNvPr>
          <p:cNvSpPr>
            <a:spLocks noGrp="1"/>
          </p:cNvSpPr>
          <p:nvPr>
            <p:ph type="title"/>
          </p:nvPr>
        </p:nvSpPr>
        <p:spPr/>
        <p:txBody>
          <a:bodyPr/>
          <a:lstStyle/>
          <a:p>
            <a:r>
              <a:rPr lang="en-US" dirty="0"/>
              <a:t>PP applied to </a:t>
            </a:r>
            <a:r>
              <a:rPr lang="en-US" dirty="0" err="1"/>
              <a:t>vCM</a:t>
            </a:r>
            <a:r>
              <a:rPr lang="en-US" dirty="0"/>
              <a:t> (2)</a:t>
            </a:r>
          </a:p>
        </p:txBody>
      </p:sp>
      <p:sp>
        <p:nvSpPr>
          <p:cNvPr id="4" name="Date Placeholder 3">
            <a:extLst>
              <a:ext uri="{FF2B5EF4-FFF2-40B4-BE49-F238E27FC236}">
                <a16:creationId xmlns:a16="http://schemas.microsoft.com/office/drawing/2014/main" id="{9CA49CF9-B14B-4BC3-BA10-85A4A08466E9}"/>
              </a:ext>
            </a:extLst>
          </p:cNvPr>
          <p:cNvSpPr>
            <a:spLocks noGrp="1"/>
          </p:cNvSpPr>
          <p:nvPr>
            <p:ph type="dt" sz="half" idx="2"/>
          </p:nvPr>
        </p:nvSpPr>
        <p:spPr/>
        <p:txBody>
          <a:bodyPr/>
          <a:lstStyle/>
          <a:p>
            <a:pPr>
              <a:defRPr/>
            </a:pPr>
            <a:fld id="{5D07C448-AC79-466E-A4BD-F7151C65D12F}" type="datetime1">
              <a:rPr lang="en-US" smtClean="0"/>
              <a:t>3/14/2024</a:t>
            </a:fld>
            <a:endParaRPr lang="en-US" dirty="0"/>
          </a:p>
        </p:txBody>
      </p:sp>
      <p:sp>
        <p:nvSpPr>
          <p:cNvPr id="5" name="Footer Placeholder 4">
            <a:extLst>
              <a:ext uri="{FF2B5EF4-FFF2-40B4-BE49-F238E27FC236}">
                <a16:creationId xmlns:a16="http://schemas.microsoft.com/office/drawing/2014/main" id="{FA267D84-31A8-415C-AE28-9BCC44BB95DB}"/>
              </a:ext>
            </a:extLst>
          </p:cNvPr>
          <p:cNvSpPr>
            <a:spLocks noGrp="1"/>
          </p:cNvSpPr>
          <p:nvPr>
            <p:ph type="ftr" sz="quarter" idx="3"/>
          </p:nvPr>
        </p:nvSpPr>
        <p:spPr/>
        <p:txBody>
          <a:bodyPr/>
          <a:lstStyle/>
          <a:p>
            <a:r>
              <a:rPr lang="en-US"/>
              <a:t>B. Giaccone | IOTA/FAST Collaboration Meeting 2024</a:t>
            </a:r>
            <a:endParaRPr lang="en-US" b="1" dirty="0"/>
          </a:p>
        </p:txBody>
      </p:sp>
      <p:sp>
        <p:nvSpPr>
          <p:cNvPr id="6" name="Slide Number Placeholder 5">
            <a:extLst>
              <a:ext uri="{FF2B5EF4-FFF2-40B4-BE49-F238E27FC236}">
                <a16:creationId xmlns:a16="http://schemas.microsoft.com/office/drawing/2014/main" id="{1D13B2B1-D750-4D52-9BBB-0091516D0E96}"/>
              </a:ext>
            </a:extLst>
          </p:cNvPr>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graphicFrame>
        <p:nvGraphicFramePr>
          <p:cNvPr id="7" name="Object 6">
            <a:extLst>
              <a:ext uri="{FF2B5EF4-FFF2-40B4-BE49-F238E27FC236}">
                <a16:creationId xmlns:a16="http://schemas.microsoft.com/office/drawing/2014/main" id="{7437BC9D-79F2-4619-B6BC-1133FA9D3DDF}"/>
              </a:ext>
            </a:extLst>
          </p:cNvPr>
          <p:cNvGraphicFramePr>
            <a:graphicFrameLocks noChangeAspect="1"/>
          </p:cNvGraphicFramePr>
          <p:nvPr>
            <p:extLst>
              <p:ext uri="{D42A27DB-BD31-4B8C-83A1-F6EECF244321}">
                <p14:modId xmlns:p14="http://schemas.microsoft.com/office/powerpoint/2010/main" val="1206439179"/>
              </p:ext>
            </p:extLst>
          </p:nvPr>
        </p:nvGraphicFramePr>
        <p:xfrm>
          <a:off x="750418" y="1003866"/>
          <a:ext cx="3596113" cy="2753625"/>
        </p:xfrm>
        <a:graphic>
          <a:graphicData uri="http://schemas.openxmlformats.org/presentationml/2006/ole">
            <mc:AlternateContent xmlns:mc="http://schemas.openxmlformats.org/markup-compatibility/2006">
              <mc:Choice xmlns:v="urn:schemas-microsoft-com:vml" Requires="v">
                <p:oleObj name="Acrobat Document" r:id="rId2" imgW="5882462" imgH="4503105" progId="AcroExch.Document.DC">
                  <p:embed/>
                </p:oleObj>
              </mc:Choice>
              <mc:Fallback>
                <p:oleObj name="Acrobat Document" r:id="rId2" imgW="5882462" imgH="4503105" progId="AcroExch.Document.DC">
                  <p:embed/>
                  <p:pic>
                    <p:nvPicPr>
                      <p:cNvPr id="7" name="Object 6">
                        <a:extLst>
                          <a:ext uri="{FF2B5EF4-FFF2-40B4-BE49-F238E27FC236}">
                            <a16:creationId xmlns:a16="http://schemas.microsoft.com/office/drawing/2014/main" id="{7437BC9D-79F2-4619-B6BC-1133FA9D3DDF}"/>
                          </a:ext>
                        </a:extLst>
                      </p:cNvPr>
                      <p:cNvPicPr/>
                      <p:nvPr/>
                    </p:nvPicPr>
                    <p:blipFill>
                      <a:blip r:embed="rId3"/>
                      <a:stretch>
                        <a:fillRect/>
                      </a:stretch>
                    </p:blipFill>
                    <p:spPr>
                      <a:xfrm>
                        <a:off x="750418" y="1003866"/>
                        <a:ext cx="3596113" cy="275362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395F98CD-04EF-484B-A8AD-CFD46F0976EB}"/>
              </a:ext>
            </a:extLst>
          </p:cNvPr>
          <p:cNvGraphicFramePr>
            <a:graphicFrameLocks noChangeAspect="1"/>
          </p:cNvGraphicFramePr>
          <p:nvPr>
            <p:extLst>
              <p:ext uri="{D42A27DB-BD31-4B8C-83A1-F6EECF244321}">
                <p14:modId xmlns:p14="http://schemas.microsoft.com/office/powerpoint/2010/main" val="3610817826"/>
              </p:ext>
            </p:extLst>
          </p:nvPr>
        </p:nvGraphicFramePr>
        <p:xfrm>
          <a:off x="4891487" y="1003866"/>
          <a:ext cx="3596113" cy="2753625"/>
        </p:xfrm>
        <a:graphic>
          <a:graphicData uri="http://schemas.openxmlformats.org/presentationml/2006/ole">
            <mc:AlternateContent xmlns:mc="http://schemas.openxmlformats.org/markup-compatibility/2006">
              <mc:Choice xmlns:v="urn:schemas-microsoft-com:vml" Requires="v">
                <p:oleObj name="Acrobat Document" r:id="rId4" imgW="5882462" imgH="4503105" progId="AcroExch.Document.DC">
                  <p:embed/>
                </p:oleObj>
              </mc:Choice>
              <mc:Fallback>
                <p:oleObj name="Acrobat Document" r:id="rId4" imgW="5882462" imgH="4503105" progId="AcroExch.Document.DC">
                  <p:embed/>
                  <p:pic>
                    <p:nvPicPr>
                      <p:cNvPr id="8" name="Object 7">
                        <a:extLst>
                          <a:ext uri="{FF2B5EF4-FFF2-40B4-BE49-F238E27FC236}">
                            <a16:creationId xmlns:a16="http://schemas.microsoft.com/office/drawing/2014/main" id="{395F98CD-04EF-484B-A8AD-CFD46F0976EB}"/>
                          </a:ext>
                        </a:extLst>
                      </p:cNvPr>
                      <p:cNvPicPr/>
                      <p:nvPr/>
                    </p:nvPicPr>
                    <p:blipFill>
                      <a:blip r:embed="rId5"/>
                      <a:stretch>
                        <a:fillRect/>
                      </a:stretch>
                    </p:blipFill>
                    <p:spPr>
                      <a:xfrm>
                        <a:off x="4891487" y="1003866"/>
                        <a:ext cx="3596113" cy="2753625"/>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2689B962-D771-4915-B28D-3F23B2DAA5FE}"/>
              </a:ext>
            </a:extLst>
          </p:cNvPr>
          <p:cNvSpPr txBox="1"/>
          <p:nvPr/>
        </p:nvSpPr>
        <p:spPr>
          <a:xfrm>
            <a:off x="636588" y="482040"/>
            <a:ext cx="7836469" cy="646331"/>
          </a:xfrm>
          <a:prstGeom prst="rect">
            <a:avLst/>
          </a:prstGeom>
          <a:noFill/>
        </p:spPr>
        <p:txBody>
          <a:bodyPr wrap="square" rtlCol="0">
            <a:spAutoFit/>
          </a:bodyPr>
          <a:lstStyle/>
          <a:p>
            <a:pPr defTabSz="914400" fontAlgn="auto">
              <a:spcBef>
                <a:spcPts val="0"/>
              </a:spcBef>
              <a:spcAft>
                <a:spcPts val="0"/>
              </a:spcAft>
            </a:pPr>
            <a:r>
              <a:rPr lang="en-US" sz="1800" dirty="0">
                <a:solidFill>
                  <a:srgbClr val="000000"/>
                </a:solidFill>
                <a:latin typeface="Arial"/>
                <a:ea typeface="+mn-ea"/>
                <a:cs typeface="+mn-cs"/>
              </a:rPr>
              <a:t>Example of experimental data collected during plasma processing of CAV4. This includes a rare case of plasma ignition at the HOM coupler</a:t>
            </a:r>
          </a:p>
        </p:txBody>
      </p:sp>
      <p:sp>
        <p:nvSpPr>
          <p:cNvPr id="10" name="TextBox 9">
            <a:extLst>
              <a:ext uri="{FF2B5EF4-FFF2-40B4-BE49-F238E27FC236}">
                <a16:creationId xmlns:a16="http://schemas.microsoft.com/office/drawing/2014/main" id="{64F1E2B9-8433-400C-9836-A214A2DD14A6}"/>
              </a:ext>
            </a:extLst>
          </p:cNvPr>
          <p:cNvSpPr txBox="1"/>
          <p:nvPr/>
        </p:nvSpPr>
        <p:spPr>
          <a:xfrm>
            <a:off x="871229" y="3536394"/>
            <a:ext cx="4853240" cy="954107"/>
          </a:xfrm>
          <a:prstGeom prst="rect">
            <a:avLst/>
          </a:prstGeom>
          <a:noFill/>
        </p:spPr>
        <p:txBody>
          <a:bodyPr wrap="square" rtlCol="0">
            <a:spAutoFit/>
          </a:bodyPr>
          <a:lstStyle/>
          <a:p>
            <a:pPr defTabSz="914400" fontAlgn="auto">
              <a:spcBef>
                <a:spcPts val="0"/>
              </a:spcBef>
              <a:spcAft>
                <a:spcPts val="0"/>
              </a:spcAft>
            </a:pPr>
            <a:r>
              <a:rPr lang="en-US" sz="1400" dirty="0">
                <a:solidFill>
                  <a:srgbClr val="000000"/>
                </a:solidFill>
                <a:latin typeface="Arial"/>
                <a:ea typeface="+mn-ea"/>
                <a:cs typeface="+mn-cs"/>
              </a:rPr>
              <a:t>Temperature increase on:</a:t>
            </a:r>
          </a:p>
          <a:p>
            <a:pPr marL="285750" indent="-285750" defTabSz="914400" fontAlgn="auto">
              <a:spcBef>
                <a:spcPts val="0"/>
              </a:spcBef>
              <a:spcAft>
                <a:spcPts val="0"/>
              </a:spcAft>
              <a:buFont typeface="Arial" panose="020B0604020202020204" pitchFamily="34" charset="0"/>
              <a:buChar char="•"/>
            </a:pPr>
            <a:r>
              <a:rPr lang="en-US" sz="1400" dirty="0">
                <a:solidFill>
                  <a:srgbClr val="FFCC00"/>
                </a:solidFill>
                <a:latin typeface="Arial"/>
                <a:ea typeface="+mn-ea"/>
                <a:cs typeface="+mn-cs"/>
              </a:rPr>
              <a:t>HOM1</a:t>
            </a:r>
            <a:r>
              <a:rPr lang="en-US" sz="1400" dirty="0">
                <a:solidFill>
                  <a:srgbClr val="000000"/>
                </a:solidFill>
                <a:latin typeface="Arial"/>
                <a:ea typeface="+mn-ea"/>
                <a:cs typeface="+mn-cs"/>
              </a:rPr>
              <a:t> cable &lt; 2K</a:t>
            </a:r>
          </a:p>
          <a:p>
            <a:pPr marL="285750" indent="-285750" defTabSz="914400" fontAlgn="auto">
              <a:spcBef>
                <a:spcPts val="0"/>
              </a:spcBef>
              <a:spcAft>
                <a:spcPts val="0"/>
              </a:spcAft>
              <a:buFont typeface="Arial" panose="020B0604020202020204" pitchFamily="34" charset="0"/>
              <a:buChar char="•"/>
            </a:pPr>
            <a:r>
              <a:rPr lang="en-US" sz="1400" dirty="0">
                <a:solidFill>
                  <a:srgbClr val="32C8BA"/>
                </a:solidFill>
                <a:latin typeface="Arial"/>
                <a:ea typeface="+mn-ea"/>
                <a:cs typeface="+mn-cs"/>
              </a:rPr>
              <a:t>HOM2 </a:t>
            </a:r>
            <a:r>
              <a:rPr lang="en-US" sz="1400" dirty="0">
                <a:solidFill>
                  <a:srgbClr val="000000"/>
                </a:solidFill>
                <a:latin typeface="Arial"/>
                <a:ea typeface="+mn-ea"/>
                <a:cs typeface="+mn-cs"/>
              </a:rPr>
              <a:t>cable &lt; 0.5K</a:t>
            </a:r>
          </a:p>
          <a:p>
            <a:pPr defTabSz="914400" fontAlgn="auto">
              <a:spcBef>
                <a:spcPts val="0"/>
              </a:spcBef>
              <a:spcAft>
                <a:spcPts val="0"/>
              </a:spcAft>
            </a:pPr>
            <a:r>
              <a:rPr lang="en-US" sz="1400" dirty="0">
                <a:solidFill>
                  <a:srgbClr val="000000"/>
                </a:solidFill>
                <a:latin typeface="Arial"/>
                <a:ea typeface="+mn-ea"/>
                <a:cs typeface="+mn-cs"/>
              </a:rPr>
              <a:t>During coupler ignition: 1.4K increase on HOM1 cable</a:t>
            </a:r>
          </a:p>
        </p:txBody>
      </p:sp>
      <p:sp>
        <p:nvSpPr>
          <p:cNvPr id="11" name="TextBox 10">
            <a:extLst>
              <a:ext uri="{FF2B5EF4-FFF2-40B4-BE49-F238E27FC236}">
                <a16:creationId xmlns:a16="http://schemas.microsoft.com/office/drawing/2014/main" id="{BAA32B9D-114D-48AA-AE8C-1AFA6016A156}"/>
              </a:ext>
            </a:extLst>
          </p:cNvPr>
          <p:cNvSpPr txBox="1"/>
          <p:nvPr/>
        </p:nvSpPr>
        <p:spPr>
          <a:xfrm>
            <a:off x="5419669" y="3536393"/>
            <a:ext cx="3115804" cy="954107"/>
          </a:xfrm>
          <a:prstGeom prst="rect">
            <a:avLst/>
          </a:prstGeom>
          <a:noFill/>
        </p:spPr>
        <p:txBody>
          <a:bodyPr wrap="square" rtlCol="0">
            <a:spAutoFit/>
          </a:bodyPr>
          <a:lstStyle/>
          <a:p>
            <a:pPr defTabSz="914400" fontAlgn="auto">
              <a:spcBef>
                <a:spcPts val="0"/>
              </a:spcBef>
              <a:spcAft>
                <a:spcPts val="0"/>
              </a:spcAft>
            </a:pPr>
            <a:r>
              <a:rPr lang="en-US" sz="1400" dirty="0">
                <a:solidFill>
                  <a:srgbClr val="000000">
                    <a:lumMod val="95000"/>
                    <a:lumOff val="5000"/>
                  </a:srgbClr>
                </a:solidFill>
                <a:latin typeface="Arial"/>
                <a:ea typeface="+mn-ea"/>
                <a:cs typeface="+mn-cs"/>
              </a:rPr>
              <a:t>Temperature increase on:</a:t>
            </a:r>
          </a:p>
          <a:p>
            <a:pPr marL="285750" indent="-285750" defTabSz="914400" fontAlgn="auto">
              <a:spcBef>
                <a:spcPts val="0"/>
              </a:spcBef>
              <a:spcAft>
                <a:spcPts val="0"/>
              </a:spcAft>
              <a:buFont typeface="Arial" panose="020B0604020202020204" pitchFamily="34" charset="0"/>
              <a:buChar char="•"/>
            </a:pPr>
            <a:r>
              <a:rPr lang="en-US" sz="1400" dirty="0">
                <a:solidFill>
                  <a:srgbClr val="000000">
                    <a:lumMod val="95000"/>
                    <a:lumOff val="5000"/>
                  </a:srgbClr>
                </a:solidFill>
                <a:latin typeface="Arial"/>
                <a:ea typeface="+mn-ea"/>
                <a:cs typeface="+mn-cs"/>
              </a:rPr>
              <a:t>Cell # 1 &lt; 1.2K</a:t>
            </a:r>
          </a:p>
          <a:p>
            <a:pPr marL="285750" indent="-285750" defTabSz="914400" fontAlgn="auto">
              <a:spcBef>
                <a:spcPts val="0"/>
              </a:spcBef>
              <a:spcAft>
                <a:spcPts val="0"/>
              </a:spcAft>
              <a:buFont typeface="Arial" panose="020B0604020202020204" pitchFamily="34" charset="0"/>
              <a:buChar char="•"/>
            </a:pPr>
            <a:r>
              <a:rPr lang="en-US" sz="1400" dirty="0">
                <a:solidFill>
                  <a:srgbClr val="000000">
                    <a:lumMod val="95000"/>
                    <a:lumOff val="5000"/>
                  </a:srgbClr>
                </a:solidFill>
                <a:latin typeface="Arial"/>
                <a:ea typeface="+mn-ea"/>
                <a:cs typeface="+mn-cs"/>
              </a:rPr>
              <a:t>Cell # 9 &lt; 1.6K</a:t>
            </a:r>
          </a:p>
          <a:p>
            <a:pPr marL="285750" indent="-285750" defTabSz="914400" fontAlgn="auto">
              <a:spcBef>
                <a:spcPts val="0"/>
              </a:spcBef>
              <a:spcAft>
                <a:spcPts val="0"/>
              </a:spcAft>
              <a:buFont typeface="Arial" panose="020B0604020202020204" pitchFamily="34" charset="0"/>
              <a:buChar char="•"/>
            </a:pPr>
            <a:r>
              <a:rPr lang="en-US" sz="1400" dirty="0">
                <a:solidFill>
                  <a:srgbClr val="000000">
                    <a:lumMod val="95000"/>
                    <a:lumOff val="5000"/>
                  </a:srgbClr>
                </a:solidFill>
                <a:latin typeface="Arial"/>
                <a:ea typeface="+mn-ea"/>
                <a:cs typeface="+mn-cs"/>
              </a:rPr>
              <a:t>During coupler ignition: 0.3K</a:t>
            </a:r>
          </a:p>
        </p:txBody>
      </p:sp>
      <p:sp>
        <p:nvSpPr>
          <p:cNvPr id="13" name="TextBox 12">
            <a:extLst>
              <a:ext uri="{FF2B5EF4-FFF2-40B4-BE49-F238E27FC236}">
                <a16:creationId xmlns:a16="http://schemas.microsoft.com/office/drawing/2014/main" id="{D9C1EFD9-282D-3A8F-2AF6-B1158CFC26FA}"/>
              </a:ext>
            </a:extLst>
          </p:cNvPr>
          <p:cNvSpPr txBox="1"/>
          <p:nvPr/>
        </p:nvSpPr>
        <p:spPr>
          <a:xfrm>
            <a:off x="293081" y="4461089"/>
            <a:ext cx="4572000" cy="253916"/>
          </a:xfrm>
          <a:prstGeom prst="rect">
            <a:avLst/>
          </a:prstGeom>
          <a:noFill/>
        </p:spPr>
        <p:txBody>
          <a:bodyPr wrap="square">
            <a:spAutoFit/>
          </a:bodyPr>
          <a:lstStyle/>
          <a:p>
            <a:pPr algn="ctr"/>
            <a:r>
              <a:rPr lang="en-US" sz="1050" dirty="0">
                <a:solidFill>
                  <a:srgbClr val="00B0F0"/>
                </a:solidFill>
                <a:effectLst/>
                <a:latin typeface="Helvetica" pitchFamily="2" charset="0"/>
              </a:rPr>
              <a:t>B. Giaccone, et al., Phys. Rev. Accel. Beams 25, 102001 (2022)</a:t>
            </a:r>
          </a:p>
        </p:txBody>
      </p:sp>
    </p:spTree>
    <p:extLst>
      <p:ext uri="{BB962C8B-B14F-4D97-AF65-F5344CB8AC3E}">
        <p14:creationId xmlns:p14="http://schemas.microsoft.com/office/powerpoint/2010/main" val="2475886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9EDC57-0A96-4016-8C13-6A9A53EF6567}"/>
              </a:ext>
            </a:extLst>
          </p:cNvPr>
          <p:cNvSpPr>
            <a:spLocks noGrp="1"/>
          </p:cNvSpPr>
          <p:nvPr>
            <p:ph type="title"/>
          </p:nvPr>
        </p:nvSpPr>
        <p:spPr/>
        <p:txBody>
          <a:bodyPr/>
          <a:lstStyle/>
          <a:p>
            <a:r>
              <a:rPr lang="en-US" dirty="0"/>
              <a:t>Questions to address after PP</a:t>
            </a:r>
          </a:p>
        </p:txBody>
      </p:sp>
      <p:sp>
        <p:nvSpPr>
          <p:cNvPr id="4" name="Date Placeholder 3">
            <a:extLst>
              <a:ext uri="{FF2B5EF4-FFF2-40B4-BE49-F238E27FC236}">
                <a16:creationId xmlns:a16="http://schemas.microsoft.com/office/drawing/2014/main" id="{9CA49CF9-B14B-4BC3-BA10-85A4A08466E9}"/>
              </a:ext>
            </a:extLst>
          </p:cNvPr>
          <p:cNvSpPr>
            <a:spLocks noGrp="1"/>
          </p:cNvSpPr>
          <p:nvPr>
            <p:ph type="dt" sz="half" idx="2"/>
          </p:nvPr>
        </p:nvSpPr>
        <p:spPr/>
        <p:txBody>
          <a:bodyPr/>
          <a:lstStyle/>
          <a:p>
            <a:pPr>
              <a:defRPr/>
            </a:pPr>
            <a:fld id="{37511950-3E0C-4D87-AA28-303C12A3820F}" type="datetime1">
              <a:rPr lang="en-US" smtClean="0"/>
              <a:t>3/14/2024</a:t>
            </a:fld>
            <a:endParaRPr lang="en-US" dirty="0"/>
          </a:p>
        </p:txBody>
      </p:sp>
      <p:sp>
        <p:nvSpPr>
          <p:cNvPr id="5" name="Footer Placeholder 4">
            <a:extLst>
              <a:ext uri="{FF2B5EF4-FFF2-40B4-BE49-F238E27FC236}">
                <a16:creationId xmlns:a16="http://schemas.microsoft.com/office/drawing/2014/main" id="{FA267D84-31A8-415C-AE28-9BCC44BB95DB}"/>
              </a:ext>
            </a:extLst>
          </p:cNvPr>
          <p:cNvSpPr>
            <a:spLocks noGrp="1"/>
          </p:cNvSpPr>
          <p:nvPr>
            <p:ph type="ftr" sz="quarter" idx="3"/>
          </p:nvPr>
        </p:nvSpPr>
        <p:spPr/>
        <p:txBody>
          <a:bodyPr/>
          <a:lstStyle/>
          <a:p>
            <a:r>
              <a:rPr lang="en-US"/>
              <a:t>B. Giaccone | IOTA/FAST Collaboration Meeting 2024</a:t>
            </a:r>
            <a:endParaRPr lang="en-US" b="1" dirty="0"/>
          </a:p>
        </p:txBody>
      </p:sp>
      <p:sp>
        <p:nvSpPr>
          <p:cNvPr id="6" name="Slide Number Placeholder 5">
            <a:extLst>
              <a:ext uri="{FF2B5EF4-FFF2-40B4-BE49-F238E27FC236}">
                <a16:creationId xmlns:a16="http://schemas.microsoft.com/office/drawing/2014/main" id="{1D13B2B1-D750-4D52-9BBB-0091516D0E96}"/>
              </a:ext>
            </a:extLst>
          </p:cNvPr>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sp>
        <p:nvSpPr>
          <p:cNvPr id="7" name="Content Placeholder 3">
            <a:extLst>
              <a:ext uri="{FF2B5EF4-FFF2-40B4-BE49-F238E27FC236}">
                <a16:creationId xmlns:a16="http://schemas.microsoft.com/office/drawing/2014/main" id="{AC768E50-BB0C-412D-A9E2-2A120C23E452}"/>
              </a:ext>
            </a:extLst>
          </p:cNvPr>
          <p:cNvSpPr txBox="1">
            <a:spLocks/>
          </p:cNvSpPr>
          <p:nvPr/>
        </p:nvSpPr>
        <p:spPr>
          <a:xfrm>
            <a:off x="457200" y="777638"/>
            <a:ext cx="8108950" cy="3799142"/>
          </a:xfrm>
          <a:prstGeom prst="rect">
            <a:avLst/>
          </a:prstGeom>
        </p:spPr>
        <p:txBody>
          <a:bodyPr vert="horz" lIns="0" tIns="0" rIns="0" bIns="0" rtlCol="0">
            <a:normAutofit/>
          </a:bodyPr>
          <a:lstStyle>
            <a:lvl1pPr marL="0" indent="0" algn="l" defTabSz="914400" rtl="0" eaLnBrk="1" latinLnBrk="0" hangingPunct="1">
              <a:lnSpc>
                <a:spcPct val="120000"/>
              </a:lnSpc>
              <a:spcBef>
                <a:spcPts val="0"/>
              </a:spcBef>
              <a:spcAft>
                <a:spcPts val="300"/>
              </a:spcAft>
              <a:buClr>
                <a:srgbClr val="981E32"/>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rgbClr val="981E32"/>
              </a:buClr>
              <a:buSzPct val="12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rgbClr val="981E32"/>
              </a:buClr>
              <a:buSzPct val="12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rgbClr val="981E32"/>
              </a:buClr>
              <a:buSzPct val="120000"/>
              <a:buFont typeface="Arial" pitchFamily="34" charset="0"/>
              <a:buChar char="•"/>
              <a:defRPr sz="1800" kern="1200">
                <a:solidFill>
                  <a:schemeClr val="tx1"/>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rgbClr val="981E32"/>
              </a:buClr>
              <a:buSzPct val="12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300"/>
              </a:spcAft>
              <a:buClr>
                <a:srgbClr val="981E32"/>
              </a:buClr>
              <a:buSzTx/>
              <a:buFont typeface="Arial" pitchFamily="34" charset="0"/>
              <a:buNone/>
              <a:tabLst/>
              <a:defRPr/>
            </a:pPr>
            <a:r>
              <a:rPr kumimoji="0" lang="en-US" sz="2200" b="0"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RF test after processing to monitor changes in performance:</a:t>
            </a:r>
          </a:p>
          <a:p>
            <a:pPr marL="342900" marR="0" lvl="0" indent="-342900" algn="l" defTabSz="914400" rtl="0" eaLnBrk="1" fontAlgn="auto" latinLnBrk="0" hangingPunct="1">
              <a:lnSpc>
                <a:spcPct val="120000"/>
              </a:lnSpc>
              <a:spcBef>
                <a:spcPts val="0"/>
              </a:spcBef>
              <a:spcAft>
                <a:spcPts val="300"/>
              </a:spcAft>
              <a:buClrTx/>
              <a:buSzTx/>
              <a:buFont typeface="Arial" pitchFamily="34" charset="0"/>
              <a:buChar char="•"/>
              <a:tabLst/>
              <a:defRPr/>
            </a:pPr>
            <a:r>
              <a:rPr kumimoji="0" lang="en-US" sz="2200" b="0"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Maximum gradient and usable gradient</a:t>
            </a:r>
          </a:p>
          <a:p>
            <a:pPr marL="342900" marR="0" lvl="0" indent="-342900" algn="l" defTabSz="914400" rtl="0" eaLnBrk="1" fontAlgn="auto" latinLnBrk="0" hangingPunct="1">
              <a:lnSpc>
                <a:spcPct val="120000"/>
              </a:lnSpc>
              <a:spcBef>
                <a:spcPts val="0"/>
              </a:spcBef>
              <a:spcAft>
                <a:spcPts val="300"/>
              </a:spcAft>
              <a:buClrTx/>
              <a:buSzTx/>
              <a:buFont typeface="Arial" pitchFamily="34" charset="0"/>
              <a:buChar char="•"/>
              <a:tabLst/>
              <a:defRPr/>
            </a:pPr>
            <a:r>
              <a:rPr kumimoji="0" lang="en-US" sz="2200" b="0"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X-ray &amp; Dark current</a:t>
            </a:r>
          </a:p>
          <a:p>
            <a:pPr marL="342900" marR="0" lvl="0" indent="-342900" algn="l" defTabSz="914400" rtl="0" eaLnBrk="1" fontAlgn="auto" latinLnBrk="0" hangingPunct="1">
              <a:lnSpc>
                <a:spcPct val="120000"/>
              </a:lnSpc>
              <a:spcBef>
                <a:spcPts val="0"/>
              </a:spcBef>
              <a:spcAft>
                <a:spcPts val="300"/>
              </a:spcAft>
              <a:buClrTx/>
              <a:buSzTx/>
              <a:buFont typeface="Arial" pitchFamily="34" charset="0"/>
              <a:buChar char="•"/>
              <a:tabLst/>
              <a:defRPr/>
            </a:pPr>
            <a:r>
              <a:rPr kumimoji="0" lang="en-US" sz="2200" b="0"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Q-factor at 20.8 MV/m</a:t>
            </a:r>
          </a:p>
          <a:p>
            <a:pPr marL="342900" marR="0" lvl="0" indent="-342900" algn="l" defTabSz="914400" rtl="0" eaLnBrk="1" fontAlgn="auto" latinLnBrk="0" hangingPunct="1">
              <a:lnSpc>
                <a:spcPct val="120000"/>
              </a:lnSpc>
              <a:spcBef>
                <a:spcPts val="0"/>
              </a:spcBef>
              <a:spcAft>
                <a:spcPts val="300"/>
              </a:spcAft>
              <a:buClrTx/>
              <a:buSzTx/>
              <a:buFont typeface="Arial" pitchFamily="34" charset="0"/>
              <a:buChar char="•"/>
              <a:tabLst/>
              <a:defRPr/>
            </a:pPr>
            <a:r>
              <a:rPr kumimoji="0" lang="en-US" sz="2200" b="0"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Check that cavities can sustain stable operation at 20.8 MV/m</a:t>
            </a:r>
          </a:p>
          <a:p>
            <a:pPr marL="342900" marR="0" lvl="0" indent="-342900" algn="l" defTabSz="914400" rtl="0" eaLnBrk="1" fontAlgn="auto" latinLnBrk="0" hangingPunct="1">
              <a:lnSpc>
                <a:spcPct val="120000"/>
              </a:lnSpc>
              <a:spcBef>
                <a:spcPts val="0"/>
              </a:spcBef>
              <a:spcAft>
                <a:spcPts val="300"/>
              </a:spcAft>
              <a:buClrTx/>
              <a:buSzTx/>
              <a:buFont typeface="Arial" pitchFamily="34" charset="0"/>
              <a:buChar char="•"/>
              <a:tabLst/>
              <a:defRPr/>
            </a:pPr>
            <a:r>
              <a:rPr kumimoji="0" lang="en-US" sz="2200" b="0"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Time necessary to process </a:t>
            </a:r>
            <a:r>
              <a:rPr kumimoji="0" lang="en-US" sz="2200" b="0" i="0" u="none" strike="noStrike" kern="1200" cap="none" spc="0" normalizeH="0" baseline="0" noProof="0" dirty="0" err="1">
                <a:ln>
                  <a:noFill/>
                </a:ln>
                <a:solidFill>
                  <a:srgbClr val="000000"/>
                </a:solidFill>
                <a:effectLst/>
                <a:uLnTx/>
                <a:uFillTx/>
                <a:latin typeface="Helvetica" panose="020B0604020202020204" pitchFamily="34" charset="0"/>
                <a:cs typeface="Helvetica" panose="020B0604020202020204" pitchFamily="34" charset="0"/>
              </a:rPr>
              <a:t>multipacting</a:t>
            </a:r>
            <a:endParaRPr kumimoji="0" lang="en-US" sz="2200" b="0"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endParaRPr>
          </a:p>
        </p:txBody>
      </p:sp>
      <p:sp>
        <p:nvSpPr>
          <p:cNvPr id="8" name="TextBox 7">
            <a:extLst>
              <a:ext uri="{FF2B5EF4-FFF2-40B4-BE49-F238E27FC236}">
                <a16:creationId xmlns:a16="http://schemas.microsoft.com/office/drawing/2014/main" id="{61F7CA11-8EE6-44B0-AE1C-FB4F8B5EF1A1}"/>
              </a:ext>
            </a:extLst>
          </p:cNvPr>
          <p:cNvSpPr txBox="1"/>
          <p:nvPr/>
        </p:nvSpPr>
        <p:spPr>
          <a:xfrm>
            <a:off x="577850" y="3701819"/>
            <a:ext cx="8023350" cy="707886"/>
          </a:xfrm>
          <a:prstGeom prst="rect">
            <a:avLst/>
          </a:prstGeom>
          <a:solidFill>
            <a:srgbClr val="C00000"/>
          </a:solidFill>
          <a:ln w="25400" cap="flat" cmpd="sng" algn="ctr">
            <a:solidFill>
              <a:srgbClr val="C00000"/>
            </a:solidFill>
            <a:prstDash val="solid"/>
          </a:ln>
          <a:effectLst/>
        </p:spPr>
        <p:txBody>
          <a:bodyPr wrap="non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Did plasma processing deteriorate cavity performance in any way?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Did plasma processing have an impact on </a:t>
            </a:r>
            <a:r>
              <a:rPr kumimoji="0" lang="en-US" sz="2000" b="0" i="0" u="none" strike="noStrike" kern="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rPr>
              <a:t>multipacting</a:t>
            </a:r>
            <a:r>
              <a:rPr kumimoji="0" lang="en-US" sz="2000" b="0" i="0" u="none" strike="noStrike" kern="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a:t>
            </a:r>
          </a:p>
        </p:txBody>
      </p:sp>
      <p:sp>
        <p:nvSpPr>
          <p:cNvPr id="2" name="TextBox 1">
            <a:extLst>
              <a:ext uri="{FF2B5EF4-FFF2-40B4-BE49-F238E27FC236}">
                <a16:creationId xmlns:a16="http://schemas.microsoft.com/office/drawing/2014/main" id="{0FB634EF-326A-DAD0-8648-7AC0FDBA9CD6}"/>
              </a:ext>
            </a:extLst>
          </p:cNvPr>
          <p:cNvSpPr txBox="1"/>
          <p:nvPr/>
        </p:nvSpPr>
        <p:spPr>
          <a:xfrm>
            <a:off x="293081" y="4461089"/>
            <a:ext cx="4572000" cy="253916"/>
          </a:xfrm>
          <a:prstGeom prst="rect">
            <a:avLst/>
          </a:prstGeom>
          <a:noFill/>
        </p:spPr>
        <p:txBody>
          <a:bodyPr wrap="square">
            <a:spAutoFit/>
          </a:bodyPr>
          <a:lstStyle/>
          <a:p>
            <a:pPr algn="ctr"/>
            <a:r>
              <a:rPr lang="en-US" sz="1050" dirty="0">
                <a:solidFill>
                  <a:srgbClr val="00B0F0"/>
                </a:solidFill>
                <a:effectLst/>
                <a:latin typeface="Helvetica" pitchFamily="2" charset="0"/>
              </a:rPr>
              <a:t>B. Giaccone, et al., Phys. Rev. Accel. Beams 25, 102001 (2022)</a:t>
            </a:r>
          </a:p>
        </p:txBody>
      </p:sp>
    </p:spTree>
    <p:extLst>
      <p:ext uri="{BB962C8B-B14F-4D97-AF65-F5344CB8AC3E}">
        <p14:creationId xmlns:p14="http://schemas.microsoft.com/office/powerpoint/2010/main" val="2446154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9EDC57-0A96-4016-8C13-6A9A53EF6567}"/>
              </a:ext>
            </a:extLst>
          </p:cNvPr>
          <p:cNvSpPr>
            <a:spLocks noGrp="1"/>
          </p:cNvSpPr>
          <p:nvPr>
            <p:ph type="title"/>
          </p:nvPr>
        </p:nvSpPr>
        <p:spPr/>
        <p:txBody>
          <a:bodyPr/>
          <a:lstStyle/>
          <a:p>
            <a:r>
              <a:rPr lang="en-US" dirty="0" err="1"/>
              <a:t>vCM</a:t>
            </a:r>
            <a:r>
              <a:rPr lang="en-US" dirty="0"/>
              <a:t> performance before and after plasma processing</a:t>
            </a:r>
          </a:p>
        </p:txBody>
      </p:sp>
      <p:sp>
        <p:nvSpPr>
          <p:cNvPr id="4" name="Date Placeholder 3">
            <a:extLst>
              <a:ext uri="{FF2B5EF4-FFF2-40B4-BE49-F238E27FC236}">
                <a16:creationId xmlns:a16="http://schemas.microsoft.com/office/drawing/2014/main" id="{9CA49CF9-B14B-4BC3-BA10-85A4A08466E9}"/>
              </a:ext>
            </a:extLst>
          </p:cNvPr>
          <p:cNvSpPr>
            <a:spLocks noGrp="1"/>
          </p:cNvSpPr>
          <p:nvPr>
            <p:ph type="dt" sz="half" idx="2"/>
          </p:nvPr>
        </p:nvSpPr>
        <p:spPr/>
        <p:txBody>
          <a:bodyPr/>
          <a:lstStyle/>
          <a:p>
            <a:pPr>
              <a:defRPr/>
            </a:pPr>
            <a:fld id="{BD4FD9EC-600D-401A-855F-6FC9D241756F}" type="datetime1">
              <a:rPr lang="en-US" smtClean="0"/>
              <a:t>3/14/2024</a:t>
            </a:fld>
            <a:endParaRPr lang="en-US" dirty="0"/>
          </a:p>
        </p:txBody>
      </p:sp>
      <p:sp>
        <p:nvSpPr>
          <p:cNvPr id="5" name="Footer Placeholder 4">
            <a:extLst>
              <a:ext uri="{FF2B5EF4-FFF2-40B4-BE49-F238E27FC236}">
                <a16:creationId xmlns:a16="http://schemas.microsoft.com/office/drawing/2014/main" id="{FA267D84-31A8-415C-AE28-9BCC44BB95DB}"/>
              </a:ext>
            </a:extLst>
          </p:cNvPr>
          <p:cNvSpPr>
            <a:spLocks noGrp="1"/>
          </p:cNvSpPr>
          <p:nvPr>
            <p:ph type="ftr" sz="quarter" idx="3"/>
          </p:nvPr>
        </p:nvSpPr>
        <p:spPr/>
        <p:txBody>
          <a:bodyPr/>
          <a:lstStyle/>
          <a:p>
            <a:r>
              <a:rPr lang="en-US"/>
              <a:t>B. Giaccone | IOTA/FAST Collaboration Meeting 2024</a:t>
            </a:r>
            <a:endParaRPr lang="en-US" b="1" dirty="0"/>
          </a:p>
        </p:txBody>
      </p:sp>
      <p:sp>
        <p:nvSpPr>
          <p:cNvPr id="6" name="Slide Number Placeholder 5">
            <a:extLst>
              <a:ext uri="{FF2B5EF4-FFF2-40B4-BE49-F238E27FC236}">
                <a16:creationId xmlns:a16="http://schemas.microsoft.com/office/drawing/2014/main" id="{1D13B2B1-D750-4D52-9BBB-0091516D0E96}"/>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pic>
        <p:nvPicPr>
          <p:cNvPr id="7" name="Picture 6">
            <a:extLst>
              <a:ext uri="{FF2B5EF4-FFF2-40B4-BE49-F238E27FC236}">
                <a16:creationId xmlns:a16="http://schemas.microsoft.com/office/drawing/2014/main" id="{6E27A34F-4641-4EF1-8A60-5C76FEF86FC7}"/>
              </a:ext>
            </a:extLst>
          </p:cNvPr>
          <p:cNvPicPr>
            <a:picLocks noChangeAspect="1"/>
          </p:cNvPicPr>
          <p:nvPr/>
        </p:nvPicPr>
        <p:blipFill>
          <a:blip r:embed="rId2"/>
          <a:stretch>
            <a:fillRect/>
          </a:stretch>
        </p:blipFill>
        <p:spPr>
          <a:xfrm>
            <a:off x="0" y="676530"/>
            <a:ext cx="9144000" cy="2735525"/>
          </a:xfrm>
          <a:prstGeom prst="rect">
            <a:avLst/>
          </a:prstGeom>
        </p:spPr>
      </p:pic>
      <p:sp>
        <p:nvSpPr>
          <p:cNvPr id="8" name="Rectangle: Rounded Corners 7">
            <a:extLst>
              <a:ext uri="{FF2B5EF4-FFF2-40B4-BE49-F238E27FC236}">
                <a16:creationId xmlns:a16="http://schemas.microsoft.com/office/drawing/2014/main" id="{82352D04-037D-4A55-912E-61E6F7DF3418}"/>
              </a:ext>
            </a:extLst>
          </p:cNvPr>
          <p:cNvSpPr/>
          <p:nvPr/>
        </p:nvSpPr>
        <p:spPr>
          <a:xfrm>
            <a:off x="88780" y="2653893"/>
            <a:ext cx="8839175" cy="176645"/>
          </a:xfrm>
          <a:prstGeom prst="round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9" name="Rectangle: Rounded Corners 8">
            <a:extLst>
              <a:ext uri="{FF2B5EF4-FFF2-40B4-BE49-F238E27FC236}">
                <a16:creationId xmlns:a16="http://schemas.microsoft.com/office/drawing/2014/main" id="{66F9A050-DCDA-4237-BA91-D0C7F5BCB3A6}"/>
              </a:ext>
            </a:extLst>
          </p:cNvPr>
          <p:cNvSpPr/>
          <p:nvPr/>
        </p:nvSpPr>
        <p:spPr>
          <a:xfrm>
            <a:off x="88780" y="2090431"/>
            <a:ext cx="8839175" cy="176645"/>
          </a:xfrm>
          <a:prstGeom prst="round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3F2E65E8-F076-4CE5-AF9D-692F1898D4EE}"/>
              </a:ext>
            </a:extLst>
          </p:cNvPr>
          <p:cNvSpPr/>
          <p:nvPr/>
        </p:nvSpPr>
        <p:spPr>
          <a:xfrm>
            <a:off x="88780" y="1923932"/>
            <a:ext cx="8839175" cy="176645"/>
          </a:xfrm>
          <a:prstGeom prst="round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1" name="Rectangle: Rounded Corners 10">
            <a:extLst>
              <a:ext uri="{FF2B5EF4-FFF2-40B4-BE49-F238E27FC236}">
                <a16:creationId xmlns:a16="http://schemas.microsoft.com/office/drawing/2014/main" id="{831D9767-9207-42B1-89EC-799A7C862BB4}"/>
              </a:ext>
            </a:extLst>
          </p:cNvPr>
          <p:cNvSpPr/>
          <p:nvPr/>
        </p:nvSpPr>
        <p:spPr>
          <a:xfrm>
            <a:off x="88780" y="1346370"/>
            <a:ext cx="8839175" cy="176645"/>
          </a:xfrm>
          <a:prstGeom prst="round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338E84B6-67DD-4B23-8E33-A61B547E307A}"/>
              </a:ext>
            </a:extLst>
          </p:cNvPr>
          <p:cNvSpPr txBox="1"/>
          <p:nvPr/>
        </p:nvSpPr>
        <p:spPr>
          <a:xfrm>
            <a:off x="4694" y="3417806"/>
            <a:ext cx="8975530" cy="1046440"/>
          </a:xfrm>
          <a:prstGeom prst="rect">
            <a:avLst/>
          </a:prstGeom>
          <a:noFill/>
        </p:spPr>
        <p:txBody>
          <a:bodyPr wrap="square">
            <a:spAutoFit/>
          </a:bodyPr>
          <a:lstStyle/>
          <a:p>
            <a:pPr defTabSz="914400" fontAlgn="auto">
              <a:spcBef>
                <a:spcPts val="0"/>
              </a:spcBef>
              <a:spcAft>
                <a:spcPts val="0"/>
              </a:spcAft>
            </a:pPr>
            <a:r>
              <a:rPr lang="en-US" sz="2200" dirty="0">
                <a:solidFill>
                  <a:srgbClr val="000000"/>
                </a:solidFill>
                <a:latin typeface="Helvetica" panose="020B0604020202020204" pitchFamily="34" charset="0"/>
                <a:ea typeface="+mn-ea"/>
                <a:cs typeface="Helvetica" panose="020B0604020202020204" pitchFamily="34" charset="0"/>
              </a:rPr>
              <a:t>RF test after plasma processing demonstrated that:</a:t>
            </a:r>
          </a:p>
          <a:p>
            <a:pPr marL="342900" indent="-342900" defTabSz="914400" fontAlgn="auto">
              <a:spcBef>
                <a:spcPts val="0"/>
              </a:spcBef>
              <a:spcAft>
                <a:spcPts val="0"/>
              </a:spcAft>
              <a:buFont typeface="Arial" panose="020B0604020202020204" pitchFamily="34" charset="0"/>
              <a:buChar char="•"/>
            </a:pPr>
            <a:r>
              <a:rPr lang="en-US" sz="2000" b="1" dirty="0" err="1">
                <a:solidFill>
                  <a:srgbClr val="A4001D"/>
                </a:solidFill>
                <a:latin typeface="Helvetica" panose="020B0604020202020204" pitchFamily="34" charset="0"/>
                <a:ea typeface="+mn-ea"/>
                <a:cs typeface="Helvetica" panose="020B0604020202020204" pitchFamily="34" charset="0"/>
              </a:rPr>
              <a:t>vCM</a:t>
            </a:r>
            <a:r>
              <a:rPr lang="en-US" sz="2000" b="1" dirty="0">
                <a:solidFill>
                  <a:srgbClr val="A4001D"/>
                </a:solidFill>
                <a:latin typeface="Helvetica" panose="020B0604020202020204" pitchFamily="34" charset="0"/>
                <a:ea typeface="+mn-ea"/>
                <a:cs typeface="Helvetica" panose="020B0604020202020204" pitchFamily="34" charset="0"/>
              </a:rPr>
              <a:t> performance</a:t>
            </a:r>
            <a:r>
              <a:rPr lang="en-US" sz="2000" b="1" dirty="0">
                <a:solidFill>
                  <a:srgbClr val="000000"/>
                </a:solidFill>
                <a:latin typeface="Helvetica" panose="020B0604020202020204" pitchFamily="34" charset="0"/>
                <a:ea typeface="+mn-ea"/>
                <a:cs typeface="Helvetica" panose="020B0604020202020204" pitchFamily="34" charset="0"/>
              </a:rPr>
              <a:t> </a:t>
            </a:r>
            <a:r>
              <a:rPr lang="en-US" sz="2000" dirty="0">
                <a:solidFill>
                  <a:srgbClr val="000000"/>
                </a:solidFill>
                <a:latin typeface="Helvetica" panose="020B0604020202020204" pitchFamily="34" charset="0"/>
                <a:ea typeface="+mn-ea"/>
                <a:cs typeface="Helvetica" panose="020B0604020202020204" pitchFamily="34" charset="0"/>
              </a:rPr>
              <a:t>are</a:t>
            </a:r>
            <a:r>
              <a:rPr lang="en-US" sz="2000" b="1" dirty="0">
                <a:solidFill>
                  <a:srgbClr val="000000"/>
                </a:solidFill>
                <a:latin typeface="Helvetica" panose="020B0604020202020204" pitchFamily="34" charset="0"/>
                <a:ea typeface="+mn-ea"/>
                <a:cs typeface="Helvetica" panose="020B0604020202020204" pitchFamily="34" charset="0"/>
              </a:rPr>
              <a:t> </a:t>
            </a:r>
            <a:r>
              <a:rPr lang="en-US" sz="2000" b="1" dirty="0">
                <a:solidFill>
                  <a:srgbClr val="A4001D"/>
                </a:solidFill>
                <a:latin typeface="Helvetica" panose="020B0604020202020204" pitchFamily="34" charset="0"/>
                <a:ea typeface="+mn-ea"/>
                <a:cs typeface="Helvetica" panose="020B0604020202020204" pitchFamily="34" charset="0"/>
              </a:rPr>
              <a:t>preserved</a:t>
            </a:r>
          </a:p>
          <a:p>
            <a:pPr marL="342900" indent="-342900" defTabSz="914400" fontAlgn="auto">
              <a:spcBef>
                <a:spcPts val="0"/>
              </a:spcBef>
              <a:spcAft>
                <a:spcPts val="0"/>
              </a:spcAft>
              <a:buFont typeface="Arial" panose="020B0604020202020204" pitchFamily="34" charset="0"/>
              <a:buChar char="•"/>
            </a:pPr>
            <a:r>
              <a:rPr lang="en-US" sz="2000" dirty="0">
                <a:solidFill>
                  <a:srgbClr val="000000"/>
                </a:solidFill>
                <a:latin typeface="Helvetica" panose="020B0604020202020204" pitchFamily="34" charset="0"/>
                <a:ea typeface="+mn-ea"/>
                <a:cs typeface="Helvetica" panose="020B0604020202020204" pitchFamily="34" charset="0"/>
              </a:rPr>
              <a:t>Plasma processing did not introduce any contamination: </a:t>
            </a:r>
            <a:r>
              <a:rPr lang="en-US" sz="2000" b="1" dirty="0" err="1">
                <a:solidFill>
                  <a:srgbClr val="A4001D"/>
                </a:solidFill>
                <a:latin typeface="Helvetica" panose="020B0604020202020204" pitchFamily="34" charset="0"/>
                <a:ea typeface="+mn-ea"/>
                <a:cs typeface="Helvetica" panose="020B0604020202020204" pitchFamily="34" charset="0"/>
              </a:rPr>
              <a:t>vCM</a:t>
            </a:r>
            <a:r>
              <a:rPr lang="en-US" sz="2000" b="1" dirty="0">
                <a:solidFill>
                  <a:srgbClr val="A4001D"/>
                </a:solidFill>
                <a:latin typeface="Helvetica" panose="020B0604020202020204" pitchFamily="34" charset="0"/>
                <a:ea typeface="+mn-ea"/>
                <a:cs typeface="Helvetica" panose="020B0604020202020204" pitchFamily="34" charset="0"/>
              </a:rPr>
              <a:t> still FE-free</a:t>
            </a:r>
          </a:p>
        </p:txBody>
      </p:sp>
      <p:sp>
        <p:nvSpPr>
          <p:cNvPr id="13" name="Rectangle: Rounded Corners 12">
            <a:extLst>
              <a:ext uri="{FF2B5EF4-FFF2-40B4-BE49-F238E27FC236}">
                <a16:creationId xmlns:a16="http://schemas.microsoft.com/office/drawing/2014/main" id="{82F66F85-E883-4DBA-8EE8-3E46D47978FC}"/>
              </a:ext>
            </a:extLst>
          </p:cNvPr>
          <p:cNvSpPr/>
          <p:nvPr/>
        </p:nvSpPr>
        <p:spPr>
          <a:xfrm>
            <a:off x="2840010" y="1398050"/>
            <a:ext cx="3463981" cy="1739287"/>
          </a:xfrm>
          <a:prstGeom prst="roundRect">
            <a:avLst/>
          </a:prstGeom>
          <a:solidFill>
            <a:srgbClr val="FFC000"/>
          </a:solidFill>
          <a:ln w="254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white"/>
                </a:solidFill>
                <a:effectLst/>
                <a:uLnTx/>
                <a:uFillTx/>
                <a:latin typeface="Arial"/>
                <a:ea typeface="+mn-ea"/>
                <a:cs typeface="+mn-cs"/>
              </a:rPr>
              <a:t>Plasma processing procedure is fully validated!</a:t>
            </a:r>
          </a:p>
        </p:txBody>
      </p:sp>
      <p:sp>
        <p:nvSpPr>
          <p:cNvPr id="2" name="TextBox 1">
            <a:extLst>
              <a:ext uri="{FF2B5EF4-FFF2-40B4-BE49-F238E27FC236}">
                <a16:creationId xmlns:a16="http://schemas.microsoft.com/office/drawing/2014/main" id="{5CC76B5A-74D6-4B6B-6C5C-5563D9E7C0DB}"/>
              </a:ext>
            </a:extLst>
          </p:cNvPr>
          <p:cNvSpPr txBox="1"/>
          <p:nvPr/>
        </p:nvSpPr>
        <p:spPr>
          <a:xfrm>
            <a:off x="293081" y="4461089"/>
            <a:ext cx="4572000" cy="253916"/>
          </a:xfrm>
          <a:prstGeom prst="rect">
            <a:avLst/>
          </a:prstGeom>
          <a:noFill/>
        </p:spPr>
        <p:txBody>
          <a:bodyPr wrap="square">
            <a:spAutoFit/>
          </a:bodyPr>
          <a:lstStyle/>
          <a:p>
            <a:pPr algn="ctr"/>
            <a:r>
              <a:rPr lang="en-US" sz="1050" dirty="0">
                <a:solidFill>
                  <a:srgbClr val="00B0F0"/>
                </a:solidFill>
                <a:effectLst/>
                <a:latin typeface="Helvetica" pitchFamily="2" charset="0"/>
              </a:rPr>
              <a:t>B. Giaccone, et al., Phys. Rev. Accel. Beams 25, 102001 (2022)</a:t>
            </a:r>
          </a:p>
        </p:txBody>
      </p:sp>
    </p:spTree>
    <p:extLst>
      <p:ext uri="{BB962C8B-B14F-4D97-AF65-F5344CB8AC3E}">
        <p14:creationId xmlns:p14="http://schemas.microsoft.com/office/powerpoint/2010/main" val="208058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9EDC57-0A96-4016-8C13-6A9A53EF6567}"/>
              </a:ext>
            </a:extLst>
          </p:cNvPr>
          <p:cNvSpPr>
            <a:spLocks noGrp="1"/>
          </p:cNvSpPr>
          <p:nvPr>
            <p:ph type="title"/>
          </p:nvPr>
        </p:nvSpPr>
        <p:spPr/>
        <p:txBody>
          <a:bodyPr/>
          <a:lstStyle/>
          <a:p>
            <a:r>
              <a:rPr lang="en-US" dirty="0" err="1"/>
              <a:t>vCM</a:t>
            </a:r>
            <a:r>
              <a:rPr lang="en-US" dirty="0"/>
              <a:t> performance before and after PP</a:t>
            </a:r>
          </a:p>
        </p:txBody>
      </p:sp>
      <p:sp>
        <p:nvSpPr>
          <p:cNvPr id="4" name="Date Placeholder 3">
            <a:extLst>
              <a:ext uri="{FF2B5EF4-FFF2-40B4-BE49-F238E27FC236}">
                <a16:creationId xmlns:a16="http://schemas.microsoft.com/office/drawing/2014/main" id="{9CA49CF9-B14B-4BC3-BA10-85A4A08466E9}"/>
              </a:ext>
            </a:extLst>
          </p:cNvPr>
          <p:cNvSpPr>
            <a:spLocks noGrp="1"/>
          </p:cNvSpPr>
          <p:nvPr>
            <p:ph type="dt" sz="half" idx="2"/>
          </p:nvPr>
        </p:nvSpPr>
        <p:spPr/>
        <p:txBody>
          <a:bodyPr/>
          <a:lstStyle/>
          <a:p>
            <a:pPr>
              <a:defRPr/>
            </a:pPr>
            <a:fld id="{855BE559-65B4-40F2-A397-5F9746FA877A}" type="datetime1">
              <a:rPr lang="en-US" smtClean="0"/>
              <a:t>3/14/2024</a:t>
            </a:fld>
            <a:endParaRPr lang="en-US" dirty="0"/>
          </a:p>
        </p:txBody>
      </p:sp>
      <p:sp>
        <p:nvSpPr>
          <p:cNvPr id="5" name="Footer Placeholder 4">
            <a:extLst>
              <a:ext uri="{FF2B5EF4-FFF2-40B4-BE49-F238E27FC236}">
                <a16:creationId xmlns:a16="http://schemas.microsoft.com/office/drawing/2014/main" id="{FA267D84-31A8-415C-AE28-9BCC44BB95DB}"/>
              </a:ext>
            </a:extLst>
          </p:cNvPr>
          <p:cNvSpPr>
            <a:spLocks noGrp="1"/>
          </p:cNvSpPr>
          <p:nvPr>
            <p:ph type="ftr" sz="quarter" idx="3"/>
          </p:nvPr>
        </p:nvSpPr>
        <p:spPr/>
        <p:txBody>
          <a:bodyPr/>
          <a:lstStyle/>
          <a:p>
            <a:r>
              <a:rPr lang="en-US"/>
              <a:t>B. Giaccone | IOTA/FAST Collaboration Meeting 2024</a:t>
            </a:r>
            <a:endParaRPr lang="en-US" b="1" dirty="0"/>
          </a:p>
        </p:txBody>
      </p:sp>
      <p:sp>
        <p:nvSpPr>
          <p:cNvPr id="6" name="Slide Number Placeholder 5">
            <a:extLst>
              <a:ext uri="{FF2B5EF4-FFF2-40B4-BE49-F238E27FC236}">
                <a16:creationId xmlns:a16="http://schemas.microsoft.com/office/drawing/2014/main" id="{1D13B2B1-D750-4D52-9BBB-0091516D0E96}"/>
              </a:ext>
            </a:extLst>
          </p:cNvPr>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pic>
        <p:nvPicPr>
          <p:cNvPr id="7" name="Picture 6">
            <a:extLst>
              <a:ext uri="{FF2B5EF4-FFF2-40B4-BE49-F238E27FC236}">
                <a16:creationId xmlns:a16="http://schemas.microsoft.com/office/drawing/2014/main" id="{6E27A34F-4641-4EF1-8A60-5C76FEF86FC7}"/>
              </a:ext>
            </a:extLst>
          </p:cNvPr>
          <p:cNvPicPr>
            <a:picLocks noChangeAspect="1"/>
          </p:cNvPicPr>
          <p:nvPr/>
        </p:nvPicPr>
        <p:blipFill>
          <a:blip r:embed="rId2"/>
          <a:stretch>
            <a:fillRect/>
          </a:stretch>
        </p:blipFill>
        <p:spPr>
          <a:xfrm>
            <a:off x="0" y="676530"/>
            <a:ext cx="9144000" cy="2735525"/>
          </a:xfrm>
          <a:prstGeom prst="rect">
            <a:avLst/>
          </a:prstGeom>
        </p:spPr>
      </p:pic>
      <p:sp>
        <p:nvSpPr>
          <p:cNvPr id="8" name="Rectangle: Rounded Corners 7">
            <a:extLst>
              <a:ext uri="{FF2B5EF4-FFF2-40B4-BE49-F238E27FC236}">
                <a16:creationId xmlns:a16="http://schemas.microsoft.com/office/drawing/2014/main" id="{82352D04-037D-4A55-912E-61E6F7DF3418}"/>
              </a:ext>
            </a:extLst>
          </p:cNvPr>
          <p:cNvSpPr/>
          <p:nvPr/>
        </p:nvSpPr>
        <p:spPr>
          <a:xfrm>
            <a:off x="88780" y="2653893"/>
            <a:ext cx="8839175" cy="176645"/>
          </a:xfrm>
          <a:prstGeom prst="round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9" name="Rectangle: Rounded Corners 8">
            <a:extLst>
              <a:ext uri="{FF2B5EF4-FFF2-40B4-BE49-F238E27FC236}">
                <a16:creationId xmlns:a16="http://schemas.microsoft.com/office/drawing/2014/main" id="{66F9A050-DCDA-4237-BA91-D0C7F5BCB3A6}"/>
              </a:ext>
            </a:extLst>
          </p:cNvPr>
          <p:cNvSpPr/>
          <p:nvPr/>
        </p:nvSpPr>
        <p:spPr>
          <a:xfrm>
            <a:off x="88780" y="2090431"/>
            <a:ext cx="8839175" cy="176645"/>
          </a:xfrm>
          <a:prstGeom prst="round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3F2E65E8-F076-4CE5-AF9D-692F1898D4EE}"/>
              </a:ext>
            </a:extLst>
          </p:cNvPr>
          <p:cNvSpPr/>
          <p:nvPr/>
        </p:nvSpPr>
        <p:spPr>
          <a:xfrm>
            <a:off x="88780" y="1923932"/>
            <a:ext cx="8839175" cy="176645"/>
          </a:xfrm>
          <a:prstGeom prst="round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1" name="Rectangle: Rounded Corners 10">
            <a:extLst>
              <a:ext uri="{FF2B5EF4-FFF2-40B4-BE49-F238E27FC236}">
                <a16:creationId xmlns:a16="http://schemas.microsoft.com/office/drawing/2014/main" id="{831D9767-9207-42B1-89EC-799A7C862BB4}"/>
              </a:ext>
            </a:extLst>
          </p:cNvPr>
          <p:cNvSpPr/>
          <p:nvPr/>
        </p:nvSpPr>
        <p:spPr>
          <a:xfrm>
            <a:off x="88780" y="1346370"/>
            <a:ext cx="8839175" cy="176645"/>
          </a:xfrm>
          <a:prstGeom prst="round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C519CB05-BE57-45E4-94FA-7EBAC7EA9AA7}"/>
              </a:ext>
            </a:extLst>
          </p:cNvPr>
          <p:cNvSpPr/>
          <p:nvPr/>
        </p:nvSpPr>
        <p:spPr>
          <a:xfrm>
            <a:off x="3975543" y="1300477"/>
            <a:ext cx="762000" cy="1600200"/>
          </a:xfrm>
          <a:prstGeom prst="roundRect">
            <a:avLst/>
          </a:prstGeom>
          <a:noFill/>
          <a:ln w="381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5" name="Rectangle: Rounded Corners 14">
            <a:extLst>
              <a:ext uri="{FF2B5EF4-FFF2-40B4-BE49-F238E27FC236}">
                <a16:creationId xmlns:a16="http://schemas.microsoft.com/office/drawing/2014/main" id="{56C002AF-AEC1-4508-9B39-9BA86D9CCB5B}"/>
              </a:ext>
            </a:extLst>
          </p:cNvPr>
          <p:cNvSpPr/>
          <p:nvPr/>
        </p:nvSpPr>
        <p:spPr>
          <a:xfrm>
            <a:off x="8166543" y="1300477"/>
            <a:ext cx="762000" cy="1600200"/>
          </a:xfrm>
          <a:prstGeom prst="roundRect">
            <a:avLst/>
          </a:prstGeom>
          <a:noFill/>
          <a:ln w="381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9" name="TextBox 18">
            <a:extLst>
              <a:ext uri="{FF2B5EF4-FFF2-40B4-BE49-F238E27FC236}">
                <a16:creationId xmlns:a16="http://schemas.microsoft.com/office/drawing/2014/main" id="{8BED46A6-E691-9477-D9FE-93C6A78712B7}"/>
              </a:ext>
            </a:extLst>
          </p:cNvPr>
          <p:cNvSpPr txBox="1"/>
          <p:nvPr/>
        </p:nvSpPr>
        <p:spPr>
          <a:xfrm>
            <a:off x="4694" y="3417806"/>
            <a:ext cx="8975530" cy="1384995"/>
          </a:xfrm>
          <a:prstGeom prst="rect">
            <a:avLst/>
          </a:prstGeom>
          <a:noFill/>
        </p:spPr>
        <p:txBody>
          <a:bodyPr wrap="square">
            <a:spAutoFit/>
          </a:bodyPr>
          <a:lstStyle/>
          <a:p>
            <a:pPr defTabSz="914400" fontAlgn="auto">
              <a:spcBef>
                <a:spcPts val="0"/>
              </a:spcBef>
              <a:spcAft>
                <a:spcPts val="0"/>
              </a:spcAft>
            </a:pPr>
            <a:r>
              <a:rPr lang="en-US" sz="2200" dirty="0">
                <a:solidFill>
                  <a:srgbClr val="000000"/>
                </a:solidFill>
                <a:latin typeface="Arial"/>
                <a:ea typeface="+mn-ea"/>
                <a:cs typeface="Helvetica" panose="020B0604020202020204" pitchFamily="34" charset="0"/>
              </a:rPr>
              <a:t>Plasma processing </a:t>
            </a:r>
            <a:r>
              <a:rPr lang="en-US" sz="2200" b="1" dirty="0">
                <a:solidFill>
                  <a:srgbClr val="A4001D"/>
                </a:solidFill>
                <a:latin typeface="Arial"/>
                <a:ea typeface="+mn-ea"/>
                <a:cs typeface="Helvetica" panose="020B0604020202020204" pitchFamily="34" charset="0"/>
              </a:rPr>
              <a:t>can eliminate </a:t>
            </a:r>
            <a:r>
              <a:rPr lang="en-US" sz="2200" b="1" dirty="0" err="1">
                <a:solidFill>
                  <a:srgbClr val="A4001D"/>
                </a:solidFill>
                <a:latin typeface="Arial"/>
                <a:ea typeface="+mn-ea"/>
                <a:cs typeface="Helvetica" panose="020B0604020202020204" pitchFamily="34" charset="0"/>
              </a:rPr>
              <a:t>multipacting</a:t>
            </a:r>
            <a:r>
              <a:rPr lang="en-US" sz="2200" b="1" dirty="0">
                <a:solidFill>
                  <a:srgbClr val="A4001D"/>
                </a:solidFill>
                <a:latin typeface="Arial"/>
                <a:ea typeface="+mn-ea"/>
                <a:cs typeface="Helvetica" panose="020B0604020202020204" pitchFamily="34" charset="0"/>
              </a:rPr>
              <a:t>: </a:t>
            </a:r>
          </a:p>
          <a:p>
            <a:pPr marL="342900" indent="-342900" defTabSz="914400" fontAlgn="auto">
              <a:spcBef>
                <a:spcPts val="0"/>
              </a:spcBef>
              <a:spcAft>
                <a:spcPts val="0"/>
              </a:spcAft>
              <a:buFont typeface="Arial" panose="020B0604020202020204" pitchFamily="34" charset="0"/>
              <a:buChar char="•"/>
            </a:pPr>
            <a:r>
              <a:rPr lang="en-US" sz="2000" b="1" dirty="0">
                <a:solidFill>
                  <a:srgbClr val="A4001D"/>
                </a:solidFill>
                <a:latin typeface="Arial"/>
                <a:ea typeface="+mn-ea"/>
                <a:cs typeface="Helvetica" panose="020B0604020202020204" pitchFamily="34" charset="0"/>
              </a:rPr>
              <a:t>the 4 plasma processed cavities do no exhibit any MP quench</a:t>
            </a:r>
            <a:r>
              <a:rPr lang="en-US" sz="2000" b="1" dirty="0">
                <a:solidFill>
                  <a:srgbClr val="000000"/>
                </a:solidFill>
                <a:latin typeface="Arial"/>
                <a:ea typeface="+mn-ea"/>
                <a:cs typeface="Helvetica" panose="020B0604020202020204" pitchFamily="34" charset="0"/>
              </a:rPr>
              <a:t>, </a:t>
            </a:r>
            <a:r>
              <a:rPr lang="en-US" sz="2000" dirty="0">
                <a:solidFill>
                  <a:srgbClr val="000000"/>
                </a:solidFill>
                <a:latin typeface="Arial"/>
                <a:ea typeface="+mn-ea"/>
                <a:cs typeface="Helvetica" panose="020B0604020202020204" pitchFamily="34" charset="0"/>
              </a:rPr>
              <a:t>contrary to the other 4 cavities</a:t>
            </a:r>
          </a:p>
          <a:p>
            <a:pPr defTabSz="914400" fontAlgn="auto">
              <a:spcBef>
                <a:spcPts val="0"/>
              </a:spcBef>
              <a:spcAft>
                <a:spcPts val="0"/>
              </a:spcAft>
            </a:pPr>
            <a:r>
              <a:rPr lang="en-US" sz="2200" dirty="0">
                <a:solidFill>
                  <a:srgbClr val="000000"/>
                </a:solidFill>
                <a:latin typeface="Arial"/>
                <a:ea typeface="+mn-ea"/>
                <a:cs typeface="Helvetica" panose="020B0604020202020204" pitchFamily="34" charset="0"/>
              </a:rPr>
              <a:t>We could </a:t>
            </a:r>
            <a:r>
              <a:rPr lang="en-US" sz="2200" b="1" dirty="0">
                <a:solidFill>
                  <a:srgbClr val="A4001D"/>
                </a:solidFill>
                <a:latin typeface="Arial"/>
                <a:ea typeface="+mn-ea"/>
                <a:cs typeface="Helvetica" panose="020B0604020202020204" pitchFamily="34" charset="0"/>
              </a:rPr>
              <a:t>address both FE and MP in situ at the same time!</a:t>
            </a:r>
            <a:endParaRPr lang="en-US" sz="2200" dirty="0">
              <a:solidFill>
                <a:srgbClr val="000000"/>
              </a:solidFill>
              <a:latin typeface="Arial"/>
              <a:ea typeface="+mn-ea"/>
              <a:cs typeface="Helvetica" panose="020B0604020202020204" pitchFamily="34" charset="0"/>
            </a:endParaRPr>
          </a:p>
        </p:txBody>
      </p:sp>
      <p:sp>
        <p:nvSpPr>
          <p:cNvPr id="20" name="TextBox 19">
            <a:extLst>
              <a:ext uri="{FF2B5EF4-FFF2-40B4-BE49-F238E27FC236}">
                <a16:creationId xmlns:a16="http://schemas.microsoft.com/office/drawing/2014/main" id="{4A3A522C-005B-31FD-BAC9-F9A4520B4B54}"/>
              </a:ext>
            </a:extLst>
          </p:cNvPr>
          <p:cNvSpPr txBox="1"/>
          <p:nvPr/>
        </p:nvSpPr>
        <p:spPr>
          <a:xfrm>
            <a:off x="4851433" y="465044"/>
            <a:ext cx="4572000" cy="253916"/>
          </a:xfrm>
          <a:prstGeom prst="rect">
            <a:avLst/>
          </a:prstGeom>
          <a:noFill/>
        </p:spPr>
        <p:txBody>
          <a:bodyPr wrap="square">
            <a:spAutoFit/>
          </a:bodyPr>
          <a:lstStyle/>
          <a:p>
            <a:pPr algn="ctr"/>
            <a:r>
              <a:rPr lang="en-US" sz="1050" dirty="0">
                <a:solidFill>
                  <a:srgbClr val="00B0F0"/>
                </a:solidFill>
                <a:effectLst/>
                <a:latin typeface="Helvetica" pitchFamily="2" charset="0"/>
              </a:rPr>
              <a:t>B. Giaccone, et al., Phys. Rev. Accel. Beams 25, 102001 (2022)</a:t>
            </a:r>
          </a:p>
        </p:txBody>
      </p:sp>
    </p:spTree>
    <p:extLst>
      <p:ext uri="{BB962C8B-B14F-4D97-AF65-F5344CB8AC3E}">
        <p14:creationId xmlns:p14="http://schemas.microsoft.com/office/powerpoint/2010/main" val="553147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1937D1-26C6-48B7-A609-EC4BA26E381D}"/>
              </a:ext>
            </a:extLst>
          </p:cNvPr>
          <p:cNvSpPr>
            <a:spLocks noGrp="1"/>
          </p:cNvSpPr>
          <p:nvPr>
            <p:ph idx="1"/>
          </p:nvPr>
        </p:nvSpPr>
        <p:spPr/>
        <p:txBody>
          <a:bodyPr/>
          <a:lstStyle/>
          <a:p>
            <a:r>
              <a:rPr lang="en-US" sz="2200" dirty="0">
                <a:solidFill>
                  <a:schemeClr val="accent6">
                    <a:lumMod val="40000"/>
                    <a:lumOff val="60000"/>
                  </a:schemeClr>
                </a:solidFill>
              </a:rPr>
              <a:t>Introduction on plasma processing</a:t>
            </a:r>
          </a:p>
          <a:p>
            <a:r>
              <a:rPr lang="en-US" sz="2200" dirty="0">
                <a:solidFill>
                  <a:schemeClr val="accent6">
                    <a:lumMod val="40000"/>
                    <a:lumOff val="60000"/>
                  </a:schemeClr>
                </a:solidFill>
              </a:rPr>
              <a:t>Plasma processing applied to LCLS-II-HE </a:t>
            </a:r>
            <a:r>
              <a:rPr lang="en-US" sz="2200" dirty="0" err="1">
                <a:solidFill>
                  <a:schemeClr val="accent6">
                    <a:lumMod val="40000"/>
                    <a:lumOff val="60000"/>
                  </a:schemeClr>
                </a:solidFill>
              </a:rPr>
              <a:t>vCM</a:t>
            </a:r>
            <a:endParaRPr lang="en-US" sz="2200" dirty="0">
              <a:solidFill>
                <a:schemeClr val="accent6">
                  <a:lumMod val="40000"/>
                  <a:lumOff val="60000"/>
                </a:schemeClr>
              </a:solidFill>
            </a:endParaRPr>
          </a:p>
          <a:p>
            <a:r>
              <a:rPr lang="en-US" sz="2200" dirty="0">
                <a:solidFill>
                  <a:srgbClr val="000000"/>
                </a:solidFill>
              </a:rPr>
              <a:t>Plasma processing experience at other laboratories</a:t>
            </a:r>
          </a:p>
          <a:p>
            <a:r>
              <a:rPr lang="en-US" sz="2200" dirty="0">
                <a:solidFill>
                  <a:schemeClr val="accent6">
                    <a:lumMod val="40000"/>
                    <a:lumOff val="60000"/>
                  </a:schemeClr>
                </a:solidFill>
              </a:rPr>
              <a:t>Proposal to apply plasma processing to CM2</a:t>
            </a:r>
          </a:p>
        </p:txBody>
      </p:sp>
      <p:sp>
        <p:nvSpPr>
          <p:cNvPr id="3" name="Title 2">
            <a:extLst>
              <a:ext uri="{FF2B5EF4-FFF2-40B4-BE49-F238E27FC236}">
                <a16:creationId xmlns:a16="http://schemas.microsoft.com/office/drawing/2014/main" id="{FD2A8609-754B-4899-9247-2A7C453A3FD4}"/>
              </a:ext>
            </a:extLst>
          </p:cNvPr>
          <p:cNvSpPr>
            <a:spLocks noGrp="1"/>
          </p:cNvSpPr>
          <p:nvPr>
            <p:ph type="title"/>
          </p:nvPr>
        </p:nvSpPr>
        <p:spPr/>
        <p:txBody>
          <a:bodyPr/>
          <a:lstStyle/>
          <a:p>
            <a:r>
              <a:rPr lang="en-US" dirty="0"/>
              <a:t>Outline</a:t>
            </a:r>
          </a:p>
        </p:txBody>
      </p:sp>
      <p:sp>
        <p:nvSpPr>
          <p:cNvPr id="4" name="Date Placeholder 3">
            <a:extLst>
              <a:ext uri="{FF2B5EF4-FFF2-40B4-BE49-F238E27FC236}">
                <a16:creationId xmlns:a16="http://schemas.microsoft.com/office/drawing/2014/main" id="{D09D242C-0E3A-45FD-B35D-51343F4DED7C}"/>
              </a:ext>
            </a:extLst>
          </p:cNvPr>
          <p:cNvSpPr>
            <a:spLocks noGrp="1"/>
          </p:cNvSpPr>
          <p:nvPr>
            <p:ph type="dt" sz="half" idx="2"/>
          </p:nvPr>
        </p:nvSpPr>
        <p:spPr/>
        <p:txBody>
          <a:bodyPr/>
          <a:lstStyle/>
          <a:p>
            <a:pPr>
              <a:defRPr/>
            </a:pPr>
            <a:fld id="{556D9BE1-73DD-43C1-BD68-685F048E92E7}" type="datetime1">
              <a:rPr lang="en-US" smtClean="0"/>
              <a:t>3/14/2024</a:t>
            </a:fld>
            <a:endParaRPr lang="en-US" dirty="0"/>
          </a:p>
        </p:txBody>
      </p:sp>
      <p:sp>
        <p:nvSpPr>
          <p:cNvPr id="5" name="Footer Placeholder 4">
            <a:extLst>
              <a:ext uri="{FF2B5EF4-FFF2-40B4-BE49-F238E27FC236}">
                <a16:creationId xmlns:a16="http://schemas.microsoft.com/office/drawing/2014/main" id="{218A3C16-C5E0-41C4-89D9-61A5ECFC2E7C}"/>
              </a:ext>
            </a:extLst>
          </p:cNvPr>
          <p:cNvSpPr>
            <a:spLocks noGrp="1"/>
          </p:cNvSpPr>
          <p:nvPr>
            <p:ph type="ftr" sz="quarter" idx="3"/>
          </p:nvPr>
        </p:nvSpPr>
        <p:spPr/>
        <p:txBody>
          <a:bodyPr/>
          <a:lstStyle/>
          <a:p>
            <a:r>
              <a:rPr lang="en-US"/>
              <a:t>B. Giaccone | IOTA/FAST Collaboration Meeting 2024</a:t>
            </a:r>
            <a:endParaRPr lang="en-US" b="1" dirty="0"/>
          </a:p>
        </p:txBody>
      </p:sp>
      <p:sp>
        <p:nvSpPr>
          <p:cNvPr id="6" name="Slide Number Placeholder 5">
            <a:extLst>
              <a:ext uri="{FF2B5EF4-FFF2-40B4-BE49-F238E27FC236}">
                <a16:creationId xmlns:a16="http://schemas.microsoft.com/office/drawing/2014/main" id="{0C128D2F-501B-43EC-8E55-493BBEE8A686}"/>
              </a:ext>
            </a:extLst>
          </p:cNvPr>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spTree>
    <p:extLst>
      <p:ext uri="{BB962C8B-B14F-4D97-AF65-F5344CB8AC3E}">
        <p14:creationId xmlns:p14="http://schemas.microsoft.com/office/powerpoint/2010/main" val="16553112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2EE94631-1A75-7742-8635-EC01F4D96DC9}"/>
              </a:ext>
            </a:extLst>
          </p:cNvPr>
          <p:cNvSpPr>
            <a:spLocks noGrp="1"/>
          </p:cNvSpPr>
          <p:nvPr>
            <p:ph type="title"/>
          </p:nvPr>
        </p:nvSpPr>
        <p:spPr/>
        <p:txBody>
          <a:bodyPr/>
          <a:lstStyle/>
          <a:p>
            <a:r>
              <a:rPr lang="en-US" dirty="0"/>
              <a:t>PP at ORNL-SNS</a:t>
            </a:r>
            <a:endParaRPr lang="it-US" dirty="0"/>
          </a:p>
        </p:txBody>
      </p:sp>
      <p:sp>
        <p:nvSpPr>
          <p:cNvPr id="4" name="Segnaposto data 3">
            <a:extLst>
              <a:ext uri="{FF2B5EF4-FFF2-40B4-BE49-F238E27FC236}">
                <a16:creationId xmlns:a16="http://schemas.microsoft.com/office/drawing/2014/main" id="{B317F24A-9C92-7542-91E2-4759B9E778D2}"/>
              </a:ext>
            </a:extLst>
          </p:cNvPr>
          <p:cNvSpPr>
            <a:spLocks noGrp="1"/>
          </p:cNvSpPr>
          <p:nvPr>
            <p:ph type="dt" sz="half" idx="2"/>
          </p:nvPr>
        </p:nvSpPr>
        <p:spPr/>
        <p:txBody>
          <a:bodyPr/>
          <a:lstStyle/>
          <a:p>
            <a:pPr>
              <a:defRPr/>
            </a:pPr>
            <a:fld id="{EDD31481-E2DA-4165-B230-978C7389EA8D}" type="datetime1">
              <a:rPr lang="en-US" smtClean="0"/>
              <a:t>3/14/2024</a:t>
            </a:fld>
            <a:endParaRPr lang="en-US" dirty="0"/>
          </a:p>
        </p:txBody>
      </p:sp>
      <p:sp>
        <p:nvSpPr>
          <p:cNvPr id="5" name="Segnaposto piè di pagina 4">
            <a:extLst>
              <a:ext uri="{FF2B5EF4-FFF2-40B4-BE49-F238E27FC236}">
                <a16:creationId xmlns:a16="http://schemas.microsoft.com/office/drawing/2014/main" id="{602209A7-1CBB-0048-A276-A376D64CAD49}"/>
              </a:ext>
            </a:extLst>
          </p:cNvPr>
          <p:cNvSpPr>
            <a:spLocks noGrp="1"/>
          </p:cNvSpPr>
          <p:nvPr>
            <p:ph type="ftr" sz="quarter" idx="3"/>
          </p:nvPr>
        </p:nvSpPr>
        <p:spPr/>
        <p:txBody>
          <a:bodyPr/>
          <a:lstStyle/>
          <a:p>
            <a:r>
              <a:rPr lang="en-US" dirty="0"/>
              <a:t>B. Giaccone | IOTA/FAST Collaboration Meeting 2024</a:t>
            </a:r>
            <a:endParaRPr lang="en-US" b="1" dirty="0"/>
          </a:p>
        </p:txBody>
      </p:sp>
      <p:sp>
        <p:nvSpPr>
          <p:cNvPr id="6" name="Segnaposto numero diapositiva 5">
            <a:extLst>
              <a:ext uri="{FF2B5EF4-FFF2-40B4-BE49-F238E27FC236}">
                <a16:creationId xmlns:a16="http://schemas.microsoft.com/office/drawing/2014/main" id="{9920775D-5CD7-8C40-AB34-D0993B90F75E}"/>
              </a:ext>
            </a:extLst>
          </p:cNvPr>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pic>
        <p:nvPicPr>
          <p:cNvPr id="9" name="Picture 5">
            <a:extLst>
              <a:ext uri="{FF2B5EF4-FFF2-40B4-BE49-F238E27FC236}">
                <a16:creationId xmlns:a16="http://schemas.microsoft.com/office/drawing/2014/main" id="{5D0796C7-9A69-7F48-8775-D88FF5569053}"/>
              </a:ext>
            </a:extLst>
          </p:cNvPr>
          <p:cNvPicPr>
            <a:picLocks noChangeAspect="1"/>
          </p:cNvPicPr>
          <p:nvPr/>
        </p:nvPicPr>
        <p:blipFill>
          <a:blip r:embed="rId3"/>
          <a:stretch>
            <a:fillRect/>
          </a:stretch>
        </p:blipFill>
        <p:spPr>
          <a:xfrm>
            <a:off x="6633992" y="-61571"/>
            <a:ext cx="2415080" cy="802526"/>
          </a:xfrm>
          <a:prstGeom prst="rect">
            <a:avLst/>
          </a:prstGeom>
        </p:spPr>
      </p:pic>
      <p:sp>
        <p:nvSpPr>
          <p:cNvPr id="11" name="Segnaposto contenuto 10">
            <a:extLst>
              <a:ext uri="{FF2B5EF4-FFF2-40B4-BE49-F238E27FC236}">
                <a16:creationId xmlns:a16="http://schemas.microsoft.com/office/drawing/2014/main" id="{35BED03E-6CCB-B44E-8C98-107B81E53FF8}"/>
              </a:ext>
            </a:extLst>
          </p:cNvPr>
          <p:cNvSpPr>
            <a:spLocks noGrp="1"/>
          </p:cNvSpPr>
          <p:nvPr>
            <p:ph idx="1"/>
          </p:nvPr>
        </p:nvSpPr>
        <p:spPr>
          <a:xfrm>
            <a:off x="228604" y="817155"/>
            <a:ext cx="4265970" cy="3332059"/>
          </a:xfrm>
        </p:spPr>
        <p:txBody>
          <a:bodyPr/>
          <a:lstStyle/>
          <a:p>
            <a:r>
              <a:rPr lang="en-US">
                <a:solidFill>
                  <a:srgbClr val="000000"/>
                </a:solidFill>
              </a:rPr>
              <a:t>10+ </a:t>
            </a:r>
            <a:r>
              <a:rPr lang="en-US" dirty="0">
                <a:solidFill>
                  <a:srgbClr val="000000"/>
                </a:solidFill>
              </a:rPr>
              <a:t>cryomodules plasma processed at SNS either in offline facilities or directly in the </a:t>
            </a:r>
            <a:r>
              <a:rPr lang="en-US" dirty="0" err="1">
                <a:solidFill>
                  <a:srgbClr val="000000"/>
                </a:solidFill>
              </a:rPr>
              <a:t>linac</a:t>
            </a:r>
            <a:r>
              <a:rPr lang="en-US" dirty="0">
                <a:solidFill>
                  <a:srgbClr val="000000"/>
                </a:solidFill>
              </a:rPr>
              <a:t> tunnel</a:t>
            </a:r>
          </a:p>
          <a:p>
            <a:pPr lvl="1"/>
            <a:r>
              <a:rPr lang="en-US" dirty="0">
                <a:solidFill>
                  <a:srgbClr val="000000"/>
                </a:solidFill>
              </a:rPr>
              <a:t>8</a:t>
            </a:r>
            <a:r>
              <a:rPr lang="en-US" sz="1800" dirty="0">
                <a:solidFill>
                  <a:srgbClr val="000000"/>
                </a:solidFill>
              </a:rPr>
              <a:t> High-beta CMs</a:t>
            </a:r>
          </a:p>
          <a:p>
            <a:pPr lvl="1"/>
            <a:r>
              <a:rPr lang="en-US" sz="1800" dirty="0">
                <a:solidFill>
                  <a:srgbClr val="000000"/>
                </a:solidFill>
              </a:rPr>
              <a:t>2 Medium-beta CMs</a:t>
            </a:r>
          </a:p>
          <a:p>
            <a:r>
              <a:rPr lang="en-US" dirty="0">
                <a:solidFill>
                  <a:srgbClr val="000000"/>
                </a:solidFill>
              </a:rPr>
              <a:t>Cleaning of the cavity surfaces revealed by the significant reduction of by-products’ partial pressures over time</a:t>
            </a:r>
          </a:p>
          <a:p>
            <a:r>
              <a:rPr lang="en-US" dirty="0">
                <a:solidFill>
                  <a:srgbClr val="000000"/>
                </a:solidFill>
              </a:rPr>
              <a:t>38 cavities plasma processed at SNS with an average </a:t>
            </a:r>
            <a:r>
              <a:rPr lang="en-US" dirty="0" err="1">
                <a:solidFill>
                  <a:srgbClr val="000000"/>
                </a:solidFill>
              </a:rPr>
              <a:t>E</a:t>
            </a:r>
            <a:r>
              <a:rPr lang="en-US" baseline="-25000" dirty="0" err="1">
                <a:solidFill>
                  <a:srgbClr val="000000"/>
                </a:solidFill>
              </a:rPr>
              <a:t>acc</a:t>
            </a:r>
            <a:r>
              <a:rPr lang="en-US" dirty="0">
                <a:solidFill>
                  <a:srgbClr val="000000"/>
                </a:solidFill>
              </a:rPr>
              <a:t> increase of 2.4 MV/m</a:t>
            </a:r>
          </a:p>
        </p:txBody>
      </p:sp>
      <p:pic>
        <p:nvPicPr>
          <p:cNvPr id="16" name="Picture 9">
            <a:extLst>
              <a:ext uri="{FF2B5EF4-FFF2-40B4-BE49-F238E27FC236}">
                <a16:creationId xmlns:a16="http://schemas.microsoft.com/office/drawing/2014/main" id="{ED0706FA-9692-C146-B777-BD08A84B95A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40571" y="2360396"/>
            <a:ext cx="4512128" cy="2456724"/>
          </a:xfrm>
          <a:prstGeom prst="rect">
            <a:avLst/>
          </a:prstGeom>
        </p:spPr>
      </p:pic>
      <p:pic>
        <p:nvPicPr>
          <p:cNvPr id="15" name="Picture 7">
            <a:extLst>
              <a:ext uri="{FF2B5EF4-FFF2-40B4-BE49-F238E27FC236}">
                <a16:creationId xmlns:a16="http://schemas.microsoft.com/office/drawing/2014/main" id="{98FE75C0-3DFB-0748-B1C2-B32FED9CB094}"/>
              </a:ext>
            </a:extLst>
          </p:cNvPr>
          <p:cNvPicPr/>
          <p:nvPr/>
        </p:nvPicPr>
        <p:blipFill>
          <a:blip r:embed="rId5"/>
          <a:stretch>
            <a:fillRect/>
          </a:stretch>
        </p:blipFill>
        <p:spPr>
          <a:xfrm>
            <a:off x="4540571" y="643271"/>
            <a:ext cx="4457700" cy="1814513"/>
          </a:xfrm>
          <a:prstGeom prst="rect">
            <a:avLst/>
          </a:prstGeom>
        </p:spPr>
      </p:pic>
      <p:sp>
        <p:nvSpPr>
          <p:cNvPr id="2" name="Rettangolo 9">
            <a:extLst>
              <a:ext uri="{FF2B5EF4-FFF2-40B4-BE49-F238E27FC236}">
                <a16:creationId xmlns:a16="http://schemas.microsoft.com/office/drawing/2014/main" id="{2F7C7035-2D19-AB80-6639-5EE3DF5664E6}"/>
              </a:ext>
            </a:extLst>
          </p:cNvPr>
          <p:cNvSpPr/>
          <p:nvPr/>
        </p:nvSpPr>
        <p:spPr>
          <a:xfrm>
            <a:off x="228600" y="4154199"/>
            <a:ext cx="4572000" cy="560923"/>
          </a:xfrm>
          <a:prstGeom prst="rect">
            <a:avLst/>
          </a:prstGeom>
        </p:spPr>
        <p:txBody>
          <a:bodyPr>
            <a:spAutoFit/>
          </a:bodyPr>
          <a:lstStyle/>
          <a:p>
            <a:pPr>
              <a:lnSpc>
                <a:spcPct val="90000"/>
              </a:lnSpc>
            </a:pPr>
            <a:r>
              <a:rPr lang="en-US" sz="1050" dirty="0">
                <a:solidFill>
                  <a:srgbClr val="00B0F0"/>
                </a:solidFill>
                <a:latin typeface="Helvetica" pitchFamily="2" charset="0"/>
              </a:rPr>
              <a:t>M. </a:t>
            </a:r>
            <a:r>
              <a:rPr lang="en-US" sz="1050" dirty="0" err="1">
                <a:solidFill>
                  <a:srgbClr val="00B0F0"/>
                </a:solidFill>
                <a:latin typeface="Helvetica" pitchFamily="2" charset="0"/>
              </a:rPr>
              <a:t>Doleans</a:t>
            </a:r>
            <a:r>
              <a:rPr lang="en-US" sz="1050" dirty="0">
                <a:solidFill>
                  <a:srgbClr val="00B0F0"/>
                </a:solidFill>
                <a:latin typeface="Helvetica" pitchFamily="2" charset="0"/>
              </a:rPr>
              <a:t> et al., NIMA </a:t>
            </a:r>
            <a:r>
              <a:rPr lang="en-US" sz="1050" b="1" dirty="0">
                <a:solidFill>
                  <a:srgbClr val="00B0F0"/>
                </a:solidFill>
                <a:latin typeface="Helvetica" pitchFamily="2" charset="0"/>
              </a:rPr>
              <a:t>812</a:t>
            </a:r>
            <a:r>
              <a:rPr lang="en-US" sz="1050" dirty="0">
                <a:solidFill>
                  <a:srgbClr val="00B0F0"/>
                </a:solidFill>
                <a:latin typeface="Helvetica" pitchFamily="2" charset="0"/>
              </a:rPr>
              <a:t> (2016)</a:t>
            </a:r>
          </a:p>
          <a:p>
            <a:r>
              <a:rPr lang="en-US" sz="1050" dirty="0">
                <a:solidFill>
                  <a:srgbClr val="00B0F0"/>
                </a:solidFill>
                <a:latin typeface="Helvetica" pitchFamily="2" charset="0"/>
              </a:rPr>
              <a:t>M. </a:t>
            </a:r>
            <a:r>
              <a:rPr lang="en-US" sz="1050" dirty="0" err="1">
                <a:solidFill>
                  <a:srgbClr val="00B0F0"/>
                </a:solidFill>
                <a:latin typeface="Helvetica" pitchFamily="2" charset="0"/>
              </a:rPr>
              <a:t>Doleans</a:t>
            </a:r>
            <a:r>
              <a:rPr lang="en-US" sz="1050" dirty="0">
                <a:solidFill>
                  <a:srgbClr val="00B0F0"/>
                </a:solidFill>
                <a:latin typeface="Helvetica" pitchFamily="2" charset="0"/>
              </a:rPr>
              <a:t> J. Appl. Phys., </a:t>
            </a:r>
            <a:r>
              <a:rPr lang="en-US" sz="1050" b="1" dirty="0">
                <a:solidFill>
                  <a:srgbClr val="00B0F0"/>
                </a:solidFill>
                <a:latin typeface="Helvetica" pitchFamily="2" charset="0"/>
              </a:rPr>
              <a:t>120</a:t>
            </a:r>
            <a:r>
              <a:rPr lang="en-US" sz="1050" dirty="0">
                <a:solidFill>
                  <a:srgbClr val="00B0F0"/>
                </a:solidFill>
                <a:latin typeface="Helvetica" pitchFamily="2" charset="0"/>
              </a:rPr>
              <a:t>, 243301 (2016)</a:t>
            </a:r>
          </a:p>
          <a:p>
            <a:r>
              <a:rPr lang="en-US" sz="1050" dirty="0">
                <a:solidFill>
                  <a:srgbClr val="00B0F0"/>
                </a:solidFill>
                <a:latin typeface="Helvetica" pitchFamily="2" charset="0"/>
              </a:rPr>
              <a:t>P.V. Tyagi et al., Applied Surface Science </a:t>
            </a:r>
            <a:r>
              <a:rPr lang="en-US" sz="1050" b="1" dirty="0">
                <a:solidFill>
                  <a:srgbClr val="00B0F0"/>
                </a:solidFill>
                <a:latin typeface="Helvetica" pitchFamily="2" charset="0"/>
              </a:rPr>
              <a:t>369</a:t>
            </a:r>
            <a:r>
              <a:rPr lang="en-US" sz="1050" dirty="0">
                <a:solidFill>
                  <a:srgbClr val="00B0F0"/>
                </a:solidFill>
                <a:latin typeface="Helvetica" pitchFamily="2" charset="0"/>
              </a:rPr>
              <a:t> (2016)</a:t>
            </a:r>
          </a:p>
        </p:txBody>
      </p:sp>
    </p:spTree>
    <p:extLst>
      <p:ext uri="{BB962C8B-B14F-4D97-AF65-F5344CB8AC3E}">
        <p14:creationId xmlns:p14="http://schemas.microsoft.com/office/powerpoint/2010/main" val="2123170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4330CC-E06B-380C-9175-556579DB5610}"/>
              </a:ext>
            </a:extLst>
          </p:cNvPr>
          <p:cNvSpPr>
            <a:spLocks noGrp="1"/>
          </p:cNvSpPr>
          <p:nvPr>
            <p:ph type="title"/>
          </p:nvPr>
        </p:nvSpPr>
        <p:spPr/>
        <p:txBody>
          <a:bodyPr/>
          <a:lstStyle/>
          <a:p>
            <a:r>
              <a:rPr lang="en-US" dirty="0"/>
              <a:t>PP at </a:t>
            </a:r>
            <a:r>
              <a:rPr lang="en-US" dirty="0" err="1"/>
              <a:t>JLab</a:t>
            </a:r>
            <a:r>
              <a:rPr lang="en-US" dirty="0"/>
              <a:t> on C100 cavities and CMs</a:t>
            </a:r>
          </a:p>
        </p:txBody>
      </p:sp>
      <p:sp>
        <p:nvSpPr>
          <p:cNvPr id="4" name="Date Placeholder 3">
            <a:extLst>
              <a:ext uri="{FF2B5EF4-FFF2-40B4-BE49-F238E27FC236}">
                <a16:creationId xmlns:a16="http://schemas.microsoft.com/office/drawing/2014/main" id="{98DE9A62-1278-F2AB-45C5-6E0EECF2E212}"/>
              </a:ext>
            </a:extLst>
          </p:cNvPr>
          <p:cNvSpPr>
            <a:spLocks noGrp="1"/>
          </p:cNvSpPr>
          <p:nvPr>
            <p:ph type="dt" sz="half" idx="2"/>
          </p:nvPr>
        </p:nvSpPr>
        <p:spPr/>
        <p:txBody>
          <a:bodyPr/>
          <a:lstStyle/>
          <a:p>
            <a:pPr>
              <a:defRPr/>
            </a:pPr>
            <a:fld id="{5C79508E-2460-4BFB-BBF3-5A866ECDBACB}" type="datetime1">
              <a:rPr lang="en-US" smtClean="0"/>
              <a:t>3/14/2024</a:t>
            </a:fld>
            <a:endParaRPr lang="en-US" dirty="0"/>
          </a:p>
        </p:txBody>
      </p:sp>
      <p:sp>
        <p:nvSpPr>
          <p:cNvPr id="5" name="Footer Placeholder 4">
            <a:extLst>
              <a:ext uri="{FF2B5EF4-FFF2-40B4-BE49-F238E27FC236}">
                <a16:creationId xmlns:a16="http://schemas.microsoft.com/office/drawing/2014/main" id="{59743D5F-88D2-7C15-2390-6BA16B027320}"/>
              </a:ext>
            </a:extLst>
          </p:cNvPr>
          <p:cNvSpPr>
            <a:spLocks noGrp="1"/>
          </p:cNvSpPr>
          <p:nvPr>
            <p:ph type="ftr" sz="quarter" idx="3"/>
          </p:nvPr>
        </p:nvSpPr>
        <p:spPr/>
        <p:txBody>
          <a:bodyPr/>
          <a:lstStyle/>
          <a:p>
            <a:r>
              <a:rPr lang="en-US" dirty="0"/>
              <a:t>B. Giaccone | IOTA/FAST Collaboration Meeting 2024</a:t>
            </a:r>
            <a:endParaRPr lang="en-US" b="1" dirty="0"/>
          </a:p>
        </p:txBody>
      </p:sp>
      <p:sp>
        <p:nvSpPr>
          <p:cNvPr id="6" name="Slide Number Placeholder 5">
            <a:extLst>
              <a:ext uri="{FF2B5EF4-FFF2-40B4-BE49-F238E27FC236}">
                <a16:creationId xmlns:a16="http://schemas.microsoft.com/office/drawing/2014/main" id="{E5BB728D-75BC-EB6B-07E3-5659253F47BF}"/>
              </a:ext>
            </a:extLst>
          </p:cNvPr>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pic>
        <p:nvPicPr>
          <p:cNvPr id="7" name="Content Placeholder 9">
            <a:extLst>
              <a:ext uri="{FF2B5EF4-FFF2-40B4-BE49-F238E27FC236}">
                <a16:creationId xmlns:a16="http://schemas.microsoft.com/office/drawing/2014/main" id="{5160ED50-1542-B7C1-33D0-1FA46EB7DD9E}"/>
              </a:ext>
            </a:extLst>
          </p:cNvPr>
          <p:cNvPicPr>
            <a:picLocks noChangeAspect="1"/>
          </p:cNvPicPr>
          <p:nvPr/>
        </p:nvPicPr>
        <p:blipFill rotWithShape="1">
          <a:blip r:embed="rId3"/>
          <a:srcRect t="22090" b="1450"/>
          <a:stretch/>
        </p:blipFill>
        <p:spPr>
          <a:xfrm>
            <a:off x="4284075" y="2110711"/>
            <a:ext cx="4594108" cy="2550392"/>
          </a:xfrm>
          <a:prstGeom prst="rect">
            <a:avLst/>
          </a:prstGeom>
        </p:spPr>
      </p:pic>
      <p:sp>
        <p:nvSpPr>
          <p:cNvPr id="8" name="TextBox 7">
            <a:extLst>
              <a:ext uri="{FF2B5EF4-FFF2-40B4-BE49-F238E27FC236}">
                <a16:creationId xmlns:a16="http://schemas.microsoft.com/office/drawing/2014/main" id="{1A4B8C21-8AA9-EC52-08B3-1F7F906BD3A4}"/>
              </a:ext>
            </a:extLst>
          </p:cNvPr>
          <p:cNvSpPr txBox="1"/>
          <p:nvPr/>
        </p:nvSpPr>
        <p:spPr>
          <a:xfrm>
            <a:off x="200479" y="563567"/>
            <a:ext cx="8872094" cy="1184779"/>
          </a:xfrm>
          <a:prstGeom prst="rect">
            <a:avLst/>
          </a:prstGeom>
          <a:noFill/>
        </p:spPr>
        <p:txBody>
          <a:bodyPr wrap="square" rtlCol="0">
            <a:noAutofit/>
          </a:bodyPr>
          <a:lstStyle/>
          <a:p>
            <a:pPr marL="214313" indent="-214313">
              <a:spcBef>
                <a:spcPts val="900"/>
              </a:spcBef>
              <a:buFont typeface="Arial" panose="020B0604020202020204" pitchFamily="34" charset="0"/>
              <a:buChar char="•"/>
            </a:pPr>
            <a:r>
              <a:rPr lang="en-US" sz="1400" dirty="0" err="1">
                <a:solidFill>
                  <a:srgbClr val="000000"/>
                </a:solidFill>
                <a:latin typeface="Helvetica" pitchFamily="2" charset="0"/>
                <a:cs typeface="Arial" panose="020B0604020202020204" pitchFamily="34" charset="0"/>
              </a:rPr>
              <a:t>JLab</a:t>
            </a:r>
            <a:r>
              <a:rPr lang="en-US" sz="1400" dirty="0">
                <a:solidFill>
                  <a:srgbClr val="000000"/>
                </a:solidFill>
                <a:latin typeface="Helvetica" pitchFamily="2" charset="0"/>
                <a:cs typeface="Arial" panose="020B0604020202020204" pitchFamily="34" charset="0"/>
              </a:rPr>
              <a:t> uses Argon/Oxygen or Helium/Oxygen mixture for PP on C100 cavities using HOM and HOM couplers (Fermilab ignition method)</a:t>
            </a:r>
          </a:p>
          <a:p>
            <a:pPr marL="214313" indent="-214313">
              <a:spcBef>
                <a:spcPts val="900"/>
              </a:spcBef>
              <a:buFont typeface="Arial" panose="020B0604020202020204" pitchFamily="34" charset="0"/>
              <a:buChar char="•"/>
            </a:pPr>
            <a:r>
              <a:rPr lang="en-US" sz="1400" dirty="0">
                <a:solidFill>
                  <a:srgbClr val="000000"/>
                </a:solidFill>
                <a:latin typeface="Helvetica" pitchFamily="2" charset="0"/>
                <a:cs typeface="Arial" panose="020B0604020202020204" pitchFamily="34" charset="0"/>
              </a:rPr>
              <a:t>Processed several CMs in offline facility</a:t>
            </a:r>
          </a:p>
          <a:p>
            <a:pPr algn="l"/>
            <a:endParaRPr lang="en-US" sz="1400" dirty="0">
              <a:solidFill>
                <a:srgbClr val="000000"/>
              </a:solidFill>
              <a:latin typeface="Helvetica" pitchFamily="2" charset="0"/>
              <a:cs typeface="Arial" panose="020B0604020202020204" pitchFamily="34" charset="0"/>
            </a:endParaRPr>
          </a:p>
        </p:txBody>
      </p:sp>
      <p:sp>
        <p:nvSpPr>
          <p:cNvPr id="10" name="Rettangolo 9">
            <a:extLst>
              <a:ext uri="{FF2B5EF4-FFF2-40B4-BE49-F238E27FC236}">
                <a16:creationId xmlns:a16="http://schemas.microsoft.com/office/drawing/2014/main" id="{31C70FE3-34CC-73A5-189F-B9D8727DBCD0}"/>
              </a:ext>
            </a:extLst>
          </p:cNvPr>
          <p:cNvSpPr/>
          <p:nvPr/>
        </p:nvSpPr>
        <p:spPr>
          <a:xfrm>
            <a:off x="310479" y="4465936"/>
            <a:ext cx="4572000" cy="238527"/>
          </a:xfrm>
          <a:prstGeom prst="rect">
            <a:avLst/>
          </a:prstGeom>
        </p:spPr>
        <p:txBody>
          <a:bodyPr>
            <a:spAutoFit/>
          </a:bodyPr>
          <a:lstStyle/>
          <a:p>
            <a:pPr>
              <a:lnSpc>
                <a:spcPct val="90000"/>
              </a:lnSpc>
            </a:pPr>
            <a:r>
              <a:rPr lang="en-US" sz="1050" dirty="0">
                <a:solidFill>
                  <a:srgbClr val="00B0F0"/>
                </a:solidFill>
                <a:latin typeface="Helvetica" pitchFamily="2" charset="0"/>
              </a:rPr>
              <a:t>Adapted from T. Powers, SRF 2023 (WEPWB054) and TTC 2023</a:t>
            </a:r>
          </a:p>
        </p:txBody>
      </p:sp>
      <p:pic>
        <p:nvPicPr>
          <p:cNvPr id="11" name="Picture 10">
            <a:extLst>
              <a:ext uri="{FF2B5EF4-FFF2-40B4-BE49-F238E27FC236}">
                <a16:creationId xmlns:a16="http://schemas.microsoft.com/office/drawing/2014/main" id="{19AA8FC9-321E-43A0-EABB-6AD7BF554D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2585" y="-50992"/>
            <a:ext cx="2246895" cy="727621"/>
          </a:xfrm>
          <a:prstGeom prst="rect">
            <a:avLst/>
          </a:prstGeom>
        </p:spPr>
      </p:pic>
      <p:sp>
        <p:nvSpPr>
          <p:cNvPr id="17" name="TextBox 16">
            <a:extLst>
              <a:ext uri="{FF2B5EF4-FFF2-40B4-BE49-F238E27FC236}">
                <a16:creationId xmlns:a16="http://schemas.microsoft.com/office/drawing/2014/main" id="{3AC23E06-9A64-FFF6-EA12-913FC2D1B0BE}"/>
              </a:ext>
            </a:extLst>
          </p:cNvPr>
          <p:cNvSpPr txBox="1"/>
          <p:nvPr/>
        </p:nvSpPr>
        <p:spPr>
          <a:xfrm>
            <a:off x="3994574" y="925932"/>
            <a:ext cx="5190002" cy="1184940"/>
          </a:xfrm>
          <a:prstGeom prst="rect">
            <a:avLst/>
          </a:prstGeom>
          <a:noFill/>
        </p:spPr>
        <p:txBody>
          <a:bodyPr wrap="square">
            <a:spAutoFit/>
          </a:bodyPr>
          <a:lstStyle/>
          <a:p>
            <a:pPr marL="214313" indent="-214313">
              <a:spcBef>
                <a:spcPts val="900"/>
              </a:spcBef>
              <a:buFont typeface="Arial" panose="020B0604020202020204" pitchFamily="34" charset="0"/>
              <a:buChar char="•"/>
            </a:pPr>
            <a:r>
              <a:rPr lang="en-US" sz="1400" dirty="0">
                <a:solidFill>
                  <a:srgbClr val="000000"/>
                </a:solidFill>
                <a:latin typeface="Helvetica" pitchFamily="2" charset="0"/>
                <a:cs typeface="Arial" panose="020B0604020202020204" pitchFamily="34" charset="0"/>
              </a:rPr>
              <a:t>Average improvement in field emission onset: 2.7 MV/m</a:t>
            </a:r>
          </a:p>
          <a:p>
            <a:pPr marL="214313" indent="-214313">
              <a:spcBef>
                <a:spcPts val="900"/>
              </a:spcBef>
              <a:buFont typeface="Arial" panose="020B0604020202020204" pitchFamily="34" charset="0"/>
              <a:buChar char="•"/>
            </a:pPr>
            <a:r>
              <a:rPr lang="en-US" sz="1400" dirty="0">
                <a:solidFill>
                  <a:srgbClr val="000000"/>
                </a:solidFill>
                <a:latin typeface="Helvetica" pitchFamily="2" charset="0"/>
                <a:cs typeface="Arial" panose="020B0604020202020204" pitchFamily="34" charset="0"/>
              </a:rPr>
              <a:t>The 4 cryomodules processed </a:t>
            </a:r>
            <a:r>
              <a:rPr lang="en-US" sz="1400" i="1" dirty="0">
                <a:solidFill>
                  <a:srgbClr val="000000"/>
                </a:solidFill>
                <a:latin typeface="Helvetica" pitchFamily="2" charset="0"/>
                <a:cs typeface="Arial" panose="020B0604020202020204" pitchFamily="34" charset="0"/>
              </a:rPr>
              <a:t>in-situ</a:t>
            </a:r>
            <a:r>
              <a:rPr lang="en-US" sz="1400" dirty="0">
                <a:solidFill>
                  <a:srgbClr val="000000"/>
                </a:solidFill>
                <a:latin typeface="Helvetica" pitchFamily="2" charset="0"/>
                <a:cs typeface="Arial" panose="020B0604020202020204" pitchFamily="34" charset="0"/>
              </a:rPr>
              <a:t> had a 59 MeV improvement in FE onset.</a:t>
            </a:r>
          </a:p>
          <a:p>
            <a:pPr marL="214313" indent="-214313">
              <a:spcBef>
                <a:spcPts val="900"/>
              </a:spcBef>
              <a:buFont typeface="Arial" panose="020B0604020202020204" pitchFamily="34" charset="0"/>
              <a:buChar char="•"/>
            </a:pPr>
            <a:r>
              <a:rPr lang="en-US" sz="1400" dirty="0">
                <a:solidFill>
                  <a:srgbClr val="000000"/>
                </a:solidFill>
                <a:latin typeface="Helvetica" pitchFamily="2" charset="0"/>
                <a:cs typeface="Arial" panose="020B0604020202020204" pitchFamily="34" charset="0"/>
              </a:rPr>
              <a:t>6 of the 44 cavities went from FE to FE-free after processing</a:t>
            </a:r>
          </a:p>
        </p:txBody>
      </p:sp>
      <p:sp>
        <p:nvSpPr>
          <p:cNvPr id="18" name="Right Arrow 17">
            <a:extLst>
              <a:ext uri="{FF2B5EF4-FFF2-40B4-BE49-F238E27FC236}">
                <a16:creationId xmlns:a16="http://schemas.microsoft.com/office/drawing/2014/main" id="{25B7710F-8EBB-7229-59C8-0957FB54EC4D}"/>
              </a:ext>
            </a:extLst>
          </p:cNvPr>
          <p:cNvSpPr/>
          <p:nvPr/>
        </p:nvSpPr>
        <p:spPr>
          <a:xfrm>
            <a:off x="3697747" y="1157266"/>
            <a:ext cx="296827" cy="225973"/>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F0D94372-DB90-C28D-6E4A-7AA76B06AF25}"/>
              </a:ext>
            </a:extLst>
          </p:cNvPr>
          <p:cNvPicPr>
            <a:picLocks noChangeAspect="1"/>
          </p:cNvPicPr>
          <p:nvPr/>
        </p:nvPicPr>
        <p:blipFill>
          <a:blip r:embed="rId5"/>
          <a:stretch>
            <a:fillRect/>
          </a:stretch>
        </p:blipFill>
        <p:spPr>
          <a:xfrm>
            <a:off x="-61652" y="1433449"/>
            <a:ext cx="4089611" cy="2970495"/>
          </a:xfrm>
          <a:prstGeom prst="rect">
            <a:avLst/>
          </a:prstGeom>
        </p:spPr>
      </p:pic>
    </p:spTree>
    <p:extLst>
      <p:ext uri="{BB962C8B-B14F-4D97-AF65-F5344CB8AC3E}">
        <p14:creationId xmlns:p14="http://schemas.microsoft.com/office/powerpoint/2010/main" val="3419927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57AE929-A474-C580-8D4E-793417B2490E}"/>
              </a:ext>
            </a:extLst>
          </p:cNvPr>
          <p:cNvSpPr txBox="1"/>
          <p:nvPr/>
        </p:nvSpPr>
        <p:spPr>
          <a:xfrm>
            <a:off x="688946" y="452643"/>
            <a:ext cx="3373774" cy="1477328"/>
          </a:xfrm>
          <a:prstGeom prst="rect">
            <a:avLst/>
          </a:prstGeom>
          <a:noFill/>
        </p:spPr>
        <p:txBody>
          <a:bodyPr wrap="square" rtlCol="0">
            <a:spAutoFit/>
          </a:bodyPr>
          <a:lstStyle/>
          <a:p>
            <a:pPr algn="r"/>
            <a:r>
              <a:rPr lang="en-US" sz="1800" b="1" dirty="0">
                <a:solidFill>
                  <a:srgbClr val="000000"/>
                </a:solidFill>
                <a:latin typeface="Helvetica" pitchFamily="2" charset="0"/>
              </a:rPr>
              <a:t>Studying PP for HWR and QWR</a:t>
            </a:r>
            <a:r>
              <a:rPr lang="en-US" sz="1800" dirty="0">
                <a:solidFill>
                  <a:srgbClr val="000000"/>
                </a:solidFill>
                <a:latin typeface="Helvetica" pitchFamily="2" charset="0"/>
              </a:rPr>
              <a:t>: several promising tests on the two geometries. Recently processed spare QWR CM → waiting for results</a:t>
            </a:r>
          </a:p>
        </p:txBody>
      </p:sp>
      <p:sp>
        <p:nvSpPr>
          <p:cNvPr id="3" name="Title 2">
            <a:extLst>
              <a:ext uri="{FF2B5EF4-FFF2-40B4-BE49-F238E27FC236}">
                <a16:creationId xmlns:a16="http://schemas.microsoft.com/office/drawing/2014/main" id="{6063AE73-B9BE-CCBE-4030-B0F8ADD02AE5}"/>
              </a:ext>
            </a:extLst>
          </p:cNvPr>
          <p:cNvSpPr>
            <a:spLocks noGrp="1"/>
          </p:cNvSpPr>
          <p:nvPr>
            <p:ph type="title"/>
          </p:nvPr>
        </p:nvSpPr>
        <p:spPr/>
        <p:txBody>
          <a:bodyPr/>
          <a:lstStyle/>
          <a:p>
            <a:r>
              <a:rPr lang="en-US" dirty="0"/>
              <a:t>PP experience at other US and international laboratories</a:t>
            </a:r>
          </a:p>
        </p:txBody>
      </p:sp>
      <p:sp>
        <p:nvSpPr>
          <p:cNvPr id="4" name="Date Placeholder 3">
            <a:extLst>
              <a:ext uri="{FF2B5EF4-FFF2-40B4-BE49-F238E27FC236}">
                <a16:creationId xmlns:a16="http://schemas.microsoft.com/office/drawing/2014/main" id="{F4504669-D647-58A6-6BDC-7B936E1DE6F6}"/>
              </a:ext>
            </a:extLst>
          </p:cNvPr>
          <p:cNvSpPr>
            <a:spLocks noGrp="1"/>
          </p:cNvSpPr>
          <p:nvPr>
            <p:ph type="dt" sz="half" idx="2"/>
          </p:nvPr>
        </p:nvSpPr>
        <p:spPr/>
        <p:txBody>
          <a:bodyPr/>
          <a:lstStyle/>
          <a:p>
            <a:pPr>
              <a:defRPr/>
            </a:pPr>
            <a:fld id="{27E98A7E-8C7A-4BCB-ACC4-53E675F29E5B}" type="datetime1">
              <a:rPr lang="en-US" smtClean="0"/>
              <a:t>3/14/2024</a:t>
            </a:fld>
            <a:endParaRPr lang="en-US" dirty="0"/>
          </a:p>
        </p:txBody>
      </p:sp>
      <p:sp>
        <p:nvSpPr>
          <p:cNvPr id="5" name="Footer Placeholder 4">
            <a:extLst>
              <a:ext uri="{FF2B5EF4-FFF2-40B4-BE49-F238E27FC236}">
                <a16:creationId xmlns:a16="http://schemas.microsoft.com/office/drawing/2014/main" id="{2EC34BFA-9CF0-6B2E-F1F9-C95B0A817AEE}"/>
              </a:ext>
            </a:extLst>
          </p:cNvPr>
          <p:cNvSpPr>
            <a:spLocks noGrp="1"/>
          </p:cNvSpPr>
          <p:nvPr>
            <p:ph type="ftr" sz="quarter" idx="3"/>
          </p:nvPr>
        </p:nvSpPr>
        <p:spPr/>
        <p:txBody>
          <a:bodyPr/>
          <a:lstStyle/>
          <a:p>
            <a:r>
              <a:rPr lang="en-US"/>
              <a:t>B. Giaccone | IOTA/FAST Collaboration Meeting 2024</a:t>
            </a:r>
            <a:endParaRPr lang="en-US" b="1" dirty="0"/>
          </a:p>
        </p:txBody>
      </p:sp>
      <p:sp>
        <p:nvSpPr>
          <p:cNvPr id="6" name="Slide Number Placeholder 5">
            <a:extLst>
              <a:ext uri="{FF2B5EF4-FFF2-40B4-BE49-F238E27FC236}">
                <a16:creationId xmlns:a16="http://schemas.microsoft.com/office/drawing/2014/main" id="{621DBD09-E783-1986-9264-EA29A520CFF3}"/>
              </a:ext>
            </a:extLst>
          </p:cNvPr>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pic>
        <p:nvPicPr>
          <p:cNvPr id="8" name="Picture 7">
            <a:extLst>
              <a:ext uri="{FF2B5EF4-FFF2-40B4-BE49-F238E27FC236}">
                <a16:creationId xmlns:a16="http://schemas.microsoft.com/office/drawing/2014/main" id="{F5B68FEA-7080-140F-5097-0989B9EC29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25" y="451984"/>
            <a:ext cx="1006460" cy="1184771"/>
          </a:xfrm>
          <a:prstGeom prst="rect">
            <a:avLst/>
          </a:prstGeom>
        </p:spPr>
      </p:pic>
      <p:pic>
        <p:nvPicPr>
          <p:cNvPr id="16" name="Picture 15">
            <a:extLst>
              <a:ext uri="{FF2B5EF4-FFF2-40B4-BE49-F238E27FC236}">
                <a16:creationId xmlns:a16="http://schemas.microsoft.com/office/drawing/2014/main" id="{573A4093-2682-D4D7-AEE1-F2E15DA33EC9}"/>
              </a:ext>
            </a:extLst>
          </p:cNvPr>
          <p:cNvPicPr>
            <a:picLocks noChangeAspect="1"/>
          </p:cNvPicPr>
          <p:nvPr/>
        </p:nvPicPr>
        <p:blipFill>
          <a:blip r:embed="rId3"/>
          <a:stretch>
            <a:fillRect/>
          </a:stretch>
        </p:blipFill>
        <p:spPr>
          <a:xfrm>
            <a:off x="35262" y="1929971"/>
            <a:ext cx="3975100" cy="2628900"/>
          </a:xfrm>
          <a:prstGeom prst="rect">
            <a:avLst/>
          </a:prstGeom>
        </p:spPr>
      </p:pic>
      <p:pic>
        <p:nvPicPr>
          <p:cNvPr id="17" name="Image 6" descr="Une image contenant logo&#10;&#10;Description générée automatiquement">
            <a:extLst>
              <a:ext uri="{FF2B5EF4-FFF2-40B4-BE49-F238E27FC236}">
                <a16:creationId xmlns:a16="http://schemas.microsoft.com/office/drawing/2014/main" id="{3331DF74-E3A3-B92E-6DFA-368AD8EF1A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8176" y="514806"/>
            <a:ext cx="1607894" cy="1211832"/>
          </a:xfrm>
          <a:prstGeom prst="rect">
            <a:avLst/>
          </a:prstGeom>
        </p:spPr>
      </p:pic>
      <p:sp>
        <p:nvSpPr>
          <p:cNvPr id="18" name="Rettangolo 9">
            <a:extLst>
              <a:ext uri="{FF2B5EF4-FFF2-40B4-BE49-F238E27FC236}">
                <a16:creationId xmlns:a16="http://schemas.microsoft.com/office/drawing/2014/main" id="{F3E3F8AA-1BCD-0798-2211-145175E34594}"/>
              </a:ext>
            </a:extLst>
          </p:cNvPr>
          <p:cNvSpPr/>
          <p:nvPr/>
        </p:nvSpPr>
        <p:spPr>
          <a:xfrm>
            <a:off x="89833" y="4439607"/>
            <a:ext cx="4572000" cy="238527"/>
          </a:xfrm>
          <a:prstGeom prst="rect">
            <a:avLst/>
          </a:prstGeom>
        </p:spPr>
        <p:txBody>
          <a:bodyPr>
            <a:spAutoFit/>
          </a:bodyPr>
          <a:lstStyle/>
          <a:p>
            <a:pPr>
              <a:lnSpc>
                <a:spcPct val="90000"/>
              </a:lnSpc>
            </a:pPr>
            <a:r>
              <a:rPr lang="en-US" sz="1050" dirty="0">
                <a:solidFill>
                  <a:srgbClr val="00B0F0"/>
                </a:solidFill>
                <a:latin typeface="Helvetica" pitchFamily="2" charset="0"/>
              </a:rPr>
              <a:t>W. Hartung,  SRF 2023 (THIXA01) and P. Tutt, TTC 2023</a:t>
            </a:r>
          </a:p>
        </p:txBody>
      </p:sp>
      <p:sp>
        <p:nvSpPr>
          <p:cNvPr id="19" name="Rettangolo 9">
            <a:extLst>
              <a:ext uri="{FF2B5EF4-FFF2-40B4-BE49-F238E27FC236}">
                <a16:creationId xmlns:a16="http://schemas.microsoft.com/office/drawing/2014/main" id="{56CBD67E-AC59-38C5-16B2-C02B4BC05E68}"/>
              </a:ext>
            </a:extLst>
          </p:cNvPr>
          <p:cNvSpPr/>
          <p:nvPr/>
        </p:nvSpPr>
        <p:spPr>
          <a:xfrm>
            <a:off x="4186774" y="1717136"/>
            <a:ext cx="4572000" cy="238527"/>
          </a:xfrm>
          <a:prstGeom prst="rect">
            <a:avLst/>
          </a:prstGeom>
        </p:spPr>
        <p:txBody>
          <a:bodyPr>
            <a:spAutoFit/>
          </a:bodyPr>
          <a:lstStyle/>
          <a:p>
            <a:pPr>
              <a:lnSpc>
                <a:spcPct val="90000"/>
              </a:lnSpc>
            </a:pPr>
            <a:r>
              <a:rPr lang="en-US" sz="1050" dirty="0">
                <a:solidFill>
                  <a:srgbClr val="00B0F0"/>
                </a:solidFill>
                <a:latin typeface="Helvetica" pitchFamily="2" charset="0"/>
              </a:rPr>
              <a:t>C. Cheney, TTC 2023</a:t>
            </a:r>
          </a:p>
        </p:txBody>
      </p:sp>
      <p:grpSp>
        <p:nvGrpSpPr>
          <p:cNvPr id="20" name="Groupe 32">
            <a:extLst>
              <a:ext uri="{FF2B5EF4-FFF2-40B4-BE49-F238E27FC236}">
                <a16:creationId xmlns:a16="http://schemas.microsoft.com/office/drawing/2014/main" id="{662AC793-24CC-A881-8B2F-C6931E614684}"/>
              </a:ext>
            </a:extLst>
          </p:cNvPr>
          <p:cNvGrpSpPr>
            <a:grpSpLocks noChangeAspect="1"/>
          </p:cNvGrpSpPr>
          <p:nvPr/>
        </p:nvGrpSpPr>
        <p:grpSpPr>
          <a:xfrm>
            <a:off x="7945947" y="222075"/>
            <a:ext cx="1191820" cy="1995544"/>
            <a:chOff x="6948448" y="405482"/>
            <a:chExt cx="2730583" cy="4572000"/>
          </a:xfrm>
        </p:grpSpPr>
        <p:pic>
          <p:nvPicPr>
            <p:cNvPr id="21" name="Image 33">
              <a:extLst>
                <a:ext uri="{FF2B5EF4-FFF2-40B4-BE49-F238E27FC236}">
                  <a16:creationId xmlns:a16="http://schemas.microsoft.com/office/drawing/2014/main" id="{89EBC723-DEDC-018A-E0AD-6E7158CCD36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31164" r="29464"/>
            <a:stretch/>
          </p:blipFill>
          <p:spPr>
            <a:xfrm>
              <a:off x="6948448" y="405482"/>
              <a:ext cx="2208673" cy="4572000"/>
            </a:xfrm>
            <a:prstGeom prst="rect">
              <a:avLst/>
            </a:prstGeom>
          </p:spPr>
        </p:pic>
        <p:pic>
          <p:nvPicPr>
            <p:cNvPr id="22" name="Image 34">
              <a:extLst>
                <a:ext uri="{FF2B5EF4-FFF2-40B4-BE49-F238E27FC236}">
                  <a16:creationId xmlns:a16="http://schemas.microsoft.com/office/drawing/2014/main" id="{5B01653D-0743-5DC6-A09A-82722B4FACA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87175" r="162"/>
            <a:stretch/>
          </p:blipFill>
          <p:spPr>
            <a:xfrm>
              <a:off x="8968653" y="405482"/>
              <a:ext cx="710378" cy="4572000"/>
            </a:xfrm>
            <a:prstGeom prst="rect">
              <a:avLst/>
            </a:prstGeom>
          </p:spPr>
        </p:pic>
      </p:grpSp>
      <p:sp>
        <p:nvSpPr>
          <p:cNvPr id="24" name="TextBox 23">
            <a:extLst>
              <a:ext uri="{FF2B5EF4-FFF2-40B4-BE49-F238E27FC236}">
                <a16:creationId xmlns:a16="http://schemas.microsoft.com/office/drawing/2014/main" id="{2997F9F5-5CE3-15C7-8508-1722DBDA9787}"/>
              </a:ext>
            </a:extLst>
          </p:cNvPr>
          <p:cNvSpPr txBox="1"/>
          <p:nvPr/>
        </p:nvSpPr>
        <p:spPr>
          <a:xfrm>
            <a:off x="5558069" y="474997"/>
            <a:ext cx="2493151" cy="2031325"/>
          </a:xfrm>
          <a:prstGeom prst="rect">
            <a:avLst/>
          </a:prstGeom>
          <a:noFill/>
        </p:spPr>
        <p:txBody>
          <a:bodyPr wrap="square" rtlCol="0">
            <a:spAutoFit/>
          </a:bodyPr>
          <a:lstStyle/>
          <a:p>
            <a:r>
              <a:rPr lang="en-US" sz="1800" b="1" dirty="0">
                <a:solidFill>
                  <a:srgbClr val="000000"/>
                </a:solidFill>
                <a:latin typeface="Helvetica" pitchFamily="2" charset="0"/>
              </a:rPr>
              <a:t>Studying PP for SPIRAL2 QWR: </a:t>
            </a:r>
            <a:r>
              <a:rPr lang="en-US" sz="1800" dirty="0" err="1">
                <a:solidFill>
                  <a:srgbClr val="000000"/>
                </a:solidFill>
                <a:latin typeface="Helvetica" pitchFamily="2" charset="0"/>
              </a:rPr>
              <a:t>Ar</a:t>
            </a:r>
            <a:r>
              <a:rPr lang="en-US" sz="1800" dirty="0">
                <a:solidFill>
                  <a:srgbClr val="000000"/>
                </a:solidFill>
                <a:latin typeface="Helvetica" pitchFamily="2" charset="0"/>
              </a:rPr>
              <a:t>/O</a:t>
            </a:r>
            <a:r>
              <a:rPr lang="en-US" sz="1800" baseline="-25000" dirty="0">
                <a:solidFill>
                  <a:srgbClr val="000000"/>
                </a:solidFill>
                <a:latin typeface="Helvetica" pitchFamily="2" charset="0"/>
              </a:rPr>
              <a:t>2</a:t>
            </a:r>
            <a:r>
              <a:rPr lang="en-US" sz="1800" dirty="0">
                <a:solidFill>
                  <a:srgbClr val="000000"/>
                </a:solidFill>
                <a:latin typeface="Helvetica" pitchFamily="2" charset="0"/>
              </a:rPr>
              <a:t> mixture, investigating fundamental mode vs HOM for PP, deep study of coupler breakdown</a:t>
            </a:r>
          </a:p>
        </p:txBody>
      </p:sp>
      <p:pic>
        <p:nvPicPr>
          <p:cNvPr id="25" name="Picture 24">
            <a:extLst>
              <a:ext uri="{FF2B5EF4-FFF2-40B4-BE49-F238E27FC236}">
                <a16:creationId xmlns:a16="http://schemas.microsoft.com/office/drawing/2014/main" id="{C6953C53-D931-3613-A591-F969F68E25EC}"/>
              </a:ext>
            </a:extLst>
          </p:cNvPr>
          <p:cNvPicPr>
            <a:picLocks noChangeAspect="1"/>
          </p:cNvPicPr>
          <p:nvPr/>
        </p:nvPicPr>
        <p:blipFill rotWithShape="1">
          <a:blip r:embed="rId6"/>
          <a:srcRect t="13664" b="13327"/>
          <a:stretch/>
        </p:blipFill>
        <p:spPr>
          <a:xfrm rot="5400000">
            <a:off x="7307593" y="3043835"/>
            <a:ext cx="2333769" cy="870980"/>
          </a:xfrm>
          <a:prstGeom prst="rect">
            <a:avLst/>
          </a:prstGeom>
        </p:spPr>
      </p:pic>
      <p:pic>
        <p:nvPicPr>
          <p:cNvPr id="1026" name="Picture 2">
            <a:extLst>
              <a:ext uri="{FF2B5EF4-FFF2-40B4-BE49-F238E27FC236}">
                <a16:creationId xmlns:a16="http://schemas.microsoft.com/office/drawing/2014/main" id="{DFC91637-C819-77CD-1DC7-97C2935047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2716" y="2435193"/>
            <a:ext cx="2217458" cy="77534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0A7A7BF2-C9EB-399A-C070-A5256609C105}"/>
              </a:ext>
            </a:extLst>
          </p:cNvPr>
          <p:cNvSpPr txBox="1"/>
          <p:nvPr/>
        </p:nvSpPr>
        <p:spPr>
          <a:xfrm>
            <a:off x="4572000" y="3092077"/>
            <a:ext cx="3373947" cy="1477328"/>
          </a:xfrm>
          <a:prstGeom prst="rect">
            <a:avLst/>
          </a:prstGeom>
          <a:noFill/>
        </p:spPr>
        <p:txBody>
          <a:bodyPr wrap="square" rtlCol="0">
            <a:spAutoFit/>
          </a:bodyPr>
          <a:lstStyle/>
          <a:p>
            <a:r>
              <a:rPr lang="en-US" sz="1800" b="1" dirty="0">
                <a:solidFill>
                  <a:srgbClr val="000000"/>
                </a:solidFill>
                <a:latin typeface="Helvetica" pitchFamily="2" charset="0"/>
              </a:rPr>
              <a:t>Interested in PP for ATLAS HWR ad QWR: </a:t>
            </a:r>
            <a:r>
              <a:rPr lang="en-US" sz="1800" dirty="0" err="1">
                <a:solidFill>
                  <a:srgbClr val="000000"/>
                </a:solidFill>
                <a:latin typeface="Helvetica" pitchFamily="2" charset="0"/>
              </a:rPr>
              <a:t>Ar</a:t>
            </a:r>
            <a:r>
              <a:rPr lang="en-US" sz="1800" dirty="0">
                <a:solidFill>
                  <a:srgbClr val="000000"/>
                </a:solidFill>
                <a:latin typeface="Helvetica" pitchFamily="2" charset="0"/>
              </a:rPr>
              <a:t>/O</a:t>
            </a:r>
            <a:r>
              <a:rPr lang="en-US" sz="1800" baseline="-25000" dirty="0">
                <a:solidFill>
                  <a:srgbClr val="000000"/>
                </a:solidFill>
                <a:latin typeface="Helvetica" pitchFamily="2" charset="0"/>
              </a:rPr>
              <a:t>2</a:t>
            </a:r>
            <a:r>
              <a:rPr lang="en-US" sz="1800" dirty="0">
                <a:solidFill>
                  <a:srgbClr val="000000"/>
                </a:solidFill>
                <a:latin typeface="Helvetica" pitchFamily="2" charset="0"/>
              </a:rPr>
              <a:t> mixture, investigating fundamental mode vs HOM for PP on 172MHz HWR</a:t>
            </a:r>
          </a:p>
        </p:txBody>
      </p:sp>
      <p:sp>
        <p:nvSpPr>
          <p:cNvPr id="27" name="Rettangolo 9">
            <a:extLst>
              <a:ext uri="{FF2B5EF4-FFF2-40B4-BE49-F238E27FC236}">
                <a16:creationId xmlns:a16="http://schemas.microsoft.com/office/drawing/2014/main" id="{CDB52B3F-2576-F72B-DAC6-2DDD32D69806}"/>
              </a:ext>
            </a:extLst>
          </p:cNvPr>
          <p:cNvSpPr/>
          <p:nvPr/>
        </p:nvSpPr>
        <p:spPr>
          <a:xfrm>
            <a:off x="4892123" y="4503430"/>
            <a:ext cx="4572000" cy="238527"/>
          </a:xfrm>
          <a:prstGeom prst="rect">
            <a:avLst/>
          </a:prstGeom>
        </p:spPr>
        <p:txBody>
          <a:bodyPr>
            <a:spAutoFit/>
          </a:bodyPr>
          <a:lstStyle/>
          <a:p>
            <a:pPr>
              <a:lnSpc>
                <a:spcPct val="90000"/>
              </a:lnSpc>
            </a:pPr>
            <a:r>
              <a:rPr lang="en-US" sz="1050" dirty="0">
                <a:solidFill>
                  <a:srgbClr val="00B0F0"/>
                </a:solidFill>
                <a:latin typeface="Helvetica" pitchFamily="2" charset="0"/>
              </a:rPr>
              <a:t>M. McIntyre, SRF 2023 (MOPMB049)</a:t>
            </a:r>
          </a:p>
        </p:txBody>
      </p:sp>
    </p:spTree>
    <p:extLst>
      <p:ext uri="{BB962C8B-B14F-4D97-AF65-F5344CB8AC3E}">
        <p14:creationId xmlns:p14="http://schemas.microsoft.com/office/powerpoint/2010/main" val="405213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1937D1-26C6-48B7-A609-EC4BA26E381D}"/>
              </a:ext>
            </a:extLst>
          </p:cNvPr>
          <p:cNvSpPr>
            <a:spLocks noGrp="1"/>
          </p:cNvSpPr>
          <p:nvPr>
            <p:ph idx="1"/>
          </p:nvPr>
        </p:nvSpPr>
        <p:spPr/>
        <p:txBody>
          <a:bodyPr/>
          <a:lstStyle/>
          <a:p>
            <a:r>
              <a:rPr lang="en-US" sz="2200" dirty="0">
                <a:solidFill>
                  <a:schemeClr val="accent6">
                    <a:lumMod val="50000"/>
                  </a:schemeClr>
                </a:solidFill>
              </a:rPr>
              <a:t>Introduction on plasma processing</a:t>
            </a:r>
          </a:p>
          <a:p>
            <a:r>
              <a:rPr lang="en-US" sz="2200" dirty="0">
                <a:solidFill>
                  <a:schemeClr val="accent6">
                    <a:lumMod val="50000"/>
                  </a:schemeClr>
                </a:solidFill>
              </a:rPr>
              <a:t>Plasma processing applied to LCLS-II-HE </a:t>
            </a:r>
            <a:r>
              <a:rPr lang="en-US" sz="2200" dirty="0" err="1">
                <a:solidFill>
                  <a:schemeClr val="accent6">
                    <a:lumMod val="50000"/>
                  </a:schemeClr>
                </a:solidFill>
              </a:rPr>
              <a:t>vCM</a:t>
            </a:r>
            <a:endParaRPr lang="en-US" sz="2200" dirty="0">
              <a:solidFill>
                <a:schemeClr val="accent6">
                  <a:lumMod val="50000"/>
                </a:schemeClr>
              </a:solidFill>
            </a:endParaRPr>
          </a:p>
          <a:p>
            <a:r>
              <a:rPr lang="en-US" sz="2200" dirty="0">
                <a:solidFill>
                  <a:schemeClr val="accent6">
                    <a:lumMod val="50000"/>
                  </a:schemeClr>
                </a:solidFill>
              </a:rPr>
              <a:t>Plasma processing experience at other laboratories</a:t>
            </a:r>
          </a:p>
          <a:p>
            <a:r>
              <a:rPr lang="en-US" sz="2200" dirty="0">
                <a:solidFill>
                  <a:schemeClr val="accent6">
                    <a:lumMod val="50000"/>
                  </a:schemeClr>
                </a:solidFill>
              </a:rPr>
              <a:t>Proposal to apply plasma processing to CM2</a:t>
            </a:r>
          </a:p>
        </p:txBody>
      </p:sp>
      <p:sp>
        <p:nvSpPr>
          <p:cNvPr id="3" name="Title 2">
            <a:extLst>
              <a:ext uri="{FF2B5EF4-FFF2-40B4-BE49-F238E27FC236}">
                <a16:creationId xmlns:a16="http://schemas.microsoft.com/office/drawing/2014/main" id="{FD2A8609-754B-4899-9247-2A7C453A3FD4}"/>
              </a:ext>
            </a:extLst>
          </p:cNvPr>
          <p:cNvSpPr>
            <a:spLocks noGrp="1"/>
          </p:cNvSpPr>
          <p:nvPr>
            <p:ph type="title"/>
          </p:nvPr>
        </p:nvSpPr>
        <p:spPr/>
        <p:txBody>
          <a:bodyPr/>
          <a:lstStyle/>
          <a:p>
            <a:r>
              <a:rPr lang="en-US" dirty="0"/>
              <a:t>Outline</a:t>
            </a:r>
          </a:p>
        </p:txBody>
      </p:sp>
      <p:sp>
        <p:nvSpPr>
          <p:cNvPr id="4" name="Date Placeholder 3">
            <a:extLst>
              <a:ext uri="{FF2B5EF4-FFF2-40B4-BE49-F238E27FC236}">
                <a16:creationId xmlns:a16="http://schemas.microsoft.com/office/drawing/2014/main" id="{D09D242C-0E3A-45FD-B35D-51343F4DED7C}"/>
              </a:ext>
            </a:extLst>
          </p:cNvPr>
          <p:cNvSpPr>
            <a:spLocks noGrp="1"/>
          </p:cNvSpPr>
          <p:nvPr>
            <p:ph type="dt" sz="half" idx="2"/>
          </p:nvPr>
        </p:nvSpPr>
        <p:spPr/>
        <p:txBody>
          <a:bodyPr/>
          <a:lstStyle/>
          <a:p>
            <a:pPr>
              <a:defRPr/>
            </a:pPr>
            <a:fld id="{0D4B1395-C781-4BBC-9C8C-13F54126E090}" type="datetime1">
              <a:rPr lang="en-US" smtClean="0"/>
              <a:t>3/14/2024</a:t>
            </a:fld>
            <a:endParaRPr lang="en-US" dirty="0"/>
          </a:p>
        </p:txBody>
      </p:sp>
      <p:sp>
        <p:nvSpPr>
          <p:cNvPr id="5" name="Footer Placeholder 4">
            <a:extLst>
              <a:ext uri="{FF2B5EF4-FFF2-40B4-BE49-F238E27FC236}">
                <a16:creationId xmlns:a16="http://schemas.microsoft.com/office/drawing/2014/main" id="{218A3C16-C5E0-41C4-89D9-61A5ECFC2E7C}"/>
              </a:ext>
            </a:extLst>
          </p:cNvPr>
          <p:cNvSpPr>
            <a:spLocks noGrp="1"/>
          </p:cNvSpPr>
          <p:nvPr>
            <p:ph type="ftr" sz="quarter" idx="3"/>
          </p:nvPr>
        </p:nvSpPr>
        <p:spPr/>
        <p:txBody>
          <a:bodyPr/>
          <a:lstStyle/>
          <a:p>
            <a:r>
              <a:rPr lang="en-US"/>
              <a:t>B. Giaccone | IOTA/FAST Collaboration Meeting 2024</a:t>
            </a:r>
            <a:endParaRPr lang="en-US" b="1" dirty="0"/>
          </a:p>
        </p:txBody>
      </p:sp>
      <p:sp>
        <p:nvSpPr>
          <p:cNvPr id="6" name="Slide Number Placeholder 5">
            <a:extLst>
              <a:ext uri="{FF2B5EF4-FFF2-40B4-BE49-F238E27FC236}">
                <a16:creationId xmlns:a16="http://schemas.microsoft.com/office/drawing/2014/main" id="{0C128D2F-501B-43EC-8E55-493BBEE8A686}"/>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1926761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6D8F94A8-0D49-8B47-822A-CE278E45BC2C}"/>
              </a:ext>
            </a:extLst>
          </p:cNvPr>
          <p:cNvSpPr>
            <a:spLocks noGrp="1"/>
          </p:cNvSpPr>
          <p:nvPr>
            <p:ph idx="1"/>
          </p:nvPr>
        </p:nvSpPr>
        <p:spPr>
          <a:xfrm>
            <a:off x="207963" y="928150"/>
            <a:ext cx="8672513" cy="3685100"/>
          </a:xfrm>
        </p:spPr>
        <p:txBody>
          <a:bodyPr/>
          <a:lstStyle/>
          <a:p>
            <a:r>
              <a:rPr lang="it-US" sz="2000" dirty="0">
                <a:solidFill>
                  <a:srgbClr val="000000"/>
                </a:solidFill>
              </a:rPr>
              <a:t>Starting from SNS successful experience, plasma processing has been developed for multiple types of SRF cavities</a:t>
            </a:r>
            <a:endParaRPr lang="en-US" sz="2000" dirty="0">
              <a:solidFill>
                <a:srgbClr val="000000"/>
              </a:solidFill>
            </a:endParaRPr>
          </a:p>
          <a:p>
            <a:r>
              <a:rPr kumimoji="0" lang="en-US" sz="20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Fermilab</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developed a </a:t>
            </a:r>
            <a:r>
              <a:rPr kumimoji="0" lang="en-US" sz="20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new ignition technique for 1.3GHz</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LCLS-II cavities and fully validated it on individual </a:t>
            </a:r>
            <a:r>
              <a:rPr lang="en-US" sz="2000" dirty="0">
                <a:solidFill>
                  <a:srgbClr val="000000"/>
                </a:solidFill>
                <a:latin typeface="Arial" pitchFamily="34" charset="0"/>
                <a:ea typeface="+mn-ea"/>
                <a:cs typeface="Arial" pitchFamily="34" charset="0"/>
              </a:rPr>
              <a:t>cavities and on the LCLS-II-HE </a:t>
            </a:r>
            <a:r>
              <a:rPr lang="en-US" sz="2000" dirty="0" err="1">
                <a:solidFill>
                  <a:srgbClr val="000000"/>
                </a:solidFill>
                <a:latin typeface="Arial" pitchFamily="34" charset="0"/>
                <a:ea typeface="+mn-ea"/>
                <a:cs typeface="Arial" pitchFamily="34" charset="0"/>
              </a:rPr>
              <a:t>vCM</a:t>
            </a:r>
            <a:r>
              <a:rPr lang="en-US" sz="2000" dirty="0">
                <a:solidFill>
                  <a:srgbClr val="000000"/>
                </a:solidFill>
                <a:latin typeface="Arial" pitchFamily="34" charset="0"/>
                <a:ea typeface="+mn-ea"/>
                <a:cs typeface="Arial" pitchFamily="34" charset="0"/>
              </a:rPr>
              <a:t> </a:t>
            </a:r>
            <a:r>
              <a:rPr lang="en-US" sz="2000" b="1" dirty="0">
                <a:solidFill>
                  <a:srgbClr val="C00000"/>
                </a:solidFill>
                <a:latin typeface="Arial" pitchFamily="34" charset="0"/>
                <a:ea typeface="+mn-ea"/>
                <a:cs typeface="Arial" pitchFamily="34" charset="0"/>
              </a:rPr>
              <a:t>demonstrating that PP can reduce hydrocarbon-induced FE and MP </a:t>
            </a:r>
            <a:r>
              <a:rPr lang="en-US" sz="2000" b="1" i="1" dirty="0">
                <a:solidFill>
                  <a:srgbClr val="C00000"/>
                </a:solidFill>
                <a:latin typeface="Arial" pitchFamily="34" charset="0"/>
                <a:ea typeface="+mn-ea"/>
                <a:cs typeface="Arial" pitchFamily="34" charset="0"/>
              </a:rPr>
              <a:t>in situ</a:t>
            </a:r>
          </a:p>
          <a:p>
            <a:r>
              <a:rPr lang="en-US" sz="2000" dirty="0">
                <a:solidFill>
                  <a:srgbClr val="000000"/>
                </a:solidFill>
                <a:latin typeface="Arial" pitchFamily="34" charset="0"/>
                <a:ea typeface="+mn-ea"/>
                <a:cs typeface="Arial" pitchFamily="34" charset="0"/>
              </a:rPr>
              <a:t>Many laboratories are now developing PP for different geometries of SRF cavities</a:t>
            </a:r>
            <a:endParaRPr lang="it-US" sz="2000" dirty="0">
              <a:solidFill>
                <a:srgbClr val="000000"/>
              </a:solidFill>
            </a:endParaRPr>
          </a:p>
          <a:p>
            <a:pPr lvl="1"/>
            <a:r>
              <a:rPr lang="it-US" sz="1800" b="1" dirty="0">
                <a:solidFill>
                  <a:srgbClr val="C00000"/>
                </a:solidFill>
              </a:rPr>
              <a:t>ORNL-SNS</a:t>
            </a:r>
            <a:r>
              <a:rPr lang="it-US" sz="1800" dirty="0"/>
              <a:t> </a:t>
            </a:r>
            <a:r>
              <a:rPr lang="it-US" sz="1800" dirty="0">
                <a:solidFill>
                  <a:srgbClr val="000000"/>
                </a:solidFill>
              </a:rPr>
              <a:t>and</a:t>
            </a:r>
            <a:r>
              <a:rPr lang="it-US" sz="1800" dirty="0"/>
              <a:t> </a:t>
            </a:r>
            <a:r>
              <a:rPr lang="en-US" sz="1800" b="1" dirty="0" err="1">
                <a:solidFill>
                  <a:srgbClr val="C00000"/>
                </a:solidFill>
              </a:rPr>
              <a:t>JLab</a:t>
            </a:r>
            <a:r>
              <a:rPr lang="en-US" sz="1800" b="1" dirty="0">
                <a:solidFill>
                  <a:srgbClr val="C00000"/>
                </a:solidFill>
              </a:rPr>
              <a:t>-CEBAF</a:t>
            </a:r>
            <a:r>
              <a:rPr lang="it-US" sz="1800" dirty="0"/>
              <a:t> </a:t>
            </a:r>
            <a:r>
              <a:rPr lang="en-US" sz="1800" dirty="0">
                <a:solidFill>
                  <a:srgbClr val="000000"/>
                </a:solidFill>
              </a:rPr>
              <a:t>both</a:t>
            </a:r>
            <a:r>
              <a:rPr lang="en-US" sz="1800" dirty="0"/>
              <a:t> </a:t>
            </a:r>
            <a:r>
              <a:rPr lang="it-US" sz="1800" dirty="0">
                <a:solidFill>
                  <a:srgbClr val="000000"/>
                </a:solidFill>
              </a:rPr>
              <a:t>processed</a:t>
            </a:r>
            <a:r>
              <a:rPr lang="en-US" sz="1800" dirty="0">
                <a:solidFill>
                  <a:srgbClr val="000000"/>
                </a:solidFill>
              </a:rPr>
              <a:t> several</a:t>
            </a:r>
            <a:r>
              <a:rPr lang="it-US" sz="1800" dirty="0">
                <a:solidFill>
                  <a:srgbClr val="000000"/>
                </a:solidFill>
              </a:rPr>
              <a:t> cryomodules, showing positive results in FE mitigation and performance recover</a:t>
            </a:r>
            <a:r>
              <a:rPr lang="en-US" sz="1800" dirty="0">
                <a:solidFill>
                  <a:srgbClr val="000000"/>
                </a:solidFill>
              </a:rPr>
              <a:t>y</a:t>
            </a:r>
          </a:p>
        </p:txBody>
      </p:sp>
      <p:sp>
        <p:nvSpPr>
          <p:cNvPr id="3" name="Titolo 2">
            <a:extLst>
              <a:ext uri="{FF2B5EF4-FFF2-40B4-BE49-F238E27FC236}">
                <a16:creationId xmlns:a16="http://schemas.microsoft.com/office/drawing/2014/main" id="{6E07C09E-756A-7E48-92C2-00F4CA53B8E3}"/>
              </a:ext>
            </a:extLst>
          </p:cNvPr>
          <p:cNvSpPr>
            <a:spLocks noGrp="1"/>
          </p:cNvSpPr>
          <p:nvPr>
            <p:ph type="title"/>
          </p:nvPr>
        </p:nvSpPr>
        <p:spPr/>
        <p:txBody>
          <a:bodyPr/>
          <a:lstStyle/>
          <a:p>
            <a:r>
              <a:rPr lang="it-US"/>
              <a:t>Conclusions</a:t>
            </a:r>
            <a:r>
              <a:rPr lang="en-US" dirty="0"/>
              <a:t> so far:</a:t>
            </a:r>
            <a:endParaRPr lang="it-US" dirty="0"/>
          </a:p>
        </p:txBody>
      </p:sp>
      <p:sp>
        <p:nvSpPr>
          <p:cNvPr id="4" name="Segnaposto data 3">
            <a:extLst>
              <a:ext uri="{FF2B5EF4-FFF2-40B4-BE49-F238E27FC236}">
                <a16:creationId xmlns:a16="http://schemas.microsoft.com/office/drawing/2014/main" id="{72EBE245-A94D-6D46-A69C-6FE5FDEE2A4B}"/>
              </a:ext>
            </a:extLst>
          </p:cNvPr>
          <p:cNvSpPr>
            <a:spLocks noGrp="1"/>
          </p:cNvSpPr>
          <p:nvPr>
            <p:ph type="dt" sz="half" idx="2"/>
          </p:nvPr>
        </p:nvSpPr>
        <p:spPr/>
        <p:txBody>
          <a:bodyPr/>
          <a:lstStyle/>
          <a:p>
            <a:pPr>
              <a:defRPr/>
            </a:pPr>
            <a:fld id="{A0C4AA09-98D3-4A92-BC05-BBD45E6B00A6}" type="datetime1">
              <a:rPr lang="en-US" smtClean="0"/>
              <a:t>3/14/2024</a:t>
            </a:fld>
            <a:endParaRPr lang="en-US" dirty="0"/>
          </a:p>
        </p:txBody>
      </p:sp>
      <p:sp>
        <p:nvSpPr>
          <p:cNvPr id="5" name="Segnaposto piè di pagina 4">
            <a:extLst>
              <a:ext uri="{FF2B5EF4-FFF2-40B4-BE49-F238E27FC236}">
                <a16:creationId xmlns:a16="http://schemas.microsoft.com/office/drawing/2014/main" id="{BE43595F-B2D8-4547-A098-08F91B11D379}"/>
              </a:ext>
            </a:extLst>
          </p:cNvPr>
          <p:cNvSpPr>
            <a:spLocks noGrp="1"/>
          </p:cNvSpPr>
          <p:nvPr>
            <p:ph type="ftr" sz="quarter" idx="3"/>
          </p:nvPr>
        </p:nvSpPr>
        <p:spPr/>
        <p:txBody>
          <a:bodyPr/>
          <a:lstStyle/>
          <a:p>
            <a:r>
              <a:rPr lang="en-US" dirty="0"/>
              <a:t>B. Giaccone | IOTA/FAST Collaboration Meeting 2024</a:t>
            </a:r>
            <a:endParaRPr lang="en-US" b="1" dirty="0"/>
          </a:p>
        </p:txBody>
      </p:sp>
      <p:sp>
        <p:nvSpPr>
          <p:cNvPr id="6" name="Segnaposto numero diapositiva 5">
            <a:extLst>
              <a:ext uri="{FF2B5EF4-FFF2-40B4-BE49-F238E27FC236}">
                <a16:creationId xmlns:a16="http://schemas.microsoft.com/office/drawing/2014/main" id="{63CD006A-611E-7844-9F19-452E726AB114}"/>
              </a:ext>
            </a:extLst>
          </p:cNvPr>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spTree>
    <p:extLst>
      <p:ext uri="{BB962C8B-B14F-4D97-AF65-F5344CB8AC3E}">
        <p14:creationId xmlns:p14="http://schemas.microsoft.com/office/powerpoint/2010/main" val="3999732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1937D1-26C6-48B7-A609-EC4BA26E381D}"/>
              </a:ext>
            </a:extLst>
          </p:cNvPr>
          <p:cNvSpPr>
            <a:spLocks noGrp="1"/>
          </p:cNvSpPr>
          <p:nvPr>
            <p:ph idx="1"/>
          </p:nvPr>
        </p:nvSpPr>
        <p:spPr/>
        <p:txBody>
          <a:bodyPr/>
          <a:lstStyle/>
          <a:p>
            <a:r>
              <a:rPr lang="en-US" sz="2200" dirty="0">
                <a:solidFill>
                  <a:schemeClr val="accent6">
                    <a:lumMod val="40000"/>
                    <a:lumOff val="60000"/>
                  </a:schemeClr>
                </a:solidFill>
              </a:rPr>
              <a:t>Introduction on plasma processing</a:t>
            </a:r>
          </a:p>
          <a:p>
            <a:r>
              <a:rPr lang="en-US" sz="2200" dirty="0">
                <a:solidFill>
                  <a:schemeClr val="accent6">
                    <a:lumMod val="40000"/>
                    <a:lumOff val="60000"/>
                  </a:schemeClr>
                </a:solidFill>
              </a:rPr>
              <a:t>Plasma processing applied to LCLS-II-HE </a:t>
            </a:r>
            <a:r>
              <a:rPr lang="en-US" sz="2200" dirty="0" err="1">
                <a:solidFill>
                  <a:schemeClr val="accent6">
                    <a:lumMod val="40000"/>
                    <a:lumOff val="60000"/>
                  </a:schemeClr>
                </a:solidFill>
              </a:rPr>
              <a:t>vCM</a:t>
            </a:r>
            <a:endParaRPr lang="en-US" sz="2200" dirty="0">
              <a:solidFill>
                <a:schemeClr val="accent6">
                  <a:lumMod val="40000"/>
                  <a:lumOff val="60000"/>
                </a:schemeClr>
              </a:solidFill>
            </a:endParaRPr>
          </a:p>
          <a:p>
            <a:r>
              <a:rPr lang="en-US" sz="2200" dirty="0">
                <a:solidFill>
                  <a:schemeClr val="accent6">
                    <a:lumMod val="40000"/>
                    <a:lumOff val="60000"/>
                  </a:schemeClr>
                </a:solidFill>
              </a:rPr>
              <a:t>Plasma processing experience at other laboratories</a:t>
            </a:r>
          </a:p>
          <a:p>
            <a:r>
              <a:rPr lang="en-US" sz="2200" dirty="0">
                <a:solidFill>
                  <a:srgbClr val="000000"/>
                </a:solidFill>
              </a:rPr>
              <a:t>Proposal to apply plasma processing to CM2</a:t>
            </a:r>
          </a:p>
        </p:txBody>
      </p:sp>
      <p:sp>
        <p:nvSpPr>
          <p:cNvPr id="3" name="Title 2">
            <a:extLst>
              <a:ext uri="{FF2B5EF4-FFF2-40B4-BE49-F238E27FC236}">
                <a16:creationId xmlns:a16="http://schemas.microsoft.com/office/drawing/2014/main" id="{FD2A8609-754B-4899-9247-2A7C453A3FD4}"/>
              </a:ext>
            </a:extLst>
          </p:cNvPr>
          <p:cNvSpPr>
            <a:spLocks noGrp="1"/>
          </p:cNvSpPr>
          <p:nvPr>
            <p:ph type="title"/>
          </p:nvPr>
        </p:nvSpPr>
        <p:spPr/>
        <p:txBody>
          <a:bodyPr/>
          <a:lstStyle/>
          <a:p>
            <a:r>
              <a:rPr lang="en-US" dirty="0"/>
              <a:t>Outline</a:t>
            </a:r>
          </a:p>
        </p:txBody>
      </p:sp>
      <p:sp>
        <p:nvSpPr>
          <p:cNvPr id="4" name="Date Placeholder 3">
            <a:extLst>
              <a:ext uri="{FF2B5EF4-FFF2-40B4-BE49-F238E27FC236}">
                <a16:creationId xmlns:a16="http://schemas.microsoft.com/office/drawing/2014/main" id="{D09D242C-0E3A-45FD-B35D-51343F4DED7C}"/>
              </a:ext>
            </a:extLst>
          </p:cNvPr>
          <p:cNvSpPr>
            <a:spLocks noGrp="1"/>
          </p:cNvSpPr>
          <p:nvPr>
            <p:ph type="dt" sz="half" idx="2"/>
          </p:nvPr>
        </p:nvSpPr>
        <p:spPr/>
        <p:txBody>
          <a:bodyPr/>
          <a:lstStyle/>
          <a:p>
            <a:pPr>
              <a:defRPr/>
            </a:pPr>
            <a:fld id="{66B1480E-135B-4BEA-8D9D-F6A8CFE9832C}" type="datetime1">
              <a:rPr lang="en-US" smtClean="0"/>
              <a:t>3/14/2024</a:t>
            </a:fld>
            <a:endParaRPr lang="en-US" dirty="0"/>
          </a:p>
        </p:txBody>
      </p:sp>
      <p:sp>
        <p:nvSpPr>
          <p:cNvPr id="5" name="Footer Placeholder 4">
            <a:extLst>
              <a:ext uri="{FF2B5EF4-FFF2-40B4-BE49-F238E27FC236}">
                <a16:creationId xmlns:a16="http://schemas.microsoft.com/office/drawing/2014/main" id="{218A3C16-C5E0-41C4-89D9-61A5ECFC2E7C}"/>
              </a:ext>
            </a:extLst>
          </p:cNvPr>
          <p:cNvSpPr>
            <a:spLocks noGrp="1"/>
          </p:cNvSpPr>
          <p:nvPr>
            <p:ph type="ftr" sz="quarter" idx="3"/>
          </p:nvPr>
        </p:nvSpPr>
        <p:spPr/>
        <p:txBody>
          <a:bodyPr/>
          <a:lstStyle/>
          <a:p>
            <a:r>
              <a:rPr lang="en-US"/>
              <a:t>B. Giaccone | IOTA/FAST Collaboration Meeting 2024</a:t>
            </a:r>
            <a:endParaRPr lang="en-US" b="1" dirty="0"/>
          </a:p>
        </p:txBody>
      </p:sp>
      <p:sp>
        <p:nvSpPr>
          <p:cNvPr id="6" name="Slide Number Placeholder 5">
            <a:extLst>
              <a:ext uri="{FF2B5EF4-FFF2-40B4-BE49-F238E27FC236}">
                <a16:creationId xmlns:a16="http://schemas.microsoft.com/office/drawing/2014/main" id="{0C128D2F-501B-43EC-8E55-493BBEE8A686}"/>
              </a:ext>
            </a:extLst>
          </p:cNvPr>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spTree>
    <p:extLst>
      <p:ext uri="{BB962C8B-B14F-4D97-AF65-F5344CB8AC3E}">
        <p14:creationId xmlns:p14="http://schemas.microsoft.com/office/powerpoint/2010/main" val="503783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552CB3-CC8A-4879-8299-DAFB725ECFF6}"/>
              </a:ext>
            </a:extLst>
          </p:cNvPr>
          <p:cNvSpPr>
            <a:spLocks noGrp="1"/>
          </p:cNvSpPr>
          <p:nvPr>
            <p:ph idx="1"/>
          </p:nvPr>
        </p:nvSpPr>
        <p:spPr>
          <a:xfrm>
            <a:off x="287167" y="728664"/>
            <a:ext cx="8562109" cy="3794522"/>
          </a:xfrm>
        </p:spPr>
        <p:txBody>
          <a:bodyPr/>
          <a:lstStyle/>
          <a:p>
            <a:r>
              <a:rPr lang="en-US" sz="2400" dirty="0">
                <a:solidFill>
                  <a:srgbClr val="000000"/>
                </a:solidFill>
              </a:rPr>
              <a:t>Demonstrated efficacy of </a:t>
            </a:r>
            <a:r>
              <a:rPr lang="en-US" sz="2400" i="1" dirty="0">
                <a:solidFill>
                  <a:srgbClr val="000000"/>
                </a:solidFill>
              </a:rPr>
              <a:t>in situ </a:t>
            </a:r>
            <a:r>
              <a:rPr lang="en-US" sz="2400" dirty="0">
                <a:solidFill>
                  <a:srgbClr val="000000"/>
                </a:solidFill>
              </a:rPr>
              <a:t>plasma processing for hydrocarbon-induced FE and MP mitigation</a:t>
            </a:r>
          </a:p>
          <a:p>
            <a:r>
              <a:rPr lang="en-US" sz="2400" dirty="0">
                <a:solidFill>
                  <a:srgbClr val="000000"/>
                </a:solidFill>
              </a:rPr>
              <a:t>Additionally PP can achieve 5-10% increase of </a:t>
            </a:r>
            <a:r>
              <a:rPr lang="en-US" sz="2400" dirty="0" err="1">
                <a:solidFill>
                  <a:srgbClr val="000000"/>
                </a:solidFill>
              </a:rPr>
              <a:t>E</a:t>
            </a:r>
            <a:r>
              <a:rPr lang="en-US" sz="2400" baseline="-25000" dirty="0" err="1">
                <a:solidFill>
                  <a:srgbClr val="000000"/>
                </a:solidFill>
              </a:rPr>
              <a:t>acc</a:t>
            </a:r>
            <a:r>
              <a:rPr lang="en-US" sz="2400" dirty="0">
                <a:solidFill>
                  <a:srgbClr val="000000"/>
                </a:solidFill>
              </a:rPr>
              <a:t> </a:t>
            </a:r>
          </a:p>
          <a:p>
            <a:r>
              <a:rPr lang="en-US" sz="2400" dirty="0">
                <a:solidFill>
                  <a:srgbClr val="000000"/>
                </a:solidFill>
              </a:rPr>
              <a:t>For ILC style CMs: gradient requirement is extremely ambitious. </a:t>
            </a:r>
            <a:r>
              <a:rPr lang="en-US" sz="2400" i="1" dirty="0">
                <a:solidFill>
                  <a:srgbClr val="000000"/>
                </a:solidFill>
              </a:rPr>
              <a:t>In situ </a:t>
            </a:r>
            <a:r>
              <a:rPr lang="en-US" sz="2400" dirty="0">
                <a:solidFill>
                  <a:srgbClr val="000000"/>
                </a:solidFill>
              </a:rPr>
              <a:t>method for gradient recovery: crucial for high gradient operation projects</a:t>
            </a:r>
          </a:p>
          <a:p>
            <a:r>
              <a:rPr lang="en-US" sz="2400" dirty="0">
                <a:solidFill>
                  <a:srgbClr val="000000"/>
                </a:solidFill>
              </a:rPr>
              <a:t>ILC cavity design is extremely similar to LCLS-II cavities: little effort, high reward</a:t>
            </a:r>
          </a:p>
          <a:p>
            <a:pPr marL="0" indent="0">
              <a:buNone/>
            </a:pPr>
            <a:endParaRPr lang="en-US" sz="2000" dirty="0">
              <a:solidFill>
                <a:schemeClr val="accent6">
                  <a:lumMod val="50000"/>
                </a:schemeClr>
              </a:solidFill>
            </a:endParaRPr>
          </a:p>
        </p:txBody>
      </p:sp>
      <p:sp>
        <p:nvSpPr>
          <p:cNvPr id="3" name="Title 2">
            <a:extLst>
              <a:ext uri="{FF2B5EF4-FFF2-40B4-BE49-F238E27FC236}">
                <a16:creationId xmlns:a16="http://schemas.microsoft.com/office/drawing/2014/main" id="{D45A80FF-628D-41FE-8E42-29F024AE1E6A}"/>
              </a:ext>
            </a:extLst>
          </p:cNvPr>
          <p:cNvSpPr>
            <a:spLocks noGrp="1"/>
          </p:cNvSpPr>
          <p:nvPr>
            <p:ph type="title"/>
          </p:nvPr>
        </p:nvSpPr>
        <p:spPr/>
        <p:txBody>
          <a:bodyPr/>
          <a:lstStyle/>
          <a:p>
            <a:r>
              <a:rPr lang="en-US" dirty="0"/>
              <a:t>Proposal of PP for CM2: motivation</a:t>
            </a:r>
          </a:p>
        </p:txBody>
      </p:sp>
      <p:sp>
        <p:nvSpPr>
          <p:cNvPr id="4" name="Date Placeholder 3">
            <a:extLst>
              <a:ext uri="{FF2B5EF4-FFF2-40B4-BE49-F238E27FC236}">
                <a16:creationId xmlns:a16="http://schemas.microsoft.com/office/drawing/2014/main" id="{C34A2C66-67B3-4BEF-9F39-5B3DA85C6B2B}"/>
              </a:ext>
            </a:extLst>
          </p:cNvPr>
          <p:cNvSpPr>
            <a:spLocks noGrp="1"/>
          </p:cNvSpPr>
          <p:nvPr>
            <p:ph type="dt" sz="half" idx="2"/>
          </p:nvPr>
        </p:nvSpPr>
        <p:spPr/>
        <p:txBody>
          <a:bodyPr/>
          <a:lstStyle/>
          <a:p>
            <a:pPr>
              <a:defRPr/>
            </a:pPr>
            <a:fld id="{ACAAC2A3-B836-45A1-9FC4-74A85FDA840F}" type="datetime1">
              <a:rPr lang="en-US" smtClean="0"/>
              <a:t>3/14/2024</a:t>
            </a:fld>
            <a:endParaRPr lang="en-US" dirty="0"/>
          </a:p>
        </p:txBody>
      </p:sp>
      <p:sp>
        <p:nvSpPr>
          <p:cNvPr id="5" name="Footer Placeholder 4">
            <a:extLst>
              <a:ext uri="{FF2B5EF4-FFF2-40B4-BE49-F238E27FC236}">
                <a16:creationId xmlns:a16="http://schemas.microsoft.com/office/drawing/2014/main" id="{85BF75B3-2E83-4C3A-8B5A-0E3637B8B7CB}"/>
              </a:ext>
            </a:extLst>
          </p:cNvPr>
          <p:cNvSpPr>
            <a:spLocks noGrp="1"/>
          </p:cNvSpPr>
          <p:nvPr>
            <p:ph type="ftr" sz="quarter" idx="3"/>
          </p:nvPr>
        </p:nvSpPr>
        <p:spPr/>
        <p:txBody>
          <a:bodyPr/>
          <a:lstStyle/>
          <a:p>
            <a:r>
              <a:rPr lang="en-US"/>
              <a:t>B. Giaccone | IOTA/FAST Collaboration Meeting 2024</a:t>
            </a:r>
            <a:endParaRPr lang="en-US" b="1" dirty="0"/>
          </a:p>
        </p:txBody>
      </p:sp>
      <p:sp>
        <p:nvSpPr>
          <p:cNvPr id="6" name="Slide Number Placeholder 5">
            <a:extLst>
              <a:ext uri="{FF2B5EF4-FFF2-40B4-BE49-F238E27FC236}">
                <a16:creationId xmlns:a16="http://schemas.microsoft.com/office/drawing/2014/main" id="{171DC530-8B0E-4331-B2B1-E4307E38ABDB}"/>
              </a:ext>
            </a:extLst>
          </p:cNvPr>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pic>
        <p:nvPicPr>
          <p:cNvPr id="7" name="Picture 6">
            <a:extLst>
              <a:ext uri="{FF2B5EF4-FFF2-40B4-BE49-F238E27FC236}">
                <a16:creationId xmlns:a16="http://schemas.microsoft.com/office/drawing/2014/main" id="{A9D9D55A-832F-F6C4-1F19-C8707D94111C}"/>
              </a:ext>
            </a:extLst>
          </p:cNvPr>
          <p:cNvPicPr>
            <a:picLocks noChangeAspect="1"/>
          </p:cNvPicPr>
          <p:nvPr/>
        </p:nvPicPr>
        <p:blipFill>
          <a:blip r:embed="rId2"/>
          <a:stretch>
            <a:fillRect/>
          </a:stretch>
        </p:blipFill>
        <p:spPr>
          <a:xfrm>
            <a:off x="3425371" y="3510911"/>
            <a:ext cx="1902789" cy="1231217"/>
          </a:xfrm>
          <a:prstGeom prst="rect">
            <a:avLst/>
          </a:prstGeom>
        </p:spPr>
      </p:pic>
    </p:spTree>
    <p:extLst>
      <p:ext uri="{BB962C8B-B14F-4D97-AF65-F5344CB8AC3E}">
        <p14:creationId xmlns:p14="http://schemas.microsoft.com/office/powerpoint/2010/main" val="13901372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light fixture on a ceiling&#10;&#10;Description automatically generated with low confidence">
            <a:extLst>
              <a:ext uri="{FF2B5EF4-FFF2-40B4-BE49-F238E27FC236}">
                <a16:creationId xmlns:a16="http://schemas.microsoft.com/office/drawing/2014/main" id="{9A4212B2-F31A-4208-9427-A061C5CBEC77}"/>
              </a:ext>
            </a:extLst>
          </p:cNvPr>
          <p:cNvPicPr>
            <a:picLocks noGrp="1" noChangeAspect="1"/>
          </p:cNvPicPr>
          <p:nvPr>
            <p:ph idx="1"/>
          </p:nvPr>
        </p:nvPicPr>
        <p:blipFill rotWithShape="1">
          <a:blip r:embed="rId2"/>
          <a:srcRect l="16642" t="14133" r="11769" b="7277"/>
          <a:stretch/>
        </p:blipFill>
        <p:spPr>
          <a:xfrm>
            <a:off x="6384092" y="2505410"/>
            <a:ext cx="2560320" cy="2108038"/>
          </a:xfrm>
        </p:spPr>
      </p:pic>
      <p:sp>
        <p:nvSpPr>
          <p:cNvPr id="3" name="Title 2">
            <a:extLst>
              <a:ext uri="{FF2B5EF4-FFF2-40B4-BE49-F238E27FC236}">
                <a16:creationId xmlns:a16="http://schemas.microsoft.com/office/drawing/2014/main" id="{ED9031C5-8CE1-44D4-B5ED-51C47DA6EEF8}"/>
              </a:ext>
            </a:extLst>
          </p:cNvPr>
          <p:cNvSpPr>
            <a:spLocks noGrp="1"/>
          </p:cNvSpPr>
          <p:nvPr>
            <p:ph type="title"/>
          </p:nvPr>
        </p:nvSpPr>
        <p:spPr/>
        <p:txBody>
          <a:bodyPr/>
          <a:lstStyle/>
          <a:p>
            <a:r>
              <a:rPr lang="en-US" dirty="0"/>
              <a:t>Plasma processing for ILC 1.3GHz cavities</a:t>
            </a:r>
          </a:p>
        </p:txBody>
      </p:sp>
      <p:sp>
        <p:nvSpPr>
          <p:cNvPr id="4" name="Date Placeholder 3">
            <a:extLst>
              <a:ext uri="{FF2B5EF4-FFF2-40B4-BE49-F238E27FC236}">
                <a16:creationId xmlns:a16="http://schemas.microsoft.com/office/drawing/2014/main" id="{D7EC7EF5-EEC0-46CA-9566-E100DF9497C6}"/>
              </a:ext>
            </a:extLst>
          </p:cNvPr>
          <p:cNvSpPr>
            <a:spLocks noGrp="1"/>
          </p:cNvSpPr>
          <p:nvPr>
            <p:ph type="dt" sz="half" idx="2"/>
          </p:nvPr>
        </p:nvSpPr>
        <p:spPr/>
        <p:txBody>
          <a:bodyPr/>
          <a:lstStyle/>
          <a:p>
            <a:pPr>
              <a:defRPr/>
            </a:pPr>
            <a:fld id="{6D52CEEB-4BC9-43F2-98C8-7B934C31D7DD}" type="datetime1">
              <a:rPr lang="en-US" smtClean="0"/>
              <a:t>3/14/2024</a:t>
            </a:fld>
            <a:endParaRPr lang="en-US" dirty="0"/>
          </a:p>
        </p:txBody>
      </p:sp>
      <p:sp>
        <p:nvSpPr>
          <p:cNvPr id="5" name="Footer Placeholder 4">
            <a:extLst>
              <a:ext uri="{FF2B5EF4-FFF2-40B4-BE49-F238E27FC236}">
                <a16:creationId xmlns:a16="http://schemas.microsoft.com/office/drawing/2014/main" id="{7708A3B2-6310-4CDA-AD8E-A81E75054F17}"/>
              </a:ext>
            </a:extLst>
          </p:cNvPr>
          <p:cNvSpPr>
            <a:spLocks noGrp="1"/>
          </p:cNvSpPr>
          <p:nvPr>
            <p:ph type="ftr" sz="quarter" idx="3"/>
          </p:nvPr>
        </p:nvSpPr>
        <p:spPr/>
        <p:txBody>
          <a:bodyPr/>
          <a:lstStyle/>
          <a:p>
            <a:r>
              <a:rPr lang="en-US"/>
              <a:t>B. Giaccone | IOTA/FAST Collaboration Meeting 2024</a:t>
            </a:r>
            <a:endParaRPr lang="en-US" b="1" dirty="0"/>
          </a:p>
        </p:txBody>
      </p:sp>
      <p:sp>
        <p:nvSpPr>
          <p:cNvPr id="6" name="Slide Number Placeholder 5">
            <a:extLst>
              <a:ext uri="{FF2B5EF4-FFF2-40B4-BE49-F238E27FC236}">
                <a16:creationId xmlns:a16="http://schemas.microsoft.com/office/drawing/2014/main" id="{4BD4CA0F-2A7E-48E2-A94D-9EAB197843A8}"/>
              </a:ext>
            </a:extLst>
          </p:cNvPr>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sp>
        <p:nvSpPr>
          <p:cNvPr id="9" name="TextBox 8">
            <a:extLst>
              <a:ext uri="{FF2B5EF4-FFF2-40B4-BE49-F238E27FC236}">
                <a16:creationId xmlns:a16="http://schemas.microsoft.com/office/drawing/2014/main" id="{421EA456-0385-42CF-B447-F74EC15E8563}"/>
              </a:ext>
            </a:extLst>
          </p:cNvPr>
          <p:cNvSpPr txBox="1"/>
          <p:nvPr/>
        </p:nvSpPr>
        <p:spPr>
          <a:xfrm>
            <a:off x="199589" y="786646"/>
            <a:ext cx="5989764" cy="3477875"/>
          </a:xfrm>
          <a:prstGeom prst="rect">
            <a:avLst/>
          </a:prstGeom>
          <a:noFill/>
        </p:spPr>
        <p:txBody>
          <a:bodyPr wrap="square" rtlCol="0">
            <a:spAutoFit/>
          </a:bodyPr>
          <a:lstStyle/>
          <a:p>
            <a:pPr marL="342900" indent="-342900">
              <a:buFont typeface="Arial" panose="020B0604020202020204" pitchFamily="34" charset="0"/>
              <a:buChar char="•"/>
            </a:pPr>
            <a:r>
              <a:rPr lang="en-US" sz="2200" dirty="0">
                <a:solidFill>
                  <a:srgbClr val="000000"/>
                </a:solidFill>
                <a:latin typeface="Helvetica" pitchFamily="2" charset="0"/>
              </a:rPr>
              <a:t>R</a:t>
            </a:r>
            <a:r>
              <a:rPr lang="en-US" sz="2200" dirty="0">
                <a:solidFill>
                  <a:srgbClr val="000000"/>
                </a:solidFill>
                <a:effectLst/>
                <a:latin typeface="Helvetica" pitchFamily="2" charset="0"/>
              </a:rPr>
              <a:t>ecipe optimization:</a:t>
            </a:r>
          </a:p>
          <a:p>
            <a:pPr marL="914400" lvl="1" indent="-457200">
              <a:buFont typeface="Wingdings" pitchFamily="2" charset="2"/>
              <a:buChar char="ü"/>
            </a:pPr>
            <a:r>
              <a:rPr lang="en-US" sz="2200" dirty="0">
                <a:solidFill>
                  <a:srgbClr val="000000"/>
                </a:solidFill>
                <a:effectLst/>
                <a:latin typeface="Helvetica" pitchFamily="2" charset="0"/>
              </a:rPr>
              <a:t>Power decrease to respect HOM cables power specs (Neon → Argon, lower 1</a:t>
            </a:r>
            <a:r>
              <a:rPr lang="en-US" sz="2200" baseline="30000" dirty="0">
                <a:solidFill>
                  <a:srgbClr val="000000"/>
                </a:solidFill>
                <a:effectLst/>
                <a:latin typeface="Helvetica" pitchFamily="2" charset="0"/>
              </a:rPr>
              <a:t>st</a:t>
            </a:r>
            <a:r>
              <a:rPr lang="en-US" sz="2200" dirty="0">
                <a:solidFill>
                  <a:srgbClr val="000000"/>
                </a:solidFill>
                <a:effectLst/>
                <a:latin typeface="Helvetica" pitchFamily="2" charset="0"/>
              </a:rPr>
              <a:t> ionization energy)</a:t>
            </a:r>
          </a:p>
          <a:p>
            <a:pPr marL="914400" lvl="1" indent="-457200">
              <a:buFont typeface="Wingdings" pitchFamily="2" charset="2"/>
              <a:buChar char="q"/>
            </a:pPr>
            <a:r>
              <a:rPr lang="en-US" sz="2200" dirty="0">
                <a:solidFill>
                  <a:srgbClr val="000000"/>
                </a:solidFill>
                <a:latin typeface="Helvetica" pitchFamily="2" charset="0"/>
              </a:rPr>
              <a:t>Pl</a:t>
            </a:r>
            <a:r>
              <a:rPr lang="en-US" sz="2200" dirty="0">
                <a:solidFill>
                  <a:srgbClr val="000000"/>
                </a:solidFill>
                <a:effectLst/>
                <a:latin typeface="Helvetica" pitchFamily="2" charset="0"/>
              </a:rPr>
              <a:t>asma parameter optimization with Argon to maximize PP efficacy </a:t>
            </a:r>
            <a:r>
              <a:rPr lang="en-US" sz="2200" b="1" dirty="0">
                <a:solidFill>
                  <a:srgbClr val="000000"/>
                </a:solidFill>
                <a:effectLst/>
                <a:latin typeface="Helvetica" pitchFamily="2" charset="0"/>
              </a:rPr>
              <a:t>(in progress)</a:t>
            </a:r>
            <a:r>
              <a:rPr lang="en-US" sz="2200" dirty="0">
                <a:solidFill>
                  <a:srgbClr val="000000"/>
                </a:solidFill>
                <a:effectLst/>
                <a:latin typeface="Helvetica" pitchFamily="2" charset="0"/>
              </a:rPr>
              <a:t> → on 1.3GHz single cell with RGA, once optimized it will be demonstrated on 9-cell through consecutive </a:t>
            </a:r>
            <a:r>
              <a:rPr lang="en-US" sz="2200" dirty="0">
                <a:solidFill>
                  <a:srgbClr val="000000"/>
                </a:solidFill>
                <a:latin typeface="Helvetica" pitchFamily="2" charset="0"/>
              </a:rPr>
              <a:t>cold RF</a:t>
            </a:r>
            <a:r>
              <a:rPr lang="en-US" sz="2200" dirty="0">
                <a:solidFill>
                  <a:srgbClr val="000000"/>
                </a:solidFill>
                <a:effectLst/>
                <a:latin typeface="Helvetica" pitchFamily="2" charset="0"/>
              </a:rPr>
              <a:t> tests</a:t>
            </a:r>
          </a:p>
        </p:txBody>
      </p:sp>
      <p:pic>
        <p:nvPicPr>
          <p:cNvPr id="16" name="Picture 15" descr="A picture containing indoor, toilet&#10;&#10;Description automatically generated">
            <a:extLst>
              <a:ext uri="{FF2B5EF4-FFF2-40B4-BE49-F238E27FC236}">
                <a16:creationId xmlns:a16="http://schemas.microsoft.com/office/drawing/2014/main" id="{8289802B-D322-4196-BFFC-30969015BABD}"/>
              </a:ext>
            </a:extLst>
          </p:cNvPr>
          <p:cNvPicPr>
            <a:picLocks noChangeAspect="1"/>
          </p:cNvPicPr>
          <p:nvPr/>
        </p:nvPicPr>
        <p:blipFill rotWithShape="1">
          <a:blip r:embed="rId3"/>
          <a:srcRect r="5651"/>
          <a:stretch/>
        </p:blipFill>
        <p:spPr>
          <a:xfrm>
            <a:off x="6384092" y="395050"/>
            <a:ext cx="2560320" cy="2035269"/>
          </a:xfrm>
          <a:prstGeom prst="rect">
            <a:avLst/>
          </a:prstGeom>
        </p:spPr>
      </p:pic>
    </p:spTree>
    <p:extLst>
      <p:ext uri="{BB962C8B-B14F-4D97-AF65-F5344CB8AC3E}">
        <p14:creationId xmlns:p14="http://schemas.microsoft.com/office/powerpoint/2010/main" val="991816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aph of a graph showing the amount of oxygen in the air&#10;&#10;Description automatically generated with medium confidence">
            <a:extLst>
              <a:ext uri="{FF2B5EF4-FFF2-40B4-BE49-F238E27FC236}">
                <a16:creationId xmlns:a16="http://schemas.microsoft.com/office/drawing/2014/main" id="{0B1FB8E3-7C68-89E8-B4D7-F293B58817CB}"/>
              </a:ext>
            </a:extLst>
          </p:cNvPr>
          <p:cNvPicPr>
            <a:picLocks noChangeAspect="1"/>
          </p:cNvPicPr>
          <p:nvPr/>
        </p:nvPicPr>
        <p:blipFill>
          <a:blip r:embed="rId2"/>
          <a:stretch>
            <a:fillRect/>
          </a:stretch>
        </p:blipFill>
        <p:spPr>
          <a:xfrm>
            <a:off x="4831606" y="247759"/>
            <a:ext cx="4163804" cy="3149472"/>
          </a:xfrm>
          <a:prstGeom prst="rect">
            <a:avLst/>
          </a:prstGeom>
        </p:spPr>
      </p:pic>
      <p:sp>
        <p:nvSpPr>
          <p:cNvPr id="2" name="Content Placeholder 1">
            <a:extLst>
              <a:ext uri="{FF2B5EF4-FFF2-40B4-BE49-F238E27FC236}">
                <a16:creationId xmlns:a16="http://schemas.microsoft.com/office/drawing/2014/main" id="{474689FB-6EED-34C7-EA8A-3BAADC541C78}"/>
              </a:ext>
            </a:extLst>
          </p:cNvPr>
          <p:cNvSpPr>
            <a:spLocks noGrp="1"/>
          </p:cNvSpPr>
          <p:nvPr>
            <p:ph idx="1"/>
          </p:nvPr>
        </p:nvSpPr>
        <p:spPr>
          <a:xfrm>
            <a:off x="228601" y="568667"/>
            <a:ext cx="4603006" cy="3794522"/>
          </a:xfrm>
        </p:spPr>
        <p:txBody>
          <a:bodyPr/>
          <a:lstStyle/>
          <a:p>
            <a:r>
              <a:rPr lang="en-US" sz="2400" dirty="0">
                <a:solidFill>
                  <a:srgbClr val="000000"/>
                </a:solidFill>
              </a:rPr>
              <a:t>Motivation:</a:t>
            </a:r>
          </a:p>
          <a:p>
            <a:pPr lvl="1"/>
            <a:r>
              <a:rPr lang="en-US" sz="2000" dirty="0">
                <a:solidFill>
                  <a:srgbClr val="000000"/>
                </a:solidFill>
              </a:rPr>
              <a:t>CM2 cavities achieve high fields (&gt; 30MV/m) but are affected by FE &gt; 20MV/m</a:t>
            </a:r>
          </a:p>
          <a:p>
            <a:pPr lvl="2"/>
            <a:r>
              <a:rPr lang="en-US" sz="1900" dirty="0">
                <a:solidFill>
                  <a:srgbClr val="000000"/>
                </a:solidFill>
              </a:rPr>
              <a:t>Data as of 2014. More recent data, if available, would be useful for PP planning and comparison</a:t>
            </a:r>
          </a:p>
          <a:p>
            <a:pPr lvl="1"/>
            <a:r>
              <a:rPr lang="en-US" sz="2000" dirty="0">
                <a:solidFill>
                  <a:srgbClr val="000000"/>
                </a:solidFill>
              </a:rPr>
              <a:t>PP is a </a:t>
            </a:r>
            <a:r>
              <a:rPr lang="en-US" sz="2000" b="1" dirty="0">
                <a:solidFill>
                  <a:srgbClr val="C00000"/>
                </a:solidFill>
              </a:rPr>
              <a:t>safe technique </a:t>
            </a:r>
            <a:r>
              <a:rPr lang="en-US" sz="2000" dirty="0">
                <a:solidFill>
                  <a:srgbClr val="000000"/>
                </a:solidFill>
              </a:rPr>
              <a:t>that can address </a:t>
            </a:r>
            <a:r>
              <a:rPr lang="en-US" sz="2000" b="1" dirty="0">
                <a:solidFill>
                  <a:srgbClr val="C00000"/>
                </a:solidFill>
              </a:rPr>
              <a:t>FE, MP and gradient recovery </a:t>
            </a:r>
            <a:r>
              <a:rPr lang="en-US" sz="2000" b="1" i="1" dirty="0">
                <a:solidFill>
                  <a:srgbClr val="C00000"/>
                </a:solidFill>
              </a:rPr>
              <a:t>in situ</a:t>
            </a:r>
          </a:p>
          <a:p>
            <a:pPr lvl="1"/>
            <a:endParaRPr lang="en-US" sz="800" b="1" i="1" dirty="0">
              <a:solidFill>
                <a:srgbClr val="C00000"/>
              </a:solidFill>
            </a:endParaRPr>
          </a:p>
          <a:p>
            <a:pPr lvl="2"/>
            <a:r>
              <a:rPr lang="en-US" sz="1900" dirty="0">
                <a:solidFill>
                  <a:srgbClr val="000000"/>
                </a:solidFill>
              </a:rPr>
              <a:t>Only requires:</a:t>
            </a:r>
          </a:p>
        </p:txBody>
      </p:sp>
      <p:sp>
        <p:nvSpPr>
          <p:cNvPr id="3" name="Title 2">
            <a:extLst>
              <a:ext uri="{FF2B5EF4-FFF2-40B4-BE49-F238E27FC236}">
                <a16:creationId xmlns:a16="http://schemas.microsoft.com/office/drawing/2014/main" id="{BE47B73A-A55D-AE85-586E-1531EAE20293}"/>
              </a:ext>
            </a:extLst>
          </p:cNvPr>
          <p:cNvSpPr>
            <a:spLocks noGrp="1"/>
          </p:cNvSpPr>
          <p:nvPr>
            <p:ph type="title"/>
          </p:nvPr>
        </p:nvSpPr>
        <p:spPr/>
        <p:txBody>
          <a:bodyPr/>
          <a:lstStyle/>
          <a:p>
            <a:r>
              <a:rPr lang="en-US" dirty="0"/>
              <a:t>Proposal for PP on CM2</a:t>
            </a:r>
          </a:p>
        </p:txBody>
      </p:sp>
      <p:sp>
        <p:nvSpPr>
          <p:cNvPr id="4" name="Date Placeholder 3">
            <a:extLst>
              <a:ext uri="{FF2B5EF4-FFF2-40B4-BE49-F238E27FC236}">
                <a16:creationId xmlns:a16="http://schemas.microsoft.com/office/drawing/2014/main" id="{E05A40E4-0ED3-027D-5FDB-3C37824DDC5F}"/>
              </a:ext>
            </a:extLst>
          </p:cNvPr>
          <p:cNvSpPr>
            <a:spLocks noGrp="1"/>
          </p:cNvSpPr>
          <p:nvPr>
            <p:ph type="dt" sz="half" idx="2"/>
          </p:nvPr>
        </p:nvSpPr>
        <p:spPr/>
        <p:txBody>
          <a:bodyPr/>
          <a:lstStyle/>
          <a:p>
            <a:pPr>
              <a:defRPr/>
            </a:pPr>
            <a:fld id="{41A9CA04-F68F-46DC-8B1F-039B9F16772C}" type="datetime1">
              <a:rPr lang="en-US" smtClean="0"/>
              <a:t>3/14/2024</a:t>
            </a:fld>
            <a:endParaRPr lang="en-US" dirty="0"/>
          </a:p>
        </p:txBody>
      </p:sp>
      <p:sp>
        <p:nvSpPr>
          <p:cNvPr id="5" name="Footer Placeholder 4">
            <a:extLst>
              <a:ext uri="{FF2B5EF4-FFF2-40B4-BE49-F238E27FC236}">
                <a16:creationId xmlns:a16="http://schemas.microsoft.com/office/drawing/2014/main" id="{DAA17A6C-8216-BADD-D98A-399A04065EF1}"/>
              </a:ext>
            </a:extLst>
          </p:cNvPr>
          <p:cNvSpPr>
            <a:spLocks noGrp="1"/>
          </p:cNvSpPr>
          <p:nvPr>
            <p:ph type="ftr" sz="quarter" idx="3"/>
          </p:nvPr>
        </p:nvSpPr>
        <p:spPr/>
        <p:txBody>
          <a:bodyPr/>
          <a:lstStyle/>
          <a:p>
            <a:r>
              <a:rPr lang="en-US" dirty="0"/>
              <a:t>B. Giaccone | IOTA/FAST Collaboration Meeting 2024</a:t>
            </a:r>
            <a:endParaRPr lang="en-US" b="1" dirty="0"/>
          </a:p>
        </p:txBody>
      </p:sp>
      <p:sp>
        <p:nvSpPr>
          <p:cNvPr id="6" name="Slide Number Placeholder 5">
            <a:extLst>
              <a:ext uri="{FF2B5EF4-FFF2-40B4-BE49-F238E27FC236}">
                <a16:creationId xmlns:a16="http://schemas.microsoft.com/office/drawing/2014/main" id="{82DBB9EB-A694-AD4A-2E44-B0632D90CE8F}"/>
              </a:ext>
            </a:extLst>
          </p:cNvPr>
          <p:cNvSpPr>
            <a:spLocks noGrp="1"/>
          </p:cNvSpPr>
          <p:nvPr>
            <p:ph type="sldNum" sz="quarter" idx="4"/>
          </p:nvPr>
        </p:nvSpPr>
        <p:spPr/>
        <p:txBody>
          <a:bodyPr/>
          <a:lstStyle/>
          <a:p>
            <a:pPr>
              <a:defRPr/>
            </a:pPr>
            <a:fld id="{148C009B-CB69-E04A-B9B3-34B26D69E9CF}" type="slidenum">
              <a:rPr lang="en-US" smtClean="0"/>
              <a:pPr>
                <a:defRPr/>
              </a:pPr>
              <a:t>24</a:t>
            </a:fld>
            <a:endParaRPr lang="en-US" dirty="0"/>
          </a:p>
        </p:txBody>
      </p:sp>
      <p:sp>
        <p:nvSpPr>
          <p:cNvPr id="9" name="Rettangolo 9">
            <a:extLst>
              <a:ext uri="{FF2B5EF4-FFF2-40B4-BE49-F238E27FC236}">
                <a16:creationId xmlns:a16="http://schemas.microsoft.com/office/drawing/2014/main" id="{715DB7F5-47D7-21FB-020D-A5EEC9BB2D55}"/>
              </a:ext>
            </a:extLst>
          </p:cNvPr>
          <p:cNvSpPr/>
          <p:nvPr/>
        </p:nvSpPr>
        <p:spPr>
          <a:xfrm>
            <a:off x="4831606" y="3397231"/>
            <a:ext cx="4312394" cy="238527"/>
          </a:xfrm>
          <a:prstGeom prst="rect">
            <a:avLst/>
          </a:prstGeom>
        </p:spPr>
        <p:txBody>
          <a:bodyPr wrap="square">
            <a:spAutoFit/>
          </a:bodyPr>
          <a:lstStyle/>
          <a:p>
            <a:pPr>
              <a:lnSpc>
                <a:spcPct val="90000"/>
              </a:lnSpc>
            </a:pPr>
            <a:r>
              <a:rPr lang="en-US" sz="1050" dirty="0">
                <a:solidFill>
                  <a:srgbClr val="00B0F0"/>
                </a:solidFill>
                <a:latin typeface="Helvetica" pitchFamily="2" charset="0"/>
              </a:rPr>
              <a:t>E. Harms, AWLC14 – Americas Workshop on Linear Colliders 2014</a:t>
            </a:r>
          </a:p>
        </p:txBody>
      </p:sp>
      <p:sp>
        <p:nvSpPr>
          <p:cNvPr id="10" name="Content Placeholder 1">
            <a:extLst>
              <a:ext uri="{FF2B5EF4-FFF2-40B4-BE49-F238E27FC236}">
                <a16:creationId xmlns:a16="http://schemas.microsoft.com/office/drawing/2014/main" id="{AEF624A3-7DA3-96FD-0BE7-E2258016DABC}"/>
              </a:ext>
            </a:extLst>
          </p:cNvPr>
          <p:cNvSpPr txBox="1">
            <a:spLocks/>
          </p:cNvSpPr>
          <p:nvPr/>
        </p:nvSpPr>
        <p:spPr>
          <a:xfrm>
            <a:off x="2971803" y="3688486"/>
            <a:ext cx="5396944" cy="992553"/>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solidFill>
                  <a:srgbClr val="000000"/>
                </a:solidFill>
              </a:rPr>
              <a:t>flow of gas through beamline and RF hardware present in CM. If possible, releasing the insulating vacuum should be considered.</a:t>
            </a:r>
            <a:endParaRPr lang="en-US" dirty="0">
              <a:solidFill>
                <a:srgbClr val="000000"/>
              </a:solidFill>
            </a:endParaRPr>
          </a:p>
        </p:txBody>
      </p:sp>
      <p:sp>
        <p:nvSpPr>
          <p:cNvPr id="12" name="Left Brace 11">
            <a:extLst>
              <a:ext uri="{FF2B5EF4-FFF2-40B4-BE49-F238E27FC236}">
                <a16:creationId xmlns:a16="http://schemas.microsoft.com/office/drawing/2014/main" id="{1E176B32-7363-C445-4911-BAE2EB7BC81A}"/>
              </a:ext>
            </a:extLst>
          </p:cNvPr>
          <p:cNvSpPr/>
          <p:nvPr/>
        </p:nvSpPr>
        <p:spPr>
          <a:xfrm>
            <a:off x="2613995" y="3721595"/>
            <a:ext cx="337930" cy="926334"/>
          </a:xfrm>
          <a:prstGeom prst="leftBrace">
            <a:avLst>
              <a:gd name="adj1" fmla="val 43627"/>
              <a:gd name="adj2" fmla="val 50000"/>
            </a:avLst>
          </a:pr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832041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15031E3-387B-EDBC-524C-4EB3A4789B28}"/>
              </a:ext>
            </a:extLst>
          </p:cNvPr>
          <p:cNvSpPr>
            <a:spLocks noGrp="1"/>
          </p:cNvSpPr>
          <p:nvPr>
            <p:ph idx="1"/>
          </p:nvPr>
        </p:nvSpPr>
        <p:spPr>
          <a:xfrm>
            <a:off x="228603" y="728663"/>
            <a:ext cx="8672513" cy="4149497"/>
          </a:xfrm>
        </p:spPr>
        <p:txBody>
          <a:bodyPr/>
          <a:lstStyle/>
          <a:p>
            <a:r>
              <a:rPr lang="en-US" dirty="0">
                <a:solidFill>
                  <a:srgbClr val="000000"/>
                </a:solidFill>
              </a:rPr>
              <a:t>RF and vacuum/gas hardware:</a:t>
            </a:r>
          </a:p>
          <a:p>
            <a:pPr lvl="1"/>
            <a:r>
              <a:rPr lang="en-US" dirty="0">
                <a:solidFill>
                  <a:srgbClr val="000000"/>
                </a:solidFill>
              </a:rPr>
              <a:t>RF cart: 1 is available at Fermilab, a 2</a:t>
            </a:r>
            <a:r>
              <a:rPr lang="en-US" baseline="30000" dirty="0">
                <a:solidFill>
                  <a:srgbClr val="000000"/>
                </a:solidFill>
              </a:rPr>
              <a:t>nd</a:t>
            </a:r>
            <a:r>
              <a:rPr lang="en-US" dirty="0">
                <a:solidFill>
                  <a:srgbClr val="000000"/>
                </a:solidFill>
              </a:rPr>
              <a:t> system may be available as well and would allow to process 2 cavities at the same time.</a:t>
            </a:r>
          </a:p>
          <a:p>
            <a:pPr lvl="1"/>
            <a:r>
              <a:rPr lang="en-US" dirty="0">
                <a:solidFill>
                  <a:srgbClr val="000000"/>
                </a:solidFill>
              </a:rPr>
              <a:t>Vacuum and gas system: Gas injection system is available, vacuum system available as well. No modifications needed. Would need to order pure Argon and Oxygen/Argon gas cylinders for CM2 PP.</a:t>
            </a:r>
          </a:p>
          <a:p>
            <a:r>
              <a:rPr lang="en-US" dirty="0">
                <a:solidFill>
                  <a:srgbClr val="000000"/>
                </a:solidFill>
              </a:rPr>
              <a:t>Manpower:</a:t>
            </a:r>
          </a:p>
          <a:p>
            <a:pPr lvl="1"/>
            <a:r>
              <a:rPr lang="en-US" dirty="0">
                <a:solidFill>
                  <a:srgbClr val="000000"/>
                </a:solidFill>
              </a:rPr>
              <a:t>1 Associate Scientist working (almost) full time on PP for the duration of CM2 processing</a:t>
            </a:r>
          </a:p>
          <a:p>
            <a:pPr lvl="1"/>
            <a:r>
              <a:rPr lang="en-US" dirty="0">
                <a:solidFill>
                  <a:srgbClr val="000000"/>
                </a:solidFill>
              </a:rPr>
              <a:t>1 RF engineer working (almost) full time on PP for the duration of CM2 processing</a:t>
            </a:r>
          </a:p>
          <a:p>
            <a:pPr lvl="1"/>
            <a:r>
              <a:rPr lang="en-US" dirty="0">
                <a:solidFill>
                  <a:srgbClr val="000000"/>
                </a:solidFill>
              </a:rPr>
              <a:t>1 technician for vacuum connections and vacuum operations of CM2 + transport, setup and disassembly of the hardware needed</a:t>
            </a:r>
          </a:p>
          <a:p>
            <a:r>
              <a:rPr lang="en-US" dirty="0">
                <a:solidFill>
                  <a:srgbClr val="000000"/>
                </a:solidFill>
              </a:rPr>
              <a:t>RF cold tests:</a:t>
            </a:r>
          </a:p>
          <a:p>
            <a:pPr lvl="1"/>
            <a:r>
              <a:rPr lang="en-US" dirty="0">
                <a:solidFill>
                  <a:srgbClr val="000000"/>
                </a:solidFill>
              </a:rPr>
              <a:t>To determine PP efficacy: compare CM2 performance at operational temperature before and after PP. Measure Q vs E, FE onset (and MP-induced quenches).</a:t>
            </a:r>
          </a:p>
        </p:txBody>
      </p:sp>
      <p:sp>
        <p:nvSpPr>
          <p:cNvPr id="6" name="Title 5">
            <a:extLst>
              <a:ext uri="{FF2B5EF4-FFF2-40B4-BE49-F238E27FC236}">
                <a16:creationId xmlns:a16="http://schemas.microsoft.com/office/drawing/2014/main" id="{02D2F480-8F71-B91B-1B76-FA12886C8D17}"/>
              </a:ext>
            </a:extLst>
          </p:cNvPr>
          <p:cNvSpPr>
            <a:spLocks noGrp="1"/>
          </p:cNvSpPr>
          <p:nvPr>
            <p:ph type="title"/>
          </p:nvPr>
        </p:nvSpPr>
        <p:spPr/>
        <p:txBody>
          <a:bodyPr/>
          <a:lstStyle/>
          <a:p>
            <a:r>
              <a:rPr lang="en-US" dirty="0"/>
              <a:t>Proposal for PP on CM2: Resources needed</a:t>
            </a:r>
          </a:p>
        </p:txBody>
      </p:sp>
      <p:sp>
        <p:nvSpPr>
          <p:cNvPr id="2" name="Date Placeholder 1">
            <a:extLst>
              <a:ext uri="{FF2B5EF4-FFF2-40B4-BE49-F238E27FC236}">
                <a16:creationId xmlns:a16="http://schemas.microsoft.com/office/drawing/2014/main" id="{AF311011-81E4-4F59-7CAD-2752C423591C}"/>
              </a:ext>
            </a:extLst>
          </p:cNvPr>
          <p:cNvSpPr>
            <a:spLocks noGrp="1"/>
          </p:cNvSpPr>
          <p:nvPr>
            <p:ph type="dt" sz="half" idx="2"/>
          </p:nvPr>
        </p:nvSpPr>
        <p:spPr/>
        <p:txBody>
          <a:bodyPr/>
          <a:lstStyle/>
          <a:p>
            <a:pPr>
              <a:defRPr/>
            </a:pPr>
            <a:fld id="{172E98FB-09F9-4FD5-99C5-C9C63A72C302}" type="datetime1">
              <a:rPr lang="en-US" smtClean="0"/>
              <a:t>3/14/2024</a:t>
            </a:fld>
            <a:endParaRPr lang="en-US" dirty="0"/>
          </a:p>
        </p:txBody>
      </p:sp>
      <p:sp>
        <p:nvSpPr>
          <p:cNvPr id="3" name="Footer Placeholder 2">
            <a:extLst>
              <a:ext uri="{FF2B5EF4-FFF2-40B4-BE49-F238E27FC236}">
                <a16:creationId xmlns:a16="http://schemas.microsoft.com/office/drawing/2014/main" id="{164766BD-D213-B286-3313-66030F0D31A0}"/>
              </a:ext>
            </a:extLst>
          </p:cNvPr>
          <p:cNvSpPr>
            <a:spLocks noGrp="1"/>
          </p:cNvSpPr>
          <p:nvPr>
            <p:ph type="ftr" sz="quarter" idx="3"/>
          </p:nvPr>
        </p:nvSpPr>
        <p:spPr/>
        <p:txBody>
          <a:bodyPr/>
          <a:lstStyle/>
          <a:p>
            <a:r>
              <a:rPr lang="en-US"/>
              <a:t>B. Giaccone | IOTA/FAST Collaboration Meeting 2024</a:t>
            </a:r>
            <a:endParaRPr lang="en-US" b="1" dirty="0"/>
          </a:p>
        </p:txBody>
      </p:sp>
      <p:sp>
        <p:nvSpPr>
          <p:cNvPr id="4" name="Slide Number Placeholder 3">
            <a:extLst>
              <a:ext uri="{FF2B5EF4-FFF2-40B4-BE49-F238E27FC236}">
                <a16:creationId xmlns:a16="http://schemas.microsoft.com/office/drawing/2014/main" id="{E4D920EB-8EF7-49D3-0689-7EF45A762FCF}"/>
              </a:ext>
            </a:extLst>
          </p:cNvPr>
          <p:cNvSpPr>
            <a:spLocks noGrp="1"/>
          </p:cNvSpPr>
          <p:nvPr>
            <p:ph type="sldNum" sz="quarter" idx="4"/>
          </p:nvPr>
        </p:nvSpPr>
        <p:spPr/>
        <p:txBody>
          <a:bodyPr/>
          <a:lstStyle/>
          <a:p>
            <a:pPr>
              <a:defRPr/>
            </a:pPr>
            <a:fld id="{148C009B-CB69-E04A-B9B3-34B26D69E9CF}" type="slidenum">
              <a:rPr lang="en-US" smtClean="0"/>
              <a:pPr>
                <a:defRPr/>
              </a:pPr>
              <a:t>25</a:t>
            </a:fld>
            <a:endParaRPr lang="en-US" dirty="0"/>
          </a:p>
        </p:txBody>
      </p:sp>
    </p:spTree>
    <p:extLst>
      <p:ext uri="{BB962C8B-B14F-4D97-AF65-F5344CB8AC3E}">
        <p14:creationId xmlns:p14="http://schemas.microsoft.com/office/powerpoint/2010/main" val="34053669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895C6A-5F76-BB9E-1579-E5FCF98730F9}"/>
              </a:ext>
            </a:extLst>
          </p:cNvPr>
          <p:cNvSpPr txBox="1"/>
          <p:nvPr/>
        </p:nvSpPr>
        <p:spPr>
          <a:xfrm>
            <a:off x="228600" y="636104"/>
            <a:ext cx="8679238" cy="2985433"/>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000000"/>
                </a:solidFill>
                <a:latin typeface="Helvetica" pitchFamily="2" charset="0"/>
              </a:rPr>
              <a:t>1 week to transport, connect and disconnect vacuum and gas systems</a:t>
            </a:r>
          </a:p>
          <a:p>
            <a:pPr marL="342900" indent="-342900">
              <a:buFont typeface="Arial" panose="020B0604020202020204" pitchFamily="34" charset="0"/>
              <a:buChar char="•"/>
            </a:pPr>
            <a:r>
              <a:rPr lang="en-US" sz="2000" dirty="0">
                <a:solidFill>
                  <a:srgbClr val="000000"/>
                </a:solidFill>
                <a:latin typeface="Helvetica" pitchFamily="2" charset="0"/>
              </a:rPr>
              <a:t>At the same time: connect RF system(s) and measure S21, S11 on all cavities</a:t>
            </a:r>
          </a:p>
          <a:p>
            <a:pPr marL="342900" indent="-342900">
              <a:buFont typeface="Arial" panose="020B0604020202020204" pitchFamily="34" charset="0"/>
              <a:buChar char="•"/>
            </a:pPr>
            <a:r>
              <a:rPr lang="en-US" sz="2000" dirty="0">
                <a:solidFill>
                  <a:srgbClr val="000000"/>
                </a:solidFill>
                <a:latin typeface="Helvetica" pitchFamily="2" charset="0"/>
              </a:rPr>
              <a:t>PP duration for 8 cavities:</a:t>
            </a:r>
          </a:p>
          <a:p>
            <a:pPr marL="342900" indent="-342900">
              <a:buFont typeface="Arial" panose="020B0604020202020204" pitchFamily="34" charset="0"/>
              <a:buChar char="•"/>
            </a:pPr>
            <a:endParaRPr lang="en-US" sz="2000" dirty="0">
              <a:solidFill>
                <a:srgbClr val="000000"/>
              </a:solidFill>
              <a:latin typeface="Helvetica" pitchFamily="2" charset="0"/>
            </a:endParaRPr>
          </a:p>
          <a:p>
            <a:pPr marL="342900" indent="-342900">
              <a:buFont typeface="Arial" panose="020B0604020202020204" pitchFamily="34" charset="0"/>
              <a:buChar char="•"/>
            </a:pPr>
            <a:endParaRPr lang="en-US" sz="2000" dirty="0">
              <a:solidFill>
                <a:srgbClr val="000000"/>
              </a:solidFill>
              <a:latin typeface="Helvetica" pitchFamily="2" charset="0"/>
            </a:endParaRPr>
          </a:p>
          <a:p>
            <a:pPr marL="800100" lvl="1" indent="-342900">
              <a:buFont typeface="Arial" panose="020B0604020202020204" pitchFamily="34" charset="0"/>
              <a:buChar char="•"/>
            </a:pPr>
            <a:endParaRPr lang="en-US" sz="800" dirty="0">
              <a:solidFill>
                <a:srgbClr val="000000"/>
              </a:solidFill>
              <a:latin typeface="Helvetica" pitchFamily="2" charset="0"/>
            </a:endParaRPr>
          </a:p>
          <a:p>
            <a:pPr marL="800100" lvl="1" indent="-342900">
              <a:buFont typeface="Arial" panose="020B0604020202020204" pitchFamily="34" charset="0"/>
              <a:buChar char="•"/>
            </a:pPr>
            <a:r>
              <a:rPr lang="en-US" sz="2000" dirty="0">
                <a:solidFill>
                  <a:srgbClr val="000000"/>
                </a:solidFill>
                <a:latin typeface="Helvetica" pitchFamily="2" charset="0"/>
              </a:rPr>
              <a:t>Use of 1 vs 2 RF systems will determine gas consumption</a:t>
            </a:r>
          </a:p>
          <a:p>
            <a:pPr marL="342900" indent="-342900">
              <a:buFont typeface="Arial" panose="020B0604020202020204" pitchFamily="34" charset="0"/>
              <a:buChar char="•"/>
            </a:pPr>
            <a:r>
              <a:rPr lang="en-US" sz="2000" dirty="0">
                <a:solidFill>
                  <a:srgbClr val="000000"/>
                </a:solidFill>
                <a:latin typeface="Helvetica" pitchFamily="2" charset="0"/>
              </a:rPr>
              <a:t>Procedure could be applied as early as summer 2024 shutdown if compatible with your activities</a:t>
            </a:r>
          </a:p>
        </p:txBody>
      </p:sp>
      <p:sp>
        <p:nvSpPr>
          <p:cNvPr id="7" name="Content Placeholder 6">
            <a:extLst>
              <a:ext uri="{FF2B5EF4-FFF2-40B4-BE49-F238E27FC236}">
                <a16:creationId xmlns:a16="http://schemas.microsoft.com/office/drawing/2014/main" id="{F15031E3-387B-EDBC-524C-4EB3A4789B28}"/>
              </a:ext>
            </a:extLst>
          </p:cNvPr>
          <p:cNvSpPr>
            <a:spLocks noGrp="1"/>
          </p:cNvSpPr>
          <p:nvPr>
            <p:ph sz="half" idx="13"/>
          </p:nvPr>
        </p:nvSpPr>
        <p:spPr>
          <a:xfrm>
            <a:off x="983973" y="1908309"/>
            <a:ext cx="3450867" cy="951672"/>
          </a:xfrm>
        </p:spPr>
        <p:txBody>
          <a:bodyPr/>
          <a:lstStyle/>
          <a:p>
            <a:pPr>
              <a:buFont typeface="Wingdings" pitchFamily="2" charset="2"/>
              <a:buChar char="Ø"/>
            </a:pPr>
            <a:r>
              <a:rPr lang="en-US" sz="2000" dirty="0">
                <a:solidFill>
                  <a:srgbClr val="000000"/>
                </a:solidFill>
              </a:rPr>
              <a:t>With 1 RF system:</a:t>
            </a:r>
          </a:p>
          <a:p>
            <a:pPr lvl="2">
              <a:buFont typeface="Arial" panose="020B0604020202020204" pitchFamily="34" charset="0"/>
              <a:buChar char="•"/>
            </a:pPr>
            <a:r>
              <a:rPr lang="en-US" sz="1700" dirty="0">
                <a:solidFill>
                  <a:srgbClr val="000000"/>
                </a:solidFill>
              </a:rPr>
              <a:t>22-25 work days </a:t>
            </a:r>
          </a:p>
        </p:txBody>
      </p:sp>
      <p:sp>
        <p:nvSpPr>
          <p:cNvPr id="5" name="Content Placeholder 4">
            <a:extLst>
              <a:ext uri="{FF2B5EF4-FFF2-40B4-BE49-F238E27FC236}">
                <a16:creationId xmlns:a16="http://schemas.microsoft.com/office/drawing/2014/main" id="{66D94E7B-B73F-068C-4E63-6D47DC0C1EEA}"/>
              </a:ext>
            </a:extLst>
          </p:cNvPr>
          <p:cNvSpPr>
            <a:spLocks noGrp="1"/>
          </p:cNvSpPr>
          <p:nvPr>
            <p:ph sz="half" idx="15"/>
          </p:nvPr>
        </p:nvSpPr>
        <p:spPr>
          <a:xfrm>
            <a:off x="4692455" y="1908309"/>
            <a:ext cx="4215383" cy="918282"/>
          </a:xfrm>
        </p:spPr>
        <p:txBody>
          <a:bodyPr/>
          <a:lstStyle/>
          <a:p>
            <a:pPr>
              <a:buFont typeface="Wingdings" pitchFamily="2" charset="2"/>
              <a:buChar char="Ø"/>
            </a:pPr>
            <a:r>
              <a:rPr lang="en-US" sz="2000" dirty="0">
                <a:solidFill>
                  <a:srgbClr val="000000"/>
                </a:solidFill>
              </a:rPr>
              <a:t>With 2 RF systems:</a:t>
            </a:r>
          </a:p>
          <a:p>
            <a:pPr lvl="1">
              <a:buFont typeface="Arial" panose="020B0604020202020204" pitchFamily="34" charset="0"/>
              <a:buChar char="•"/>
            </a:pPr>
            <a:r>
              <a:rPr lang="en-US" sz="1800" dirty="0">
                <a:solidFill>
                  <a:srgbClr val="000000"/>
                </a:solidFill>
              </a:rPr>
              <a:t>11-15 work days </a:t>
            </a:r>
          </a:p>
          <a:p>
            <a:pPr lvl="1"/>
            <a:endParaRPr lang="en-US" dirty="0"/>
          </a:p>
        </p:txBody>
      </p:sp>
      <p:sp>
        <p:nvSpPr>
          <p:cNvPr id="2" name="Date Placeholder 1">
            <a:extLst>
              <a:ext uri="{FF2B5EF4-FFF2-40B4-BE49-F238E27FC236}">
                <a16:creationId xmlns:a16="http://schemas.microsoft.com/office/drawing/2014/main" id="{AF311011-81E4-4F59-7CAD-2752C423591C}"/>
              </a:ext>
            </a:extLst>
          </p:cNvPr>
          <p:cNvSpPr>
            <a:spLocks noGrp="1"/>
          </p:cNvSpPr>
          <p:nvPr>
            <p:ph type="dt" sz="half" idx="2"/>
          </p:nvPr>
        </p:nvSpPr>
        <p:spPr/>
        <p:txBody>
          <a:bodyPr/>
          <a:lstStyle/>
          <a:p>
            <a:pPr>
              <a:defRPr/>
            </a:pPr>
            <a:fld id="{6195B308-E4C7-47DC-B478-CAB7FB972B1D}" type="datetime1">
              <a:rPr lang="en-US" smtClean="0"/>
              <a:t>3/14/2024</a:t>
            </a:fld>
            <a:endParaRPr lang="en-US" dirty="0"/>
          </a:p>
        </p:txBody>
      </p:sp>
      <p:sp>
        <p:nvSpPr>
          <p:cNvPr id="3" name="Footer Placeholder 2">
            <a:extLst>
              <a:ext uri="{FF2B5EF4-FFF2-40B4-BE49-F238E27FC236}">
                <a16:creationId xmlns:a16="http://schemas.microsoft.com/office/drawing/2014/main" id="{164766BD-D213-B286-3313-66030F0D31A0}"/>
              </a:ext>
            </a:extLst>
          </p:cNvPr>
          <p:cNvSpPr>
            <a:spLocks noGrp="1"/>
          </p:cNvSpPr>
          <p:nvPr>
            <p:ph type="ftr" sz="quarter" idx="3"/>
          </p:nvPr>
        </p:nvSpPr>
        <p:spPr/>
        <p:txBody>
          <a:bodyPr/>
          <a:lstStyle/>
          <a:p>
            <a:r>
              <a:rPr lang="en-US"/>
              <a:t>B. Giaccone | IOTA/FAST Collaboration Meeting 2024</a:t>
            </a:r>
            <a:endParaRPr lang="en-US" b="1" dirty="0"/>
          </a:p>
        </p:txBody>
      </p:sp>
      <p:sp>
        <p:nvSpPr>
          <p:cNvPr id="4" name="Slide Number Placeholder 3">
            <a:extLst>
              <a:ext uri="{FF2B5EF4-FFF2-40B4-BE49-F238E27FC236}">
                <a16:creationId xmlns:a16="http://schemas.microsoft.com/office/drawing/2014/main" id="{E4D920EB-8EF7-49D3-0689-7EF45A762FCF}"/>
              </a:ext>
            </a:extLst>
          </p:cNvPr>
          <p:cNvSpPr>
            <a:spLocks noGrp="1"/>
          </p:cNvSpPr>
          <p:nvPr>
            <p:ph type="sldNum" sz="quarter" idx="4"/>
          </p:nvPr>
        </p:nvSpPr>
        <p:spPr/>
        <p:txBody>
          <a:bodyPr/>
          <a:lstStyle/>
          <a:p>
            <a:pPr>
              <a:defRPr/>
            </a:pPr>
            <a:fld id="{148C009B-CB69-E04A-B9B3-34B26D69E9CF}" type="slidenum">
              <a:rPr lang="en-US" smtClean="0"/>
              <a:pPr>
                <a:defRPr/>
              </a:pPr>
              <a:t>26</a:t>
            </a:fld>
            <a:endParaRPr lang="en-US" dirty="0"/>
          </a:p>
        </p:txBody>
      </p:sp>
      <p:sp>
        <p:nvSpPr>
          <p:cNvPr id="6" name="Title 5">
            <a:extLst>
              <a:ext uri="{FF2B5EF4-FFF2-40B4-BE49-F238E27FC236}">
                <a16:creationId xmlns:a16="http://schemas.microsoft.com/office/drawing/2014/main" id="{02D2F480-8F71-B91B-1B76-FA12886C8D17}"/>
              </a:ext>
            </a:extLst>
          </p:cNvPr>
          <p:cNvSpPr>
            <a:spLocks noGrp="1"/>
          </p:cNvSpPr>
          <p:nvPr>
            <p:ph type="title"/>
          </p:nvPr>
        </p:nvSpPr>
        <p:spPr/>
        <p:txBody>
          <a:bodyPr/>
          <a:lstStyle/>
          <a:p>
            <a:r>
              <a:rPr lang="en-US" dirty="0"/>
              <a:t>Proposal for PP on CM2: Timeline</a:t>
            </a:r>
          </a:p>
        </p:txBody>
      </p:sp>
      <p:sp>
        <p:nvSpPr>
          <p:cNvPr id="11" name="TextBox 10">
            <a:extLst>
              <a:ext uri="{FF2B5EF4-FFF2-40B4-BE49-F238E27FC236}">
                <a16:creationId xmlns:a16="http://schemas.microsoft.com/office/drawing/2014/main" id="{8D411FE4-3BCF-E222-3259-78F59FBF6CD2}"/>
              </a:ext>
            </a:extLst>
          </p:cNvPr>
          <p:cNvSpPr txBox="1"/>
          <p:nvPr/>
        </p:nvSpPr>
        <p:spPr>
          <a:xfrm>
            <a:off x="956143" y="3534277"/>
            <a:ext cx="7231714" cy="1200329"/>
          </a:xfrm>
          <a:prstGeom prst="rect">
            <a:avLst/>
          </a:prstGeom>
          <a:noFill/>
        </p:spPr>
        <p:txBody>
          <a:bodyPr wrap="square" rtlCol="0">
            <a:spAutoFit/>
          </a:bodyPr>
          <a:lstStyle/>
          <a:p>
            <a:pPr algn="ctr"/>
            <a:r>
              <a:rPr lang="en-US" b="1" dirty="0">
                <a:solidFill>
                  <a:srgbClr val="C00000"/>
                </a:solidFill>
                <a:latin typeface="Helvetica" pitchFamily="2" charset="0"/>
              </a:rPr>
              <a:t>What questions and requirements would you have for us to consider applying plasma processing on CM2?</a:t>
            </a:r>
          </a:p>
        </p:txBody>
      </p:sp>
    </p:spTree>
    <p:extLst>
      <p:ext uri="{BB962C8B-B14F-4D97-AF65-F5344CB8AC3E}">
        <p14:creationId xmlns:p14="http://schemas.microsoft.com/office/powerpoint/2010/main" val="427985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88C1477-3E27-46BE-8085-8EDC6E87513A}"/>
              </a:ext>
            </a:extLst>
          </p:cNvPr>
          <p:cNvSpPr>
            <a:spLocks noGrp="1"/>
          </p:cNvSpPr>
          <p:nvPr>
            <p:ph type="dt" sz="half" idx="2"/>
          </p:nvPr>
        </p:nvSpPr>
        <p:spPr/>
        <p:txBody>
          <a:bodyPr/>
          <a:lstStyle/>
          <a:p>
            <a:pPr>
              <a:defRPr/>
            </a:pPr>
            <a:fld id="{952D7E2D-98E4-4465-8495-838F4EF1EF57}" type="datetime1">
              <a:rPr lang="en-US" smtClean="0"/>
              <a:t>3/14/2024</a:t>
            </a:fld>
            <a:endParaRPr lang="en-US" dirty="0"/>
          </a:p>
        </p:txBody>
      </p:sp>
      <p:sp>
        <p:nvSpPr>
          <p:cNvPr id="5" name="Footer Placeholder 4">
            <a:extLst>
              <a:ext uri="{FF2B5EF4-FFF2-40B4-BE49-F238E27FC236}">
                <a16:creationId xmlns:a16="http://schemas.microsoft.com/office/drawing/2014/main" id="{6976B4D9-83B7-45B4-9C5E-73584AB97D17}"/>
              </a:ext>
            </a:extLst>
          </p:cNvPr>
          <p:cNvSpPr>
            <a:spLocks noGrp="1"/>
          </p:cNvSpPr>
          <p:nvPr>
            <p:ph type="ftr" sz="quarter" idx="3"/>
          </p:nvPr>
        </p:nvSpPr>
        <p:spPr/>
        <p:txBody>
          <a:bodyPr/>
          <a:lstStyle/>
          <a:p>
            <a:r>
              <a:rPr lang="en-US"/>
              <a:t>B. Giaccone | IOTA/FAST Collaboration Meeting 2024</a:t>
            </a:r>
            <a:endParaRPr lang="en-US" b="1" dirty="0"/>
          </a:p>
        </p:txBody>
      </p:sp>
      <p:sp>
        <p:nvSpPr>
          <p:cNvPr id="6" name="Slide Number Placeholder 5">
            <a:extLst>
              <a:ext uri="{FF2B5EF4-FFF2-40B4-BE49-F238E27FC236}">
                <a16:creationId xmlns:a16="http://schemas.microsoft.com/office/drawing/2014/main" id="{F447E87C-0B4B-49FA-B8B8-3D885A7D6073}"/>
              </a:ext>
            </a:extLst>
          </p:cNvPr>
          <p:cNvSpPr>
            <a:spLocks noGrp="1"/>
          </p:cNvSpPr>
          <p:nvPr>
            <p:ph type="sldNum" sz="quarter" idx="4"/>
          </p:nvPr>
        </p:nvSpPr>
        <p:spPr/>
        <p:txBody>
          <a:bodyPr/>
          <a:lstStyle/>
          <a:p>
            <a:pPr>
              <a:defRPr/>
            </a:pPr>
            <a:fld id="{148C009B-CB69-E04A-B9B3-34B26D69E9CF}" type="slidenum">
              <a:rPr lang="en-US" smtClean="0"/>
              <a:pPr>
                <a:defRPr/>
              </a:pPr>
              <a:t>27</a:t>
            </a:fld>
            <a:endParaRPr lang="en-US" dirty="0"/>
          </a:p>
        </p:txBody>
      </p:sp>
      <p:sp>
        <p:nvSpPr>
          <p:cNvPr id="2" name="TextBox 1">
            <a:extLst>
              <a:ext uri="{FF2B5EF4-FFF2-40B4-BE49-F238E27FC236}">
                <a16:creationId xmlns:a16="http://schemas.microsoft.com/office/drawing/2014/main" id="{986DE620-7151-4D3C-B4A9-2B2816F600A5}"/>
              </a:ext>
            </a:extLst>
          </p:cNvPr>
          <p:cNvSpPr txBox="1"/>
          <p:nvPr/>
        </p:nvSpPr>
        <p:spPr>
          <a:xfrm>
            <a:off x="435907" y="691511"/>
            <a:ext cx="8272186" cy="3293209"/>
          </a:xfrm>
          <a:prstGeom prst="rect">
            <a:avLst/>
          </a:prstGeom>
          <a:noFill/>
        </p:spPr>
        <p:txBody>
          <a:bodyPr wrap="square" rtlCol="0">
            <a:spAutoFit/>
          </a:bodyPr>
          <a:lstStyle/>
          <a:p>
            <a:pPr algn="ctr"/>
            <a:r>
              <a:rPr lang="en-US" dirty="0">
                <a:solidFill>
                  <a:srgbClr val="000000"/>
                </a:solidFill>
                <a:latin typeface="Helvetica" panose="020B0604020202020204" pitchFamily="34" charset="0"/>
                <a:cs typeface="Helvetica" panose="020B0604020202020204" pitchFamily="34" charset="0"/>
              </a:rPr>
              <a:t>In summary: </a:t>
            </a:r>
            <a:r>
              <a:rPr lang="en-US" b="1" dirty="0">
                <a:solidFill>
                  <a:srgbClr val="C00000"/>
                </a:solidFill>
                <a:latin typeface="Helvetica" panose="020B0604020202020204" pitchFamily="34" charset="0"/>
                <a:cs typeface="Helvetica" panose="020B0604020202020204" pitchFamily="34" charset="0"/>
              </a:rPr>
              <a:t>plasma processing is a safe </a:t>
            </a:r>
            <a:r>
              <a:rPr lang="en-US" b="1" i="1" dirty="0">
                <a:solidFill>
                  <a:srgbClr val="C00000"/>
                </a:solidFill>
                <a:latin typeface="Helvetica" panose="020B0604020202020204" pitchFamily="34" charset="0"/>
                <a:cs typeface="Helvetica" panose="020B0604020202020204" pitchFamily="34" charset="0"/>
              </a:rPr>
              <a:t>in situ </a:t>
            </a:r>
            <a:r>
              <a:rPr lang="en-US" b="1" dirty="0">
                <a:solidFill>
                  <a:srgbClr val="C00000"/>
                </a:solidFill>
                <a:latin typeface="Helvetica" panose="020B0604020202020204" pitchFamily="34" charset="0"/>
                <a:cs typeface="Helvetica" panose="020B0604020202020204" pitchFamily="34" charset="0"/>
              </a:rPr>
              <a:t>technique with demonstrated efficacy on both hydrocarbon-induced FE and MP mitigation </a:t>
            </a:r>
            <a:r>
              <a:rPr lang="en-US" dirty="0">
                <a:solidFill>
                  <a:srgbClr val="000000"/>
                </a:solidFill>
                <a:latin typeface="Helvetica" panose="020B0604020202020204" pitchFamily="34" charset="0"/>
                <a:cs typeface="Helvetica" panose="020B0604020202020204" pitchFamily="34" charset="0"/>
              </a:rPr>
              <a:t>and it can be adapted to multiple purposes (different cavity geometries, SRF guns, …). Lots of potential!</a:t>
            </a:r>
          </a:p>
          <a:p>
            <a:pPr algn="ctr"/>
            <a:endParaRPr lang="en-US" sz="1200" dirty="0">
              <a:solidFill>
                <a:schemeClr val="accent6">
                  <a:lumMod val="50000"/>
                </a:schemeClr>
              </a:solidFill>
              <a:latin typeface="Helvetica" panose="020B0604020202020204" pitchFamily="34" charset="0"/>
              <a:cs typeface="Helvetica" panose="020B0604020202020204" pitchFamily="34" charset="0"/>
            </a:endParaRPr>
          </a:p>
          <a:p>
            <a:pPr algn="ctr"/>
            <a:endParaRPr lang="en-US" sz="1200" dirty="0">
              <a:solidFill>
                <a:schemeClr val="accent6">
                  <a:lumMod val="50000"/>
                </a:schemeClr>
              </a:solidFill>
              <a:latin typeface="Helvetica" panose="020B0604020202020204" pitchFamily="34" charset="0"/>
              <a:cs typeface="Helvetica" panose="020B0604020202020204" pitchFamily="34" charset="0"/>
            </a:endParaRPr>
          </a:p>
          <a:p>
            <a:pPr algn="ctr"/>
            <a:r>
              <a:rPr lang="en-US" sz="3200" b="1" dirty="0">
                <a:latin typeface="Helvetica" panose="020B0604020202020204" pitchFamily="34" charset="0"/>
                <a:cs typeface="Helvetica" panose="020B0604020202020204" pitchFamily="34" charset="0"/>
              </a:rPr>
              <a:t>PP on CM2 </a:t>
            </a:r>
            <a:r>
              <a:rPr lang="en-US" sz="3200" b="1">
                <a:latin typeface="Helvetica" panose="020B0604020202020204" pitchFamily="34" charset="0"/>
                <a:cs typeface="Helvetica" panose="020B0604020202020204" pitchFamily="34" charset="0"/>
              </a:rPr>
              <a:t>could increase </a:t>
            </a:r>
            <a:r>
              <a:rPr lang="en-US" sz="3200" b="1" dirty="0">
                <a:latin typeface="Helvetica" panose="020B0604020202020204" pitchFamily="34" charset="0"/>
                <a:cs typeface="Helvetica" panose="020B0604020202020204" pitchFamily="34" charset="0"/>
              </a:rPr>
              <a:t>FE onset and increase operational gradient.</a:t>
            </a:r>
          </a:p>
        </p:txBody>
      </p:sp>
    </p:spTree>
    <p:extLst>
      <p:ext uri="{BB962C8B-B14F-4D97-AF65-F5344CB8AC3E}">
        <p14:creationId xmlns:p14="http://schemas.microsoft.com/office/powerpoint/2010/main" val="2541777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CDEA1C-9499-CFBE-2991-DFEFEEFCFFEA}"/>
              </a:ext>
            </a:extLst>
          </p:cNvPr>
          <p:cNvSpPr>
            <a:spLocks noGrp="1"/>
          </p:cNvSpPr>
          <p:nvPr>
            <p:ph type="dt" sz="half" idx="10"/>
          </p:nvPr>
        </p:nvSpPr>
        <p:spPr/>
        <p:txBody>
          <a:bodyPr/>
          <a:lstStyle/>
          <a:p>
            <a:pPr>
              <a:defRPr/>
            </a:pPr>
            <a:fld id="{3853982B-6F7A-4278-A69E-36B52FAA97F3}" type="datetime1">
              <a:rPr lang="en-US" smtClean="0"/>
              <a:t>3/14/2024</a:t>
            </a:fld>
            <a:endParaRPr lang="en-US" dirty="0"/>
          </a:p>
        </p:txBody>
      </p:sp>
      <p:sp>
        <p:nvSpPr>
          <p:cNvPr id="3" name="Footer Placeholder 2">
            <a:extLst>
              <a:ext uri="{FF2B5EF4-FFF2-40B4-BE49-F238E27FC236}">
                <a16:creationId xmlns:a16="http://schemas.microsoft.com/office/drawing/2014/main" id="{7EB2B0EE-7DCF-F968-AB73-AF49D534C9E5}"/>
              </a:ext>
            </a:extLst>
          </p:cNvPr>
          <p:cNvSpPr>
            <a:spLocks noGrp="1"/>
          </p:cNvSpPr>
          <p:nvPr>
            <p:ph type="ftr" sz="quarter" idx="11"/>
          </p:nvPr>
        </p:nvSpPr>
        <p:spPr/>
        <p:txBody>
          <a:bodyPr/>
          <a:lstStyle/>
          <a:p>
            <a:r>
              <a:rPr lang="en-US"/>
              <a:t>B. Giaccone | IOTA/FAST Collaboration Meeting 2024</a:t>
            </a:r>
            <a:endParaRPr lang="en-US" b="1" dirty="0"/>
          </a:p>
        </p:txBody>
      </p:sp>
      <p:sp>
        <p:nvSpPr>
          <p:cNvPr id="4" name="Slide Number Placeholder 3">
            <a:extLst>
              <a:ext uri="{FF2B5EF4-FFF2-40B4-BE49-F238E27FC236}">
                <a16:creationId xmlns:a16="http://schemas.microsoft.com/office/drawing/2014/main" id="{7AE6CE5D-6FD4-D2E9-BA40-95C1E7920BA3}"/>
              </a:ext>
            </a:extLst>
          </p:cNvPr>
          <p:cNvSpPr>
            <a:spLocks noGrp="1"/>
          </p:cNvSpPr>
          <p:nvPr>
            <p:ph type="sldNum" sz="quarter" idx="12"/>
          </p:nvPr>
        </p:nvSpPr>
        <p:spPr/>
        <p:txBody>
          <a:bodyPr/>
          <a:lstStyle/>
          <a:p>
            <a:pPr>
              <a:defRPr/>
            </a:pPr>
            <a:fld id="{148C009B-CB69-E04A-B9B3-34B26D69E9CF}" type="slidenum">
              <a:rPr lang="en-US" smtClean="0"/>
              <a:pPr>
                <a:defRPr/>
              </a:pPr>
              <a:t>28</a:t>
            </a:fld>
            <a:endParaRPr lang="en-US" dirty="0"/>
          </a:p>
        </p:txBody>
      </p:sp>
      <p:sp>
        <p:nvSpPr>
          <p:cNvPr id="6" name="Slide Number Placeholder 1">
            <a:extLst>
              <a:ext uri="{FF2B5EF4-FFF2-40B4-BE49-F238E27FC236}">
                <a16:creationId xmlns:a16="http://schemas.microsoft.com/office/drawing/2014/main" id="{394B6927-6125-B27A-B013-8E028CBDB69D}"/>
              </a:ext>
            </a:extLst>
          </p:cNvPr>
          <p:cNvSpPr txBox="1">
            <a:spLocks/>
          </p:cNvSpPr>
          <p:nvPr/>
        </p:nvSpPr>
        <p:spPr>
          <a:xfrm>
            <a:off x="8566150" y="4738688"/>
            <a:ext cx="318932" cy="404813"/>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fld id="{5BD36294-2849-48A8-8531-5354CF3095D2}" type="slidenum">
              <a:rPr lang="en-US" smtClean="0"/>
              <a:pPr/>
              <a:t>28</a:t>
            </a:fld>
            <a:endParaRPr lang="en-US" dirty="0"/>
          </a:p>
        </p:txBody>
      </p:sp>
      <p:sp>
        <p:nvSpPr>
          <p:cNvPr id="7" name="Rectangle 6">
            <a:extLst>
              <a:ext uri="{FF2B5EF4-FFF2-40B4-BE49-F238E27FC236}">
                <a16:creationId xmlns:a16="http://schemas.microsoft.com/office/drawing/2014/main" id="{7C539FED-0446-828C-3FB2-399EA1698EDF}"/>
              </a:ext>
            </a:extLst>
          </p:cNvPr>
          <p:cNvSpPr/>
          <p:nvPr/>
        </p:nvSpPr>
        <p:spPr>
          <a:xfrm>
            <a:off x="0" y="0"/>
            <a:ext cx="9144000" cy="5143501"/>
          </a:xfrm>
          <a:prstGeom prst="rect">
            <a:avLst/>
          </a:prstGeom>
          <a:solidFill>
            <a:srgbClr val="05050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8" name="Immagine 3">
            <a:extLst>
              <a:ext uri="{FF2B5EF4-FFF2-40B4-BE49-F238E27FC236}">
                <a16:creationId xmlns:a16="http://schemas.microsoft.com/office/drawing/2014/main" id="{06C666E5-9B81-ED3E-9CD8-07A1C3AB5E4C}"/>
              </a:ext>
            </a:extLst>
          </p:cNvPr>
          <p:cNvPicPr>
            <a:picLocks noChangeAspect="1"/>
          </p:cNvPicPr>
          <p:nvPr/>
        </p:nvPicPr>
        <p:blipFill rotWithShape="1">
          <a:blip r:embed="rId2"/>
          <a:srcRect t="4438" b="6453"/>
          <a:stretch/>
        </p:blipFill>
        <p:spPr>
          <a:xfrm>
            <a:off x="1371600" y="0"/>
            <a:ext cx="7696200" cy="5143501"/>
          </a:xfrm>
          <a:prstGeom prst="rect">
            <a:avLst/>
          </a:prstGeom>
        </p:spPr>
      </p:pic>
      <p:sp>
        <p:nvSpPr>
          <p:cNvPr id="9" name="CasellaDiTesto 6">
            <a:extLst>
              <a:ext uri="{FF2B5EF4-FFF2-40B4-BE49-F238E27FC236}">
                <a16:creationId xmlns:a16="http://schemas.microsoft.com/office/drawing/2014/main" id="{045603D1-11F2-9E86-9251-A3197FE67ACD}"/>
              </a:ext>
            </a:extLst>
          </p:cNvPr>
          <p:cNvSpPr txBox="1"/>
          <p:nvPr/>
        </p:nvSpPr>
        <p:spPr>
          <a:xfrm>
            <a:off x="-1905000" y="3848301"/>
            <a:ext cx="9144000" cy="1323439"/>
          </a:xfrm>
          <a:prstGeom prst="rect">
            <a:avLst/>
          </a:prstGeom>
          <a:noFill/>
        </p:spPr>
        <p:txBody>
          <a:bodyPr wrap="square" rtlCol="0">
            <a:spAutoFit/>
          </a:bodyPr>
          <a:lstStyle/>
          <a:p>
            <a:pPr algn="ctr"/>
            <a:r>
              <a:rPr lang="it-IT" sz="8000" dirty="0" err="1">
                <a:solidFill>
                  <a:srgbClr val="FF6D66"/>
                </a:solidFill>
                <a:latin typeface="Helvetica" panose="020B0604020202020204" pitchFamily="34" charset="0"/>
                <a:cs typeface="Helvetica" panose="020B0604020202020204" pitchFamily="34" charset="0"/>
              </a:rPr>
              <a:t>Thank</a:t>
            </a:r>
            <a:r>
              <a:rPr lang="it-IT" sz="8000" dirty="0">
                <a:solidFill>
                  <a:srgbClr val="FF6D66"/>
                </a:solidFill>
                <a:latin typeface="Helvetica" panose="020B0604020202020204" pitchFamily="34" charset="0"/>
                <a:cs typeface="Helvetica" panose="020B0604020202020204" pitchFamily="34" charset="0"/>
              </a:rPr>
              <a:t> </a:t>
            </a:r>
            <a:r>
              <a:rPr lang="it-IT" sz="8000" dirty="0" err="1">
                <a:solidFill>
                  <a:srgbClr val="FF6D66"/>
                </a:solidFill>
                <a:latin typeface="Helvetica" panose="020B0604020202020204" pitchFamily="34" charset="0"/>
                <a:cs typeface="Helvetica" panose="020B0604020202020204" pitchFamily="34" charset="0"/>
              </a:rPr>
              <a:t>you</a:t>
            </a:r>
            <a:r>
              <a:rPr lang="it-IT" sz="8000" dirty="0">
                <a:solidFill>
                  <a:srgbClr val="FF6D66"/>
                </a:solidFill>
                <a:latin typeface="Helvetica" panose="020B0604020202020204" pitchFamily="34" charset="0"/>
                <a:cs typeface="Helvetica" panose="020B0604020202020204" pitchFamily="34" charset="0"/>
              </a:rPr>
              <a:t>!</a:t>
            </a:r>
          </a:p>
        </p:txBody>
      </p:sp>
    </p:spTree>
    <p:extLst>
      <p:ext uri="{BB962C8B-B14F-4D97-AF65-F5344CB8AC3E}">
        <p14:creationId xmlns:p14="http://schemas.microsoft.com/office/powerpoint/2010/main" val="20155418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D3B027-EE22-4865-ACBA-9B2E9BFEA0CA}"/>
              </a:ext>
            </a:extLst>
          </p:cNvPr>
          <p:cNvSpPr>
            <a:spLocks noGrp="1"/>
          </p:cNvSpPr>
          <p:nvPr>
            <p:ph type="title"/>
          </p:nvPr>
        </p:nvSpPr>
        <p:spPr/>
        <p:txBody>
          <a:bodyPr/>
          <a:lstStyle/>
          <a:p>
            <a:r>
              <a:rPr lang="en-US" dirty="0"/>
              <a:t>Risk &amp; mitigation analysis for </a:t>
            </a:r>
            <a:r>
              <a:rPr lang="en-US" dirty="0" err="1"/>
              <a:t>vCM</a:t>
            </a:r>
            <a:endParaRPr lang="en-US" dirty="0"/>
          </a:p>
        </p:txBody>
      </p:sp>
      <p:sp>
        <p:nvSpPr>
          <p:cNvPr id="4" name="Date Placeholder 3">
            <a:extLst>
              <a:ext uri="{FF2B5EF4-FFF2-40B4-BE49-F238E27FC236}">
                <a16:creationId xmlns:a16="http://schemas.microsoft.com/office/drawing/2014/main" id="{7535519F-1852-4348-BD9F-BB26D0B236E0}"/>
              </a:ext>
            </a:extLst>
          </p:cNvPr>
          <p:cNvSpPr>
            <a:spLocks noGrp="1"/>
          </p:cNvSpPr>
          <p:nvPr>
            <p:ph type="dt" sz="half" idx="2"/>
          </p:nvPr>
        </p:nvSpPr>
        <p:spPr/>
        <p:txBody>
          <a:bodyPr/>
          <a:lstStyle/>
          <a:p>
            <a:pPr>
              <a:defRPr/>
            </a:pPr>
            <a:fld id="{728DBD10-478F-4C95-BED3-7D882CAFFC2F}" type="datetime1">
              <a:rPr lang="en-US" smtClean="0"/>
              <a:t>3/14/2024</a:t>
            </a:fld>
            <a:endParaRPr lang="en-US" dirty="0"/>
          </a:p>
        </p:txBody>
      </p:sp>
      <p:sp>
        <p:nvSpPr>
          <p:cNvPr id="5" name="Footer Placeholder 4">
            <a:extLst>
              <a:ext uri="{FF2B5EF4-FFF2-40B4-BE49-F238E27FC236}">
                <a16:creationId xmlns:a16="http://schemas.microsoft.com/office/drawing/2014/main" id="{140EF260-7082-4CBB-A76E-6559F02E693C}"/>
              </a:ext>
            </a:extLst>
          </p:cNvPr>
          <p:cNvSpPr>
            <a:spLocks noGrp="1"/>
          </p:cNvSpPr>
          <p:nvPr>
            <p:ph type="ftr" sz="quarter" idx="3"/>
          </p:nvPr>
        </p:nvSpPr>
        <p:spPr/>
        <p:txBody>
          <a:bodyPr/>
          <a:lstStyle/>
          <a:p>
            <a:r>
              <a:rPr lang="en-US"/>
              <a:t>B. Giaccone | IOTA/FAST Collaboration Meeting 2024</a:t>
            </a:r>
            <a:endParaRPr lang="en-US" b="1" dirty="0"/>
          </a:p>
        </p:txBody>
      </p:sp>
      <p:sp>
        <p:nvSpPr>
          <p:cNvPr id="6" name="Slide Number Placeholder 5">
            <a:extLst>
              <a:ext uri="{FF2B5EF4-FFF2-40B4-BE49-F238E27FC236}">
                <a16:creationId xmlns:a16="http://schemas.microsoft.com/office/drawing/2014/main" id="{2877E796-CDA1-4FED-B5A7-081A073B77B3}"/>
              </a:ext>
            </a:extLst>
          </p:cNvPr>
          <p:cNvSpPr>
            <a:spLocks noGrp="1"/>
          </p:cNvSpPr>
          <p:nvPr>
            <p:ph type="sldNum" sz="quarter" idx="4"/>
          </p:nvPr>
        </p:nvSpPr>
        <p:spPr/>
        <p:txBody>
          <a:bodyPr/>
          <a:lstStyle/>
          <a:p>
            <a:pPr>
              <a:defRPr/>
            </a:pPr>
            <a:fld id="{148C009B-CB69-E04A-B9B3-34B26D69E9CF}" type="slidenum">
              <a:rPr lang="en-US" smtClean="0"/>
              <a:pPr>
                <a:defRPr/>
              </a:pPr>
              <a:t>29</a:t>
            </a:fld>
            <a:endParaRPr lang="en-US" dirty="0"/>
          </a:p>
        </p:txBody>
      </p:sp>
      <p:sp>
        <p:nvSpPr>
          <p:cNvPr id="7" name="Content Placeholder 5">
            <a:extLst>
              <a:ext uri="{FF2B5EF4-FFF2-40B4-BE49-F238E27FC236}">
                <a16:creationId xmlns:a16="http://schemas.microsoft.com/office/drawing/2014/main" id="{3853A088-4E9F-4A22-B716-F0F684A799DE}"/>
              </a:ext>
            </a:extLst>
          </p:cNvPr>
          <p:cNvSpPr txBox="1">
            <a:spLocks/>
          </p:cNvSpPr>
          <p:nvPr/>
        </p:nvSpPr>
        <p:spPr>
          <a:xfrm>
            <a:off x="222250" y="575933"/>
            <a:ext cx="6172200" cy="4175946"/>
          </a:xfrm>
          <a:prstGeom prst="rect">
            <a:avLst/>
          </a:prstGeom>
        </p:spPr>
        <p:txBody>
          <a:bodyPr vert="horz" lIns="0" tIns="0" rIns="0" bIns="0" rtlCol="0">
            <a:normAutofit fontScale="92500" lnSpcReduction="10000"/>
          </a:bodyPr>
          <a:lstStyle>
            <a:lvl1pPr marL="0" indent="0" algn="l" defTabSz="914400" rtl="0" eaLnBrk="1" latinLnBrk="0" hangingPunct="1">
              <a:lnSpc>
                <a:spcPct val="120000"/>
              </a:lnSpc>
              <a:spcBef>
                <a:spcPts val="0"/>
              </a:spcBef>
              <a:spcAft>
                <a:spcPts val="300"/>
              </a:spcAft>
              <a:buClr>
                <a:srgbClr val="981E32"/>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rgbClr val="981E32"/>
              </a:buClr>
              <a:buSzPct val="12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rgbClr val="981E32"/>
              </a:buClr>
              <a:buSzPct val="12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rgbClr val="981E32"/>
              </a:buClr>
              <a:buSzPct val="120000"/>
              <a:buFont typeface="Arial" pitchFamily="34" charset="0"/>
              <a:buChar char="•"/>
              <a:defRPr sz="1800" kern="1200">
                <a:solidFill>
                  <a:schemeClr val="tx1"/>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rgbClr val="981E32"/>
              </a:buClr>
              <a:buSzPct val="12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300"/>
              </a:spcAft>
              <a:buClr>
                <a:srgbClr val="981E32"/>
              </a:buClr>
              <a:buSzTx/>
              <a:buFont typeface="Arial" pitchFamily="34" charset="0"/>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Major risks for applying the plasma processing in the </a:t>
            </a: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vCM</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
            </a:r>
          </a:p>
          <a:p>
            <a:pPr marL="342900" marR="0" lvl="0" indent="-342900" algn="l" defTabSz="914400" rtl="0" eaLnBrk="1" fontAlgn="auto" latinLnBrk="0" hangingPunct="1">
              <a:lnSpc>
                <a:spcPct val="120000"/>
              </a:lnSpc>
              <a:spcBef>
                <a:spcPts val="0"/>
              </a:spcBef>
              <a:spcAft>
                <a:spcPts val="3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Unstable pressure in the cryomodule</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new vacuum cart was assembled and tested on single cavity.</a:t>
            </a:r>
          </a:p>
          <a:p>
            <a:pPr marL="342900" marR="0" lvl="0" indent="-342900" algn="l" defTabSz="914400" rtl="0" eaLnBrk="1" fontAlgn="auto" latinLnBrk="0" hangingPunct="1">
              <a:lnSpc>
                <a:spcPct val="120000"/>
              </a:lnSpc>
              <a:spcBef>
                <a:spcPts val="0"/>
              </a:spcBef>
              <a:spcAft>
                <a:spcPts val="3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FPC ignition</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‘dummy’ variable FPC was installed on 9-cell cavity and subjected to plasma processing. It was verified that there was no ignition in the FPC during processing. Optical inspection of cavity and FPC after plasma processing showed no discoloration.</a:t>
            </a:r>
          </a:p>
          <a:p>
            <a:pPr marL="342900" marR="0" lvl="0" indent="-342900" algn="l" defTabSz="914400" rtl="0" eaLnBrk="1" fontAlgn="auto" latinLnBrk="0" hangingPunct="1">
              <a:lnSpc>
                <a:spcPct val="120000"/>
              </a:lnSpc>
              <a:spcBef>
                <a:spcPts val="0"/>
              </a:spcBef>
              <a:spcAft>
                <a:spcPts val="3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Heating of HOM cables</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cables and cavity temperature were monitored during plasma processing on </a:t>
            </a: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vCM</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(ΔT&lt;3K). Previously verified that 100W for 30min do not degrade cables/connectors and do not cause excessive heating.</a:t>
            </a:r>
          </a:p>
          <a:p>
            <a:pPr marL="342900" marR="0" lvl="0" indent="-342900" algn="l" defTabSz="914400" rtl="0" eaLnBrk="1" fontAlgn="auto" latinLnBrk="0" hangingPunct="1">
              <a:lnSpc>
                <a:spcPct val="120000"/>
              </a:lnSpc>
              <a:spcBef>
                <a:spcPts val="0"/>
              </a:spcBef>
              <a:spcAft>
                <a:spcPts val="3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Heating of cavities</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the </a:t>
            </a: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vCM</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insulating vacuum was released.</a:t>
            </a:r>
          </a:p>
        </p:txBody>
      </p:sp>
      <p:pic>
        <p:nvPicPr>
          <p:cNvPr id="8" name="Picture 7" descr="A picture containing toy, table, man, air&#10;&#10;Description automatically generated">
            <a:extLst>
              <a:ext uri="{FF2B5EF4-FFF2-40B4-BE49-F238E27FC236}">
                <a16:creationId xmlns:a16="http://schemas.microsoft.com/office/drawing/2014/main" id="{F1366AED-71C5-46A6-8B41-0959B1E3F1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9382" y="928566"/>
            <a:ext cx="2709696" cy="1672804"/>
          </a:xfrm>
          <a:prstGeom prst="rect">
            <a:avLst/>
          </a:prstGeom>
        </p:spPr>
      </p:pic>
      <p:pic>
        <p:nvPicPr>
          <p:cNvPr id="9" name="Picture 8">
            <a:extLst>
              <a:ext uri="{FF2B5EF4-FFF2-40B4-BE49-F238E27FC236}">
                <a16:creationId xmlns:a16="http://schemas.microsoft.com/office/drawing/2014/main" id="{4DE865B5-2F67-479E-B7E1-8694EB8EFEA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9000" contrast="-15000"/>
                    </a14:imgEffect>
                  </a14:imgLayer>
                </a14:imgProps>
              </a:ext>
            </a:extLst>
          </a:blip>
          <a:srcRect t="15605" b="33125"/>
          <a:stretch/>
        </p:blipFill>
        <p:spPr>
          <a:xfrm>
            <a:off x="6695029" y="2824930"/>
            <a:ext cx="1958401" cy="1338785"/>
          </a:xfrm>
          <a:prstGeom prst="rect">
            <a:avLst/>
          </a:prstGeom>
        </p:spPr>
      </p:pic>
      <p:sp>
        <p:nvSpPr>
          <p:cNvPr id="10" name="Footer Placeholder 3">
            <a:extLst>
              <a:ext uri="{FF2B5EF4-FFF2-40B4-BE49-F238E27FC236}">
                <a16:creationId xmlns:a16="http://schemas.microsoft.com/office/drawing/2014/main" id="{C8216E7D-C8DD-4BD4-83FD-CAC0A7D7570D}"/>
              </a:ext>
            </a:extLst>
          </p:cNvPr>
          <p:cNvSpPr txBox="1">
            <a:spLocks/>
          </p:cNvSpPr>
          <p:nvPr/>
        </p:nvSpPr>
        <p:spPr>
          <a:xfrm>
            <a:off x="4926695" y="4447079"/>
            <a:ext cx="3236090"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srgbClr val="00B0F0"/>
                </a:solidFill>
                <a:effectLst/>
                <a:uLnTx/>
                <a:uFillTx/>
                <a:latin typeface="Arial"/>
                <a:ea typeface="+mn-ea"/>
                <a:cs typeface="+mn-cs"/>
              </a:rPr>
              <a:t>B. Giaccone, et al. arXiv:2201.09776 (2022)</a:t>
            </a:r>
          </a:p>
        </p:txBody>
      </p:sp>
    </p:spTree>
    <p:extLst>
      <p:ext uri="{BB962C8B-B14F-4D97-AF65-F5344CB8AC3E}">
        <p14:creationId xmlns:p14="http://schemas.microsoft.com/office/powerpoint/2010/main" val="2353316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1937D1-26C6-48B7-A609-EC4BA26E381D}"/>
              </a:ext>
            </a:extLst>
          </p:cNvPr>
          <p:cNvSpPr>
            <a:spLocks noGrp="1"/>
          </p:cNvSpPr>
          <p:nvPr>
            <p:ph idx="1"/>
          </p:nvPr>
        </p:nvSpPr>
        <p:spPr/>
        <p:txBody>
          <a:bodyPr/>
          <a:lstStyle/>
          <a:p>
            <a:r>
              <a:rPr lang="en-US" sz="2200" dirty="0">
                <a:solidFill>
                  <a:schemeClr val="accent6">
                    <a:lumMod val="50000"/>
                  </a:schemeClr>
                </a:solidFill>
              </a:rPr>
              <a:t>Introduction on plasma processing</a:t>
            </a:r>
          </a:p>
          <a:p>
            <a:r>
              <a:rPr lang="en-US" sz="2200" dirty="0">
                <a:solidFill>
                  <a:schemeClr val="accent6">
                    <a:lumMod val="40000"/>
                    <a:lumOff val="60000"/>
                  </a:schemeClr>
                </a:solidFill>
              </a:rPr>
              <a:t>Plasma processing applied to LCLS-II-HE </a:t>
            </a:r>
            <a:r>
              <a:rPr lang="en-US" sz="2200" dirty="0" err="1">
                <a:solidFill>
                  <a:schemeClr val="accent6">
                    <a:lumMod val="40000"/>
                    <a:lumOff val="60000"/>
                  </a:schemeClr>
                </a:solidFill>
              </a:rPr>
              <a:t>vCM</a:t>
            </a:r>
            <a:endParaRPr lang="en-US" sz="2200" dirty="0">
              <a:solidFill>
                <a:schemeClr val="accent6">
                  <a:lumMod val="40000"/>
                  <a:lumOff val="60000"/>
                </a:schemeClr>
              </a:solidFill>
            </a:endParaRPr>
          </a:p>
          <a:p>
            <a:r>
              <a:rPr lang="en-US" sz="2200" dirty="0">
                <a:solidFill>
                  <a:schemeClr val="accent6">
                    <a:lumMod val="40000"/>
                    <a:lumOff val="60000"/>
                  </a:schemeClr>
                </a:solidFill>
              </a:rPr>
              <a:t>Plasma processing experience at other laboratories</a:t>
            </a:r>
          </a:p>
          <a:p>
            <a:r>
              <a:rPr lang="en-US" sz="2200" dirty="0">
                <a:solidFill>
                  <a:schemeClr val="accent6">
                    <a:lumMod val="40000"/>
                    <a:lumOff val="60000"/>
                  </a:schemeClr>
                </a:solidFill>
              </a:rPr>
              <a:t>Proposal to apply plasma processing to CM2</a:t>
            </a:r>
          </a:p>
        </p:txBody>
      </p:sp>
      <p:sp>
        <p:nvSpPr>
          <p:cNvPr id="3" name="Title 2">
            <a:extLst>
              <a:ext uri="{FF2B5EF4-FFF2-40B4-BE49-F238E27FC236}">
                <a16:creationId xmlns:a16="http://schemas.microsoft.com/office/drawing/2014/main" id="{FD2A8609-754B-4899-9247-2A7C453A3FD4}"/>
              </a:ext>
            </a:extLst>
          </p:cNvPr>
          <p:cNvSpPr>
            <a:spLocks noGrp="1"/>
          </p:cNvSpPr>
          <p:nvPr>
            <p:ph type="title"/>
          </p:nvPr>
        </p:nvSpPr>
        <p:spPr/>
        <p:txBody>
          <a:bodyPr/>
          <a:lstStyle/>
          <a:p>
            <a:r>
              <a:rPr lang="en-US" dirty="0"/>
              <a:t>Outline</a:t>
            </a:r>
          </a:p>
        </p:txBody>
      </p:sp>
      <p:sp>
        <p:nvSpPr>
          <p:cNvPr id="4" name="Date Placeholder 3">
            <a:extLst>
              <a:ext uri="{FF2B5EF4-FFF2-40B4-BE49-F238E27FC236}">
                <a16:creationId xmlns:a16="http://schemas.microsoft.com/office/drawing/2014/main" id="{D09D242C-0E3A-45FD-B35D-51343F4DED7C}"/>
              </a:ext>
            </a:extLst>
          </p:cNvPr>
          <p:cNvSpPr>
            <a:spLocks noGrp="1"/>
          </p:cNvSpPr>
          <p:nvPr>
            <p:ph type="dt" sz="half" idx="2"/>
          </p:nvPr>
        </p:nvSpPr>
        <p:spPr/>
        <p:txBody>
          <a:bodyPr/>
          <a:lstStyle/>
          <a:p>
            <a:pPr>
              <a:defRPr/>
            </a:pPr>
            <a:fld id="{4F7FDED3-0314-42C4-8E3D-C7916FC6054E}" type="datetime1">
              <a:rPr lang="en-US" smtClean="0"/>
              <a:t>3/14/2024</a:t>
            </a:fld>
            <a:endParaRPr lang="en-US" dirty="0"/>
          </a:p>
        </p:txBody>
      </p:sp>
      <p:sp>
        <p:nvSpPr>
          <p:cNvPr id="5" name="Footer Placeholder 4">
            <a:extLst>
              <a:ext uri="{FF2B5EF4-FFF2-40B4-BE49-F238E27FC236}">
                <a16:creationId xmlns:a16="http://schemas.microsoft.com/office/drawing/2014/main" id="{218A3C16-C5E0-41C4-89D9-61A5ECFC2E7C}"/>
              </a:ext>
            </a:extLst>
          </p:cNvPr>
          <p:cNvSpPr>
            <a:spLocks noGrp="1"/>
          </p:cNvSpPr>
          <p:nvPr>
            <p:ph type="ftr" sz="quarter" idx="3"/>
          </p:nvPr>
        </p:nvSpPr>
        <p:spPr/>
        <p:txBody>
          <a:bodyPr/>
          <a:lstStyle/>
          <a:p>
            <a:r>
              <a:rPr lang="en-US"/>
              <a:t>B. Giaccone | IOTA/FAST Collaboration Meeting 2024</a:t>
            </a:r>
            <a:endParaRPr lang="en-US" b="1" dirty="0"/>
          </a:p>
        </p:txBody>
      </p:sp>
      <p:sp>
        <p:nvSpPr>
          <p:cNvPr id="6" name="Slide Number Placeholder 5">
            <a:extLst>
              <a:ext uri="{FF2B5EF4-FFF2-40B4-BE49-F238E27FC236}">
                <a16:creationId xmlns:a16="http://schemas.microsoft.com/office/drawing/2014/main" id="{0C128D2F-501B-43EC-8E55-493BBEE8A686}"/>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Tree>
    <p:extLst>
      <p:ext uri="{BB962C8B-B14F-4D97-AF65-F5344CB8AC3E}">
        <p14:creationId xmlns:p14="http://schemas.microsoft.com/office/powerpoint/2010/main" val="1403469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4AEE8-2DFA-4B61-A1E8-54FA7C1B8441}"/>
              </a:ext>
            </a:extLst>
          </p:cNvPr>
          <p:cNvSpPr>
            <a:spLocks noGrp="1"/>
          </p:cNvSpPr>
          <p:nvPr>
            <p:ph type="title"/>
          </p:nvPr>
        </p:nvSpPr>
        <p:spPr/>
        <p:txBody>
          <a:bodyPr/>
          <a:lstStyle/>
          <a:p>
            <a:r>
              <a:rPr lang="en-US" dirty="0"/>
              <a:t>Timeline &amp; Procedure</a:t>
            </a:r>
          </a:p>
        </p:txBody>
      </p:sp>
      <p:sp>
        <p:nvSpPr>
          <p:cNvPr id="4" name="Date Placeholder 3">
            <a:extLst>
              <a:ext uri="{FF2B5EF4-FFF2-40B4-BE49-F238E27FC236}">
                <a16:creationId xmlns:a16="http://schemas.microsoft.com/office/drawing/2014/main" id="{ADE028EA-1EE1-4D20-98AB-4DA54A07C70F}"/>
              </a:ext>
            </a:extLst>
          </p:cNvPr>
          <p:cNvSpPr>
            <a:spLocks noGrp="1"/>
          </p:cNvSpPr>
          <p:nvPr>
            <p:ph type="dt" sz="half" idx="2"/>
          </p:nvPr>
        </p:nvSpPr>
        <p:spPr/>
        <p:txBody>
          <a:bodyPr/>
          <a:lstStyle/>
          <a:p>
            <a:pPr>
              <a:defRPr/>
            </a:pPr>
            <a:fld id="{E5BB2D06-91E8-4BD4-9F28-B672D8E36DEB}" type="datetime1">
              <a:rPr lang="en-US" smtClean="0"/>
              <a:t>3/14/2024</a:t>
            </a:fld>
            <a:endParaRPr lang="en-US" dirty="0"/>
          </a:p>
        </p:txBody>
      </p:sp>
      <p:sp>
        <p:nvSpPr>
          <p:cNvPr id="5" name="Footer Placeholder 4">
            <a:extLst>
              <a:ext uri="{FF2B5EF4-FFF2-40B4-BE49-F238E27FC236}">
                <a16:creationId xmlns:a16="http://schemas.microsoft.com/office/drawing/2014/main" id="{22446714-7996-4560-980F-9E14953DC1E2}"/>
              </a:ext>
            </a:extLst>
          </p:cNvPr>
          <p:cNvSpPr>
            <a:spLocks noGrp="1"/>
          </p:cNvSpPr>
          <p:nvPr>
            <p:ph type="ftr" sz="quarter" idx="3"/>
          </p:nvPr>
        </p:nvSpPr>
        <p:spPr/>
        <p:txBody>
          <a:bodyPr/>
          <a:lstStyle/>
          <a:p>
            <a:r>
              <a:rPr lang="en-US"/>
              <a:t>B. Giaccone | IOTA/FAST Collaboration Meeting 2024</a:t>
            </a:r>
            <a:endParaRPr lang="en-US" b="1" dirty="0"/>
          </a:p>
        </p:txBody>
      </p:sp>
      <p:sp>
        <p:nvSpPr>
          <p:cNvPr id="6" name="Slide Number Placeholder 5">
            <a:extLst>
              <a:ext uri="{FF2B5EF4-FFF2-40B4-BE49-F238E27FC236}">
                <a16:creationId xmlns:a16="http://schemas.microsoft.com/office/drawing/2014/main" id="{7C84662C-3647-4EFB-8A4B-601389730FF8}"/>
              </a:ext>
            </a:extLst>
          </p:cNvPr>
          <p:cNvSpPr>
            <a:spLocks noGrp="1"/>
          </p:cNvSpPr>
          <p:nvPr>
            <p:ph type="sldNum" sz="quarter" idx="4"/>
          </p:nvPr>
        </p:nvSpPr>
        <p:spPr/>
        <p:txBody>
          <a:bodyPr/>
          <a:lstStyle/>
          <a:p>
            <a:pPr>
              <a:defRPr/>
            </a:pPr>
            <a:fld id="{148C009B-CB69-E04A-B9B3-34B26D69E9CF}" type="slidenum">
              <a:rPr lang="en-US" smtClean="0"/>
              <a:pPr>
                <a:defRPr/>
              </a:pPr>
              <a:t>30</a:t>
            </a:fld>
            <a:endParaRPr lang="en-US" dirty="0"/>
          </a:p>
        </p:txBody>
      </p:sp>
      <p:sp>
        <p:nvSpPr>
          <p:cNvPr id="8" name="TextBox 7">
            <a:extLst>
              <a:ext uri="{FF2B5EF4-FFF2-40B4-BE49-F238E27FC236}">
                <a16:creationId xmlns:a16="http://schemas.microsoft.com/office/drawing/2014/main" id="{C3F3E9AB-BA0E-43CB-AC63-8BAA44B30FDB}"/>
              </a:ext>
            </a:extLst>
          </p:cNvPr>
          <p:cNvSpPr txBox="1"/>
          <p:nvPr/>
        </p:nvSpPr>
        <p:spPr>
          <a:xfrm>
            <a:off x="222250" y="622667"/>
            <a:ext cx="8915400" cy="4011804"/>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300"/>
              </a:spcAft>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lumMod val="95000"/>
                    <a:lumOff val="5000"/>
                  </a:srgbClr>
                </a:solidFill>
                <a:effectLst/>
                <a:uLnTx/>
                <a:uFillTx/>
                <a:latin typeface="Arial"/>
                <a:ea typeface="Calibri" panose="020F0502020204030204" pitchFamily="34" charset="0"/>
                <a:cs typeface="Times New Roman" panose="02020603050405020304" pitchFamily="18" charset="0"/>
              </a:rPr>
              <a:t>No cavity with FE in </a:t>
            </a:r>
            <a:r>
              <a:rPr kumimoji="0" lang="en-US" sz="2000" b="0" i="0" u="none" strike="noStrike" kern="1200" cap="none" spc="0" normalizeH="0" baseline="0" noProof="0" dirty="0" err="1">
                <a:ln>
                  <a:noFill/>
                </a:ln>
                <a:solidFill>
                  <a:srgbClr val="000000">
                    <a:lumMod val="95000"/>
                    <a:lumOff val="5000"/>
                  </a:srgbClr>
                </a:solidFill>
                <a:effectLst/>
                <a:uLnTx/>
                <a:uFillTx/>
                <a:latin typeface="Arial"/>
                <a:ea typeface="Calibri" panose="020F0502020204030204" pitchFamily="34" charset="0"/>
                <a:cs typeface="Times New Roman" panose="02020603050405020304" pitchFamily="18" charset="0"/>
              </a:rPr>
              <a:t>vCM</a:t>
            </a:r>
            <a:r>
              <a:rPr kumimoji="0" lang="en-US" sz="2000" b="0" i="0" u="none" strike="noStrike" kern="1200" cap="none" spc="0" normalizeH="0" baseline="0" noProof="0" dirty="0">
                <a:ln>
                  <a:noFill/>
                </a:ln>
                <a:solidFill>
                  <a:srgbClr val="000000">
                    <a:lumMod val="95000"/>
                    <a:lumOff val="5000"/>
                  </a:srgbClr>
                </a:solidFill>
                <a:effectLst/>
                <a:uLnTx/>
                <a:uFillTx/>
                <a:latin typeface="Arial"/>
                <a:ea typeface="Calibri" panose="020F0502020204030204" pitchFamily="34" charset="0"/>
                <a:cs typeface="Times New Roman" panose="02020603050405020304" pitchFamily="18" charset="0"/>
              </a:rPr>
              <a:t> → processed 4 instrumented cavities (CAV1, CAV4, CAV5, CAV8)</a:t>
            </a:r>
          </a:p>
          <a:p>
            <a:pPr marL="285750" marR="0" lvl="0" indent="-285750" algn="l" defTabSz="914400" rtl="0" eaLnBrk="1" fontAlgn="auto" latinLnBrk="0" hangingPunct="1">
              <a:lnSpc>
                <a:spcPct val="107000"/>
              </a:lnSpc>
              <a:spcBef>
                <a:spcPts val="0"/>
              </a:spcBef>
              <a:spcAft>
                <a:spcPts val="300"/>
              </a:spcAft>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Processing order: s</a:t>
            </a:r>
            <a:r>
              <a:rPr kumimoji="0" lang="en-US" sz="2000" b="0" i="0" u="none" strike="noStrike" kern="1200" cap="none" spc="0" normalizeH="0" baseline="0" noProof="0" dirty="0">
                <a:ln>
                  <a:noFill/>
                </a:ln>
                <a:solidFill>
                  <a:srgbClr val="000000">
                    <a:lumMod val="95000"/>
                    <a:lumOff val="5000"/>
                  </a:srgbClr>
                </a:solidFill>
                <a:effectLst/>
                <a:uLnTx/>
                <a:uFillTx/>
                <a:latin typeface="Arial"/>
                <a:ea typeface="Calibri" panose="020F0502020204030204" pitchFamily="34" charset="0"/>
                <a:cs typeface="Times New Roman" panose="02020603050405020304" pitchFamily="18" charset="0"/>
              </a:rPr>
              <a:t>tarted from CAV1 (closest to </a:t>
            </a:r>
            <a:r>
              <a:rPr kumimoji="0" lang="en-US" sz="2000" b="0" i="0" u="none" strike="noStrike" kern="1200" cap="none" spc="0" normalizeH="0" baseline="0" noProof="0" dirty="0" err="1">
                <a:ln>
                  <a:noFill/>
                </a:ln>
                <a:solidFill>
                  <a:srgbClr val="000000">
                    <a:lumMod val="95000"/>
                    <a:lumOff val="5000"/>
                  </a:srgbClr>
                </a:solidFill>
                <a:effectLst/>
                <a:uLnTx/>
                <a:uFillTx/>
                <a:latin typeface="Arial"/>
                <a:ea typeface="Calibri" panose="020F0502020204030204" pitchFamily="34" charset="0"/>
                <a:cs typeface="Times New Roman" panose="02020603050405020304" pitchFamily="18" charset="0"/>
              </a:rPr>
              <a:t>vCM</a:t>
            </a:r>
            <a:r>
              <a:rPr kumimoji="0" lang="en-US" sz="2000" b="0" i="0" u="none" strike="noStrike" kern="1200" cap="none" spc="0" normalizeH="0" baseline="0" noProof="0" dirty="0">
                <a:ln>
                  <a:noFill/>
                </a:ln>
                <a:solidFill>
                  <a:srgbClr val="000000">
                    <a:lumMod val="95000"/>
                    <a:lumOff val="5000"/>
                  </a:srgbClr>
                </a:solidFill>
                <a:effectLst/>
                <a:uLnTx/>
                <a:uFillTx/>
                <a:latin typeface="Arial"/>
                <a:ea typeface="Calibri" panose="020F0502020204030204" pitchFamily="34" charset="0"/>
                <a:cs typeface="Times New Roman" panose="02020603050405020304" pitchFamily="18" charset="0"/>
              </a:rPr>
              <a:t> end, gas injection side) and proceeded to CAV4, CAV5, CAV8 following the direction of gas flow.</a:t>
            </a:r>
            <a:endParaRPr kumimoji="0" lang="en-US" sz="20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300"/>
              </a:spcAft>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Processing time: 1.5-2 hours/cell -&gt; 13.5-18 hours/cavity</a:t>
            </a:r>
          </a:p>
          <a:p>
            <a:pPr marL="285750" marR="0" lvl="0" indent="-285750" algn="l" defTabSz="914400" rtl="0" eaLnBrk="1" fontAlgn="auto" latinLnBrk="0" hangingPunct="1">
              <a:lnSpc>
                <a:spcPct val="107000"/>
              </a:lnSpc>
              <a:spcBef>
                <a:spcPts val="0"/>
              </a:spcBef>
              <a:spcAft>
                <a:spcPts val="300"/>
              </a:spcAft>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Plasma ignition procedure:</a:t>
            </a:r>
          </a:p>
          <a:p>
            <a:pPr marL="742950" marR="0" lvl="1" indent="-285750" algn="l" defTabSz="914400" rtl="0" eaLnBrk="1" fontAlgn="auto" latinLnBrk="0" hangingPunct="1">
              <a:lnSpc>
                <a:spcPct val="107000"/>
              </a:lnSpc>
              <a:spcBef>
                <a:spcPts val="0"/>
              </a:spcBef>
              <a:spcAft>
                <a:spcPts val="0"/>
              </a:spcAft>
              <a:buSzPct val="12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Plasma is ignited in cell # 5 (requires ≈60-70W)</a:t>
            </a:r>
          </a:p>
          <a:p>
            <a:pPr marL="742950" marR="0" lvl="1" indent="-285750" algn="l" defTabSz="914400" rtl="0" eaLnBrk="1" fontAlgn="auto" latinLnBrk="0" hangingPunct="1">
              <a:lnSpc>
                <a:spcPct val="107000"/>
              </a:lnSpc>
              <a:spcBef>
                <a:spcPts val="0"/>
              </a:spcBef>
              <a:spcAft>
                <a:spcPts val="0"/>
              </a:spcAft>
              <a:buSzPct val="12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Plasma is transferred to cell # 9 (going through cell # 6, 7, 8)</a:t>
            </a:r>
          </a:p>
          <a:p>
            <a:pPr marL="742950" marR="0" lvl="1" indent="-285750" algn="l" defTabSz="914400" rtl="0" eaLnBrk="1" fontAlgn="auto" latinLnBrk="0" hangingPunct="1">
              <a:lnSpc>
                <a:spcPct val="107000"/>
              </a:lnSpc>
              <a:spcBef>
                <a:spcPts val="0"/>
              </a:spcBef>
              <a:spcAft>
                <a:spcPts val="0"/>
              </a:spcAft>
              <a:buSzPct val="12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Plasma density is maximized in cell # 9 and cell processed for 45 min</a:t>
            </a:r>
          </a:p>
          <a:p>
            <a:pPr marL="742950" marR="0" lvl="1" indent="-285750" algn="l" defTabSz="914400" rtl="0" eaLnBrk="1" fontAlgn="auto" latinLnBrk="0" hangingPunct="1">
              <a:lnSpc>
                <a:spcPct val="107000"/>
              </a:lnSpc>
              <a:spcBef>
                <a:spcPts val="0"/>
              </a:spcBef>
              <a:spcAft>
                <a:spcPts val="0"/>
              </a:spcAft>
              <a:buSzPct val="12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Plasma density is detuned and plasma is transferred to cell #8</a:t>
            </a:r>
          </a:p>
          <a:p>
            <a:pPr marL="742950" marR="0" lvl="1" indent="-285750" algn="l" defTabSz="914400" rtl="0" eaLnBrk="1" fontAlgn="auto" latinLnBrk="0" hangingPunct="1">
              <a:lnSpc>
                <a:spcPct val="107000"/>
              </a:lnSpc>
              <a:spcBef>
                <a:spcPts val="0"/>
              </a:spcBef>
              <a:spcAft>
                <a:spcPts val="0"/>
              </a:spcAft>
              <a:buSzPct val="12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Procedure is repeated for each cell</a:t>
            </a:r>
          </a:p>
        </p:txBody>
      </p:sp>
    </p:spTree>
    <p:extLst>
      <p:ext uri="{BB962C8B-B14F-4D97-AF65-F5344CB8AC3E}">
        <p14:creationId xmlns:p14="http://schemas.microsoft.com/office/powerpoint/2010/main" val="1040192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4AEE8-2DFA-4B61-A1E8-54FA7C1B8441}"/>
              </a:ext>
            </a:extLst>
          </p:cNvPr>
          <p:cNvSpPr>
            <a:spLocks noGrp="1"/>
          </p:cNvSpPr>
          <p:nvPr>
            <p:ph type="title"/>
          </p:nvPr>
        </p:nvSpPr>
        <p:spPr/>
        <p:txBody>
          <a:bodyPr/>
          <a:lstStyle/>
          <a:p>
            <a:r>
              <a:rPr lang="en-US" dirty="0"/>
              <a:t>Plasma processing applied to </a:t>
            </a:r>
            <a:r>
              <a:rPr lang="en-US" dirty="0" err="1"/>
              <a:t>vCM</a:t>
            </a:r>
            <a:r>
              <a:rPr lang="en-US" dirty="0"/>
              <a:t> (1)</a:t>
            </a:r>
          </a:p>
        </p:txBody>
      </p:sp>
      <p:sp>
        <p:nvSpPr>
          <p:cNvPr id="4" name="Date Placeholder 3">
            <a:extLst>
              <a:ext uri="{FF2B5EF4-FFF2-40B4-BE49-F238E27FC236}">
                <a16:creationId xmlns:a16="http://schemas.microsoft.com/office/drawing/2014/main" id="{ADE028EA-1EE1-4D20-98AB-4DA54A07C70F}"/>
              </a:ext>
            </a:extLst>
          </p:cNvPr>
          <p:cNvSpPr>
            <a:spLocks noGrp="1"/>
          </p:cNvSpPr>
          <p:nvPr>
            <p:ph type="dt" sz="half" idx="2"/>
          </p:nvPr>
        </p:nvSpPr>
        <p:spPr/>
        <p:txBody>
          <a:bodyPr/>
          <a:lstStyle/>
          <a:p>
            <a:pPr>
              <a:defRPr/>
            </a:pPr>
            <a:fld id="{0F8C25D2-C46A-4305-92A9-51F50D3BDA97}" type="datetime1">
              <a:rPr lang="en-US" smtClean="0"/>
              <a:t>3/14/2024</a:t>
            </a:fld>
            <a:endParaRPr lang="en-US" dirty="0"/>
          </a:p>
        </p:txBody>
      </p:sp>
      <p:sp>
        <p:nvSpPr>
          <p:cNvPr id="5" name="Footer Placeholder 4">
            <a:extLst>
              <a:ext uri="{FF2B5EF4-FFF2-40B4-BE49-F238E27FC236}">
                <a16:creationId xmlns:a16="http://schemas.microsoft.com/office/drawing/2014/main" id="{22446714-7996-4560-980F-9E14953DC1E2}"/>
              </a:ext>
            </a:extLst>
          </p:cNvPr>
          <p:cNvSpPr>
            <a:spLocks noGrp="1"/>
          </p:cNvSpPr>
          <p:nvPr>
            <p:ph type="ftr" sz="quarter" idx="3"/>
          </p:nvPr>
        </p:nvSpPr>
        <p:spPr/>
        <p:txBody>
          <a:bodyPr/>
          <a:lstStyle/>
          <a:p>
            <a:r>
              <a:rPr lang="en-US"/>
              <a:t>B. Giaccone | IOTA/FAST Collaboration Meeting 2024</a:t>
            </a:r>
            <a:endParaRPr lang="en-US" b="1" dirty="0"/>
          </a:p>
        </p:txBody>
      </p:sp>
      <p:sp>
        <p:nvSpPr>
          <p:cNvPr id="6" name="Slide Number Placeholder 5">
            <a:extLst>
              <a:ext uri="{FF2B5EF4-FFF2-40B4-BE49-F238E27FC236}">
                <a16:creationId xmlns:a16="http://schemas.microsoft.com/office/drawing/2014/main" id="{7C84662C-3647-4EFB-8A4B-601389730FF8}"/>
              </a:ext>
            </a:extLst>
          </p:cNvPr>
          <p:cNvSpPr>
            <a:spLocks noGrp="1"/>
          </p:cNvSpPr>
          <p:nvPr>
            <p:ph type="sldNum" sz="quarter" idx="4"/>
          </p:nvPr>
        </p:nvSpPr>
        <p:spPr/>
        <p:txBody>
          <a:bodyPr/>
          <a:lstStyle/>
          <a:p>
            <a:pPr>
              <a:defRPr/>
            </a:pPr>
            <a:fld id="{148C009B-CB69-E04A-B9B3-34B26D69E9CF}" type="slidenum">
              <a:rPr lang="en-US" smtClean="0"/>
              <a:pPr>
                <a:defRPr/>
              </a:pPr>
              <a:t>31</a:t>
            </a:fld>
            <a:endParaRPr lang="en-US" dirty="0"/>
          </a:p>
        </p:txBody>
      </p:sp>
      <p:grpSp>
        <p:nvGrpSpPr>
          <p:cNvPr id="7" name="Group 6">
            <a:extLst>
              <a:ext uri="{FF2B5EF4-FFF2-40B4-BE49-F238E27FC236}">
                <a16:creationId xmlns:a16="http://schemas.microsoft.com/office/drawing/2014/main" id="{239224EF-007D-4FC3-918C-B24A43143110}"/>
              </a:ext>
            </a:extLst>
          </p:cNvPr>
          <p:cNvGrpSpPr/>
          <p:nvPr/>
        </p:nvGrpSpPr>
        <p:grpSpPr>
          <a:xfrm>
            <a:off x="4695173" y="763624"/>
            <a:ext cx="4396232" cy="3736293"/>
            <a:chOff x="4876800" y="938988"/>
            <a:chExt cx="4396232" cy="3736293"/>
          </a:xfrm>
        </p:grpSpPr>
        <p:pic>
          <p:nvPicPr>
            <p:cNvPr id="8" name="Picture 7">
              <a:extLst>
                <a:ext uri="{FF2B5EF4-FFF2-40B4-BE49-F238E27FC236}">
                  <a16:creationId xmlns:a16="http://schemas.microsoft.com/office/drawing/2014/main" id="{195ADC04-310E-41C0-B3DA-77168AC84E76}"/>
                </a:ext>
              </a:extLst>
            </p:cNvPr>
            <p:cNvPicPr>
              <a:picLocks noChangeAspect="1"/>
            </p:cNvPicPr>
            <p:nvPr/>
          </p:nvPicPr>
          <p:blipFill>
            <a:blip r:embed="rId2"/>
            <a:stretch>
              <a:fillRect/>
            </a:stretch>
          </p:blipFill>
          <p:spPr>
            <a:xfrm>
              <a:off x="5561033" y="1181988"/>
              <a:ext cx="3226090" cy="2507616"/>
            </a:xfrm>
            <a:prstGeom prst="rect">
              <a:avLst/>
            </a:prstGeom>
          </p:spPr>
        </p:pic>
        <p:sp>
          <p:nvSpPr>
            <p:cNvPr id="9" name="TextBox 8">
              <a:extLst>
                <a:ext uri="{FF2B5EF4-FFF2-40B4-BE49-F238E27FC236}">
                  <a16:creationId xmlns:a16="http://schemas.microsoft.com/office/drawing/2014/main" id="{D128777B-5BC0-44BE-97D8-5E1B9B8C72FB}"/>
                </a:ext>
              </a:extLst>
            </p:cNvPr>
            <p:cNvSpPr txBox="1"/>
            <p:nvPr/>
          </p:nvSpPr>
          <p:spPr>
            <a:xfrm>
              <a:off x="5561033" y="938988"/>
              <a:ext cx="3429000" cy="338554"/>
            </a:xfrm>
            <a:prstGeom prst="rect">
              <a:avLst/>
            </a:prstGeom>
            <a:noFill/>
          </p:spPr>
          <p:txBody>
            <a:bodyPr wrap="square" rtlCol="0">
              <a:spAutoFit/>
            </a:bodyPr>
            <a:lstStyle/>
            <a:p>
              <a:pPr defTabSz="914400" fontAlgn="auto">
                <a:spcBef>
                  <a:spcPts val="0"/>
                </a:spcBef>
                <a:spcAft>
                  <a:spcPts val="0"/>
                </a:spcAft>
              </a:pPr>
              <a:r>
                <a:rPr lang="en-US" sz="1600" dirty="0">
                  <a:solidFill>
                    <a:srgbClr val="000000"/>
                  </a:solidFill>
                  <a:latin typeface="Arial"/>
                  <a:ea typeface="+mn-ea"/>
                  <a:cs typeface="+mn-cs"/>
                </a:rPr>
                <a:t>CAV1: 1</a:t>
              </a:r>
              <a:r>
                <a:rPr lang="en-US" sz="1600" baseline="30000" dirty="0">
                  <a:solidFill>
                    <a:srgbClr val="000000"/>
                  </a:solidFill>
                  <a:latin typeface="Arial"/>
                  <a:ea typeface="+mn-ea"/>
                  <a:cs typeface="+mn-cs"/>
                </a:rPr>
                <a:t>st</a:t>
              </a:r>
              <a:r>
                <a:rPr lang="en-US" sz="1600" dirty="0">
                  <a:solidFill>
                    <a:srgbClr val="000000"/>
                  </a:solidFill>
                  <a:latin typeface="Arial"/>
                  <a:ea typeface="+mn-ea"/>
                  <a:cs typeface="+mn-cs"/>
                </a:rPr>
                <a:t> day of plasma processing</a:t>
              </a:r>
            </a:p>
          </p:txBody>
        </p:sp>
        <p:sp>
          <p:nvSpPr>
            <p:cNvPr id="10" name="TextBox 9">
              <a:extLst>
                <a:ext uri="{FF2B5EF4-FFF2-40B4-BE49-F238E27FC236}">
                  <a16:creationId xmlns:a16="http://schemas.microsoft.com/office/drawing/2014/main" id="{A53FB038-0BFE-482C-B8CA-A5D549DC4F26}"/>
                </a:ext>
              </a:extLst>
            </p:cNvPr>
            <p:cNvSpPr txBox="1"/>
            <p:nvPr/>
          </p:nvSpPr>
          <p:spPr>
            <a:xfrm>
              <a:off x="4876800" y="3598063"/>
              <a:ext cx="4396232" cy="1077218"/>
            </a:xfrm>
            <a:prstGeom prst="rect">
              <a:avLst/>
            </a:prstGeom>
            <a:noFill/>
          </p:spPr>
          <p:txBody>
            <a:bodyPr wrap="square" rtlCol="0">
              <a:spAutoFit/>
            </a:bodyPr>
            <a:lstStyle/>
            <a:p>
              <a:pPr marL="285750" indent="-285750" defTabSz="914400" fontAlgn="auto">
                <a:spcBef>
                  <a:spcPts val="0"/>
                </a:spcBef>
                <a:spcAft>
                  <a:spcPts val="0"/>
                </a:spcAft>
                <a:buFont typeface="Arial" panose="020B0604020202020204" pitchFamily="34" charset="0"/>
                <a:buChar char="•"/>
              </a:pPr>
              <a:r>
                <a:rPr lang="en-US" sz="1600" dirty="0">
                  <a:solidFill>
                    <a:srgbClr val="000000"/>
                  </a:solidFill>
                  <a:latin typeface="Arial"/>
                  <a:ea typeface="+mn-ea"/>
                  <a:cs typeface="+mn-cs"/>
                </a:rPr>
                <a:t>Increase in CO,CO</a:t>
              </a:r>
              <a:r>
                <a:rPr lang="en-US" sz="1600" baseline="-25000" dirty="0">
                  <a:solidFill>
                    <a:srgbClr val="000000"/>
                  </a:solidFill>
                  <a:latin typeface="Arial"/>
                  <a:ea typeface="+mn-ea"/>
                  <a:cs typeface="+mn-cs"/>
                </a:rPr>
                <a:t>2</a:t>
              </a:r>
              <a:r>
                <a:rPr lang="en-US" sz="1600" dirty="0">
                  <a:solidFill>
                    <a:srgbClr val="000000"/>
                  </a:solidFill>
                  <a:latin typeface="Arial"/>
                  <a:ea typeface="+mn-ea"/>
                  <a:cs typeface="+mn-cs"/>
                </a:rPr>
                <a:t>, C signals is observed along with decrease in O</a:t>
              </a:r>
              <a:r>
                <a:rPr lang="en-US" sz="1600" baseline="-25000" dirty="0">
                  <a:solidFill>
                    <a:srgbClr val="000000"/>
                  </a:solidFill>
                  <a:latin typeface="Arial"/>
                  <a:ea typeface="+mn-ea"/>
                  <a:cs typeface="+mn-cs"/>
                </a:rPr>
                <a:t>2</a:t>
              </a:r>
              <a:r>
                <a:rPr lang="en-US" sz="1600" dirty="0">
                  <a:solidFill>
                    <a:srgbClr val="000000"/>
                  </a:solidFill>
                  <a:latin typeface="Arial"/>
                  <a:ea typeface="+mn-ea"/>
                  <a:cs typeface="+mn-cs"/>
                </a:rPr>
                <a:t> signal</a:t>
              </a:r>
            </a:p>
            <a:p>
              <a:pPr marL="285750" indent="-285750" defTabSz="914400" fontAlgn="auto">
                <a:spcBef>
                  <a:spcPts val="0"/>
                </a:spcBef>
                <a:spcAft>
                  <a:spcPts val="0"/>
                </a:spcAft>
                <a:buFont typeface="Arial" panose="020B0604020202020204" pitchFamily="34" charset="0"/>
                <a:buChar char="•"/>
              </a:pPr>
              <a:r>
                <a:rPr lang="en-US" sz="1600" dirty="0">
                  <a:solidFill>
                    <a:srgbClr val="000000"/>
                  </a:solidFill>
                  <a:latin typeface="Arial"/>
                  <a:ea typeface="+mn-ea"/>
                  <a:cs typeface="+mn-cs"/>
                </a:rPr>
                <a:t>Almost no by-products measured by RGA during 2</a:t>
              </a:r>
              <a:r>
                <a:rPr lang="en-US" sz="1600" baseline="30000" dirty="0">
                  <a:solidFill>
                    <a:srgbClr val="000000"/>
                  </a:solidFill>
                  <a:latin typeface="Arial"/>
                  <a:ea typeface="+mn-ea"/>
                  <a:cs typeface="+mn-cs"/>
                </a:rPr>
                <a:t>nd</a:t>
              </a:r>
              <a:r>
                <a:rPr lang="en-US" sz="1600" dirty="0">
                  <a:solidFill>
                    <a:srgbClr val="000000"/>
                  </a:solidFill>
                  <a:latin typeface="Arial"/>
                  <a:ea typeface="+mn-ea"/>
                  <a:cs typeface="+mn-cs"/>
                </a:rPr>
                <a:t> day of plasma processing.</a:t>
              </a:r>
            </a:p>
          </p:txBody>
        </p:sp>
      </p:grpSp>
      <p:grpSp>
        <p:nvGrpSpPr>
          <p:cNvPr id="11" name="Group 10">
            <a:extLst>
              <a:ext uri="{FF2B5EF4-FFF2-40B4-BE49-F238E27FC236}">
                <a16:creationId xmlns:a16="http://schemas.microsoft.com/office/drawing/2014/main" id="{39447991-6450-4D17-A489-6CC4C6B8F963}"/>
              </a:ext>
            </a:extLst>
          </p:cNvPr>
          <p:cNvGrpSpPr/>
          <p:nvPr/>
        </p:nvGrpSpPr>
        <p:grpSpPr>
          <a:xfrm>
            <a:off x="0" y="975382"/>
            <a:ext cx="4953000" cy="2282826"/>
            <a:chOff x="103688" y="1232275"/>
            <a:chExt cx="4049357" cy="1782042"/>
          </a:xfrm>
        </p:grpSpPr>
        <p:grpSp>
          <p:nvGrpSpPr>
            <p:cNvPr id="12" name="Group 11">
              <a:extLst>
                <a:ext uri="{FF2B5EF4-FFF2-40B4-BE49-F238E27FC236}">
                  <a16:creationId xmlns:a16="http://schemas.microsoft.com/office/drawing/2014/main" id="{1442B7B8-CF7C-4C47-AFF0-27C46E9661FC}"/>
                </a:ext>
              </a:extLst>
            </p:cNvPr>
            <p:cNvGrpSpPr/>
            <p:nvPr/>
          </p:nvGrpSpPr>
          <p:grpSpPr>
            <a:xfrm>
              <a:off x="103688" y="1232275"/>
              <a:ext cx="4049357" cy="1131277"/>
              <a:chOff x="1374314" y="1038497"/>
              <a:chExt cx="5897071" cy="1685654"/>
            </a:xfrm>
          </p:grpSpPr>
          <p:grpSp>
            <p:nvGrpSpPr>
              <p:cNvPr id="14" name="Group 13">
                <a:extLst>
                  <a:ext uri="{FF2B5EF4-FFF2-40B4-BE49-F238E27FC236}">
                    <a16:creationId xmlns:a16="http://schemas.microsoft.com/office/drawing/2014/main" id="{1F565D3A-72EA-4FEA-93A2-1C6658F0FABA}"/>
                  </a:ext>
                </a:extLst>
              </p:cNvPr>
              <p:cNvGrpSpPr/>
              <p:nvPr/>
            </p:nvGrpSpPr>
            <p:grpSpPr>
              <a:xfrm>
                <a:off x="1374314" y="1038497"/>
                <a:ext cx="5897071" cy="1685654"/>
                <a:chOff x="1374314" y="1038497"/>
                <a:chExt cx="5897071" cy="1685654"/>
              </a:xfrm>
            </p:grpSpPr>
            <p:pic>
              <p:nvPicPr>
                <p:cNvPr id="16" name="Picture 15">
                  <a:extLst>
                    <a:ext uri="{FF2B5EF4-FFF2-40B4-BE49-F238E27FC236}">
                      <a16:creationId xmlns:a16="http://schemas.microsoft.com/office/drawing/2014/main" id="{9A7C62D0-5C27-4C65-B37B-4804D238381C}"/>
                    </a:ext>
                  </a:extLst>
                </p:cNvPr>
                <p:cNvPicPr>
                  <a:picLocks noChangeAspect="1"/>
                </p:cNvPicPr>
                <p:nvPr/>
              </p:nvPicPr>
              <p:blipFill rotWithShape="1">
                <a:blip r:embed="rId3"/>
                <a:srcRect t="6990" b="14119"/>
                <a:stretch/>
              </p:blipFill>
              <p:spPr>
                <a:xfrm>
                  <a:off x="1374314" y="1038497"/>
                  <a:ext cx="5897071" cy="1685654"/>
                </a:xfrm>
                <a:prstGeom prst="rect">
                  <a:avLst/>
                </a:prstGeom>
              </p:spPr>
            </p:pic>
            <p:grpSp>
              <p:nvGrpSpPr>
                <p:cNvPr id="17" name="Group 16">
                  <a:extLst>
                    <a:ext uri="{FF2B5EF4-FFF2-40B4-BE49-F238E27FC236}">
                      <a16:creationId xmlns:a16="http://schemas.microsoft.com/office/drawing/2014/main" id="{47D7E574-0573-477F-9CF6-2ABF16DD9921}"/>
                    </a:ext>
                  </a:extLst>
                </p:cNvPr>
                <p:cNvGrpSpPr/>
                <p:nvPr/>
              </p:nvGrpSpPr>
              <p:grpSpPr>
                <a:xfrm>
                  <a:off x="1950720" y="1635429"/>
                  <a:ext cx="45720" cy="146304"/>
                  <a:chOff x="1950720" y="1635429"/>
                  <a:chExt cx="45720" cy="146304"/>
                </a:xfrm>
              </p:grpSpPr>
              <p:sp>
                <p:nvSpPr>
                  <p:cNvPr id="18" name="Oval 17">
                    <a:extLst>
                      <a:ext uri="{FF2B5EF4-FFF2-40B4-BE49-F238E27FC236}">
                        <a16:creationId xmlns:a16="http://schemas.microsoft.com/office/drawing/2014/main" id="{E52CE211-B614-4ABD-9FF6-AFCE674C9747}"/>
                      </a:ext>
                    </a:extLst>
                  </p:cNvPr>
                  <p:cNvSpPr>
                    <a:spLocks noChangeAspect="1"/>
                  </p:cNvSpPr>
                  <p:nvPr/>
                </p:nvSpPr>
                <p:spPr>
                  <a:xfrm>
                    <a:off x="1950720" y="1635429"/>
                    <a:ext cx="45720" cy="45720"/>
                  </a:xfrm>
                  <a:prstGeom prst="ellipse">
                    <a:avLst/>
                  </a:prstGeom>
                  <a:noFill/>
                  <a:ln w="63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cxnSp>
                <p:nvCxnSpPr>
                  <p:cNvPr id="19" name="Straight Connector 18">
                    <a:extLst>
                      <a:ext uri="{FF2B5EF4-FFF2-40B4-BE49-F238E27FC236}">
                        <a16:creationId xmlns:a16="http://schemas.microsoft.com/office/drawing/2014/main" id="{CF230CBD-C53F-491F-9326-E3A7FA448C50}"/>
                      </a:ext>
                    </a:extLst>
                  </p:cNvPr>
                  <p:cNvCxnSpPr>
                    <a:cxnSpLocks/>
                  </p:cNvCxnSpPr>
                  <p:nvPr/>
                </p:nvCxnSpPr>
                <p:spPr>
                  <a:xfrm>
                    <a:off x="1973580" y="1681149"/>
                    <a:ext cx="0" cy="100584"/>
                  </a:xfrm>
                  <a:prstGeom prst="line">
                    <a:avLst/>
                  </a:prstGeom>
                  <a:noFill/>
                  <a:ln w="6350" cap="flat" cmpd="sng" algn="ctr">
                    <a:solidFill>
                      <a:srgbClr val="000000">
                        <a:shade val="95000"/>
                        <a:satMod val="105000"/>
                      </a:srgbClr>
                    </a:solidFill>
                    <a:prstDash val="solid"/>
                  </a:ln>
                  <a:effectLst/>
                </p:spPr>
              </p:cxnSp>
            </p:grpSp>
          </p:grpSp>
          <p:sp>
            <p:nvSpPr>
              <p:cNvPr id="15" name="TextBox 14">
                <a:extLst>
                  <a:ext uri="{FF2B5EF4-FFF2-40B4-BE49-F238E27FC236}">
                    <a16:creationId xmlns:a16="http://schemas.microsoft.com/office/drawing/2014/main" id="{E3251A7D-001F-4B78-97CF-53B5742CA42F}"/>
                  </a:ext>
                </a:extLst>
              </p:cNvPr>
              <p:cNvSpPr txBox="1"/>
              <p:nvPr/>
            </p:nvSpPr>
            <p:spPr>
              <a:xfrm>
                <a:off x="1865947" y="1543267"/>
                <a:ext cx="603522" cy="1384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00" b="0" i="0" u="none" strike="noStrike" kern="0" cap="none" spc="0" normalizeH="0" baseline="0" noProof="0" dirty="0">
                    <a:ln>
                      <a:noFill/>
                    </a:ln>
                    <a:solidFill>
                      <a:srgbClr val="000000"/>
                    </a:solidFill>
                    <a:effectLst/>
                    <a:uLnTx/>
                    <a:uFillTx/>
                    <a:latin typeface="Arial"/>
                    <a:ea typeface="+mn-ea"/>
                    <a:cs typeface="+mn-cs"/>
                  </a:rPr>
                  <a:t>PI</a:t>
                </a:r>
              </a:p>
            </p:txBody>
          </p:sp>
        </p:grpSp>
        <p:pic>
          <p:nvPicPr>
            <p:cNvPr id="13" name="Picture 12">
              <a:extLst>
                <a:ext uri="{FF2B5EF4-FFF2-40B4-BE49-F238E27FC236}">
                  <a16:creationId xmlns:a16="http://schemas.microsoft.com/office/drawing/2014/main" id="{A9F02501-194C-4F43-A5BE-E6FDFB5272F4}"/>
                </a:ext>
              </a:extLst>
            </p:cNvPr>
            <p:cNvPicPr>
              <a:picLocks noChangeAspect="1"/>
            </p:cNvPicPr>
            <p:nvPr/>
          </p:nvPicPr>
          <p:blipFill rotWithShape="1">
            <a:blip r:embed="rId4"/>
            <a:srcRect l="4939" t="8704" r="11944" b="5951"/>
            <a:stretch/>
          </p:blipFill>
          <p:spPr>
            <a:xfrm>
              <a:off x="1410055" y="1883041"/>
              <a:ext cx="1436621" cy="1131276"/>
            </a:xfrm>
            <a:prstGeom prst="rect">
              <a:avLst/>
            </a:prstGeom>
          </p:spPr>
        </p:pic>
      </p:grpSp>
      <p:sp>
        <p:nvSpPr>
          <p:cNvPr id="20" name="TextBox 19">
            <a:extLst>
              <a:ext uri="{FF2B5EF4-FFF2-40B4-BE49-F238E27FC236}">
                <a16:creationId xmlns:a16="http://schemas.microsoft.com/office/drawing/2014/main" id="{918D915B-424E-4A95-9D74-6AFE41168FA9}"/>
              </a:ext>
            </a:extLst>
          </p:cNvPr>
          <p:cNvSpPr txBox="1"/>
          <p:nvPr/>
        </p:nvSpPr>
        <p:spPr>
          <a:xfrm>
            <a:off x="761996" y="3514240"/>
            <a:ext cx="3429003" cy="646331"/>
          </a:xfrm>
          <a:prstGeom prst="rect">
            <a:avLst/>
          </a:prstGeom>
          <a:noFill/>
        </p:spPr>
        <p:txBody>
          <a:bodyPr wrap="square" rtlCol="0">
            <a:spAutoFit/>
          </a:bodyPr>
          <a:lstStyle/>
          <a:p>
            <a:pPr defTabSz="914400" fontAlgn="auto">
              <a:spcBef>
                <a:spcPts val="0"/>
              </a:spcBef>
              <a:spcAft>
                <a:spcPts val="0"/>
              </a:spcAft>
            </a:pPr>
            <a:r>
              <a:rPr lang="en-US" sz="1800" dirty="0">
                <a:solidFill>
                  <a:srgbClr val="000000"/>
                </a:solidFill>
                <a:latin typeface="Arial"/>
                <a:ea typeface="+mn-ea"/>
                <a:cs typeface="+mn-cs"/>
              </a:rPr>
              <a:t>Each morning the gas flow was established through the </a:t>
            </a:r>
            <a:r>
              <a:rPr lang="en-US" sz="1800" dirty="0" err="1">
                <a:solidFill>
                  <a:srgbClr val="000000"/>
                </a:solidFill>
                <a:latin typeface="Arial"/>
                <a:ea typeface="+mn-ea"/>
                <a:cs typeface="+mn-cs"/>
              </a:rPr>
              <a:t>vCM</a:t>
            </a:r>
            <a:endParaRPr lang="en-US" sz="1800" dirty="0">
              <a:solidFill>
                <a:srgbClr val="000000"/>
              </a:solidFill>
              <a:latin typeface="Arial"/>
              <a:ea typeface="+mn-ea"/>
              <a:cs typeface="+mn-cs"/>
            </a:endParaRPr>
          </a:p>
        </p:txBody>
      </p:sp>
    </p:spTree>
    <p:extLst>
      <p:ext uri="{BB962C8B-B14F-4D97-AF65-F5344CB8AC3E}">
        <p14:creationId xmlns:p14="http://schemas.microsoft.com/office/powerpoint/2010/main" val="4121989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77783A-CDAA-4D55-AA20-B78F99372FC6}"/>
              </a:ext>
            </a:extLst>
          </p:cNvPr>
          <p:cNvSpPr>
            <a:spLocks noGrp="1"/>
          </p:cNvSpPr>
          <p:nvPr>
            <p:ph type="title"/>
          </p:nvPr>
        </p:nvSpPr>
        <p:spPr/>
        <p:txBody>
          <a:bodyPr/>
          <a:lstStyle/>
          <a:p>
            <a:r>
              <a:rPr lang="en-US" dirty="0" err="1"/>
              <a:t>vCM</a:t>
            </a:r>
            <a:r>
              <a:rPr lang="en-US" dirty="0"/>
              <a:t> performance before and after plasma processing</a:t>
            </a:r>
          </a:p>
        </p:txBody>
      </p:sp>
      <p:sp>
        <p:nvSpPr>
          <p:cNvPr id="4" name="Date Placeholder 3">
            <a:extLst>
              <a:ext uri="{FF2B5EF4-FFF2-40B4-BE49-F238E27FC236}">
                <a16:creationId xmlns:a16="http://schemas.microsoft.com/office/drawing/2014/main" id="{388C1477-3E27-46BE-8085-8EDC6E87513A}"/>
              </a:ext>
            </a:extLst>
          </p:cNvPr>
          <p:cNvSpPr>
            <a:spLocks noGrp="1"/>
          </p:cNvSpPr>
          <p:nvPr>
            <p:ph type="dt" sz="half" idx="2"/>
          </p:nvPr>
        </p:nvSpPr>
        <p:spPr/>
        <p:txBody>
          <a:bodyPr/>
          <a:lstStyle/>
          <a:p>
            <a:pPr>
              <a:defRPr/>
            </a:pPr>
            <a:fld id="{36F83D21-B0FC-41D9-AD83-46BE9C1FA3C5}" type="datetime1">
              <a:rPr lang="en-US" smtClean="0"/>
              <a:t>3/14/2024</a:t>
            </a:fld>
            <a:endParaRPr lang="en-US" dirty="0"/>
          </a:p>
        </p:txBody>
      </p:sp>
      <p:sp>
        <p:nvSpPr>
          <p:cNvPr id="5" name="Footer Placeholder 4">
            <a:extLst>
              <a:ext uri="{FF2B5EF4-FFF2-40B4-BE49-F238E27FC236}">
                <a16:creationId xmlns:a16="http://schemas.microsoft.com/office/drawing/2014/main" id="{6976B4D9-83B7-45B4-9C5E-73584AB97D17}"/>
              </a:ext>
            </a:extLst>
          </p:cNvPr>
          <p:cNvSpPr>
            <a:spLocks noGrp="1"/>
          </p:cNvSpPr>
          <p:nvPr>
            <p:ph type="ftr" sz="quarter" idx="3"/>
          </p:nvPr>
        </p:nvSpPr>
        <p:spPr/>
        <p:txBody>
          <a:bodyPr/>
          <a:lstStyle/>
          <a:p>
            <a:r>
              <a:rPr lang="en-US"/>
              <a:t>B. Giaccone | IOTA/FAST Collaboration Meeting 2024</a:t>
            </a:r>
            <a:endParaRPr lang="en-US" b="1" dirty="0"/>
          </a:p>
        </p:txBody>
      </p:sp>
      <p:sp>
        <p:nvSpPr>
          <p:cNvPr id="6" name="Slide Number Placeholder 5">
            <a:extLst>
              <a:ext uri="{FF2B5EF4-FFF2-40B4-BE49-F238E27FC236}">
                <a16:creationId xmlns:a16="http://schemas.microsoft.com/office/drawing/2014/main" id="{F447E87C-0B4B-49FA-B8B8-3D885A7D6073}"/>
              </a:ext>
            </a:extLst>
          </p:cNvPr>
          <p:cNvSpPr>
            <a:spLocks noGrp="1"/>
          </p:cNvSpPr>
          <p:nvPr>
            <p:ph type="sldNum" sz="quarter" idx="4"/>
          </p:nvPr>
        </p:nvSpPr>
        <p:spPr/>
        <p:txBody>
          <a:bodyPr/>
          <a:lstStyle/>
          <a:p>
            <a:pPr>
              <a:defRPr/>
            </a:pPr>
            <a:fld id="{148C009B-CB69-E04A-B9B3-34B26D69E9CF}" type="slidenum">
              <a:rPr lang="en-US" smtClean="0"/>
              <a:pPr>
                <a:defRPr/>
              </a:pPr>
              <a:t>32</a:t>
            </a:fld>
            <a:endParaRPr lang="en-US" dirty="0"/>
          </a:p>
        </p:txBody>
      </p:sp>
      <p:pic>
        <p:nvPicPr>
          <p:cNvPr id="7" name="Content Placeholder 5">
            <a:extLst>
              <a:ext uri="{FF2B5EF4-FFF2-40B4-BE49-F238E27FC236}">
                <a16:creationId xmlns:a16="http://schemas.microsoft.com/office/drawing/2014/main" id="{1A4EF6B5-4CE3-4337-986F-63C8DD174AC9}"/>
              </a:ext>
            </a:extLst>
          </p:cNvPr>
          <p:cNvPicPr>
            <a:picLocks noChangeAspect="1"/>
          </p:cNvPicPr>
          <p:nvPr/>
        </p:nvPicPr>
        <p:blipFill>
          <a:blip r:embed="rId2"/>
          <a:stretch>
            <a:fillRect/>
          </a:stretch>
        </p:blipFill>
        <p:spPr>
          <a:xfrm>
            <a:off x="6031282" y="3083973"/>
            <a:ext cx="2733160" cy="1429313"/>
          </a:xfrm>
          <a:prstGeom prst="rect">
            <a:avLst/>
          </a:prstGeom>
        </p:spPr>
      </p:pic>
      <p:pic>
        <p:nvPicPr>
          <p:cNvPr id="8" name="Picture 7">
            <a:extLst>
              <a:ext uri="{FF2B5EF4-FFF2-40B4-BE49-F238E27FC236}">
                <a16:creationId xmlns:a16="http://schemas.microsoft.com/office/drawing/2014/main" id="{F1662537-EA53-4752-8474-D29765438FEF}"/>
              </a:ext>
            </a:extLst>
          </p:cNvPr>
          <p:cNvPicPr>
            <a:picLocks noChangeAspect="1"/>
          </p:cNvPicPr>
          <p:nvPr/>
        </p:nvPicPr>
        <p:blipFill>
          <a:blip r:embed="rId3"/>
          <a:stretch>
            <a:fillRect/>
          </a:stretch>
        </p:blipFill>
        <p:spPr>
          <a:xfrm>
            <a:off x="333599" y="880609"/>
            <a:ext cx="8221793" cy="2096150"/>
          </a:xfrm>
          <a:prstGeom prst="rect">
            <a:avLst/>
          </a:prstGeom>
        </p:spPr>
      </p:pic>
      <p:sp>
        <p:nvSpPr>
          <p:cNvPr id="9" name="TextBox 8">
            <a:extLst>
              <a:ext uri="{FF2B5EF4-FFF2-40B4-BE49-F238E27FC236}">
                <a16:creationId xmlns:a16="http://schemas.microsoft.com/office/drawing/2014/main" id="{A2086FA6-AE37-4745-B64D-01C2310B87C4}"/>
              </a:ext>
            </a:extLst>
          </p:cNvPr>
          <p:cNvSpPr txBox="1"/>
          <p:nvPr/>
        </p:nvSpPr>
        <p:spPr>
          <a:xfrm>
            <a:off x="762000" y="585551"/>
            <a:ext cx="2047009" cy="461665"/>
          </a:xfrm>
          <a:prstGeom prst="rect">
            <a:avLst/>
          </a:prstGeom>
          <a:noFill/>
        </p:spPr>
        <p:txBody>
          <a:bodyPr wrap="square" rtlCol="0">
            <a:spAutoFit/>
          </a:bodyPr>
          <a:lstStyle/>
          <a:p>
            <a:pPr algn="ctr" defTabSz="914400" fontAlgn="auto">
              <a:spcBef>
                <a:spcPts val="0"/>
              </a:spcBef>
              <a:spcAft>
                <a:spcPts val="0"/>
              </a:spcAft>
            </a:pPr>
            <a:r>
              <a:rPr lang="en-US" sz="1200" dirty="0">
                <a:solidFill>
                  <a:srgbClr val="000000"/>
                </a:solidFill>
                <a:latin typeface="Arial"/>
                <a:ea typeface="+mn-ea"/>
                <a:cs typeface="+mn-cs"/>
              </a:rPr>
              <a:t>Before Plasma processing 1</a:t>
            </a:r>
            <a:r>
              <a:rPr lang="en-US" sz="1200" baseline="30000" dirty="0">
                <a:solidFill>
                  <a:srgbClr val="000000"/>
                </a:solidFill>
                <a:latin typeface="Arial"/>
                <a:ea typeface="+mn-ea"/>
                <a:cs typeface="+mn-cs"/>
              </a:rPr>
              <a:t>st</a:t>
            </a:r>
            <a:r>
              <a:rPr lang="en-US" sz="1200" dirty="0">
                <a:solidFill>
                  <a:srgbClr val="000000"/>
                </a:solidFill>
                <a:latin typeface="Arial"/>
                <a:ea typeface="+mn-ea"/>
                <a:cs typeface="+mn-cs"/>
              </a:rPr>
              <a:t> cool down</a:t>
            </a:r>
          </a:p>
        </p:txBody>
      </p:sp>
      <p:sp>
        <p:nvSpPr>
          <p:cNvPr id="10" name="TextBox 9">
            <a:extLst>
              <a:ext uri="{FF2B5EF4-FFF2-40B4-BE49-F238E27FC236}">
                <a16:creationId xmlns:a16="http://schemas.microsoft.com/office/drawing/2014/main" id="{E25D320E-442B-45BA-A6B6-AEFE870D506C}"/>
              </a:ext>
            </a:extLst>
          </p:cNvPr>
          <p:cNvSpPr txBox="1"/>
          <p:nvPr/>
        </p:nvSpPr>
        <p:spPr>
          <a:xfrm>
            <a:off x="3657600" y="585551"/>
            <a:ext cx="2057400" cy="461665"/>
          </a:xfrm>
          <a:prstGeom prst="rect">
            <a:avLst/>
          </a:prstGeom>
          <a:noFill/>
        </p:spPr>
        <p:txBody>
          <a:bodyPr wrap="square" rtlCol="0">
            <a:spAutoFit/>
          </a:bodyPr>
          <a:lstStyle/>
          <a:p>
            <a:pPr algn="ctr" defTabSz="914400" fontAlgn="auto">
              <a:spcBef>
                <a:spcPts val="0"/>
              </a:spcBef>
              <a:spcAft>
                <a:spcPts val="0"/>
              </a:spcAft>
            </a:pPr>
            <a:r>
              <a:rPr lang="en-US" sz="1200" dirty="0">
                <a:solidFill>
                  <a:srgbClr val="000000"/>
                </a:solidFill>
                <a:latin typeface="Arial"/>
                <a:ea typeface="+mn-ea"/>
                <a:cs typeface="+mn-cs"/>
              </a:rPr>
              <a:t>Before Plasma processing 2</a:t>
            </a:r>
            <a:r>
              <a:rPr lang="en-US" sz="1200" baseline="30000" dirty="0">
                <a:solidFill>
                  <a:srgbClr val="000000"/>
                </a:solidFill>
                <a:latin typeface="Arial"/>
                <a:ea typeface="+mn-ea"/>
                <a:cs typeface="+mn-cs"/>
              </a:rPr>
              <a:t>nd</a:t>
            </a:r>
            <a:r>
              <a:rPr lang="en-US" sz="1200" dirty="0">
                <a:solidFill>
                  <a:srgbClr val="000000"/>
                </a:solidFill>
                <a:latin typeface="Arial"/>
                <a:ea typeface="+mn-ea"/>
                <a:cs typeface="+mn-cs"/>
              </a:rPr>
              <a:t> cool down</a:t>
            </a:r>
          </a:p>
        </p:txBody>
      </p:sp>
      <p:sp>
        <p:nvSpPr>
          <p:cNvPr id="11" name="TextBox 10">
            <a:extLst>
              <a:ext uri="{FF2B5EF4-FFF2-40B4-BE49-F238E27FC236}">
                <a16:creationId xmlns:a16="http://schemas.microsoft.com/office/drawing/2014/main" id="{BF330CB6-6BC2-4830-B555-9683C4EB7B12}"/>
              </a:ext>
            </a:extLst>
          </p:cNvPr>
          <p:cNvSpPr txBox="1"/>
          <p:nvPr/>
        </p:nvSpPr>
        <p:spPr>
          <a:xfrm>
            <a:off x="6444095" y="677884"/>
            <a:ext cx="2057400" cy="276999"/>
          </a:xfrm>
          <a:prstGeom prst="rect">
            <a:avLst/>
          </a:prstGeom>
          <a:noFill/>
        </p:spPr>
        <p:txBody>
          <a:bodyPr wrap="square" rtlCol="0">
            <a:spAutoFit/>
          </a:bodyPr>
          <a:lstStyle/>
          <a:p>
            <a:pPr algn="ctr" defTabSz="914400" fontAlgn="auto">
              <a:spcBef>
                <a:spcPts val="0"/>
              </a:spcBef>
              <a:spcAft>
                <a:spcPts val="0"/>
              </a:spcAft>
            </a:pPr>
            <a:r>
              <a:rPr lang="en-US" sz="1200" dirty="0">
                <a:solidFill>
                  <a:srgbClr val="000000"/>
                </a:solidFill>
                <a:latin typeface="Arial"/>
                <a:ea typeface="+mn-ea"/>
                <a:cs typeface="+mn-cs"/>
              </a:rPr>
              <a:t>After Plasma processing</a:t>
            </a:r>
          </a:p>
        </p:txBody>
      </p:sp>
      <p:sp>
        <p:nvSpPr>
          <p:cNvPr id="12" name="TextBox 11">
            <a:extLst>
              <a:ext uri="{FF2B5EF4-FFF2-40B4-BE49-F238E27FC236}">
                <a16:creationId xmlns:a16="http://schemas.microsoft.com/office/drawing/2014/main" id="{EF542D4B-6CDA-48A7-8F2B-5EE4BC660A0C}"/>
              </a:ext>
            </a:extLst>
          </p:cNvPr>
          <p:cNvSpPr txBox="1"/>
          <p:nvPr/>
        </p:nvSpPr>
        <p:spPr>
          <a:xfrm>
            <a:off x="258918" y="3083973"/>
            <a:ext cx="5772364" cy="1569660"/>
          </a:xfrm>
          <a:prstGeom prst="rect">
            <a:avLst/>
          </a:prstGeom>
          <a:noFill/>
        </p:spPr>
        <p:txBody>
          <a:bodyPr wrap="square">
            <a:spAutoFit/>
          </a:bodyPr>
          <a:lstStyle/>
          <a:p>
            <a:pPr defTabSz="914400" fontAlgn="auto">
              <a:spcBef>
                <a:spcPts val="0"/>
              </a:spcBef>
              <a:spcAft>
                <a:spcPts val="0"/>
              </a:spcAft>
            </a:pPr>
            <a:r>
              <a:rPr lang="en-US" sz="2000" dirty="0">
                <a:solidFill>
                  <a:srgbClr val="000000"/>
                </a:solidFill>
                <a:latin typeface="Arial"/>
                <a:ea typeface="+mn-ea"/>
                <a:cs typeface="Helvetica" panose="020B0604020202020204" pitchFamily="34" charset="0"/>
              </a:rPr>
              <a:t>Plasma processing </a:t>
            </a:r>
            <a:r>
              <a:rPr lang="en-US" sz="2000" b="1" dirty="0">
                <a:solidFill>
                  <a:srgbClr val="A4001D"/>
                </a:solidFill>
                <a:latin typeface="Arial"/>
                <a:ea typeface="+mn-ea"/>
                <a:cs typeface="Helvetica" panose="020B0604020202020204" pitchFamily="34" charset="0"/>
              </a:rPr>
              <a:t>can eliminate </a:t>
            </a:r>
            <a:r>
              <a:rPr lang="en-US" sz="2000" b="1" dirty="0" err="1">
                <a:solidFill>
                  <a:srgbClr val="A4001D"/>
                </a:solidFill>
                <a:latin typeface="Arial"/>
                <a:ea typeface="+mn-ea"/>
                <a:cs typeface="Helvetica" panose="020B0604020202020204" pitchFamily="34" charset="0"/>
              </a:rPr>
              <a:t>multipacting</a:t>
            </a:r>
            <a:r>
              <a:rPr lang="en-US" sz="2000" b="1" dirty="0">
                <a:solidFill>
                  <a:srgbClr val="A4001D"/>
                </a:solidFill>
                <a:latin typeface="Arial"/>
                <a:ea typeface="+mn-ea"/>
                <a:cs typeface="Helvetica" panose="020B0604020202020204" pitchFamily="34" charset="0"/>
              </a:rPr>
              <a:t>: </a:t>
            </a:r>
          </a:p>
          <a:p>
            <a:pPr marL="342900" indent="-342900" defTabSz="914400" fontAlgn="auto">
              <a:spcBef>
                <a:spcPts val="0"/>
              </a:spcBef>
              <a:spcAft>
                <a:spcPts val="0"/>
              </a:spcAft>
              <a:buFont typeface="Arial" panose="020B0604020202020204" pitchFamily="34" charset="0"/>
              <a:buChar char="•"/>
            </a:pPr>
            <a:r>
              <a:rPr lang="en-US" sz="1800" b="1" dirty="0">
                <a:solidFill>
                  <a:srgbClr val="A4001D"/>
                </a:solidFill>
                <a:latin typeface="Arial"/>
                <a:ea typeface="+mn-ea"/>
                <a:cs typeface="Helvetica" panose="020B0604020202020204" pitchFamily="34" charset="0"/>
              </a:rPr>
              <a:t>the 4 plasma processed cavities do no exhibit any MP quench</a:t>
            </a:r>
            <a:r>
              <a:rPr lang="en-US" sz="1800" b="1" dirty="0">
                <a:solidFill>
                  <a:srgbClr val="000000"/>
                </a:solidFill>
                <a:latin typeface="Arial"/>
                <a:ea typeface="+mn-ea"/>
                <a:cs typeface="Helvetica" panose="020B0604020202020204" pitchFamily="34" charset="0"/>
              </a:rPr>
              <a:t>, </a:t>
            </a:r>
            <a:r>
              <a:rPr lang="en-US" sz="1800" dirty="0">
                <a:solidFill>
                  <a:srgbClr val="000000"/>
                </a:solidFill>
                <a:latin typeface="Arial"/>
                <a:ea typeface="+mn-ea"/>
                <a:cs typeface="Helvetica" panose="020B0604020202020204" pitchFamily="34" charset="0"/>
              </a:rPr>
              <a:t>contrary to the other 4 cavities</a:t>
            </a:r>
          </a:p>
          <a:p>
            <a:pPr defTabSz="914400" fontAlgn="auto">
              <a:spcBef>
                <a:spcPts val="0"/>
              </a:spcBef>
              <a:spcAft>
                <a:spcPts val="0"/>
              </a:spcAft>
            </a:pPr>
            <a:r>
              <a:rPr lang="en-US" sz="2000" dirty="0">
                <a:solidFill>
                  <a:srgbClr val="000000"/>
                </a:solidFill>
                <a:latin typeface="Arial"/>
                <a:ea typeface="+mn-ea"/>
                <a:cs typeface="Helvetica" panose="020B0604020202020204" pitchFamily="34" charset="0"/>
              </a:rPr>
              <a:t>We could </a:t>
            </a:r>
            <a:r>
              <a:rPr lang="en-US" sz="2000" b="1" dirty="0">
                <a:solidFill>
                  <a:srgbClr val="A4001D"/>
                </a:solidFill>
                <a:latin typeface="Arial"/>
                <a:ea typeface="+mn-ea"/>
                <a:cs typeface="Helvetica" panose="020B0604020202020204" pitchFamily="34" charset="0"/>
              </a:rPr>
              <a:t>address both FE and MP in situ at the same time</a:t>
            </a:r>
            <a:endParaRPr lang="en-US" sz="2000" dirty="0">
              <a:solidFill>
                <a:srgbClr val="000000"/>
              </a:solidFill>
              <a:latin typeface="Arial"/>
              <a:ea typeface="+mn-ea"/>
              <a:cs typeface="Helvetica" panose="020B0604020202020204" pitchFamily="34" charset="0"/>
            </a:endParaRPr>
          </a:p>
        </p:txBody>
      </p:sp>
      <p:sp>
        <p:nvSpPr>
          <p:cNvPr id="13" name="Footer Placeholder 3">
            <a:extLst>
              <a:ext uri="{FF2B5EF4-FFF2-40B4-BE49-F238E27FC236}">
                <a16:creationId xmlns:a16="http://schemas.microsoft.com/office/drawing/2014/main" id="{5A044B02-969D-4515-8FD9-97800548376D}"/>
              </a:ext>
            </a:extLst>
          </p:cNvPr>
          <p:cNvSpPr txBox="1">
            <a:spLocks/>
          </p:cNvSpPr>
          <p:nvPr/>
        </p:nvSpPr>
        <p:spPr>
          <a:xfrm>
            <a:off x="3962400" y="4491134"/>
            <a:ext cx="2908126"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srgbClr val="00B0F0"/>
                </a:solidFill>
                <a:effectLst/>
                <a:uLnTx/>
                <a:uFillTx/>
                <a:latin typeface="Arial"/>
                <a:ea typeface="+mn-ea"/>
                <a:cs typeface="+mn-cs"/>
              </a:rPr>
              <a:t>B. Giaccone, et al. arXiv:2201.09776 (2022)</a:t>
            </a:r>
          </a:p>
        </p:txBody>
      </p:sp>
    </p:spTree>
    <p:extLst>
      <p:ext uri="{BB962C8B-B14F-4D97-AF65-F5344CB8AC3E}">
        <p14:creationId xmlns:p14="http://schemas.microsoft.com/office/powerpoint/2010/main" val="6886202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F4C8F3-A0B8-47F6-ACAB-7BA6A0EF917C}"/>
              </a:ext>
            </a:extLst>
          </p:cNvPr>
          <p:cNvSpPr>
            <a:spLocks noGrp="1"/>
          </p:cNvSpPr>
          <p:nvPr>
            <p:ph type="title"/>
          </p:nvPr>
        </p:nvSpPr>
        <p:spPr/>
        <p:txBody>
          <a:bodyPr/>
          <a:lstStyle/>
          <a:p>
            <a:r>
              <a:rPr lang="en-US" dirty="0"/>
              <a:t>Plasma processing for ILC 1.3GHz cavities</a:t>
            </a:r>
          </a:p>
        </p:txBody>
      </p:sp>
      <p:sp>
        <p:nvSpPr>
          <p:cNvPr id="4" name="Date Placeholder 3">
            <a:extLst>
              <a:ext uri="{FF2B5EF4-FFF2-40B4-BE49-F238E27FC236}">
                <a16:creationId xmlns:a16="http://schemas.microsoft.com/office/drawing/2014/main" id="{E4481051-EEFB-421C-92D9-410598F32585}"/>
              </a:ext>
            </a:extLst>
          </p:cNvPr>
          <p:cNvSpPr>
            <a:spLocks noGrp="1"/>
          </p:cNvSpPr>
          <p:nvPr>
            <p:ph type="dt" sz="half" idx="2"/>
          </p:nvPr>
        </p:nvSpPr>
        <p:spPr/>
        <p:txBody>
          <a:bodyPr/>
          <a:lstStyle/>
          <a:p>
            <a:pPr>
              <a:defRPr/>
            </a:pPr>
            <a:fld id="{5649C37B-C53F-4049-8C92-88D36087EA73}" type="datetime1">
              <a:rPr lang="en-US" smtClean="0"/>
              <a:t>3/14/2024</a:t>
            </a:fld>
            <a:endParaRPr lang="en-US" dirty="0"/>
          </a:p>
        </p:txBody>
      </p:sp>
      <p:sp>
        <p:nvSpPr>
          <p:cNvPr id="6" name="Slide Number Placeholder 5">
            <a:extLst>
              <a:ext uri="{FF2B5EF4-FFF2-40B4-BE49-F238E27FC236}">
                <a16:creationId xmlns:a16="http://schemas.microsoft.com/office/drawing/2014/main" id="{45ED0EFE-5FE2-4938-A8C9-C03DEC639634}"/>
              </a:ext>
            </a:extLst>
          </p:cNvPr>
          <p:cNvSpPr>
            <a:spLocks noGrp="1"/>
          </p:cNvSpPr>
          <p:nvPr>
            <p:ph type="sldNum" sz="quarter" idx="4"/>
          </p:nvPr>
        </p:nvSpPr>
        <p:spPr/>
        <p:txBody>
          <a:bodyPr/>
          <a:lstStyle/>
          <a:p>
            <a:pPr>
              <a:defRPr/>
            </a:pPr>
            <a:fld id="{148C009B-CB69-E04A-B9B3-34B26D69E9CF}" type="slidenum">
              <a:rPr lang="en-US" smtClean="0"/>
              <a:pPr>
                <a:defRPr/>
              </a:pPr>
              <a:t>33</a:t>
            </a:fld>
            <a:endParaRPr lang="en-US" dirty="0"/>
          </a:p>
        </p:txBody>
      </p:sp>
      <p:sp>
        <p:nvSpPr>
          <p:cNvPr id="13" name="TextBox 12">
            <a:extLst>
              <a:ext uri="{FF2B5EF4-FFF2-40B4-BE49-F238E27FC236}">
                <a16:creationId xmlns:a16="http://schemas.microsoft.com/office/drawing/2014/main" id="{1B0B63C0-0611-4633-821B-396BF0771ABF}"/>
              </a:ext>
            </a:extLst>
          </p:cNvPr>
          <p:cNvSpPr txBox="1"/>
          <p:nvPr/>
        </p:nvSpPr>
        <p:spPr>
          <a:xfrm>
            <a:off x="140046" y="583462"/>
            <a:ext cx="6999789" cy="584775"/>
          </a:xfrm>
          <a:prstGeom prst="rect">
            <a:avLst/>
          </a:prstGeom>
          <a:noFill/>
        </p:spPr>
        <p:txBody>
          <a:bodyPr wrap="square" rtlCol="0">
            <a:spAutoFit/>
          </a:bodyPr>
          <a:lstStyle/>
          <a:p>
            <a:pPr marL="342900" indent="-342900">
              <a:buFont typeface="Arial" panose="020B0604020202020204" pitchFamily="34" charset="0"/>
              <a:buChar char="•"/>
            </a:pPr>
            <a:r>
              <a:rPr lang="en-US" sz="1600" dirty="0">
                <a:solidFill>
                  <a:schemeClr val="accent6">
                    <a:lumMod val="50000"/>
                  </a:schemeClr>
                </a:solidFill>
                <a:latin typeface="Helvetica" panose="020B0604020202020204" pitchFamily="34" charset="0"/>
                <a:cs typeface="Helvetica" panose="020B0604020202020204" pitchFamily="34" charset="0"/>
              </a:rPr>
              <a:t>Plasma ignition method developed at FNAL for LCLS-II(-HE): uses </a:t>
            </a:r>
            <a:r>
              <a:rPr lang="en-US" sz="1600" b="1" dirty="0">
                <a:solidFill>
                  <a:schemeClr val="accent4"/>
                </a:solidFill>
                <a:latin typeface="Helvetica" panose="020B0604020202020204" pitchFamily="34" charset="0"/>
                <a:cs typeface="Helvetica" panose="020B0604020202020204" pitchFamily="34" charset="0"/>
              </a:rPr>
              <a:t>HOM and HOM couplers</a:t>
            </a:r>
            <a:r>
              <a:rPr lang="en-US" sz="1600" dirty="0">
                <a:solidFill>
                  <a:schemeClr val="accent6">
                    <a:lumMod val="50000"/>
                  </a:schemeClr>
                </a:solidFill>
                <a:latin typeface="Helvetica" panose="020B0604020202020204" pitchFamily="34" charset="0"/>
                <a:cs typeface="Helvetica" panose="020B0604020202020204" pitchFamily="34" charset="0"/>
              </a:rPr>
              <a:t> to ensure good coupling at RT</a:t>
            </a:r>
          </a:p>
        </p:txBody>
      </p:sp>
      <p:pic>
        <p:nvPicPr>
          <p:cNvPr id="27" name="Picture 26">
            <a:extLst>
              <a:ext uri="{FF2B5EF4-FFF2-40B4-BE49-F238E27FC236}">
                <a16:creationId xmlns:a16="http://schemas.microsoft.com/office/drawing/2014/main" id="{7E498A74-A022-40CA-9CAD-1A17EA680A32}"/>
              </a:ext>
            </a:extLst>
          </p:cNvPr>
          <p:cNvPicPr>
            <a:picLocks noChangeAspect="1"/>
          </p:cNvPicPr>
          <p:nvPr/>
        </p:nvPicPr>
        <p:blipFill>
          <a:blip r:embed="rId2"/>
          <a:stretch>
            <a:fillRect/>
          </a:stretch>
        </p:blipFill>
        <p:spPr>
          <a:xfrm>
            <a:off x="6281610" y="2554092"/>
            <a:ext cx="2140580" cy="1828800"/>
          </a:xfrm>
          <a:prstGeom prst="rect">
            <a:avLst/>
          </a:prstGeom>
        </p:spPr>
      </p:pic>
      <p:pic>
        <p:nvPicPr>
          <p:cNvPr id="28" name="Picture 27">
            <a:extLst>
              <a:ext uri="{FF2B5EF4-FFF2-40B4-BE49-F238E27FC236}">
                <a16:creationId xmlns:a16="http://schemas.microsoft.com/office/drawing/2014/main" id="{DF7A6B62-E027-4A29-9557-3AFEDA4CE197}"/>
              </a:ext>
            </a:extLst>
          </p:cNvPr>
          <p:cNvPicPr>
            <a:picLocks noChangeAspect="1"/>
          </p:cNvPicPr>
          <p:nvPr/>
        </p:nvPicPr>
        <p:blipFill>
          <a:blip r:embed="rId3"/>
          <a:stretch>
            <a:fillRect/>
          </a:stretch>
        </p:blipFill>
        <p:spPr>
          <a:xfrm>
            <a:off x="7139835" y="116344"/>
            <a:ext cx="1512319" cy="978560"/>
          </a:xfrm>
          <a:prstGeom prst="rect">
            <a:avLst/>
          </a:prstGeom>
        </p:spPr>
      </p:pic>
      <p:sp>
        <p:nvSpPr>
          <p:cNvPr id="29" name="TextBox 28">
            <a:extLst>
              <a:ext uri="{FF2B5EF4-FFF2-40B4-BE49-F238E27FC236}">
                <a16:creationId xmlns:a16="http://schemas.microsoft.com/office/drawing/2014/main" id="{0B0367F9-241E-4ABC-9160-C2A6D0F4FA3D}"/>
              </a:ext>
            </a:extLst>
          </p:cNvPr>
          <p:cNvSpPr txBox="1"/>
          <p:nvPr/>
        </p:nvSpPr>
        <p:spPr>
          <a:xfrm>
            <a:off x="140046" y="1604505"/>
            <a:ext cx="8775354" cy="830997"/>
          </a:xfrm>
          <a:prstGeom prst="rect">
            <a:avLst/>
          </a:prstGeom>
          <a:noFill/>
        </p:spPr>
        <p:txBody>
          <a:bodyPr wrap="square" rtlCol="0">
            <a:spAutoFit/>
          </a:bodyPr>
          <a:lstStyle/>
          <a:p>
            <a:pPr marL="342900" indent="-342900">
              <a:buFont typeface="Arial" panose="020B0604020202020204" pitchFamily="34" charset="0"/>
              <a:buChar char="•"/>
            </a:pPr>
            <a:r>
              <a:rPr lang="en-US" sz="1600" dirty="0">
                <a:solidFill>
                  <a:schemeClr val="accent6">
                    <a:lumMod val="50000"/>
                  </a:schemeClr>
                </a:solidFill>
                <a:latin typeface="Helvetica" panose="020B0604020202020204" pitchFamily="34" charset="0"/>
                <a:cs typeface="Helvetica" panose="020B0604020202020204" pitchFamily="34" charset="0"/>
              </a:rPr>
              <a:t>Comparison of RT S21, S11, S22 measurements on ILC style and LCLS-II cavities: no dramatic difference in coupling to dipole modes</a:t>
            </a:r>
          </a:p>
          <a:p>
            <a:pPr marL="342900" indent="-342900">
              <a:buFont typeface="Arial" panose="020B0604020202020204" pitchFamily="34" charset="0"/>
              <a:buChar char="•"/>
            </a:pPr>
            <a:r>
              <a:rPr lang="en-US" sz="1600" dirty="0">
                <a:solidFill>
                  <a:schemeClr val="accent6">
                    <a:lumMod val="50000"/>
                  </a:schemeClr>
                </a:solidFill>
                <a:latin typeface="Helvetica" panose="020B0604020202020204" pitchFamily="34" charset="0"/>
                <a:cs typeface="Helvetica" panose="020B0604020202020204" pitchFamily="34" charset="0"/>
              </a:rPr>
              <a:t>Possible issue: CM HOM cables: for LCLS-II rated for 10W, for ILC rated for 1W!</a:t>
            </a:r>
          </a:p>
        </p:txBody>
      </p:sp>
      <p:sp>
        <p:nvSpPr>
          <p:cNvPr id="30" name="TextBox 29">
            <a:extLst>
              <a:ext uri="{FF2B5EF4-FFF2-40B4-BE49-F238E27FC236}">
                <a16:creationId xmlns:a16="http://schemas.microsoft.com/office/drawing/2014/main" id="{288F35ED-17B1-4669-A26F-9A2EC4B5CBF4}"/>
              </a:ext>
            </a:extLst>
          </p:cNvPr>
          <p:cNvSpPr txBox="1"/>
          <p:nvPr/>
        </p:nvSpPr>
        <p:spPr>
          <a:xfrm>
            <a:off x="140046" y="1098312"/>
            <a:ext cx="9003953" cy="584775"/>
          </a:xfrm>
          <a:prstGeom prst="rect">
            <a:avLst/>
          </a:prstGeom>
          <a:noFill/>
        </p:spPr>
        <p:txBody>
          <a:bodyPr wrap="square" rtlCol="0">
            <a:spAutoFit/>
          </a:bodyPr>
          <a:lstStyle/>
          <a:p>
            <a:pPr marL="342900" indent="-342900">
              <a:buFont typeface="Arial" panose="020B0604020202020204" pitchFamily="34" charset="0"/>
              <a:buChar char="•"/>
            </a:pPr>
            <a:r>
              <a:rPr lang="en-US" sz="1600" dirty="0">
                <a:solidFill>
                  <a:schemeClr val="accent6">
                    <a:lumMod val="50000"/>
                  </a:schemeClr>
                </a:solidFill>
                <a:latin typeface="Helvetica" panose="020B0604020202020204" pitchFamily="34" charset="0"/>
                <a:cs typeface="Helvetica" panose="020B0604020202020204" pitchFamily="34" charset="0"/>
              </a:rPr>
              <a:t>Antenna tip for LCLS-II and ILC HOM couplers is different → different coupling to 1D and 2D modes → can we still use same ignition method?</a:t>
            </a:r>
          </a:p>
        </p:txBody>
      </p:sp>
      <p:pic>
        <p:nvPicPr>
          <p:cNvPr id="31" name="Picture 30">
            <a:extLst>
              <a:ext uri="{FF2B5EF4-FFF2-40B4-BE49-F238E27FC236}">
                <a16:creationId xmlns:a16="http://schemas.microsoft.com/office/drawing/2014/main" id="{A7D3C8A3-D31A-4A30-9692-D9A932F80CDF}"/>
              </a:ext>
            </a:extLst>
          </p:cNvPr>
          <p:cNvPicPr>
            <a:picLocks noChangeAspect="1"/>
          </p:cNvPicPr>
          <p:nvPr/>
        </p:nvPicPr>
        <p:blipFill>
          <a:blip r:embed="rId4"/>
          <a:stretch>
            <a:fillRect/>
          </a:stretch>
        </p:blipFill>
        <p:spPr>
          <a:xfrm>
            <a:off x="963595" y="2546596"/>
            <a:ext cx="2135536" cy="1828800"/>
          </a:xfrm>
          <a:prstGeom prst="rect">
            <a:avLst/>
          </a:prstGeom>
        </p:spPr>
      </p:pic>
      <p:pic>
        <p:nvPicPr>
          <p:cNvPr id="32" name="Picture 31">
            <a:extLst>
              <a:ext uri="{FF2B5EF4-FFF2-40B4-BE49-F238E27FC236}">
                <a16:creationId xmlns:a16="http://schemas.microsoft.com/office/drawing/2014/main" id="{4A8F20B8-E99E-476B-9273-E157E8A5E432}"/>
              </a:ext>
            </a:extLst>
          </p:cNvPr>
          <p:cNvPicPr>
            <a:picLocks noChangeAspect="1"/>
          </p:cNvPicPr>
          <p:nvPr/>
        </p:nvPicPr>
        <p:blipFill>
          <a:blip r:embed="rId5"/>
          <a:stretch>
            <a:fillRect/>
          </a:stretch>
        </p:blipFill>
        <p:spPr>
          <a:xfrm>
            <a:off x="3665530" y="2539611"/>
            <a:ext cx="2130890" cy="1828800"/>
          </a:xfrm>
          <a:prstGeom prst="rect">
            <a:avLst/>
          </a:prstGeom>
        </p:spPr>
      </p:pic>
      <p:sp>
        <p:nvSpPr>
          <p:cNvPr id="33" name="TextBox 32">
            <a:extLst>
              <a:ext uri="{FF2B5EF4-FFF2-40B4-BE49-F238E27FC236}">
                <a16:creationId xmlns:a16="http://schemas.microsoft.com/office/drawing/2014/main" id="{41337AA2-84BC-4707-BFE2-D8ACA5EB3FAE}"/>
              </a:ext>
            </a:extLst>
          </p:cNvPr>
          <p:cNvSpPr txBox="1"/>
          <p:nvPr/>
        </p:nvSpPr>
        <p:spPr>
          <a:xfrm>
            <a:off x="795957" y="4318548"/>
            <a:ext cx="2529804" cy="307777"/>
          </a:xfrm>
          <a:prstGeom prst="rect">
            <a:avLst/>
          </a:prstGeom>
          <a:noFill/>
        </p:spPr>
        <p:txBody>
          <a:bodyPr wrap="square" rtlCol="0">
            <a:spAutoFit/>
          </a:bodyPr>
          <a:lstStyle/>
          <a:p>
            <a:r>
              <a:rPr lang="en-US" sz="1400" dirty="0">
                <a:solidFill>
                  <a:srgbClr val="C00000"/>
                </a:solidFill>
                <a:latin typeface="Helvetica" panose="020B0604020202020204" pitchFamily="34" charset="0"/>
                <a:cs typeface="Helvetica" panose="020B0604020202020204" pitchFamily="34" charset="0"/>
              </a:rPr>
              <a:t>S21 – 1D and 2D passbands</a:t>
            </a:r>
          </a:p>
        </p:txBody>
      </p:sp>
      <p:sp>
        <p:nvSpPr>
          <p:cNvPr id="34" name="TextBox 33">
            <a:extLst>
              <a:ext uri="{FF2B5EF4-FFF2-40B4-BE49-F238E27FC236}">
                <a16:creationId xmlns:a16="http://schemas.microsoft.com/office/drawing/2014/main" id="{B0239DF0-22CF-444E-8CFA-4C41527435C8}"/>
              </a:ext>
            </a:extLst>
          </p:cNvPr>
          <p:cNvSpPr txBox="1"/>
          <p:nvPr/>
        </p:nvSpPr>
        <p:spPr>
          <a:xfrm>
            <a:off x="6503663" y="4318548"/>
            <a:ext cx="1991434" cy="307777"/>
          </a:xfrm>
          <a:prstGeom prst="rect">
            <a:avLst/>
          </a:prstGeom>
          <a:noFill/>
        </p:spPr>
        <p:txBody>
          <a:bodyPr wrap="square" rtlCol="0">
            <a:spAutoFit/>
          </a:bodyPr>
          <a:lstStyle/>
          <a:p>
            <a:r>
              <a:rPr lang="en-US" sz="1400" dirty="0">
                <a:solidFill>
                  <a:srgbClr val="C00000"/>
                </a:solidFill>
                <a:latin typeface="Helvetica" panose="020B0604020202020204" pitchFamily="34" charset="0"/>
                <a:cs typeface="Helvetica" panose="020B0604020202020204" pitchFamily="34" charset="0"/>
              </a:rPr>
              <a:t>S11 – zoom on 2D-1</a:t>
            </a:r>
          </a:p>
        </p:txBody>
      </p:sp>
      <p:sp>
        <p:nvSpPr>
          <p:cNvPr id="35" name="TextBox 34">
            <a:extLst>
              <a:ext uri="{FF2B5EF4-FFF2-40B4-BE49-F238E27FC236}">
                <a16:creationId xmlns:a16="http://schemas.microsoft.com/office/drawing/2014/main" id="{0D3E3FAC-471A-4D79-A3EE-F7263BE2B8F2}"/>
              </a:ext>
            </a:extLst>
          </p:cNvPr>
          <p:cNvSpPr txBox="1"/>
          <p:nvPr/>
        </p:nvSpPr>
        <p:spPr>
          <a:xfrm>
            <a:off x="3818769" y="4318548"/>
            <a:ext cx="1824412" cy="307777"/>
          </a:xfrm>
          <a:prstGeom prst="rect">
            <a:avLst/>
          </a:prstGeom>
          <a:noFill/>
        </p:spPr>
        <p:txBody>
          <a:bodyPr wrap="square" rtlCol="0">
            <a:spAutoFit/>
          </a:bodyPr>
          <a:lstStyle/>
          <a:p>
            <a:r>
              <a:rPr lang="en-US" sz="1400" dirty="0">
                <a:solidFill>
                  <a:srgbClr val="C00000"/>
                </a:solidFill>
                <a:latin typeface="Helvetica" panose="020B0604020202020204" pitchFamily="34" charset="0"/>
                <a:cs typeface="Helvetica" panose="020B0604020202020204" pitchFamily="34" charset="0"/>
              </a:rPr>
              <a:t>S21 – zoom on 2D-1</a:t>
            </a:r>
          </a:p>
        </p:txBody>
      </p:sp>
      <p:sp>
        <p:nvSpPr>
          <p:cNvPr id="2" name="Footer Placeholder 1">
            <a:extLst>
              <a:ext uri="{FF2B5EF4-FFF2-40B4-BE49-F238E27FC236}">
                <a16:creationId xmlns:a16="http://schemas.microsoft.com/office/drawing/2014/main" id="{CAC4C1E1-09A3-22FA-5590-3D1E3682E10B}"/>
              </a:ext>
            </a:extLst>
          </p:cNvPr>
          <p:cNvSpPr>
            <a:spLocks noGrp="1"/>
          </p:cNvSpPr>
          <p:nvPr>
            <p:ph type="ftr" sz="quarter" idx="3"/>
          </p:nvPr>
        </p:nvSpPr>
        <p:spPr/>
        <p:txBody>
          <a:bodyPr/>
          <a:lstStyle/>
          <a:p>
            <a:r>
              <a:rPr lang="en-US"/>
              <a:t>B. Giaccone | IOTA/FAST Collaboration Meeting 2024</a:t>
            </a:r>
            <a:endParaRPr lang="en-US" b="1" dirty="0"/>
          </a:p>
        </p:txBody>
      </p:sp>
    </p:spTree>
    <p:extLst>
      <p:ext uri="{BB962C8B-B14F-4D97-AF65-F5344CB8AC3E}">
        <p14:creationId xmlns:p14="http://schemas.microsoft.com/office/powerpoint/2010/main" val="5479296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F7071F-7801-410F-8338-2E2C2912A422}"/>
              </a:ext>
            </a:extLst>
          </p:cNvPr>
          <p:cNvSpPr>
            <a:spLocks noGrp="1"/>
          </p:cNvSpPr>
          <p:nvPr>
            <p:ph type="title"/>
          </p:nvPr>
        </p:nvSpPr>
        <p:spPr/>
        <p:txBody>
          <a:bodyPr/>
          <a:lstStyle/>
          <a:p>
            <a:r>
              <a:rPr lang="en-US" dirty="0"/>
              <a:t>Potential recipe for ILC cavities</a:t>
            </a:r>
          </a:p>
        </p:txBody>
      </p:sp>
      <p:sp>
        <p:nvSpPr>
          <p:cNvPr id="4" name="Date Placeholder 3">
            <a:extLst>
              <a:ext uri="{FF2B5EF4-FFF2-40B4-BE49-F238E27FC236}">
                <a16:creationId xmlns:a16="http://schemas.microsoft.com/office/drawing/2014/main" id="{71E34BD1-FE82-4495-8499-EB805B123BC2}"/>
              </a:ext>
            </a:extLst>
          </p:cNvPr>
          <p:cNvSpPr>
            <a:spLocks noGrp="1"/>
          </p:cNvSpPr>
          <p:nvPr>
            <p:ph type="dt" sz="half" idx="2"/>
          </p:nvPr>
        </p:nvSpPr>
        <p:spPr/>
        <p:txBody>
          <a:bodyPr/>
          <a:lstStyle/>
          <a:p>
            <a:pPr>
              <a:defRPr/>
            </a:pPr>
            <a:fld id="{6F1AC786-288A-425A-97FE-59B2B234D904}" type="datetime1">
              <a:rPr lang="en-US" smtClean="0"/>
              <a:t>3/14/2024</a:t>
            </a:fld>
            <a:endParaRPr lang="en-US" dirty="0"/>
          </a:p>
        </p:txBody>
      </p:sp>
      <p:sp>
        <p:nvSpPr>
          <p:cNvPr id="5" name="Footer Placeholder 4">
            <a:extLst>
              <a:ext uri="{FF2B5EF4-FFF2-40B4-BE49-F238E27FC236}">
                <a16:creationId xmlns:a16="http://schemas.microsoft.com/office/drawing/2014/main" id="{9BBE2149-C0FC-4600-8031-E8D5DDE6754E}"/>
              </a:ext>
            </a:extLst>
          </p:cNvPr>
          <p:cNvSpPr>
            <a:spLocks noGrp="1"/>
          </p:cNvSpPr>
          <p:nvPr>
            <p:ph type="ftr" sz="quarter" idx="3"/>
          </p:nvPr>
        </p:nvSpPr>
        <p:spPr/>
        <p:txBody>
          <a:bodyPr/>
          <a:lstStyle/>
          <a:p>
            <a:r>
              <a:rPr lang="en-US"/>
              <a:t>B. Giaccone | IOTA/FAST Collaboration Meeting 2024</a:t>
            </a:r>
            <a:endParaRPr lang="en-US" b="1" dirty="0"/>
          </a:p>
        </p:txBody>
      </p:sp>
      <p:sp>
        <p:nvSpPr>
          <p:cNvPr id="6" name="Slide Number Placeholder 5">
            <a:extLst>
              <a:ext uri="{FF2B5EF4-FFF2-40B4-BE49-F238E27FC236}">
                <a16:creationId xmlns:a16="http://schemas.microsoft.com/office/drawing/2014/main" id="{069D1930-E0CF-4F12-8273-76AE212FD0F6}"/>
              </a:ext>
            </a:extLst>
          </p:cNvPr>
          <p:cNvSpPr>
            <a:spLocks noGrp="1"/>
          </p:cNvSpPr>
          <p:nvPr>
            <p:ph type="sldNum" sz="quarter" idx="4"/>
          </p:nvPr>
        </p:nvSpPr>
        <p:spPr/>
        <p:txBody>
          <a:bodyPr/>
          <a:lstStyle/>
          <a:p>
            <a:pPr>
              <a:defRPr/>
            </a:pPr>
            <a:fld id="{148C009B-CB69-E04A-B9B3-34B26D69E9CF}" type="slidenum">
              <a:rPr lang="en-US" smtClean="0"/>
              <a:pPr>
                <a:defRPr/>
              </a:pPr>
              <a:t>34</a:t>
            </a:fld>
            <a:endParaRPr lang="en-US" dirty="0"/>
          </a:p>
        </p:txBody>
      </p:sp>
      <p:pic>
        <p:nvPicPr>
          <p:cNvPr id="12" name="Picture 11" descr="Chart&#10;&#10;Description automatically generated">
            <a:extLst>
              <a:ext uri="{FF2B5EF4-FFF2-40B4-BE49-F238E27FC236}">
                <a16:creationId xmlns:a16="http://schemas.microsoft.com/office/drawing/2014/main" id="{84F44A26-7E34-4B73-A4CF-8D991631C10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80359" y="1087178"/>
            <a:ext cx="4421223" cy="3383280"/>
          </a:xfrm>
          <a:prstGeom prst="rect">
            <a:avLst/>
          </a:prstGeom>
        </p:spPr>
      </p:pic>
      <p:pic>
        <p:nvPicPr>
          <p:cNvPr id="16" name="Picture 15" descr="Chart, line chart, histogram&#10;&#10;Description automatically generated">
            <a:extLst>
              <a:ext uri="{FF2B5EF4-FFF2-40B4-BE49-F238E27FC236}">
                <a16:creationId xmlns:a16="http://schemas.microsoft.com/office/drawing/2014/main" id="{7F7E2A3D-1787-44F8-A9E7-E00EDAB4F70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74149" y="1087178"/>
            <a:ext cx="4421223" cy="3383280"/>
          </a:xfrm>
          <a:prstGeom prst="rect">
            <a:avLst/>
          </a:prstGeom>
        </p:spPr>
      </p:pic>
      <p:sp>
        <p:nvSpPr>
          <p:cNvPr id="17" name="TextBox 16">
            <a:extLst>
              <a:ext uri="{FF2B5EF4-FFF2-40B4-BE49-F238E27FC236}">
                <a16:creationId xmlns:a16="http://schemas.microsoft.com/office/drawing/2014/main" id="{F6FB5144-EC85-46A8-81FD-E7B4A0B828E5}"/>
              </a:ext>
            </a:extLst>
          </p:cNvPr>
          <p:cNvSpPr txBox="1"/>
          <p:nvPr/>
        </p:nvSpPr>
        <p:spPr>
          <a:xfrm>
            <a:off x="385408" y="4245247"/>
            <a:ext cx="8327842" cy="523220"/>
          </a:xfrm>
          <a:prstGeom prst="rect">
            <a:avLst/>
          </a:prstGeom>
          <a:noFill/>
        </p:spPr>
        <p:txBody>
          <a:bodyPr wrap="square" rtlCol="0">
            <a:spAutoFit/>
          </a:bodyPr>
          <a:lstStyle/>
          <a:p>
            <a:r>
              <a:rPr lang="en-US" sz="1400" dirty="0">
                <a:solidFill>
                  <a:schemeClr val="accent6">
                    <a:lumMod val="50000"/>
                  </a:schemeClr>
                </a:solidFill>
                <a:latin typeface="Helvetica" panose="020B0604020202020204" pitchFamily="34" charset="0"/>
                <a:cs typeface="Helvetica" panose="020B0604020202020204" pitchFamily="34" charset="0"/>
              </a:rPr>
              <a:t>Power levels and corresponding cable heating recorded during plasma ignition, transfer to each cell and tuning tests for modes 1D-5, 1D-6, 1D-7</a:t>
            </a:r>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98E7AF33-902F-4EE0-99B6-1FBFDEF36493}"/>
                  </a:ext>
                </a:extLst>
              </p:cNvPr>
              <p:cNvSpPr>
                <a:spLocks noGrp="1"/>
              </p:cNvSpPr>
              <p:nvPr>
                <p:ph idx="1"/>
              </p:nvPr>
            </p:nvSpPr>
            <p:spPr>
              <a:xfrm>
                <a:off x="228603" y="509721"/>
                <a:ext cx="8672513" cy="3811865"/>
              </a:xfrm>
            </p:spPr>
            <p:txBody>
              <a:bodyPr/>
              <a:lstStyle/>
              <a:p>
                <a:pPr marL="282575" lvl="1" indent="0">
                  <a:buNone/>
                </a:pPr>
                <a:r>
                  <a:rPr lang="en-US" sz="2400" b="1" dirty="0">
                    <a:solidFill>
                      <a:srgbClr val="B279C1"/>
                    </a:solidFill>
                    <a:latin typeface="Helvetica" panose="020B0604020202020204" pitchFamily="34" charset="0"/>
                    <a:cs typeface="Helvetica" panose="020B0604020202020204" pitchFamily="34" charset="0"/>
                  </a:rPr>
                  <a:t>Argon</a:t>
                </a:r>
                <a:r>
                  <a:rPr lang="en-US" sz="2400" b="1" dirty="0">
                    <a:solidFill>
                      <a:srgbClr val="C00000"/>
                    </a:solidFill>
                    <a:latin typeface="Helvetica" panose="020B0604020202020204" pitchFamily="34" charset="0"/>
                    <a:cs typeface="Helvetica" panose="020B0604020202020204" pitchFamily="34" charset="0"/>
                  </a:rPr>
                  <a:t> </a:t>
                </a:r>
                <a:r>
                  <a:rPr lang="en-US" sz="2400" dirty="0">
                    <a:solidFill>
                      <a:schemeClr val="accent6">
                        <a:lumMod val="50000"/>
                      </a:schemeClr>
                    </a:solidFill>
                    <a:latin typeface="Helvetica" panose="020B0604020202020204" pitchFamily="34" charset="0"/>
                    <a:cs typeface="Helvetica" panose="020B0604020202020204" pitchFamily="34" charset="0"/>
                  </a:rPr>
                  <a:t>at </a:t>
                </a:r>
                <a14:m>
                  <m:oMath xmlns:m="http://schemas.openxmlformats.org/officeDocument/2006/math">
                    <m:r>
                      <a:rPr lang="en-US" sz="2400" b="1" i="1" smtClean="0">
                        <a:solidFill>
                          <a:srgbClr val="B279C1"/>
                        </a:solidFill>
                        <a:latin typeface="Cambria Math" panose="02040503050406030204" pitchFamily="18" charset="0"/>
                        <a:cs typeface="Helvetica" panose="020B0604020202020204" pitchFamily="34" charset="0"/>
                      </a:rPr>
                      <m:t>𝒑</m:t>
                    </m:r>
                    <m:r>
                      <a:rPr lang="en-US" sz="2400" b="1" i="1" smtClean="0">
                        <a:solidFill>
                          <a:srgbClr val="B279C1"/>
                        </a:solidFill>
                        <a:latin typeface="Cambria Math" panose="02040503050406030204" pitchFamily="18" charset="0"/>
                        <a:ea typeface="Cambria Math" panose="02040503050406030204" pitchFamily="18" charset="0"/>
                        <a:cs typeface="Helvetica" panose="020B0604020202020204" pitchFamily="34" charset="0"/>
                      </a:rPr>
                      <m:t>≈</m:t>
                    </m:r>
                    <m:r>
                      <a:rPr lang="en-US" sz="2400" b="1" i="1" smtClean="0">
                        <a:solidFill>
                          <a:srgbClr val="B279C1"/>
                        </a:solidFill>
                        <a:latin typeface="Cambria Math" panose="02040503050406030204" pitchFamily="18" charset="0"/>
                        <a:ea typeface="Cambria Math" panose="02040503050406030204" pitchFamily="18" charset="0"/>
                        <a:cs typeface="Helvetica" panose="020B0604020202020204" pitchFamily="34" charset="0"/>
                      </a:rPr>
                      <m:t>𝟓𝟎</m:t>
                    </m:r>
                    <m:r>
                      <a:rPr lang="en-US" sz="2400" b="1" i="1" smtClean="0">
                        <a:solidFill>
                          <a:srgbClr val="B279C1"/>
                        </a:solidFill>
                        <a:latin typeface="Cambria Math" panose="02040503050406030204" pitchFamily="18" charset="0"/>
                        <a:ea typeface="Cambria Math" panose="02040503050406030204" pitchFamily="18" charset="0"/>
                        <a:cs typeface="Helvetica" panose="020B0604020202020204" pitchFamily="34" charset="0"/>
                      </a:rPr>
                      <m:t>𝒎𝑻𝒐𝒓𝒓</m:t>
                    </m:r>
                  </m:oMath>
                </a14:m>
                <a:r>
                  <a:rPr lang="en-US" sz="2400" b="1" dirty="0">
                    <a:solidFill>
                      <a:srgbClr val="B279C1"/>
                    </a:solidFill>
                    <a:latin typeface="Helvetica" panose="020B0604020202020204" pitchFamily="34" charset="0"/>
                    <a:cs typeface="Helvetica" panose="020B0604020202020204" pitchFamily="34" charset="0"/>
                  </a:rPr>
                  <a:t>, </a:t>
                </a:r>
                <a14:m>
                  <m:oMath xmlns:m="http://schemas.openxmlformats.org/officeDocument/2006/math">
                    <m:sSubSup>
                      <m:sSubSupPr>
                        <m:ctrlPr>
                          <a:rPr lang="en-US" sz="2400" b="1" i="1" smtClean="0">
                            <a:solidFill>
                              <a:srgbClr val="B279C1"/>
                            </a:solidFill>
                            <a:latin typeface="Cambria Math" panose="02040503050406030204" pitchFamily="18" charset="0"/>
                            <a:cs typeface="Helvetica" panose="020B0604020202020204" pitchFamily="34" charset="0"/>
                          </a:rPr>
                        </m:ctrlPr>
                      </m:sSubSupPr>
                      <m:e>
                        <m:r>
                          <a:rPr lang="en-US" sz="2400" b="1" i="1" smtClean="0">
                            <a:solidFill>
                              <a:srgbClr val="B279C1"/>
                            </a:solidFill>
                            <a:latin typeface="Cambria Math" panose="02040503050406030204" pitchFamily="18" charset="0"/>
                            <a:cs typeface="Helvetica" panose="020B0604020202020204" pitchFamily="34" charset="0"/>
                          </a:rPr>
                          <m:t>𝑷</m:t>
                        </m:r>
                      </m:e>
                      <m:sub>
                        <m:r>
                          <a:rPr lang="en-US" sz="2400" b="1" i="1" smtClean="0">
                            <a:solidFill>
                              <a:srgbClr val="B279C1"/>
                            </a:solidFill>
                            <a:latin typeface="Cambria Math" panose="02040503050406030204" pitchFamily="18" charset="0"/>
                            <a:cs typeface="Helvetica" panose="020B0604020202020204" pitchFamily="34" charset="0"/>
                          </a:rPr>
                          <m:t>𝑰𝑵</m:t>
                        </m:r>
                      </m:sub>
                      <m:sup>
                        <m:r>
                          <a:rPr lang="en-US" sz="2400" b="1" i="1" smtClean="0">
                            <a:solidFill>
                              <a:srgbClr val="B279C1"/>
                            </a:solidFill>
                            <a:latin typeface="Cambria Math" panose="02040503050406030204" pitchFamily="18" charset="0"/>
                            <a:cs typeface="Helvetica" panose="020B0604020202020204" pitchFamily="34" charset="0"/>
                          </a:rPr>
                          <m:t>𝑰𝒈𝒏𝒊𝒕𝒊𝒐𝒏</m:t>
                        </m:r>
                      </m:sup>
                    </m:sSubSup>
                    <m:r>
                      <a:rPr lang="en-US" sz="2400" b="1" i="1" smtClean="0">
                        <a:solidFill>
                          <a:srgbClr val="B279C1"/>
                        </a:solidFill>
                        <a:latin typeface="Cambria Math" panose="02040503050406030204" pitchFamily="18" charset="0"/>
                        <a:cs typeface="Helvetica" panose="020B0604020202020204" pitchFamily="34" charset="0"/>
                      </a:rPr>
                      <m:t>=</m:t>
                    </m:r>
                    <m:r>
                      <a:rPr lang="en-US" sz="2400" b="1" i="1" smtClean="0">
                        <a:solidFill>
                          <a:srgbClr val="B279C1"/>
                        </a:solidFill>
                        <a:latin typeface="Cambria Math" panose="02040503050406030204" pitchFamily="18" charset="0"/>
                        <a:cs typeface="Helvetica" panose="020B0604020202020204" pitchFamily="34" charset="0"/>
                      </a:rPr>
                      <m:t>𝟒𝟓</m:t>
                    </m:r>
                    <m:r>
                      <a:rPr lang="en-US" sz="2400" b="1" i="1" smtClean="0">
                        <a:solidFill>
                          <a:srgbClr val="B279C1"/>
                        </a:solidFill>
                        <a:latin typeface="Cambria Math" panose="02040503050406030204" pitchFamily="18" charset="0"/>
                        <a:cs typeface="Helvetica" panose="020B0604020202020204" pitchFamily="34" charset="0"/>
                      </a:rPr>
                      <m:t>−</m:t>
                    </m:r>
                    <m:r>
                      <a:rPr lang="en-US" sz="2400" b="1" i="1" smtClean="0">
                        <a:solidFill>
                          <a:srgbClr val="B279C1"/>
                        </a:solidFill>
                        <a:latin typeface="Cambria Math" panose="02040503050406030204" pitchFamily="18" charset="0"/>
                        <a:cs typeface="Helvetica" panose="020B0604020202020204" pitchFamily="34" charset="0"/>
                      </a:rPr>
                      <m:t>𝟓𝟓</m:t>
                    </m:r>
                    <m:r>
                      <a:rPr lang="en-US" sz="2400" b="1" i="1" smtClean="0">
                        <a:solidFill>
                          <a:srgbClr val="B279C1"/>
                        </a:solidFill>
                        <a:latin typeface="Cambria Math" panose="02040503050406030204" pitchFamily="18" charset="0"/>
                        <a:cs typeface="Helvetica" panose="020B0604020202020204" pitchFamily="34" charset="0"/>
                      </a:rPr>
                      <m:t>𝑾</m:t>
                    </m:r>
                  </m:oMath>
                </a14:m>
                <a:r>
                  <a:rPr lang="en-US" sz="2400" b="1" dirty="0">
                    <a:solidFill>
                      <a:srgbClr val="B279C1"/>
                    </a:solidFill>
                    <a:latin typeface="Helvetica" panose="020B0604020202020204" pitchFamily="34" charset="0"/>
                    <a:cs typeface="Helvetica" panose="020B0604020202020204" pitchFamily="34" charset="0"/>
                  </a:rPr>
                  <a:t>, max  observed </a:t>
                </a:r>
                <a14:m>
                  <m:oMath xmlns:m="http://schemas.openxmlformats.org/officeDocument/2006/math">
                    <m:r>
                      <a:rPr lang="en-US" sz="2400" b="1" i="1" smtClean="0">
                        <a:solidFill>
                          <a:srgbClr val="B279C1"/>
                        </a:solidFill>
                        <a:latin typeface="Cambria Math" panose="02040503050406030204" pitchFamily="18" charset="0"/>
                        <a:ea typeface="Cambria Math" panose="02040503050406030204" pitchFamily="18" charset="0"/>
                        <a:cs typeface="Helvetica" panose="020B0604020202020204" pitchFamily="34" charset="0"/>
                      </a:rPr>
                      <m:t>∆</m:t>
                    </m:r>
                    <m:r>
                      <a:rPr lang="en-US" sz="2400" b="1" i="1" smtClean="0">
                        <a:solidFill>
                          <a:srgbClr val="B279C1"/>
                        </a:solidFill>
                        <a:latin typeface="Cambria Math" panose="02040503050406030204" pitchFamily="18" charset="0"/>
                        <a:ea typeface="Cambria Math" panose="02040503050406030204" pitchFamily="18" charset="0"/>
                        <a:cs typeface="Helvetica" panose="020B0604020202020204" pitchFamily="34" charset="0"/>
                      </a:rPr>
                      <m:t>𝑻</m:t>
                    </m:r>
                    <m:r>
                      <a:rPr lang="en-US" sz="2400" b="1" i="1" smtClean="0">
                        <a:solidFill>
                          <a:srgbClr val="B279C1"/>
                        </a:solidFill>
                        <a:latin typeface="Cambria Math" panose="02040503050406030204" pitchFamily="18" charset="0"/>
                        <a:cs typeface="Helvetica" panose="020B0604020202020204" pitchFamily="34" charset="0"/>
                      </a:rPr>
                      <m:t>=</m:t>
                    </m:r>
                    <m:r>
                      <a:rPr lang="en-US" sz="2400" b="1" i="1" smtClean="0">
                        <a:solidFill>
                          <a:srgbClr val="B279C1"/>
                        </a:solidFill>
                        <a:latin typeface="Cambria Math" panose="02040503050406030204" pitchFamily="18" charset="0"/>
                        <a:cs typeface="Helvetica" panose="020B0604020202020204" pitchFamily="34" charset="0"/>
                      </a:rPr>
                      <m:t>𝟕</m:t>
                    </m:r>
                    <m:r>
                      <a:rPr lang="en-US" sz="2400" b="1" i="1" smtClean="0">
                        <a:solidFill>
                          <a:srgbClr val="B279C1"/>
                        </a:solidFill>
                        <a:latin typeface="Cambria Math" panose="02040503050406030204" pitchFamily="18" charset="0"/>
                        <a:cs typeface="Helvetica" panose="020B0604020202020204" pitchFamily="34" charset="0"/>
                      </a:rPr>
                      <m:t>𝑲</m:t>
                    </m:r>
                  </m:oMath>
                </a14:m>
                <a:r>
                  <a:rPr lang="en-US" sz="2400" dirty="0"/>
                  <a:t> on ILC HOM CM-style input cable</a:t>
                </a:r>
              </a:p>
            </p:txBody>
          </p:sp>
        </mc:Choice>
        <mc:Fallback xmlns="">
          <p:sp>
            <p:nvSpPr>
              <p:cNvPr id="2" name="Content Placeholder 1">
                <a:extLst>
                  <a:ext uri="{FF2B5EF4-FFF2-40B4-BE49-F238E27FC236}">
                    <a16:creationId xmlns:a16="http://schemas.microsoft.com/office/drawing/2014/main" id="{98E7AF33-902F-4EE0-99B6-1FBFDEF36493}"/>
                  </a:ext>
                </a:extLst>
              </p:cNvPr>
              <p:cNvSpPr>
                <a:spLocks noGrp="1" noRot="1" noChangeAspect="1" noMove="1" noResize="1" noEditPoints="1" noAdjustHandles="1" noChangeArrowheads="1" noChangeShapeType="1" noTextEdit="1"/>
              </p:cNvSpPr>
              <p:nvPr>
                <p:ph idx="1"/>
              </p:nvPr>
            </p:nvSpPr>
            <p:spPr>
              <a:xfrm>
                <a:off x="228603" y="509721"/>
                <a:ext cx="8672513" cy="3811865"/>
              </a:xfrm>
              <a:blipFill>
                <a:blip r:embed="rId4"/>
                <a:stretch>
                  <a:fillRect t="-800"/>
                </a:stretch>
              </a:blipFill>
            </p:spPr>
            <p:txBody>
              <a:bodyPr/>
              <a:lstStyle/>
              <a:p>
                <a:r>
                  <a:rPr lang="en-US">
                    <a:noFill/>
                  </a:rPr>
                  <a:t> </a:t>
                </a:r>
              </a:p>
            </p:txBody>
          </p:sp>
        </mc:Fallback>
      </mc:AlternateContent>
    </p:spTree>
    <p:extLst>
      <p:ext uri="{BB962C8B-B14F-4D97-AF65-F5344CB8AC3E}">
        <p14:creationId xmlns:p14="http://schemas.microsoft.com/office/powerpoint/2010/main" val="20484910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aph showing a person standing next to a machine&#10;&#10;Description automatically generated">
            <a:extLst>
              <a:ext uri="{FF2B5EF4-FFF2-40B4-BE49-F238E27FC236}">
                <a16:creationId xmlns:a16="http://schemas.microsoft.com/office/drawing/2014/main" id="{F2812C32-1ECA-93E6-84D3-F9CA977D9D00}"/>
              </a:ext>
            </a:extLst>
          </p:cNvPr>
          <p:cNvPicPr>
            <a:picLocks noChangeAspect="1"/>
          </p:cNvPicPr>
          <p:nvPr/>
        </p:nvPicPr>
        <p:blipFill>
          <a:blip r:embed="rId2"/>
          <a:stretch>
            <a:fillRect/>
          </a:stretch>
        </p:blipFill>
        <p:spPr>
          <a:xfrm>
            <a:off x="685800" y="0"/>
            <a:ext cx="7772400" cy="4600574"/>
          </a:xfrm>
          <a:prstGeom prst="rect">
            <a:avLst/>
          </a:prstGeom>
        </p:spPr>
      </p:pic>
      <p:sp>
        <p:nvSpPr>
          <p:cNvPr id="2" name="Date Placeholder 1">
            <a:extLst>
              <a:ext uri="{FF2B5EF4-FFF2-40B4-BE49-F238E27FC236}">
                <a16:creationId xmlns:a16="http://schemas.microsoft.com/office/drawing/2014/main" id="{81F9A9AD-0646-D381-5395-5A07C799A850}"/>
              </a:ext>
            </a:extLst>
          </p:cNvPr>
          <p:cNvSpPr>
            <a:spLocks noGrp="1"/>
          </p:cNvSpPr>
          <p:nvPr>
            <p:ph type="dt" sz="half" idx="10"/>
          </p:nvPr>
        </p:nvSpPr>
        <p:spPr/>
        <p:txBody>
          <a:bodyPr/>
          <a:lstStyle/>
          <a:p>
            <a:pPr>
              <a:defRPr/>
            </a:pPr>
            <a:fld id="{E53D0E04-E7F5-491A-A3BF-97C8E9A9FC28}" type="datetime1">
              <a:rPr lang="en-US" smtClean="0"/>
              <a:t>3/14/2024</a:t>
            </a:fld>
            <a:endParaRPr lang="en-US" dirty="0"/>
          </a:p>
        </p:txBody>
      </p:sp>
      <p:sp>
        <p:nvSpPr>
          <p:cNvPr id="3" name="Footer Placeholder 2">
            <a:extLst>
              <a:ext uri="{FF2B5EF4-FFF2-40B4-BE49-F238E27FC236}">
                <a16:creationId xmlns:a16="http://schemas.microsoft.com/office/drawing/2014/main" id="{8AB1C9F3-6F98-D1D9-A46F-62F7E87CCEFF}"/>
              </a:ext>
            </a:extLst>
          </p:cNvPr>
          <p:cNvSpPr>
            <a:spLocks noGrp="1"/>
          </p:cNvSpPr>
          <p:nvPr>
            <p:ph type="ftr" sz="quarter" idx="11"/>
          </p:nvPr>
        </p:nvSpPr>
        <p:spPr/>
        <p:txBody>
          <a:bodyPr/>
          <a:lstStyle/>
          <a:p>
            <a:r>
              <a:rPr lang="en-US"/>
              <a:t>B. Giaccone | IOTA/FAST Collaboration Meeting 2024</a:t>
            </a:r>
            <a:endParaRPr lang="en-US" b="1" dirty="0"/>
          </a:p>
        </p:txBody>
      </p:sp>
      <p:sp>
        <p:nvSpPr>
          <p:cNvPr id="4" name="Slide Number Placeholder 3">
            <a:extLst>
              <a:ext uri="{FF2B5EF4-FFF2-40B4-BE49-F238E27FC236}">
                <a16:creationId xmlns:a16="http://schemas.microsoft.com/office/drawing/2014/main" id="{B6A1F30A-B0D0-0030-879A-9F2B269D52AA}"/>
              </a:ext>
            </a:extLst>
          </p:cNvPr>
          <p:cNvSpPr>
            <a:spLocks noGrp="1"/>
          </p:cNvSpPr>
          <p:nvPr>
            <p:ph type="sldNum" sz="quarter" idx="12"/>
          </p:nvPr>
        </p:nvSpPr>
        <p:spPr/>
        <p:txBody>
          <a:bodyPr/>
          <a:lstStyle/>
          <a:p>
            <a:pPr>
              <a:defRPr/>
            </a:pPr>
            <a:fld id="{148C009B-CB69-E04A-B9B3-34B26D69E9CF}" type="slidenum">
              <a:rPr lang="en-US" smtClean="0"/>
              <a:pPr>
                <a:defRPr/>
              </a:pPr>
              <a:t>35</a:t>
            </a:fld>
            <a:endParaRPr lang="en-US" dirty="0"/>
          </a:p>
        </p:txBody>
      </p:sp>
      <p:sp>
        <p:nvSpPr>
          <p:cNvPr id="6" name="Rettangolo 9">
            <a:extLst>
              <a:ext uri="{FF2B5EF4-FFF2-40B4-BE49-F238E27FC236}">
                <a16:creationId xmlns:a16="http://schemas.microsoft.com/office/drawing/2014/main" id="{196DFCAA-CAA2-C982-D8A6-1895A7A94492}"/>
              </a:ext>
            </a:extLst>
          </p:cNvPr>
          <p:cNvSpPr/>
          <p:nvPr/>
        </p:nvSpPr>
        <p:spPr>
          <a:xfrm>
            <a:off x="2415803" y="4491771"/>
            <a:ext cx="4312394" cy="238527"/>
          </a:xfrm>
          <a:prstGeom prst="rect">
            <a:avLst/>
          </a:prstGeom>
        </p:spPr>
        <p:txBody>
          <a:bodyPr wrap="square">
            <a:spAutoFit/>
          </a:bodyPr>
          <a:lstStyle/>
          <a:p>
            <a:pPr algn="ctr">
              <a:lnSpc>
                <a:spcPct val="90000"/>
              </a:lnSpc>
            </a:pPr>
            <a:r>
              <a:rPr lang="en-US" sz="1050" dirty="0">
                <a:solidFill>
                  <a:srgbClr val="00B0F0"/>
                </a:solidFill>
                <a:latin typeface="Helvetica" pitchFamily="2" charset="0"/>
              </a:rPr>
              <a:t>E. Harms, AWLC14 – Americas Workshop on Linear Colliders 2014</a:t>
            </a:r>
          </a:p>
        </p:txBody>
      </p:sp>
    </p:spTree>
    <p:extLst>
      <p:ext uri="{BB962C8B-B14F-4D97-AF65-F5344CB8AC3E}">
        <p14:creationId xmlns:p14="http://schemas.microsoft.com/office/powerpoint/2010/main" val="30345299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 showing a yellow machine and a yellow machine&#10;&#10;Description automatically generated with medium confidence">
            <a:extLst>
              <a:ext uri="{FF2B5EF4-FFF2-40B4-BE49-F238E27FC236}">
                <a16:creationId xmlns:a16="http://schemas.microsoft.com/office/drawing/2014/main" id="{373B5D91-C112-F752-31C6-7B75814D5BE4}"/>
              </a:ext>
            </a:extLst>
          </p:cNvPr>
          <p:cNvPicPr>
            <a:picLocks noChangeAspect="1"/>
          </p:cNvPicPr>
          <p:nvPr/>
        </p:nvPicPr>
        <p:blipFill>
          <a:blip r:embed="rId2"/>
          <a:stretch>
            <a:fillRect/>
          </a:stretch>
        </p:blipFill>
        <p:spPr>
          <a:xfrm>
            <a:off x="1060785" y="1"/>
            <a:ext cx="7022431" cy="4640742"/>
          </a:xfrm>
          <a:prstGeom prst="rect">
            <a:avLst/>
          </a:prstGeom>
        </p:spPr>
      </p:pic>
      <p:sp>
        <p:nvSpPr>
          <p:cNvPr id="2" name="Date Placeholder 1">
            <a:extLst>
              <a:ext uri="{FF2B5EF4-FFF2-40B4-BE49-F238E27FC236}">
                <a16:creationId xmlns:a16="http://schemas.microsoft.com/office/drawing/2014/main" id="{81F9A9AD-0646-D381-5395-5A07C799A850}"/>
              </a:ext>
            </a:extLst>
          </p:cNvPr>
          <p:cNvSpPr>
            <a:spLocks noGrp="1"/>
          </p:cNvSpPr>
          <p:nvPr>
            <p:ph type="dt" sz="half" idx="10"/>
          </p:nvPr>
        </p:nvSpPr>
        <p:spPr/>
        <p:txBody>
          <a:bodyPr/>
          <a:lstStyle/>
          <a:p>
            <a:pPr>
              <a:defRPr/>
            </a:pPr>
            <a:fld id="{B85C0965-B981-479F-9AC5-13BA57890F72}" type="datetime1">
              <a:rPr lang="en-US" smtClean="0"/>
              <a:t>3/14/2024</a:t>
            </a:fld>
            <a:endParaRPr lang="en-US" dirty="0"/>
          </a:p>
        </p:txBody>
      </p:sp>
      <p:sp>
        <p:nvSpPr>
          <p:cNvPr id="3" name="Footer Placeholder 2">
            <a:extLst>
              <a:ext uri="{FF2B5EF4-FFF2-40B4-BE49-F238E27FC236}">
                <a16:creationId xmlns:a16="http://schemas.microsoft.com/office/drawing/2014/main" id="{8AB1C9F3-6F98-D1D9-A46F-62F7E87CCEFF}"/>
              </a:ext>
            </a:extLst>
          </p:cNvPr>
          <p:cNvSpPr>
            <a:spLocks noGrp="1"/>
          </p:cNvSpPr>
          <p:nvPr>
            <p:ph type="ftr" sz="quarter" idx="11"/>
          </p:nvPr>
        </p:nvSpPr>
        <p:spPr/>
        <p:txBody>
          <a:bodyPr/>
          <a:lstStyle/>
          <a:p>
            <a:r>
              <a:rPr lang="en-US"/>
              <a:t>B. Giaccone | IOTA/FAST Collaboration Meeting 2024</a:t>
            </a:r>
            <a:endParaRPr lang="en-US" b="1" dirty="0"/>
          </a:p>
        </p:txBody>
      </p:sp>
      <p:sp>
        <p:nvSpPr>
          <p:cNvPr id="4" name="Slide Number Placeholder 3">
            <a:extLst>
              <a:ext uri="{FF2B5EF4-FFF2-40B4-BE49-F238E27FC236}">
                <a16:creationId xmlns:a16="http://schemas.microsoft.com/office/drawing/2014/main" id="{B6A1F30A-B0D0-0030-879A-9F2B269D52AA}"/>
              </a:ext>
            </a:extLst>
          </p:cNvPr>
          <p:cNvSpPr>
            <a:spLocks noGrp="1"/>
          </p:cNvSpPr>
          <p:nvPr>
            <p:ph type="sldNum" sz="quarter" idx="12"/>
          </p:nvPr>
        </p:nvSpPr>
        <p:spPr/>
        <p:txBody>
          <a:bodyPr/>
          <a:lstStyle/>
          <a:p>
            <a:pPr>
              <a:defRPr/>
            </a:pPr>
            <a:fld id="{148C009B-CB69-E04A-B9B3-34B26D69E9CF}" type="slidenum">
              <a:rPr lang="en-US" smtClean="0"/>
              <a:pPr>
                <a:defRPr/>
              </a:pPr>
              <a:t>36</a:t>
            </a:fld>
            <a:endParaRPr lang="en-US" dirty="0"/>
          </a:p>
        </p:txBody>
      </p:sp>
      <p:sp>
        <p:nvSpPr>
          <p:cNvPr id="6" name="Rettangolo 9">
            <a:extLst>
              <a:ext uri="{FF2B5EF4-FFF2-40B4-BE49-F238E27FC236}">
                <a16:creationId xmlns:a16="http://schemas.microsoft.com/office/drawing/2014/main" id="{196DFCAA-CAA2-C982-D8A6-1895A7A94492}"/>
              </a:ext>
            </a:extLst>
          </p:cNvPr>
          <p:cNvSpPr/>
          <p:nvPr/>
        </p:nvSpPr>
        <p:spPr>
          <a:xfrm>
            <a:off x="2415803" y="4491771"/>
            <a:ext cx="4312394" cy="238527"/>
          </a:xfrm>
          <a:prstGeom prst="rect">
            <a:avLst/>
          </a:prstGeom>
        </p:spPr>
        <p:txBody>
          <a:bodyPr wrap="square">
            <a:spAutoFit/>
          </a:bodyPr>
          <a:lstStyle/>
          <a:p>
            <a:pPr algn="ctr">
              <a:lnSpc>
                <a:spcPct val="90000"/>
              </a:lnSpc>
            </a:pPr>
            <a:r>
              <a:rPr lang="en-US" sz="1050" dirty="0">
                <a:solidFill>
                  <a:srgbClr val="00B0F0"/>
                </a:solidFill>
                <a:latin typeface="Helvetica" pitchFamily="2" charset="0"/>
              </a:rPr>
              <a:t>E. Harms, AWLC14 – Americas Workshop on Linear Colliders 2014</a:t>
            </a:r>
          </a:p>
        </p:txBody>
      </p:sp>
    </p:spTree>
    <p:extLst>
      <p:ext uri="{BB962C8B-B14F-4D97-AF65-F5344CB8AC3E}">
        <p14:creationId xmlns:p14="http://schemas.microsoft.com/office/powerpoint/2010/main" val="16837198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graph&#10;&#10;Description automatically generated">
            <a:extLst>
              <a:ext uri="{FF2B5EF4-FFF2-40B4-BE49-F238E27FC236}">
                <a16:creationId xmlns:a16="http://schemas.microsoft.com/office/drawing/2014/main" id="{F7764013-3F1A-FE1A-84B7-1D72B9C78FFE}"/>
              </a:ext>
            </a:extLst>
          </p:cNvPr>
          <p:cNvPicPr>
            <a:picLocks noChangeAspect="1"/>
          </p:cNvPicPr>
          <p:nvPr/>
        </p:nvPicPr>
        <p:blipFill>
          <a:blip r:embed="rId2"/>
          <a:stretch>
            <a:fillRect/>
          </a:stretch>
        </p:blipFill>
        <p:spPr>
          <a:xfrm>
            <a:off x="1095572" y="0"/>
            <a:ext cx="6952857" cy="4594765"/>
          </a:xfrm>
          <a:prstGeom prst="rect">
            <a:avLst/>
          </a:prstGeom>
        </p:spPr>
      </p:pic>
      <p:sp>
        <p:nvSpPr>
          <p:cNvPr id="2" name="Date Placeholder 1">
            <a:extLst>
              <a:ext uri="{FF2B5EF4-FFF2-40B4-BE49-F238E27FC236}">
                <a16:creationId xmlns:a16="http://schemas.microsoft.com/office/drawing/2014/main" id="{81F9A9AD-0646-D381-5395-5A07C799A850}"/>
              </a:ext>
            </a:extLst>
          </p:cNvPr>
          <p:cNvSpPr>
            <a:spLocks noGrp="1"/>
          </p:cNvSpPr>
          <p:nvPr>
            <p:ph type="dt" sz="half" idx="10"/>
          </p:nvPr>
        </p:nvSpPr>
        <p:spPr/>
        <p:txBody>
          <a:bodyPr/>
          <a:lstStyle/>
          <a:p>
            <a:pPr>
              <a:defRPr/>
            </a:pPr>
            <a:fld id="{EF68BDBD-FA52-40B1-8631-3E56B53418C5}" type="datetime1">
              <a:rPr lang="en-US" smtClean="0"/>
              <a:t>3/14/2024</a:t>
            </a:fld>
            <a:endParaRPr lang="en-US" dirty="0"/>
          </a:p>
        </p:txBody>
      </p:sp>
      <p:sp>
        <p:nvSpPr>
          <p:cNvPr id="3" name="Footer Placeholder 2">
            <a:extLst>
              <a:ext uri="{FF2B5EF4-FFF2-40B4-BE49-F238E27FC236}">
                <a16:creationId xmlns:a16="http://schemas.microsoft.com/office/drawing/2014/main" id="{8AB1C9F3-6F98-D1D9-A46F-62F7E87CCEFF}"/>
              </a:ext>
            </a:extLst>
          </p:cNvPr>
          <p:cNvSpPr>
            <a:spLocks noGrp="1"/>
          </p:cNvSpPr>
          <p:nvPr>
            <p:ph type="ftr" sz="quarter" idx="11"/>
          </p:nvPr>
        </p:nvSpPr>
        <p:spPr/>
        <p:txBody>
          <a:bodyPr/>
          <a:lstStyle/>
          <a:p>
            <a:r>
              <a:rPr lang="en-US"/>
              <a:t>B. Giaccone | IOTA/FAST Collaboration Meeting 2024</a:t>
            </a:r>
            <a:endParaRPr lang="en-US" b="1" dirty="0"/>
          </a:p>
        </p:txBody>
      </p:sp>
      <p:sp>
        <p:nvSpPr>
          <p:cNvPr id="4" name="Slide Number Placeholder 3">
            <a:extLst>
              <a:ext uri="{FF2B5EF4-FFF2-40B4-BE49-F238E27FC236}">
                <a16:creationId xmlns:a16="http://schemas.microsoft.com/office/drawing/2014/main" id="{B6A1F30A-B0D0-0030-879A-9F2B269D52AA}"/>
              </a:ext>
            </a:extLst>
          </p:cNvPr>
          <p:cNvSpPr>
            <a:spLocks noGrp="1"/>
          </p:cNvSpPr>
          <p:nvPr>
            <p:ph type="sldNum" sz="quarter" idx="12"/>
          </p:nvPr>
        </p:nvSpPr>
        <p:spPr/>
        <p:txBody>
          <a:bodyPr/>
          <a:lstStyle/>
          <a:p>
            <a:pPr>
              <a:defRPr/>
            </a:pPr>
            <a:fld id="{148C009B-CB69-E04A-B9B3-34B26D69E9CF}" type="slidenum">
              <a:rPr lang="en-US" smtClean="0"/>
              <a:pPr>
                <a:defRPr/>
              </a:pPr>
              <a:t>37</a:t>
            </a:fld>
            <a:endParaRPr lang="en-US" dirty="0"/>
          </a:p>
        </p:txBody>
      </p:sp>
      <p:sp>
        <p:nvSpPr>
          <p:cNvPr id="6" name="Rettangolo 9">
            <a:extLst>
              <a:ext uri="{FF2B5EF4-FFF2-40B4-BE49-F238E27FC236}">
                <a16:creationId xmlns:a16="http://schemas.microsoft.com/office/drawing/2014/main" id="{196DFCAA-CAA2-C982-D8A6-1895A7A94492}"/>
              </a:ext>
            </a:extLst>
          </p:cNvPr>
          <p:cNvSpPr/>
          <p:nvPr/>
        </p:nvSpPr>
        <p:spPr>
          <a:xfrm>
            <a:off x="2415803" y="4491771"/>
            <a:ext cx="4312394" cy="238527"/>
          </a:xfrm>
          <a:prstGeom prst="rect">
            <a:avLst/>
          </a:prstGeom>
        </p:spPr>
        <p:txBody>
          <a:bodyPr wrap="square">
            <a:spAutoFit/>
          </a:bodyPr>
          <a:lstStyle/>
          <a:p>
            <a:pPr algn="ctr">
              <a:lnSpc>
                <a:spcPct val="90000"/>
              </a:lnSpc>
            </a:pPr>
            <a:r>
              <a:rPr lang="en-US" sz="1050" dirty="0">
                <a:solidFill>
                  <a:srgbClr val="00B0F0"/>
                </a:solidFill>
                <a:latin typeface="Helvetica" pitchFamily="2" charset="0"/>
              </a:rPr>
              <a:t>E. Harms, AWLC14 – Americas Workshop on Linear Colliders 2014</a:t>
            </a:r>
          </a:p>
        </p:txBody>
      </p:sp>
    </p:spTree>
    <p:extLst>
      <p:ext uri="{BB962C8B-B14F-4D97-AF65-F5344CB8AC3E}">
        <p14:creationId xmlns:p14="http://schemas.microsoft.com/office/powerpoint/2010/main" val="3217263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7E07CE-A39B-42DE-8CF7-C30E9C596B41}"/>
              </a:ext>
            </a:extLst>
          </p:cNvPr>
          <p:cNvSpPr>
            <a:spLocks noGrp="1"/>
          </p:cNvSpPr>
          <p:nvPr>
            <p:ph type="title"/>
          </p:nvPr>
        </p:nvSpPr>
        <p:spPr/>
        <p:txBody>
          <a:bodyPr/>
          <a:lstStyle/>
          <a:p>
            <a:r>
              <a:rPr lang="en-US" dirty="0"/>
              <a:t>Plasma processing (PP) for field emission mitigation</a:t>
            </a:r>
          </a:p>
        </p:txBody>
      </p:sp>
      <p:sp>
        <p:nvSpPr>
          <p:cNvPr id="4" name="Date Placeholder 3">
            <a:extLst>
              <a:ext uri="{FF2B5EF4-FFF2-40B4-BE49-F238E27FC236}">
                <a16:creationId xmlns:a16="http://schemas.microsoft.com/office/drawing/2014/main" id="{B87B80BE-7952-41FF-AFAD-1610EA9F9DF2}"/>
              </a:ext>
            </a:extLst>
          </p:cNvPr>
          <p:cNvSpPr>
            <a:spLocks noGrp="1"/>
          </p:cNvSpPr>
          <p:nvPr>
            <p:ph type="dt" sz="half" idx="2"/>
          </p:nvPr>
        </p:nvSpPr>
        <p:spPr/>
        <p:txBody>
          <a:bodyPr/>
          <a:lstStyle/>
          <a:p>
            <a:pPr>
              <a:defRPr/>
            </a:pPr>
            <a:fld id="{AF889699-06A4-4B11-860B-9843D88F1DDA}" type="datetime1">
              <a:rPr lang="en-US" smtClean="0"/>
              <a:t>3/14/2024</a:t>
            </a:fld>
            <a:endParaRPr lang="en-US" dirty="0"/>
          </a:p>
        </p:txBody>
      </p:sp>
      <p:sp>
        <p:nvSpPr>
          <p:cNvPr id="5" name="Footer Placeholder 4">
            <a:extLst>
              <a:ext uri="{FF2B5EF4-FFF2-40B4-BE49-F238E27FC236}">
                <a16:creationId xmlns:a16="http://schemas.microsoft.com/office/drawing/2014/main" id="{5210FFBA-25CE-4838-8DED-7C58A4194397}"/>
              </a:ext>
            </a:extLst>
          </p:cNvPr>
          <p:cNvSpPr>
            <a:spLocks noGrp="1"/>
          </p:cNvSpPr>
          <p:nvPr>
            <p:ph type="ftr" sz="quarter" idx="3"/>
          </p:nvPr>
        </p:nvSpPr>
        <p:spPr/>
        <p:txBody>
          <a:bodyPr/>
          <a:lstStyle/>
          <a:p>
            <a:r>
              <a:rPr lang="en-US"/>
              <a:t>B. Giaccone | IOTA/FAST Collaboration Meeting 2024</a:t>
            </a:r>
            <a:endParaRPr lang="en-US" b="1" dirty="0"/>
          </a:p>
        </p:txBody>
      </p:sp>
      <p:sp>
        <p:nvSpPr>
          <p:cNvPr id="6" name="Slide Number Placeholder 5">
            <a:extLst>
              <a:ext uri="{FF2B5EF4-FFF2-40B4-BE49-F238E27FC236}">
                <a16:creationId xmlns:a16="http://schemas.microsoft.com/office/drawing/2014/main" id="{8158FD3E-D030-4D4B-9A0D-7B3F7B36E90F}"/>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
        <p:nvSpPr>
          <p:cNvPr id="17" name="TextBox 16">
            <a:extLst>
              <a:ext uri="{FF2B5EF4-FFF2-40B4-BE49-F238E27FC236}">
                <a16:creationId xmlns:a16="http://schemas.microsoft.com/office/drawing/2014/main" id="{5C7841C8-50AB-47AD-BFB8-765A48A4ACD0}"/>
              </a:ext>
            </a:extLst>
          </p:cNvPr>
          <p:cNvSpPr txBox="1"/>
          <p:nvPr/>
        </p:nvSpPr>
        <p:spPr>
          <a:xfrm>
            <a:off x="152400" y="1848115"/>
            <a:ext cx="5294851" cy="2785378"/>
          </a:xfrm>
          <a:prstGeom prst="rect">
            <a:avLst/>
          </a:prstGeom>
          <a:noFill/>
        </p:spPr>
        <p:txBody>
          <a:bodyPr wrap="square" rtlCol="0">
            <a:spAutoFit/>
          </a:bodyPr>
          <a:lstStyle/>
          <a:p>
            <a:pPr marL="257175" indent="-257175" defTabSz="914400" fontAlgn="auto">
              <a:spcBef>
                <a:spcPts val="0"/>
              </a:spcBef>
              <a:spcAft>
                <a:spcPts val="1400"/>
              </a:spcAft>
              <a:buFont typeface="Arial" panose="020B0604020202020204" pitchFamily="34" charset="0"/>
              <a:buChar char="•"/>
            </a:pPr>
            <a:r>
              <a:rPr lang="en-US" sz="2000" dirty="0">
                <a:solidFill>
                  <a:srgbClr val="000000"/>
                </a:solidFill>
                <a:latin typeface="Helvetica" panose="020B0604020202020204" pitchFamily="34" charset="0"/>
                <a:ea typeface="+mn-ea"/>
                <a:cs typeface="Helvetica" panose="020B0604020202020204" pitchFamily="34" charset="0"/>
              </a:rPr>
              <a:t>Gas flow of Ne-O</a:t>
            </a:r>
            <a:r>
              <a:rPr lang="en-US" sz="2000" baseline="-25000" dirty="0">
                <a:solidFill>
                  <a:srgbClr val="000000"/>
                </a:solidFill>
                <a:latin typeface="Helvetica" panose="020B0604020202020204" pitchFamily="34" charset="0"/>
                <a:ea typeface="+mn-ea"/>
                <a:cs typeface="Helvetica" panose="020B0604020202020204" pitchFamily="34" charset="0"/>
              </a:rPr>
              <a:t>2</a:t>
            </a:r>
            <a:r>
              <a:rPr lang="en-US" sz="2000" dirty="0">
                <a:solidFill>
                  <a:srgbClr val="000000"/>
                </a:solidFill>
                <a:latin typeface="Helvetica" panose="020B0604020202020204" pitchFamily="34" charset="0"/>
                <a:ea typeface="+mn-ea"/>
                <a:cs typeface="Helvetica" panose="020B0604020202020204" pitchFamily="34" charset="0"/>
              </a:rPr>
              <a:t> mixture (few % of O</a:t>
            </a:r>
            <a:r>
              <a:rPr lang="en-US" sz="2000" baseline="-25000" dirty="0">
                <a:solidFill>
                  <a:srgbClr val="000000"/>
                </a:solidFill>
                <a:latin typeface="Helvetica" panose="020B0604020202020204" pitchFamily="34" charset="0"/>
                <a:ea typeface="+mn-ea"/>
                <a:cs typeface="Helvetica" panose="020B0604020202020204" pitchFamily="34" charset="0"/>
              </a:rPr>
              <a:t>2</a:t>
            </a:r>
            <a:r>
              <a:rPr lang="en-US" sz="2000" dirty="0">
                <a:solidFill>
                  <a:srgbClr val="000000"/>
                </a:solidFill>
                <a:latin typeface="Helvetica" panose="020B0604020202020204" pitchFamily="34" charset="0"/>
                <a:ea typeface="+mn-ea"/>
                <a:cs typeface="Helvetica" panose="020B0604020202020204" pitchFamily="34" charset="0"/>
              </a:rPr>
              <a:t>, mostly Ne) at p ~ 75-150mTorr;</a:t>
            </a:r>
          </a:p>
          <a:p>
            <a:pPr marL="257175" indent="-257175" defTabSz="914400" fontAlgn="auto">
              <a:spcBef>
                <a:spcPts val="0"/>
              </a:spcBef>
              <a:spcAft>
                <a:spcPts val="1400"/>
              </a:spcAft>
              <a:buFont typeface="Arial" panose="020B0604020202020204" pitchFamily="34" charset="0"/>
              <a:buChar char="•"/>
            </a:pPr>
            <a:r>
              <a:rPr lang="en-US" sz="2000" dirty="0">
                <a:solidFill>
                  <a:srgbClr val="000000"/>
                </a:solidFill>
                <a:latin typeface="Helvetica" panose="020B0604020202020204" pitchFamily="34" charset="0"/>
                <a:ea typeface="+mn-ea"/>
                <a:cs typeface="Helvetica" panose="020B0604020202020204" pitchFamily="34" charset="0"/>
              </a:rPr>
              <a:t>Once plasma is ignited, oxygen reacts with hydrocarbons;</a:t>
            </a:r>
          </a:p>
          <a:p>
            <a:pPr marL="257175" indent="-257175" defTabSz="914400" fontAlgn="auto">
              <a:spcBef>
                <a:spcPts val="0"/>
              </a:spcBef>
              <a:spcAft>
                <a:spcPts val="1400"/>
              </a:spcAft>
              <a:buFont typeface="Arial" panose="020B0604020202020204" pitchFamily="34" charset="0"/>
              <a:buChar char="•"/>
            </a:pPr>
            <a:r>
              <a:rPr lang="en-US" sz="2000" dirty="0">
                <a:solidFill>
                  <a:srgbClr val="000000"/>
                </a:solidFill>
                <a:latin typeface="Helvetica" panose="020B0604020202020204" pitchFamily="34" charset="0"/>
                <a:ea typeface="+mn-ea"/>
                <a:cs typeface="Helvetica" panose="020B0604020202020204" pitchFamily="34" charset="0"/>
              </a:rPr>
              <a:t>Reaction products (mostly CO, CO</a:t>
            </a:r>
            <a:r>
              <a:rPr lang="en-US" sz="2000" baseline="-25000" dirty="0">
                <a:solidFill>
                  <a:srgbClr val="000000"/>
                </a:solidFill>
                <a:latin typeface="Helvetica" panose="020B0604020202020204" pitchFamily="34" charset="0"/>
                <a:ea typeface="+mn-ea"/>
                <a:cs typeface="Helvetica" panose="020B0604020202020204" pitchFamily="34" charset="0"/>
              </a:rPr>
              <a:t>2</a:t>
            </a:r>
            <a:r>
              <a:rPr lang="en-US" sz="2000" dirty="0">
                <a:solidFill>
                  <a:srgbClr val="000000"/>
                </a:solidFill>
                <a:latin typeface="Helvetica" panose="020B0604020202020204" pitchFamily="34" charset="0"/>
                <a:ea typeface="+mn-ea"/>
                <a:cs typeface="Helvetica" panose="020B0604020202020204" pitchFamily="34" charset="0"/>
              </a:rPr>
              <a:t>, H</a:t>
            </a:r>
            <a:r>
              <a:rPr lang="en-US" sz="2000" baseline="-25000" dirty="0">
                <a:solidFill>
                  <a:srgbClr val="000000"/>
                </a:solidFill>
                <a:latin typeface="Helvetica" panose="020B0604020202020204" pitchFamily="34" charset="0"/>
                <a:ea typeface="+mn-ea"/>
                <a:cs typeface="Helvetica" panose="020B0604020202020204" pitchFamily="34" charset="0"/>
              </a:rPr>
              <a:t>2</a:t>
            </a:r>
            <a:r>
              <a:rPr lang="en-US" sz="2000" dirty="0">
                <a:solidFill>
                  <a:srgbClr val="000000"/>
                </a:solidFill>
                <a:latin typeface="Helvetica" panose="020B0604020202020204" pitchFamily="34" charset="0"/>
                <a:ea typeface="+mn-ea"/>
                <a:cs typeface="Helvetica" panose="020B0604020202020204" pitchFamily="34" charset="0"/>
              </a:rPr>
              <a:t>O) are pumped out;</a:t>
            </a:r>
          </a:p>
          <a:p>
            <a:pPr marL="257175" indent="-257175" defTabSz="914400" fontAlgn="auto">
              <a:spcBef>
                <a:spcPts val="0"/>
              </a:spcBef>
              <a:spcAft>
                <a:spcPts val="1400"/>
              </a:spcAft>
              <a:buFont typeface="Arial" panose="020B0604020202020204" pitchFamily="34" charset="0"/>
              <a:buChar char="•"/>
            </a:pPr>
            <a:r>
              <a:rPr lang="en-US" sz="2000" dirty="0">
                <a:solidFill>
                  <a:srgbClr val="000000"/>
                </a:solidFill>
                <a:latin typeface="Helvetica" panose="020B0604020202020204" pitchFamily="34" charset="0"/>
                <a:ea typeface="+mn-ea"/>
                <a:cs typeface="Helvetica" panose="020B0604020202020204" pitchFamily="34" charset="0"/>
              </a:rPr>
              <a:t>Work function increases, reducing FE.</a:t>
            </a:r>
          </a:p>
        </p:txBody>
      </p:sp>
      <p:pic>
        <p:nvPicPr>
          <p:cNvPr id="18" name="Picture 2" descr="Image result for plasma cleaning">
            <a:extLst>
              <a:ext uri="{FF2B5EF4-FFF2-40B4-BE49-F238E27FC236}">
                <a16:creationId xmlns:a16="http://schemas.microsoft.com/office/drawing/2014/main" id="{F5B7D915-958C-4F2B-B3FB-125CD161B4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6515" y="1893393"/>
            <a:ext cx="3318567" cy="2521902"/>
          </a:xfrm>
          <a:prstGeom prst="rect">
            <a:avLst/>
          </a:prstGeom>
          <a:noFill/>
          <a:extLst>
            <a:ext uri="{909E8E84-426E-40DD-AFC4-6F175D3DCCD1}">
              <a14:hiddenFill xmlns:a14="http://schemas.microsoft.com/office/drawing/2010/main">
                <a:solidFill>
                  <a:srgbClr val="FFFFFF"/>
                </a:solidFill>
              </a14:hiddenFill>
            </a:ext>
          </a:extLst>
        </p:spPr>
      </p:pic>
      <p:pic>
        <p:nvPicPr>
          <p:cNvPr id="19" name="Immagine 8">
            <a:extLst>
              <a:ext uri="{FF2B5EF4-FFF2-40B4-BE49-F238E27FC236}">
                <a16:creationId xmlns:a16="http://schemas.microsoft.com/office/drawing/2014/main" id="{855D5ADD-B768-4932-B8A0-B1A9D948C600}"/>
              </a:ext>
            </a:extLst>
          </p:cNvPr>
          <p:cNvPicPr>
            <a:picLocks noChangeAspect="1"/>
          </p:cNvPicPr>
          <p:nvPr/>
        </p:nvPicPr>
        <p:blipFill rotWithShape="1">
          <a:blip r:embed="rId3"/>
          <a:srcRect t="22459" b="18572"/>
          <a:stretch/>
        </p:blipFill>
        <p:spPr>
          <a:xfrm>
            <a:off x="2338704" y="594893"/>
            <a:ext cx="4329806" cy="717374"/>
          </a:xfrm>
          <a:prstGeom prst="rect">
            <a:avLst/>
          </a:prstGeom>
        </p:spPr>
      </p:pic>
      <p:sp>
        <p:nvSpPr>
          <p:cNvPr id="20" name="Right Arrow 2">
            <a:extLst>
              <a:ext uri="{FF2B5EF4-FFF2-40B4-BE49-F238E27FC236}">
                <a16:creationId xmlns:a16="http://schemas.microsoft.com/office/drawing/2014/main" id="{988A606F-E280-46E3-89FC-489D9DF67131}"/>
              </a:ext>
            </a:extLst>
          </p:cNvPr>
          <p:cNvSpPr/>
          <p:nvPr/>
        </p:nvSpPr>
        <p:spPr>
          <a:xfrm>
            <a:off x="1805304" y="842929"/>
            <a:ext cx="533400" cy="358687"/>
          </a:xfrm>
          <a:prstGeom prst="rightArrow">
            <a:avLst/>
          </a:prstGeom>
          <a:gradFill rotWithShape="1">
            <a:gsLst>
              <a:gs pos="0">
                <a:srgbClr val="0099CC">
                  <a:shade val="51000"/>
                  <a:satMod val="130000"/>
                </a:srgbClr>
              </a:gs>
              <a:gs pos="80000">
                <a:srgbClr val="0099CC">
                  <a:shade val="93000"/>
                  <a:satMod val="130000"/>
                </a:srgbClr>
              </a:gs>
              <a:gs pos="100000">
                <a:srgbClr val="0099CC">
                  <a:shade val="94000"/>
                  <a:satMod val="135000"/>
                </a:srgbClr>
              </a:gs>
            </a:gsLst>
            <a:lin ang="16200000" scaled="0"/>
          </a:gradFill>
          <a:ln w="9525" cap="flat" cmpd="sng" algn="ctr">
            <a:solidFill>
              <a:srgbClr val="0099CC">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21" name="Right Arrow 10">
            <a:extLst>
              <a:ext uri="{FF2B5EF4-FFF2-40B4-BE49-F238E27FC236}">
                <a16:creationId xmlns:a16="http://schemas.microsoft.com/office/drawing/2014/main" id="{884578DF-4535-4D9E-9A0B-759CAC52D20A}"/>
              </a:ext>
            </a:extLst>
          </p:cNvPr>
          <p:cNvSpPr/>
          <p:nvPr/>
        </p:nvSpPr>
        <p:spPr>
          <a:xfrm>
            <a:off x="6705600" y="842930"/>
            <a:ext cx="533400" cy="358687"/>
          </a:xfrm>
          <a:prstGeom prst="rightArrow">
            <a:avLst/>
          </a:prstGeom>
          <a:gradFill rotWithShape="1">
            <a:gsLst>
              <a:gs pos="0">
                <a:srgbClr val="0099CC">
                  <a:shade val="51000"/>
                  <a:satMod val="130000"/>
                </a:srgbClr>
              </a:gs>
              <a:gs pos="80000">
                <a:srgbClr val="0099CC">
                  <a:shade val="93000"/>
                  <a:satMod val="130000"/>
                </a:srgbClr>
              </a:gs>
              <a:gs pos="100000">
                <a:srgbClr val="0099CC">
                  <a:shade val="94000"/>
                  <a:satMod val="135000"/>
                </a:srgbClr>
              </a:gs>
            </a:gsLst>
            <a:lin ang="16200000" scaled="0"/>
          </a:gradFill>
          <a:ln w="9525" cap="flat" cmpd="sng" algn="ctr">
            <a:solidFill>
              <a:srgbClr val="0099CC">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2DB5CA19-729A-4F15-9013-1F310B227D9A}"/>
              </a:ext>
            </a:extLst>
          </p:cNvPr>
          <p:cNvSpPr txBox="1"/>
          <p:nvPr/>
        </p:nvSpPr>
        <p:spPr>
          <a:xfrm>
            <a:off x="902493" y="842929"/>
            <a:ext cx="902811" cy="369332"/>
          </a:xfrm>
          <a:prstGeom prst="rect">
            <a:avLst/>
          </a:prstGeom>
          <a:noFill/>
        </p:spPr>
        <p:txBody>
          <a:bodyPr wrap="none" rtlCol="0">
            <a:spAutoFit/>
          </a:bodyPr>
          <a:lstStyle/>
          <a:p>
            <a:pPr defTabSz="914400" fontAlgn="auto">
              <a:spcBef>
                <a:spcPts val="0"/>
              </a:spcBef>
              <a:spcAft>
                <a:spcPts val="0"/>
              </a:spcAft>
            </a:pPr>
            <a:r>
              <a:rPr lang="en-US" sz="1800" dirty="0">
                <a:solidFill>
                  <a:srgbClr val="000000"/>
                </a:solidFill>
                <a:latin typeface="Arial"/>
                <a:ea typeface="+mn-ea"/>
                <a:cs typeface="+mn-cs"/>
              </a:rPr>
              <a:t>Gas IN</a:t>
            </a:r>
          </a:p>
        </p:txBody>
      </p:sp>
      <p:sp>
        <p:nvSpPr>
          <p:cNvPr id="23" name="TextBox 22">
            <a:extLst>
              <a:ext uri="{FF2B5EF4-FFF2-40B4-BE49-F238E27FC236}">
                <a16:creationId xmlns:a16="http://schemas.microsoft.com/office/drawing/2014/main" id="{60C1D56D-FD5E-4294-B25B-793F6CF9C43F}"/>
              </a:ext>
            </a:extLst>
          </p:cNvPr>
          <p:cNvSpPr txBox="1"/>
          <p:nvPr/>
        </p:nvSpPr>
        <p:spPr>
          <a:xfrm>
            <a:off x="7239000" y="832284"/>
            <a:ext cx="1159292" cy="369332"/>
          </a:xfrm>
          <a:prstGeom prst="rect">
            <a:avLst/>
          </a:prstGeom>
          <a:noFill/>
        </p:spPr>
        <p:txBody>
          <a:bodyPr wrap="none" rtlCol="0">
            <a:spAutoFit/>
          </a:bodyPr>
          <a:lstStyle/>
          <a:p>
            <a:pPr defTabSz="914400" fontAlgn="auto">
              <a:spcBef>
                <a:spcPts val="0"/>
              </a:spcBef>
              <a:spcAft>
                <a:spcPts val="0"/>
              </a:spcAft>
            </a:pPr>
            <a:r>
              <a:rPr lang="en-US" sz="1800" dirty="0">
                <a:solidFill>
                  <a:srgbClr val="000000"/>
                </a:solidFill>
                <a:latin typeface="Arial"/>
                <a:ea typeface="+mn-ea"/>
                <a:cs typeface="+mn-cs"/>
              </a:rPr>
              <a:t>Gas OUT</a:t>
            </a:r>
          </a:p>
        </p:txBody>
      </p:sp>
      <p:sp>
        <p:nvSpPr>
          <p:cNvPr id="24" name="TextBox 23">
            <a:extLst>
              <a:ext uri="{FF2B5EF4-FFF2-40B4-BE49-F238E27FC236}">
                <a16:creationId xmlns:a16="http://schemas.microsoft.com/office/drawing/2014/main" id="{20AE0827-AD86-4C39-A93C-55A58C5BC790}"/>
              </a:ext>
            </a:extLst>
          </p:cNvPr>
          <p:cNvSpPr txBox="1"/>
          <p:nvPr/>
        </p:nvSpPr>
        <p:spPr>
          <a:xfrm>
            <a:off x="2438400" y="1491323"/>
            <a:ext cx="1595309" cy="369332"/>
          </a:xfrm>
          <a:prstGeom prst="rect">
            <a:avLst/>
          </a:prstGeom>
          <a:noFill/>
        </p:spPr>
        <p:txBody>
          <a:bodyPr wrap="none" rtlCol="0">
            <a:spAutoFit/>
          </a:bodyPr>
          <a:lstStyle/>
          <a:p>
            <a:pPr defTabSz="914400" fontAlgn="auto">
              <a:spcBef>
                <a:spcPts val="0"/>
              </a:spcBef>
              <a:spcAft>
                <a:spcPts val="0"/>
              </a:spcAft>
            </a:pPr>
            <a:r>
              <a:rPr lang="en-US" sz="1800" dirty="0">
                <a:solidFill>
                  <a:srgbClr val="000000"/>
                </a:solidFill>
                <a:latin typeface="Arial"/>
                <a:ea typeface="+mn-ea"/>
                <a:cs typeface="+mn-cs"/>
              </a:rPr>
              <a:t>RF excitation </a:t>
            </a:r>
          </a:p>
        </p:txBody>
      </p:sp>
      <p:sp>
        <p:nvSpPr>
          <p:cNvPr id="25" name="Oval 24">
            <a:extLst>
              <a:ext uri="{FF2B5EF4-FFF2-40B4-BE49-F238E27FC236}">
                <a16:creationId xmlns:a16="http://schemas.microsoft.com/office/drawing/2014/main" id="{05368DAC-EF64-46A3-AF80-C89A2A2446A6}"/>
              </a:ext>
            </a:extLst>
          </p:cNvPr>
          <p:cNvSpPr/>
          <p:nvPr/>
        </p:nvSpPr>
        <p:spPr>
          <a:xfrm>
            <a:off x="4389306" y="729323"/>
            <a:ext cx="258893" cy="582944"/>
          </a:xfrm>
          <a:prstGeom prst="ellipse">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26" name="Down Arrow 15">
            <a:extLst>
              <a:ext uri="{FF2B5EF4-FFF2-40B4-BE49-F238E27FC236}">
                <a16:creationId xmlns:a16="http://schemas.microsoft.com/office/drawing/2014/main" id="{25ADBF21-03E4-48A1-9DBE-5143F5C99F1F}"/>
              </a:ext>
            </a:extLst>
          </p:cNvPr>
          <p:cNvSpPr/>
          <p:nvPr/>
        </p:nvSpPr>
        <p:spPr>
          <a:xfrm rot="10800000">
            <a:off x="2841177" y="1262724"/>
            <a:ext cx="310178" cy="239603"/>
          </a:xfrm>
          <a:prstGeom prst="downArrow">
            <a:avLst/>
          </a:prstGeom>
          <a:solidFill>
            <a:srgbClr val="C00000"/>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27" name="Footer Placeholder 3">
            <a:extLst>
              <a:ext uri="{FF2B5EF4-FFF2-40B4-BE49-F238E27FC236}">
                <a16:creationId xmlns:a16="http://schemas.microsoft.com/office/drawing/2014/main" id="{A7F99B95-8DEB-4623-ABB6-7CDF51E57862}"/>
              </a:ext>
            </a:extLst>
          </p:cNvPr>
          <p:cNvSpPr txBox="1">
            <a:spLocks/>
          </p:cNvSpPr>
          <p:nvPr/>
        </p:nvSpPr>
        <p:spPr>
          <a:xfrm>
            <a:off x="5221299" y="4507563"/>
            <a:ext cx="2635903"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srgbClr val="00B0F0"/>
                </a:solidFill>
                <a:effectLst/>
                <a:uLnTx/>
                <a:uFillTx/>
                <a:latin typeface="Helvetica" pitchFamily="2" charset="0"/>
              </a:rPr>
              <a:t>M. </a:t>
            </a:r>
            <a:r>
              <a:rPr kumimoji="0" lang="fr-FR" sz="1050" b="0" i="0" u="none" strike="noStrike" kern="1200" cap="none" spc="0" normalizeH="0" baseline="0" noProof="0" dirty="0" err="1">
                <a:ln>
                  <a:noFill/>
                </a:ln>
                <a:solidFill>
                  <a:srgbClr val="00B0F0"/>
                </a:solidFill>
                <a:effectLst/>
                <a:uLnTx/>
                <a:uFillTx/>
                <a:latin typeface="Helvetica" pitchFamily="2" charset="0"/>
              </a:rPr>
              <a:t>Doleans</a:t>
            </a:r>
            <a:r>
              <a:rPr kumimoji="0" lang="fr-FR" sz="1050" b="0" i="0" u="none" strike="noStrike" kern="1200" cap="none" spc="0" normalizeH="0" baseline="0" noProof="0" dirty="0">
                <a:ln>
                  <a:noFill/>
                </a:ln>
                <a:solidFill>
                  <a:srgbClr val="00B0F0"/>
                </a:solidFill>
                <a:effectLst/>
                <a:uLnTx/>
                <a:uFillTx/>
                <a:latin typeface="Helvetica" pitchFamily="2" charset="0"/>
              </a:rPr>
              <a:t> et al,  NIMA 812 (2016)</a:t>
            </a:r>
          </a:p>
        </p:txBody>
      </p:sp>
    </p:spTree>
    <p:extLst>
      <p:ext uri="{BB962C8B-B14F-4D97-AF65-F5344CB8AC3E}">
        <p14:creationId xmlns:p14="http://schemas.microsoft.com/office/powerpoint/2010/main" val="2331154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B872DE-5B64-47B5-8F19-EEB405FEA9A6}"/>
              </a:ext>
            </a:extLst>
          </p:cNvPr>
          <p:cNvSpPr>
            <a:spLocks noGrp="1"/>
          </p:cNvSpPr>
          <p:nvPr>
            <p:ph type="title"/>
          </p:nvPr>
        </p:nvSpPr>
        <p:spPr/>
        <p:txBody>
          <a:bodyPr/>
          <a:lstStyle/>
          <a:p>
            <a:r>
              <a:rPr lang="en-US" dirty="0"/>
              <a:t>PP for LCLS-II(-HE): individual cavities</a:t>
            </a:r>
          </a:p>
        </p:txBody>
      </p:sp>
      <p:sp>
        <p:nvSpPr>
          <p:cNvPr id="4" name="Date Placeholder 3">
            <a:extLst>
              <a:ext uri="{FF2B5EF4-FFF2-40B4-BE49-F238E27FC236}">
                <a16:creationId xmlns:a16="http://schemas.microsoft.com/office/drawing/2014/main" id="{F65EE0A6-8DA7-43DE-9C2A-E5605E9AF60B}"/>
              </a:ext>
            </a:extLst>
          </p:cNvPr>
          <p:cNvSpPr>
            <a:spLocks noGrp="1"/>
          </p:cNvSpPr>
          <p:nvPr>
            <p:ph type="dt" sz="half" idx="2"/>
          </p:nvPr>
        </p:nvSpPr>
        <p:spPr/>
        <p:txBody>
          <a:bodyPr/>
          <a:lstStyle/>
          <a:p>
            <a:pPr>
              <a:defRPr/>
            </a:pPr>
            <a:fld id="{B31409D1-DC42-4718-BDC7-9860A372407E}" type="datetime1">
              <a:rPr lang="en-US" smtClean="0"/>
              <a:t>3/14/2024</a:t>
            </a:fld>
            <a:endParaRPr lang="en-US" dirty="0"/>
          </a:p>
        </p:txBody>
      </p:sp>
      <p:sp>
        <p:nvSpPr>
          <p:cNvPr id="5" name="Footer Placeholder 4">
            <a:extLst>
              <a:ext uri="{FF2B5EF4-FFF2-40B4-BE49-F238E27FC236}">
                <a16:creationId xmlns:a16="http://schemas.microsoft.com/office/drawing/2014/main" id="{F43162C1-DB9C-4071-B1BE-5BA234FCA2D3}"/>
              </a:ext>
            </a:extLst>
          </p:cNvPr>
          <p:cNvSpPr>
            <a:spLocks noGrp="1"/>
          </p:cNvSpPr>
          <p:nvPr>
            <p:ph type="ftr" sz="quarter" idx="3"/>
          </p:nvPr>
        </p:nvSpPr>
        <p:spPr/>
        <p:txBody>
          <a:bodyPr/>
          <a:lstStyle/>
          <a:p>
            <a:r>
              <a:rPr lang="en-US" dirty="0"/>
              <a:t>B. Giaccone | IOTA/FAST Collaboration Meeting 2024</a:t>
            </a:r>
            <a:endParaRPr lang="en-US" b="1" dirty="0"/>
          </a:p>
        </p:txBody>
      </p:sp>
      <p:sp>
        <p:nvSpPr>
          <p:cNvPr id="6" name="Slide Number Placeholder 5">
            <a:extLst>
              <a:ext uri="{FF2B5EF4-FFF2-40B4-BE49-F238E27FC236}">
                <a16:creationId xmlns:a16="http://schemas.microsoft.com/office/drawing/2014/main" id="{310BB539-5EEE-4E30-87E6-00C08A2402A1}"/>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pic>
        <p:nvPicPr>
          <p:cNvPr id="7" name="Picture 6">
            <a:extLst>
              <a:ext uri="{FF2B5EF4-FFF2-40B4-BE49-F238E27FC236}">
                <a16:creationId xmlns:a16="http://schemas.microsoft.com/office/drawing/2014/main" id="{E5550E46-2A47-4328-B5C4-E94C127F9D9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208209" y="2388079"/>
            <a:ext cx="3003605" cy="2303880"/>
          </a:xfrm>
          <a:prstGeom prst="rect">
            <a:avLst/>
          </a:prstGeom>
        </p:spPr>
      </p:pic>
      <p:pic>
        <p:nvPicPr>
          <p:cNvPr id="8" name="Picture 7">
            <a:extLst>
              <a:ext uri="{FF2B5EF4-FFF2-40B4-BE49-F238E27FC236}">
                <a16:creationId xmlns:a16="http://schemas.microsoft.com/office/drawing/2014/main" id="{86279EEF-A25F-4171-84CB-3CFB1C14F6BF}"/>
              </a:ext>
            </a:extLst>
          </p:cNvPr>
          <p:cNvPicPr>
            <a:picLocks noChangeAspect="1"/>
          </p:cNvPicPr>
          <p:nvPr/>
        </p:nvPicPr>
        <p:blipFill>
          <a:blip r:embed="rId3"/>
          <a:stretch>
            <a:fillRect/>
          </a:stretch>
        </p:blipFill>
        <p:spPr>
          <a:xfrm>
            <a:off x="3982640" y="2536429"/>
            <a:ext cx="2321168" cy="1740318"/>
          </a:xfrm>
          <a:prstGeom prst="rect">
            <a:avLst/>
          </a:prstGeom>
        </p:spPr>
      </p:pic>
      <p:pic>
        <p:nvPicPr>
          <p:cNvPr id="9" name="Picture 8">
            <a:extLst>
              <a:ext uri="{FF2B5EF4-FFF2-40B4-BE49-F238E27FC236}">
                <a16:creationId xmlns:a16="http://schemas.microsoft.com/office/drawing/2014/main" id="{9E55AB48-32D9-4BAB-A427-4063BDE23FD0}"/>
              </a:ext>
            </a:extLst>
          </p:cNvPr>
          <p:cNvPicPr>
            <a:picLocks noChangeAspect="1"/>
          </p:cNvPicPr>
          <p:nvPr/>
        </p:nvPicPr>
        <p:blipFill>
          <a:blip r:embed="rId4"/>
          <a:stretch>
            <a:fillRect/>
          </a:stretch>
        </p:blipFill>
        <p:spPr>
          <a:xfrm>
            <a:off x="4011617" y="663057"/>
            <a:ext cx="2292191" cy="1799298"/>
          </a:xfrm>
          <a:prstGeom prst="rect">
            <a:avLst/>
          </a:prstGeom>
        </p:spPr>
      </p:pic>
      <p:sp>
        <p:nvSpPr>
          <p:cNvPr id="10" name="Content Placeholder 3">
            <a:extLst>
              <a:ext uri="{FF2B5EF4-FFF2-40B4-BE49-F238E27FC236}">
                <a16:creationId xmlns:a16="http://schemas.microsoft.com/office/drawing/2014/main" id="{B0C38D5D-F5EF-4A9C-9E9A-21D7E3347297}"/>
              </a:ext>
            </a:extLst>
          </p:cNvPr>
          <p:cNvSpPr txBox="1">
            <a:spLocks/>
          </p:cNvSpPr>
          <p:nvPr/>
        </p:nvSpPr>
        <p:spPr>
          <a:xfrm>
            <a:off x="144103" y="665074"/>
            <a:ext cx="3867513" cy="3696462"/>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300"/>
              </a:spcAft>
              <a:buClr>
                <a:srgbClr val="981E32"/>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rgbClr val="981E32"/>
              </a:buClr>
              <a:buSzPct val="12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rgbClr val="981E32"/>
              </a:buClr>
              <a:buSzPct val="12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rgbClr val="981E32"/>
              </a:buClr>
              <a:buSzPct val="120000"/>
              <a:buFont typeface="Arial" pitchFamily="34" charset="0"/>
              <a:buChar char="•"/>
              <a:defRPr sz="1800" kern="1200">
                <a:solidFill>
                  <a:schemeClr val="tx1"/>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rgbClr val="981E32"/>
              </a:buClr>
              <a:buSzPct val="12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marR="0" lvl="0" indent="-285750" algn="l" defTabSz="914400" rtl="0" eaLnBrk="1" fontAlgn="auto" latinLnBrk="0" hangingPunct="1">
              <a:lnSpc>
                <a:spcPct val="120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Plasma ignition sequentially cell-by-cell using HOM modes and antennas</a:t>
            </a:r>
          </a:p>
          <a:p>
            <a:pPr marL="285750" marR="0" lvl="0" indent="-285750" algn="l" defTabSz="914400" rtl="0" eaLnBrk="1" fontAlgn="auto" latinLnBrk="0" hangingPunct="1">
              <a:lnSpc>
                <a:spcPct val="120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Plasma is ignited in the central cell and moved to adjacent cells using a superposition of HOMs</a:t>
            </a:r>
          </a:p>
          <a:p>
            <a:pPr marL="285750" marR="0" lvl="0" indent="-285750" algn="l" defTabSz="914400" rtl="0" eaLnBrk="1" fontAlgn="auto" latinLnBrk="0" hangingPunct="1">
              <a:lnSpc>
                <a:spcPct val="120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We demonstrated removal of hydrocarbon induced FE</a:t>
            </a:r>
          </a:p>
          <a:p>
            <a:pPr marL="285750" marR="0" lvl="0" indent="-285750" algn="l" defTabSz="914400" rtl="0" eaLnBrk="1" fontAlgn="auto" latinLnBrk="0" hangingPunct="1">
              <a:lnSpc>
                <a:spcPct val="120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And no negative effect of plasma processing on N-doping: high Q</a:t>
            </a:r>
            <a:r>
              <a:rPr kumimoji="0" lang="en-US" sz="1800" b="0" i="0" u="none" strike="noStrike" kern="1200" cap="none" spc="0" normalizeH="0" baseline="-25000" noProof="0" dirty="0">
                <a:ln>
                  <a:noFill/>
                </a:ln>
                <a:solidFill>
                  <a:srgbClr val="000000"/>
                </a:solidFill>
                <a:effectLst/>
                <a:uLnTx/>
                <a:uFillTx/>
                <a:latin typeface="Arial" pitchFamily="34" charset="0"/>
                <a:ea typeface="+mn-ea"/>
                <a:cs typeface="Arial" pitchFamily="34" charset="0"/>
              </a:rPr>
              <a:t>0</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and quench field are preserved</a:t>
            </a:r>
          </a:p>
        </p:txBody>
      </p:sp>
      <p:sp>
        <p:nvSpPr>
          <p:cNvPr id="11" name="Footer Placeholder 3">
            <a:extLst>
              <a:ext uri="{FF2B5EF4-FFF2-40B4-BE49-F238E27FC236}">
                <a16:creationId xmlns:a16="http://schemas.microsoft.com/office/drawing/2014/main" id="{A4F5D72D-A4AC-430E-AF50-CEA85185890A}"/>
              </a:ext>
            </a:extLst>
          </p:cNvPr>
          <p:cNvSpPr txBox="1">
            <a:spLocks/>
          </p:cNvSpPr>
          <p:nvPr/>
        </p:nvSpPr>
        <p:spPr>
          <a:xfrm>
            <a:off x="2667001" y="4334741"/>
            <a:ext cx="5587870" cy="5237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a:ln>
                  <a:noFill/>
                </a:ln>
                <a:solidFill>
                  <a:srgbClr val="00B0F0"/>
                </a:solidFill>
                <a:effectLst/>
                <a:uLnTx/>
                <a:uFillTx/>
                <a:latin typeface="Helvetica" pitchFamily="2" charset="0"/>
              </a:rPr>
              <a:t>P. Berrutti, et al., J. </a:t>
            </a:r>
            <a:r>
              <a:rPr kumimoji="0" lang="it-IT" sz="1050" b="0" i="0" u="none" strike="noStrike" kern="1200" cap="none" spc="0" normalizeH="0" baseline="0" noProof="0" dirty="0" err="1">
                <a:ln>
                  <a:noFill/>
                </a:ln>
                <a:solidFill>
                  <a:srgbClr val="00B0F0"/>
                </a:solidFill>
                <a:effectLst/>
                <a:uLnTx/>
                <a:uFillTx/>
                <a:latin typeface="Helvetica" pitchFamily="2" charset="0"/>
              </a:rPr>
              <a:t>Appl</a:t>
            </a:r>
            <a:r>
              <a:rPr kumimoji="0" lang="it-IT" sz="1050" b="0" i="0" u="none" strike="noStrike" kern="1200" cap="none" spc="0" normalizeH="0" baseline="0" noProof="0" dirty="0">
                <a:ln>
                  <a:noFill/>
                </a:ln>
                <a:solidFill>
                  <a:srgbClr val="00B0F0"/>
                </a:solidFill>
                <a:effectLst/>
                <a:uLnTx/>
                <a:uFillTx/>
                <a:latin typeface="Helvetica" pitchFamily="2" charset="0"/>
              </a:rPr>
              <a:t>. </a:t>
            </a:r>
            <a:r>
              <a:rPr kumimoji="0" lang="it-IT" sz="1050" b="0" i="0" u="none" strike="noStrike" kern="1200" cap="none" spc="0" normalizeH="0" baseline="0" noProof="0" dirty="0" err="1">
                <a:ln>
                  <a:noFill/>
                </a:ln>
                <a:solidFill>
                  <a:srgbClr val="00B0F0"/>
                </a:solidFill>
                <a:effectLst/>
                <a:uLnTx/>
                <a:uFillTx/>
                <a:latin typeface="Helvetica" pitchFamily="2" charset="0"/>
              </a:rPr>
              <a:t>Phys</a:t>
            </a:r>
            <a:r>
              <a:rPr kumimoji="0" lang="it-IT" sz="1050" b="0" i="0" u="none" strike="noStrike" kern="1200" cap="none" spc="0" normalizeH="0" baseline="0" noProof="0" dirty="0">
                <a:ln>
                  <a:noFill/>
                </a:ln>
                <a:solidFill>
                  <a:srgbClr val="00B0F0"/>
                </a:solidFill>
                <a:effectLst/>
                <a:uLnTx/>
                <a:uFillTx/>
                <a:latin typeface="Helvetica" pitchFamily="2" charset="0"/>
              </a:rPr>
              <a:t>. 126, 023302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a:ln>
                  <a:noFill/>
                </a:ln>
                <a:solidFill>
                  <a:srgbClr val="00B0F0"/>
                </a:solidFill>
                <a:effectLst/>
                <a:uLnTx/>
                <a:uFillTx/>
                <a:latin typeface="Helvetica" pitchFamily="2" charset="0"/>
              </a:rPr>
              <a:t>B. Giaccone et al., </a:t>
            </a:r>
            <a:r>
              <a:rPr kumimoji="0" lang="it-IT" sz="1050" b="0" i="0" u="none" strike="noStrike" kern="1200" cap="none" spc="0" normalizeH="0" baseline="0" noProof="0" dirty="0" err="1">
                <a:ln>
                  <a:noFill/>
                </a:ln>
                <a:solidFill>
                  <a:srgbClr val="00B0F0"/>
                </a:solidFill>
                <a:effectLst/>
                <a:uLnTx/>
                <a:uFillTx/>
                <a:latin typeface="Helvetica" pitchFamily="2" charset="0"/>
              </a:rPr>
              <a:t>Phys</a:t>
            </a:r>
            <a:r>
              <a:rPr kumimoji="0" lang="it-IT" sz="1050" b="0" i="0" u="none" strike="noStrike" kern="1200" cap="none" spc="0" normalizeH="0" baseline="0" noProof="0" dirty="0">
                <a:ln>
                  <a:noFill/>
                </a:ln>
                <a:solidFill>
                  <a:srgbClr val="00B0F0"/>
                </a:solidFill>
                <a:effectLst/>
                <a:uLnTx/>
                <a:uFillTx/>
                <a:latin typeface="Helvetica" pitchFamily="2" charset="0"/>
              </a:rPr>
              <a:t>. Rev. </a:t>
            </a:r>
            <a:r>
              <a:rPr kumimoji="0" lang="it-IT" sz="1050" b="0" i="0" u="none" strike="noStrike" kern="1200" cap="none" spc="0" normalizeH="0" baseline="0" noProof="0" dirty="0" err="1">
                <a:ln>
                  <a:noFill/>
                </a:ln>
                <a:solidFill>
                  <a:srgbClr val="00B0F0"/>
                </a:solidFill>
                <a:effectLst/>
                <a:uLnTx/>
                <a:uFillTx/>
                <a:latin typeface="Helvetica" pitchFamily="2" charset="0"/>
              </a:rPr>
              <a:t>Accel</a:t>
            </a:r>
            <a:r>
              <a:rPr kumimoji="0" lang="it-IT" sz="1050" b="0" i="0" u="none" strike="noStrike" kern="1200" cap="none" spc="0" normalizeH="0" baseline="0" noProof="0" dirty="0">
                <a:ln>
                  <a:noFill/>
                </a:ln>
                <a:solidFill>
                  <a:srgbClr val="00B0F0"/>
                </a:solidFill>
                <a:effectLst/>
                <a:uLnTx/>
                <a:uFillTx/>
                <a:latin typeface="Helvetica" pitchFamily="2" charset="0"/>
              </a:rPr>
              <a:t>. </a:t>
            </a:r>
            <a:r>
              <a:rPr kumimoji="0" lang="it-IT" sz="1050" b="0" i="0" u="none" strike="noStrike" kern="1200" cap="none" spc="0" normalizeH="0" baseline="0" noProof="0" dirty="0" err="1">
                <a:ln>
                  <a:noFill/>
                </a:ln>
                <a:solidFill>
                  <a:srgbClr val="00B0F0"/>
                </a:solidFill>
                <a:effectLst/>
                <a:uLnTx/>
                <a:uFillTx/>
                <a:latin typeface="Helvetica" pitchFamily="2" charset="0"/>
              </a:rPr>
              <a:t>Beams</a:t>
            </a:r>
            <a:r>
              <a:rPr kumimoji="0" lang="it-IT" sz="1050" b="0" i="0" u="none" strike="noStrike" kern="1200" cap="none" spc="0" normalizeH="0" baseline="0" noProof="0" dirty="0">
                <a:ln>
                  <a:noFill/>
                </a:ln>
                <a:solidFill>
                  <a:srgbClr val="00B0F0"/>
                </a:solidFill>
                <a:effectLst/>
                <a:uLnTx/>
                <a:uFillTx/>
                <a:latin typeface="Helvetica" pitchFamily="2" charset="0"/>
              </a:rPr>
              <a:t> 24, 022002</a:t>
            </a:r>
          </a:p>
        </p:txBody>
      </p:sp>
      <p:pic>
        <p:nvPicPr>
          <p:cNvPr id="12" name="Picture 11">
            <a:extLst>
              <a:ext uri="{FF2B5EF4-FFF2-40B4-BE49-F238E27FC236}">
                <a16:creationId xmlns:a16="http://schemas.microsoft.com/office/drawing/2014/main" id="{51F15495-596E-4AEE-85BF-563D7F01ACB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239663" y="476900"/>
            <a:ext cx="2940695" cy="2251710"/>
          </a:xfrm>
          <a:prstGeom prst="rect">
            <a:avLst/>
          </a:prstGeom>
        </p:spPr>
      </p:pic>
    </p:spTree>
    <p:extLst>
      <p:ext uri="{BB962C8B-B14F-4D97-AF65-F5344CB8AC3E}">
        <p14:creationId xmlns:p14="http://schemas.microsoft.com/office/powerpoint/2010/main" val="1731734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1937D1-26C6-48B7-A609-EC4BA26E381D}"/>
              </a:ext>
            </a:extLst>
          </p:cNvPr>
          <p:cNvSpPr>
            <a:spLocks noGrp="1"/>
          </p:cNvSpPr>
          <p:nvPr>
            <p:ph idx="1"/>
          </p:nvPr>
        </p:nvSpPr>
        <p:spPr/>
        <p:txBody>
          <a:bodyPr/>
          <a:lstStyle/>
          <a:p>
            <a:r>
              <a:rPr lang="en-US" sz="2200" dirty="0">
                <a:solidFill>
                  <a:schemeClr val="accent6">
                    <a:lumMod val="40000"/>
                    <a:lumOff val="60000"/>
                  </a:schemeClr>
                </a:solidFill>
              </a:rPr>
              <a:t>Introduction on plasma processing</a:t>
            </a:r>
          </a:p>
          <a:p>
            <a:r>
              <a:rPr lang="en-US" sz="2200" dirty="0">
                <a:solidFill>
                  <a:srgbClr val="000000"/>
                </a:solidFill>
              </a:rPr>
              <a:t>Plasma processing applied to LCLS-II-HE </a:t>
            </a:r>
            <a:r>
              <a:rPr lang="en-US" sz="2200" dirty="0" err="1">
                <a:solidFill>
                  <a:srgbClr val="000000"/>
                </a:solidFill>
              </a:rPr>
              <a:t>vCM</a:t>
            </a:r>
            <a:endParaRPr lang="en-US" sz="2200" dirty="0">
              <a:solidFill>
                <a:srgbClr val="000000"/>
              </a:solidFill>
            </a:endParaRPr>
          </a:p>
          <a:p>
            <a:r>
              <a:rPr lang="en-US" sz="2200" dirty="0">
                <a:solidFill>
                  <a:schemeClr val="accent6">
                    <a:lumMod val="40000"/>
                    <a:lumOff val="60000"/>
                  </a:schemeClr>
                </a:solidFill>
              </a:rPr>
              <a:t>Plasma processing experience at other laboratories</a:t>
            </a:r>
          </a:p>
          <a:p>
            <a:r>
              <a:rPr lang="en-US" sz="2200" dirty="0">
                <a:solidFill>
                  <a:schemeClr val="accent6">
                    <a:lumMod val="40000"/>
                    <a:lumOff val="60000"/>
                  </a:schemeClr>
                </a:solidFill>
              </a:rPr>
              <a:t>Proposal to apply plasma processing to CM2</a:t>
            </a:r>
          </a:p>
        </p:txBody>
      </p:sp>
      <p:sp>
        <p:nvSpPr>
          <p:cNvPr id="3" name="Title 2">
            <a:extLst>
              <a:ext uri="{FF2B5EF4-FFF2-40B4-BE49-F238E27FC236}">
                <a16:creationId xmlns:a16="http://schemas.microsoft.com/office/drawing/2014/main" id="{FD2A8609-754B-4899-9247-2A7C453A3FD4}"/>
              </a:ext>
            </a:extLst>
          </p:cNvPr>
          <p:cNvSpPr>
            <a:spLocks noGrp="1"/>
          </p:cNvSpPr>
          <p:nvPr>
            <p:ph type="title"/>
          </p:nvPr>
        </p:nvSpPr>
        <p:spPr/>
        <p:txBody>
          <a:bodyPr/>
          <a:lstStyle/>
          <a:p>
            <a:r>
              <a:rPr lang="en-US" dirty="0"/>
              <a:t>Outline</a:t>
            </a:r>
          </a:p>
        </p:txBody>
      </p:sp>
      <p:sp>
        <p:nvSpPr>
          <p:cNvPr id="4" name="Date Placeholder 3">
            <a:extLst>
              <a:ext uri="{FF2B5EF4-FFF2-40B4-BE49-F238E27FC236}">
                <a16:creationId xmlns:a16="http://schemas.microsoft.com/office/drawing/2014/main" id="{D09D242C-0E3A-45FD-B35D-51343F4DED7C}"/>
              </a:ext>
            </a:extLst>
          </p:cNvPr>
          <p:cNvSpPr>
            <a:spLocks noGrp="1"/>
          </p:cNvSpPr>
          <p:nvPr>
            <p:ph type="dt" sz="half" idx="2"/>
          </p:nvPr>
        </p:nvSpPr>
        <p:spPr/>
        <p:txBody>
          <a:bodyPr/>
          <a:lstStyle/>
          <a:p>
            <a:pPr>
              <a:defRPr/>
            </a:pPr>
            <a:fld id="{75E10AE4-BD4A-4577-BF33-BA12DECDD8BE}" type="datetime1">
              <a:rPr lang="en-US" smtClean="0"/>
              <a:t>3/14/2024</a:t>
            </a:fld>
            <a:endParaRPr lang="en-US" dirty="0"/>
          </a:p>
        </p:txBody>
      </p:sp>
      <p:sp>
        <p:nvSpPr>
          <p:cNvPr id="5" name="Footer Placeholder 4">
            <a:extLst>
              <a:ext uri="{FF2B5EF4-FFF2-40B4-BE49-F238E27FC236}">
                <a16:creationId xmlns:a16="http://schemas.microsoft.com/office/drawing/2014/main" id="{218A3C16-C5E0-41C4-89D9-61A5ECFC2E7C}"/>
              </a:ext>
            </a:extLst>
          </p:cNvPr>
          <p:cNvSpPr>
            <a:spLocks noGrp="1"/>
          </p:cNvSpPr>
          <p:nvPr>
            <p:ph type="ftr" sz="quarter" idx="3"/>
          </p:nvPr>
        </p:nvSpPr>
        <p:spPr/>
        <p:txBody>
          <a:bodyPr/>
          <a:lstStyle/>
          <a:p>
            <a:r>
              <a:rPr lang="en-US"/>
              <a:t>B. Giaccone | IOTA/FAST Collaboration Meeting 2024</a:t>
            </a:r>
            <a:endParaRPr lang="en-US" b="1" dirty="0"/>
          </a:p>
        </p:txBody>
      </p:sp>
      <p:sp>
        <p:nvSpPr>
          <p:cNvPr id="6" name="Slide Number Placeholder 5">
            <a:extLst>
              <a:ext uri="{FF2B5EF4-FFF2-40B4-BE49-F238E27FC236}">
                <a16:creationId xmlns:a16="http://schemas.microsoft.com/office/drawing/2014/main" id="{0C128D2F-501B-43EC-8E55-493BBEE8A686}"/>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Tree>
    <p:extLst>
      <p:ext uri="{BB962C8B-B14F-4D97-AF65-F5344CB8AC3E}">
        <p14:creationId xmlns:p14="http://schemas.microsoft.com/office/powerpoint/2010/main" val="198955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6FF8BF-AA1E-6827-04BA-06D1D157E7B7}"/>
              </a:ext>
            </a:extLst>
          </p:cNvPr>
          <p:cNvPicPr>
            <a:picLocks noChangeAspect="1"/>
          </p:cNvPicPr>
          <p:nvPr/>
        </p:nvPicPr>
        <p:blipFill>
          <a:blip r:embed="rId3"/>
          <a:stretch>
            <a:fillRect/>
          </a:stretch>
        </p:blipFill>
        <p:spPr>
          <a:xfrm>
            <a:off x="2631428" y="1630407"/>
            <a:ext cx="3439236" cy="2778363"/>
          </a:xfrm>
          <a:prstGeom prst="rect">
            <a:avLst/>
          </a:prstGeom>
        </p:spPr>
      </p:pic>
      <p:sp>
        <p:nvSpPr>
          <p:cNvPr id="3" name="Title 2">
            <a:extLst>
              <a:ext uri="{FF2B5EF4-FFF2-40B4-BE49-F238E27FC236}">
                <a16:creationId xmlns:a16="http://schemas.microsoft.com/office/drawing/2014/main" id="{654FC365-FAF8-A9E4-8E8C-481B0FEA0A10}"/>
              </a:ext>
            </a:extLst>
          </p:cNvPr>
          <p:cNvSpPr>
            <a:spLocks noGrp="1"/>
          </p:cNvSpPr>
          <p:nvPr>
            <p:ph type="title"/>
          </p:nvPr>
        </p:nvSpPr>
        <p:spPr/>
        <p:txBody>
          <a:bodyPr/>
          <a:lstStyle/>
          <a:p>
            <a:r>
              <a:rPr lang="en-US" dirty="0"/>
              <a:t>The LCLS-II-HE verification cryomodule (</a:t>
            </a:r>
            <a:r>
              <a:rPr lang="en-US" dirty="0" err="1"/>
              <a:t>vCM</a:t>
            </a:r>
            <a:r>
              <a:rPr lang="en-US" dirty="0"/>
              <a:t>)</a:t>
            </a:r>
          </a:p>
        </p:txBody>
      </p:sp>
      <p:sp>
        <p:nvSpPr>
          <p:cNvPr id="4" name="Date Placeholder 3">
            <a:extLst>
              <a:ext uri="{FF2B5EF4-FFF2-40B4-BE49-F238E27FC236}">
                <a16:creationId xmlns:a16="http://schemas.microsoft.com/office/drawing/2014/main" id="{CEF8DB32-A795-677A-7F99-4ABCA2D486F0}"/>
              </a:ext>
            </a:extLst>
          </p:cNvPr>
          <p:cNvSpPr>
            <a:spLocks noGrp="1"/>
          </p:cNvSpPr>
          <p:nvPr>
            <p:ph type="dt" sz="half" idx="2"/>
          </p:nvPr>
        </p:nvSpPr>
        <p:spPr/>
        <p:txBody>
          <a:bodyPr/>
          <a:lstStyle/>
          <a:p>
            <a:pPr>
              <a:defRPr/>
            </a:pPr>
            <a:fld id="{6F7A85EF-A7B6-4610-9C25-749C772B5471}" type="datetime1">
              <a:rPr lang="en-US" smtClean="0"/>
              <a:t>3/14/2024</a:t>
            </a:fld>
            <a:endParaRPr lang="en-US" dirty="0"/>
          </a:p>
        </p:txBody>
      </p:sp>
      <p:sp>
        <p:nvSpPr>
          <p:cNvPr id="5" name="Footer Placeholder 4">
            <a:extLst>
              <a:ext uri="{FF2B5EF4-FFF2-40B4-BE49-F238E27FC236}">
                <a16:creationId xmlns:a16="http://schemas.microsoft.com/office/drawing/2014/main" id="{A873C85B-4C45-49C5-2F62-78BA534B2804}"/>
              </a:ext>
            </a:extLst>
          </p:cNvPr>
          <p:cNvSpPr>
            <a:spLocks noGrp="1"/>
          </p:cNvSpPr>
          <p:nvPr>
            <p:ph type="ftr" sz="quarter" idx="3"/>
          </p:nvPr>
        </p:nvSpPr>
        <p:spPr/>
        <p:txBody>
          <a:bodyPr/>
          <a:lstStyle/>
          <a:p>
            <a:r>
              <a:rPr lang="en-US"/>
              <a:t>B. Giaccone | IOTA/FAST Collaboration Meeting 2024</a:t>
            </a:r>
            <a:endParaRPr lang="en-US" b="1" dirty="0"/>
          </a:p>
        </p:txBody>
      </p:sp>
      <p:sp>
        <p:nvSpPr>
          <p:cNvPr id="6" name="Slide Number Placeholder 5">
            <a:extLst>
              <a:ext uri="{FF2B5EF4-FFF2-40B4-BE49-F238E27FC236}">
                <a16:creationId xmlns:a16="http://schemas.microsoft.com/office/drawing/2014/main" id="{8487C908-E1C1-17A7-2AB7-E3A965292191}"/>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pic>
        <p:nvPicPr>
          <p:cNvPr id="7" name="Picture 6">
            <a:extLst>
              <a:ext uri="{FF2B5EF4-FFF2-40B4-BE49-F238E27FC236}">
                <a16:creationId xmlns:a16="http://schemas.microsoft.com/office/drawing/2014/main" id="{85834748-182F-6D61-C3D6-37B3F23FF13F}"/>
              </a:ext>
            </a:extLst>
          </p:cNvPr>
          <p:cNvPicPr>
            <a:picLocks noChangeAspect="1"/>
          </p:cNvPicPr>
          <p:nvPr/>
        </p:nvPicPr>
        <p:blipFill>
          <a:blip r:embed="rId4"/>
          <a:stretch>
            <a:fillRect/>
          </a:stretch>
        </p:blipFill>
        <p:spPr>
          <a:xfrm>
            <a:off x="6044947" y="564314"/>
            <a:ext cx="3047052" cy="4062735"/>
          </a:xfrm>
          <a:prstGeom prst="rect">
            <a:avLst/>
          </a:prstGeom>
        </p:spPr>
      </p:pic>
      <p:sp>
        <p:nvSpPr>
          <p:cNvPr id="10" name="Rectangle: Rounded Corners 7">
            <a:extLst>
              <a:ext uri="{FF2B5EF4-FFF2-40B4-BE49-F238E27FC236}">
                <a16:creationId xmlns:a16="http://schemas.microsoft.com/office/drawing/2014/main" id="{24FE7810-18AD-EF1D-EB79-69DD28D69363}"/>
              </a:ext>
            </a:extLst>
          </p:cNvPr>
          <p:cNvSpPr/>
          <p:nvPr/>
        </p:nvSpPr>
        <p:spPr>
          <a:xfrm>
            <a:off x="52001" y="1845038"/>
            <a:ext cx="2579427" cy="2643661"/>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World record breaking performance, considerably above the ambitious specification!</a:t>
            </a:r>
          </a:p>
        </p:txBody>
      </p:sp>
      <p:sp>
        <p:nvSpPr>
          <p:cNvPr id="13" name="TextBox 12">
            <a:extLst>
              <a:ext uri="{FF2B5EF4-FFF2-40B4-BE49-F238E27FC236}">
                <a16:creationId xmlns:a16="http://schemas.microsoft.com/office/drawing/2014/main" id="{D52F503D-8015-6FF1-96BA-399A68C15191}"/>
              </a:ext>
            </a:extLst>
          </p:cNvPr>
          <p:cNvSpPr txBox="1"/>
          <p:nvPr/>
        </p:nvSpPr>
        <p:spPr>
          <a:xfrm>
            <a:off x="183233" y="509722"/>
            <a:ext cx="5861713" cy="1323439"/>
          </a:xfrm>
          <a:prstGeom prst="rect">
            <a:avLst/>
          </a:prstGeom>
          <a:noFill/>
        </p:spPr>
        <p:txBody>
          <a:bodyPr wrap="square">
            <a:spAutoFit/>
          </a:bodyPr>
          <a:lstStyle/>
          <a:p>
            <a:pPr marL="342900" indent="-342900">
              <a:buFont typeface="Arial" pitchFamily="34" charset="0"/>
              <a:buChar char="•"/>
            </a:pPr>
            <a:r>
              <a:rPr lang="en-US" sz="2000" dirty="0">
                <a:solidFill>
                  <a:srgbClr val="000000"/>
                </a:solidFill>
                <a:latin typeface="Helvetica" pitchFamily="2" charset="0"/>
              </a:rPr>
              <a:t>Verification cryomodule → opportunity to: verify assembly and testing procedure at Fermilab and evaluate operations of 1.3GHz CMs at higher gradient</a:t>
            </a:r>
          </a:p>
        </p:txBody>
      </p:sp>
      <p:sp>
        <p:nvSpPr>
          <p:cNvPr id="14" name="Footer Placeholder 3">
            <a:extLst>
              <a:ext uri="{FF2B5EF4-FFF2-40B4-BE49-F238E27FC236}">
                <a16:creationId xmlns:a16="http://schemas.microsoft.com/office/drawing/2014/main" id="{9F0EE8F3-EE54-D343-C0B0-75ACA164B26B}"/>
              </a:ext>
            </a:extLst>
          </p:cNvPr>
          <p:cNvSpPr txBox="1">
            <a:spLocks/>
          </p:cNvSpPr>
          <p:nvPr/>
        </p:nvSpPr>
        <p:spPr>
          <a:xfrm>
            <a:off x="1074511" y="4500576"/>
            <a:ext cx="5587870"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solidFill>
                  <a:srgbClr val="00B0F0"/>
                </a:solidFill>
                <a:latin typeface="Helvetica" pitchFamily="2" charset="0"/>
              </a:rPr>
              <a:t>S. Posen et al., Phys. Rev. Accel. Beams 25, 042001</a:t>
            </a:r>
          </a:p>
        </p:txBody>
      </p:sp>
    </p:spTree>
    <p:extLst>
      <p:ext uri="{BB962C8B-B14F-4D97-AF65-F5344CB8AC3E}">
        <p14:creationId xmlns:p14="http://schemas.microsoft.com/office/powerpoint/2010/main" val="2906990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4AEE8-2DFA-4B61-A1E8-54FA7C1B8441}"/>
              </a:ext>
            </a:extLst>
          </p:cNvPr>
          <p:cNvSpPr>
            <a:spLocks noGrp="1"/>
          </p:cNvSpPr>
          <p:nvPr>
            <p:ph type="title"/>
          </p:nvPr>
        </p:nvSpPr>
        <p:spPr/>
        <p:txBody>
          <a:bodyPr/>
          <a:lstStyle/>
          <a:p>
            <a:r>
              <a:rPr lang="en-US" dirty="0"/>
              <a:t>Preparation for PP on the </a:t>
            </a:r>
            <a:r>
              <a:rPr lang="en-US" dirty="0" err="1"/>
              <a:t>vCM</a:t>
            </a:r>
            <a:endParaRPr lang="en-US" dirty="0"/>
          </a:p>
        </p:txBody>
      </p:sp>
      <p:sp>
        <p:nvSpPr>
          <p:cNvPr id="4" name="Date Placeholder 3">
            <a:extLst>
              <a:ext uri="{FF2B5EF4-FFF2-40B4-BE49-F238E27FC236}">
                <a16:creationId xmlns:a16="http://schemas.microsoft.com/office/drawing/2014/main" id="{ADE028EA-1EE1-4D20-98AB-4DA54A07C70F}"/>
              </a:ext>
            </a:extLst>
          </p:cNvPr>
          <p:cNvSpPr>
            <a:spLocks noGrp="1"/>
          </p:cNvSpPr>
          <p:nvPr>
            <p:ph type="dt" sz="half" idx="2"/>
          </p:nvPr>
        </p:nvSpPr>
        <p:spPr/>
        <p:txBody>
          <a:bodyPr/>
          <a:lstStyle/>
          <a:p>
            <a:pPr>
              <a:defRPr/>
            </a:pPr>
            <a:fld id="{9D0CEEC8-2DA8-4B2A-A0B6-393C807CD3AD}" type="datetime1">
              <a:rPr lang="en-US" smtClean="0"/>
              <a:t>3/14/2024</a:t>
            </a:fld>
            <a:endParaRPr lang="en-US" dirty="0"/>
          </a:p>
        </p:txBody>
      </p:sp>
      <p:sp>
        <p:nvSpPr>
          <p:cNvPr id="5" name="Footer Placeholder 4">
            <a:extLst>
              <a:ext uri="{FF2B5EF4-FFF2-40B4-BE49-F238E27FC236}">
                <a16:creationId xmlns:a16="http://schemas.microsoft.com/office/drawing/2014/main" id="{22446714-7996-4560-980F-9E14953DC1E2}"/>
              </a:ext>
            </a:extLst>
          </p:cNvPr>
          <p:cNvSpPr>
            <a:spLocks noGrp="1"/>
          </p:cNvSpPr>
          <p:nvPr>
            <p:ph type="ftr" sz="quarter" idx="3"/>
          </p:nvPr>
        </p:nvSpPr>
        <p:spPr/>
        <p:txBody>
          <a:bodyPr/>
          <a:lstStyle/>
          <a:p>
            <a:r>
              <a:rPr lang="en-US"/>
              <a:t>B. Giaccone | IOTA/FAST Collaboration Meeting 2024</a:t>
            </a:r>
            <a:endParaRPr lang="en-US" b="1" dirty="0"/>
          </a:p>
        </p:txBody>
      </p:sp>
      <p:sp>
        <p:nvSpPr>
          <p:cNvPr id="6" name="Slide Number Placeholder 5">
            <a:extLst>
              <a:ext uri="{FF2B5EF4-FFF2-40B4-BE49-F238E27FC236}">
                <a16:creationId xmlns:a16="http://schemas.microsoft.com/office/drawing/2014/main" id="{7C84662C-3647-4EFB-8A4B-601389730FF8}"/>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8" name="TextBox 7">
            <a:extLst>
              <a:ext uri="{FF2B5EF4-FFF2-40B4-BE49-F238E27FC236}">
                <a16:creationId xmlns:a16="http://schemas.microsoft.com/office/drawing/2014/main" id="{1E83FAD9-F907-4C24-B951-A249B885E95A}"/>
              </a:ext>
            </a:extLst>
          </p:cNvPr>
          <p:cNvSpPr txBox="1"/>
          <p:nvPr/>
        </p:nvSpPr>
        <p:spPr>
          <a:xfrm>
            <a:off x="188105" y="656995"/>
            <a:ext cx="5719043" cy="3829510"/>
          </a:xfrm>
          <a:prstGeom prst="rect">
            <a:avLst/>
          </a:prstGeom>
          <a:noFill/>
        </p:spPr>
        <p:txBody>
          <a:bodyPr wrap="square">
            <a:spAutoFit/>
          </a:bodyPr>
          <a:lstStyle/>
          <a:p>
            <a:pPr marL="342900" marR="0" lvl="0" indent="-342900" algn="l" defTabSz="914400" rtl="0" eaLnBrk="1" fontAlgn="auto" latinLnBrk="0" hangingPunct="1">
              <a:lnSpc>
                <a:spcPct val="120000"/>
              </a:lnSpc>
              <a:spcBef>
                <a:spcPts val="0"/>
              </a:spcBef>
              <a:spcAft>
                <a:spcPts val="300"/>
              </a:spcAft>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Conducted risk &amp; mitigation analysis for </a:t>
            </a:r>
            <a:r>
              <a:rPr kumimoji="0" lang="en-US" sz="2000" b="0" i="0" u="none" strike="noStrike" kern="1200" cap="none" spc="0" normalizeH="0" baseline="0" noProof="0" dirty="0" err="1">
                <a:ln>
                  <a:noFill/>
                </a:ln>
                <a:solidFill>
                  <a:srgbClr val="000000"/>
                </a:solidFill>
                <a:effectLst/>
                <a:uLnTx/>
                <a:uFillTx/>
                <a:latin typeface="Helvetica" panose="020B0604020202020204" pitchFamily="34" charset="0"/>
                <a:ea typeface="+mn-ea"/>
                <a:cs typeface="Helvetica" panose="020B0604020202020204" pitchFamily="34" charset="0"/>
              </a:rPr>
              <a:t>vCM</a:t>
            </a:r>
            <a:endParaRPr lang="en-US" sz="2000" dirty="0">
              <a:solidFill>
                <a:srgbClr val="000000"/>
              </a:solidFill>
              <a:latin typeface="Helvetica" panose="020B0604020202020204" pitchFamily="34" charset="0"/>
              <a:ea typeface="+mn-ea"/>
              <a:cs typeface="Helvetica" panose="020B0604020202020204" pitchFamily="34" charset="0"/>
            </a:endParaRPr>
          </a:p>
          <a:p>
            <a:pPr marL="342900" marR="0" lvl="0" indent="-342900" algn="l" defTabSz="914400" rtl="0" eaLnBrk="1" fontAlgn="auto" latinLnBrk="0" hangingPunct="1">
              <a:lnSpc>
                <a:spcPct val="120000"/>
              </a:lnSpc>
              <a:spcBef>
                <a:spcPts val="0"/>
              </a:spcBef>
              <a:spcAft>
                <a:spcPts val="300"/>
              </a:spcAft>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Parameters monitored during PP:</a:t>
            </a:r>
          </a:p>
          <a:p>
            <a:pPr marL="800100" lvl="1" indent="-342900" defTabSz="914400" fontAlgn="auto">
              <a:lnSpc>
                <a:spcPct val="120000"/>
              </a:lnSpc>
              <a:spcBef>
                <a:spcPts val="0"/>
              </a:spcBef>
              <a:spcAft>
                <a:spcPts val="300"/>
              </a:spcAft>
              <a:buFont typeface="Arial" panose="020B0604020202020204" pitchFamily="34" charset="0"/>
              <a:buChar char="•"/>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Partial pressure of Ne, O</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n-ea"/>
                <a:cs typeface="Helvetica" panose="020B0604020202020204" pitchFamily="34" charset="0"/>
              </a:rPr>
              <a:t>2</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 C, CO, CO</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n-ea"/>
                <a:cs typeface="Helvetica" panose="020B0604020202020204" pitchFamily="34" charset="0"/>
              </a:rPr>
              <a:t>2</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 H</a:t>
            </a:r>
            <a:r>
              <a:rPr kumimoji="0" lang="en-US" sz="1800" b="0" i="0" u="none" strike="noStrike" kern="1200" cap="none" spc="0" normalizeH="0" baseline="-25000" noProof="0" dirty="0">
                <a:ln>
                  <a:noFill/>
                </a:ln>
                <a:solidFill>
                  <a:srgbClr val="000000"/>
                </a:solidFill>
                <a:effectLst/>
                <a:uLnTx/>
                <a:uFillTx/>
                <a:latin typeface="Helvetica" panose="020B0604020202020204" pitchFamily="34" charset="0"/>
                <a:ea typeface="+mn-ea"/>
                <a:cs typeface="Helvetica" panose="020B0604020202020204" pitchFamily="34" charset="0"/>
              </a:rPr>
              <a:t>2</a:t>
            </a: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O</a:t>
            </a:r>
          </a:p>
          <a:p>
            <a:pPr marL="800100" lvl="1" indent="-342900" defTabSz="914400" fontAlgn="auto">
              <a:lnSpc>
                <a:spcPct val="120000"/>
              </a:lnSpc>
              <a:spcBef>
                <a:spcPts val="0"/>
              </a:spcBef>
              <a:spcAft>
                <a:spcPts val="300"/>
              </a:spcAft>
              <a:buFont typeface="Arial" panose="020B0604020202020204" pitchFamily="34" charset="0"/>
              <a:buChar char="•"/>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Pressure at the two ends of the cryomodule</a:t>
            </a:r>
          </a:p>
          <a:p>
            <a:pPr marL="800100" lvl="1" indent="-342900" defTabSz="914400" fontAlgn="auto">
              <a:lnSpc>
                <a:spcPct val="120000"/>
              </a:lnSpc>
              <a:spcBef>
                <a:spcPts val="0"/>
              </a:spcBef>
              <a:spcAft>
                <a:spcPts val="300"/>
              </a:spcAft>
              <a:buFont typeface="Arial" panose="020B0604020202020204" pitchFamily="34" charset="0"/>
              <a:buChar char="•"/>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RF signals (forward &amp; reflected power from HOM1, transmitted power from HOM2)</a:t>
            </a:r>
          </a:p>
          <a:p>
            <a:pPr marL="800100" lvl="1" indent="-342900" defTabSz="914400" fontAlgn="auto">
              <a:lnSpc>
                <a:spcPct val="120000"/>
              </a:lnSpc>
              <a:spcBef>
                <a:spcPts val="0"/>
              </a:spcBef>
              <a:spcAft>
                <a:spcPts val="300"/>
              </a:spcAft>
              <a:buFont typeface="Arial" panose="020B0604020202020204" pitchFamily="34" charset="0"/>
              <a:buChar char="•"/>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Temperature of HOM1 cable connector, can and clamp</a:t>
            </a:r>
          </a:p>
          <a:p>
            <a:pPr marL="800100" lvl="1" indent="-342900" defTabSz="914400" fontAlgn="auto">
              <a:lnSpc>
                <a:spcPct val="120000"/>
              </a:lnSpc>
              <a:spcBef>
                <a:spcPts val="0"/>
              </a:spcBef>
              <a:spcAft>
                <a:spcPts val="300"/>
              </a:spcAft>
              <a:buFont typeface="Arial" panose="020B0604020202020204" pitchFamily="34" charset="0"/>
              <a:buChar char="•"/>
              <a:defRPr/>
            </a:pPr>
            <a:r>
              <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Cavity temperature</a:t>
            </a:r>
          </a:p>
          <a:p>
            <a:pPr marL="342900" indent="-342900" defTabSz="914400" fontAlgn="auto">
              <a:lnSpc>
                <a:spcPct val="120000"/>
              </a:lnSpc>
              <a:spcBef>
                <a:spcPts val="0"/>
              </a:spcBef>
              <a:spcAft>
                <a:spcPts val="300"/>
              </a:spcAft>
              <a:buFont typeface="Arial" panose="020B0604020202020204" pitchFamily="34" charset="0"/>
              <a:buChar char="•"/>
              <a:defRPr/>
            </a:pPr>
            <a:r>
              <a:rPr lang="en-US" sz="2000" dirty="0">
                <a:solidFill>
                  <a:srgbClr val="000000"/>
                </a:solidFill>
                <a:latin typeface="Helvetica" panose="020B0604020202020204" pitchFamily="34" charset="0"/>
                <a:ea typeface="+mn-ea"/>
                <a:cs typeface="Helvetica" panose="020B0604020202020204" pitchFamily="34" charset="0"/>
              </a:rPr>
              <a:t>We decided to process 4 cavities</a:t>
            </a:r>
            <a:endParaRPr kumimoji="0" lang="en-US" sz="2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pic>
        <p:nvPicPr>
          <p:cNvPr id="9" name="Picture 8">
            <a:extLst>
              <a:ext uri="{FF2B5EF4-FFF2-40B4-BE49-F238E27FC236}">
                <a16:creationId xmlns:a16="http://schemas.microsoft.com/office/drawing/2014/main" id="{27529F27-BCAE-4DAC-968A-8762331BFB1F}"/>
              </a:ext>
            </a:extLst>
          </p:cNvPr>
          <p:cNvPicPr>
            <a:picLocks noChangeAspect="1"/>
          </p:cNvPicPr>
          <p:nvPr/>
        </p:nvPicPr>
        <p:blipFill rotWithShape="1">
          <a:blip r:embed="rId2"/>
          <a:srcRect t="4778" b="2322"/>
          <a:stretch/>
        </p:blipFill>
        <p:spPr>
          <a:xfrm>
            <a:off x="5866654" y="2892658"/>
            <a:ext cx="3357221" cy="1771867"/>
          </a:xfrm>
          <a:prstGeom prst="rect">
            <a:avLst/>
          </a:prstGeom>
        </p:spPr>
      </p:pic>
      <p:graphicFrame>
        <p:nvGraphicFramePr>
          <p:cNvPr id="10" name="Object 9">
            <a:extLst>
              <a:ext uri="{FF2B5EF4-FFF2-40B4-BE49-F238E27FC236}">
                <a16:creationId xmlns:a16="http://schemas.microsoft.com/office/drawing/2014/main" id="{C5A4E740-EAC5-4D37-AC4D-6F3DBE4B7131}"/>
              </a:ext>
            </a:extLst>
          </p:cNvPr>
          <p:cNvGraphicFramePr>
            <a:graphicFrameLocks noChangeAspect="1"/>
          </p:cNvGraphicFramePr>
          <p:nvPr>
            <p:extLst>
              <p:ext uri="{D42A27DB-BD31-4B8C-83A1-F6EECF244321}">
                <p14:modId xmlns:p14="http://schemas.microsoft.com/office/powerpoint/2010/main" val="4003824580"/>
              </p:ext>
            </p:extLst>
          </p:nvPr>
        </p:nvGraphicFramePr>
        <p:xfrm>
          <a:off x="5947643" y="509722"/>
          <a:ext cx="3127320" cy="2382936"/>
        </p:xfrm>
        <a:graphic>
          <a:graphicData uri="http://schemas.openxmlformats.org/presentationml/2006/ole">
            <mc:AlternateContent xmlns:mc="http://schemas.openxmlformats.org/markup-compatibility/2006">
              <mc:Choice xmlns:v="urn:schemas-microsoft-com:vml" Requires="v">
                <p:oleObj name="Acrobat Document" r:id="rId3" imgW="6562497" imgH="5000625" progId="AcroExch.Document.DC">
                  <p:embed/>
                </p:oleObj>
              </mc:Choice>
              <mc:Fallback>
                <p:oleObj name="Acrobat Document" r:id="rId3" imgW="6562497" imgH="5000625" progId="AcroExch.Document.DC">
                  <p:embed/>
                  <p:pic>
                    <p:nvPicPr>
                      <p:cNvPr id="10" name="Object 9">
                        <a:extLst>
                          <a:ext uri="{FF2B5EF4-FFF2-40B4-BE49-F238E27FC236}">
                            <a16:creationId xmlns:a16="http://schemas.microsoft.com/office/drawing/2014/main" id="{C5A4E740-EAC5-4D37-AC4D-6F3DBE4B7131}"/>
                          </a:ext>
                        </a:extLst>
                      </p:cNvPr>
                      <p:cNvPicPr/>
                      <p:nvPr/>
                    </p:nvPicPr>
                    <p:blipFill>
                      <a:blip r:embed="rId4"/>
                      <a:stretch>
                        <a:fillRect/>
                      </a:stretch>
                    </p:blipFill>
                    <p:spPr>
                      <a:xfrm>
                        <a:off x="5947643" y="509722"/>
                        <a:ext cx="3127320" cy="2382936"/>
                      </a:xfrm>
                      <a:prstGeom prst="rect">
                        <a:avLst/>
                      </a:prstGeom>
                    </p:spPr>
                  </p:pic>
                </p:oleObj>
              </mc:Fallback>
            </mc:AlternateContent>
          </a:graphicData>
        </a:graphic>
      </p:graphicFrame>
    </p:spTree>
    <p:extLst>
      <p:ext uri="{BB962C8B-B14F-4D97-AF65-F5344CB8AC3E}">
        <p14:creationId xmlns:p14="http://schemas.microsoft.com/office/powerpoint/2010/main" val="4279688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4AEE8-2DFA-4B61-A1E8-54FA7C1B8441}"/>
              </a:ext>
            </a:extLst>
          </p:cNvPr>
          <p:cNvSpPr>
            <a:spLocks noGrp="1"/>
          </p:cNvSpPr>
          <p:nvPr>
            <p:ph type="title"/>
          </p:nvPr>
        </p:nvSpPr>
        <p:spPr/>
        <p:txBody>
          <a:bodyPr/>
          <a:lstStyle/>
          <a:p>
            <a:r>
              <a:rPr lang="en-US" dirty="0"/>
              <a:t>Experimental systems: gas injection, vacuum &amp; RF</a:t>
            </a:r>
          </a:p>
        </p:txBody>
      </p:sp>
      <p:sp>
        <p:nvSpPr>
          <p:cNvPr id="4" name="Date Placeholder 3">
            <a:extLst>
              <a:ext uri="{FF2B5EF4-FFF2-40B4-BE49-F238E27FC236}">
                <a16:creationId xmlns:a16="http://schemas.microsoft.com/office/drawing/2014/main" id="{ADE028EA-1EE1-4D20-98AB-4DA54A07C70F}"/>
              </a:ext>
            </a:extLst>
          </p:cNvPr>
          <p:cNvSpPr>
            <a:spLocks noGrp="1"/>
          </p:cNvSpPr>
          <p:nvPr>
            <p:ph type="dt" sz="half" idx="2"/>
          </p:nvPr>
        </p:nvSpPr>
        <p:spPr/>
        <p:txBody>
          <a:bodyPr/>
          <a:lstStyle/>
          <a:p>
            <a:pPr>
              <a:defRPr/>
            </a:pPr>
            <a:fld id="{6A77F789-2E68-4E15-8DD7-2CE805E5A6A8}" type="datetime1">
              <a:rPr lang="en-US" smtClean="0"/>
              <a:t>3/14/2024</a:t>
            </a:fld>
            <a:endParaRPr lang="en-US" dirty="0"/>
          </a:p>
        </p:txBody>
      </p:sp>
      <p:sp>
        <p:nvSpPr>
          <p:cNvPr id="5" name="Footer Placeholder 4">
            <a:extLst>
              <a:ext uri="{FF2B5EF4-FFF2-40B4-BE49-F238E27FC236}">
                <a16:creationId xmlns:a16="http://schemas.microsoft.com/office/drawing/2014/main" id="{22446714-7996-4560-980F-9E14953DC1E2}"/>
              </a:ext>
            </a:extLst>
          </p:cNvPr>
          <p:cNvSpPr>
            <a:spLocks noGrp="1"/>
          </p:cNvSpPr>
          <p:nvPr>
            <p:ph type="ftr" sz="quarter" idx="3"/>
          </p:nvPr>
        </p:nvSpPr>
        <p:spPr/>
        <p:txBody>
          <a:bodyPr/>
          <a:lstStyle/>
          <a:p>
            <a:r>
              <a:rPr lang="en-US"/>
              <a:t>B. Giaccone | IOTA/FAST Collaboration Meeting 2024</a:t>
            </a:r>
            <a:endParaRPr lang="en-US" b="1" dirty="0"/>
          </a:p>
        </p:txBody>
      </p:sp>
      <p:sp>
        <p:nvSpPr>
          <p:cNvPr id="6" name="Slide Number Placeholder 5">
            <a:extLst>
              <a:ext uri="{FF2B5EF4-FFF2-40B4-BE49-F238E27FC236}">
                <a16:creationId xmlns:a16="http://schemas.microsoft.com/office/drawing/2014/main" id="{7C84662C-3647-4EFB-8A4B-601389730FF8}"/>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pic>
        <p:nvPicPr>
          <p:cNvPr id="8" name="Picture 7" descr="A picture containing text, orange, device, miller&#10;&#10;Description automatically generated">
            <a:extLst>
              <a:ext uri="{FF2B5EF4-FFF2-40B4-BE49-F238E27FC236}">
                <a16:creationId xmlns:a16="http://schemas.microsoft.com/office/drawing/2014/main" id="{E4215CAD-9989-422E-845D-196BC29F18CD}"/>
              </a:ext>
            </a:extLst>
          </p:cNvPr>
          <p:cNvPicPr>
            <a:picLocks noChangeAspect="1"/>
          </p:cNvPicPr>
          <p:nvPr/>
        </p:nvPicPr>
        <p:blipFill>
          <a:blip r:embed="rId2"/>
          <a:stretch>
            <a:fillRect/>
          </a:stretch>
        </p:blipFill>
        <p:spPr>
          <a:xfrm>
            <a:off x="5889485" y="2652114"/>
            <a:ext cx="2934511" cy="1809750"/>
          </a:xfrm>
          <a:prstGeom prst="rect">
            <a:avLst/>
          </a:prstGeom>
        </p:spPr>
      </p:pic>
      <p:pic>
        <p:nvPicPr>
          <p:cNvPr id="9" name="Content Placeholder 5" descr="A picture containing indoor&#10;&#10;Description automatically generated">
            <a:extLst>
              <a:ext uri="{FF2B5EF4-FFF2-40B4-BE49-F238E27FC236}">
                <a16:creationId xmlns:a16="http://schemas.microsoft.com/office/drawing/2014/main" id="{4A6A4B0E-E22C-4EC1-91A7-5EDBC30E7DEB}"/>
              </a:ext>
            </a:extLst>
          </p:cNvPr>
          <p:cNvPicPr>
            <a:picLocks noChangeAspect="1"/>
          </p:cNvPicPr>
          <p:nvPr/>
        </p:nvPicPr>
        <p:blipFill rotWithShape="1">
          <a:blip r:embed="rId3"/>
          <a:srcRect t="14041" r="9249"/>
          <a:stretch/>
        </p:blipFill>
        <p:spPr>
          <a:xfrm>
            <a:off x="222250" y="694726"/>
            <a:ext cx="5284401" cy="3754048"/>
          </a:xfrm>
          <a:prstGeom prst="rect">
            <a:avLst/>
          </a:prstGeom>
        </p:spPr>
      </p:pic>
      <p:pic>
        <p:nvPicPr>
          <p:cNvPr id="10" name="Picture 9" descr="A picture containing indoor&#10;&#10;Description automatically generated">
            <a:extLst>
              <a:ext uri="{FF2B5EF4-FFF2-40B4-BE49-F238E27FC236}">
                <a16:creationId xmlns:a16="http://schemas.microsoft.com/office/drawing/2014/main" id="{F6FBC6C4-DA0C-4DE4-99AC-86E1AFA50730}"/>
              </a:ext>
            </a:extLst>
          </p:cNvPr>
          <p:cNvPicPr>
            <a:picLocks noChangeAspect="1"/>
          </p:cNvPicPr>
          <p:nvPr/>
        </p:nvPicPr>
        <p:blipFill rotWithShape="1">
          <a:blip r:embed="rId4"/>
          <a:srcRect l="-402" t="15413" r="8920" b="3031"/>
          <a:stretch/>
        </p:blipFill>
        <p:spPr>
          <a:xfrm>
            <a:off x="5889485" y="692697"/>
            <a:ext cx="1575400" cy="1872657"/>
          </a:xfrm>
          <a:prstGeom prst="rect">
            <a:avLst/>
          </a:prstGeom>
        </p:spPr>
      </p:pic>
      <p:sp>
        <p:nvSpPr>
          <p:cNvPr id="11" name="TextBox 10">
            <a:extLst>
              <a:ext uri="{FF2B5EF4-FFF2-40B4-BE49-F238E27FC236}">
                <a16:creationId xmlns:a16="http://schemas.microsoft.com/office/drawing/2014/main" id="{BA2E0148-9853-4E5B-9491-8A5C51BB3250}"/>
              </a:ext>
            </a:extLst>
          </p:cNvPr>
          <p:cNvSpPr txBox="1"/>
          <p:nvPr/>
        </p:nvSpPr>
        <p:spPr>
          <a:xfrm>
            <a:off x="4135051" y="3660639"/>
            <a:ext cx="1483941" cy="830997"/>
          </a:xfrm>
          <a:prstGeom prst="rect">
            <a:avLst/>
          </a:prstGeom>
          <a:noFill/>
        </p:spPr>
        <p:txBody>
          <a:bodyPr wrap="square" rtlCol="0">
            <a:spAutoFit/>
          </a:bodyPr>
          <a:lstStyle/>
          <a:p>
            <a:pPr defTabSz="914400" fontAlgn="auto">
              <a:spcBef>
                <a:spcPts val="0"/>
              </a:spcBef>
              <a:spcAft>
                <a:spcPts val="0"/>
              </a:spcAft>
            </a:pPr>
            <a:r>
              <a:rPr lang="en-US" sz="1600" dirty="0">
                <a:solidFill>
                  <a:srgbClr val="000000"/>
                </a:solidFill>
                <a:latin typeface="Arial"/>
                <a:ea typeface="+mn-ea"/>
                <a:cs typeface="+mn-cs"/>
              </a:rPr>
              <a:t>Gas cart – connected to </a:t>
            </a:r>
            <a:r>
              <a:rPr lang="en-US" sz="1600" dirty="0" err="1">
                <a:solidFill>
                  <a:srgbClr val="000000"/>
                </a:solidFill>
                <a:latin typeface="Arial"/>
                <a:ea typeface="+mn-ea"/>
                <a:cs typeface="+mn-cs"/>
              </a:rPr>
              <a:t>Feedcap</a:t>
            </a:r>
            <a:r>
              <a:rPr lang="en-US" sz="1600" dirty="0">
                <a:solidFill>
                  <a:srgbClr val="000000"/>
                </a:solidFill>
                <a:latin typeface="Arial"/>
                <a:ea typeface="+mn-ea"/>
                <a:cs typeface="+mn-cs"/>
              </a:rPr>
              <a:t> side</a:t>
            </a:r>
          </a:p>
        </p:txBody>
      </p:sp>
      <p:sp>
        <p:nvSpPr>
          <p:cNvPr id="12" name="TextBox 11">
            <a:extLst>
              <a:ext uri="{FF2B5EF4-FFF2-40B4-BE49-F238E27FC236}">
                <a16:creationId xmlns:a16="http://schemas.microsoft.com/office/drawing/2014/main" id="{826C3CC1-E7DA-4E4E-87AA-BA337B051AF3}"/>
              </a:ext>
            </a:extLst>
          </p:cNvPr>
          <p:cNvSpPr txBox="1"/>
          <p:nvPr/>
        </p:nvSpPr>
        <p:spPr>
          <a:xfrm>
            <a:off x="7471637" y="677093"/>
            <a:ext cx="1415864" cy="1077218"/>
          </a:xfrm>
          <a:prstGeom prst="rect">
            <a:avLst/>
          </a:prstGeom>
          <a:noFill/>
        </p:spPr>
        <p:txBody>
          <a:bodyPr wrap="square" rtlCol="0">
            <a:spAutoFit/>
          </a:bodyPr>
          <a:lstStyle/>
          <a:p>
            <a:pPr defTabSz="914400" fontAlgn="auto">
              <a:spcBef>
                <a:spcPts val="0"/>
              </a:spcBef>
              <a:spcAft>
                <a:spcPts val="0"/>
              </a:spcAft>
            </a:pPr>
            <a:r>
              <a:rPr lang="en-US" sz="1600" dirty="0">
                <a:solidFill>
                  <a:srgbClr val="000000"/>
                </a:solidFill>
                <a:latin typeface="Arial"/>
                <a:ea typeface="+mn-ea"/>
                <a:cs typeface="+mn-cs"/>
              </a:rPr>
              <a:t>Vacuum cart – connected to Endcap side</a:t>
            </a:r>
          </a:p>
        </p:txBody>
      </p:sp>
      <p:sp>
        <p:nvSpPr>
          <p:cNvPr id="13" name="TextBox 12">
            <a:extLst>
              <a:ext uri="{FF2B5EF4-FFF2-40B4-BE49-F238E27FC236}">
                <a16:creationId xmlns:a16="http://schemas.microsoft.com/office/drawing/2014/main" id="{AEA64FDE-D52F-4DDB-A782-CDCC1F0826EF}"/>
              </a:ext>
            </a:extLst>
          </p:cNvPr>
          <p:cNvSpPr txBox="1"/>
          <p:nvPr/>
        </p:nvSpPr>
        <p:spPr>
          <a:xfrm>
            <a:off x="7858588" y="2066326"/>
            <a:ext cx="1230705" cy="584775"/>
          </a:xfrm>
          <a:prstGeom prst="rect">
            <a:avLst/>
          </a:prstGeom>
          <a:noFill/>
        </p:spPr>
        <p:txBody>
          <a:bodyPr wrap="square" rtlCol="0">
            <a:spAutoFit/>
          </a:bodyPr>
          <a:lstStyle/>
          <a:p>
            <a:pPr defTabSz="914400" fontAlgn="auto">
              <a:spcBef>
                <a:spcPts val="0"/>
              </a:spcBef>
              <a:spcAft>
                <a:spcPts val="0"/>
              </a:spcAft>
            </a:pPr>
            <a:r>
              <a:rPr lang="en-US" sz="1600" dirty="0">
                <a:solidFill>
                  <a:srgbClr val="000000"/>
                </a:solidFill>
                <a:latin typeface="Arial"/>
                <a:ea typeface="+mn-ea"/>
                <a:cs typeface="+mn-cs"/>
              </a:rPr>
              <a:t>RF system, computers</a:t>
            </a:r>
          </a:p>
        </p:txBody>
      </p:sp>
      <p:cxnSp>
        <p:nvCxnSpPr>
          <p:cNvPr id="14" name="Straight Arrow Connector 13">
            <a:extLst>
              <a:ext uri="{FF2B5EF4-FFF2-40B4-BE49-F238E27FC236}">
                <a16:creationId xmlns:a16="http://schemas.microsoft.com/office/drawing/2014/main" id="{81FD0A84-E4B6-4CFF-877F-D06379C3CF97}"/>
              </a:ext>
            </a:extLst>
          </p:cNvPr>
          <p:cNvCxnSpPr>
            <a:cxnSpLocks/>
          </p:cNvCxnSpPr>
          <p:nvPr/>
        </p:nvCxnSpPr>
        <p:spPr>
          <a:xfrm flipH="1">
            <a:off x="6720256" y="2594274"/>
            <a:ext cx="1490926" cy="478357"/>
          </a:xfrm>
          <a:prstGeom prst="straightConnector1">
            <a:avLst/>
          </a:prstGeom>
          <a:noFill/>
          <a:ln w="28575" cap="flat" cmpd="sng" algn="ctr">
            <a:solidFill>
              <a:srgbClr val="C00000"/>
            </a:solidFill>
            <a:prstDash val="solid"/>
            <a:tailEnd type="triangle"/>
          </a:ln>
          <a:effectLst/>
        </p:spPr>
      </p:cxnSp>
    </p:spTree>
    <p:extLst>
      <p:ext uri="{BB962C8B-B14F-4D97-AF65-F5344CB8AC3E}">
        <p14:creationId xmlns:p14="http://schemas.microsoft.com/office/powerpoint/2010/main" val="1198130545"/>
      </p:ext>
    </p:extLst>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FNAL_PowerPoint_16x9_100716</Template>
  <TotalTime>6384</TotalTime>
  <Words>2876</Words>
  <Application>Microsoft Office PowerPoint</Application>
  <PresentationFormat>On-screen Show (16:9)</PresentationFormat>
  <Paragraphs>339</Paragraphs>
  <Slides>37</Slides>
  <Notes>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37</vt:i4>
      </vt:variant>
    </vt:vector>
  </HeadingPairs>
  <TitlesOfParts>
    <vt:vector size="45" baseType="lpstr">
      <vt:lpstr>Arial</vt:lpstr>
      <vt:lpstr>Calibri</vt:lpstr>
      <vt:lpstr>Cambria Math</vt:lpstr>
      <vt:lpstr>Helvetica</vt:lpstr>
      <vt:lpstr>Wingdings</vt:lpstr>
      <vt:lpstr>Fermilab_PPT_090915</vt:lpstr>
      <vt:lpstr>Acrobat Document</vt:lpstr>
      <vt:lpstr>Graph</vt:lpstr>
      <vt:lpstr>PowerPoint Presentation</vt:lpstr>
      <vt:lpstr>Outline</vt:lpstr>
      <vt:lpstr>Outline</vt:lpstr>
      <vt:lpstr>Plasma processing (PP) for field emission mitigation</vt:lpstr>
      <vt:lpstr>PP for LCLS-II(-HE): individual cavities</vt:lpstr>
      <vt:lpstr>Outline</vt:lpstr>
      <vt:lpstr>The LCLS-II-HE verification cryomodule (vCM)</vt:lpstr>
      <vt:lpstr>Preparation for PP on the vCM</vt:lpstr>
      <vt:lpstr>Experimental systems: gas injection, vacuum &amp; RF</vt:lpstr>
      <vt:lpstr>Connections between gas/vacuum systems and CM</vt:lpstr>
      <vt:lpstr>PP applied to vCM (1)</vt:lpstr>
      <vt:lpstr>PP applied to vCM (2)</vt:lpstr>
      <vt:lpstr>Questions to address after PP</vt:lpstr>
      <vt:lpstr>vCM performance before and after plasma processing</vt:lpstr>
      <vt:lpstr>vCM performance before and after PP</vt:lpstr>
      <vt:lpstr>Outline</vt:lpstr>
      <vt:lpstr>PP at ORNL-SNS</vt:lpstr>
      <vt:lpstr>PP at JLab on C100 cavities and CMs</vt:lpstr>
      <vt:lpstr>PP experience at other US and international laboratories</vt:lpstr>
      <vt:lpstr>Conclusions so far:</vt:lpstr>
      <vt:lpstr>Outline</vt:lpstr>
      <vt:lpstr>Proposal of PP for CM2: motivation</vt:lpstr>
      <vt:lpstr>Plasma processing for ILC 1.3GHz cavities</vt:lpstr>
      <vt:lpstr>Proposal for PP on CM2</vt:lpstr>
      <vt:lpstr>Proposal for PP on CM2: Resources needed</vt:lpstr>
      <vt:lpstr>Proposal for PP on CM2: Timeline</vt:lpstr>
      <vt:lpstr>PowerPoint Presentation</vt:lpstr>
      <vt:lpstr>PowerPoint Presentation</vt:lpstr>
      <vt:lpstr>Risk &amp; mitigation analysis for vCM</vt:lpstr>
      <vt:lpstr>Timeline &amp; Procedure</vt:lpstr>
      <vt:lpstr>Plasma processing applied to vCM (1)</vt:lpstr>
      <vt:lpstr>vCM performance before and after plasma processing</vt:lpstr>
      <vt:lpstr>Plasma processing for ILC 1.3GHz cavities</vt:lpstr>
      <vt:lpstr>Potential recipe for ILC cavities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Bianca Giaccone</dc:creator>
  <cp:lastModifiedBy>Bianca Giaccone</cp:lastModifiedBy>
  <cp:revision>2</cp:revision>
  <cp:lastPrinted>2014-01-20T19:40:21Z</cp:lastPrinted>
  <dcterms:created xsi:type="dcterms:W3CDTF">2022-10-04T18:59:09Z</dcterms:created>
  <dcterms:modified xsi:type="dcterms:W3CDTF">2024-03-14T14:30:32Z</dcterms:modified>
</cp:coreProperties>
</file>