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77" r:id="rId2"/>
    <p:sldId id="657" r:id="rId3"/>
    <p:sldId id="267" r:id="rId4"/>
    <p:sldId id="427" r:id="rId5"/>
    <p:sldId id="440" r:id="rId6"/>
    <p:sldId id="451" r:id="rId7"/>
    <p:sldId id="453" r:id="rId8"/>
    <p:sldId id="645" r:id="rId9"/>
    <p:sldId id="646" r:id="rId10"/>
    <p:sldId id="647" r:id="rId11"/>
    <p:sldId id="648" r:id="rId12"/>
    <p:sldId id="649" r:id="rId13"/>
    <p:sldId id="455" r:id="rId14"/>
    <p:sldId id="643" r:id="rId15"/>
    <p:sldId id="641" r:id="rId16"/>
    <p:sldId id="644" r:id="rId17"/>
    <p:sldId id="651" r:id="rId18"/>
    <p:sldId id="652" r:id="rId19"/>
    <p:sldId id="654" r:id="rId20"/>
    <p:sldId id="653" r:id="rId21"/>
    <p:sldId id="656" r:id="rId22"/>
    <p:sldId id="655" r:id="rId23"/>
    <p:sldId id="449" r:id="rId24"/>
    <p:sldId id="41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A50712-FDCC-5943-9C76-2B4BDEBBB758}">
          <p14:sldIdLst>
            <p14:sldId id="377"/>
            <p14:sldId id="657"/>
            <p14:sldId id="267"/>
            <p14:sldId id="427"/>
            <p14:sldId id="440"/>
            <p14:sldId id="451"/>
            <p14:sldId id="453"/>
            <p14:sldId id="645"/>
            <p14:sldId id="646"/>
            <p14:sldId id="647"/>
            <p14:sldId id="648"/>
            <p14:sldId id="649"/>
            <p14:sldId id="455"/>
            <p14:sldId id="643"/>
            <p14:sldId id="641"/>
            <p14:sldId id="644"/>
            <p14:sldId id="651"/>
            <p14:sldId id="652"/>
            <p14:sldId id="654"/>
            <p14:sldId id="653"/>
            <p14:sldId id="656"/>
            <p14:sldId id="655"/>
            <p14:sldId id="449"/>
            <p14:sldId id="414"/>
          </p14:sldIdLst>
        </p14:section>
        <p14:section name="Extras" id="{005E7F12-37F6-2548-8C93-54FC9351D5F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Einstein-Curt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CA5"/>
    <a:srgbClr val="5FBB46"/>
    <a:srgbClr val="025BA8"/>
    <a:srgbClr val="4484C5"/>
    <a:srgbClr val="F2DCDB"/>
    <a:srgbClr val="B9D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51" autoAdjust="0"/>
    <p:restoredTop sz="94558" autoAdjust="0"/>
  </p:normalViewPr>
  <p:slideViewPr>
    <p:cSldViewPr>
      <p:cViewPr varScale="1">
        <p:scale>
          <a:sx n="120" d="100"/>
          <a:sy n="120" d="100"/>
        </p:scale>
        <p:origin x="192"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A4071B-CC5E-E745-BE04-51C7C3BE29F2}" type="datetimeFigureOut">
              <a:rPr lang="en-US" smtClean="0"/>
              <a:t>3/12/24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524389-64DB-9742-9245-8DB62093FE07}" type="slidenum">
              <a:rPr lang="en-US" smtClean="0"/>
              <a:t>‹#›</a:t>
            </a:fld>
            <a:endParaRPr lang="en-US"/>
          </a:p>
        </p:txBody>
      </p:sp>
    </p:spTree>
    <p:extLst>
      <p:ext uri="{BB962C8B-B14F-4D97-AF65-F5344CB8AC3E}">
        <p14:creationId xmlns:p14="http://schemas.microsoft.com/office/powerpoint/2010/main" val="340405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3BA80-57B3-49B9-AC0E-4F5008C8B089}" type="datetimeFigureOut">
              <a:rPr lang="en-US" smtClean="0"/>
              <a:t>3/12/24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C50617-1FA3-45FC-A030-A46FC7CAE6BB}" type="slidenum">
              <a:rPr lang="en-US" smtClean="0"/>
              <a:t>‹#›</a:t>
            </a:fld>
            <a:endParaRPr lang="en-US"/>
          </a:p>
        </p:txBody>
      </p:sp>
    </p:spTree>
    <p:extLst>
      <p:ext uri="{BB962C8B-B14F-4D97-AF65-F5344CB8AC3E}">
        <p14:creationId xmlns:p14="http://schemas.microsoft.com/office/powerpoint/2010/main" val="9315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C50617-1FA3-45FC-A030-A46FC7CAE6BB}" type="slidenum">
              <a:rPr lang="en-US" smtClean="0"/>
              <a:t>1</a:t>
            </a:fld>
            <a:endParaRPr lang="en-US"/>
          </a:p>
        </p:txBody>
      </p:sp>
    </p:spTree>
    <p:extLst>
      <p:ext uri="{BB962C8B-B14F-4D97-AF65-F5344CB8AC3E}">
        <p14:creationId xmlns:p14="http://schemas.microsoft.com/office/powerpoint/2010/main" val="842429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50617-1FA3-45FC-A030-A46FC7CAE6BB}" type="slidenum">
              <a:rPr lang="en-US" smtClean="0"/>
              <a:t>15</a:t>
            </a:fld>
            <a:endParaRPr lang="en-US"/>
          </a:p>
        </p:txBody>
      </p:sp>
    </p:spTree>
    <p:extLst>
      <p:ext uri="{BB962C8B-B14F-4D97-AF65-F5344CB8AC3E}">
        <p14:creationId xmlns:p14="http://schemas.microsoft.com/office/powerpoint/2010/main" val="410532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388E2-693B-481F-9B0B-022217EFC111}" type="slidenum">
              <a:rPr lang="en-US" smtClean="0"/>
              <a:t>‹#›</a:t>
            </a:fld>
            <a:endParaRPr lang="en-US"/>
          </a:p>
        </p:txBody>
      </p:sp>
      <p:sp>
        <p:nvSpPr>
          <p:cNvPr id="6" name="Title 5">
            <a:extLst>
              <a:ext uri="{FF2B5EF4-FFF2-40B4-BE49-F238E27FC236}">
                <a16:creationId xmlns:a16="http://schemas.microsoft.com/office/drawing/2014/main" id="{B757D143-10DA-564F-B9B0-8FA1687FA9D2}"/>
              </a:ext>
            </a:extLst>
          </p:cNvPr>
          <p:cNvSpPr>
            <a:spLocks noGrp="1"/>
          </p:cNvSpPr>
          <p:nvPr>
            <p:ph type="title"/>
          </p:nvPr>
        </p:nvSpPr>
        <p:spPr/>
        <p:txBody>
          <a:bodyPr/>
          <a:lstStyle/>
          <a:p>
            <a:r>
              <a:rPr lang="en-US" dirty="0"/>
              <a:t>Click to edit Master title style</a:t>
            </a:r>
          </a:p>
        </p:txBody>
      </p:sp>
      <p:sp>
        <p:nvSpPr>
          <p:cNvPr id="8" name="Picture Placeholder 7">
            <a:extLst>
              <a:ext uri="{FF2B5EF4-FFF2-40B4-BE49-F238E27FC236}">
                <a16:creationId xmlns:a16="http://schemas.microsoft.com/office/drawing/2014/main" id="{476DF95F-0DA3-FB47-ADB0-3C2D5DDBE8A6}"/>
              </a:ext>
            </a:extLst>
          </p:cNvPr>
          <p:cNvSpPr>
            <a:spLocks noGrp="1"/>
          </p:cNvSpPr>
          <p:nvPr>
            <p:ph type="pic" sz="quarter" idx="13"/>
          </p:nvPr>
        </p:nvSpPr>
        <p:spPr>
          <a:xfrm>
            <a:off x="6299200" y="1600200"/>
            <a:ext cx="5283200" cy="4419600"/>
          </a:xfrm>
        </p:spPr>
        <p:txBody>
          <a:bodyPr/>
          <a:lstStyle/>
          <a:p>
            <a:endParaRPr lang="en-US"/>
          </a:p>
        </p:txBody>
      </p:sp>
    </p:spTree>
    <p:extLst>
      <p:ext uri="{BB962C8B-B14F-4D97-AF65-F5344CB8AC3E}">
        <p14:creationId xmlns:p14="http://schemas.microsoft.com/office/powerpoint/2010/main" val="277947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VNC_2019">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685800"/>
          </a:xfrm>
        </p:spPr>
        <p:txBody>
          <a:bodyPr>
            <a:normAutofit/>
          </a:bodyPr>
          <a:lstStyle>
            <a:lvl1pPr>
              <a:defRPr sz="2800" b="1" i="0">
                <a:latin typeface="Gill Sans MT" panose="020B0502020104020203" pitchFamily="34" charset="77"/>
                <a:cs typeface="Times New Roman" pitchFamily="18" charset="0"/>
              </a:defRPr>
            </a:lvl1pPr>
          </a:lstStyle>
          <a:p>
            <a:r>
              <a:rPr lang="en-US" dirty="0"/>
              <a:t>Click to edit Master title style</a:t>
            </a:r>
          </a:p>
        </p:txBody>
      </p:sp>
      <p:sp>
        <p:nvSpPr>
          <p:cNvPr id="9" name="Content Placeholder 2"/>
          <p:cNvSpPr>
            <a:spLocks noGrp="1"/>
          </p:cNvSpPr>
          <p:nvPr>
            <p:ph idx="1"/>
          </p:nvPr>
        </p:nvSpPr>
        <p:spPr>
          <a:xfrm>
            <a:off x="304800" y="914400"/>
            <a:ext cx="11582400" cy="5334000"/>
          </a:xfrm>
        </p:spPr>
        <p:txBody>
          <a:bodyPr/>
          <a:lstStyle>
            <a:lvl1pPr>
              <a:spcBef>
                <a:spcPts val="0"/>
              </a:spcBef>
              <a:spcAft>
                <a:spcPts val="600"/>
              </a:spcAft>
              <a:defRPr sz="2200" b="0" i="0">
                <a:solidFill>
                  <a:srgbClr val="025BA8"/>
                </a:solidFill>
                <a:latin typeface="Gill Sans MT" panose="020B0502020104020203" pitchFamily="34" charset="77"/>
                <a:cs typeface="Times New Roman" pitchFamily="18" charset="0"/>
              </a:defRPr>
            </a:lvl1pPr>
            <a:lvl2pPr marL="742950" indent="-285750">
              <a:spcBef>
                <a:spcPts val="0"/>
              </a:spcBef>
              <a:spcAft>
                <a:spcPts val="600"/>
              </a:spcAft>
              <a:buFont typeface="Arial" panose="020B0604020202020204" pitchFamily="34" charset="0"/>
              <a:buChar char="•"/>
              <a:defRPr sz="1800" i="0">
                <a:solidFill>
                  <a:schemeClr val="tx1"/>
                </a:solidFill>
                <a:latin typeface="Gill Sans MT" panose="020B0502020104020203" pitchFamily="34" charset="77"/>
                <a:cs typeface="Times New Roman" pitchFamily="18" charset="0"/>
              </a:defRPr>
            </a:lvl2pPr>
            <a:lvl3pPr marL="1200150" indent="-285750">
              <a:spcBef>
                <a:spcPts val="0"/>
              </a:spcBef>
              <a:spcAft>
                <a:spcPts val="600"/>
              </a:spcAft>
              <a:buFont typeface="Arial" panose="020B0604020202020204" pitchFamily="34" charset="0"/>
              <a:buChar char="•"/>
              <a:defRPr sz="1600" i="0">
                <a:solidFill>
                  <a:schemeClr val="tx1"/>
                </a:solidFill>
                <a:latin typeface="Gill Sans MT" panose="020B0502020104020203" pitchFamily="34" charset="77"/>
                <a:cs typeface="Times New Roman" pitchFamily="18" charset="0"/>
              </a:defRPr>
            </a:lvl3pPr>
            <a:lvl4pPr marL="1657350" indent="-285750">
              <a:spcBef>
                <a:spcPts val="0"/>
              </a:spcBef>
              <a:spcAft>
                <a:spcPts val="600"/>
              </a:spcAft>
              <a:buFont typeface="Arial" panose="020B0604020202020204" pitchFamily="34" charset="0"/>
              <a:buChar char="•"/>
              <a:defRPr sz="1400" b="0" i="0">
                <a:solidFill>
                  <a:schemeClr val="tx1"/>
                </a:solidFill>
                <a:latin typeface="Gill Sans MT" panose="020B0502020104020203" pitchFamily="34" charset="77"/>
                <a:cs typeface="Times New Roman" pitchFamily="18" charset="0"/>
              </a:defRPr>
            </a:lvl4pPr>
            <a:lvl5pPr marL="2000250" indent="-171450">
              <a:spcBef>
                <a:spcPts val="0"/>
              </a:spcBef>
              <a:spcAft>
                <a:spcPts val="600"/>
              </a:spcAft>
              <a:buFont typeface="Arial" panose="020B0604020202020204" pitchFamily="34" charset="0"/>
              <a:buChar char="•"/>
              <a:defRPr sz="1200" b="0" i="0">
                <a:solidFill>
                  <a:schemeClr val="tx1"/>
                </a:solidFill>
                <a:latin typeface="Gill Sans MT" panose="020B0502020104020203" pitchFamily="34" charset="77"/>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EF4260C-1339-984D-9610-22070166583D}"/>
              </a:ext>
            </a:extLst>
          </p:cNvPr>
          <p:cNvSpPr/>
          <p:nvPr userDrawn="1"/>
        </p:nvSpPr>
        <p:spPr>
          <a:xfrm>
            <a:off x="0" y="6400800"/>
            <a:ext cx="12192000" cy="457201"/>
          </a:xfrm>
          <a:prstGeom prst="rect">
            <a:avLst/>
          </a:prstGeom>
          <a:solidFill>
            <a:srgbClr val="4484C5">
              <a:alpha val="2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extBox 10"/>
          <p:cNvSpPr txBox="1"/>
          <p:nvPr userDrawn="1"/>
        </p:nvSpPr>
        <p:spPr>
          <a:xfrm>
            <a:off x="10972800" y="6504801"/>
            <a:ext cx="914400" cy="292388"/>
          </a:xfrm>
          <a:prstGeom prst="rect">
            <a:avLst/>
          </a:prstGeom>
          <a:noFill/>
        </p:spPr>
        <p:txBody>
          <a:bodyPr wrap="square" rtlCol="0" anchor="t">
            <a:spAutoFit/>
          </a:bodyPr>
          <a:lstStyle/>
          <a:p>
            <a:pPr algn="r"/>
            <a:fld id="{2EE6E987-02F3-D44A-AF77-5C690A4AF2F3}" type="slidenum">
              <a:rPr lang="en-US" sz="1300" i="0" smtClean="0">
                <a:solidFill>
                  <a:schemeClr val="tx1">
                    <a:lumMod val="75000"/>
                    <a:lumOff val="25000"/>
                  </a:schemeClr>
                </a:solidFill>
                <a:latin typeface="Century Gothic" panose="020B0502020202020204" pitchFamily="34" charset="0"/>
                <a:cs typeface="Times New Roman" pitchFamily="18" charset="0"/>
              </a:rPr>
              <a:pPr algn="r"/>
              <a:t>‹#›</a:t>
            </a:fld>
            <a:r>
              <a:rPr lang="en-US" sz="1300" i="0" dirty="0">
                <a:solidFill>
                  <a:schemeClr val="tx1">
                    <a:lumMod val="75000"/>
                    <a:lumOff val="25000"/>
                  </a:schemeClr>
                </a:solidFill>
                <a:latin typeface="Century Gothic" panose="020B0502020202020204" pitchFamily="34" charset="0"/>
                <a:cs typeface="Times New Roman" pitchFamily="18" charset="0"/>
              </a:rPr>
              <a:t>/23</a:t>
            </a:r>
          </a:p>
        </p:txBody>
      </p:sp>
      <p:sp>
        <p:nvSpPr>
          <p:cNvPr id="8" name="Footer Placeholder 3"/>
          <p:cNvSpPr>
            <a:spLocks noGrp="1"/>
          </p:cNvSpPr>
          <p:nvPr userDrawn="1"/>
        </p:nvSpPr>
        <p:spPr>
          <a:xfrm>
            <a:off x="3855698" y="6451600"/>
            <a:ext cx="4480604" cy="32316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b="0" i="0" baseline="0" dirty="0">
                <a:solidFill>
                  <a:schemeClr val="tx1">
                    <a:lumMod val="75000"/>
                    <a:lumOff val="25000"/>
                  </a:schemeClr>
                </a:solidFill>
                <a:latin typeface="Century Gothic" panose="020B0502020202020204" pitchFamily="34" charset="0"/>
                <a:cs typeface="Times New Roman" pitchFamily="18" charset="0"/>
              </a:rPr>
              <a:t>FAST/IOTA Collaboration Meeting</a:t>
            </a:r>
          </a:p>
        </p:txBody>
      </p:sp>
      <p:pic>
        <p:nvPicPr>
          <p:cNvPr id="5" name="Picture 4" descr="A picture containing clock, drawing&#10;&#10;Description automatically generated">
            <a:extLst>
              <a:ext uri="{FF2B5EF4-FFF2-40B4-BE49-F238E27FC236}">
                <a16:creationId xmlns:a16="http://schemas.microsoft.com/office/drawing/2014/main" id="{C2428063-B932-794D-96CD-ECA7A57798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77000"/>
            <a:ext cx="1682126" cy="285514"/>
          </a:xfrm>
          <a:prstGeom prst="rect">
            <a:avLst/>
          </a:prstGeom>
        </p:spPr>
      </p:pic>
    </p:spTree>
    <p:extLst>
      <p:ext uri="{BB962C8B-B14F-4D97-AF65-F5344CB8AC3E}">
        <p14:creationId xmlns:p14="http://schemas.microsoft.com/office/powerpoint/2010/main" val="235853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VNC_2019">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685800"/>
          </a:xfrm>
        </p:spPr>
        <p:txBody>
          <a:bodyPr>
            <a:normAutofit/>
          </a:bodyPr>
          <a:lstStyle>
            <a:lvl1pPr>
              <a:defRPr sz="2800" b="1" i="0">
                <a:latin typeface="Gill Sans MT" panose="020B0502020104020203" pitchFamily="34" charset="77"/>
                <a:cs typeface="Times New Roman" pitchFamily="18" charset="0"/>
              </a:defRPr>
            </a:lvl1pPr>
          </a:lstStyle>
          <a:p>
            <a:r>
              <a:rPr lang="en-US" dirty="0"/>
              <a:t>Click to edit Master title style</a:t>
            </a:r>
          </a:p>
        </p:txBody>
      </p:sp>
      <p:sp>
        <p:nvSpPr>
          <p:cNvPr id="9" name="Content Placeholder 2"/>
          <p:cNvSpPr>
            <a:spLocks noGrp="1"/>
          </p:cNvSpPr>
          <p:nvPr>
            <p:ph idx="1"/>
          </p:nvPr>
        </p:nvSpPr>
        <p:spPr>
          <a:xfrm>
            <a:off x="304800" y="914400"/>
            <a:ext cx="11582400" cy="1600200"/>
          </a:xfrm>
        </p:spPr>
        <p:txBody>
          <a:bodyPr/>
          <a:lstStyle>
            <a:lvl1pPr>
              <a:spcBef>
                <a:spcPts val="0"/>
              </a:spcBef>
              <a:spcAft>
                <a:spcPts val="600"/>
              </a:spcAft>
              <a:defRPr sz="2200" b="0" i="0">
                <a:solidFill>
                  <a:srgbClr val="025BA8"/>
                </a:solidFill>
                <a:latin typeface="Gill Sans MT" panose="020B0502020104020203" pitchFamily="34" charset="77"/>
                <a:cs typeface="Times New Roman" pitchFamily="18" charset="0"/>
              </a:defRPr>
            </a:lvl1pPr>
            <a:lvl2pPr marL="742950" indent="-285750">
              <a:spcBef>
                <a:spcPts val="0"/>
              </a:spcBef>
              <a:spcAft>
                <a:spcPts val="600"/>
              </a:spcAft>
              <a:buFont typeface="Arial" panose="020B0604020202020204" pitchFamily="34" charset="0"/>
              <a:buChar char="•"/>
              <a:defRPr sz="1800" i="0">
                <a:solidFill>
                  <a:schemeClr val="tx1"/>
                </a:solidFill>
                <a:latin typeface="Gill Sans MT" panose="020B0502020104020203" pitchFamily="34" charset="77"/>
                <a:cs typeface="Times New Roman" pitchFamily="18" charset="0"/>
              </a:defRPr>
            </a:lvl2pPr>
            <a:lvl3pPr marL="1200150" indent="-285750">
              <a:spcBef>
                <a:spcPts val="0"/>
              </a:spcBef>
              <a:spcAft>
                <a:spcPts val="600"/>
              </a:spcAft>
              <a:buFont typeface="Arial" panose="020B0604020202020204" pitchFamily="34" charset="0"/>
              <a:buChar char="•"/>
              <a:defRPr sz="1600" i="0">
                <a:solidFill>
                  <a:schemeClr val="tx1"/>
                </a:solidFill>
                <a:latin typeface="Gill Sans MT" panose="020B0502020104020203" pitchFamily="34" charset="77"/>
                <a:cs typeface="Times New Roman" pitchFamily="18" charset="0"/>
              </a:defRPr>
            </a:lvl3pPr>
            <a:lvl4pPr marL="1657350" indent="-285750">
              <a:spcBef>
                <a:spcPts val="0"/>
              </a:spcBef>
              <a:spcAft>
                <a:spcPts val="600"/>
              </a:spcAft>
              <a:buFont typeface="Arial" panose="020B0604020202020204" pitchFamily="34" charset="0"/>
              <a:buChar char="•"/>
              <a:defRPr sz="1400" b="0" i="0">
                <a:solidFill>
                  <a:schemeClr val="tx1"/>
                </a:solidFill>
                <a:latin typeface="Gill Sans MT" panose="020B0502020104020203" pitchFamily="34" charset="77"/>
                <a:cs typeface="Times New Roman" pitchFamily="18" charset="0"/>
              </a:defRPr>
            </a:lvl4pPr>
            <a:lvl5pPr marL="2000250" indent="-171450">
              <a:spcBef>
                <a:spcPts val="0"/>
              </a:spcBef>
              <a:spcAft>
                <a:spcPts val="600"/>
              </a:spcAft>
              <a:buFont typeface="Arial" panose="020B0604020202020204" pitchFamily="34" charset="0"/>
              <a:buChar char="•"/>
              <a:defRPr sz="1200" b="0" i="0">
                <a:solidFill>
                  <a:schemeClr val="tx1"/>
                </a:solidFill>
                <a:latin typeface="Gill Sans MT" panose="020B0502020104020203" pitchFamily="34" charset="77"/>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EF4260C-1339-984D-9610-22070166583D}"/>
              </a:ext>
            </a:extLst>
          </p:cNvPr>
          <p:cNvSpPr/>
          <p:nvPr userDrawn="1"/>
        </p:nvSpPr>
        <p:spPr>
          <a:xfrm>
            <a:off x="0" y="6484958"/>
            <a:ext cx="12192000" cy="373043"/>
          </a:xfrm>
          <a:prstGeom prst="rect">
            <a:avLst/>
          </a:prstGeom>
          <a:solidFill>
            <a:srgbClr val="4484C5">
              <a:alpha val="2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extBox 10"/>
          <p:cNvSpPr txBox="1"/>
          <p:nvPr userDrawn="1"/>
        </p:nvSpPr>
        <p:spPr>
          <a:xfrm>
            <a:off x="10903395" y="6550224"/>
            <a:ext cx="983805" cy="276999"/>
          </a:xfrm>
          <a:prstGeom prst="rect">
            <a:avLst/>
          </a:prstGeom>
          <a:noFill/>
        </p:spPr>
        <p:txBody>
          <a:bodyPr wrap="square" rtlCol="0">
            <a:spAutoFit/>
          </a:bodyPr>
          <a:lstStyle/>
          <a:p>
            <a:pPr algn="r"/>
            <a:fld id="{2EE6E987-02F3-D44A-AF77-5C690A4AF2F3}" type="slidenum">
              <a:rPr lang="en-US" sz="1200" i="0" smtClean="0">
                <a:solidFill>
                  <a:schemeClr val="tx1">
                    <a:lumMod val="75000"/>
                    <a:lumOff val="25000"/>
                  </a:schemeClr>
                </a:solidFill>
                <a:latin typeface="Century Gothic" panose="020B0502020202020204" pitchFamily="34" charset="0"/>
                <a:cs typeface="Times New Roman" pitchFamily="18" charset="0"/>
              </a:rPr>
              <a:pPr algn="r"/>
              <a:t>‹#›</a:t>
            </a:fld>
            <a:r>
              <a:rPr lang="en-US" sz="1200" i="0" dirty="0">
                <a:solidFill>
                  <a:schemeClr val="tx1">
                    <a:lumMod val="75000"/>
                    <a:lumOff val="25000"/>
                  </a:schemeClr>
                </a:solidFill>
                <a:latin typeface="Century Gothic" panose="020B0502020202020204" pitchFamily="34" charset="0"/>
                <a:cs typeface="Times New Roman" pitchFamily="18" charset="0"/>
              </a:rPr>
              <a:t>/17</a:t>
            </a:r>
          </a:p>
        </p:txBody>
      </p:sp>
      <p:sp>
        <p:nvSpPr>
          <p:cNvPr id="8" name="Footer Placeholder 3"/>
          <p:cNvSpPr>
            <a:spLocks noGrp="1"/>
          </p:cNvSpPr>
          <p:nvPr userDrawn="1"/>
        </p:nvSpPr>
        <p:spPr>
          <a:xfrm>
            <a:off x="3855698" y="6517391"/>
            <a:ext cx="4480604" cy="32316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b="0" i="0" baseline="0" dirty="0">
                <a:solidFill>
                  <a:schemeClr val="tx1">
                    <a:lumMod val="75000"/>
                    <a:lumOff val="25000"/>
                  </a:schemeClr>
                </a:solidFill>
                <a:latin typeface="Century Gothic" panose="020B0502020202020204" pitchFamily="34" charset="0"/>
                <a:cs typeface="Times New Roman" pitchFamily="18" charset="0"/>
              </a:rPr>
              <a:t>NP Exchange Meeting</a:t>
            </a:r>
          </a:p>
        </p:txBody>
      </p:sp>
      <p:sp>
        <p:nvSpPr>
          <p:cNvPr id="5" name="Picture Placeholder 4">
            <a:extLst>
              <a:ext uri="{FF2B5EF4-FFF2-40B4-BE49-F238E27FC236}">
                <a16:creationId xmlns:a16="http://schemas.microsoft.com/office/drawing/2014/main" id="{C9168863-FAC7-6540-82C1-69D603A7C065}"/>
              </a:ext>
            </a:extLst>
          </p:cNvPr>
          <p:cNvSpPr>
            <a:spLocks noGrp="1"/>
          </p:cNvSpPr>
          <p:nvPr>
            <p:ph type="pic" sz="quarter" idx="10"/>
          </p:nvPr>
        </p:nvSpPr>
        <p:spPr>
          <a:xfrm>
            <a:off x="304800" y="2743200"/>
            <a:ext cx="11582400" cy="3429000"/>
          </a:xfrm>
        </p:spPr>
        <p:txBody>
          <a:bodyPr/>
          <a:lstStyle/>
          <a:p>
            <a:endParaRPr lang="en-US" dirty="0"/>
          </a:p>
        </p:txBody>
      </p:sp>
      <p:pic>
        <p:nvPicPr>
          <p:cNvPr id="10" name="Picture 9" descr="A picture containing clock, drawing&#10;&#10;Description automatically generated">
            <a:extLst>
              <a:ext uri="{FF2B5EF4-FFF2-40B4-BE49-F238E27FC236}">
                <a16:creationId xmlns:a16="http://schemas.microsoft.com/office/drawing/2014/main" id="{D4A5C219-D9AD-554E-ABFD-48764284FF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26367"/>
            <a:ext cx="1682126" cy="285514"/>
          </a:xfrm>
          <a:prstGeom prst="rect">
            <a:avLst/>
          </a:prstGeom>
        </p:spPr>
      </p:pic>
    </p:spTree>
    <p:extLst>
      <p:ext uri="{BB962C8B-B14F-4D97-AF65-F5344CB8AC3E}">
        <p14:creationId xmlns:p14="http://schemas.microsoft.com/office/powerpoint/2010/main" val="349353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VNC_2019">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685800"/>
          </a:xfrm>
        </p:spPr>
        <p:txBody>
          <a:bodyPr>
            <a:normAutofit/>
          </a:bodyPr>
          <a:lstStyle>
            <a:lvl1pPr>
              <a:defRPr sz="2800" b="1" i="0">
                <a:latin typeface="Gill Sans MT" panose="020B0502020104020203" pitchFamily="34" charset="77"/>
                <a:cs typeface="Times New Roman" pitchFamily="18" charset="0"/>
              </a:defRPr>
            </a:lvl1pPr>
          </a:lstStyle>
          <a:p>
            <a:r>
              <a:rPr lang="en-US" dirty="0"/>
              <a:t>Click to edit Master title style</a:t>
            </a:r>
          </a:p>
        </p:txBody>
      </p:sp>
      <p:sp>
        <p:nvSpPr>
          <p:cNvPr id="9" name="Content Placeholder 2"/>
          <p:cNvSpPr>
            <a:spLocks noGrp="1"/>
          </p:cNvSpPr>
          <p:nvPr>
            <p:ph idx="1"/>
          </p:nvPr>
        </p:nvSpPr>
        <p:spPr>
          <a:xfrm>
            <a:off x="304800" y="914400"/>
            <a:ext cx="11582400" cy="1600200"/>
          </a:xfrm>
        </p:spPr>
        <p:txBody>
          <a:bodyPr/>
          <a:lstStyle>
            <a:lvl1pPr>
              <a:spcBef>
                <a:spcPts val="0"/>
              </a:spcBef>
              <a:spcAft>
                <a:spcPts val="600"/>
              </a:spcAft>
              <a:defRPr sz="2200" b="0" i="0">
                <a:solidFill>
                  <a:srgbClr val="005CA5"/>
                </a:solidFill>
                <a:latin typeface="Gill Sans MT" panose="020B0502020104020203" pitchFamily="34" charset="77"/>
                <a:cs typeface="Times New Roman" pitchFamily="18" charset="0"/>
              </a:defRPr>
            </a:lvl1pPr>
            <a:lvl2pPr marL="742950" indent="-285750">
              <a:spcBef>
                <a:spcPts val="0"/>
              </a:spcBef>
              <a:spcAft>
                <a:spcPts val="600"/>
              </a:spcAft>
              <a:buFont typeface="Arial" panose="020B0604020202020204" pitchFamily="34" charset="0"/>
              <a:buChar char="•"/>
              <a:defRPr sz="1800" i="0">
                <a:solidFill>
                  <a:schemeClr val="tx1"/>
                </a:solidFill>
                <a:latin typeface="Gill Sans MT" panose="020B0502020104020203" pitchFamily="34" charset="77"/>
                <a:cs typeface="Times New Roman" pitchFamily="18" charset="0"/>
              </a:defRPr>
            </a:lvl2pPr>
            <a:lvl3pPr marL="1200150" indent="-285750">
              <a:spcBef>
                <a:spcPts val="0"/>
              </a:spcBef>
              <a:spcAft>
                <a:spcPts val="600"/>
              </a:spcAft>
              <a:buFont typeface="Arial" panose="020B0604020202020204" pitchFamily="34" charset="0"/>
              <a:buChar char="•"/>
              <a:defRPr sz="1600" i="0">
                <a:solidFill>
                  <a:schemeClr val="tx1"/>
                </a:solidFill>
                <a:latin typeface="Gill Sans MT" panose="020B0502020104020203" pitchFamily="34" charset="77"/>
                <a:cs typeface="Times New Roman" pitchFamily="18" charset="0"/>
              </a:defRPr>
            </a:lvl3pPr>
            <a:lvl4pPr marL="1657350" indent="-285750">
              <a:spcBef>
                <a:spcPts val="0"/>
              </a:spcBef>
              <a:spcAft>
                <a:spcPts val="600"/>
              </a:spcAft>
              <a:buFont typeface="Arial" panose="020B0604020202020204" pitchFamily="34" charset="0"/>
              <a:buChar char="•"/>
              <a:defRPr sz="1400" b="0" i="0">
                <a:solidFill>
                  <a:schemeClr val="tx1"/>
                </a:solidFill>
                <a:latin typeface="Gill Sans MT" panose="020B0502020104020203" pitchFamily="34" charset="77"/>
                <a:cs typeface="Times New Roman" pitchFamily="18" charset="0"/>
              </a:defRPr>
            </a:lvl4pPr>
            <a:lvl5pPr marL="2000250" indent="-171450">
              <a:spcBef>
                <a:spcPts val="0"/>
              </a:spcBef>
              <a:spcAft>
                <a:spcPts val="600"/>
              </a:spcAft>
              <a:buFont typeface="Arial" panose="020B0604020202020204" pitchFamily="34" charset="0"/>
              <a:buChar char="•"/>
              <a:defRPr sz="1200" b="0" i="0">
                <a:solidFill>
                  <a:schemeClr val="tx1"/>
                </a:solidFill>
                <a:latin typeface="Gill Sans MT" panose="020B0502020104020203" pitchFamily="34" charset="77"/>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EF4260C-1339-984D-9610-22070166583D}"/>
              </a:ext>
            </a:extLst>
          </p:cNvPr>
          <p:cNvSpPr/>
          <p:nvPr userDrawn="1"/>
        </p:nvSpPr>
        <p:spPr>
          <a:xfrm>
            <a:off x="0" y="6484958"/>
            <a:ext cx="12192000" cy="373043"/>
          </a:xfrm>
          <a:prstGeom prst="rect">
            <a:avLst/>
          </a:prstGeom>
          <a:solidFill>
            <a:srgbClr val="4484C5">
              <a:alpha val="2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extBox 10"/>
          <p:cNvSpPr txBox="1"/>
          <p:nvPr userDrawn="1"/>
        </p:nvSpPr>
        <p:spPr>
          <a:xfrm>
            <a:off x="10903395" y="6550224"/>
            <a:ext cx="983805" cy="276999"/>
          </a:xfrm>
          <a:prstGeom prst="rect">
            <a:avLst/>
          </a:prstGeom>
          <a:noFill/>
        </p:spPr>
        <p:txBody>
          <a:bodyPr wrap="square" rtlCol="0">
            <a:spAutoFit/>
          </a:bodyPr>
          <a:lstStyle/>
          <a:p>
            <a:pPr marL="171450" indent="-171450" algn="r">
              <a:buFont typeface="Arial" panose="020B0604020202020204" pitchFamily="34" charset="0"/>
              <a:buChar char="•"/>
            </a:pPr>
            <a:fld id="{2EE6E987-02F3-D44A-AF77-5C690A4AF2F3}" type="slidenum">
              <a:rPr lang="en-US" sz="1200" i="0" smtClean="0">
                <a:solidFill>
                  <a:schemeClr val="tx1">
                    <a:lumMod val="75000"/>
                    <a:lumOff val="25000"/>
                  </a:schemeClr>
                </a:solidFill>
                <a:latin typeface="Century Gothic" panose="020B0502020202020204" pitchFamily="34" charset="0"/>
                <a:cs typeface="Times New Roman" pitchFamily="18" charset="0"/>
              </a:rPr>
              <a:pPr marL="171450" indent="-171450" algn="r">
                <a:buFont typeface="Arial" panose="020B0604020202020204" pitchFamily="34" charset="0"/>
                <a:buChar char="•"/>
              </a:pPr>
              <a:t>‹#›</a:t>
            </a:fld>
            <a:r>
              <a:rPr lang="en-US" sz="1200" i="0" dirty="0">
                <a:solidFill>
                  <a:schemeClr val="tx1">
                    <a:lumMod val="75000"/>
                    <a:lumOff val="25000"/>
                  </a:schemeClr>
                </a:solidFill>
                <a:latin typeface="Century Gothic" panose="020B0502020202020204" pitchFamily="34" charset="0"/>
                <a:cs typeface="Times New Roman" pitchFamily="18" charset="0"/>
              </a:rPr>
              <a:t>/17</a:t>
            </a:r>
          </a:p>
        </p:txBody>
      </p:sp>
      <p:sp>
        <p:nvSpPr>
          <p:cNvPr id="8" name="Footer Placeholder 3"/>
          <p:cNvSpPr>
            <a:spLocks noGrp="1"/>
          </p:cNvSpPr>
          <p:nvPr userDrawn="1"/>
        </p:nvSpPr>
        <p:spPr>
          <a:xfrm>
            <a:off x="3855698" y="6517391"/>
            <a:ext cx="4480604" cy="32316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b="0" i="0" baseline="0" dirty="0">
                <a:solidFill>
                  <a:schemeClr val="tx1">
                    <a:lumMod val="75000"/>
                    <a:lumOff val="25000"/>
                  </a:schemeClr>
                </a:solidFill>
                <a:latin typeface="Century Gothic" panose="020B0502020202020204" pitchFamily="34" charset="0"/>
                <a:cs typeface="Times New Roman" pitchFamily="18" charset="0"/>
              </a:rPr>
              <a:t>NP Exchange Meeting</a:t>
            </a:r>
          </a:p>
        </p:txBody>
      </p:sp>
      <p:sp>
        <p:nvSpPr>
          <p:cNvPr id="14" name="Picture Placeholder 13">
            <a:extLst>
              <a:ext uri="{FF2B5EF4-FFF2-40B4-BE49-F238E27FC236}">
                <a16:creationId xmlns:a16="http://schemas.microsoft.com/office/drawing/2014/main" id="{D6A7D506-5BBE-D048-938F-8D934A0A42A7}"/>
              </a:ext>
            </a:extLst>
          </p:cNvPr>
          <p:cNvSpPr>
            <a:spLocks noGrp="1"/>
          </p:cNvSpPr>
          <p:nvPr>
            <p:ph type="pic" sz="quarter" idx="10"/>
          </p:nvPr>
        </p:nvSpPr>
        <p:spPr>
          <a:xfrm>
            <a:off x="304800" y="2743200"/>
            <a:ext cx="5689600" cy="3505200"/>
          </a:xfrm>
        </p:spPr>
        <p:txBody>
          <a:bodyPr/>
          <a:lstStyle/>
          <a:p>
            <a:endParaRPr lang="en-US"/>
          </a:p>
        </p:txBody>
      </p:sp>
      <p:sp>
        <p:nvSpPr>
          <p:cNvPr id="16" name="Picture Placeholder 15">
            <a:extLst>
              <a:ext uri="{FF2B5EF4-FFF2-40B4-BE49-F238E27FC236}">
                <a16:creationId xmlns:a16="http://schemas.microsoft.com/office/drawing/2014/main" id="{723B36BD-4B44-5347-A41B-FC849E5911A9}"/>
              </a:ext>
            </a:extLst>
          </p:cNvPr>
          <p:cNvSpPr>
            <a:spLocks noGrp="1"/>
          </p:cNvSpPr>
          <p:nvPr>
            <p:ph type="pic" sz="quarter" idx="11"/>
          </p:nvPr>
        </p:nvSpPr>
        <p:spPr>
          <a:xfrm>
            <a:off x="6197600" y="2743200"/>
            <a:ext cx="5689600" cy="3505200"/>
          </a:xfrm>
        </p:spPr>
        <p:txBody>
          <a:bodyPr/>
          <a:lstStyle/>
          <a:p>
            <a:endParaRPr lang="en-US" dirty="0"/>
          </a:p>
        </p:txBody>
      </p:sp>
      <p:pic>
        <p:nvPicPr>
          <p:cNvPr id="10" name="Picture 9" descr="A picture containing clock, drawing&#10;&#10;Description automatically generated">
            <a:extLst>
              <a:ext uri="{FF2B5EF4-FFF2-40B4-BE49-F238E27FC236}">
                <a16:creationId xmlns:a16="http://schemas.microsoft.com/office/drawing/2014/main" id="{A1259400-BF0C-2D4A-BCAE-18409AAB5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26367"/>
            <a:ext cx="1682126" cy="285514"/>
          </a:xfrm>
          <a:prstGeom prst="rect">
            <a:avLst/>
          </a:prstGeom>
        </p:spPr>
      </p:pic>
    </p:spTree>
    <p:extLst>
      <p:ext uri="{BB962C8B-B14F-4D97-AF65-F5344CB8AC3E}">
        <p14:creationId xmlns:p14="http://schemas.microsoft.com/office/powerpoint/2010/main" val="47196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VNC_2019">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685800"/>
          </a:xfrm>
        </p:spPr>
        <p:txBody>
          <a:bodyPr>
            <a:normAutofit/>
          </a:bodyPr>
          <a:lstStyle>
            <a:lvl1pPr>
              <a:defRPr sz="2800" b="1" i="0">
                <a:latin typeface="Gill Sans MT" panose="020B0502020104020203" pitchFamily="34" charset="77"/>
                <a:cs typeface="Times New Roman" pitchFamily="18" charset="0"/>
              </a:defRPr>
            </a:lvl1pPr>
          </a:lstStyle>
          <a:p>
            <a:r>
              <a:rPr lang="en-US" dirty="0"/>
              <a:t>Click to edit Master title style</a:t>
            </a:r>
          </a:p>
        </p:txBody>
      </p:sp>
      <p:sp>
        <p:nvSpPr>
          <p:cNvPr id="9" name="Content Placeholder 2"/>
          <p:cNvSpPr>
            <a:spLocks noGrp="1"/>
          </p:cNvSpPr>
          <p:nvPr>
            <p:ph idx="1"/>
          </p:nvPr>
        </p:nvSpPr>
        <p:spPr>
          <a:xfrm>
            <a:off x="304800" y="914400"/>
            <a:ext cx="5689600" cy="5334000"/>
          </a:xfrm>
        </p:spPr>
        <p:txBody>
          <a:bodyPr/>
          <a:lstStyle>
            <a:lvl1pPr>
              <a:spcBef>
                <a:spcPts val="0"/>
              </a:spcBef>
              <a:spcAft>
                <a:spcPts val="600"/>
              </a:spcAft>
              <a:defRPr sz="2200" b="0" i="0">
                <a:solidFill>
                  <a:srgbClr val="025BA8"/>
                </a:solidFill>
                <a:latin typeface="Gill Sans MT" panose="020B0502020104020203" pitchFamily="34" charset="77"/>
                <a:cs typeface="Times New Roman" pitchFamily="18" charset="0"/>
              </a:defRPr>
            </a:lvl1pPr>
            <a:lvl2pPr marL="742950" indent="-285750">
              <a:spcBef>
                <a:spcPts val="0"/>
              </a:spcBef>
              <a:spcAft>
                <a:spcPts val="600"/>
              </a:spcAft>
              <a:buFont typeface="Arial" panose="020B0604020202020204" pitchFamily="34" charset="0"/>
              <a:buChar char="•"/>
              <a:defRPr sz="1800" i="0">
                <a:solidFill>
                  <a:schemeClr val="tx1"/>
                </a:solidFill>
                <a:latin typeface="Gill Sans MT" panose="020B0502020104020203" pitchFamily="34" charset="77"/>
                <a:cs typeface="Times New Roman" pitchFamily="18" charset="0"/>
              </a:defRPr>
            </a:lvl2pPr>
            <a:lvl3pPr marL="1200150" indent="-285750">
              <a:spcBef>
                <a:spcPts val="0"/>
              </a:spcBef>
              <a:spcAft>
                <a:spcPts val="600"/>
              </a:spcAft>
              <a:buFont typeface="Arial" panose="020B0604020202020204" pitchFamily="34" charset="0"/>
              <a:buChar char="•"/>
              <a:defRPr sz="1600" i="0">
                <a:solidFill>
                  <a:schemeClr val="tx1"/>
                </a:solidFill>
                <a:latin typeface="Gill Sans MT" panose="020B0502020104020203" pitchFamily="34" charset="77"/>
                <a:cs typeface="Times New Roman" pitchFamily="18" charset="0"/>
              </a:defRPr>
            </a:lvl3pPr>
            <a:lvl4pPr marL="1657350" indent="-285750">
              <a:spcBef>
                <a:spcPts val="0"/>
              </a:spcBef>
              <a:spcAft>
                <a:spcPts val="600"/>
              </a:spcAft>
              <a:buFont typeface="Arial" panose="020B0604020202020204" pitchFamily="34" charset="0"/>
              <a:buChar char="•"/>
              <a:defRPr sz="1400" b="0" i="0">
                <a:solidFill>
                  <a:schemeClr val="tx1"/>
                </a:solidFill>
                <a:latin typeface="Gill Sans MT" panose="020B0502020104020203" pitchFamily="34" charset="77"/>
                <a:cs typeface="Times New Roman" pitchFamily="18" charset="0"/>
              </a:defRPr>
            </a:lvl4pPr>
            <a:lvl5pPr marL="2000250" indent="-171450">
              <a:spcBef>
                <a:spcPts val="0"/>
              </a:spcBef>
              <a:spcAft>
                <a:spcPts val="600"/>
              </a:spcAft>
              <a:buFont typeface="Arial" panose="020B0604020202020204" pitchFamily="34" charset="0"/>
              <a:buChar char="•"/>
              <a:defRPr sz="1200" b="0" i="0">
                <a:solidFill>
                  <a:schemeClr val="tx1"/>
                </a:solidFill>
                <a:latin typeface="Gill Sans MT" panose="020B0502020104020203" pitchFamily="34" charset="77"/>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EF4260C-1339-984D-9610-22070166583D}"/>
              </a:ext>
            </a:extLst>
          </p:cNvPr>
          <p:cNvSpPr/>
          <p:nvPr userDrawn="1"/>
        </p:nvSpPr>
        <p:spPr>
          <a:xfrm>
            <a:off x="0" y="6484958"/>
            <a:ext cx="12192000" cy="373043"/>
          </a:xfrm>
          <a:prstGeom prst="rect">
            <a:avLst/>
          </a:prstGeom>
          <a:solidFill>
            <a:srgbClr val="4484C5">
              <a:alpha val="2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extBox 10"/>
          <p:cNvSpPr txBox="1"/>
          <p:nvPr userDrawn="1"/>
        </p:nvSpPr>
        <p:spPr>
          <a:xfrm>
            <a:off x="10903395" y="6550224"/>
            <a:ext cx="983805" cy="276999"/>
          </a:xfrm>
          <a:prstGeom prst="rect">
            <a:avLst/>
          </a:prstGeom>
          <a:noFill/>
        </p:spPr>
        <p:txBody>
          <a:bodyPr wrap="square" rtlCol="0">
            <a:spAutoFit/>
          </a:bodyPr>
          <a:lstStyle/>
          <a:p>
            <a:pPr algn="r"/>
            <a:fld id="{2EE6E987-02F3-D44A-AF77-5C690A4AF2F3}" type="slidenum">
              <a:rPr lang="en-US" sz="1200" i="0" smtClean="0">
                <a:solidFill>
                  <a:schemeClr val="tx1">
                    <a:lumMod val="75000"/>
                    <a:lumOff val="25000"/>
                  </a:schemeClr>
                </a:solidFill>
                <a:latin typeface="Century Gothic" panose="020B0502020202020204" pitchFamily="34" charset="0"/>
                <a:cs typeface="Times New Roman" pitchFamily="18" charset="0"/>
              </a:rPr>
              <a:pPr algn="r"/>
              <a:t>‹#›</a:t>
            </a:fld>
            <a:r>
              <a:rPr lang="en-US" sz="1200" i="0" dirty="0">
                <a:solidFill>
                  <a:schemeClr val="tx1">
                    <a:lumMod val="75000"/>
                    <a:lumOff val="25000"/>
                  </a:schemeClr>
                </a:solidFill>
                <a:latin typeface="Century Gothic" panose="020B0502020202020204" pitchFamily="34" charset="0"/>
                <a:cs typeface="Times New Roman" pitchFamily="18" charset="0"/>
              </a:rPr>
              <a:t>/17</a:t>
            </a:r>
          </a:p>
        </p:txBody>
      </p:sp>
      <p:sp>
        <p:nvSpPr>
          <p:cNvPr id="8" name="Footer Placeholder 3"/>
          <p:cNvSpPr>
            <a:spLocks noGrp="1"/>
          </p:cNvSpPr>
          <p:nvPr userDrawn="1"/>
        </p:nvSpPr>
        <p:spPr>
          <a:xfrm>
            <a:off x="3855698" y="6517391"/>
            <a:ext cx="4480604" cy="32316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b="0" i="0" baseline="0" dirty="0">
                <a:solidFill>
                  <a:schemeClr val="tx1">
                    <a:lumMod val="75000"/>
                    <a:lumOff val="25000"/>
                  </a:schemeClr>
                </a:solidFill>
                <a:latin typeface="Century Gothic" panose="020B0502020202020204" pitchFamily="34" charset="0"/>
                <a:cs typeface="Times New Roman" pitchFamily="18" charset="0"/>
              </a:rPr>
              <a:t>NP Exchange Meeting</a:t>
            </a:r>
          </a:p>
        </p:txBody>
      </p:sp>
      <p:sp>
        <p:nvSpPr>
          <p:cNvPr id="5" name="Picture Placeholder 4">
            <a:extLst>
              <a:ext uri="{FF2B5EF4-FFF2-40B4-BE49-F238E27FC236}">
                <a16:creationId xmlns:a16="http://schemas.microsoft.com/office/drawing/2014/main" id="{0A892F78-55BA-4441-B7DE-0A39415666E2}"/>
              </a:ext>
            </a:extLst>
          </p:cNvPr>
          <p:cNvSpPr>
            <a:spLocks noGrp="1"/>
          </p:cNvSpPr>
          <p:nvPr>
            <p:ph type="pic" sz="quarter" idx="10"/>
          </p:nvPr>
        </p:nvSpPr>
        <p:spPr>
          <a:xfrm>
            <a:off x="6197600" y="914400"/>
            <a:ext cx="5689600" cy="5334000"/>
          </a:xfrm>
        </p:spPr>
        <p:txBody>
          <a:bodyPr/>
          <a:lstStyle/>
          <a:p>
            <a:endParaRPr lang="en-US" dirty="0"/>
          </a:p>
        </p:txBody>
      </p:sp>
      <p:pic>
        <p:nvPicPr>
          <p:cNvPr id="10" name="Picture 9" descr="A picture containing clock, drawing&#10;&#10;Description automatically generated">
            <a:extLst>
              <a:ext uri="{FF2B5EF4-FFF2-40B4-BE49-F238E27FC236}">
                <a16:creationId xmlns:a16="http://schemas.microsoft.com/office/drawing/2014/main" id="{B45DF644-F4CD-8245-B099-9A6FDEDC29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26367"/>
            <a:ext cx="1682126" cy="285514"/>
          </a:xfrm>
          <a:prstGeom prst="rect">
            <a:avLst/>
          </a:prstGeom>
        </p:spPr>
      </p:pic>
    </p:spTree>
    <p:extLst>
      <p:ext uri="{BB962C8B-B14F-4D97-AF65-F5344CB8AC3E}">
        <p14:creationId xmlns:p14="http://schemas.microsoft.com/office/powerpoint/2010/main" val="16686725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388E2-693B-481F-9B0B-022217EFC111}" type="slidenum">
              <a:rPr lang="en-US" smtClean="0"/>
              <a:t>‹#›</a:t>
            </a:fld>
            <a:endParaRPr lang="en-US"/>
          </a:p>
        </p:txBody>
      </p:sp>
    </p:spTree>
    <p:extLst>
      <p:ext uri="{BB962C8B-B14F-4D97-AF65-F5344CB8AC3E}">
        <p14:creationId xmlns:p14="http://schemas.microsoft.com/office/powerpoint/2010/main" val="4265885722"/>
      </p:ext>
    </p:extLst>
  </p:cSld>
  <p:clrMap bg1="lt1" tx1="dk1" bg2="lt2" tx2="dk2" accent1="accent1" accent2="accent2" accent3="accent3" accent4="accent4" accent5="accent5" accent6="accent6" hlink="hlink" folHlink="folHlink"/>
  <p:sldLayoutIdLst>
    <p:sldLayoutId id="2147483655" r:id="rId1"/>
    <p:sldLayoutId id="2147483659" r:id="rId2"/>
    <p:sldLayoutId id="2147483661" r:id="rId3"/>
    <p:sldLayoutId id="2147483662" r:id="rId4"/>
    <p:sldLayoutId id="2147483660"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ti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nvSpPr>
        <p:spPr>
          <a:xfrm>
            <a:off x="800100" y="3747824"/>
            <a:ext cx="10591800" cy="1484331"/>
          </a:xfrm>
          <a:prstGeom prst="rect">
            <a:avLst/>
          </a:prstGeom>
        </p:spPr>
        <p:txBody>
          <a:bodyPr vert="horz" lIns="91440" tIns="45720" rIns="91440" bIns="45720" rtlCol="0" anchor="b"/>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dirty="0">
                <a:solidFill>
                  <a:srgbClr val="025BA8"/>
                </a:solidFill>
                <a:latin typeface="Gill Sans MT" panose="020B0502020104020203" pitchFamily="34" charset="77"/>
                <a:cs typeface="Times New Roman" pitchFamily="18" charset="0"/>
              </a:rPr>
              <a:t>March 14</a:t>
            </a:r>
            <a:r>
              <a:rPr lang="en-US" sz="1600" baseline="30000" dirty="0">
                <a:solidFill>
                  <a:srgbClr val="025BA8"/>
                </a:solidFill>
                <a:latin typeface="Gill Sans MT" panose="020B0502020104020203" pitchFamily="34" charset="77"/>
                <a:cs typeface="Times New Roman" pitchFamily="18" charset="0"/>
              </a:rPr>
              <a:t>th</a:t>
            </a:r>
            <a:r>
              <a:rPr lang="en-US" sz="1600" dirty="0">
                <a:solidFill>
                  <a:srgbClr val="025BA8"/>
                </a:solidFill>
                <a:latin typeface="Gill Sans MT" panose="020B0502020104020203" pitchFamily="34" charset="77"/>
                <a:cs typeface="Times New Roman" pitchFamily="18" charset="0"/>
              </a:rPr>
              <a:t> 2024</a:t>
            </a:r>
          </a:p>
          <a:p>
            <a:endParaRPr lang="en-US" b="1" dirty="0">
              <a:solidFill>
                <a:srgbClr val="B9D532"/>
              </a:solidFill>
              <a:latin typeface="Gill Sans MT" panose="020B0502020104020203" pitchFamily="34" charset="77"/>
              <a:cs typeface="Times New Roman" pitchFamily="18" charset="0"/>
            </a:endParaRPr>
          </a:p>
          <a:p>
            <a:r>
              <a:rPr lang="en-US" sz="2200" dirty="0">
                <a:solidFill>
                  <a:srgbClr val="5FBB46"/>
                </a:solidFill>
                <a:latin typeface="Gill Sans MT" panose="020B0502020104020203" pitchFamily="34" charset="77"/>
                <a:cs typeface="Times New Roman" pitchFamily="18" charset="0"/>
              </a:rPr>
              <a:t>FAST/IOTA Collaboration Meeting</a:t>
            </a:r>
            <a:endParaRPr lang="en-US" sz="1400" b="1" dirty="0">
              <a:solidFill>
                <a:srgbClr val="B9D532"/>
              </a:solidFill>
              <a:latin typeface="Gill Sans MT" panose="020B0502020104020203" pitchFamily="34" charset="77"/>
              <a:cs typeface="Times New Roman" pitchFamily="18" charset="0"/>
            </a:endParaRPr>
          </a:p>
          <a:p>
            <a:endParaRPr lang="en-US" sz="1400" b="1" dirty="0">
              <a:solidFill>
                <a:srgbClr val="B9D532"/>
              </a:solidFill>
              <a:latin typeface="Gill Sans MT" panose="020B0502020104020203" pitchFamily="34" charset="77"/>
              <a:cs typeface="Times New Roman" pitchFamily="18" charset="0"/>
            </a:endParaRPr>
          </a:p>
          <a:p>
            <a:endParaRPr lang="en-US" sz="1400" b="1" dirty="0">
              <a:solidFill>
                <a:srgbClr val="B9D532"/>
              </a:solidFill>
              <a:latin typeface="Gill Sans MT" panose="020B0502020104020203" pitchFamily="34" charset="77"/>
              <a:cs typeface="Times New Roman" pitchFamily="18" charset="0"/>
            </a:endParaRPr>
          </a:p>
        </p:txBody>
      </p:sp>
      <p:sp>
        <p:nvSpPr>
          <p:cNvPr id="2" name="Title 1"/>
          <p:cNvSpPr>
            <a:spLocks noGrp="1"/>
          </p:cNvSpPr>
          <p:nvPr>
            <p:ph type="title"/>
          </p:nvPr>
        </p:nvSpPr>
        <p:spPr>
          <a:xfrm>
            <a:off x="1143000" y="1213647"/>
            <a:ext cx="10134600" cy="2308506"/>
          </a:xfrm>
        </p:spPr>
        <p:txBody>
          <a:bodyPr anchor="t">
            <a:noAutofit/>
          </a:bodyPr>
          <a:lstStyle/>
          <a:p>
            <a:pPr defTabSz="457200">
              <a:lnSpc>
                <a:spcPct val="150000"/>
              </a:lnSpc>
              <a:defRPr sz="5600">
                <a:latin typeface="Optima"/>
                <a:ea typeface="Optima"/>
                <a:cs typeface="Optima"/>
                <a:sym typeface="Optima"/>
              </a:defRPr>
            </a:pPr>
            <a:r>
              <a:rPr lang="en-US" sz="2800" b="1" dirty="0">
                <a:latin typeface="Gill Sans MT" panose="020B0502020104020203" pitchFamily="34" charset="77"/>
              </a:rPr>
              <a:t>Error Detection in </a:t>
            </a:r>
            <a:r>
              <a:rPr lang="en-US" sz="2800" b="1" dirty="0" err="1">
                <a:latin typeface="Gill Sans MT" panose="020B0502020104020203" pitchFamily="34" charset="77"/>
              </a:rPr>
              <a:t>Linacs</a:t>
            </a:r>
            <a:r>
              <a:rPr lang="en-US" sz="2800" b="1" dirty="0">
                <a:latin typeface="Gill Sans MT" panose="020B0502020104020203" pitchFamily="34" charset="77"/>
              </a:rPr>
              <a:t> with Machine Learning Techniques</a:t>
            </a:r>
            <a:br>
              <a:rPr lang="en-US" sz="2800" dirty="0">
                <a:latin typeface="Gill Sans MT" panose="020B0502020104020203" pitchFamily="34" charset="77"/>
              </a:rPr>
            </a:br>
            <a:r>
              <a:rPr lang="en-US" sz="1800" dirty="0">
                <a:latin typeface="Gill Sans MT" panose="020B0502020104020203" pitchFamily="34" charset="77"/>
              </a:rPr>
              <a:t>Jonathan Edelen, Kathryn </a:t>
            </a:r>
            <a:r>
              <a:rPr lang="en-US" sz="1800" dirty="0" err="1">
                <a:latin typeface="Gill Sans MT" panose="020B0502020104020203" pitchFamily="34" charset="77"/>
              </a:rPr>
              <a:t>Wolfinger</a:t>
            </a:r>
            <a:r>
              <a:rPr lang="en-US" sz="1800" dirty="0">
                <a:latin typeface="Gill Sans MT" panose="020B0502020104020203" pitchFamily="34" charset="77"/>
              </a:rPr>
              <a:t>, Matt Kilpatrick, Joshua Einstein-Curtis (RadiaSoft), </a:t>
            </a:r>
            <a:br>
              <a:rPr lang="en-US" sz="1800" dirty="0">
                <a:latin typeface="Gill Sans MT" panose="020B0502020104020203" pitchFamily="34" charset="77"/>
              </a:rPr>
            </a:br>
            <a:r>
              <a:rPr lang="en-US" sz="1800" dirty="0">
                <a:latin typeface="Gill Sans MT" panose="020B0502020104020203" pitchFamily="34" charset="77"/>
              </a:rPr>
              <a:t>Mike </a:t>
            </a:r>
            <a:r>
              <a:rPr lang="en-US" sz="1800" dirty="0" err="1">
                <a:latin typeface="Gill Sans MT" panose="020B0502020104020203" pitchFamily="34" charset="77"/>
              </a:rPr>
              <a:t>Wallbank</a:t>
            </a:r>
            <a:r>
              <a:rPr lang="en-US" sz="1800" dirty="0">
                <a:latin typeface="Gill Sans MT" panose="020B0502020104020203" pitchFamily="34" charset="77"/>
              </a:rPr>
              <a:t>, Dean Edstrom, Jonathan Jarvis (Fermilab)</a:t>
            </a:r>
            <a:endParaRPr lang="en-US" sz="1200" dirty="0">
              <a:latin typeface="Gill Sans MT" panose="020B0502020104020203" pitchFamily="34" charset="77"/>
            </a:endParaRPr>
          </a:p>
        </p:txBody>
      </p:sp>
      <p:sp>
        <p:nvSpPr>
          <p:cNvPr id="17" name="Rectangle 16"/>
          <p:cNvSpPr/>
          <p:nvPr/>
        </p:nvSpPr>
        <p:spPr>
          <a:xfrm>
            <a:off x="4165359" y="6325393"/>
            <a:ext cx="3556481" cy="307777"/>
          </a:xfrm>
          <a:prstGeom prst="rect">
            <a:avLst/>
          </a:prstGeom>
        </p:spPr>
        <p:txBody>
          <a:bodyPr wrap="square">
            <a:spAutoFit/>
          </a:bodyPr>
          <a:lstStyle/>
          <a:p>
            <a:r>
              <a:rPr lang="en-US" sz="1400" dirty="0">
                <a:latin typeface="Century Gothic" charset="0"/>
                <a:ea typeface="Century Gothic" charset="0"/>
                <a:cs typeface="Century Gothic" charset="0"/>
              </a:rPr>
              <a:t>Batavia IL, USA | </a:t>
            </a:r>
            <a:r>
              <a:rPr lang="en-US" sz="1400" dirty="0" err="1">
                <a:latin typeface="Century Gothic" charset="0"/>
                <a:ea typeface="Century Gothic" charset="0"/>
                <a:cs typeface="Century Gothic" charset="0"/>
              </a:rPr>
              <a:t>radiasoft.net</a:t>
            </a:r>
            <a:r>
              <a:rPr lang="en-US" sz="1400" dirty="0">
                <a:latin typeface="Century Gothic" charset="0"/>
                <a:ea typeface="Century Gothic" charset="0"/>
                <a:cs typeface="Century Gothic" charset="0"/>
              </a:rPr>
              <a:t> </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59" y="5644353"/>
            <a:ext cx="2133600" cy="415164"/>
          </a:xfrm>
          <a:prstGeom prst="rect">
            <a:avLst/>
          </a:prstGeom>
        </p:spPr>
      </p:pic>
      <p:sp>
        <p:nvSpPr>
          <p:cNvPr id="4" name="Slide Number Placeholder 3">
            <a:extLst>
              <a:ext uri="{FF2B5EF4-FFF2-40B4-BE49-F238E27FC236}">
                <a16:creationId xmlns:a16="http://schemas.microsoft.com/office/drawing/2014/main" id="{2A77ABA4-F899-3F47-83F6-B8762DC1332F}"/>
              </a:ext>
            </a:extLst>
          </p:cNvPr>
          <p:cNvSpPr>
            <a:spLocks noGrp="1"/>
          </p:cNvSpPr>
          <p:nvPr>
            <p:ph type="sldNum" sz="quarter" idx="12"/>
          </p:nvPr>
        </p:nvSpPr>
        <p:spPr>
          <a:xfrm>
            <a:off x="9525000" y="6306313"/>
            <a:ext cx="685800" cy="415163"/>
          </a:xfrm>
        </p:spPr>
        <p:txBody>
          <a:bodyPr/>
          <a:lstStyle/>
          <a:p>
            <a:fld id="{E53388E2-693B-481F-9B0B-022217EFC111}" type="slidenum">
              <a:rPr lang="en-US" smtClean="0"/>
              <a:t>1</a:t>
            </a:fld>
            <a:endParaRPr lang="en-US" dirty="0"/>
          </a:p>
        </p:txBody>
      </p:sp>
      <p:pic>
        <p:nvPicPr>
          <p:cNvPr id="5" name="Picture 4" descr="A close up of a sign&#10;&#10;Description automatically generated">
            <a:extLst>
              <a:ext uri="{FF2B5EF4-FFF2-40B4-BE49-F238E27FC236}">
                <a16:creationId xmlns:a16="http://schemas.microsoft.com/office/drawing/2014/main" id="{4620FC48-7C51-9A4C-A32C-CAD9E56162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1700" y="6277488"/>
            <a:ext cx="2133601" cy="355600"/>
          </a:xfrm>
          <a:prstGeom prst="rect">
            <a:avLst/>
          </a:prstGeom>
        </p:spPr>
      </p:pic>
      <p:pic>
        <p:nvPicPr>
          <p:cNvPr id="1028" name="Picture 4" descr="Fermilab | CERN openlab">
            <a:extLst>
              <a:ext uri="{FF2B5EF4-FFF2-40B4-BE49-F238E27FC236}">
                <a16:creationId xmlns:a16="http://schemas.microsoft.com/office/drawing/2014/main" id="{46B85494-0169-8FAF-1C5B-74CB56ED74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018" y="5306253"/>
            <a:ext cx="2415281" cy="2415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70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4F92-213A-EFA0-71CB-7EF33C4161F3}"/>
              </a:ext>
            </a:extLst>
          </p:cNvPr>
          <p:cNvSpPr>
            <a:spLocks noGrp="1"/>
          </p:cNvSpPr>
          <p:nvPr>
            <p:ph type="title"/>
          </p:nvPr>
        </p:nvSpPr>
        <p:spPr/>
        <p:txBody>
          <a:bodyPr/>
          <a:lstStyle/>
          <a:p>
            <a:pPr algn="l"/>
            <a:r>
              <a:rPr lang="en-US" dirty="0"/>
              <a:t>Transition to the FAST LINAC</a:t>
            </a:r>
          </a:p>
        </p:txBody>
      </p:sp>
      <p:sp>
        <p:nvSpPr>
          <p:cNvPr id="3" name="Content Placeholder 2">
            <a:extLst>
              <a:ext uri="{FF2B5EF4-FFF2-40B4-BE49-F238E27FC236}">
                <a16:creationId xmlns:a16="http://schemas.microsoft.com/office/drawing/2014/main" id="{D45AF391-0FC2-CD6D-752B-D4582379F1CF}"/>
              </a:ext>
            </a:extLst>
          </p:cNvPr>
          <p:cNvSpPr>
            <a:spLocks noGrp="1"/>
          </p:cNvSpPr>
          <p:nvPr>
            <p:ph idx="1"/>
          </p:nvPr>
        </p:nvSpPr>
        <p:spPr>
          <a:xfrm>
            <a:off x="304800" y="762000"/>
            <a:ext cx="11582400" cy="5334000"/>
          </a:xfrm>
        </p:spPr>
        <p:txBody>
          <a:bodyPr>
            <a:noAutofit/>
          </a:bodyPr>
          <a:lstStyle/>
          <a:p>
            <a:r>
              <a:rPr lang="en-US" sz="2000" dirty="0"/>
              <a:t>Objective(s):</a:t>
            </a:r>
          </a:p>
          <a:p>
            <a:pPr lvl="1"/>
            <a:r>
              <a:rPr lang="en-US" sz="1600" dirty="0"/>
              <a:t>Near term: Develop model that can effectively detect anomalies in an explainable fashion → 60% complete</a:t>
            </a:r>
          </a:p>
          <a:p>
            <a:pPr lvl="1"/>
            <a:r>
              <a:rPr lang="en-US" sz="1600" dirty="0"/>
              <a:t>Longer term: Utilize anomaly detection tools to assist in automatic tuning of the machine </a:t>
            </a:r>
          </a:p>
          <a:p>
            <a:endParaRPr lang="en-US" sz="2000" dirty="0"/>
          </a:p>
          <a:p>
            <a:r>
              <a:rPr lang="en-US" sz="2000" dirty="0"/>
              <a:t>What actually happened:</a:t>
            </a:r>
          </a:p>
          <a:p>
            <a:pPr lvl="1"/>
            <a:r>
              <a:rPr lang="en-US" sz="1600" dirty="0"/>
              <a:t>Collect data during “normal” operational conditions</a:t>
            </a:r>
          </a:p>
          <a:p>
            <a:pPr lvl="1"/>
            <a:r>
              <a:rPr lang="en-US" sz="1600" dirty="0"/>
              <a:t>Train machine learning model on data archive </a:t>
            </a:r>
          </a:p>
          <a:p>
            <a:pPr lvl="2"/>
            <a:r>
              <a:rPr lang="en-US" sz="1400" dirty="0"/>
              <a:t>Model learning not adequate</a:t>
            </a:r>
          </a:p>
          <a:p>
            <a:pPr lvl="2"/>
            <a:r>
              <a:rPr lang="en-US" sz="1400" dirty="0"/>
              <a:t>Troubles with data alignment</a:t>
            </a:r>
          </a:p>
          <a:p>
            <a:pPr lvl="2"/>
            <a:r>
              <a:rPr lang="en-US" sz="1400" dirty="0"/>
              <a:t>Identified potential logger issues </a:t>
            </a:r>
          </a:p>
          <a:p>
            <a:pPr lvl="1"/>
            <a:r>
              <a:rPr lang="en-US" sz="1600" dirty="0"/>
              <a:t>Collected study data for training </a:t>
            </a:r>
          </a:p>
          <a:p>
            <a:pPr lvl="2"/>
            <a:r>
              <a:rPr lang="en-US" sz="1400" dirty="0"/>
              <a:t>Model learning not adequate </a:t>
            </a:r>
          </a:p>
          <a:p>
            <a:pPr lvl="1"/>
            <a:r>
              <a:rPr lang="en-US" sz="1600" dirty="0"/>
              <a:t>Collected new study data for more training </a:t>
            </a:r>
          </a:p>
          <a:p>
            <a:pPr lvl="2"/>
            <a:r>
              <a:rPr lang="en-US" sz="1400" dirty="0"/>
              <a:t>Model learning not adequate </a:t>
            </a:r>
          </a:p>
        </p:txBody>
      </p:sp>
      <p:pic>
        <p:nvPicPr>
          <p:cNvPr id="7" name="Picture 6" descr="A group of data visualization of data&#10;&#10;Description automatically generated with medium confidence">
            <a:extLst>
              <a:ext uri="{FF2B5EF4-FFF2-40B4-BE49-F238E27FC236}">
                <a16:creationId xmlns:a16="http://schemas.microsoft.com/office/drawing/2014/main" id="{4891F02F-2393-721A-76C8-C0854A380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1981200"/>
            <a:ext cx="4332514" cy="4332514"/>
          </a:xfrm>
          <a:prstGeom prst="rect">
            <a:avLst/>
          </a:prstGeom>
        </p:spPr>
      </p:pic>
      <p:cxnSp>
        <p:nvCxnSpPr>
          <p:cNvPr id="8" name="Straight Arrow Connector 7">
            <a:extLst>
              <a:ext uri="{FF2B5EF4-FFF2-40B4-BE49-F238E27FC236}">
                <a16:creationId xmlns:a16="http://schemas.microsoft.com/office/drawing/2014/main" id="{70904B3E-911E-62E3-10B7-1D45755CD5C6}"/>
              </a:ext>
            </a:extLst>
          </p:cNvPr>
          <p:cNvCxnSpPr>
            <a:cxnSpLocks/>
          </p:cNvCxnSpPr>
          <p:nvPr/>
        </p:nvCxnSpPr>
        <p:spPr>
          <a:xfrm flipV="1">
            <a:off x="3810000" y="4572000"/>
            <a:ext cx="3124200" cy="60960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338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4F92-213A-EFA0-71CB-7EF33C4161F3}"/>
              </a:ext>
            </a:extLst>
          </p:cNvPr>
          <p:cNvSpPr>
            <a:spLocks noGrp="1"/>
          </p:cNvSpPr>
          <p:nvPr>
            <p:ph type="title"/>
          </p:nvPr>
        </p:nvSpPr>
        <p:spPr/>
        <p:txBody>
          <a:bodyPr/>
          <a:lstStyle/>
          <a:p>
            <a:pPr algn="l"/>
            <a:r>
              <a:rPr lang="en-US" dirty="0"/>
              <a:t>Transition to the FAST LINAC</a:t>
            </a:r>
          </a:p>
        </p:txBody>
      </p:sp>
      <p:sp>
        <p:nvSpPr>
          <p:cNvPr id="3" name="Content Placeholder 2">
            <a:extLst>
              <a:ext uri="{FF2B5EF4-FFF2-40B4-BE49-F238E27FC236}">
                <a16:creationId xmlns:a16="http://schemas.microsoft.com/office/drawing/2014/main" id="{D45AF391-0FC2-CD6D-752B-D4582379F1CF}"/>
              </a:ext>
            </a:extLst>
          </p:cNvPr>
          <p:cNvSpPr>
            <a:spLocks noGrp="1"/>
          </p:cNvSpPr>
          <p:nvPr>
            <p:ph idx="1"/>
          </p:nvPr>
        </p:nvSpPr>
        <p:spPr>
          <a:xfrm>
            <a:off x="304800" y="762000"/>
            <a:ext cx="11582400" cy="5334000"/>
          </a:xfrm>
        </p:spPr>
        <p:txBody>
          <a:bodyPr>
            <a:noAutofit/>
          </a:bodyPr>
          <a:lstStyle/>
          <a:p>
            <a:r>
              <a:rPr lang="en-US" sz="2000" dirty="0"/>
              <a:t>Objective(s):</a:t>
            </a:r>
          </a:p>
          <a:p>
            <a:pPr lvl="1"/>
            <a:r>
              <a:rPr lang="en-US" sz="1600" dirty="0"/>
              <a:t>Near term: Develop model that can effectively detect anomalies in an explainable fashion → 60% complete</a:t>
            </a:r>
          </a:p>
          <a:p>
            <a:pPr lvl="1"/>
            <a:r>
              <a:rPr lang="en-US" sz="1600" dirty="0"/>
              <a:t>Longer term: Utilize anomaly detection tools to assist in automatic tuning of the machine </a:t>
            </a:r>
          </a:p>
          <a:p>
            <a:endParaRPr lang="en-US" sz="2000" dirty="0"/>
          </a:p>
          <a:p>
            <a:r>
              <a:rPr lang="en-US" sz="2000" dirty="0"/>
              <a:t>What actually happened:</a:t>
            </a:r>
          </a:p>
          <a:p>
            <a:pPr lvl="1"/>
            <a:r>
              <a:rPr lang="en-US" sz="1600" dirty="0"/>
              <a:t>Collect data during “normal” operational conditions</a:t>
            </a:r>
          </a:p>
          <a:p>
            <a:pPr lvl="1"/>
            <a:r>
              <a:rPr lang="en-US" sz="1600" dirty="0"/>
              <a:t>Train machine learning model on data archive </a:t>
            </a:r>
          </a:p>
          <a:p>
            <a:pPr lvl="2"/>
            <a:r>
              <a:rPr lang="en-US" sz="1400" dirty="0"/>
              <a:t>Model learning not adequate</a:t>
            </a:r>
          </a:p>
          <a:p>
            <a:pPr lvl="2"/>
            <a:r>
              <a:rPr lang="en-US" sz="1400" dirty="0"/>
              <a:t>Troubles with data alignment</a:t>
            </a:r>
          </a:p>
          <a:p>
            <a:pPr lvl="2"/>
            <a:r>
              <a:rPr lang="en-US" sz="1400" dirty="0"/>
              <a:t>Identified potential logger issues </a:t>
            </a:r>
          </a:p>
          <a:p>
            <a:pPr lvl="1"/>
            <a:r>
              <a:rPr lang="en-US" sz="1600" dirty="0"/>
              <a:t>Collected study data for training </a:t>
            </a:r>
          </a:p>
          <a:p>
            <a:pPr lvl="2"/>
            <a:r>
              <a:rPr lang="en-US" sz="1400" dirty="0"/>
              <a:t>Model learning not adequate </a:t>
            </a:r>
          </a:p>
          <a:p>
            <a:pPr lvl="1"/>
            <a:r>
              <a:rPr lang="en-US" sz="1600" dirty="0"/>
              <a:t>Collected new study data for more training </a:t>
            </a:r>
          </a:p>
          <a:p>
            <a:pPr lvl="2"/>
            <a:r>
              <a:rPr lang="en-US" sz="1400" dirty="0"/>
              <a:t>Model learning not adequate </a:t>
            </a:r>
          </a:p>
          <a:p>
            <a:pPr lvl="1"/>
            <a:r>
              <a:rPr lang="en-US" sz="1600" dirty="0"/>
              <a:t>Contemplate giving up </a:t>
            </a:r>
          </a:p>
          <a:p>
            <a:pPr lvl="1"/>
            <a:r>
              <a:rPr lang="en-US" sz="1600" dirty="0"/>
              <a:t>Try to see if anomaly detection is possible even with a </a:t>
            </a:r>
            <a:r>
              <a:rPr lang="en-US" sz="1600" strike="sngStrike" dirty="0"/>
              <a:t>bad</a:t>
            </a:r>
            <a:r>
              <a:rPr lang="en-US" sz="1600" dirty="0"/>
              <a:t> sub optimal model </a:t>
            </a:r>
          </a:p>
        </p:txBody>
      </p:sp>
    </p:spTree>
    <p:extLst>
      <p:ext uri="{BB962C8B-B14F-4D97-AF65-F5344CB8AC3E}">
        <p14:creationId xmlns:p14="http://schemas.microsoft.com/office/powerpoint/2010/main" val="219621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4F92-213A-EFA0-71CB-7EF33C4161F3}"/>
              </a:ext>
            </a:extLst>
          </p:cNvPr>
          <p:cNvSpPr>
            <a:spLocks noGrp="1"/>
          </p:cNvSpPr>
          <p:nvPr>
            <p:ph type="title"/>
          </p:nvPr>
        </p:nvSpPr>
        <p:spPr/>
        <p:txBody>
          <a:bodyPr/>
          <a:lstStyle/>
          <a:p>
            <a:pPr algn="l"/>
            <a:r>
              <a:rPr lang="en-US" dirty="0"/>
              <a:t>Transition to the FAST LINAC</a:t>
            </a:r>
          </a:p>
        </p:txBody>
      </p:sp>
      <p:sp>
        <p:nvSpPr>
          <p:cNvPr id="3" name="Content Placeholder 2">
            <a:extLst>
              <a:ext uri="{FF2B5EF4-FFF2-40B4-BE49-F238E27FC236}">
                <a16:creationId xmlns:a16="http://schemas.microsoft.com/office/drawing/2014/main" id="{D45AF391-0FC2-CD6D-752B-D4582379F1CF}"/>
              </a:ext>
            </a:extLst>
          </p:cNvPr>
          <p:cNvSpPr>
            <a:spLocks noGrp="1"/>
          </p:cNvSpPr>
          <p:nvPr>
            <p:ph idx="1"/>
          </p:nvPr>
        </p:nvSpPr>
        <p:spPr>
          <a:xfrm>
            <a:off x="304800" y="762000"/>
            <a:ext cx="11582400" cy="5334000"/>
          </a:xfrm>
        </p:spPr>
        <p:txBody>
          <a:bodyPr>
            <a:noAutofit/>
          </a:bodyPr>
          <a:lstStyle/>
          <a:p>
            <a:r>
              <a:rPr lang="en-US" sz="2000" dirty="0"/>
              <a:t>Objective(s):</a:t>
            </a:r>
          </a:p>
          <a:p>
            <a:pPr lvl="1"/>
            <a:r>
              <a:rPr lang="en-US" sz="1600" dirty="0"/>
              <a:t>Near term: Develop model that can effectively detect anomalies in an explainable fashion → 60% complete</a:t>
            </a:r>
          </a:p>
          <a:p>
            <a:pPr lvl="1"/>
            <a:r>
              <a:rPr lang="en-US" sz="1600" dirty="0"/>
              <a:t>Longer term: Utilize anomaly detection tools to assist in automatic tuning of the machine </a:t>
            </a:r>
          </a:p>
          <a:p>
            <a:endParaRPr lang="en-US" sz="2000" dirty="0"/>
          </a:p>
          <a:p>
            <a:r>
              <a:rPr lang="en-US" sz="2000" dirty="0"/>
              <a:t>What actually happened:</a:t>
            </a:r>
          </a:p>
          <a:p>
            <a:pPr lvl="1"/>
            <a:r>
              <a:rPr lang="en-US" sz="1600" dirty="0"/>
              <a:t>Collect data during “normal” operational conditions</a:t>
            </a:r>
          </a:p>
          <a:p>
            <a:pPr lvl="1"/>
            <a:r>
              <a:rPr lang="en-US" sz="1600" dirty="0"/>
              <a:t>Train machine learning model on data archive </a:t>
            </a:r>
          </a:p>
          <a:p>
            <a:pPr lvl="2"/>
            <a:r>
              <a:rPr lang="en-US" sz="1400" dirty="0"/>
              <a:t>Model learning not adequate</a:t>
            </a:r>
          </a:p>
          <a:p>
            <a:pPr lvl="2"/>
            <a:r>
              <a:rPr lang="en-US" sz="1400" dirty="0"/>
              <a:t>Troubles with data alignment</a:t>
            </a:r>
          </a:p>
          <a:p>
            <a:pPr lvl="2"/>
            <a:r>
              <a:rPr lang="en-US" sz="1400" dirty="0"/>
              <a:t>Identified potential logger issues </a:t>
            </a:r>
          </a:p>
          <a:p>
            <a:pPr lvl="1"/>
            <a:r>
              <a:rPr lang="en-US" sz="1600" dirty="0"/>
              <a:t>Collected study data for training </a:t>
            </a:r>
          </a:p>
          <a:p>
            <a:pPr lvl="2"/>
            <a:r>
              <a:rPr lang="en-US" sz="1400" dirty="0"/>
              <a:t>Model learning not adequate </a:t>
            </a:r>
          </a:p>
          <a:p>
            <a:pPr lvl="1"/>
            <a:r>
              <a:rPr lang="en-US" sz="1600" dirty="0"/>
              <a:t>Collected new study data for more training </a:t>
            </a:r>
          </a:p>
          <a:p>
            <a:pPr lvl="2"/>
            <a:r>
              <a:rPr lang="en-US" sz="1400" dirty="0"/>
              <a:t>Model learning not adequate </a:t>
            </a:r>
          </a:p>
          <a:p>
            <a:pPr lvl="1"/>
            <a:r>
              <a:rPr lang="en-US" sz="1600" dirty="0"/>
              <a:t>Contemplate giving up </a:t>
            </a:r>
          </a:p>
          <a:p>
            <a:pPr lvl="1"/>
            <a:r>
              <a:rPr lang="en-US" sz="1600" dirty="0"/>
              <a:t>Try to see if anomaly detection is possible even with a </a:t>
            </a:r>
            <a:r>
              <a:rPr lang="en-US" sz="1600" strike="sngStrike" dirty="0"/>
              <a:t>bad</a:t>
            </a:r>
            <a:r>
              <a:rPr lang="en-US" sz="1600" dirty="0"/>
              <a:t> sub-optimal model </a:t>
            </a:r>
          </a:p>
          <a:p>
            <a:pPr lvl="1"/>
            <a:r>
              <a:rPr lang="en-US" sz="1600" dirty="0"/>
              <a:t>Success! … sort of</a:t>
            </a:r>
          </a:p>
        </p:txBody>
      </p:sp>
    </p:spTree>
    <p:extLst>
      <p:ext uri="{BB962C8B-B14F-4D97-AF65-F5344CB8AC3E}">
        <p14:creationId xmlns:p14="http://schemas.microsoft.com/office/powerpoint/2010/main" val="439545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4F92-213A-EFA0-71CB-7EF33C4161F3}"/>
              </a:ext>
            </a:extLst>
          </p:cNvPr>
          <p:cNvSpPr>
            <a:spLocks noGrp="1"/>
          </p:cNvSpPr>
          <p:nvPr>
            <p:ph type="title"/>
          </p:nvPr>
        </p:nvSpPr>
        <p:spPr/>
        <p:txBody>
          <a:bodyPr/>
          <a:lstStyle/>
          <a:p>
            <a:pPr algn="l"/>
            <a:r>
              <a:rPr lang="en-US" dirty="0"/>
              <a:t>Identifying archiver issues</a:t>
            </a:r>
          </a:p>
        </p:txBody>
      </p:sp>
      <p:sp>
        <p:nvSpPr>
          <p:cNvPr id="5" name="Content Placeholder 2">
            <a:extLst>
              <a:ext uri="{FF2B5EF4-FFF2-40B4-BE49-F238E27FC236}">
                <a16:creationId xmlns:a16="http://schemas.microsoft.com/office/drawing/2014/main" id="{BC6A6EB8-CF18-9934-AD7E-33E399BB90C1}"/>
              </a:ext>
            </a:extLst>
          </p:cNvPr>
          <p:cNvSpPr>
            <a:spLocks noGrp="1"/>
          </p:cNvSpPr>
          <p:nvPr>
            <p:ph idx="1"/>
          </p:nvPr>
        </p:nvSpPr>
        <p:spPr>
          <a:xfrm>
            <a:off x="609600" y="1416206"/>
            <a:ext cx="10515600" cy="4351338"/>
          </a:xfrm>
        </p:spPr>
        <p:txBody>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Time alignment efforts with archive data revealed inconsistencies </a:t>
            </a:r>
          </a:p>
          <a:p>
            <a:pPr lvl="1"/>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Comparison of scripted data loggin</a:t>
            </a:r>
            <a:r>
              <a:rPr lang="en-US" sz="1400" kern="100" dirty="0">
                <a:latin typeface="Calibri" panose="020F0502020204030204" pitchFamily="34" charset="0"/>
                <a:ea typeface="Calibri" panose="020F0502020204030204" pitchFamily="34" charset="0"/>
              </a:rPr>
              <a:t>g with archiver </a:t>
            </a:r>
          </a:p>
          <a:p>
            <a:pPr lvl="1"/>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Study on 10-6 scanned trims and recorded BPMs for model development and testing </a:t>
            </a:r>
          </a:p>
        </p:txBody>
      </p:sp>
      <p:pic>
        <p:nvPicPr>
          <p:cNvPr id="8" name="Picture 7">
            <a:extLst>
              <a:ext uri="{FF2B5EF4-FFF2-40B4-BE49-F238E27FC236}">
                <a16:creationId xmlns:a16="http://schemas.microsoft.com/office/drawing/2014/main" id="{D29695E7-AEE0-C887-887A-0C56027A9679}"/>
              </a:ext>
            </a:extLst>
          </p:cNvPr>
          <p:cNvPicPr>
            <a:picLocks noChangeAspect="1"/>
          </p:cNvPicPr>
          <p:nvPr/>
        </p:nvPicPr>
        <p:blipFill rotWithShape="1">
          <a:blip r:embed="rId2"/>
          <a:srcRect l="3907" r="422"/>
          <a:stretch/>
        </p:blipFill>
        <p:spPr bwMode="auto">
          <a:xfrm>
            <a:off x="4180551" y="3122300"/>
            <a:ext cx="3896650" cy="3076572"/>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CC6ECBB-5C4B-6A75-1CF2-E547DD0E1968}"/>
              </a:ext>
            </a:extLst>
          </p:cNvPr>
          <p:cNvPicPr>
            <a:picLocks noChangeAspect="1"/>
          </p:cNvPicPr>
          <p:nvPr/>
        </p:nvPicPr>
        <p:blipFill rotWithShape="1">
          <a:blip r:embed="rId3"/>
          <a:srcRect l="3764"/>
          <a:stretch/>
        </p:blipFill>
        <p:spPr>
          <a:xfrm>
            <a:off x="8229600" y="3121517"/>
            <a:ext cx="3896650" cy="3076571"/>
          </a:xfrm>
          <a:prstGeom prst="rect">
            <a:avLst/>
          </a:prstGeom>
          <a:noFill/>
          <a:ln>
            <a:noFill/>
          </a:ln>
        </p:spPr>
      </p:pic>
      <p:grpSp>
        <p:nvGrpSpPr>
          <p:cNvPr id="13" name="Group 12">
            <a:extLst>
              <a:ext uri="{FF2B5EF4-FFF2-40B4-BE49-F238E27FC236}">
                <a16:creationId xmlns:a16="http://schemas.microsoft.com/office/drawing/2014/main" id="{87C351BB-09EC-0EA0-BD8C-24794CA2C08F}"/>
              </a:ext>
            </a:extLst>
          </p:cNvPr>
          <p:cNvGrpSpPr>
            <a:grpSpLocks noChangeAspect="1"/>
          </p:cNvGrpSpPr>
          <p:nvPr/>
        </p:nvGrpSpPr>
        <p:grpSpPr>
          <a:xfrm>
            <a:off x="141950" y="3122300"/>
            <a:ext cx="3896650" cy="3076571"/>
            <a:chOff x="173022" y="2514600"/>
            <a:chExt cx="4749609" cy="3750018"/>
          </a:xfrm>
        </p:grpSpPr>
        <p:pic>
          <p:nvPicPr>
            <p:cNvPr id="10" name="Picture 9" descr="A graph with red dots&#10;&#10;Description automatically generated">
              <a:extLst>
                <a:ext uri="{FF2B5EF4-FFF2-40B4-BE49-F238E27FC236}">
                  <a16:creationId xmlns:a16="http://schemas.microsoft.com/office/drawing/2014/main" id="{FA2FCF1A-41F5-C722-A937-ACA60731CF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43"/>
            <a:stretch/>
          </p:blipFill>
          <p:spPr bwMode="auto">
            <a:xfrm>
              <a:off x="173022" y="2514600"/>
              <a:ext cx="4749609" cy="3750018"/>
            </a:xfrm>
            <a:prstGeom prst="rect">
              <a:avLst/>
            </a:prstGeom>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B51EE47D-5BD2-5F23-104D-C45E48FC2CF4}"/>
                </a:ext>
              </a:extLst>
            </p:cNvPr>
            <p:cNvSpPr/>
            <p:nvPr/>
          </p:nvSpPr>
          <p:spPr>
            <a:xfrm>
              <a:off x="1752600" y="2819400"/>
              <a:ext cx="320990" cy="2948144"/>
            </a:xfrm>
            <a:prstGeom prst="rect">
              <a:avLst/>
            </a:prstGeom>
            <a:solidFill>
              <a:schemeClr val="accent1">
                <a:alpha val="20000"/>
              </a:schemeClr>
            </a:solidFill>
            <a:ln>
              <a:solidFill>
                <a:schemeClr val="accent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0167E2ED-A8A6-6CAB-5B06-7BABB6162C09}"/>
              </a:ext>
            </a:extLst>
          </p:cNvPr>
          <p:cNvCxnSpPr>
            <a:cxnSpLocks/>
            <a:endCxn id="23" idx="1"/>
          </p:cNvCxnSpPr>
          <p:nvPr/>
        </p:nvCxnSpPr>
        <p:spPr>
          <a:xfrm flipV="1">
            <a:off x="1701204" y="4610590"/>
            <a:ext cx="2433499" cy="11381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CAB58B3-6AAD-6CDF-1E4D-3D0B04159DC6}"/>
              </a:ext>
            </a:extLst>
          </p:cNvPr>
          <p:cNvSpPr/>
          <p:nvPr/>
        </p:nvSpPr>
        <p:spPr>
          <a:xfrm>
            <a:off x="6320423" y="3384394"/>
            <a:ext cx="1562924" cy="2418702"/>
          </a:xfrm>
          <a:prstGeom prst="rect">
            <a:avLst/>
          </a:prstGeom>
          <a:solidFill>
            <a:schemeClr val="accent3">
              <a:alpha val="2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A6BCAD4F-965C-70EC-876A-C72CC5E7A902}"/>
              </a:ext>
            </a:extLst>
          </p:cNvPr>
          <p:cNvCxnSpPr>
            <a:cxnSpLocks/>
            <a:stCxn id="18" idx="3"/>
            <a:endCxn id="25" idx="1"/>
          </p:cNvCxnSpPr>
          <p:nvPr/>
        </p:nvCxnSpPr>
        <p:spPr>
          <a:xfrm>
            <a:off x="7883347" y="4593745"/>
            <a:ext cx="366157"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D225C1B-55B9-CE46-3E47-8F7351FB4F25}"/>
              </a:ext>
            </a:extLst>
          </p:cNvPr>
          <p:cNvSpPr/>
          <p:nvPr/>
        </p:nvSpPr>
        <p:spPr>
          <a:xfrm>
            <a:off x="4134703" y="3023092"/>
            <a:ext cx="4018700" cy="3174996"/>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02F4541-8323-64B7-8648-732CCF248BDB}"/>
              </a:ext>
            </a:extLst>
          </p:cNvPr>
          <p:cNvSpPr/>
          <p:nvPr/>
        </p:nvSpPr>
        <p:spPr>
          <a:xfrm>
            <a:off x="8249504" y="3006247"/>
            <a:ext cx="3896650" cy="3174996"/>
          </a:xfrm>
          <a:prstGeom prst="rect">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050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5962-6D55-B1AC-96DB-425D71AF2B2A}"/>
              </a:ext>
            </a:extLst>
          </p:cNvPr>
          <p:cNvSpPr>
            <a:spLocks noGrp="1"/>
          </p:cNvSpPr>
          <p:nvPr>
            <p:ph type="title"/>
          </p:nvPr>
        </p:nvSpPr>
        <p:spPr/>
        <p:txBody>
          <a:bodyPr/>
          <a:lstStyle/>
          <a:p>
            <a:pPr algn="l"/>
            <a:r>
              <a:rPr lang="en-US" dirty="0"/>
              <a:t>Initial model training results</a:t>
            </a:r>
          </a:p>
        </p:txBody>
      </p:sp>
      <p:sp>
        <p:nvSpPr>
          <p:cNvPr id="3" name="Content Placeholder 2">
            <a:extLst>
              <a:ext uri="{FF2B5EF4-FFF2-40B4-BE49-F238E27FC236}">
                <a16:creationId xmlns:a16="http://schemas.microsoft.com/office/drawing/2014/main" id="{D1BDA3F8-8520-EBEC-6593-51EF6F869292}"/>
              </a:ext>
            </a:extLst>
          </p:cNvPr>
          <p:cNvSpPr>
            <a:spLocks noGrp="1"/>
          </p:cNvSpPr>
          <p:nvPr>
            <p:ph idx="1"/>
          </p:nvPr>
        </p:nvSpPr>
        <p:spPr/>
        <p:txBody>
          <a:bodyPr/>
          <a:lstStyle/>
          <a:p>
            <a:r>
              <a:rPr lang="en-US" dirty="0"/>
              <a:t>We trained a model on only the 10-06 study data. Then, we applied that model to the archiver data and study data. The following plots show the error of the model predictions. </a:t>
            </a:r>
          </a:p>
          <a:p>
            <a:pPr lvl="1"/>
            <a:r>
              <a:rPr lang="en-US" dirty="0"/>
              <a:t>Note, we are considering an archiver timeframe on 10-06 when dedicated study data was collected and an archiver timeframe on 10-13 when no dedicated study was run.</a:t>
            </a:r>
          </a:p>
        </p:txBody>
      </p:sp>
      <p:pic>
        <p:nvPicPr>
          <p:cNvPr id="4" name="Picture 3" descr="A graph of numbers and a number of data&#10;&#10;Description automatically generated with medium confidence">
            <a:extLst>
              <a:ext uri="{FF2B5EF4-FFF2-40B4-BE49-F238E27FC236}">
                <a16:creationId xmlns:a16="http://schemas.microsoft.com/office/drawing/2014/main" id="{B09DAAB7-2CB4-DF3C-5724-032F54193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6" y="2603938"/>
            <a:ext cx="6096000" cy="3657600"/>
          </a:xfrm>
          <a:prstGeom prst="rect">
            <a:avLst/>
          </a:prstGeom>
        </p:spPr>
      </p:pic>
      <p:pic>
        <p:nvPicPr>
          <p:cNvPr id="5" name="Picture 4" descr="A graph of data with red and blue lines&#10;&#10;Description automatically generated">
            <a:extLst>
              <a:ext uri="{FF2B5EF4-FFF2-40B4-BE49-F238E27FC236}">
                <a16:creationId xmlns:a16="http://schemas.microsoft.com/office/drawing/2014/main" id="{D5BB505F-389E-CBAE-DF70-B7CE0C76B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766" y="2588120"/>
            <a:ext cx="6096000" cy="3657600"/>
          </a:xfrm>
          <a:prstGeom prst="rect">
            <a:avLst/>
          </a:prstGeom>
        </p:spPr>
      </p:pic>
    </p:spTree>
    <p:extLst>
      <p:ext uri="{BB962C8B-B14F-4D97-AF65-F5344CB8AC3E}">
        <p14:creationId xmlns:p14="http://schemas.microsoft.com/office/powerpoint/2010/main" val="2903498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82BD-8590-BAE4-63E0-9955D2218949}"/>
              </a:ext>
            </a:extLst>
          </p:cNvPr>
          <p:cNvSpPr>
            <a:spLocks noGrp="1"/>
          </p:cNvSpPr>
          <p:nvPr>
            <p:ph type="title"/>
          </p:nvPr>
        </p:nvSpPr>
        <p:spPr/>
        <p:txBody>
          <a:bodyPr/>
          <a:lstStyle/>
          <a:p>
            <a:pPr algn="l"/>
            <a:r>
              <a:rPr lang="en-US" dirty="0"/>
              <a:t>Understanding the training and testing data</a:t>
            </a:r>
          </a:p>
        </p:txBody>
      </p:sp>
      <p:sp>
        <p:nvSpPr>
          <p:cNvPr id="3" name="Content Placeholder 2">
            <a:extLst>
              <a:ext uri="{FF2B5EF4-FFF2-40B4-BE49-F238E27FC236}">
                <a16:creationId xmlns:a16="http://schemas.microsoft.com/office/drawing/2014/main" id="{6F407950-B854-3973-F633-34677D5783F2}"/>
              </a:ext>
            </a:extLst>
          </p:cNvPr>
          <p:cNvSpPr>
            <a:spLocks noGrp="1"/>
          </p:cNvSpPr>
          <p:nvPr>
            <p:ph idx="1"/>
          </p:nvPr>
        </p:nvSpPr>
        <p:spPr>
          <a:xfrm>
            <a:off x="304800" y="914400"/>
            <a:ext cx="11582400" cy="1905000"/>
          </a:xfrm>
        </p:spPr>
        <p:txBody>
          <a:bodyPr>
            <a:normAutofit fontScale="77500" lnSpcReduction="20000"/>
          </a:bodyPr>
          <a:lstStyle/>
          <a:p>
            <a:r>
              <a:rPr lang="en-US" dirty="0"/>
              <a:t>Training data collected from the data logger between studies ~ Oct 13</a:t>
            </a:r>
          </a:p>
          <a:p>
            <a:r>
              <a:rPr lang="en-US" dirty="0"/>
              <a:t>Testing data collected from script during machine studies on Oct 6</a:t>
            </a:r>
          </a:p>
          <a:p>
            <a:r>
              <a:rPr lang="en-US" dirty="0"/>
              <a:t>Bar plots showing the median and interquartile range</a:t>
            </a:r>
          </a:p>
          <a:p>
            <a:pPr lvl="1"/>
            <a:r>
              <a:rPr lang="en-US" dirty="0"/>
              <a:t>BPMs (bottom left): Correctors (bottom right)</a:t>
            </a:r>
          </a:p>
          <a:p>
            <a:r>
              <a:rPr lang="en-US" dirty="0"/>
              <a:t>T-</a:t>
            </a:r>
            <a:r>
              <a:rPr lang="en-US" dirty="0" err="1"/>
              <a:t>sne</a:t>
            </a:r>
            <a:r>
              <a:rPr lang="en-US" dirty="0"/>
              <a:t> dimensionality reduction </a:t>
            </a:r>
          </a:p>
          <a:p>
            <a:pPr lvl="1"/>
            <a:r>
              <a:rPr lang="en-US" dirty="0"/>
              <a:t>Example-by-example (right top)</a:t>
            </a:r>
          </a:p>
          <a:p>
            <a:pPr lvl="1"/>
            <a:r>
              <a:rPr lang="en-US" dirty="0"/>
              <a:t>Model parameters (right bottom) </a:t>
            </a:r>
          </a:p>
        </p:txBody>
      </p:sp>
      <p:pic>
        <p:nvPicPr>
          <p:cNvPr id="11" name="Picture 10" descr="A comparison of a graph&#10;&#10;Description automatically generated with medium confidence">
            <a:extLst>
              <a:ext uri="{FF2B5EF4-FFF2-40B4-BE49-F238E27FC236}">
                <a16:creationId xmlns:a16="http://schemas.microsoft.com/office/drawing/2014/main" id="{51F8DA0A-C5BF-7FE7-FE96-37FAD4026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2" y="2850695"/>
            <a:ext cx="7620000" cy="3516924"/>
          </a:xfrm>
          <a:prstGeom prst="rect">
            <a:avLst/>
          </a:prstGeom>
        </p:spPr>
      </p:pic>
      <p:pic>
        <p:nvPicPr>
          <p:cNvPr id="13" name="Picture 12" descr="A graph with blue and orange dots&#10;&#10;Description automatically generated">
            <a:extLst>
              <a:ext uri="{FF2B5EF4-FFF2-40B4-BE49-F238E27FC236}">
                <a16:creationId xmlns:a16="http://schemas.microsoft.com/office/drawing/2014/main" id="{5B461546-C6BD-D2D3-F4F6-B5C92E8E8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3098" y="3429000"/>
            <a:ext cx="3746499" cy="2809874"/>
          </a:xfrm>
          <a:prstGeom prst="rect">
            <a:avLst/>
          </a:prstGeom>
        </p:spPr>
      </p:pic>
      <p:pic>
        <p:nvPicPr>
          <p:cNvPr id="15" name="Picture 14" descr="A diagram of a number of dots&#10;&#10;Description automatically generated with medium confidence">
            <a:extLst>
              <a:ext uri="{FF2B5EF4-FFF2-40B4-BE49-F238E27FC236}">
                <a16:creationId xmlns:a16="http://schemas.microsoft.com/office/drawing/2014/main" id="{65B9917D-D3E1-01DA-6F9D-F65DCB192B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3099" y="904876"/>
            <a:ext cx="3746499" cy="2809874"/>
          </a:xfrm>
          <a:prstGeom prst="rect">
            <a:avLst/>
          </a:prstGeom>
        </p:spPr>
      </p:pic>
    </p:spTree>
    <p:extLst>
      <p:ext uri="{BB962C8B-B14F-4D97-AF65-F5344CB8AC3E}">
        <p14:creationId xmlns:p14="http://schemas.microsoft.com/office/powerpoint/2010/main" val="2663748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F2718-C5F9-9E6C-6824-C3B5E0D793FA}"/>
              </a:ext>
            </a:extLst>
          </p:cNvPr>
          <p:cNvSpPr>
            <a:spLocks noGrp="1"/>
          </p:cNvSpPr>
          <p:nvPr>
            <p:ph type="title"/>
          </p:nvPr>
        </p:nvSpPr>
        <p:spPr/>
        <p:txBody>
          <a:bodyPr/>
          <a:lstStyle/>
          <a:p>
            <a:pPr algn="l"/>
            <a:r>
              <a:rPr lang="en-US" dirty="0"/>
              <a:t>Initial machine learning studies</a:t>
            </a:r>
          </a:p>
        </p:txBody>
      </p:sp>
      <p:sp>
        <p:nvSpPr>
          <p:cNvPr id="3" name="Content Placeholder 2">
            <a:extLst>
              <a:ext uri="{FF2B5EF4-FFF2-40B4-BE49-F238E27FC236}">
                <a16:creationId xmlns:a16="http://schemas.microsoft.com/office/drawing/2014/main" id="{2C7D4D53-6663-88D8-FB63-9572668898DD}"/>
              </a:ext>
            </a:extLst>
          </p:cNvPr>
          <p:cNvSpPr>
            <a:spLocks noGrp="1"/>
          </p:cNvSpPr>
          <p:nvPr>
            <p:ph idx="1"/>
          </p:nvPr>
        </p:nvSpPr>
        <p:spPr/>
        <p:txBody>
          <a:bodyPr/>
          <a:lstStyle/>
          <a:p>
            <a:r>
              <a:rPr lang="en-US" dirty="0"/>
              <a:t>Model is trained on operations data and tested on study data</a:t>
            </a:r>
          </a:p>
          <a:p>
            <a:pPr lvl="1"/>
            <a:r>
              <a:rPr lang="en-US" dirty="0"/>
              <a:t>Study was conducted on 6 October: Both scripted data collection and data logger collection </a:t>
            </a:r>
          </a:p>
          <a:p>
            <a:pPr marL="457200" lvl="1" indent="0">
              <a:buNone/>
            </a:pPr>
            <a:endParaRPr lang="en-US" dirty="0"/>
          </a:p>
        </p:txBody>
      </p:sp>
      <p:pic>
        <p:nvPicPr>
          <p:cNvPr id="5" name="Picture 4" descr="A graph of data with numbers and letters&#10;&#10;Description automatically generated with medium confidence">
            <a:extLst>
              <a:ext uri="{FF2B5EF4-FFF2-40B4-BE49-F238E27FC236}">
                <a16:creationId xmlns:a16="http://schemas.microsoft.com/office/drawing/2014/main" id="{E59D9AE3-0787-067A-433F-69961E683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484120"/>
            <a:ext cx="5892800" cy="3535680"/>
          </a:xfrm>
          <a:prstGeom prst="rect">
            <a:avLst/>
          </a:prstGeom>
        </p:spPr>
      </p:pic>
      <p:pic>
        <p:nvPicPr>
          <p:cNvPr id="9" name="Picture 8" descr="A graph of data with numbers and a black and red line&#10;&#10;Description automatically generated with medium confidence">
            <a:extLst>
              <a:ext uri="{FF2B5EF4-FFF2-40B4-BE49-F238E27FC236}">
                <a16:creationId xmlns:a16="http://schemas.microsoft.com/office/drawing/2014/main" id="{D15D06B5-D88B-2885-1DF0-EB59ADF0B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2484120"/>
            <a:ext cx="5892800" cy="3535680"/>
          </a:xfrm>
          <a:prstGeom prst="rect">
            <a:avLst/>
          </a:prstGeom>
        </p:spPr>
      </p:pic>
    </p:spTree>
    <p:extLst>
      <p:ext uri="{BB962C8B-B14F-4D97-AF65-F5344CB8AC3E}">
        <p14:creationId xmlns:p14="http://schemas.microsoft.com/office/powerpoint/2010/main" val="995069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4599-0068-A036-38E8-5CD04B9FE53B}"/>
              </a:ext>
            </a:extLst>
          </p:cNvPr>
          <p:cNvSpPr>
            <a:spLocks noGrp="1"/>
          </p:cNvSpPr>
          <p:nvPr>
            <p:ph type="title"/>
          </p:nvPr>
        </p:nvSpPr>
        <p:spPr/>
        <p:txBody>
          <a:bodyPr/>
          <a:lstStyle/>
          <a:p>
            <a:pPr algn="l"/>
            <a:r>
              <a:rPr lang="en-US" dirty="0"/>
              <a:t>Predicting the trim settings from the BPMs</a:t>
            </a:r>
          </a:p>
        </p:txBody>
      </p:sp>
      <p:sp>
        <p:nvSpPr>
          <p:cNvPr id="3" name="Content Placeholder 2">
            <a:extLst>
              <a:ext uri="{FF2B5EF4-FFF2-40B4-BE49-F238E27FC236}">
                <a16:creationId xmlns:a16="http://schemas.microsoft.com/office/drawing/2014/main" id="{4E420731-9FF1-1ED1-9555-7158073BC1A6}"/>
              </a:ext>
            </a:extLst>
          </p:cNvPr>
          <p:cNvSpPr>
            <a:spLocks noGrp="1"/>
          </p:cNvSpPr>
          <p:nvPr>
            <p:ph idx="1"/>
          </p:nvPr>
        </p:nvSpPr>
        <p:spPr>
          <a:xfrm>
            <a:off x="304800" y="914400"/>
            <a:ext cx="11582400" cy="1066800"/>
          </a:xfrm>
        </p:spPr>
        <p:txBody>
          <a:bodyPr/>
          <a:lstStyle/>
          <a:p>
            <a:r>
              <a:rPr lang="en-US" dirty="0"/>
              <a:t>Prediction errors for the horizontal trims </a:t>
            </a:r>
          </a:p>
          <a:p>
            <a:pPr lvl="1"/>
            <a:r>
              <a:rPr lang="en-US" dirty="0"/>
              <a:t>For the min (left) and max (right) trim setting during the study</a:t>
            </a:r>
          </a:p>
        </p:txBody>
      </p:sp>
      <p:pic>
        <p:nvPicPr>
          <p:cNvPr id="7" name="Picture 6" descr="A graph of different sizes and colors&#10;&#10;Description automatically generated with medium confidence">
            <a:extLst>
              <a:ext uri="{FF2B5EF4-FFF2-40B4-BE49-F238E27FC236}">
                <a16:creationId xmlns:a16="http://schemas.microsoft.com/office/drawing/2014/main" id="{82A1F885-5C02-89C0-7528-AFD9B6F05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828800"/>
            <a:ext cx="8991600" cy="4495800"/>
          </a:xfrm>
          <a:prstGeom prst="rect">
            <a:avLst/>
          </a:prstGeom>
        </p:spPr>
      </p:pic>
    </p:spTree>
    <p:extLst>
      <p:ext uri="{BB962C8B-B14F-4D97-AF65-F5344CB8AC3E}">
        <p14:creationId xmlns:p14="http://schemas.microsoft.com/office/powerpoint/2010/main" val="3410258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4599-0068-A036-38E8-5CD04B9FE53B}"/>
              </a:ext>
            </a:extLst>
          </p:cNvPr>
          <p:cNvSpPr>
            <a:spLocks noGrp="1"/>
          </p:cNvSpPr>
          <p:nvPr>
            <p:ph type="title"/>
          </p:nvPr>
        </p:nvSpPr>
        <p:spPr/>
        <p:txBody>
          <a:bodyPr/>
          <a:lstStyle/>
          <a:p>
            <a:pPr algn="l"/>
            <a:r>
              <a:rPr lang="en-US" dirty="0"/>
              <a:t>Predicting the trim settings from the BPMs</a:t>
            </a:r>
          </a:p>
        </p:txBody>
      </p:sp>
      <p:sp>
        <p:nvSpPr>
          <p:cNvPr id="3" name="Content Placeholder 2">
            <a:extLst>
              <a:ext uri="{FF2B5EF4-FFF2-40B4-BE49-F238E27FC236}">
                <a16:creationId xmlns:a16="http://schemas.microsoft.com/office/drawing/2014/main" id="{4E420731-9FF1-1ED1-9555-7158073BC1A6}"/>
              </a:ext>
            </a:extLst>
          </p:cNvPr>
          <p:cNvSpPr>
            <a:spLocks noGrp="1"/>
          </p:cNvSpPr>
          <p:nvPr>
            <p:ph idx="1"/>
          </p:nvPr>
        </p:nvSpPr>
        <p:spPr>
          <a:xfrm>
            <a:off x="304800" y="914400"/>
            <a:ext cx="11582400" cy="1066800"/>
          </a:xfrm>
        </p:spPr>
        <p:txBody>
          <a:bodyPr/>
          <a:lstStyle/>
          <a:p>
            <a:r>
              <a:rPr lang="en-US" dirty="0"/>
              <a:t>Prediction errors for the vertical trims </a:t>
            </a:r>
          </a:p>
          <a:p>
            <a:pPr lvl="1"/>
            <a:r>
              <a:rPr lang="en-US" dirty="0"/>
              <a:t>For the min (left) and max (right) trim setting during the study</a:t>
            </a:r>
          </a:p>
        </p:txBody>
      </p:sp>
      <p:pic>
        <p:nvPicPr>
          <p:cNvPr id="8" name="Picture 7" descr="A screenshot of a graph&#10;&#10;Description automatically generated">
            <a:extLst>
              <a:ext uri="{FF2B5EF4-FFF2-40B4-BE49-F238E27FC236}">
                <a16:creationId xmlns:a16="http://schemas.microsoft.com/office/drawing/2014/main" id="{E2F2C956-2BD3-C6F7-04F8-97692BE48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1828800"/>
            <a:ext cx="8915400" cy="4457700"/>
          </a:xfrm>
          <a:prstGeom prst="rect">
            <a:avLst/>
          </a:prstGeom>
        </p:spPr>
      </p:pic>
    </p:spTree>
    <p:extLst>
      <p:ext uri="{BB962C8B-B14F-4D97-AF65-F5344CB8AC3E}">
        <p14:creationId xmlns:p14="http://schemas.microsoft.com/office/powerpoint/2010/main" val="129359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graphs with numbers&#10;&#10;Description automatically generated with medium confidence">
            <a:extLst>
              <a:ext uri="{FF2B5EF4-FFF2-40B4-BE49-F238E27FC236}">
                <a16:creationId xmlns:a16="http://schemas.microsoft.com/office/drawing/2014/main" id="{C665AD4F-808C-70FE-044F-CA59DC4D0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631371"/>
            <a:ext cx="5617029" cy="5617029"/>
          </a:xfrm>
          <a:prstGeom prst="rect">
            <a:avLst/>
          </a:prstGeom>
        </p:spPr>
      </p:pic>
      <p:sp>
        <p:nvSpPr>
          <p:cNvPr id="2" name="Title 1">
            <a:extLst>
              <a:ext uri="{FF2B5EF4-FFF2-40B4-BE49-F238E27FC236}">
                <a16:creationId xmlns:a16="http://schemas.microsoft.com/office/drawing/2014/main" id="{3B160DA3-E52C-A1E2-F3DA-06CCEF8D8577}"/>
              </a:ext>
            </a:extLst>
          </p:cNvPr>
          <p:cNvSpPr>
            <a:spLocks noGrp="1"/>
          </p:cNvSpPr>
          <p:nvPr>
            <p:ph type="title"/>
          </p:nvPr>
        </p:nvSpPr>
        <p:spPr/>
        <p:txBody>
          <a:bodyPr/>
          <a:lstStyle/>
          <a:p>
            <a:pPr algn="l"/>
            <a:r>
              <a:rPr lang="en-US" dirty="0"/>
              <a:t>Identification of trim errors </a:t>
            </a:r>
          </a:p>
        </p:txBody>
      </p:sp>
      <p:sp>
        <p:nvSpPr>
          <p:cNvPr id="3" name="Content Placeholder 2">
            <a:extLst>
              <a:ext uri="{FF2B5EF4-FFF2-40B4-BE49-F238E27FC236}">
                <a16:creationId xmlns:a16="http://schemas.microsoft.com/office/drawing/2014/main" id="{B65BA32C-FDD3-2AF5-FFCB-ED044C49505C}"/>
              </a:ext>
            </a:extLst>
          </p:cNvPr>
          <p:cNvSpPr>
            <a:spLocks noGrp="1"/>
          </p:cNvSpPr>
          <p:nvPr>
            <p:ph idx="1"/>
          </p:nvPr>
        </p:nvSpPr>
        <p:spPr>
          <a:xfrm>
            <a:off x="304800" y="914400"/>
            <a:ext cx="5257800" cy="5334000"/>
          </a:xfrm>
        </p:spPr>
        <p:txBody>
          <a:bodyPr/>
          <a:lstStyle/>
          <a:p>
            <a:r>
              <a:rPr lang="en-US" dirty="0"/>
              <a:t>Use algorithm to identify trim errors</a:t>
            </a:r>
          </a:p>
          <a:p>
            <a:pPr lvl="1"/>
            <a:r>
              <a:rPr lang="en-US" dirty="0"/>
              <a:t>Model trained to predict trim settings from BPM readings</a:t>
            </a:r>
          </a:p>
          <a:p>
            <a:pPr lvl="1"/>
            <a:r>
              <a:rPr lang="en-US" dirty="0"/>
              <a:t>Compute error between predicted trim setting and actual trim settings </a:t>
            </a:r>
          </a:p>
          <a:p>
            <a:pPr lvl="1"/>
            <a:r>
              <a:rPr lang="en-US" dirty="0"/>
              <a:t>Large model offsets make threshold determination challenging </a:t>
            </a:r>
          </a:p>
          <a:p>
            <a:pPr lvl="2"/>
            <a:r>
              <a:rPr lang="en-US" dirty="0"/>
              <a:t>The changed trim has a clear signature over non changed trims </a:t>
            </a:r>
          </a:p>
          <a:p>
            <a:pPr lvl="2"/>
            <a:r>
              <a:rPr lang="en-US" dirty="0"/>
              <a:t>Subtract the mean error and then find the location with the max residual </a:t>
            </a:r>
          </a:p>
          <a:p>
            <a:pPr lvl="1"/>
            <a:r>
              <a:rPr lang="en-US" dirty="0"/>
              <a:t>Compare with linear matrix model </a:t>
            </a:r>
          </a:p>
        </p:txBody>
      </p:sp>
    </p:spTree>
    <p:extLst>
      <p:ext uri="{BB962C8B-B14F-4D97-AF65-F5344CB8AC3E}">
        <p14:creationId xmlns:p14="http://schemas.microsoft.com/office/powerpoint/2010/main" val="323665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77272-2419-785D-C077-09E15456D01F}"/>
              </a:ext>
            </a:extLst>
          </p:cNvPr>
          <p:cNvSpPr>
            <a:spLocks noGrp="1"/>
          </p:cNvSpPr>
          <p:nvPr>
            <p:ph type="title"/>
          </p:nvPr>
        </p:nvSpPr>
        <p:spPr/>
        <p:txBody>
          <a:bodyPr/>
          <a:lstStyle/>
          <a:p>
            <a:pPr algn="l"/>
            <a:r>
              <a:rPr lang="en-US" dirty="0"/>
              <a:t>Outline</a:t>
            </a:r>
          </a:p>
        </p:txBody>
      </p:sp>
      <p:sp>
        <p:nvSpPr>
          <p:cNvPr id="3" name="Content Placeholder 2">
            <a:extLst>
              <a:ext uri="{FF2B5EF4-FFF2-40B4-BE49-F238E27FC236}">
                <a16:creationId xmlns:a16="http://schemas.microsoft.com/office/drawing/2014/main" id="{8C2F0464-90AF-FE72-82DB-FC92E4101811}"/>
              </a:ext>
            </a:extLst>
          </p:cNvPr>
          <p:cNvSpPr>
            <a:spLocks noGrp="1"/>
          </p:cNvSpPr>
          <p:nvPr>
            <p:ph idx="1"/>
          </p:nvPr>
        </p:nvSpPr>
        <p:spPr/>
        <p:txBody>
          <a:bodyPr/>
          <a:lstStyle/>
          <a:p>
            <a:r>
              <a:rPr lang="en-US" dirty="0"/>
              <a:t>Machine learning methods</a:t>
            </a:r>
          </a:p>
          <a:p>
            <a:r>
              <a:rPr lang="en-US" dirty="0"/>
              <a:t>Initial demonstration at </a:t>
            </a:r>
            <a:r>
              <a:rPr lang="en-US" dirty="0" err="1"/>
              <a:t>Jlab</a:t>
            </a:r>
            <a:endParaRPr lang="en-US" dirty="0"/>
          </a:p>
          <a:p>
            <a:r>
              <a:rPr lang="en-US" dirty="0"/>
              <a:t>Transitioning to FAST</a:t>
            </a:r>
          </a:p>
          <a:p>
            <a:r>
              <a:rPr lang="en-US" dirty="0"/>
              <a:t>Initial results</a:t>
            </a:r>
          </a:p>
          <a:p>
            <a:r>
              <a:rPr lang="en-US" dirty="0"/>
              <a:t>Conclusions</a:t>
            </a:r>
          </a:p>
        </p:txBody>
      </p:sp>
    </p:spTree>
    <p:extLst>
      <p:ext uri="{BB962C8B-B14F-4D97-AF65-F5344CB8AC3E}">
        <p14:creationId xmlns:p14="http://schemas.microsoft.com/office/powerpoint/2010/main" val="1405469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graphs with different colors&#10;&#10;Description automatically generated with medium confidence">
            <a:extLst>
              <a:ext uri="{FF2B5EF4-FFF2-40B4-BE49-F238E27FC236}">
                <a16:creationId xmlns:a16="http://schemas.microsoft.com/office/drawing/2014/main" id="{8DAADBF2-1B8C-6DF9-76EF-F0BCE85FD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631371"/>
            <a:ext cx="5617028" cy="5617028"/>
          </a:xfrm>
          <a:prstGeom prst="rect">
            <a:avLst/>
          </a:prstGeom>
        </p:spPr>
      </p:pic>
      <p:sp>
        <p:nvSpPr>
          <p:cNvPr id="2" name="Title 1">
            <a:extLst>
              <a:ext uri="{FF2B5EF4-FFF2-40B4-BE49-F238E27FC236}">
                <a16:creationId xmlns:a16="http://schemas.microsoft.com/office/drawing/2014/main" id="{3B160DA3-E52C-A1E2-F3DA-06CCEF8D8577}"/>
              </a:ext>
            </a:extLst>
          </p:cNvPr>
          <p:cNvSpPr>
            <a:spLocks noGrp="1"/>
          </p:cNvSpPr>
          <p:nvPr>
            <p:ph type="title"/>
          </p:nvPr>
        </p:nvSpPr>
        <p:spPr/>
        <p:txBody>
          <a:bodyPr/>
          <a:lstStyle/>
          <a:p>
            <a:pPr algn="l"/>
            <a:r>
              <a:rPr lang="en-US" dirty="0"/>
              <a:t>Identification of trim errors </a:t>
            </a:r>
          </a:p>
        </p:txBody>
      </p:sp>
      <p:sp>
        <p:nvSpPr>
          <p:cNvPr id="3" name="Content Placeholder 2">
            <a:extLst>
              <a:ext uri="{FF2B5EF4-FFF2-40B4-BE49-F238E27FC236}">
                <a16:creationId xmlns:a16="http://schemas.microsoft.com/office/drawing/2014/main" id="{B65BA32C-FDD3-2AF5-FFCB-ED044C49505C}"/>
              </a:ext>
            </a:extLst>
          </p:cNvPr>
          <p:cNvSpPr>
            <a:spLocks noGrp="1"/>
          </p:cNvSpPr>
          <p:nvPr>
            <p:ph idx="1"/>
          </p:nvPr>
        </p:nvSpPr>
        <p:spPr>
          <a:xfrm>
            <a:off x="304800" y="914400"/>
            <a:ext cx="5257800" cy="5334000"/>
          </a:xfrm>
        </p:spPr>
        <p:txBody>
          <a:bodyPr/>
          <a:lstStyle/>
          <a:p>
            <a:r>
              <a:rPr lang="en-US" dirty="0"/>
              <a:t>Use algorithm to identify trim errors</a:t>
            </a:r>
          </a:p>
          <a:p>
            <a:pPr lvl="1"/>
            <a:r>
              <a:rPr lang="en-US" dirty="0"/>
              <a:t>Model trained to predict trim settings from BPM readings</a:t>
            </a:r>
          </a:p>
          <a:p>
            <a:pPr lvl="1"/>
            <a:r>
              <a:rPr lang="en-US" dirty="0"/>
              <a:t>Compute error between predicted trim setting and actual trim settings </a:t>
            </a:r>
          </a:p>
          <a:p>
            <a:pPr lvl="1"/>
            <a:r>
              <a:rPr lang="en-US" dirty="0"/>
              <a:t>Large model offsets make threshold determination challenging </a:t>
            </a:r>
          </a:p>
          <a:p>
            <a:pPr lvl="2"/>
            <a:r>
              <a:rPr lang="en-US" dirty="0"/>
              <a:t>The changed trim has a clear signature over non changed trims </a:t>
            </a:r>
          </a:p>
          <a:p>
            <a:pPr lvl="2"/>
            <a:r>
              <a:rPr lang="en-US" dirty="0"/>
              <a:t>Subtract the mean error and then find the location with the max residual </a:t>
            </a:r>
          </a:p>
          <a:p>
            <a:pPr lvl="1"/>
            <a:r>
              <a:rPr lang="en-US" dirty="0"/>
              <a:t>Compare with linear matrix model </a:t>
            </a:r>
          </a:p>
          <a:p>
            <a:r>
              <a:rPr lang="en-US" dirty="0"/>
              <a:t>Use model ensemble to improve prediction and provide error bars </a:t>
            </a:r>
          </a:p>
          <a:p>
            <a:pPr lvl="1"/>
            <a:r>
              <a:rPr lang="en-US" dirty="0"/>
              <a:t>Plots show median prediction with plus minus one standard deviation</a:t>
            </a:r>
          </a:p>
          <a:p>
            <a:pPr lvl="1"/>
            <a:endParaRPr lang="en-US" dirty="0"/>
          </a:p>
        </p:txBody>
      </p:sp>
    </p:spTree>
    <p:extLst>
      <p:ext uri="{BB962C8B-B14F-4D97-AF65-F5344CB8AC3E}">
        <p14:creationId xmlns:p14="http://schemas.microsoft.com/office/powerpoint/2010/main" val="1934001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1E49-9101-5D25-AD23-6345D20363D1}"/>
              </a:ext>
            </a:extLst>
          </p:cNvPr>
          <p:cNvSpPr>
            <a:spLocks noGrp="1"/>
          </p:cNvSpPr>
          <p:nvPr>
            <p:ph type="title"/>
          </p:nvPr>
        </p:nvSpPr>
        <p:spPr/>
        <p:txBody>
          <a:bodyPr/>
          <a:lstStyle/>
          <a:p>
            <a:pPr algn="l"/>
            <a:r>
              <a:rPr lang="en-US" dirty="0"/>
              <a:t>Detailed error detection analysis / threshold evaluation</a:t>
            </a:r>
          </a:p>
        </p:txBody>
      </p:sp>
      <p:sp>
        <p:nvSpPr>
          <p:cNvPr id="3" name="Content Placeholder 2">
            <a:extLst>
              <a:ext uri="{FF2B5EF4-FFF2-40B4-BE49-F238E27FC236}">
                <a16:creationId xmlns:a16="http://schemas.microsoft.com/office/drawing/2014/main" id="{B9198A73-0460-AE10-20BC-A05ACEC975F7}"/>
              </a:ext>
            </a:extLst>
          </p:cNvPr>
          <p:cNvSpPr>
            <a:spLocks noGrp="1"/>
          </p:cNvSpPr>
          <p:nvPr>
            <p:ph idx="1"/>
          </p:nvPr>
        </p:nvSpPr>
        <p:spPr>
          <a:xfrm>
            <a:off x="304800" y="937532"/>
            <a:ext cx="11582400" cy="1905000"/>
          </a:xfrm>
        </p:spPr>
        <p:txBody>
          <a:bodyPr>
            <a:normAutofit fontScale="92500" lnSpcReduction="20000"/>
          </a:bodyPr>
          <a:lstStyle/>
          <a:p>
            <a:r>
              <a:rPr lang="en-US" dirty="0"/>
              <a:t>Evaluate model performance on all test data</a:t>
            </a:r>
          </a:p>
          <a:p>
            <a:pPr lvl="1"/>
            <a:r>
              <a:rPr lang="en-US" dirty="0"/>
              <a:t>ROC curve (far right) shows true positive rate vs false positive rate for varying detection thresholds </a:t>
            </a:r>
          </a:p>
          <a:p>
            <a:r>
              <a:rPr lang="en-US" dirty="0"/>
              <a:t>Error detection for horizontal trim examples (left) and vertical trim examples (middle)</a:t>
            </a:r>
          </a:p>
          <a:p>
            <a:pPr lvl="1"/>
            <a:r>
              <a:rPr lang="en-US" dirty="0"/>
              <a:t>Color coded by which trim is changed </a:t>
            </a:r>
          </a:p>
          <a:p>
            <a:pPr lvl="1"/>
            <a:r>
              <a:rPr lang="en-US" dirty="0"/>
              <a:t>Model error in dashed line </a:t>
            </a:r>
          </a:p>
          <a:p>
            <a:pPr lvl="1"/>
            <a:r>
              <a:rPr lang="en-US" dirty="0"/>
              <a:t>Anomaly flag in solid line showing that the BPM is correctly identified </a:t>
            </a:r>
          </a:p>
        </p:txBody>
      </p:sp>
      <p:pic>
        <p:nvPicPr>
          <p:cNvPr id="7" name="Picture 6" descr="A close-up of a graph&#10;&#10;Description automatically generated">
            <a:extLst>
              <a:ext uri="{FF2B5EF4-FFF2-40B4-BE49-F238E27FC236}">
                <a16:creationId xmlns:a16="http://schemas.microsoft.com/office/drawing/2014/main" id="{6427593C-9C98-E452-BEE3-9E18ED7CF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18064"/>
            <a:ext cx="9143997" cy="3265714"/>
          </a:xfrm>
          <a:prstGeom prst="rect">
            <a:avLst/>
          </a:prstGeom>
        </p:spPr>
      </p:pic>
      <p:pic>
        <p:nvPicPr>
          <p:cNvPr id="5" name="Picture 4">
            <a:extLst>
              <a:ext uri="{FF2B5EF4-FFF2-40B4-BE49-F238E27FC236}">
                <a16:creationId xmlns:a16="http://schemas.microsoft.com/office/drawing/2014/main" id="{E95EA97D-FE6D-0F4E-7FD0-1974B61227FA}"/>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8926286" y="3018064"/>
            <a:ext cx="3265714" cy="3265714"/>
          </a:xfrm>
          <a:prstGeom prst="rect">
            <a:avLst/>
          </a:prstGeom>
        </p:spPr>
      </p:pic>
    </p:spTree>
    <p:extLst>
      <p:ext uri="{BB962C8B-B14F-4D97-AF65-F5344CB8AC3E}">
        <p14:creationId xmlns:p14="http://schemas.microsoft.com/office/powerpoint/2010/main" val="264361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A66F0-B1FF-0549-A609-CA4121F7C93F}"/>
              </a:ext>
            </a:extLst>
          </p:cNvPr>
          <p:cNvSpPr>
            <a:spLocks noGrp="1"/>
          </p:cNvSpPr>
          <p:nvPr>
            <p:ph type="title"/>
          </p:nvPr>
        </p:nvSpPr>
        <p:spPr/>
        <p:txBody>
          <a:bodyPr/>
          <a:lstStyle/>
          <a:p>
            <a:pPr algn="l"/>
            <a:r>
              <a:rPr lang="en-US" dirty="0"/>
              <a:t>Next steps</a:t>
            </a:r>
          </a:p>
        </p:txBody>
      </p:sp>
      <p:sp>
        <p:nvSpPr>
          <p:cNvPr id="3" name="Content Placeholder 2">
            <a:extLst>
              <a:ext uri="{FF2B5EF4-FFF2-40B4-BE49-F238E27FC236}">
                <a16:creationId xmlns:a16="http://schemas.microsoft.com/office/drawing/2014/main" id="{CB9E989E-1D79-A399-78CD-0CA74472EF9A}"/>
              </a:ext>
            </a:extLst>
          </p:cNvPr>
          <p:cNvSpPr>
            <a:spLocks noGrp="1"/>
          </p:cNvSpPr>
          <p:nvPr>
            <p:ph idx="1"/>
          </p:nvPr>
        </p:nvSpPr>
        <p:spPr/>
        <p:txBody>
          <a:bodyPr/>
          <a:lstStyle/>
          <a:p>
            <a:r>
              <a:rPr lang="en-US" dirty="0"/>
              <a:t>Iterate on model learning</a:t>
            </a:r>
          </a:p>
          <a:p>
            <a:pPr lvl="1"/>
            <a:r>
              <a:rPr lang="en-US" dirty="0"/>
              <a:t>Try to improve the predictions for baseline model: </a:t>
            </a:r>
            <a:r>
              <a:rPr lang="en-US" dirty="0">
                <a:solidFill>
                  <a:schemeClr val="accent6"/>
                </a:solidFill>
              </a:rPr>
              <a:t>planned</a:t>
            </a:r>
          </a:p>
          <a:p>
            <a:r>
              <a:rPr lang="en-US" dirty="0"/>
              <a:t>Improve detection algorithm </a:t>
            </a:r>
          </a:p>
          <a:p>
            <a:pPr lvl="1"/>
            <a:r>
              <a:rPr lang="en-US" dirty="0"/>
              <a:t>Extend to remaining BPMs on the LINAC: </a:t>
            </a:r>
            <a:r>
              <a:rPr lang="en-US" dirty="0">
                <a:solidFill>
                  <a:schemeClr val="accent6"/>
                </a:solidFill>
              </a:rPr>
              <a:t>planned</a:t>
            </a:r>
          </a:p>
          <a:p>
            <a:pPr lvl="1"/>
            <a:r>
              <a:rPr lang="en-US" dirty="0"/>
              <a:t>Expand ensemble to include linear and other models: </a:t>
            </a:r>
            <a:r>
              <a:rPr lang="en-US" dirty="0">
                <a:solidFill>
                  <a:schemeClr val="accent6"/>
                </a:solidFill>
              </a:rPr>
              <a:t>planned</a:t>
            </a:r>
          </a:p>
          <a:p>
            <a:pPr lvl="1"/>
            <a:r>
              <a:rPr lang="en-US" dirty="0"/>
              <a:t>Try Siamese networks for stronger error discrimination: </a:t>
            </a:r>
            <a:r>
              <a:rPr lang="en-US" dirty="0">
                <a:solidFill>
                  <a:schemeClr val="accent3"/>
                </a:solidFill>
              </a:rPr>
              <a:t>in progress</a:t>
            </a:r>
          </a:p>
          <a:p>
            <a:pPr marL="0" indent="0">
              <a:buNone/>
            </a:pPr>
            <a:endParaRPr lang="en-US" dirty="0"/>
          </a:p>
          <a:p>
            <a:r>
              <a:rPr lang="en-US" dirty="0"/>
              <a:t>Determine deployment path </a:t>
            </a:r>
          </a:p>
          <a:p>
            <a:pPr lvl="1"/>
            <a:r>
              <a:rPr lang="en-US" dirty="0"/>
              <a:t>Experiment on proton source? </a:t>
            </a:r>
          </a:p>
          <a:p>
            <a:pPr lvl="1"/>
            <a:r>
              <a:rPr lang="en-US" dirty="0"/>
              <a:t>Expand to include more diagnostics? </a:t>
            </a:r>
          </a:p>
          <a:p>
            <a:pPr lvl="1"/>
            <a:endParaRPr lang="en-US" dirty="0"/>
          </a:p>
          <a:p>
            <a:pPr marL="57150" indent="0">
              <a:buNone/>
            </a:pPr>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2047614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BE1A-D0CE-9E73-EBD8-E3DC11B7561B}"/>
              </a:ext>
            </a:extLst>
          </p:cNvPr>
          <p:cNvSpPr>
            <a:spLocks noGrp="1"/>
          </p:cNvSpPr>
          <p:nvPr>
            <p:ph type="title"/>
          </p:nvPr>
        </p:nvSpPr>
        <p:spPr/>
        <p:txBody>
          <a:bodyPr/>
          <a:lstStyle/>
          <a:p>
            <a:pPr algn="l"/>
            <a:r>
              <a:rPr lang="en-US" dirty="0"/>
              <a:t>Conclusions</a:t>
            </a:r>
          </a:p>
        </p:txBody>
      </p:sp>
      <p:sp>
        <p:nvSpPr>
          <p:cNvPr id="3" name="Content Placeholder 2">
            <a:extLst>
              <a:ext uri="{FF2B5EF4-FFF2-40B4-BE49-F238E27FC236}">
                <a16:creationId xmlns:a16="http://schemas.microsoft.com/office/drawing/2014/main" id="{B5D2FAEF-BE1F-4A35-F5C1-B2DE011D9CDD}"/>
              </a:ext>
            </a:extLst>
          </p:cNvPr>
          <p:cNvSpPr>
            <a:spLocks noGrp="1"/>
          </p:cNvSpPr>
          <p:nvPr>
            <p:ph idx="1"/>
          </p:nvPr>
        </p:nvSpPr>
        <p:spPr/>
        <p:txBody>
          <a:bodyPr>
            <a:normAutofit/>
          </a:bodyPr>
          <a:lstStyle/>
          <a:p>
            <a:r>
              <a:rPr lang="en-US" dirty="0"/>
              <a:t>Neural network model was able to detect changes in the machine in different operational modes </a:t>
            </a:r>
          </a:p>
          <a:p>
            <a:pPr lvl="1"/>
            <a:r>
              <a:rPr lang="en-US" dirty="0"/>
              <a:t>Improvement over matrix model </a:t>
            </a:r>
          </a:p>
          <a:p>
            <a:pPr lvl="1"/>
            <a:r>
              <a:rPr lang="en-US" dirty="0"/>
              <a:t>Training data collected during normal operations (no dedicated study required to train the model) </a:t>
            </a:r>
          </a:p>
          <a:p>
            <a:endParaRPr lang="en-US" dirty="0"/>
          </a:p>
          <a:p>
            <a:r>
              <a:rPr lang="en-US" dirty="0"/>
              <a:t>Need to better understand the data logger issues </a:t>
            </a:r>
          </a:p>
          <a:p>
            <a:endParaRPr lang="en-US" dirty="0"/>
          </a:p>
          <a:p>
            <a:r>
              <a:rPr lang="en-US" dirty="0"/>
              <a:t>Understand why the method works even with a poor (in my opinion) model</a:t>
            </a:r>
          </a:p>
          <a:p>
            <a:pPr lvl="1"/>
            <a:endParaRPr lang="en-US" dirty="0"/>
          </a:p>
        </p:txBody>
      </p:sp>
    </p:spTree>
    <p:extLst>
      <p:ext uri="{BB962C8B-B14F-4D97-AF65-F5344CB8AC3E}">
        <p14:creationId xmlns:p14="http://schemas.microsoft.com/office/powerpoint/2010/main" val="1881001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0257-FBA9-6F4D-ABD9-3129B0904B02}"/>
              </a:ext>
            </a:extLst>
          </p:cNvPr>
          <p:cNvSpPr>
            <a:spLocks noGrp="1"/>
          </p:cNvSpPr>
          <p:nvPr>
            <p:ph type="title"/>
          </p:nvPr>
        </p:nvSpPr>
        <p:spPr/>
        <p:txBody>
          <a:bodyPr anchor="ctr"/>
          <a:lstStyle/>
          <a:p>
            <a:r>
              <a:rPr lang="en-US" dirty="0"/>
              <a:t>Disclaimer</a:t>
            </a:r>
          </a:p>
        </p:txBody>
      </p:sp>
      <p:sp>
        <p:nvSpPr>
          <p:cNvPr id="3" name="Content Placeholder 2">
            <a:extLst>
              <a:ext uri="{FF2B5EF4-FFF2-40B4-BE49-F238E27FC236}">
                <a16:creationId xmlns:a16="http://schemas.microsoft.com/office/drawing/2014/main" id="{05FF7545-F192-504E-8EB2-C515A8212841}"/>
              </a:ext>
            </a:extLst>
          </p:cNvPr>
          <p:cNvSpPr>
            <a:spLocks noGrp="1"/>
          </p:cNvSpPr>
          <p:nvPr>
            <p:ph idx="1"/>
          </p:nvPr>
        </p:nvSpPr>
        <p:spPr>
          <a:xfrm>
            <a:off x="1257300" y="1485900"/>
            <a:ext cx="9677400" cy="3886200"/>
          </a:xfrm>
        </p:spPr>
        <p:txBody>
          <a:bodyPr>
            <a:normAutofit/>
          </a:bodyPr>
          <a:lstStyle/>
          <a:p>
            <a:pPr marL="0" indent="0" algn="just">
              <a:buNone/>
            </a:pPr>
            <a:r>
              <a:rPr lang="en-US" sz="2000" dirty="0">
                <a:solidFill>
                  <a:schemeClr val="tx1"/>
                </a:solidFill>
              </a:rPr>
              <a:t>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p:txBody>
      </p:sp>
    </p:spTree>
    <p:extLst>
      <p:ext uri="{BB962C8B-B14F-4D97-AF65-F5344CB8AC3E}">
        <p14:creationId xmlns:p14="http://schemas.microsoft.com/office/powerpoint/2010/main" val="48344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2"/>
          <p:cNvSpPr txBox="1">
            <a:spLocks noGrp="1"/>
          </p:cNvSpPr>
          <p:nvPr>
            <p:ph type="title"/>
          </p:nvPr>
        </p:nvSpPr>
        <p:spPr>
          <a:xfrm>
            <a:off x="304800" y="76200"/>
            <a:ext cx="11582400" cy="68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2800"/>
              <a:buFont typeface="Gill Sans"/>
              <a:buNone/>
            </a:pPr>
            <a:r>
              <a:rPr lang="en-US" dirty="0"/>
              <a:t>Inverse models as a diagnostic tool</a:t>
            </a:r>
            <a:endParaRPr dirty="0"/>
          </a:p>
        </p:txBody>
      </p:sp>
      <p:sp>
        <p:nvSpPr>
          <p:cNvPr id="234" name="Google Shape;234;p12"/>
          <p:cNvSpPr txBox="1">
            <a:spLocks noGrp="1"/>
          </p:cNvSpPr>
          <p:nvPr>
            <p:ph type="body" idx="1"/>
          </p:nvPr>
        </p:nvSpPr>
        <p:spPr>
          <a:xfrm>
            <a:off x="304800" y="914400"/>
            <a:ext cx="5791200" cy="5334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25BA8"/>
              </a:buClr>
              <a:buSzPts val="2200"/>
              <a:buChar char="•"/>
            </a:pPr>
            <a:r>
              <a:rPr lang="en-US" dirty="0"/>
              <a:t>Inverse models as a diagnostic in a supervised fashion</a:t>
            </a:r>
            <a:endParaRPr dirty="0"/>
          </a:p>
          <a:p>
            <a:pPr marL="742950" lvl="1" indent="-285750" algn="l" rtl="0">
              <a:spcBef>
                <a:spcPts val="600"/>
              </a:spcBef>
              <a:spcAft>
                <a:spcPts val="0"/>
              </a:spcAft>
              <a:buClr>
                <a:schemeClr val="dk1"/>
              </a:buClr>
              <a:buSzPts val="1800"/>
              <a:buChar char="•"/>
            </a:pPr>
            <a:r>
              <a:rPr lang="en-US" dirty="0"/>
              <a:t>Direct comparison between predicted settings and actual settings informs operations of a potential anomaly </a:t>
            </a:r>
          </a:p>
          <a:p>
            <a:pPr indent="-285750">
              <a:spcBef>
                <a:spcPts val="600"/>
              </a:spcBef>
              <a:spcAft>
                <a:spcPts val="0"/>
              </a:spcAft>
              <a:buClr>
                <a:schemeClr val="dk1"/>
              </a:buClr>
              <a:buSzPts val="1800"/>
            </a:pPr>
            <a:r>
              <a:rPr lang="en-US" dirty="0"/>
              <a:t>Inverse models as a diagnostic in an unsupervised fashion</a:t>
            </a:r>
            <a:endParaRPr dirty="0"/>
          </a:p>
          <a:p>
            <a:pPr marL="742950" lvl="1" indent="-285750" algn="l" rtl="0">
              <a:spcBef>
                <a:spcPts val="600"/>
              </a:spcBef>
              <a:spcAft>
                <a:spcPts val="0"/>
              </a:spcAft>
              <a:buClr>
                <a:schemeClr val="dk1"/>
              </a:buClr>
              <a:buSzPts val="1800"/>
              <a:buChar char="•"/>
            </a:pPr>
            <a:r>
              <a:rPr lang="en-US" dirty="0"/>
              <a:t>Assumptions</a:t>
            </a:r>
            <a:endParaRPr dirty="0"/>
          </a:p>
          <a:p>
            <a:pPr marL="1200150" lvl="2" indent="-285750" algn="l" rtl="0">
              <a:spcBef>
                <a:spcPts val="600"/>
              </a:spcBef>
              <a:spcAft>
                <a:spcPts val="0"/>
              </a:spcAft>
              <a:buClr>
                <a:schemeClr val="dk1"/>
              </a:buClr>
              <a:buSzPts val="1600"/>
              <a:buChar char="•"/>
            </a:pPr>
            <a:r>
              <a:rPr lang="en-US" dirty="0"/>
              <a:t>model errors are caused by other beamline elements </a:t>
            </a:r>
            <a:endParaRPr dirty="0"/>
          </a:p>
          <a:p>
            <a:pPr marL="1200150" lvl="2" indent="-285750" algn="l" rtl="0">
              <a:spcBef>
                <a:spcPts val="600"/>
              </a:spcBef>
              <a:spcAft>
                <a:spcPts val="0"/>
              </a:spcAft>
              <a:buClr>
                <a:schemeClr val="dk1"/>
              </a:buClr>
              <a:buSzPts val="1600"/>
              <a:buChar char="•"/>
            </a:pPr>
            <a:r>
              <a:rPr lang="en-US" dirty="0"/>
              <a:t>each beam-line element will have a unique error signature </a:t>
            </a:r>
          </a:p>
          <a:p>
            <a:pPr indent="-285750">
              <a:spcBef>
                <a:spcPts val="600"/>
              </a:spcBef>
              <a:spcAft>
                <a:spcPts val="0"/>
              </a:spcAft>
              <a:buClr>
                <a:schemeClr val="dk1"/>
              </a:buClr>
              <a:buSzPts val="1800"/>
            </a:pPr>
            <a:r>
              <a:rPr lang="en-US" dirty="0"/>
              <a:t>Inverse models for tuning</a:t>
            </a:r>
          </a:p>
          <a:p>
            <a:pPr lvl="1">
              <a:spcBef>
                <a:spcPts val="600"/>
              </a:spcBef>
              <a:spcAft>
                <a:spcPts val="0"/>
              </a:spcAft>
              <a:buClr>
                <a:schemeClr val="dk1"/>
              </a:buClr>
              <a:buSzPts val="1800"/>
            </a:pPr>
            <a:r>
              <a:rPr lang="en-US" dirty="0"/>
              <a:t>Minimize error between predicted settings and actual settings by varying quads</a:t>
            </a:r>
          </a:p>
          <a:p>
            <a:pPr lvl="1">
              <a:spcBef>
                <a:spcPts val="600"/>
              </a:spcBef>
              <a:spcAft>
                <a:spcPts val="0"/>
              </a:spcAft>
              <a:buClr>
                <a:schemeClr val="dk1"/>
              </a:buClr>
              <a:buSzPts val="1800"/>
            </a:pPr>
            <a:r>
              <a:rPr lang="en-US" dirty="0"/>
              <a:t>Right: model error as a function of quad strength error </a:t>
            </a:r>
          </a:p>
          <a:p>
            <a:pPr>
              <a:spcBef>
                <a:spcPts val="600"/>
              </a:spcBef>
              <a:spcAft>
                <a:spcPts val="0"/>
              </a:spcAft>
              <a:buClr>
                <a:schemeClr val="dk1"/>
              </a:buClr>
              <a:buSzPts val="1800"/>
            </a:pPr>
            <a:endParaRPr dirty="0"/>
          </a:p>
          <a:p>
            <a:pPr marL="342900" lvl="0" indent="-203200" algn="l" rtl="0">
              <a:spcBef>
                <a:spcPts val="600"/>
              </a:spcBef>
              <a:spcAft>
                <a:spcPts val="0"/>
              </a:spcAft>
              <a:buClr>
                <a:srgbClr val="025BA8"/>
              </a:buClr>
              <a:buSzPts val="2200"/>
              <a:buNone/>
            </a:pPr>
            <a:endParaRPr dirty="0"/>
          </a:p>
          <a:p>
            <a:pPr marL="742950" lvl="1" indent="-171450" algn="l" rtl="0">
              <a:spcBef>
                <a:spcPts val="600"/>
              </a:spcBef>
              <a:spcAft>
                <a:spcPts val="0"/>
              </a:spcAft>
              <a:buClr>
                <a:schemeClr val="dk1"/>
              </a:buClr>
              <a:buSzPts val="1800"/>
              <a:buNone/>
            </a:pPr>
            <a:endParaRPr dirty="0"/>
          </a:p>
          <a:p>
            <a:pPr marL="342900" lvl="0" indent="-203200" algn="l" rtl="0">
              <a:spcBef>
                <a:spcPts val="600"/>
              </a:spcBef>
              <a:spcAft>
                <a:spcPts val="0"/>
              </a:spcAft>
              <a:buClr>
                <a:srgbClr val="025BA8"/>
              </a:buClr>
              <a:buSzPts val="2200"/>
              <a:buNone/>
            </a:pPr>
            <a:endParaRPr dirty="0"/>
          </a:p>
        </p:txBody>
      </p:sp>
      <p:pic>
        <p:nvPicPr>
          <p:cNvPr id="235" name="Google Shape;235;p12"/>
          <p:cNvPicPr preferRelativeResize="0">
            <a:picLocks noChangeAspect="1"/>
          </p:cNvPicPr>
          <p:nvPr/>
        </p:nvPicPr>
        <p:blipFill rotWithShape="1">
          <a:blip r:embed="rId3">
            <a:alphaModFix/>
          </a:blip>
          <a:srcRect/>
          <a:stretch/>
        </p:blipFill>
        <p:spPr>
          <a:xfrm>
            <a:off x="6096000" y="1688843"/>
            <a:ext cx="5860350" cy="37851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Inverse Model Anomaly Detection at CEBAF</a:t>
            </a:r>
          </a:p>
        </p:txBody>
      </p:sp>
      <p:sp>
        <p:nvSpPr>
          <p:cNvPr id="3" name="Content Placeholder 2"/>
          <p:cNvSpPr>
            <a:spLocks noGrp="1"/>
          </p:cNvSpPr>
          <p:nvPr>
            <p:ph idx="1"/>
          </p:nvPr>
        </p:nvSpPr>
        <p:spPr>
          <a:xfrm>
            <a:off x="370966" y="1780189"/>
            <a:ext cx="5315131" cy="3297621"/>
          </a:xfrm>
        </p:spPr>
        <p:txBody>
          <a:bodyPr numCol="1">
            <a:normAutofit fontScale="92500" lnSpcReduction="20000"/>
          </a:bodyPr>
          <a:lstStyle/>
          <a:p>
            <a:endParaRPr lang="en-US" dirty="0"/>
          </a:p>
          <a:p>
            <a:r>
              <a:rPr lang="en-US" dirty="0"/>
              <a:t>Data collected during two different operational modes. </a:t>
            </a:r>
          </a:p>
          <a:p>
            <a:pPr lvl="1"/>
            <a:r>
              <a:rPr lang="en-US" dirty="0"/>
              <a:t>During normal operations </a:t>
            </a:r>
          </a:p>
          <a:p>
            <a:pPr lvl="1"/>
            <a:r>
              <a:rPr lang="en-US" dirty="0"/>
              <a:t>During a dedicated machine study</a:t>
            </a:r>
          </a:p>
          <a:p>
            <a:pPr lvl="1"/>
            <a:endParaRPr lang="en-US" dirty="0"/>
          </a:p>
          <a:p>
            <a:r>
              <a:rPr lang="en-US" dirty="0"/>
              <a:t>Inverse model trained to predict settings from readings</a:t>
            </a:r>
          </a:p>
          <a:p>
            <a:pPr lvl="1"/>
            <a:r>
              <a:rPr lang="en-US" dirty="0"/>
              <a:t>Left: Model prediction vs the ground truth for the validation data from the nominal setup </a:t>
            </a:r>
          </a:p>
          <a:p>
            <a:pPr lvl="1"/>
            <a:r>
              <a:rPr lang="en-US" dirty="0"/>
              <a:t>Right: Model prediction vs the ground truth for the test data</a:t>
            </a:r>
          </a:p>
        </p:txBody>
      </p:sp>
      <p:pic>
        <p:nvPicPr>
          <p:cNvPr id="6" name="Picture 5" descr="Chart, scatter chart&#10;&#10;Description automatically generated">
            <a:extLst>
              <a:ext uri="{FF2B5EF4-FFF2-40B4-BE49-F238E27FC236}">
                <a16:creationId xmlns:a16="http://schemas.microsoft.com/office/drawing/2014/main" id="{DC2E8BAD-2DB2-0ABD-11C7-BD7E96BDF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124" y="2819400"/>
            <a:ext cx="5979910" cy="2798379"/>
          </a:xfrm>
          <a:prstGeom prst="rect">
            <a:avLst/>
          </a:prstGeom>
        </p:spPr>
      </p:pic>
      <p:pic>
        <p:nvPicPr>
          <p:cNvPr id="8" name="Picture 2" descr="Layout of the CEBAF Injector. | Download Scientific Diagram">
            <a:extLst>
              <a:ext uri="{FF2B5EF4-FFF2-40B4-BE49-F238E27FC236}">
                <a16:creationId xmlns:a16="http://schemas.microsoft.com/office/drawing/2014/main" id="{5A31A968-2C4D-6EE5-60D1-FC287F502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63409"/>
            <a:ext cx="6019800" cy="111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80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4673-7BA8-3E74-1FC8-18291D01348C}"/>
              </a:ext>
            </a:extLst>
          </p:cNvPr>
          <p:cNvSpPr>
            <a:spLocks noGrp="1"/>
          </p:cNvSpPr>
          <p:nvPr>
            <p:ph type="title"/>
          </p:nvPr>
        </p:nvSpPr>
        <p:spPr/>
        <p:txBody>
          <a:bodyPr/>
          <a:lstStyle/>
          <a:p>
            <a:pPr algn="l"/>
            <a:r>
              <a:rPr lang="en-US" dirty="0"/>
              <a:t>Establishing error thresholds</a:t>
            </a:r>
          </a:p>
        </p:txBody>
      </p:sp>
      <p:sp>
        <p:nvSpPr>
          <p:cNvPr id="3" name="Content Placeholder 2">
            <a:extLst>
              <a:ext uri="{FF2B5EF4-FFF2-40B4-BE49-F238E27FC236}">
                <a16:creationId xmlns:a16="http://schemas.microsoft.com/office/drawing/2014/main" id="{C5AF4F83-BBA2-0C18-764B-307C0C71E0AA}"/>
              </a:ext>
            </a:extLst>
          </p:cNvPr>
          <p:cNvSpPr>
            <a:spLocks noGrp="1"/>
          </p:cNvSpPr>
          <p:nvPr>
            <p:ph idx="1"/>
          </p:nvPr>
        </p:nvSpPr>
        <p:spPr>
          <a:xfrm>
            <a:off x="304800" y="914400"/>
            <a:ext cx="11582400" cy="914400"/>
          </a:xfrm>
        </p:spPr>
        <p:txBody>
          <a:bodyPr/>
          <a:lstStyle/>
          <a:p>
            <a:r>
              <a:rPr lang="en-US" dirty="0"/>
              <a:t>RMS error of the predicted settings by parameter for the machine study (left) and the nominal setup (right).</a:t>
            </a:r>
          </a:p>
          <a:p>
            <a:endParaRPr lang="en-US" dirty="0"/>
          </a:p>
        </p:txBody>
      </p:sp>
      <p:pic>
        <p:nvPicPr>
          <p:cNvPr id="7" name="Picture 6" descr="Graphical user interface, chart&#10;&#10;Description automatically generated">
            <a:extLst>
              <a:ext uri="{FF2B5EF4-FFF2-40B4-BE49-F238E27FC236}">
                <a16:creationId xmlns:a16="http://schemas.microsoft.com/office/drawing/2014/main" id="{DF1BF290-4738-A49A-3C2D-27639DCDA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68" y="2057400"/>
            <a:ext cx="11818264" cy="3572719"/>
          </a:xfrm>
          <a:prstGeom prst="rect">
            <a:avLst/>
          </a:prstGeom>
        </p:spPr>
      </p:pic>
    </p:spTree>
    <p:extLst>
      <p:ext uri="{BB962C8B-B14F-4D97-AF65-F5344CB8AC3E}">
        <p14:creationId xmlns:p14="http://schemas.microsoft.com/office/powerpoint/2010/main" val="101726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3E75-02E6-81CC-ABA8-08B69625FCE8}"/>
              </a:ext>
            </a:extLst>
          </p:cNvPr>
          <p:cNvSpPr>
            <a:spLocks noGrp="1"/>
          </p:cNvSpPr>
          <p:nvPr>
            <p:ph type="title"/>
          </p:nvPr>
        </p:nvSpPr>
        <p:spPr/>
        <p:txBody>
          <a:bodyPr/>
          <a:lstStyle/>
          <a:p>
            <a:pPr algn="l"/>
            <a:r>
              <a:rPr lang="en-US" dirty="0"/>
              <a:t>A Smart Alarm System for the CEBAF Injector</a:t>
            </a:r>
          </a:p>
        </p:txBody>
      </p:sp>
      <p:sp>
        <p:nvSpPr>
          <p:cNvPr id="3" name="Content Placeholder 2">
            <a:extLst>
              <a:ext uri="{FF2B5EF4-FFF2-40B4-BE49-F238E27FC236}">
                <a16:creationId xmlns:a16="http://schemas.microsoft.com/office/drawing/2014/main" id="{A509BB7D-407D-A1AA-AF80-DFC6AEFE60E9}"/>
              </a:ext>
            </a:extLst>
          </p:cNvPr>
          <p:cNvSpPr>
            <a:spLocks noGrp="1"/>
          </p:cNvSpPr>
          <p:nvPr>
            <p:ph idx="1"/>
          </p:nvPr>
        </p:nvSpPr>
        <p:spPr>
          <a:xfrm>
            <a:off x="304800" y="914400"/>
            <a:ext cx="4099034" cy="5334000"/>
          </a:xfrm>
        </p:spPr>
        <p:txBody>
          <a:bodyPr/>
          <a:lstStyle/>
          <a:p>
            <a:r>
              <a:rPr lang="en-US" dirty="0"/>
              <a:t>Left: T-SNE was used to reduce the dataset dimensionality</a:t>
            </a:r>
          </a:p>
          <a:p>
            <a:pPr lvl="1"/>
            <a:r>
              <a:rPr lang="en-US" dirty="0"/>
              <a:t>Operational data is shown in green and the study data in blue</a:t>
            </a:r>
          </a:p>
          <a:p>
            <a:pPr lvl="1"/>
            <a:r>
              <a:rPr lang="en-US" dirty="0"/>
              <a:t>The model correctly flagged the study data as anomalous </a:t>
            </a:r>
          </a:p>
          <a:p>
            <a:pPr lvl="1"/>
            <a:r>
              <a:rPr lang="en-US" dirty="0"/>
              <a:t>The T-SNE reduction of the data also provides a strong indication that these two datasets are distinct in nature </a:t>
            </a:r>
          </a:p>
          <a:p>
            <a:r>
              <a:rPr lang="en-US" dirty="0"/>
              <a:t>Right: Comparison with conventional threshold-based alarming. </a:t>
            </a:r>
          </a:p>
          <a:p>
            <a:pPr lvl="1"/>
            <a:r>
              <a:rPr lang="en-US" dirty="0"/>
              <a:t>Threshold misses numerous configurations that would be undesirable by the user program </a:t>
            </a:r>
          </a:p>
          <a:p>
            <a:pPr marL="457200" lvl="1" indent="0">
              <a:buNone/>
            </a:pPr>
            <a:endParaRPr lang="en-US" dirty="0"/>
          </a:p>
          <a:p>
            <a:endParaRPr lang="en-US" dirty="0"/>
          </a:p>
        </p:txBody>
      </p:sp>
      <p:pic>
        <p:nvPicPr>
          <p:cNvPr id="11" name="Picture 10" descr="A screenshot of a computer generated image&#10;&#10;Description automatically generated">
            <a:extLst>
              <a:ext uri="{FF2B5EF4-FFF2-40B4-BE49-F238E27FC236}">
                <a16:creationId xmlns:a16="http://schemas.microsoft.com/office/drawing/2014/main" id="{B8716401-BC56-C245-561D-F699C728B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34" y="1562100"/>
            <a:ext cx="3733800" cy="3733800"/>
          </a:xfrm>
          <a:prstGeom prst="rect">
            <a:avLst/>
          </a:prstGeom>
        </p:spPr>
      </p:pic>
      <p:pic>
        <p:nvPicPr>
          <p:cNvPr id="13" name="Picture 12" descr="A screenshot of a graph&#10;&#10;Description automatically generated">
            <a:extLst>
              <a:ext uri="{FF2B5EF4-FFF2-40B4-BE49-F238E27FC236}">
                <a16:creationId xmlns:a16="http://schemas.microsoft.com/office/drawing/2014/main" id="{54678B45-2702-C064-1ECA-E7775CFE3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562100"/>
            <a:ext cx="3733800" cy="3733800"/>
          </a:xfrm>
          <a:prstGeom prst="rect">
            <a:avLst/>
          </a:prstGeom>
        </p:spPr>
      </p:pic>
    </p:spTree>
    <p:extLst>
      <p:ext uri="{BB962C8B-B14F-4D97-AF65-F5344CB8AC3E}">
        <p14:creationId xmlns:p14="http://schemas.microsoft.com/office/powerpoint/2010/main" val="246802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4F92-213A-EFA0-71CB-7EF33C4161F3}"/>
              </a:ext>
            </a:extLst>
          </p:cNvPr>
          <p:cNvSpPr>
            <a:spLocks noGrp="1"/>
          </p:cNvSpPr>
          <p:nvPr>
            <p:ph type="title"/>
          </p:nvPr>
        </p:nvSpPr>
        <p:spPr/>
        <p:txBody>
          <a:bodyPr/>
          <a:lstStyle/>
          <a:p>
            <a:pPr algn="l"/>
            <a:r>
              <a:rPr lang="en-US" dirty="0"/>
              <a:t>Transition to the FAST LINAC</a:t>
            </a:r>
          </a:p>
        </p:txBody>
      </p:sp>
      <p:sp>
        <p:nvSpPr>
          <p:cNvPr id="3" name="Content Placeholder 2">
            <a:extLst>
              <a:ext uri="{FF2B5EF4-FFF2-40B4-BE49-F238E27FC236}">
                <a16:creationId xmlns:a16="http://schemas.microsoft.com/office/drawing/2014/main" id="{D45AF391-0FC2-CD6D-752B-D4582379F1CF}"/>
              </a:ext>
            </a:extLst>
          </p:cNvPr>
          <p:cNvSpPr>
            <a:spLocks noGrp="1"/>
          </p:cNvSpPr>
          <p:nvPr>
            <p:ph idx="1"/>
          </p:nvPr>
        </p:nvSpPr>
        <p:spPr/>
        <p:txBody>
          <a:bodyPr/>
          <a:lstStyle/>
          <a:p>
            <a:r>
              <a:rPr lang="en-US" dirty="0"/>
              <a:t>Objective(s):</a:t>
            </a:r>
          </a:p>
          <a:p>
            <a:pPr lvl="1"/>
            <a:r>
              <a:rPr lang="en-US" dirty="0"/>
              <a:t>Near term: Develop model that can effectively detect anomalies in an explainable fashion → 60% complete</a:t>
            </a:r>
          </a:p>
          <a:p>
            <a:pPr lvl="1"/>
            <a:r>
              <a:rPr lang="en-US" dirty="0"/>
              <a:t>Longer term: Utilize anomaly detection tools to assist in automatic tuning of the machine </a:t>
            </a:r>
          </a:p>
          <a:p>
            <a:endParaRPr lang="en-US" dirty="0"/>
          </a:p>
          <a:p>
            <a:r>
              <a:rPr lang="en-US" dirty="0"/>
              <a:t>Experimental plan:</a:t>
            </a:r>
          </a:p>
          <a:p>
            <a:pPr lvl="1"/>
            <a:r>
              <a:rPr lang="en-US" dirty="0"/>
              <a:t>Collect data during “normal” operational conditions</a:t>
            </a:r>
          </a:p>
          <a:p>
            <a:pPr lvl="1"/>
            <a:r>
              <a:rPr lang="en-US" dirty="0"/>
              <a:t>Train machine learning model on data archive </a:t>
            </a:r>
          </a:p>
          <a:p>
            <a:pPr lvl="1"/>
            <a:r>
              <a:rPr lang="en-US" dirty="0"/>
              <a:t>Test machine learning on study data where parameters are intentionally varied </a:t>
            </a:r>
          </a:p>
          <a:p>
            <a:pPr lvl="1"/>
            <a:r>
              <a:rPr lang="en-US" dirty="0"/>
              <a:t>Evaluate effectiveness at detecting anomalies </a:t>
            </a:r>
          </a:p>
          <a:p>
            <a:pPr lvl="1"/>
            <a:r>
              <a:rPr lang="en-US" dirty="0"/>
              <a:t>Develop uncertainty metrics for machine learning model </a:t>
            </a:r>
          </a:p>
          <a:p>
            <a:pPr lvl="1"/>
            <a:r>
              <a:rPr lang="en-US" dirty="0"/>
              <a:t>Deploy and test software during experimental run</a:t>
            </a:r>
          </a:p>
          <a:p>
            <a:pPr lvl="1"/>
            <a:endParaRPr lang="en-US" dirty="0"/>
          </a:p>
        </p:txBody>
      </p:sp>
    </p:spTree>
    <p:extLst>
      <p:ext uri="{BB962C8B-B14F-4D97-AF65-F5344CB8AC3E}">
        <p14:creationId xmlns:p14="http://schemas.microsoft.com/office/powerpoint/2010/main" val="367278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4F92-213A-EFA0-71CB-7EF33C4161F3}"/>
              </a:ext>
            </a:extLst>
          </p:cNvPr>
          <p:cNvSpPr>
            <a:spLocks noGrp="1"/>
          </p:cNvSpPr>
          <p:nvPr>
            <p:ph type="title"/>
          </p:nvPr>
        </p:nvSpPr>
        <p:spPr/>
        <p:txBody>
          <a:bodyPr/>
          <a:lstStyle/>
          <a:p>
            <a:pPr algn="l"/>
            <a:r>
              <a:rPr lang="en-US" dirty="0"/>
              <a:t>Transition to the FAST LINAC</a:t>
            </a:r>
          </a:p>
        </p:txBody>
      </p:sp>
      <p:sp>
        <p:nvSpPr>
          <p:cNvPr id="3" name="Content Placeholder 2">
            <a:extLst>
              <a:ext uri="{FF2B5EF4-FFF2-40B4-BE49-F238E27FC236}">
                <a16:creationId xmlns:a16="http://schemas.microsoft.com/office/drawing/2014/main" id="{D45AF391-0FC2-CD6D-752B-D4582379F1CF}"/>
              </a:ext>
            </a:extLst>
          </p:cNvPr>
          <p:cNvSpPr>
            <a:spLocks noGrp="1"/>
          </p:cNvSpPr>
          <p:nvPr>
            <p:ph idx="1"/>
          </p:nvPr>
        </p:nvSpPr>
        <p:spPr>
          <a:xfrm>
            <a:off x="304800" y="762000"/>
            <a:ext cx="11582400" cy="5334000"/>
          </a:xfrm>
        </p:spPr>
        <p:txBody>
          <a:bodyPr>
            <a:noAutofit/>
          </a:bodyPr>
          <a:lstStyle/>
          <a:p>
            <a:r>
              <a:rPr lang="en-US" sz="2000" dirty="0"/>
              <a:t>Objective(s):</a:t>
            </a:r>
          </a:p>
          <a:p>
            <a:pPr lvl="1"/>
            <a:r>
              <a:rPr lang="en-US" sz="1600" dirty="0"/>
              <a:t>Near term: Develop model that can effectively detect anomalies in an explainable fashion → 60% complete</a:t>
            </a:r>
          </a:p>
          <a:p>
            <a:pPr lvl="1"/>
            <a:r>
              <a:rPr lang="en-US" sz="1600" dirty="0"/>
              <a:t>Longer term: Utilize anomaly detection tools to assist in automatic tuning of the machine </a:t>
            </a:r>
          </a:p>
          <a:p>
            <a:endParaRPr lang="en-US" sz="2000" dirty="0"/>
          </a:p>
          <a:p>
            <a:r>
              <a:rPr lang="en-US" sz="2000" dirty="0"/>
              <a:t>What actually happened:</a:t>
            </a:r>
          </a:p>
          <a:p>
            <a:pPr lvl="1"/>
            <a:r>
              <a:rPr lang="en-US" sz="1600" dirty="0"/>
              <a:t>Collect data during “normal” operational conditions</a:t>
            </a:r>
          </a:p>
          <a:p>
            <a:pPr lvl="1"/>
            <a:r>
              <a:rPr lang="en-US" sz="1600" dirty="0"/>
              <a:t>Train machine learning model on data archive </a:t>
            </a:r>
          </a:p>
          <a:p>
            <a:pPr lvl="2"/>
            <a:r>
              <a:rPr lang="en-US" sz="1400" dirty="0"/>
              <a:t>Model learning not adequate</a:t>
            </a:r>
          </a:p>
          <a:p>
            <a:pPr lvl="2"/>
            <a:r>
              <a:rPr lang="en-US" sz="1400" dirty="0"/>
              <a:t>Troubles with data alignment</a:t>
            </a:r>
          </a:p>
          <a:p>
            <a:pPr lvl="2"/>
            <a:r>
              <a:rPr lang="en-US" sz="1400" dirty="0"/>
              <a:t>Identified potential logger issues </a:t>
            </a:r>
          </a:p>
        </p:txBody>
      </p:sp>
      <p:pic>
        <p:nvPicPr>
          <p:cNvPr id="5" name="Picture 4" descr="A group of data visualization&#10;&#10;Description automatically generated">
            <a:extLst>
              <a:ext uri="{FF2B5EF4-FFF2-40B4-BE49-F238E27FC236}">
                <a16:creationId xmlns:a16="http://schemas.microsoft.com/office/drawing/2014/main" id="{F9B4A7EE-5DAA-AA32-6A2B-181201E2D363}"/>
              </a:ext>
            </a:extLst>
          </p:cNvPr>
          <p:cNvPicPr>
            <a:picLocks noChangeAspect="1"/>
          </p:cNvPicPr>
          <p:nvPr/>
        </p:nvPicPr>
        <p:blipFill rotWithShape="1">
          <a:blip r:embed="rId2">
            <a:extLst>
              <a:ext uri="{28A0092B-C50C-407E-A947-70E740481C1C}">
                <a14:useLocalDpi xmlns:a14="http://schemas.microsoft.com/office/drawing/2010/main" val="0"/>
              </a:ext>
            </a:extLst>
          </a:blip>
          <a:srcRect l="1639" b="24590"/>
          <a:stretch/>
        </p:blipFill>
        <p:spPr>
          <a:xfrm>
            <a:off x="7239000" y="2057400"/>
            <a:ext cx="4572000" cy="3505200"/>
          </a:xfrm>
          <a:prstGeom prst="rect">
            <a:avLst/>
          </a:prstGeom>
        </p:spPr>
      </p:pic>
      <p:cxnSp>
        <p:nvCxnSpPr>
          <p:cNvPr id="6" name="Straight Arrow Connector 5">
            <a:extLst>
              <a:ext uri="{FF2B5EF4-FFF2-40B4-BE49-F238E27FC236}">
                <a16:creationId xmlns:a16="http://schemas.microsoft.com/office/drawing/2014/main" id="{6EA274E7-923B-CE6B-3335-5EA32D8DF531}"/>
              </a:ext>
            </a:extLst>
          </p:cNvPr>
          <p:cNvCxnSpPr>
            <a:cxnSpLocks/>
          </p:cNvCxnSpPr>
          <p:nvPr/>
        </p:nvCxnSpPr>
        <p:spPr>
          <a:xfrm>
            <a:off x="3733800" y="3352800"/>
            <a:ext cx="3505200" cy="45720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866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4F92-213A-EFA0-71CB-7EF33C4161F3}"/>
              </a:ext>
            </a:extLst>
          </p:cNvPr>
          <p:cNvSpPr>
            <a:spLocks noGrp="1"/>
          </p:cNvSpPr>
          <p:nvPr>
            <p:ph type="title"/>
          </p:nvPr>
        </p:nvSpPr>
        <p:spPr/>
        <p:txBody>
          <a:bodyPr/>
          <a:lstStyle/>
          <a:p>
            <a:pPr algn="l"/>
            <a:r>
              <a:rPr lang="en-US" dirty="0"/>
              <a:t>Transition to the FAST LINAC</a:t>
            </a:r>
          </a:p>
        </p:txBody>
      </p:sp>
      <p:sp>
        <p:nvSpPr>
          <p:cNvPr id="3" name="Content Placeholder 2">
            <a:extLst>
              <a:ext uri="{FF2B5EF4-FFF2-40B4-BE49-F238E27FC236}">
                <a16:creationId xmlns:a16="http://schemas.microsoft.com/office/drawing/2014/main" id="{D45AF391-0FC2-CD6D-752B-D4582379F1CF}"/>
              </a:ext>
            </a:extLst>
          </p:cNvPr>
          <p:cNvSpPr>
            <a:spLocks noGrp="1"/>
          </p:cNvSpPr>
          <p:nvPr>
            <p:ph idx="1"/>
          </p:nvPr>
        </p:nvSpPr>
        <p:spPr>
          <a:xfrm>
            <a:off x="304800" y="762000"/>
            <a:ext cx="11582400" cy="5334000"/>
          </a:xfrm>
        </p:spPr>
        <p:txBody>
          <a:bodyPr>
            <a:noAutofit/>
          </a:bodyPr>
          <a:lstStyle/>
          <a:p>
            <a:r>
              <a:rPr lang="en-US" sz="2000" dirty="0"/>
              <a:t>Objective(s):</a:t>
            </a:r>
          </a:p>
          <a:p>
            <a:pPr lvl="1"/>
            <a:r>
              <a:rPr lang="en-US" sz="1600" dirty="0"/>
              <a:t>Near term: Develop model that can effectively detect anomalies in an explainable fashion → 60% complete</a:t>
            </a:r>
          </a:p>
          <a:p>
            <a:pPr lvl="1"/>
            <a:r>
              <a:rPr lang="en-US" sz="1600" dirty="0"/>
              <a:t>Longer term: Utilize anomaly detection tools to assist in automatic tuning of the machine </a:t>
            </a:r>
          </a:p>
          <a:p>
            <a:endParaRPr lang="en-US" sz="2000" dirty="0"/>
          </a:p>
          <a:p>
            <a:r>
              <a:rPr lang="en-US" sz="2000" dirty="0"/>
              <a:t>What actually happened:</a:t>
            </a:r>
          </a:p>
          <a:p>
            <a:pPr lvl="1"/>
            <a:r>
              <a:rPr lang="en-US" sz="1600" dirty="0"/>
              <a:t>Collect data during “normal” operational conditions</a:t>
            </a:r>
          </a:p>
          <a:p>
            <a:pPr lvl="1"/>
            <a:r>
              <a:rPr lang="en-US" sz="1600" dirty="0"/>
              <a:t>Train machine learning model on data archive </a:t>
            </a:r>
          </a:p>
          <a:p>
            <a:pPr lvl="2"/>
            <a:r>
              <a:rPr lang="en-US" sz="1400" dirty="0"/>
              <a:t>Model learning not adequate</a:t>
            </a:r>
          </a:p>
          <a:p>
            <a:pPr lvl="2"/>
            <a:r>
              <a:rPr lang="en-US" sz="1400" dirty="0"/>
              <a:t>Troubles with data alignment</a:t>
            </a:r>
          </a:p>
          <a:p>
            <a:pPr lvl="2"/>
            <a:r>
              <a:rPr lang="en-US" sz="1400" dirty="0"/>
              <a:t>Identified potential logger issues </a:t>
            </a:r>
          </a:p>
          <a:p>
            <a:pPr lvl="1"/>
            <a:r>
              <a:rPr lang="en-US" sz="1600" dirty="0"/>
              <a:t>Collected study data for training </a:t>
            </a:r>
          </a:p>
          <a:p>
            <a:pPr lvl="2"/>
            <a:r>
              <a:rPr lang="en-US" sz="1400" dirty="0"/>
              <a:t>Model learning not adequate </a:t>
            </a:r>
          </a:p>
        </p:txBody>
      </p:sp>
      <p:cxnSp>
        <p:nvCxnSpPr>
          <p:cNvPr id="6" name="Straight Arrow Connector 5">
            <a:extLst>
              <a:ext uri="{FF2B5EF4-FFF2-40B4-BE49-F238E27FC236}">
                <a16:creationId xmlns:a16="http://schemas.microsoft.com/office/drawing/2014/main" id="{6EA274E7-923B-CE6B-3335-5EA32D8DF531}"/>
              </a:ext>
            </a:extLst>
          </p:cNvPr>
          <p:cNvCxnSpPr>
            <a:cxnSpLocks/>
            <a:endCxn id="15" idx="1"/>
          </p:cNvCxnSpPr>
          <p:nvPr/>
        </p:nvCxnSpPr>
        <p:spPr>
          <a:xfrm flipV="1">
            <a:off x="3733800" y="4057650"/>
            <a:ext cx="3276600" cy="51435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A screenshot of a graph&#10;&#10;Description automatically generated">
            <a:extLst>
              <a:ext uri="{FF2B5EF4-FFF2-40B4-BE49-F238E27FC236}">
                <a16:creationId xmlns:a16="http://schemas.microsoft.com/office/drawing/2014/main" id="{573360DE-33C4-E92F-D9C1-2FA947D42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905000"/>
            <a:ext cx="4305300" cy="4305300"/>
          </a:xfrm>
          <a:prstGeom prst="rect">
            <a:avLst/>
          </a:prstGeom>
        </p:spPr>
      </p:pic>
    </p:spTree>
    <p:extLst>
      <p:ext uri="{BB962C8B-B14F-4D97-AF65-F5344CB8AC3E}">
        <p14:creationId xmlns:p14="http://schemas.microsoft.com/office/powerpoint/2010/main" val="1683151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id="{FB5FE6C9-E5F1-7C4E-8B09-E3C3C4BCE79E}" vid="{65C4F854-89A2-9B44-97A2-3908CC7B53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24021</TotalTime>
  <Words>1620</Words>
  <Application>Microsoft Macintosh PowerPoint</Application>
  <PresentationFormat>Widescreen</PresentationFormat>
  <Paragraphs>203</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Gill Sans</vt:lpstr>
      <vt:lpstr>Gill Sans MT</vt:lpstr>
      <vt:lpstr>Office Theme</vt:lpstr>
      <vt:lpstr>Error Detection in Linacs with Machine Learning Techniques Jonathan Edelen, Kathryn Wolfinger, Matt Kilpatrick, Joshua Einstein-Curtis (RadiaSoft),  Mike Wallbank, Dean Edstrom, Jonathan Jarvis (Fermilab)</vt:lpstr>
      <vt:lpstr>Outline</vt:lpstr>
      <vt:lpstr>Inverse models as a diagnostic tool</vt:lpstr>
      <vt:lpstr>Inverse Model Anomaly Detection at CEBAF</vt:lpstr>
      <vt:lpstr>Establishing error thresholds</vt:lpstr>
      <vt:lpstr>A Smart Alarm System for the CEBAF Injector</vt:lpstr>
      <vt:lpstr>Transition to the FAST LINAC</vt:lpstr>
      <vt:lpstr>Transition to the FAST LINAC</vt:lpstr>
      <vt:lpstr>Transition to the FAST LINAC</vt:lpstr>
      <vt:lpstr>Transition to the FAST LINAC</vt:lpstr>
      <vt:lpstr>Transition to the FAST LINAC</vt:lpstr>
      <vt:lpstr>Transition to the FAST LINAC</vt:lpstr>
      <vt:lpstr>Identifying archiver issues</vt:lpstr>
      <vt:lpstr>Initial model training results</vt:lpstr>
      <vt:lpstr>Understanding the training and testing data</vt:lpstr>
      <vt:lpstr>Initial machine learning studies</vt:lpstr>
      <vt:lpstr>Predicting the trim settings from the BPMs</vt:lpstr>
      <vt:lpstr>Predicting the trim settings from the BPMs</vt:lpstr>
      <vt:lpstr>Identification of trim errors </vt:lpstr>
      <vt:lpstr>Identification of trim errors </vt:lpstr>
      <vt:lpstr>Detailed error detection analysis / threshold evaluation</vt:lpstr>
      <vt:lpstr>Next steps</vt:lpstr>
      <vt:lpstr>Conclusions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Modeling of Field Enhanced Thermionic Emission</dc:title>
  <dc:creator>Jonathan Edelen</dc:creator>
  <cp:lastModifiedBy>Jonathan Edelen</cp:lastModifiedBy>
  <cp:revision>749</cp:revision>
  <cp:lastPrinted>2019-02-27T20:28:06Z</cp:lastPrinted>
  <dcterms:created xsi:type="dcterms:W3CDTF">2019-07-13T16:43:49Z</dcterms:created>
  <dcterms:modified xsi:type="dcterms:W3CDTF">2024-03-14T12:59:30Z</dcterms:modified>
</cp:coreProperties>
</file>