
<file path=[Content_Types].xml><?xml version="1.0" encoding="utf-8"?>
<Types xmlns="http://schemas.openxmlformats.org/package/2006/content-types">
  <Default Extension="emf" ContentType="image/x-emf"/>
  <Default Extension="jpeg" ContentType="image/jpeg"/>
  <Default Extension="jpg" ContentType="image/jpg"/>
  <Default Extension="mp4" ContentType="video/mp4"/>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6">
  <p:sldMasterIdLst>
    <p:sldMasterId id="2147483648" r:id="rId1"/>
    <p:sldMasterId id="2147483661" r:id="rId2"/>
    <p:sldMasterId id="2147483673" r:id="rId3"/>
    <p:sldMasterId id="2147483685" r:id="rId4"/>
    <p:sldMasterId id="2147483698" r:id="rId5"/>
  </p:sldMasterIdLst>
  <p:notesMasterIdLst>
    <p:notesMasterId r:id="rId42"/>
  </p:notesMasterIdLst>
  <p:sldIdLst>
    <p:sldId id="701" r:id="rId6"/>
    <p:sldId id="732" r:id="rId7"/>
    <p:sldId id="858" r:id="rId8"/>
    <p:sldId id="859" r:id="rId9"/>
    <p:sldId id="860" r:id="rId10"/>
    <p:sldId id="527" r:id="rId11"/>
    <p:sldId id="861" r:id="rId12"/>
    <p:sldId id="862" r:id="rId13"/>
    <p:sldId id="722" r:id="rId14"/>
    <p:sldId id="723" r:id="rId15"/>
    <p:sldId id="855" r:id="rId16"/>
    <p:sldId id="853" r:id="rId17"/>
    <p:sldId id="863" r:id="rId18"/>
    <p:sldId id="864" r:id="rId19"/>
    <p:sldId id="865" r:id="rId20"/>
    <p:sldId id="867" r:id="rId21"/>
    <p:sldId id="866" r:id="rId22"/>
    <p:sldId id="868" r:id="rId23"/>
    <p:sldId id="673" r:id="rId24"/>
    <p:sldId id="674" r:id="rId25"/>
    <p:sldId id="659" r:id="rId26"/>
    <p:sldId id="675" r:id="rId27"/>
    <p:sldId id="636" r:id="rId28"/>
    <p:sldId id="645" r:id="rId29"/>
    <p:sldId id="264" r:id="rId30"/>
    <p:sldId id="267" r:id="rId31"/>
    <p:sldId id="270" r:id="rId32"/>
    <p:sldId id="256" r:id="rId33"/>
    <p:sldId id="258" r:id="rId34"/>
    <p:sldId id="869" r:id="rId35"/>
    <p:sldId id="870" r:id="rId36"/>
    <p:sldId id="871" r:id="rId37"/>
    <p:sldId id="872" r:id="rId38"/>
    <p:sldId id="854" r:id="rId39"/>
    <p:sldId id="731" r:id="rId40"/>
    <p:sldId id="87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ol J Johnstone" initials="CJJ" lastIdx="1" clrIdx="0">
    <p:extLst>
      <p:ext uri="{19B8F6BF-5375-455C-9EA6-DF929625EA0E}">
        <p15:presenceInfo xmlns:p15="http://schemas.microsoft.com/office/powerpoint/2012/main" userId="S::cjj@services.fnal.gov::4014c752-eab9-4fb1-a1d6-d810bda1ae8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38" autoAdjust="0"/>
    <p:restoredTop sz="94987" autoAdjust="0"/>
  </p:normalViewPr>
  <p:slideViewPr>
    <p:cSldViewPr snapToGrid="0">
      <p:cViewPr varScale="1">
        <p:scale>
          <a:sx n="82" d="100"/>
          <a:sy n="82" d="100"/>
        </p:scale>
        <p:origin x="725" y="6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333676-56AC-48EF-A5B5-3806B01C754C}" type="datetimeFigureOut">
              <a:rPr lang="en-US" smtClean="0"/>
              <a:t>3/13/2024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91E484-A1D4-4E4B-A5FE-A7889FCDDFFC}" type="slidenum">
              <a:rPr lang="en-US" smtClean="0"/>
              <a:t>‹#›</a:t>
            </a:fld>
            <a:endParaRPr lang="en-US"/>
          </a:p>
        </p:txBody>
      </p:sp>
    </p:spTree>
    <p:extLst>
      <p:ext uri="{BB962C8B-B14F-4D97-AF65-F5344CB8AC3E}">
        <p14:creationId xmlns:p14="http://schemas.microsoft.com/office/powerpoint/2010/main" val="2524363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title of this talk is … There is a new treatment for cancer call FLASH – as its name implies, it is a rapid application of radiation.  First I will introduce you to present forms of radiotherapy and then cover the results from preclinical FLASH studies using different types of radiation.  After preclinical, I will then move to a possible clinical implementation of FLASH including accelerator and beam delivery considerations.  Examples will be presented using state of the art accelerators to fully realize FLASH capability followed by challenges in ultra-fast and large-field detector technology.  Finally a summary of what we know about FLASH and open questions for further research.</a:t>
            </a:r>
          </a:p>
        </p:txBody>
      </p:sp>
      <p:sp>
        <p:nvSpPr>
          <p:cNvPr id="4" name="Slide Number Placeholder 3"/>
          <p:cNvSpPr>
            <a:spLocks noGrp="1"/>
          </p:cNvSpPr>
          <p:nvPr>
            <p:ph type="sldNum" sz="quarter" idx="5"/>
          </p:nvPr>
        </p:nvSpPr>
        <p:spPr/>
        <p:txBody>
          <a:bodyPr/>
          <a:lstStyle/>
          <a:p>
            <a:fld id="{5F91E484-A1D4-4E4B-A5FE-A7889FCDDFFC}" type="slidenum">
              <a:rPr lang="en-US" smtClean="0"/>
              <a:t>1</a:t>
            </a:fld>
            <a:endParaRPr lang="en-US"/>
          </a:p>
        </p:txBody>
      </p:sp>
    </p:spTree>
    <p:extLst>
      <p:ext uri="{BB962C8B-B14F-4D97-AF65-F5344CB8AC3E}">
        <p14:creationId xmlns:p14="http://schemas.microsoft.com/office/powerpoint/2010/main" val="200021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latin typeface="Arial" panose="020B0604020202020204" pitchFamily="34" charset="0"/>
                <a:cs typeface="msgothic" charset="0"/>
              </a:rPr>
              <a:t>Here is a study where different parts of the same pig were irradiated with conventional and FLASH dose rates to single-fraction doses of 28, 31, or 34 </a:t>
            </a:r>
            <a:r>
              <a:rPr lang="en-GB" altLang="en-US" dirty="0" err="1">
                <a:latin typeface="Arial" panose="020B0604020202020204" pitchFamily="34" charset="0"/>
                <a:cs typeface="msgothic" charset="0"/>
              </a:rPr>
              <a:t>Gy</a:t>
            </a:r>
            <a:r>
              <a:rPr lang="en-GB" altLang="en-US" dirty="0">
                <a:latin typeface="Arial" panose="020B0604020202020204" pitchFamily="34" charset="0"/>
                <a:cs typeface="msgothic" charset="0"/>
              </a:rPr>
              <a:t>.</a:t>
            </a:r>
          </a:p>
          <a:p>
            <a:endParaRPr lang="en-GB" altLang="en-US" dirty="0">
              <a:latin typeface="Arial" panose="020B0604020202020204" pitchFamily="34" charset="0"/>
              <a:cs typeface="msgothic" charset="0"/>
            </a:endParaRPr>
          </a:p>
          <a:p>
            <a:r>
              <a:rPr lang="en-GB" altLang="en-US" b="1" dirty="0">
                <a:latin typeface="Arial" panose="020B0604020202020204" pitchFamily="34" charset="0"/>
                <a:cs typeface="msgothic" charset="0"/>
              </a:rPr>
              <a:t>(CLICK)</a:t>
            </a:r>
          </a:p>
          <a:p>
            <a:endParaRPr lang="en-GB" altLang="en-US" dirty="0">
              <a:latin typeface="Arial" panose="020B0604020202020204" pitchFamily="34" charset="0"/>
              <a:cs typeface="msgothic" charset="0"/>
            </a:endParaRPr>
          </a:p>
          <a:p>
            <a:r>
              <a:rPr lang="en-GB" altLang="en-US" dirty="0">
                <a:latin typeface="Arial" panose="020B0604020202020204" pitchFamily="34" charset="0"/>
                <a:cs typeface="msgothic" charset="0"/>
              </a:rPr>
              <a:t>You can see the results here 36 weeks after radiation with 4.5-6 MeV electrons where spots irradiated with a conventional dose rate of 0.08 </a:t>
            </a:r>
            <a:r>
              <a:rPr lang="en-GB" altLang="en-US" dirty="0" err="1">
                <a:latin typeface="Arial" panose="020B0604020202020204" pitchFamily="34" charset="0"/>
                <a:cs typeface="msgothic" charset="0"/>
              </a:rPr>
              <a:t>Gy</a:t>
            </a:r>
            <a:r>
              <a:rPr lang="en-GB" altLang="en-US" dirty="0">
                <a:latin typeface="Arial" panose="020B0604020202020204" pitchFamily="34" charset="0"/>
                <a:cs typeface="msgothic" charset="0"/>
              </a:rPr>
              <a:t>/s showing  necrotic lesions typical of late normal tissue damage. On the other hand, areas treated </a:t>
            </a:r>
            <a:r>
              <a:rPr lang="en-GB" altLang="en-US" dirty="0" err="1">
                <a:latin typeface="Arial" panose="020B0604020202020204" pitchFamily="34" charset="0"/>
                <a:cs typeface="msgothic" charset="0"/>
              </a:rPr>
              <a:t>eiyh</a:t>
            </a:r>
            <a:r>
              <a:rPr lang="en-GB" altLang="en-US" dirty="0">
                <a:latin typeface="Arial" panose="020B0604020202020204" pitchFamily="34" charset="0"/>
                <a:cs typeface="msgothic" charset="0"/>
              </a:rPr>
              <a:t> an ultra-high dose rate of 300 </a:t>
            </a:r>
            <a:r>
              <a:rPr lang="en-GB" altLang="en-US" dirty="0" err="1">
                <a:latin typeface="Arial" panose="020B0604020202020204" pitchFamily="34" charset="0"/>
                <a:cs typeface="msgothic" charset="0"/>
              </a:rPr>
              <a:t>Gy</a:t>
            </a:r>
            <a:r>
              <a:rPr lang="en-GB" altLang="en-US" dirty="0">
                <a:latin typeface="Arial" panose="020B0604020202020204" pitchFamily="34" charset="0"/>
                <a:cs typeface="msgothic" charset="0"/>
              </a:rPr>
              <a:t>/s showed no adverse affects of the radiation and appears to have spared the normal tissue.</a:t>
            </a:r>
          </a:p>
          <a:p>
            <a:endParaRPr lang="en-GB" altLang="en-US" dirty="0">
              <a:latin typeface="Arial" panose="020B0604020202020204" pitchFamily="34" charset="0"/>
              <a:cs typeface="msgothic" charset="0"/>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lang="en-US" dirty="0"/>
              <a:t>The bottom line is that ultra-high dose rate radiation appears to have significant normal tissue sparing when compared to conventional treatments. However, the case is not so simple as to say that a FLASH dose rate will produce the desired effect. There have been other studies using FLASH dose rates that did not see the FLASH sparing.</a:t>
            </a:r>
          </a:p>
          <a:p>
            <a:endParaRPr lang="en-GB" altLang="en-US" dirty="0">
              <a:latin typeface="Arial" panose="020B0604020202020204" pitchFamily="34" charset="0"/>
              <a:cs typeface="msgothic" charset="0"/>
            </a:endParaRPr>
          </a:p>
        </p:txBody>
      </p:sp>
      <p:sp>
        <p:nvSpPr>
          <p:cNvPr id="4" name="Slide Number Placeholder 3"/>
          <p:cNvSpPr>
            <a:spLocks noGrp="1"/>
          </p:cNvSpPr>
          <p:nvPr>
            <p:ph type="sldNum" sz="quarter" idx="5"/>
          </p:nvPr>
        </p:nvSpPr>
        <p:spPr/>
        <p:txBody>
          <a:bodyPr/>
          <a:lstStyle/>
          <a:p>
            <a:fld id="{D69323AF-D38B-4DB9-A28C-9CA60664DDDA}" type="slidenum">
              <a:rPr lang="en-US" smtClean="0"/>
              <a:pPr/>
              <a:t>6</a:t>
            </a:fld>
            <a:endParaRPr lang="en-US"/>
          </a:p>
        </p:txBody>
      </p:sp>
    </p:spTree>
    <p:extLst>
      <p:ext uri="{BB962C8B-B14F-4D97-AF65-F5344CB8AC3E}">
        <p14:creationId xmlns:p14="http://schemas.microsoft.com/office/powerpoint/2010/main" val="1928539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intimidating table shows the large number of preclinical FLASH studies – and there are many more recent ones.  The study circled gave the most systematic study, 10 </a:t>
            </a:r>
            <a:r>
              <a:rPr lang="en-US" dirty="0" err="1"/>
              <a:t>Gy</a:t>
            </a:r>
            <a:r>
              <a:rPr lang="en-US" dirty="0"/>
              <a:t> total dose with steps in instantaneous dose rate.  This particular study helped define the beam conditions for electron FLASH.</a:t>
            </a:r>
          </a:p>
        </p:txBody>
      </p:sp>
      <p:sp>
        <p:nvSpPr>
          <p:cNvPr id="4" name="Slide Number Placeholder 3"/>
          <p:cNvSpPr>
            <a:spLocks noGrp="1"/>
          </p:cNvSpPr>
          <p:nvPr>
            <p:ph type="sldNum" sz="quarter" idx="5"/>
          </p:nvPr>
        </p:nvSpPr>
        <p:spPr/>
        <p:txBody>
          <a:bodyPr/>
          <a:lstStyle/>
          <a:p>
            <a:fld id="{5F91E484-A1D4-4E4B-A5FE-A7889FCDDFFC}" type="slidenum">
              <a:rPr lang="en-US" smtClean="0"/>
              <a:t>9</a:t>
            </a:fld>
            <a:endParaRPr lang="en-US"/>
          </a:p>
        </p:txBody>
      </p:sp>
    </p:spTree>
    <p:extLst>
      <p:ext uri="{BB962C8B-B14F-4D97-AF65-F5344CB8AC3E}">
        <p14:creationId xmlns:p14="http://schemas.microsoft.com/office/powerpoint/2010/main" val="1277194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FLASH tumor studies show no decreased response of tumors to FLASH vs conventional radiotherapy, However, one proton study showed significant increased reduction in tumor size for non small cell lung cancer for FLASH over conventional radiotherapy.</a:t>
            </a:r>
          </a:p>
        </p:txBody>
      </p:sp>
      <p:sp>
        <p:nvSpPr>
          <p:cNvPr id="4" name="Slide Number Placeholder 3"/>
          <p:cNvSpPr>
            <a:spLocks noGrp="1"/>
          </p:cNvSpPr>
          <p:nvPr>
            <p:ph type="sldNum" sz="quarter" idx="5"/>
          </p:nvPr>
        </p:nvSpPr>
        <p:spPr/>
        <p:txBody>
          <a:bodyPr/>
          <a:lstStyle/>
          <a:p>
            <a:fld id="{5F91E484-A1D4-4E4B-A5FE-A7889FCDDFFC}" type="slidenum">
              <a:rPr lang="en-US" smtClean="0"/>
              <a:t>10</a:t>
            </a:fld>
            <a:endParaRPr lang="en-US"/>
          </a:p>
        </p:txBody>
      </p:sp>
    </p:spTree>
    <p:extLst>
      <p:ext uri="{BB962C8B-B14F-4D97-AF65-F5344CB8AC3E}">
        <p14:creationId xmlns:p14="http://schemas.microsoft.com/office/powerpoint/2010/main" val="2770336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same time RadiaBeam and UCLA are working on the design of a single </a:t>
            </a:r>
            <a:r>
              <a:rPr lang="en-US" dirty="0" err="1"/>
              <a:t>linac</a:t>
            </a:r>
            <a:r>
              <a:rPr lang="en-US" dirty="0"/>
              <a:t> solution based on a </a:t>
            </a:r>
            <a:r>
              <a:rPr lang="en-US" dirty="0" err="1"/>
              <a:t>ROtational</a:t>
            </a:r>
            <a:r>
              <a:rPr lang="en-US" dirty="0"/>
              <a:t> direct Aperture optimization with a Decoupled multi-leaf collimator) ring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project, called ROAD, the </a:t>
            </a:r>
            <a:r>
              <a:rPr lang="en-US" dirty="0" err="1"/>
              <a:t>linac</a:t>
            </a:r>
            <a:r>
              <a:rPr lang="en-US" dirty="0"/>
              <a:t> pulses are timed to align with a counter-rotating ring of 75 pre-shaped multi-leaf collimator apertures.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both the </a:t>
            </a:r>
            <a:r>
              <a:rPr lang="en-US" dirty="0" err="1"/>
              <a:t>linac</a:t>
            </a:r>
            <a:r>
              <a:rPr lang="en-US" dirty="0"/>
              <a:t> and multi-leaf collimator ring rotate in opposite directions at 60 rpm, 150 modulated beams are delivered in 1 s, with each delivering up to 0.67 </a:t>
            </a:r>
            <a:r>
              <a:rPr lang="en-US" dirty="0" err="1"/>
              <a:t>Gy</a:t>
            </a:r>
            <a:r>
              <a:rPr lang="en-US" dirty="0"/>
              <a:t> to the tumor</a:t>
            </a:r>
          </a:p>
          <a:p>
            <a:endParaRPr lang="ru-RU" dirty="0"/>
          </a:p>
        </p:txBody>
      </p:sp>
      <p:sp>
        <p:nvSpPr>
          <p:cNvPr id="4" name="Slide Number Placeholder 3"/>
          <p:cNvSpPr>
            <a:spLocks noGrp="1"/>
          </p:cNvSpPr>
          <p:nvPr>
            <p:ph type="sldNum" sz="quarter" idx="5"/>
          </p:nvPr>
        </p:nvSpPr>
        <p:spPr/>
        <p:txBody>
          <a:bodyPr/>
          <a:lstStyle/>
          <a:p>
            <a:fld id="{351D07BC-161C-0A49-A783-76AA7D7D6B56}" type="slidenum">
              <a:rPr lang="en-US" smtClean="0"/>
              <a:t>21</a:t>
            </a:fld>
            <a:endParaRPr lang="en-US" dirty="0"/>
          </a:p>
        </p:txBody>
      </p:sp>
    </p:spTree>
    <p:extLst>
      <p:ext uri="{BB962C8B-B14F-4D97-AF65-F5344CB8AC3E}">
        <p14:creationId xmlns:p14="http://schemas.microsoft.com/office/powerpoint/2010/main" val="2189698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ACCIL, which stands for An Advanced Compact Carbon high gradient Ion </a:t>
            </a:r>
            <a:r>
              <a:rPr lang="en-US" dirty="0" err="1"/>
              <a:t>Linac</a:t>
            </a:r>
            <a:r>
              <a:rPr lang="en-US" dirty="0"/>
              <a:t> is being developed by collaboration of Argonne National Laboratory and RadiaBeam</a:t>
            </a:r>
          </a:p>
          <a:p>
            <a:r>
              <a:rPr lang="en-US" dirty="0"/>
              <a:t>ACCIL is designed to provide 1 GV accelerating voltage in a 45m footprint</a:t>
            </a:r>
          </a:p>
          <a:p>
            <a:r>
              <a:rPr lang="en-US" dirty="0"/>
              <a:t>To achieve this footprint, the real-estate gradients of ~35 MV/m  and</a:t>
            </a:r>
            <a:r>
              <a:rPr lang="ru-RU" dirty="0"/>
              <a:t> </a:t>
            </a:r>
            <a:r>
              <a:rPr lang="en-US" u="sng" dirty="0"/>
              <a:t>50 MV/m </a:t>
            </a:r>
            <a:r>
              <a:rPr lang="en-US" dirty="0"/>
              <a:t>accelerating gradients are required, which is about 5 to 10 times higher than the gradients achieved in the conventional drift-tube </a:t>
            </a:r>
            <a:r>
              <a:rPr lang="en-US" dirty="0" err="1"/>
              <a:t>linac</a:t>
            </a:r>
            <a:r>
              <a:rPr lang="en-US" dirty="0"/>
              <a:t> (DTL) or coupled DTL structures/</a:t>
            </a:r>
          </a:p>
          <a:p>
            <a:r>
              <a:rPr lang="en-US" dirty="0"/>
              <a:t>Therefore, one of the most critical project goals is to develop 50 MV/m structures for low energy ions.</a:t>
            </a:r>
          </a:p>
          <a:p>
            <a:endParaRPr lang="en-US" dirty="0"/>
          </a:p>
        </p:txBody>
      </p:sp>
      <p:sp>
        <p:nvSpPr>
          <p:cNvPr id="4" name="Slide Number Placeholder 3"/>
          <p:cNvSpPr>
            <a:spLocks noGrp="1"/>
          </p:cNvSpPr>
          <p:nvPr>
            <p:ph type="sldNum" sz="quarter" idx="5"/>
          </p:nvPr>
        </p:nvSpPr>
        <p:spPr/>
        <p:txBody>
          <a:bodyPr/>
          <a:lstStyle/>
          <a:p>
            <a:fld id="{351D07BC-161C-0A49-A783-76AA7D7D6B56}" type="slidenum">
              <a:rPr lang="en-US" smtClean="0"/>
              <a:t>23</a:t>
            </a:fld>
            <a:endParaRPr lang="en-US" dirty="0"/>
          </a:p>
        </p:txBody>
      </p:sp>
    </p:spTree>
    <p:extLst>
      <p:ext uri="{BB962C8B-B14F-4D97-AF65-F5344CB8AC3E}">
        <p14:creationId xmlns:p14="http://schemas.microsoft.com/office/powerpoint/2010/main" val="3319665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Currently, this project is in R&amp;D stage and consists of several smaller sub-projects, each solving its own critical problem.</a:t>
            </a:r>
          </a:p>
          <a:p>
            <a:r>
              <a:rPr lang="en-US" dirty="0"/>
              <a:t>For example, the high-gradient accelerating structure for fast particles with the energies of ~150 MeV and higher was developed by RadiaBeam and tested at Argonne 5 years ago</a:t>
            </a:r>
          </a:p>
          <a:p>
            <a:r>
              <a:rPr lang="en-US" dirty="0"/>
              <a:t>Low-beta negative harmonic structure for slow particles from 50 to 100 MeV has just been tested at Argonne this year. </a:t>
            </a:r>
          </a:p>
          <a:p>
            <a:r>
              <a:rPr lang="en-US" dirty="0"/>
              <a:t>The other developments include a structure for intermediate energies, compact beam scanners and gantries, which are also being developed at Argonne.</a:t>
            </a:r>
          </a:p>
        </p:txBody>
      </p:sp>
      <p:sp>
        <p:nvSpPr>
          <p:cNvPr id="4" name="Slide Number Placeholder 3"/>
          <p:cNvSpPr>
            <a:spLocks noGrp="1"/>
          </p:cNvSpPr>
          <p:nvPr>
            <p:ph type="sldNum" sz="quarter" idx="5"/>
          </p:nvPr>
        </p:nvSpPr>
        <p:spPr/>
        <p:txBody>
          <a:bodyPr/>
          <a:lstStyle/>
          <a:p>
            <a:fld id="{351D07BC-161C-0A49-A783-76AA7D7D6B56}" type="slidenum">
              <a:rPr lang="en-US" smtClean="0"/>
              <a:t>24</a:t>
            </a:fld>
            <a:endParaRPr lang="en-US" dirty="0"/>
          </a:p>
        </p:txBody>
      </p:sp>
    </p:spTree>
    <p:extLst>
      <p:ext uri="{BB962C8B-B14F-4D97-AF65-F5344CB8AC3E}">
        <p14:creationId xmlns:p14="http://schemas.microsoft.com/office/powerpoint/2010/main" val="2415213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A9145-178F-4C4E-B3FA-B32830FCCC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F49436-44D9-4080-BF1E-0DC998E7E5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AF9EA4-A7E4-430A-8F8B-7DE1542520CF}"/>
              </a:ext>
            </a:extLst>
          </p:cNvPr>
          <p:cNvSpPr>
            <a:spLocks noGrp="1"/>
          </p:cNvSpPr>
          <p:nvPr>
            <p:ph type="dt" sz="half" idx="10"/>
          </p:nvPr>
        </p:nvSpPr>
        <p:spPr/>
        <p:txBody>
          <a:bodyPr/>
          <a:lstStyle/>
          <a:p>
            <a:fld id="{F5B64885-A30E-42BB-A2B7-E1ADFDBF73CE}" type="datetimeFigureOut">
              <a:rPr lang="en-US" smtClean="0"/>
              <a:t>3/13/2024</a:t>
            </a:fld>
            <a:endParaRPr lang="en-US"/>
          </a:p>
        </p:txBody>
      </p:sp>
      <p:sp>
        <p:nvSpPr>
          <p:cNvPr id="5" name="Footer Placeholder 4">
            <a:extLst>
              <a:ext uri="{FF2B5EF4-FFF2-40B4-BE49-F238E27FC236}">
                <a16:creationId xmlns:a16="http://schemas.microsoft.com/office/drawing/2014/main" id="{05A7909F-7ED4-4519-B828-338D4F6FFF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068A1E-E222-403B-8189-8D8084E0E99C}"/>
              </a:ext>
            </a:extLst>
          </p:cNvPr>
          <p:cNvSpPr>
            <a:spLocks noGrp="1"/>
          </p:cNvSpPr>
          <p:nvPr>
            <p:ph type="sldNum" sz="quarter" idx="12"/>
          </p:nvPr>
        </p:nvSpPr>
        <p:spPr/>
        <p:txBody>
          <a:bodyPr/>
          <a:lstStyle/>
          <a:p>
            <a:fld id="{0B4C3F86-0A84-4D0A-9024-813F2CDD9407}" type="slidenum">
              <a:rPr lang="en-US" smtClean="0"/>
              <a:t>‹#›</a:t>
            </a:fld>
            <a:endParaRPr lang="en-US"/>
          </a:p>
        </p:txBody>
      </p:sp>
    </p:spTree>
    <p:extLst>
      <p:ext uri="{BB962C8B-B14F-4D97-AF65-F5344CB8AC3E}">
        <p14:creationId xmlns:p14="http://schemas.microsoft.com/office/powerpoint/2010/main" val="3050082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1E52C-DD07-4BF5-8F94-C422FFEF6F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2F0D5F-03A8-4E5F-87A1-AC760189BF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E54CF6-D5E7-4D54-A79A-D31BF80C2035}"/>
              </a:ext>
            </a:extLst>
          </p:cNvPr>
          <p:cNvSpPr>
            <a:spLocks noGrp="1"/>
          </p:cNvSpPr>
          <p:nvPr>
            <p:ph type="dt" sz="half" idx="10"/>
          </p:nvPr>
        </p:nvSpPr>
        <p:spPr/>
        <p:txBody>
          <a:bodyPr/>
          <a:lstStyle/>
          <a:p>
            <a:fld id="{F5B64885-A30E-42BB-A2B7-E1ADFDBF73CE}" type="datetimeFigureOut">
              <a:rPr lang="en-US" smtClean="0"/>
              <a:t>3/13/2024</a:t>
            </a:fld>
            <a:endParaRPr lang="en-US"/>
          </a:p>
        </p:txBody>
      </p:sp>
      <p:sp>
        <p:nvSpPr>
          <p:cNvPr id="5" name="Footer Placeholder 4">
            <a:extLst>
              <a:ext uri="{FF2B5EF4-FFF2-40B4-BE49-F238E27FC236}">
                <a16:creationId xmlns:a16="http://schemas.microsoft.com/office/drawing/2014/main" id="{73F4AA52-5819-48F2-9A8B-C035BA732A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4C614A-D17A-44CD-ADC9-519CEA0705E9}"/>
              </a:ext>
            </a:extLst>
          </p:cNvPr>
          <p:cNvSpPr>
            <a:spLocks noGrp="1"/>
          </p:cNvSpPr>
          <p:nvPr>
            <p:ph type="sldNum" sz="quarter" idx="12"/>
          </p:nvPr>
        </p:nvSpPr>
        <p:spPr/>
        <p:txBody>
          <a:bodyPr/>
          <a:lstStyle/>
          <a:p>
            <a:fld id="{0B4C3F86-0A84-4D0A-9024-813F2CDD9407}" type="slidenum">
              <a:rPr lang="en-US" smtClean="0"/>
              <a:t>‹#›</a:t>
            </a:fld>
            <a:endParaRPr lang="en-US"/>
          </a:p>
        </p:txBody>
      </p:sp>
    </p:spTree>
    <p:extLst>
      <p:ext uri="{BB962C8B-B14F-4D97-AF65-F5344CB8AC3E}">
        <p14:creationId xmlns:p14="http://schemas.microsoft.com/office/powerpoint/2010/main" val="4128504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7EBA40-6F6B-4D11-8FBD-4451DA5D696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B423AC-B4E6-4860-92BC-F08D7B56A82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C69F5D-CEB8-402A-A271-7EA3EFB28174}"/>
              </a:ext>
            </a:extLst>
          </p:cNvPr>
          <p:cNvSpPr>
            <a:spLocks noGrp="1"/>
          </p:cNvSpPr>
          <p:nvPr>
            <p:ph type="dt" sz="half" idx="10"/>
          </p:nvPr>
        </p:nvSpPr>
        <p:spPr/>
        <p:txBody>
          <a:bodyPr/>
          <a:lstStyle/>
          <a:p>
            <a:fld id="{F5B64885-A30E-42BB-A2B7-E1ADFDBF73CE}" type="datetimeFigureOut">
              <a:rPr lang="en-US" smtClean="0"/>
              <a:t>3/13/2024</a:t>
            </a:fld>
            <a:endParaRPr lang="en-US"/>
          </a:p>
        </p:txBody>
      </p:sp>
      <p:sp>
        <p:nvSpPr>
          <p:cNvPr id="5" name="Footer Placeholder 4">
            <a:extLst>
              <a:ext uri="{FF2B5EF4-FFF2-40B4-BE49-F238E27FC236}">
                <a16:creationId xmlns:a16="http://schemas.microsoft.com/office/drawing/2014/main" id="{F39E2FD9-0FDF-43A2-A79E-C909BFA759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C67156-E5EA-4E27-872F-FB279323A74B}"/>
              </a:ext>
            </a:extLst>
          </p:cNvPr>
          <p:cNvSpPr>
            <a:spLocks noGrp="1"/>
          </p:cNvSpPr>
          <p:nvPr>
            <p:ph type="sldNum" sz="quarter" idx="12"/>
          </p:nvPr>
        </p:nvSpPr>
        <p:spPr/>
        <p:txBody>
          <a:bodyPr/>
          <a:lstStyle/>
          <a:p>
            <a:fld id="{0B4C3F86-0A84-4D0A-9024-813F2CDD9407}" type="slidenum">
              <a:rPr lang="en-US" smtClean="0"/>
              <a:t>‹#›</a:t>
            </a:fld>
            <a:endParaRPr lang="en-US"/>
          </a:p>
        </p:txBody>
      </p:sp>
    </p:spTree>
    <p:extLst>
      <p:ext uri="{BB962C8B-B14F-4D97-AF65-F5344CB8AC3E}">
        <p14:creationId xmlns:p14="http://schemas.microsoft.com/office/powerpoint/2010/main" val="14220443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8642" y="685800"/>
            <a:ext cx="11094271" cy="685800"/>
          </a:xfrm>
        </p:spPr>
        <p:txBody>
          <a:bodyPr/>
          <a:lstStyle/>
          <a:p>
            <a:r>
              <a:rPr lang="en-US"/>
              <a:t>Click to edit Master title style</a:t>
            </a:r>
            <a:endParaRPr lang="en-US" dirty="0"/>
          </a:p>
        </p:txBody>
      </p:sp>
      <p:sp>
        <p:nvSpPr>
          <p:cNvPr id="9" name="Slide Number Placeholder 8"/>
          <p:cNvSpPr>
            <a:spLocks noGrp="1"/>
          </p:cNvSpPr>
          <p:nvPr>
            <p:ph type="sldNum" sz="quarter" idx="10"/>
          </p:nvPr>
        </p:nvSpPr>
        <p:spPr/>
        <p:txBody>
          <a:bodyPr/>
          <a:lstStyle/>
          <a:p>
            <a:fld id="{CC041753-90EA-4E44-9BB8-633978F3CCC4}" type="slidenum">
              <a:rPr lang="en-US" smtClean="0"/>
              <a:pPr/>
              <a:t>‹#›</a:t>
            </a:fld>
            <a:endParaRPr lang="en-US" dirty="0"/>
          </a:p>
        </p:txBody>
      </p:sp>
      <p:sp>
        <p:nvSpPr>
          <p:cNvPr id="10" name="Footer Placeholder 9"/>
          <p:cNvSpPr>
            <a:spLocks noGrp="1"/>
          </p:cNvSpPr>
          <p:nvPr>
            <p:ph type="ftr" sz="quarter" idx="11"/>
          </p:nvPr>
        </p:nvSpPr>
        <p:spPr/>
        <p:txBody>
          <a:bodyPr/>
          <a:lstStyle/>
          <a:p>
            <a:r>
              <a:rPr lang="en-US" dirty="0"/>
              <a:t>FLASH Radiation Therapy Workshop - Snowmass 21</a:t>
            </a:r>
          </a:p>
        </p:txBody>
      </p:sp>
      <p:sp>
        <p:nvSpPr>
          <p:cNvPr id="6" name="Content Placeholder 5"/>
          <p:cNvSpPr>
            <a:spLocks noGrp="1"/>
          </p:cNvSpPr>
          <p:nvPr>
            <p:ph sz="quarter" idx="12"/>
          </p:nvPr>
        </p:nvSpPr>
        <p:spPr>
          <a:xfrm>
            <a:off x="548639" y="1737360"/>
            <a:ext cx="5242560" cy="4572000"/>
          </a:xfrm>
        </p:spPr>
        <p:txBody>
          <a:bodyPr rIns="137160">
            <a:noAutofit/>
          </a:bodyPr>
          <a:lstStyle>
            <a:lvl1pPr>
              <a:defRPr sz="1800"/>
            </a:lvl1pPr>
            <a:lvl2pPr>
              <a:defRPr sz="1800"/>
            </a:lvl2pPr>
            <a:lvl3pPr>
              <a:defRPr sz="1600"/>
            </a:lvl3pPr>
            <a:lvl4pPr>
              <a:defRPr sz="14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7"/>
          <p:cNvSpPr>
            <a:spLocks noGrp="1"/>
          </p:cNvSpPr>
          <p:nvPr>
            <p:ph sz="quarter" idx="13"/>
          </p:nvPr>
        </p:nvSpPr>
        <p:spPr>
          <a:xfrm>
            <a:off x="6400351" y="1737360"/>
            <a:ext cx="5242560" cy="4572000"/>
          </a:xfrm>
        </p:spPr>
        <p:txBody>
          <a:bodyPr rIns="137160">
            <a:noAutofit/>
          </a:bodyPr>
          <a:lstStyle>
            <a:lvl1pPr>
              <a:defRPr sz="1800"/>
            </a:lvl1pPr>
            <a:lvl2pPr>
              <a:defRPr sz="1800"/>
            </a:lvl2pPr>
            <a:lvl3pPr>
              <a:defRPr sz="1600"/>
            </a:lvl3pPr>
            <a:lvl4pPr>
              <a:defRPr sz="14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666406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AB9E1-EDD8-EF4F-995E-2B43A00800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63C0163-EA1D-E746-918D-092C1353CE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588337-EF5F-294C-B4DF-4BADCE1B17F8}"/>
              </a:ext>
            </a:extLst>
          </p:cNvPr>
          <p:cNvSpPr>
            <a:spLocks noGrp="1"/>
          </p:cNvSpPr>
          <p:nvPr>
            <p:ph type="dt" sz="half" idx="10"/>
          </p:nvPr>
        </p:nvSpPr>
        <p:spPr/>
        <p:txBody>
          <a:bodyPr/>
          <a:lstStyle/>
          <a:p>
            <a:fld id="{33792EF1-508B-3E47-B110-D4300DF572D0}" type="datetime1">
              <a:rPr lang="en-US" smtClean="0"/>
              <a:t>3/13/2024</a:t>
            </a:fld>
            <a:endParaRPr lang="en-US" dirty="0"/>
          </a:p>
        </p:txBody>
      </p:sp>
      <p:sp>
        <p:nvSpPr>
          <p:cNvPr id="5" name="Footer Placeholder 4">
            <a:extLst>
              <a:ext uri="{FF2B5EF4-FFF2-40B4-BE49-F238E27FC236}">
                <a16:creationId xmlns:a16="http://schemas.microsoft.com/office/drawing/2014/main" id="{BD94AF87-58FB-974E-8B86-0A2395D88A8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EDC421A-ECBA-BA4C-B534-7CFFEC8D7017}"/>
              </a:ext>
            </a:extLst>
          </p:cNvPr>
          <p:cNvSpPr>
            <a:spLocks noGrp="1"/>
          </p:cNvSpPr>
          <p:nvPr>
            <p:ph type="sldNum" sz="quarter" idx="12"/>
          </p:nvPr>
        </p:nvSpPr>
        <p:spPr/>
        <p:txBody>
          <a:bodyPr/>
          <a:lstStyle/>
          <a:p>
            <a:fld id="{C5C77E4C-1CFD-374C-9DF5-B5483B4F8C58}" type="slidenum">
              <a:rPr lang="en-US" smtClean="0"/>
              <a:t>‹#›</a:t>
            </a:fld>
            <a:endParaRPr lang="en-US" dirty="0"/>
          </a:p>
        </p:txBody>
      </p:sp>
    </p:spTree>
    <p:extLst>
      <p:ext uri="{BB962C8B-B14F-4D97-AF65-F5344CB8AC3E}">
        <p14:creationId xmlns:p14="http://schemas.microsoft.com/office/powerpoint/2010/main" val="1032584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74349-81FC-BD44-B9DF-26A046E10B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432A10-F987-884C-B24A-FFBB0D66D0AC}"/>
              </a:ext>
            </a:extLst>
          </p:cNvPr>
          <p:cNvSpPr>
            <a:spLocks noGrp="1"/>
          </p:cNvSpPr>
          <p:nvPr>
            <p:ph idx="1"/>
          </p:nvPr>
        </p:nvSpPr>
        <p:spPr>
          <a:xfrm>
            <a:off x="637477" y="1279216"/>
            <a:ext cx="10515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98E93-FAE0-C643-9A3F-137F7363E30C}"/>
              </a:ext>
            </a:extLst>
          </p:cNvPr>
          <p:cNvSpPr>
            <a:spLocks noGrp="1"/>
          </p:cNvSpPr>
          <p:nvPr>
            <p:ph type="dt" sz="half" idx="10"/>
          </p:nvPr>
        </p:nvSpPr>
        <p:spPr/>
        <p:txBody>
          <a:bodyPr/>
          <a:lstStyle/>
          <a:p>
            <a:fld id="{2356144D-E09B-2A4C-A794-4F5968474297}" type="datetime1">
              <a:rPr lang="en-US" smtClean="0"/>
              <a:t>3/13/2024</a:t>
            </a:fld>
            <a:endParaRPr lang="en-US" dirty="0"/>
          </a:p>
        </p:txBody>
      </p:sp>
      <p:sp>
        <p:nvSpPr>
          <p:cNvPr id="5" name="Footer Placeholder 4">
            <a:extLst>
              <a:ext uri="{FF2B5EF4-FFF2-40B4-BE49-F238E27FC236}">
                <a16:creationId xmlns:a16="http://schemas.microsoft.com/office/drawing/2014/main" id="{4F86C4E3-5316-D448-A2C2-8F3667B2AD9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124123A-261A-BB4E-8C16-5274318BC4E3}"/>
              </a:ext>
            </a:extLst>
          </p:cNvPr>
          <p:cNvSpPr>
            <a:spLocks noGrp="1"/>
          </p:cNvSpPr>
          <p:nvPr>
            <p:ph type="sldNum" sz="quarter" idx="12"/>
          </p:nvPr>
        </p:nvSpPr>
        <p:spPr/>
        <p:txBody>
          <a:bodyPr/>
          <a:lstStyle>
            <a:lvl1pPr>
              <a:defRPr sz="1600"/>
            </a:lvl1pPr>
          </a:lstStyle>
          <a:p>
            <a:fld id="{C5C77E4C-1CFD-374C-9DF5-B5483B4F8C58}" type="slidenum">
              <a:rPr lang="en-US" smtClean="0"/>
              <a:pPr/>
              <a:t>‹#›</a:t>
            </a:fld>
            <a:endParaRPr lang="en-US" dirty="0"/>
          </a:p>
        </p:txBody>
      </p:sp>
    </p:spTree>
    <p:extLst>
      <p:ext uri="{BB962C8B-B14F-4D97-AF65-F5344CB8AC3E}">
        <p14:creationId xmlns:p14="http://schemas.microsoft.com/office/powerpoint/2010/main" val="260929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EFDF8-1CF0-C84B-86A7-9F597BAB68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A8591D-D09A-094D-80D7-33D0EE6994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CCCB19-AE8B-CB4E-9D70-29ECB0CE821E}"/>
              </a:ext>
            </a:extLst>
          </p:cNvPr>
          <p:cNvSpPr>
            <a:spLocks noGrp="1"/>
          </p:cNvSpPr>
          <p:nvPr>
            <p:ph type="dt" sz="half" idx="10"/>
          </p:nvPr>
        </p:nvSpPr>
        <p:spPr/>
        <p:txBody>
          <a:bodyPr/>
          <a:lstStyle/>
          <a:p>
            <a:fld id="{7D1D353B-45F9-A940-8856-DA215DF06C25}" type="datetime1">
              <a:rPr lang="en-US" smtClean="0"/>
              <a:t>3/13/2024</a:t>
            </a:fld>
            <a:endParaRPr lang="en-US" dirty="0"/>
          </a:p>
        </p:txBody>
      </p:sp>
      <p:sp>
        <p:nvSpPr>
          <p:cNvPr id="5" name="Footer Placeholder 4">
            <a:extLst>
              <a:ext uri="{FF2B5EF4-FFF2-40B4-BE49-F238E27FC236}">
                <a16:creationId xmlns:a16="http://schemas.microsoft.com/office/drawing/2014/main" id="{4423BD78-F71F-E44C-9C8E-A6191A9B3E7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DACE468-FBE9-AB4A-9223-4B2E62DA2115}"/>
              </a:ext>
            </a:extLst>
          </p:cNvPr>
          <p:cNvSpPr>
            <a:spLocks noGrp="1"/>
          </p:cNvSpPr>
          <p:nvPr>
            <p:ph type="sldNum" sz="quarter" idx="12"/>
          </p:nvPr>
        </p:nvSpPr>
        <p:spPr/>
        <p:txBody>
          <a:bodyPr/>
          <a:lstStyle/>
          <a:p>
            <a:fld id="{C5C77E4C-1CFD-374C-9DF5-B5483B4F8C58}" type="slidenum">
              <a:rPr lang="en-US" smtClean="0"/>
              <a:t>‹#›</a:t>
            </a:fld>
            <a:endParaRPr lang="en-US" dirty="0"/>
          </a:p>
        </p:txBody>
      </p:sp>
    </p:spTree>
    <p:extLst>
      <p:ext uri="{BB962C8B-B14F-4D97-AF65-F5344CB8AC3E}">
        <p14:creationId xmlns:p14="http://schemas.microsoft.com/office/powerpoint/2010/main" val="3419864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E42EE-E13E-CD46-AA28-E2D31547A2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B8237E-720F-714A-BB99-8F825D3EF2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6C50DC-B9B8-C948-B5E7-2672A4C1BD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7807B1-06E1-F149-BD2A-167365EF3875}"/>
              </a:ext>
            </a:extLst>
          </p:cNvPr>
          <p:cNvSpPr>
            <a:spLocks noGrp="1"/>
          </p:cNvSpPr>
          <p:nvPr>
            <p:ph type="dt" sz="half" idx="10"/>
          </p:nvPr>
        </p:nvSpPr>
        <p:spPr/>
        <p:txBody>
          <a:bodyPr/>
          <a:lstStyle/>
          <a:p>
            <a:fld id="{E01698F6-FF1E-C242-9F4B-2B5C68A915ED}" type="datetime1">
              <a:rPr lang="en-US" smtClean="0"/>
              <a:t>3/13/2024</a:t>
            </a:fld>
            <a:endParaRPr lang="en-US" dirty="0"/>
          </a:p>
        </p:txBody>
      </p:sp>
      <p:sp>
        <p:nvSpPr>
          <p:cNvPr id="6" name="Footer Placeholder 5">
            <a:extLst>
              <a:ext uri="{FF2B5EF4-FFF2-40B4-BE49-F238E27FC236}">
                <a16:creationId xmlns:a16="http://schemas.microsoft.com/office/drawing/2014/main" id="{23B1A4A3-035D-0345-8C9C-682277F7FA4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37221FE-5762-4B4D-B4BE-CA8ABAC96D34}"/>
              </a:ext>
            </a:extLst>
          </p:cNvPr>
          <p:cNvSpPr>
            <a:spLocks noGrp="1"/>
          </p:cNvSpPr>
          <p:nvPr>
            <p:ph type="sldNum" sz="quarter" idx="12"/>
          </p:nvPr>
        </p:nvSpPr>
        <p:spPr/>
        <p:txBody>
          <a:bodyPr/>
          <a:lstStyle/>
          <a:p>
            <a:fld id="{C5C77E4C-1CFD-374C-9DF5-B5483B4F8C58}" type="slidenum">
              <a:rPr lang="en-US" smtClean="0"/>
              <a:t>‹#›</a:t>
            </a:fld>
            <a:endParaRPr lang="en-US" dirty="0"/>
          </a:p>
        </p:txBody>
      </p:sp>
    </p:spTree>
    <p:extLst>
      <p:ext uri="{BB962C8B-B14F-4D97-AF65-F5344CB8AC3E}">
        <p14:creationId xmlns:p14="http://schemas.microsoft.com/office/powerpoint/2010/main" val="1830338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D0C77-6ABB-4749-8CD1-26F223DD4B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20DDB7-5A32-E44C-9B13-F0270347DE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1309EB-4FA6-6E4A-8056-04780B118F93}"/>
              </a:ext>
            </a:extLst>
          </p:cNvPr>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4C4C904C-50BD-4A43-A0D1-1753663C8C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E191DA-DCE3-4446-950A-955C331228E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7A4D8E-B6C6-9D47-9824-ACC836E8E206}"/>
              </a:ext>
            </a:extLst>
          </p:cNvPr>
          <p:cNvSpPr>
            <a:spLocks noGrp="1"/>
          </p:cNvSpPr>
          <p:nvPr>
            <p:ph type="dt" sz="half" idx="10"/>
          </p:nvPr>
        </p:nvSpPr>
        <p:spPr/>
        <p:txBody>
          <a:bodyPr/>
          <a:lstStyle/>
          <a:p>
            <a:fld id="{1C87185D-2034-774C-9F60-AFE619FBF723}" type="datetime1">
              <a:rPr lang="en-US" smtClean="0"/>
              <a:t>3/13/2024</a:t>
            </a:fld>
            <a:endParaRPr lang="en-US" dirty="0"/>
          </a:p>
        </p:txBody>
      </p:sp>
      <p:sp>
        <p:nvSpPr>
          <p:cNvPr id="8" name="Footer Placeholder 7">
            <a:extLst>
              <a:ext uri="{FF2B5EF4-FFF2-40B4-BE49-F238E27FC236}">
                <a16:creationId xmlns:a16="http://schemas.microsoft.com/office/drawing/2014/main" id="{F79E6631-8A2F-3245-AD39-00218A3F069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E20F5E2-9DC8-D449-A3F4-C1C2DFDC2F2E}"/>
              </a:ext>
            </a:extLst>
          </p:cNvPr>
          <p:cNvSpPr>
            <a:spLocks noGrp="1"/>
          </p:cNvSpPr>
          <p:nvPr>
            <p:ph type="sldNum" sz="quarter" idx="12"/>
          </p:nvPr>
        </p:nvSpPr>
        <p:spPr/>
        <p:txBody>
          <a:bodyPr/>
          <a:lstStyle/>
          <a:p>
            <a:fld id="{C5C77E4C-1CFD-374C-9DF5-B5483B4F8C58}" type="slidenum">
              <a:rPr lang="en-US" smtClean="0"/>
              <a:t>‹#›</a:t>
            </a:fld>
            <a:endParaRPr lang="en-US" dirty="0"/>
          </a:p>
        </p:txBody>
      </p:sp>
    </p:spTree>
    <p:extLst>
      <p:ext uri="{BB962C8B-B14F-4D97-AF65-F5344CB8AC3E}">
        <p14:creationId xmlns:p14="http://schemas.microsoft.com/office/powerpoint/2010/main" val="4243868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A9799-BAA8-EB4D-9D5B-EC94F5E4327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D810E4-DFFF-F24B-8A19-42D74BCDC065}"/>
              </a:ext>
            </a:extLst>
          </p:cNvPr>
          <p:cNvSpPr>
            <a:spLocks noGrp="1"/>
          </p:cNvSpPr>
          <p:nvPr>
            <p:ph type="dt" sz="half" idx="10"/>
          </p:nvPr>
        </p:nvSpPr>
        <p:spPr/>
        <p:txBody>
          <a:bodyPr/>
          <a:lstStyle/>
          <a:p>
            <a:fld id="{709E46FA-0059-4243-8B58-4734F77802E8}" type="datetime1">
              <a:rPr lang="en-US" smtClean="0"/>
              <a:t>3/13/2024</a:t>
            </a:fld>
            <a:endParaRPr lang="en-US" dirty="0"/>
          </a:p>
        </p:txBody>
      </p:sp>
      <p:sp>
        <p:nvSpPr>
          <p:cNvPr id="4" name="Footer Placeholder 3">
            <a:extLst>
              <a:ext uri="{FF2B5EF4-FFF2-40B4-BE49-F238E27FC236}">
                <a16:creationId xmlns:a16="http://schemas.microsoft.com/office/drawing/2014/main" id="{E9B9D508-55CF-184F-A6D7-96260669C7C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0E0482D-CFB5-DE45-83FF-0B974231D19C}"/>
              </a:ext>
            </a:extLst>
          </p:cNvPr>
          <p:cNvSpPr>
            <a:spLocks noGrp="1"/>
          </p:cNvSpPr>
          <p:nvPr>
            <p:ph type="sldNum" sz="quarter" idx="12"/>
          </p:nvPr>
        </p:nvSpPr>
        <p:spPr/>
        <p:txBody>
          <a:bodyPr/>
          <a:lstStyle/>
          <a:p>
            <a:fld id="{C5C77E4C-1CFD-374C-9DF5-B5483B4F8C58}" type="slidenum">
              <a:rPr lang="en-US" smtClean="0"/>
              <a:t>‹#›</a:t>
            </a:fld>
            <a:endParaRPr lang="en-US" dirty="0"/>
          </a:p>
        </p:txBody>
      </p:sp>
    </p:spTree>
    <p:extLst>
      <p:ext uri="{BB962C8B-B14F-4D97-AF65-F5344CB8AC3E}">
        <p14:creationId xmlns:p14="http://schemas.microsoft.com/office/powerpoint/2010/main" val="2361542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FF4DE0-F004-3D44-BF9F-802C390F0042}"/>
              </a:ext>
            </a:extLst>
          </p:cNvPr>
          <p:cNvSpPr>
            <a:spLocks noGrp="1"/>
          </p:cNvSpPr>
          <p:nvPr>
            <p:ph type="dt" sz="half" idx="10"/>
          </p:nvPr>
        </p:nvSpPr>
        <p:spPr/>
        <p:txBody>
          <a:bodyPr/>
          <a:lstStyle/>
          <a:p>
            <a:fld id="{C8B7016B-1F35-184D-825A-63A4D8C639A7}" type="datetime1">
              <a:rPr lang="en-US" smtClean="0"/>
              <a:t>3/13/2024</a:t>
            </a:fld>
            <a:endParaRPr lang="en-US" dirty="0"/>
          </a:p>
        </p:txBody>
      </p:sp>
      <p:sp>
        <p:nvSpPr>
          <p:cNvPr id="3" name="Footer Placeholder 2">
            <a:extLst>
              <a:ext uri="{FF2B5EF4-FFF2-40B4-BE49-F238E27FC236}">
                <a16:creationId xmlns:a16="http://schemas.microsoft.com/office/drawing/2014/main" id="{4DBD47FB-71F3-0D48-B3BD-126118A4EBD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D864A26-990A-5445-A512-B6288982E341}"/>
              </a:ext>
            </a:extLst>
          </p:cNvPr>
          <p:cNvSpPr>
            <a:spLocks noGrp="1"/>
          </p:cNvSpPr>
          <p:nvPr>
            <p:ph type="sldNum" sz="quarter" idx="12"/>
          </p:nvPr>
        </p:nvSpPr>
        <p:spPr/>
        <p:txBody>
          <a:bodyPr/>
          <a:lstStyle/>
          <a:p>
            <a:fld id="{C5C77E4C-1CFD-374C-9DF5-B5483B4F8C58}" type="slidenum">
              <a:rPr lang="en-US" smtClean="0"/>
              <a:t>‹#›</a:t>
            </a:fld>
            <a:endParaRPr lang="en-US" dirty="0"/>
          </a:p>
        </p:txBody>
      </p:sp>
    </p:spTree>
    <p:extLst>
      <p:ext uri="{BB962C8B-B14F-4D97-AF65-F5344CB8AC3E}">
        <p14:creationId xmlns:p14="http://schemas.microsoft.com/office/powerpoint/2010/main" val="2106722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EE945-4F77-4BF1-86C5-B80FA51801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67215F-B3B2-469F-8923-A61BC8DAA3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CA0015-CE8A-4E78-AC91-C2AE3DCB712B}"/>
              </a:ext>
            </a:extLst>
          </p:cNvPr>
          <p:cNvSpPr>
            <a:spLocks noGrp="1"/>
          </p:cNvSpPr>
          <p:nvPr>
            <p:ph type="dt" sz="half" idx="10"/>
          </p:nvPr>
        </p:nvSpPr>
        <p:spPr/>
        <p:txBody>
          <a:bodyPr/>
          <a:lstStyle/>
          <a:p>
            <a:fld id="{F5B64885-A30E-42BB-A2B7-E1ADFDBF73CE}" type="datetimeFigureOut">
              <a:rPr lang="en-US" smtClean="0"/>
              <a:t>3/13/2024</a:t>
            </a:fld>
            <a:endParaRPr lang="en-US"/>
          </a:p>
        </p:txBody>
      </p:sp>
      <p:sp>
        <p:nvSpPr>
          <p:cNvPr id="5" name="Footer Placeholder 4">
            <a:extLst>
              <a:ext uri="{FF2B5EF4-FFF2-40B4-BE49-F238E27FC236}">
                <a16:creationId xmlns:a16="http://schemas.microsoft.com/office/drawing/2014/main" id="{F7B54732-79FF-4C97-B55C-22CCC91CE2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DDCBAC-E85D-492A-85B6-9A9859A2F6F5}"/>
              </a:ext>
            </a:extLst>
          </p:cNvPr>
          <p:cNvSpPr>
            <a:spLocks noGrp="1"/>
          </p:cNvSpPr>
          <p:nvPr>
            <p:ph type="sldNum" sz="quarter" idx="12"/>
          </p:nvPr>
        </p:nvSpPr>
        <p:spPr/>
        <p:txBody>
          <a:bodyPr/>
          <a:lstStyle/>
          <a:p>
            <a:fld id="{0B4C3F86-0A84-4D0A-9024-813F2CDD9407}" type="slidenum">
              <a:rPr lang="en-US" smtClean="0"/>
              <a:t>‹#›</a:t>
            </a:fld>
            <a:endParaRPr lang="en-US"/>
          </a:p>
        </p:txBody>
      </p:sp>
    </p:spTree>
    <p:extLst>
      <p:ext uri="{BB962C8B-B14F-4D97-AF65-F5344CB8AC3E}">
        <p14:creationId xmlns:p14="http://schemas.microsoft.com/office/powerpoint/2010/main" val="35879125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21FA8-033A-B54A-B4CF-1640CEA520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C64C23-179C-DD41-AAA4-291FA51F7A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FA5771-6986-D24B-B4CA-DBD77E4257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9A5E22-0DDF-B940-ACD7-FF9962A0400E}"/>
              </a:ext>
            </a:extLst>
          </p:cNvPr>
          <p:cNvSpPr>
            <a:spLocks noGrp="1"/>
          </p:cNvSpPr>
          <p:nvPr>
            <p:ph type="dt" sz="half" idx="10"/>
          </p:nvPr>
        </p:nvSpPr>
        <p:spPr/>
        <p:txBody>
          <a:bodyPr/>
          <a:lstStyle/>
          <a:p>
            <a:fld id="{1E5DDD50-3FA4-0142-B4FE-8C2BE71A85BC}" type="datetime1">
              <a:rPr lang="en-US" smtClean="0"/>
              <a:t>3/13/2024</a:t>
            </a:fld>
            <a:endParaRPr lang="en-US" dirty="0"/>
          </a:p>
        </p:txBody>
      </p:sp>
      <p:sp>
        <p:nvSpPr>
          <p:cNvPr id="6" name="Footer Placeholder 5">
            <a:extLst>
              <a:ext uri="{FF2B5EF4-FFF2-40B4-BE49-F238E27FC236}">
                <a16:creationId xmlns:a16="http://schemas.microsoft.com/office/drawing/2014/main" id="{28EB0E87-172F-2B48-9BCE-EE40B0065C7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9EE156E-6E1B-D743-89EA-8BF022E4E3CC}"/>
              </a:ext>
            </a:extLst>
          </p:cNvPr>
          <p:cNvSpPr>
            <a:spLocks noGrp="1"/>
          </p:cNvSpPr>
          <p:nvPr>
            <p:ph type="sldNum" sz="quarter" idx="12"/>
          </p:nvPr>
        </p:nvSpPr>
        <p:spPr/>
        <p:txBody>
          <a:bodyPr/>
          <a:lstStyle/>
          <a:p>
            <a:fld id="{C5C77E4C-1CFD-374C-9DF5-B5483B4F8C58}" type="slidenum">
              <a:rPr lang="en-US" smtClean="0"/>
              <a:t>‹#›</a:t>
            </a:fld>
            <a:endParaRPr lang="en-US" dirty="0"/>
          </a:p>
        </p:txBody>
      </p:sp>
    </p:spTree>
    <p:extLst>
      <p:ext uri="{BB962C8B-B14F-4D97-AF65-F5344CB8AC3E}">
        <p14:creationId xmlns:p14="http://schemas.microsoft.com/office/powerpoint/2010/main" val="3188184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F5BD5-E948-6C40-9DE1-2CD09BC78C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2C29DA-C95C-FE47-8C72-CB14B09ABF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59E5701-EA87-6945-A4CC-A7354ACDD4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67BDF2-D113-6845-B4EC-F8D54FD4E71A}"/>
              </a:ext>
            </a:extLst>
          </p:cNvPr>
          <p:cNvSpPr>
            <a:spLocks noGrp="1"/>
          </p:cNvSpPr>
          <p:nvPr>
            <p:ph type="dt" sz="half" idx="10"/>
          </p:nvPr>
        </p:nvSpPr>
        <p:spPr/>
        <p:txBody>
          <a:bodyPr/>
          <a:lstStyle/>
          <a:p>
            <a:fld id="{B71224B1-9D7F-F745-948B-726E977B2C0B}" type="datetime1">
              <a:rPr lang="en-US" smtClean="0"/>
              <a:t>3/13/2024</a:t>
            </a:fld>
            <a:endParaRPr lang="en-US" dirty="0"/>
          </a:p>
        </p:txBody>
      </p:sp>
      <p:sp>
        <p:nvSpPr>
          <p:cNvPr id="6" name="Footer Placeholder 5">
            <a:extLst>
              <a:ext uri="{FF2B5EF4-FFF2-40B4-BE49-F238E27FC236}">
                <a16:creationId xmlns:a16="http://schemas.microsoft.com/office/drawing/2014/main" id="{0E470FA2-14F6-4E49-B1CA-BF8C6503B30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1DB594-10C2-F64F-B652-A080B458438F}"/>
              </a:ext>
            </a:extLst>
          </p:cNvPr>
          <p:cNvSpPr>
            <a:spLocks noGrp="1"/>
          </p:cNvSpPr>
          <p:nvPr>
            <p:ph type="sldNum" sz="quarter" idx="12"/>
          </p:nvPr>
        </p:nvSpPr>
        <p:spPr/>
        <p:txBody>
          <a:bodyPr/>
          <a:lstStyle/>
          <a:p>
            <a:fld id="{C5C77E4C-1CFD-374C-9DF5-B5483B4F8C58}" type="slidenum">
              <a:rPr lang="en-US" smtClean="0"/>
              <a:t>‹#›</a:t>
            </a:fld>
            <a:endParaRPr lang="en-US" dirty="0"/>
          </a:p>
        </p:txBody>
      </p:sp>
    </p:spTree>
    <p:extLst>
      <p:ext uri="{BB962C8B-B14F-4D97-AF65-F5344CB8AC3E}">
        <p14:creationId xmlns:p14="http://schemas.microsoft.com/office/powerpoint/2010/main" val="2994630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0637E-9007-7148-9037-E7EA24B2A1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153038-FC13-2E46-8722-0BE7FFC8DC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C33883-75B1-C349-969C-5A8AE89D631F}"/>
              </a:ext>
            </a:extLst>
          </p:cNvPr>
          <p:cNvSpPr>
            <a:spLocks noGrp="1"/>
          </p:cNvSpPr>
          <p:nvPr>
            <p:ph type="dt" sz="half" idx="10"/>
          </p:nvPr>
        </p:nvSpPr>
        <p:spPr/>
        <p:txBody>
          <a:bodyPr/>
          <a:lstStyle/>
          <a:p>
            <a:fld id="{27E79194-232F-D440-913A-14E8D62A84FE}" type="datetime1">
              <a:rPr lang="en-US" smtClean="0"/>
              <a:t>3/13/2024</a:t>
            </a:fld>
            <a:endParaRPr lang="en-US" dirty="0"/>
          </a:p>
        </p:txBody>
      </p:sp>
      <p:sp>
        <p:nvSpPr>
          <p:cNvPr id="5" name="Footer Placeholder 4">
            <a:extLst>
              <a:ext uri="{FF2B5EF4-FFF2-40B4-BE49-F238E27FC236}">
                <a16:creationId xmlns:a16="http://schemas.microsoft.com/office/drawing/2014/main" id="{691B9E02-A8B7-1242-A509-10AC5C459EC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7CC91CB-6A0E-7543-802A-24CB3DD8CA24}"/>
              </a:ext>
            </a:extLst>
          </p:cNvPr>
          <p:cNvSpPr>
            <a:spLocks noGrp="1"/>
          </p:cNvSpPr>
          <p:nvPr>
            <p:ph type="sldNum" sz="quarter" idx="12"/>
          </p:nvPr>
        </p:nvSpPr>
        <p:spPr/>
        <p:txBody>
          <a:bodyPr/>
          <a:lstStyle/>
          <a:p>
            <a:fld id="{C5C77E4C-1CFD-374C-9DF5-B5483B4F8C58}" type="slidenum">
              <a:rPr lang="en-US" smtClean="0"/>
              <a:t>‹#›</a:t>
            </a:fld>
            <a:endParaRPr lang="en-US" dirty="0"/>
          </a:p>
        </p:txBody>
      </p:sp>
    </p:spTree>
    <p:extLst>
      <p:ext uri="{BB962C8B-B14F-4D97-AF65-F5344CB8AC3E}">
        <p14:creationId xmlns:p14="http://schemas.microsoft.com/office/powerpoint/2010/main" val="4188102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3D6E2C-8EAB-5048-8395-929543729A8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880997-74E0-CE44-9549-D9A4C4DEFF0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2A9028-3A55-F146-8D97-F6D7DFAA51D5}"/>
              </a:ext>
            </a:extLst>
          </p:cNvPr>
          <p:cNvSpPr>
            <a:spLocks noGrp="1"/>
          </p:cNvSpPr>
          <p:nvPr>
            <p:ph type="dt" sz="half" idx="10"/>
          </p:nvPr>
        </p:nvSpPr>
        <p:spPr/>
        <p:txBody>
          <a:bodyPr/>
          <a:lstStyle/>
          <a:p>
            <a:fld id="{869B3BDA-5B23-1B4D-9827-28A4388D129F}" type="datetime1">
              <a:rPr lang="en-US" smtClean="0"/>
              <a:t>3/13/2024</a:t>
            </a:fld>
            <a:endParaRPr lang="en-US" dirty="0"/>
          </a:p>
        </p:txBody>
      </p:sp>
      <p:sp>
        <p:nvSpPr>
          <p:cNvPr id="5" name="Footer Placeholder 4">
            <a:extLst>
              <a:ext uri="{FF2B5EF4-FFF2-40B4-BE49-F238E27FC236}">
                <a16:creationId xmlns:a16="http://schemas.microsoft.com/office/drawing/2014/main" id="{41D19962-F22F-A94F-9794-6D4118E590B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57124CB-233E-1549-9BA9-966527BCF70A}"/>
              </a:ext>
            </a:extLst>
          </p:cNvPr>
          <p:cNvSpPr>
            <a:spLocks noGrp="1"/>
          </p:cNvSpPr>
          <p:nvPr>
            <p:ph type="sldNum" sz="quarter" idx="12"/>
          </p:nvPr>
        </p:nvSpPr>
        <p:spPr/>
        <p:txBody>
          <a:bodyPr/>
          <a:lstStyle/>
          <a:p>
            <a:fld id="{C5C77E4C-1CFD-374C-9DF5-B5483B4F8C58}" type="slidenum">
              <a:rPr lang="en-US" smtClean="0"/>
              <a:t>‹#›</a:t>
            </a:fld>
            <a:endParaRPr lang="en-US" dirty="0"/>
          </a:p>
        </p:txBody>
      </p:sp>
    </p:spTree>
    <p:extLst>
      <p:ext uri="{BB962C8B-B14F-4D97-AF65-F5344CB8AC3E}">
        <p14:creationId xmlns:p14="http://schemas.microsoft.com/office/powerpoint/2010/main" val="3126957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D829F55-B90A-424F-950F-4A3B9EDD59BD}" type="datetime1">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1702C8-5278-47D4-9BEF-ED4C20716DCF}" type="slidenum">
              <a:rPr lang="en-US" smtClean="0"/>
              <a:t>‹#›</a:t>
            </a:fld>
            <a:endParaRPr lang="en-US"/>
          </a:p>
        </p:txBody>
      </p:sp>
    </p:spTree>
    <p:extLst>
      <p:ext uri="{BB962C8B-B14F-4D97-AF65-F5344CB8AC3E}">
        <p14:creationId xmlns:p14="http://schemas.microsoft.com/office/powerpoint/2010/main" val="8013065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DBBFCA-CB75-4CB6-9E1F-38492AD453DB}" type="datetime1">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1702C8-5278-47D4-9BEF-ED4C20716DCF}" type="slidenum">
              <a:rPr lang="en-US" smtClean="0"/>
              <a:t>‹#›</a:t>
            </a:fld>
            <a:endParaRPr lang="en-US"/>
          </a:p>
        </p:txBody>
      </p:sp>
    </p:spTree>
    <p:extLst>
      <p:ext uri="{BB962C8B-B14F-4D97-AF65-F5344CB8AC3E}">
        <p14:creationId xmlns:p14="http://schemas.microsoft.com/office/powerpoint/2010/main" val="25981857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5AB9D0-BC0F-46EA-82C2-88F4C0C443A1}" type="datetime1">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1702C8-5278-47D4-9BEF-ED4C20716DCF}" type="slidenum">
              <a:rPr lang="en-US" smtClean="0"/>
              <a:t>‹#›</a:t>
            </a:fld>
            <a:endParaRPr lang="en-US"/>
          </a:p>
        </p:txBody>
      </p:sp>
    </p:spTree>
    <p:extLst>
      <p:ext uri="{BB962C8B-B14F-4D97-AF65-F5344CB8AC3E}">
        <p14:creationId xmlns:p14="http://schemas.microsoft.com/office/powerpoint/2010/main" val="22143840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5A1E322-78B0-422A-A617-FBC8BFE47DA7}" type="datetime1">
              <a:rPr lang="en-US" smtClean="0"/>
              <a:t>3/13/2024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1702C8-5278-47D4-9BEF-ED4C20716DCF}" type="slidenum">
              <a:rPr lang="en-US" smtClean="0"/>
              <a:t>‹#›</a:t>
            </a:fld>
            <a:endParaRPr lang="en-US"/>
          </a:p>
        </p:txBody>
      </p:sp>
    </p:spTree>
    <p:extLst>
      <p:ext uri="{BB962C8B-B14F-4D97-AF65-F5344CB8AC3E}">
        <p14:creationId xmlns:p14="http://schemas.microsoft.com/office/powerpoint/2010/main" val="27121683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2DE9DAE-BF5C-41E8-AAA6-4B2C63915DF8}" type="datetime1">
              <a:rPr lang="en-US" smtClean="0"/>
              <a:t>3/13/2024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1702C8-5278-47D4-9BEF-ED4C20716DCF}" type="slidenum">
              <a:rPr lang="en-US" smtClean="0"/>
              <a:t>‹#›</a:t>
            </a:fld>
            <a:endParaRPr lang="en-US"/>
          </a:p>
        </p:txBody>
      </p:sp>
    </p:spTree>
    <p:extLst>
      <p:ext uri="{BB962C8B-B14F-4D97-AF65-F5344CB8AC3E}">
        <p14:creationId xmlns:p14="http://schemas.microsoft.com/office/powerpoint/2010/main" val="40971674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2A9581-9B4E-48E8-8D71-600B8AA4F08E}" type="datetime1">
              <a:rPr lang="en-US" smtClean="0"/>
              <a:t>3/13/2024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1702C8-5278-47D4-9BEF-ED4C20716DCF}" type="slidenum">
              <a:rPr lang="en-US" smtClean="0"/>
              <a:t>‹#›</a:t>
            </a:fld>
            <a:endParaRPr lang="en-US"/>
          </a:p>
        </p:txBody>
      </p:sp>
    </p:spTree>
    <p:extLst>
      <p:ext uri="{BB962C8B-B14F-4D97-AF65-F5344CB8AC3E}">
        <p14:creationId xmlns:p14="http://schemas.microsoft.com/office/powerpoint/2010/main" val="2334854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2E0DF-EF1A-40D7-B44A-5F39D745517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4EB3F58-ACCE-4091-A8FF-E2FB6EEFA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CAD362-B9D2-4335-AD2E-8ED7AB1B2BEB}"/>
              </a:ext>
            </a:extLst>
          </p:cNvPr>
          <p:cNvSpPr>
            <a:spLocks noGrp="1"/>
          </p:cNvSpPr>
          <p:nvPr>
            <p:ph type="dt" sz="half" idx="10"/>
          </p:nvPr>
        </p:nvSpPr>
        <p:spPr/>
        <p:txBody>
          <a:bodyPr/>
          <a:lstStyle/>
          <a:p>
            <a:fld id="{F5B64885-A30E-42BB-A2B7-E1ADFDBF73CE}" type="datetimeFigureOut">
              <a:rPr lang="en-US" smtClean="0"/>
              <a:t>3/13/2024</a:t>
            </a:fld>
            <a:endParaRPr lang="en-US"/>
          </a:p>
        </p:txBody>
      </p:sp>
      <p:sp>
        <p:nvSpPr>
          <p:cNvPr id="5" name="Footer Placeholder 4">
            <a:extLst>
              <a:ext uri="{FF2B5EF4-FFF2-40B4-BE49-F238E27FC236}">
                <a16:creationId xmlns:a16="http://schemas.microsoft.com/office/drawing/2014/main" id="{AEEAF021-038B-4488-ADD6-6C825DF70A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9E7AF3-5E41-4500-9452-89E912A25D0E}"/>
              </a:ext>
            </a:extLst>
          </p:cNvPr>
          <p:cNvSpPr>
            <a:spLocks noGrp="1"/>
          </p:cNvSpPr>
          <p:nvPr>
            <p:ph type="sldNum" sz="quarter" idx="12"/>
          </p:nvPr>
        </p:nvSpPr>
        <p:spPr/>
        <p:txBody>
          <a:bodyPr/>
          <a:lstStyle/>
          <a:p>
            <a:fld id="{0B4C3F86-0A84-4D0A-9024-813F2CDD9407}" type="slidenum">
              <a:rPr lang="en-US" smtClean="0"/>
              <a:t>‹#›</a:t>
            </a:fld>
            <a:endParaRPr lang="en-US"/>
          </a:p>
        </p:txBody>
      </p:sp>
    </p:spTree>
    <p:extLst>
      <p:ext uri="{BB962C8B-B14F-4D97-AF65-F5344CB8AC3E}">
        <p14:creationId xmlns:p14="http://schemas.microsoft.com/office/powerpoint/2010/main" val="35536606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0952F7-A223-4975-B90B-EAAECFFE28AB}" type="datetime1">
              <a:rPr lang="en-US" smtClean="0"/>
              <a:t>3/13/2024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1702C8-5278-47D4-9BEF-ED4C20716DCF}" type="slidenum">
              <a:rPr lang="en-US" smtClean="0"/>
              <a:t>‹#›</a:t>
            </a:fld>
            <a:endParaRPr lang="en-US"/>
          </a:p>
        </p:txBody>
      </p:sp>
    </p:spTree>
    <p:extLst>
      <p:ext uri="{BB962C8B-B14F-4D97-AF65-F5344CB8AC3E}">
        <p14:creationId xmlns:p14="http://schemas.microsoft.com/office/powerpoint/2010/main" val="27830384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C9DF275-35A5-4B66-8A30-E38E60BF29AE}" type="datetime1">
              <a:rPr lang="en-US" smtClean="0"/>
              <a:t>3/13/2024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1702C8-5278-47D4-9BEF-ED4C20716DCF}" type="slidenum">
              <a:rPr lang="en-US" smtClean="0"/>
              <a:t>‹#›</a:t>
            </a:fld>
            <a:endParaRPr lang="en-US"/>
          </a:p>
        </p:txBody>
      </p:sp>
    </p:spTree>
    <p:extLst>
      <p:ext uri="{BB962C8B-B14F-4D97-AF65-F5344CB8AC3E}">
        <p14:creationId xmlns:p14="http://schemas.microsoft.com/office/powerpoint/2010/main" val="30385419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4AFF32-34F6-4D26-A318-330569A3EDC3}" type="datetime1">
              <a:rPr lang="en-US" smtClean="0"/>
              <a:t>3/13/2024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1702C8-5278-47D4-9BEF-ED4C20716DCF}" type="slidenum">
              <a:rPr lang="en-US" smtClean="0"/>
              <a:t>‹#›</a:t>
            </a:fld>
            <a:endParaRPr lang="en-US"/>
          </a:p>
        </p:txBody>
      </p:sp>
    </p:spTree>
    <p:extLst>
      <p:ext uri="{BB962C8B-B14F-4D97-AF65-F5344CB8AC3E}">
        <p14:creationId xmlns:p14="http://schemas.microsoft.com/office/powerpoint/2010/main" val="2788949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EDE9CD-19F9-43A4-ADAF-3919A703FCA3}" type="datetime1">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1702C8-5278-47D4-9BEF-ED4C20716DCF}" type="slidenum">
              <a:rPr lang="en-US" smtClean="0"/>
              <a:t>‹#›</a:t>
            </a:fld>
            <a:endParaRPr lang="en-US"/>
          </a:p>
        </p:txBody>
      </p:sp>
    </p:spTree>
    <p:extLst>
      <p:ext uri="{BB962C8B-B14F-4D97-AF65-F5344CB8AC3E}">
        <p14:creationId xmlns:p14="http://schemas.microsoft.com/office/powerpoint/2010/main" val="10597126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E43C8C-6676-4730-930D-97A1AF74F905}" type="datetime1">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1702C8-5278-47D4-9BEF-ED4C20716DCF}" type="slidenum">
              <a:rPr lang="en-US" smtClean="0"/>
              <a:t>‹#›</a:t>
            </a:fld>
            <a:endParaRPr lang="en-US"/>
          </a:p>
        </p:txBody>
      </p:sp>
    </p:spTree>
    <p:extLst>
      <p:ext uri="{BB962C8B-B14F-4D97-AF65-F5344CB8AC3E}">
        <p14:creationId xmlns:p14="http://schemas.microsoft.com/office/powerpoint/2010/main" val="6844049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02180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 name="PlaceHolder 1"/>
          <p:cNvSpPr>
            <a:spLocks noGrp="1"/>
          </p:cNvSpPr>
          <p:nvPr>
            <p:ph type="title"/>
          </p:nvPr>
        </p:nvSpPr>
        <p:spPr>
          <a:xfrm>
            <a:off x="609279" y="273600"/>
            <a:ext cx="10972417"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8" name="PlaceHolder 2"/>
          <p:cNvSpPr>
            <a:spLocks noGrp="1"/>
          </p:cNvSpPr>
          <p:nvPr>
            <p:ph type="subTitle"/>
          </p:nvPr>
        </p:nvSpPr>
        <p:spPr>
          <a:xfrm>
            <a:off x="609279" y="1604520"/>
            <a:ext cx="10972417" cy="397728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Tree>
    <p:extLst>
      <p:ext uri="{BB962C8B-B14F-4D97-AF65-F5344CB8AC3E}">
        <p14:creationId xmlns:p14="http://schemas.microsoft.com/office/powerpoint/2010/main" val="41957785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09279" y="273600"/>
            <a:ext cx="10972417"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10" name="PlaceHolder 2"/>
          <p:cNvSpPr>
            <a:spLocks noGrp="1"/>
          </p:cNvSpPr>
          <p:nvPr>
            <p:ph/>
          </p:nvPr>
        </p:nvSpPr>
        <p:spPr>
          <a:xfrm>
            <a:off x="609279" y="1604520"/>
            <a:ext cx="10972417" cy="3977280"/>
          </a:xfrm>
          <a:prstGeom prst="rect">
            <a:avLst/>
          </a:prstGeom>
          <a:noFill/>
          <a:ln w="0">
            <a:noFill/>
          </a:ln>
        </p:spPr>
        <p:txBody>
          <a:bodyPr lIns="0" tIns="0" rIns="0" bIns="0" anchor="t">
            <a:normAutofit/>
          </a:bodyPr>
          <a:lstStyle/>
          <a:p>
            <a:endParaRPr lang="en-US" sz="3200" b="0" strike="noStrike" spc="-1">
              <a:latin typeface="Arial"/>
            </a:endParaRPr>
          </a:p>
        </p:txBody>
      </p:sp>
    </p:spTree>
    <p:extLst>
      <p:ext uri="{BB962C8B-B14F-4D97-AF65-F5344CB8AC3E}">
        <p14:creationId xmlns:p14="http://schemas.microsoft.com/office/powerpoint/2010/main" val="42532242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279" y="273600"/>
            <a:ext cx="10972417"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12" name="PlaceHolder 2"/>
          <p:cNvSpPr>
            <a:spLocks noGrp="1"/>
          </p:cNvSpPr>
          <p:nvPr>
            <p:ph/>
          </p:nvPr>
        </p:nvSpPr>
        <p:spPr>
          <a:xfrm>
            <a:off x="609279" y="1604520"/>
            <a:ext cx="5354234" cy="397728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3" name="PlaceHolder 3"/>
          <p:cNvSpPr>
            <a:spLocks noGrp="1"/>
          </p:cNvSpPr>
          <p:nvPr>
            <p:ph/>
          </p:nvPr>
        </p:nvSpPr>
        <p:spPr>
          <a:xfrm>
            <a:off x="6231783" y="1604520"/>
            <a:ext cx="5354234" cy="3977280"/>
          </a:xfrm>
          <a:prstGeom prst="rect">
            <a:avLst/>
          </a:prstGeom>
          <a:noFill/>
          <a:ln w="0">
            <a:noFill/>
          </a:ln>
        </p:spPr>
        <p:txBody>
          <a:bodyPr lIns="0" tIns="0" rIns="0" bIns="0" anchor="t">
            <a:normAutofit/>
          </a:bodyPr>
          <a:lstStyle/>
          <a:p>
            <a:endParaRPr lang="en-US" sz="3200" b="0" strike="noStrike" spc="-1">
              <a:latin typeface="Arial"/>
            </a:endParaRPr>
          </a:p>
        </p:txBody>
      </p:sp>
    </p:spTree>
    <p:extLst>
      <p:ext uri="{BB962C8B-B14F-4D97-AF65-F5344CB8AC3E}">
        <p14:creationId xmlns:p14="http://schemas.microsoft.com/office/powerpoint/2010/main" val="2519764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4" name="PlaceHolder 1"/>
          <p:cNvSpPr>
            <a:spLocks noGrp="1"/>
          </p:cNvSpPr>
          <p:nvPr>
            <p:ph type="title"/>
          </p:nvPr>
        </p:nvSpPr>
        <p:spPr>
          <a:xfrm>
            <a:off x="609279" y="273600"/>
            <a:ext cx="10972417"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Tree>
    <p:extLst>
      <p:ext uri="{BB962C8B-B14F-4D97-AF65-F5344CB8AC3E}">
        <p14:creationId xmlns:p14="http://schemas.microsoft.com/office/powerpoint/2010/main" val="1414868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B2B0B-4E16-499F-834C-2B13B30092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531704-F10B-40C5-BF31-2636EC6C20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B00C9E-52F3-434E-A949-25369CF759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94B7A6-CBFE-4F3D-8366-4EB3C12EEA84}"/>
              </a:ext>
            </a:extLst>
          </p:cNvPr>
          <p:cNvSpPr>
            <a:spLocks noGrp="1"/>
          </p:cNvSpPr>
          <p:nvPr>
            <p:ph type="dt" sz="half" idx="10"/>
          </p:nvPr>
        </p:nvSpPr>
        <p:spPr/>
        <p:txBody>
          <a:bodyPr/>
          <a:lstStyle/>
          <a:p>
            <a:fld id="{F5B64885-A30E-42BB-A2B7-E1ADFDBF73CE}" type="datetimeFigureOut">
              <a:rPr lang="en-US" smtClean="0"/>
              <a:t>3/13/2024</a:t>
            </a:fld>
            <a:endParaRPr lang="en-US"/>
          </a:p>
        </p:txBody>
      </p:sp>
      <p:sp>
        <p:nvSpPr>
          <p:cNvPr id="6" name="Footer Placeholder 5">
            <a:extLst>
              <a:ext uri="{FF2B5EF4-FFF2-40B4-BE49-F238E27FC236}">
                <a16:creationId xmlns:a16="http://schemas.microsoft.com/office/drawing/2014/main" id="{9A3C9E02-A633-42BD-B1A4-3D8F866C31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AA4274-3613-4A02-9DA5-2054EC86CA44}"/>
              </a:ext>
            </a:extLst>
          </p:cNvPr>
          <p:cNvSpPr>
            <a:spLocks noGrp="1"/>
          </p:cNvSpPr>
          <p:nvPr>
            <p:ph type="sldNum" sz="quarter" idx="12"/>
          </p:nvPr>
        </p:nvSpPr>
        <p:spPr/>
        <p:txBody>
          <a:bodyPr/>
          <a:lstStyle/>
          <a:p>
            <a:fld id="{0B4C3F86-0A84-4D0A-9024-813F2CDD9407}" type="slidenum">
              <a:rPr lang="en-US" smtClean="0"/>
              <a:t>‹#›</a:t>
            </a:fld>
            <a:endParaRPr lang="en-US"/>
          </a:p>
        </p:txBody>
      </p:sp>
    </p:spTree>
    <p:extLst>
      <p:ext uri="{BB962C8B-B14F-4D97-AF65-F5344CB8AC3E}">
        <p14:creationId xmlns:p14="http://schemas.microsoft.com/office/powerpoint/2010/main" val="2085536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5" name="PlaceHolder 1"/>
          <p:cNvSpPr>
            <a:spLocks noGrp="1"/>
          </p:cNvSpPr>
          <p:nvPr>
            <p:ph type="subTitle"/>
          </p:nvPr>
        </p:nvSpPr>
        <p:spPr>
          <a:xfrm>
            <a:off x="609279" y="273600"/>
            <a:ext cx="10972417" cy="530784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Tree>
    <p:extLst>
      <p:ext uri="{BB962C8B-B14F-4D97-AF65-F5344CB8AC3E}">
        <p14:creationId xmlns:p14="http://schemas.microsoft.com/office/powerpoint/2010/main" val="32399500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609279" y="273600"/>
            <a:ext cx="10972417"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17" name="PlaceHolder 2"/>
          <p:cNvSpPr>
            <a:spLocks noGrp="1"/>
          </p:cNvSpPr>
          <p:nvPr>
            <p:ph/>
          </p:nvPr>
        </p:nvSpPr>
        <p:spPr>
          <a:xfrm>
            <a:off x="609279" y="1604520"/>
            <a:ext cx="5354234"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8" name="PlaceHolder 3"/>
          <p:cNvSpPr>
            <a:spLocks noGrp="1"/>
          </p:cNvSpPr>
          <p:nvPr>
            <p:ph/>
          </p:nvPr>
        </p:nvSpPr>
        <p:spPr>
          <a:xfrm>
            <a:off x="6231783" y="1604520"/>
            <a:ext cx="5354234" cy="397728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9" name="PlaceHolder 4"/>
          <p:cNvSpPr>
            <a:spLocks noGrp="1"/>
          </p:cNvSpPr>
          <p:nvPr>
            <p:ph/>
          </p:nvPr>
        </p:nvSpPr>
        <p:spPr>
          <a:xfrm>
            <a:off x="609279" y="3682080"/>
            <a:ext cx="5354234" cy="1896840"/>
          </a:xfrm>
          <a:prstGeom prst="rect">
            <a:avLst/>
          </a:prstGeom>
          <a:noFill/>
          <a:ln w="0">
            <a:noFill/>
          </a:ln>
        </p:spPr>
        <p:txBody>
          <a:bodyPr lIns="0" tIns="0" rIns="0" bIns="0" anchor="t">
            <a:normAutofit/>
          </a:bodyPr>
          <a:lstStyle/>
          <a:p>
            <a:endParaRPr lang="en-US" sz="3200" b="0" strike="noStrike" spc="-1">
              <a:latin typeface="Arial"/>
            </a:endParaRPr>
          </a:p>
        </p:txBody>
      </p:sp>
    </p:spTree>
    <p:extLst>
      <p:ext uri="{BB962C8B-B14F-4D97-AF65-F5344CB8AC3E}">
        <p14:creationId xmlns:p14="http://schemas.microsoft.com/office/powerpoint/2010/main" val="8578818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609279" y="273600"/>
            <a:ext cx="10972417"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21" name="PlaceHolder 2"/>
          <p:cNvSpPr>
            <a:spLocks noGrp="1"/>
          </p:cNvSpPr>
          <p:nvPr>
            <p:ph/>
          </p:nvPr>
        </p:nvSpPr>
        <p:spPr>
          <a:xfrm>
            <a:off x="609279" y="1604520"/>
            <a:ext cx="5354234" cy="3977280"/>
          </a:xfrm>
          <a:prstGeom prst="rect">
            <a:avLst/>
          </a:prstGeom>
          <a:noFill/>
          <a:ln w="0">
            <a:noFill/>
          </a:ln>
        </p:spPr>
        <p:txBody>
          <a:bodyPr lIns="0" tIns="0" rIns="0" bIns="0" anchor="t">
            <a:normAutofit/>
          </a:bodyPr>
          <a:lstStyle/>
          <a:p>
            <a:endParaRPr lang="en-US" sz="3200" b="0" strike="noStrike" spc="-1">
              <a:latin typeface="Arial"/>
            </a:endParaRPr>
          </a:p>
        </p:txBody>
      </p:sp>
      <p:sp>
        <p:nvSpPr>
          <p:cNvPr id="22" name="PlaceHolder 3"/>
          <p:cNvSpPr>
            <a:spLocks noGrp="1"/>
          </p:cNvSpPr>
          <p:nvPr>
            <p:ph/>
          </p:nvPr>
        </p:nvSpPr>
        <p:spPr>
          <a:xfrm>
            <a:off x="6231783" y="1604520"/>
            <a:ext cx="5354234"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23" name="PlaceHolder 4"/>
          <p:cNvSpPr>
            <a:spLocks noGrp="1"/>
          </p:cNvSpPr>
          <p:nvPr>
            <p:ph/>
          </p:nvPr>
        </p:nvSpPr>
        <p:spPr>
          <a:xfrm>
            <a:off x="6231783" y="3682080"/>
            <a:ext cx="5354234" cy="1896840"/>
          </a:xfrm>
          <a:prstGeom prst="rect">
            <a:avLst/>
          </a:prstGeom>
          <a:noFill/>
          <a:ln w="0">
            <a:noFill/>
          </a:ln>
        </p:spPr>
        <p:txBody>
          <a:bodyPr lIns="0" tIns="0" rIns="0" bIns="0" anchor="t">
            <a:normAutofit/>
          </a:bodyPr>
          <a:lstStyle/>
          <a:p>
            <a:endParaRPr lang="en-US" sz="3200" b="0" strike="noStrike" spc="-1">
              <a:latin typeface="Arial"/>
            </a:endParaRPr>
          </a:p>
        </p:txBody>
      </p:sp>
    </p:spTree>
    <p:extLst>
      <p:ext uri="{BB962C8B-B14F-4D97-AF65-F5344CB8AC3E}">
        <p14:creationId xmlns:p14="http://schemas.microsoft.com/office/powerpoint/2010/main" val="5247592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609279" y="273600"/>
            <a:ext cx="10972417"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25" name="PlaceHolder 2"/>
          <p:cNvSpPr>
            <a:spLocks noGrp="1"/>
          </p:cNvSpPr>
          <p:nvPr>
            <p:ph/>
          </p:nvPr>
        </p:nvSpPr>
        <p:spPr>
          <a:xfrm>
            <a:off x="609279" y="1604520"/>
            <a:ext cx="5354234"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26" name="PlaceHolder 3"/>
          <p:cNvSpPr>
            <a:spLocks noGrp="1"/>
          </p:cNvSpPr>
          <p:nvPr>
            <p:ph/>
          </p:nvPr>
        </p:nvSpPr>
        <p:spPr>
          <a:xfrm>
            <a:off x="6231783" y="1604520"/>
            <a:ext cx="5354234"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27" name="PlaceHolder 4"/>
          <p:cNvSpPr>
            <a:spLocks noGrp="1"/>
          </p:cNvSpPr>
          <p:nvPr>
            <p:ph/>
          </p:nvPr>
        </p:nvSpPr>
        <p:spPr>
          <a:xfrm>
            <a:off x="609279" y="3682080"/>
            <a:ext cx="10972417" cy="1896840"/>
          </a:xfrm>
          <a:prstGeom prst="rect">
            <a:avLst/>
          </a:prstGeom>
          <a:noFill/>
          <a:ln w="0">
            <a:noFill/>
          </a:ln>
        </p:spPr>
        <p:txBody>
          <a:bodyPr lIns="0" tIns="0" rIns="0" bIns="0" anchor="t">
            <a:normAutofit/>
          </a:bodyPr>
          <a:lstStyle/>
          <a:p>
            <a:endParaRPr lang="en-US" sz="3200" b="0" strike="noStrike" spc="-1">
              <a:latin typeface="Arial"/>
            </a:endParaRPr>
          </a:p>
        </p:txBody>
      </p:sp>
    </p:spTree>
    <p:extLst>
      <p:ext uri="{BB962C8B-B14F-4D97-AF65-F5344CB8AC3E}">
        <p14:creationId xmlns:p14="http://schemas.microsoft.com/office/powerpoint/2010/main" val="24228037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609279" y="273600"/>
            <a:ext cx="10972417"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29" name="PlaceHolder 2"/>
          <p:cNvSpPr>
            <a:spLocks noGrp="1"/>
          </p:cNvSpPr>
          <p:nvPr>
            <p:ph/>
          </p:nvPr>
        </p:nvSpPr>
        <p:spPr>
          <a:xfrm>
            <a:off x="609279" y="1604520"/>
            <a:ext cx="10972417"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30" name="PlaceHolder 3"/>
          <p:cNvSpPr>
            <a:spLocks noGrp="1"/>
          </p:cNvSpPr>
          <p:nvPr>
            <p:ph/>
          </p:nvPr>
        </p:nvSpPr>
        <p:spPr>
          <a:xfrm>
            <a:off x="609279" y="3682080"/>
            <a:ext cx="10972417" cy="1896840"/>
          </a:xfrm>
          <a:prstGeom prst="rect">
            <a:avLst/>
          </a:prstGeom>
          <a:noFill/>
          <a:ln w="0">
            <a:noFill/>
          </a:ln>
        </p:spPr>
        <p:txBody>
          <a:bodyPr lIns="0" tIns="0" rIns="0" bIns="0" anchor="t">
            <a:normAutofit/>
          </a:bodyPr>
          <a:lstStyle/>
          <a:p>
            <a:endParaRPr lang="en-US" sz="3200" b="0" strike="noStrike" spc="-1">
              <a:latin typeface="Arial"/>
            </a:endParaRPr>
          </a:p>
        </p:txBody>
      </p:sp>
    </p:spTree>
    <p:extLst>
      <p:ext uri="{BB962C8B-B14F-4D97-AF65-F5344CB8AC3E}">
        <p14:creationId xmlns:p14="http://schemas.microsoft.com/office/powerpoint/2010/main" val="14837559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279" y="273600"/>
            <a:ext cx="10972417"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32" name="PlaceHolder 2"/>
          <p:cNvSpPr>
            <a:spLocks noGrp="1"/>
          </p:cNvSpPr>
          <p:nvPr>
            <p:ph/>
          </p:nvPr>
        </p:nvSpPr>
        <p:spPr>
          <a:xfrm>
            <a:off x="609279" y="1604520"/>
            <a:ext cx="5354234"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33" name="PlaceHolder 3"/>
          <p:cNvSpPr>
            <a:spLocks noGrp="1"/>
          </p:cNvSpPr>
          <p:nvPr>
            <p:ph/>
          </p:nvPr>
        </p:nvSpPr>
        <p:spPr>
          <a:xfrm>
            <a:off x="6231783" y="1604520"/>
            <a:ext cx="5354234"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34" name="PlaceHolder 4"/>
          <p:cNvSpPr>
            <a:spLocks noGrp="1"/>
          </p:cNvSpPr>
          <p:nvPr>
            <p:ph/>
          </p:nvPr>
        </p:nvSpPr>
        <p:spPr>
          <a:xfrm>
            <a:off x="609279" y="3682080"/>
            <a:ext cx="5354234"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35" name="PlaceHolder 5"/>
          <p:cNvSpPr>
            <a:spLocks noGrp="1"/>
          </p:cNvSpPr>
          <p:nvPr>
            <p:ph/>
          </p:nvPr>
        </p:nvSpPr>
        <p:spPr>
          <a:xfrm>
            <a:off x="6231783" y="3682080"/>
            <a:ext cx="5354234" cy="1896840"/>
          </a:xfrm>
          <a:prstGeom prst="rect">
            <a:avLst/>
          </a:prstGeom>
          <a:noFill/>
          <a:ln w="0">
            <a:noFill/>
          </a:ln>
        </p:spPr>
        <p:txBody>
          <a:bodyPr lIns="0" tIns="0" rIns="0" bIns="0" anchor="t">
            <a:normAutofit/>
          </a:bodyPr>
          <a:lstStyle/>
          <a:p>
            <a:endParaRPr lang="en-US" sz="3200" b="0" strike="noStrike" spc="-1">
              <a:latin typeface="Arial"/>
            </a:endParaRPr>
          </a:p>
        </p:txBody>
      </p:sp>
    </p:spTree>
    <p:extLst>
      <p:ext uri="{BB962C8B-B14F-4D97-AF65-F5344CB8AC3E}">
        <p14:creationId xmlns:p14="http://schemas.microsoft.com/office/powerpoint/2010/main" val="38263477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6" name="PlaceHolder 1"/>
          <p:cNvSpPr>
            <a:spLocks noGrp="1"/>
          </p:cNvSpPr>
          <p:nvPr>
            <p:ph type="title"/>
          </p:nvPr>
        </p:nvSpPr>
        <p:spPr>
          <a:xfrm>
            <a:off x="609279" y="273600"/>
            <a:ext cx="10972417"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37" name="PlaceHolder 2"/>
          <p:cNvSpPr>
            <a:spLocks noGrp="1"/>
          </p:cNvSpPr>
          <p:nvPr>
            <p:ph/>
          </p:nvPr>
        </p:nvSpPr>
        <p:spPr>
          <a:xfrm>
            <a:off x="609279" y="1604520"/>
            <a:ext cx="35328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38" name="PlaceHolder 3"/>
          <p:cNvSpPr>
            <a:spLocks noGrp="1"/>
          </p:cNvSpPr>
          <p:nvPr>
            <p:ph/>
          </p:nvPr>
        </p:nvSpPr>
        <p:spPr>
          <a:xfrm>
            <a:off x="4319325" y="1604520"/>
            <a:ext cx="35328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39" name="PlaceHolder 4"/>
          <p:cNvSpPr>
            <a:spLocks noGrp="1"/>
          </p:cNvSpPr>
          <p:nvPr>
            <p:ph/>
          </p:nvPr>
        </p:nvSpPr>
        <p:spPr>
          <a:xfrm>
            <a:off x="8029011" y="1604520"/>
            <a:ext cx="35328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40" name="PlaceHolder 5"/>
          <p:cNvSpPr>
            <a:spLocks noGrp="1"/>
          </p:cNvSpPr>
          <p:nvPr>
            <p:ph/>
          </p:nvPr>
        </p:nvSpPr>
        <p:spPr>
          <a:xfrm>
            <a:off x="609279" y="3682080"/>
            <a:ext cx="35328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41" name="PlaceHolder 6"/>
          <p:cNvSpPr>
            <a:spLocks noGrp="1"/>
          </p:cNvSpPr>
          <p:nvPr>
            <p:ph/>
          </p:nvPr>
        </p:nvSpPr>
        <p:spPr>
          <a:xfrm>
            <a:off x="4319325" y="3682080"/>
            <a:ext cx="35328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42" name="PlaceHolder 7"/>
          <p:cNvSpPr>
            <a:spLocks noGrp="1"/>
          </p:cNvSpPr>
          <p:nvPr>
            <p:ph/>
          </p:nvPr>
        </p:nvSpPr>
        <p:spPr>
          <a:xfrm>
            <a:off x="8029011" y="3682080"/>
            <a:ext cx="3532880" cy="1896840"/>
          </a:xfrm>
          <a:prstGeom prst="rect">
            <a:avLst/>
          </a:prstGeom>
          <a:noFill/>
          <a:ln w="0">
            <a:noFill/>
          </a:ln>
        </p:spPr>
        <p:txBody>
          <a:bodyPr lIns="0" tIns="0" rIns="0" bIns="0" anchor="t">
            <a:normAutofit/>
          </a:bodyPr>
          <a:lstStyle/>
          <a:p>
            <a:endParaRPr lang="en-US" sz="3200" b="0" strike="noStrike" spc="-1">
              <a:latin typeface="Arial"/>
            </a:endParaRPr>
          </a:p>
        </p:txBody>
      </p:sp>
    </p:spTree>
    <p:extLst>
      <p:ext uri="{BB962C8B-B14F-4D97-AF65-F5344CB8AC3E}">
        <p14:creationId xmlns:p14="http://schemas.microsoft.com/office/powerpoint/2010/main" val="5258945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sldNum" idx="2"/>
          </p:nvPr>
        </p:nvSpPr>
        <p:spPr/>
        <p:txBody>
          <a:bodyPr/>
          <a:lstStyle/>
          <a:p>
            <a:fld id="{608B4D60-9F74-40D4-A727-3A24FD317211}" type="slidenum">
              <a:t>‹#›</a:t>
            </a:fld>
            <a:endParaRPr/>
          </a:p>
        </p:txBody>
      </p:sp>
    </p:spTree>
    <p:extLst>
      <p:ext uri="{BB962C8B-B14F-4D97-AF65-F5344CB8AC3E}">
        <p14:creationId xmlns:p14="http://schemas.microsoft.com/office/powerpoint/2010/main" val="35630807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57" name="PlaceHolder 1"/>
          <p:cNvSpPr>
            <a:spLocks noGrp="1"/>
          </p:cNvSpPr>
          <p:nvPr>
            <p:ph type="title"/>
          </p:nvPr>
        </p:nvSpPr>
        <p:spPr>
          <a:xfrm>
            <a:off x="609279" y="273600"/>
            <a:ext cx="10972417"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158" name="PlaceHolder 2"/>
          <p:cNvSpPr>
            <a:spLocks noGrp="1"/>
          </p:cNvSpPr>
          <p:nvPr>
            <p:ph type="subTitle"/>
          </p:nvPr>
        </p:nvSpPr>
        <p:spPr>
          <a:xfrm>
            <a:off x="609279" y="1604520"/>
            <a:ext cx="10972417" cy="397728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
        <p:nvSpPr>
          <p:cNvPr id="4" name="PlaceHolder 3"/>
          <p:cNvSpPr>
            <a:spLocks noGrp="1"/>
          </p:cNvSpPr>
          <p:nvPr>
            <p:ph type="sldNum" idx="2"/>
          </p:nvPr>
        </p:nvSpPr>
        <p:spPr/>
        <p:txBody>
          <a:bodyPr/>
          <a:lstStyle/>
          <a:p>
            <a:fld id="{4BA9D4B5-FC5A-4778-ACCD-D88F4B86E84E}" type="slidenum">
              <a:t>‹#›</a:t>
            </a:fld>
            <a:endParaRPr/>
          </a:p>
        </p:txBody>
      </p:sp>
    </p:spTree>
    <p:extLst>
      <p:ext uri="{BB962C8B-B14F-4D97-AF65-F5344CB8AC3E}">
        <p14:creationId xmlns:p14="http://schemas.microsoft.com/office/powerpoint/2010/main" val="31407933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609279" y="273600"/>
            <a:ext cx="10972417"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160" name="PlaceHolder 2"/>
          <p:cNvSpPr>
            <a:spLocks noGrp="1"/>
          </p:cNvSpPr>
          <p:nvPr>
            <p:ph/>
          </p:nvPr>
        </p:nvSpPr>
        <p:spPr>
          <a:xfrm>
            <a:off x="609279" y="1604520"/>
            <a:ext cx="10972417" cy="3977280"/>
          </a:xfrm>
          <a:prstGeom prst="rect">
            <a:avLst/>
          </a:prstGeom>
          <a:noFill/>
          <a:ln w="0">
            <a:noFill/>
          </a:ln>
        </p:spPr>
        <p:txBody>
          <a:bodyPr lIns="0" tIns="0" rIns="0" bIns="0" anchor="t">
            <a:normAutofit/>
          </a:bodyPr>
          <a:lstStyle/>
          <a:p>
            <a:endParaRPr lang="en-US" sz="3200" b="0" strike="noStrike" spc="-1">
              <a:latin typeface="Arial"/>
            </a:endParaRPr>
          </a:p>
        </p:txBody>
      </p:sp>
      <p:sp>
        <p:nvSpPr>
          <p:cNvPr id="4" name="PlaceHolder 3"/>
          <p:cNvSpPr>
            <a:spLocks noGrp="1"/>
          </p:cNvSpPr>
          <p:nvPr>
            <p:ph type="sldNum" idx="2"/>
          </p:nvPr>
        </p:nvSpPr>
        <p:spPr/>
        <p:txBody>
          <a:bodyPr/>
          <a:lstStyle/>
          <a:p>
            <a:fld id="{26EFE56E-251D-4D53-A1AF-3042E98F23B6}" type="slidenum">
              <a:t>‹#›</a:t>
            </a:fld>
            <a:endParaRPr/>
          </a:p>
        </p:txBody>
      </p:sp>
    </p:spTree>
    <p:extLst>
      <p:ext uri="{BB962C8B-B14F-4D97-AF65-F5344CB8AC3E}">
        <p14:creationId xmlns:p14="http://schemas.microsoft.com/office/powerpoint/2010/main" val="1503299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70F44-E1D0-4AA1-A568-1F49FA07779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433DAA-6632-48D1-915B-6109392315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7B9950-A848-4D4D-9A6D-6E16797DC1E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4512DB-5333-46B4-BEC8-0CB8CE60A6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F535A6-3700-4DB6-9C15-BF4AF953F33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69AADB-1235-4507-9A60-7EDC63167BC1}"/>
              </a:ext>
            </a:extLst>
          </p:cNvPr>
          <p:cNvSpPr>
            <a:spLocks noGrp="1"/>
          </p:cNvSpPr>
          <p:nvPr>
            <p:ph type="dt" sz="half" idx="10"/>
          </p:nvPr>
        </p:nvSpPr>
        <p:spPr/>
        <p:txBody>
          <a:bodyPr/>
          <a:lstStyle/>
          <a:p>
            <a:fld id="{F5B64885-A30E-42BB-A2B7-E1ADFDBF73CE}" type="datetimeFigureOut">
              <a:rPr lang="en-US" smtClean="0"/>
              <a:t>3/13/2024</a:t>
            </a:fld>
            <a:endParaRPr lang="en-US"/>
          </a:p>
        </p:txBody>
      </p:sp>
      <p:sp>
        <p:nvSpPr>
          <p:cNvPr id="8" name="Footer Placeholder 7">
            <a:extLst>
              <a:ext uri="{FF2B5EF4-FFF2-40B4-BE49-F238E27FC236}">
                <a16:creationId xmlns:a16="http://schemas.microsoft.com/office/drawing/2014/main" id="{DF4F97C9-5F9E-4527-A4E4-0C4E3C064D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84FBE2-2772-402D-9F3C-D9F62265C76C}"/>
              </a:ext>
            </a:extLst>
          </p:cNvPr>
          <p:cNvSpPr>
            <a:spLocks noGrp="1"/>
          </p:cNvSpPr>
          <p:nvPr>
            <p:ph type="sldNum" sz="quarter" idx="12"/>
          </p:nvPr>
        </p:nvSpPr>
        <p:spPr/>
        <p:txBody>
          <a:bodyPr/>
          <a:lstStyle/>
          <a:p>
            <a:fld id="{0B4C3F86-0A84-4D0A-9024-813F2CDD9407}" type="slidenum">
              <a:rPr lang="en-US" smtClean="0"/>
              <a:t>‹#›</a:t>
            </a:fld>
            <a:endParaRPr lang="en-US"/>
          </a:p>
        </p:txBody>
      </p:sp>
    </p:spTree>
    <p:extLst>
      <p:ext uri="{BB962C8B-B14F-4D97-AF65-F5344CB8AC3E}">
        <p14:creationId xmlns:p14="http://schemas.microsoft.com/office/powerpoint/2010/main" val="4570309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61" name="PlaceHolder 1"/>
          <p:cNvSpPr>
            <a:spLocks noGrp="1"/>
          </p:cNvSpPr>
          <p:nvPr>
            <p:ph type="title"/>
          </p:nvPr>
        </p:nvSpPr>
        <p:spPr>
          <a:xfrm>
            <a:off x="609279" y="273600"/>
            <a:ext cx="10972417"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162" name="PlaceHolder 2"/>
          <p:cNvSpPr>
            <a:spLocks noGrp="1"/>
          </p:cNvSpPr>
          <p:nvPr>
            <p:ph/>
          </p:nvPr>
        </p:nvSpPr>
        <p:spPr>
          <a:xfrm>
            <a:off x="609279" y="1604520"/>
            <a:ext cx="5354234" cy="397728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63" name="PlaceHolder 3"/>
          <p:cNvSpPr>
            <a:spLocks noGrp="1"/>
          </p:cNvSpPr>
          <p:nvPr>
            <p:ph/>
          </p:nvPr>
        </p:nvSpPr>
        <p:spPr>
          <a:xfrm>
            <a:off x="6231783" y="1604520"/>
            <a:ext cx="5354234" cy="3977280"/>
          </a:xfrm>
          <a:prstGeom prst="rect">
            <a:avLst/>
          </a:prstGeom>
          <a:noFill/>
          <a:ln w="0">
            <a:noFill/>
          </a:ln>
        </p:spPr>
        <p:txBody>
          <a:bodyPr lIns="0" tIns="0" rIns="0" bIns="0" anchor="t">
            <a:normAutofit/>
          </a:bodyPr>
          <a:lstStyle/>
          <a:p>
            <a:endParaRPr lang="en-US" sz="3200" b="0" strike="noStrike" spc="-1">
              <a:latin typeface="Arial"/>
            </a:endParaRPr>
          </a:p>
        </p:txBody>
      </p:sp>
      <p:sp>
        <p:nvSpPr>
          <p:cNvPr id="5" name="PlaceHolder 4"/>
          <p:cNvSpPr>
            <a:spLocks noGrp="1"/>
          </p:cNvSpPr>
          <p:nvPr>
            <p:ph type="sldNum" idx="2"/>
          </p:nvPr>
        </p:nvSpPr>
        <p:spPr/>
        <p:txBody>
          <a:bodyPr/>
          <a:lstStyle/>
          <a:p>
            <a:fld id="{F7A24A8E-A1E8-48F6-AB47-7423654ED1EE}" type="slidenum">
              <a:t>‹#›</a:t>
            </a:fld>
            <a:endParaRPr/>
          </a:p>
        </p:txBody>
      </p:sp>
    </p:spTree>
    <p:extLst>
      <p:ext uri="{BB962C8B-B14F-4D97-AF65-F5344CB8AC3E}">
        <p14:creationId xmlns:p14="http://schemas.microsoft.com/office/powerpoint/2010/main" val="27284933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64" name="PlaceHolder 1"/>
          <p:cNvSpPr>
            <a:spLocks noGrp="1"/>
          </p:cNvSpPr>
          <p:nvPr>
            <p:ph type="title"/>
          </p:nvPr>
        </p:nvSpPr>
        <p:spPr>
          <a:xfrm>
            <a:off x="609279" y="273600"/>
            <a:ext cx="10972417"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3" name="PlaceHolder 2"/>
          <p:cNvSpPr>
            <a:spLocks noGrp="1"/>
          </p:cNvSpPr>
          <p:nvPr>
            <p:ph type="sldNum" idx="2"/>
          </p:nvPr>
        </p:nvSpPr>
        <p:spPr/>
        <p:txBody>
          <a:bodyPr/>
          <a:lstStyle/>
          <a:p>
            <a:fld id="{CCA08D46-67CA-47E2-A6BA-F456340417AC}" type="slidenum">
              <a:t>‹#›</a:t>
            </a:fld>
            <a:endParaRPr/>
          </a:p>
        </p:txBody>
      </p:sp>
    </p:spTree>
    <p:extLst>
      <p:ext uri="{BB962C8B-B14F-4D97-AF65-F5344CB8AC3E}">
        <p14:creationId xmlns:p14="http://schemas.microsoft.com/office/powerpoint/2010/main" val="16591226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65" name="PlaceHolder 1"/>
          <p:cNvSpPr>
            <a:spLocks noGrp="1"/>
          </p:cNvSpPr>
          <p:nvPr>
            <p:ph type="subTitle"/>
          </p:nvPr>
        </p:nvSpPr>
        <p:spPr>
          <a:xfrm>
            <a:off x="609279" y="273600"/>
            <a:ext cx="10972417" cy="530784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
        <p:nvSpPr>
          <p:cNvPr id="3" name="PlaceHolder 2"/>
          <p:cNvSpPr>
            <a:spLocks noGrp="1"/>
          </p:cNvSpPr>
          <p:nvPr>
            <p:ph type="sldNum" idx="2"/>
          </p:nvPr>
        </p:nvSpPr>
        <p:spPr/>
        <p:txBody>
          <a:bodyPr/>
          <a:lstStyle/>
          <a:p>
            <a:fld id="{43D5D30B-0E03-4006-8A60-CE0EC55D0AB2}" type="slidenum">
              <a:t>‹#›</a:t>
            </a:fld>
            <a:endParaRPr/>
          </a:p>
        </p:txBody>
      </p:sp>
    </p:spTree>
    <p:extLst>
      <p:ext uri="{BB962C8B-B14F-4D97-AF65-F5344CB8AC3E}">
        <p14:creationId xmlns:p14="http://schemas.microsoft.com/office/powerpoint/2010/main" val="4488254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66" name="PlaceHolder 1"/>
          <p:cNvSpPr>
            <a:spLocks noGrp="1"/>
          </p:cNvSpPr>
          <p:nvPr>
            <p:ph type="title"/>
          </p:nvPr>
        </p:nvSpPr>
        <p:spPr>
          <a:xfrm>
            <a:off x="609279" y="273600"/>
            <a:ext cx="10972417"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167" name="PlaceHolder 2"/>
          <p:cNvSpPr>
            <a:spLocks noGrp="1"/>
          </p:cNvSpPr>
          <p:nvPr>
            <p:ph/>
          </p:nvPr>
        </p:nvSpPr>
        <p:spPr>
          <a:xfrm>
            <a:off x="609279" y="1604520"/>
            <a:ext cx="5354234"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68" name="PlaceHolder 3"/>
          <p:cNvSpPr>
            <a:spLocks noGrp="1"/>
          </p:cNvSpPr>
          <p:nvPr>
            <p:ph/>
          </p:nvPr>
        </p:nvSpPr>
        <p:spPr>
          <a:xfrm>
            <a:off x="6231783" y="1604520"/>
            <a:ext cx="5354234" cy="397728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69" name="PlaceHolder 4"/>
          <p:cNvSpPr>
            <a:spLocks noGrp="1"/>
          </p:cNvSpPr>
          <p:nvPr>
            <p:ph/>
          </p:nvPr>
        </p:nvSpPr>
        <p:spPr>
          <a:xfrm>
            <a:off x="609279" y="3682080"/>
            <a:ext cx="5354234"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6" name="PlaceHolder 5"/>
          <p:cNvSpPr>
            <a:spLocks noGrp="1"/>
          </p:cNvSpPr>
          <p:nvPr>
            <p:ph type="sldNum" idx="2"/>
          </p:nvPr>
        </p:nvSpPr>
        <p:spPr/>
        <p:txBody>
          <a:bodyPr/>
          <a:lstStyle/>
          <a:p>
            <a:fld id="{B84BD606-11D9-43EB-81BC-D04140FAACE8}" type="slidenum">
              <a:t>‹#›</a:t>
            </a:fld>
            <a:endParaRPr/>
          </a:p>
        </p:txBody>
      </p:sp>
    </p:spTree>
    <p:extLst>
      <p:ext uri="{BB962C8B-B14F-4D97-AF65-F5344CB8AC3E}">
        <p14:creationId xmlns:p14="http://schemas.microsoft.com/office/powerpoint/2010/main" val="8647093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70" name="PlaceHolder 1"/>
          <p:cNvSpPr>
            <a:spLocks noGrp="1"/>
          </p:cNvSpPr>
          <p:nvPr>
            <p:ph type="title"/>
          </p:nvPr>
        </p:nvSpPr>
        <p:spPr>
          <a:xfrm>
            <a:off x="609279" y="273600"/>
            <a:ext cx="10972417"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171" name="PlaceHolder 2"/>
          <p:cNvSpPr>
            <a:spLocks noGrp="1"/>
          </p:cNvSpPr>
          <p:nvPr>
            <p:ph/>
          </p:nvPr>
        </p:nvSpPr>
        <p:spPr>
          <a:xfrm>
            <a:off x="609279" y="1604520"/>
            <a:ext cx="5354234" cy="397728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72" name="PlaceHolder 3"/>
          <p:cNvSpPr>
            <a:spLocks noGrp="1"/>
          </p:cNvSpPr>
          <p:nvPr>
            <p:ph/>
          </p:nvPr>
        </p:nvSpPr>
        <p:spPr>
          <a:xfrm>
            <a:off x="6231783" y="1604520"/>
            <a:ext cx="5354234"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73" name="PlaceHolder 4"/>
          <p:cNvSpPr>
            <a:spLocks noGrp="1"/>
          </p:cNvSpPr>
          <p:nvPr>
            <p:ph/>
          </p:nvPr>
        </p:nvSpPr>
        <p:spPr>
          <a:xfrm>
            <a:off x="6231783" y="3682080"/>
            <a:ext cx="5354234"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6" name="PlaceHolder 5"/>
          <p:cNvSpPr>
            <a:spLocks noGrp="1"/>
          </p:cNvSpPr>
          <p:nvPr>
            <p:ph type="sldNum" idx="2"/>
          </p:nvPr>
        </p:nvSpPr>
        <p:spPr/>
        <p:txBody>
          <a:bodyPr/>
          <a:lstStyle/>
          <a:p>
            <a:fld id="{2A4A7C07-2B4D-46A2-B0F2-9EA0360015EB}" type="slidenum">
              <a:t>‹#›</a:t>
            </a:fld>
            <a:endParaRPr/>
          </a:p>
        </p:txBody>
      </p:sp>
    </p:spTree>
    <p:extLst>
      <p:ext uri="{BB962C8B-B14F-4D97-AF65-F5344CB8AC3E}">
        <p14:creationId xmlns:p14="http://schemas.microsoft.com/office/powerpoint/2010/main" val="36841792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74" name="PlaceHolder 1"/>
          <p:cNvSpPr>
            <a:spLocks noGrp="1"/>
          </p:cNvSpPr>
          <p:nvPr>
            <p:ph type="title"/>
          </p:nvPr>
        </p:nvSpPr>
        <p:spPr>
          <a:xfrm>
            <a:off x="609279" y="273600"/>
            <a:ext cx="10972417"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175" name="PlaceHolder 2"/>
          <p:cNvSpPr>
            <a:spLocks noGrp="1"/>
          </p:cNvSpPr>
          <p:nvPr>
            <p:ph/>
          </p:nvPr>
        </p:nvSpPr>
        <p:spPr>
          <a:xfrm>
            <a:off x="609279" y="1604520"/>
            <a:ext cx="5354234"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76" name="PlaceHolder 3"/>
          <p:cNvSpPr>
            <a:spLocks noGrp="1"/>
          </p:cNvSpPr>
          <p:nvPr>
            <p:ph/>
          </p:nvPr>
        </p:nvSpPr>
        <p:spPr>
          <a:xfrm>
            <a:off x="6231783" y="1604520"/>
            <a:ext cx="5354234"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77" name="PlaceHolder 4"/>
          <p:cNvSpPr>
            <a:spLocks noGrp="1"/>
          </p:cNvSpPr>
          <p:nvPr>
            <p:ph/>
          </p:nvPr>
        </p:nvSpPr>
        <p:spPr>
          <a:xfrm>
            <a:off x="609279" y="3682080"/>
            <a:ext cx="10972417"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6" name="PlaceHolder 5"/>
          <p:cNvSpPr>
            <a:spLocks noGrp="1"/>
          </p:cNvSpPr>
          <p:nvPr>
            <p:ph type="sldNum" idx="2"/>
          </p:nvPr>
        </p:nvSpPr>
        <p:spPr/>
        <p:txBody>
          <a:bodyPr/>
          <a:lstStyle/>
          <a:p>
            <a:fld id="{1D9A4527-3ECE-48A9-AE9B-B658BCCAD984}" type="slidenum">
              <a:t>‹#›</a:t>
            </a:fld>
            <a:endParaRPr/>
          </a:p>
        </p:txBody>
      </p:sp>
    </p:spTree>
    <p:extLst>
      <p:ext uri="{BB962C8B-B14F-4D97-AF65-F5344CB8AC3E}">
        <p14:creationId xmlns:p14="http://schemas.microsoft.com/office/powerpoint/2010/main" val="4510120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78" name="PlaceHolder 1"/>
          <p:cNvSpPr>
            <a:spLocks noGrp="1"/>
          </p:cNvSpPr>
          <p:nvPr>
            <p:ph type="title"/>
          </p:nvPr>
        </p:nvSpPr>
        <p:spPr>
          <a:xfrm>
            <a:off x="609279" y="273600"/>
            <a:ext cx="10972417"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179" name="PlaceHolder 2"/>
          <p:cNvSpPr>
            <a:spLocks noGrp="1"/>
          </p:cNvSpPr>
          <p:nvPr>
            <p:ph/>
          </p:nvPr>
        </p:nvSpPr>
        <p:spPr>
          <a:xfrm>
            <a:off x="609279" y="1604520"/>
            <a:ext cx="10972417"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80" name="PlaceHolder 3"/>
          <p:cNvSpPr>
            <a:spLocks noGrp="1"/>
          </p:cNvSpPr>
          <p:nvPr>
            <p:ph/>
          </p:nvPr>
        </p:nvSpPr>
        <p:spPr>
          <a:xfrm>
            <a:off x="609279" y="3682080"/>
            <a:ext cx="10972417"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5" name="PlaceHolder 4"/>
          <p:cNvSpPr>
            <a:spLocks noGrp="1"/>
          </p:cNvSpPr>
          <p:nvPr>
            <p:ph type="sldNum" idx="2"/>
          </p:nvPr>
        </p:nvSpPr>
        <p:spPr/>
        <p:txBody>
          <a:bodyPr/>
          <a:lstStyle/>
          <a:p>
            <a:fld id="{028175AD-012A-483D-A289-E69639434094}" type="slidenum">
              <a:t>‹#›</a:t>
            </a:fld>
            <a:endParaRPr/>
          </a:p>
        </p:txBody>
      </p:sp>
    </p:spTree>
    <p:extLst>
      <p:ext uri="{BB962C8B-B14F-4D97-AF65-F5344CB8AC3E}">
        <p14:creationId xmlns:p14="http://schemas.microsoft.com/office/powerpoint/2010/main" val="14300469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81" name="PlaceHolder 1"/>
          <p:cNvSpPr>
            <a:spLocks noGrp="1"/>
          </p:cNvSpPr>
          <p:nvPr>
            <p:ph type="title"/>
          </p:nvPr>
        </p:nvSpPr>
        <p:spPr>
          <a:xfrm>
            <a:off x="609279" y="273600"/>
            <a:ext cx="10972417"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182" name="PlaceHolder 2"/>
          <p:cNvSpPr>
            <a:spLocks noGrp="1"/>
          </p:cNvSpPr>
          <p:nvPr>
            <p:ph/>
          </p:nvPr>
        </p:nvSpPr>
        <p:spPr>
          <a:xfrm>
            <a:off x="609279" y="1604520"/>
            <a:ext cx="5354234"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83" name="PlaceHolder 3"/>
          <p:cNvSpPr>
            <a:spLocks noGrp="1"/>
          </p:cNvSpPr>
          <p:nvPr>
            <p:ph/>
          </p:nvPr>
        </p:nvSpPr>
        <p:spPr>
          <a:xfrm>
            <a:off x="6231783" y="1604520"/>
            <a:ext cx="5354234"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84" name="PlaceHolder 4"/>
          <p:cNvSpPr>
            <a:spLocks noGrp="1"/>
          </p:cNvSpPr>
          <p:nvPr>
            <p:ph/>
          </p:nvPr>
        </p:nvSpPr>
        <p:spPr>
          <a:xfrm>
            <a:off x="609279" y="3682080"/>
            <a:ext cx="5354234"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85" name="PlaceHolder 5"/>
          <p:cNvSpPr>
            <a:spLocks noGrp="1"/>
          </p:cNvSpPr>
          <p:nvPr>
            <p:ph/>
          </p:nvPr>
        </p:nvSpPr>
        <p:spPr>
          <a:xfrm>
            <a:off x="6231783" y="3682080"/>
            <a:ext cx="5354234"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7" name="PlaceHolder 6"/>
          <p:cNvSpPr>
            <a:spLocks noGrp="1"/>
          </p:cNvSpPr>
          <p:nvPr>
            <p:ph type="sldNum" idx="2"/>
          </p:nvPr>
        </p:nvSpPr>
        <p:spPr/>
        <p:txBody>
          <a:bodyPr/>
          <a:lstStyle/>
          <a:p>
            <a:fld id="{448C77D1-8768-4C17-B682-5F2120ACA1EA}" type="slidenum">
              <a:t>‹#›</a:t>
            </a:fld>
            <a:endParaRPr/>
          </a:p>
        </p:txBody>
      </p:sp>
    </p:spTree>
    <p:extLst>
      <p:ext uri="{BB962C8B-B14F-4D97-AF65-F5344CB8AC3E}">
        <p14:creationId xmlns:p14="http://schemas.microsoft.com/office/powerpoint/2010/main" val="34168236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86" name="PlaceHolder 1"/>
          <p:cNvSpPr>
            <a:spLocks noGrp="1"/>
          </p:cNvSpPr>
          <p:nvPr>
            <p:ph type="title"/>
          </p:nvPr>
        </p:nvSpPr>
        <p:spPr>
          <a:xfrm>
            <a:off x="609279" y="273600"/>
            <a:ext cx="10972417"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187" name="PlaceHolder 2"/>
          <p:cNvSpPr>
            <a:spLocks noGrp="1"/>
          </p:cNvSpPr>
          <p:nvPr>
            <p:ph/>
          </p:nvPr>
        </p:nvSpPr>
        <p:spPr>
          <a:xfrm>
            <a:off x="609279" y="1604520"/>
            <a:ext cx="35328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88" name="PlaceHolder 3"/>
          <p:cNvSpPr>
            <a:spLocks noGrp="1"/>
          </p:cNvSpPr>
          <p:nvPr>
            <p:ph/>
          </p:nvPr>
        </p:nvSpPr>
        <p:spPr>
          <a:xfrm>
            <a:off x="4319325" y="1604520"/>
            <a:ext cx="35328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89" name="PlaceHolder 4"/>
          <p:cNvSpPr>
            <a:spLocks noGrp="1"/>
          </p:cNvSpPr>
          <p:nvPr>
            <p:ph/>
          </p:nvPr>
        </p:nvSpPr>
        <p:spPr>
          <a:xfrm>
            <a:off x="8029011" y="1604520"/>
            <a:ext cx="35328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90" name="PlaceHolder 5"/>
          <p:cNvSpPr>
            <a:spLocks noGrp="1"/>
          </p:cNvSpPr>
          <p:nvPr>
            <p:ph/>
          </p:nvPr>
        </p:nvSpPr>
        <p:spPr>
          <a:xfrm>
            <a:off x="609279" y="3682080"/>
            <a:ext cx="35328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91" name="PlaceHolder 6"/>
          <p:cNvSpPr>
            <a:spLocks noGrp="1"/>
          </p:cNvSpPr>
          <p:nvPr>
            <p:ph/>
          </p:nvPr>
        </p:nvSpPr>
        <p:spPr>
          <a:xfrm>
            <a:off x="4319325" y="3682080"/>
            <a:ext cx="35328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92" name="PlaceHolder 7"/>
          <p:cNvSpPr>
            <a:spLocks noGrp="1"/>
          </p:cNvSpPr>
          <p:nvPr>
            <p:ph/>
          </p:nvPr>
        </p:nvSpPr>
        <p:spPr>
          <a:xfrm>
            <a:off x="8029011" y="3682080"/>
            <a:ext cx="35328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9" name="PlaceHolder 8"/>
          <p:cNvSpPr>
            <a:spLocks noGrp="1"/>
          </p:cNvSpPr>
          <p:nvPr>
            <p:ph type="sldNum" idx="2"/>
          </p:nvPr>
        </p:nvSpPr>
        <p:spPr/>
        <p:txBody>
          <a:bodyPr/>
          <a:lstStyle/>
          <a:p>
            <a:fld id="{65C03898-9357-482D-8908-949CFD5CF78D}" type="slidenum">
              <a:t>‹#›</a:t>
            </a:fld>
            <a:endParaRPr/>
          </a:p>
        </p:txBody>
      </p:sp>
    </p:spTree>
    <p:extLst>
      <p:ext uri="{BB962C8B-B14F-4D97-AF65-F5344CB8AC3E}">
        <p14:creationId xmlns:p14="http://schemas.microsoft.com/office/powerpoint/2010/main" val="49240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699E9-DE8B-4216-888B-7D632BE389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C426D13-400F-4BAA-BD05-58556323F230}"/>
              </a:ext>
            </a:extLst>
          </p:cNvPr>
          <p:cNvSpPr>
            <a:spLocks noGrp="1"/>
          </p:cNvSpPr>
          <p:nvPr>
            <p:ph type="dt" sz="half" idx="10"/>
          </p:nvPr>
        </p:nvSpPr>
        <p:spPr/>
        <p:txBody>
          <a:bodyPr/>
          <a:lstStyle/>
          <a:p>
            <a:fld id="{F5B64885-A30E-42BB-A2B7-E1ADFDBF73CE}" type="datetimeFigureOut">
              <a:rPr lang="en-US" smtClean="0"/>
              <a:t>3/13/2024</a:t>
            </a:fld>
            <a:endParaRPr lang="en-US"/>
          </a:p>
        </p:txBody>
      </p:sp>
      <p:sp>
        <p:nvSpPr>
          <p:cNvPr id="4" name="Footer Placeholder 3">
            <a:extLst>
              <a:ext uri="{FF2B5EF4-FFF2-40B4-BE49-F238E27FC236}">
                <a16:creationId xmlns:a16="http://schemas.microsoft.com/office/drawing/2014/main" id="{5571D12A-25F0-4F68-AD55-989BD2B4DAF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956BA0-2491-42DD-9C31-5E4193708F4D}"/>
              </a:ext>
            </a:extLst>
          </p:cNvPr>
          <p:cNvSpPr>
            <a:spLocks noGrp="1"/>
          </p:cNvSpPr>
          <p:nvPr>
            <p:ph type="sldNum" sz="quarter" idx="12"/>
          </p:nvPr>
        </p:nvSpPr>
        <p:spPr/>
        <p:txBody>
          <a:bodyPr/>
          <a:lstStyle/>
          <a:p>
            <a:fld id="{0B4C3F86-0A84-4D0A-9024-813F2CDD9407}" type="slidenum">
              <a:rPr lang="en-US" smtClean="0"/>
              <a:t>‹#›</a:t>
            </a:fld>
            <a:endParaRPr lang="en-US"/>
          </a:p>
        </p:txBody>
      </p:sp>
    </p:spTree>
    <p:extLst>
      <p:ext uri="{BB962C8B-B14F-4D97-AF65-F5344CB8AC3E}">
        <p14:creationId xmlns:p14="http://schemas.microsoft.com/office/powerpoint/2010/main" val="355496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E37C21-5D9D-4CD5-A156-699D8B39E470}"/>
              </a:ext>
            </a:extLst>
          </p:cNvPr>
          <p:cNvSpPr>
            <a:spLocks noGrp="1"/>
          </p:cNvSpPr>
          <p:nvPr>
            <p:ph type="dt" sz="half" idx="10"/>
          </p:nvPr>
        </p:nvSpPr>
        <p:spPr/>
        <p:txBody>
          <a:bodyPr/>
          <a:lstStyle/>
          <a:p>
            <a:fld id="{F5B64885-A30E-42BB-A2B7-E1ADFDBF73CE}" type="datetimeFigureOut">
              <a:rPr lang="en-US" smtClean="0"/>
              <a:t>3/13/2024</a:t>
            </a:fld>
            <a:endParaRPr lang="en-US"/>
          </a:p>
        </p:txBody>
      </p:sp>
      <p:sp>
        <p:nvSpPr>
          <p:cNvPr id="3" name="Footer Placeholder 2">
            <a:extLst>
              <a:ext uri="{FF2B5EF4-FFF2-40B4-BE49-F238E27FC236}">
                <a16:creationId xmlns:a16="http://schemas.microsoft.com/office/drawing/2014/main" id="{39DB2670-4F7C-40F4-AB17-2A67F802BC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87DB2B-21B3-454F-878E-9366560D35F2}"/>
              </a:ext>
            </a:extLst>
          </p:cNvPr>
          <p:cNvSpPr>
            <a:spLocks noGrp="1"/>
          </p:cNvSpPr>
          <p:nvPr>
            <p:ph type="sldNum" sz="quarter" idx="12"/>
          </p:nvPr>
        </p:nvSpPr>
        <p:spPr/>
        <p:txBody>
          <a:bodyPr/>
          <a:lstStyle/>
          <a:p>
            <a:fld id="{0B4C3F86-0A84-4D0A-9024-813F2CDD9407}" type="slidenum">
              <a:rPr lang="en-US" smtClean="0"/>
              <a:t>‹#›</a:t>
            </a:fld>
            <a:endParaRPr lang="en-US"/>
          </a:p>
        </p:txBody>
      </p:sp>
    </p:spTree>
    <p:extLst>
      <p:ext uri="{BB962C8B-B14F-4D97-AF65-F5344CB8AC3E}">
        <p14:creationId xmlns:p14="http://schemas.microsoft.com/office/powerpoint/2010/main" val="2451173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05881-C267-44D6-8B71-6A16847A9D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3F608A0-C517-4522-9E82-8E5D830C08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F2FC466-17BE-4BD4-94FB-F444FBBAEE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816BE1-9E9F-43C9-A87F-1BBCBD8630BB}"/>
              </a:ext>
            </a:extLst>
          </p:cNvPr>
          <p:cNvSpPr>
            <a:spLocks noGrp="1"/>
          </p:cNvSpPr>
          <p:nvPr>
            <p:ph type="dt" sz="half" idx="10"/>
          </p:nvPr>
        </p:nvSpPr>
        <p:spPr/>
        <p:txBody>
          <a:bodyPr/>
          <a:lstStyle/>
          <a:p>
            <a:fld id="{F5B64885-A30E-42BB-A2B7-E1ADFDBF73CE}" type="datetimeFigureOut">
              <a:rPr lang="en-US" smtClean="0"/>
              <a:t>3/13/2024</a:t>
            </a:fld>
            <a:endParaRPr lang="en-US"/>
          </a:p>
        </p:txBody>
      </p:sp>
      <p:sp>
        <p:nvSpPr>
          <p:cNvPr id="6" name="Footer Placeholder 5">
            <a:extLst>
              <a:ext uri="{FF2B5EF4-FFF2-40B4-BE49-F238E27FC236}">
                <a16:creationId xmlns:a16="http://schemas.microsoft.com/office/drawing/2014/main" id="{D9BCC53C-0CFF-49D9-9671-D31C3B90DE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9B366B-1FF9-49B7-BC3A-14311AD0E600}"/>
              </a:ext>
            </a:extLst>
          </p:cNvPr>
          <p:cNvSpPr>
            <a:spLocks noGrp="1"/>
          </p:cNvSpPr>
          <p:nvPr>
            <p:ph type="sldNum" sz="quarter" idx="12"/>
          </p:nvPr>
        </p:nvSpPr>
        <p:spPr/>
        <p:txBody>
          <a:bodyPr/>
          <a:lstStyle/>
          <a:p>
            <a:fld id="{0B4C3F86-0A84-4D0A-9024-813F2CDD9407}" type="slidenum">
              <a:rPr lang="en-US" smtClean="0"/>
              <a:t>‹#›</a:t>
            </a:fld>
            <a:endParaRPr lang="en-US"/>
          </a:p>
        </p:txBody>
      </p:sp>
    </p:spTree>
    <p:extLst>
      <p:ext uri="{BB962C8B-B14F-4D97-AF65-F5344CB8AC3E}">
        <p14:creationId xmlns:p14="http://schemas.microsoft.com/office/powerpoint/2010/main" val="2346491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B7B0B-2074-4FB2-A6EB-5CD758036B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8D0A97-2894-4C38-A9EF-6F85B37FD4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7F8727E-BA48-4C5E-A949-2BAF6FA2ED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19E3BF-BD67-4919-9BD2-FC7AD5F9DB63}"/>
              </a:ext>
            </a:extLst>
          </p:cNvPr>
          <p:cNvSpPr>
            <a:spLocks noGrp="1"/>
          </p:cNvSpPr>
          <p:nvPr>
            <p:ph type="dt" sz="half" idx="10"/>
          </p:nvPr>
        </p:nvSpPr>
        <p:spPr/>
        <p:txBody>
          <a:bodyPr/>
          <a:lstStyle/>
          <a:p>
            <a:fld id="{F5B64885-A30E-42BB-A2B7-E1ADFDBF73CE}" type="datetimeFigureOut">
              <a:rPr lang="en-US" smtClean="0"/>
              <a:t>3/13/2024</a:t>
            </a:fld>
            <a:endParaRPr lang="en-US"/>
          </a:p>
        </p:txBody>
      </p:sp>
      <p:sp>
        <p:nvSpPr>
          <p:cNvPr id="6" name="Footer Placeholder 5">
            <a:extLst>
              <a:ext uri="{FF2B5EF4-FFF2-40B4-BE49-F238E27FC236}">
                <a16:creationId xmlns:a16="http://schemas.microsoft.com/office/drawing/2014/main" id="{01923F55-28B7-40C8-A94A-9E9DAE055E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3E2A3C-FF8D-4230-98DF-6B215A9382AD}"/>
              </a:ext>
            </a:extLst>
          </p:cNvPr>
          <p:cNvSpPr>
            <a:spLocks noGrp="1"/>
          </p:cNvSpPr>
          <p:nvPr>
            <p:ph type="sldNum" sz="quarter" idx="12"/>
          </p:nvPr>
        </p:nvSpPr>
        <p:spPr/>
        <p:txBody>
          <a:bodyPr/>
          <a:lstStyle/>
          <a:p>
            <a:fld id="{0B4C3F86-0A84-4D0A-9024-813F2CDD9407}" type="slidenum">
              <a:rPr lang="en-US" smtClean="0"/>
              <a:t>‹#›</a:t>
            </a:fld>
            <a:endParaRPr lang="en-US"/>
          </a:p>
        </p:txBody>
      </p:sp>
    </p:spTree>
    <p:extLst>
      <p:ext uri="{BB962C8B-B14F-4D97-AF65-F5344CB8AC3E}">
        <p14:creationId xmlns:p14="http://schemas.microsoft.com/office/powerpoint/2010/main" val="2362871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image" Target="../media/image5.png"/><Relationship Id="rId2" Type="http://schemas.openxmlformats.org/officeDocument/2006/relationships/slideLayout" Target="../slideLayouts/slideLayout36.xml"/><Relationship Id="rId16" Type="http://schemas.openxmlformats.org/officeDocument/2006/relationships/image" Target="../media/image4.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3.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7.tif"/><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A4CD4C-0885-4081-B9AF-CDBEED1FAB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0FB3E1-85C5-4C95-955E-9A73D6C81A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0F8392-6920-4423-B104-6B55EA2BFA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B64885-A30E-42BB-A2B7-E1ADFDBF73CE}" type="datetimeFigureOut">
              <a:rPr lang="en-US" smtClean="0"/>
              <a:t>3/13/2024</a:t>
            </a:fld>
            <a:endParaRPr lang="en-US"/>
          </a:p>
        </p:txBody>
      </p:sp>
      <p:sp>
        <p:nvSpPr>
          <p:cNvPr id="5" name="Footer Placeholder 4">
            <a:extLst>
              <a:ext uri="{FF2B5EF4-FFF2-40B4-BE49-F238E27FC236}">
                <a16:creationId xmlns:a16="http://schemas.microsoft.com/office/drawing/2014/main" id="{692E9345-4F07-4783-B558-5C6C38CF85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6D023E-69B7-495B-837A-6891D29231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4C3F86-0A84-4D0A-9024-813F2CDD9407}" type="slidenum">
              <a:rPr lang="en-US" smtClean="0"/>
              <a:t>‹#›</a:t>
            </a:fld>
            <a:endParaRPr lang="en-US"/>
          </a:p>
        </p:txBody>
      </p:sp>
    </p:spTree>
    <p:extLst>
      <p:ext uri="{BB962C8B-B14F-4D97-AF65-F5344CB8AC3E}">
        <p14:creationId xmlns:p14="http://schemas.microsoft.com/office/powerpoint/2010/main" val="9647819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C65D5FC-CD57-8948-BB38-545EBD94BDBE}"/>
              </a:ext>
            </a:extLst>
          </p:cNvPr>
          <p:cNvSpPr/>
          <p:nvPr userDrawn="1"/>
        </p:nvSpPr>
        <p:spPr>
          <a:xfrm>
            <a:off x="5807" y="1"/>
            <a:ext cx="9936619" cy="833376"/>
          </a:xfrm>
          <a:prstGeom prst="rect">
            <a:avLst/>
          </a:prstGeom>
          <a:solidFill>
            <a:srgbClr val="549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bird&#10;&#10;Description automatically generated">
            <a:extLst>
              <a:ext uri="{FF2B5EF4-FFF2-40B4-BE49-F238E27FC236}">
                <a16:creationId xmlns:a16="http://schemas.microsoft.com/office/drawing/2014/main" id="{76BA4418-072F-664E-BF56-4EF8A8AA3F9B}"/>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0169165" y="377324"/>
            <a:ext cx="1796096" cy="426028"/>
          </a:xfrm>
          <a:prstGeom prst="rect">
            <a:avLst/>
          </a:prstGeom>
        </p:spPr>
      </p:pic>
      <p:cxnSp>
        <p:nvCxnSpPr>
          <p:cNvPr id="8" name="Straight Connector 7">
            <a:extLst>
              <a:ext uri="{FF2B5EF4-FFF2-40B4-BE49-F238E27FC236}">
                <a16:creationId xmlns:a16="http://schemas.microsoft.com/office/drawing/2014/main" id="{D84B5BB8-494A-E240-8492-A793F70F1763}"/>
              </a:ext>
            </a:extLst>
          </p:cNvPr>
          <p:cNvCxnSpPr>
            <a:cxnSpLocks/>
          </p:cNvCxnSpPr>
          <p:nvPr userDrawn="1"/>
        </p:nvCxnSpPr>
        <p:spPr>
          <a:xfrm>
            <a:off x="10613910" y="803352"/>
            <a:ext cx="1578090" cy="0"/>
          </a:xfrm>
          <a:prstGeom prst="line">
            <a:avLst/>
          </a:prstGeom>
          <a:ln>
            <a:solidFill>
              <a:srgbClr val="257EC3"/>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7C5D584A-FDBC-B64D-8B21-0BBE9AB478EC}"/>
              </a:ext>
            </a:extLst>
          </p:cNvPr>
          <p:cNvSpPr>
            <a:spLocks noGrp="1"/>
          </p:cNvSpPr>
          <p:nvPr>
            <p:ph type="title"/>
          </p:nvPr>
        </p:nvSpPr>
        <p:spPr>
          <a:xfrm>
            <a:off x="917223" y="150635"/>
            <a:ext cx="8983133" cy="53798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8FC29B8-76DD-AF45-847C-BF1E62812969}"/>
              </a:ext>
            </a:extLst>
          </p:cNvPr>
          <p:cNvSpPr>
            <a:spLocks noGrp="1"/>
          </p:cNvSpPr>
          <p:nvPr>
            <p:ph type="body" idx="1"/>
          </p:nvPr>
        </p:nvSpPr>
        <p:spPr>
          <a:xfrm>
            <a:off x="760140" y="1278532"/>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1"/>
            <a:endParaRPr lang="en-US" dirty="0"/>
          </a:p>
        </p:txBody>
      </p:sp>
      <p:sp>
        <p:nvSpPr>
          <p:cNvPr id="4" name="Date Placeholder 3">
            <a:extLst>
              <a:ext uri="{FF2B5EF4-FFF2-40B4-BE49-F238E27FC236}">
                <a16:creationId xmlns:a16="http://schemas.microsoft.com/office/drawing/2014/main" id="{8A016A6C-4BCC-AA48-A73C-821E33FF0D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DBE646-E3B0-0B41-810A-8DB20FD5141C}" type="datetime1">
              <a:rPr lang="en-US" smtClean="0"/>
              <a:t>3/13/2024</a:t>
            </a:fld>
            <a:endParaRPr lang="en-US" dirty="0"/>
          </a:p>
        </p:txBody>
      </p:sp>
      <p:sp>
        <p:nvSpPr>
          <p:cNvPr id="5" name="Footer Placeholder 4">
            <a:extLst>
              <a:ext uri="{FF2B5EF4-FFF2-40B4-BE49-F238E27FC236}">
                <a16:creationId xmlns:a16="http://schemas.microsoft.com/office/drawing/2014/main" id="{8A138B05-9F56-EE4D-99B7-D692A16B6D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96FC9EB-01B3-A54E-A075-3D7D8205A125}"/>
              </a:ext>
            </a:extLst>
          </p:cNvPr>
          <p:cNvSpPr>
            <a:spLocks noGrp="1"/>
          </p:cNvSpPr>
          <p:nvPr>
            <p:ph type="sldNum" sz="quarter" idx="4"/>
          </p:nvPr>
        </p:nvSpPr>
        <p:spPr>
          <a:xfrm>
            <a:off x="-11289" y="8917"/>
            <a:ext cx="871940" cy="811437"/>
          </a:xfrm>
          <a:prstGeom prst="rect">
            <a:avLst/>
          </a:prstGeom>
          <a:solidFill>
            <a:srgbClr val="78AEDF"/>
          </a:solidFill>
        </p:spPr>
        <p:txBody>
          <a:bodyPr vert="horz" lIns="91440" tIns="45720" rIns="91440" bIns="45720" rtlCol="0" anchor="ctr"/>
          <a:lstStyle>
            <a:lvl1pPr algn="ctr">
              <a:defRPr sz="1200">
                <a:solidFill>
                  <a:schemeClr val="bg1"/>
                </a:solidFill>
              </a:defRPr>
            </a:lvl1pPr>
          </a:lstStyle>
          <a:p>
            <a:fld id="{C5C77E4C-1CFD-374C-9DF5-B5483B4F8C58}" type="slidenum">
              <a:rPr lang="en-US" smtClean="0"/>
              <a:pPr/>
              <a:t>‹#›</a:t>
            </a:fld>
            <a:endParaRPr lang="en-US" dirty="0"/>
          </a:p>
        </p:txBody>
      </p:sp>
    </p:spTree>
    <p:extLst>
      <p:ext uri="{BB962C8B-B14F-4D97-AF65-F5344CB8AC3E}">
        <p14:creationId xmlns:p14="http://schemas.microsoft.com/office/powerpoint/2010/main" val="165225550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2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spcAft>
          <a:spcPts val="0"/>
        </a:spcAft>
        <a:buFont typeface="Wingdings" pitchFamily="2" charset="2"/>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73088" indent="-176213" algn="l" defTabSz="914400" rtl="0" eaLnBrk="1" latinLnBrk="0" hangingPunct="1">
        <a:lnSpc>
          <a:spcPct val="90000"/>
        </a:lnSpc>
        <a:spcBef>
          <a:spcPts val="500"/>
        </a:spcBef>
        <a:spcAft>
          <a:spcPts val="0"/>
        </a:spcAft>
        <a:buFont typeface="Cambria" panose="02040503050406030204" pitchFamily="18" charset="0"/>
        <a:buChar char="⎼"/>
        <a:tabLst/>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7E705A-3812-48C5-9AF1-8409627AD9EA}" type="datetime1">
              <a:rPr lang="en-US" smtClean="0"/>
              <a:t>3/13/2024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1702C8-5278-47D4-9BEF-ED4C20716DCF}" type="slidenum">
              <a:rPr lang="en-US" smtClean="0"/>
              <a:t>‹#›</a:t>
            </a:fld>
            <a:endParaRPr lang="en-US"/>
          </a:p>
        </p:txBody>
      </p:sp>
    </p:spTree>
    <p:extLst>
      <p:ext uri="{BB962C8B-B14F-4D97-AF65-F5344CB8AC3E}">
        <p14:creationId xmlns:p14="http://schemas.microsoft.com/office/powerpoint/2010/main" val="378635118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 name="Picture 4"/>
          <p:cNvPicPr/>
          <p:nvPr/>
        </p:nvPicPr>
        <p:blipFill>
          <a:blip r:embed="rId14"/>
          <a:stretch/>
        </p:blipFill>
        <p:spPr>
          <a:xfrm>
            <a:off x="-50773" y="-720"/>
            <a:ext cx="12293601" cy="6922440"/>
          </a:xfrm>
          <a:prstGeom prst="rect">
            <a:avLst/>
          </a:prstGeom>
          <a:ln w="0">
            <a:noFill/>
          </a:ln>
        </p:spPr>
      </p:pic>
      <p:grpSp>
        <p:nvGrpSpPr>
          <p:cNvPr id="8" name="Group 26"/>
          <p:cNvGrpSpPr/>
          <p:nvPr/>
        </p:nvGrpSpPr>
        <p:grpSpPr>
          <a:xfrm>
            <a:off x="354332" y="5457960"/>
            <a:ext cx="11264453" cy="859320"/>
            <a:chOff x="354240" y="5457960"/>
            <a:chExt cx="11261520" cy="859320"/>
          </a:xfrm>
        </p:grpSpPr>
        <p:pic>
          <p:nvPicPr>
            <p:cNvPr id="2" name="Picture 10"/>
            <p:cNvPicPr/>
            <p:nvPr/>
          </p:nvPicPr>
          <p:blipFill>
            <a:blip r:embed="rId15"/>
            <a:stretch/>
          </p:blipFill>
          <p:spPr>
            <a:xfrm>
              <a:off x="354240" y="5457960"/>
              <a:ext cx="3159000" cy="859320"/>
            </a:xfrm>
            <a:prstGeom prst="rect">
              <a:avLst/>
            </a:prstGeom>
            <a:ln w="0">
              <a:noFill/>
            </a:ln>
          </p:spPr>
        </p:pic>
        <p:pic>
          <p:nvPicPr>
            <p:cNvPr id="3" name="Picture 20"/>
            <p:cNvPicPr/>
            <p:nvPr/>
          </p:nvPicPr>
          <p:blipFill>
            <a:blip r:embed="rId16"/>
            <a:stretch/>
          </p:blipFill>
          <p:spPr>
            <a:xfrm>
              <a:off x="4101480" y="5668920"/>
              <a:ext cx="3567240" cy="532800"/>
            </a:xfrm>
            <a:prstGeom prst="rect">
              <a:avLst/>
            </a:prstGeom>
            <a:ln w="0">
              <a:noFill/>
            </a:ln>
          </p:spPr>
        </p:pic>
        <p:pic>
          <p:nvPicPr>
            <p:cNvPr id="4" name="Picture 25"/>
            <p:cNvPicPr/>
            <p:nvPr/>
          </p:nvPicPr>
          <p:blipFill>
            <a:blip r:embed="rId17"/>
            <a:stretch/>
          </p:blipFill>
          <p:spPr>
            <a:xfrm>
              <a:off x="8456760" y="5627880"/>
              <a:ext cx="3159000" cy="532080"/>
            </a:xfrm>
            <a:prstGeom prst="rect">
              <a:avLst/>
            </a:prstGeom>
            <a:ln w="0">
              <a:noFill/>
            </a:ln>
          </p:spPr>
        </p:pic>
      </p:grpSp>
      <p:sp>
        <p:nvSpPr>
          <p:cNvPr id="5" name="PlaceHolder 1"/>
          <p:cNvSpPr>
            <a:spLocks noGrp="1"/>
          </p:cNvSpPr>
          <p:nvPr>
            <p:ph type="title"/>
          </p:nvPr>
        </p:nvSpPr>
        <p:spPr>
          <a:xfrm>
            <a:off x="609279" y="273600"/>
            <a:ext cx="10972417" cy="1144800"/>
          </a:xfrm>
          <a:prstGeom prst="rect">
            <a:avLst/>
          </a:prstGeom>
          <a:noFill/>
          <a:ln w="0">
            <a:noFill/>
          </a:ln>
        </p:spPr>
        <p:txBody>
          <a:bodyPr lIns="0" tIns="0" rIns="0" bIns="0" anchor="ctr">
            <a:noAutofit/>
          </a:bodyPr>
          <a:lstStyle/>
          <a:p>
            <a:pPr algn="ctr">
              <a:buNone/>
            </a:pPr>
            <a:r>
              <a:rPr lang="en-US" sz="4400" b="0" strike="noStrike" spc="-1">
                <a:latin typeface="Arial"/>
              </a:rPr>
              <a:t>Click to edit the title text format</a:t>
            </a:r>
          </a:p>
        </p:txBody>
      </p:sp>
      <p:sp>
        <p:nvSpPr>
          <p:cNvPr id="6" name="PlaceHolder 2"/>
          <p:cNvSpPr>
            <a:spLocks noGrp="1"/>
          </p:cNvSpPr>
          <p:nvPr>
            <p:ph type="body"/>
          </p:nvPr>
        </p:nvSpPr>
        <p:spPr>
          <a:xfrm>
            <a:off x="609279" y="1604520"/>
            <a:ext cx="10972417"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extLst>
      <p:ext uri="{BB962C8B-B14F-4D97-AF65-F5344CB8AC3E}">
        <p14:creationId xmlns:p14="http://schemas.microsoft.com/office/powerpoint/2010/main" val="203485633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432000" indent="-324000" algn="l" defTabSz="914400" rtl="0" eaLnBrk="1" latinLnBrk="0" hangingPunct="1">
        <a:lnSpc>
          <a:spcPct val="90000"/>
        </a:lnSpc>
        <a:spcBef>
          <a:spcPts val="1417"/>
        </a:spcBef>
        <a:buClr>
          <a:srgbClr val="000000"/>
        </a:buClr>
        <a:buSzPct val="45000"/>
        <a:buFont typeface="Wingdings"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18" name="Group 9"/>
          <p:cNvGrpSpPr/>
          <p:nvPr/>
        </p:nvGrpSpPr>
        <p:grpSpPr>
          <a:xfrm>
            <a:off x="-211015" y="-142560"/>
            <a:ext cx="12596080" cy="7137720"/>
            <a:chOff x="-210960" y="-142560"/>
            <a:chExt cx="12592800" cy="7137720"/>
          </a:xfrm>
        </p:grpSpPr>
        <p:grpSp>
          <p:nvGrpSpPr>
            <p:cNvPr id="119" name="Group 10"/>
            <p:cNvGrpSpPr/>
            <p:nvPr/>
          </p:nvGrpSpPr>
          <p:grpSpPr>
            <a:xfrm>
              <a:off x="623520" y="6873120"/>
              <a:ext cx="10954800" cy="122040"/>
              <a:chOff x="623520" y="6873120"/>
              <a:chExt cx="10954800" cy="122040"/>
            </a:xfrm>
          </p:grpSpPr>
          <p:sp>
            <p:nvSpPr>
              <p:cNvPr id="120" name="Straight Connector 38"/>
              <p:cNvSpPr/>
              <p:nvPr/>
            </p:nvSpPr>
            <p:spPr>
              <a:xfrm>
                <a:off x="623520" y="6873120"/>
                <a:ext cx="360" cy="12204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sp>
            <p:nvSpPr>
              <p:cNvPr id="121" name="Straight Connector 39"/>
              <p:cNvSpPr/>
              <p:nvPr/>
            </p:nvSpPr>
            <p:spPr>
              <a:xfrm>
                <a:off x="11577960" y="6873120"/>
                <a:ext cx="360" cy="12204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grpSp>
            <p:nvGrpSpPr>
              <p:cNvPr id="122" name="Group 40"/>
              <p:cNvGrpSpPr/>
              <p:nvPr/>
            </p:nvGrpSpPr>
            <p:grpSpPr>
              <a:xfrm>
                <a:off x="7617960" y="6873120"/>
                <a:ext cx="609840" cy="122040"/>
                <a:chOff x="7617960" y="6873120"/>
                <a:chExt cx="609840" cy="122040"/>
              </a:xfrm>
            </p:grpSpPr>
            <p:sp>
              <p:nvSpPr>
                <p:cNvPr id="123" name="Straight Connector 44"/>
                <p:cNvSpPr/>
                <p:nvPr/>
              </p:nvSpPr>
              <p:spPr>
                <a:xfrm>
                  <a:off x="8227440" y="6873120"/>
                  <a:ext cx="360" cy="12204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sp>
              <p:nvSpPr>
                <p:cNvPr id="124" name="Straight Connector 45"/>
                <p:cNvSpPr/>
                <p:nvPr/>
              </p:nvSpPr>
              <p:spPr>
                <a:xfrm>
                  <a:off x="7617960" y="6873120"/>
                  <a:ext cx="360" cy="12204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grpSp>
          <p:grpSp>
            <p:nvGrpSpPr>
              <p:cNvPr id="125" name="Group 41"/>
              <p:cNvGrpSpPr/>
              <p:nvPr/>
            </p:nvGrpSpPr>
            <p:grpSpPr>
              <a:xfrm>
                <a:off x="3961440" y="6873120"/>
                <a:ext cx="609480" cy="122040"/>
                <a:chOff x="3961440" y="6873120"/>
                <a:chExt cx="609480" cy="122040"/>
              </a:xfrm>
            </p:grpSpPr>
            <p:sp>
              <p:nvSpPr>
                <p:cNvPr id="126" name="Straight Connector 42"/>
                <p:cNvSpPr/>
                <p:nvPr/>
              </p:nvSpPr>
              <p:spPr>
                <a:xfrm>
                  <a:off x="4570560" y="6873120"/>
                  <a:ext cx="360" cy="12204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sp>
              <p:nvSpPr>
                <p:cNvPr id="127" name="Straight Connector 43"/>
                <p:cNvSpPr/>
                <p:nvPr/>
              </p:nvSpPr>
              <p:spPr>
                <a:xfrm>
                  <a:off x="3961440" y="6873120"/>
                  <a:ext cx="360" cy="12204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grpSp>
        </p:grpSp>
        <p:grpSp>
          <p:nvGrpSpPr>
            <p:cNvPr id="128" name="Group 11"/>
            <p:cNvGrpSpPr/>
            <p:nvPr/>
          </p:nvGrpSpPr>
          <p:grpSpPr>
            <a:xfrm>
              <a:off x="623520" y="-142560"/>
              <a:ext cx="10954800" cy="122400"/>
              <a:chOff x="623520" y="-142560"/>
              <a:chExt cx="10954800" cy="122400"/>
            </a:xfrm>
          </p:grpSpPr>
          <p:sp>
            <p:nvSpPr>
              <p:cNvPr id="129" name="Straight Connector 30"/>
              <p:cNvSpPr/>
              <p:nvPr/>
            </p:nvSpPr>
            <p:spPr>
              <a:xfrm>
                <a:off x="623520" y="-142560"/>
                <a:ext cx="360" cy="12240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sp>
            <p:nvSpPr>
              <p:cNvPr id="130" name="Straight Connector 31"/>
              <p:cNvSpPr/>
              <p:nvPr/>
            </p:nvSpPr>
            <p:spPr>
              <a:xfrm>
                <a:off x="11577960" y="-142560"/>
                <a:ext cx="360" cy="12240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grpSp>
            <p:nvGrpSpPr>
              <p:cNvPr id="131" name="Group 32"/>
              <p:cNvGrpSpPr/>
              <p:nvPr/>
            </p:nvGrpSpPr>
            <p:grpSpPr>
              <a:xfrm>
                <a:off x="7617960" y="-142560"/>
                <a:ext cx="609840" cy="122400"/>
                <a:chOff x="7617960" y="-142560"/>
                <a:chExt cx="609840" cy="122400"/>
              </a:xfrm>
            </p:grpSpPr>
            <p:sp>
              <p:nvSpPr>
                <p:cNvPr id="132" name="Straight Connector 36"/>
                <p:cNvSpPr/>
                <p:nvPr/>
              </p:nvSpPr>
              <p:spPr>
                <a:xfrm>
                  <a:off x="8227440" y="-142560"/>
                  <a:ext cx="360" cy="12240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sp>
              <p:nvSpPr>
                <p:cNvPr id="133" name="Straight Connector 37"/>
                <p:cNvSpPr/>
                <p:nvPr/>
              </p:nvSpPr>
              <p:spPr>
                <a:xfrm>
                  <a:off x="7617960" y="-142560"/>
                  <a:ext cx="360" cy="12240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grpSp>
          <p:grpSp>
            <p:nvGrpSpPr>
              <p:cNvPr id="134" name="Group 33"/>
              <p:cNvGrpSpPr/>
              <p:nvPr/>
            </p:nvGrpSpPr>
            <p:grpSpPr>
              <a:xfrm>
                <a:off x="3961440" y="-142560"/>
                <a:ext cx="609480" cy="122400"/>
                <a:chOff x="3961440" y="-142560"/>
                <a:chExt cx="609480" cy="122400"/>
              </a:xfrm>
            </p:grpSpPr>
            <p:sp>
              <p:nvSpPr>
                <p:cNvPr id="135" name="Straight Connector 34"/>
                <p:cNvSpPr/>
                <p:nvPr/>
              </p:nvSpPr>
              <p:spPr>
                <a:xfrm>
                  <a:off x="4570560" y="-142560"/>
                  <a:ext cx="360" cy="12240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sp>
              <p:nvSpPr>
                <p:cNvPr id="136" name="Straight Connector 35"/>
                <p:cNvSpPr/>
                <p:nvPr/>
              </p:nvSpPr>
              <p:spPr>
                <a:xfrm>
                  <a:off x="3961440" y="-142560"/>
                  <a:ext cx="360" cy="12240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grpSp>
        </p:grpSp>
        <p:grpSp>
          <p:nvGrpSpPr>
            <p:cNvPr id="137" name="Group 12"/>
            <p:cNvGrpSpPr/>
            <p:nvPr/>
          </p:nvGrpSpPr>
          <p:grpSpPr>
            <a:xfrm>
              <a:off x="-210960" y="1143000"/>
              <a:ext cx="162720" cy="5029200"/>
              <a:chOff x="-210960" y="1143000"/>
              <a:chExt cx="162720" cy="5029200"/>
            </a:xfrm>
          </p:grpSpPr>
          <p:sp>
            <p:nvSpPr>
              <p:cNvPr id="138" name="Straight Connector 24"/>
              <p:cNvSpPr/>
              <p:nvPr/>
            </p:nvSpPr>
            <p:spPr>
              <a:xfrm flipH="1">
                <a:off x="-210960" y="1143000"/>
                <a:ext cx="162720" cy="36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sp>
            <p:nvSpPr>
              <p:cNvPr id="139" name="Straight Connector 25"/>
              <p:cNvSpPr/>
              <p:nvPr/>
            </p:nvSpPr>
            <p:spPr>
              <a:xfrm flipH="1">
                <a:off x="-210960" y="1600200"/>
                <a:ext cx="162720" cy="36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sp>
            <p:nvSpPr>
              <p:cNvPr id="140" name="Straight Connector 26"/>
              <p:cNvSpPr/>
              <p:nvPr/>
            </p:nvSpPr>
            <p:spPr>
              <a:xfrm flipH="1">
                <a:off x="-210960" y="6171840"/>
                <a:ext cx="162720" cy="36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sp>
            <p:nvSpPr>
              <p:cNvPr id="141" name="Straight Connector 27"/>
              <p:cNvSpPr/>
              <p:nvPr/>
            </p:nvSpPr>
            <p:spPr>
              <a:xfrm flipH="1">
                <a:off x="-210960" y="4075560"/>
                <a:ext cx="162720" cy="36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sp>
            <p:nvSpPr>
              <p:cNvPr id="142" name="Straight Connector 28"/>
              <p:cNvSpPr/>
              <p:nvPr/>
            </p:nvSpPr>
            <p:spPr>
              <a:xfrm flipH="1">
                <a:off x="-210960" y="3679200"/>
                <a:ext cx="162720" cy="36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sp>
            <p:nvSpPr>
              <p:cNvPr id="143" name="Straight Connector 54"/>
              <p:cNvSpPr/>
              <p:nvPr/>
            </p:nvSpPr>
            <p:spPr>
              <a:xfrm flipH="1">
                <a:off x="-210960" y="5773680"/>
                <a:ext cx="162720" cy="36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grpSp>
        <p:grpSp>
          <p:nvGrpSpPr>
            <p:cNvPr id="144" name="Group 13"/>
            <p:cNvGrpSpPr/>
            <p:nvPr/>
          </p:nvGrpSpPr>
          <p:grpSpPr>
            <a:xfrm>
              <a:off x="12219120" y="1143000"/>
              <a:ext cx="162720" cy="5029200"/>
              <a:chOff x="12219120" y="1143000"/>
              <a:chExt cx="162720" cy="5029200"/>
            </a:xfrm>
          </p:grpSpPr>
          <p:sp>
            <p:nvSpPr>
              <p:cNvPr id="145" name="Straight Connector 16"/>
              <p:cNvSpPr/>
              <p:nvPr/>
            </p:nvSpPr>
            <p:spPr>
              <a:xfrm flipH="1">
                <a:off x="12219120" y="1143000"/>
                <a:ext cx="162720" cy="36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sp>
            <p:nvSpPr>
              <p:cNvPr id="146" name="Straight Connector 17"/>
              <p:cNvSpPr/>
              <p:nvPr/>
            </p:nvSpPr>
            <p:spPr>
              <a:xfrm flipH="1">
                <a:off x="12219120" y="1600200"/>
                <a:ext cx="162720" cy="36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sp>
            <p:nvSpPr>
              <p:cNvPr id="147" name="Straight Connector 18"/>
              <p:cNvSpPr/>
              <p:nvPr/>
            </p:nvSpPr>
            <p:spPr>
              <a:xfrm flipH="1">
                <a:off x="12219120" y="6171840"/>
                <a:ext cx="162720" cy="36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sp>
            <p:nvSpPr>
              <p:cNvPr id="148" name="Straight Connector 19"/>
              <p:cNvSpPr/>
              <p:nvPr/>
            </p:nvSpPr>
            <p:spPr>
              <a:xfrm flipH="1">
                <a:off x="12219120" y="4075560"/>
                <a:ext cx="162720" cy="36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sp>
            <p:nvSpPr>
              <p:cNvPr id="149" name="Straight Connector 20"/>
              <p:cNvSpPr/>
              <p:nvPr/>
            </p:nvSpPr>
            <p:spPr>
              <a:xfrm flipH="1">
                <a:off x="12219120" y="3679200"/>
                <a:ext cx="162720" cy="36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sp>
            <p:nvSpPr>
              <p:cNvPr id="150" name="Straight Connector 56"/>
              <p:cNvSpPr/>
              <p:nvPr/>
            </p:nvSpPr>
            <p:spPr>
              <a:xfrm flipH="1">
                <a:off x="12219120" y="5773680"/>
                <a:ext cx="162720" cy="360"/>
              </a:xfrm>
              <a:prstGeom prst="line">
                <a:avLst/>
              </a:prstGeom>
              <a:ln w="3175">
                <a:solidFill>
                  <a:srgbClr val="000000"/>
                </a:solidFill>
                <a:prstDash val="sysDot"/>
                <a:round/>
              </a:ln>
            </p:spPr>
            <p:style>
              <a:lnRef idx="1">
                <a:schemeClr val="accent1"/>
              </a:lnRef>
              <a:fillRef idx="0">
                <a:schemeClr val="accent1"/>
              </a:fillRef>
              <a:effectRef idx="0">
                <a:schemeClr val="accent1"/>
              </a:effectRef>
              <a:fontRef idx="minor"/>
            </p:style>
          </p:sp>
        </p:grpSp>
      </p:grpSp>
      <p:sp>
        <p:nvSpPr>
          <p:cNvPr id="151" name="Rectangle 51"/>
          <p:cNvSpPr/>
          <p:nvPr/>
        </p:nvSpPr>
        <p:spPr>
          <a:xfrm>
            <a:off x="360" y="6239520"/>
            <a:ext cx="12191335" cy="617760"/>
          </a:xfrm>
          <a:prstGeom prst="rect">
            <a:avLst/>
          </a:prstGeom>
          <a:solidFill>
            <a:srgbClr val="00395A"/>
          </a:solidFill>
          <a:ln>
            <a:noFill/>
          </a:ln>
          <a:effectLst>
            <a:outerShdw blurRad="3996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lIns="90000" tIns="45000" rIns="90000" bIns="45000" anchor="ctr">
            <a:noAutofit/>
          </a:bodyPr>
          <a:lstStyle/>
          <a:p>
            <a:pPr algn="ctr">
              <a:lnSpc>
                <a:spcPct val="100000"/>
              </a:lnSpc>
              <a:buNone/>
            </a:pPr>
            <a:endParaRPr lang="en-US" sz="1800" b="0" strike="noStrike" spc="-1">
              <a:latin typeface="Arial"/>
            </a:endParaRPr>
          </a:p>
          <a:p>
            <a:pPr algn="ctr">
              <a:lnSpc>
                <a:spcPct val="100000"/>
              </a:lnSpc>
              <a:buNone/>
            </a:pPr>
            <a:endParaRPr lang="en-US" sz="1800" b="0" strike="noStrike" spc="-1">
              <a:latin typeface="Arial"/>
            </a:endParaRPr>
          </a:p>
        </p:txBody>
      </p:sp>
      <p:pic>
        <p:nvPicPr>
          <p:cNvPr id="152" name="Picture 49" descr="RGB_White-Seal_White-Mark_SC_Horizontal.png"/>
          <p:cNvPicPr/>
          <p:nvPr/>
        </p:nvPicPr>
        <p:blipFill>
          <a:blip r:embed="rId14"/>
          <a:stretch/>
        </p:blipFill>
        <p:spPr>
          <a:xfrm>
            <a:off x="8229223" y="6356880"/>
            <a:ext cx="2285155" cy="383040"/>
          </a:xfrm>
          <a:prstGeom prst="rect">
            <a:avLst/>
          </a:prstGeom>
          <a:ln w="0">
            <a:noFill/>
          </a:ln>
        </p:spPr>
      </p:pic>
      <p:pic>
        <p:nvPicPr>
          <p:cNvPr id="153" name="Picture 5"/>
          <p:cNvPicPr/>
          <p:nvPr/>
        </p:nvPicPr>
        <p:blipFill>
          <a:blip r:embed="rId15"/>
          <a:stretch/>
        </p:blipFill>
        <p:spPr>
          <a:xfrm>
            <a:off x="596315" y="6248520"/>
            <a:ext cx="774202" cy="583920"/>
          </a:xfrm>
          <a:prstGeom prst="rect">
            <a:avLst/>
          </a:prstGeom>
          <a:ln w="0">
            <a:noFill/>
          </a:ln>
        </p:spPr>
      </p:pic>
      <p:sp>
        <p:nvSpPr>
          <p:cNvPr id="154" name="PlaceHolder 1"/>
          <p:cNvSpPr>
            <a:spLocks noGrp="1"/>
          </p:cNvSpPr>
          <p:nvPr>
            <p:ph type="sldNum" idx="2"/>
          </p:nvPr>
        </p:nvSpPr>
        <p:spPr>
          <a:xfrm>
            <a:off x="10901839" y="6360120"/>
            <a:ext cx="678417" cy="364320"/>
          </a:xfrm>
          <a:prstGeom prst="rect">
            <a:avLst/>
          </a:prstGeom>
          <a:noFill/>
          <a:ln w="0">
            <a:noFill/>
          </a:ln>
        </p:spPr>
        <p:txBody>
          <a:bodyPr lIns="90000" tIns="45000" rIns="90000" bIns="45000" anchor="ctr">
            <a:noAutofit/>
          </a:bodyPr>
          <a:lstStyle>
            <a:lvl1pPr algn="r">
              <a:lnSpc>
                <a:spcPct val="100000"/>
              </a:lnSpc>
              <a:buNone/>
              <a:defRPr lang="en-US" sz="1000" b="0" strike="noStrike" spc="-1">
                <a:solidFill>
                  <a:srgbClr val="FFFFFF"/>
                </a:solidFill>
                <a:latin typeface="Arial"/>
              </a:defRPr>
            </a:lvl1pPr>
          </a:lstStyle>
          <a:p>
            <a:pPr algn="r">
              <a:lnSpc>
                <a:spcPct val="100000"/>
              </a:lnSpc>
              <a:buNone/>
            </a:pPr>
            <a:fld id="{9D441201-C20C-44AB-83D8-B33EF6719540}" type="slidenum">
              <a:rPr lang="en-US" sz="1000" b="0" strike="noStrike" spc="-1">
                <a:solidFill>
                  <a:srgbClr val="FFFFFF"/>
                </a:solidFill>
                <a:latin typeface="Arial"/>
              </a:rPr>
              <a:t>‹#›</a:t>
            </a:fld>
            <a:endParaRPr lang="en-US" sz="1000" b="0" strike="noStrike" spc="-1">
              <a:latin typeface="Times New Roman"/>
            </a:endParaRPr>
          </a:p>
        </p:txBody>
      </p:sp>
      <p:sp>
        <p:nvSpPr>
          <p:cNvPr id="155" name="PlaceHolder 2"/>
          <p:cNvSpPr>
            <a:spLocks noGrp="1"/>
          </p:cNvSpPr>
          <p:nvPr>
            <p:ph type="title"/>
          </p:nvPr>
        </p:nvSpPr>
        <p:spPr>
          <a:xfrm>
            <a:off x="609279" y="273600"/>
            <a:ext cx="10972417" cy="1144800"/>
          </a:xfrm>
          <a:prstGeom prst="rect">
            <a:avLst/>
          </a:prstGeom>
          <a:noFill/>
          <a:ln w="0">
            <a:noFill/>
          </a:ln>
        </p:spPr>
        <p:txBody>
          <a:bodyPr lIns="0" tIns="0" rIns="0" bIns="0" anchor="ctr">
            <a:noAutofit/>
          </a:bodyPr>
          <a:lstStyle/>
          <a:p>
            <a:pPr algn="ctr">
              <a:buNone/>
            </a:pPr>
            <a:r>
              <a:rPr lang="en-US" sz="4400" b="0" strike="noStrike" spc="-1">
                <a:latin typeface="Arial"/>
              </a:rPr>
              <a:t>Click to edit the title text format</a:t>
            </a:r>
          </a:p>
        </p:txBody>
      </p:sp>
      <p:sp>
        <p:nvSpPr>
          <p:cNvPr id="156" name="PlaceHolder 3"/>
          <p:cNvSpPr>
            <a:spLocks noGrp="1"/>
          </p:cNvSpPr>
          <p:nvPr>
            <p:ph type="body"/>
          </p:nvPr>
        </p:nvSpPr>
        <p:spPr>
          <a:xfrm>
            <a:off x="609279" y="1604520"/>
            <a:ext cx="10972417"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extLst>
      <p:ext uri="{BB962C8B-B14F-4D97-AF65-F5344CB8AC3E}">
        <p14:creationId xmlns:p14="http://schemas.microsoft.com/office/powerpoint/2010/main" val="32474802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432000" indent="-324000" algn="l" defTabSz="914400" rtl="0" eaLnBrk="1" latinLnBrk="0" hangingPunct="1">
        <a:lnSpc>
          <a:spcPct val="90000"/>
        </a:lnSpc>
        <a:spcBef>
          <a:spcPts val="1417"/>
        </a:spcBef>
        <a:buClr>
          <a:srgbClr val="000000"/>
        </a:buClr>
        <a:buSzPct val="45000"/>
        <a:buFont typeface="Wingdings"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g"/><Relationship Id="rId7" Type="http://schemas.openxmlformats.org/officeDocument/2006/relationships/image" Target="../media/image25.jp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notesSlide" Target="../notesSlides/notesSlide5.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1.png"/><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image" Target="../media/image42.emf"/><Relationship Id="rId1" Type="http://schemas.openxmlformats.org/officeDocument/2006/relationships/slideLayout" Target="../slideLayouts/slideLayout3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1.png"/><Relationship Id="rId9" Type="http://schemas.openxmlformats.org/officeDocument/2006/relationships/image" Target="../media/image48.emf"/></Relationships>
</file>

<file path=ppt/slides/_rels/slide2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1.png"/><Relationship Id="rId7" Type="http://schemas.openxmlformats.org/officeDocument/2006/relationships/image" Target="../media/image53.png"/><Relationship Id="rId2" Type="http://schemas.openxmlformats.org/officeDocument/2006/relationships/image" Target="../media/image49.emf"/><Relationship Id="rId1" Type="http://schemas.openxmlformats.org/officeDocument/2006/relationships/slideLayout" Target="../slideLayouts/slideLayout30.xml"/><Relationship Id="rId6" Type="http://schemas.openxmlformats.org/officeDocument/2006/relationships/image" Target="../media/image52.png"/><Relationship Id="rId5" Type="http://schemas.openxmlformats.org/officeDocument/2006/relationships/image" Target="../media/image51.emf"/><Relationship Id="rId4" Type="http://schemas.openxmlformats.org/officeDocument/2006/relationships/image" Target="../media/image50.emf"/><Relationship Id="rId9"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35.xml"/><Relationship Id="rId5" Type="http://schemas.openxmlformats.org/officeDocument/2006/relationships/image" Target="../media/image59.jpe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1.jpeg"/><Relationship Id="rId7" Type="http://schemas.openxmlformats.org/officeDocument/2006/relationships/image" Target="../media/image64.png"/><Relationship Id="rId2" Type="http://schemas.openxmlformats.org/officeDocument/2006/relationships/image" Target="../media/image60.png"/><Relationship Id="rId1" Type="http://schemas.openxmlformats.org/officeDocument/2006/relationships/slideLayout" Target="../slideLayouts/slideLayout47.xml"/><Relationship Id="rId6" Type="http://schemas.openxmlformats.org/officeDocument/2006/relationships/image" Target="../media/image63.png"/><Relationship Id="rId5" Type="http://schemas.microsoft.com/office/2007/relationships/hdphoto" Target="../media/hdphoto1.wdp"/><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68.emf"/><Relationship Id="rId7" Type="http://schemas.openxmlformats.org/officeDocument/2006/relationships/image" Target="../media/image23.png"/><Relationship Id="rId12" Type="http://schemas.openxmlformats.org/officeDocument/2006/relationships/image" Target="../media/image70.emf"/><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69.emf"/><Relationship Id="rId5" Type="http://schemas.openxmlformats.org/officeDocument/2006/relationships/image" Target="../media/image21.jp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jpg"/></Relationships>
</file>

<file path=ppt/slides/_rels/slide32.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3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hyperlink" Target="https://doi.org/10.1101/2020.11.27.401869"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Diagram&#10;&#10;Description automatically generated">
            <a:extLst>
              <a:ext uri="{FF2B5EF4-FFF2-40B4-BE49-F238E27FC236}">
                <a16:creationId xmlns:a16="http://schemas.microsoft.com/office/drawing/2014/main" id="{D4189927-0C96-453D-AB2F-11D98150CF36}"/>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t="9083" b="19939"/>
          <a:stretch/>
        </p:blipFill>
        <p:spPr bwMode="auto">
          <a:xfrm>
            <a:off x="20" y="1"/>
            <a:ext cx="12191980" cy="6857999"/>
          </a:xfrm>
          <a:prstGeom prst="rect">
            <a:avLst/>
          </a:prstGeom>
          <a:solidFill>
            <a:schemeClr val="accent1">
              <a:lumMod val="75000"/>
            </a:schemeClr>
          </a:solidFill>
        </p:spPr>
      </p:pic>
      <p:sp>
        <p:nvSpPr>
          <p:cNvPr id="2" name="Title 1">
            <a:extLst>
              <a:ext uri="{FF2B5EF4-FFF2-40B4-BE49-F238E27FC236}">
                <a16:creationId xmlns:a16="http://schemas.microsoft.com/office/drawing/2014/main" id="{CD13D587-3E08-4AE3-BD73-337F6A925F29}"/>
              </a:ext>
            </a:extLst>
          </p:cNvPr>
          <p:cNvSpPr>
            <a:spLocks noGrp="1"/>
          </p:cNvSpPr>
          <p:nvPr>
            <p:ph type="ctrTitle"/>
          </p:nvPr>
        </p:nvSpPr>
        <p:spPr>
          <a:xfrm>
            <a:off x="1524000" y="1122362"/>
            <a:ext cx="9144000" cy="2900518"/>
          </a:xfrm>
        </p:spPr>
        <p:txBody>
          <a:bodyPr>
            <a:normAutofit/>
          </a:bodyPr>
          <a:lstStyle/>
          <a:p>
            <a:r>
              <a:rPr lang="en-US" b="1" dirty="0">
                <a:solidFill>
                  <a:srgbClr val="FFFFFF"/>
                </a:solidFill>
              </a:rPr>
              <a:t>Very High Energy Electrons for Radiation Therapy including FLASH</a:t>
            </a:r>
            <a:endParaRPr lang="en-US" dirty="0">
              <a:solidFill>
                <a:srgbClr val="FFFFFF"/>
              </a:solidFill>
            </a:endParaRPr>
          </a:p>
        </p:txBody>
      </p:sp>
      <p:sp>
        <p:nvSpPr>
          <p:cNvPr id="3" name="Content Placeholder 2">
            <a:extLst>
              <a:ext uri="{FF2B5EF4-FFF2-40B4-BE49-F238E27FC236}">
                <a16:creationId xmlns:a16="http://schemas.microsoft.com/office/drawing/2014/main" id="{25F4045C-F346-45CD-B8A3-40251B4BED28}"/>
              </a:ext>
            </a:extLst>
          </p:cNvPr>
          <p:cNvSpPr>
            <a:spLocks noGrp="1"/>
          </p:cNvSpPr>
          <p:nvPr>
            <p:ph type="subTitle" idx="1"/>
          </p:nvPr>
        </p:nvSpPr>
        <p:spPr>
          <a:xfrm>
            <a:off x="1524000" y="4159404"/>
            <a:ext cx="9144000" cy="2403956"/>
          </a:xfrm>
          <a:solidFill>
            <a:schemeClr val="accent1">
              <a:lumMod val="75000"/>
            </a:schemeClr>
          </a:solidFill>
        </p:spPr>
        <p:txBody>
          <a:bodyPr>
            <a:noAutofit/>
          </a:bodyPr>
          <a:lstStyle/>
          <a:p>
            <a:r>
              <a:rPr lang="en-US" dirty="0">
                <a:solidFill>
                  <a:srgbClr val="FFFFFF"/>
                </a:solidFill>
              </a:rPr>
              <a:t>C. Johnstone, R. Schulte,</a:t>
            </a:r>
          </a:p>
          <a:p>
            <a:r>
              <a:rPr lang="en-US" dirty="0">
                <a:solidFill>
                  <a:srgbClr val="FFFFFF"/>
                </a:solidFill>
              </a:rPr>
              <a:t>March 14, 2024</a:t>
            </a:r>
          </a:p>
          <a:p>
            <a:r>
              <a:rPr lang="en-US" dirty="0">
                <a:solidFill>
                  <a:srgbClr val="FFFFFF"/>
                </a:solidFill>
              </a:rPr>
              <a:t>IOTA Collaboration Meeting</a:t>
            </a:r>
          </a:p>
          <a:p>
            <a:r>
              <a:rPr lang="en-US" dirty="0">
                <a:solidFill>
                  <a:srgbClr val="FFFFFF"/>
                </a:solidFill>
              </a:rPr>
              <a:t>Fermi National Accelerator Lab</a:t>
            </a:r>
          </a:p>
          <a:p>
            <a:r>
              <a:rPr lang="en-US" dirty="0">
                <a:solidFill>
                  <a:srgbClr val="FFFFFF"/>
                </a:solidFill>
              </a:rPr>
              <a:t>Batavia, IL</a:t>
            </a:r>
          </a:p>
          <a:p>
            <a:endParaRPr lang="en-US" dirty="0">
              <a:solidFill>
                <a:srgbClr val="FFFFFF"/>
              </a:solidFill>
            </a:endParaRPr>
          </a:p>
        </p:txBody>
      </p:sp>
    </p:spTree>
    <p:extLst>
      <p:ext uri="{BB962C8B-B14F-4D97-AF65-F5344CB8AC3E}">
        <p14:creationId xmlns:p14="http://schemas.microsoft.com/office/powerpoint/2010/main" val="3876259080"/>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E4C8F1-370D-4572-9E09-D96A06666DE1}"/>
              </a:ext>
            </a:extLst>
          </p:cNvPr>
          <p:cNvPicPr>
            <a:picLocks noChangeAspect="1"/>
          </p:cNvPicPr>
          <p:nvPr/>
        </p:nvPicPr>
        <p:blipFill rotWithShape="1">
          <a:blip r:embed="rId3"/>
          <a:srcRect t="5516"/>
          <a:stretch/>
        </p:blipFill>
        <p:spPr>
          <a:xfrm>
            <a:off x="1" y="523220"/>
            <a:ext cx="12191999" cy="6334780"/>
          </a:xfrm>
          <a:prstGeom prst="rect">
            <a:avLst/>
          </a:prstGeom>
        </p:spPr>
      </p:pic>
      <p:sp>
        <p:nvSpPr>
          <p:cNvPr id="7" name="Oval 6">
            <a:extLst>
              <a:ext uri="{FF2B5EF4-FFF2-40B4-BE49-F238E27FC236}">
                <a16:creationId xmlns:a16="http://schemas.microsoft.com/office/drawing/2014/main" id="{5975F861-99F0-4ACF-8C31-CF024F639940}"/>
              </a:ext>
            </a:extLst>
          </p:cNvPr>
          <p:cNvSpPr/>
          <p:nvPr/>
        </p:nvSpPr>
        <p:spPr>
          <a:xfrm>
            <a:off x="4918229" y="1429304"/>
            <a:ext cx="2095131" cy="674703"/>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92806D7-9C34-4BE2-9BE0-48EA3A01422D}"/>
              </a:ext>
            </a:extLst>
          </p:cNvPr>
          <p:cNvSpPr txBox="1"/>
          <p:nvPr/>
        </p:nvSpPr>
        <p:spPr>
          <a:xfrm>
            <a:off x="1" y="0"/>
            <a:ext cx="12191998" cy="523220"/>
          </a:xfrm>
          <a:prstGeom prst="rect">
            <a:avLst/>
          </a:prstGeom>
          <a:solidFill>
            <a:schemeClr val="bg1"/>
          </a:solidFill>
        </p:spPr>
        <p:txBody>
          <a:bodyPr wrap="square" rtlCol="0">
            <a:spAutoFit/>
          </a:bodyPr>
          <a:lstStyle/>
          <a:p>
            <a:r>
              <a:rPr lang="en-US" sz="1400" b="1" dirty="0"/>
              <a:t>COMPENDIUM: FLASH IN VIVO STUDIES IN TUMOR TISSUES: Irradiation parameters with outcomes for electrons (green), protons (blue) and X-rays (grey)                  J. Wilson, et. al., “Ultra-high Dose Rate (FLASH) Radiotherapy Silver Bullet or Fool’s Gold”, Frontiers in Oncology, Vol 9,  Jan 2020.</a:t>
            </a:r>
          </a:p>
        </p:txBody>
      </p:sp>
    </p:spTree>
    <p:extLst>
      <p:ext uri="{BB962C8B-B14F-4D97-AF65-F5344CB8AC3E}">
        <p14:creationId xmlns:p14="http://schemas.microsoft.com/office/powerpoint/2010/main" val="25597237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61E9CCE-8D59-BC8D-7CAB-4EDBB8B9A4FC}"/>
              </a:ext>
            </a:extLst>
          </p:cNvPr>
          <p:cNvSpPr>
            <a:spLocks noGrp="1"/>
          </p:cNvSpPr>
          <p:nvPr>
            <p:ph idx="1"/>
          </p:nvPr>
        </p:nvSpPr>
        <p:spPr>
          <a:xfrm>
            <a:off x="838200" y="1825625"/>
            <a:ext cx="10515600" cy="2130149"/>
          </a:xfrm>
        </p:spPr>
        <p:txBody>
          <a:bodyPr/>
          <a:lstStyle/>
          <a:p>
            <a:endParaRPr lang="en-US" dirty="0"/>
          </a:p>
        </p:txBody>
      </p:sp>
      <p:sp useBgFill="1">
        <p:nvSpPr>
          <p:cNvPr id="13" name="Rectangle 1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4F8BCB5-0EEC-7135-7493-F6B60EA5B589}"/>
              </a:ext>
            </a:extLst>
          </p:cNvPr>
          <p:cNvSpPr>
            <a:spLocks noGrp="1"/>
          </p:cNvSpPr>
          <p:nvPr>
            <p:ph type="title"/>
          </p:nvPr>
        </p:nvSpPr>
        <p:spPr>
          <a:xfrm>
            <a:off x="1048578" y="355351"/>
            <a:ext cx="10094844" cy="877729"/>
          </a:xfrm>
        </p:spPr>
        <p:txBody>
          <a:bodyPr anchor="ctr">
            <a:normAutofit fontScale="90000"/>
          </a:bodyPr>
          <a:lstStyle/>
          <a:p>
            <a:pPr>
              <a:spcBef>
                <a:spcPts val="1500"/>
              </a:spcBef>
              <a:spcAft>
                <a:spcPts val="1500"/>
              </a:spcAft>
            </a:pPr>
            <a:r>
              <a:rPr lang="en-US" sz="4000" dirty="0">
                <a:solidFill>
                  <a:schemeClr val="bg1"/>
                </a:solidFill>
              </a:rPr>
              <a:t>FLASH STUDIES AT ACCELERATOR FACILITIES</a:t>
            </a:r>
            <a:br>
              <a:rPr lang="en-US" sz="4000" dirty="0">
                <a:solidFill>
                  <a:schemeClr val="bg1"/>
                </a:solidFill>
              </a:rPr>
            </a:br>
            <a:r>
              <a:rPr kumimoji="0" lang="en-GB" sz="1300" b="0" i="0" u="none" strike="noStrike" kern="1200" cap="none" spc="0" normalizeH="0" baseline="30000" noProof="0" dirty="0">
                <a:ln>
                  <a:noFill/>
                </a:ln>
                <a:solidFill>
                  <a:schemeClr val="bg1"/>
                </a:solidFill>
                <a:effectLst/>
                <a:uLnTx/>
                <a:uFillTx/>
                <a:latin typeface="Times" panose="02020603050405020304" pitchFamily="18" charset="0"/>
                <a:ea typeface="Times New Roman" panose="02020603050405020304" pitchFamily="18" charset="0"/>
                <a:cs typeface="Times New Roman" panose="02020603050405020304" pitchFamily="18" charset="0"/>
              </a:rPr>
              <a:t>†</a:t>
            </a:r>
            <a:r>
              <a:rPr kumimoji="0" lang="en-GB" sz="1300" b="0" i="0" u="none" strike="noStrike" kern="1200" cap="none" spc="0" normalizeH="0" baseline="0" noProof="0" dirty="0">
                <a:ln>
                  <a:noFill/>
                </a:ln>
                <a:solidFill>
                  <a:schemeClr val="bg1"/>
                </a:solidFill>
                <a:effectLst/>
                <a:uLnTx/>
                <a:uFillTx/>
                <a:latin typeface="Times" panose="02020603050405020304" pitchFamily="18" charset="0"/>
                <a:ea typeface="Times New Roman" panose="02020603050405020304" pitchFamily="18" charset="0"/>
                <a:cs typeface="Times New Roman" panose="02020603050405020304" pitchFamily="18" charset="0"/>
              </a:rPr>
              <a:t>R. Schulte and C.  Johnstone, editors,  “Transformative Technology for FLASH Radiation Therapy”, in Appl. Sci., 13(8), Apr, 2023, pp. 5021. https://doi.org/10.3390/app13085021</a:t>
            </a:r>
            <a:endParaRPr lang="en-US" sz="1300" dirty="0">
              <a:solidFill>
                <a:schemeClr val="bg1"/>
              </a:solidFill>
            </a:endParaRPr>
          </a:p>
        </p:txBody>
      </p:sp>
      <p:pic>
        <p:nvPicPr>
          <p:cNvPr id="12" name="Picture 2" descr="Applsci 13 05021 g001">
            <a:extLst>
              <a:ext uri="{FF2B5EF4-FFF2-40B4-BE49-F238E27FC236}">
                <a16:creationId xmlns:a16="http://schemas.microsoft.com/office/drawing/2014/main" id="{1EFA7BB1-1E3B-2F79-85B2-77BBC38FC4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826" y="1588431"/>
            <a:ext cx="6676266" cy="524676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C87C9CB6-7AF1-6C30-BA19-C83F3105EFEF}"/>
              </a:ext>
            </a:extLst>
          </p:cNvPr>
          <p:cNvSpPr txBox="1"/>
          <p:nvPr/>
        </p:nvSpPr>
        <p:spPr>
          <a:xfrm>
            <a:off x="7171092" y="2026459"/>
            <a:ext cx="520154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mn-cs"/>
              </a:rPr>
              <a:t>FLASH studies at accelerator facilities with different radiation types</a:t>
            </a:r>
            <a:r>
              <a:rPr kumimoji="0" lang="en-GB" sz="1800" b="1" i="0" u="none" strike="noStrike" kern="1200" cap="none" spc="0" normalizeH="0" baseline="30000" noProof="0" dirty="0">
                <a:ln>
                  <a:noFill/>
                </a:ln>
                <a:solidFill>
                  <a:srgbClr val="44546A">
                    <a:lumMod val="75000"/>
                  </a:srgbClr>
                </a:solidFill>
                <a:effectLst/>
                <a:uLnTx/>
                <a:uFillTx/>
                <a:latin typeface="Times" panose="02020603050405020304" pitchFamily="18" charset="0"/>
                <a:ea typeface="Times New Roman" panose="02020603050405020304" pitchFamily="18" charset="0"/>
                <a:cs typeface="Times New Roman" panose="02020603050405020304" pitchFamily="18" charset="0"/>
              </a:rPr>
              <a:t>†</a:t>
            </a:r>
            <a:r>
              <a:rPr kumimoji="0" lang="en-US" sz="18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mn-cs"/>
              </a:rPr>
              <a:t> (right panel).</a:t>
            </a:r>
            <a:endParaRPr kumimoji="0" lang="en-US" sz="18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ACC509B-D22E-57C0-9787-7A4F59605112}"/>
              </a:ext>
            </a:extLst>
          </p:cNvPr>
          <p:cNvSpPr txBox="1"/>
          <p:nvPr/>
        </p:nvSpPr>
        <p:spPr>
          <a:xfrm>
            <a:off x="7229070" y="2780236"/>
            <a:ext cx="4904951" cy="2308324"/>
          </a:xfrm>
          <a:prstGeom prst="rect">
            <a:avLst/>
          </a:prstGeom>
          <a:noFill/>
        </p:spPr>
        <p:txBody>
          <a:bodyPr wrap="square">
            <a:spAutoFit/>
          </a:bodyPr>
          <a:lstStyle/>
          <a:p>
            <a:pPr algn="l"/>
            <a:r>
              <a:rPr lang="en-US" sz="1800" b="0" i="0" u="none" strike="noStrike" baseline="0" dirty="0">
                <a:solidFill>
                  <a:srgbClr val="000000"/>
                </a:solidFill>
                <a:latin typeface="URWPalladioL-Roma"/>
              </a:rPr>
              <a:t>The FLASH effect has been observed for a wide IDR range of repeated </a:t>
            </a:r>
            <a:r>
              <a:rPr lang="en-US" sz="1800" b="0" i="0" u="none" strike="noStrike" baseline="0" dirty="0" err="1">
                <a:solidFill>
                  <a:srgbClr val="000000"/>
                </a:solidFill>
                <a:latin typeface="URWPalladioL-Roma"/>
              </a:rPr>
              <a:t>linac</a:t>
            </a:r>
            <a:r>
              <a:rPr lang="en-US" sz="1800" b="0" i="0" u="none" strike="noStrike" baseline="0" dirty="0">
                <a:solidFill>
                  <a:srgbClr val="000000"/>
                </a:solidFill>
                <a:latin typeface="URWPalladioL-Roma"/>
              </a:rPr>
              <a:t> pulses and different types of quasi-CW bunch delivery with iso-cyclotrons and synchrotron radiation light sources.</a:t>
            </a:r>
            <a:endParaRPr lang="en-US" dirty="0">
              <a:solidFill>
                <a:srgbClr val="000000"/>
              </a:solidFill>
              <a:latin typeface="URWPalladioL-Roma"/>
            </a:endParaRPr>
          </a:p>
          <a:p>
            <a:pPr algn="l"/>
            <a:endParaRPr lang="en-US" sz="1800" b="0" i="0" u="none" strike="noStrike" baseline="0" dirty="0">
              <a:solidFill>
                <a:srgbClr val="000000"/>
              </a:solidFill>
              <a:latin typeface="URWPalladioL-Roma"/>
            </a:endParaRPr>
          </a:p>
          <a:p>
            <a:pPr algn="l"/>
            <a:r>
              <a:rPr lang="en-US" sz="1800" b="0" i="1" u="none" strike="noStrike" baseline="0" dirty="0">
                <a:solidFill>
                  <a:srgbClr val="000000"/>
                </a:solidFill>
                <a:latin typeface="URWPalladioL-Roma"/>
              </a:rPr>
              <a:t>FLASH effects were also seen with single electron pulses with IDR in the range of 10</a:t>
            </a:r>
            <a:r>
              <a:rPr lang="en-US" sz="1800" b="0" i="1" u="none" strike="noStrike" baseline="30000" dirty="0">
                <a:solidFill>
                  <a:srgbClr val="000000"/>
                </a:solidFill>
                <a:latin typeface="URWPalladioL-Roma"/>
              </a:rPr>
              <a:t>5</a:t>
            </a:r>
            <a:r>
              <a:rPr lang="en-US" sz="1800" b="0" i="1" u="none" strike="noStrike" baseline="0" dirty="0">
                <a:solidFill>
                  <a:srgbClr val="000000"/>
                </a:solidFill>
                <a:latin typeface="URWPalladioL-Roma"/>
              </a:rPr>
              <a:t>–10</a:t>
            </a:r>
            <a:r>
              <a:rPr lang="en-US" sz="1800" b="0" i="1" u="none" strike="noStrike" baseline="30000" dirty="0">
                <a:solidFill>
                  <a:srgbClr val="000000"/>
                </a:solidFill>
                <a:latin typeface="URWPalladioL-Roma"/>
              </a:rPr>
              <a:t>7</a:t>
            </a:r>
            <a:r>
              <a:rPr lang="en-US" sz="1800" b="0" i="1" u="none" strike="noStrike" baseline="0" dirty="0">
                <a:solidFill>
                  <a:srgbClr val="000000"/>
                </a:solidFill>
                <a:latin typeface="URWPalladioL-Roma"/>
              </a:rPr>
              <a:t> </a:t>
            </a:r>
            <a:r>
              <a:rPr lang="en-US" sz="1800" b="0" i="1" u="none" strike="noStrike" baseline="0" dirty="0" err="1">
                <a:solidFill>
                  <a:srgbClr val="000000"/>
                </a:solidFill>
                <a:latin typeface="URWPalladioL-Roma"/>
              </a:rPr>
              <a:t>Gy</a:t>
            </a:r>
            <a:r>
              <a:rPr lang="en-US" sz="1800" b="0" i="1" u="none" strike="noStrike" baseline="0" dirty="0">
                <a:solidFill>
                  <a:srgbClr val="000000"/>
                </a:solidFill>
                <a:latin typeface="URWPalladioL-Roma"/>
              </a:rPr>
              <a:t>/s and single pulse 10</a:t>
            </a:r>
            <a:r>
              <a:rPr lang="en-US" sz="1800" b="0" i="1" u="none" strike="noStrike" baseline="30000" dirty="0">
                <a:solidFill>
                  <a:srgbClr val="000000"/>
                </a:solidFill>
                <a:latin typeface="URWPalladioL-Roma"/>
              </a:rPr>
              <a:t>9</a:t>
            </a:r>
            <a:r>
              <a:rPr lang="en-US" sz="1800" b="0" i="1" u="none" strike="noStrike" baseline="0" dirty="0">
                <a:solidFill>
                  <a:srgbClr val="000000"/>
                </a:solidFill>
                <a:latin typeface="URWPalladioL-Roma"/>
              </a:rPr>
              <a:t>–10</a:t>
            </a:r>
            <a:r>
              <a:rPr lang="en-US" sz="1800" b="0" i="1" u="none" strike="noStrike" baseline="30000" dirty="0">
                <a:solidFill>
                  <a:srgbClr val="000000"/>
                </a:solidFill>
                <a:latin typeface="URWPalladioL-Roma"/>
              </a:rPr>
              <a:t>10</a:t>
            </a:r>
            <a:r>
              <a:rPr lang="en-US" sz="1800" b="0" i="1" u="none" strike="noStrike" baseline="0" dirty="0">
                <a:solidFill>
                  <a:srgbClr val="000000"/>
                </a:solidFill>
                <a:latin typeface="URWPalladioL-Roma"/>
              </a:rPr>
              <a:t> </a:t>
            </a:r>
            <a:r>
              <a:rPr lang="en-US" sz="1800" b="0" i="1" u="none" strike="noStrike" baseline="0" dirty="0" err="1">
                <a:solidFill>
                  <a:srgbClr val="000000"/>
                </a:solidFill>
                <a:latin typeface="URWPalladioL-Roma"/>
              </a:rPr>
              <a:t>Gy</a:t>
            </a:r>
            <a:r>
              <a:rPr lang="en-US" sz="1800" b="0" i="1" u="none" strike="noStrike" baseline="0" dirty="0">
                <a:solidFill>
                  <a:srgbClr val="000000"/>
                </a:solidFill>
                <a:latin typeface="URWPalladioL-Roma"/>
              </a:rPr>
              <a:t>/s, respectively.*</a:t>
            </a:r>
          </a:p>
        </p:txBody>
      </p:sp>
      <p:sp>
        <p:nvSpPr>
          <p:cNvPr id="11" name="TextBox 10">
            <a:extLst>
              <a:ext uri="{FF2B5EF4-FFF2-40B4-BE49-F238E27FC236}">
                <a16:creationId xmlns:a16="http://schemas.microsoft.com/office/drawing/2014/main" id="{D27F85EC-332A-6B32-C00A-8F7C7192919C}"/>
              </a:ext>
            </a:extLst>
          </p:cNvPr>
          <p:cNvSpPr txBox="1"/>
          <p:nvPr/>
        </p:nvSpPr>
        <p:spPr>
          <a:xfrm>
            <a:off x="7344650" y="5902485"/>
            <a:ext cx="4711515" cy="769441"/>
          </a:xfrm>
          <a:prstGeom prst="rect">
            <a:avLst/>
          </a:prstGeom>
          <a:noFill/>
        </p:spPr>
        <p:txBody>
          <a:bodyPr wrap="square">
            <a:spAutoFit/>
          </a:bodyPr>
          <a:lstStyle/>
          <a:p>
            <a:pPr algn="l"/>
            <a:r>
              <a:rPr lang="en-US" sz="1100" i="0" u="none" strike="noStrike" baseline="0" dirty="0">
                <a:latin typeface="URWPalladioL-Roma"/>
              </a:rPr>
              <a:t>* Graph Modified from </a:t>
            </a:r>
            <a:r>
              <a:rPr kumimoji="0" lang="en-US" sz="1100" i="0" u="none" strike="noStrike" kern="1200" cap="none" spc="0" normalizeH="0" baseline="0" noProof="0" dirty="0" err="1">
                <a:ln>
                  <a:noFill/>
                </a:ln>
                <a:effectLst/>
                <a:uLnTx/>
                <a:uFillTx/>
                <a:ea typeface="+mn-ea"/>
                <a:cs typeface="+mn-cs"/>
              </a:rPr>
              <a:t>Montay</a:t>
            </a:r>
            <a:r>
              <a:rPr kumimoji="0" lang="en-US" sz="1100" i="0" u="none" strike="noStrike" kern="1200" cap="none" spc="0" normalizeH="0" baseline="0" noProof="0" dirty="0">
                <a:ln>
                  <a:noFill/>
                </a:ln>
                <a:effectLst/>
                <a:uLnTx/>
                <a:uFillTx/>
                <a:ea typeface="+mn-ea"/>
                <a:cs typeface="+mn-cs"/>
              </a:rPr>
              <a:t>-Gruel P et al. Clin Cancer Res. 2021 doi:10.1158/1078-0432.CCR-20-0894; data </a:t>
            </a:r>
            <a:r>
              <a:rPr kumimoji="0" lang="en-US" sz="1100" i="0" u="none" strike="noStrike" kern="1200" cap="none" spc="0" normalizeH="0" baseline="0" noProof="0" dirty="0" err="1">
                <a:ln>
                  <a:noFill/>
                </a:ln>
                <a:effectLst/>
                <a:uLnTx/>
                <a:uFillTx/>
                <a:ea typeface="+mn-ea"/>
                <a:cs typeface="+mn-cs"/>
              </a:rPr>
              <a:t>groupe</a:t>
            </a:r>
            <a:r>
              <a:rPr lang="en-US" sz="1100" dirty="0"/>
              <a:t>d according to delivery method with an added data point from  </a:t>
            </a:r>
            <a:r>
              <a:rPr lang="en-US" sz="1100" i="0" u="none" strike="noStrike" baseline="0" dirty="0" err="1">
                <a:latin typeface="URWPalladioL-Roma"/>
              </a:rPr>
              <a:t>Karsch</a:t>
            </a:r>
            <a:r>
              <a:rPr lang="en-US" sz="1100" i="0" u="none" strike="noStrike" baseline="0" dirty="0">
                <a:latin typeface="URWPalladioL-Roma"/>
              </a:rPr>
              <a:t> et al, </a:t>
            </a:r>
            <a:r>
              <a:rPr lang="en-US" sz="1100" i="0" u="none" strike="noStrike" baseline="0" dirty="0" err="1"/>
              <a:t>Radiother</a:t>
            </a:r>
            <a:r>
              <a:rPr lang="en-US" sz="1100" i="0" u="none" strike="noStrike" baseline="0" dirty="0"/>
              <a:t>. Oncol. 2022, 173, 49–54. </a:t>
            </a:r>
            <a:endParaRPr lang="en-US" sz="1100" dirty="0"/>
          </a:p>
        </p:txBody>
      </p:sp>
    </p:spTree>
    <p:extLst>
      <p:ext uri="{BB962C8B-B14F-4D97-AF65-F5344CB8AC3E}">
        <p14:creationId xmlns:p14="http://schemas.microsoft.com/office/powerpoint/2010/main" val="17922655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4F8BCB5-0EEC-7135-7493-F6B60EA5B589}"/>
              </a:ext>
            </a:extLst>
          </p:cNvPr>
          <p:cNvSpPr>
            <a:spLocks noGrp="1"/>
          </p:cNvSpPr>
          <p:nvPr>
            <p:ph type="title"/>
          </p:nvPr>
        </p:nvSpPr>
        <p:spPr>
          <a:xfrm>
            <a:off x="1371597" y="348865"/>
            <a:ext cx="10044023" cy="877729"/>
          </a:xfrm>
        </p:spPr>
        <p:txBody>
          <a:bodyPr anchor="ctr">
            <a:normAutofit/>
          </a:bodyPr>
          <a:lstStyle/>
          <a:p>
            <a:r>
              <a:rPr lang="en-US" sz="4000" dirty="0">
                <a:solidFill>
                  <a:schemeClr val="bg1"/>
                </a:solidFill>
              </a:rPr>
              <a:t>Beam Conditions for FLASH</a:t>
            </a:r>
          </a:p>
        </p:txBody>
      </p:sp>
      <p:sp>
        <p:nvSpPr>
          <p:cNvPr id="21" name="TextBox 20">
            <a:extLst>
              <a:ext uri="{FF2B5EF4-FFF2-40B4-BE49-F238E27FC236}">
                <a16:creationId xmlns:a16="http://schemas.microsoft.com/office/drawing/2014/main" id="{43B00694-A2CD-EFAF-DD94-30C7AB9745C2}"/>
              </a:ext>
            </a:extLst>
          </p:cNvPr>
          <p:cNvSpPr txBox="1"/>
          <p:nvPr/>
        </p:nvSpPr>
        <p:spPr>
          <a:xfrm>
            <a:off x="1918750" y="4248705"/>
            <a:ext cx="8241678" cy="400110"/>
          </a:xfrm>
          <a:prstGeom prst="rect">
            <a:avLst/>
          </a:prstGeom>
          <a:noFill/>
        </p:spPr>
        <p:txBody>
          <a:bodyPr wrap="square">
            <a:spAutoFit/>
          </a:bodyPr>
          <a:lstStyle/>
          <a:p>
            <a:pPr algn="ctr"/>
            <a:r>
              <a:rPr lang="en-US" sz="2000" b="1" i="1" dirty="0">
                <a:ea typeface="Times New Roman" panose="02020603050405020304" pitchFamily="18" charset="0"/>
              </a:rPr>
              <a:t>Preclinical FLASH beam properties relevant to a clinical application of FLASH</a:t>
            </a:r>
          </a:p>
        </p:txBody>
      </p:sp>
      <p:pic>
        <p:nvPicPr>
          <p:cNvPr id="8" name="Picture 7">
            <a:extLst>
              <a:ext uri="{FF2B5EF4-FFF2-40B4-BE49-F238E27FC236}">
                <a16:creationId xmlns:a16="http://schemas.microsoft.com/office/drawing/2014/main" id="{EA125121-D85A-892A-827F-046BF8A21925}"/>
              </a:ext>
            </a:extLst>
          </p:cNvPr>
          <p:cNvPicPr>
            <a:picLocks noChangeAspect="1"/>
          </p:cNvPicPr>
          <p:nvPr/>
        </p:nvPicPr>
        <p:blipFill>
          <a:blip r:embed="rId2"/>
          <a:stretch>
            <a:fillRect/>
          </a:stretch>
        </p:blipFill>
        <p:spPr>
          <a:xfrm>
            <a:off x="2390843" y="4864833"/>
            <a:ext cx="7025531" cy="1457195"/>
          </a:xfrm>
          <a:prstGeom prst="rect">
            <a:avLst/>
          </a:prstGeom>
        </p:spPr>
      </p:pic>
      <p:sp>
        <p:nvSpPr>
          <p:cNvPr id="9" name="TextBox 8">
            <a:extLst>
              <a:ext uri="{FF2B5EF4-FFF2-40B4-BE49-F238E27FC236}">
                <a16:creationId xmlns:a16="http://schemas.microsoft.com/office/drawing/2014/main" id="{B298597F-BD95-EBB7-4D86-6F10B0B0D7CE}"/>
              </a:ext>
            </a:extLst>
          </p:cNvPr>
          <p:cNvSpPr txBox="1"/>
          <p:nvPr/>
        </p:nvSpPr>
        <p:spPr>
          <a:xfrm>
            <a:off x="6201271" y="5239200"/>
            <a:ext cx="1474973" cy="292388"/>
          </a:xfrm>
          <a:prstGeom prst="rect">
            <a:avLst/>
          </a:prstGeom>
          <a:noFill/>
        </p:spPr>
        <p:txBody>
          <a:bodyPr wrap="square" rtlCol="0">
            <a:spAutoFit/>
          </a:bodyPr>
          <a:lstStyle/>
          <a:p>
            <a:r>
              <a:rPr lang="en-US" sz="1300" b="1" dirty="0">
                <a:cs typeface="Times New Roman" panose="02020603050405020304" pitchFamily="18" charset="0"/>
              </a:rPr>
              <a:t>(</a:t>
            </a:r>
            <a:r>
              <a:rPr lang="en-US" sz="1300" b="1" dirty="0">
                <a:solidFill>
                  <a:schemeClr val="bg2">
                    <a:lumMod val="10000"/>
                  </a:schemeClr>
                </a:solidFill>
                <a:cs typeface="Times New Roman" panose="02020603050405020304" pitchFamily="18" charset="0"/>
              </a:rPr>
              <a:t>now</a:t>
            </a:r>
            <a:r>
              <a:rPr lang="en-US" sz="1300" b="1" dirty="0">
                <a:cs typeface="Times New Roman" panose="02020603050405020304" pitchFamily="18" charset="0"/>
              </a:rPr>
              <a:t> ~70 </a:t>
            </a:r>
            <a:r>
              <a:rPr lang="en-US" sz="1300" b="1" dirty="0" err="1">
                <a:cs typeface="Times New Roman" panose="02020603050405020304" pitchFamily="18" charset="0"/>
              </a:rPr>
              <a:t>Gy</a:t>
            </a:r>
            <a:r>
              <a:rPr lang="en-US" sz="1300" b="1" dirty="0">
                <a:cs typeface="Times New Roman" panose="02020603050405020304" pitchFamily="18" charset="0"/>
              </a:rPr>
              <a:t>/sec)</a:t>
            </a:r>
          </a:p>
        </p:txBody>
      </p:sp>
      <p:sp>
        <p:nvSpPr>
          <p:cNvPr id="6" name="TextBox 5">
            <a:extLst>
              <a:ext uri="{FF2B5EF4-FFF2-40B4-BE49-F238E27FC236}">
                <a16:creationId xmlns:a16="http://schemas.microsoft.com/office/drawing/2014/main" id="{B5D054F1-F831-DD3A-3B7B-1B310CC950AD}"/>
              </a:ext>
            </a:extLst>
          </p:cNvPr>
          <p:cNvSpPr txBox="1"/>
          <p:nvPr/>
        </p:nvSpPr>
        <p:spPr>
          <a:xfrm>
            <a:off x="2316663" y="1943019"/>
            <a:ext cx="8519950" cy="1969770"/>
          </a:xfrm>
          <a:prstGeom prst="rect">
            <a:avLst/>
          </a:prstGeom>
          <a:noFill/>
        </p:spPr>
        <p:txBody>
          <a:bodyPr wrap="square">
            <a:spAutoFit/>
          </a:bodyPr>
          <a:lstStyle/>
          <a:p>
            <a:pPr algn="l"/>
            <a:r>
              <a:rPr lang="en-US" sz="2000" b="1" i="0" u="none" strike="noStrike" baseline="0" dirty="0">
                <a:latin typeface="URWPalladioL-Roma"/>
              </a:rPr>
              <a:t>The FLASH effect has been observed for</a:t>
            </a:r>
          </a:p>
          <a:p>
            <a:pPr marL="285750" indent="-285750">
              <a:buFont typeface="Arial" panose="020B0604020202020204" pitchFamily="34" charset="0"/>
              <a:buChar char="•"/>
            </a:pPr>
            <a:r>
              <a:rPr lang="en-US" b="1" dirty="0">
                <a:solidFill>
                  <a:schemeClr val="accent1">
                    <a:lumMod val="75000"/>
                  </a:schemeClr>
                </a:solidFill>
                <a:latin typeface="URWPalladioL-Roma"/>
              </a:rPr>
              <a:t>A</a:t>
            </a:r>
            <a:r>
              <a:rPr lang="en-US" b="1" i="0" u="none" strike="noStrike" baseline="0" dirty="0">
                <a:solidFill>
                  <a:schemeClr val="accent1">
                    <a:lumMod val="75000"/>
                  </a:schemeClr>
                </a:solidFill>
                <a:latin typeface="URWPalladioL-Roma"/>
              </a:rPr>
              <a:t> wide Instantaneous Dose Rate (IDR) range </a:t>
            </a:r>
            <a:r>
              <a:rPr lang="en-US" b="0" i="0" u="none" strike="noStrike" baseline="0" dirty="0">
                <a:solidFill>
                  <a:srgbClr val="00B0F0"/>
                </a:solidFill>
                <a:latin typeface="URWPalladioL-Roma"/>
              </a:rPr>
              <a:t> </a:t>
            </a:r>
          </a:p>
          <a:p>
            <a:pPr lvl="1" indent="-285750">
              <a:buFont typeface="Arial" panose="020B0604020202020204" pitchFamily="34" charset="0"/>
              <a:buChar char="•"/>
            </a:pPr>
            <a:r>
              <a:rPr lang="en-US" sz="1600" dirty="0">
                <a:latin typeface="URWPalladioL-Roma"/>
              </a:rPr>
              <a:t>A train of electron</a:t>
            </a:r>
            <a:r>
              <a:rPr lang="en-US" sz="1600" b="0" i="0" u="none" strike="noStrike" baseline="0" dirty="0">
                <a:latin typeface="URWPalladioL-Roma"/>
              </a:rPr>
              <a:t> </a:t>
            </a:r>
            <a:r>
              <a:rPr lang="en-US" sz="1600" b="0" i="0" u="none" strike="noStrike" baseline="0" dirty="0" err="1">
                <a:latin typeface="URWPalladioL-Roma"/>
              </a:rPr>
              <a:t>linac</a:t>
            </a:r>
            <a:r>
              <a:rPr lang="en-US" sz="1600" b="0" i="0" u="none" strike="noStrike" baseline="0" dirty="0">
                <a:latin typeface="URWPalladioL-Roma"/>
              </a:rPr>
              <a:t> pulses </a:t>
            </a:r>
            <a:endParaRPr lang="en-US" sz="1600" dirty="0">
              <a:latin typeface="URWPalladioL-Roma"/>
            </a:endParaRPr>
          </a:p>
          <a:p>
            <a:pPr lvl="1" indent="-285750">
              <a:buFont typeface="Arial" panose="020B0604020202020204" pitchFamily="34" charset="0"/>
              <a:buChar char="•"/>
            </a:pPr>
            <a:r>
              <a:rPr lang="en-US" sz="1600" b="0" i="0" u="none" strike="noStrike" baseline="0" dirty="0">
                <a:latin typeface="URWPalladioL-Roma"/>
              </a:rPr>
              <a:t>quasi-CW bunch delivery with iso-cyclotrons and synchrotron radiation light sources. </a:t>
            </a:r>
          </a:p>
          <a:p>
            <a:pPr lvl="1" indent="-285750">
              <a:buFont typeface="Arial" panose="020B0604020202020204" pitchFamily="34" charset="0"/>
              <a:buChar char="•"/>
            </a:pPr>
            <a:r>
              <a:rPr lang="en-US" sz="1600" b="0" i="0" u="none" strike="noStrike" baseline="0" dirty="0">
                <a:latin typeface="URWPalladioL-Roma"/>
              </a:rPr>
              <a:t>Single</a:t>
            </a:r>
            <a:r>
              <a:rPr lang="en-US" sz="1600" dirty="0">
                <a:latin typeface="URWPalladioL-Roma"/>
              </a:rPr>
              <a:t> </a:t>
            </a:r>
            <a:r>
              <a:rPr lang="en-US" sz="1600" b="0" i="0" u="none" strike="noStrike" baseline="0" dirty="0">
                <a:latin typeface="URWPalladioL-Roma"/>
              </a:rPr>
              <a:t>electron pulses with IDR in the range of 10</a:t>
            </a:r>
            <a:r>
              <a:rPr lang="en-US" sz="1600" b="0" i="0" u="none" strike="noStrike" baseline="30000" dirty="0">
                <a:latin typeface="URWPalladioL-Roma"/>
              </a:rPr>
              <a:t>6</a:t>
            </a:r>
            <a:r>
              <a:rPr lang="en-US" sz="1600" b="0" i="0" u="none" strike="noStrike" baseline="0" dirty="0">
                <a:latin typeface="URWPalladioL-Roma"/>
              </a:rPr>
              <a:t>–10</a:t>
            </a:r>
            <a:r>
              <a:rPr lang="en-US" sz="1600" b="0" i="0" u="none" strike="noStrike" baseline="30000" dirty="0">
                <a:latin typeface="URWPalladioL-Roma"/>
              </a:rPr>
              <a:t>7</a:t>
            </a:r>
            <a:r>
              <a:rPr lang="en-US" sz="1600" b="0" i="0" u="none" strike="noStrike" baseline="0" dirty="0">
                <a:latin typeface="URWPalladioL-Roma"/>
              </a:rPr>
              <a:t> </a:t>
            </a:r>
            <a:r>
              <a:rPr lang="en-US" sz="1600" b="0" i="0" u="none" strike="noStrike" baseline="0" dirty="0" err="1">
                <a:latin typeface="URWPalladioL-Roma"/>
              </a:rPr>
              <a:t>Gy</a:t>
            </a:r>
            <a:r>
              <a:rPr lang="en-US" sz="1600" b="0" i="0" u="none" strike="noStrike" baseline="0" dirty="0">
                <a:latin typeface="URWPalladioL-Roma"/>
              </a:rPr>
              <a:t>/s and 10</a:t>
            </a:r>
            <a:r>
              <a:rPr lang="en-US" sz="1600" b="0" i="0" u="none" strike="noStrike" baseline="30000" dirty="0">
                <a:latin typeface="URWPalladioL-Roma"/>
              </a:rPr>
              <a:t>9</a:t>
            </a:r>
            <a:r>
              <a:rPr lang="en-US" sz="1600" b="0" i="0" u="none" strike="noStrike" baseline="0" dirty="0">
                <a:latin typeface="URWPalladioL-Roma"/>
              </a:rPr>
              <a:t>–10</a:t>
            </a:r>
            <a:r>
              <a:rPr lang="en-US" sz="1600" b="0" i="0" u="none" strike="noStrike" baseline="30000" dirty="0">
                <a:latin typeface="URWPalladioL-Roma"/>
              </a:rPr>
              <a:t>10</a:t>
            </a:r>
            <a:r>
              <a:rPr lang="en-US" sz="1600" b="0" i="0" u="none" strike="noStrike" baseline="0" dirty="0">
                <a:latin typeface="URWPalladioL-Roma"/>
              </a:rPr>
              <a:t> </a:t>
            </a:r>
            <a:r>
              <a:rPr lang="en-US" sz="1600" b="0" i="0" u="none" strike="noStrike" baseline="0" dirty="0" err="1">
                <a:latin typeface="URWPalladioL-Roma"/>
              </a:rPr>
              <a:t>Gy</a:t>
            </a:r>
            <a:r>
              <a:rPr lang="en-US" sz="1600" b="0" i="0" u="none" strike="noStrike" baseline="0" dirty="0">
                <a:latin typeface="URWPalladioL-Roma"/>
              </a:rPr>
              <a:t>/s, respectively.</a:t>
            </a:r>
            <a:endParaRPr lang="en-US" dirty="0">
              <a:solidFill>
                <a:schemeClr val="bg1"/>
              </a:solidFill>
              <a:latin typeface="URWPalladioL-Roma"/>
            </a:endParaRPr>
          </a:p>
          <a:p>
            <a:pPr algn="l"/>
            <a:endParaRPr lang="en-US" dirty="0">
              <a:solidFill>
                <a:schemeClr val="bg1"/>
              </a:solidFill>
              <a:latin typeface="URWPalladioL-Roma"/>
            </a:endParaRPr>
          </a:p>
          <a:p>
            <a:pPr algn="l"/>
            <a:endParaRPr lang="en-US" dirty="0">
              <a:solidFill>
                <a:schemeClr val="bg1"/>
              </a:solidFill>
              <a:latin typeface="URWPalladioL-Roma"/>
            </a:endParaRPr>
          </a:p>
        </p:txBody>
      </p:sp>
    </p:spTree>
    <p:extLst>
      <p:ext uri="{BB962C8B-B14F-4D97-AF65-F5344CB8AC3E}">
        <p14:creationId xmlns:p14="http://schemas.microsoft.com/office/powerpoint/2010/main" val="18997204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4F8BCB5-0EEC-7135-7493-F6B60EA5B589}"/>
              </a:ext>
            </a:extLst>
          </p:cNvPr>
          <p:cNvSpPr>
            <a:spLocks noGrp="1"/>
          </p:cNvSpPr>
          <p:nvPr>
            <p:ph type="title"/>
          </p:nvPr>
        </p:nvSpPr>
        <p:spPr>
          <a:xfrm>
            <a:off x="1371597" y="348865"/>
            <a:ext cx="10044023" cy="877729"/>
          </a:xfrm>
        </p:spPr>
        <p:txBody>
          <a:bodyPr anchor="ctr">
            <a:normAutofit fontScale="90000"/>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000" b="1" dirty="0">
                <a:solidFill>
                  <a:schemeClr val="bg1"/>
                </a:solidFill>
              </a:rPr>
              <a:t>Factors that Influence the FLASH effect</a:t>
            </a:r>
            <a:br>
              <a:rPr lang="en-US" sz="4000" b="1" dirty="0">
                <a:solidFill>
                  <a:schemeClr val="bg1"/>
                </a:solidFill>
              </a:rPr>
            </a:br>
            <a:r>
              <a:rPr kumimoji="0" lang="en-US" sz="1800" b="1" i="1" u="none" strike="noStrike" kern="1200" cap="none" spc="0" normalizeH="0" baseline="0" noProof="0" dirty="0">
                <a:ln>
                  <a:noFill/>
                </a:ln>
                <a:solidFill>
                  <a:schemeClr val="bg1"/>
                </a:solidFill>
                <a:effectLst/>
                <a:uLnTx/>
                <a:uFillTx/>
                <a:latin typeface="Calibri" panose="020F0502020204030204"/>
                <a:ea typeface="Times New Roman" panose="02020603050405020304" pitchFamily="18" charset="0"/>
                <a:cs typeface="+mn-cs"/>
              </a:rPr>
              <a:t>mean and instantaneous dose rate, total dose, pulse structure, fractionation, and radiation type</a:t>
            </a:r>
            <a:endParaRPr lang="en-US" sz="4000" dirty="0">
              <a:solidFill>
                <a:schemeClr val="bg1"/>
              </a:solidFill>
            </a:endParaRPr>
          </a:p>
        </p:txBody>
      </p:sp>
      <p:sp>
        <p:nvSpPr>
          <p:cNvPr id="3" name="Content Placeholder 2">
            <a:extLst>
              <a:ext uri="{FF2B5EF4-FFF2-40B4-BE49-F238E27FC236}">
                <a16:creationId xmlns:a16="http://schemas.microsoft.com/office/drawing/2014/main" id="{184A16A1-B1D4-6B92-6919-743835017E02}"/>
              </a:ext>
            </a:extLst>
          </p:cNvPr>
          <p:cNvSpPr>
            <a:spLocks noGrp="1"/>
          </p:cNvSpPr>
          <p:nvPr>
            <p:ph idx="1"/>
          </p:nvPr>
        </p:nvSpPr>
        <p:spPr>
          <a:xfrm>
            <a:off x="900020" y="1595183"/>
            <a:ext cx="10515600" cy="5243098"/>
          </a:xfrm>
          <a:solidFill>
            <a:schemeClr val="bg1"/>
          </a:solidFill>
        </p:spPr>
        <p:txBody>
          <a:bodyPr>
            <a:normAutofit/>
          </a:bodyPr>
          <a:lstStyle/>
          <a:p>
            <a:pPr marL="0" indent="0">
              <a:buNone/>
            </a:pPr>
            <a:r>
              <a:rPr lang="en-US" sz="2000" b="1" i="1" dirty="0">
                <a:effectLst/>
                <a:ea typeface="Times New Roman" panose="02020603050405020304" pitchFamily="18" charset="0"/>
              </a:rPr>
              <a:t>ABSENCE OF SYSTEMATICS in MOST STUDIES:</a:t>
            </a:r>
          </a:p>
          <a:p>
            <a:pPr marL="0" indent="0">
              <a:buNone/>
            </a:pPr>
            <a:r>
              <a:rPr lang="en-US" sz="1800" b="1" i="1" dirty="0"/>
              <a:t>INITIAL FLASH SYSTEMATICS (wide range of dose rates)</a:t>
            </a:r>
            <a:endParaRPr lang="en-US" sz="1400" b="1" dirty="0"/>
          </a:p>
          <a:p>
            <a:r>
              <a:rPr lang="en-US" sz="1700" b="1" dirty="0">
                <a:solidFill>
                  <a:schemeClr val="accent1">
                    <a:lumMod val="75000"/>
                  </a:schemeClr>
                </a:solidFill>
              </a:rPr>
              <a:t>FLASH effects begin to appear at average dose rates &gt;30 </a:t>
            </a:r>
            <a:r>
              <a:rPr lang="en-US" sz="1700" b="1" dirty="0" err="1">
                <a:solidFill>
                  <a:schemeClr val="accent1">
                    <a:lumMod val="75000"/>
                  </a:schemeClr>
                </a:solidFill>
              </a:rPr>
              <a:t>Gy</a:t>
            </a:r>
            <a:r>
              <a:rPr lang="en-US" sz="1700" b="1" dirty="0">
                <a:solidFill>
                  <a:schemeClr val="accent1">
                    <a:lumMod val="75000"/>
                  </a:schemeClr>
                </a:solidFill>
              </a:rPr>
              <a:t>/sec, apparent optimal at 100 </a:t>
            </a:r>
            <a:r>
              <a:rPr lang="en-US" sz="1700" b="1" dirty="0" err="1">
                <a:solidFill>
                  <a:schemeClr val="accent1">
                    <a:lumMod val="75000"/>
                  </a:schemeClr>
                </a:solidFill>
              </a:rPr>
              <a:t>Gy</a:t>
            </a:r>
            <a:r>
              <a:rPr lang="en-US" sz="1700" b="1" dirty="0">
                <a:solidFill>
                  <a:schemeClr val="accent1">
                    <a:lumMod val="75000"/>
                  </a:schemeClr>
                </a:solidFill>
              </a:rPr>
              <a:t>/sec</a:t>
            </a:r>
            <a:r>
              <a:rPr lang="en-US" sz="1700" b="1" baseline="30000" dirty="0">
                <a:solidFill>
                  <a:schemeClr val="accent1">
                    <a:lumMod val="75000"/>
                  </a:schemeClr>
                </a:solidFill>
              </a:rPr>
              <a:t>1</a:t>
            </a:r>
            <a:endParaRPr lang="en-US" sz="1700" b="1" dirty="0">
              <a:solidFill>
                <a:schemeClr val="accent1">
                  <a:lumMod val="75000"/>
                </a:schemeClr>
              </a:solidFill>
            </a:endParaRPr>
          </a:p>
          <a:p>
            <a:pPr lvl="1"/>
            <a:r>
              <a:rPr lang="en-US" sz="1400" dirty="0"/>
              <a:t>FLASH effect likely tissue dependence</a:t>
            </a:r>
          </a:p>
          <a:p>
            <a:pPr lvl="1"/>
            <a:r>
              <a:rPr lang="en-US" sz="1400" dirty="0"/>
              <a:t>Dependence on the micro-structure of beam delivery and the uniformity of dose deposition</a:t>
            </a:r>
          </a:p>
          <a:p>
            <a:r>
              <a:rPr lang="en-US" sz="1700" b="1" dirty="0">
                <a:solidFill>
                  <a:schemeClr val="accent1">
                    <a:lumMod val="75000"/>
                  </a:schemeClr>
                </a:solidFill>
              </a:rPr>
              <a:t>Beam Delivery</a:t>
            </a:r>
          </a:p>
          <a:p>
            <a:pPr lvl="1"/>
            <a:r>
              <a:rPr lang="en-US" sz="1400" dirty="0"/>
              <a:t>Maximum dose delivery time for a consistent (electron) FLASH effect is  </a:t>
            </a:r>
            <a:r>
              <a:rPr lang="en-US" sz="1400" dirty="0">
                <a:sym typeface="Symbol" panose="05050102010706020507" pitchFamily="18" charset="2"/>
              </a:rPr>
              <a:t>0.1-1 </a:t>
            </a:r>
            <a:r>
              <a:rPr lang="en-US" sz="1400" dirty="0"/>
              <a:t>second</a:t>
            </a:r>
          </a:p>
          <a:p>
            <a:pPr lvl="1"/>
            <a:r>
              <a:rPr lang="en-US" sz="1400" b="1" i="1" dirty="0">
                <a:solidFill>
                  <a:srgbClr val="00B050"/>
                </a:solidFill>
              </a:rPr>
              <a:t>MOST positive FLASH studies used a pulsed clinical electron </a:t>
            </a:r>
            <a:r>
              <a:rPr lang="en-US" sz="1400" b="1" i="1" dirty="0" err="1">
                <a:solidFill>
                  <a:srgbClr val="00B050"/>
                </a:solidFill>
              </a:rPr>
              <a:t>linac</a:t>
            </a:r>
            <a:r>
              <a:rPr lang="en-US" sz="1400" b="1" i="1" dirty="0">
                <a:solidFill>
                  <a:srgbClr val="00B050"/>
                </a:solidFill>
              </a:rPr>
              <a:t> (beam pulse  length of microseconds) </a:t>
            </a:r>
          </a:p>
          <a:p>
            <a:pPr lvl="1"/>
            <a:r>
              <a:rPr lang="en-US" sz="1400" dirty="0"/>
              <a:t>Instantaneous (within the pulse) FLASH dose rate is 10</a:t>
            </a:r>
            <a:r>
              <a:rPr lang="en-US" sz="1400" baseline="30000" dirty="0"/>
              <a:t>6</a:t>
            </a:r>
            <a:r>
              <a:rPr lang="en-US" sz="1400" dirty="0"/>
              <a:t> </a:t>
            </a:r>
            <a:r>
              <a:rPr lang="en-US" sz="1400" dirty="0" err="1"/>
              <a:t>Gy</a:t>
            </a:r>
            <a:r>
              <a:rPr lang="en-US" sz="1400" dirty="0"/>
              <a:t>/sec (again, characteristic of clinical electron </a:t>
            </a:r>
            <a:r>
              <a:rPr lang="en-US" sz="1400" dirty="0" err="1"/>
              <a:t>linacs</a:t>
            </a:r>
            <a:r>
              <a:rPr lang="en-US" sz="1400" dirty="0"/>
              <a:t>) </a:t>
            </a:r>
          </a:p>
          <a:p>
            <a:r>
              <a:rPr lang="en-US" sz="1700" b="1" dirty="0" err="1">
                <a:solidFill>
                  <a:schemeClr val="accent1">
                    <a:lumMod val="75000"/>
                  </a:schemeClr>
                </a:solidFill>
              </a:rPr>
              <a:t>Dosimetric</a:t>
            </a:r>
            <a:r>
              <a:rPr lang="en-US" sz="1700" b="1" dirty="0">
                <a:solidFill>
                  <a:schemeClr val="accent1">
                    <a:lumMod val="75000"/>
                  </a:schemeClr>
                </a:solidFill>
              </a:rPr>
              <a:t> issues</a:t>
            </a:r>
          </a:p>
          <a:p>
            <a:pPr lvl="1"/>
            <a:r>
              <a:rPr lang="en-US" sz="1400" dirty="0"/>
              <a:t>Observed Volumetric dose deposition dependence </a:t>
            </a:r>
          </a:p>
          <a:p>
            <a:pPr lvl="1"/>
            <a:r>
              <a:rPr lang="en-US" sz="1400" dirty="0"/>
              <a:t>Low dose-rate areas not tolerated during FLASH – toxicity reappears</a:t>
            </a:r>
            <a:r>
              <a:rPr lang="en-US" sz="1400" baseline="30000" dirty="0"/>
              <a:t>2</a:t>
            </a:r>
          </a:p>
          <a:p>
            <a:pPr lvl="1"/>
            <a:r>
              <a:rPr lang="en-US" sz="1400" dirty="0"/>
              <a:t>Bragg peak and pencil beam scanning  questions - distal edge and penumbra issues which create lower-dose rate beam “halos”?</a:t>
            </a:r>
          </a:p>
          <a:p>
            <a:pPr lvl="1"/>
            <a:r>
              <a:rPr lang="en-US" sz="1400" b="1" i="1" dirty="0">
                <a:solidFill>
                  <a:srgbClr val="00B050"/>
                </a:solidFill>
              </a:rPr>
              <a:t>Can a Large Gross Tumor Volume be uniformly irradiated with FLASH?</a:t>
            </a:r>
          </a:p>
          <a:p>
            <a:pPr lvl="1"/>
            <a:r>
              <a:rPr lang="en-US" sz="1400" b="1" i="1" dirty="0">
                <a:solidFill>
                  <a:srgbClr val="00B050"/>
                </a:solidFill>
              </a:rPr>
              <a:t>Instantaneous FLASH dose rate and  delivery time  for 10 </a:t>
            </a:r>
            <a:r>
              <a:rPr lang="en-US" sz="1400" b="1" i="1" dirty="0" err="1">
                <a:solidFill>
                  <a:srgbClr val="00B050"/>
                </a:solidFill>
              </a:rPr>
              <a:t>Gy</a:t>
            </a:r>
            <a:r>
              <a:rPr lang="en-US" sz="1400" b="1" i="1" dirty="0">
                <a:solidFill>
                  <a:srgbClr val="00B050"/>
                </a:solidFill>
              </a:rPr>
              <a:t> -  is it consistent for all radiation types</a:t>
            </a:r>
          </a:p>
          <a:p>
            <a:pPr marL="0" lvl="1" indent="0">
              <a:spcBef>
                <a:spcPts val="1000"/>
              </a:spcBef>
              <a:buNone/>
            </a:pPr>
            <a:r>
              <a:rPr lang="en-US" sz="1400" i="0" u="none" strike="noStrike" baseline="30000" dirty="0"/>
              <a:t>1 </a:t>
            </a:r>
            <a:r>
              <a:rPr lang="en-US" sz="1400" i="0" u="none" strike="noStrike" baseline="0" dirty="0" err="1"/>
              <a:t>Montay</a:t>
            </a:r>
            <a:r>
              <a:rPr lang="en-US" sz="1400" i="0" u="none" strike="noStrike" baseline="0" dirty="0"/>
              <a:t>-Gruel, et al., </a:t>
            </a:r>
            <a:r>
              <a:rPr lang="fr-FR" sz="1400" i="0" u="none" strike="noStrike" baseline="0" dirty="0" err="1"/>
              <a:t>doi</a:t>
            </a:r>
            <a:r>
              <a:rPr lang="fr-FR" sz="1400" i="0" u="none" strike="noStrike" baseline="0" dirty="0"/>
              <a:t>: 10.1016/j.radonc.2017.05.003, </a:t>
            </a:r>
            <a:r>
              <a:rPr lang="fr-FR" sz="1400" i="0" u="none" strike="noStrike" baseline="30000" dirty="0"/>
              <a:t>2</a:t>
            </a:r>
            <a:r>
              <a:rPr lang="fr-FR" sz="1400" i="0" u="none" strike="noStrike" baseline="0" dirty="0"/>
              <a:t> </a:t>
            </a:r>
            <a:r>
              <a:rPr lang="en-US" sz="1400" i="0" u="none" strike="noStrike" baseline="0" dirty="0"/>
              <a:t>Smyth LML, et al., </a:t>
            </a:r>
            <a:r>
              <a:rPr lang="en-US" sz="1400" i="0" u="none" strike="noStrike" baseline="0" dirty="0" err="1"/>
              <a:t>doi</a:t>
            </a:r>
            <a:r>
              <a:rPr lang="en-US" sz="1400" i="0" u="none" strike="noStrike" baseline="0" dirty="0"/>
              <a:t>: 10.1038/s41598-018-30543-1</a:t>
            </a:r>
            <a:endParaRPr lang="en-US" sz="1400" dirty="0">
              <a:solidFill>
                <a:schemeClr val="bg2">
                  <a:lumMod val="20000"/>
                  <a:lumOff val="80000"/>
                </a:schemeClr>
              </a:solidFill>
            </a:endParaRPr>
          </a:p>
          <a:p>
            <a:pPr lvl="1"/>
            <a:endParaRPr lang="en-US" sz="1400" b="1" i="1" dirty="0">
              <a:solidFill>
                <a:srgbClr val="00B050"/>
              </a:solidFill>
            </a:endParaRPr>
          </a:p>
          <a:p>
            <a:pPr marL="457200" lvl="1" indent="0">
              <a:buNone/>
            </a:pPr>
            <a:endParaRPr lang="en-US" sz="1800" dirty="0">
              <a:solidFill>
                <a:schemeClr val="bg2">
                  <a:lumMod val="20000"/>
                  <a:lumOff val="80000"/>
                </a:schemeClr>
              </a:solidFill>
            </a:endParaRPr>
          </a:p>
        </p:txBody>
      </p:sp>
    </p:spTree>
    <p:extLst>
      <p:ext uri="{BB962C8B-B14F-4D97-AF65-F5344CB8AC3E}">
        <p14:creationId xmlns:p14="http://schemas.microsoft.com/office/powerpoint/2010/main" val="1250500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4F8BCB5-0EEC-7135-7493-F6B60EA5B589}"/>
              </a:ext>
            </a:extLst>
          </p:cNvPr>
          <p:cNvSpPr>
            <a:spLocks noGrp="1"/>
          </p:cNvSpPr>
          <p:nvPr>
            <p:ph type="title"/>
          </p:nvPr>
        </p:nvSpPr>
        <p:spPr>
          <a:xfrm>
            <a:off x="535020" y="348865"/>
            <a:ext cx="11420273" cy="877729"/>
          </a:xfrm>
        </p:spPr>
        <p:txBody>
          <a:bodyPr anchor="ctr">
            <a:normAutofit fontScale="9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mj-ea"/>
                <a:cs typeface="+mj-cs"/>
              </a:rPr>
              <a:t>FLASH intensities translated into hadron accelerator currents</a:t>
            </a:r>
            <a:br>
              <a:rPr lang="en-US" sz="4000" b="1" dirty="0">
                <a:solidFill>
                  <a:schemeClr val="bg1"/>
                </a:solidFill>
              </a:rPr>
            </a:br>
            <a:r>
              <a:rPr kumimoji="0" lang="en-US" sz="2000" b="1" i="1"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mn-cs"/>
              </a:rPr>
              <a:t>Dose translated to a clinical application of ion FLASH - Derived from electron FLASH conditions</a:t>
            </a:r>
            <a:br>
              <a:rPr kumimoji="0" lang="en-US" sz="2000" b="1" i="1"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mn-cs"/>
              </a:rPr>
            </a:br>
            <a:endParaRPr lang="en-US" sz="4000" dirty="0">
              <a:solidFill>
                <a:schemeClr val="bg1"/>
              </a:solidFill>
            </a:endParaRPr>
          </a:p>
        </p:txBody>
      </p:sp>
      <p:sp>
        <p:nvSpPr>
          <p:cNvPr id="8" name="TextBox 7">
            <a:extLst>
              <a:ext uri="{FF2B5EF4-FFF2-40B4-BE49-F238E27FC236}">
                <a16:creationId xmlns:a16="http://schemas.microsoft.com/office/drawing/2014/main" id="{141C2DCA-D474-BC85-AC44-046ABEC48166}"/>
              </a:ext>
            </a:extLst>
          </p:cNvPr>
          <p:cNvSpPr txBox="1"/>
          <p:nvPr/>
        </p:nvSpPr>
        <p:spPr>
          <a:xfrm>
            <a:off x="1828162" y="2166991"/>
            <a:ext cx="8985251" cy="95410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effectLst/>
                <a:uLnTx/>
                <a:uFillTx/>
              </a:rPr>
              <a:t>R. Schulte, et. al. https://www.mdpi.com/2076-3417/13/8/5021</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dirty="0">
              <a:ln>
                <a:noFill/>
              </a:ln>
              <a:solidFill>
                <a:prstClr val="white"/>
              </a:solidFill>
              <a:effectLst/>
              <a:uLnTx/>
              <a:uFillTx/>
              <a:ea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endParaRPr>
          </a:p>
        </p:txBody>
      </p:sp>
      <p:pic>
        <p:nvPicPr>
          <p:cNvPr id="9" name="Picture 8">
            <a:extLst>
              <a:ext uri="{FF2B5EF4-FFF2-40B4-BE49-F238E27FC236}">
                <a16:creationId xmlns:a16="http://schemas.microsoft.com/office/drawing/2014/main" id="{C027232D-09C8-0958-D4CF-2B59B13115A7}"/>
              </a:ext>
            </a:extLst>
          </p:cNvPr>
          <p:cNvPicPr>
            <a:picLocks noChangeAspect="1"/>
          </p:cNvPicPr>
          <p:nvPr/>
        </p:nvPicPr>
        <p:blipFill>
          <a:blip r:embed="rId2"/>
          <a:stretch>
            <a:fillRect/>
          </a:stretch>
        </p:blipFill>
        <p:spPr>
          <a:xfrm>
            <a:off x="944880" y="3264726"/>
            <a:ext cx="10302240" cy="1498425"/>
          </a:xfrm>
          <a:prstGeom prst="rect">
            <a:avLst/>
          </a:prstGeom>
        </p:spPr>
      </p:pic>
      <p:sp>
        <p:nvSpPr>
          <p:cNvPr id="10" name="TextBox 9">
            <a:extLst>
              <a:ext uri="{FF2B5EF4-FFF2-40B4-BE49-F238E27FC236}">
                <a16:creationId xmlns:a16="http://schemas.microsoft.com/office/drawing/2014/main" id="{0EB14C41-5DCD-E056-CD63-14B3461F1807}"/>
              </a:ext>
            </a:extLst>
          </p:cNvPr>
          <p:cNvSpPr txBox="1"/>
          <p:nvPr/>
        </p:nvSpPr>
        <p:spPr>
          <a:xfrm>
            <a:off x="3297168" y="2528068"/>
            <a:ext cx="5895975"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effectLst/>
                <a:uLnTx/>
                <a:uFillTx/>
              </a:rPr>
              <a:t>U. </a:t>
            </a:r>
            <a:r>
              <a:rPr kumimoji="0" lang="en-US" sz="1600" b="0" i="0" u="none" strike="noStrike" kern="0" cap="none" spc="0" normalizeH="0" baseline="0" noProof="0" dirty="0" err="1">
                <a:ln>
                  <a:noFill/>
                </a:ln>
                <a:effectLst/>
                <a:uLnTx/>
                <a:uFillTx/>
              </a:rPr>
              <a:t>Titte</a:t>
            </a:r>
            <a:r>
              <a:rPr kumimoji="0" lang="en-US" sz="1600" b="0" i="0" u="none" strike="noStrike" kern="0" cap="none" spc="0" normalizeH="0" baseline="0" noProof="0" dirty="0">
                <a:ln>
                  <a:noFill/>
                </a:ln>
                <a:effectLst/>
                <a:uLnTx/>
                <a:uFillTx/>
              </a:rPr>
              <a:t>, </a:t>
            </a:r>
            <a:r>
              <a:rPr kumimoji="0" lang="en-US" sz="1600" b="0" i="0" u="none" strike="noStrike" kern="0" cap="none" spc="0" normalizeH="0" baseline="0" noProof="0" dirty="0" err="1">
                <a:ln>
                  <a:noFill/>
                </a:ln>
                <a:effectLst/>
                <a:uLnTx/>
                <a:uFillTx/>
              </a:rPr>
              <a:t>MDAnderson</a:t>
            </a:r>
            <a:r>
              <a:rPr kumimoji="0" lang="en-US" sz="1600" b="0" i="0" u="none" strike="noStrike" kern="0" cap="none" spc="0" normalizeH="0" baseline="0" noProof="0" dirty="0">
                <a:ln>
                  <a:noFill/>
                </a:ln>
                <a:effectLst/>
                <a:uLnTx/>
                <a:uFillTx/>
              </a:rPr>
              <a:t>, private communication</a:t>
            </a:r>
          </a:p>
        </p:txBody>
      </p:sp>
    </p:spTree>
    <p:extLst>
      <p:ext uri="{BB962C8B-B14F-4D97-AF65-F5344CB8AC3E}">
        <p14:creationId xmlns:p14="http://schemas.microsoft.com/office/powerpoint/2010/main" val="17614617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4F8BCB5-0EEC-7135-7493-F6B60EA5B589}"/>
              </a:ext>
            </a:extLst>
          </p:cNvPr>
          <p:cNvSpPr>
            <a:spLocks noGrp="1"/>
          </p:cNvSpPr>
          <p:nvPr>
            <p:ph type="title"/>
          </p:nvPr>
        </p:nvSpPr>
        <p:spPr>
          <a:xfrm>
            <a:off x="535020" y="348865"/>
            <a:ext cx="11420273" cy="877729"/>
          </a:xfrm>
        </p:spPr>
        <p:txBody>
          <a:bodyPr anchor="ctr">
            <a:normAutofit fontScale="90000"/>
          </a:bodyPr>
          <a:lstStyle/>
          <a:p>
            <a:pPr algn="ctr">
              <a:lnSpc>
                <a:spcPct val="100000"/>
              </a:lnSpc>
              <a:spcBef>
                <a:spcPts val="0"/>
              </a:spcBef>
              <a:defRPr/>
            </a:pPr>
            <a:r>
              <a:rPr lang="en-US" sz="3200" b="1" dirty="0">
                <a:solidFill>
                  <a:schemeClr val="bg1"/>
                </a:solidFill>
              </a:rPr>
              <a:t>Clinical FLASH with Pulsed Electron Accelerators</a:t>
            </a:r>
            <a:br>
              <a:rPr lang="en-US" sz="3200" b="1" dirty="0">
                <a:solidFill>
                  <a:schemeClr val="bg1"/>
                </a:solidFill>
              </a:rPr>
            </a:br>
            <a:r>
              <a:rPr lang="en-US" sz="2000" b="1" i="1" dirty="0">
                <a:solidFill>
                  <a:schemeClr val="bg1"/>
                </a:solidFill>
                <a:ea typeface="Times New Roman" panose="02020603050405020304" pitchFamily="18" charset="0"/>
              </a:rPr>
              <a:t>A pulsed electron accelerator is very effective for applying clinical FLASH</a:t>
            </a:r>
            <a:br>
              <a:rPr kumimoji="0" lang="en-US" sz="2000" b="1" i="1" u="none" strike="noStrike" kern="1200" cap="none" spc="0" normalizeH="0" baseline="0" noProof="0" dirty="0">
                <a:ln>
                  <a:noFill/>
                </a:ln>
                <a:solidFill>
                  <a:schemeClr val="bg1"/>
                </a:solidFill>
                <a:effectLst/>
                <a:uLnTx/>
                <a:uFillTx/>
                <a:latin typeface="Calibri" panose="020F0502020204030204"/>
                <a:ea typeface="Times New Roman" panose="02020603050405020304" pitchFamily="18" charset="0"/>
                <a:cs typeface="+mn-cs"/>
              </a:rPr>
            </a:br>
            <a:endParaRPr lang="en-US" sz="4000" dirty="0">
              <a:solidFill>
                <a:schemeClr val="bg1"/>
              </a:solidFill>
            </a:endParaRPr>
          </a:p>
        </p:txBody>
      </p:sp>
      <p:sp>
        <p:nvSpPr>
          <p:cNvPr id="3" name="Content Placeholder 2">
            <a:extLst>
              <a:ext uri="{FF2B5EF4-FFF2-40B4-BE49-F238E27FC236}">
                <a16:creationId xmlns:a16="http://schemas.microsoft.com/office/drawing/2014/main" id="{8202DBBA-D364-7152-CAE0-1E4624938A31}"/>
              </a:ext>
            </a:extLst>
          </p:cNvPr>
          <p:cNvSpPr txBox="1">
            <a:spLocks/>
          </p:cNvSpPr>
          <p:nvPr/>
        </p:nvSpPr>
        <p:spPr>
          <a:xfrm>
            <a:off x="328712" y="1575687"/>
            <a:ext cx="11108987" cy="5282541"/>
          </a:xfrm>
          <a:prstGeom prst="rect">
            <a:avLst/>
          </a:prstGeom>
          <a:solidFill>
            <a:schemeClr val="bg1"/>
          </a:solidFill>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300" b="1" i="1" dirty="0">
                <a:latin typeface="Calibri" panose="020F0502020204030204"/>
              </a:rPr>
              <a:t>Example of a </a:t>
            </a:r>
            <a:r>
              <a:rPr kumimoji="0" lang="en-US" sz="2300" b="1" i="1" u="none" strike="noStrike" kern="1200" cap="none" spc="0" normalizeH="0" baseline="0" noProof="0" dirty="0">
                <a:ln>
                  <a:noFill/>
                </a:ln>
                <a:effectLst/>
                <a:uLnTx/>
                <a:uFillTx/>
                <a:latin typeface="Calibri" panose="020F0502020204030204"/>
                <a:ea typeface="+mn-ea"/>
                <a:cs typeface="+mn-cs"/>
              </a:rPr>
              <a:t>Electron Pulsed Beam Structure for FLASH</a:t>
            </a:r>
            <a:r>
              <a:rPr kumimoji="0" lang="en-US" sz="2300" b="1" i="1" u="none" strike="noStrike" kern="1200" cap="none" spc="0" normalizeH="0" baseline="30000" noProof="0" dirty="0">
                <a:ln>
                  <a:noFill/>
                </a:ln>
                <a:effectLst/>
                <a:uLnTx/>
                <a:uFillTx/>
                <a:latin typeface="Calibri" panose="020F0502020204030204"/>
                <a:ea typeface="+mn-ea"/>
                <a:cs typeface="+mn-cs"/>
              </a:rPr>
              <a:t>1</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schemeClr val="accent1">
                    <a:lumMod val="75000"/>
                  </a:schemeClr>
                </a:solidFill>
                <a:effectLst/>
                <a:uLnTx/>
                <a:uFillTx/>
                <a:latin typeface="Calibri" panose="020F0502020204030204"/>
                <a:ea typeface="Times New Roman" panose="02020603050405020304" pitchFamily="18" charset="0"/>
                <a:cs typeface="+mn-cs"/>
              </a:rPr>
              <a:t>Schematic of pulse structure shown in Fig. 1</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Calibri" panose="020F0502020204030204"/>
                <a:ea typeface="Times New Roman" panose="02020603050405020304" pitchFamily="18" charset="0"/>
                <a:cs typeface="+mn-cs"/>
              </a:rPr>
              <a:t>Given </a:t>
            </a:r>
            <a:r>
              <a:rPr kumimoji="0" lang="en-US" sz="1800" b="0" i="0" u="none" strike="noStrike" kern="1200" cap="none" spc="0" normalizeH="0" baseline="0" noProof="0" dirty="0">
                <a:ln>
                  <a:noFill/>
                </a:ln>
                <a:effectLst/>
                <a:uLnTx/>
                <a:uFillTx/>
                <a:latin typeface="Calibri" panose="020F0502020204030204"/>
                <a:ea typeface="Times New Roman" panose="02020603050405020304" pitchFamily="18" charset="0"/>
                <a:cs typeface="+mn-cs"/>
                <a:sym typeface="Symbol" panose="05050102010706020507" pitchFamily="18" charset="2"/>
              </a:rPr>
              <a:t>10 </a:t>
            </a:r>
            <a:r>
              <a:rPr kumimoji="0" lang="en-US" sz="1800" b="0" i="0" u="none" strike="noStrike" kern="1200" cap="none" spc="0" normalizeH="0" baseline="0" noProof="0" dirty="0" err="1">
                <a:ln>
                  <a:noFill/>
                </a:ln>
                <a:effectLst/>
                <a:uLnTx/>
                <a:uFillTx/>
                <a:latin typeface="Calibri" panose="020F0502020204030204"/>
                <a:ea typeface="Times New Roman" panose="02020603050405020304" pitchFamily="18" charset="0"/>
                <a:cs typeface="+mn-cs"/>
                <a:sym typeface="Symbol" panose="05050102010706020507" pitchFamily="18" charset="2"/>
              </a:rPr>
              <a:t>Gy</a:t>
            </a:r>
            <a:r>
              <a:rPr kumimoji="0" lang="en-US" sz="1800" b="0" i="0" u="none" strike="noStrike" kern="1200" cap="none" spc="0" normalizeH="0" baseline="0" noProof="0" dirty="0">
                <a:ln>
                  <a:noFill/>
                </a:ln>
                <a:effectLst/>
                <a:uLnTx/>
                <a:uFillTx/>
                <a:latin typeface="Calibri" panose="020F0502020204030204"/>
                <a:ea typeface="Times New Roman" panose="02020603050405020304" pitchFamily="18" charset="0"/>
                <a:cs typeface="+mn-cs"/>
                <a:sym typeface="Symbol" panose="05050102010706020507" pitchFamily="18" charset="2"/>
              </a:rPr>
              <a:t> </a:t>
            </a:r>
            <a:r>
              <a:rPr kumimoji="0" lang="en-US" sz="1800" b="0" i="0" u="none" strike="noStrike" kern="1200" cap="none" spc="0" normalizeH="0" baseline="0" noProof="0" dirty="0">
                <a:ln>
                  <a:noFill/>
                </a:ln>
                <a:effectLst/>
                <a:uLnTx/>
                <a:uFillTx/>
                <a:latin typeface="Calibri" panose="020F0502020204030204"/>
                <a:ea typeface="Times New Roman" panose="02020603050405020304" pitchFamily="18" charset="0"/>
                <a:cs typeface="+mn-cs"/>
              </a:rPr>
              <a:t>total dose in 100 </a:t>
            </a:r>
            <a:r>
              <a:rPr kumimoji="0" lang="en-US" sz="1800" b="0" i="0" u="none" strike="noStrike" kern="1200" cap="none" spc="0" normalizeH="0" baseline="0" noProof="0" dirty="0" err="1">
                <a:ln>
                  <a:noFill/>
                </a:ln>
                <a:effectLst/>
                <a:uLnTx/>
                <a:uFillTx/>
                <a:latin typeface="Calibri" panose="020F0502020204030204"/>
                <a:ea typeface="Times New Roman" panose="02020603050405020304" pitchFamily="18" charset="0"/>
                <a:cs typeface="+mn-cs"/>
              </a:rPr>
              <a:t>ms</a:t>
            </a:r>
            <a:r>
              <a:rPr kumimoji="0" lang="en-US" sz="1800" b="0" i="0" u="none" strike="noStrike" kern="1200" cap="none" spc="0" normalizeH="0" baseline="0" noProof="0" dirty="0">
                <a:ln>
                  <a:noFill/>
                </a:ln>
                <a:effectLst/>
                <a:uLnTx/>
                <a:uFillTx/>
                <a:latin typeface="Calibri" panose="020F0502020204030204"/>
                <a:ea typeface="Times New Roman" panose="02020603050405020304" pitchFamily="18" charset="0"/>
                <a:cs typeface="+mn-cs"/>
              </a:rPr>
              <a:t>, 10</a:t>
            </a:r>
            <a:r>
              <a:rPr kumimoji="0" lang="en-US" sz="1800" b="0" i="0" u="none" strike="noStrike" kern="1200" cap="none" spc="0" normalizeH="0" baseline="30000" noProof="0" dirty="0">
                <a:ln>
                  <a:noFill/>
                </a:ln>
                <a:effectLst/>
                <a:uLnTx/>
                <a:uFillTx/>
                <a:latin typeface="Calibri" panose="020F0502020204030204"/>
                <a:ea typeface="Times New Roman" panose="02020603050405020304" pitchFamily="18" charset="0"/>
                <a:cs typeface="+mn-cs"/>
              </a:rPr>
              <a:t>6</a:t>
            </a:r>
            <a:r>
              <a:rPr kumimoji="0" lang="en-US" sz="1800" b="0" i="0" u="none" strike="noStrike" kern="1200" cap="none" spc="0" normalizeH="0" baseline="0" noProof="0" dirty="0">
                <a:ln>
                  <a:noFill/>
                </a:ln>
                <a:effectLst/>
                <a:uLnTx/>
                <a:uFillTx/>
                <a:latin typeface="Calibri" panose="020F0502020204030204"/>
                <a:ea typeface="Times New Roman" panose="02020603050405020304" pitchFamily="18" charset="0"/>
                <a:cs typeface="+mn-cs"/>
              </a:rPr>
              <a:t>Gy/sec instantaneous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Calibri" panose="020F0502020204030204"/>
                <a:ea typeface="Times New Roman" panose="02020603050405020304" pitchFamily="18" charset="0"/>
                <a:cs typeface="+mn-cs"/>
              </a:rPr>
              <a:t>Calculate dose per single pulse and pulse length</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Calibri" panose="020F0502020204030204"/>
                <a:ea typeface="Times New Roman" panose="02020603050405020304" pitchFamily="18" charset="0"/>
                <a:cs typeface="+mn-cs"/>
              </a:rPr>
              <a:t>Beam structure parameterization shown in Figure</a:t>
            </a:r>
            <a:endParaRPr kumimoji="0" lang="en-US" sz="2300" b="1" i="1" u="none" strike="noStrike" kern="1200" cap="none" spc="0" normalizeH="0" baseline="0" noProof="0" dirty="0">
              <a:ln>
                <a:noFill/>
              </a:ln>
              <a:solidFill>
                <a:srgbClr val="ED7D31">
                  <a:lumMod val="60000"/>
                  <a:lumOff val="40000"/>
                </a:srgb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300" b="1" i="1" u="none" strike="noStrike" kern="1200" cap="none" spc="0" normalizeH="0" baseline="0" noProof="0" dirty="0">
                <a:ln>
                  <a:noFill/>
                </a:ln>
                <a:effectLst/>
                <a:uLnTx/>
                <a:uFillTx/>
                <a:latin typeface="Calibri" panose="020F0502020204030204"/>
                <a:ea typeface="+mn-ea"/>
                <a:cs typeface="+mn-cs"/>
              </a:rPr>
              <a:t>Very High Energy Electrons (VHEE) Therapy</a:t>
            </a:r>
            <a:r>
              <a:rPr kumimoji="0" lang="en-US" sz="2300" b="1" i="1" u="none" strike="noStrike" kern="1200" cap="none" spc="0" normalizeH="0" baseline="30000" noProof="0" dirty="0">
                <a:ln>
                  <a:noFill/>
                </a:ln>
                <a:effectLst/>
                <a:uLnTx/>
                <a:uFillTx/>
                <a:latin typeface="Calibri" panose="020F0502020204030204"/>
                <a:ea typeface="+mn-ea"/>
                <a:cs typeface="+mn-cs"/>
              </a:rPr>
              <a:t>2</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schemeClr val="accent1">
                    <a:lumMod val="75000"/>
                  </a:schemeClr>
                </a:solidFill>
                <a:effectLst/>
                <a:uLnTx/>
                <a:uFillTx/>
                <a:latin typeface="Calibri" panose="020F0502020204030204"/>
                <a:ea typeface="Times New Roman" panose="02020603050405020304" pitchFamily="18" charset="0"/>
                <a:cs typeface="+mn-cs"/>
              </a:rPr>
              <a:t>Tumor depths of 30 cm require 200-250 MeV electrons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Calibri" panose="020F0502020204030204"/>
                <a:ea typeface="Times New Roman" panose="02020603050405020304" pitchFamily="18" charset="0"/>
                <a:cs typeface="+mn-cs"/>
              </a:rPr>
              <a:t>Treatment models calculate that 10 </a:t>
            </a:r>
            <a:r>
              <a:rPr kumimoji="0" lang="en-US" sz="1800" b="0" i="0" u="none" strike="noStrike" kern="1200" cap="none" spc="0" normalizeH="0" baseline="0" noProof="0" dirty="0" err="1">
                <a:ln>
                  <a:noFill/>
                </a:ln>
                <a:effectLst/>
                <a:uLnTx/>
                <a:uFillTx/>
                <a:latin typeface="Calibri" panose="020F0502020204030204"/>
                <a:ea typeface="Times New Roman" panose="02020603050405020304" pitchFamily="18" charset="0"/>
                <a:cs typeface="+mn-cs"/>
              </a:rPr>
              <a:t>Gy</a:t>
            </a:r>
            <a:r>
              <a:rPr kumimoji="0" lang="en-US" sz="1800" b="0" i="0" u="none" strike="noStrike" kern="1200" cap="none" spc="0" normalizeH="0" baseline="0" noProof="0" dirty="0">
                <a:ln>
                  <a:noFill/>
                </a:ln>
                <a:effectLst/>
                <a:uLnTx/>
                <a:uFillTx/>
                <a:latin typeface="Calibri" panose="020F0502020204030204"/>
                <a:ea typeface="Times New Roman" panose="02020603050405020304" pitchFamily="18" charset="0"/>
                <a:cs typeface="+mn-cs"/>
              </a:rPr>
              <a:t>/sec</a:t>
            </a:r>
            <a:r>
              <a:rPr kumimoji="0" lang="en-US" sz="1800" b="0" i="0" u="none" strike="noStrike" kern="1200" cap="none" spc="0" normalizeH="0" baseline="0" noProof="0" dirty="0">
                <a:ln>
                  <a:noFill/>
                </a:ln>
                <a:effectLst/>
                <a:uLnTx/>
                <a:uFillTx/>
                <a:latin typeface="Calibri" panose="020F0502020204030204"/>
                <a:ea typeface="+mn-ea"/>
                <a:cs typeface="+mn-cs"/>
              </a:rPr>
              <a:t> </a:t>
            </a:r>
            <a:r>
              <a:rPr kumimoji="0" lang="en-US" sz="1800" b="0" i="0" u="none" strike="noStrike" kern="1200" cap="none" spc="0" normalizeH="0" baseline="0" noProof="0" dirty="0">
                <a:ln>
                  <a:noFill/>
                </a:ln>
                <a:effectLst/>
                <a:uLnTx/>
                <a:uFillTx/>
                <a:latin typeface="Calibri" panose="020F0502020204030204"/>
                <a:ea typeface="+mn-ea"/>
                <a:cs typeface="+mn-cs"/>
                <a:sym typeface="Symbol" panose="05050102010706020507" pitchFamily="18" charset="2"/>
              </a:rPr>
              <a:t> 10</a:t>
            </a:r>
            <a:r>
              <a:rPr kumimoji="0" lang="en-US" sz="1800" b="0" i="0" u="none" strike="noStrike" kern="1200" cap="none" spc="0" normalizeH="0" baseline="30000" noProof="0" dirty="0">
                <a:ln>
                  <a:noFill/>
                </a:ln>
                <a:effectLst/>
                <a:uLnTx/>
                <a:uFillTx/>
                <a:latin typeface="Calibri" panose="020F0502020204030204"/>
                <a:ea typeface="+mn-ea"/>
                <a:cs typeface="+mn-cs"/>
                <a:sym typeface="Symbol" panose="05050102010706020507" pitchFamily="18" charset="2"/>
              </a:rPr>
              <a:t>11</a:t>
            </a:r>
            <a:r>
              <a:rPr kumimoji="0" lang="en-US" sz="1800" b="0" i="0" u="none" strike="noStrike" kern="1200" cap="none" spc="0" normalizeH="0" baseline="0" noProof="0" dirty="0">
                <a:ln>
                  <a:noFill/>
                </a:ln>
                <a:effectLst/>
                <a:uLnTx/>
                <a:uFillTx/>
                <a:latin typeface="Calibri" panose="020F0502020204030204"/>
                <a:ea typeface="+mn-ea"/>
                <a:cs typeface="+mn-cs"/>
                <a:sym typeface="Symbol" panose="05050102010706020507" pitchFamily="18" charset="2"/>
              </a:rPr>
              <a:t> e/sec</a:t>
            </a:r>
            <a:r>
              <a:rPr kumimoji="0" lang="en-US" sz="1800" b="0" i="0" u="none" strike="noStrike" kern="1200" cap="none" spc="0" normalizeH="0" baseline="30000" noProof="0" dirty="0">
                <a:ln>
                  <a:noFill/>
                </a:ln>
                <a:effectLst/>
                <a:uLnTx/>
                <a:uFillTx/>
                <a:latin typeface="Calibri" panose="020F0502020204030204"/>
                <a:ea typeface="+mn-ea"/>
                <a:cs typeface="+mn-cs"/>
                <a:sym typeface="Symbol" panose="05050102010706020507" pitchFamily="18" charset="2"/>
              </a:rPr>
              <a:t> (ref2 )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Calibri" panose="020F0502020204030204"/>
                <a:ea typeface="+mn-ea"/>
                <a:cs typeface="+mn-cs"/>
                <a:sym typeface="Symbol" panose="05050102010706020507" pitchFamily="18" charset="2"/>
              </a:rPr>
              <a:t> For 200-MeV electrons delivered with a Gaussian distribution, =1.5 mm </a:t>
            </a:r>
            <a:r>
              <a:rPr kumimoji="0" lang="en-US" sz="1800" b="0" i="0" u="none" strike="noStrike" kern="1200" cap="none" spc="0" normalizeH="0" baseline="30000" noProof="0" dirty="0">
                <a:ln>
                  <a:noFill/>
                </a:ln>
                <a:effectLst/>
                <a:uLnTx/>
                <a:uFillTx/>
                <a:latin typeface="Calibri" panose="020F0502020204030204"/>
                <a:ea typeface="+mn-ea"/>
                <a:cs typeface="+mn-cs"/>
                <a:sym typeface="Symbol" panose="05050102010706020507" pitchFamily="18" charset="2"/>
              </a:rPr>
              <a:t>(ref 2)</a:t>
            </a:r>
            <a:endParaRPr kumimoji="0" lang="en-US" sz="1800" b="0"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300" b="1" i="1" u="none" strike="noStrike" kern="1200" cap="none" spc="0" normalizeH="0" baseline="0" noProof="0" dirty="0">
                <a:ln>
                  <a:noFill/>
                </a:ln>
                <a:effectLst/>
                <a:uLnTx/>
                <a:uFillTx/>
                <a:latin typeface="Calibri" panose="020F0502020204030204"/>
                <a:ea typeface="+mn-ea"/>
                <a:cs typeface="+mn-cs"/>
              </a:rPr>
              <a:t>Example: 100 Hz LINAC FOR VHEE </a:t>
            </a:r>
            <a:r>
              <a:rPr kumimoji="0" lang="en-US" sz="2300" b="1" i="1" u="none" strike="noStrike" kern="1200" cap="none" spc="0" normalizeH="0" baseline="30000" noProof="0" dirty="0">
                <a:ln>
                  <a:noFill/>
                </a:ln>
                <a:effectLst/>
                <a:uLnTx/>
                <a:uFillTx/>
                <a:latin typeface="Calibri" panose="020F0502020204030204"/>
                <a:ea typeface="+mn-ea"/>
                <a:cs typeface="+mn-cs"/>
              </a:rPr>
              <a:t>1,2</a:t>
            </a:r>
            <a:r>
              <a:rPr kumimoji="0" lang="en-US" sz="2300" b="0" i="0" u="none" strike="noStrike" kern="1200" cap="none" spc="0" normalizeH="0" baseline="0" noProof="0" dirty="0">
                <a:ln>
                  <a:noFill/>
                </a:ln>
                <a:effectLst/>
                <a:uLnTx/>
                <a:uFillTx/>
                <a:latin typeface="Calibri" panose="020F0502020204030204"/>
                <a:ea typeface="+mn-ea"/>
                <a:cs typeface="+mn-cs"/>
              </a:rPr>
              <a:t> </a:t>
            </a:r>
            <a:endParaRPr kumimoji="0" lang="en-US" sz="2300" b="1" i="1" u="none" strike="noStrike" kern="1200" cap="none" spc="0" normalizeH="0" baseline="30000" noProof="0" dirty="0">
              <a:ln>
                <a:noFill/>
              </a:ln>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Using 10 </a:t>
            </a:r>
            <a:r>
              <a:rPr kumimoji="0" lang="en-US" sz="2200" b="1" i="0" u="none" strike="noStrike" kern="1200" cap="none" spc="0" normalizeH="0" baseline="0" noProof="0" dirty="0" err="1">
                <a:ln>
                  <a:noFill/>
                </a:ln>
                <a:solidFill>
                  <a:schemeClr val="accent1">
                    <a:lumMod val="75000"/>
                  </a:schemeClr>
                </a:solidFill>
                <a:effectLst/>
                <a:uLnTx/>
                <a:uFillTx/>
                <a:latin typeface="Calibri" panose="020F0502020204030204"/>
                <a:ea typeface="+mn-ea"/>
                <a:cs typeface="+mn-cs"/>
              </a:rPr>
              <a:t>Gy</a:t>
            </a:r>
            <a:r>
              <a:rPr kumimoji="0" lang="en-US" sz="22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/sec </a:t>
            </a:r>
            <a:r>
              <a:rPr kumimoji="0" lang="en-US" sz="22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sym typeface="Symbol" panose="05050102010706020507" pitchFamily="18" charset="2"/>
              </a:rPr>
              <a:t> 10</a:t>
            </a:r>
            <a:r>
              <a:rPr kumimoji="0" lang="en-US" sz="2200" b="1" i="0" u="none" strike="noStrike" kern="1200" cap="none" spc="0" normalizeH="0" baseline="30000" noProof="0" dirty="0">
                <a:ln>
                  <a:noFill/>
                </a:ln>
                <a:solidFill>
                  <a:schemeClr val="accent1">
                    <a:lumMod val="75000"/>
                  </a:schemeClr>
                </a:solidFill>
                <a:effectLst/>
                <a:uLnTx/>
                <a:uFillTx/>
                <a:latin typeface="Calibri" panose="020F0502020204030204"/>
                <a:ea typeface="+mn-ea"/>
                <a:cs typeface="+mn-cs"/>
                <a:sym typeface="Symbol" panose="05050102010706020507" pitchFamily="18" charset="2"/>
              </a:rPr>
              <a:t>11</a:t>
            </a:r>
            <a:r>
              <a:rPr kumimoji="0" lang="en-US" sz="22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sym typeface="Symbol" panose="05050102010706020507" pitchFamily="18" charset="2"/>
              </a:rPr>
              <a:t> e/</a:t>
            </a:r>
            <a:r>
              <a:rPr kumimoji="0" lang="en-US" sz="2200" b="1" i="0" u="none" strike="noStrike" kern="1200" cap="none" spc="0" normalizeH="0" baseline="0" noProof="0" dirty="0" err="1">
                <a:ln>
                  <a:noFill/>
                </a:ln>
                <a:solidFill>
                  <a:schemeClr val="accent1">
                    <a:lumMod val="75000"/>
                  </a:schemeClr>
                </a:solidFill>
                <a:effectLst/>
                <a:uLnTx/>
                <a:uFillTx/>
                <a:latin typeface="Calibri" panose="020F0502020204030204"/>
                <a:ea typeface="+mn-ea"/>
                <a:cs typeface="+mn-cs"/>
                <a:sym typeface="Symbol" panose="05050102010706020507" pitchFamily="18" charset="2"/>
              </a:rPr>
              <a:t>sec</a:t>
            </a:r>
            <a:r>
              <a:rPr kumimoji="0" lang="en-US" sz="2200" b="1" i="0" u="none" strike="noStrike" kern="1200" cap="none" spc="0" normalizeH="0" baseline="30000" noProof="0" dirty="0" err="1">
                <a:ln>
                  <a:noFill/>
                </a:ln>
                <a:solidFill>
                  <a:schemeClr val="accent1">
                    <a:lumMod val="75000"/>
                  </a:schemeClr>
                </a:solidFill>
                <a:effectLst/>
                <a:uLnTx/>
                <a:uFillTx/>
                <a:latin typeface="Calibri" panose="020F0502020204030204"/>
                <a:ea typeface="+mn-ea"/>
                <a:cs typeface="+mn-cs"/>
                <a:sym typeface="Symbol" panose="05050102010706020507" pitchFamily="18" charset="2"/>
              </a:rPr>
              <a:t>ref</a:t>
            </a:r>
            <a:r>
              <a:rPr kumimoji="0" lang="en-US" sz="2200" b="1" i="0" u="none" strike="noStrike" kern="1200" cap="none" spc="0" normalizeH="0" baseline="30000" noProof="0" dirty="0">
                <a:ln>
                  <a:noFill/>
                </a:ln>
                <a:solidFill>
                  <a:schemeClr val="accent1">
                    <a:lumMod val="75000"/>
                  </a:schemeClr>
                </a:solidFill>
                <a:effectLst/>
                <a:uLnTx/>
                <a:uFillTx/>
                <a:latin typeface="Calibri" panose="020F0502020204030204"/>
                <a:ea typeface="+mn-ea"/>
                <a:cs typeface="+mn-cs"/>
                <a:sym typeface="Symbol" panose="05050102010706020507" pitchFamily="18" charset="2"/>
              </a:rPr>
              <a:t> 2 </a:t>
            </a:r>
            <a:endParaRPr kumimoji="0" lang="en-US" sz="2200" b="1" i="0" u="none" strike="noStrike" kern="1200" cap="none" spc="0" normalizeH="0" baseline="30000" noProof="0" dirty="0">
              <a:ln>
                <a:noFill/>
              </a:ln>
              <a:solidFill>
                <a:schemeClr val="accent1">
                  <a:lumMod val="75000"/>
                </a:schemeClr>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Calibri" panose="020F0502020204030204"/>
                <a:ea typeface="+mn-ea"/>
                <a:cs typeface="+mn-cs"/>
              </a:rPr>
              <a:t>Average 100 </a:t>
            </a:r>
            <a:r>
              <a:rPr kumimoji="0" lang="en-US" sz="1800" b="0" i="0" u="none" strike="noStrike" kern="1200" cap="none" spc="0" normalizeH="0" baseline="0" noProof="0" dirty="0" err="1">
                <a:ln>
                  <a:noFill/>
                </a:ln>
                <a:effectLst/>
                <a:uLnTx/>
                <a:uFillTx/>
                <a:latin typeface="Calibri" panose="020F0502020204030204"/>
                <a:ea typeface="+mn-ea"/>
                <a:cs typeface="+mn-cs"/>
              </a:rPr>
              <a:t>Gy</a:t>
            </a:r>
            <a:r>
              <a:rPr kumimoji="0" lang="en-US" sz="1800" b="0" i="0" u="none" strike="noStrike" kern="1200" cap="none" spc="0" normalizeH="0" baseline="0" noProof="0" dirty="0">
                <a:ln>
                  <a:noFill/>
                </a:ln>
                <a:effectLst/>
                <a:uLnTx/>
                <a:uFillTx/>
                <a:latin typeface="Calibri" panose="020F0502020204030204"/>
                <a:ea typeface="+mn-ea"/>
                <a:cs typeface="+mn-cs"/>
              </a:rPr>
              <a:t>/sec in 100 msec = 10 </a:t>
            </a:r>
            <a:r>
              <a:rPr kumimoji="0" lang="en-US" sz="1800" b="0" i="0" u="none" strike="noStrike" kern="1200" cap="none" spc="0" normalizeH="0" baseline="0" noProof="0" dirty="0" err="1">
                <a:ln>
                  <a:noFill/>
                </a:ln>
                <a:effectLst/>
                <a:uLnTx/>
                <a:uFillTx/>
                <a:latin typeface="Calibri" panose="020F0502020204030204"/>
                <a:ea typeface="+mn-ea"/>
                <a:cs typeface="+mn-cs"/>
              </a:rPr>
              <a:t>Gy</a:t>
            </a:r>
            <a:r>
              <a:rPr kumimoji="0" lang="en-US" sz="1800" b="0" i="0" u="none" strike="noStrike" kern="1200" cap="none" spc="0" normalizeH="0" baseline="0" noProof="0" dirty="0">
                <a:ln>
                  <a:noFill/>
                </a:ln>
                <a:effectLst/>
                <a:uLnTx/>
                <a:uFillTx/>
                <a:latin typeface="Calibri" panose="020F0502020204030204"/>
                <a:ea typeface="+mn-ea"/>
                <a:cs typeface="+mn-cs"/>
              </a:rPr>
              <a:t> dose, which is ten 1-Gy pulses @100 Hz</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Calibri" panose="020F0502020204030204"/>
                <a:ea typeface="+mn-ea"/>
                <a:cs typeface="+mn-cs"/>
              </a:rPr>
              <a:t>10</a:t>
            </a:r>
            <a:r>
              <a:rPr kumimoji="0" lang="en-US" sz="1800" b="0" i="0" u="none" strike="noStrike" kern="1200" cap="none" spc="0" normalizeH="0" baseline="30000" noProof="0" dirty="0">
                <a:ln>
                  <a:noFill/>
                </a:ln>
                <a:effectLst/>
                <a:uLnTx/>
                <a:uFillTx/>
                <a:latin typeface="Calibri" panose="020F0502020204030204"/>
                <a:ea typeface="+mn-ea"/>
                <a:cs typeface="+mn-cs"/>
              </a:rPr>
              <a:t>6</a:t>
            </a:r>
            <a:r>
              <a:rPr kumimoji="0" lang="en-US" sz="1800" b="0" i="0" u="none" strike="noStrike" kern="1200" cap="none" spc="0" normalizeH="0" baseline="0" noProof="0" dirty="0">
                <a:ln>
                  <a:noFill/>
                </a:ln>
                <a:effectLst/>
                <a:uLnTx/>
                <a:uFillTx/>
                <a:latin typeface="Calibri" panose="020F0502020204030204"/>
                <a:ea typeface="+mn-ea"/>
                <a:cs typeface="+mn-cs"/>
              </a:rPr>
              <a:t> </a:t>
            </a:r>
            <a:r>
              <a:rPr kumimoji="0" lang="en-US" sz="1800" b="0" i="0" u="none" strike="noStrike" kern="1200" cap="none" spc="0" normalizeH="0" baseline="0" noProof="0" dirty="0" err="1">
                <a:ln>
                  <a:noFill/>
                </a:ln>
                <a:effectLst/>
                <a:uLnTx/>
                <a:uFillTx/>
                <a:latin typeface="Calibri" panose="020F0502020204030204"/>
                <a:ea typeface="+mn-ea"/>
                <a:cs typeface="+mn-cs"/>
              </a:rPr>
              <a:t>Gy</a:t>
            </a:r>
            <a:r>
              <a:rPr kumimoji="0" lang="en-US" sz="1800" b="0" i="0" u="none" strike="noStrike" kern="1200" cap="none" spc="0" normalizeH="0" baseline="0" noProof="0" dirty="0">
                <a:ln>
                  <a:noFill/>
                </a:ln>
                <a:effectLst/>
                <a:uLnTx/>
                <a:uFillTx/>
                <a:latin typeface="Calibri" panose="020F0502020204030204"/>
                <a:ea typeface="+mn-ea"/>
                <a:cs typeface="+mn-cs"/>
              </a:rPr>
              <a:t>/sec instantaneous dose rate requires a 1 </a:t>
            </a:r>
            <a:r>
              <a:rPr kumimoji="0" lang="en-US" sz="1800" b="0" i="0" u="none" strike="noStrike" kern="1200" cap="none" spc="0" normalizeH="0" baseline="0" noProof="0" dirty="0">
                <a:ln>
                  <a:noFill/>
                </a:ln>
                <a:effectLst/>
                <a:uLnTx/>
                <a:uFillTx/>
                <a:latin typeface="Calibri" panose="020F0502020204030204"/>
                <a:ea typeface="+mn-ea"/>
                <a:cs typeface="+mn-cs"/>
                <a:sym typeface="Symbol" panose="05050102010706020507" pitchFamily="18" charset="2"/>
              </a:rPr>
              <a:t></a:t>
            </a:r>
            <a:r>
              <a:rPr kumimoji="0" lang="en-US" sz="1800" b="0" i="0" u="none" strike="noStrike" kern="1200" cap="none" spc="0" normalizeH="0" baseline="0" noProof="0" dirty="0">
                <a:ln>
                  <a:noFill/>
                </a:ln>
                <a:effectLst/>
                <a:uLnTx/>
                <a:uFillTx/>
                <a:latin typeface="Calibri" panose="020F0502020204030204"/>
                <a:ea typeface="+mn-ea"/>
                <a:cs typeface="+mn-cs"/>
              </a:rPr>
              <a:t>sec single pulse length for a 1 </a:t>
            </a:r>
            <a:r>
              <a:rPr kumimoji="0" lang="en-US" sz="1800" b="0" i="0" u="none" strike="noStrike" kern="1200" cap="none" spc="0" normalizeH="0" baseline="0" noProof="0" dirty="0" err="1">
                <a:ln>
                  <a:noFill/>
                </a:ln>
                <a:effectLst/>
                <a:uLnTx/>
                <a:uFillTx/>
                <a:latin typeface="Calibri" panose="020F0502020204030204"/>
                <a:ea typeface="+mn-ea"/>
                <a:cs typeface="+mn-cs"/>
              </a:rPr>
              <a:t>Gy</a:t>
            </a:r>
            <a:r>
              <a:rPr kumimoji="0" lang="en-US" sz="1800" b="0" i="0" u="none" strike="noStrike" kern="1200" cap="none" spc="0" normalizeH="0" baseline="0" noProof="0" dirty="0">
                <a:ln>
                  <a:noFill/>
                </a:ln>
                <a:effectLst/>
                <a:uLnTx/>
                <a:uFillTx/>
                <a:latin typeface="Calibri" panose="020F0502020204030204"/>
                <a:ea typeface="+mn-ea"/>
                <a:cs typeface="+mn-cs"/>
              </a:rPr>
              <a:t> pulse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Calibri" panose="020F0502020204030204"/>
                <a:ea typeface="+mn-ea"/>
                <a:cs typeface="+mn-cs"/>
              </a:rPr>
              <a:t>This is 10</a:t>
            </a:r>
            <a:r>
              <a:rPr kumimoji="0" lang="en-US" sz="1800" b="0" i="0" u="none" strike="noStrike" kern="1200" cap="none" spc="0" normalizeH="0" baseline="30000" noProof="0" dirty="0">
                <a:ln>
                  <a:noFill/>
                </a:ln>
                <a:effectLst/>
                <a:uLnTx/>
                <a:uFillTx/>
                <a:latin typeface="Calibri" panose="020F0502020204030204"/>
                <a:ea typeface="+mn-ea"/>
                <a:cs typeface="+mn-cs"/>
              </a:rPr>
              <a:t>11</a:t>
            </a:r>
            <a:r>
              <a:rPr kumimoji="0" lang="en-US" sz="1800" b="0" i="0" u="none" strike="noStrike" kern="1200" cap="none" spc="0" normalizeH="0" baseline="0" noProof="0" dirty="0">
                <a:ln>
                  <a:noFill/>
                </a:ln>
                <a:effectLst/>
                <a:uLnTx/>
                <a:uFillTx/>
                <a:latin typeface="Calibri" panose="020F0502020204030204"/>
                <a:ea typeface="+mn-ea"/>
                <a:cs typeface="+mn-cs"/>
              </a:rPr>
              <a:t> electrons delivered in 100 </a:t>
            </a:r>
            <a:r>
              <a:rPr kumimoji="0" lang="en-US" sz="1800" b="0" i="0" u="none" strike="noStrike" kern="1200" cap="none" spc="0" normalizeH="0" baseline="0" noProof="0" dirty="0" err="1">
                <a:ln>
                  <a:noFill/>
                </a:ln>
                <a:effectLst/>
                <a:uLnTx/>
                <a:uFillTx/>
                <a:latin typeface="Calibri" panose="020F0502020204030204"/>
                <a:ea typeface="+mn-ea"/>
                <a:cs typeface="+mn-cs"/>
              </a:rPr>
              <a:t>ms</a:t>
            </a:r>
            <a:r>
              <a:rPr kumimoji="0" lang="en-US" sz="1800" b="0" i="0" u="none" strike="noStrike" kern="1200" cap="none" spc="0" normalizeH="0" baseline="0" noProof="0" dirty="0">
                <a:ln>
                  <a:noFill/>
                </a:ln>
                <a:effectLst/>
                <a:uLnTx/>
                <a:uFillTx/>
                <a:latin typeface="Calibri" panose="020F0502020204030204"/>
                <a:ea typeface="+mn-ea"/>
                <a:cs typeface="+mn-cs"/>
              </a:rPr>
              <a:t>, or 10</a:t>
            </a:r>
            <a:r>
              <a:rPr kumimoji="0" lang="en-US" sz="1800" b="0" i="0" u="none" strike="noStrike" kern="1200" cap="none" spc="0" normalizeH="0" baseline="30000" noProof="0" dirty="0">
                <a:ln>
                  <a:noFill/>
                </a:ln>
                <a:effectLst/>
                <a:uLnTx/>
                <a:uFillTx/>
                <a:latin typeface="Calibri" panose="020F0502020204030204"/>
                <a:ea typeface="+mn-ea"/>
                <a:cs typeface="+mn-cs"/>
              </a:rPr>
              <a:t>10</a:t>
            </a:r>
            <a:r>
              <a:rPr kumimoji="0" lang="en-US" sz="1800" b="0" i="0" u="none" strike="noStrike" kern="1200" cap="none" spc="0" normalizeH="0" baseline="0" noProof="0" dirty="0">
                <a:ln>
                  <a:noFill/>
                </a:ln>
                <a:effectLst/>
                <a:uLnTx/>
                <a:uFillTx/>
                <a:latin typeface="Calibri" panose="020F0502020204030204"/>
                <a:ea typeface="+mn-ea"/>
                <a:cs typeface="+mn-cs"/>
              </a:rPr>
              <a:t> e/</a:t>
            </a:r>
            <a:r>
              <a:rPr kumimoji="0" lang="en-US" sz="1800" b="0" i="0" u="none" strike="noStrike" kern="1200" cap="none" spc="0" normalizeH="0" baseline="0" noProof="0" dirty="0">
                <a:ln>
                  <a:noFill/>
                </a:ln>
                <a:effectLst/>
                <a:uLnTx/>
                <a:uFillTx/>
                <a:latin typeface="Calibri" panose="020F0502020204030204"/>
                <a:ea typeface="+mn-ea"/>
                <a:cs typeface="+mn-cs"/>
                <a:sym typeface="Symbol" panose="05050102010706020507" pitchFamily="18" charset="2"/>
              </a:rPr>
              <a:t></a:t>
            </a:r>
            <a:r>
              <a:rPr kumimoji="0" lang="en-US" sz="1800" b="0" i="0" u="none" strike="noStrike" kern="1200" cap="none" spc="0" normalizeH="0" baseline="0" noProof="0" dirty="0">
                <a:ln>
                  <a:noFill/>
                </a:ln>
                <a:effectLst/>
                <a:uLnTx/>
                <a:uFillTx/>
                <a:latin typeface="Calibri" panose="020F0502020204030204"/>
                <a:ea typeface="+mn-ea"/>
                <a:cs typeface="+mn-cs"/>
              </a:rPr>
              <a:t>sec (# electrons scales with pulse length, # of pulses inversely)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How would you scan with a 100 Hz </a:t>
            </a:r>
            <a:r>
              <a:rPr kumimoji="0" lang="en-US" sz="2200" b="1" i="0" u="none" strike="noStrike" kern="1200" cap="none" spc="0" normalizeH="0" baseline="0" noProof="0" dirty="0" err="1">
                <a:ln>
                  <a:noFill/>
                </a:ln>
                <a:solidFill>
                  <a:schemeClr val="accent1">
                    <a:lumMod val="75000"/>
                  </a:schemeClr>
                </a:solidFill>
                <a:effectLst/>
                <a:uLnTx/>
                <a:uFillTx/>
                <a:latin typeface="Calibri" panose="020F0502020204030204"/>
                <a:ea typeface="+mn-ea"/>
                <a:cs typeface="+mn-cs"/>
              </a:rPr>
              <a:t>Linac</a:t>
            </a:r>
            <a:r>
              <a:rPr kumimoji="0" lang="en-US" sz="22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 1 </a:t>
            </a:r>
            <a:r>
              <a:rPr kumimoji="0" lang="en-US" sz="22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sym typeface="Symbol" panose="05050102010706020507" pitchFamily="18" charset="2"/>
              </a:rPr>
              <a:t></a:t>
            </a:r>
            <a:r>
              <a:rPr kumimoji="0" lang="en-US" sz="22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sec pulse length?</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Calibri" panose="020F0502020204030204"/>
                <a:ea typeface="+mn-ea"/>
                <a:cs typeface="+mn-cs"/>
              </a:rPr>
              <a:t>15 cm x 15 cm field – 10 pulses at each 1.5 mm position x (100 x 100 positions)  or 100,000 pulses;  1000 sec or 17 min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Calibri" panose="020F0502020204030204"/>
                <a:ea typeface="+mn-ea"/>
                <a:cs typeface="+mn-cs"/>
              </a:rPr>
              <a:t>Scan rate – 15 cm/1000 pulses or 15 cm/10 sec or 1.5 cm/sec - isn’t technically challenging</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Calibri" panose="020F0502020204030204"/>
                <a:ea typeface="+mn-ea"/>
                <a:cs typeface="+mn-cs"/>
              </a:rPr>
              <a:t>Granted clinical electron </a:t>
            </a:r>
            <a:r>
              <a:rPr kumimoji="0" lang="en-US" sz="1800" b="0" i="0" u="none" strike="noStrike" kern="1200" cap="none" spc="0" normalizeH="0" baseline="0" noProof="0" dirty="0" err="1">
                <a:ln>
                  <a:noFill/>
                </a:ln>
                <a:effectLst/>
                <a:uLnTx/>
                <a:uFillTx/>
                <a:latin typeface="Calibri" panose="020F0502020204030204"/>
                <a:ea typeface="+mn-ea"/>
                <a:cs typeface="+mn-cs"/>
              </a:rPr>
              <a:t>linacs</a:t>
            </a:r>
            <a:r>
              <a:rPr kumimoji="0" lang="en-US" sz="1800" b="0" i="0" u="none" strike="noStrike" kern="1200" cap="none" spc="0" normalizeH="0" baseline="0" noProof="0" dirty="0">
                <a:ln>
                  <a:noFill/>
                </a:ln>
                <a:effectLst/>
                <a:uLnTx/>
                <a:uFillTx/>
                <a:latin typeface="Calibri" panose="020F0502020204030204"/>
                <a:ea typeface="+mn-ea"/>
                <a:cs typeface="+mn-cs"/>
              </a:rPr>
              <a:t> are only 10-20 MeV – so here is where advanced accelerators can play a major role</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900" b="0" i="0" u="none" strike="noStrike" kern="1200" cap="none" spc="0" normalizeH="0" baseline="0" noProof="0" dirty="0">
              <a:ln>
                <a:noFill/>
              </a:ln>
              <a:effectLst/>
              <a:uLnTx/>
              <a:uFillTx/>
              <a:latin typeface="Calibri" panose="020F0502020204030204"/>
              <a:ea typeface="+mn-ea"/>
              <a:cs typeface="+mn-cs"/>
            </a:endParaRPr>
          </a:p>
          <a:p>
            <a:pPr marL="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400" b="0" i="0" u="none" strike="noStrike" kern="1200" cap="none" spc="0" normalizeH="0" baseline="30000" noProof="0" dirty="0">
                <a:ln>
                  <a:noFill/>
                </a:ln>
                <a:effectLst/>
                <a:uLnTx/>
                <a:uFillTx/>
                <a:latin typeface="Calibri" panose="020F0502020204030204"/>
                <a:ea typeface="+mn-ea"/>
                <a:cs typeface="+mn-cs"/>
              </a:rPr>
              <a:t> 1 </a:t>
            </a:r>
            <a:r>
              <a:rPr kumimoji="0" lang="en-US" sz="1400" b="0" i="0" u="none" strike="noStrike" kern="1200" cap="none" spc="0" normalizeH="0" baseline="0" noProof="0" dirty="0">
                <a:ln>
                  <a:noFill/>
                </a:ln>
                <a:effectLst/>
                <a:uLnTx/>
                <a:uFillTx/>
                <a:latin typeface="Calibri" panose="020F0502020204030204"/>
                <a:ea typeface="+mn-ea"/>
                <a:cs typeface="+mn-cs"/>
              </a:rPr>
              <a:t>J. Wilson, et. al., </a:t>
            </a:r>
            <a:r>
              <a:rPr kumimoji="0" lang="en-US" sz="1400" b="0" i="0" u="none" strike="noStrike" kern="1200" cap="none" spc="0" normalizeH="0" baseline="0" noProof="0" dirty="0" err="1">
                <a:ln>
                  <a:noFill/>
                </a:ln>
                <a:effectLst/>
                <a:uLnTx/>
                <a:uFillTx/>
                <a:latin typeface="Calibri" panose="020F0502020204030204"/>
                <a:ea typeface="+mn-ea"/>
                <a:cs typeface="+mn-cs"/>
              </a:rPr>
              <a:t>doi</a:t>
            </a:r>
            <a:r>
              <a:rPr kumimoji="0" lang="en-US" sz="1400" b="0" i="0" u="none" strike="noStrike" kern="1200" cap="none" spc="0" normalizeH="0" baseline="0" noProof="0" dirty="0">
                <a:ln>
                  <a:noFill/>
                </a:ln>
                <a:effectLst/>
                <a:uLnTx/>
                <a:uFillTx/>
                <a:latin typeface="Calibri" panose="020F0502020204030204"/>
                <a:ea typeface="+mn-ea"/>
                <a:cs typeface="+mn-cs"/>
              </a:rPr>
              <a:t>: 10.3389/fonc.2019.01563,  </a:t>
            </a:r>
            <a:r>
              <a:rPr kumimoji="0" lang="en-US" sz="1400" b="0" i="0" u="none" strike="noStrike" kern="1200" cap="none" spc="0" normalizeH="0" baseline="30000" noProof="0" dirty="0">
                <a:ln>
                  <a:noFill/>
                </a:ln>
                <a:effectLst/>
                <a:uLnTx/>
                <a:uFillTx/>
                <a:latin typeface="Calibri" panose="020F0502020204030204"/>
                <a:ea typeface="+mn-ea"/>
                <a:cs typeface="+mn-cs"/>
              </a:rPr>
              <a:t>2 </a:t>
            </a:r>
            <a:r>
              <a:rPr kumimoji="0" lang="en-US" sz="1400" b="0" i="0" u="none" strike="noStrike" kern="1200" cap="none" spc="0" normalizeH="0" baseline="0" noProof="0" dirty="0">
                <a:ln>
                  <a:noFill/>
                </a:ln>
                <a:effectLst/>
                <a:uLnTx/>
                <a:uFillTx/>
                <a:latin typeface="Calibri" panose="020F0502020204030204"/>
                <a:ea typeface="+mn-ea"/>
                <a:cs typeface="+mn-cs"/>
              </a:rPr>
              <a:t>D. Bartkoski, private communication</a:t>
            </a:r>
          </a:p>
          <a:p>
            <a:pPr marL="91440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300" b="0" i="0" u="none" strike="noStrike" kern="1200" cap="none" spc="0" normalizeH="0" baseline="0" noProof="0" dirty="0">
              <a:ln>
                <a:noFill/>
              </a:ln>
              <a:solidFill>
                <a:srgbClr val="44546A">
                  <a:lumMod val="20000"/>
                  <a:lumOff val="80000"/>
                </a:srgbClr>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B0F0"/>
              </a:solidFill>
              <a:effectLst/>
              <a:uLnTx/>
              <a:uFillTx/>
              <a:latin typeface="Calibri" panose="020F0502020204030204"/>
              <a:ea typeface="+mn-ea"/>
              <a:cs typeface="+mn-cs"/>
            </a:endParaRP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44546A">
                  <a:lumMod val="20000"/>
                  <a:lumOff val="80000"/>
                </a:srgbClr>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B029A9F-1CAF-D528-1E8D-77F6671491C6}"/>
              </a:ext>
            </a:extLst>
          </p:cNvPr>
          <p:cNvPicPr>
            <a:picLocks noChangeAspect="1"/>
          </p:cNvPicPr>
          <p:nvPr/>
        </p:nvPicPr>
        <p:blipFill rotWithShape="1">
          <a:blip r:embed="rId2"/>
          <a:srcRect l="15096" r="14798" b="15769"/>
          <a:stretch/>
        </p:blipFill>
        <p:spPr>
          <a:xfrm>
            <a:off x="7531803" y="1661185"/>
            <a:ext cx="4436562" cy="2724166"/>
          </a:xfrm>
          <a:prstGeom prst="rect">
            <a:avLst/>
          </a:prstGeom>
        </p:spPr>
      </p:pic>
      <p:sp>
        <p:nvSpPr>
          <p:cNvPr id="5" name="TextBox 4">
            <a:extLst>
              <a:ext uri="{FF2B5EF4-FFF2-40B4-BE49-F238E27FC236}">
                <a16:creationId xmlns:a16="http://schemas.microsoft.com/office/drawing/2014/main" id="{A392975A-595E-6888-661C-B0B2CBCDB1F4}"/>
              </a:ext>
            </a:extLst>
          </p:cNvPr>
          <p:cNvSpPr txBox="1"/>
          <p:nvPr/>
        </p:nvSpPr>
        <p:spPr>
          <a:xfrm>
            <a:off x="7432071" y="3989017"/>
            <a:ext cx="4536294" cy="276999"/>
          </a:xfrm>
          <a:prstGeom prst="rect">
            <a:avLst/>
          </a:prstGeom>
          <a:solidFill>
            <a:schemeClr val="bg1"/>
          </a:solidFill>
        </p:spPr>
        <p:txBody>
          <a:bodyPr wrap="square" rtlCol="0">
            <a:spAutoFit/>
          </a:bodyPr>
          <a:lstStyle/>
          <a:p>
            <a:r>
              <a:rPr lang="en-US" sz="1200" b="1" dirty="0"/>
              <a:t>Schematic view of pulsed beam delivery inducing the FLASH effect </a:t>
            </a:r>
          </a:p>
        </p:txBody>
      </p:sp>
    </p:spTree>
    <p:extLst>
      <p:ext uri="{BB962C8B-B14F-4D97-AF65-F5344CB8AC3E}">
        <p14:creationId xmlns:p14="http://schemas.microsoft.com/office/powerpoint/2010/main" val="19275272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4F8BCB5-0EEC-7135-7493-F6B60EA5B589}"/>
              </a:ext>
            </a:extLst>
          </p:cNvPr>
          <p:cNvSpPr>
            <a:spLocks noGrp="1"/>
          </p:cNvSpPr>
          <p:nvPr>
            <p:ph type="title"/>
          </p:nvPr>
        </p:nvSpPr>
        <p:spPr>
          <a:xfrm>
            <a:off x="535020" y="348865"/>
            <a:ext cx="11420273" cy="877729"/>
          </a:xfrm>
        </p:spPr>
        <p:txBody>
          <a:bodyPr anchor="ctr">
            <a:normAutofit fontScale="90000"/>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chemeClr val="bg1"/>
                </a:solidFill>
                <a:effectLst/>
                <a:uLnTx/>
                <a:uFillTx/>
                <a:latin typeface="Calibri Light" panose="020F0302020204030204"/>
                <a:ea typeface="+mj-ea"/>
                <a:cs typeface="+mj-cs"/>
              </a:rPr>
              <a:t>Towards Understanding FLASH Radiobiology</a:t>
            </a:r>
            <a:br>
              <a:rPr lang="en-US" sz="4000" b="1" dirty="0">
                <a:solidFill>
                  <a:schemeClr val="bg1"/>
                </a:solidFill>
              </a:rPr>
            </a:br>
            <a:r>
              <a:rPr kumimoji="0" lang="en-US" sz="1800" b="1" i="1"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mn-cs"/>
              </a:rPr>
              <a:t>What do we know about the radiobiology and radiation chemistry of FLASH?</a:t>
            </a:r>
            <a:endParaRPr lang="en-US" sz="4000" dirty="0">
              <a:solidFill>
                <a:schemeClr val="bg1"/>
              </a:solidFill>
            </a:endParaRPr>
          </a:p>
        </p:txBody>
      </p:sp>
      <p:sp>
        <p:nvSpPr>
          <p:cNvPr id="3" name="Content Placeholder 2">
            <a:extLst>
              <a:ext uri="{FF2B5EF4-FFF2-40B4-BE49-F238E27FC236}">
                <a16:creationId xmlns:a16="http://schemas.microsoft.com/office/drawing/2014/main" id="{998A66F1-AD9E-1394-2FDF-D7363CE82A22}"/>
              </a:ext>
            </a:extLst>
          </p:cNvPr>
          <p:cNvSpPr>
            <a:spLocks noGrp="1"/>
          </p:cNvSpPr>
          <p:nvPr>
            <p:ph idx="1"/>
          </p:nvPr>
        </p:nvSpPr>
        <p:spPr>
          <a:xfrm>
            <a:off x="453957" y="1649744"/>
            <a:ext cx="11284085" cy="5133975"/>
          </a:xfrm>
          <a:solidFill>
            <a:schemeClr val="bg1"/>
          </a:solidFill>
        </p:spPr>
        <p:txBody>
          <a:bodyPr>
            <a:normAutofit/>
          </a:bodyPr>
          <a:lstStyle/>
          <a:p>
            <a:pPr marL="0" indent="0">
              <a:buNone/>
            </a:pPr>
            <a:r>
              <a:rPr lang="en-US" sz="2400" b="1" i="1" dirty="0"/>
              <a:t>Primary mechanism of DNA damage is radiation induction of free radicals into the DNA</a:t>
            </a:r>
            <a:endParaRPr lang="en-US" sz="2400" b="1" dirty="0"/>
          </a:p>
          <a:p>
            <a:r>
              <a:rPr lang="en-US" sz="1800" b="1" dirty="0">
                <a:solidFill>
                  <a:schemeClr val="accent1">
                    <a:lumMod val="75000"/>
                  </a:schemeClr>
                </a:solidFill>
              </a:rPr>
              <a:t>Depletion of oxygen</a:t>
            </a:r>
          </a:p>
          <a:p>
            <a:pPr lvl="1"/>
            <a:r>
              <a:rPr lang="en-US" sz="1400" dirty="0"/>
              <a:t>Oxygen depletion is one of the most frequent hypotheses to explain the FLASH effect</a:t>
            </a:r>
          </a:p>
          <a:p>
            <a:pPr lvl="1"/>
            <a:r>
              <a:rPr lang="en-US" sz="1400" dirty="0"/>
              <a:t>In healthy tissues, oxygen can be depleted from a normal level by numerous radio-chemical reactions that take place during the </a:t>
            </a:r>
            <a:r>
              <a:rPr lang="en-US" sz="1400" dirty="0" err="1"/>
              <a:t>physico</a:t>
            </a:r>
            <a:r>
              <a:rPr lang="en-US" sz="1400" dirty="0"/>
              <a:t>-chemical and chemical stage of irradiation,  cells might be transiently hypoxic and radioresistant</a:t>
            </a:r>
          </a:p>
          <a:p>
            <a:pPr lvl="1"/>
            <a:r>
              <a:rPr lang="en-US" sz="1400" dirty="0"/>
              <a:t>In tumors, O2 concentration is generally lower, so tumors are not as impacted by the depletion of oxygen</a:t>
            </a:r>
          </a:p>
          <a:p>
            <a:r>
              <a:rPr lang="en-US" sz="1700" b="1" dirty="0">
                <a:solidFill>
                  <a:schemeClr val="accent1">
                    <a:lumMod val="75000"/>
                  </a:schemeClr>
                </a:solidFill>
              </a:rPr>
              <a:t>Other Explanations</a:t>
            </a:r>
          </a:p>
          <a:p>
            <a:pPr lvl="1"/>
            <a:r>
              <a:rPr lang="en-US" sz="1400" dirty="0"/>
              <a:t>Mitochondrial oxygen metabolism in tumor cells is mostly due to aerobic glycolysis (Warburg effect)</a:t>
            </a:r>
          </a:p>
          <a:p>
            <a:pPr lvl="1"/>
            <a:r>
              <a:rPr lang="en-US" sz="1400" dirty="0"/>
              <a:t>Tumors  consume large amounts of glucose a mechanism insensitive to hypoxia</a:t>
            </a:r>
          </a:p>
          <a:p>
            <a:pPr lvl="1"/>
            <a:r>
              <a:rPr lang="en-US" sz="1400" dirty="0"/>
              <a:t>Hypoxic cells in tumors do not become more hypoxic by FLASH and remain resistant to low radiation doses </a:t>
            </a:r>
          </a:p>
          <a:p>
            <a:pPr lvl="1"/>
            <a:r>
              <a:rPr lang="en-US" sz="1400" dirty="0"/>
              <a:t>Puzzling, is that they seem to be more sensitive at high radiation doses, possibly to immune-sensitization.</a:t>
            </a:r>
          </a:p>
          <a:p>
            <a:pPr lvl="1"/>
            <a:r>
              <a:rPr lang="en-US" sz="1400" dirty="0"/>
              <a:t>The tumor’s microvasculature also appears more sensitive to high single doses than normal capillaries.</a:t>
            </a:r>
          </a:p>
          <a:p>
            <a:pPr lvl="1"/>
            <a:r>
              <a:rPr lang="en-US" sz="1400" dirty="0"/>
              <a:t>Tissue oxygen levels return to normal  (estimate is 10</a:t>
            </a:r>
            <a:r>
              <a:rPr lang="en-US" sz="1400" baseline="30000" dirty="0"/>
              <a:t>-3</a:t>
            </a:r>
            <a:r>
              <a:rPr lang="en-US" sz="1400" dirty="0"/>
              <a:t> sec)– pulse structure of beam may play an important role</a:t>
            </a:r>
          </a:p>
          <a:p>
            <a:pPr lvl="2"/>
            <a:r>
              <a:rPr lang="en-US" sz="1400" dirty="0"/>
              <a:t>Race against oxygen replenishing – maintains hypoxia environment during a short radiation pulses</a:t>
            </a:r>
          </a:p>
          <a:p>
            <a:pPr lvl="2"/>
            <a:r>
              <a:rPr lang="en-US" sz="1400" dirty="0"/>
              <a:t>Tumor vessels are known to be more transparent for oxygen (leaky) and replenishing could happen faster</a:t>
            </a:r>
          </a:p>
          <a:p>
            <a:pPr lvl="2"/>
            <a:r>
              <a:rPr lang="en-US" sz="1400" dirty="0"/>
              <a:t>This would further explain the absence of a FLASH sparing in tumors</a:t>
            </a:r>
          </a:p>
          <a:p>
            <a:pPr lvl="2"/>
            <a:endParaRPr lang="en-US" sz="1400" dirty="0">
              <a:solidFill>
                <a:schemeClr val="bg2">
                  <a:lumMod val="20000"/>
                  <a:lumOff val="80000"/>
                </a:schemeClr>
              </a:solidFill>
            </a:endParaRPr>
          </a:p>
          <a:p>
            <a:pPr lvl="2"/>
            <a:endParaRPr lang="en-US" sz="1400" dirty="0">
              <a:solidFill>
                <a:schemeClr val="bg2">
                  <a:lumMod val="20000"/>
                  <a:lumOff val="80000"/>
                </a:schemeClr>
              </a:solidFill>
            </a:endParaRPr>
          </a:p>
          <a:p>
            <a:pPr lvl="2"/>
            <a:endParaRPr lang="en-US" sz="1400" dirty="0">
              <a:solidFill>
                <a:schemeClr val="bg2">
                  <a:lumMod val="20000"/>
                  <a:lumOff val="80000"/>
                </a:schemeClr>
              </a:solidFill>
            </a:endParaRPr>
          </a:p>
          <a:p>
            <a:pPr lvl="1"/>
            <a:endParaRPr lang="en-US" sz="1100" dirty="0"/>
          </a:p>
        </p:txBody>
      </p:sp>
    </p:spTree>
    <p:extLst>
      <p:ext uri="{BB962C8B-B14F-4D97-AF65-F5344CB8AC3E}">
        <p14:creationId xmlns:p14="http://schemas.microsoft.com/office/powerpoint/2010/main" val="3838412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4F8BCB5-0EEC-7135-7493-F6B60EA5B589}"/>
              </a:ext>
            </a:extLst>
          </p:cNvPr>
          <p:cNvSpPr>
            <a:spLocks noGrp="1"/>
          </p:cNvSpPr>
          <p:nvPr>
            <p:ph type="title"/>
          </p:nvPr>
        </p:nvSpPr>
        <p:spPr>
          <a:xfrm>
            <a:off x="535020" y="348865"/>
            <a:ext cx="11420273" cy="877729"/>
          </a:xfrm>
        </p:spPr>
        <p:txBody>
          <a:bodyPr anchor="ctr">
            <a:normAutofit fontScale="90000"/>
          </a:bodyPr>
          <a:lstStyle/>
          <a:p>
            <a:pPr algn="ctr">
              <a:lnSpc>
                <a:spcPct val="100000"/>
              </a:lnSpc>
              <a:spcBef>
                <a:spcPts val="0"/>
              </a:spcBef>
              <a:defRPr/>
            </a:pPr>
            <a:r>
              <a:rPr kumimoji="0" lang="en-US" sz="4000" b="1" i="0" u="none" strike="noStrike" kern="1200" cap="none" spc="0" normalizeH="0" baseline="0" noProof="0" dirty="0">
                <a:ln>
                  <a:noFill/>
                </a:ln>
                <a:solidFill>
                  <a:schemeClr val="bg1"/>
                </a:solidFill>
                <a:effectLst/>
                <a:uLnTx/>
                <a:uFillTx/>
                <a:latin typeface="Calibri Light" panose="020F0302020204030204"/>
                <a:ea typeface="+mj-ea"/>
                <a:cs typeface="+mj-cs"/>
              </a:rPr>
              <a:t>Broad Clinical Application of FLASH requires VHEE beams</a:t>
            </a:r>
            <a:br>
              <a:rPr kumimoji="0" lang="en-US" sz="4000" b="1" i="0" u="none" strike="noStrike" kern="1200" cap="none" spc="0" normalizeH="0" baseline="0" noProof="0" dirty="0">
                <a:ln>
                  <a:noFill/>
                </a:ln>
                <a:solidFill>
                  <a:schemeClr val="bg1"/>
                </a:solidFill>
                <a:effectLst/>
                <a:uLnTx/>
                <a:uFillTx/>
                <a:latin typeface="Calibri Light" panose="020F0302020204030204"/>
                <a:ea typeface="+mj-ea"/>
                <a:cs typeface="+mj-cs"/>
              </a:rPr>
            </a:br>
            <a:r>
              <a:rPr lang="en-US" sz="2000" b="1" i="1" dirty="0">
                <a:solidFill>
                  <a:schemeClr val="bg1"/>
                </a:solidFill>
                <a:ea typeface="Times New Roman" panose="02020603050405020304" pitchFamily="18" charset="0"/>
              </a:rPr>
              <a:t>Deeper cancers </a:t>
            </a:r>
            <a:r>
              <a:rPr lang="en-US" sz="2000" b="1" i="1" dirty="0">
                <a:solidFill>
                  <a:schemeClr val="bg1"/>
                </a:solidFill>
                <a:effectLst/>
                <a:ea typeface="Times New Roman" panose="02020603050405020304" pitchFamily="18" charset="0"/>
              </a:rPr>
              <a:t>require penetration depths up to 30 cm – a 200-250 MeV electron beam</a:t>
            </a:r>
            <a:br>
              <a:rPr kumimoji="0" lang="en-US" sz="2000" b="1" i="1" u="none" strike="noStrike" kern="1200" cap="none" spc="0" normalizeH="0" baseline="0" noProof="0" dirty="0">
                <a:ln>
                  <a:noFill/>
                </a:ln>
                <a:solidFill>
                  <a:schemeClr val="bg1"/>
                </a:solidFill>
                <a:effectLst/>
                <a:uLnTx/>
                <a:uFillTx/>
                <a:latin typeface="Calibri" panose="020F0502020204030204"/>
                <a:ea typeface="Times New Roman" panose="02020603050405020304" pitchFamily="18" charset="0"/>
                <a:cs typeface="+mn-cs"/>
              </a:rPr>
            </a:br>
            <a:endParaRPr lang="en-US" sz="4000" dirty="0">
              <a:solidFill>
                <a:schemeClr val="bg1"/>
              </a:solidFill>
            </a:endParaRPr>
          </a:p>
        </p:txBody>
      </p:sp>
      <p:sp>
        <p:nvSpPr>
          <p:cNvPr id="3" name="Content Placeholder 2">
            <a:extLst>
              <a:ext uri="{FF2B5EF4-FFF2-40B4-BE49-F238E27FC236}">
                <a16:creationId xmlns:a16="http://schemas.microsoft.com/office/drawing/2014/main" id="{5960386C-AB50-4A8F-E890-19495DDC870B}"/>
              </a:ext>
            </a:extLst>
          </p:cNvPr>
          <p:cNvSpPr txBox="1">
            <a:spLocks/>
          </p:cNvSpPr>
          <p:nvPr/>
        </p:nvSpPr>
        <p:spPr>
          <a:xfrm>
            <a:off x="632331" y="1586210"/>
            <a:ext cx="10671243" cy="5339138"/>
          </a:xfrm>
          <a:prstGeom prst="rect">
            <a:avLst/>
          </a:prstGeom>
          <a:solidFill>
            <a:schemeClr val="bg1"/>
          </a:solidFill>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900" b="1" i="1" u="none" strike="noStrike" kern="1200" cap="none" spc="0" normalizeH="0" baseline="0" noProof="0" dirty="0">
                <a:ln>
                  <a:noFill/>
                </a:ln>
                <a:effectLst/>
                <a:uLnTx/>
                <a:uFillTx/>
                <a:latin typeface="Calibri" panose="020F0502020204030204"/>
                <a:ea typeface="+mn-ea"/>
                <a:cs typeface="+mn-cs"/>
              </a:rPr>
              <a:t>SRF </a:t>
            </a:r>
            <a:r>
              <a:rPr kumimoji="0" lang="en-US" sz="1900" b="1" i="1" u="none" strike="noStrike" kern="1200" cap="none" spc="0" normalizeH="0" baseline="0" noProof="0" dirty="0" err="1">
                <a:ln>
                  <a:noFill/>
                </a:ln>
                <a:effectLst/>
                <a:uLnTx/>
                <a:uFillTx/>
                <a:latin typeface="Calibri" panose="020F0502020204030204"/>
                <a:ea typeface="+mn-ea"/>
                <a:cs typeface="+mn-cs"/>
              </a:rPr>
              <a:t>Linac</a:t>
            </a:r>
            <a:endParaRPr kumimoji="0" lang="en-US" sz="1900" b="1" i="1" u="none" strike="noStrike" kern="1200" cap="none" spc="0" normalizeH="0" baseline="0" noProof="0" dirty="0">
              <a:ln>
                <a:noFill/>
              </a:ln>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700" b="1" i="0" u="none" strike="noStrike" kern="1200" cap="none" spc="0" normalizeH="0" baseline="0" noProof="0" dirty="0">
                <a:ln>
                  <a:noFill/>
                </a:ln>
                <a:solidFill>
                  <a:schemeClr val="accent1">
                    <a:lumMod val="75000"/>
                  </a:schemeClr>
                </a:solidFill>
                <a:effectLst/>
                <a:uLnTx/>
                <a:uFillTx/>
                <a:latin typeface="Calibri" panose="020F0502020204030204"/>
                <a:ea typeface="Times New Roman" panose="02020603050405020304" pitchFamily="18" charset="0"/>
                <a:cs typeface="+mn-cs"/>
              </a:rPr>
              <a:t>Lower cycling time is relevant for FLASH Radiobiology (Fermilab FAST </a:t>
            </a:r>
            <a:r>
              <a:rPr kumimoji="0" lang="en-US" sz="1700" b="1" i="0" u="none" strike="noStrike" kern="1200" cap="none" spc="0" normalizeH="0" baseline="0" noProof="0" dirty="0" err="1">
                <a:ln>
                  <a:noFill/>
                </a:ln>
                <a:solidFill>
                  <a:schemeClr val="accent1">
                    <a:lumMod val="75000"/>
                  </a:schemeClr>
                </a:solidFill>
                <a:effectLst/>
                <a:uLnTx/>
                <a:uFillTx/>
                <a:latin typeface="Calibri" panose="020F0502020204030204"/>
                <a:ea typeface="Times New Roman" panose="02020603050405020304" pitchFamily="18" charset="0"/>
                <a:cs typeface="+mn-cs"/>
              </a:rPr>
              <a:t>Linac</a:t>
            </a:r>
            <a:r>
              <a:rPr kumimoji="0" lang="en-US" sz="1700" b="1" i="0" u="none" strike="noStrike" kern="1200" cap="none" spc="0" normalizeH="0" baseline="0" noProof="0" dirty="0">
                <a:ln>
                  <a:noFill/>
                </a:ln>
                <a:solidFill>
                  <a:schemeClr val="accent1">
                    <a:lumMod val="75000"/>
                  </a:schemeClr>
                </a:solidFill>
                <a:effectLst/>
                <a:uLnTx/>
                <a:uFillTx/>
                <a:latin typeface="Calibri" panose="020F0502020204030204"/>
                <a:ea typeface="Times New Roman" panose="02020603050405020304" pitchFamily="18" charset="0"/>
                <a:cs typeface="+mn-cs"/>
              </a:rPr>
              <a: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latin typeface="Calibri" panose="020F0502020204030204"/>
                <a:ea typeface="Times New Roman" panose="02020603050405020304" pitchFamily="18" charset="0"/>
                <a:cs typeface="+mn-cs"/>
              </a:rPr>
              <a:t>FAST SRF </a:t>
            </a:r>
            <a:r>
              <a:rPr kumimoji="0" lang="en-US" sz="1400" b="0" i="0" u="none" strike="noStrike" kern="1200" cap="none" spc="0" normalizeH="0" baseline="0" noProof="0" dirty="0" err="1">
                <a:ln>
                  <a:noFill/>
                </a:ln>
                <a:effectLst/>
                <a:uLnTx/>
                <a:uFillTx/>
                <a:latin typeface="Calibri" panose="020F0502020204030204"/>
                <a:ea typeface="Times New Roman" panose="02020603050405020304" pitchFamily="18" charset="0"/>
                <a:cs typeface="+mn-cs"/>
              </a:rPr>
              <a:t>Linac</a:t>
            </a:r>
            <a:r>
              <a:rPr kumimoji="0" lang="en-US" sz="1400" b="0" i="0" u="none" strike="noStrike" kern="1200" cap="none" spc="0" normalizeH="0" baseline="0" noProof="0" dirty="0">
                <a:ln>
                  <a:noFill/>
                </a:ln>
                <a:effectLst/>
                <a:uLnTx/>
                <a:uFillTx/>
                <a:latin typeface="Calibri" panose="020F0502020204030204"/>
                <a:ea typeface="Times New Roman" panose="02020603050405020304" pitchFamily="18" charset="0"/>
                <a:cs typeface="+mn-cs"/>
              </a:rPr>
              <a:t> produces 5, 50, 150, and 300 MeV electron beams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latin typeface="Calibri" panose="020F0502020204030204"/>
                <a:ea typeface="Times New Roman" panose="02020603050405020304" pitchFamily="18" charset="0"/>
                <a:cs typeface="+mn-cs"/>
              </a:rPr>
              <a:t>FAST delivers 10</a:t>
            </a:r>
            <a:r>
              <a:rPr kumimoji="0" lang="en-US" sz="1400" b="0" i="0" u="none" strike="noStrike" kern="1200" cap="none" spc="0" normalizeH="0" baseline="30000" noProof="0" dirty="0">
                <a:ln>
                  <a:noFill/>
                </a:ln>
                <a:effectLst/>
                <a:uLnTx/>
                <a:uFillTx/>
                <a:latin typeface="Calibri" panose="020F0502020204030204"/>
                <a:ea typeface="Times New Roman" panose="02020603050405020304" pitchFamily="18" charset="0"/>
                <a:cs typeface="+mn-cs"/>
              </a:rPr>
              <a:t>14</a:t>
            </a:r>
            <a:r>
              <a:rPr kumimoji="0" lang="en-US" sz="1400" b="0" i="0" u="none" strike="noStrike" kern="1200" cap="none" spc="0" normalizeH="0" baseline="0" noProof="0" dirty="0">
                <a:ln>
                  <a:noFill/>
                </a:ln>
                <a:effectLst/>
                <a:uLnTx/>
                <a:uFillTx/>
                <a:latin typeface="Calibri" panose="020F0502020204030204"/>
                <a:ea typeface="Times New Roman" panose="02020603050405020304" pitchFamily="18" charset="0"/>
                <a:cs typeface="+mn-cs"/>
              </a:rPr>
              <a:t>e/msec-pulse @5Hz;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latin typeface="Calibri" panose="020F0502020204030204"/>
                <a:ea typeface="Times New Roman" panose="02020603050405020304" pitchFamily="18" charset="0"/>
                <a:cs typeface="+mn-cs"/>
              </a:rPr>
              <a:t>10 </a:t>
            </a:r>
            <a:r>
              <a:rPr kumimoji="0" lang="en-US" sz="1400" b="0" i="0" u="none" strike="noStrike" kern="1200" cap="none" spc="0" normalizeH="0" baseline="0" noProof="0" dirty="0" err="1">
                <a:ln>
                  <a:noFill/>
                </a:ln>
                <a:effectLst/>
                <a:uLnTx/>
                <a:uFillTx/>
                <a:latin typeface="Calibri" panose="020F0502020204030204"/>
                <a:ea typeface="Times New Roman" panose="02020603050405020304" pitchFamily="18" charset="0"/>
                <a:cs typeface="+mn-cs"/>
              </a:rPr>
              <a:t>Gy</a:t>
            </a:r>
            <a:r>
              <a:rPr kumimoji="0" lang="en-US" sz="1400" b="0" i="0" u="none" strike="noStrike" kern="1200" cap="none" spc="0" normalizeH="0" baseline="0" noProof="0" dirty="0">
                <a:ln>
                  <a:noFill/>
                </a:ln>
                <a:effectLst/>
                <a:uLnTx/>
                <a:uFillTx/>
                <a:latin typeface="Calibri" panose="020F0502020204030204"/>
                <a:ea typeface="Times New Roman" panose="02020603050405020304" pitchFamily="18" charset="0"/>
                <a:cs typeface="+mn-cs"/>
              </a:rPr>
              <a:t>/sec ~10</a:t>
            </a:r>
            <a:r>
              <a:rPr kumimoji="0" lang="en-US" sz="1400" b="0" i="0" u="none" strike="noStrike" kern="1200" cap="none" spc="0" normalizeH="0" baseline="30000" noProof="0" dirty="0">
                <a:ln>
                  <a:noFill/>
                </a:ln>
                <a:effectLst/>
                <a:uLnTx/>
                <a:uFillTx/>
                <a:latin typeface="Calibri" panose="020F0502020204030204"/>
                <a:ea typeface="Times New Roman" panose="02020603050405020304" pitchFamily="18" charset="0"/>
                <a:cs typeface="+mn-cs"/>
              </a:rPr>
              <a:t>11</a:t>
            </a:r>
            <a:r>
              <a:rPr kumimoji="0" lang="en-US" sz="1400" b="0" i="0" u="none" strike="noStrike" kern="1200" cap="none" spc="0" normalizeH="0" baseline="0" noProof="0" dirty="0">
                <a:ln>
                  <a:noFill/>
                </a:ln>
                <a:effectLst/>
                <a:uLnTx/>
                <a:uFillTx/>
                <a:latin typeface="Calibri" panose="020F0502020204030204"/>
                <a:ea typeface="Times New Roman" panose="02020603050405020304" pitchFamily="18" charset="0"/>
                <a:cs typeface="+mn-cs"/>
              </a:rPr>
              <a:t> e/sec for a 1.5 mm (</a:t>
            </a:r>
            <a:r>
              <a:rPr kumimoji="0" lang="en-US" sz="1400" b="0" i="0" u="none" strike="noStrike" kern="1200" cap="none" spc="0" normalizeH="0" baseline="0" noProof="0" dirty="0">
                <a:ln>
                  <a:noFill/>
                </a:ln>
                <a:effectLst/>
                <a:uLnTx/>
                <a:uFillTx/>
                <a:latin typeface="Calibri" panose="020F0502020204030204"/>
                <a:ea typeface="Times New Roman" panose="02020603050405020304" pitchFamily="18" charset="0"/>
                <a:cs typeface="+mn-cs"/>
                <a:sym typeface="Symbol" panose="05050102010706020507" pitchFamily="18" charset="2"/>
              </a:rPr>
              <a:t></a:t>
            </a:r>
            <a:r>
              <a:rPr kumimoji="0" lang="en-US" sz="1400" b="0" i="0" u="none" strike="noStrike" kern="1200" cap="none" spc="0" normalizeH="0" baseline="0" noProof="0" dirty="0">
                <a:ln>
                  <a:noFill/>
                </a:ln>
                <a:effectLst/>
                <a:uLnTx/>
                <a:uFillTx/>
                <a:latin typeface="Calibri" panose="020F0502020204030204"/>
                <a:ea typeface="Times New Roman" panose="02020603050405020304" pitchFamily="18" charset="0"/>
                <a:cs typeface="+mn-cs"/>
              </a:rPr>
              <a:t>) Gaussian pencil beam (10</a:t>
            </a:r>
            <a:r>
              <a:rPr kumimoji="0" lang="en-US" sz="1400" b="0" i="0" u="none" strike="noStrike" kern="1200" cap="none" spc="0" normalizeH="0" baseline="30000" noProof="0" dirty="0">
                <a:ln>
                  <a:noFill/>
                </a:ln>
                <a:effectLst/>
                <a:uLnTx/>
                <a:uFillTx/>
                <a:latin typeface="Calibri" panose="020F0502020204030204"/>
                <a:ea typeface="Times New Roman" panose="02020603050405020304" pitchFamily="18" charset="0"/>
                <a:cs typeface="+mn-cs"/>
              </a:rPr>
              <a:t>11</a:t>
            </a:r>
            <a:r>
              <a:rPr kumimoji="0" lang="en-US" sz="1400" b="0" i="0" u="none" strike="noStrike" kern="1200" cap="none" spc="0" normalizeH="0" baseline="0" noProof="0" dirty="0">
                <a:ln>
                  <a:noFill/>
                </a:ln>
                <a:effectLst/>
                <a:uLnTx/>
                <a:uFillTx/>
                <a:latin typeface="Calibri" panose="020F0502020204030204"/>
                <a:ea typeface="Times New Roman" panose="02020603050405020304" pitchFamily="18" charset="0"/>
                <a:cs typeface="+mn-cs"/>
              </a:rPr>
              <a:t>e/10 </a:t>
            </a:r>
            <a:r>
              <a:rPr kumimoji="0" lang="en-US" sz="1400" b="0" i="0" u="none" strike="noStrike" kern="1200" cap="none" spc="0" normalizeH="0" baseline="0" noProof="0" dirty="0" err="1">
                <a:ln>
                  <a:noFill/>
                </a:ln>
                <a:effectLst/>
                <a:uLnTx/>
                <a:uFillTx/>
                <a:latin typeface="Calibri" panose="020F0502020204030204"/>
                <a:ea typeface="Times New Roman" panose="02020603050405020304" pitchFamily="18" charset="0"/>
                <a:cs typeface="+mn-cs"/>
              </a:rPr>
              <a:t>Gy</a:t>
            </a:r>
            <a:r>
              <a:rPr kumimoji="0" lang="en-US" sz="1400" b="0" i="0" u="none" strike="noStrike" kern="1200" cap="none" spc="0" normalizeH="0" baseline="0" noProof="0" dirty="0">
                <a:ln>
                  <a:noFill/>
                </a:ln>
                <a:effectLst/>
                <a:uLnTx/>
                <a:uFillTx/>
                <a:latin typeface="Calibri" panose="020F0502020204030204"/>
                <a:ea typeface="Times New Roman" panose="02020603050405020304" pitchFamily="18" charset="0"/>
                <a:cs typeface="+mn-cs"/>
              </a:rPr>
              <a: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latin typeface="Calibri" panose="020F0502020204030204"/>
                <a:ea typeface="Times New Roman" panose="02020603050405020304" pitchFamily="18" charset="0"/>
                <a:cs typeface="+mn-cs"/>
              </a:rPr>
              <a:t>The FAST </a:t>
            </a:r>
            <a:r>
              <a:rPr kumimoji="0" lang="en-US" sz="1400" b="0" i="0" u="none" strike="noStrike" kern="1200" cap="none" spc="0" normalizeH="0" baseline="0" noProof="0" dirty="0" err="1">
                <a:ln>
                  <a:noFill/>
                </a:ln>
                <a:effectLst/>
                <a:uLnTx/>
                <a:uFillTx/>
                <a:latin typeface="Calibri" panose="020F0502020204030204"/>
                <a:ea typeface="Times New Roman" panose="02020603050405020304" pitchFamily="18" charset="0"/>
                <a:cs typeface="+mn-cs"/>
              </a:rPr>
              <a:t>Linac</a:t>
            </a:r>
            <a:r>
              <a:rPr kumimoji="0" lang="en-US" sz="1400" b="0" i="0" u="none" strike="noStrike" kern="1200" cap="none" spc="0" normalizeH="0" baseline="0" noProof="0" dirty="0">
                <a:ln>
                  <a:noFill/>
                </a:ln>
                <a:effectLst/>
                <a:uLnTx/>
                <a:uFillTx/>
                <a:latin typeface="Calibri" panose="020F0502020204030204"/>
                <a:ea typeface="Times New Roman" panose="02020603050405020304" pitchFamily="18" charset="0"/>
                <a:cs typeface="+mn-cs"/>
              </a:rPr>
              <a:t> can delivers </a:t>
            </a:r>
            <a:r>
              <a:rPr kumimoji="0" lang="en-US" sz="1400" b="0" i="0" u="none" strike="noStrike" kern="1200" cap="none" spc="0" normalizeH="0" baseline="0" noProof="0" dirty="0">
                <a:ln>
                  <a:noFill/>
                </a:ln>
                <a:effectLst/>
                <a:uLnTx/>
                <a:uFillTx/>
                <a:latin typeface="Calibri" panose="020F0502020204030204"/>
                <a:ea typeface="Times New Roman" panose="02020603050405020304" pitchFamily="18" charset="0"/>
                <a:cs typeface="+mn-cs"/>
                <a:sym typeface="Symbol" panose="05050102010706020507" pitchFamily="18" charset="2"/>
              </a:rPr>
              <a:t></a:t>
            </a:r>
            <a:r>
              <a:rPr kumimoji="0" lang="en-US" sz="1400" b="0" i="0" u="none" strike="noStrike" kern="1200" cap="none" spc="0" normalizeH="0" baseline="0" noProof="0" dirty="0">
                <a:ln>
                  <a:noFill/>
                </a:ln>
                <a:effectLst/>
                <a:uLnTx/>
                <a:uFillTx/>
                <a:latin typeface="Calibri" panose="020F0502020204030204"/>
                <a:ea typeface="Times New Roman" panose="02020603050405020304" pitchFamily="18" charset="0"/>
                <a:cs typeface="+mn-cs"/>
              </a:rPr>
              <a:t> 10</a:t>
            </a:r>
            <a:r>
              <a:rPr kumimoji="0" lang="en-US" sz="1400" b="0" i="0" u="none" strike="noStrike" kern="1200" cap="none" spc="0" normalizeH="0" baseline="30000" noProof="0" dirty="0">
                <a:ln>
                  <a:noFill/>
                </a:ln>
                <a:effectLst/>
                <a:uLnTx/>
                <a:uFillTx/>
                <a:latin typeface="Calibri" panose="020F0502020204030204"/>
                <a:ea typeface="Times New Roman" panose="02020603050405020304" pitchFamily="18" charset="0"/>
                <a:cs typeface="+mn-cs"/>
              </a:rPr>
              <a:t>4</a:t>
            </a:r>
            <a:r>
              <a:rPr kumimoji="0" lang="en-US" sz="1400" b="0" i="0" u="none" strike="noStrike" kern="1200" cap="none" spc="0" normalizeH="0" baseline="0" noProof="0" dirty="0">
                <a:ln>
                  <a:noFill/>
                </a:ln>
                <a:effectLst/>
                <a:uLnTx/>
                <a:uFillTx/>
                <a:latin typeface="Calibri" panose="020F0502020204030204"/>
                <a:ea typeface="Times New Roman" panose="02020603050405020304" pitchFamily="18" charset="0"/>
                <a:cs typeface="+mn-cs"/>
              </a:rPr>
              <a:t> </a:t>
            </a:r>
            <a:r>
              <a:rPr kumimoji="0" lang="en-US" sz="1400" b="0" i="0" u="none" strike="noStrike" kern="1200" cap="none" spc="0" normalizeH="0" baseline="0" noProof="0" dirty="0" err="1">
                <a:ln>
                  <a:noFill/>
                </a:ln>
                <a:effectLst/>
                <a:uLnTx/>
                <a:uFillTx/>
                <a:latin typeface="Calibri" panose="020F0502020204030204"/>
                <a:ea typeface="Times New Roman" panose="02020603050405020304" pitchFamily="18" charset="0"/>
                <a:cs typeface="+mn-cs"/>
              </a:rPr>
              <a:t>Gy</a:t>
            </a:r>
            <a:r>
              <a:rPr kumimoji="0" lang="en-US" sz="1400" b="0" i="0" u="none" strike="noStrike" kern="1200" cap="none" spc="0" normalizeH="0" baseline="0" noProof="0" dirty="0">
                <a:ln>
                  <a:noFill/>
                </a:ln>
                <a:effectLst/>
                <a:uLnTx/>
                <a:uFillTx/>
                <a:latin typeface="Calibri" panose="020F0502020204030204"/>
                <a:ea typeface="Times New Roman" panose="02020603050405020304" pitchFamily="18" charset="0"/>
                <a:cs typeface="+mn-cs"/>
              </a:rPr>
              <a:t>/</a:t>
            </a:r>
            <a:r>
              <a:rPr kumimoji="0" lang="en-US" sz="1400" b="0" i="0" u="none" strike="noStrike" kern="1200" cap="none" spc="0" normalizeH="0" baseline="0" noProof="0" dirty="0" err="1">
                <a:ln>
                  <a:noFill/>
                </a:ln>
                <a:effectLst/>
                <a:uLnTx/>
                <a:uFillTx/>
                <a:latin typeface="Calibri" panose="020F0502020204030204"/>
                <a:ea typeface="Times New Roman" panose="02020603050405020304" pitchFamily="18" charset="0"/>
                <a:cs typeface="+mn-cs"/>
              </a:rPr>
              <a:t>ms</a:t>
            </a:r>
            <a:r>
              <a:rPr kumimoji="0" lang="en-US" sz="1400" b="0" i="0" u="none" strike="noStrike" kern="1200" cap="none" spc="0" normalizeH="0" baseline="0" noProof="0" dirty="0">
                <a:ln>
                  <a:noFill/>
                </a:ln>
                <a:effectLst/>
                <a:uLnTx/>
                <a:uFillTx/>
                <a:latin typeface="Calibri" panose="020F0502020204030204"/>
                <a:ea typeface="Times New Roman" panose="02020603050405020304" pitchFamily="18" charset="0"/>
                <a:cs typeface="+mn-cs"/>
              </a:rPr>
              <a:t> pulse @instantaneous dose rate of 10</a:t>
            </a:r>
            <a:r>
              <a:rPr lang="en-US" sz="1400" baseline="30000" dirty="0">
                <a:latin typeface="Calibri" panose="020F0502020204030204"/>
                <a:ea typeface="Times New Roman" panose="02020603050405020304" pitchFamily="18" charset="0"/>
              </a:rPr>
              <a:t>7</a:t>
            </a:r>
            <a:r>
              <a:rPr kumimoji="0" lang="en-US" sz="1400" b="0" i="0" u="none" strike="noStrike" kern="1200" cap="none" spc="0" normalizeH="0" baseline="0" noProof="0" dirty="0">
                <a:ln>
                  <a:noFill/>
                </a:ln>
                <a:effectLst/>
                <a:uLnTx/>
                <a:uFillTx/>
                <a:latin typeface="Calibri" panose="020F0502020204030204"/>
                <a:ea typeface="Times New Roman" panose="02020603050405020304" pitchFamily="18" charset="0"/>
                <a:cs typeface="+mn-cs"/>
              </a:rPr>
              <a:t> </a:t>
            </a:r>
            <a:r>
              <a:rPr kumimoji="0" lang="en-US" sz="1400" b="0" i="0" u="none" strike="noStrike" kern="1200" cap="none" spc="0" normalizeH="0" baseline="0" noProof="0" dirty="0" err="1">
                <a:ln>
                  <a:noFill/>
                </a:ln>
                <a:effectLst/>
                <a:uLnTx/>
                <a:uFillTx/>
                <a:latin typeface="Calibri" panose="020F0502020204030204"/>
                <a:ea typeface="Times New Roman" panose="02020603050405020304" pitchFamily="18" charset="0"/>
                <a:cs typeface="+mn-cs"/>
              </a:rPr>
              <a:t>Gy</a:t>
            </a:r>
            <a:r>
              <a:rPr kumimoji="0" lang="en-US" sz="1400" b="0" i="0" u="none" strike="noStrike" kern="1200" cap="none" spc="0" normalizeH="0" baseline="0" noProof="0" dirty="0">
                <a:ln>
                  <a:noFill/>
                </a:ln>
                <a:effectLst/>
                <a:uLnTx/>
                <a:uFillTx/>
                <a:latin typeface="Calibri" panose="020F0502020204030204"/>
                <a:ea typeface="Times New Roman" panose="02020603050405020304" pitchFamily="18" charset="0"/>
                <a:cs typeface="+mn-cs"/>
              </a:rPr>
              <a:t>/sec</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latin typeface="Calibri" panose="020F0502020204030204"/>
                <a:ea typeface="Times New Roman" panose="02020603050405020304" pitchFamily="18" charset="0"/>
                <a:cs typeface="+mn-cs"/>
              </a:rPr>
              <a:t>5 Hz represents a limitation for clinical scanning</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1" u="none" strike="noStrike" kern="1200" cap="none" spc="0" normalizeH="0" baseline="0" noProof="0" dirty="0">
                <a:ln>
                  <a:noFill/>
                </a:ln>
                <a:effectLst/>
                <a:uLnTx/>
                <a:uFillTx/>
                <a:latin typeface="Calibri" panose="020F0502020204030204"/>
                <a:ea typeface="+mn-ea"/>
                <a:cs typeface="+mn-cs"/>
              </a:rPr>
              <a:t>Laser Accelerators (proton and electron)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700" b="1" i="0" u="none" strike="noStrike" kern="1200" cap="none" spc="0" normalizeH="0" baseline="0" noProof="0" dirty="0">
                <a:ln>
                  <a:noFill/>
                </a:ln>
                <a:solidFill>
                  <a:schemeClr val="accent1">
                    <a:lumMod val="75000"/>
                  </a:schemeClr>
                </a:solidFill>
                <a:effectLst/>
                <a:uLnTx/>
                <a:uFillTx/>
                <a:latin typeface="Calibri" panose="020F0502020204030204"/>
                <a:ea typeface="Times New Roman" panose="02020603050405020304" pitchFamily="18" charset="0"/>
                <a:cs typeface="+mn-cs"/>
                <a:sym typeface="Symbol" panose="05050102010706020507" pitchFamily="18" charset="2"/>
              </a:rPr>
              <a:t>Single  intense, low-energy nanosecond pulses  @1-10 Hz</a:t>
            </a:r>
            <a:endParaRPr kumimoji="0" lang="en-US" sz="17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latin typeface="Calibri" panose="020F0502020204030204"/>
                <a:ea typeface="+mn-ea"/>
                <a:cs typeface="+mn-cs"/>
              </a:rPr>
              <a:t>Platform for understanding radiobiology – being pursued at BELLA with protons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700" b="1" i="1" u="none" strike="noStrike" kern="1200" cap="none" spc="0" normalizeH="0" baseline="0" noProof="0" dirty="0">
                <a:ln>
                  <a:noFill/>
                </a:ln>
                <a:effectLst/>
                <a:uLnTx/>
                <a:uFillTx/>
                <a:latin typeface="Calibri" panose="020F0502020204030204"/>
                <a:ea typeface="+mn-ea"/>
                <a:cs typeface="+mn-cs"/>
              </a:rPr>
              <a:t>CBETA – Energy Recovery Linear Accelerator (ERL): 6-150 MeV electrons</a:t>
            </a:r>
            <a:endParaRPr kumimoji="0" lang="en-US" sz="1700" b="1" i="0" u="none" strike="noStrike" kern="1200" cap="none" spc="0" normalizeH="0" baseline="0" noProof="0" dirty="0">
              <a:ln>
                <a:noFill/>
              </a:ln>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7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CW 1.3 GHz </a:t>
            </a:r>
            <a:r>
              <a:rPr kumimoji="0" lang="en-US" sz="1700" b="1" i="0" u="none" strike="noStrike" kern="1200" cap="none" spc="0" normalizeH="0" baseline="0" noProof="0" dirty="0" err="1">
                <a:ln>
                  <a:noFill/>
                </a:ln>
                <a:solidFill>
                  <a:schemeClr val="accent1">
                    <a:lumMod val="75000"/>
                  </a:schemeClr>
                </a:solidFill>
                <a:effectLst/>
                <a:uLnTx/>
                <a:uFillTx/>
                <a:latin typeface="Calibri" panose="020F0502020204030204"/>
                <a:ea typeface="+mn-ea"/>
                <a:cs typeface="+mn-cs"/>
              </a:rPr>
              <a:t>linac</a:t>
            </a:r>
            <a:r>
              <a:rPr kumimoji="0" lang="en-US" sz="17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 single FFA arc, 4 simultaneous acceleration turns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effectLst/>
                <a:uLnTx/>
                <a:uFillTx/>
                <a:latin typeface="Calibri" panose="020F0502020204030204"/>
                <a:ea typeface="Times New Roman" panose="02020603050405020304" pitchFamily="18" charset="0"/>
                <a:cs typeface="+mn-cs"/>
              </a:rPr>
              <a:t>CW VHEE beam in a recirculating format,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effectLst/>
                <a:uLnTx/>
                <a:uFillTx/>
                <a:latin typeface="Calibri" panose="020F0502020204030204"/>
                <a:ea typeface="Times New Roman" panose="02020603050405020304" pitchFamily="18" charset="0"/>
                <a:cs typeface="+mn-cs"/>
              </a:rPr>
              <a:t>CBETA can deliver ~10</a:t>
            </a:r>
            <a:r>
              <a:rPr kumimoji="0" lang="en-US" sz="1500" b="0" i="0" u="none" strike="noStrike" kern="1200" cap="none" spc="0" normalizeH="0" baseline="30000" noProof="0" dirty="0">
                <a:ln>
                  <a:noFill/>
                </a:ln>
                <a:effectLst/>
                <a:uLnTx/>
                <a:uFillTx/>
                <a:latin typeface="Calibri" panose="020F0502020204030204"/>
                <a:ea typeface="Times New Roman" panose="02020603050405020304" pitchFamily="18" charset="0"/>
                <a:cs typeface="+mn-cs"/>
              </a:rPr>
              <a:t>8</a:t>
            </a:r>
            <a:r>
              <a:rPr kumimoji="0" lang="en-US" sz="1500" b="0" i="0" u="none" strike="noStrike" kern="1200" cap="none" spc="0" normalizeH="0" baseline="0" noProof="0" dirty="0">
                <a:ln>
                  <a:noFill/>
                </a:ln>
                <a:effectLst/>
                <a:uLnTx/>
                <a:uFillTx/>
                <a:latin typeface="Calibri" panose="020F0502020204030204"/>
                <a:ea typeface="Times New Roman" panose="02020603050405020304" pitchFamily="18" charset="0"/>
                <a:cs typeface="+mn-cs"/>
              </a:rPr>
              <a:t> e/</a:t>
            </a:r>
            <a:r>
              <a:rPr kumimoji="0" lang="en-US" sz="1500" b="0" i="0" u="none" strike="noStrike" kern="1200" cap="none" spc="0" normalizeH="0" baseline="0" noProof="0" dirty="0" err="1">
                <a:ln>
                  <a:noFill/>
                </a:ln>
                <a:effectLst/>
                <a:uLnTx/>
                <a:uFillTx/>
                <a:latin typeface="Calibri" panose="020F0502020204030204"/>
                <a:ea typeface="Times New Roman" panose="02020603050405020304" pitchFamily="18" charset="0"/>
                <a:cs typeface="+mn-cs"/>
              </a:rPr>
              <a:t>nsec</a:t>
            </a:r>
            <a:r>
              <a:rPr kumimoji="0" lang="en-US" sz="1500" b="0" i="0" u="none" strike="noStrike" kern="1200" cap="none" spc="0" normalizeH="0" baseline="0" noProof="0" dirty="0">
                <a:ln>
                  <a:noFill/>
                </a:ln>
                <a:effectLst/>
                <a:uLnTx/>
                <a:uFillTx/>
                <a:latin typeface="Calibri" panose="020F0502020204030204"/>
                <a:ea typeface="Times New Roman" panose="02020603050405020304" pitchFamily="18" charset="0"/>
                <a:cs typeface="+mn-cs"/>
              </a:rPr>
              <a:t>-bunch @instantaneous dose rate of 10</a:t>
            </a:r>
            <a:r>
              <a:rPr lang="en-US" sz="1500" baseline="30000" dirty="0">
                <a:latin typeface="Calibri" panose="020F0502020204030204"/>
                <a:ea typeface="Times New Roman" panose="02020603050405020304" pitchFamily="18" charset="0"/>
              </a:rPr>
              <a:t>6</a:t>
            </a:r>
            <a:r>
              <a:rPr kumimoji="0" lang="en-US" sz="1500" b="0" i="0" u="none" strike="noStrike" kern="1200" cap="none" spc="0" normalizeH="0" baseline="0" noProof="0" dirty="0">
                <a:ln>
                  <a:noFill/>
                </a:ln>
                <a:effectLst/>
                <a:uLnTx/>
                <a:uFillTx/>
                <a:latin typeface="Calibri" panose="020F0502020204030204"/>
                <a:ea typeface="Times New Roman" panose="02020603050405020304" pitchFamily="18" charset="0"/>
                <a:cs typeface="+mn-cs"/>
              </a:rPr>
              <a:t> </a:t>
            </a:r>
            <a:r>
              <a:rPr kumimoji="0" lang="en-US" sz="1500" b="0" i="0" u="none" strike="noStrike" kern="1200" cap="none" spc="0" normalizeH="0" baseline="0" noProof="0" dirty="0" err="1">
                <a:ln>
                  <a:noFill/>
                </a:ln>
                <a:effectLst/>
                <a:uLnTx/>
                <a:uFillTx/>
                <a:latin typeface="Calibri" panose="020F0502020204030204"/>
                <a:ea typeface="Times New Roman" panose="02020603050405020304" pitchFamily="18" charset="0"/>
                <a:cs typeface="+mn-cs"/>
              </a:rPr>
              <a:t>Gy</a:t>
            </a:r>
            <a:r>
              <a:rPr kumimoji="0" lang="en-US" sz="1500" b="0" i="0" u="none" strike="noStrike" kern="1200" cap="none" spc="0" normalizeH="0" baseline="0" noProof="0" dirty="0">
                <a:ln>
                  <a:noFill/>
                </a:ln>
                <a:effectLst/>
                <a:uLnTx/>
                <a:uFillTx/>
                <a:latin typeface="Calibri" panose="020F0502020204030204"/>
                <a:ea typeface="Times New Roman" panose="02020603050405020304" pitchFamily="18" charset="0"/>
                <a:cs typeface="+mn-cs"/>
              </a:rPr>
              <a:t>/sec</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C00000"/>
                </a:solidFill>
                <a:effectLst/>
                <a:uLnTx/>
                <a:uFillTx/>
                <a:latin typeface="Calibri" panose="020F0502020204030204"/>
                <a:ea typeface="Times New Roman" panose="02020603050405020304" pitchFamily="18" charset="0"/>
                <a:cs typeface="+mn-cs"/>
              </a:rPr>
              <a:t>CBETA can SCAN: 10</a:t>
            </a:r>
            <a:r>
              <a:rPr kumimoji="0" lang="en-US" sz="1500" b="0" i="0" u="none" strike="noStrike" kern="1200" cap="none" spc="0" normalizeH="0" baseline="30000" noProof="0" dirty="0">
                <a:ln>
                  <a:noFill/>
                </a:ln>
                <a:solidFill>
                  <a:srgbClr val="C00000"/>
                </a:solidFill>
                <a:effectLst/>
                <a:uLnTx/>
                <a:uFillTx/>
                <a:latin typeface="Calibri" panose="020F0502020204030204"/>
                <a:ea typeface="Times New Roman" panose="02020603050405020304" pitchFamily="18" charset="0"/>
                <a:cs typeface="+mn-cs"/>
              </a:rPr>
              <a:t>6</a:t>
            </a:r>
            <a:r>
              <a:rPr kumimoji="0" lang="en-US" sz="1500" b="0" i="0" u="none" strike="noStrike" kern="1200" cap="none" spc="0" normalizeH="0" baseline="0" noProof="0" dirty="0">
                <a:ln>
                  <a:noFill/>
                </a:ln>
                <a:solidFill>
                  <a:srgbClr val="C00000"/>
                </a:solidFill>
                <a:effectLst/>
                <a:uLnTx/>
                <a:uFillTx/>
                <a:latin typeface="Calibri" panose="020F0502020204030204"/>
                <a:ea typeface="Times New Roman" panose="02020603050405020304" pitchFamily="18" charset="0"/>
                <a:cs typeface="+mn-cs"/>
              </a:rPr>
              <a:t> </a:t>
            </a:r>
            <a:r>
              <a:rPr kumimoji="0" lang="en-US" sz="1500" b="0" i="0" u="none" strike="noStrike" kern="1200" cap="none" spc="0" normalizeH="0" baseline="0" noProof="0" dirty="0" err="1">
                <a:ln>
                  <a:noFill/>
                </a:ln>
                <a:solidFill>
                  <a:srgbClr val="C00000"/>
                </a:solidFill>
                <a:effectLst/>
                <a:uLnTx/>
                <a:uFillTx/>
                <a:latin typeface="Calibri" panose="020F0502020204030204"/>
                <a:ea typeface="Times New Roman" panose="02020603050405020304" pitchFamily="18" charset="0"/>
                <a:cs typeface="+mn-cs"/>
              </a:rPr>
              <a:t>Gy</a:t>
            </a:r>
            <a:r>
              <a:rPr kumimoji="0" lang="en-US" sz="1500" b="0" i="0" u="none" strike="noStrike" kern="1200" cap="none" spc="0" normalizeH="0" baseline="0" noProof="0" dirty="0">
                <a:ln>
                  <a:noFill/>
                </a:ln>
                <a:solidFill>
                  <a:srgbClr val="C00000"/>
                </a:solidFill>
                <a:effectLst/>
                <a:uLnTx/>
                <a:uFillTx/>
                <a:latin typeface="Calibri" panose="020F0502020204030204"/>
                <a:ea typeface="Times New Roman" panose="02020603050405020304" pitchFamily="18" charset="0"/>
                <a:cs typeface="+mn-cs"/>
              </a:rPr>
              <a:t>/sec @ 200 cm/</a:t>
            </a:r>
            <a:r>
              <a:rPr kumimoji="0" lang="en-US" sz="1500" b="0" i="0" u="none" strike="noStrike" kern="1200" cap="none" spc="0" normalizeH="0" baseline="0" noProof="0" dirty="0" err="1">
                <a:ln>
                  <a:noFill/>
                </a:ln>
                <a:solidFill>
                  <a:srgbClr val="C00000"/>
                </a:solidFill>
                <a:effectLst/>
                <a:uLnTx/>
                <a:uFillTx/>
                <a:latin typeface="Calibri" panose="020F0502020204030204"/>
                <a:ea typeface="Times New Roman" panose="02020603050405020304" pitchFamily="18" charset="0"/>
                <a:cs typeface="+mn-cs"/>
              </a:rPr>
              <a:t>ms</a:t>
            </a:r>
            <a:r>
              <a:rPr kumimoji="0" lang="en-US" sz="1500" b="0" i="0" u="none" strike="noStrike" kern="1200" cap="none" spc="0" normalizeH="0" baseline="0" noProof="0" dirty="0">
                <a:ln>
                  <a:noFill/>
                </a:ln>
                <a:solidFill>
                  <a:srgbClr val="C00000"/>
                </a:solidFill>
                <a:effectLst/>
                <a:uLnTx/>
                <a:uFillTx/>
                <a:latin typeface="Calibri" panose="020F0502020204030204"/>
                <a:ea typeface="Times New Roman" panose="02020603050405020304" pitchFamily="18" charset="0"/>
                <a:cs typeface="+mn-cs"/>
              </a:rPr>
              <a:t> at peak intensity!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effectLst/>
                <a:uLnTx/>
                <a:uFillTx/>
                <a:latin typeface="Calibri" panose="020F0502020204030204"/>
                <a:ea typeface="Times New Roman" panose="02020603050405020304" pitchFamily="18" charset="0"/>
                <a:cs typeface="+mn-cs"/>
              </a:rPr>
              <a:t>Machine size can be  dramatically reduced by replacing permanent magnets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700" b="1" i="1" u="none" strike="noStrike" kern="1200" cap="none" spc="0" normalizeH="0" baseline="0" noProof="0" dirty="0">
                <a:ln>
                  <a:noFill/>
                </a:ln>
                <a:effectLst/>
                <a:uLnTx/>
                <a:uFillTx/>
                <a:latin typeface="Calibri" panose="020F0502020204030204"/>
                <a:ea typeface="+mn-ea"/>
                <a:cs typeface="+mn-cs"/>
              </a:rPr>
              <a:t>Synchrotron Light Sources</a:t>
            </a:r>
            <a:endParaRPr kumimoji="0" lang="en-US" sz="1700" b="1" i="0" u="none" strike="noStrike" kern="1200" cap="none" spc="0" normalizeH="0" baseline="0" noProof="0" dirty="0">
              <a:ln>
                <a:noFill/>
              </a:ln>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Produces short pulse, high intensity broad-band X and gamma rays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effectLst/>
                <a:uLnTx/>
                <a:uFillTx/>
                <a:latin typeface="Calibri" panose="020F0502020204030204"/>
                <a:ea typeface="Times New Roman" panose="02020603050405020304" pitchFamily="18" charset="0"/>
                <a:cs typeface="+mn-cs"/>
              </a:rPr>
              <a:t>Photons are the most penetrating; ongoing preclinical studies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300" b="0" i="0" u="none" strike="noStrike" kern="1200" cap="none" spc="0" normalizeH="0" baseline="0" noProof="0" dirty="0">
              <a:ln>
                <a:noFill/>
              </a:ln>
              <a:solidFill>
                <a:srgbClr val="00B0F0"/>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grpSp>
        <p:nvGrpSpPr>
          <p:cNvPr id="4" name="object 4">
            <a:extLst>
              <a:ext uri="{FF2B5EF4-FFF2-40B4-BE49-F238E27FC236}">
                <a16:creationId xmlns:a16="http://schemas.microsoft.com/office/drawing/2014/main" id="{EE6E7768-A206-93DE-02E3-38828AB97E30}"/>
              </a:ext>
            </a:extLst>
          </p:cNvPr>
          <p:cNvGrpSpPr/>
          <p:nvPr/>
        </p:nvGrpSpPr>
        <p:grpSpPr>
          <a:xfrm>
            <a:off x="7976659" y="4234519"/>
            <a:ext cx="3602826" cy="2340251"/>
            <a:chOff x="457200" y="457200"/>
            <a:chExt cx="9158605" cy="6858000"/>
          </a:xfrm>
        </p:grpSpPr>
        <p:sp>
          <p:nvSpPr>
            <p:cNvPr id="5" name="object 5">
              <a:extLst>
                <a:ext uri="{FF2B5EF4-FFF2-40B4-BE49-F238E27FC236}">
                  <a16:creationId xmlns:a16="http://schemas.microsoft.com/office/drawing/2014/main" id="{CAD84A93-7169-40FB-E6C9-E69719C1948A}"/>
                </a:ext>
              </a:extLst>
            </p:cNvPr>
            <p:cNvSpPr/>
            <p:nvPr/>
          </p:nvSpPr>
          <p:spPr>
            <a:xfrm>
              <a:off x="457200" y="1072506"/>
              <a:ext cx="9144000" cy="18415"/>
            </a:xfrm>
            <a:custGeom>
              <a:avLst/>
              <a:gdLst/>
              <a:ahLst/>
              <a:cxnLst/>
              <a:rect l="l" t="t" r="r" b="b"/>
              <a:pathLst>
                <a:path w="9144000" h="18415">
                  <a:moveTo>
                    <a:pt x="9143639" y="0"/>
                  </a:moveTo>
                  <a:lnTo>
                    <a:pt x="0" y="0"/>
                  </a:lnTo>
                  <a:lnTo>
                    <a:pt x="0" y="17999"/>
                  </a:lnTo>
                  <a:lnTo>
                    <a:pt x="9143639" y="17999"/>
                  </a:lnTo>
                  <a:lnTo>
                    <a:pt x="9143639" y="0"/>
                  </a:lnTo>
                  <a:close/>
                </a:path>
              </a:pathLst>
            </a:custGeom>
            <a:solidFill>
              <a:srgbClr val="C1322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endParaRPr>
            </a:p>
          </p:txBody>
        </p:sp>
        <p:sp>
          <p:nvSpPr>
            <p:cNvPr id="6" name="object 6">
              <a:extLst>
                <a:ext uri="{FF2B5EF4-FFF2-40B4-BE49-F238E27FC236}">
                  <a16:creationId xmlns:a16="http://schemas.microsoft.com/office/drawing/2014/main" id="{390A3A33-8265-D2E9-F0A9-5AA1FD34C4C5}"/>
                </a:ext>
              </a:extLst>
            </p:cNvPr>
            <p:cNvSpPr/>
            <p:nvPr/>
          </p:nvSpPr>
          <p:spPr>
            <a:xfrm>
              <a:off x="7447835" y="461709"/>
              <a:ext cx="2153365" cy="583947"/>
            </a:xfrm>
            <a:prstGeom prst="rect">
              <a:avLst/>
            </a:prstGeom>
            <a:blipFill>
              <a:blip r:embed="rId2"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endParaRPr>
            </a:p>
          </p:txBody>
        </p:sp>
        <p:sp>
          <p:nvSpPr>
            <p:cNvPr id="7" name="object 7">
              <a:extLst>
                <a:ext uri="{FF2B5EF4-FFF2-40B4-BE49-F238E27FC236}">
                  <a16:creationId xmlns:a16="http://schemas.microsoft.com/office/drawing/2014/main" id="{5624FCB2-D6C5-2C3D-7132-E1AB68C6E540}"/>
                </a:ext>
              </a:extLst>
            </p:cNvPr>
            <p:cNvSpPr/>
            <p:nvPr/>
          </p:nvSpPr>
          <p:spPr>
            <a:xfrm>
              <a:off x="458175" y="457200"/>
              <a:ext cx="9143023" cy="6847166"/>
            </a:xfrm>
            <a:prstGeom prst="rect">
              <a:avLst/>
            </a:prstGeom>
            <a:blipFill>
              <a:blip r:embed="rId3"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endParaRPr>
            </a:p>
          </p:txBody>
        </p:sp>
        <p:sp>
          <p:nvSpPr>
            <p:cNvPr id="11" name="object 8">
              <a:extLst>
                <a:ext uri="{FF2B5EF4-FFF2-40B4-BE49-F238E27FC236}">
                  <a16:creationId xmlns:a16="http://schemas.microsoft.com/office/drawing/2014/main" id="{EC8DE29F-2CC9-7D39-662F-0C7F25EF4AA0}"/>
                </a:ext>
              </a:extLst>
            </p:cNvPr>
            <p:cNvSpPr/>
            <p:nvPr/>
          </p:nvSpPr>
          <p:spPr>
            <a:xfrm>
              <a:off x="457200" y="6537959"/>
              <a:ext cx="3509236" cy="777239"/>
            </a:xfrm>
            <a:prstGeom prst="rect">
              <a:avLst/>
            </a:prstGeom>
            <a:blipFill>
              <a:blip r:embed="rId4"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endParaRPr>
            </a:p>
          </p:txBody>
        </p:sp>
        <p:sp>
          <p:nvSpPr>
            <p:cNvPr id="12" name="object 9">
              <a:extLst>
                <a:ext uri="{FF2B5EF4-FFF2-40B4-BE49-F238E27FC236}">
                  <a16:creationId xmlns:a16="http://schemas.microsoft.com/office/drawing/2014/main" id="{75ACEA35-C239-9262-F93B-897DEFCD17E4}"/>
                </a:ext>
              </a:extLst>
            </p:cNvPr>
            <p:cNvSpPr/>
            <p:nvPr/>
          </p:nvSpPr>
          <p:spPr>
            <a:xfrm>
              <a:off x="568232" y="6550016"/>
              <a:ext cx="3333771" cy="753126"/>
            </a:xfrm>
            <a:prstGeom prst="rect">
              <a:avLst/>
            </a:prstGeom>
            <a:blipFill>
              <a:blip r:embed="rId5"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endParaRPr>
            </a:p>
          </p:txBody>
        </p:sp>
        <p:sp>
          <p:nvSpPr>
            <p:cNvPr id="14" name="object 10">
              <a:extLst>
                <a:ext uri="{FF2B5EF4-FFF2-40B4-BE49-F238E27FC236}">
                  <a16:creationId xmlns:a16="http://schemas.microsoft.com/office/drawing/2014/main" id="{13476A04-B1D7-47C9-03F7-4553CD70F059}"/>
                </a:ext>
              </a:extLst>
            </p:cNvPr>
            <p:cNvSpPr/>
            <p:nvPr/>
          </p:nvSpPr>
          <p:spPr>
            <a:xfrm>
              <a:off x="7004304" y="7068457"/>
              <a:ext cx="2596896" cy="246741"/>
            </a:xfrm>
            <a:prstGeom prst="rect">
              <a:avLst/>
            </a:prstGeom>
            <a:blipFill>
              <a:blip r:embed="rId6"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endParaRPr>
            </a:p>
          </p:txBody>
        </p:sp>
        <p:sp>
          <p:nvSpPr>
            <p:cNvPr id="16" name="object 11">
              <a:extLst>
                <a:ext uri="{FF2B5EF4-FFF2-40B4-BE49-F238E27FC236}">
                  <a16:creationId xmlns:a16="http://schemas.microsoft.com/office/drawing/2014/main" id="{5A0EEEB1-0FE0-C65B-AE10-43797FC7C1A7}"/>
                </a:ext>
              </a:extLst>
            </p:cNvPr>
            <p:cNvSpPr/>
            <p:nvPr/>
          </p:nvSpPr>
          <p:spPr>
            <a:xfrm>
              <a:off x="3959352" y="6537959"/>
              <a:ext cx="3108958" cy="777239"/>
            </a:xfrm>
            <a:prstGeom prst="rect">
              <a:avLst/>
            </a:prstGeom>
            <a:blipFill>
              <a:blip r:embed="rId7"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endParaRPr>
            </a:p>
          </p:txBody>
        </p:sp>
        <p:sp>
          <p:nvSpPr>
            <p:cNvPr id="18" name="object 12">
              <a:extLst>
                <a:ext uri="{FF2B5EF4-FFF2-40B4-BE49-F238E27FC236}">
                  <a16:creationId xmlns:a16="http://schemas.microsoft.com/office/drawing/2014/main" id="{833A1B1A-0A7A-C45E-1BEB-2A372E9FFAEB}"/>
                </a:ext>
              </a:extLst>
            </p:cNvPr>
            <p:cNvSpPr/>
            <p:nvPr/>
          </p:nvSpPr>
          <p:spPr>
            <a:xfrm>
              <a:off x="7068310" y="5257800"/>
              <a:ext cx="2533015" cy="1828800"/>
            </a:xfrm>
            <a:custGeom>
              <a:avLst/>
              <a:gdLst/>
              <a:ahLst/>
              <a:cxnLst/>
              <a:rect l="l" t="t" r="r" b="b"/>
              <a:pathLst>
                <a:path w="2533015" h="1828800">
                  <a:moveTo>
                    <a:pt x="0" y="0"/>
                  </a:moveTo>
                  <a:lnTo>
                    <a:pt x="2532888" y="0"/>
                  </a:lnTo>
                </a:path>
                <a:path w="2533015" h="1828800">
                  <a:moveTo>
                    <a:pt x="2532888" y="1828799"/>
                  </a:moveTo>
                  <a:lnTo>
                    <a:pt x="0" y="1828799"/>
                  </a:lnTo>
                  <a:lnTo>
                    <a:pt x="0" y="0"/>
                  </a:lnTo>
                </a:path>
              </a:pathLst>
            </a:custGeom>
            <a:ln w="28574">
              <a:solidFill>
                <a:srgbClr val="A82616"/>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endParaRPr>
            </a:p>
          </p:txBody>
        </p:sp>
        <p:sp>
          <p:nvSpPr>
            <p:cNvPr id="20" name="object 13">
              <a:extLst>
                <a:ext uri="{FF2B5EF4-FFF2-40B4-BE49-F238E27FC236}">
                  <a16:creationId xmlns:a16="http://schemas.microsoft.com/office/drawing/2014/main" id="{D5D254C2-BFDC-B8E2-5876-CA6C3559E2B9}"/>
                </a:ext>
              </a:extLst>
            </p:cNvPr>
            <p:cNvSpPr/>
            <p:nvPr/>
          </p:nvSpPr>
          <p:spPr>
            <a:xfrm>
              <a:off x="508331" y="457200"/>
              <a:ext cx="9092867" cy="4672845"/>
            </a:xfrm>
            <a:prstGeom prst="rect">
              <a:avLst/>
            </a:prstGeom>
            <a:blipFill>
              <a:blip r:embed="rId8"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white"/>
                </a:solidFill>
                <a:effectLst/>
                <a:uLnTx/>
                <a:uFillTx/>
              </a:endParaRPr>
            </a:p>
          </p:txBody>
        </p:sp>
      </p:grpSp>
      <p:sp>
        <p:nvSpPr>
          <p:cNvPr id="21" name="TextBox 20">
            <a:extLst>
              <a:ext uri="{FF2B5EF4-FFF2-40B4-BE49-F238E27FC236}">
                <a16:creationId xmlns:a16="http://schemas.microsoft.com/office/drawing/2014/main" id="{1F0AAA02-0909-2F4A-A1A4-BDCFEA5F6BA9}"/>
              </a:ext>
            </a:extLst>
          </p:cNvPr>
          <p:cNvSpPr txBox="1"/>
          <p:nvPr/>
        </p:nvSpPr>
        <p:spPr>
          <a:xfrm>
            <a:off x="9382608" y="4756992"/>
            <a:ext cx="1166472"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rPr>
              <a:t>CBETA at Cornell</a:t>
            </a:r>
          </a:p>
        </p:txBody>
      </p:sp>
      <p:pic>
        <p:nvPicPr>
          <p:cNvPr id="22" name="Picture 21">
            <a:extLst>
              <a:ext uri="{FF2B5EF4-FFF2-40B4-BE49-F238E27FC236}">
                <a16:creationId xmlns:a16="http://schemas.microsoft.com/office/drawing/2014/main" id="{694EE820-9010-DA03-66A9-93D8145F3B71}"/>
              </a:ext>
            </a:extLst>
          </p:cNvPr>
          <p:cNvPicPr>
            <a:picLocks noChangeAspect="1"/>
          </p:cNvPicPr>
          <p:nvPr/>
        </p:nvPicPr>
        <p:blipFill rotWithShape="1">
          <a:blip r:embed="rId9"/>
          <a:srcRect r="2788"/>
          <a:stretch/>
        </p:blipFill>
        <p:spPr>
          <a:xfrm>
            <a:off x="7976658" y="2037341"/>
            <a:ext cx="3596695" cy="2206910"/>
          </a:xfrm>
          <a:prstGeom prst="rect">
            <a:avLst/>
          </a:prstGeom>
        </p:spPr>
      </p:pic>
      <p:sp>
        <p:nvSpPr>
          <p:cNvPr id="23" name="TextBox 22">
            <a:extLst>
              <a:ext uri="{FF2B5EF4-FFF2-40B4-BE49-F238E27FC236}">
                <a16:creationId xmlns:a16="http://schemas.microsoft.com/office/drawing/2014/main" id="{04FD7F45-6199-2B18-E17B-02682DE594A5}"/>
              </a:ext>
            </a:extLst>
          </p:cNvPr>
          <p:cNvSpPr txBox="1"/>
          <p:nvPr/>
        </p:nvSpPr>
        <p:spPr>
          <a:xfrm>
            <a:off x="10447335" y="3641290"/>
            <a:ext cx="1231237"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rPr>
              <a:t>FAST LINAC at Fermilab</a:t>
            </a:r>
          </a:p>
        </p:txBody>
      </p:sp>
    </p:spTree>
    <p:extLst>
      <p:ext uri="{BB962C8B-B14F-4D97-AF65-F5344CB8AC3E}">
        <p14:creationId xmlns:p14="http://schemas.microsoft.com/office/powerpoint/2010/main" val="13148154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4F8BCB5-0EEC-7135-7493-F6B60EA5B589}"/>
              </a:ext>
            </a:extLst>
          </p:cNvPr>
          <p:cNvSpPr>
            <a:spLocks noGrp="1"/>
          </p:cNvSpPr>
          <p:nvPr>
            <p:ph type="title"/>
          </p:nvPr>
        </p:nvSpPr>
        <p:spPr>
          <a:xfrm>
            <a:off x="535020" y="348865"/>
            <a:ext cx="11420273" cy="877729"/>
          </a:xfrm>
        </p:spPr>
        <p:txBody>
          <a:bodyPr anchor="ctr">
            <a:normAutofit fontScale="90000"/>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 sz="3467" b="1" i="0" u="none" strike="noStrike" kern="1200" cap="none" spc="0" normalizeH="0" baseline="0" noProof="0" dirty="0">
                <a:ln>
                  <a:noFill/>
                </a:ln>
                <a:solidFill>
                  <a:prstClr val="white"/>
                </a:solidFill>
                <a:effectLst/>
                <a:uLnTx/>
                <a:uFillTx/>
                <a:latin typeface="Calibri Light" panose="020F0302020204030204"/>
                <a:ea typeface="+mj-ea"/>
                <a:cs typeface="+mj-cs"/>
              </a:rPr>
              <a:t>What about Dosimetry – </a:t>
            </a:r>
            <a:r>
              <a:rPr kumimoji="0" lang="en" sz="3467" b="1" i="1" u="none" strike="noStrike" kern="1200" cap="none" spc="0" normalizeH="0" baseline="0" noProof="0" dirty="0">
                <a:ln>
                  <a:noFill/>
                </a:ln>
                <a:solidFill>
                  <a:prstClr val="white"/>
                </a:solidFill>
                <a:effectLst/>
                <a:uLnTx/>
                <a:uFillTx/>
                <a:latin typeface="Calibri Light" panose="020F0302020204030204"/>
                <a:ea typeface="+mj-ea"/>
                <a:cs typeface="+mj-cs"/>
              </a:rPr>
              <a:t>Monitoring FLASH delivery</a:t>
            </a:r>
            <a:br>
              <a:rPr lang="en-US" sz="4000" b="1" dirty="0">
                <a:solidFill>
                  <a:schemeClr val="bg1"/>
                </a:solidFill>
              </a:rPr>
            </a:br>
            <a:r>
              <a:rPr kumimoji="0" lang="en-US" sz="2667" b="0" i="0" u="none" strike="noStrike" kern="1200" cap="none" spc="0" normalizeH="0" baseline="0" noProof="0" dirty="0">
                <a:ln>
                  <a:noFill/>
                </a:ln>
                <a:solidFill>
                  <a:prstClr val="white"/>
                </a:solidFill>
                <a:effectLst/>
                <a:uLnTx/>
                <a:uFillTx/>
                <a:latin typeface="Calibri" panose="020F0502020204030204"/>
                <a:ea typeface="+mn-ea"/>
                <a:cs typeface="+mn-cs"/>
              </a:rPr>
              <a:t>FLASH is</a:t>
            </a:r>
            <a:r>
              <a:rPr kumimoji="0" lang="en-US" sz="2667" b="0" i="0" u="none" strike="noStrike" kern="1200" cap="none" spc="0" normalizeH="0" baseline="0" noProof="0" dirty="0">
                <a:ln>
                  <a:noFill/>
                </a:ln>
                <a:solidFill>
                  <a:prstClr val="white"/>
                </a:solidFill>
                <a:effectLst/>
                <a:uLnTx/>
                <a:uFillTx/>
                <a:latin typeface="Georgia" panose="02040502050405020303" pitchFamily="18" charset="0"/>
                <a:ea typeface="+mn-ea"/>
                <a:cs typeface="+mn-cs"/>
              </a:rPr>
              <a:t> </a:t>
            </a:r>
            <a:r>
              <a:rPr kumimoji="0" lang="en-US" sz="2667" b="1" i="0" u="none" strike="noStrike" kern="1200" cap="none" spc="0" normalizeH="0" baseline="0" noProof="0" dirty="0">
                <a:ln>
                  <a:noFill/>
                </a:ln>
                <a:solidFill>
                  <a:prstClr val="white"/>
                </a:solidFill>
                <a:effectLst/>
                <a:uLnTx/>
                <a:uFillTx/>
                <a:latin typeface="Georgia" panose="02040502050405020303" pitchFamily="18" charset="0"/>
                <a:ea typeface="+mn-ea"/>
                <a:cs typeface="+mn-cs"/>
              </a:rPr>
              <a:t>~</a:t>
            </a:r>
            <a:r>
              <a:rPr kumimoji="0" lang="en-US" sz="2667" b="1" i="1" u="none" strike="noStrike" kern="1200" cap="none" spc="0" normalizeH="0" baseline="0" noProof="0" dirty="0">
                <a:ln>
                  <a:noFill/>
                </a:ln>
                <a:solidFill>
                  <a:prstClr val="white"/>
                </a:solidFill>
                <a:effectLst/>
                <a:uLnTx/>
                <a:uFillTx/>
                <a:latin typeface="Calibri" panose="020F0502020204030204"/>
                <a:ea typeface="+mn-ea"/>
                <a:cs typeface="+mn-cs"/>
              </a:rPr>
              <a:t>1000</a:t>
            </a:r>
            <a:r>
              <a:rPr kumimoji="0" lang="en-US" sz="2667" b="0" i="0" u="none" strike="noStrike" kern="1200" cap="none" spc="0" normalizeH="0" baseline="0" noProof="0" dirty="0">
                <a:ln>
                  <a:noFill/>
                </a:ln>
                <a:solidFill>
                  <a:prstClr val="white"/>
                </a:solidFill>
                <a:effectLst/>
                <a:uLnTx/>
                <a:uFillTx/>
                <a:latin typeface="Calibri" panose="020F0502020204030204"/>
                <a:ea typeface="+mn-ea"/>
                <a:cs typeface="+mn-cs"/>
              </a:rPr>
              <a:t> times faster</a:t>
            </a:r>
            <a:endParaRPr lang="en-US" sz="4000" dirty="0">
              <a:solidFill>
                <a:schemeClr val="bg1"/>
              </a:solidFill>
            </a:endParaRPr>
          </a:p>
        </p:txBody>
      </p:sp>
      <p:sp>
        <p:nvSpPr>
          <p:cNvPr id="6" name="Google Shape;93;p14">
            <a:extLst>
              <a:ext uri="{FF2B5EF4-FFF2-40B4-BE49-F238E27FC236}">
                <a16:creationId xmlns:a16="http://schemas.microsoft.com/office/drawing/2014/main" id="{413E5F3E-2606-9AA2-877A-3062F1EB6718}"/>
              </a:ext>
            </a:extLst>
          </p:cNvPr>
          <p:cNvSpPr txBox="1">
            <a:spLocks noGrp="1"/>
          </p:cNvSpPr>
          <p:nvPr>
            <p:ph idx="1"/>
          </p:nvPr>
        </p:nvSpPr>
        <p:spPr>
          <a:xfrm>
            <a:off x="838200" y="1825625"/>
            <a:ext cx="10515600" cy="4351338"/>
          </a:xfrm>
          <a:prstGeom prst="rect">
            <a:avLst/>
          </a:prstGeom>
          <a:solidFill>
            <a:schemeClr val="bg1"/>
          </a:solidFill>
        </p:spPr>
        <p:txBody>
          <a:bodyPr spcFirstLastPara="1" vert="horz" wrap="square" lIns="121900" tIns="121900" rIns="121900" bIns="121900" rtlCol="0" anchor="t" anchorCtr="0">
            <a:noAutofit/>
          </a:bodyPr>
          <a:lstStyle/>
          <a:p>
            <a:pPr marL="457189" indent="-457189">
              <a:spcAft>
                <a:spcPts val="1600"/>
              </a:spcAft>
            </a:pPr>
            <a:endParaRPr lang="en-US" sz="667" dirty="0">
              <a:solidFill>
                <a:schemeClr val="bg1"/>
              </a:solidFill>
            </a:endParaRPr>
          </a:p>
          <a:p>
            <a:pPr marL="0" indent="0">
              <a:lnSpc>
                <a:spcPct val="100000"/>
              </a:lnSpc>
              <a:buNone/>
            </a:pPr>
            <a:endParaRPr lang="en-US" sz="533" dirty="0">
              <a:solidFill>
                <a:schemeClr val="bg1"/>
              </a:solidFill>
            </a:endParaRPr>
          </a:p>
          <a:p>
            <a:pPr marL="0" indent="0">
              <a:spcAft>
                <a:spcPts val="2133"/>
              </a:spcAft>
              <a:buNone/>
            </a:pPr>
            <a:r>
              <a:rPr lang="en-US" dirty="0">
                <a:solidFill>
                  <a:schemeClr val="accent2"/>
                </a:solidFill>
              </a:rPr>
              <a:t>FLASH dose is delivered in </a:t>
            </a:r>
            <a:r>
              <a:rPr lang="en-US" b="1" dirty="0">
                <a:solidFill>
                  <a:schemeClr val="accent2"/>
                </a:solidFill>
              </a:rPr>
              <a:t>&lt; 100 </a:t>
            </a:r>
            <a:r>
              <a:rPr lang="en-US" b="1" dirty="0" err="1">
                <a:solidFill>
                  <a:schemeClr val="accent2"/>
                </a:solidFill>
              </a:rPr>
              <a:t>ms</a:t>
            </a:r>
            <a:r>
              <a:rPr lang="en-US" dirty="0" err="1">
                <a:solidFill>
                  <a:schemeClr val="accent2"/>
                </a:solidFill>
              </a:rPr>
              <a:t>.</a:t>
            </a:r>
            <a:r>
              <a:rPr lang="en-US" dirty="0">
                <a:solidFill>
                  <a:schemeClr val="accent2"/>
                </a:solidFill>
              </a:rPr>
              <a:t>  For </a:t>
            </a:r>
            <a:r>
              <a:rPr lang="en-US" i="1" dirty="0">
                <a:solidFill>
                  <a:schemeClr val="accent2"/>
                </a:solidFill>
              </a:rPr>
              <a:t>proton</a:t>
            </a:r>
            <a:r>
              <a:rPr lang="en-US" dirty="0">
                <a:solidFill>
                  <a:schemeClr val="accent2"/>
                </a:solidFill>
              </a:rPr>
              <a:t>-FLASH (@40 </a:t>
            </a:r>
            <a:r>
              <a:rPr lang="en-US" dirty="0" err="1">
                <a:solidFill>
                  <a:schemeClr val="accent2"/>
                </a:solidFill>
              </a:rPr>
              <a:t>Gy</a:t>
            </a:r>
            <a:r>
              <a:rPr lang="en-US" dirty="0">
                <a:solidFill>
                  <a:schemeClr val="accent2"/>
                </a:solidFill>
              </a:rPr>
              <a:t>/sec) the corresponding beam luminosity is </a:t>
            </a:r>
            <a:r>
              <a:rPr lang="en-US" b="1" i="1" dirty="0">
                <a:solidFill>
                  <a:schemeClr val="accent2"/>
                </a:solidFill>
                <a:latin typeface="Georgia" panose="02040502050405020303" pitchFamily="18" charset="0"/>
              </a:rPr>
              <a:t>~6.25 x </a:t>
            </a:r>
            <a:r>
              <a:rPr lang="en-US" b="1" i="1" dirty="0">
                <a:solidFill>
                  <a:schemeClr val="accent2"/>
                </a:solidFill>
              </a:rPr>
              <a:t>10</a:t>
            </a:r>
            <a:r>
              <a:rPr lang="en-US" b="1" i="1" baseline="30000" dirty="0">
                <a:solidFill>
                  <a:schemeClr val="accent2"/>
                </a:solidFill>
              </a:rPr>
              <a:t>11</a:t>
            </a:r>
            <a:r>
              <a:rPr lang="en-US" b="1" i="1" dirty="0">
                <a:solidFill>
                  <a:schemeClr val="accent2"/>
                </a:solidFill>
              </a:rPr>
              <a:t> protons/cm</a:t>
            </a:r>
            <a:r>
              <a:rPr lang="en-US" b="1" i="1" baseline="30000" dirty="0">
                <a:solidFill>
                  <a:schemeClr val="accent2"/>
                </a:solidFill>
              </a:rPr>
              <a:t>2</a:t>
            </a:r>
            <a:r>
              <a:rPr lang="en-US" b="1" i="1" dirty="0">
                <a:solidFill>
                  <a:schemeClr val="accent2"/>
                </a:solidFill>
              </a:rPr>
              <a:t>-sec</a:t>
            </a:r>
          </a:p>
          <a:p>
            <a:pPr marL="457189" indent="-457189">
              <a:spcAft>
                <a:spcPts val="1600"/>
              </a:spcAft>
            </a:pPr>
            <a:endParaRPr lang="en-US" sz="667" dirty="0">
              <a:solidFill>
                <a:schemeClr val="bg1"/>
              </a:solidFill>
            </a:endParaRPr>
          </a:p>
          <a:p>
            <a:pPr marL="0" indent="0">
              <a:buNone/>
            </a:pPr>
            <a:endParaRPr lang="en-US" sz="533" dirty="0">
              <a:solidFill>
                <a:schemeClr val="bg1"/>
              </a:solidFill>
            </a:endParaRPr>
          </a:p>
          <a:p>
            <a:pPr marL="457189" indent="-457189">
              <a:spcAft>
                <a:spcPts val="2133"/>
              </a:spcAft>
            </a:pPr>
            <a:r>
              <a:rPr lang="en-US" b="1" i="1" dirty="0">
                <a:solidFill>
                  <a:schemeClr val="accent1">
                    <a:lumMod val="75000"/>
                  </a:schemeClr>
                </a:solidFill>
              </a:rPr>
              <a:t>Standard dosimetry methods </a:t>
            </a:r>
            <a:r>
              <a:rPr lang="en-US" b="1" i="1" u="sng" dirty="0">
                <a:solidFill>
                  <a:schemeClr val="accent1">
                    <a:lumMod val="75000"/>
                  </a:schemeClr>
                </a:solidFill>
              </a:rPr>
              <a:t>do not work </a:t>
            </a:r>
            <a:r>
              <a:rPr lang="en-US" dirty="0">
                <a:solidFill>
                  <a:schemeClr val="accent1">
                    <a:lumMod val="75000"/>
                  </a:schemeClr>
                </a:solidFill>
              </a:rPr>
              <a:t>at the radiation intensity of FLASH delivery  </a:t>
            </a:r>
            <a:endParaRPr lang="en-US" sz="2133" i="1" dirty="0">
              <a:solidFill>
                <a:schemeClr val="accent1">
                  <a:lumMod val="75000"/>
                </a:schemeClr>
              </a:solidFill>
            </a:endParaRPr>
          </a:p>
        </p:txBody>
      </p:sp>
    </p:spTree>
    <p:extLst>
      <p:ext uri="{BB962C8B-B14F-4D97-AF65-F5344CB8AC3E}">
        <p14:creationId xmlns:p14="http://schemas.microsoft.com/office/powerpoint/2010/main" val="24133823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9C02C-2459-73D7-B5A4-5971CF118F9C}"/>
              </a:ext>
            </a:extLst>
          </p:cNvPr>
          <p:cNvSpPr>
            <a:spLocks noGrp="1"/>
          </p:cNvSpPr>
          <p:nvPr>
            <p:ph type="title"/>
          </p:nvPr>
        </p:nvSpPr>
        <p:spPr/>
        <p:txBody>
          <a:bodyPr>
            <a:noAutofit/>
          </a:bodyPr>
          <a:lstStyle/>
          <a:p>
            <a:r>
              <a:rPr lang="en-US" dirty="0"/>
              <a:t>PHASER Project</a:t>
            </a:r>
          </a:p>
        </p:txBody>
      </p:sp>
      <p:sp>
        <p:nvSpPr>
          <p:cNvPr id="3" name="Content Placeholder 2">
            <a:extLst>
              <a:ext uri="{FF2B5EF4-FFF2-40B4-BE49-F238E27FC236}">
                <a16:creationId xmlns:a16="http://schemas.microsoft.com/office/drawing/2014/main" id="{FC4BFC91-053F-4E7B-7400-D65DADA624D1}"/>
              </a:ext>
            </a:extLst>
          </p:cNvPr>
          <p:cNvSpPr>
            <a:spLocks noGrp="1"/>
          </p:cNvSpPr>
          <p:nvPr>
            <p:ph idx="1"/>
          </p:nvPr>
        </p:nvSpPr>
        <p:spPr>
          <a:xfrm>
            <a:off x="637477" y="1279216"/>
            <a:ext cx="5184825" cy="4351338"/>
          </a:xfrm>
        </p:spPr>
        <p:txBody>
          <a:bodyPr/>
          <a:lstStyle/>
          <a:p>
            <a:r>
              <a:rPr lang="en-US" dirty="0"/>
              <a:t>A team from Stanford/SLAC has proposed the </a:t>
            </a:r>
            <a:r>
              <a:rPr lang="en-US" dirty="0" err="1"/>
              <a:t>Pluridirectional</a:t>
            </a:r>
            <a:r>
              <a:rPr lang="en-US" dirty="0"/>
              <a:t> High-energy Agile Scanning Electronic Radiotherapy (PHASER) concept</a:t>
            </a:r>
          </a:p>
          <a:p>
            <a:r>
              <a:rPr lang="en-US" dirty="0"/>
              <a:t>To deliver X-rays at FLASH dose rates, 16 linacs are arranged around the patient</a:t>
            </a:r>
          </a:p>
          <a:p>
            <a:pPr lvl="1"/>
            <a:r>
              <a:rPr lang="en-US" dirty="0"/>
              <a:t>10 MeV, 300 mA peak, 1.5 mA average</a:t>
            </a:r>
          </a:p>
          <a:p>
            <a:r>
              <a:rPr lang="en-US" dirty="0"/>
              <a:t>Power from 16 klystrons are combined and transmitted to each linac in sequence with a special waveguide network</a:t>
            </a:r>
          </a:p>
          <a:p>
            <a:r>
              <a:rPr lang="en-US" dirty="0"/>
              <a:t>To achieve intensity modulation, the beam is quickly scanned over an X-ray converter/collimator array</a:t>
            </a:r>
          </a:p>
          <a:p>
            <a:r>
              <a:rPr lang="en-US" dirty="0"/>
              <a:t>Also considering adapting this approach for very high energy electrons (VHEE).</a:t>
            </a:r>
          </a:p>
          <a:p>
            <a:endParaRPr lang="en-US" dirty="0"/>
          </a:p>
          <a:p>
            <a:endParaRPr lang="en-US" dirty="0"/>
          </a:p>
        </p:txBody>
      </p:sp>
      <p:sp>
        <p:nvSpPr>
          <p:cNvPr id="4" name="Slide Number Placeholder 3">
            <a:extLst>
              <a:ext uri="{FF2B5EF4-FFF2-40B4-BE49-F238E27FC236}">
                <a16:creationId xmlns:a16="http://schemas.microsoft.com/office/drawing/2014/main" id="{BE0FDA4C-ADD4-8969-CC03-AB7CF9CA8F2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5C77E4C-1CFD-374C-9DF5-B5483B4F8C58}" type="slidenum">
              <a:rPr kumimoji="0" lang="en-US" sz="16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E915D74-53B9-C136-8DDE-1FC04659D6A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998028" y="1738120"/>
            <a:ext cx="5730551" cy="4065051"/>
          </a:xfrm>
          <a:prstGeom prst="rect">
            <a:avLst/>
          </a:prstGeom>
        </p:spPr>
      </p:pic>
      <p:pic>
        <p:nvPicPr>
          <p:cNvPr id="7" name="Picture 6">
            <a:extLst>
              <a:ext uri="{FF2B5EF4-FFF2-40B4-BE49-F238E27FC236}">
                <a16:creationId xmlns:a16="http://schemas.microsoft.com/office/drawing/2014/main" id="{A6BD80EA-177C-AE12-80AB-0EE149571F6C}"/>
              </a:ext>
            </a:extLst>
          </p:cNvPr>
          <p:cNvPicPr>
            <a:picLocks noChangeAspect="1"/>
          </p:cNvPicPr>
          <p:nvPr/>
        </p:nvPicPr>
        <p:blipFill>
          <a:blip r:embed="rId3"/>
          <a:stretch>
            <a:fillRect/>
          </a:stretch>
        </p:blipFill>
        <p:spPr>
          <a:xfrm>
            <a:off x="10661779" y="4496433"/>
            <a:ext cx="1066800" cy="1828800"/>
          </a:xfrm>
          <a:prstGeom prst="rect">
            <a:avLst/>
          </a:prstGeom>
        </p:spPr>
      </p:pic>
      <p:sp>
        <p:nvSpPr>
          <p:cNvPr id="8" name="TextBox 7">
            <a:extLst>
              <a:ext uri="{FF2B5EF4-FFF2-40B4-BE49-F238E27FC236}">
                <a16:creationId xmlns:a16="http://schemas.microsoft.com/office/drawing/2014/main" id="{3F5D609C-419C-FF30-DAC1-E4FE7898B85C}"/>
              </a:ext>
            </a:extLst>
          </p:cNvPr>
          <p:cNvSpPr txBox="1"/>
          <p:nvPr/>
        </p:nvSpPr>
        <p:spPr>
          <a:xfrm>
            <a:off x="263971" y="6307255"/>
            <a:ext cx="270952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P.G. Maxim et al. / Radiotherapy and Oncology 139 (2019) 28–33 </a:t>
            </a:r>
          </a:p>
        </p:txBody>
      </p:sp>
    </p:spTree>
    <p:extLst>
      <p:ext uri="{BB962C8B-B14F-4D97-AF65-F5344CB8AC3E}">
        <p14:creationId xmlns:p14="http://schemas.microsoft.com/office/powerpoint/2010/main" val="2705216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CFA20B3-C62B-8123-7175-AD3571BB9E9E}"/>
              </a:ext>
            </a:extLst>
          </p:cNvPr>
          <p:cNvPicPr>
            <a:picLocks noChangeAspect="1"/>
          </p:cNvPicPr>
          <p:nvPr/>
        </p:nvPicPr>
        <p:blipFill>
          <a:blip r:embed="rId2"/>
          <a:stretch>
            <a:fillRect/>
          </a:stretch>
        </p:blipFill>
        <p:spPr>
          <a:xfrm>
            <a:off x="1527890" y="249497"/>
            <a:ext cx="8882935" cy="6359005"/>
          </a:xfrm>
          <a:prstGeom prst="rect">
            <a:avLst/>
          </a:prstGeom>
        </p:spPr>
      </p:pic>
      <p:sp>
        <p:nvSpPr>
          <p:cNvPr id="9" name="TextBox 8">
            <a:extLst>
              <a:ext uri="{FF2B5EF4-FFF2-40B4-BE49-F238E27FC236}">
                <a16:creationId xmlns:a16="http://schemas.microsoft.com/office/drawing/2014/main" id="{4EADB7E5-B667-A19B-706E-E82B2B69FA0D}"/>
              </a:ext>
            </a:extLst>
          </p:cNvPr>
          <p:cNvSpPr txBox="1"/>
          <p:nvPr/>
        </p:nvSpPr>
        <p:spPr>
          <a:xfrm>
            <a:off x="3714750" y="514350"/>
            <a:ext cx="6096000" cy="369332"/>
          </a:xfrm>
          <a:prstGeom prst="rect">
            <a:avLst/>
          </a:prstGeom>
          <a:noFill/>
        </p:spPr>
        <p:txBody>
          <a:bodyPr wrap="square">
            <a:spAutoFit/>
          </a:bodyPr>
          <a:lstStyle/>
          <a:p>
            <a:r>
              <a:rPr lang="en-US" dirty="0"/>
              <a:t>https://www.mdpi.com/2076-3417/13/8/5021</a:t>
            </a:r>
          </a:p>
        </p:txBody>
      </p:sp>
    </p:spTree>
    <p:extLst>
      <p:ext uri="{BB962C8B-B14F-4D97-AF65-F5344CB8AC3E}">
        <p14:creationId xmlns:p14="http://schemas.microsoft.com/office/powerpoint/2010/main" val="18479310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BB89E-F2A2-69B0-1634-57BC6301A694}"/>
              </a:ext>
            </a:extLst>
          </p:cNvPr>
          <p:cNvSpPr>
            <a:spLocks noGrp="1"/>
          </p:cNvSpPr>
          <p:nvPr>
            <p:ph type="title"/>
          </p:nvPr>
        </p:nvSpPr>
        <p:spPr/>
        <p:txBody>
          <a:bodyPr/>
          <a:lstStyle/>
          <a:p>
            <a:r>
              <a:rPr lang="en-US" dirty="0"/>
              <a:t>DEFT Project</a:t>
            </a:r>
          </a:p>
        </p:txBody>
      </p:sp>
      <p:sp>
        <p:nvSpPr>
          <p:cNvPr id="3" name="Content Placeholder 2">
            <a:extLst>
              <a:ext uri="{FF2B5EF4-FFF2-40B4-BE49-F238E27FC236}">
                <a16:creationId xmlns:a16="http://schemas.microsoft.com/office/drawing/2014/main" id="{9CD15F6D-B15C-035E-40E6-07561E265D1C}"/>
              </a:ext>
            </a:extLst>
          </p:cNvPr>
          <p:cNvSpPr>
            <a:spLocks noGrp="1"/>
          </p:cNvSpPr>
          <p:nvPr>
            <p:ph idx="1"/>
          </p:nvPr>
        </p:nvSpPr>
        <p:spPr/>
        <p:txBody>
          <a:bodyPr/>
          <a:lstStyle/>
          <a:p>
            <a:r>
              <a:rPr lang="en-US" dirty="0"/>
              <a:t>CHUV (Lausanne) and CERN have begun to develop an approach to VHEE FLASH called Deep Electron FLASH Therapy (DEFT)</a:t>
            </a:r>
          </a:p>
          <a:p>
            <a:r>
              <a:rPr lang="en-US" dirty="0"/>
              <a:t>160 MeV using 2 m of high-gradient X-band linacs, leveraging CLIC technology</a:t>
            </a:r>
          </a:p>
          <a:p>
            <a:r>
              <a:rPr lang="en-US" dirty="0"/>
              <a:t>Multiple beam angles to patient provided by energy modulation + dipole magnets</a:t>
            </a:r>
          </a:p>
        </p:txBody>
      </p:sp>
      <p:sp>
        <p:nvSpPr>
          <p:cNvPr id="4" name="Slide Number Placeholder 3">
            <a:extLst>
              <a:ext uri="{FF2B5EF4-FFF2-40B4-BE49-F238E27FC236}">
                <a16:creationId xmlns:a16="http://schemas.microsoft.com/office/drawing/2014/main" id="{BB22808B-C0E9-6EA7-0B86-85FFB9B07A2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5C77E4C-1CFD-374C-9DF5-B5483B4F8C58}" type="slidenum">
              <a:rPr kumimoji="0" lang="en-US" sz="16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27B670C-8B71-D51D-82B6-6E80A5339FFE}"/>
              </a:ext>
            </a:extLst>
          </p:cNvPr>
          <p:cNvPicPr>
            <a:picLocks noChangeAspect="1"/>
          </p:cNvPicPr>
          <p:nvPr/>
        </p:nvPicPr>
        <p:blipFill>
          <a:blip r:embed="rId2"/>
          <a:stretch>
            <a:fillRect/>
          </a:stretch>
        </p:blipFill>
        <p:spPr>
          <a:xfrm>
            <a:off x="1058341" y="3564293"/>
            <a:ext cx="6040726" cy="2828990"/>
          </a:xfrm>
          <a:prstGeom prst="rect">
            <a:avLst/>
          </a:prstGeom>
        </p:spPr>
      </p:pic>
      <p:pic>
        <p:nvPicPr>
          <p:cNvPr id="6" name="Picture 5">
            <a:extLst>
              <a:ext uri="{FF2B5EF4-FFF2-40B4-BE49-F238E27FC236}">
                <a16:creationId xmlns:a16="http://schemas.microsoft.com/office/drawing/2014/main" id="{0F25DB28-92AE-2B4D-4181-0B755ACDA66E}"/>
              </a:ext>
            </a:extLst>
          </p:cNvPr>
          <p:cNvPicPr>
            <a:picLocks noChangeAspect="1"/>
          </p:cNvPicPr>
          <p:nvPr/>
        </p:nvPicPr>
        <p:blipFill>
          <a:blip r:embed="rId3"/>
          <a:stretch>
            <a:fillRect/>
          </a:stretch>
        </p:blipFill>
        <p:spPr>
          <a:xfrm>
            <a:off x="8710926" y="2846059"/>
            <a:ext cx="3111500" cy="3683000"/>
          </a:xfrm>
          <a:prstGeom prst="rect">
            <a:avLst/>
          </a:prstGeom>
        </p:spPr>
      </p:pic>
      <p:sp>
        <p:nvSpPr>
          <p:cNvPr id="9" name="TextBox 8">
            <a:extLst>
              <a:ext uri="{FF2B5EF4-FFF2-40B4-BE49-F238E27FC236}">
                <a16:creationId xmlns:a16="http://schemas.microsoft.com/office/drawing/2014/main" id="{828792CE-F476-B33C-28DC-4ED153AE23F7}"/>
              </a:ext>
            </a:extLst>
          </p:cNvPr>
          <p:cNvSpPr txBox="1"/>
          <p:nvPr/>
        </p:nvSpPr>
        <p:spPr>
          <a:xfrm>
            <a:off x="235979" y="6193228"/>
            <a:ext cx="270952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W. </a:t>
            </a:r>
            <a:r>
              <a:rPr kumimoji="0" lang="en-US" sz="1000" b="0" i="0" u="none" strike="noStrike" kern="1200" cap="none" spc="0" normalizeH="0" baseline="0" noProof="0" dirty="0" err="1">
                <a:ln>
                  <a:noFill/>
                </a:ln>
                <a:solidFill>
                  <a:prstClr val="black"/>
                </a:solidFill>
                <a:effectLst/>
                <a:uLnTx/>
                <a:uFillTx/>
                <a:latin typeface="Calibri" panose="020F0502020204030204"/>
                <a:ea typeface="+mn-ea"/>
                <a:cs typeface="+mn-cs"/>
              </a:rPr>
              <a:t>Wuensch</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KT Seminar, 26 April 2021. https://</a:t>
            </a:r>
            <a:r>
              <a:rPr kumimoji="0" lang="en-US" sz="1000" b="0" i="0" u="none" strike="noStrike" kern="1200" cap="none" spc="0" normalizeH="0" baseline="0" noProof="0" dirty="0" err="1">
                <a:ln>
                  <a:noFill/>
                </a:ln>
                <a:solidFill>
                  <a:prstClr val="black"/>
                </a:solidFill>
                <a:effectLst/>
                <a:uLnTx/>
                <a:uFillTx/>
                <a:latin typeface="Calibri" panose="020F0502020204030204"/>
                <a:ea typeface="+mn-ea"/>
                <a:cs typeface="+mn-cs"/>
              </a:rPr>
              <a:t>indico.cern.ch</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/event/975980/</a:t>
            </a:r>
          </a:p>
        </p:txBody>
      </p:sp>
    </p:spTree>
    <p:extLst>
      <p:ext uri="{BB962C8B-B14F-4D97-AF65-F5344CB8AC3E}">
        <p14:creationId xmlns:p14="http://schemas.microsoft.com/office/powerpoint/2010/main" val="1033225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41235-6E1C-4BD3-8EAA-D5AEBF8792F6}"/>
              </a:ext>
            </a:extLst>
          </p:cNvPr>
          <p:cNvSpPr>
            <a:spLocks noGrp="1"/>
          </p:cNvSpPr>
          <p:nvPr>
            <p:ph type="title"/>
          </p:nvPr>
        </p:nvSpPr>
        <p:spPr/>
        <p:txBody>
          <a:bodyPr/>
          <a:lstStyle/>
          <a:p>
            <a:r>
              <a:rPr lang="en-US" dirty="0"/>
              <a:t>ROAD Project</a:t>
            </a:r>
            <a:endParaRPr lang="ru-RU" dirty="0"/>
          </a:p>
        </p:txBody>
      </p:sp>
      <p:sp>
        <p:nvSpPr>
          <p:cNvPr id="3" name="Content Placeholder 2">
            <a:extLst>
              <a:ext uri="{FF2B5EF4-FFF2-40B4-BE49-F238E27FC236}">
                <a16:creationId xmlns:a16="http://schemas.microsoft.com/office/drawing/2014/main" id="{CD4D665F-18EC-42EC-AE30-DE83EF58AA20}"/>
              </a:ext>
            </a:extLst>
          </p:cNvPr>
          <p:cNvSpPr>
            <a:spLocks noGrp="1"/>
          </p:cNvSpPr>
          <p:nvPr>
            <p:ph idx="1"/>
          </p:nvPr>
        </p:nvSpPr>
        <p:spPr/>
        <p:txBody>
          <a:bodyPr/>
          <a:lstStyle/>
          <a:p>
            <a:r>
              <a:rPr lang="en-US" dirty="0"/>
              <a:t>RadiaBeam with UCLA are working to design and build a single </a:t>
            </a:r>
            <a:r>
              <a:rPr lang="en-US" dirty="0" err="1"/>
              <a:t>linac</a:t>
            </a:r>
            <a:r>
              <a:rPr lang="en-US" dirty="0"/>
              <a:t> solution based on a </a:t>
            </a:r>
            <a:r>
              <a:rPr lang="en-US" dirty="0" err="1"/>
              <a:t>ROtational</a:t>
            </a:r>
            <a:r>
              <a:rPr lang="en-US" dirty="0"/>
              <a:t> direct Aperture optimization with a Decoupled (ROAD) multi-leaf collimator (MLC) ring</a:t>
            </a:r>
          </a:p>
          <a:p>
            <a:r>
              <a:rPr lang="en-US" dirty="0"/>
              <a:t>The </a:t>
            </a:r>
            <a:r>
              <a:rPr lang="en-US" dirty="0" err="1"/>
              <a:t>linac</a:t>
            </a:r>
            <a:r>
              <a:rPr lang="en-US" dirty="0"/>
              <a:t> pulses are timed to align with a counter-rotating ring of 75 pre-shaped MLC apertures. As both the </a:t>
            </a:r>
            <a:r>
              <a:rPr lang="en-US" dirty="0" err="1"/>
              <a:t>linac</a:t>
            </a:r>
            <a:r>
              <a:rPr lang="en-US" dirty="0"/>
              <a:t> and MLC ring rotate in opposite directions at 60 rpm, 150 modulated beams are delivered in 1 s, with each delivering up to 0.67 </a:t>
            </a:r>
            <a:r>
              <a:rPr lang="en-US" dirty="0" err="1"/>
              <a:t>Gy</a:t>
            </a:r>
            <a:r>
              <a:rPr lang="en-US" dirty="0"/>
              <a:t> to the tumor</a:t>
            </a:r>
            <a:r>
              <a:rPr lang="ru-RU" dirty="0"/>
              <a:t>*</a:t>
            </a:r>
            <a:endParaRPr lang="en-US" dirty="0"/>
          </a:p>
        </p:txBody>
      </p:sp>
      <p:sp>
        <p:nvSpPr>
          <p:cNvPr id="4" name="Slide Number Placeholder 3">
            <a:extLst>
              <a:ext uri="{FF2B5EF4-FFF2-40B4-BE49-F238E27FC236}">
                <a16:creationId xmlns:a16="http://schemas.microsoft.com/office/drawing/2014/main" id="{FE2AF0DD-96F3-41DD-B0D1-B672CBEF15A6}"/>
              </a:ext>
            </a:extLst>
          </p:cNvPr>
          <p:cNvSpPr>
            <a:spLocks noGrp="1"/>
          </p:cNvSpPr>
          <p:nvPr>
            <p:ph type="sldNum" sz="quarter" idx="12"/>
          </p:nvPr>
        </p:nvSpPr>
        <p:spPr/>
        <p:txBody>
          <a:bodyPr/>
          <a:lstStyle/>
          <a:p>
            <a:fld id="{C5C77E4C-1CFD-374C-9DF5-B5483B4F8C58}" type="slidenum">
              <a:rPr lang="en-US" smtClean="0"/>
              <a:pPr/>
              <a:t>21</a:t>
            </a:fld>
            <a:endParaRPr lang="en-US" dirty="0"/>
          </a:p>
        </p:txBody>
      </p:sp>
      <p:pic>
        <p:nvPicPr>
          <p:cNvPr id="5" name="Picture 15">
            <a:extLst>
              <a:ext uri="{FF2B5EF4-FFF2-40B4-BE49-F238E27FC236}">
                <a16:creationId xmlns:a16="http://schemas.microsoft.com/office/drawing/2014/main" id="{28A0267E-3AC5-42E8-88C3-66CC7F92FA74}"/>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1196047" y="2698398"/>
            <a:ext cx="5903447" cy="4008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supplementary_material_ROAD150">
            <a:hlinkClick r:id="" action="ppaction://media"/>
            <a:extLst>
              <a:ext uri="{FF2B5EF4-FFF2-40B4-BE49-F238E27FC236}">
                <a16:creationId xmlns:a16="http://schemas.microsoft.com/office/drawing/2014/main" id="{025231C4-A477-43CC-AC27-787FDC42FB2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7240" r="6771" b="2638"/>
          <a:stretch/>
        </p:blipFill>
        <p:spPr bwMode="auto">
          <a:xfrm>
            <a:off x="7408718" y="3202269"/>
            <a:ext cx="3345132" cy="3655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
        <p:nvSpPr>
          <p:cNvPr id="7" name="TextBox 6">
            <a:extLst>
              <a:ext uri="{FF2B5EF4-FFF2-40B4-BE49-F238E27FC236}">
                <a16:creationId xmlns:a16="http://schemas.microsoft.com/office/drawing/2014/main" id="{0B4FEC97-A696-4D98-9578-27AD3BF294A9}"/>
              </a:ext>
            </a:extLst>
          </p:cNvPr>
          <p:cNvSpPr txBox="1"/>
          <p:nvPr/>
        </p:nvSpPr>
        <p:spPr>
          <a:xfrm>
            <a:off x="1454727" y="6296891"/>
            <a:ext cx="5644766" cy="369332"/>
          </a:xfrm>
          <a:prstGeom prst="rect">
            <a:avLst/>
          </a:prstGeom>
          <a:noFill/>
        </p:spPr>
        <p:txBody>
          <a:bodyPr wrap="square" rtlCol="0">
            <a:spAutoFit/>
          </a:bodyPr>
          <a:lstStyle/>
          <a:p>
            <a:r>
              <a:rPr lang="en-US" dirty="0" err="1"/>
              <a:t>Lyu</a:t>
            </a:r>
            <a:r>
              <a:rPr lang="en-US" dirty="0"/>
              <a:t>, Q. et al, Phys. Med. Biol. 66(3), 035020 (2021)</a:t>
            </a:r>
            <a:endParaRPr lang="ru-RU" dirty="0"/>
          </a:p>
        </p:txBody>
      </p:sp>
      <p:sp>
        <p:nvSpPr>
          <p:cNvPr id="9" name="TextBox 8">
            <a:extLst>
              <a:ext uri="{FF2B5EF4-FFF2-40B4-BE49-F238E27FC236}">
                <a16:creationId xmlns:a16="http://schemas.microsoft.com/office/drawing/2014/main" id="{D029B79C-0661-CC0E-DDFD-27C706BDF6C1}"/>
              </a:ext>
            </a:extLst>
          </p:cNvPr>
          <p:cNvSpPr txBox="1"/>
          <p:nvPr/>
        </p:nvSpPr>
        <p:spPr>
          <a:xfrm>
            <a:off x="7239377" y="2611674"/>
            <a:ext cx="4572000" cy="523220"/>
          </a:xfrm>
          <a:prstGeom prst="rect">
            <a:avLst/>
          </a:prstGeom>
          <a:noFill/>
        </p:spPr>
        <p:txBody>
          <a:bodyPr wrap="square" rtlCol="0">
            <a:spAutoFit/>
          </a:bodyPr>
          <a:lstStyle/>
          <a:p>
            <a:r>
              <a:rPr lang="en-US" sz="1400" dirty="0">
                <a:latin typeface="Calibri" panose="020F0502020204030204" pitchFamily="34" charset="0"/>
                <a:ea typeface="Calibri" panose="020F0502020204030204" pitchFamily="34" charset="0"/>
              </a:rPr>
              <a:t>*The </a:t>
            </a:r>
            <a:r>
              <a:rPr lang="en-US" sz="1400" dirty="0">
                <a:effectLst/>
                <a:latin typeface="Calibri" panose="020F0502020204030204" pitchFamily="34" charset="0"/>
                <a:ea typeface="Calibri" panose="020F0502020204030204" pitchFamily="34" charset="0"/>
              </a:rPr>
              <a:t>goal of this project is to study the parameters for X-ray delivery that result in the best combination of FLASH effect</a:t>
            </a:r>
            <a:endParaRPr lang="en-US" sz="1400" dirty="0"/>
          </a:p>
        </p:txBody>
      </p:sp>
    </p:spTree>
    <p:extLst>
      <p:ext uri="{BB962C8B-B14F-4D97-AF65-F5344CB8AC3E}">
        <p14:creationId xmlns:p14="http://schemas.microsoft.com/office/powerpoint/2010/main" val="1013899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75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6"/>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C9F28-3DC9-1C49-51AA-15DFDF311BF2}"/>
              </a:ext>
            </a:extLst>
          </p:cNvPr>
          <p:cNvSpPr>
            <a:spLocks noGrp="1"/>
          </p:cNvSpPr>
          <p:nvPr>
            <p:ph type="title"/>
          </p:nvPr>
        </p:nvSpPr>
        <p:spPr/>
        <p:txBody>
          <a:bodyPr>
            <a:noAutofit/>
          </a:bodyPr>
          <a:lstStyle/>
          <a:p>
            <a:r>
              <a:rPr lang="en-US" sz="2800" dirty="0"/>
              <a:t>LIGHT Project</a:t>
            </a:r>
          </a:p>
        </p:txBody>
      </p:sp>
      <p:sp>
        <p:nvSpPr>
          <p:cNvPr id="3" name="Content Placeholder 2">
            <a:extLst>
              <a:ext uri="{FF2B5EF4-FFF2-40B4-BE49-F238E27FC236}">
                <a16:creationId xmlns:a16="http://schemas.microsoft.com/office/drawing/2014/main" id="{36EDD9D3-05A3-7876-2A0D-6AE69DE6B28A}"/>
              </a:ext>
            </a:extLst>
          </p:cNvPr>
          <p:cNvSpPr>
            <a:spLocks noGrp="1"/>
          </p:cNvSpPr>
          <p:nvPr>
            <p:ph idx="1"/>
          </p:nvPr>
        </p:nvSpPr>
        <p:spPr/>
        <p:txBody>
          <a:bodyPr/>
          <a:lstStyle/>
          <a:p>
            <a:r>
              <a:rPr lang="en-US" dirty="0"/>
              <a:t>Advanced Oncotherapy and ADAM (CERN spinoff) have developed the LIGHT system for proton therapy</a:t>
            </a:r>
          </a:p>
          <a:p>
            <a:r>
              <a:rPr lang="en-US" dirty="0"/>
              <a:t>230 MeV in ~24 m of </a:t>
            </a:r>
            <a:r>
              <a:rPr lang="en-US" dirty="0" err="1"/>
              <a:t>linac</a:t>
            </a:r>
            <a:r>
              <a:rPr lang="en-US" dirty="0"/>
              <a:t>, 3 GHz RF power provided by common 7.5 MW klystrons</a:t>
            </a:r>
          </a:p>
          <a:p>
            <a:pPr lvl="1"/>
            <a:r>
              <a:rPr lang="en-US" dirty="0"/>
              <a:t>230 MeV beam has been demonstrated</a:t>
            </a:r>
          </a:p>
          <a:p>
            <a:r>
              <a:rPr lang="en-US" dirty="0"/>
              <a:t>Also capable of FLASH delivery with spot scanning</a:t>
            </a:r>
          </a:p>
          <a:p>
            <a:endParaRPr lang="en-US" dirty="0"/>
          </a:p>
        </p:txBody>
      </p:sp>
      <p:sp>
        <p:nvSpPr>
          <p:cNvPr id="4" name="Slide Number Placeholder 3">
            <a:extLst>
              <a:ext uri="{FF2B5EF4-FFF2-40B4-BE49-F238E27FC236}">
                <a16:creationId xmlns:a16="http://schemas.microsoft.com/office/drawing/2014/main" id="{76D6CEC5-25CB-C9E6-E015-E4AF1AE42C08}"/>
              </a:ext>
            </a:extLst>
          </p:cNvPr>
          <p:cNvSpPr>
            <a:spLocks noGrp="1"/>
          </p:cNvSpPr>
          <p:nvPr>
            <p:ph type="sldNum" sz="quarter" idx="12"/>
          </p:nvPr>
        </p:nvSpPr>
        <p:spPr/>
        <p:txBody>
          <a:bodyPr/>
          <a:lstStyle/>
          <a:p>
            <a:fld id="{C5C77E4C-1CFD-374C-9DF5-B5483B4F8C58}" type="slidenum">
              <a:rPr lang="en-US" smtClean="0"/>
              <a:pPr/>
              <a:t>22</a:t>
            </a:fld>
            <a:endParaRPr lang="en-US" dirty="0"/>
          </a:p>
        </p:txBody>
      </p:sp>
      <p:pic>
        <p:nvPicPr>
          <p:cNvPr id="5" name="Picture 4">
            <a:extLst>
              <a:ext uri="{FF2B5EF4-FFF2-40B4-BE49-F238E27FC236}">
                <a16:creationId xmlns:a16="http://schemas.microsoft.com/office/drawing/2014/main" id="{5BB271EF-0F30-2F3E-6968-E74614F84E1D}"/>
              </a:ext>
            </a:extLst>
          </p:cNvPr>
          <p:cNvPicPr>
            <a:picLocks noChangeAspect="1"/>
          </p:cNvPicPr>
          <p:nvPr/>
        </p:nvPicPr>
        <p:blipFill>
          <a:blip r:embed="rId2"/>
          <a:stretch>
            <a:fillRect/>
          </a:stretch>
        </p:blipFill>
        <p:spPr>
          <a:xfrm>
            <a:off x="222249" y="2983313"/>
            <a:ext cx="6077848" cy="3106730"/>
          </a:xfrm>
          <a:prstGeom prst="rect">
            <a:avLst/>
          </a:prstGeom>
        </p:spPr>
      </p:pic>
      <p:sp>
        <p:nvSpPr>
          <p:cNvPr id="6" name="TextBox 5">
            <a:extLst>
              <a:ext uri="{FF2B5EF4-FFF2-40B4-BE49-F238E27FC236}">
                <a16:creationId xmlns:a16="http://schemas.microsoft.com/office/drawing/2014/main" id="{E8947052-4B5E-0D77-EB78-E648BD12B04D}"/>
              </a:ext>
            </a:extLst>
          </p:cNvPr>
          <p:cNvSpPr txBox="1"/>
          <p:nvPr/>
        </p:nvSpPr>
        <p:spPr>
          <a:xfrm>
            <a:off x="222249" y="6221149"/>
            <a:ext cx="6876661" cy="400110"/>
          </a:xfrm>
          <a:prstGeom prst="rect">
            <a:avLst/>
          </a:prstGeom>
          <a:noFill/>
        </p:spPr>
        <p:txBody>
          <a:bodyPr wrap="square" rtlCol="0">
            <a:spAutoFit/>
          </a:bodyPr>
          <a:lstStyle/>
          <a:p>
            <a:r>
              <a:rPr lang="en-US" sz="1000" dirty="0"/>
              <a:t>A.M </a:t>
            </a:r>
            <a:r>
              <a:rPr lang="en-US" sz="1000" dirty="0" err="1"/>
              <a:t>Kolano</a:t>
            </a:r>
            <a:r>
              <a:rPr lang="en-US" sz="1000" dirty="0"/>
              <a:t> et al. Particle therapy co-operative group 58 (2019). </a:t>
            </a:r>
            <a:br>
              <a:rPr lang="en-US" sz="1000" dirty="0"/>
            </a:br>
            <a:r>
              <a:rPr lang="en-US" sz="1000" dirty="0"/>
              <a:t>http://</a:t>
            </a:r>
            <a:r>
              <a:rPr lang="en-US" sz="1000" dirty="0" err="1"/>
              <a:t>www.avoplc.com</a:t>
            </a:r>
            <a:r>
              <a:rPr lang="en-US" sz="1000" dirty="0"/>
              <a:t>/Portals/0/</a:t>
            </a:r>
            <a:r>
              <a:rPr lang="en-US" sz="1000" dirty="0" err="1"/>
              <a:t>adam</a:t>
            </a:r>
            <a:r>
              <a:rPr lang="en-US" sz="1000" dirty="0"/>
              <a:t>/Newsroom/JT-G-yB62U6zzacNPeYGdg/Link/PTC58-0627.pdf</a:t>
            </a:r>
          </a:p>
        </p:txBody>
      </p:sp>
      <p:sp>
        <p:nvSpPr>
          <p:cNvPr id="7" name="TextBox 6">
            <a:extLst>
              <a:ext uri="{FF2B5EF4-FFF2-40B4-BE49-F238E27FC236}">
                <a16:creationId xmlns:a16="http://schemas.microsoft.com/office/drawing/2014/main" id="{D53843DA-4E16-BA8A-8881-8CD0F890D368}"/>
              </a:ext>
            </a:extLst>
          </p:cNvPr>
          <p:cNvSpPr txBox="1"/>
          <p:nvPr/>
        </p:nvSpPr>
        <p:spPr>
          <a:xfrm>
            <a:off x="5711759" y="6221149"/>
            <a:ext cx="4887817" cy="400110"/>
          </a:xfrm>
          <a:prstGeom prst="rect">
            <a:avLst/>
          </a:prstGeom>
          <a:noFill/>
        </p:spPr>
        <p:txBody>
          <a:bodyPr wrap="square" rtlCol="0">
            <a:spAutoFit/>
          </a:bodyPr>
          <a:lstStyle/>
          <a:p>
            <a:r>
              <a:rPr lang="en-US" sz="1000" dirty="0"/>
              <a:t>A. </a:t>
            </a:r>
            <a:r>
              <a:rPr lang="en-US" sz="1000" dirty="0" err="1"/>
              <a:t>Degiovanni</a:t>
            </a:r>
            <a:r>
              <a:rPr lang="en-US" sz="1000" dirty="0"/>
              <a:t> et al. NAPAC2016, https://</a:t>
            </a:r>
            <a:r>
              <a:rPr lang="en-US" sz="1000" dirty="0" err="1"/>
              <a:t>cds.cern.ch</a:t>
            </a:r>
            <a:r>
              <a:rPr lang="en-US" sz="1000" dirty="0"/>
              <a:t>/record/2314160/files/frb1io02.pdf</a:t>
            </a:r>
          </a:p>
          <a:p>
            <a:endParaRPr lang="en-US" sz="1000" dirty="0"/>
          </a:p>
        </p:txBody>
      </p:sp>
      <p:pic>
        <p:nvPicPr>
          <p:cNvPr id="1026" name="Picture 2" descr="AVO | A Largely De-Risked Technology">
            <a:extLst>
              <a:ext uri="{FF2B5EF4-FFF2-40B4-BE49-F238E27FC236}">
                <a16:creationId xmlns:a16="http://schemas.microsoft.com/office/drawing/2014/main" id="{0ACA144A-0A98-72CE-02BB-4BD348B1F5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1656" y="3026965"/>
            <a:ext cx="5715000" cy="3019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1502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34476-4DE5-494A-B07B-93CA83BDE3D8}"/>
              </a:ext>
            </a:extLst>
          </p:cNvPr>
          <p:cNvSpPr>
            <a:spLocks noGrp="1"/>
          </p:cNvSpPr>
          <p:nvPr>
            <p:ph type="title"/>
          </p:nvPr>
        </p:nvSpPr>
        <p:spPr/>
        <p:txBody>
          <a:bodyPr>
            <a:normAutofit/>
          </a:bodyPr>
          <a:lstStyle/>
          <a:p>
            <a:r>
              <a:rPr lang="en-US" dirty="0"/>
              <a:t>ACCIL Project</a:t>
            </a:r>
          </a:p>
        </p:txBody>
      </p:sp>
      <p:sp>
        <p:nvSpPr>
          <p:cNvPr id="3" name="Content Placeholder 2">
            <a:extLst>
              <a:ext uri="{FF2B5EF4-FFF2-40B4-BE49-F238E27FC236}">
                <a16:creationId xmlns:a16="http://schemas.microsoft.com/office/drawing/2014/main" id="{37A7E374-043C-4107-B634-7F88E457EE62}"/>
              </a:ext>
            </a:extLst>
          </p:cNvPr>
          <p:cNvSpPr>
            <a:spLocks noGrp="1"/>
          </p:cNvSpPr>
          <p:nvPr>
            <p:ph idx="1"/>
          </p:nvPr>
        </p:nvSpPr>
        <p:spPr/>
        <p:txBody>
          <a:bodyPr/>
          <a:lstStyle/>
          <a:p>
            <a:r>
              <a:rPr lang="en-US" dirty="0"/>
              <a:t>The Advanced Compact Carbon high gradient Ion </a:t>
            </a:r>
            <a:r>
              <a:rPr lang="en-US" dirty="0" err="1"/>
              <a:t>Linac</a:t>
            </a:r>
            <a:r>
              <a:rPr lang="en-US" dirty="0"/>
              <a:t> (ACCIL) is being developed by a collaboration of Argonne National Laboratory and RadiaBeam Systems</a:t>
            </a:r>
          </a:p>
          <a:p>
            <a:r>
              <a:rPr lang="en-US" dirty="0"/>
              <a:t>ACCIL must provide 1 GV accelerating voltage in a 45m footprint</a:t>
            </a:r>
          </a:p>
          <a:p>
            <a:r>
              <a:rPr lang="en-US" dirty="0"/>
              <a:t>To achieve this footprint, ~35 MV/m real-estate gradients and</a:t>
            </a:r>
            <a:r>
              <a:rPr lang="ru-RU" dirty="0"/>
              <a:t> </a:t>
            </a:r>
            <a:r>
              <a:rPr lang="en-US" u="sng" dirty="0"/>
              <a:t>50 MV/m </a:t>
            </a:r>
            <a:r>
              <a:rPr lang="en-US" dirty="0"/>
              <a:t>accelerating gradients are required.</a:t>
            </a:r>
          </a:p>
          <a:p>
            <a:r>
              <a:rPr lang="en-US" dirty="0"/>
              <a:t>The project goal is to develop 50 MV/m structures for </a:t>
            </a:r>
            <a:r>
              <a:rPr lang="el-GR" dirty="0"/>
              <a:t>β</a:t>
            </a:r>
            <a:r>
              <a:rPr lang="en-US" dirty="0"/>
              <a:t>=0.3-0.7</a:t>
            </a:r>
          </a:p>
          <a:p>
            <a:endParaRPr lang="en-US" dirty="0"/>
          </a:p>
        </p:txBody>
      </p:sp>
      <p:sp>
        <p:nvSpPr>
          <p:cNvPr id="4" name="Slide Number Placeholder 3">
            <a:extLst>
              <a:ext uri="{FF2B5EF4-FFF2-40B4-BE49-F238E27FC236}">
                <a16:creationId xmlns:a16="http://schemas.microsoft.com/office/drawing/2014/main" id="{EA2B3092-5464-4C1B-8C68-45FB0D7BAF51}"/>
              </a:ext>
            </a:extLst>
          </p:cNvPr>
          <p:cNvSpPr>
            <a:spLocks noGrp="1"/>
          </p:cNvSpPr>
          <p:nvPr>
            <p:ph type="sldNum" sz="quarter" idx="12"/>
          </p:nvPr>
        </p:nvSpPr>
        <p:spPr/>
        <p:txBody>
          <a:bodyPr/>
          <a:lstStyle/>
          <a:p>
            <a:fld id="{C5C77E4C-1CFD-374C-9DF5-B5483B4F8C58}" type="slidenum">
              <a:rPr lang="en-US" smtClean="0"/>
              <a:pPr/>
              <a:t>23</a:t>
            </a:fld>
            <a:endParaRPr lang="en-US" dirty="0"/>
          </a:p>
        </p:txBody>
      </p:sp>
      <p:pic>
        <p:nvPicPr>
          <p:cNvPr id="5" name="Picture 4">
            <a:extLst>
              <a:ext uri="{FF2B5EF4-FFF2-40B4-BE49-F238E27FC236}">
                <a16:creationId xmlns:a16="http://schemas.microsoft.com/office/drawing/2014/main" id="{EAA15D9A-3596-4E66-B696-C457A8FF433D}"/>
              </a:ext>
            </a:extLst>
          </p:cNvPr>
          <p:cNvPicPr>
            <a:picLocks noChangeAspect="1"/>
          </p:cNvPicPr>
          <p:nvPr/>
        </p:nvPicPr>
        <p:blipFill>
          <a:blip r:embed="rId3"/>
          <a:stretch>
            <a:fillRect/>
          </a:stretch>
        </p:blipFill>
        <p:spPr>
          <a:xfrm>
            <a:off x="800099" y="3188185"/>
            <a:ext cx="7505701" cy="2766524"/>
          </a:xfrm>
          <a:prstGeom prst="rect">
            <a:avLst/>
          </a:prstGeom>
        </p:spPr>
      </p:pic>
      <p:sp>
        <p:nvSpPr>
          <p:cNvPr id="7" name="TextBox 6">
            <a:extLst>
              <a:ext uri="{FF2B5EF4-FFF2-40B4-BE49-F238E27FC236}">
                <a16:creationId xmlns:a16="http://schemas.microsoft.com/office/drawing/2014/main" id="{6A2762F7-00BE-46B2-97F4-4231B3F9BEB0}"/>
              </a:ext>
            </a:extLst>
          </p:cNvPr>
          <p:cNvSpPr txBox="1"/>
          <p:nvPr/>
        </p:nvSpPr>
        <p:spPr>
          <a:xfrm>
            <a:off x="860651" y="5954709"/>
            <a:ext cx="6498454" cy="369332"/>
          </a:xfrm>
          <a:prstGeom prst="rect">
            <a:avLst/>
          </a:prstGeom>
          <a:noFill/>
        </p:spPr>
        <p:txBody>
          <a:bodyPr wrap="square">
            <a:spAutoFit/>
          </a:bodyPr>
          <a:lstStyle/>
          <a:p>
            <a:pPr lvl="0" algn="just"/>
            <a:r>
              <a:rPr kumimoji="0" lang="en-GB" altLang="en-US" b="0" i="0" u="none" strike="noStrike" cap="none" normalizeH="0" baseline="0" dirty="0" bmk="">
                <a:ln>
                  <a:noFill/>
                </a:ln>
                <a:solidFill>
                  <a:schemeClr val="tx1"/>
                </a:solidFill>
                <a:effectLst/>
                <a:ea typeface="Times New Roman" panose="02020603050405020304" pitchFamily="18" charset="0"/>
              </a:rPr>
              <a:t>P. Ostroumov </a:t>
            </a:r>
            <a:r>
              <a:rPr kumimoji="0" lang="en-GB" altLang="en-US" b="0" i="1" u="none" strike="noStrike" cap="none" normalizeH="0" baseline="0" dirty="0" bmk="">
                <a:ln>
                  <a:noFill/>
                </a:ln>
                <a:solidFill>
                  <a:schemeClr val="tx1"/>
                </a:solidFill>
                <a:effectLst/>
                <a:ea typeface="Times New Roman" panose="02020603050405020304" pitchFamily="18" charset="0"/>
              </a:rPr>
              <a:t>et al</a:t>
            </a:r>
            <a:r>
              <a:rPr kumimoji="0" lang="en-GB" altLang="en-US" b="0" i="0" u="none" strike="noStrike" cap="none" normalizeH="0" baseline="0" dirty="0" bmk="">
                <a:ln>
                  <a:noFill/>
                </a:ln>
                <a:solidFill>
                  <a:schemeClr val="tx1"/>
                </a:solidFill>
                <a:effectLst/>
                <a:ea typeface="Times New Roman" panose="02020603050405020304" pitchFamily="18" charset="0"/>
              </a:rPr>
              <a:t>., </a:t>
            </a:r>
            <a:r>
              <a:rPr lang="en-US" altLang="en-US" dirty="0" bmk="">
                <a:ea typeface="Times New Roman" panose="02020603050405020304" pitchFamily="18" charset="0"/>
              </a:rPr>
              <a:t>Compact Carbon Ion </a:t>
            </a:r>
            <a:r>
              <a:rPr lang="en-US" altLang="en-US" dirty="0" err="1" bmk="">
                <a:ea typeface="Times New Roman" panose="02020603050405020304" pitchFamily="18" charset="0"/>
              </a:rPr>
              <a:t>Linac</a:t>
            </a:r>
            <a:r>
              <a:rPr lang="en-US" altLang="en-US" dirty="0" bmk="">
                <a:ea typeface="Times New Roman" panose="02020603050405020304" pitchFamily="18" charset="0"/>
              </a:rPr>
              <a:t>, Proc. NAPAC-2016</a:t>
            </a:r>
            <a:endParaRPr kumimoji="0" lang="en-US" altLang="en-US" b="0" i="0" u="none" strike="noStrike" cap="none" normalizeH="0" baseline="0" dirty="0" bmk="">
              <a:ln>
                <a:noFill/>
              </a:ln>
              <a:solidFill>
                <a:schemeClr val="tx1"/>
              </a:solidFill>
              <a:effectLst/>
            </a:endParaRPr>
          </a:p>
        </p:txBody>
      </p:sp>
      <p:sp>
        <p:nvSpPr>
          <p:cNvPr id="8" name="TextBox 7">
            <a:extLst>
              <a:ext uri="{FF2B5EF4-FFF2-40B4-BE49-F238E27FC236}">
                <a16:creationId xmlns:a16="http://schemas.microsoft.com/office/drawing/2014/main" id="{AAE774EB-1E1B-48E3-9293-AE206684CBCD}"/>
              </a:ext>
            </a:extLst>
          </p:cNvPr>
          <p:cNvSpPr txBox="1"/>
          <p:nvPr/>
        </p:nvSpPr>
        <p:spPr>
          <a:xfrm>
            <a:off x="8602462" y="2525813"/>
            <a:ext cx="3116062" cy="4185761"/>
          </a:xfrm>
          <a:prstGeom prst="rect">
            <a:avLst/>
          </a:prstGeom>
          <a:noFill/>
        </p:spPr>
        <p:txBody>
          <a:bodyPr wrap="square" rtlCol="0">
            <a:spAutoFit/>
          </a:bodyPr>
          <a:lstStyle/>
          <a:p>
            <a:pPr marL="285750" indent="-285750">
              <a:buFont typeface="Arial" panose="020B0604020202020204" pitchFamily="34" charset="0"/>
              <a:buChar char="•"/>
            </a:pPr>
            <a:r>
              <a:rPr lang="en-US" sz="1400" b="0" i="0" u="none" strike="noStrike" baseline="0" dirty="0">
                <a:solidFill>
                  <a:srgbClr val="000000"/>
                </a:solidFill>
                <a:latin typeface="Arial" panose="020B0604020202020204" pitchFamily="34" charset="0"/>
              </a:rPr>
              <a:t>Capable of accelerating a variety of ion species, proton to neon, up to an energy of 450 MeV per nucleon</a:t>
            </a:r>
          </a:p>
          <a:p>
            <a:pPr marL="285750" indent="-285750">
              <a:buFont typeface="Arial" panose="020B0604020202020204" pitchFamily="34" charset="0"/>
              <a:buChar char="•"/>
            </a:pPr>
            <a:r>
              <a:rPr lang="en-US" sz="1400" b="0" i="0" u="none" strike="noStrike" baseline="0" dirty="0">
                <a:solidFill>
                  <a:srgbClr val="000000"/>
                </a:solidFill>
                <a:latin typeface="Arial" panose="020B0604020202020204" pitchFamily="34" charset="0"/>
              </a:rPr>
              <a:t>Pulse-to-pulse energy modulation</a:t>
            </a:r>
          </a:p>
          <a:p>
            <a:pPr marL="285750" indent="-285750">
              <a:buFont typeface="Arial" panose="020B0604020202020204" pitchFamily="34" charset="0"/>
              <a:buChar char="•"/>
            </a:pPr>
            <a:r>
              <a:rPr lang="en-US" sz="1400" b="0" i="0" u="none" strike="noStrike" baseline="0" dirty="0">
                <a:solidFill>
                  <a:srgbClr val="000000"/>
                </a:solidFill>
                <a:latin typeface="Arial" panose="020B0604020202020204" pitchFamily="34" charset="0"/>
              </a:rPr>
              <a:t>Intensity modulation at the source or by changing the pulse rep. rate</a:t>
            </a:r>
          </a:p>
          <a:p>
            <a:pPr marL="285750" indent="-285750">
              <a:buFont typeface="Arial" panose="020B0604020202020204" pitchFamily="34" charset="0"/>
              <a:buChar char="•"/>
            </a:pPr>
            <a:r>
              <a:rPr lang="en-US" sz="1400" b="0" i="0" u="none" strike="noStrike" baseline="0" dirty="0">
                <a:solidFill>
                  <a:srgbClr val="000000"/>
                </a:solidFill>
                <a:latin typeface="Arial" panose="020B0604020202020204" pitchFamily="34" charset="0"/>
              </a:rPr>
              <a:t>Fast ion beam switching possible from different ion sources in the front-end</a:t>
            </a:r>
          </a:p>
          <a:p>
            <a:pPr marL="285750" indent="-285750">
              <a:buFont typeface="Arial" panose="020B0604020202020204" pitchFamily="34" charset="0"/>
              <a:buChar char="•"/>
            </a:pPr>
            <a:r>
              <a:rPr lang="en-US" sz="1400" b="0" i="0" u="none" strike="noStrike" baseline="0" dirty="0">
                <a:solidFill>
                  <a:srgbClr val="000000"/>
                </a:solidFill>
                <a:latin typeface="Arial" panose="020B0604020202020204" pitchFamily="34" charset="0"/>
              </a:rPr>
              <a:t>Fast and effective variable energy intensity-modulated multi-ion beam therapy is possible with ACCIL</a:t>
            </a:r>
          </a:p>
          <a:p>
            <a:pPr marL="285750" indent="-285750">
              <a:buFont typeface="Arial" panose="020B0604020202020204" pitchFamily="34" charset="0"/>
              <a:buChar char="•"/>
            </a:pPr>
            <a:r>
              <a:rPr lang="en-US" sz="1400" b="0" i="0" u="none" strike="noStrike" baseline="0" dirty="0">
                <a:solidFill>
                  <a:srgbClr val="000000"/>
                </a:solidFill>
                <a:latin typeface="Arial" panose="020B0604020202020204" pitchFamily="34" charset="0"/>
              </a:rPr>
              <a:t>In addition to particle therapy, radiobiology research, imaging R&amp;D and other applications are possible</a:t>
            </a:r>
          </a:p>
        </p:txBody>
      </p:sp>
      <p:sp>
        <p:nvSpPr>
          <p:cNvPr id="9" name="Rectangle 8">
            <a:extLst>
              <a:ext uri="{FF2B5EF4-FFF2-40B4-BE49-F238E27FC236}">
                <a16:creationId xmlns:a16="http://schemas.microsoft.com/office/drawing/2014/main" id="{FA50B89B-9690-4A51-8F1C-BBB84A0664DB}"/>
              </a:ext>
            </a:extLst>
          </p:cNvPr>
          <p:cNvSpPr/>
          <p:nvPr/>
        </p:nvSpPr>
        <p:spPr>
          <a:xfrm>
            <a:off x="8602462" y="2525813"/>
            <a:ext cx="3258105" cy="418576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5301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35BC8B4-D532-405F-B0B2-0E321CDA5064}"/>
              </a:ext>
            </a:extLst>
          </p:cNvPr>
          <p:cNvPicPr>
            <a:picLocks noChangeAspect="1"/>
          </p:cNvPicPr>
          <p:nvPr/>
        </p:nvPicPr>
        <p:blipFill>
          <a:blip r:embed="rId3"/>
          <a:stretch>
            <a:fillRect/>
          </a:stretch>
        </p:blipFill>
        <p:spPr>
          <a:xfrm>
            <a:off x="3142630" y="4785544"/>
            <a:ext cx="2752647" cy="1885187"/>
          </a:xfrm>
          <a:prstGeom prst="rect">
            <a:avLst/>
          </a:prstGeom>
        </p:spPr>
      </p:pic>
      <p:sp>
        <p:nvSpPr>
          <p:cNvPr id="2" name="Title 1">
            <a:extLst>
              <a:ext uri="{FF2B5EF4-FFF2-40B4-BE49-F238E27FC236}">
                <a16:creationId xmlns:a16="http://schemas.microsoft.com/office/drawing/2014/main" id="{FE07FD47-7690-473E-BA43-648AAD2CD1B9}"/>
              </a:ext>
            </a:extLst>
          </p:cNvPr>
          <p:cNvSpPr>
            <a:spLocks noGrp="1"/>
          </p:cNvSpPr>
          <p:nvPr>
            <p:ph type="title"/>
          </p:nvPr>
        </p:nvSpPr>
        <p:spPr/>
        <p:txBody>
          <a:bodyPr/>
          <a:lstStyle/>
          <a:p>
            <a:r>
              <a:rPr lang="en-US" dirty="0"/>
              <a:t>ACCIL R&amp;D activities</a:t>
            </a:r>
          </a:p>
        </p:txBody>
      </p:sp>
      <p:sp>
        <p:nvSpPr>
          <p:cNvPr id="3" name="Content Placeholder 2">
            <a:extLst>
              <a:ext uri="{FF2B5EF4-FFF2-40B4-BE49-F238E27FC236}">
                <a16:creationId xmlns:a16="http://schemas.microsoft.com/office/drawing/2014/main" id="{29E2AFA6-CFDA-44FE-9C3B-28E04035EEA2}"/>
              </a:ext>
            </a:extLst>
          </p:cNvPr>
          <p:cNvSpPr>
            <a:spLocks noGrp="1"/>
          </p:cNvSpPr>
          <p:nvPr>
            <p:ph idx="1"/>
          </p:nvPr>
        </p:nvSpPr>
        <p:spPr/>
        <p:txBody>
          <a:bodyPr/>
          <a:lstStyle/>
          <a:p>
            <a:pPr algn="l"/>
            <a:r>
              <a:rPr lang="en-US" sz="1800" b="0" i="0" u="none" strike="noStrike" baseline="0" dirty="0">
                <a:solidFill>
                  <a:srgbClr val="000000"/>
                </a:solidFill>
                <a:latin typeface="Arial" panose="020B0604020202020204" pitchFamily="34" charset="0"/>
              </a:rPr>
              <a:t>Development of high-</a:t>
            </a:r>
            <a:r>
              <a:rPr lang="el-GR" sz="1800" b="0" i="0" u="none" strike="noStrike" baseline="0" dirty="0">
                <a:solidFill>
                  <a:srgbClr val="000000"/>
                </a:solidFill>
                <a:latin typeface="Arial" panose="020B0604020202020204" pitchFamily="34" charset="0"/>
              </a:rPr>
              <a:t>β</a:t>
            </a:r>
            <a:r>
              <a:rPr lang="en-US" sz="1800" b="0" i="0" u="none" strike="noStrike" baseline="0" dirty="0">
                <a:solidFill>
                  <a:srgbClr val="000000"/>
                </a:solidFill>
                <a:latin typeface="Arial" panose="020B0604020202020204" pitchFamily="34" charset="0"/>
              </a:rPr>
              <a:t> 50 MV/m CCL structure</a:t>
            </a:r>
          </a:p>
          <a:p>
            <a:pPr lvl="1"/>
            <a:r>
              <a:rPr lang="en-US" sz="1800" b="0" i="0" u="none" strike="noStrike" baseline="0" dirty="0">
                <a:solidFill>
                  <a:srgbClr val="000000"/>
                </a:solidFill>
                <a:latin typeface="Arial" panose="020B0604020202020204" pitchFamily="34" charset="0"/>
              </a:rPr>
              <a:t>Developed </a:t>
            </a:r>
            <a:r>
              <a:rPr lang="en-US" sz="1800" dirty="0">
                <a:solidFill>
                  <a:srgbClr val="000000"/>
                </a:solidFill>
                <a:latin typeface="Arial" panose="020B0604020202020204" pitchFamily="34" charset="0"/>
              </a:rPr>
              <a:t>and built by RadiaBeam, t</a:t>
            </a:r>
            <a:r>
              <a:rPr lang="en-US" sz="1800" b="0" i="0" u="none" strike="noStrike" baseline="0" dirty="0">
                <a:solidFill>
                  <a:srgbClr val="000000"/>
                </a:solidFill>
                <a:latin typeface="Arial" panose="020B0604020202020204" pitchFamily="34" charset="0"/>
              </a:rPr>
              <a:t>ested at Argonne in 2016</a:t>
            </a:r>
          </a:p>
          <a:p>
            <a:r>
              <a:rPr lang="en-US" sz="1800" b="0" i="0" u="none" strike="noStrike" baseline="0" dirty="0">
                <a:solidFill>
                  <a:srgbClr val="000000"/>
                </a:solidFill>
                <a:latin typeface="Arial" panose="020B0604020202020204" pitchFamily="34" charset="0"/>
              </a:rPr>
              <a:t>Negative Harmonic Structure for </a:t>
            </a:r>
            <a:r>
              <a:rPr lang="el-GR" sz="1800" b="0" i="0" u="none" strike="noStrike" baseline="0" dirty="0">
                <a:solidFill>
                  <a:srgbClr val="000000"/>
                </a:solidFill>
                <a:latin typeface="Arial" panose="020B0604020202020204" pitchFamily="34" charset="0"/>
              </a:rPr>
              <a:t>β</a:t>
            </a:r>
            <a:r>
              <a:rPr lang="en-US" sz="1800" b="0" i="0" u="none" strike="noStrike" baseline="0" dirty="0">
                <a:solidFill>
                  <a:srgbClr val="000000"/>
                </a:solidFill>
                <a:latin typeface="Arial" panose="020B0604020202020204" pitchFamily="34" charset="0"/>
              </a:rPr>
              <a:t>=0.3</a:t>
            </a:r>
          </a:p>
          <a:p>
            <a:pPr lvl="1"/>
            <a:r>
              <a:rPr lang="en-US" sz="1800" b="0" i="0" u="none" strike="noStrike" baseline="0" dirty="0">
                <a:solidFill>
                  <a:srgbClr val="000000"/>
                </a:solidFill>
                <a:latin typeface="Arial" panose="020B0604020202020204" pitchFamily="34" charset="0"/>
              </a:rPr>
              <a:t>Developed </a:t>
            </a:r>
            <a:r>
              <a:rPr lang="en-US" sz="1800" dirty="0">
                <a:solidFill>
                  <a:srgbClr val="000000"/>
                </a:solidFill>
                <a:latin typeface="Arial" panose="020B0604020202020204" pitchFamily="34" charset="0"/>
              </a:rPr>
              <a:t>and built by RadiaBeam, t</a:t>
            </a:r>
            <a:r>
              <a:rPr lang="en-US" sz="1800" b="0" i="0" u="none" strike="noStrike" baseline="0" dirty="0">
                <a:solidFill>
                  <a:srgbClr val="000000"/>
                </a:solidFill>
                <a:latin typeface="Arial" panose="020B0604020202020204" pitchFamily="34" charset="0"/>
              </a:rPr>
              <a:t>ested at Argonne in 2021</a:t>
            </a:r>
          </a:p>
          <a:p>
            <a:r>
              <a:rPr lang="en-US" sz="1800" b="0" i="0" u="none" strike="noStrike" baseline="0" dirty="0">
                <a:solidFill>
                  <a:srgbClr val="000000"/>
                </a:solidFill>
                <a:latin typeface="Arial" panose="020B0604020202020204" pitchFamily="34" charset="0"/>
              </a:rPr>
              <a:t>Negative Harmonic Structure for </a:t>
            </a:r>
            <a:r>
              <a:rPr lang="el-GR" sz="1800" b="0" i="0" u="none" strike="noStrike" baseline="0" dirty="0">
                <a:solidFill>
                  <a:srgbClr val="000000"/>
                </a:solidFill>
                <a:latin typeface="Arial" panose="020B0604020202020204" pitchFamily="34" charset="0"/>
              </a:rPr>
              <a:t>β</a:t>
            </a:r>
            <a:r>
              <a:rPr lang="en-US" sz="1800" b="0" i="0" u="none" strike="noStrike" baseline="0" dirty="0">
                <a:solidFill>
                  <a:srgbClr val="000000"/>
                </a:solidFill>
                <a:latin typeface="Arial" panose="020B0604020202020204" pitchFamily="34" charset="0"/>
              </a:rPr>
              <a:t>=0.3 at 1000 Hz rep. rate</a:t>
            </a:r>
          </a:p>
          <a:p>
            <a:pPr lvl="1"/>
            <a:r>
              <a:rPr lang="en-US" sz="1800" b="0" i="0" u="none" strike="noStrike" baseline="0" dirty="0">
                <a:solidFill>
                  <a:srgbClr val="000000"/>
                </a:solidFill>
                <a:latin typeface="Arial" panose="020B0604020202020204" pitchFamily="34" charset="0"/>
              </a:rPr>
              <a:t>Under development at RadiaBeam (due 2023)</a:t>
            </a:r>
          </a:p>
          <a:p>
            <a:r>
              <a:rPr lang="en-US" sz="1800" b="0" i="0" u="none" strike="noStrike" baseline="0" dirty="0">
                <a:solidFill>
                  <a:srgbClr val="000000"/>
                </a:solidFill>
                <a:latin typeface="Arial" panose="020B0604020202020204" pitchFamily="34" charset="0"/>
              </a:rPr>
              <a:t>Annular Coupled Structure for </a:t>
            </a:r>
            <a:r>
              <a:rPr lang="el-GR" sz="1800" b="0" i="0" u="none" strike="noStrike" baseline="0" dirty="0">
                <a:solidFill>
                  <a:srgbClr val="000000"/>
                </a:solidFill>
                <a:latin typeface="Arial" panose="020B0604020202020204" pitchFamily="34" charset="0"/>
              </a:rPr>
              <a:t>β</a:t>
            </a:r>
            <a:r>
              <a:rPr lang="en-US" sz="1800" b="0" i="0" u="none" strike="noStrike" baseline="0" dirty="0">
                <a:solidFill>
                  <a:srgbClr val="000000"/>
                </a:solidFill>
                <a:latin typeface="Arial" panose="020B0604020202020204" pitchFamily="34" charset="0"/>
              </a:rPr>
              <a:t>=0.4 </a:t>
            </a:r>
          </a:p>
          <a:p>
            <a:pPr lvl="1"/>
            <a:r>
              <a:rPr lang="en-US" sz="1800" dirty="0">
                <a:solidFill>
                  <a:srgbClr val="000000"/>
                </a:solidFill>
                <a:latin typeface="Arial" panose="020B0604020202020204" pitchFamily="34" charset="0"/>
              </a:rPr>
              <a:t>Under development at Argonne </a:t>
            </a:r>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Compact Ion Beam Scanner &amp; SC Gantry</a:t>
            </a:r>
          </a:p>
          <a:p>
            <a:pPr lvl="1"/>
            <a:r>
              <a:rPr lang="en-US" sz="1800" dirty="0">
                <a:solidFill>
                  <a:srgbClr val="000000"/>
                </a:solidFill>
                <a:latin typeface="Arial" panose="020B0604020202020204" pitchFamily="34" charset="0"/>
              </a:rPr>
              <a:t>Under development at Argonne</a:t>
            </a:r>
            <a:endParaRPr lang="en-US" dirty="0"/>
          </a:p>
        </p:txBody>
      </p:sp>
      <p:sp>
        <p:nvSpPr>
          <p:cNvPr id="4" name="Slide Number Placeholder 3">
            <a:extLst>
              <a:ext uri="{FF2B5EF4-FFF2-40B4-BE49-F238E27FC236}">
                <a16:creationId xmlns:a16="http://schemas.microsoft.com/office/drawing/2014/main" id="{C7FB789C-E265-4AB0-8CD7-7E3F5751D6E3}"/>
              </a:ext>
            </a:extLst>
          </p:cNvPr>
          <p:cNvSpPr>
            <a:spLocks noGrp="1"/>
          </p:cNvSpPr>
          <p:nvPr>
            <p:ph type="sldNum" sz="quarter" idx="12"/>
          </p:nvPr>
        </p:nvSpPr>
        <p:spPr/>
        <p:txBody>
          <a:bodyPr/>
          <a:lstStyle/>
          <a:p>
            <a:fld id="{C5C77E4C-1CFD-374C-9DF5-B5483B4F8C58}" type="slidenum">
              <a:rPr lang="en-US" smtClean="0"/>
              <a:pPr/>
              <a:t>24</a:t>
            </a:fld>
            <a:endParaRPr lang="en-US" dirty="0"/>
          </a:p>
        </p:txBody>
      </p:sp>
      <p:pic>
        <p:nvPicPr>
          <p:cNvPr id="5" name="Picture 4">
            <a:extLst>
              <a:ext uri="{FF2B5EF4-FFF2-40B4-BE49-F238E27FC236}">
                <a16:creationId xmlns:a16="http://schemas.microsoft.com/office/drawing/2014/main" id="{58C94ECC-AA9C-4EBA-86C8-2ADE88A7528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44160" y="677369"/>
            <a:ext cx="2462144" cy="2469483"/>
          </a:xfrm>
          <a:prstGeom prst="rect">
            <a:avLst/>
          </a:prstGeom>
        </p:spPr>
      </p:pic>
      <p:sp>
        <p:nvSpPr>
          <p:cNvPr id="6" name="TextBox 5">
            <a:extLst>
              <a:ext uri="{FF2B5EF4-FFF2-40B4-BE49-F238E27FC236}">
                <a16:creationId xmlns:a16="http://schemas.microsoft.com/office/drawing/2014/main" id="{9F257E18-4C3F-40C7-B701-78DFE1E92F83}"/>
              </a:ext>
            </a:extLst>
          </p:cNvPr>
          <p:cNvSpPr txBox="1"/>
          <p:nvPr/>
        </p:nvSpPr>
        <p:spPr>
          <a:xfrm>
            <a:off x="9518713" y="3032870"/>
            <a:ext cx="3164006" cy="523220"/>
          </a:xfrm>
          <a:prstGeom prst="rect">
            <a:avLst/>
          </a:prstGeom>
          <a:noFill/>
        </p:spPr>
        <p:txBody>
          <a:bodyPr wrap="square" rtlCol="0">
            <a:spAutoFit/>
          </a:bodyPr>
          <a:lstStyle/>
          <a:p>
            <a:pPr marL="171450" indent="-171450">
              <a:buFont typeface="Arial" panose="020B0604020202020204" pitchFamily="34" charset="0"/>
              <a:buChar char="•"/>
            </a:pPr>
            <a:r>
              <a:rPr lang="en-US" sz="1400" dirty="0"/>
              <a:t>L. </a:t>
            </a:r>
            <a:r>
              <a:rPr lang="en-US" sz="1400" dirty="0" err="1"/>
              <a:t>Faillace</a:t>
            </a:r>
            <a:r>
              <a:rPr lang="en-US" sz="1400" dirty="0"/>
              <a:t> at HG’2013 workshop</a:t>
            </a:r>
          </a:p>
          <a:p>
            <a:pPr marL="171450" indent="-171450">
              <a:buFont typeface="Arial" panose="020B0604020202020204" pitchFamily="34" charset="0"/>
              <a:buChar char="•"/>
            </a:pPr>
            <a:r>
              <a:rPr lang="en-US" sz="1400" dirty="0"/>
              <a:t>S. Kutsaev at HG’2016 workshop</a:t>
            </a:r>
          </a:p>
        </p:txBody>
      </p:sp>
      <p:pic>
        <p:nvPicPr>
          <p:cNvPr id="7" name="Picture 6">
            <a:extLst>
              <a:ext uri="{FF2B5EF4-FFF2-40B4-BE49-F238E27FC236}">
                <a16:creationId xmlns:a16="http://schemas.microsoft.com/office/drawing/2014/main" id="{751E92B4-DA84-4474-B5B6-B9FAD8706CA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190274" y="5054542"/>
            <a:ext cx="3164006" cy="1821802"/>
          </a:xfrm>
          <a:prstGeom prst="rect">
            <a:avLst/>
          </a:prstGeom>
        </p:spPr>
      </p:pic>
      <p:sp>
        <p:nvSpPr>
          <p:cNvPr id="8" name="TextBox 7">
            <a:extLst>
              <a:ext uri="{FF2B5EF4-FFF2-40B4-BE49-F238E27FC236}">
                <a16:creationId xmlns:a16="http://schemas.microsoft.com/office/drawing/2014/main" id="{5AE38D25-CECE-4620-871A-CFE69FB5622F}"/>
              </a:ext>
            </a:extLst>
          </p:cNvPr>
          <p:cNvSpPr txBox="1"/>
          <p:nvPr/>
        </p:nvSpPr>
        <p:spPr>
          <a:xfrm>
            <a:off x="9797963" y="5127611"/>
            <a:ext cx="2710228" cy="307777"/>
          </a:xfrm>
          <a:prstGeom prst="rect">
            <a:avLst/>
          </a:prstGeom>
          <a:noFill/>
        </p:spPr>
        <p:txBody>
          <a:bodyPr wrap="square">
            <a:spAutoFit/>
          </a:bodyPr>
          <a:lstStyle/>
          <a:p>
            <a:r>
              <a:rPr lang="en-US" sz="1400" i="0" u="none" strike="noStrike" baseline="0" dirty="0">
                <a:solidFill>
                  <a:srgbClr val="000000"/>
                </a:solidFill>
              </a:rPr>
              <a:t>B. Mustapha et al, NAPAC-19.</a:t>
            </a:r>
            <a:endParaRPr lang="en-US" sz="1400" dirty="0"/>
          </a:p>
        </p:txBody>
      </p:sp>
      <p:cxnSp>
        <p:nvCxnSpPr>
          <p:cNvPr id="10" name="Straight Arrow Connector 9">
            <a:extLst>
              <a:ext uri="{FF2B5EF4-FFF2-40B4-BE49-F238E27FC236}">
                <a16:creationId xmlns:a16="http://schemas.microsoft.com/office/drawing/2014/main" id="{E8BF25EC-CFF1-4F2E-9047-5B209CE96784}"/>
              </a:ext>
            </a:extLst>
          </p:cNvPr>
          <p:cNvCxnSpPr/>
          <p:nvPr/>
        </p:nvCxnSpPr>
        <p:spPr>
          <a:xfrm>
            <a:off x="6524427" y="1448656"/>
            <a:ext cx="1524205"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78CF634-4E51-46D9-A82D-493509F6DB7D}"/>
              </a:ext>
            </a:extLst>
          </p:cNvPr>
          <p:cNvCxnSpPr>
            <a:cxnSpLocks/>
            <a:endCxn id="7" idx="1"/>
          </p:cNvCxnSpPr>
          <p:nvPr/>
        </p:nvCxnSpPr>
        <p:spPr>
          <a:xfrm>
            <a:off x="5683827" y="4056542"/>
            <a:ext cx="506447" cy="190890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13924F4-B911-4524-9BEC-2933C27D5D4E}"/>
              </a:ext>
            </a:extLst>
          </p:cNvPr>
          <p:cNvCxnSpPr>
            <a:cxnSpLocks/>
          </p:cNvCxnSpPr>
          <p:nvPr/>
        </p:nvCxnSpPr>
        <p:spPr>
          <a:xfrm>
            <a:off x="3621011" y="4706620"/>
            <a:ext cx="322446" cy="72876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7D81AC8-F5DF-4088-9065-C809F9261D5C}"/>
              </a:ext>
            </a:extLst>
          </p:cNvPr>
          <p:cNvSpPr txBox="1"/>
          <p:nvPr/>
        </p:nvSpPr>
        <p:spPr>
          <a:xfrm>
            <a:off x="917223" y="6138674"/>
            <a:ext cx="2710228" cy="523220"/>
          </a:xfrm>
          <a:prstGeom prst="rect">
            <a:avLst/>
          </a:prstGeom>
          <a:noFill/>
        </p:spPr>
        <p:txBody>
          <a:bodyPr wrap="square">
            <a:spAutoFit/>
          </a:bodyPr>
          <a:lstStyle/>
          <a:p>
            <a:r>
              <a:rPr lang="en-US" sz="1400" b="0" i="0" u="none" strike="noStrike" baseline="0" dirty="0">
                <a:solidFill>
                  <a:srgbClr val="000000"/>
                </a:solidFill>
                <a:latin typeface="Arial" panose="020B0604020202020204" pitchFamily="34" charset="0"/>
              </a:rPr>
              <a:t>S. Ishmael et al, ASC-2016</a:t>
            </a:r>
          </a:p>
          <a:p>
            <a:r>
              <a:rPr lang="en-US" sz="1400" b="0" i="0" u="none" strike="noStrike" baseline="0" dirty="0">
                <a:solidFill>
                  <a:srgbClr val="000000"/>
                </a:solidFill>
                <a:latin typeface="Arial" panose="020B0604020202020204" pitchFamily="34" charset="0"/>
              </a:rPr>
              <a:t>Conference, Denver, Co</a:t>
            </a:r>
            <a:endParaRPr lang="en-US" sz="1400" dirty="0"/>
          </a:p>
        </p:txBody>
      </p:sp>
      <p:pic>
        <p:nvPicPr>
          <p:cNvPr id="15" name="Picture 14">
            <a:extLst>
              <a:ext uri="{FF2B5EF4-FFF2-40B4-BE49-F238E27FC236}">
                <a16:creationId xmlns:a16="http://schemas.microsoft.com/office/drawing/2014/main" id="{91582F92-F4AD-4997-838C-881F88E4A7F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bwMode="auto">
          <a:xfrm>
            <a:off x="6524427" y="3202450"/>
            <a:ext cx="2726613" cy="1852092"/>
          </a:xfrm>
          <a:prstGeom prst="rect">
            <a:avLst/>
          </a:prstGeom>
          <a:noFill/>
          <a:ln>
            <a:noFill/>
          </a:ln>
          <a:extLst>
            <a:ext uri="{53640926-AAD7-44D8-BBD7-CCE9431645EC}">
              <a14:shadowObscured xmlns:a14="http://schemas.microsoft.com/office/drawing/2010/main"/>
            </a:ext>
          </a:extLst>
        </p:spPr>
      </p:pic>
      <p:cxnSp>
        <p:nvCxnSpPr>
          <p:cNvPr id="16" name="Straight Arrow Connector 15">
            <a:extLst>
              <a:ext uri="{FF2B5EF4-FFF2-40B4-BE49-F238E27FC236}">
                <a16:creationId xmlns:a16="http://schemas.microsoft.com/office/drawing/2014/main" id="{BBE785A3-F65B-4F5C-8A55-13D8EE15B522}"/>
              </a:ext>
            </a:extLst>
          </p:cNvPr>
          <p:cNvCxnSpPr>
            <a:cxnSpLocks/>
          </p:cNvCxnSpPr>
          <p:nvPr/>
        </p:nvCxnSpPr>
        <p:spPr>
          <a:xfrm>
            <a:off x="7240610" y="2721770"/>
            <a:ext cx="495830" cy="42508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EBE71FE-C7CB-4D93-AA24-FC832123EFEE}"/>
              </a:ext>
            </a:extLst>
          </p:cNvPr>
          <p:cNvSpPr txBox="1"/>
          <p:nvPr/>
        </p:nvSpPr>
        <p:spPr>
          <a:xfrm>
            <a:off x="9251040" y="4056542"/>
            <a:ext cx="2926380" cy="523220"/>
          </a:xfrm>
          <a:prstGeom prst="rect">
            <a:avLst/>
          </a:prstGeom>
          <a:noFill/>
        </p:spPr>
        <p:txBody>
          <a:bodyPr wrap="square">
            <a:spAutoFit/>
          </a:bodyPr>
          <a:lstStyle/>
          <a:p>
            <a:r>
              <a:rPr lang="en-US" sz="1400" b="0" i="0" u="none" strike="noStrike" baseline="0" dirty="0">
                <a:solidFill>
                  <a:srgbClr val="000000"/>
                </a:solidFill>
                <a:latin typeface="Trebuchet MS" panose="020B0603020202020204" pitchFamily="34" charset="0"/>
              </a:rPr>
              <a:t>S.V. Kutsaev et al, IEEE Trans. </a:t>
            </a:r>
            <a:r>
              <a:rPr lang="en-US" sz="1400" b="0" i="0" u="none" strike="noStrike" baseline="0" dirty="0" err="1">
                <a:solidFill>
                  <a:srgbClr val="000000"/>
                </a:solidFill>
                <a:latin typeface="Trebuchet MS" panose="020B0603020202020204" pitchFamily="34" charset="0"/>
              </a:rPr>
              <a:t>Microw</a:t>
            </a:r>
            <a:r>
              <a:rPr lang="en-US" sz="1400" b="0" i="0" u="none" strike="noStrike" baseline="0" dirty="0">
                <a:solidFill>
                  <a:srgbClr val="000000"/>
                </a:solidFill>
                <a:latin typeface="Trebuchet MS" panose="020B0603020202020204" pitchFamily="34" charset="0"/>
              </a:rPr>
              <a:t>. </a:t>
            </a:r>
            <a:r>
              <a:rPr lang="en-US" sz="1400" b="0" i="0" u="none" strike="noStrike" baseline="0" dirty="0" err="1">
                <a:solidFill>
                  <a:srgbClr val="000000"/>
                </a:solidFill>
                <a:latin typeface="Trebuchet MS" panose="020B0603020202020204" pitchFamily="34" charset="0"/>
              </a:rPr>
              <a:t>Wirel</a:t>
            </a:r>
            <a:r>
              <a:rPr lang="en-US" sz="1400" b="0" i="0" u="none" strike="noStrike" baseline="0" dirty="0">
                <a:solidFill>
                  <a:srgbClr val="000000"/>
                </a:solidFill>
                <a:latin typeface="Trebuchet MS" panose="020B0603020202020204" pitchFamily="34" charset="0"/>
              </a:rPr>
              <a:t>. Comp. Lett., 2021</a:t>
            </a:r>
            <a:endParaRPr lang="en-US" sz="1400" dirty="0"/>
          </a:p>
        </p:txBody>
      </p:sp>
    </p:spTree>
    <p:extLst>
      <p:ext uri="{BB962C8B-B14F-4D97-AF65-F5344CB8AC3E}">
        <p14:creationId xmlns:p14="http://schemas.microsoft.com/office/powerpoint/2010/main" val="22230570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a:extLst>
              <a:ext uri="{FF2B5EF4-FFF2-40B4-BE49-F238E27FC236}">
                <a16:creationId xmlns:a16="http://schemas.microsoft.com/office/drawing/2014/main" id="{8A8B888D-BF54-DE6D-DF6E-A6F6826210A5}"/>
              </a:ext>
            </a:extLst>
          </p:cNvPr>
          <p:cNvSpPr txBox="1"/>
          <p:nvPr/>
        </p:nvSpPr>
        <p:spPr>
          <a:xfrm>
            <a:off x="1769494" y="137114"/>
            <a:ext cx="8802813" cy="954107"/>
          </a:xfrm>
          <a:prstGeom prst="rect">
            <a:avLst/>
          </a:prstGeom>
          <a:noFill/>
        </p:spPr>
        <p:txBody>
          <a:bodyPr wrap="square" rtlCol="0">
            <a:spAutoFit/>
          </a:bodyPr>
          <a:lstStyle/>
          <a:p>
            <a:pPr defTabSz="457200"/>
            <a:r>
              <a:rPr lang="en-US" sz="2800" b="1" dirty="0">
                <a:solidFill>
                  <a:srgbClr val="4472C4">
                    <a:lumMod val="75000"/>
                  </a:srgbClr>
                </a:solidFill>
                <a:latin typeface="Calibri" panose="020F0502020204030204"/>
              </a:rPr>
              <a:t>High current linear induction accelerators (LIAs) use magnetic induction to  accelerate particles</a:t>
            </a:r>
          </a:p>
        </p:txBody>
      </p:sp>
      <p:sp>
        <p:nvSpPr>
          <p:cNvPr id="52" name="TextBox 51">
            <a:extLst>
              <a:ext uri="{FF2B5EF4-FFF2-40B4-BE49-F238E27FC236}">
                <a16:creationId xmlns:a16="http://schemas.microsoft.com/office/drawing/2014/main" id="{542DD834-1AFF-39AF-604B-20043792BFC7}"/>
              </a:ext>
            </a:extLst>
          </p:cNvPr>
          <p:cNvSpPr txBox="1"/>
          <p:nvPr/>
        </p:nvSpPr>
        <p:spPr>
          <a:xfrm>
            <a:off x="8664814" y="3137296"/>
            <a:ext cx="601448" cy="307777"/>
          </a:xfrm>
          <a:prstGeom prst="rect">
            <a:avLst/>
          </a:prstGeom>
          <a:noFill/>
        </p:spPr>
        <p:txBody>
          <a:bodyPr wrap="none" rtlCol="0">
            <a:spAutoFit/>
          </a:bodyPr>
          <a:lstStyle/>
          <a:p>
            <a:pPr algn="ctr" defTabSz="457200"/>
            <a:r>
              <a:rPr lang="en-US" sz="1400" dirty="0">
                <a:solidFill>
                  <a:prstClr val="black"/>
                </a:solidFill>
                <a:latin typeface="Calibri" panose="020F0502020204030204"/>
              </a:rPr>
              <a:t>Beam</a:t>
            </a:r>
          </a:p>
        </p:txBody>
      </p:sp>
      <p:sp>
        <p:nvSpPr>
          <p:cNvPr id="53" name="TextBox 52">
            <a:extLst>
              <a:ext uri="{FF2B5EF4-FFF2-40B4-BE49-F238E27FC236}">
                <a16:creationId xmlns:a16="http://schemas.microsoft.com/office/drawing/2014/main" id="{2D14F4E5-6EE3-6588-7BB0-3224072DD04F}"/>
              </a:ext>
            </a:extLst>
          </p:cNvPr>
          <p:cNvSpPr txBox="1"/>
          <p:nvPr/>
        </p:nvSpPr>
        <p:spPr>
          <a:xfrm>
            <a:off x="9003372" y="1741638"/>
            <a:ext cx="935759" cy="523220"/>
          </a:xfrm>
          <a:prstGeom prst="rect">
            <a:avLst/>
          </a:prstGeom>
          <a:noFill/>
        </p:spPr>
        <p:txBody>
          <a:bodyPr wrap="square" rtlCol="0">
            <a:spAutoFit/>
          </a:bodyPr>
          <a:lstStyle/>
          <a:p>
            <a:pPr algn="ctr" defTabSz="457200"/>
            <a:r>
              <a:rPr lang="en-US" sz="1400" dirty="0">
                <a:solidFill>
                  <a:prstClr val="black"/>
                </a:solidFill>
                <a:latin typeface="Calibri" panose="020F0502020204030204"/>
              </a:rPr>
              <a:t>Magnetic core</a:t>
            </a:r>
          </a:p>
        </p:txBody>
      </p:sp>
      <p:cxnSp>
        <p:nvCxnSpPr>
          <p:cNvPr id="61" name="Straight Connector 60">
            <a:extLst>
              <a:ext uri="{FF2B5EF4-FFF2-40B4-BE49-F238E27FC236}">
                <a16:creationId xmlns:a16="http://schemas.microsoft.com/office/drawing/2014/main" id="{BEF62C76-393A-BCBE-A8FB-281C2A04E5E2}"/>
              </a:ext>
            </a:extLst>
          </p:cNvPr>
          <p:cNvCxnSpPr>
            <a:cxnSpLocks/>
          </p:cNvCxnSpPr>
          <p:nvPr/>
        </p:nvCxnSpPr>
        <p:spPr>
          <a:xfrm flipV="1">
            <a:off x="8402257" y="2511953"/>
            <a:ext cx="899907" cy="368146"/>
          </a:xfrm>
          <a:prstGeom prst="line">
            <a:avLst/>
          </a:prstGeom>
          <a:ln w="28575">
            <a:solidFill>
              <a:schemeClr val="tx1"/>
            </a:solidFill>
            <a:headEnd type="stealth" w="med" len="med"/>
            <a:tailEnd type="none" w="med" len="med"/>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B7D73103-7B11-D684-3FD6-05EE90F6BC9A}"/>
              </a:ext>
            </a:extLst>
          </p:cNvPr>
          <p:cNvSpPr txBox="1"/>
          <p:nvPr/>
        </p:nvSpPr>
        <p:spPr>
          <a:xfrm>
            <a:off x="9183630" y="2272040"/>
            <a:ext cx="1269573" cy="523220"/>
          </a:xfrm>
          <a:prstGeom prst="rect">
            <a:avLst/>
          </a:prstGeom>
          <a:noFill/>
        </p:spPr>
        <p:txBody>
          <a:bodyPr wrap="square" rtlCol="0">
            <a:spAutoFit/>
          </a:bodyPr>
          <a:lstStyle/>
          <a:p>
            <a:pPr algn="ctr" defTabSz="457200"/>
            <a:r>
              <a:rPr lang="en-US" sz="1400" dirty="0">
                <a:solidFill>
                  <a:prstClr val="black"/>
                </a:solidFill>
                <a:latin typeface="Calibri" panose="020F0502020204030204"/>
              </a:rPr>
              <a:t>Electric field develops here</a:t>
            </a:r>
          </a:p>
        </p:txBody>
      </p:sp>
      <p:cxnSp>
        <p:nvCxnSpPr>
          <p:cNvPr id="73" name="Straight Connector 72">
            <a:extLst>
              <a:ext uri="{FF2B5EF4-FFF2-40B4-BE49-F238E27FC236}">
                <a16:creationId xmlns:a16="http://schemas.microsoft.com/office/drawing/2014/main" id="{5786B04E-B99F-3268-FDE8-72076CFF6FD5}"/>
              </a:ext>
            </a:extLst>
          </p:cNvPr>
          <p:cNvCxnSpPr>
            <a:cxnSpLocks/>
          </p:cNvCxnSpPr>
          <p:nvPr/>
        </p:nvCxnSpPr>
        <p:spPr>
          <a:xfrm flipV="1">
            <a:off x="8041297" y="2078005"/>
            <a:ext cx="1142332" cy="433949"/>
          </a:xfrm>
          <a:prstGeom prst="line">
            <a:avLst/>
          </a:prstGeom>
          <a:ln w="28575">
            <a:solidFill>
              <a:schemeClr val="tx1"/>
            </a:solidFill>
            <a:headEnd type="stealth" w="med" len="med"/>
            <a:tailEnd type="none" w="med" len="med"/>
          </a:ln>
        </p:spPr>
        <p:style>
          <a:lnRef idx="1">
            <a:schemeClr val="accent1"/>
          </a:lnRef>
          <a:fillRef idx="0">
            <a:schemeClr val="accent1"/>
          </a:fillRef>
          <a:effectRef idx="0">
            <a:schemeClr val="accent1"/>
          </a:effectRef>
          <a:fontRef idx="minor">
            <a:schemeClr val="tx1"/>
          </a:fontRef>
        </p:style>
      </p:cxnSp>
      <p:pic>
        <p:nvPicPr>
          <p:cNvPr id="63" name="Picture 62">
            <a:extLst>
              <a:ext uri="{FF2B5EF4-FFF2-40B4-BE49-F238E27FC236}">
                <a16:creationId xmlns:a16="http://schemas.microsoft.com/office/drawing/2014/main" id="{155D228E-499E-0D1C-77DB-E8DFF3DEA5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1" y="6168718"/>
            <a:ext cx="1690381" cy="689282"/>
          </a:xfrm>
          <a:prstGeom prst="rect">
            <a:avLst/>
          </a:prstGeom>
        </p:spPr>
      </p:pic>
      <p:cxnSp>
        <p:nvCxnSpPr>
          <p:cNvPr id="64" name="Straight Connector 63">
            <a:extLst>
              <a:ext uri="{FF2B5EF4-FFF2-40B4-BE49-F238E27FC236}">
                <a16:creationId xmlns:a16="http://schemas.microsoft.com/office/drawing/2014/main" id="{E70A2CB3-4DF5-FF29-AEBD-3658A5AFBD47}"/>
              </a:ext>
            </a:extLst>
          </p:cNvPr>
          <p:cNvCxnSpPr/>
          <p:nvPr/>
        </p:nvCxnSpPr>
        <p:spPr>
          <a:xfrm>
            <a:off x="1769495" y="1085850"/>
            <a:ext cx="8488931" cy="0"/>
          </a:xfrm>
          <a:prstGeom prst="line">
            <a:avLst/>
          </a:prstGeom>
          <a:ln w="44450"/>
        </p:spPr>
        <p:style>
          <a:lnRef idx="1">
            <a:schemeClr val="accent1"/>
          </a:lnRef>
          <a:fillRef idx="0">
            <a:schemeClr val="accent1"/>
          </a:fillRef>
          <a:effectRef idx="0">
            <a:schemeClr val="accent1"/>
          </a:effectRef>
          <a:fontRef idx="minor">
            <a:schemeClr val="tx1"/>
          </a:fontRef>
        </p:style>
      </p:cxnSp>
      <p:grpSp>
        <p:nvGrpSpPr>
          <p:cNvPr id="70" name="Group 69">
            <a:extLst>
              <a:ext uri="{FF2B5EF4-FFF2-40B4-BE49-F238E27FC236}">
                <a16:creationId xmlns:a16="http://schemas.microsoft.com/office/drawing/2014/main" id="{B04B6CD6-6345-C92B-26ED-B63B40775E4E}"/>
              </a:ext>
            </a:extLst>
          </p:cNvPr>
          <p:cNvGrpSpPr/>
          <p:nvPr/>
        </p:nvGrpSpPr>
        <p:grpSpPr>
          <a:xfrm>
            <a:off x="2765700" y="1032075"/>
            <a:ext cx="6445309" cy="4076687"/>
            <a:chOff x="1446841" y="1356740"/>
            <a:chExt cx="6445309" cy="4076687"/>
          </a:xfrm>
        </p:grpSpPr>
        <p:grpSp>
          <p:nvGrpSpPr>
            <p:cNvPr id="74" name="Group 73">
              <a:extLst>
                <a:ext uri="{FF2B5EF4-FFF2-40B4-BE49-F238E27FC236}">
                  <a16:creationId xmlns:a16="http://schemas.microsoft.com/office/drawing/2014/main" id="{0B61DBBA-EE85-8B63-EF73-567A26A0157D}"/>
                </a:ext>
              </a:extLst>
            </p:cNvPr>
            <p:cNvGrpSpPr/>
            <p:nvPr/>
          </p:nvGrpSpPr>
          <p:grpSpPr>
            <a:xfrm>
              <a:off x="1619250" y="2100001"/>
              <a:ext cx="5905500" cy="3333426"/>
              <a:chOff x="1619250" y="2100001"/>
              <a:chExt cx="5905500" cy="3333426"/>
            </a:xfrm>
          </p:grpSpPr>
          <p:sp>
            <p:nvSpPr>
              <p:cNvPr id="95" name="Rectangle 94">
                <a:extLst>
                  <a:ext uri="{FF2B5EF4-FFF2-40B4-BE49-F238E27FC236}">
                    <a16:creationId xmlns:a16="http://schemas.microsoft.com/office/drawing/2014/main" id="{4DCC3207-C546-774F-8774-E996C81A40B8}"/>
                  </a:ext>
                </a:extLst>
              </p:cNvPr>
              <p:cNvSpPr/>
              <p:nvPr/>
            </p:nvSpPr>
            <p:spPr>
              <a:xfrm>
                <a:off x="1885950" y="2109526"/>
                <a:ext cx="5362575" cy="2645435"/>
              </a:xfrm>
              <a:prstGeom prst="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p:grpSp>
            <p:nvGrpSpPr>
              <p:cNvPr id="96" name="Group 95">
                <a:extLst>
                  <a:ext uri="{FF2B5EF4-FFF2-40B4-BE49-F238E27FC236}">
                    <a16:creationId xmlns:a16="http://schemas.microsoft.com/office/drawing/2014/main" id="{5705B212-C71D-88DF-8AB7-75EAB13175EC}"/>
                  </a:ext>
                </a:extLst>
              </p:cNvPr>
              <p:cNvGrpSpPr/>
              <p:nvPr/>
            </p:nvGrpSpPr>
            <p:grpSpPr>
              <a:xfrm>
                <a:off x="2267556" y="2521613"/>
                <a:ext cx="965136" cy="2911814"/>
                <a:chOff x="2267556" y="2512088"/>
                <a:chExt cx="965136" cy="2911814"/>
              </a:xfrm>
            </p:grpSpPr>
            <p:sp>
              <p:nvSpPr>
                <p:cNvPr id="121" name="Arc 120">
                  <a:extLst>
                    <a:ext uri="{FF2B5EF4-FFF2-40B4-BE49-F238E27FC236}">
                      <a16:creationId xmlns:a16="http://schemas.microsoft.com/office/drawing/2014/main" id="{77528DBC-E80D-C1EE-767C-B3D761979D09}"/>
                    </a:ext>
                  </a:extLst>
                </p:cNvPr>
                <p:cNvSpPr/>
                <p:nvPr/>
              </p:nvSpPr>
              <p:spPr>
                <a:xfrm flipH="1">
                  <a:off x="2391466" y="3779147"/>
                  <a:ext cx="240070" cy="1541116"/>
                </a:xfrm>
                <a:prstGeom prst="arc">
                  <a:avLst>
                    <a:gd name="adj1" fmla="val 16200000"/>
                    <a:gd name="adj2" fmla="val 3586244"/>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US" dirty="0">
                    <a:solidFill>
                      <a:prstClr val="black"/>
                    </a:solidFill>
                    <a:latin typeface="Calibri" panose="020F0502020204030204"/>
                  </a:endParaRPr>
                </a:p>
              </p:txBody>
            </p:sp>
            <p:sp>
              <p:nvSpPr>
                <p:cNvPr id="122" name="Flowchart: Direct Access Storage 121">
                  <a:extLst>
                    <a:ext uri="{FF2B5EF4-FFF2-40B4-BE49-F238E27FC236}">
                      <a16:creationId xmlns:a16="http://schemas.microsoft.com/office/drawing/2014/main" id="{824CA493-3B91-C6DD-C16F-54530C6A0BE3}"/>
                    </a:ext>
                  </a:extLst>
                </p:cNvPr>
                <p:cNvSpPr/>
                <p:nvPr/>
              </p:nvSpPr>
              <p:spPr>
                <a:xfrm>
                  <a:off x="2377498" y="2512088"/>
                  <a:ext cx="748145" cy="1838848"/>
                </a:xfrm>
                <a:prstGeom prst="flowChartMagneticDrum">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p:sp>
              <p:nvSpPr>
                <p:cNvPr id="123" name="Oval 122">
                  <a:extLst>
                    <a:ext uri="{FF2B5EF4-FFF2-40B4-BE49-F238E27FC236}">
                      <a16:creationId xmlns:a16="http://schemas.microsoft.com/office/drawing/2014/main" id="{21B29412-92D0-F5D2-4C39-9B7BB9245BF4}"/>
                    </a:ext>
                  </a:extLst>
                </p:cNvPr>
                <p:cNvSpPr/>
                <p:nvPr/>
              </p:nvSpPr>
              <p:spPr>
                <a:xfrm>
                  <a:off x="2969182" y="3034551"/>
                  <a:ext cx="77547" cy="79894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p:sp>
              <p:nvSpPr>
                <p:cNvPr id="124" name="Rectangle 123">
                  <a:extLst>
                    <a:ext uri="{FF2B5EF4-FFF2-40B4-BE49-F238E27FC236}">
                      <a16:creationId xmlns:a16="http://schemas.microsoft.com/office/drawing/2014/main" id="{646E27D3-32FB-40ED-2004-62FCD6874006}"/>
                    </a:ext>
                  </a:extLst>
                </p:cNvPr>
                <p:cNvSpPr/>
                <p:nvPr/>
              </p:nvSpPr>
              <p:spPr>
                <a:xfrm>
                  <a:off x="2282246" y="4748474"/>
                  <a:ext cx="935759" cy="67542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p:sp>
              <p:nvSpPr>
                <p:cNvPr id="125" name="Arc 124">
                  <a:extLst>
                    <a:ext uri="{FF2B5EF4-FFF2-40B4-BE49-F238E27FC236}">
                      <a16:creationId xmlns:a16="http://schemas.microsoft.com/office/drawing/2014/main" id="{C7FEB202-05ED-C433-7B5B-1066A2717AF2}"/>
                    </a:ext>
                  </a:extLst>
                </p:cNvPr>
                <p:cNvSpPr/>
                <p:nvPr/>
              </p:nvSpPr>
              <p:spPr>
                <a:xfrm>
                  <a:off x="2885573" y="3783359"/>
                  <a:ext cx="240070" cy="1541116"/>
                </a:xfrm>
                <a:prstGeom prst="arc">
                  <a:avLst>
                    <a:gd name="adj1" fmla="val 16200000"/>
                    <a:gd name="adj2" fmla="val 3586244"/>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US" dirty="0">
                    <a:solidFill>
                      <a:prstClr val="black"/>
                    </a:solidFill>
                    <a:latin typeface="Calibri" panose="020F0502020204030204"/>
                  </a:endParaRPr>
                </a:p>
              </p:txBody>
            </p:sp>
            <p:sp>
              <p:nvSpPr>
                <p:cNvPr id="126" name="TextBox 125">
                  <a:extLst>
                    <a:ext uri="{FF2B5EF4-FFF2-40B4-BE49-F238E27FC236}">
                      <a16:creationId xmlns:a16="http://schemas.microsoft.com/office/drawing/2014/main" id="{3FEB42E1-2656-EDA3-0E0D-D0DBE127AB89}"/>
                    </a:ext>
                  </a:extLst>
                </p:cNvPr>
                <p:cNvSpPr txBox="1"/>
                <p:nvPr/>
              </p:nvSpPr>
              <p:spPr>
                <a:xfrm>
                  <a:off x="2267556" y="4895725"/>
                  <a:ext cx="965136" cy="307777"/>
                </a:xfrm>
                <a:prstGeom prst="rect">
                  <a:avLst/>
                </a:prstGeom>
                <a:noFill/>
              </p:spPr>
              <p:txBody>
                <a:bodyPr wrap="none" rtlCol="0">
                  <a:spAutoFit/>
                </a:bodyPr>
                <a:lstStyle/>
                <a:p>
                  <a:pPr algn="ctr" defTabSz="457200"/>
                  <a:r>
                    <a:rPr lang="en-US" sz="1400" dirty="0">
                      <a:solidFill>
                        <a:prstClr val="black"/>
                      </a:solidFill>
                      <a:latin typeface="Calibri" panose="020F0502020204030204"/>
                    </a:rPr>
                    <a:t>Modulator</a:t>
                  </a:r>
                </a:p>
              </p:txBody>
            </p:sp>
          </p:grpSp>
          <p:grpSp>
            <p:nvGrpSpPr>
              <p:cNvPr id="97" name="Group 96">
                <a:extLst>
                  <a:ext uri="{FF2B5EF4-FFF2-40B4-BE49-F238E27FC236}">
                    <a16:creationId xmlns:a16="http://schemas.microsoft.com/office/drawing/2014/main" id="{A3B6DC09-70B0-56F4-4DC2-2A4228EAFEC8}"/>
                  </a:ext>
                </a:extLst>
              </p:cNvPr>
              <p:cNvGrpSpPr/>
              <p:nvPr/>
            </p:nvGrpSpPr>
            <p:grpSpPr>
              <a:xfrm>
                <a:off x="4095904" y="2521612"/>
                <a:ext cx="965136" cy="2911814"/>
                <a:chOff x="2266261" y="2512088"/>
                <a:chExt cx="965136" cy="2911814"/>
              </a:xfrm>
            </p:grpSpPr>
            <p:sp>
              <p:nvSpPr>
                <p:cNvPr id="115" name="Arc 114">
                  <a:extLst>
                    <a:ext uri="{FF2B5EF4-FFF2-40B4-BE49-F238E27FC236}">
                      <a16:creationId xmlns:a16="http://schemas.microsoft.com/office/drawing/2014/main" id="{149BB81D-C8DD-12AD-3067-FB44B33BAD47}"/>
                    </a:ext>
                  </a:extLst>
                </p:cNvPr>
                <p:cNvSpPr/>
                <p:nvPr/>
              </p:nvSpPr>
              <p:spPr>
                <a:xfrm flipH="1">
                  <a:off x="2391466" y="3779147"/>
                  <a:ext cx="240070" cy="1541116"/>
                </a:xfrm>
                <a:prstGeom prst="arc">
                  <a:avLst>
                    <a:gd name="adj1" fmla="val 16200000"/>
                    <a:gd name="adj2" fmla="val 3586244"/>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US" dirty="0">
                    <a:solidFill>
                      <a:prstClr val="black"/>
                    </a:solidFill>
                    <a:latin typeface="Calibri" panose="020F0502020204030204"/>
                  </a:endParaRPr>
                </a:p>
              </p:txBody>
            </p:sp>
            <p:sp>
              <p:nvSpPr>
                <p:cNvPr id="116" name="Flowchart: Direct Access Storage 115">
                  <a:extLst>
                    <a:ext uri="{FF2B5EF4-FFF2-40B4-BE49-F238E27FC236}">
                      <a16:creationId xmlns:a16="http://schemas.microsoft.com/office/drawing/2014/main" id="{44A28432-21F2-E283-3249-8207D509BA45}"/>
                    </a:ext>
                  </a:extLst>
                </p:cNvPr>
                <p:cNvSpPr/>
                <p:nvPr/>
              </p:nvSpPr>
              <p:spPr>
                <a:xfrm>
                  <a:off x="2377498" y="2512088"/>
                  <a:ext cx="748145" cy="1838848"/>
                </a:xfrm>
                <a:prstGeom prst="flowChartMagneticDrum">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p:sp>
              <p:nvSpPr>
                <p:cNvPr id="117" name="Oval 116">
                  <a:extLst>
                    <a:ext uri="{FF2B5EF4-FFF2-40B4-BE49-F238E27FC236}">
                      <a16:creationId xmlns:a16="http://schemas.microsoft.com/office/drawing/2014/main" id="{3E299C3C-7771-25E1-841D-85D42706A981}"/>
                    </a:ext>
                  </a:extLst>
                </p:cNvPr>
                <p:cNvSpPr/>
                <p:nvPr/>
              </p:nvSpPr>
              <p:spPr>
                <a:xfrm>
                  <a:off x="2969182" y="3034551"/>
                  <a:ext cx="77547" cy="79894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p:sp>
              <p:nvSpPr>
                <p:cNvPr id="118" name="Rectangle 117">
                  <a:extLst>
                    <a:ext uri="{FF2B5EF4-FFF2-40B4-BE49-F238E27FC236}">
                      <a16:creationId xmlns:a16="http://schemas.microsoft.com/office/drawing/2014/main" id="{D0D2B866-489E-FA88-B51B-3F61A6E39415}"/>
                    </a:ext>
                  </a:extLst>
                </p:cNvPr>
                <p:cNvSpPr/>
                <p:nvPr/>
              </p:nvSpPr>
              <p:spPr>
                <a:xfrm>
                  <a:off x="2282246" y="4748474"/>
                  <a:ext cx="935759" cy="67542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p:sp>
              <p:nvSpPr>
                <p:cNvPr id="119" name="Arc 118">
                  <a:extLst>
                    <a:ext uri="{FF2B5EF4-FFF2-40B4-BE49-F238E27FC236}">
                      <a16:creationId xmlns:a16="http://schemas.microsoft.com/office/drawing/2014/main" id="{1A15CEED-7CF2-3560-1202-BC29F6B1D934}"/>
                    </a:ext>
                  </a:extLst>
                </p:cNvPr>
                <p:cNvSpPr/>
                <p:nvPr/>
              </p:nvSpPr>
              <p:spPr>
                <a:xfrm>
                  <a:off x="2885573" y="3783359"/>
                  <a:ext cx="240070" cy="1541116"/>
                </a:xfrm>
                <a:prstGeom prst="arc">
                  <a:avLst>
                    <a:gd name="adj1" fmla="val 16200000"/>
                    <a:gd name="adj2" fmla="val 3586244"/>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US" dirty="0">
                    <a:solidFill>
                      <a:prstClr val="black"/>
                    </a:solidFill>
                    <a:latin typeface="Calibri" panose="020F0502020204030204"/>
                  </a:endParaRPr>
                </a:p>
              </p:txBody>
            </p:sp>
            <p:sp>
              <p:nvSpPr>
                <p:cNvPr id="120" name="TextBox 119">
                  <a:extLst>
                    <a:ext uri="{FF2B5EF4-FFF2-40B4-BE49-F238E27FC236}">
                      <a16:creationId xmlns:a16="http://schemas.microsoft.com/office/drawing/2014/main" id="{07E407D7-4425-4D5D-0160-A3805A7FE9C7}"/>
                    </a:ext>
                  </a:extLst>
                </p:cNvPr>
                <p:cNvSpPr txBox="1"/>
                <p:nvPr/>
              </p:nvSpPr>
              <p:spPr>
                <a:xfrm>
                  <a:off x="2266261" y="4905391"/>
                  <a:ext cx="965136" cy="307777"/>
                </a:xfrm>
                <a:prstGeom prst="rect">
                  <a:avLst/>
                </a:prstGeom>
                <a:noFill/>
              </p:spPr>
              <p:txBody>
                <a:bodyPr wrap="none" rtlCol="0">
                  <a:spAutoFit/>
                </a:bodyPr>
                <a:lstStyle/>
                <a:p>
                  <a:pPr algn="ctr" defTabSz="457200"/>
                  <a:r>
                    <a:rPr lang="en-US" sz="1400" dirty="0">
                      <a:solidFill>
                        <a:prstClr val="black"/>
                      </a:solidFill>
                      <a:latin typeface="Calibri" panose="020F0502020204030204"/>
                    </a:rPr>
                    <a:t>Modulator</a:t>
                  </a:r>
                </a:p>
              </p:txBody>
            </p:sp>
          </p:grpSp>
          <p:grpSp>
            <p:nvGrpSpPr>
              <p:cNvPr id="98" name="Group 97">
                <a:extLst>
                  <a:ext uri="{FF2B5EF4-FFF2-40B4-BE49-F238E27FC236}">
                    <a16:creationId xmlns:a16="http://schemas.microsoft.com/office/drawing/2014/main" id="{7EB088E1-A75E-6B1E-139A-667C3B06B1DD}"/>
                  </a:ext>
                </a:extLst>
              </p:cNvPr>
              <p:cNvGrpSpPr/>
              <p:nvPr/>
            </p:nvGrpSpPr>
            <p:grpSpPr>
              <a:xfrm>
                <a:off x="5916147" y="2521612"/>
                <a:ext cx="965136" cy="2911814"/>
                <a:chOff x="2266261" y="2512088"/>
                <a:chExt cx="965136" cy="2911814"/>
              </a:xfrm>
            </p:grpSpPr>
            <p:sp>
              <p:nvSpPr>
                <p:cNvPr id="109" name="Arc 108">
                  <a:extLst>
                    <a:ext uri="{FF2B5EF4-FFF2-40B4-BE49-F238E27FC236}">
                      <a16:creationId xmlns:a16="http://schemas.microsoft.com/office/drawing/2014/main" id="{E67BFDE6-4B5A-18AA-3A5D-2DA251C0BD51}"/>
                    </a:ext>
                  </a:extLst>
                </p:cNvPr>
                <p:cNvSpPr/>
                <p:nvPr/>
              </p:nvSpPr>
              <p:spPr>
                <a:xfrm flipH="1">
                  <a:off x="2391466" y="3779147"/>
                  <a:ext cx="240070" cy="1541116"/>
                </a:xfrm>
                <a:prstGeom prst="arc">
                  <a:avLst>
                    <a:gd name="adj1" fmla="val 16200000"/>
                    <a:gd name="adj2" fmla="val 3586244"/>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US" dirty="0">
                    <a:solidFill>
                      <a:prstClr val="black"/>
                    </a:solidFill>
                    <a:latin typeface="Calibri" panose="020F0502020204030204"/>
                  </a:endParaRPr>
                </a:p>
              </p:txBody>
            </p:sp>
            <p:sp>
              <p:nvSpPr>
                <p:cNvPr id="110" name="Flowchart: Direct Access Storage 109">
                  <a:extLst>
                    <a:ext uri="{FF2B5EF4-FFF2-40B4-BE49-F238E27FC236}">
                      <a16:creationId xmlns:a16="http://schemas.microsoft.com/office/drawing/2014/main" id="{03EFB5A1-3127-D2B4-A143-02223A480A12}"/>
                    </a:ext>
                  </a:extLst>
                </p:cNvPr>
                <p:cNvSpPr/>
                <p:nvPr/>
              </p:nvSpPr>
              <p:spPr>
                <a:xfrm>
                  <a:off x="2377498" y="2512088"/>
                  <a:ext cx="748145" cy="1838848"/>
                </a:xfrm>
                <a:prstGeom prst="flowChartMagneticDrum">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p:sp>
              <p:nvSpPr>
                <p:cNvPr id="111" name="Oval 110">
                  <a:extLst>
                    <a:ext uri="{FF2B5EF4-FFF2-40B4-BE49-F238E27FC236}">
                      <a16:creationId xmlns:a16="http://schemas.microsoft.com/office/drawing/2014/main" id="{D309DA13-FE22-4FCF-69D3-54F3EA75F095}"/>
                    </a:ext>
                  </a:extLst>
                </p:cNvPr>
                <p:cNvSpPr/>
                <p:nvPr/>
              </p:nvSpPr>
              <p:spPr>
                <a:xfrm>
                  <a:off x="2969182" y="3034551"/>
                  <a:ext cx="77547" cy="79894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p:sp>
              <p:nvSpPr>
                <p:cNvPr id="112" name="Rectangle 111">
                  <a:extLst>
                    <a:ext uri="{FF2B5EF4-FFF2-40B4-BE49-F238E27FC236}">
                      <a16:creationId xmlns:a16="http://schemas.microsoft.com/office/drawing/2014/main" id="{B1367852-B16F-436F-57B3-616B2B6D7229}"/>
                    </a:ext>
                  </a:extLst>
                </p:cNvPr>
                <p:cNvSpPr/>
                <p:nvPr/>
              </p:nvSpPr>
              <p:spPr>
                <a:xfrm>
                  <a:off x="2282246" y="4748474"/>
                  <a:ext cx="935759" cy="67542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p:sp>
              <p:nvSpPr>
                <p:cNvPr id="113" name="Arc 112">
                  <a:extLst>
                    <a:ext uri="{FF2B5EF4-FFF2-40B4-BE49-F238E27FC236}">
                      <a16:creationId xmlns:a16="http://schemas.microsoft.com/office/drawing/2014/main" id="{ED26DD44-5790-2D3B-DDD9-F14CC7EA010D}"/>
                    </a:ext>
                  </a:extLst>
                </p:cNvPr>
                <p:cNvSpPr/>
                <p:nvPr/>
              </p:nvSpPr>
              <p:spPr>
                <a:xfrm>
                  <a:off x="2885573" y="3783359"/>
                  <a:ext cx="240070" cy="1541116"/>
                </a:xfrm>
                <a:prstGeom prst="arc">
                  <a:avLst>
                    <a:gd name="adj1" fmla="val 16200000"/>
                    <a:gd name="adj2" fmla="val 3586244"/>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US" dirty="0">
                    <a:solidFill>
                      <a:prstClr val="black"/>
                    </a:solidFill>
                    <a:latin typeface="Calibri" panose="020F0502020204030204"/>
                  </a:endParaRPr>
                </a:p>
              </p:txBody>
            </p:sp>
            <p:sp>
              <p:nvSpPr>
                <p:cNvPr id="114" name="TextBox 113">
                  <a:extLst>
                    <a:ext uri="{FF2B5EF4-FFF2-40B4-BE49-F238E27FC236}">
                      <a16:creationId xmlns:a16="http://schemas.microsoft.com/office/drawing/2014/main" id="{F4FCED53-DCAC-50F5-965D-79B5589A50AE}"/>
                    </a:ext>
                  </a:extLst>
                </p:cNvPr>
                <p:cNvSpPr txBox="1"/>
                <p:nvPr/>
              </p:nvSpPr>
              <p:spPr>
                <a:xfrm>
                  <a:off x="2266261" y="4905387"/>
                  <a:ext cx="965136" cy="307777"/>
                </a:xfrm>
                <a:prstGeom prst="rect">
                  <a:avLst/>
                </a:prstGeom>
                <a:noFill/>
              </p:spPr>
              <p:txBody>
                <a:bodyPr wrap="none" rtlCol="0">
                  <a:spAutoFit/>
                </a:bodyPr>
                <a:lstStyle/>
                <a:p>
                  <a:pPr algn="ctr" defTabSz="457200"/>
                  <a:r>
                    <a:rPr lang="en-US" sz="1400" dirty="0">
                      <a:solidFill>
                        <a:prstClr val="black"/>
                      </a:solidFill>
                      <a:latin typeface="Calibri" panose="020F0502020204030204"/>
                    </a:rPr>
                    <a:t>Modulator</a:t>
                  </a:r>
                </a:p>
              </p:txBody>
            </p:sp>
          </p:grpSp>
          <p:cxnSp>
            <p:nvCxnSpPr>
              <p:cNvPr id="99" name="Straight Connector 98">
                <a:extLst>
                  <a:ext uri="{FF2B5EF4-FFF2-40B4-BE49-F238E27FC236}">
                    <a16:creationId xmlns:a16="http://schemas.microsoft.com/office/drawing/2014/main" id="{33B34727-D885-F03D-22F9-B560AC7B11D0}"/>
                  </a:ext>
                </a:extLst>
              </p:cNvPr>
              <p:cNvCxnSpPr>
                <a:cxnSpLocks/>
                <a:stCxn id="123" idx="2"/>
              </p:cNvCxnSpPr>
              <p:nvPr/>
            </p:nvCxnSpPr>
            <p:spPr>
              <a:xfrm>
                <a:off x="2969182" y="3443549"/>
                <a:ext cx="1251927" cy="41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A585FAC-EEF7-EFED-0FE7-EB87734580E2}"/>
                  </a:ext>
                </a:extLst>
              </p:cNvPr>
              <p:cNvCxnSpPr>
                <a:cxnSpLocks/>
              </p:cNvCxnSpPr>
              <p:nvPr/>
            </p:nvCxnSpPr>
            <p:spPr>
              <a:xfrm>
                <a:off x="4784857" y="3430134"/>
                <a:ext cx="1251927" cy="41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1" name="Rectangle 100">
                <a:extLst>
                  <a:ext uri="{FF2B5EF4-FFF2-40B4-BE49-F238E27FC236}">
                    <a16:creationId xmlns:a16="http://schemas.microsoft.com/office/drawing/2014/main" id="{D18B824E-685A-64E4-A8A1-604CD0E5D27A}"/>
                  </a:ext>
                </a:extLst>
              </p:cNvPr>
              <p:cNvSpPr/>
              <p:nvPr/>
            </p:nvSpPr>
            <p:spPr>
              <a:xfrm>
                <a:off x="1758655" y="3291881"/>
                <a:ext cx="248921"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p:sp>
            <p:nvSpPr>
              <p:cNvPr id="102" name="Rectangle 101">
                <a:extLst>
                  <a:ext uri="{FF2B5EF4-FFF2-40B4-BE49-F238E27FC236}">
                    <a16:creationId xmlns:a16="http://schemas.microsoft.com/office/drawing/2014/main" id="{16E4E582-6C88-649A-4EDF-7C003C86E1FE}"/>
                  </a:ext>
                </a:extLst>
              </p:cNvPr>
              <p:cNvSpPr/>
              <p:nvPr/>
            </p:nvSpPr>
            <p:spPr>
              <a:xfrm>
                <a:off x="7072219" y="3297374"/>
                <a:ext cx="248921"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p:cxnSp>
            <p:nvCxnSpPr>
              <p:cNvPr id="103" name="Straight Connector 102">
                <a:extLst>
                  <a:ext uri="{FF2B5EF4-FFF2-40B4-BE49-F238E27FC236}">
                    <a16:creationId xmlns:a16="http://schemas.microsoft.com/office/drawing/2014/main" id="{8940C691-92A0-7C1D-3FE4-C1165C22714D}"/>
                  </a:ext>
                </a:extLst>
              </p:cNvPr>
              <p:cNvCxnSpPr>
                <a:cxnSpLocks/>
                <a:endCxn id="122" idx="1"/>
              </p:cNvCxnSpPr>
              <p:nvPr/>
            </p:nvCxnSpPr>
            <p:spPr>
              <a:xfrm>
                <a:off x="1619250" y="3438525"/>
                <a:ext cx="758248" cy="25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5F98771A-9E13-0D46-6298-37979E55EDDE}"/>
                  </a:ext>
                </a:extLst>
              </p:cNvPr>
              <p:cNvCxnSpPr>
                <a:cxnSpLocks/>
              </p:cNvCxnSpPr>
              <p:nvPr/>
            </p:nvCxnSpPr>
            <p:spPr>
              <a:xfrm>
                <a:off x="6619688" y="3438815"/>
                <a:ext cx="905062" cy="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014C425D-DFCC-2371-53F2-918392156958}"/>
                  </a:ext>
                </a:extLst>
              </p:cNvPr>
              <p:cNvCxnSpPr>
                <a:cxnSpLocks/>
              </p:cNvCxnSpPr>
              <p:nvPr/>
            </p:nvCxnSpPr>
            <p:spPr>
              <a:xfrm>
                <a:off x="3661820" y="2100001"/>
                <a:ext cx="0" cy="1176599"/>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B7A9628C-119E-61D5-5E60-C73B1B0280CD}"/>
                  </a:ext>
                </a:extLst>
              </p:cNvPr>
              <p:cNvCxnSpPr>
                <a:cxnSpLocks/>
              </p:cNvCxnSpPr>
              <p:nvPr/>
            </p:nvCxnSpPr>
            <p:spPr>
              <a:xfrm>
                <a:off x="5500145" y="2100001"/>
                <a:ext cx="0" cy="119188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4A41A631-22C6-8186-F9DD-4E5C6BFDC413}"/>
                  </a:ext>
                </a:extLst>
              </p:cNvPr>
              <p:cNvCxnSpPr>
                <a:cxnSpLocks/>
              </p:cNvCxnSpPr>
              <p:nvPr/>
            </p:nvCxnSpPr>
            <p:spPr>
              <a:xfrm>
                <a:off x="5500145" y="3587156"/>
                <a:ext cx="0" cy="119188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8FD897B8-B4A3-8B0C-DA73-98A950537CEE}"/>
                  </a:ext>
                </a:extLst>
              </p:cNvPr>
              <p:cNvCxnSpPr>
                <a:cxnSpLocks/>
              </p:cNvCxnSpPr>
              <p:nvPr/>
            </p:nvCxnSpPr>
            <p:spPr>
              <a:xfrm>
                <a:off x="3661820" y="3585901"/>
                <a:ext cx="0" cy="119188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75" name="Oval 74">
              <a:extLst>
                <a:ext uri="{FF2B5EF4-FFF2-40B4-BE49-F238E27FC236}">
                  <a16:creationId xmlns:a16="http://schemas.microsoft.com/office/drawing/2014/main" id="{E11642D8-0119-3246-F7DE-CED269F6E37C}"/>
                </a:ext>
              </a:extLst>
            </p:cNvPr>
            <p:cNvSpPr/>
            <p:nvPr/>
          </p:nvSpPr>
          <p:spPr>
            <a:xfrm>
              <a:off x="2333053" y="4695571"/>
              <a:ext cx="116825" cy="10189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55FDF422-3BB9-28E4-97D7-362EA556038D}"/>
                    </a:ext>
                  </a:extLst>
                </p:cNvPr>
                <p:cNvSpPr txBox="1"/>
                <p:nvPr/>
              </p:nvSpPr>
              <p:spPr>
                <a:xfrm>
                  <a:off x="3337826" y="1356740"/>
                  <a:ext cx="4554324" cy="818879"/>
                </a:xfrm>
                <a:prstGeom prst="rect">
                  <a:avLst/>
                </a:prstGeom>
                <a:noFill/>
              </p:spPr>
              <p:txBody>
                <a:bodyPr wrap="none" rtlCol="0">
                  <a:spAutoFit/>
                </a:bodyPr>
                <a:lstStyle/>
                <a:p>
                  <a:pPr defTabSz="457200"/>
                  <a14:m>
                    <m:oMathPara xmlns:m="http://schemas.openxmlformats.org/officeDocument/2006/math">
                      <m:oMathParaPr>
                        <m:jc m:val="centerGroup"/>
                      </m:oMathParaPr>
                      <m:oMath xmlns:m="http://schemas.openxmlformats.org/officeDocument/2006/math">
                        <m:r>
                          <a:rPr lang="en-US" i="1">
                            <a:solidFill>
                              <a:srgbClr val="4472C4">
                                <a:lumMod val="75000"/>
                              </a:srgbClr>
                            </a:solidFill>
                            <a:latin typeface="Cambria Math" panose="02040503050406030204" pitchFamily="18" charset="0"/>
                          </a:rPr>
                          <m:t>𝐸𝑛𝑒𝑟𝑔𝑦</m:t>
                        </m:r>
                        <m:r>
                          <a:rPr lang="en-US" i="1">
                            <a:solidFill>
                              <a:srgbClr val="4472C4">
                                <a:lumMod val="75000"/>
                              </a:srgbClr>
                            </a:solidFill>
                            <a:latin typeface="Cambria Math" panose="02040503050406030204" pitchFamily="18" charset="0"/>
                          </a:rPr>
                          <m:t> </m:t>
                        </m:r>
                        <m:r>
                          <a:rPr lang="en-US" i="1">
                            <a:solidFill>
                              <a:srgbClr val="4472C4">
                                <a:lumMod val="75000"/>
                              </a:srgbClr>
                            </a:solidFill>
                            <a:latin typeface="Cambria Math" panose="02040503050406030204" pitchFamily="18" charset="0"/>
                          </a:rPr>
                          <m:t>𝑔𝑎𝑖𝑛</m:t>
                        </m:r>
                        <m:r>
                          <a:rPr lang="en-US" i="1">
                            <a:solidFill>
                              <a:srgbClr val="4472C4">
                                <a:lumMod val="75000"/>
                              </a:srgbClr>
                            </a:solidFill>
                            <a:latin typeface="Cambria Math" panose="02040503050406030204" pitchFamily="18" charset="0"/>
                          </a:rPr>
                          <m:t>=</m:t>
                        </m:r>
                        <m:r>
                          <a:rPr lang="en-US" i="1">
                            <a:solidFill>
                              <a:srgbClr val="4472C4">
                                <a:lumMod val="75000"/>
                              </a:srgbClr>
                            </a:solidFill>
                            <a:latin typeface="Cambria Math" panose="02040503050406030204" pitchFamily="18" charset="0"/>
                          </a:rPr>
                          <m:t>𝑞</m:t>
                        </m:r>
                        <m:nary>
                          <m:naryPr>
                            <m:chr m:val="∬"/>
                            <m:limLoc m:val="undOvr"/>
                            <m:subHide m:val="on"/>
                            <m:supHide m:val="on"/>
                            <m:ctrlPr>
                              <a:rPr lang="en-US" i="1">
                                <a:solidFill>
                                  <a:srgbClr val="4472C4">
                                    <a:lumMod val="75000"/>
                                  </a:srgbClr>
                                </a:solidFill>
                                <a:latin typeface="Cambria Math" panose="02040503050406030204" pitchFamily="18" charset="0"/>
                              </a:rPr>
                            </m:ctrlPr>
                          </m:naryPr>
                          <m:sub/>
                          <m:sup/>
                          <m:e>
                            <m:r>
                              <a:rPr lang="en-US" i="1">
                                <a:solidFill>
                                  <a:srgbClr val="4472C4">
                                    <a:lumMod val="75000"/>
                                  </a:srgbClr>
                                </a:solidFill>
                                <a:latin typeface="Cambria Math" panose="02040503050406030204" pitchFamily="18" charset="0"/>
                              </a:rPr>
                              <m:t>−</m:t>
                            </m:r>
                            <m:f>
                              <m:fPr>
                                <m:ctrlPr>
                                  <a:rPr lang="en-US" i="1">
                                    <a:solidFill>
                                      <a:srgbClr val="4472C4">
                                        <a:lumMod val="75000"/>
                                      </a:srgbClr>
                                    </a:solidFill>
                                    <a:latin typeface="Cambria Math" panose="02040503050406030204" pitchFamily="18" charset="0"/>
                                  </a:rPr>
                                </m:ctrlPr>
                              </m:fPr>
                              <m:num>
                                <m:r>
                                  <a:rPr lang="en-US" i="1">
                                    <a:solidFill>
                                      <a:srgbClr val="4472C4">
                                        <a:lumMod val="75000"/>
                                      </a:srgbClr>
                                    </a:solidFill>
                                    <a:latin typeface="Cambria Math" panose="02040503050406030204" pitchFamily="18" charset="0"/>
                                  </a:rPr>
                                  <m:t>𝜕</m:t>
                                </m:r>
                                <m:r>
                                  <a:rPr lang="en-US" i="1">
                                    <a:solidFill>
                                      <a:srgbClr val="4472C4">
                                        <a:lumMod val="75000"/>
                                      </a:srgbClr>
                                    </a:solidFill>
                                    <a:latin typeface="Cambria Math" panose="02040503050406030204" pitchFamily="18" charset="0"/>
                                  </a:rPr>
                                  <m:t>𝐵</m:t>
                                </m:r>
                              </m:num>
                              <m:den>
                                <m:r>
                                  <a:rPr lang="en-US" i="1">
                                    <a:solidFill>
                                      <a:srgbClr val="4472C4">
                                        <a:lumMod val="75000"/>
                                      </a:srgbClr>
                                    </a:solidFill>
                                    <a:latin typeface="Cambria Math" panose="02040503050406030204" pitchFamily="18" charset="0"/>
                                  </a:rPr>
                                  <m:t>𝜕</m:t>
                                </m:r>
                                <m:r>
                                  <a:rPr lang="en-US" i="1">
                                    <a:solidFill>
                                      <a:srgbClr val="4472C4">
                                        <a:lumMod val="75000"/>
                                      </a:srgbClr>
                                    </a:solidFill>
                                    <a:latin typeface="Cambria Math" panose="02040503050406030204" pitchFamily="18" charset="0"/>
                                  </a:rPr>
                                  <m:t>𝑡</m:t>
                                </m:r>
                              </m:den>
                            </m:f>
                            <m:r>
                              <a:rPr lang="en-US" i="1">
                                <a:solidFill>
                                  <a:srgbClr val="4472C4">
                                    <a:lumMod val="75000"/>
                                  </a:srgbClr>
                                </a:solidFill>
                                <a:latin typeface="Cambria Math" panose="02040503050406030204" pitchFamily="18" charset="0"/>
                              </a:rPr>
                              <m:t> </m:t>
                            </m:r>
                            <m:r>
                              <a:rPr lang="en-US" i="1">
                                <a:solidFill>
                                  <a:srgbClr val="4472C4">
                                    <a:lumMod val="75000"/>
                                  </a:srgbClr>
                                </a:solidFill>
                                <a:latin typeface="Cambria Math" panose="02040503050406030204" pitchFamily="18" charset="0"/>
                              </a:rPr>
                              <m:t>𝑑𝑆</m:t>
                            </m:r>
                          </m:e>
                        </m:nary>
                        <m:r>
                          <a:rPr lang="en-US" i="1">
                            <a:solidFill>
                              <a:srgbClr val="4472C4">
                                <a:lumMod val="75000"/>
                              </a:srgbClr>
                            </a:solidFill>
                            <a:latin typeface="Cambria Math" panose="02040503050406030204" pitchFamily="18" charset="0"/>
                          </a:rPr>
                          <m:t>=</m:t>
                        </m:r>
                        <m:r>
                          <a:rPr lang="en-US" i="1">
                            <a:solidFill>
                              <a:srgbClr val="4472C4">
                                <a:lumMod val="75000"/>
                              </a:srgbClr>
                            </a:solidFill>
                            <a:latin typeface="Cambria Math" panose="02040503050406030204" pitchFamily="18" charset="0"/>
                          </a:rPr>
                          <m:t>𝑞</m:t>
                        </m:r>
                        <m:nary>
                          <m:naryPr>
                            <m:chr m:val="∮"/>
                            <m:limLoc m:val="undOvr"/>
                            <m:subHide m:val="on"/>
                            <m:supHide m:val="on"/>
                            <m:ctrlPr>
                              <a:rPr lang="en-US" i="1">
                                <a:solidFill>
                                  <a:srgbClr val="4472C4">
                                    <a:lumMod val="75000"/>
                                  </a:srgbClr>
                                </a:solidFill>
                                <a:latin typeface="Cambria Math" panose="02040503050406030204" pitchFamily="18" charset="0"/>
                              </a:rPr>
                            </m:ctrlPr>
                          </m:naryPr>
                          <m:sub/>
                          <m:sup/>
                          <m:e>
                            <m:r>
                              <a:rPr lang="en-US" b="1" i="1">
                                <a:solidFill>
                                  <a:srgbClr val="4472C4">
                                    <a:lumMod val="75000"/>
                                  </a:srgbClr>
                                </a:solidFill>
                                <a:latin typeface="Cambria Math" panose="02040503050406030204" pitchFamily="18" charset="0"/>
                              </a:rPr>
                              <m:t>𝑬</m:t>
                            </m:r>
                            <m:r>
                              <a:rPr lang="en-US" i="1">
                                <a:solidFill>
                                  <a:srgbClr val="4472C4">
                                    <a:lumMod val="75000"/>
                                  </a:srgbClr>
                                </a:solidFill>
                                <a:latin typeface="Cambria Math" panose="02040503050406030204" pitchFamily="18" charset="0"/>
                                <a:ea typeface="Cambria Math" panose="02040503050406030204" pitchFamily="18" charset="0"/>
                              </a:rPr>
                              <m:t>∙</m:t>
                            </m:r>
                            <m:r>
                              <a:rPr lang="en-US" i="1">
                                <a:solidFill>
                                  <a:srgbClr val="4472C4">
                                    <a:lumMod val="75000"/>
                                  </a:srgbClr>
                                </a:solidFill>
                                <a:latin typeface="Cambria Math" panose="02040503050406030204" pitchFamily="18" charset="0"/>
                                <a:ea typeface="Cambria Math" panose="02040503050406030204" pitchFamily="18" charset="0"/>
                              </a:rPr>
                              <m:t>𝑑</m:t>
                            </m:r>
                            <m:r>
                              <a:rPr lang="en-US" b="1" i="1">
                                <a:solidFill>
                                  <a:srgbClr val="4472C4">
                                    <a:lumMod val="75000"/>
                                  </a:srgbClr>
                                </a:solidFill>
                                <a:latin typeface="Cambria Math" panose="02040503050406030204" pitchFamily="18" charset="0"/>
                                <a:ea typeface="Cambria Math" panose="02040503050406030204" pitchFamily="18" charset="0"/>
                              </a:rPr>
                              <m:t>𝒍</m:t>
                            </m:r>
                          </m:e>
                        </m:nary>
                      </m:oMath>
                    </m:oMathPara>
                  </a14:m>
                  <a:endParaRPr lang="en-US" dirty="0">
                    <a:solidFill>
                      <a:srgbClr val="4472C4">
                        <a:lumMod val="75000"/>
                      </a:srgbClr>
                    </a:solidFill>
                    <a:latin typeface="Calibri" panose="020F0502020204030204"/>
                  </a:endParaRPr>
                </a:p>
              </p:txBody>
            </p:sp>
          </mc:Choice>
          <mc:Fallback xmlns="">
            <p:sp>
              <p:nvSpPr>
                <p:cNvPr id="76" name="TextBox 75">
                  <a:extLst>
                    <a:ext uri="{FF2B5EF4-FFF2-40B4-BE49-F238E27FC236}">
                      <a16:creationId xmlns:a16="http://schemas.microsoft.com/office/drawing/2014/main" id="{55FDF422-3BB9-28E4-97D7-362EA556038D}"/>
                    </a:ext>
                  </a:extLst>
                </p:cNvPr>
                <p:cNvSpPr txBox="1">
                  <a:spLocks noRot="1" noChangeAspect="1" noMove="1" noResize="1" noEditPoints="1" noAdjustHandles="1" noChangeArrowheads="1" noChangeShapeType="1" noTextEdit="1"/>
                </p:cNvSpPr>
                <p:nvPr/>
              </p:nvSpPr>
              <p:spPr>
                <a:xfrm>
                  <a:off x="3337826" y="1356740"/>
                  <a:ext cx="4554324" cy="818879"/>
                </a:xfrm>
                <a:prstGeom prst="rect">
                  <a:avLst/>
                </a:prstGeom>
                <a:blipFill>
                  <a:blip r:embed="rId3"/>
                  <a:stretch>
                    <a:fillRect/>
                  </a:stretch>
                </a:blipFill>
              </p:spPr>
              <p:txBody>
                <a:bodyPr/>
                <a:lstStyle/>
                <a:p>
                  <a:r>
                    <a:rPr lang="en-US">
                      <a:noFill/>
                    </a:rPr>
                    <a:t> </a:t>
                  </a:r>
                </a:p>
              </p:txBody>
            </p:sp>
          </mc:Fallback>
        </mc:AlternateContent>
        <p:cxnSp>
          <p:nvCxnSpPr>
            <p:cNvPr id="78" name="Straight Connector 77">
              <a:extLst>
                <a:ext uri="{FF2B5EF4-FFF2-40B4-BE49-F238E27FC236}">
                  <a16:creationId xmlns:a16="http://schemas.microsoft.com/office/drawing/2014/main" id="{3744B791-DD5C-3DE3-476F-0976A7123FDB}"/>
                </a:ext>
              </a:extLst>
            </p:cNvPr>
            <p:cNvCxnSpPr>
              <a:cxnSpLocks/>
            </p:cNvCxnSpPr>
            <p:nvPr/>
          </p:nvCxnSpPr>
          <p:spPr>
            <a:xfrm>
              <a:off x="4835251" y="3334413"/>
              <a:ext cx="575569" cy="0"/>
            </a:xfrm>
            <a:prstGeom prst="line">
              <a:avLst/>
            </a:prstGeom>
            <a:ln w="22225">
              <a:prstDash val="sysDash"/>
              <a:tailEnd type="triangle" w="lg" len="lg"/>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762ED6F1-E14D-3D1E-6614-DEA6C2C1BBF9}"/>
                </a:ext>
              </a:extLst>
            </p:cNvPr>
            <p:cNvCxnSpPr>
              <a:cxnSpLocks/>
            </p:cNvCxnSpPr>
            <p:nvPr/>
          </p:nvCxnSpPr>
          <p:spPr>
            <a:xfrm>
              <a:off x="3751766" y="3350364"/>
              <a:ext cx="438192" cy="0"/>
            </a:xfrm>
            <a:prstGeom prst="line">
              <a:avLst/>
            </a:prstGeom>
            <a:ln w="22225">
              <a:prstDash val="sysDash"/>
              <a:tailEnd type="triangle" w="lg" len="lg"/>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7DF3900-8841-8B56-668B-EDBD46FC6E79}"/>
                </a:ext>
              </a:extLst>
            </p:cNvPr>
            <p:cNvCxnSpPr>
              <a:cxnSpLocks/>
            </p:cNvCxnSpPr>
            <p:nvPr/>
          </p:nvCxnSpPr>
          <p:spPr>
            <a:xfrm flipH="1">
              <a:off x="3708416" y="2167363"/>
              <a:ext cx="1702404" cy="0"/>
            </a:xfrm>
            <a:prstGeom prst="line">
              <a:avLst/>
            </a:prstGeom>
            <a:ln w="22225">
              <a:prstDash val="sysDash"/>
              <a:tailEnd type="triangle" w="lg" len="lg"/>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438C044-5164-0EF5-D7B7-84ADF1580B97}"/>
                </a:ext>
              </a:extLst>
            </p:cNvPr>
            <p:cNvCxnSpPr>
              <a:cxnSpLocks/>
            </p:cNvCxnSpPr>
            <p:nvPr/>
          </p:nvCxnSpPr>
          <p:spPr>
            <a:xfrm flipV="1">
              <a:off x="5410820" y="2275369"/>
              <a:ext cx="0" cy="935664"/>
            </a:xfrm>
            <a:prstGeom prst="line">
              <a:avLst/>
            </a:prstGeom>
            <a:ln w="22225">
              <a:prstDash val="sysDash"/>
              <a:tailEnd type="triangle" w="lg" len="lg"/>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8C68A4C0-8887-C9B8-21E0-A73A4CBF2554}"/>
                </a:ext>
              </a:extLst>
            </p:cNvPr>
            <p:cNvCxnSpPr>
              <a:cxnSpLocks/>
            </p:cNvCxnSpPr>
            <p:nvPr/>
          </p:nvCxnSpPr>
          <p:spPr>
            <a:xfrm>
              <a:off x="3743525" y="2296635"/>
              <a:ext cx="0" cy="935664"/>
            </a:xfrm>
            <a:prstGeom prst="line">
              <a:avLst/>
            </a:prstGeom>
            <a:ln w="22225">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78CB908F-E9E2-55A5-D8E7-CF566D8C41E4}"/>
                </a:ext>
              </a:extLst>
            </p:cNvPr>
            <p:cNvSpPr txBox="1"/>
            <p:nvPr/>
          </p:nvSpPr>
          <p:spPr>
            <a:xfrm>
              <a:off x="3712354" y="2992829"/>
              <a:ext cx="317716" cy="369332"/>
            </a:xfrm>
            <a:prstGeom prst="rect">
              <a:avLst/>
            </a:prstGeom>
            <a:noFill/>
          </p:spPr>
          <p:txBody>
            <a:bodyPr wrap="none" rtlCol="0">
              <a:spAutoFit/>
            </a:bodyPr>
            <a:lstStyle/>
            <a:p>
              <a:pPr defTabSz="457200"/>
              <a:r>
                <a:rPr lang="en-US" i="1" dirty="0">
                  <a:solidFill>
                    <a:srgbClr val="4472C4">
                      <a:lumMod val="75000"/>
                    </a:srgbClr>
                  </a:solidFill>
                  <a:latin typeface="Calibri" panose="020F0502020204030204"/>
                </a:rPr>
                <a:t>A</a:t>
              </a:r>
            </a:p>
          </p:txBody>
        </p:sp>
        <p:sp>
          <p:nvSpPr>
            <p:cNvPr id="84" name="TextBox 83">
              <a:extLst>
                <a:ext uri="{FF2B5EF4-FFF2-40B4-BE49-F238E27FC236}">
                  <a16:creationId xmlns:a16="http://schemas.microsoft.com/office/drawing/2014/main" id="{9739108E-E658-83D5-CDB3-C036FFB9A1A0}"/>
                </a:ext>
              </a:extLst>
            </p:cNvPr>
            <p:cNvSpPr txBox="1"/>
            <p:nvPr/>
          </p:nvSpPr>
          <p:spPr>
            <a:xfrm>
              <a:off x="4896238" y="3006346"/>
              <a:ext cx="317716" cy="369332"/>
            </a:xfrm>
            <a:prstGeom prst="rect">
              <a:avLst/>
            </a:prstGeom>
            <a:noFill/>
          </p:spPr>
          <p:txBody>
            <a:bodyPr wrap="none" rtlCol="0">
              <a:spAutoFit/>
            </a:bodyPr>
            <a:lstStyle/>
            <a:p>
              <a:pPr defTabSz="457200"/>
              <a:r>
                <a:rPr lang="en-US" i="1" dirty="0">
                  <a:solidFill>
                    <a:srgbClr val="4472C4">
                      <a:lumMod val="75000"/>
                    </a:srgbClr>
                  </a:solidFill>
                  <a:latin typeface="Calibri" panose="020F0502020204030204"/>
                </a:rPr>
                <a:t>B</a:t>
              </a:r>
            </a:p>
          </p:txBody>
        </p:sp>
        <p:sp>
          <p:nvSpPr>
            <p:cNvPr id="85" name="TextBox 84">
              <a:extLst>
                <a:ext uri="{FF2B5EF4-FFF2-40B4-BE49-F238E27FC236}">
                  <a16:creationId xmlns:a16="http://schemas.microsoft.com/office/drawing/2014/main" id="{09802E90-A9EF-06EA-1F1D-039425B51076}"/>
                </a:ext>
              </a:extLst>
            </p:cNvPr>
            <p:cNvSpPr txBox="1"/>
            <p:nvPr/>
          </p:nvSpPr>
          <p:spPr>
            <a:xfrm>
              <a:off x="5132561" y="3010386"/>
              <a:ext cx="304892" cy="369332"/>
            </a:xfrm>
            <a:prstGeom prst="rect">
              <a:avLst/>
            </a:prstGeom>
            <a:noFill/>
          </p:spPr>
          <p:txBody>
            <a:bodyPr wrap="none" rtlCol="0">
              <a:spAutoFit/>
            </a:bodyPr>
            <a:lstStyle/>
            <a:p>
              <a:pPr defTabSz="457200"/>
              <a:r>
                <a:rPr lang="en-US" i="1" dirty="0">
                  <a:solidFill>
                    <a:srgbClr val="4472C4">
                      <a:lumMod val="75000"/>
                    </a:srgbClr>
                  </a:solidFill>
                  <a:latin typeface="Calibri" panose="020F0502020204030204"/>
                </a:rPr>
                <a:t>C</a:t>
              </a:r>
            </a:p>
          </p:txBody>
        </p:sp>
        <p:sp>
          <p:nvSpPr>
            <p:cNvPr id="86" name="TextBox 85">
              <a:extLst>
                <a:ext uri="{FF2B5EF4-FFF2-40B4-BE49-F238E27FC236}">
                  <a16:creationId xmlns:a16="http://schemas.microsoft.com/office/drawing/2014/main" id="{18D27E3F-7C91-FF28-FB61-9FAE3EF06B14}"/>
                </a:ext>
              </a:extLst>
            </p:cNvPr>
            <p:cNvSpPr txBox="1"/>
            <p:nvPr/>
          </p:nvSpPr>
          <p:spPr>
            <a:xfrm>
              <a:off x="5114591" y="2120111"/>
              <a:ext cx="327334" cy="369332"/>
            </a:xfrm>
            <a:prstGeom prst="rect">
              <a:avLst/>
            </a:prstGeom>
            <a:noFill/>
          </p:spPr>
          <p:txBody>
            <a:bodyPr wrap="none" rtlCol="0">
              <a:spAutoFit/>
            </a:bodyPr>
            <a:lstStyle/>
            <a:p>
              <a:pPr defTabSz="457200"/>
              <a:r>
                <a:rPr lang="en-US" i="1" dirty="0">
                  <a:solidFill>
                    <a:srgbClr val="4472C4">
                      <a:lumMod val="75000"/>
                    </a:srgbClr>
                  </a:solidFill>
                  <a:latin typeface="Calibri" panose="020F0502020204030204"/>
                </a:rPr>
                <a:t>D</a:t>
              </a:r>
            </a:p>
          </p:txBody>
        </p:sp>
        <p:sp>
          <p:nvSpPr>
            <p:cNvPr id="87" name="TextBox 86">
              <a:extLst>
                <a:ext uri="{FF2B5EF4-FFF2-40B4-BE49-F238E27FC236}">
                  <a16:creationId xmlns:a16="http://schemas.microsoft.com/office/drawing/2014/main" id="{607F9661-09F9-1E9A-8E03-8280314C4BB3}"/>
                </a:ext>
              </a:extLst>
            </p:cNvPr>
            <p:cNvSpPr txBox="1"/>
            <p:nvPr/>
          </p:nvSpPr>
          <p:spPr>
            <a:xfrm>
              <a:off x="3713624" y="2135464"/>
              <a:ext cx="296876" cy="369332"/>
            </a:xfrm>
            <a:prstGeom prst="rect">
              <a:avLst/>
            </a:prstGeom>
            <a:noFill/>
          </p:spPr>
          <p:txBody>
            <a:bodyPr wrap="none" rtlCol="0">
              <a:spAutoFit/>
            </a:bodyPr>
            <a:lstStyle/>
            <a:p>
              <a:pPr defTabSz="457200"/>
              <a:r>
                <a:rPr lang="en-US" i="1" dirty="0">
                  <a:solidFill>
                    <a:srgbClr val="4472C4">
                      <a:lumMod val="75000"/>
                    </a:srgbClr>
                  </a:solidFill>
                  <a:latin typeface="Calibri" panose="020F0502020204030204"/>
                </a:rPr>
                <a:t>E</a:t>
              </a:r>
            </a:p>
          </p:txBody>
        </p:sp>
        <p:sp>
          <p:nvSpPr>
            <p:cNvPr id="88" name="TextBox 87">
              <a:extLst>
                <a:ext uri="{FF2B5EF4-FFF2-40B4-BE49-F238E27FC236}">
                  <a16:creationId xmlns:a16="http://schemas.microsoft.com/office/drawing/2014/main" id="{1BD3F06C-1ACA-492C-F0B6-BECBCB8ED3D8}"/>
                </a:ext>
              </a:extLst>
            </p:cNvPr>
            <p:cNvSpPr txBox="1"/>
            <p:nvPr/>
          </p:nvSpPr>
          <p:spPr>
            <a:xfrm>
              <a:off x="1446841" y="1548714"/>
              <a:ext cx="2082173" cy="369332"/>
            </a:xfrm>
            <a:prstGeom prst="rect">
              <a:avLst/>
            </a:prstGeom>
            <a:noFill/>
          </p:spPr>
          <p:txBody>
            <a:bodyPr wrap="none" rtlCol="0">
              <a:spAutoFit/>
            </a:bodyPr>
            <a:lstStyle/>
            <a:p>
              <a:pPr defTabSz="457200"/>
              <a:r>
                <a:rPr lang="en-US" dirty="0">
                  <a:solidFill>
                    <a:prstClr val="black"/>
                  </a:solidFill>
                  <a:latin typeface="Calibri" panose="020F0502020204030204"/>
                </a:rPr>
                <a:t>From Faraday’s Law:</a:t>
              </a:r>
            </a:p>
          </p:txBody>
        </p:sp>
        <p:sp>
          <p:nvSpPr>
            <p:cNvPr id="89" name="Oval 88">
              <a:extLst>
                <a:ext uri="{FF2B5EF4-FFF2-40B4-BE49-F238E27FC236}">
                  <a16:creationId xmlns:a16="http://schemas.microsoft.com/office/drawing/2014/main" id="{F82CCC5A-04F5-BDBA-72E5-38AA9F15EB6E}"/>
                </a:ext>
              </a:extLst>
            </p:cNvPr>
            <p:cNvSpPr/>
            <p:nvPr/>
          </p:nvSpPr>
          <p:spPr>
            <a:xfrm>
              <a:off x="4177102" y="4701469"/>
              <a:ext cx="116825" cy="10189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p:sp>
          <p:nvSpPr>
            <p:cNvPr id="90" name="Oval 89">
              <a:extLst>
                <a:ext uri="{FF2B5EF4-FFF2-40B4-BE49-F238E27FC236}">
                  <a16:creationId xmlns:a16="http://schemas.microsoft.com/office/drawing/2014/main" id="{4B808E86-2CFA-1E8B-C4F6-8E6B73B8FEE6}"/>
                </a:ext>
              </a:extLst>
            </p:cNvPr>
            <p:cNvSpPr/>
            <p:nvPr/>
          </p:nvSpPr>
          <p:spPr>
            <a:xfrm>
              <a:off x="6004050" y="4695571"/>
              <a:ext cx="116825" cy="10189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p:sp>
          <p:nvSpPr>
            <p:cNvPr id="91" name="Arc 90">
              <a:extLst>
                <a:ext uri="{FF2B5EF4-FFF2-40B4-BE49-F238E27FC236}">
                  <a16:creationId xmlns:a16="http://schemas.microsoft.com/office/drawing/2014/main" id="{4AF9B2BB-EC04-60A2-31D2-99DE72A08995}"/>
                </a:ext>
              </a:extLst>
            </p:cNvPr>
            <p:cNvSpPr/>
            <p:nvPr/>
          </p:nvSpPr>
          <p:spPr>
            <a:xfrm rot="15656345">
              <a:off x="4100140" y="2755832"/>
              <a:ext cx="2568598" cy="1633346"/>
            </a:xfrm>
            <a:prstGeom prst="arc">
              <a:avLst>
                <a:gd name="adj1" fmla="val 16200000"/>
                <a:gd name="adj2" fmla="val 18568171"/>
              </a:avLst>
            </a:prstGeom>
            <a:ln w="19050">
              <a:solidFill>
                <a:schemeClr val="accent4">
                  <a:lumMod val="75000"/>
                </a:schemeClr>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US" dirty="0">
                <a:solidFill>
                  <a:prstClr val="black"/>
                </a:solidFill>
                <a:latin typeface="Calibri" panose="020F0502020204030204"/>
              </a:endParaRPr>
            </a:p>
          </p:txBody>
        </p:sp>
        <p:sp>
          <p:nvSpPr>
            <p:cNvPr id="92" name="Arc 91">
              <a:extLst>
                <a:ext uri="{FF2B5EF4-FFF2-40B4-BE49-F238E27FC236}">
                  <a16:creationId xmlns:a16="http://schemas.microsoft.com/office/drawing/2014/main" id="{550479B8-3EB5-ED34-0815-E41E180A17B6}"/>
                </a:ext>
              </a:extLst>
            </p:cNvPr>
            <p:cNvSpPr/>
            <p:nvPr/>
          </p:nvSpPr>
          <p:spPr>
            <a:xfrm rot="15656345">
              <a:off x="3973866" y="2760180"/>
              <a:ext cx="2568598" cy="1633346"/>
            </a:xfrm>
            <a:prstGeom prst="arc">
              <a:avLst>
                <a:gd name="adj1" fmla="val 16200000"/>
                <a:gd name="adj2" fmla="val 18568171"/>
              </a:avLst>
            </a:prstGeom>
            <a:ln w="19050">
              <a:solidFill>
                <a:schemeClr val="accent4">
                  <a:lumMod val="75000"/>
                </a:schemeClr>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US" dirty="0">
                <a:solidFill>
                  <a:prstClr val="black"/>
                </a:solidFill>
                <a:latin typeface="Calibri" panose="020F0502020204030204"/>
              </a:endParaRPr>
            </a:p>
          </p:txBody>
        </p:sp>
        <p:sp>
          <p:nvSpPr>
            <p:cNvPr id="93" name="Arc 92">
              <a:extLst>
                <a:ext uri="{FF2B5EF4-FFF2-40B4-BE49-F238E27FC236}">
                  <a16:creationId xmlns:a16="http://schemas.microsoft.com/office/drawing/2014/main" id="{D50F6751-DD0A-2F90-1AEE-FD7975393144}"/>
                </a:ext>
              </a:extLst>
            </p:cNvPr>
            <p:cNvSpPr/>
            <p:nvPr/>
          </p:nvSpPr>
          <p:spPr>
            <a:xfrm rot="15656345">
              <a:off x="3851942" y="2751473"/>
              <a:ext cx="2568598" cy="1633346"/>
            </a:xfrm>
            <a:prstGeom prst="arc">
              <a:avLst>
                <a:gd name="adj1" fmla="val 16200000"/>
                <a:gd name="adj2" fmla="val 18568171"/>
              </a:avLst>
            </a:prstGeom>
            <a:ln w="19050">
              <a:solidFill>
                <a:schemeClr val="accent4">
                  <a:lumMod val="75000"/>
                </a:schemeClr>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US" dirty="0">
                <a:solidFill>
                  <a:prstClr val="black"/>
                </a:solidFill>
                <a:latin typeface="Calibri" panose="020F0502020204030204"/>
              </a:endParaRPr>
            </a:p>
          </p:txBody>
        </p:sp>
        <p:sp>
          <p:nvSpPr>
            <p:cNvPr id="94" name="TextBox 93">
              <a:extLst>
                <a:ext uri="{FF2B5EF4-FFF2-40B4-BE49-F238E27FC236}">
                  <a16:creationId xmlns:a16="http://schemas.microsoft.com/office/drawing/2014/main" id="{B8DD21B1-BF1B-AE58-C135-FF56FB144BCA}"/>
                </a:ext>
              </a:extLst>
            </p:cNvPr>
            <p:cNvSpPr txBox="1"/>
            <p:nvPr/>
          </p:nvSpPr>
          <p:spPr>
            <a:xfrm>
              <a:off x="4371371" y="2792837"/>
              <a:ext cx="314510" cy="369332"/>
            </a:xfrm>
            <a:prstGeom prst="rect">
              <a:avLst/>
            </a:prstGeom>
            <a:noFill/>
          </p:spPr>
          <p:txBody>
            <a:bodyPr wrap="none" rtlCol="0">
              <a:spAutoFit/>
            </a:bodyPr>
            <a:lstStyle/>
            <a:p>
              <a:pPr defTabSz="457200"/>
              <a:r>
                <a:rPr lang="en-US" b="1" i="1" dirty="0">
                  <a:solidFill>
                    <a:prstClr val="black"/>
                  </a:solidFill>
                  <a:latin typeface="Calibri" panose="020F0502020204030204"/>
                </a:rPr>
                <a:t>B</a:t>
              </a:r>
            </a:p>
          </p:txBody>
        </p:sp>
      </p:grpSp>
      <p:sp>
        <p:nvSpPr>
          <p:cNvPr id="72" name="Right Brace 71">
            <a:extLst>
              <a:ext uri="{FF2B5EF4-FFF2-40B4-BE49-F238E27FC236}">
                <a16:creationId xmlns:a16="http://schemas.microsoft.com/office/drawing/2014/main" id="{1AFAC8C5-6545-C656-C353-4308DA1ED821}"/>
              </a:ext>
            </a:extLst>
          </p:cNvPr>
          <p:cNvSpPr/>
          <p:nvPr/>
        </p:nvSpPr>
        <p:spPr>
          <a:xfrm rot="16200000">
            <a:off x="8277497" y="2749926"/>
            <a:ext cx="160480" cy="432538"/>
          </a:xfrm>
          <a:prstGeom prst="rightBrace">
            <a:avLst/>
          </a:prstGeom>
          <a:ln w="22225"/>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US">
              <a:solidFill>
                <a:prstClr val="black"/>
              </a:solidFill>
              <a:latin typeface="Calibri" panose="020F0502020204030204"/>
            </a:endParaRPr>
          </a:p>
        </p:txBody>
      </p:sp>
      <p:sp>
        <p:nvSpPr>
          <p:cNvPr id="77" name="TextBox 76">
            <a:extLst>
              <a:ext uri="{FF2B5EF4-FFF2-40B4-BE49-F238E27FC236}">
                <a16:creationId xmlns:a16="http://schemas.microsoft.com/office/drawing/2014/main" id="{9D4F7752-5D8B-0DBB-9A6D-6AD3B06C0F64}"/>
              </a:ext>
            </a:extLst>
          </p:cNvPr>
          <p:cNvSpPr txBox="1"/>
          <p:nvPr/>
        </p:nvSpPr>
        <p:spPr>
          <a:xfrm>
            <a:off x="1847472" y="5092058"/>
            <a:ext cx="8820528" cy="1077218"/>
          </a:xfrm>
          <a:prstGeom prst="rect">
            <a:avLst/>
          </a:prstGeom>
          <a:noFill/>
        </p:spPr>
        <p:txBody>
          <a:bodyPr wrap="square" rtlCol="0">
            <a:spAutoFit/>
          </a:bodyPr>
          <a:lstStyle/>
          <a:p>
            <a:pPr marL="285750" indent="-285750" defTabSz="457200">
              <a:buFont typeface="Arial" panose="020B0604020202020204" pitchFamily="34" charset="0"/>
              <a:buChar char="•"/>
            </a:pPr>
            <a:r>
              <a:rPr lang="en-US" sz="1600" dirty="0">
                <a:solidFill>
                  <a:prstClr val="black"/>
                </a:solidFill>
                <a:latin typeface="Calibri" panose="020F0502020204030204"/>
              </a:rPr>
              <a:t>2-3 kA electron beam currents typical</a:t>
            </a:r>
          </a:p>
          <a:p>
            <a:pPr marL="285750" indent="-285750" defTabSz="457200">
              <a:buFont typeface="Arial" panose="020B0604020202020204" pitchFamily="34" charset="0"/>
              <a:buChar char="•"/>
            </a:pPr>
            <a:r>
              <a:rPr lang="en-US" sz="1600" dirty="0">
                <a:solidFill>
                  <a:prstClr val="black"/>
                </a:solidFill>
                <a:latin typeface="Calibri" panose="020F0502020204030204"/>
              </a:rPr>
              <a:t>Can accelerate multiple beams in the same structure for conformal therapy</a:t>
            </a:r>
          </a:p>
          <a:p>
            <a:pPr marL="285750" indent="-285750" defTabSz="457200">
              <a:buFont typeface="Arial" panose="020B0604020202020204" pitchFamily="34" charset="0"/>
              <a:buChar char="•"/>
            </a:pPr>
            <a:r>
              <a:rPr lang="en-US" sz="1600" dirty="0">
                <a:solidFill>
                  <a:prstClr val="black"/>
                </a:solidFill>
                <a:latin typeface="Calibri" panose="020F0502020204030204"/>
              </a:rPr>
              <a:t>Technique can be used to accelerate ions or electrons – LBNL demonstrated heavy ions for fusion</a:t>
            </a:r>
          </a:p>
          <a:p>
            <a:pPr marL="285750" indent="-285750" defTabSz="457200">
              <a:buFont typeface="Arial" panose="020B0604020202020204" pitchFamily="34" charset="0"/>
              <a:buChar char="•"/>
            </a:pPr>
            <a:r>
              <a:rPr lang="en-US" sz="1600" dirty="0">
                <a:solidFill>
                  <a:prstClr val="black"/>
                </a:solidFill>
                <a:latin typeface="Calibri" panose="020F0502020204030204"/>
              </a:rPr>
              <a:t>More free parameters are available to suppress wake field effects</a:t>
            </a:r>
          </a:p>
        </p:txBody>
      </p:sp>
      <p:sp>
        <p:nvSpPr>
          <p:cNvPr id="2" name="TextBox 1">
            <a:extLst>
              <a:ext uri="{FF2B5EF4-FFF2-40B4-BE49-F238E27FC236}">
                <a16:creationId xmlns:a16="http://schemas.microsoft.com/office/drawing/2014/main" id="{EE70F64C-EDE0-69B7-AD1C-BF19EE0DCC80}"/>
              </a:ext>
            </a:extLst>
          </p:cNvPr>
          <p:cNvSpPr txBox="1"/>
          <p:nvPr/>
        </p:nvSpPr>
        <p:spPr>
          <a:xfrm>
            <a:off x="9170581" y="3722816"/>
            <a:ext cx="935759" cy="523220"/>
          </a:xfrm>
          <a:prstGeom prst="rect">
            <a:avLst/>
          </a:prstGeom>
          <a:noFill/>
        </p:spPr>
        <p:txBody>
          <a:bodyPr wrap="square" rtlCol="0">
            <a:spAutoFit/>
          </a:bodyPr>
          <a:lstStyle/>
          <a:p>
            <a:pPr algn="ctr" defTabSz="457200"/>
            <a:r>
              <a:rPr lang="en-US" sz="1400" dirty="0">
                <a:solidFill>
                  <a:prstClr val="black"/>
                </a:solidFill>
                <a:latin typeface="Calibri" panose="020F0502020204030204"/>
              </a:rPr>
              <a:t>Induction loop</a:t>
            </a:r>
          </a:p>
        </p:txBody>
      </p:sp>
      <p:cxnSp>
        <p:nvCxnSpPr>
          <p:cNvPr id="3" name="Straight Connector 2">
            <a:extLst>
              <a:ext uri="{FF2B5EF4-FFF2-40B4-BE49-F238E27FC236}">
                <a16:creationId xmlns:a16="http://schemas.microsoft.com/office/drawing/2014/main" id="{9E1A4FA9-EAA2-6397-8C49-E97F7428922C}"/>
              </a:ext>
            </a:extLst>
          </p:cNvPr>
          <p:cNvCxnSpPr>
            <a:cxnSpLocks/>
          </p:cNvCxnSpPr>
          <p:nvPr/>
        </p:nvCxnSpPr>
        <p:spPr>
          <a:xfrm flipV="1">
            <a:off x="8141468" y="4059182"/>
            <a:ext cx="1209370" cy="196558"/>
          </a:xfrm>
          <a:prstGeom prst="line">
            <a:avLst/>
          </a:prstGeom>
          <a:ln w="28575">
            <a:solidFill>
              <a:schemeClr val="tx1"/>
            </a:solidFill>
            <a:headEnd type="stealth"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DC4754A-EF13-D16B-F310-EBFF2C9F7AA9}"/>
              </a:ext>
            </a:extLst>
          </p:cNvPr>
          <p:cNvSpPr txBox="1"/>
          <p:nvPr/>
        </p:nvSpPr>
        <p:spPr>
          <a:xfrm>
            <a:off x="1869324" y="2144469"/>
            <a:ext cx="1076817" cy="738664"/>
          </a:xfrm>
          <a:prstGeom prst="rect">
            <a:avLst/>
          </a:prstGeom>
          <a:noFill/>
        </p:spPr>
        <p:txBody>
          <a:bodyPr wrap="square" rtlCol="0">
            <a:spAutoFit/>
          </a:bodyPr>
          <a:lstStyle/>
          <a:p>
            <a:pPr algn="ctr" defTabSz="457200"/>
            <a:r>
              <a:rPr lang="en-US" sz="1400" dirty="0">
                <a:solidFill>
                  <a:prstClr val="black"/>
                </a:solidFill>
                <a:latin typeface="Calibri" panose="020F0502020204030204"/>
              </a:rPr>
              <a:t>Accelerator “cell” boundary</a:t>
            </a:r>
          </a:p>
        </p:txBody>
      </p:sp>
      <p:cxnSp>
        <p:nvCxnSpPr>
          <p:cNvPr id="6" name="Straight Connector 5">
            <a:extLst>
              <a:ext uri="{FF2B5EF4-FFF2-40B4-BE49-F238E27FC236}">
                <a16:creationId xmlns:a16="http://schemas.microsoft.com/office/drawing/2014/main" id="{BB7C3B56-05CD-4897-F547-75BA374CC60D}"/>
              </a:ext>
            </a:extLst>
          </p:cNvPr>
          <p:cNvCxnSpPr>
            <a:cxnSpLocks/>
          </p:cNvCxnSpPr>
          <p:nvPr/>
        </p:nvCxnSpPr>
        <p:spPr>
          <a:xfrm flipH="1" flipV="1">
            <a:off x="2694499" y="2521368"/>
            <a:ext cx="456999" cy="160312"/>
          </a:xfrm>
          <a:prstGeom prst="line">
            <a:avLst/>
          </a:prstGeom>
          <a:ln w="28575">
            <a:solidFill>
              <a:schemeClr val="tx1"/>
            </a:solidFill>
            <a:headEnd type="stealth"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54213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185C5B-01E3-AD34-007F-EAB5736A7FFE}"/>
              </a:ext>
            </a:extLst>
          </p:cNvPr>
          <p:cNvSpPr txBox="1"/>
          <p:nvPr/>
        </p:nvSpPr>
        <p:spPr>
          <a:xfrm>
            <a:off x="1769494" y="137114"/>
            <a:ext cx="8653012" cy="954107"/>
          </a:xfrm>
          <a:prstGeom prst="rect">
            <a:avLst/>
          </a:prstGeom>
          <a:noFill/>
        </p:spPr>
        <p:txBody>
          <a:bodyPr wrap="square" rtlCol="0">
            <a:spAutoFit/>
          </a:bodyPr>
          <a:lstStyle/>
          <a:p>
            <a:r>
              <a:rPr lang="en-US" sz="2800" b="1" dirty="0">
                <a:solidFill>
                  <a:schemeClr val="accent1">
                    <a:lumMod val="75000"/>
                  </a:schemeClr>
                </a:solidFill>
              </a:rPr>
              <a:t>We are developing a compact induction linac for high current electron beams at 1 MHz pulse rate</a:t>
            </a:r>
          </a:p>
        </p:txBody>
      </p:sp>
      <p:pic>
        <p:nvPicPr>
          <p:cNvPr id="3" name="Picture 2">
            <a:extLst>
              <a:ext uri="{FF2B5EF4-FFF2-40B4-BE49-F238E27FC236}">
                <a16:creationId xmlns:a16="http://schemas.microsoft.com/office/drawing/2014/main" id="{05AE68F7-5083-1DAD-FDCB-573C2FB5C5D0}"/>
              </a:ext>
            </a:extLst>
          </p:cNvPr>
          <p:cNvPicPr>
            <a:picLocks noChangeAspect="1"/>
          </p:cNvPicPr>
          <p:nvPr/>
        </p:nvPicPr>
        <p:blipFill>
          <a:blip r:embed="rId2"/>
          <a:stretch>
            <a:fillRect/>
          </a:stretch>
        </p:blipFill>
        <p:spPr>
          <a:xfrm>
            <a:off x="1988248" y="1993642"/>
            <a:ext cx="1986643" cy="1946769"/>
          </a:xfrm>
          <a:prstGeom prst="rect">
            <a:avLst/>
          </a:prstGeom>
        </p:spPr>
      </p:pic>
      <p:pic>
        <p:nvPicPr>
          <p:cNvPr id="4" name="Picture 12">
            <a:extLst>
              <a:ext uri="{FF2B5EF4-FFF2-40B4-BE49-F238E27FC236}">
                <a16:creationId xmlns:a16="http://schemas.microsoft.com/office/drawing/2014/main" id="{376E07A1-97EC-21AE-1C6F-97D3F9A940C7}"/>
              </a:ext>
            </a:extLst>
          </p:cNvPr>
          <p:cNvPicPr>
            <a:picLocks noChangeAspect="1" noChangeArrowheads="1"/>
          </p:cNvPicPr>
          <p:nvPr/>
        </p:nvPicPr>
        <p:blipFill rotWithShape="1">
          <a:blip r:embed="rId3" cstate="print"/>
          <a:srcRect t="1473" r="2593" b="-1"/>
          <a:stretch/>
        </p:blipFill>
        <p:spPr bwMode="auto">
          <a:xfrm>
            <a:off x="1951885" y="4264314"/>
            <a:ext cx="1986643" cy="1580501"/>
          </a:xfrm>
          <a:prstGeom prst="rect">
            <a:avLst/>
          </a:prstGeom>
          <a:noFill/>
          <a:ln w="9525">
            <a:noFill/>
            <a:miter lim="800000"/>
            <a:headEnd/>
            <a:tailEnd/>
          </a:ln>
        </p:spPr>
      </p:pic>
      <p:sp>
        <p:nvSpPr>
          <p:cNvPr id="6" name="TextBox 5">
            <a:extLst>
              <a:ext uri="{FF2B5EF4-FFF2-40B4-BE49-F238E27FC236}">
                <a16:creationId xmlns:a16="http://schemas.microsoft.com/office/drawing/2014/main" id="{0A51A41F-0E81-E092-FA6C-7C1D6A8B0636}"/>
              </a:ext>
            </a:extLst>
          </p:cNvPr>
          <p:cNvSpPr txBox="1"/>
          <p:nvPr/>
        </p:nvSpPr>
        <p:spPr>
          <a:xfrm>
            <a:off x="1628968" y="1126639"/>
            <a:ext cx="4262316" cy="584775"/>
          </a:xfrm>
          <a:prstGeom prst="rect">
            <a:avLst/>
          </a:prstGeom>
          <a:noFill/>
        </p:spPr>
        <p:txBody>
          <a:bodyPr wrap="square" rtlCol="0">
            <a:spAutoFit/>
          </a:bodyPr>
          <a:lstStyle/>
          <a:p>
            <a:pPr marL="285750" indent="-285750">
              <a:buFont typeface="Arial" panose="020B0604020202020204" pitchFamily="34" charset="0"/>
              <a:buChar char="•"/>
            </a:pPr>
            <a:r>
              <a:rPr lang="en-US" sz="1600" u="sng" dirty="0"/>
              <a:t>Cell Development (LLNL)</a:t>
            </a:r>
            <a:r>
              <a:rPr lang="en-US" sz="1600" dirty="0"/>
              <a:t> - Goal 5 MV/m for multi-kA electron beams</a:t>
            </a:r>
          </a:p>
        </p:txBody>
      </p:sp>
      <p:pic>
        <p:nvPicPr>
          <p:cNvPr id="7" name="Picture 6">
            <a:extLst>
              <a:ext uri="{FF2B5EF4-FFF2-40B4-BE49-F238E27FC236}">
                <a16:creationId xmlns:a16="http://schemas.microsoft.com/office/drawing/2014/main" id="{FF5E3ECD-B5D8-DCAE-575E-04620392B9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1" y="6168718"/>
            <a:ext cx="1690381" cy="689282"/>
          </a:xfrm>
          <a:prstGeom prst="rect">
            <a:avLst/>
          </a:prstGeom>
        </p:spPr>
      </p:pic>
      <p:cxnSp>
        <p:nvCxnSpPr>
          <p:cNvPr id="8" name="Straight Connector 7">
            <a:extLst>
              <a:ext uri="{FF2B5EF4-FFF2-40B4-BE49-F238E27FC236}">
                <a16:creationId xmlns:a16="http://schemas.microsoft.com/office/drawing/2014/main" id="{DFD43D2C-19F4-8EA3-F04B-9C073EDED1B1}"/>
              </a:ext>
            </a:extLst>
          </p:cNvPr>
          <p:cNvCxnSpPr/>
          <p:nvPr/>
        </p:nvCxnSpPr>
        <p:spPr>
          <a:xfrm>
            <a:off x="1769495" y="1085850"/>
            <a:ext cx="8488931" cy="0"/>
          </a:xfrm>
          <a:prstGeom prst="line">
            <a:avLst/>
          </a:prstGeom>
          <a:ln w="44450"/>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9951722-8588-64BF-3C3C-8A1E87230E2B}"/>
              </a:ext>
            </a:extLst>
          </p:cNvPr>
          <p:cNvPicPr>
            <a:picLocks noChangeAspect="1"/>
          </p:cNvPicPr>
          <p:nvPr/>
        </p:nvPicPr>
        <p:blipFill>
          <a:blip r:embed="rId5"/>
          <a:stretch>
            <a:fillRect/>
          </a:stretch>
        </p:blipFill>
        <p:spPr>
          <a:xfrm>
            <a:off x="4019712" y="2035011"/>
            <a:ext cx="2076288" cy="1864028"/>
          </a:xfrm>
          <a:prstGeom prst="rect">
            <a:avLst/>
          </a:prstGeom>
        </p:spPr>
      </p:pic>
      <p:pic>
        <p:nvPicPr>
          <p:cNvPr id="9" name="Picture 8">
            <a:extLst>
              <a:ext uri="{FF2B5EF4-FFF2-40B4-BE49-F238E27FC236}">
                <a16:creationId xmlns:a16="http://schemas.microsoft.com/office/drawing/2014/main" id="{19526E3A-93A5-0138-9B29-81D05421065C}"/>
              </a:ext>
            </a:extLst>
          </p:cNvPr>
          <p:cNvPicPr>
            <a:picLocks noChangeAspect="1"/>
          </p:cNvPicPr>
          <p:nvPr/>
        </p:nvPicPr>
        <p:blipFill>
          <a:blip r:embed="rId6"/>
          <a:stretch>
            <a:fillRect/>
          </a:stretch>
        </p:blipFill>
        <p:spPr>
          <a:xfrm>
            <a:off x="6373614" y="2013136"/>
            <a:ext cx="2776650" cy="2831729"/>
          </a:xfrm>
          <a:prstGeom prst="rect">
            <a:avLst/>
          </a:prstGeom>
        </p:spPr>
      </p:pic>
      <p:pic>
        <p:nvPicPr>
          <p:cNvPr id="16" name="Picture 15">
            <a:extLst>
              <a:ext uri="{FF2B5EF4-FFF2-40B4-BE49-F238E27FC236}">
                <a16:creationId xmlns:a16="http://schemas.microsoft.com/office/drawing/2014/main" id="{F7EA0084-B92E-DD01-5AD3-8E643F56EE2F}"/>
              </a:ext>
            </a:extLst>
          </p:cNvPr>
          <p:cNvPicPr>
            <a:picLocks noChangeAspect="1"/>
          </p:cNvPicPr>
          <p:nvPr/>
        </p:nvPicPr>
        <p:blipFill>
          <a:blip r:embed="rId7"/>
          <a:stretch>
            <a:fillRect/>
          </a:stretch>
        </p:blipFill>
        <p:spPr>
          <a:xfrm>
            <a:off x="6731479" y="5032325"/>
            <a:ext cx="1438413" cy="1769733"/>
          </a:xfrm>
          <a:prstGeom prst="rect">
            <a:avLst/>
          </a:prstGeom>
        </p:spPr>
      </p:pic>
      <p:pic>
        <p:nvPicPr>
          <p:cNvPr id="18" name="Picture 17">
            <a:extLst>
              <a:ext uri="{FF2B5EF4-FFF2-40B4-BE49-F238E27FC236}">
                <a16:creationId xmlns:a16="http://schemas.microsoft.com/office/drawing/2014/main" id="{75C993C0-12DD-372B-68D9-118908A22AA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77620" y="2767710"/>
            <a:ext cx="1717765" cy="384195"/>
          </a:xfrm>
          <a:prstGeom prst="rect">
            <a:avLst/>
          </a:prstGeom>
          <a:solidFill>
            <a:schemeClr val="bg1"/>
          </a:solidFill>
        </p:spPr>
      </p:pic>
      <p:pic>
        <p:nvPicPr>
          <p:cNvPr id="20" name="Picture 19">
            <a:extLst>
              <a:ext uri="{FF2B5EF4-FFF2-40B4-BE49-F238E27FC236}">
                <a16:creationId xmlns:a16="http://schemas.microsoft.com/office/drawing/2014/main" id="{40B89DBE-4E59-9515-0DE8-4D2E8DA835A3}"/>
              </a:ext>
            </a:extLst>
          </p:cNvPr>
          <p:cNvPicPr>
            <a:picLocks noChangeAspect="1"/>
          </p:cNvPicPr>
          <p:nvPr/>
        </p:nvPicPr>
        <p:blipFill>
          <a:blip r:embed="rId9"/>
          <a:stretch>
            <a:fillRect/>
          </a:stretch>
        </p:blipFill>
        <p:spPr>
          <a:xfrm>
            <a:off x="9757104" y="1902528"/>
            <a:ext cx="665402" cy="844527"/>
          </a:xfrm>
          <a:prstGeom prst="rect">
            <a:avLst/>
          </a:prstGeom>
        </p:spPr>
      </p:pic>
      <p:cxnSp>
        <p:nvCxnSpPr>
          <p:cNvPr id="24" name="Straight Connector 23">
            <a:extLst>
              <a:ext uri="{FF2B5EF4-FFF2-40B4-BE49-F238E27FC236}">
                <a16:creationId xmlns:a16="http://schemas.microsoft.com/office/drawing/2014/main" id="{C68F35C0-D8AB-A677-5768-685086A35808}"/>
              </a:ext>
            </a:extLst>
          </p:cNvPr>
          <p:cNvCxnSpPr>
            <a:cxnSpLocks/>
          </p:cNvCxnSpPr>
          <p:nvPr/>
        </p:nvCxnSpPr>
        <p:spPr>
          <a:xfrm flipV="1">
            <a:off x="6096000" y="1352582"/>
            <a:ext cx="0" cy="48161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F65390A8-5B99-5844-7629-960002009B5C}"/>
              </a:ext>
            </a:extLst>
          </p:cNvPr>
          <p:cNvSpPr txBox="1"/>
          <p:nvPr/>
        </p:nvSpPr>
        <p:spPr>
          <a:xfrm>
            <a:off x="6200968" y="1121738"/>
            <a:ext cx="4467033" cy="830997"/>
          </a:xfrm>
          <a:prstGeom prst="rect">
            <a:avLst/>
          </a:prstGeom>
          <a:noFill/>
        </p:spPr>
        <p:txBody>
          <a:bodyPr wrap="square" rtlCol="0">
            <a:spAutoFit/>
          </a:bodyPr>
          <a:lstStyle/>
          <a:p>
            <a:pPr marL="285750" indent="-285750">
              <a:buFont typeface="Arial" panose="020B0604020202020204" pitchFamily="34" charset="0"/>
              <a:buChar char="•"/>
            </a:pPr>
            <a:r>
              <a:rPr lang="en-US" sz="1600" u="sng" dirty="0"/>
              <a:t>Modulator Development</a:t>
            </a:r>
            <a:r>
              <a:rPr lang="en-US" sz="1600" dirty="0"/>
              <a:t> - Silicon carbide photoconductive high voltage switching demonstrated &gt;1 MHz repetition rates</a:t>
            </a:r>
            <a:r>
              <a:rPr lang="en-US" sz="1600" baseline="30000" dirty="0"/>
              <a:t>+</a:t>
            </a:r>
          </a:p>
        </p:txBody>
      </p:sp>
      <p:sp>
        <p:nvSpPr>
          <p:cNvPr id="30" name="TextBox 29">
            <a:extLst>
              <a:ext uri="{FF2B5EF4-FFF2-40B4-BE49-F238E27FC236}">
                <a16:creationId xmlns:a16="http://schemas.microsoft.com/office/drawing/2014/main" id="{89801B50-1F4C-2B05-2154-28D8C27BDC78}"/>
              </a:ext>
            </a:extLst>
          </p:cNvPr>
          <p:cNvSpPr txBox="1"/>
          <p:nvPr/>
        </p:nvSpPr>
        <p:spPr>
          <a:xfrm>
            <a:off x="8188990" y="5279878"/>
            <a:ext cx="2233517"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a:t>MHz, short pulse operation has been demonstrated using compact laser diodes</a:t>
            </a:r>
          </a:p>
        </p:txBody>
      </p:sp>
      <p:sp>
        <p:nvSpPr>
          <p:cNvPr id="31" name="TextBox 30">
            <a:extLst>
              <a:ext uri="{FF2B5EF4-FFF2-40B4-BE49-F238E27FC236}">
                <a16:creationId xmlns:a16="http://schemas.microsoft.com/office/drawing/2014/main" id="{992D1327-7D1A-529E-7EBF-EB8781F9EF7E}"/>
              </a:ext>
            </a:extLst>
          </p:cNvPr>
          <p:cNvSpPr txBox="1"/>
          <p:nvPr/>
        </p:nvSpPr>
        <p:spPr>
          <a:xfrm>
            <a:off x="3900506" y="4821824"/>
            <a:ext cx="2233517"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a:t>Accelerator voltage pulse</a:t>
            </a:r>
          </a:p>
        </p:txBody>
      </p:sp>
      <p:sp>
        <p:nvSpPr>
          <p:cNvPr id="33" name="TextBox 32">
            <a:extLst>
              <a:ext uri="{FF2B5EF4-FFF2-40B4-BE49-F238E27FC236}">
                <a16:creationId xmlns:a16="http://schemas.microsoft.com/office/drawing/2014/main" id="{1FF78E26-5D19-72AC-D52C-7C0367017CF6}"/>
              </a:ext>
            </a:extLst>
          </p:cNvPr>
          <p:cNvSpPr txBox="1"/>
          <p:nvPr/>
        </p:nvSpPr>
        <p:spPr>
          <a:xfrm rot="16200000">
            <a:off x="1628955" y="4864785"/>
            <a:ext cx="441146" cy="307777"/>
          </a:xfrm>
          <a:prstGeom prst="rect">
            <a:avLst/>
          </a:prstGeom>
          <a:noFill/>
        </p:spPr>
        <p:txBody>
          <a:bodyPr wrap="none" rtlCol="0">
            <a:spAutoFit/>
          </a:bodyPr>
          <a:lstStyle/>
          <a:p>
            <a:r>
              <a:rPr lang="en-US" sz="1400" dirty="0"/>
              <a:t>MV</a:t>
            </a:r>
          </a:p>
        </p:txBody>
      </p:sp>
      <p:sp>
        <p:nvSpPr>
          <p:cNvPr id="34" name="TextBox 33">
            <a:extLst>
              <a:ext uri="{FF2B5EF4-FFF2-40B4-BE49-F238E27FC236}">
                <a16:creationId xmlns:a16="http://schemas.microsoft.com/office/drawing/2014/main" id="{F0DE8487-7C94-4F56-7F8F-3FE8F4D643A4}"/>
              </a:ext>
            </a:extLst>
          </p:cNvPr>
          <p:cNvSpPr txBox="1"/>
          <p:nvPr/>
        </p:nvSpPr>
        <p:spPr>
          <a:xfrm>
            <a:off x="8686857" y="6513360"/>
            <a:ext cx="1337226" cy="246221"/>
          </a:xfrm>
          <a:prstGeom prst="rect">
            <a:avLst/>
          </a:prstGeom>
          <a:noFill/>
        </p:spPr>
        <p:txBody>
          <a:bodyPr wrap="none" rtlCol="0">
            <a:spAutoFit/>
          </a:bodyPr>
          <a:lstStyle/>
          <a:p>
            <a:r>
              <a:rPr lang="en-US" sz="1000" baseline="30000" dirty="0"/>
              <a:t>+</a:t>
            </a:r>
            <a:r>
              <a:rPr lang="en-US" sz="1000" dirty="0"/>
              <a:t>Patent No. 9,748,859</a:t>
            </a:r>
          </a:p>
        </p:txBody>
      </p:sp>
    </p:spTree>
    <p:extLst>
      <p:ext uri="{BB962C8B-B14F-4D97-AF65-F5344CB8AC3E}">
        <p14:creationId xmlns:p14="http://schemas.microsoft.com/office/powerpoint/2010/main" val="7227640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CC1C94-B6C4-2C68-5876-6ACF36F2ECEF}"/>
              </a:ext>
            </a:extLst>
          </p:cNvPr>
          <p:cNvPicPr>
            <a:picLocks noChangeAspect="1"/>
          </p:cNvPicPr>
          <p:nvPr/>
        </p:nvPicPr>
        <p:blipFill>
          <a:blip r:embed="rId2"/>
          <a:stretch>
            <a:fillRect/>
          </a:stretch>
        </p:blipFill>
        <p:spPr>
          <a:xfrm>
            <a:off x="3214381" y="4152547"/>
            <a:ext cx="2062912" cy="2069743"/>
          </a:xfrm>
          <a:prstGeom prst="rect">
            <a:avLst/>
          </a:prstGeom>
        </p:spPr>
      </p:pic>
      <p:pic>
        <p:nvPicPr>
          <p:cNvPr id="4" name="Picture 3">
            <a:extLst>
              <a:ext uri="{FF2B5EF4-FFF2-40B4-BE49-F238E27FC236}">
                <a16:creationId xmlns:a16="http://schemas.microsoft.com/office/drawing/2014/main" id="{A9B7351F-8376-E39C-32B1-4830E976D5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1" y="6168718"/>
            <a:ext cx="1690381" cy="689282"/>
          </a:xfrm>
          <a:prstGeom prst="rect">
            <a:avLst/>
          </a:prstGeom>
        </p:spPr>
      </p:pic>
      <p:cxnSp>
        <p:nvCxnSpPr>
          <p:cNvPr id="5" name="Straight Connector 4">
            <a:extLst>
              <a:ext uri="{FF2B5EF4-FFF2-40B4-BE49-F238E27FC236}">
                <a16:creationId xmlns:a16="http://schemas.microsoft.com/office/drawing/2014/main" id="{85B5715D-CADB-C301-90E2-6560B0A339BA}"/>
              </a:ext>
            </a:extLst>
          </p:cNvPr>
          <p:cNvCxnSpPr/>
          <p:nvPr/>
        </p:nvCxnSpPr>
        <p:spPr>
          <a:xfrm>
            <a:off x="1933576" y="3797963"/>
            <a:ext cx="848893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398F467-EB3D-9C76-FBF8-16F488C59008}"/>
              </a:ext>
            </a:extLst>
          </p:cNvPr>
          <p:cNvSpPr txBox="1"/>
          <p:nvPr/>
        </p:nvSpPr>
        <p:spPr>
          <a:xfrm>
            <a:off x="1635676" y="70431"/>
            <a:ext cx="9084728" cy="954107"/>
          </a:xfrm>
          <a:prstGeom prst="rect">
            <a:avLst/>
          </a:prstGeom>
          <a:noFill/>
        </p:spPr>
        <p:txBody>
          <a:bodyPr wrap="square" rtlCol="0">
            <a:spAutoFit/>
          </a:bodyPr>
          <a:lstStyle/>
          <a:p>
            <a:pPr defTabSz="457200"/>
            <a:r>
              <a:rPr lang="en-US" sz="2800" b="1" dirty="0">
                <a:solidFill>
                  <a:srgbClr val="4472C4">
                    <a:lumMod val="75000"/>
                  </a:srgbClr>
                </a:solidFill>
                <a:latin typeface="Calibri" panose="020F0502020204030204"/>
              </a:rPr>
              <a:t>In vitro DNA FLASH tests define the accelerator design; a notional multi-beam LIA system design has been completed</a:t>
            </a:r>
          </a:p>
        </p:txBody>
      </p:sp>
      <p:pic>
        <p:nvPicPr>
          <p:cNvPr id="12" name="Picture 11">
            <a:extLst>
              <a:ext uri="{FF2B5EF4-FFF2-40B4-BE49-F238E27FC236}">
                <a16:creationId xmlns:a16="http://schemas.microsoft.com/office/drawing/2014/main" id="{84EAB125-BD96-7701-DBA0-980FC1AE0969}"/>
              </a:ext>
            </a:extLst>
          </p:cNvPr>
          <p:cNvPicPr>
            <a:picLocks noChangeAspect="1"/>
          </p:cNvPicPr>
          <p:nvPr/>
        </p:nvPicPr>
        <p:blipFill>
          <a:blip r:embed="rId4"/>
          <a:stretch>
            <a:fillRect/>
          </a:stretch>
        </p:blipFill>
        <p:spPr>
          <a:xfrm>
            <a:off x="3601896" y="1197080"/>
            <a:ext cx="2876551" cy="1617307"/>
          </a:xfrm>
          <a:prstGeom prst="rect">
            <a:avLst/>
          </a:prstGeom>
        </p:spPr>
      </p:pic>
      <p:pic>
        <p:nvPicPr>
          <p:cNvPr id="14" name="Picture 13">
            <a:extLst>
              <a:ext uri="{FF2B5EF4-FFF2-40B4-BE49-F238E27FC236}">
                <a16:creationId xmlns:a16="http://schemas.microsoft.com/office/drawing/2014/main" id="{BC80C335-AE82-4EFB-462D-574DCC72FA1A}"/>
              </a:ext>
            </a:extLst>
          </p:cNvPr>
          <p:cNvPicPr>
            <a:picLocks noChangeAspect="1"/>
          </p:cNvPicPr>
          <p:nvPr/>
        </p:nvPicPr>
        <p:blipFill>
          <a:blip r:embed="rId5"/>
          <a:stretch>
            <a:fillRect/>
          </a:stretch>
        </p:blipFill>
        <p:spPr>
          <a:xfrm>
            <a:off x="2072585" y="1197078"/>
            <a:ext cx="1352365" cy="1617308"/>
          </a:xfrm>
          <a:prstGeom prst="rect">
            <a:avLst/>
          </a:prstGeom>
        </p:spPr>
      </p:pic>
      <p:pic>
        <p:nvPicPr>
          <p:cNvPr id="17" name="Picture 16" descr="A black and white logo&#10;&#10;Description automatically generated">
            <a:extLst>
              <a:ext uri="{FF2B5EF4-FFF2-40B4-BE49-F238E27FC236}">
                <a16:creationId xmlns:a16="http://schemas.microsoft.com/office/drawing/2014/main" id="{D7D9C658-FA01-9D9B-6E4A-FB36FC0DF1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24125" y="3075074"/>
            <a:ext cx="1690381" cy="484271"/>
          </a:xfrm>
          <a:prstGeom prst="rect">
            <a:avLst/>
          </a:prstGeom>
          <a:solidFill>
            <a:srgbClr val="A12F7B"/>
          </a:solidFill>
        </p:spPr>
      </p:pic>
      <p:pic>
        <p:nvPicPr>
          <p:cNvPr id="26" name="Picture 25">
            <a:extLst>
              <a:ext uri="{FF2B5EF4-FFF2-40B4-BE49-F238E27FC236}">
                <a16:creationId xmlns:a16="http://schemas.microsoft.com/office/drawing/2014/main" id="{25092E3D-3419-B306-6821-36EC04F824CE}"/>
              </a:ext>
            </a:extLst>
          </p:cNvPr>
          <p:cNvPicPr>
            <a:picLocks noChangeAspect="1"/>
          </p:cNvPicPr>
          <p:nvPr/>
        </p:nvPicPr>
        <p:blipFill>
          <a:blip r:embed="rId7"/>
          <a:stretch>
            <a:fillRect/>
          </a:stretch>
        </p:blipFill>
        <p:spPr>
          <a:xfrm>
            <a:off x="5772432" y="3968788"/>
            <a:ext cx="4328473" cy="2316112"/>
          </a:xfrm>
          <a:prstGeom prst="rect">
            <a:avLst/>
          </a:prstGeom>
        </p:spPr>
      </p:pic>
      <p:grpSp>
        <p:nvGrpSpPr>
          <p:cNvPr id="63" name="Group 62">
            <a:extLst>
              <a:ext uri="{FF2B5EF4-FFF2-40B4-BE49-F238E27FC236}">
                <a16:creationId xmlns:a16="http://schemas.microsoft.com/office/drawing/2014/main" id="{2D32F8C7-CC95-9CD4-7E48-4279FC3F12A2}"/>
              </a:ext>
            </a:extLst>
          </p:cNvPr>
          <p:cNvGrpSpPr/>
          <p:nvPr/>
        </p:nvGrpSpPr>
        <p:grpSpPr>
          <a:xfrm>
            <a:off x="7326792" y="1115191"/>
            <a:ext cx="3141085" cy="2370893"/>
            <a:chOff x="5802791" y="1197078"/>
            <a:chExt cx="3141085" cy="2370893"/>
          </a:xfrm>
        </p:grpSpPr>
        <p:pic>
          <p:nvPicPr>
            <p:cNvPr id="19" name="Picture 18">
              <a:extLst>
                <a:ext uri="{FF2B5EF4-FFF2-40B4-BE49-F238E27FC236}">
                  <a16:creationId xmlns:a16="http://schemas.microsoft.com/office/drawing/2014/main" id="{BB1B11D1-EBDA-1A96-7988-81D236642D7E}"/>
                </a:ext>
              </a:extLst>
            </p:cNvPr>
            <p:cNvPicPr>
              <a:picLocks noChangeAspect="1"/>
            </p:cNvPicPr>
            <p:nvPr/>
          </p:nvPicPr>
          <p:blipFill>
            <a:blip r:embed="rId8"/>
            <a:stretch>
              <a:fillRect/>
            </a:stretch>
          </p:blipFill>
          <p:spPr>
            <a:xfrm>
              <a:off x="5802791" y="1197078"/>
              <a:ext cx="3141085" cy="2370893"/>
            </a:xfrm>
            <a:prstGeom prst="rect">
              <a:avLst/>
            </a:prstGeom>
          </p:spPr>
        </p:pic>
        <p:cxnSp>
          <p:nvCxnSpPr>
            <p:cNvPr id="31" name="Straight Connector 30">
              <a:extLst>
                <a:ext uri="{FF2B5EF4-FFF2-40B4-BE49-F238E27FC236}">
                  <a16:creationId xmlns:a16="http://schemas.microsoft.com/office/drawing/2014/main" id="{197184FB-2BEF-D125-42D3-A826EE6CCBAD}"/>
                </a:ext>
              </a:extLst>
            </p:cNvPr>
            <p:cNvCxnSpPr>
              <a:cxnSpLocks/>
            </p:cNvCxnSpPr>
            <p:nvPr/>
          </p:nvCxnSpPr>
          <p:spPr>
            <a:xfrm>
              <a:off x="6596100" y="1372512"/>
              <a:ext cx="214079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E1CC360D-8BCC-646F-8B95-D0B4D745D16D}"/>
                </a:ext>
              </a:extLst>
            </p:cNvPr>
            <p:cNvSpPr txBox="1"/>
            <p:nvPr/>
          </p:nvSpPr>
          <p:spPr>
            <a:xfrm>
              <a:off x="6810404" y="1341451"/>
              <a:ext cx="1957587" cy="261610"/>
            </a:xfrm>
            <a:prstGeom prst="rect">
              <a:avLst/>
            </a:prstGeom>
            <a:noFill/>
          </p:spPr>
          <p:txBody>
            <a:bodyPr wrap="none" rtlCol="0">
              <a:spAutoFit/>
            </a:bodyPr>
            <a:lstStyle/>
            <a:p>
              <a:pPr defTabSz="457200"/>
              <a:r>
                <a:rPr lang="en-US" sz="1100" dirty="0">
                  <a:solidFill>
                    <a:srgbClr val="FF0000"/>
                  </a:solidFill>
                  <a:latin typeface="Calibri" panose="020F0502020204030204"/>
                </a:rPr>
                <a:t>Berry, 1966*- FLASH Threshold</a:t>
              </a:r>
            </a:p>
          </p:txBody>
        </p:sp>
      </p:grpSp>
      <mc:AlternateContent xmlns:mc="http://schemas.openxmlformats.org/markup-compatibility/2006">
        <mc:Choice xmlns:a14="http://schemas.microsoft.com/office/drawing/2010/main" Requires="a14">
          <p:sp>
            <p:nvSpPr>
              <p:cNvPr id="41" name="TextBox 40">
                <a:extLst>
                  <a:ext uri="{FF2B5EF4-FFF2-40B4-BE49-F238E27FC236}">
                    <a16:creationId xmlns:a16="http://schemas.microsoft.com/office/drawing/2014/main" id="{3A409638-0375-C4AB-49A0-5466E252E247}"/>
                  </a:ext>
                </a:extLst>
              </p:cNvPr>
              <p:cNvSpPr txBox="1"/>
              <p:nvPr/>
            </p:nvSpPr>
            <p:spPr>
              <a:xfrm>
                <a:off x="3386077" y="2980226"/>
                <a:ext cx="4681433" cy="861583"/>
              </a:xfrm>
              <a:prstGeom prst="rect">
                <a:avLst/>
              </a:prstGeom>
              <a:noFill/>
            </p:spPr>
            <p:txBody>
              <a:bodyPr wrap="square" rtlCol="0">
                <a:spAutoFit/>
              </a:bodyPr>
              <a:lstStyle/>
              <a:p>
                <a:pPr marL="285750" indent="-285750" defTabSz="457200">
                  <a:buFont typeface="Arial" panose="020B0604020202020204" pitchFamily="34" charset="0"/>
                  <a:buChar char="•"/>
                </a:pPr>
                <a:r>
                  <a:rPr lang="en-US" sz="1600" dirty="0">
                    <a:solidFill>
                      <a:prstClr val="black"/>
                    </a:solidFill>
                    <a:latin typeface="Calibri" panose="020F0502020204030204"/>
                  </a:rPr>
                  <a:t>FLASH instantaneous threshold </a:t>
                </a:r>
                <a14:m>
                  <m:oMath xmlns:m="http://schemas.openxmlformats.org/officeDocument/2006/math">
                    <m:acc>
                      <m:accPr>
                        <m:chr m:val="̇"/>
                        <m:ctrlPr>
                          <a:rPr lang="en-US" sz="1600" i="1">
                            <a:solidFill>
                              <a:prstClr val="black"/>
                            </a:solidFill>
                            <a:latin typeface="Cambria Math" panose="02040503050406030204" pitchFamily="18" charset="0"/>
                          </a:rPr>
                        </m:ctrlPr>
                      </m:accPr>
                      <m:e>
                        <m:r>
                          <a:rPr lang="en-US" sz="1600" i="1">
                            <a:solidFill>
                              <a:prstClr val="black"/>
                            </a:solidFill>
                            <a:latin typeface="Cambria Math" panose="02040503050406030204" pitchFamily="18" charset="0"/>
                          </a:rPr>
                          <m:t>𝐷</m:t>
                        </m:r>
                      </m:e>
                    </m:acc>
                  </m:oMath>
                </a14:m>
                <a:r>
                  <a:rPr lang="en-US" sz="1600" dirty="0">
                    <a:solidFill>
                      <a:prstClr val="black"/>
                    </a:solidFill>
                    <a:latin typeface="Arial" panose="020B0604020202020204" pitchFamily="34" charset="0"/>
                    <a:cs typeface="Arial" panose="020B0604020202020204" pitchFamily="34" charset="0"/>
                  </a:rPr>
                  <a:t>≈10</a:t>
                </a:r>
                <a:r>
                  <a:rPr lang="en-US" sz="1600" baseline="30000" dirty="0">
                    <a:solidFill>
                      <a:prstClr val="black"/>
                    </a:solidFill>
                    <a:latin typeface="Arial" panose="020B0604020202020204" pitchFamily="34" charset="0"/>
                    <a:cs typeface="Arial" panose="020B0604020202020204" pitchFamily="34" charset="0"/>
                  </a:rPr>
                  <a:t>9</a:t>
                </a:r>
                <a:r>
                  <a:rPr lang="en-US" sz="1600" dirty="0">
                    <a:solidFill>
                      <a:prstClr val="black"/>
                    </a:solidFill>
                    <a:latin typeface="Arial" panose="020B0604020202020204" pitchFamily="34" charset="0"/>
                    <a:cs typeface="Arial" panose="020B0604020202020204" pitchFamily="34" charset="0"/>
                  </a:rPr>
                  <a:t> Gy-s</a:t>
                </a:r>
                <a:r>
                  <a:rPr lang="en-US" sz="1600" baseline="30000" dirty="0">
                    <a:solidFill>
                      <a:prstClr val="black"/>
                    </a:solidFill>
                    <a:latin typeface="Arial" panose="020B0604020202020204" pitchFamily="34" charset="0"/>
                    <a:cs typeface="Arial" panose="020B0604020202020204" pitchFamily="34" charset="0"/>
                  </a:rPr>
                  <a:t>-1</a:t>
                </a:r>
                <a:r>
                  <a:rPr lang="en-US" sz="1600" dirty="0">
                    <a:solidFill>
                      <a:prstClr val="black"/>
                    </a:solidFill>
                    <a:latin typeface="Arial" panose="020B0604020202020204" pitchFamily="34" charset="0"/>
                    <a:cs typeface="Arial" panose="020B0604020202020204" pitchFamily="34" charset="0"/>
                  </a:rPr>
                  <a:t> </a:t>
                </a:r>
                <a:endParaRPr lang="en-US" sz="1600" dirty="0">
                  <a:solidFill>
                    <a:prstClr val="black"/>
                  </a:solidFill>
                  <a:latin typeface="Calibri" panose="020F0502020204030204"/>
                </a:endParaRPr>
              </a:p>
              <a:p>
                <a:pPr marL="285750" indent="-285750" defTabSz="457200">
                  <a:buFont typeface="Arial" panose="020B0604020202020204" pitchFamily="34" charset="0"/>
                  <a:buChar char="•"/>
                </a:pPr>
                <a:r>
                  <a:rPr lang="en-US" sz="1600" dirty="0">
                    <a:solidFill>
                      <a:prstClr val="black"/>
                    </a:solidFill>
                    <a:latin typeface="Calibri" panose="020F0502020204030204"/>
                  </a:rPr>
                  <a:t>We are performing DNA </a:t>
                </a:r>
                <a14:m>
                  <m:oMath xmlns:m="http://schemas.openxmlformats.org/officeDocument/2006/math">
                    <m:acc>
                      <m:accPr>
                        <m:chr m:val="̇"/>
                        <m:ctrlPr>
                          <a:rPr lang="en-US" sz="1600" i="1">
                            <a:solidFill>
                              <a:prstClr val="black"/>
                            </a:solidFill>
                            <a:latin typeface="Cambria Math" panose="02040503050406030204" pitchFamily="18" charset="0"/>
                          </a:rPr>
                        </m:ctrlPr>
                      </m:accPr>
                      <m:e>
                        <m:r>
                          <a:rPr lang="en-US" sz="1600" i="1">
                            <a:solidFill>
                              <a:prstClr val="black"/>
                            </a:solidFill>
                            <a:latin typeface="Cambria Math" panose="02040503050406030204" pitchFamily="18" charset="0"/>
                          </a:rPr>
                          <m:t>𝐷</m:t>
                        </m:r>
                      </m:e>
                    </m:acc>
                    <m:r>
                      <a:rPr lang="en-US" sz="1600" i="1">
                        <a:solidFill>
                          <a:prstClr val="black"/>
                        </a:solidFill>
                        <a:latin typeface="Cambria Math" panose="02040503050406030204" pitchFamily="18" charset="0"/>
                      </a:rPr>
                      <m:t> </m:t>
                    </m:r>
                  </m:oMath>
                </a14:m>
                <a:r>
                  <a:rPr lang="en-US" sz="1600" dirty="0">
                    <a:solidFill>
                      <a:prstClr val="black"/>
                    </a:solidFill>
                    <a:latin typeface="Calibri" panose="020F0502020204030204"/>
                  </a:rPr>
                  <a:t>damage experiments on a 2 kA, 17 MeV LIA to study single pulse thresholds</a:t>
                </a:r>
              </a:p>
            </p:txBody>
          </p:sp>
        </mc:Choice>
        <mc:Fallback>
          <p:sp>
            <p:nvSpPr>
              <p:cNvPr id="41" name="TextBox 40">
                <a:extLst>
                  <a:ext uri="{FF2B5EF4-FFF2-40B4-BE49-F238E27FC236}">
                    <a16:creationId xmlns:a16="http://schemas.microsoft.com/office/drawing/2014/main" id="{3A409638-0375-C4AB-49A0-5466E252E247}"/>
                  </a:ext>
                </a:extLst>
              </p:cNvPr>
              <p:cNvSpPr txBox="1">
                <a:spLocks noRot="1" noChangeAspect="1" noMove="1" noResize="1" noEditPoints="1" noAdjustHandles="1" noChangeArrowheads="1" noChangeShapeType="1" noTextEdit="1"/>
              </p:cNvSpPr>
              <p:nvPr/>
            </p:nvSpPr>
            <p:spPr>
              <a:xfrm>
                <a:off x="3386077" y="2980226"/>
                <a:ext cx="4681433" cy="861583"/>
              </a:xfrm>
              <a:prstGeom prst="rect">
                <a:avLst/>
              </a:prstGeom>
              <a:blipFill>
                <a:blip r:embed="rId9"/>
                <a:stretch>
                  <a:fillRect l="-521" t="-1418" r="-1693" b="-7092"/>
                </a:stretch>
              </a:blipFill>
            </p:spPr>
            <p:txBody>
              <a:bodyPr/>
              <a:lstStyle/>
              <a:p>
                <a:r>
                  <a:rPr lang="en-US">
                    <a:noFill/>
                  </a:rPr>
                  <a:t> </a:t>
                </a:r>
              </a:p>
            </p:txBody>
          </p:sp>
        </mc:Fallback>
      </mc:AlternateContent>
      <p:cxnSp>
        <p:nvCxnSpPr>
          <p:cNvPr id="42" name="Straight Connector 41">
            <a:extLst>
              <a:ext uri="{FF2B5EF4-FFF2-40B4-BE49-F238E27FC236}">
                <a16:creationId xmlns:a16="http://schemas.microsoft.com/office/drawing/2014/main" id="{1B6ECA49-1CE8-1170-94E4-55726D822492}"/>
              </a:ext>
            </a:extLst>
          </p:cNvPr>
          <p:cNvCxnSpPr/>
          <p:nvPr/>
        </p:nvCxnSpPr>
        <p:spPr>
          <a:xfrm>
            <a:off x="1769495" y="1085850"/>
            <a:ext cx="8488931"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A6EE1305-874E-E1A7-A442-744E1CD95BDC}"/>
              </a:ext>
            </a:extLst>
          </p:cNvPr>
          <p:cNvSpPr txBox="1"/>
          <p:nvPr/>
        </p:nvSpPr>
        <p:spPr>
          <a:xfrm>
            <a:off x="1841269" y="3837752"/>
            <a:ext cx="3900264" cy="338554"/>
          </a:xfrm>
          <a:prstGeom prst="rect">
            <a:avLst/>
          </a:prstGeom>
          <a:noFill/>
        </p:spPr>
        <p:txBody>
          <a:bodyPr wrap="square" rtlCol="0">
            <a:spAutoFit/>
          </a:bodyPr>
          <a:lstStyle/>
          <a:p>
            <a:pPr marL="285750" indent="-285750" defTabSz="457200">
              <a:buFont typeface="Arial" panose="020B0604020202020204" pitchFamily="34" charset="0"/>
              <a:buChar char="•"/>
            </a:pPr>
            <a:r>
              <a:rPr lang="en-US" sz="1600" dirty="0">
                <a:solidFill>
                  <a:prstClr val="black"/>
                </a:solidFill>
                <a:latin typeface="Calibri" panose="020F0502020204030204"/>
              </a:rPr>
              <a:t>Notional multi-pulse system</a:t>
            </a:r>
            <a:r>
              <a:rPr lang="en-US" sz="1600" baseline="30000" dirty="0">
                <a:solidFill>
                  <a:prstClr val="black"/>
                </a:solidFill>
                <a:latin typeface="Calibri" panose="020F0502020204030204"/>
              </a:rPr>
              <a:t>+</a:t>
            </a:r>
          </a:p>
        </p:txBody>
      </p:sp>
      <p:sp>
        <p:nvSpPr>
          <p:cNvPr id="45" name="TextBox 44">
            <a:extLst>
              <a:ext uri="{FF2B5EF4-FFF2-40B4-BE49-F238E27FC236}">
                <a16:creationId xmlns:a16="http://schemas.microsoft.com/office/drawing/2014/main" id="{33E1A028-6C36-3783-1D34-AFE5D6AA29BF}"/>
              </a:ext>
            </a:extLst>
          </p:cNvPr>
          <p:cNvSpPr txBox="1"/>
          <p:nvPr/>
        </p:nvSpPr>
        <p:spPr>
          <a:xfrm>
            <a:off x="3595519" y="1255336"/>
            <a:ext cx="1426994" cy="369332"/>
          </a:xfrm>
          <a:prstGeom prst="rect">
            <a:avLst/>
          </a:prstGeom>
          <a:noFill/>
        </p:spPr>
        <p:txBody>
          <a:bodyPr wrap="none" rtlCol="0">
            <a:spAutoFit/>
          </a:bodyPr>
          <a:lstStyle/>
          <a:p>
            <a:pPr defTabSz="457200"/>
            <a:r>
              <a:rPr lang="en-US" dirty="0">
                <a:solidFill>
                  <a:prstClr val="black"/>
                </a:solidFill>
                <a:latin typeface="Calibri" panose="020F0502020204030204"/>
              </a:rPr>
              <a:t>DNA samples</a:t>
            </a:r>
          </a:p>
        </p:txBody>
      </p:sp>
      <p:cxnSp>
        <p:nvCxnSpPr>
          <p:cNvPr id="46" name="Straight Connector 45">
            <a:extLst>
              <a:ext uri="{FF2B5EF4-FFF2-40B4-BE49-F238E27FC236}">
                <a16:creationId xmlns:a16="http://schemas.microsoft.com/office/drawing/2014/main" id="{6D2AB07E-7DD2-6A0B-9445-3B639D83A5B1}"/>
              </a:ext>
            </a:extLst>
          </p:cNvPr>
          <p:cNvCxnSpPr>
            <a:cxnSpLocks/>
          </p:cNvCxnSpPr>
          <p:nvPr/>
        </p:nvCxnSpPr>
        <p:spPr>
          <a:xfrm flipV="1">
            <a:off x="2748767" y="1570676"/>
            <a:ext cx="1042635" cy="280067"/>
          </a:xfrm>
          <a:prstGeom prst="line">
            <a:avLst/>
          </a:prstGeom>
          <a:ln w="28575">
            <a:solidFill>
              <a:schemeClr val="tx1"/>
            </a:solidFill>
            <a:headEnd type="stealth"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B4E282E-0313-FEEA-FE4B-2C5E2FF342BB}"/>
              </a:ext>
            </a:extLst>
          </p:cNvPr>
          <p:cNvCxnSpPr>
            <a:cxnSpLocks/>
          </p:cNvCxnSpPr>
          <p:nvPr/>
        </p:nvCxnSpPr>
        <p:spPr>
          <a:xfrm flipH="1" flipV="1">
            <a:off x="3791402" y="1573552"/>
            <a:ext cx="1321811" cy="455444"/>
          </a:xfrm>
          <a:prstGeom prst="line">
            <a:avLst/>
          </a:prstGeom>
          <a:ln w="28575">
            <a:solidFill>
              <a:schemeClr val="tx1"/>
            </a:solidFill>
            <a:headEnd type="stealth" w="med" len="med"/>
            <a:tailEnd type="none" w="med" len="med"/>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E58DF63E-C8EE-4D3B-0968-75B6B407EFF0}"/>
              </a:ext>
            </a:extLst>
          </p:cNvPr>
          <p:cNvSpPr/>
          <p:nvPr/>
        </p:nvSpPr>
        <p:spPr>
          <a:xfrm>
            <a:off x="8118586" y="1570675"/>
            <a:ext cx="2142313" cy="1409550"/>
          </a:xfrm>
          <a:prstGeom prst="rect">
            <a:avLst/>
          </a:prstGeom>
          <a:solidFill>
            <a:srgbClr val="92D050">
              <a:alpha val="2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panose="020F0502020204030204"/>
            </a:endParaRPr>
          </a:p>
        </p:txBody>
      </p:sp>
      <p:sp>
        <p:nvSpPr>
          <p:cNvPr id="66" name="TextBox 65">
            <a:extLst>
              <a:ext uri="{FF2B5EF4-FFF2-40B4-BE49-F238E27FC236}">
                <a16:creationId xmlns:a16="http://schemas.microsoft.com/office/drawing/2014/main" id="{009F714F-6891-C8BA-0047-D152AFA4F0FA}"/>
              </a:ext>
            </a:extLst>
          </p:cNvPr>
          <p:cNvSpPr txBox="1"/>
          <p:nvPr/>
        </p:nvSpPr>
        <p:spPr>
          <a:xfrm rot="19383315" flipH="1">
            <a:off x="8468119" y="1935761"/>
            <a:ext cx="1950233" cy="923330"/>
          </a:xfrm>
          <a:prstGeom prst="rect">
            <a:avLst/>
          </a:prstGeom>
          <a:noFill/>
        </p:spPr>
        <p:txBody>
          <a:bodyPr wrap="square" rtlCol="0">
            <a:spAutoFit/>
          </a:bodyPr>
          <a:lstStyle/>
          <a:p>
            <a:pPr algn="ctr" defTabSz="457200"/>
            <a:r>
              <a:rPr lang="en-US" dirty="0">
                <a:solidFill>
                  <a:prstClr val="black"/>
                </a:solidFill>
                <a:latin typeface="Calibri" panose="020F0502020204030204"/>
              </a:rPr>
              <a:t>Present parameter space @ 17 MeV, 2kA</a:t>
            </a:r>
          </a:p>
        </p:txBody>
      </p:sp>
      <p:sp>
        <p:nvSpPr>
          <p:cNvPr id="67" name="TextBox 66">
            <a:extLst>
              <a:ext uri="{FF2B5EF4-FFF2-40B4-BE49-F238E27FC236}">
                <a16:creationId xmlns:a16="http://schemas.microsoft.com/office/drawing/2014/main" id="{F4B95F92-4809-F56C-B761-C885ABC3B97B}"/>
              </a:ext>
            </a:extLst>
          </p:cNvPr>
          <p:cNvSpPr txBox="1"/>
          <p:nvPr/>
        </p:nvSpPr>
        <p:spPr>
          <a:xfrm>
            <a:off x="8148455" y="3480641"/>
            <a:ext cx="2143536" cy="246221"/>
          </a:xfrm>
          <a:prstGeom prst="rect">
            <a:avLst/>
          </a:prstGeom>
          <a:noFill/>
        </p:spPr>
        <p:txBody>
          <a:bodyPr wrap="none" rtlCol="0">
            <a:spAutoFit/>
          </a:bodyPr>
          <a:lstStyle/>
          <a:p>
            <a:pPr defTabSz="457200"/>
            <a:r>
              <a:rPr lang="en-US" sz="1000" dirty="0">
                <a:solidFill>
                  <a:prstClr val="black"/>
                </a:solidFill>
                <a:latin typeface="Calibri" panose="020F0502020204030204"/>
              </a:rPr>
              <a:t>*</a:t>
            </a:r>
            <a:r>
              <a:rPr lang="en-US" sz="1000" dirty="0" err="1">
                <a:solidFill>
                  <a:prstClr val="black"/>
                </a:solidFill>
                <a:latin typeface="Calibri" panose="020F0502020204030204"/>
              </a:rPr>
              <a:t>doi</a:t>
            </a:r>
            <a:r>
              <a:rPr lang="en-US" sz="1000" dirty="0">
                <a:solidFill>
                  <a:prstClr val="black"/>
                </a:solidFill>
                <a:latin typeface="Calibri" panose="020F0502020204030204"/>
              </a:rPr>
              <a:t>/10.1259/0007-1285-42-494-102</a:t>
            </a:r>
          </a:p>
        </p:txBody>
      </p:sp>
      <p:sp>
        <p:nvSpPr>
          <p:cNvPr id="68" name="TextBox 67">
            <a:extLst>
              <a:ext uri="{FF2B5EF4-FFF2-40B4-BE49-F238E27FC236}">
                <a16:creationId xmlns:a16="http://schemas.microsoft.com/office/drawing/2014/main" id="{BEE57912-9E5C-179B-180A-DFEAE083FE6A}"/>
              </a:ext>
            </a:extLst>
          </p:cNvPr>
          <p:cNvSpPr txBox="1"/>
          <p:nvPr/>
        </p:nvSpPr>
        <p:spPr>
          <a:xfrm>
            <a:off x="3089927" y="6170814"/>
            <a:ext cx="1402948" cy="246221"/>
          </a:xfrm>
          <a:prstGeom prst="rect">
            <a:avLst/>
          </a:prstGeom>
          <a:noFill/>
        </p:spPr>
        <p:txBody>
          <a:bodyPr wrap="none" rtlCol="0">
            <a:spAutoFit/>
          </a:bodyPr>
          <a:lstStyle/>
          <a:p>
            <a:pPr defTabSz="457200"/>
            <a:r>
              <a:rPr lang="en-US" sz="1000" baseline="30000" dirty="0">
                <a:solidFill>
                  <a:prstClr val="black"/>
                </a:solidFill>
                <a:latin typeface="Calibri" panose="020F0502020204030204"/>
              </a:rPr>
              <a:t>+</a:t>
            </a:r>
            <a:r>
              <a:rPr lang="en-US" sz="1000" dirty="0">
                <a:solidFill>
                  <a:prstClr val="black"/>
                </a:solidFill>
                <a:latin typeface="Calibri" panose="020F0502020204030204"/>
              </a:rPr>
              <a:t>Patent No. 11,697,032</a:t>
            </a:r>
          </a:p>
        </p:txBody>
      </p:sp>
    </p:spTree>
    <p:extLst>
      <p:ext uri="{BB962C8B-B14F-4D97-AF65-F5344CB8AC3E}">
        <p14:creationId xmlns:p14="http://schemas.microsoft.com/office/powerpoint/2010/main" val="24245865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Picture 6"/>
          <p:cNvPicPr/>
          <p:nvPr/>
        </p:nvPicPr>
        <p:blipFill>
          <a:blip r:embed="rId2"/>
          <a:stretch/>
        </p:blipFill>
        <p:spPr>
          <a:xfrm>
            <a:off x="1588" y="2392560"/>
            <a:ext cx="12188160" cy="2071800"/>
          </a:xfrm>
          <a:prstGeom prst="rect">
            <a:avLst/>
          </a:prstGeom>
          <a:ln w="0">
            <a:noFill/>
          </a:ln>
        </p:spPr>
      </p:pic>
      <p:sp>
        <p:nvSpPr>
          <p:cNvPr id="200" name="TextBox 13"/>
          <p:cNvSpPr/>
          <p:nvPr/>
        </p:nvSpPr>
        <p:spPr>
          <a:xfrm>
            <a:off x="5444068" y="4556880"/>
            <a:ext cx="1317518" cy="367878"/>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spcBef>
                <a:spcPts val="601"/>
              </a:spcBef>
            </a:pPr>
            <a:r>
              <a:rPr lang="en-US" spc="-1">
                <a:solidFill>
                  <a:srgbClr val="FFFFFF"/>
                </a:solidFill>
                <a:latin typeface="Arial"/>
                <a:ea typeface="DejaVu Sans"/>
              </a:rPr>
              <a:t>09/11/2023</a:t>
            </a:r>
            <a:endParaRPr lang="en-US" spc="-1">
              <a:solidFill>
                <a:prstClr val="black"/>
              </a:solidFill>
              <a:latin typeface="Arial"/>
            </a:endParaRPr>
          </a:p>
        </p:txBody>
      </p:sp>
      <p:sp>
        <p:nvSpPr>
          <p:cNvPr id="201" name="Title 2"/>
          <p:cNvSpPr/>
          <p:nvPr/>
        </p:nvSpPr>
        <p:spPr>
          <a:xfrm>
            <a:off x="1948" y="264960"/>
            <a:ext cx="12188160" cy="1029240"/>
          </a:xfrm>
          <a:prstGeom prst="rect">
            <a:avLst/>
          </a:prstGeom>
          <a:noFill/>
          <a:ln w="0">
            <a:noFill/>
          </a:ln>
          <a:effectLst>
            <a:outerShdw blurRad="50760" dist="37674" dir="2700000" algn="tl" rotWithShape="0">
              <a:srgbClr val="000000">
                <a:alpha val="43000"/>
              </a:srgbClr>
            </a:outerShdw>
          </a:effectLst>
        </p:spPr>
        <p:style>
          <a:lnRef idx="0">
            <a:scrgbClr r="0" g="0" b="0"/>
          </a:lnRef>
          <a:fillRef idx="0">
            <a:scrgbClr r="0" g="0" b="0"/>
          </a:fillRef>
          <a:effectRef idx="0">
            <a:scrgbClr r="0" g="0" b="0"/>
          </a:effectRef>
          <a:fontRef idx="minor"/>
        </p:style>
        <p:txBody>
          <a:bodyPr lIns="90000" tIns="45000" rIns="90000" bIns="45000" anchor="ctr">
            <a:normAutofit fontScale="92500" lnSpcReduction="10000"/>
          </a:bodyPr>
          <a:lstStyle/>
          <a:p>
            <a:pPr marL="341280" indent="-341280" algn="ctr">
              <a:spcBef>
                <a:spcPts val="901"/>
              </a:spcBef>
              <a:tabLst>
                <a:tab pos="0" algn="l"/>
              </a:tabLst>
            </a:pPr>
            <a:r>
              <a:rPr lang="en-US" sz="3600" spc="-1">
                <a:solidFill>
                  <a:srgbClr val="FFFFFF"/>
                </a:solidFill>
                <a:latin typeface="Arial"/>
                <a:ea typeface="ＭＳ Ｐゴシック"/>
              </a:rPr>
              <a:t> Laser-Driven Proton Sources for Preclinical Radiobiological Studies in the ultra-high dose rate regime</a:t>
            </a:r>
            <a:endParaRPr lang="en-US" sz="3600" spc="-1">
              <a:solidFill>
                <a:prstClr val="black"/>
              </a:solidFill>
              <a:latin typeface="Arial"/>
            </a:endParaRPr>
          </a:p>
        </p:txBody>
      </p:sp>
      <p:sp>
        <p:nvSpPr>
          <p:cNvPr id="202" name="TextBox 14"/>
          <p:cNvSpPr/>
          <p:nvPr/>
        </p:nvSpPr>
        <p:spPr>
          <a:xfrm>
            <a:off x="639868" y="1693440"/>
            <a:ext cx="11019960" cy="36787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41280" indent="-341280" algn="ctr">
              <a:tabLst>
                <a:tab pos="0" algn="l"/>
              </a:tabLst>
            </a:pPr>
            <a:r>
              <a:rPr lang="en-US" spc="-1">
                <a:solidFill>
                  <a:srgbClr val="FFFFFF"/>
                </a:solidFill>
                <a:latin typeface="Arial"/>
                <a:ea typeface="Microsoft YaHei"/>
              </a:rPr>
              <a:t>L. Obst-Huebl, </a:t>
            </a:r>
            <a:r>
              <a:rPr lang="en-US" spc="-1">
                <a:solidFill>
                  <a:srgbClr val="FFFFFF"/>
                </a:solidFill>
                <a:latin typeface="Arial"/>
                <a:ea typeface="DejaVu Sans"/>
              </a:rPr>
              <a:t>Antoine Snijders, K. Nakamura, J. van Tilborg, C. B. Schroeder, C. G. R. Geddes, E. Esarey</a:t>
            </a:r>
            <a:endParaRPr lang="en-US" spc="-1">
              <a:solidFill>
                <a:prstClr val="black"/>
              </a:solidFill>
              <a:latin typeface="Arial"/>
            </a:endParaRPr>
          </a:p>
        </p:txBody>
      </p:sp>
      <p:pic>
        <p:nvPicPr>
          <p:cNvPr id="203" name="Picture 7"/>
          <p:cNvPicPr/>
          <p:nvPr/>
        </p:nvPicPr>
        <p:blipFill>
          <a:blip r:embed="rId3"/>
          <a:stretch/>
        </p:blipFill>
        <p:spPr>
          <a:xfrm>
            <a:off x="8602348" y="4654800"/>
            <a:ext cx="1062000" cy="744840"/>
          </a:xfrm>
          <a:prstGeom prst="rect">
            <a:avLst/>
          </a:prstGeom>
          <a:ln w="0">
            <a:noFill/>
          </a:ln>
        </p:spPr>
      </p:pic>
      <p:pic>
        <p:nvPicPr>
          <p:cNvPr id="204" name="Picture 8"/>
          <p:cNvPicPr/>
          <p:nvPr/>
        </p:nvPicPr>
        <p:blipFill>
          <a:blip r:embed="rId4"/>
          <a:stretch/>
        </p:blipFill>
        <p:spPr>
          <a:xfrm>
            <a:off x="9845068" y="4654800"/>
            <a:ext cx="2000160" cy="744840"/>
          </a:xfrm>
          <a:prstGeom prst="rect">
            <a:avLst/>
          </a:prstGeom>
          <a:ln w="0">
            <a:noFill/>
          </a:ln>
        </p:spPr>
      </p:pic>
      <p:sp>
        <p:nvSpPr>
          <p:cNvPr id="205" name="TextBox 15"/>
          <p:cNvSpPr/>
          <p:nvPr/>
        </p:nvSpPr>
        <p:spPr>
          <a:xfrm>
            <a:off x="1864228" y="6172201"/>
            <a:ext cx="8195400" cy="575627"/>
          </a:xfrm>
          <a:prstGeom prst="rect">
            <a:avLst/>
          </a:prstGeom>
          <a:solidFill>
            <a:schemeClr val="bg1">
              <a:alpha val="85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r>
              <a:rPr lang="en-US" sz="1050" spc="-1">
                <a:solidFill>
                  <a:srgbClr val="595959"/>
                </a:solidFill>
                <a:latin typeface="Arial"/>
                <a:ea typeface="DejaVu Sans"/>
              </a:rPr>
              <a:t>This work was supported by the Laboratory Directed Research and Development (LDRD) funding from LBNL provided by the</a:t>
            </a:r>
            <a:endParaRPr lang="en-US" sz="1050" spc="-1">
              <a:solidFill>
                <a:prstClr val="black"/>
              </a:solidFill>
              <a:latin typeface="Arial"/>
            </a:endParaRPr>
          </a:p>
          <a:p>
            <a:pPr algn="ctr"/>
            <a:r>
              <a:rPr lang="en-US" sz="1050" spc="-1">
                <a:solidFill>
                  <a:srgbClr val="595959"/>
                </a:solidFill>
                <a:latin typeface="Arial"/>
                <a:ea typeface="DejaVu Sans"/>
              </a:rPr>
              <a:t>Director, the U.S. Department of Energy Office of Science Offices of High Energy Physics and Fusion</a:t>
            </a:r>
            <a:endParaRPr lang="en-US" sz="1050" spc="-1">
              <a:solidFill>
                <a:prstClr val="black"/>
              </a:solidFill>
              <a:latin typeface="Arial"/>
            </a:endParaRPr>
          </a:p>
          <a:p>
            <a:pPr algn="ctr"/>
            <a:r>
              <a:rPr lang="en-US" sz="1050" spc="-1">
                <a:solidFill>
                  <a:srgbClr val="595959"/>
                </a:solidFill>
                <a:latin typeface="Arial"/>
                <a:ea typeface="DejaVu Sans"/>
              </a:rPr>
              <a:t>Energy Sciences, under Contract No. DE-AC02-05CH11231, and the LaserNetUS</a:t>
            </a:r>
            <a:endParaRPr lang="en-US" sz="1050" spc="-1">
              <a:solidFill>
                <a:prstClr val="black"/>
              </a:solidFill>
              <a:latin typeface="Arial"/>
            </a:endParaRPr>
          </a:p>
        </p:txBody>
      </p:sp>
      <p:pic>
        <p:nvPicPr>
          <p:cNvPr id="206" name="Picture 3" descr="Logo Resources | LaserNetUS"/>
          <p:cNvPicPr/>
          <p:nvPr/>
        </p:nvPicPr>
        <p:blipFill>
          <a:blip r:embed="rId5"/>
          <a:stretch/>
        </p:blipFill>
        <p:spPr>
          <a:xfrm>
            <a:off x="10252588" y="6208200"/>
            <a:ext cx="496440" cy="496440"/>
          </a:xfrm>
          <a:prstGeom prst="rect">
            <a:avLst/>
          </a:prstGeom>
          <a:ln w="0">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PlaceHolder 1"/>
          <p:cNvSpPr>
            <a:spLocks noGrp="1"/>
          </p:cNvSpPr>
          <p:nvPr>
            <p:ph type="sldNum" idx="7"/>
          </p:nvPr>
        </p:nvSpPr>
        <p:spPr>
          <a:xfrm>
            <a:off x="10900588" y="6360120"/>
            <a:ext cx="678240" cy="364320"/>
          </a:xfrm>
          <a:prstGeom prst="rect">
            <a:avLst/>
          </a:prstGeom>
          <a:noFill/>
          <a:ln w="0">
            <a:noFill/>
          </a:ln>
        </p:spPr>
        <p:txBody>
          <a:bodyPr lIns="90000" tIns="45000" rIns="90000" bIns="45000" anchor="ctr">
            <a:noAutofit/>
          </a:bodyPr>
          <a:lstStyle>
            <a:lvl1pPr algn="r">
              <a:lnSpc>
                <a:spcPct val="100000"/>
              </a:lnSpc>
              <a:buNone/>
              <a:defRPr lang="en-US" sz="1000" b="0" strike="noStrike" spc="-1">
                <a:solidFill>
                  <a:srgbClr val="FFFFFF"/>
                </a:solidFill>
                <a:latin typeface="Arial"/>
              </a:defRPr>
            </a:lvl1pPr>
          </a:lstStyle>
          <a:p>
            <a:fld id="{9F048235-AF3A-4C47-A7F8-F58ABFC389CF}" type="slidenum">
              <a:rPr lang="en-US"/>
              <a:pPr/>
              <a:t>29</a:t>
            </a:fld>
            <a:endParaRPr lang="en-US">
              <a:latin typeface="Times New Roman"/>
            </a:endParaRPr>
          </a:p>
        </p:txBody>
      </p:sp>
      <p:sp>
        <p:nvSpPr>
          <p:cNvPr id="246" name="PlaceHolder 2"/>
          <p:cNvSpPr>
            <a:spLocks noGrp="1"/>
          </p:cNvSpPr>
          <p:nvPr>
            <p:ph/>
          </p:nvPr>
        </p:nvSpPr>
        <p:spPr>
          <a:xfrm>
            <a:off x="230188" y="95040"/>
            <a:ext cx="11794320" cy="913680"/>
          </a:xfrm>
          <a:prstGeom prst="rect">
            <a:avLst/>
          </a:prstGeom>
          <a:noFill/>
          <a:ln w="0">
            <a:noFill/>
          </a:ln>
        </p:spPr>
        <p:txBody>
          <a:bodyPr lIns="90000" tIns="45000" rIns="90000" bIns="45000" anchor="t">
            <a:normAutofit fontScale="93000"/>
          </a:bodyPr>
          <a:lstStyle/>
          <a:p>
            <a:pPr>
              <a:lnSpc>
                <a:spcPct val="100000"/>
              </a:lnSpc>
              <a:spcBef>
                <a:spcPts val="641"/>
              </a:spcBef>
              <a:buNone/>
              <a:tabLst>
                <a:tab pos="0" algn="l"/>
              </a:tabLst>
            </a:pPr>
            <a:r>
              <a:rPr lang="en-US" spc="-1">
                <a:solidFill>
                  <a:srgbClr val="000000"/>
                </a:solidFill>
                <a:latin typeface="Arial"/>
                <a:ea typeface="Microsoft YaHei"/>
              </a:rPr>
              <a:t>Cell samples were irradiated with laser-driven protons bunches of large energy spread and ultra-high instantaneous dose rate generated at the BELLA PW</a:t>
            </a:r>
            <a:endParaRPr lang="en-US" spc="-1">
              <a:latin typeface="Arial"/>
            </a:endParaRPr>
          </a:p>
        </p:txBody>
      </p:sp>
      <p:pic>
        <p:nvPicPr>
          <p:cNvPr id="247" name="Picture 5"/>
          <p:cNvPicPr/>
          <p:nvPr/>
        </p:nvPicPr>
        <p:blipFill>
          <a:blip r:embed="rId2"/>
          <a:srcRect t="4789" b="38707"/>
          <a:stretch/>
        </p:blipFill>
        <p:spPr>
          <a:xfrm>
            <a:off x="2439148" y="1054080"/>
            <a:ext cx="7280640" cy="2679120"/>
          </a:xfrm>
          <a:prstGeom prst="rect">
            <a:avLst/>
          </a:prstGeom>
          <a:ln w="0">
            <a:noFill/>
          </a:ln>
        </p:spPr>
      </p:pic>
      <p:grpSp>
        <p:nvGrpSpPr>
          <p:cNvPr id="248" name="Group 3"/>
          <p:cNvGrpSpPr/>
          <p:nvPr/>
        </p:nvGrpSpPr>
        <p:grpSpPr>
          <a:xfrm>
            <a:off x="6552868" y="2146680"/>
            <a:ext cx="2436840" cy="666720"/>
            <a:chOff x="6551280" y="2146680"/>
            <a:chExt cx="2436840" cy="666720"/>
          </a:xfrm>
        </p:grpSpPr>
        <p:sp>
          <p:nvSpPr>
            <p:cNvPr id="249" name="Straight Arrow Connector 7"/>
            <p:cNvSpPr/>
            <p:nvPr/>
          </p:nvSpPr>
          <p:spPr>
            <a:xfrm>
              <a:off x="6551280" y="2146680"/>
              <a:ext cx="2055960" cy="291240"/>
            </a:xfrm>
            <a:custGeom>
              <a:avLst/>
              <a:gdLst/>
              <a:ahLst/>
              <a:cxnLst/>
              <a:rect l="l" t="t" r="r" b="b"/>
              <a:pathLst>
                <a:path w="21600" h="21600">
                  <a:moveTo>
                    <a:pt x="0" y="0"/>
                  </a:moveTo>
                  <a:lnTo>
                    <a:pt x="21600" y="21600"/>
                  </a:lnTo>
                </a:path>
              </a:pathLst>
            </a:custGeom>
            <a:noFill/>
            <a:ln>
              <a:solidFill>
                <a:srgbClr val="3333FF"/>
              </a:solidFill>
              <a:round/>
              <a:tailEnd type="triangle" w="med" len="med"/>
            </a:ln>
            <a:effectLst>
              <a:outerShdw blurRad="3996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solidFill>
                  <a:prstClr val="black"/>
                </a:solidFill>
                <a:latin typeface="Arial"/>
              </a:endParaRPr>
            </a:p>
          </p:txBody>
        </p:sp>
        <p:sp>
          <p:nvSpPr>
            <p:cNvPr id="250" name="Straight Arrow Connector 8"/>
            <p:cNvSpPr/>
            <p:nvPr/>
          </p:nvSpPr>
          <p:spPr>
            <a:xfrm>
              <a:off x="6551280" y="2146680"/>
              <a:ext cx="2055960" cy="666720"/>
            </a:xfrm>
            <a:custGeom>
              <a:avLst/>
              <a:gdLst/>
              <a:ahLst/>
              <a:cxnLst/>
              <a:rect l="l" t="t" r="r" b="b"/>
              <a:pathLst>
                <a:path w="21600" h="21600">
                  <a:moveTo>
                    <a:pt x="0" y="0"/>
                  </a:moveTo>
                  <a:lnTo>
                    <a:pt x="21600" y="21600"/>
                  </a:lnTo>
                </a:path>
              </a:pathLst>
            </a:custGeom>
            <a:noFill/>
            <a:ln>
              <a:solidFill>
                <a:srgbClr val="3333FF"/>
              </a:solidFill>
              <a:round/>
              <a:tailEnd type="triangle" w="med" len="med"/>
            </a:ln>
            <a:effectLst>
              <a:outerShdw blurRad="3996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solidFill>
                  <a:prstClr val="black"/>
                </a:solidFill>
                <a:latin typeface="Arial"/>
              </a:endParaRPr>
            </a:p>
          </p:txBody>
        </p:sp>
        <p:sp>
          <p:nvSpPr>
            <p:cNvPr id="251" name="Straight Arrow Connector 9"/>
            <p:cNvSpPr/>
            <p:nvPr/>
          </p:nvSpPr>
          <p:spPr>
            <a:xfrm>
              <a:off x="6551280" y="2146680"/>
              <a:ext cx="2436840" cy="577080"/>
            </a:xfrm>
            <a:custGeom>
              <a:avLst/>
              <a:gdLst/>
              <a:ahLst/>
              <a:cxnLst/>
              <a:rect l="l" t="t" r="r" b="b"/>
              <a:pathLst>
                <a:path w="21600" h="21600">
                  <a:moveTo>
                    <a:pt x="0" y="0"/>
                  </a:moveTo>
                  <a:lnTo>
                    <a:pt x="21600" y="21600"/>
                  </a:lnTo>
                </a:path>
              </a:pathLst>
            </a:custGeom>
            <a:noFill/>
            <a:ln w="31750">
              <a:solidFill>
                <a:srgbClr val="3333FF"/>
              </a:solidFill>
              <a:round/>
              <a:tailEnd type="triangle" w="med" len="med"/>
            </a:ln>
            <a:effectLst>
              <a:outerShdw blurRad="3996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solidFill>
                  <a:prstClr val="black"/>
                </a:solidFill>
                <a:latin typeface="Arial"/>
              </a:endParaRPr>
            </a:p>
          </p:txBody>
        </p:sp>
      </p:grpSp>
      <p:sp>
        <p:nvSpPr>
          <p:cNvPr id="252" name="TextBox 1"/>
          <p:cNvSpPr/>
          <p:nvPr/>
        </p:nvSpPr>
        <p:spPr>
          <a:xfrm rot="1075800">
            <a:off x="6530024" y="2293580"/>
            <a:ext cx="1173568" cy="306323"/>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r>
              <a:rPr lang="en-US" sz="1400" spc="-1">
                <a:solidFill>
                  <a:srgbClr val="5353FF"/>
                </a:solidFill>
                <a:latin typeface="Franklin Gothic Medium"/>
                <a:ea typeface="DejaVu Sans"/>
              </a:rPr>
              <a:t>Protons, ions</a:t>
            </a:r>
            <a:endParaRPr lang="en-US" sz="1400" spc="-1">
              <a:solidFill>
                <a:prstClr val="black"/>
              </a:solidFill>
              <a:latin typeface="Arial"/>
            </a:endParaRPr>
          </a:p>
        </p:txBody>
      </p:sp>
      <p:sp>
        <p:nvSpPr>
          <p:cNvPr id="253" name="TextBox 10"/>
          <p:cNvSpPr/>
          <p:nvPr/>
        </p:nvSpPr>
        <p:spPr>
          <a:xfrm rot="1076400">
            <a:off x="7881899" y="2657540"/>
            <a:ext cx="768778" cy="306323"/>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r>
              <a:rPr lang="en-US" sz="1400" spc="-1">
                <a:solidFill>
                  <a:srgbClr val="5353FF"/>
                </a:solidFill>
                <a:latin typeface="Franklin Gothic Medium"/>
                <a:ea typeface="DejaVu Sans"/>
              </a:rPr>
              <a:t>Protons</a:t>
            </a:r>
            <a:endParaRPr lang="en-US" sz="1400" spc="-1">
              <a:solidFill>
                <a:prstClr val="black"/>
              </a:solidFill>
              <a:latin typeface="Arial"/>
            </a:endParaRPr>
          </a:p>
        </p:txBody>
      </p:sp>
      <p:pic>
        <p:nvPicPr>
          <p:cNvPr id="254" name="Google Shape;240;p 2" descr="_DSC0348_small.jpg"/>
          <p:cNvPicPr/>
          <p:nvPr/>
        </p:nvPicPr>
        <p:blipFill>
          <a:blip r:embed="rId3"/>
          <a:stretch/>
        </p:blipFill>
        <p:spPr>
          <a:xfrm>
            <a:off x="230188" y="1467000"/>
            <a:ext cx="1734120" cy="1170720"/>
          </a:xfrm>
          <a:prstGeom prst="rect">
            <a:avLst/>
          </a:prstGeom>
          <a:ln w="0">
            <a:noFill/>
          </a:ln>
        </p:spPr>
      </p:pic>
      <p:pic>
        <p:nvPicPr>
          <p:cNvPr id="255" name="Google Shape;252;p 2"/>
          <p:cNvPicPr/>
          <p:nvPr/>
        </p:nvPicPr>
        <p:blipFill>
          <a:blip r:embed="rId4">
            <a:extLst>
              <a:ext uri="{BEBA8EAE-BF5A-486C-A8C5-ECC9F3942E4B}">
                <a14:imgProps xmlns:a14="http://schemas.microsoft.com/office/drawing/2010/main">
                  <a14:imgLayer r:embed="rId5">
                    <a14:imgEffect>
                      <a14:brightnessContrast bright="31000"/>
                    </a14:imgEffect>
                  </a14:imgLayer>
                </a14:imgProps>
              </a:ext>
            </a:extLst>
          </a:blip>
          <a:srcRect l="10470" r="11516" b="12144"/>
          <a:stretch/>
        </p:blipFill>
        <p:spPr>
          <a:xfrm>
            <a:off x="230188" y="3657600"/>
            <a:ext cx="3164760" cy="1489680"/>
          </a:xfrm>
          <a:prstGeom prst="rect">
            <a:avLst/>
          </a:prstGeom>
          <a:ln w="0">
            <a:noFill/>
          </a:ln>
        </p:spPr>
      </p:pic>
      <p:sp>
        <p:nvSpPr>
          <p:cNvPr id="256" name="TextBox 17"/>
          <p:cNvSpPr/>
          <p:nvPr/>
        </p:nvSpPr>
        <p:spPr>
          <a:xfrm>
            <a:off x="230188" y="3384721"/>
            <a:ext cx="1989720" cy="27554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r>
              <a:rPr lang="en-US" sz="1200" i="1" spc="-1">
                <a:solidFill>
                  <a:srgbClr val="000000"/>
                </a:solidFill>
                <a:latin typeface="Franklin Gothic Book"/>
                <a:ea typeface="DejaVu Sans"/>
              </a:rPr>
              <a:t>Tape drive target</a:t>
            </a:r>
            <a:endParaRPr lang="en-US" sz="1200" spc="-1">
              <a:solidFill>
                <a:prstClr val="black"/>
              </a:solidFill>
              <a:latin typeface="Arial"/>
            </a:endParaRPr>
          </a:p>
        </p:txBody>
      </p:sp>
      <p:sp>
        <p:nvSpPr>
          <p:cNvPr id="257" name="TextBox 18"/>
          <p:cNvSpPr/>
          <p:nvPr/>
        </p:nvSpPr>
        <p:spPr>
          <a:xfrm>
            <a:off x="1830388" y="5938201"/>
            <a:ext cx="4397040" cy="27554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tabLst>
                <a:tab pos="0" algn="l"/>
              </a:tabLst>
            </a:pPr>
            <a:r>
              <a:rPr lang="en-US" sz="1200" i="1" spc="-1">
                <a:solidFill>
                  <a:srgbClr val="000000"/>
                </a:solidFill>
                <a:latin typeface="Arial"/>
                <a:ea typeface="DejaVu Sans"/>
              </a:rPr>
              <a:t>J. H. Bin et al., Sci. Rep. </a:t>
            </a:r>
            <a:r>
              <a:rPr lang="en-US" sz="1200" b="1" i="1" spc="-1">
                <a:solidFill>
                  <a:srgbClr val="000000"/>
                </a:solidFill>
                <a:latin typeface="Arial"/>
                <a:ea typeface="DejaVu Sans"/>
              </a:rPr>
              <a:t>12</a:t>
            </a:r>
            <a:r>
              <a:rPr lang="en-US" sz="1200" i="1" spc="-1">
                <a:solidFill>
                  <a:srgbClr val="000000"/>
                </a:solidFill>
                <a:latin typeface="Arial"/>
                <a:ea typeface="DejaVu Sans"/>
              </a:rPr>
              <a:t>, 1484 (2022)</a:t>
            </a:r>
            <a:endParaRPr lang="en-US" sz="1200" spc="-1">
              <a:solidFill>
                <a:prstClr val="black"/>
              </a:solidFill>
              <a:latin typeface="Arial"/>
            </a:endParaRPr>
          </a:p>
        </p:txBody>
      </p:sp>
      <p:sp>
        <p:nvSpPr>
          <p:cNvPr id="258" name="TextBox 19"/>
          <p:cNvSpPr/>
          <p:nvPr/>
        </p:nvSpPr>
        <p:spPr>
          <a:xfrm>
            <a:off x="68908" y="1143001"/>
            <a:ext cx="1989720" cy="27554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r>
              <a:rPr lang="en-US" sz="1200" i="1" spc="-1">
                <a:solidFill>
                  <a:srgbClr val="000000"/>
                </a:solidFill>
                <a:latin typeface="Franklin Gothic Book"/>
                <a:ea typeface="DejaVu Sans"/>
              </a:rPr>
              <a:t>BELLA PW laser</a:t>
            </a:r>
            <a:endParaRPr lang="en-US" sz="1200" spc="-1">
              <a:solidFill>
                <a:prstClr val="black"/>
              </a:solidFill>
              <a:latin typeface="Arial"/>
            </a:endParaRPr>
          </a:p>
        </p:txBody>
      </p:sp>
      <p:sp>
        <p:nvSpPr>
          <p:cNvPr id="259" name="Rectangle 2"/>
          <p:cNvSpPr/>
          <p:nvPr/>
        </p:nvSpPr>
        <p:spPr>
          <a:xfrm>
            <a:off x="32908" y="5922721"/>
            <a:ext cx="3164760" cy="27554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r>
              <a:rPr lang="en-US" sz="1200" i="1" spc="-1">
                <a:solidFill>
                  <a:srgbClr val="000000"/>
                </a:solidFill>
                <a:latin typeface="Arial"/>
                <a:ea typeface="DejaVu Sans"/>
              </a:rPr>
              <a:t>S. Steinke et al., PRAB </a:t>
            </a:r>
            <a:r>
              <a:rPr lang="en-US" sz="1200" b="1" i="1" spc="-1">
                <a:solidFill>
                  <a:srgbClr val="000000"/>
                </a:solidFill>
                <a:latin typeface="Arial"/>
                <a:ea typeface="DejaVu Sans"/>
              </a:rPr>
              <a:t>23</a:t>
            </a:r>
            <a:r>
              <a:rPr lang="en-US" sz="1200" i="1" spc="-1">
                <a:solidFill>
                  <a:srgbClr val="000000"/>
                </a:solidFill>
                <a:latin typeface="Arial"/>
                <a:ea typeface="DejaVu Sans"/>
              </a:rPr>
              <a:t>, 021302 (2020).</a:t>
            </a:r>
            <a:endParaRPr lang="en-US" sz="1200" spc="-1">
              <a:solidFill>
                <a:prstClr val="black"/>
              </a:solidFill>
              <a:latin typeface="Arial"/>
            </a:endParaRPr>
          </a:p>
        </p:txBody>
      </p:sp>
      <p:sp>
        <p:nvSpPr>
          <p:cNvPr id="260" name="TextBox 20"/>
          <p:cNvSpPr/>
          <p:nvPr/>
        </p:nvSpPr>
        <p:spPr>
          <a:xfrm>
            <a:off x="1957468" y="2514600"/>
            <a:ext cx="1025130" cy="3371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r>
              <a:rPr lang="en-US" sz="1600" spc="-1">
                <a:solidFill>
                  <a:srgbClr val="000000"/>
                </a:solidFill>
                <a:latin typeface="Times New Roman"/>
                <a:ea typeface="DejaVu Sans"/>
              </a:rPr>
              <a:t>35 J, 45 fs</a:t>
            </a:r>
            <a:endParaRPr lang="en-US" sz="1600" spc="-1">
              <a:solidFill>
                <a:prstClr val="black"/>
              </a:solidFill>
              <a:latin typeface="Arial"/>
            </a:endParaRPr>
          </a:p>
        </p:txBody>
      </p:sp>
      <p:sp>
        <p:nvSpPr>
          <p:cNvPr id="261" name="Isosceles Triangle 3"/>
          <p:cNvSpPr/>
          <p:nvPr/>
        </p:nvSpPr>
        <p:spPr>
          <a:xfrm rot="1431600">
            <a:off x="1238188" y="4172040"/>
            <a:ext cx="576360" cy="939960"/>
          </a:xfrm>
          <a:prstGeom prst="triangle">
            <a:avLst>
              <a:gd name="adj" fmla="val 50000"/>
            </a:avLst>
          </a:prstGeom>
          <a:gradFill rotWithShape="0">
            <a:gsLst>
              <a:gs pos="1000">
                <a:srgbClr val="E6B9B8"/>
              </a:gs>
              <a:gs pos="100000">
                <a:srgbClr val="FF0000"/>
              </a:gs>
            </a:gsLst>
            <a:lin ang="17628000"/>
          </a:gradFill>
          <a:ln>
            <a:noFill/>
          </a:ln>
          <a:effectLst>
            <a:outerShdw blurRad="3996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US">
              <a:solidFill>
                <a:prstClr val="black"/>
              </a:solidFill>
              <a:latin typeface="Arial"/>
            </a:endParaRPr>
          </a:p>
        </p:txBody>
      </p:sp>
      <p:pic>
        <p:nvPicPr>
          <p:cNvPr id="262" name="Picture 13"/>
          <p:cNvPicPr/>
          <p:nvPr/>
        </p:nvPicPr>
        <p:blipFill>
          <a:blip r:embed="rId6"/>
          <a:srcRect l="30397" t="21747" r="52723" b="70002"/>
          <a:stretch/>
        </p:blipFill>
        <p:spPr>
          <a:xfrm>
            <a:off x="9722308" y="1069920"/>
            <a:ext cx="847800" cy="903240"/>
          </a:xfrm>
          <a:prstGeom prst="rect">
            <a:avLst/>
          </a:prstGeom>
          <a:ln w="0">
            <a:noFill/>
          </a:ln>
        </p:spPr>
      </p:pic>
      <p:sp>
        <p:nvSpPr>
          <p:cNvPr id="263" name="Straight Arrow Connector 14"/>
          <p:cNvSpPr/>
          <p:nvPr/>
        </p:nvSpPr>
        <p:spPr>
          <a:xfrm flipH="1">
            <a:off x="9276988" y="1672200"/>
            <a:ext cx="390240" cy="412200"/>
          </a:xfrm>
          <a:custGeom>
            <a:avLst/>
            <a:gdLst/>
            <a:ahLst/>
            <a:cxnLst/>
            <a:rect l="l" t="t" r="r" b="b"/>
            <a:pathLst>
              <a:path w="21600" h="21600">
                <a:moveTo>
                  <a:pt x="0" y="0"/>
                </a:moveTo>
                <a:lnTo>
                  <a:pt x="21600" y="21600"/>
                </a:lnTo>
              </a:path>
            </a:pathLst>
          </a:custGeom>
          <a:noFill/>
          <a:ln>
            <a:solidFill>
              <a:srgbClr val="4F81BD"/>
            </a:solidFill>
            <a:round/>
            <a:tailEnd type="triangle" w="med" len="med"/>
          </a:ln>
          <a:effectLst>
            <a:outerShdw blurRad="39960" dist="20160" dir="5400000" rotWithShape="0">
              <a:srgbClr val="000000">
                <a:alpha val="38000"/>
              </a:srgbClr>
            </a:outerShdw>
          </a:effectLst>
        </p:spPr>
        <p:style>
          <a:lnRef idx="2">
            <a:schemeClr val="accent1"/>
          </a:lnRef>
          <a:fillRef idx="0">
            <a:schemeClr val="accent1"/>
          </a:fillRef>
          <a:effectRef idx="1">
            <a:schemeClr val="accent1"/>
          </a:effectRef>
          <a:fontRef idx="minor"/>
        </p:style>
        <p:txBody>
          <a:bodyPr/>
          <a:lstStyle/>
          <a:p>
            <a:endParaRPr lang="en-US">
              <a:solidFill>
                <a:prstClr val="black"/>
              </a:solidFill>
              <a:latin typeface="Arial"/>
            </a:endParaRPr>
          </a:p>
        </p:txBody>
      </p:sp>
      <p:sp>
        <p:nvSpPr>
          <p:cNvPr id="264" name="Straight Connector 15"/>
          <p:cNvSpPr/>
          <p:nvPr/>
        </p:nvSpPr>
        <p:spPr>
          <a:xfrm>
            <a:off x="9778108" y="1495800"/>
            <a:ext cx="722880" cy="360"/>
          </a:xfrm>
          <a:prstGeom prst="line">
            <a:avLst/>
          </a:prstGeom>
          <a:ln>
            <a:solidFill>
              <a:srgbClr val="FF0000"/>
            </a:solidFill>
            <a:prstDash val="sysDot"/>
            <a:round/>
          </a:ln>
        </p:spPr>
        <p:style>
          <a:lnRef idx="2">
            <a:schemeClr val="accent1"/>
          </a:lnRef>
          <a:fillRef idx="0">
            <a:schemeClr val="accent1"/>
          </a:fillRef>
          <a:effectRef idx="1">
            <a:schemeClr val="accent1"/>
          </a:effectRef>
          <a:fontRef idx="minor"/>
        </p:style>
        <p:txBody>
          <a:bodyPr/>
          <a:lstStyle/>
          <a:p>
            <a:endParaRPr lang="en-US">
              <a:solidFill>
                <a:prstClr val="black"/>
              </a:solidFill>
              <a:latin typeface="Arial"/>
            </a:endParaRPr>
          </a:p>
        </p:txBody>
      </p:sp>
      <p:sp>
        <p:nvSpPr>
          <p:cNvPr id="265" name="TextBox 2"/>
          <p:cNvSpPr/>
          <p:nvPr/>
        </p:nvSpPr>
        <p:spPr>
          <a:xfrm>
            <a:off x="9942628" y="1315440"/>
            <a:ext cx="404640" cy="2271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tabLst>
                <a:tab pos="0" algn="l"/>
              </a:tabLst>
            </a:pPr>
            <a:r>
              <a:rPr lang="en-US" sz="900" spc="-1">
                <a:solidFill>
                  <a:srgbClr val="FF0000"/>
                </a:solidFill>
                <a:latin typeface="Calibri"/>
                <a:ea typeface="DejaVu Sans"/>
              </a:rPr>
              <a:t>1 cm</a:t>
            </a:r>
            <a:endParaRPr lang="en-US" sz="900" spc="-1">
              <a:solidFill>
                <a:prstClr val="black"/>
              </a:solidFill>
              <a:latin typeface="Arial"/>
            </a:endParaRPr>
          </a:p>
        </p:txBody>
      </p:sp>
      <p:sp>
        <p:nvSpPr>
          <p:cNvPr id="266" name="TextBox 4"/>
          <p:cNvSpPr/>
          <p:nvPr/>
        </p:nvSpPr>
        <p:spPr>
          <a:xfrm>
            <a:off x="9778108" y="1914121"/>
            <a:ext cx="2030400" cy="58332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tabLst>
                <a:tab pos="0" algn="l"/>
              </a:tabLst>
            </a:pPr>
            <a:r>
              <a:rPr lang="en-US" sz="1600" spc="-1">
                <a:solidFill>
                  <a:srgbClr val="44546A"/>
                </a:solidFill>
                <a:latin typeface="Arial"/>
                <a:ea typeface="DejaVu Sans"/>
              </a:rPr>
              <a:t>Dose on cells: </a:t>
            </a:r>
            <a:endParaRPr lang="en-US" sz="1600" spc="-1">
              <a:solidFill>
                <a:prstClr val="black"/>
              </a:solidFill>
              <a:latin typeface="Arial"/>
            </a:endParaRPr>
          </a:p>
          <a:p>
            <a:pPr algn="ctr">
              <a:tabLst>
                <a:tab pos="0" algn="l"/>
              </a:tabLst>
            </a:pPr>
            <a:r>
              <a:rPr lang="en-US" sz="1600" spc="-1">
                <a:solidFill>
                  <a:srgbClr val="44546A"/>
                </a:solidFill>
                <a:latin typeface="Arial"/>
                <a:ea typeface="DejaVu Sans"/>
              </a:rPr>
              <a:t>1 Gy per shot</a:t>
            </a:r>
            <a:endParaRPr lang="en-US" sz="1600" spc="-1">
              <a:solidFill>
                <a:prstClr val="black"/>
              </a:solidFill>
              <a:latin typeface="Arial"/>
            </a:endParaRPr>
          </a:p>
        </p:txBody>
      </p:sp>
      <p:pic>
        <p:nvPicPr>
          <p:cNvPr id="267" name="Picture 266"/>
          <p:cNvPicPr/>
          <p:nvPr/>
        </p:nvPicPr>
        <p:blipFill>
          <a:blip r:embed="rId7"/>
          <a:srcRect t="2413" r="16017"/>
          <a:stretch/>
        </p:blipFill>
        <p:spPr>
          <a:xfrm>
            <a:off x="6907108" y="4099320"/>
            <a:ext cx="5175000" cy="1242720"/>
          </a:xfrm>
          <a:prstGeom prst="rect">
            <a:avLst/>
          </a:prstGeom>
          <a:ln w="0">
            <a:noFill/>
          </a:ln>
        </p:spPr>
      </p:pic>
      <p:grpSp>
        <p:nvGrpSpPr>
          <p:cNvPr id="268" name="Group 19"/>
          <p:cNvGrpSpPr/>
          <p:nvPr/>
        </p:nvGrpSpPr>
        <p:grpSpPr>
          <a:xfrm>
            <a:off x="3536628" y="3856320"/>
            <a:ext cx="3261743" cy="2086920"/>
            <a:chOff x="3535039" y="3856320"/>
            <a:chExt cx="3261743" cy="2086920"/>
          </a:xfrm>
        </p:grpSpPr>
        <p:pic>
          <p:nvPicPr>
            <p:cNvPr id="269" name="Picture 1"/>
            <p:cNvPicPr/>
            <p:nvPr/>
          </p:nvPicPr>
          <p:blipFill>
            <a:blip r:embed="rId8"/>
            <a:stretch/>
          </p:blipFill>
          <p:spPr>
            <a:xfrm>
              <a:off x="3690360" y="3856320"/>
              <a:ext cx="2966760" cy="2086920"/>
            </a:xfrm>
            <a:prstGeom prst="rect">
              <a:avLst/>
            </a:prstGeom>
            <a:ln w="0">
              <a:noFill/>
            </a:ln>
          </p:spPr>
        </p:pic>
        <p:sp>
          <p:nvSpPr>
            <p:cNvPr id="270" name="TextBox 5"/>
            <p:cNvSpPr/>
            <p:nvPr/>
          </p:nvSpPr>
          <p:spPr>
            <a:xfrm rot="16200000">
              <a:off x="2968335" y="4678939"/>
              <a:ext cx="1439731" cy="306323"/>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tabLst>
                  <a:tab pos="0" algn="l"/>
                </a:tabLst>
              </a:pPr>
              <a:r>
                <a:rPr lang="en-US" sz="1400" spc="-1">
                  <a:solidFill>
                    <a:srgbClr val="FF6600"/>
                  </a:solidFill>
                  <a:latin typeface="Arial"/>
                  <a:ea typeface="DejaVu Sans"/>
                </a:rPr>
                <a:t>ICT charge / nC</a:t>
              </a:r>
              <a:endParaRPr lang="en-US" sz="1400" spc="-1">
                <a:solidFill>
                  <a:prstClr val="black"/>
                </a:solidFill>
                <a:latin typeface="Arial"/>
              </a:endParaRPr>
            </a:p>
          </p:txBody>
        </p:sp>
        <p:sp>
          <p:nvSpPr>
            <p:cNvPr id="271" name="TextBox 9"/>
            <p:cNvSpPr/>
            <p:nvPr/>
          </p:nvSpPr>
          <p:spPr>
            <a:xfrm rot="16200000">
              <a:off x="6094988" y="4679299"/>
              <a:ext cx="1097265" cy="306323"/>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tabLst>
                  <a:tab pos="0" algn="l"/>
                </a:tabLst>
              </a:pPr>
              <a:r>
                <a:rPr lang="en-US" sz="1400" spc="-1">
                  <a:solidFill>
                    <a:srgbClr val="297CB6"/>
                  </a:solidFill>
                  <a:latin typeface="Arial"/>
                  <a:ea typeface="DejaVu Sans"/>
                </a:rPr>
                <a:t>Signal / mV</a:t>
              </a:r>
              <a:endParaRPr lang="en-US" sz="1400" spc="-1">
                <a:solidFill>
                  <a:prstClr val="black"/>
                </a:solidFill>
                <a:latin typeface="Arial"/>
              </a:endParaRPr>
            </a:p>
          </p:txBody>
        </p:sp>
      </p:grpSp>
      <p:sp>
        <p:nvSpPr>
          <p:cNvPr id="272" name="TextBox 11"/>
          <p:cNvSpPr/>
          <p:nvPr/>
        </p:nvSpPr>
        <p:spPr>
          <a:xfrm>
            <a:off x="3583948" y="3657601"/>
            <a:ext cx="1989720" cy="27554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r>
              <a:rPr lang="en-US" sz="1200" i="1" spc="-1">
                <a:solidFill>
                  <a:srgbClr val="000000"/>
                </a:solidFill>
                <a:latin typeface="Franklin Gothic Book"/>
                <a:ea typeface="DejaVu Sans"/>
              </a:rPr>
              <a:t>Online dosimetry</a:t>
            </a:r>
            <a:endParaRPr lang="en-US" sz="1200" spc="-1">
              <a:solidFill>
                <a:prstClr val="black"/>
              </a:solidFill>
              <a:latin typeface="Arial"/>
            </a:endParaRPr>
          </a:p>
        </p:txBody>
      </p:sp>
      <p:sp>
        <p:nvSpPr>
          <p:cNvPr id="273" name="TextBox 12"/>
          <p:cNvSpPr/>
          <p:nvPr/>
        </p:nvSpPr>
        <p:spPr>
          <a:xfrm>
            <a:off x="6402388" y="5943601"/>
            <a:ext cx="3873960" cy="27554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r>
              <a:rPr lang="en-US" sz="1200" spc="-1">
                <a:solidFill>
                  <a:srgbClr val="000000"/>
                </a:solidFill>
                <a:latin typeface="Franklin Gothic Book"/>
                <a:ea typeface="DejaVu Sans"/>
              </a:rPr>
              <a:t>L. Geulig et al., Rev. Sci. Instruments 93 (2022) 103301.</a:t>
            </a:r>
            <a:endParaRPr lang="en-US" sz="1200" spc="-1">
              <a:solidFill>
                <a:prstClr val="black"/>
              </a:solidFill>
              <a:latin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4F8BCB5-0EEC-7135-7493-F6B60EA5B589}"/>
              </a:ext>
            </a:extLst>
          </p:cNvPr>
          <p:cNvSpPr>
            <a:spLocks noGrp="1"/>
          </p:cNvSpPr>
          <p:nvPr>
            <p:ph type="title"/>
          </p:nvPr>
        </p:nvSpPr>
        <p:spPr>
          <a:xfrm>
            <a:off x="1048578" y="355351"/>
            <a:ext cx="10094844" cy="877729"/>
          </a:xfrm>
        </p:spPr>
        <p:txBody>
          <a:bodyPr anchor="ctr">
            <a:normAutofit fontScale="90000"/>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000" b="1" dirty="0">
                <a:solidFill>
                  <a:schemeClr val="bg1"/>
                </a:solidFill>
              </a:rPr>
              <a:t>Conventional and FLASH Radiotherapy</a:t>
            </a:r>
            <a:br>
              <a:rPr lang="en-US" sz="4000" b="1" dirty="0">
                <a:solidFill>
                  <a:schemeClr val="bg1"/>
                </a:solidFill>
              </a:rPr>
            </a:br>
            <a:r>
              <a:rPr kumimoji="0" lang="en-US" sz="1700" b="1" i="1" u="none" strike="noStrike" kern="1200" cap="none" spc="0" normalizeH="0" baseline="0" noProof="0" dirty="0">
                <a:ln>
                  <a:noFill/>
                </a:ln>
                <a:solidFill>
                  <a:schemeClr val="bg1"/>
                </a:solidFill>
                <a:effectLst/>
                <a:uLnTx/>
                <a:uFillTx/>
                <a:latin typeface="Calibri" panose="020F0502020204030204"/>
                <a:ea typeface="Times New Roman" panose="02020603050405020304" pitchFamily="18" charset="0"/>
                <a:cs typeface="+mn-cs"/>
              </a:rPr>
              <a:t>Radiation therapy is driven by new accelerator technologies and innovation</a:t>
            </a:r>
            <a:br>
              <a:rPr lang="en-US" sz="4000" b="1" dirty="0">
                <a:solidFill>
                  <a:schemeClr val="bg1"/>
                </a:solidFill>
              </a:rPr>
            </a:br>
            <a:endParaRPr lang="en-US" sz="1300" dirty="0">
              <a:solidFill>
                <a:schemeClr val="bg1"/>
              </a:solidFill>
            </a:endParaRPr>
          </a:p>
        </p:txBody>
      </p:sp>
      <p:sp>
        <p:nvSpPr>
          <p:cNvPr id="53" name="Content Placeholder 2">
            <a:extLst>
              <a:ext uri="{FF2B5EF4-FFF2-40B4-BE49-F238E27FC236}">
                <a16:creationId xmlns:a16="http://schemas.microsoft.com/office/drawing/2014/main" id="{A4B75DC2-E18A-F45F-E67B-D4C6D241D452}"/>
              </a:ext>
            </a:extLst>
          </p:cNvPr>
          <p:cNvSpPr txBox="1">
            <a:spLocks/>
          </p:cNvSpPr>
          <p:nvPr/>
        </p:nvSpPr>
        <p:spPr>
          <a:xfrm>
            <a:off x="241851" y="1615675"/>
            <a:ext cx="11708297" cy="5235653"/>
          </a:xfrm>
          <a:prstGeom prst="rect">
            <a:avLst/>
          </a:prstGeom>
          <a:solidFill>
            <a:schemeClr val="bg1"/>
          </a:solidFill>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1" u="none" strike="noStrike" kern="1200" cap="none" spc="0" normalizeH="0" baseline="0" noProof="0" dirty="0">
                <a:ln>
                  <a:noFill/>
                </a:ln>
                <a:effectLst/>
                <a:uLnTx/>
                <a:uFillTx/>
                <a:latin typeface="Calibri" panose="020F0502020204030204"/>
                <a:ea typeface="Times New Roman" panose="02020603050405020304" pitchFamily="18" charset="0"/>
                <a:cs typeface="+mn-cs"/>
              </a:rPr>
              <a:t>~2/3 OF US CANCER PATIENTS UNDERGO RADIATION THERAPY; OFTEN THE PRIMARY COURSE OF TREATMENT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900" b="1" i="1" u="none" strike="noStrike" kern="1200" cap="none" spc="0" normalizeH="0" baseline="0" noProof="0" dirty="0">
                <a:ln>
                  <a:noFill/>
                </a:ln>
                <a:effectLst/>
                <a:uLnTx/>
                <a:uFillTx/>
                <a:latin typeface="Calibri" panose="020F0502020204030204"/>
                <a:ea typeface="+mn-ea"/>
                <a:cs typeface="+mn-cs"/>
              </a:rPr>
              <a:t>PHOTON AND ELECTRON BEAM THERAPY – used to treat the majority of cancer patients </a:t>
            </a:r>
            <a:endParaRPr kumimoji="0" lang="en-US" sz="1900" b="1" i="0" u="none" strike="noStrike" kern="1200" cap="none" spc="0" normalizeH="0" baseline="0" noProof="0" dirty="0">
              <a:ln>
                <a:noFill/>
              </a:ln>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Bremsstrahlung photons and </a:t>
            </a:r>
            <a:r>
              <a:rPr kumimoji="0" lang="en-US" sz="18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sym typeface="Symbol" panose="05050102010706020507" pitchFamily="18" charset="2"/>
              </a:rPr>
              <a:t></a:t>
            </a:r>
            <a:r>
              <a:rPr kumimoji="0" lang="en-US" sz="18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10 MeV low energy electrons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effectLst/>
                <a:uLnTx/>
                <a:uFillTx/>
                <a:latin typeface="Calibri" panose="020F0502020204030204"/>
                <a:ea typeface="+mn-ea"/>
                <a:cs typeface="+mn-cs"/>
              </a:rPr>
              <a:t>Photons produced using a 10-20 MeV pulsed electron </a:t>
            </a:r>
            <a:r>
              <a:rPr kumimoji="0" lang="en-US" sz="1500" b="0" i="0" u="none" strike="noStrike" kern="1200" cap="none" spc="0" normalizeH="0" baseline="0" noProof="0" dirty="0" err="1">
                <a:ln>
                  <a:noFill/>
                </a:ln>
                <a:effectLst/>
                <a:uLnTx/>
                <a:uFillTx/>
                <a:latin typeface="Calibri" panose="020F0502020204030204"/>
                <a:ea typeface="+mn-ea"/>
                <a:cs typeface="+mn-cs"/>
              </a:rPr>
              <a:t>linac</a:t>
            </a:r>
            <a:r>
              <a:rPr kumimoji="0" lang="en-US" sz="1500" b="0" i="0" u="none" strike="noStrike" kern="1200" cap="none" spc="0" normalizeH="0" baseline="0" noProof="0" dirty="0">
                <a:ln>
                  <a:noFill/>
                </a:ln>
                <a:effectLst/>
                <a:uLnTx/>
                <a:uFillTx/>
                <a:latin typeface="Calibri" panose="020F0502020204030204"/>
                <a:ea typeface="+mn-ea"/>
                <a:cs typeface="+mn-cs"/>
              </a:rPr>
              <a:t>, from an e-beam on target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effectLst/>
                <a:uLnTx/>
                <a:uFillTx/>
                <a:latin typeface="Calibri" panose="020F0502020204030204"/>
                <a:ea typeface="+mn-ea"/>
                <a:cs typeface="+mn-cs"/>
              </a:rPr>
              <a:t>Sophisticated, compact and inexpensive beam delivery systems   (&lt;0.1 </a:t>
            </a:r>
            <a:r>
              <a:rPr kumimoji="0" lang="en-US" sz="1500" b="0" i="0" u="none" strike="noStrike" kern="1200" cap="none" spc="0" normalizeH="0" baseline="0" noProof="0" dirty="0" err="1">
                <a:ln>
                  <a:noFill/>
                </a:ln>
                <a:effectLst/>
                <a:uLnTx/>
                <a:uFillTx/>
                <a:latin typeface="Calibri" panose="020F0502020204030204"/>
                <a:ea typeface="+mn-ea"/>
                <a:cs typeface="+mn-cs"/>
              </a:rPr>
              <a:t>Gy</a:t>
            </a:r>
            <a:r>
              <a:rPr kumimoji="0" lang="en-US" sz="1500" b="0" i="0" u="none" strike="noStrike" kern="1200" cap="none" spc="0" normalizeH="0" baseline="0" noProof="0" dirty="0">
                <a:ln>
                  <a:noFill/>
                </a:ln>
                <a:effectLst/>
                <a:uLnTx/>
                <a:uFillTx/>
                <a:latin typeface="Calibri" panose="020F0502020204030204"/>
                <a:ea typeface="+mn-ea"/>
                <a:cs typeface="+mn-cs"/>
              </a:rPr>
              <a:t>/sec on average)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High integral dose to normal tissue (dose limited by early &amp; late toxicity)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900" b="1" i="1" u="none" strike="noStrike" kern="1200" cap="none" spc="0" normalizeH="0" baseline="0" noProof="0" dirty="0">
                <a:ln>
                  <a:noFill/>
                </a:ln>
                <a:effectLst/>
                <a:uLnTx/>
                <a:uFillTx/>
                <a:latin typeface="Calibri" panose="020F0502020204030204"/>
                <a:ea typeface="+mn-ea"/>
                <a:cs typeface="+mn-cs"/>
              </a:rPr>
              <a:t>PROTON AND ION BEAM THERAPY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Highly conformal dose distribution; biological advantage for high LET ions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effectLst/>
                <a:uLnTx/>
                <a:uFillTx/>
                <a:latin typeface="Calibri" panose="020F0502020204030204"/>
                <a:ea typeface="Times New Roman" panose="02020603050405020304" pitchFamily="18" charset="0"/>
                <a:cs typeface="+mn-cs"/>
              </a:rPr>
              <a:t>enhanced local tumor control; Bragg peak maximizes energy  deposition at tumor site;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effectLst/>
                <a:uLnTx/>
                <a:uFillTx/>
                <a:latin typeface="Calibri" panose="020F0502020204030204"/>
                <a:ea typeface="+mn-ea"/>
                <a:cs typeface="+mn-cs"/>
              </a:rPr>
              <a:t>Overall better sparing of normal tissue and organs at risk</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B0F0"/>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Important for p</a:t>
            </a:r>
            <a:r>
              <a:rPr kumimoji="0" lang="en-US" sz="1800" b="1" i="0" u="none" strike="noStrike" kern="1200" cap="none" spc="0" normalizeH="0" baseline="0" noProof="0" dirty="0">
                <a:ln>
                  <a:noFill/>
                </a:ln>
                <a:solidFill>
                  <a:srgbClr val="C00000"/>
                </a:solidFill>
                <a:effectLst/>
                <a:uLnTx/>
                <a:uFillTx/>
                <a:latin typeface="Calibri" panose="020F0502020204030204"/>
                <a:ea typeface="Times New Roman" panose="02020603050405020304" pitchFamily="18" charset="0"/>
                <a:cs typeface="+mn-cs"/>
              </a:rPr>
              <a:t>ediatric tumors, retreatment, organs at risk (brain, spinal cord)</a:t>
            </a:r>
            <a:endPar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effectLst/>
                <a:uLnTx/>
                <a:uFillTx/>
                <a:latin typeface="Calibri" panose="020F0502020204030204"/>
                <a:ea typeface="Times New Roman" panose="02020603050405020304" pitchFamily="18" charset="0"/>
                <a:cs typeface="+mn-cs"/>
              </a:rPr>
              <a:t>Delivered dose ~2 </a:t>
            </a:r>
            <a:r>
              <a:rPr kumimoji="0" lang="en-US" sz="1500" b="0" i="0" u="none" strike="noStrike" kern="1200" cap="none" spc="0" normalizeH="0" baseline="0" noProof="0" dirty="0" err="1">
                <a:ln>
                  <a:noFill/>
                </a:ln>
                <a:effectLst/>
                <a:uLnTx/>
                <a:uFillTx/>
                <a:latin typeface="Calibri" panose="020F0502020204030204"/>
                <a:ea typeface="Times New Roman" panose="02020603050405020304" pitchFamily="18" charset="0"/>
                <a:cs typeface="+mn-cs"/>
              </a:rPr>
              <a:t>Gy</a:t>
            </a:r>
            <a:r>
              <a:rPr kumimoji="0" lang="en-US" sz="1500" b="0" i="0" u="none" strike="noStrike" kern="1200" cap="none" spc="0" normalizeH="0" baseline="0" noProof="0" dirty="0">
                <a:ln>
                  <a:noFill/>
                </a:ln>
                <a:effectLst/>
                <a:uLnTx/>
                <a:uFillTx/>
                <a:latin typeface="Calibri" panose="020F0502020204030204"/>
                <a:ea typeface="Times New Roman" panose="02020603050405020304" pitchFamily="18" charset="0"/>
                <a:cs typeface="+mn-cs"/>
              </a:rPr>
              <a:t>/treatment </a:t>
            </a:r>
            <a:r>
              <a:rPr kumimoji="0" lang="en-US" sz="1500" b="0" i="0" u="none" strike="noStrike" kern="1200" cap="none" spc="0" normalizeH="0" baseline="0" noProof="0" dirty="0">
                <a:ln>
                  <a:noFill/>
                </a:ln>
                <a:effectLst/>
                <a:uLnTx/>
                <a:uFillTx/>
                <a:latin typeface="Calibri" panose="020F0502020204030204"/>
                <a:ea typeface="Times New Roman" panose="02020603050405020304" pitchFamily="18" charset="0"/>
                <a:cs typeface="+mn-cs"/>
                <a:sym typeface="Symbol" panose="05050102010706020507" pitchFamily="18" charset="2"/>
              </a:rPr>
              <a:t>&lt;</a:t>
            </a:r>
            <a:r>
              <a:rPr kumimoji="0" lang="en-US" sz="1500" b="0" i="0" u="none" strike="noStrike" kern="1200" cap="none" spc="0" normalizeH="0" baseline="0" noProof="0" dirty="0">
                <a:ln>
                  <a:noFill/>
                </a:ln>
                <a:effectLst/>
                <a:uLnTx/>
                <a:uFillTx/>
                <a:latin typeface="Calibri" panose="020F0502020204030204"/>
                <a:ea typeface="Times New Roman" panose="02020603050405020304" pitchFamily="18" charset="0"/>
                <a:cs typeface="+mn-cs"/>
              </a:rPr>
              <a:t> 3 </a:t>
            </a:r>
            <a:r>
              <a:rPr kumimoji="0" lang="en-US" sz="1500" b="0" i="0" u="none" strike="noStrike" kern="1200" cap="none" spc="0" normalizeH="0" baseline="0" noProof="0" dirty="0" err="1">
                <a:ln>
                  <a:noFill/>
                </a:ln>
                <a:effectLst/>
                <a:uLnTx/>
                <a:uFillTx/>
                <a:latin typeface="Calibri" panose="020F0502020204030204"/>
                <a:ea typeface="Times New Roman" panose="02020603050405020304" pitchFamily="18" charset="0"/>
                <a:cs typeface="+mn-cs"/>
              </a:rPr>
              <a:t>Gy</a:t>
            </a:r>
            <a:r>
              <a:rPr kumimoji="0" lang="en-US" sz="1500" b="0" i="0" u="none" strike="noStrike" kern="1200" cap="none" spc="0" normalizeH="0" baseline="0" noProof="0" dirty="0">
                <a:ln>
                  <a:noFill/>
                </a:ln>
                <a:effectLst/>
                <a:uLnTx/>
                <a:uFillTx/>
                <a:latin typeface="Calibri" panose="020F0502020204030204"/>
                <a:ea typeface="Times New Roman" panose="02020603050405020304" pitchFamily="18" charset="0"/>
                <a:cs typeface="+mn-cs"/>
              </a:rPr>
              <a:t>/min,  typical is 20-40 treatment fractions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effectLst/>
                <a:uLnTx/>
                <a:uFillTx/>
                <a:latin typeface="Calibri" panose="020F0502020204030204"/>
                <a:ea typeface="Times New Roman" panose="02020603050405020304" pitchFamily="18" charset="0"/>
                <a:cs typeface="+mn-cs"/>
              </a:rPr>
              <a:t>Reduced early and late toxicity response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900" b="1" i="1" u="none" strike="noStrike" kern="1200" cap="none" spc="0" normalizeH="0" baseline="0" noProof="0" dirty="0">
                <a:ln>
                  <a:noFill/>
                </a:ln>
                <a:effectLst/>
                <a:uLnTx/>
                <a:uFillTx/>
                <a:latin typeface="Calibri" panose="020F0502020204030204"/>
                <a:ea typeface="+mn-ea"/>
                <a:cs typeface="+mn-cs"/>
              </a:rPr>
              <a:t>FLASH THERAPY NEW!</a:t>
            </a:r>
            <a:endParaRPr kumimoji="0" lang="en-US" sz="1900" b="1" i="0" u="none" strike="noStrike" kern="1200" cap="none" spc="0" normalizeH="0" baseline="0" noProof="0" dirty="0">
              <a:ln>
                <a:noFill/>
              </a:ln>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Acute dose of radiation delivered in a fraction of a second</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effectLst/>
                <a:uLnTx/>
                <a:uFillTx/>
                <a:latin typeface="Calibri" panose="020F0502020204030204"/>
                <a:ea typeface="+mn-ea"/>
                <a:cs typeface="+mn-cs"/>
              </a:rPr>
              <a:t>Many preclinical and clinical results indicate a dramatic reduction of toxicity response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effectLst/>
                <a:uLnTx/>
                <a:uFillTx/>
                <a:latin typeface="Calibri" panose="020F0502020204030204"/>
                <a:ea typeface="+mn-ea"/>
                <a:cs typeface="+mn-cs"/>
              </a:rPr>
              <a:t>First patient treated (T-cell lymphoma, recurring), complete response, minimal toxicity</a:t>
            </a:r>
            <a:r>
              <a:rPr kumimoji="0" lang="en-US" sz="1500" b="0" i="0" u="none" strike="noStrike" kern="1200" cap="none" spc="0" normalizeH="0" baseline="30000" noProof="0" dirty="0">
                <a:ln>
                  <a:noFill/>
                </a:ln>
                <a:effectLst/>
                <a:uLnTx/>
                <a:uFillTx/>
                <a:latin typeface="Calibri" panose="020F0502020204030204"/>
                <a:ea typeface="+mn-ea"/>
                <a:cs typeface="+mn-cs"/>
              </a:rPr>
              <a:t>1</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effectLst/>
                <a:uLnTx/>
                <a:uFillTx/>
                <a:latin typeface="Calibri" panose="020F0502020204030204"/>
                <a:ea typeface="+mn-ea"/>
                <a:cs typeface="+mn-cs"/>
              </a:rPr>
              <a:t>Even after multiple non-FLASH skin irradiation and damage from photons and electrons!</a:t>
            </a:r>
          </a:p>
          <a:p>
            <a:pPr marL="91440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500" b="0" i="0" u="none" strike="noStrike" kern="1200" cap="none" spc="0" normalizeH="0" baseline="30000" noProof="0" dirty="0">
                <a:ln>
                  <a:noFill/>
                </a:ln>
                <a:effectLst/>
                <a:uLnTx/>
                <a:uFillTx/>
                <a:latin typeface="Calibri" panose="020F0502020204030204"/>
                <a:ea typeface="+mn-ea"/>
                <a:cs typeface="+mn-cs"/>
              </a:rPr>
              <a:t>1 </a:t>
            </a:r>
            <a:r>
              <a:rPr kumimoji="0" lang="en-US" sz="1500" b="0" i="0" u="none" strike="noStrike" kern="1200" cap="none" spc="0" normalizeH="0" baseline="0" noProof="0" dirty="0" err="1">
                <a:ln>
                  <a:noFill/>
                </a:ln>
                <a:effectLst/>
                <a:uLnTx/>
                <a:uFillTx/>
                <a:latin typeface="Calibri" panose="020F0502020204030204"/>
                <a:ea typeface="+mn-ea"/>
                <a:cs typeface="+mn-cs"/>
              </a:rPr>
              <a:t>Bourhis</a:t>
            </a:r>
            <a:r>
              <a:rPr kumimoji="0" lang="en-US" sz="1500" b="0" i="0" u="none" strike="noStrike" kern="1200" cap="none" spc="0" normalizeH="0" baseline="0" noProof="0" dirty="0">
                <a:ln>
                  <a:noFill/>
                </a:ln>
                <a:effectLst/>
                <a:uLnTx/>
                <a:uFillTx/>
                <a:latin typeface="Calibri" panose="020F0502020204030204"/>
                <a:ea typeface="+mn-ea"/>
                <a:cs typeface="+mn-cs"/>
              </a:rPr>
              <a:t> J, et al. </a:t>
            </a:r>
            <a:r>
              <a:rPr kumimoji="0" lang="fr-FR" sz="1500" b="0" i="0" u="none" strike="noStrike" kern="1200" cap="none" spc="0" normalizeH="0" baseline="0" noProof="0" dirty="0" err="1">
                <a:ln>
                  <a:noFill/>
                </a:ln>
                <a:effectLst/>
                <a:uLnTx/>
                <a:uFillTx/>
                <a:latin typeface="Calibri" panose="020F0502020204030204"/>
                <a:ea typeface="+mn-ea"/>
                <a:cs typeface="+mn-cs"/>
              </a:rPr>
              <a:t>doi</a:t>
            </a:r>
            <a:r>
              <a:rPr kumimoji="0" lang="fr-FR" sz="1500" b="0" i="0" u="none" strike="noStrike" kern="1200" cap="none" spc="0" normalizeH="0" baseline="0" noProof="0" dirty="0">
                <a:ln>
                  <a:noFill/>
                </a:ln>
                <a:effectLst/>
                <a:uLnTx/>
                <a:uFillTx/>
                <a:latin typeface="Calibri" panose="020F0502020204030204"/>
                <a:ea typeface="+mn-ea"/>
                <a:cs typeface="+mn-cs"/>
              </a:rPr>
              <a:t>: 10.1016/j.radonc.2019.06.019</a:t>
            </a:r>
            <a:endParaRPr kumimoji="0" lang="en-US" sz="1500" b="0" i="0" u="none" strike="noStrike" kern="1200" cap="none" spc="0" normalizeH="0" baseline="0" noProof="0" dirty="0">
              <a:ln>
                <a:noFill/>
              </a:ln>
              <a:effectLst/>
              <a:uLnTx/>
              <a:uFillTx/>
              <a:latin typeface="Calibri" panose="020F0502020204030204"/>
              <a:ea typeface="+mn-ea"/>
              <a:cs typeface="+mn-cs"/>
            </a:endParaRPr>
          </a:p>
        </p:txBody>
      </p:sp>
      <p:sp>
        <p:nvSpPr>
          <p:cNvPr id="54" name="TextBox 53">
            <a:extLst>
              <a:ext uri="{FF2B5EF4-FFF2-40B4-BE49-F238E27FC236}">
                <a16:creationId xmlns:a16="http://schemas.microsoft.com/office/drawing/2014/main" id="{A71A3214-0D20-7410-F3C7-3C2CA7AC5C71}"/>
              </a:ext>
            </a:extLst>
          </p:cNvPr>
          <p:cNvSpPr txBox="1"/>
          <p:nvPr/>
        </p:nvSpPr>
        <p:spPr>
          <a:xfrm>
            <a:off x="8615042" y="6355849"/>
            <a:ext cx="2808514" cy="430887"/>
          </a:xfrm>
          <a:prstGeom prst="rect">
            <a:avLst/>
          </a:prstGeom>
          <a:solidFill>
            <a:sysClr val="windowText" lastClr="000000"/>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prstClr val="white"/>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prstClr val="white"/>
              </a:solidFill>
              <a:effectLst/>
              <a:uLnTx/>
              <a:uFillTx/>
            </a:endParaRPr>
          </a:p>
        </p:txBody>
      </p:sp>
      <p:pic>
        <p:nvPicPr>
          <p:cNvPr id="55" name="Picture 2">
            <a:extLst>
              <a:ext uri="{FF2B5EF4-FFF2-40B4-BE49-F238E27FC236}">
                <a16:creationId xmlns:a16="http://schemas.microsoft.com/office/drawing/2014/main" id="{5CA78FEC-2BAB-F99D-F659-6360E3126C52}"/>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8600895" y="4378769"/>
            <a:ext cx="2808514" cy="19752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6" name="Picture 2">
            <a:extLst>
              <a:ext uri="{FF2B5EF4-FFF2-40B4-BE49-F238E27FC236}">
                <a16:creationId xmlns:a16="http://schemas.microsoft.com/office/drawing/2014/main" id="{CE2DF4B0-5EBC-14A0-4016-5E5AC6A2A39C}"/>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8615042" y="2700582"/>
            <a:ext cx="2775057" cy="17543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7" name="TextBox 56">
            <a:extLst>
              <a:ext uri="{FF2B5EF4-FFF2-40B4-BE49-F238E27FC236}">
                <a16:creationId xmlns:a16="http://schemas.microsoft.com/office/drawing/2014/main" id="{B37D3ED7-3AD1-FF9C-86A8-850565619907}"/>
              </a:ext>
            </a:extLst>
          </p:cNvPr>
          <p:cNvSpPr txBox="1"/>
          <p:nvPr/>
        </p:nvSpPr>
        <p:spPr>
          <a:xfrm>
            <a:off x="9400735" y="3333565"/>
            <a:ext cx="781050"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0000"/>
                </a:solidFill>
                <a:effectLst/>
                <a:uLnTx/>
                <a:uFillTx/>
              </a:rPr>
              <a:t>X-rays</a:t>
            </a:r>
          </a:p>
        </p:txBody>
      </p:sp>
      <p:sp>
        <p:nvSpPr>
          <p:cNvPr id="58" name="TextBox 57">
            <a:extLst>
              <a:ext uri="{FF2B5EF4-FFF2-40B4-BE49-F238E27FC236}">
                <a16:creationId xmlns:a16="http://schemas.microsoft.com/office/drawing/2014/main" id="{33F7DA91-528E-313E-D7BF-85992FF6EAAF}"/>
              </a:ext>
            </a:extLst>
          </p:cNvPr>
          <p:cNvSpPr txBox="1"/>
          <p:nvPr/>
        </p:nvSpPr>
        <p:spPr>
          <a:xfrm>
            <a:off x="10562785" y="2930970"/>
            <a:ext cx="827314" cy="954107"/>
          </a:xfrm>
          <a:prstGeom prst="rect">
            <a:avLst/>
          </a:prstGeom>
          <a:solidFill>
            <a:srgbClr val="00478E"/>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00B0F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B0F0"/>
                </a:solidFill>
                <a:effectLst/>
                <a:uLnTx/>
                <a:uFillTx/>
              </a:rPr>
              <a:t>Proton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C000"/>
                </a:solidFill>
                <a:effectLst/>
                <a:uLnTx/>
                <a:uFillTx/>
              </a:rPr>
              <a:t>Carbon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FFC000"/>
              </a:solidFill>
              <a:effectLst/>
              <a:uLnTx/>
              <a:uFillTx/>
            </a:endParaRPr>
          </a:p>
        </p:txBody>
      </p:sp>
      <p:sp>
        <p:nvSpPr>
          <p:cNvPr id="59" name="TextBox 58">
            <a:extLst>
              <a:ext uri="{FF2B5EF4-FFF2-40B4-BE49-F238E27FC236}">
                <a16:creationId xmlns:a16="http://schemas.microsoft.com/office/drawing/2014/main" id="{7E8EE56F-8485-22ED-7C3B-666C524168CF}"/>
              </a:ext>
            </a:extLst>
          </p:cNvPr>
          <p:cNvSpPr txBox="1"/>
          <p:nvPr/>
        </p:nvSpPr>
        <p:spPr>
          <a:xfrm rot="16200000">
            <a:off x="7858347" y="3386680"/>
            <a:ext cx="1828802" cy="307777"/>
          </a:xfrm>
          <a:prstGeom prst="rect">
            <a:avLst/>
          </a:prstGeom>
          <a:solidFill>
            <a:srgbClr val="00478E"/>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rPr>
              <a:t>     Radiation Dose</a:t>
            </a:r>
          </a:p>
        </p:txBody>
      </p:sp>
      <p:sp>
        <p:nvSpPr>
          <p:cNvPr id="60" name="TextBox 59">
            <a:extLst>
              <a:ext uri="{FF2B5EF4-FFF2-40B4-BE49-F238E27FC236}">
                <a16:creationId xmlns:a16="http://schemas.microsoft.com/office/drawing/2014/main" id="{7400FE74-BA50-8FD4-74CB-A2D616DEC446}"/>
              </a:ext>
            </a:extLst>
          </p:cNvPr>
          <p:cNvSpPr txBox="1"/>
          <p:nvPr/>
        </p:nvSpPr>
        <p:spPr>
          <a:xfrm>
            <a:off x="9834803" y="2853282"/>
            <a:ext cx="880382" cy="153888"/>
          </a:xfrm>
          <a:prstGeom prst="rect">
            <a:avLst/>
          </a:prstGeom>
          <a:solidFill>
            <a:srgbClr val="00478E"/>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400" b="1" i="0" u="none" strike="noStrike" kern="0" cap="none" spc="0" normalizeH="0" baseline="0" noProof="0" dirty="0">
              <a:ln>
                <a:noFill/>
              </a:ln>
              <a:solidFill>
                <a:srgbClr val="00B0F0"/>
              </a:solidFill>
              <a:effectLst/>
              <a:uLnTx/>
              <a:uFillTx/>
            </a:endParaRPr>
          </a:p>
        </p:txBody>
      </p:sp>
      <p:sp>
        <p:nvSpPr>
          <p:cNvPr id="61" name="TextBox 60">
            <a:extLst>
              <a:ext uri="{FF2B5EF4-FFF2-40B4-BE49-F238E27FC236}">
                <a16:creationId xmlns:a16="http://schemas.microsoft.com/office/drawing/2014/main" id="{2AB9E4E2-7D62-999D-DDAF-CAC962B44098}"/>
              </a:ext>
            </a:extLst>
          </p:cNvPr>
          <p:cNvSpPr txBox="1"/>
          <p:nvPr/>
        </p:nvSpPr>
        <p:spPr>
          <a:xfrm>
            <a:off x="8929574" y="2626640"/>
            <a:ext cx="2460525" cy="307777"/>
          </a:xfrm>
          <a:prstGeom prst="rect">
            <a:avLst/>
          </a:prstGeom>
          <a:solidFill>
            <a:srgbClr val="00478E"/>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rPr>
              <a:t>          Tissue     Tumor</a:t>
            </a:r>
          </a:p>
        </p:txBody>
      </p:sp>
      <p:sp>
        <p:nvSpPr>
          <p:cNvPr id="62" name="Oval 61">
            <a:extLst>
              <a:ext uri="{FF2B5EF4-FFF2-40B4-BE49-F238E27FC236}">
                <a16:creationId xmlns:a16="http://schemas.microsoft.com/office/drawing/2014/main" id="{16B4EF62-4BDB-44BC-FE4E-6E5252AE3421}"/>
              </a:ext>
            </a:extLst>
          </p:cNvPr>
          <p:cNvSpPr/>
          <p:nvPr/>
        </p:nvSpPr>
        <p:spPr>
          <a:xfrm>
            <a:off x="10544016" y="5202682"/>
            <a:ext cx="202066" cy="174617"/>
          </a:xfrm>
          <a:prstGeom prst="ellipse">
            <a:avLst/>
          </a:prstGeom>
          <a:noFill/>
          <a:ln w="381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3" name="Oval 62">
            <a:extLst>
              <a:ext uri="{FF2B5EF4-FFF2-40B4-BE49-F238E27FC236}">
                <a16:creationId xmlns:a16="http://schemas.microsoft.com/office/drawing/2014/main" id="{BF3B756E-0FBB-EB2E-C9A5-6569C0E5AB2E}"/>
              </a:ext>
            </a:extLst>
          </p:cNvPr>
          <p:cNvSpPr/>
          <p:nvPr/>
        </p:nvSpPr>
        <p:spPr>
          <a:xfrm>
            <a:off x="9304243" y="5166845"/>
            <a:ext cx="202066" cy="174617"/>
          </a:xfrm>
          <a:prstGeom prst="ellipse">
            <a:avLst/>
          </a:prstGeom>
          <a:noFill/>
          <a:ln w="381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id="{40F121B6-B8EB-25F7-D5F8-1D35B5BF8175}"/>
              </a:ext>
            </a:extLst>
          </p:cNvPr>
          <p:cNvSpPr txBox="1"/>
          <p:nvPr/>
        </p:nvSpPr>
        <p:spPr>
          <a:xfrm>
            <a:off x="8942945" y="4421960"/>
            <a:ext cx="2199623" cy="261610"/>
          </a:xfrm>
          <a:prstGeom prst="rect">
            <a:avLst/>
          </a:prstGeom>
          <a:solidFill>
            <a:srgbClr val="00478E"/>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a:ln>
                <a:noFill/>
              </a:ln>
              <a:solidFill>
                <a:prstClr val="white"/>
              </a:solidFill>
              <a:effectLst/>
              <a:uLnTx/>
              <a:uFillTx/>
            </a:endParaRPr>
          </a:p>
        </p:txBody>
      </p:sp>
      <p:sp>
        <p:nvSpPr>
          <p:cNvPr id="65" name="TextBox 64">
            <a:extLst>
              <a:ext uri="{FF2B5EF4-FFF2-40B4-BE49-F238E27FC236}">
                <a16:creationId xmlns:a16="http://schemas.microsoft.com/office/drawing/2014/main" id="{F570CB04-6ED1-7DAF-352B-B1DF0B86BD34}"/>
              </a:ext>
            </a:extLst>
          </p:cNvPr>
          <p:cNvSpPr txBox="1"/>
          <p:nvPr/>
        </p:nvSpPr>
        <p:spPr>
          <a:xfrm>
            <a:off x="8932768" y="4437349"/>
            <a:ext cx="2286000" cy="246221"/>
          </a:xfrm>
          <a:prstGeom prst="rect">
            <a:avLst/>
          </a:prstGeom>
          <a:solidFill>
            <a:sysClr val="windowText" lastClr="000000"/>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dirty="0">
              <a:ln>
                <a:noFill/>
              </a:ln>
              <a:solidFill>
                <a:prstClr val="white"/>
              </a:solidFill>
              <a:effectLst/>
              <a:uLnTx/>
              <a:uFillTx/>
            </a:endParaRPr>
          </a:p>
        </p:txBody>
      </p:sp>
      <p:sp>
        <p:nvSpPr>
          <p:cNvPr id="66" name="TextBox 65">
            <a:extLst>
              <a:ext uri="{FF2B5EF4-FFF2-40B4-BE49-F238E27FC236}">
                <a16:creationId xmlns:a16="http://schemas.microsoft.com/office/drawing/2014/main" id="{C2308B36-40E4-C230-9037-183217269137}"/>
              </a:ext>
            </a:extLst>
          </p:cNvPr>
          <p:cNvSpPr txBox="1"/>
          <p:nvPr/>
        </p:nvSpPr>
        <p:spPr>
          <a:xfrm>
            <a:off x="8598153" y="6128797"/>
            <a:ext cx="1302017" cy="646331"/>
          </a:xfrm>
          <a:prstGeom prst="rect">
            <a:avLst/>
          </a:prstGeom>
          <a:solidFill>
            <a:sysClr val="windowText" lastClr="000000"/>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0000"/>
                </a:solidFill>
                <a:effectLst/>
                <a:uLnTx/>
                <a:uFillTx/>
              </a:rPr>
              <a:t>X-rays: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0000"/>
                </a:solidFill>
                <a:effectLst/>
                <a:uLnTx/>
                <a:uFillTx/>
              </a:rPr>
              <a:t>Single Field</a:t>
            </a:r>
          </a:p>
        </p:txBody>
      </p:sp>
      <p:sp>
        <p:nvSpPr>
          <p:cNvPr id="67" name="TextBox 66">
            <a:extLst>
              <a:ext uri="{FF2B5EF4-FFF2-40B4-BE49-F238E27FC236}">
                <a16:creationId xmlns:a16="http://schemas.microsoft.com/office/drawing/2014/main" id="{0135657E-6282-E334-4A34-438B669D7CBE}"/>
              </a:ext>
            </a:extLst>
          </p:cNvPr>
          <p:cNvSpPr txBox="1"/>
          <p:nvPr/>
        </p:nvSpPr>
        <p:spPr>
          <a:xfrm>
            <a:off x="10229511" y="6149706"/>
            <a:ext cx="1051832" cy="646331"/>
          </a:xfrm>
          <a:prstGeom prst="rect">
            <a:avLst/>
          </a:prstGeom>
          <a:solidFill>
            <a:sysClr val="windowText" lastClr="000000"/>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6DB6FF"/>
                </a:solidFill>
                <a:effectLst/>
                <a:uLnTx/>
                <a:uFillTx/>
              </a:rPr>
              <a:t>Proton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C000"/>
                </a:solidFill>
                <a:effectLst/>
                <a:uLnTx/>
                <a:uFillTx/>
              </a:rPr>
              <a:t>Carbon</a:t>
            </a:r>
          </a:p>
        </p:txBody>
      </p:sp>
      <p:sp>
        <p:nvSpPr>
          <p:cNvPr id="68" name="TextBox 67">
            <a:extLst>
              <a:ext uri="{FF2B5EF4-FFF2-40B4-BE49-F238E27FC236}">
                <a16:creationId xmlns:a16="http://schemas.microsoft.com/office/drawing/2014/main" id="{6B066BD8-20DC-A055-16AE-F8BB1338B580}"/>
              </a:ext>
            </a:extLst>
          </p:cNvPr>
          <p:cNvSpPr txBox="1"/>
          <p:nvPr/>
        </p:nvSpPr>
        <p:spPr>
          <a:xfrm>
            <a:off x="8780368" y="4316471"/>
            <a:ext cx="2460526" cy="138499"/>
          </a:xfrm>
          <a:prstGeom prst="rect">
            <a:avLst/>
          </a:prstGeom>
          <a:solidFill>
            <a:srgbClr val="00478E"/>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00" b="1" i="0" u="none" strike="noStrike" kern="0" cap="none" spc="0" normalizeH="0" baseline="0" noProof="0" dirty="0">
                <a:ln>
                  <a:noFill/>
                </a:ln>
                <a:solidFill>
                  <a:prstClr val="black"/>
                </a:solidFill>
                <a:effectLst/>
                <a:uLnTx/>
                <a:uFillTx/>
              </a:rPr>
              <a:t>     </a:t>
            </a:r>
          </a:p>
        </p:txBody>
      </p:sp>
      <p:cxnSp>
        <p:nvCxnSpPr>
          <p:cNvPr id="69" name="Straight Arrow Connector 68">
            <a:extLst>
              <a:ext uri="{FF2B5EF4-FFF2-40B4-BE49-F238E27FC236}">
                <a16:creationId xmlns:a16="http://schemas.microsoft.com/office/drawing/2014/main" id="{934A56BF-509F-D424-89EF-42084750C102}"/>
              </a:ext>
            </a:extLst>
          </p:cNvPr>
          <p:cNvCxnSpPr/>
          <p:nvPr/>
        </p:nvCxnSpPr>
        <p:spPr>
          <a:xfrm flipH="1">
            <a:off x="9191185" y="3692970"/>
            <a:ext cx="344941" cy="1476160"/>
          </a:xfrm>
          <a:prstGeom prst="straightConnector1">
            <a:avLst/>
          </a:prstGeom>
          <a:noFill/>
          <a:ln w="28575" cap="flat" cmpd="sng" algn="ctr">
            <a:solidFill>
              <a:srgbClr val="FF0000"/>
            </a:solidFill>
            <a:prstDash val="solid"/>
            <a:miter lim="800000"/>
            <a:headEnd type="arrow"/>
            <a:tailEnd type="arrow"/>
          </a:ln>
          <a:effectLst/>
        </p:spPr>
      </p:cxnSp>
      <p:cxnSp>
        <p:nvCxnSpPr>
          <p:cNvPr id="70" name="Straight Arrow Connector 69">
            <a:extLst>
              <a:ext uri="{FF2B5EF4-FFF2-40B4-BE49-F238E27FC236}">
                <a16:creationId xmlns:a16="http://schemas.microsoft.com/office/drawing/2014/main" id="{30B164A2-43BF-5BCF-3981-F50FDE524C5C}"/>
              </a:ext>
            </a:extLst>
          </p:cNvPr>
          <p:cNvCxnSpPr/>
          <p:nvPr/>
        </p:nvCxnSpPr>
        <p:spPr>
          <a:xfrm>
            <a:off x="10302889" y="3464370"/>
            <a:ext cx="371977" cy="1825620"/>
          </a:xfrm>
          <a:prstGeom prst="straightConnector1">
            <a:avLst/>
          </a:prstGeom>
          <a:noFill/>
          <a:ln w="28575" cap="flat" cmpd="sng" algn="ctr">
            <a:solidFill>
              <a:srgbClr val="007DDA"/>
            </a:solidFill>
            <a:prstDash val="solid"/>
            <a:miter lim="800000"/>
            <a:headEnd type="arrow"/>
            <a:tailEnd type="arrow"/>
          </a:ln>
          <a:effectLst/>
        </p:spPr>
      </p:cxnSp>
      <p:sp>
        <p:nvSpPr>
          <p:cNvPr id="71" name="TextBox 70">
            <a:extLst>
              <a:ext uri="{FF2B5EF4-FFF2-40B4-BE49-F238E27FC236}">
                <a16:creationId xmlns:a16="http://schemas.microsoft.com/office/drawing/2014/main" id="{65A7DA28-1999-F313-58DC-0880C458744F}"/>
              </a:ext>
            </a:extLst>
          </p:cNvPr>
          <p:cNvSpPr txBox="1"/>
          <p:nvPr/>
        </p:nvSpPr>
        <p:spPr>
          <a:xfrm>
            <a:off x="9474213" y="4211444"/>
            <a:ext cx="1485339"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rPr>
              <a:t>Depth (cm)</a:t>
            </a:r>
          </a:p>
        </p:txBody>
      </p:sp>
    </p:spTree>
    <p:extLst>
      <p:ext uri="{BB962C8B-B14F-4D97-AF65-F5344CB8AC3E}">
        <p14:creationId xmlns:p14="http://schemas.microsoft.com/office/powerpoint/2010/main" val="21534477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4F8BCB5-0EEC-7135-7493-F6B60EA5B589}"/>
              </a:ext>
            </a:extLst>
          </p:cNvPr>
          <p:cNvSpPr>
            <a:spLocks noGrp="1"/>
          </p:cNvSpPr>
          <p:nvPr>
            <p:ph type="title"/>
          </p:nvPr>
        </p:nvSpPr>
        <p:spPr>
          <a:xfrm>
            <a:off x="1371597" y="348865"/>
            <a:ext cx="10044023" cy="877729"/>
          </a:xfrm>
        </p:spPr>
        <p:txBody>
          <a:bodyPr anchor="ctr">
            <a:normAutofit fontScale="90000"/>
          </a:bodyPr>
          <a:lstStyle/>
          <a:p>
            <a:pPr marR="0" lvl="0" algn="l" defTabSz="914400" rtl="0" eaLnBrk="1" fontAlgn="auto" latinLnBrk="0" hangingPunct="1">
              <a:lnSpc>
                <a:spcPct val="90000"/>
              </a:lnSpc>
              <a:spcBef>
                <a:spcPts val="1000"/>
              </a:spcBef>
              <a:spcAft>
                <a:spcPts val="0"/>
              </a:spcAft>
              <a:buClrTx/>
              <a:buSzTx/>
              <a:tabLst/>
              <a:defRPr/>
            </a:pPr>
            <a:r>
              <a:rPr lang="en-US" sz="4000" b="1" dirty="0">
                <a:solidFill>
                  <a:schemeClr val="bg1"/>
                </a:solidFill>
              </a:rPr>
              <a:t>Commercial Accelerator Design Objectives</a:t>
            </a:r>
            <a:br>
              <a:rPr lang="en-US" sz="4000" b="1" dirty="0">
                <a:solidFill>
                  <a:schemeClr val="bg1"/>
                </a:solidFill>
              </a:rPr>
            </a:br>
            <a:r>
              <a:rPr kumimoji="0" lang="en-US" sz="1800" b="1" i="1" u="none" strike="noStrike" kern="1200" cap="none" spc="0" normalizeH="0" baseline="0" noProof="0" dirty="0">
                <a:ln>
                  <a:noFill/>
                </a:ln>
                <a:solidFill>
                  <a:schemeClr val="bg1"/>
                </a:solidFill>
                <a:effectLst/>
                <a:uLnTx/>
                <a:uFillTx/>
                <a:latin typeface="Calibri" panose="020F0502020204030204"/>
                <a:ea typeface="Times New Roman" panose="02020603050405020304" pitchFamily="18" charset="0"/>
                <a:cs typeface="+mn-cs"/>
              </a:rPr>
              <a:t>GOAL: To produce 150 – 250 MeV electrons in a compact accelerator format </a:t>
            </a:r>
            <a:endParaRPr lang="en-US" sz="4000" dirty="0">
              <a:solidFill>
                <a:schemeClr val="bg1"/>
              </a:solidFill>
            </a:endParaRPr>
          </a:p>
        </p:txBody>
      </p:sp>
      <p:sp>
        <p:nvSpPr>
          <p:cNvPr id="3" name="Content Placeholder 2">
            <a:extLst>
              <a:ext uri="{FF2B5EF4-FFF2-40B4-BE49-F238E27FC236}">
                <a16:creationId xmlns:a16="http://schemas.microsoft.com/office/drawing/2014/main" id="{F286DA82-5B6F-A9DC-24FB-AF66F04FF99F}"/>
              </a:ext>
            </a:extLst>
          </p:cNvPr>
          <p:cNvSpPr>
            <a:spLocks noGrp="1"/>
          </p:cNvSpPr>
          <p:nvPr>
            <p:ph idx="1"/>
          </p:nvPr>
        </p:nvSpPr>
        <p:spPr>
          <a:xfrm>
            <a:off x="900020" y="1681629"/>
            <a:ext cx="10515600" cy="5176371"/>
          </a:xfrm>
          <a:solidFill>
            <a:schemeClr val="bg1"/>
          </a:solidFill>
        </p:spPr>
        <p:txBody>
          <a:bodyPr>
            <a:normAutofit/>
          </a:bodyPr>
          <a:lstStyle/>
          <a:p>
            <a:r>
              <a:rPr lang="en-US" sz="2000" b="1" i="1" dirty="0"/>
              <a:t>Compact requirements</a:t>
            </a:r>
            <a:endParaRPr lang="en-US" sz="2000" b="1" dirty="0"/>
          </a:p>
          <a:p>
            <a:pPr lvl="1"/>
            <a:r>
              <a:rPr lang="en-US" sz="1600" b="1" dirty="0">
                <a:solidFill>
                  <a:schemeClr val="accent1">
                    <a:lumMod val="75000"/>
                  </a:schemeClr>
                </a:solidFill>
              </a:rPr>
              <a:t>An accelerator footprint compatible with conventional photon radiotherapy </a:t>
            </a:r>
            <a:r>
              <a:rPr lang="en-US" sz="1600" b="1" dirty="0" err="1">
                <a:solidFill>
                  <a:schemeClr val="accent1">
                    <a:lumMod val="75000"/>
                  </a:schemeClr>
                </a:solidFill>
              </a:rPr>
              <a:t>linac</a:t>
            </a:r>
            <a:r>
              <a:rPr lang="en-US" sz="1600" b="1" dirty="0">
                <a:solidFill>
                  <a:schemeClr val="accent1">
                    <a:lumMod val="75000"/>
                  </a:schemeClr>
                </a:solidFill>
              </a:rPr>
              <a:t> vaults</a:t>
            </a:r>
          </a:p>
          <a:p>
            <a:pPr lvl="2"/>
            <a:r>
              <a:rPr lang="en-US" sz="1400" dirty="0"/>
              <a:t>Replace aging 10-20 MeV electron </a:t>
            </a:r>
            <a:r>
              <a:rPr lang="en-US" sz="1400" dirty="0" err="1"/>
              <a:t>linacs</a:t>
            </a:r>
            <a:r>
              <a:rPr lang="en-US" sz="1400" dirty="0"/>
              <a:t> without civil modifications to existing buildings and infrastructure systems</a:t>
            </a:r>
          </a:p>
          <a:p>
            <a:pPr lvl="1"/>
            <a:r>
              <a:rPr lang="en-US" sz="1600" b="1" dirty="0">
                <a:solidFill>
                  <a:schemeClr val="accent1">
                    <a:lumMod val="75000"/>
                  </a:schemeClr>
                </a:solidFill>
              </a:rPr>
              <a:t>Rapid pencil-beam scanning ?</a:t>
            </a:r>
          </a:p>
          <a:p>
            <a:pPr lvl="2"/>
            <a:r>
              <a:rPr lang="en-US" sz="1400" dirty="0"/>
              <a:t>what level of conformality needed </a:t>
            </a:r>
            <a:r>
              <a:rPr lang="en-US" sz="1400" dirty="0">
                <a:solidFill>
                  <a:schemeClr val="bg2">
                    <a:lumMod val="20000"/>
                    <a:lumOff val="80000"/>
                  </a:schemeClr>
                </a:solidFill>
              </a:rPr>
              <a:t>for FLASH</a:t>
            </a:r>
          </a:p>
          <a:p>
            <a:r>
              <a:rPr lang="en-US" sz="2000" b="1" i="1" dirty="0"/>
              <a:t>Operational and Beam specifications</a:t>
            </a:r>
          </a:p>
          <a:p>
            <a:pPr lvl="1">
              <a:spcAft>
                <a:spcPts val="500"/>
              </a:spcAft>
            </a:pPr>
            <a:r>
              <a:rPr lang="en-US" sz="1600" b="1" dirty="0">
                <a:solidFill>
                  <a:schemeClr val="accent1">
                    <a:lumMod val="75000"/>
                  </a:schemeClr>
                </a:solidFill>
              </a:rPr>
              <a:t>CW/pulsed beam for either  conventional RT/FLASH </a:t>
            </a:r>
          </a:p>
          <a:p>
            <a:pPr lvl="2">
              <a:spcBef>
                <a:spcPts val="0"/>
              </a:spcBef>
            </a:pPr>
            <a:r>
              <a:rPr lang="en-US" sz="1400" dirty="0">
                <a:ea typeface="Times New Roman" panose="02020603050405020304" pitchFamily="18" charset="0"/>
              </a:rPr>
              <a:t>Peak</a:t>
            </a:r>
            <a:r>
              <a:rPr lang="en-US" sz="1400" dirty="0">
                <a:effectLst/>
                <a:ea typeface="Times New Roman" panose="02020603050405020304" pitchFamily="18" charset="0"/>
              </a:rPr>
              <a:t> current as high as 50 mA; </a:t>
            </a:r>
          </a:p>
          <a:p>
            <a:pPr lvl="2">
              <a:spcBef>
                <a:spcPts val="0"/>
              </a:spcBef>
            </a:pPr>
            <a:r>
              <a:rPr lang="en-US" sz="1400" dirty="0"/>
              <a:t>100-400 Hz pulsed or CW mode (injector accelerator)</a:t>
            </a:r>
          </a:p>
          <a:p>
            <a:pPr lvl="2">
              <a:spcBef>
                <a:spcPts val="0"/>
              </a:spcBef>
            </a:pPr>
            <a:r>
              <a:rPr lang="en-US" sz="1400" dirty="0"/>
              <a:t>Potentially multiple </a:t>
            </a:r>
            <a:r>
              <a:rPr lang="en-US" sz="1400" dirty="0" err="1"/>
              <a:t>linac</a:t>
            </a:r>
            <a:r>
              <a:rPr lang="en-US" sz="1400" dirty="0"/>
              <a:t> stations: low-current/high </a:t>
            </a:r>
            <a:r>
              <a:rPr lang="en-US" sz="1400" dirty="0">
                <a:solidFill>
                  <a:schemeClr val="bg2">
                    <a:lumMod val="20000"/>
                    <a:lumOff val="80000"/>
                  </a:schemeClr>
                </a:solidFill>
              </a:rPr>
              <a:t>current</a:t>
            </a:r>
          </a:p>
          <a:p>
            <a:pPr lvl="1">
              <a:spcAft>
                <a:spcPts val="500"/>
              </a:spcAft>
            </a:pPr>
            <a:r>
              <a:rPr lang="en-US" sz="1600" dirty="0">
                <a:solidFill>
                  <a:schemeClr val="accent1">
                    <a:lumMod val="75000"/>
                  </a:schemeClr>
                </a:solidFill>
              </a:rPr>
              <a:t> </a:t>
            </a:r>
            <a:r>
              <a:rPr lang="en-US" sz="1600" b="1" dirty="0">
                <a:solidFill>
                  <a:schemeClr val="accent1">
                    <a:lumMod val="75000"/>
                  </a:schemeClr>
                </a:solidFill>
                <a:effectLst/>
                <a:ea typeface="Times New Roman" panose="02020603050405020304" pitchFamily="18" charset="0"/>
              </a:rPr>
              <a:t>High, </a:t>
            </a:r>
            <a:r>
              <a:rPr lang="en-US" sz="1600" b="1" dirty="0">
                <a:solidFill>
                  <a:schemeClr val="accent1">
                    <a:lumMod val="75000"/>
                  </a:schemeClr>
                </a:solidFill>
                <a:effectLst/>
                <a:ea typeface="Times New Roman" panose="02020603050405020304" pitchFamily="18" charset="0"/>
                <a:sym typeface="Symbol" panose="05050102010706020507" pitchFamily="18" charset="2"/>
              </a:rPr>
              <a:t></a:t>
            </a:r>
            <a:r>
              <a:rPr lang="en-US" sz="1600" b="1" dirty="0">
                <a:solidFill>
                  <a:schemeClr val="accent1">
                    <a:lumMod val="75000"/>
                  </a:schemeClr>
                </a:solidFill>
                <a:effectLst/>
                <a:ea typeface="Times New Roman" panose="02020603050405020304" pitchFamily="18" charset="0"/>
              </a:rPr>
              <a:t>90% machine reliability</a:t>
            </a:r>
            <a:endParaRPr lang="en-US" sz="1600" b="1" dirty="0">
              <a:solidFill>
                <a:schemeClr val="accent1">
                  <a:lumMod val="75000"/>
                </a:schemeClr>
              </a:solidFill>
            </a:endParaRPr>
          </a:p>
          <a:p>
            <a:pPr lvl="2">
              <a:spcBef>
                <a:spcPts val="0"/>
              </a:spcBef>
            </a:pPr>
            <a:r>
              <a:rPr lang="en-US" sz="1300" dirty="0">
                <a:effectLst/>
                <a:ea typeface="Times New Roman" panose="02020603050405020304" pitchFamily="18" charset="0"/>
              </a:rPr>
              <a:t>Turnkey or least low overhead operation</a:t>
            </a:r>
          </a:p>
          <a:p>
            <a:pPr lvl="2">
              <a:spcBef>
                <a:spcPts val="0"/>
              </a:spcBef>
            </a:pPr>
            <a:r>
              <a:rPr lang="en-US" sz="1400" dirty="0"/>
              <a:t>Normal conducting for reliability, high currents</a:t>
            </a:r>
          </a:p>
          <a:p>
            <a:pPr lvl="2">
              <a:spcBef>
                <a:spcPts val="0"/>
              </a:spcBef>
            </a:pPr>
            <a:r>
              <a:rPr lang="en-US" sz="1400" dirty="0"/>
              <a:t>Fixed magnet fields – as in a </a:t>
            </a:r>
            <a:r>
              <a:rPr lang="en-US" sz="1400" dirty="0" err="1"/>
              <a:t>linac</a:t>
            </a:r>
            <a:r>
              <a:rPr lang="en-US" sz="1400" dirty="0"/>
              <a:t>/ cyclotron  </a:t>
            </a:r>
            <a:endParaRPr lang="en-US" sz="1300" dirty="0">
              <a:effectLst/>
              <a:ea typeface="Times New Roman" panose="02020603050405020304" pitchFamily="18" charset="0"/>
            </a:endParaRPr>
          </a:p>
          <a:p>
            <a:r>
              <a:rPr lang="en-US" sz="2000" b="1" i="1" dirty="0"/>
              <a:t>Shielding and Radiation Environment</a:t>
            </a:r>
            <a:endParaRPr lang="en-US" sz="2000" b="1" dirty="0"/>
          </a:p>
          <a:p>
            <a:pPr lvl="1"/>
            <a:r>
              <a:rPr lang="en-US" sz="1600" b="1" dirty="0">
                <a:solidFill>
                  <a:schemeClr val="accent1">
                    <a:lumMod val="75000"/>
                  </a:schemeClr>
                </a:solidFill>
              </a:rPr>
              <a:t>Reduction in shielding and radiation environment and beam intensity requirements (no secondary photon beam)</a:t>
            </a:r>
          </a:p>
          <a:p>
            <a:pPr lvl="2"/>
            <a:r>
              <a:rPr lang="en-US" sz="1400" dirty="0">
                <a:ea typeface="Times New Roman" panose="02020603050405020304" pitchFamily="18" charset="0"/>
              </a:rPr>
              <a:t>3’ or more reduction in shield walls</a:t>
            </a:r>
            <a:r>
              <a:rPr lang="en-US" sz="1400" dirty="0">
                <a:effectLst/>
                <a:ea typeface="Times New Roman" panose="02020603050405020304" pitchFamily="18" charset="0"/>
              </a:rPr>
              <a:t> </a:t>
            </a:r>
            <a:endParaRPr lang="en-US" sz="1400" dirty="0"/>
          </a:p>
          <a:p>
            <a:pPr lvl="1"/>
            <a:endParaRPr lang="en-US" sz="1100" dirty="0"/>
          </a:p>
        </p:txBody>
      </p:sp>
      <p:pic>
        <p:nvPicPr>
          <p:cNvPr id="4" name="Picture 3">
            <a:extLst>
              <a:ext uri="{FF2B5EF4-FFF2-40B4-BE49-F238E27FC236}">
                <a16:creationId xmlns:a16="http://schemas.microsoft.com/office/drawing/2014/main" id="{501AC57D-9605-C1F8-1635-DCA18B126256}"/>
              </a:ext>
            </a:extLst>
          </p:cNvPr>
          <p:cNvPicPr>
            <a:picLocks noChangeAspect="1"/>
          </p:cNvPicPr>
          <p:nvPr/>
        </p:nvPicPr>
        <p:blipFill>
          <a:blip r:embed="rId2"/>
          <a:stretch>
            <a:fillRect/>
          </a:stretch>
        </p:blipFill>
        <p:spPr>
          <a:xfrm rot="16200000">
            <a:off x="8062294" y="2389935"/>
            <a:ext cx="2824327" cy="3590541"/>
          </a:xfrm>
          <a:prstGeom prst="rect">
            <a:avLst/>
          </a:prstGeom>
        </p:spPr>
      </p:pic>
    </p:spTree>
    <p:extLst>
      <p:ext uri="{BB962C8B-B14F-4D97-AF65-F5344CB8AC3E}">
        <p14:creationId xmlns:p14="http://schemas.microsoft.com/office/powerpoint/2010/main" val="15296212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4F8BCB5-0EEC-7135-7493-F6B60EA5B589}"/>
              </a:ext>
            </a:extLst>
          </p:cNvPr>
          <p:cNvSpPr>
            <a:spLocks noGrp="1"/>
          </p:cNvSpPr>
          <p:nvPr>
            <p:ph type="title"/>
          </p:nvPr>
        </p:nvSpPr>
        <p:spPr>
          <a:xfrm>
            <a:off x="1371597" y="348865"/>
            <a:ext cx="10044023" cy="877729"/>
          </a:xfrm>
        </p:spPr>
        <p:txBody>
          <a:bodyPr anchor="ctr">
            <a:normAutofit fontScale="90000"/>
          </a:bodyPr>
          <a:lstStyle/>
          <a:p>
            <a:pPr marR="0" lvl="0" algn="l" defTabSz="914400" rtl="0" eaLnBrk="1" fontAlgn="auto" latinLnBrk="0" hangingPunct="1">
              <a:lnSpc>
                <a:spcPct val="90000"/>
              </a:lnSpc>
              <a:spcBef>
                <a:spcPts val="1000"/>
              </a:spcBef>
              <a:spcAft>
                <a:spcPts val="0"/>
              </a:spcAft>
              <a:buClrTx/>
              <a:buSzTx/>
              <a:tabLst/>
              <a:defRPr/>
            </a:pPr>
            <a:r>
              <a:rPr lang="en-US" sz="4000" b="1" dirty="0">
                <a:solidFill>
                  <a:schemeClr val="bg1"/>
                </a:solidFill>
              </a:rPr>
              <a:t>Evolution of Recirculating Electron Accelerators</a:t>
            </a:r>
            <a:r>
              <a:rPr kumimoji="0" lang="en-US" sz="2000" b="1" i="1" u="none" strike="noStrike" kern="1200" cap="none" spc="0" normalizeH="0" baseline="0" noProof="0" dirty="0">
                <a:ln>
                  <a:noFill/>
                </a:ln>
                <a:solidFill>
                  <a:schemeClr val="bg1"/>
                </a:solidFill>
                <a:effectLst/>
                <a:uLnTx/>
                <a:uFillTx/>
                <a:latin typeface="Calibri" panose="020F0502020204030204"/>
                <a:ea typeface="Times New Roman" panose="02020603050405020304" pitchFamily="18" charset="0"/>
                <a:cs typeface="+mn-cs"/>
              </a:rPr>
              <a:t>Hybrid From microtron to a single-arc, fixed-field, CW recirculating Linear Accelerator</a:t>
            </a:r>
            <a:r>
              <a:rPr lang="en-US" sz="2000" b="1" i="1" dirty="0">
                <a:solidFill>
                  <a:schemeClr val="bg1"/>
                </a:solidFill>
                <a:latin typeface="Calibri" panose="020F0502020204030204"/>
                <a:ea typeface="Times New Roman" panose="02020603050405020304" pitchFamily="18" charset="0"/>
                <a:cs typeface="+mn-cs"/>
              </a:rPr>
              <a:t> – jump RF buckets</a:t>
            </a:r>
            <a:br>
              <a:rPr lang="en-US" sz="4000" b="1" dirty="0">
                <a:solidFill>
                  <a:schemeClr val="bg1"/>
                </a:solidFill>
              </a:rPr>
            </a:br>
            <a:endParaRPr lang="en-US" sz="4000" dirty="0">
              <a:solidFill>
                <a:schemeClr val="bg1"/>
              </a:solidFill>
            </a:endParaRPr>
          </a:p>
        </p:txBody>
      </p:sp>
      <p:sp>
        <p:nvSpPr>
          <p:cNvPr id="8" name="Content Placeholder 2">
            <a:extLst>
              <a:ext uri="{FF2B5EF4-FFF2-40B4-BE49-F238E27FC236}">
                <a16:creationId xmlns:a16="http://schemas.microsoft.com/office/drawing/2014/main" id="{1C62FC18-E75F-C941-B030-40962C5E9E1A}"/>
              </a:ext>
            </a:extLst>
          </p:cNvPr>
          <p:cNvSpPr>
            <a:spLocks noGrp="1"/>
          </p:cNvSpPr>
          <p:nvPr>
            <p:ph idx="1"/>
          </p:nvPr>
        </p:nvSpPr>
        <p:spPr>
          <a:xfrm>
            <a:off x="838200" y="1575459"/>
            <a:ext cx="10515600" cy="4933676"/>
          </a:xfrm>
          <a:solidFill>
            <a:schemeClr val="bg1"/>
          </a:solidFill>
        </p:spPr>
        <p:txBody>
          <a:bodyPr>
            <a:normAutofit/>
          </a:bodyPr>
          <a:lstStyle/>
          <a:p>
            <a:r>
              <a:rPr lang="en-US" sz="1800" b="1" i="1" dirty="0">
                <a:solidFill>
                  <a:schemeClr val="accent1">
                    <a:lumMod val="75000"/>
                  </a:schemeClr>
                </a:solidFill>
              </a:rPr>
              <a:t>Electron Microtron: 10-75 MeV</a:t>
            </a:r>
          </a:p>
          <a:p>
            <a:pPr lvl="1"/>
            <a:r>
              <a:rPr lang="en-US" sz="1400" dirty="0">
                <a:effectLst/>
                <a:ea typeface="Times New Roman" panose="02020603050405020304" pitchFamily="18" charset="0"/>
              </a:rPr>
              <a:t>Single </a:t>
            </a:r>
            <a:r>
              <a:rPr lang="en-US" sz="1400" dirty="0" err="1">
                <a:effectLst/>
                <a:ea typeface="Times New Roman" panose="02020603050405020304" pitchFamily="18" charset="0"/>
              </a:rPr>
              <a:t>linac</a:t>
            </a:r>
            <a:r>
              <a:rPr lang="en-US" sz="1400" dirty="0">
                <a:effectLst/>
                <a:ea typeface="Times New Roman" panose="02020603050405020304" pitchFamily="18" charset="0"/>
              </a:rPr>
              <a:t> structure; multiple/integer # of  RF wavelengths in return paths</a:t>
            </a:r>
          </a:p>
          <a:p>
            <a:pPr lvl="1"/>
            <a:r>
              <a:rPr lang="en-US" sz="1400" dirty="0">
                <a:ea typeface="Times New Roman" panose="02020603050405020304" pitchFamily="18" charset="0"/>
              </a:rPr>
              <a:t>Single r</a:t>
            </a:r>
            <a:r>
              <a:rPr lang="en-US" sz="1400" dirty="0">
                <a:effectLst/>
                <a:ea typeface="Times New Roman" panose="02020603050405020304" pitchFamily="18" charset="0"/>
              </a:rPr>
              <a:t>eturn </a:t>
            </a:r>
            <a:r>
              <a:rPr lang="en-US" sz="1400" dirty="0">
                <a:ea typeface="Times New Roman" panose="02020603050405020304" pitchFamily="18" charset="0"/>
              </a:rPr>
              <a:t>a</a:t>
            </a:r>
            <a:r>
              <a:rPr lang="en-US" sz="1400" dirty="0">
                <a:effectLst/>
                <a:ea typeface="Times New Roman" panose="02020603050405020304" pitchFamily="18" charset="0"/>
              </a:rPr>
              <a:t>rc:  spectrometer magnet for precision pathlength control per energy</a:t>
            </a:r>
          </a:p>
          <a:p>
            <a:pPr lvl="1"/>
            <a:r>
              <a:rPr lang="en-US" sz="1400" dirty="0">
                <a:ea typeface="Times New Roman" panose="02020603050405020304" pitchFamily="18" charset="0"/>
              </a:rPr>
              <a:t>Weak-focusing </a:t>
            </a:r>
            <a:r>
              <a:rPr lang="en-US" sz="1400" dirty="0">
                <a:effectLst/>
                <a:ea typeface="Times New Roman" panose="02020603050405020304" pitchFamily="18" charset="0"/>
              </a:rPr>
              <a:t>magnets; ultra-small beam emittances – no envelope control</a:t>
            </a:r>
          </a:p>
          <a:p>
            <a:r>
              <a:rPr lang="en-US" sz="1800" b="1" i="1" dirty="0">
                <a:solidFill>
                  <a:schemeClr val="accent1">
                    <a:lumMod val="75000"/>
                  </a:schemeClr>
                </a:solidFill>
              </a:rPr>
              <a:t>CEBAF – Continuous Recirculating Linear Accelerator  (RLA): multi-GeV</a:t>
            </a:r>
          </a:p>
          <a:p>
            <a:pPr lvl="1"/>
            <a:r>
              <a:rPr lang="en-US" sz="1400" dirty="0">
                <a:ea typeface="Times New Roman" panose="02020603050405020304" pitchFamily="18" charset="0"/>
                <a:sym typeface="Symbol" panose="05050102010706020507" pitchFamily="18" charset="2"/>
              </a:rPr>
              <a:t>Multiple return arcs – each energy has a separate return arc</a:t>
            </a:r>
            <a:endParaRPr lang="en-US" sz="1400" dirty="0"/>
          </a:p>
          <a:p>
            <a:pPr lvl="2"/>
            <a:r>
              <a:rPr lang="en-US" sz="1300" dirty="0"/>
              <a:t>Strong-focusing, chromatically matched optics and independent integer RF pathlengths </a:t>
            </a:r>
          </a:p>
          <a:p>
            <a:r>
              <a:rPr lang="en-US" sz="1700" b="1" i="1" dirty="0">
                <a:solidFill>
                  <a:schemeClr val="accent1">
                    <a:lumMod val="75000"/>
                  </a:schemeClr>
                </a:solidFill>
              </a:rPr>
              <a:t>CBETA – Energy Recovery Linear Accelerator (ERL): 6-150 MeV</a:t>
            </a:r>
            <a:endParaRPr lang="en-US" sz="1700" b="1" dirty="0">
              <a:solidFill>
                <a:schemeClr val="accent1">
                  <a:lumMod val="75000"/>
                </a:schemeClr>
              </a:solidFill>
            </a:endParaRPr>
          </a:p>
          <a:p>
            <a:pPr lvl="1"/>
            <a:r>
              <a:rPr lang="en-US" sz="1300" dirty="0"/>
              <a:t>Single </a:t>
            </a:r>
            <a:r>
              <a:rPr lang="en-US" sz="1300" dirty="0" err="1"/>
              <a:t>linac</a:t>
            </a:r>
            <a:r>
              <a:rPr lang="en-US" sz="1300" dirty="0"/>
              <a:t>, single strong-focusing FFA arc, 4 acceleration turns</a:t>
            </a:r>
          </a:p>
          <a:p>
            <a:pPr lvl="2"/>
            <a:r>
              <a:rPr lang="en-US" sz="1300" dirty="0">
                <a:effectLst/>
                <a:ea typeface="Times New Roman" panose="02020603050405020304" pitchFamily="18" charset="0"/>
              </a:rPr>
              <a:t> </a:t>
            </a:r>
            <a:r>
              <a:rPr lang="en-US" sz="1300" dirty="0">
                <a:ea typeface="Times New Roman" panose="02020603050405020304" pitchFamily="18" charset="0"/>
              </a:rPr>
              <a:t>SRF and </a:t>
            </a:r>
            <a:r>
              <a:rPr lang="en-US" sz="1300" dirty="0">
                <a:effectLst/>
                <a:ea typeface="Times New Roman" panose="02020603050405020304" pitchFamily="18" charset="0"/>
              </a:rPr>
              <a:t>Permanent magnet – long arcs, but small </a:t>
            </a:r>
            <a:r>
              <a:rPr lang="en-US" sz="1300" dirty="0" err="1">
                <a:effectLst/>
                <a:ea typeface="Times New Roman" panose="02020603050405020304" pitchFamily="18" charset="0"/>
              </a:rPr>
              <a:t>apetures</a:t>
            </a:r>
            <a:r>
              <a:rPr lang="en-US" sz="1300" dirty="0">
                <a:effectLst/>
                <a:ea typeface="Times New Roman" panose="02020603050405020304" pitchFamily="18" charset="0"/>
              </a:rPr>
              <a:t> </a:t>
            </a:r>
            <a:r>
              <a:rPr lang="en-US" sz="1300" dirty="0">
                <a:solidFill>
                  <a:schemeClr val="bg2">
                    <a:lumMod val="20000"/>
                    <a:lumOff val="80000"/>
                  </a:schemeClr>
                </a:solidFill>
                <a:effectLst/>
                <a:ea typeface="Times New Roman" panose="02020603050405020304" pitchFamily="18" charset="0"/>
              </a:rPr>
              <a:t>quad gradients</a:t>
            </a:r>
            <a:endParaRPr lang="en-US" sz="1300" dirty="0">
              <a:solidFill>
                <a:srgbClr val="00B0F0"/>
              </a:solidFill>
            </a:endParaRPr>
          </a:p>
          <a:p>
            <a:r>
              <a:rPr lang="en-US" sz="1700" b="1" i="1" dirty="0">
                <a:solidFill>
                  <a:schemeClr val="accent1">
                    <a:lumMod val="75000"/>
                  </a:schemeClr>
                </a:solidFill>
              </a:rPr>
              <a:t>Miniaturize CBETA: 10 MeV – 200 MeV</a:t>
            </a:r>
            <a:endParaRPr lang="en-US" sz="1700" b="1" dirty="0">
              <a:solidFill>
                <a:schemeClr val="accent1">
                  <a:lumMod val="75000"/>
                </a:schemeClr>
              </a:solidFill>
            </a:endParaRPr>
          </a:p>
          <a:p>
            <a:pPr lvl="1"/>
            <a:r>
              <a:rPr lang="en-US" sz="1300" dirty="0"/>
              <a:t>Increase # </a:t>
            </a:r>
            <a:r>
              <a:rPr lang="en-US" sz="1300" dirty="0" err="1"/>
              <a:t>linacs</a:t>
            </a:r>
            <a:r>
              <a:rPr lang="en-US" sz="1300" dirty="0"/>
              <a:t>, for 15-20 acceleration turns (no SRF)</a:t>
            </a:r>
          </a:p>
          <a:p>
            <a:pPr lvl="2"/>
            <a:r>
              <a:rPr lang="en-US" sz="1300" dirty="0">
                <a:effectLst/>
                <a:ea typeface="Times New Roman" panose="02020603050405020304" pitchFamily="18" charset="0"/>
              </a:rPr>
              <a:t> </a:t>
            </a:r>
            <a:r>
              <a:rPr lang="en-US" sz="1300" dirty="0">
                <a:ea typeface="Times New Roman" panose="02020603050405020304" pitchFamily="18" charset="0"/>
              </a:rPr>
              <a:t>Fixed-field Gradient e</a:t>
            </a:r>
            <a:r>
              <a:rPr lang="en-US" sz="1300" dirty="0">
                <a:effectLst/>
                <a:ea typeface="Times New Roman" panose="02020603050405020304" pitchFamily="18" charset="0"/>
              </a:rPr>
              <a:t>lectromagnets, 1T peak B fields</a:t>
            </a:r>
          </a:p>
          <a:p>
            <a:pPr lvl="2"/>
            <a:r>
              <a:rPr lang="en-US" sz="1300" dirty="0"/>
              <a:t>Nonlinear field gradient</a:t>
            </a:r>
          </a:p>
          <a:p>
            <a:pPr lvl="2"/>
            <a:r>
              <a:rPr lang="en-US" sz="1300" dirty="0"/>
              <a:t>Chromatic correction, matched optics, pathlength control</a:t>
            </a:r>
          </a:p>
          <a:p>
            <a:pPr lvl="2"/>
            <a:r>
              <a:rPr lang="en-US" sz="1300" dirty="0"/>
              <a:t>Large beam emittances and high instantaneous currents </a:t>
            </a:r>
          </a:p>
          <a:p>
            <a:pPr lvl="1"/>
            <a:endParaRPr lang="en-US" sz="1100" dirty="0"/>
          </a:p>
        </p:txBody>
      </p:sp>
      <p:pic>
        <p:nvPicPr>
          <p:cNvPr id="9" name="Picture 8">
            <a:extLst>
              <a:ext uri="{FF2B5EF4-FFF2-40B4-BE49-F238E27FC236}">
                <a16:creationId xmlns:a16="http://schemas.microsoft.com/office/drawing/2014/main" id="{6C7108F0-3CA1-1E57-3794-7CBC1FB0B3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675" y="2819401"/>
            <a:ext cx="2381250" cy="1809750"/>
          </a:xfrm>
          <a:prstGeom prst="rect">
            <a:avLst/>
          </a:prstGeom>
        </p:spPr>
      </p:pic>
      <p:pic>
        <p:nvPicPr>
          <p:cNvPr id="10" name="Picture 9">
            <a:extLst>
              <a:ext uri="{FF2B5EF4-FFF2-40B4-BE49-F238E27FC236}">
                <a16:creationId xmlns:a16="http://schemas.microsoft.com/office/drawing/2014/main" id="{F57B206E-36B7-5F5E-81EE-AE2624238D61}"/>
              </a:ext>
            </a:extLst>
          </p:cNvPr>
          <p:cNvPicPr>
            <a:picLocks noChangeAspect="1"/>
          </p:cNvPicPr>
          <p:nvPr/>
        </p:nvPicPr>
        <p:blipFill>
          <a:blip r:embed="rId3"/>
          <a:stretch>
            <a:fillRect/>
          </a:stretch>
        </p:blipFill>
        <p:spPr>
          <a:xfrm>
            <a:off x="8123441" y="1656197"/>
            <a:ext cx="2170318" cy="1867585"/>
          </a:xfrm>
          <a:prstGeom prst="rect">
            <a:avLst/>
          </a:prstGeom>
        </p:spPr>
      </p:pic>
      <p:sp>
        <p:nvSpPr>
          <p:cNvPr id="11" name="TextBox 10">
            <a:extLst>
              <a:ext uri="{FF2B5EF4-FFF2-40B4-BE49-F238E27FC236}">
                <a16:creationId xmlns:a16="http://schemas.microsoft.com/office/drawing/2014/main" id="{B2F22B62-7A21-2C93-1FE6-309BBF12E9D5}"/>
              </a:ext>
            </a:extLst>
          </p:cNvPr>
          <p:cNvSpPr txBox="1"/>
          <p:nvPr/>
        </p:nvSpPr>
        <p:spPr>
          <a:xfrm>
            <a:off x="10683443" y="4248352"/>
            <a:ext cx="827517"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rPr>
              <a:t>CEBAF</a:t>
            </a:r>
          </a:p>
        </p:txBody>
      </p:sp>
      <p:sp>
        <p:nvSpPr>
          <p:cNvPr id="12" name="TextBox 11">
            <a:extLst>
              <a:ext uri="{FF2B5EF4-FFF2-40B4-BE49-F238E27FC236}">
                <a16:creationId xmlns:a16="http://schemas.microsoft.com/office/drawing/2014/main" id="{D80FD03E-62BB-E1D9-4FFC-19C59A7C1530}"/>
              </a:ext>
            </a:extLst>
          </p:cNvPr>
          <p:cNvSpPr txBox="1"/>
          <p:nvPr/>
        </p:nvSpPr>
        <p:spPr>
          <a:xfrm>
            <a:off x="8287075" y="3072352"/>
            <a:ext cx="2238861"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rPr>
              <a:t>75 MeV microtron</a:t>
            </a:r>
          </a:p>
        </p:txBody>
      </p:sp>
      <p:grpSp>
        <p:nvGrpSpPr>
          <p:cNvPr id="14" name="object 4">
            <a:extLst>
              <a:ext uri="{FF2B5EF4-FFF2-40B4-BE49-F238E27FC236}">
                <a16:creationId xmlns:a16="http://schemas.microsoft.com/office/drawing/2014/main" id="{47E4FB85-D5E4-FFF1-22F3-622172A5D707}"/>
              </a:ext>
            </a:extLst>
          </p:cNvPr>
          <p:cNvGrpSpPr/>
          <p:nvPr/>
        </p:nvGrpSpPr>
        <p:grpSpPr>
          <a:xfrm>
            <a:off x="6593797" y="4293925"/>
            <a:ext cx="3549397" cy="2340251"/>
            <a:chOff x="457200" y="457200"/>
            <a:chExt cx="9158605" cy="6858000"/>
          </a:xfrm>
        </p:grpSpPr>
        <p:sp>
          <p:nvSpPr>
            <p:cNvPr id="16" name="object 5">
              <a:extLst>
                <a:ext uri="{FF2B5EF4-FFF2-40B4-BE49-F238E27FC236}">
                  <a16:creationId xmlns:a16="http://schemas.microsoft.com/office/drawing/2014/main" id="{A5B22F23-DF65-52FF-11AB-F8DE8F330744}"/>
                </a:ext>
              </a:extLst>
            </p:cNvPr>
            <p:cNvSpPr/>
            <p:nvPr/>
          </p:nvSpPr>
          <p:spPr>
            <a:xfrm>
              <a:off x="457200" y="1072506"/>
              <a:ext cx="9144000" cy="18415"/>
            </a:xfrm>
            <a:custGeom>
              <a:avLst/>
              <a:gdLst/>
              <a:ahLst/>
              <a:cxnLst/>
              <a:rect l="l" t="t" r="r" b="b"/>
              <a:pathLst>
                <a:path w="9144000" h="18415">
                  <a:moveTo>
                    <a:pt x="9143639" y="0"/>
                  </a:moveTo>
                  <a:lnTo>
                    <a:pt x="0" y="0"/>
                  </a:lnTo>
                  <a:lnTo>
                    <a:pt x="0" y="17999"/>
                  </a:lnTo>
                  <a:lnTo>
                    <a:pt x="9143639" y="17999"/>
                  </a:lnTo>
                  <a:lnTo>
                    <a:pt x="9143639" y="0"/>
                  </a:lnTo>
                  <a:close/>
                </a:path>
              </a:pathLst>
            </a:custGeom>
            <a:solidFill>
              <a:srgbClr val="C1322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endParaRPr>
            </a:p>
          </p:txBody>
        </p:sp>
        <p:sp>
          <p:nvSpPr>
            <p:cNvPr id="18" name="object 6">
              <a:extLst>
                <a:ext uri="{FF2B5EF4-FFF2-40B4-BE49-F238E27FC236}">
                  <a16:creationId xmlns:a16="http://schemas.microsoft.com/office/drawing/2014/main" id="{20BAC923-0900-CB3E-9905-0C2680F6AFA8}"/>
                </a:ext>
              </a:extLst>
            </p:cNvPr>
            <p:cNvSpPr/>
            <p:nvPr/>
          </p:nvSpPr>
          <p:spPr>
            <a:xfrm>
              <a:off x="7447835" y="461709"/>
              <a:ext cx="2153365" cy="583947"/>
            </a:xfrm>
            <a:prstGeom prst="rect">
              <a:avLst/>
            </a:prstGeom>
            <a:blipFill>
              <a:blip r:embed="rId4"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endParaRPr>
            </a:p>
          </p:txBody>
        </p:sp>
        <p:sp>
          <p:nvSpPr>
            <p:cNvPr id="20" name="object 7">
              <a:extLst>
                <a:ext uri="{FF2B5EF4-FFF2-40B4-BE49-F238E27FC236}">
                  <a16:creationId xmlns:a16="http://schemas.microsoft.com/office/drawing/2014/main" id="{0B427926-B195-1F56-3175-4A2ABC027DD8}"/>
                </a:ext>
              </a:extLst>
            </p:cNvPr>
            <p:cNvSpPr/>
            <p:nvPr/>
          </p:nvSpPr>
          <p:spPr>
            <a:xfrm>
              <a:off x="458175" y="457200"/>
              <a:ext cx="9143023" cy="6847166"/>
            </a:xfrm>
            <a:prstGeom prst="rect">
              <a:avLst/>
            </a:prstGeom>
            <a:blipFill>
              <a:blip r:embed="rId5"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endParaRPr>
            </a:p>
          </p:txBody>
        </p:sp>
        <p:sp>
          <p:nvSpPr>
            <p:cNvPr id="21" name="object 8">
              <a:extLst>
                <a:ext uri="{FF2B5EF4-FFF2-40B4-BE49-F238E27FC236}">
                  <a16:creationId xmlns:a16="http://schemas.microsoft.com/office/drawing/2014/main" id="{D2769B45-58B6-E8C9-A5E1-1BA474D55ED3}"/>
                </a:ext>
              </a:extLst>
            </p:cNvPr>
            <p:cNvSpPr/>
            <p:nvPr/>
          </p:nvSpPr>
          <p:spPr>
            <a:xfrm>
              <a:off x="457200" y="6537959"/>
              <a:ext cx="3509236" cy="777239"/>
            </a:xfrm>
            <a:prstGeom prst="rect">
              <a:avLst/>
            </a:prstGeom>
            <a:blipFill>
              <a:blip r:embed="rId6"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endParaRPr>
            </a:p>
          </p:txBody>
        </p:sp>
        <p:sp>
          <p:nvSpPr>
            <p:cNvPr id="22" name="object 9">
              <a:extLst>
                <a:ext uri="{FF2B5EF4-FFF2-40B4-BE49-F238E27FC236}">
                  <a16:creationId xmlns:a16="http://schemas.microsoft.com/office/drawing/2014/main" id="{A575A4C8-3552-B113-5099-33C76553B175}"/>
                </a:ext>
              </a:extLst>
            </p:cNvPr>
            <p:cNvSpPr/>
            <p:nvPr/>
          </p:nvSpPr>
          <p:spPr>
            <a:xfrm>
              <a:off x="568232" y="6550016"/>
              <a:ext cx="3333771" cy="753126"/>
            </a:xfrm>
            <a:prstGeom prst="rect">
              <a:avLst/>
            </a:prstGeom>
            <a:blipFill>
              <a:blip r:embed="rId7"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endParaRPr>
            </a:p>
          </p:txBody>
        </p:sp>
        <p:sp>
          <p:nvSpPr>
            <p:cNvPr id="23" name="object 10">
              <a:extLst>
                <a:ext uri="{FF2B5EF4-FFF2-40B4-BE49-F238E27FC236}">
                  <a16:creationId xmlns:a16="http://schemas.microsoft.com/office/drawing/2014/main" id="{702BAD02-92C8-DA4C-287D-C2A795B50893}"/>
                </a:ext>
              </a:extLst>
            </p:cNvPr>
            <p:cNvSpPr/>
            <p:nvPr/>
          </p:nvSpPr>
          <p:spPr>
            <a:xfrm>
              <a:off x="7004304" y="7068457"/>
              <a:ext cx="2596896" cy="246741"/>
            </a:xfrm>
            <a:prstGeom prst="rect">
              <a:avLst/>
            </a:prstGeom>
            <a:blipFill>
              <a:blip r:embed="rId8"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endParaRPr>
            </a:p>
          </p:txBody>
        </p:sp>
        <p:sp>
          <p:nvSpPr>
            <p:cNvPr id="24" name="object 11">
              <a:extLst>
                <a:ext uri="{FF2B5EF4-FFF2-40B4-BE49-F238E27FC236}">
                  <a16:creationId xmlns:a16="http://schemas.microsoft.com/office/drawing/2014/main" id="{A4B282AE-86AB-9D37-405D-9A2C204F70CE}"/>
                </a:ext>
              </a:extLst>
            </p:cNvPr>
            <p:cNvSpPr/>
            <p:nvPr/>
          </p:nvSpPr>
          <p:spPr>
            <a:xfrm>
              <a:off x="3959352" y="6537959"/>
              <a:ext cx="3108958" cy="777239"/>
            </a:xfrm>
            <a:prstGeom prst="rect">
              <a:avLst/>
            </a:prstGeom>
            <a:blipFill>
              <a:blip r:embed="rId9"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endParaRPr>
            </a:p>
          </p:txBody>
        </p:sp>
        <p:sp>
          <p:nvSpPr>
            <p:cNvPr id="25" name="object 12">
              <a:extLst>
                <a:ext uri="{FF2B5EF4-FFF2-40B4-BE49-F238E27FC236}">
                  <a16:creationId xmlns:a16="http://schemas.microsoft.com/office/drawing/2014/main" id="{04BCE3AC-D95B-DFAA-CDA0-79C065C2AFE7}"/>
                </a:ext>
              </a:extLst>
            </p:cNvPr>
            <p:cNvSpPr/>
            <p:nvPr/>
          </p:nvSpPr>
          <p:spPr>
            <a:xfrm>
              <a:off x="7068310" y="5257800"/>
              <a:ext cx="2533015" cy="1828800"/>
            </a:xfrm>
            <a:custGeom>
              <a:avLst/>
              <a:gdLst/>
              <a:ahLst/>
              <a:cxnLst/>
              <a:rect l="l" t="t" r="r" b="b"/>
              <a:pathLst>
                <a:path w="2533015" h="1828800">
                  <a:moveTo>
                    <a:pt x="0" y="0"/>
                  </a:moveTo>
                  <a:lnTo>
                    <a:pt x="2532888" y="0"/>
                  </a:lnTo>
                </a:path>
                <a:path w="2533015" h="1828800">
                  <a:moveTo>
                    <a:pt x="2532888" y="1828799"/>
                  </a:moveTo>
                  <a:lnTo>
                    <a:pt x="0" y="1828799"/>
                  </a:lnTo>
                  <a:lnTo>
                    <a:pt x="0" y="0"/>
                  </a:lnTo>
                </a:path>
              </a:pathLst>
            </a:custGeom>
            <a:ln w="28574">
              <a:solidFill>
                <a:srgbClr val="A82616"/>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endParaRPr>
            </a:p>
          </p:txBody>
        </p:sp>
        <p:sp>
          <p:nvSpPr>
            <p:cNvPr id="26" name="object 13">
              <a:extLst>
                <a:ext uri="{FF2B5EF4-FFF2-40B4-BE49-F238E27FC236}">
                  <a16:creationId xmlns:a16="http://schemas.microsoft.com/office/drawing/2014/main" id="{B88FFEA7-CBA1-5ABB-847C-A2AA888914D8}"/>
                </a:ext>
              </a:extLst>
            </p:cNvPr>
            <p:cNvSpPr/>
            <p:nvPr/>
          </p:nvSpPr>
          <p:spPr>
            <a:xfrm>
              <a:off x="508331" y="457200"/>
              <a:ext cx="9092867" cy="4672845"/>
            </a:xfrm>
            <a:prstGeom prst="rect">
              <a:avLst/>
            </a:prstGeom>
            <a:blipFill>
              <a:blip r:embed="rId10"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white"/>
                </a:solidFill>
                <a:effectLst/>
                <a:uLnTx/>
                <a:uFillTx/>
              </a:endParaRPr>
            </a:p>
          </p:txBody>
        </p:sp>
      </p:grpSp>
      <p:sp>
        <p:nvSpPr>
          <p:cNvPr id="27" name="TextBox 26">
            <a:extLst>
              <a:ext uri="{FF2B5EF4-FFF2-40B4-BE49-F238E27FC236}">
                <a16:creationId xmlns:a16="http://schemas.microsoft.com/office/drawing/2014/main" id="{DF6917C9-4C02-9345-38F9-A8A1538F962B}"/>
              </a:ext>
            </a:extLst>
          </p:cNvPr>
          <p:cNvSpPr txBox="1"/>
          <p:nvPr/>
        </p:nvSpPr>
        <p:spPr>
          <a:xfrm>
            <a:off x="8140575" y="4745346"/>
            <a:ext cx="556972"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rPr>
              <a:t>10 m</a:t>
            </a:r>
          </a:p>
        </p:txBody>
      </p:sp>
      <p:sp>
        <p:nvSpPr>
          <p:cNvPr id="28" name="TextBox 27">
            <a:extLst>
              <a:ext uri="{FF2B5EF4-FFF2-40B4-BE49-F238E27FC236}">
                <a16:creationId xmlns:a16="http://schemas.microsoft.com/office/drawing/2014/main" id="{2D5FF618-D3E1-136C-5C9A-3E42E71B8184}"/>
              </a:ext>
            </a:extLst>
          </p:cNvPr>
          <p:cNvSpPr txBox="1"/>
          <p:nvPr/>
        </p:nvSpPr>
        <p:spPr>
          <a:xfrm>
            <a:off x="7491194" y="6027030"/>
            <a:ext cx="827517"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rPr>
              <a:t>CBETA</a:t>
            </a:r>
          </a:p>
        </p:txBody>
      </p:sp>
      <p:pic>
        <p:nvPicPr>
          <p:cNvPr id="29" name="Picture 28">
            <a:extLst>
              <a:ext uri="{FF2B5EF4-FFF2-40B4-BE49-F238E27FC236}">
                <a16:creationId xmlns:a16="http://schemas.microsoft.com/office/drawing/2014/main" id="{95A7565B-9074-F2DF-2B9C-BC2D7F308CE2}"/>
              </a:ext>
            </a:extLst>
          </p:cNvPr>
          <p:cNvPicPr>
            <a:picLocks noChangeAspect="1"/>
          </p:cNvPicPr>
          <p:nvPr/>
        </p:nvPicPr>
        <p:blipFill>
          <a:blip r:embed="rId11"/>
          <a:stretch>
            <a:fillRect/>
          </a:stretch>
        </p:blipFill>
        <p:spPr>
          <a:xfrm>
            <a:off x="8007791" y="5086879"/>
            <a:ext cx="844448" cy="483935"/>
          </a:xfrm>
          <a:prstGeom prst="rect">
            <a:avLst/>
          </a:prstGeom>
        </p:spPr>
      </p:pic>
      <p:sp>
        <p:nvSpPr>
          <p:cNvPr id="30" name="TextBox 29">
            <a:extLst>
              <a:ext uri="{FF2B5EF4-FFF2-40B4-BE49-F238E27FC236}">
                <a16:creationId xmlns:a16="http://schemas.microsoft.com/office/drawing/2014/main" id="{21D1373F-A645-41DD-86DF-370A7558C975}"/>
              </a:ext>
            </a:extLst>
          </p:cNvPr>
          <p:cNvSpPr txBox="1"/>
          <p:nvPr/>
        </p:nvSpPr>
        <p:spPr>
          <a:xfrm>
            <a:off x="7194922" y="5091215"/>
            <a:ext cx="917881"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rPr>
              <a:t>Compact </a:t>
            </a:r>
            <a:r>
              <a:rPr kumimoji="0" lang="en-US" sz="1400" b="1" i="0" u="none" strike="noStrike" kern="0" cap="none" spc="0" normalizeH="0" baseline="0" noProof="0" dirty="0" err="1">
                <a:ln>
                  <a:noFill/>
                </a:ln>
                <a:solidFill>
                  <a:prstClr val="black"/>
                </a:solidFill>
                <a:effectLst/>
                <a:uLnTx/>
                <a:uFillTx/>
              </a:rPr>
              <a:t>CBeta</a:t>
            </a:r>
            <a:endParaRPr kumimoji="0" lang="en-US" sz="1600" b="1" i="0" u="none" strike="noStrike" kern="0" cap="none" spc="0" normalizeH="0" baseline="0" noProof="0" dirty="0">
              <a:ln>
                <a:noFill/>
              </a:ln>
              <a:solidFill>
                <a:prstClr val="black"/>
              </a:solidFill>
              <a:effectLst/>
              <a:uLnTx/>
              <a:uFillTx/>
            </a:endParaRPr>
          </a:p>
        </p:txBody>
      </p:sp>
      <p:pic>
        <p:nvPicPr>
          <p:cNvPr id="31" name="Picture 30">
            <a:extLst>
              <a:ext uri="{FF2B5EF4-FFF2-40B4-BE49-F238E27FC236}">
                <a16:creationId xmlns:a16="http://schemas.microsoft.com/office/drawing/2014/main" id="{C1A12074-FF21-3C57-5ABC-21BEB7E21444}"/>
              </a:ext>
            </a:extLst>
          </p:cNvPr>
          <p:cNvPicPr>
            <a:picLocks noChangeAspect="1"/>
          </p:cNvPicPr>
          <p:nvPr/>
        </p:nvPicPr>
        <p:blipFill rotWithShape="1">
          <a:blip r:embed="rId12"/>
          <a:srcRect l="23014" r="52998" b="4684"/>
          <a:stretch/>
        </p:blipFill>
        <p:spPr>
          <a:xfrm rot="10800000">
            <a:off x="8325924" y="5119360"/>
            <a:ext cx="225138" cy="148553"/>
          </a:xfrm>
          <a:prstGeom prst="rect">
            <a:avLst/>
          </a:prstGeom>
        </p:spPr>
      </p:pic>
      <p:pic>
        <p:nvPicPr>
          <p:cNvPr id="32" name="Picture 31">
            <a:extLst>
              <a:ext uri="{FF2B5EF4-FFF2-40B4-BE49-F238E27FC236}">
                <a16:creationId xmlns:a16="http://schemas.microsoft.com/office/drawing/2014/main" id="{D0CB2E96-5FA1-3B2B-F2A4-B75A19E46FA9}"/>
              </a:ext>
            </a:extLst>
          </p:cNvPr>
          <p:cNvPicPr>
            <a:picLocks noChangeAspect="1"/>
          </p:cNvPicPr>
          <p:nvPr/>
        </p:nvPicPr>
        <p:blipFill rotWithShape="1">
          <a:blip r:embed="rId12"/>
          <a:srcRect l="23014" r="52998" b="4684"/>
          <a:stretch/>
        </p:blipFill>
        <p:spPr>
          <a:xfrm>
            <a:off x="8330432" y="5369838"/>
            <a:ext cx="225138" cy="163476"/>
          </a:xfrm>
          <a:prstGeom prst="rect">
            <a:avLst/>
          </a:prstGeom>
        </p:spPr>
      </p:pic>
    </p:spTree>
    <p:extLst>
      <p:ext uri="{BB962C8B-B14F-4D97-AF65-F5344CB8AC3E}">
        <p14:creationId xmlns:p14="http://schemas.microsoft.com/office/powerpoint/2010/main" val="33879047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4F8BCB5-0EEC-7135-7493-F6B60EA5B589}"/>
              </a:ext>
            </a:extLst>
          </p:cNvPr>
          <p:cNvSpPr>
            <a:spLocks noGrp="1"/>
          </p:cNvSpPr>
          <p:nvPr>
            <p:ph type="title"/>
          </p:nvPr>
        </p:nvSpPr>
        <p:spPr>
          <a:xfrm>
            <a:off x="1371597" y="348865"/>
            <a:ext cx="10044023" cy="877729"/>
          </a:xfrm>
        </p:spPr>
        <p:txBody>
          <a:bodyPr anchor="ctr">
            <a:normAutofit fontScale="90000"/>
          </a:bodyPr>
          <a:lstStyle/>
          <a:p>
            <a:pPr marR="0" lvl="0" algn="ctr" defTabSz="914400" rtl="0" eaLnBrk="1" fontAlgn="auto" latinLnBrk="0" hangingPunct="1">
              <a:lnSpc>
                <a:spcPct val="90000"/>
              </a:lnSpc>
              <a:spcBef>
                <a:spcPts val="1000"/>
              </a:spcBef>
              <a:spcAft>
                <a:spcPts val="0"/>
              </a:spcAft>
              <a:buClrTx/>
              <a:buSzTx/>
              <a:tabLst/>
              <a:defRPr/>
            </a:pPr>
            <a:r>
              <a:rPr lang="en-US" sz="4000" b="1" dirty="0">
                <a:solidFill>
                  <a:schemeClr val="bg1"/>
                </a:solidFill>
              </a:rPr>
              <a:t>A High-Energy 10-200-MeV RLA</a:t>
            </a:r>
            <a:br>
              <a:rPr lang="en-US" sz="4000" b="1" dirty="0">
                <a:solidFill>
                  <a:schemeClr val="bg1"/>
                </a:solidFill>
              </a:rPr>
            </a:br>
            <a:r>
              <a:rPr kumimoji="0" lang="en-US" sz="1800" b="1" i="1"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mn-cs"/>
              </a:rPr>
              <a:t>RLA racetrack – Miniaturizing 6-150 MeV, 4-acceleration turn electron CBETA </a:t>
            </a:r>
            <a:r>
              <a:rPr kumimoji="0" lang="en-US" sz="1800" b="1" i="1" u="none" strike="noStrike" kern="1200" cap="none" spc="0" normalizeH="0" baseline="0" noProof="0" dirty="0" err="1">
                <a:ln>
                  <a:noFill/>
                </a:ln>
                <a:solidFill>
                  <a:prstClr val="white"/>
                </a:solidFill>
                <a:effectLst/>
                <a:uLnTx/>
                <a:uFillTx/>
                <a:latin typeface="Calibri" panose="020F0502020204030204"/>
                <a:ea typeface="Times New Roman" panose="02020603050405020304" pitchFamily="18" charset="0"/>
                <a:cs typeface="+mn-cs"/>
              </a:rPr>
              <a:t>eRLA</a:t>
            </a:r>
            <a:endParaRPr lang="en-US" sz="4000" dirty="0">
              <a:solidFill>
                <a:schemeClr val="bg1"/>
              </a:solidFill>
            </a:endParaRPr>
          </a:p>
        </p:txBody>
      </p:sp>
      <p:sp>
        <p:nvSpPr>
          <p:cNvPr id="7" name="Content Placeholder 2">
            <a:extLst>
              <a:ext uri="{FF2B5EF4-FFF2-40B4-BE49-F238E27FC236}">
                <a16:creationId xmlns:a16="http://schemas.microsoft.com/office/drawing/2014/main" id="{FAB23132-86B5-C93D-6AB4-BD79B40B33AA}"/>
              </a:ext>
            </a:extLst>
          </p:cNvPr>
          <p:cNvSpPr>
            <a:spLocks noGrp="1"/>
          </p:cNvSpPr>
          <p:nvPr>
            <p:ph idx="1"/>
          </p:nvPr>
        </p:nvSpPr>
        <p:spPr>
          <a:xfrm>
            <a:off x="1135808" y="1591925"/>
            <a:ext cx="10515600" cy="1520857"/>
          </a:xfrm>
          <a:solidFill>
            <a:schemeClr val="bg1"/>
          </a:solidFill>
        </p:spPr>
        <p:txBody>
          <a:bodyPr>
            <a:normAutofit/>
          </a:bodyPr>
          <a:lstStyle/>
          <a:p>
            <a:pPr marL="0" indent="0">
              <a:buNone/>
            </a:pPr>
            <a:r>
              <a:rPr lang="en-US" sz="2000" b="1" i="1" dirty="0"/>
              <a:t>Opposing phased </a:t>
            </a:r>
            <a:r>
              <a:rPr lang="en-US" sz="2000" b="1" i="1" dirty="0" err="1"/>
              <a:t>linacs</a:t>
            </a:r>
            <a:r>
              <a:rPr lang="en-US" sz="2000" b="1" i="1" dirty="0"/>
              <a:t> and electromagnetic CF sector-magnet arcs:</a:t>
            </a:r>
            <a:r>
              <a:rPr lang="en-US" sz="1800" i="1" dirty="0">
                <a:solidFill>
                  <a:schemeClr val="accent2">
                    <a:lumMod val="60000"/>
                    <a:lumOff val="40000"/>
                  </a:schemeClr>
                </a:solidFill>
              </a:rPr>
              <a:t> </a:t>
            </a:r>
          </a:p>
          <a:p>
            <a:pPr lvl="1"/>
            <a:r>
              <a:rPr lang="en-US" sz="1400" b="1" dirty="0">
                <a:solidFill>
                  <a:schemeClr val="accent1">
                    <a:lumMod val="75000"/>
                  </a:schemeClr>
                </a:solidFill>
                <a:effectLst/>
                <a:ea typeface="Times New Roman" panose="02020603050405020304" pitchFamily="18" charset="0"/>
              </a:rPr>
              <a:t>Replace permanent  magnets with 1T (peak field)  long electromagnets (~ sector magnets like a separated-sector cyclotron)</a:t>
            </a:r>
          </a:p>
          <a:p>
            <a:pPr lvl="1"/>
            <a:r>
              <a:rPr lang="en-US" sz="1400" b="1" dirty="0">
                <a:solidFill>
                  <a:schemeClr val="accent1">
                    <a:lumMod val="75000"/>
                  </a:schemeClr>
                </a:solidFill>
                <a:ea typeface="Times New Roman" panose="02020603050405020304" pitchFamily="18" charset="0"/>
              </a:rPr>
              <a:t>Nonlinear gradient magnets, provide chromatic correction, match beam envelopes and adjust pathlengths</a:t>
            </a:r>
            <a:endParaRPr lang="en-US" sz="1400" b="1" dirty="0">
              <a:solidFill>
                <a:schemeClr val="accent1">
                  <a:lumMod val="75000"/>
                </a:schemeClr>
              </a:solidFill>
              <a:effectLst/>
              <a:ea typeface="Times New Roman" panose="02020603050405020304" pitchFamily="18" charset="0"/>
            </a:endParaRPr>
          </a:p>
          <a:p>
            <a:pPr lvl="2"/>
            <a:r>
              <a:rPr lang="en-US" sz="1300" dirty="0">
                <a:ea typeface="Times New Roman" panose="02020603050405020304" pitchFamily="18" charset="0"/>
              </a:rPr>
              <a:t>Nonlinear radial gradients </a:t>
            </a:r>
            <a:r>
              <a:rPr lang="en-US" sz="1300" dirty="0">
                <a:ea typeface="Times New Roman" panose="02020603050405020304" pitchFamily="18" charset="0"/>
                <a:sym typeface="Symbol" panose="05050102010706020507" pitchFamily="18" charset="2"/>
              </a:rPr>
              <a:t></a:t>
            </a:r>
            <a:r>
              <a:rPr lang="en-US" sz="1300" dirty="0">
                <a:ea typeface="Times New Roman" panose="02020603050405020304" pitchFamily="18" charset="0"/>
              </a:rPr>
              <a:t>  15-20 turns </a:t>
            </a:r>
            <a:endParaRPr lang="en-US" sz="1300" dirty="0"/>
          </a:p>
        </p:txBody>
      </p:sp>
      <p:sp>
        <p:nvSpPr>
          <p:cNvPr id="28" name="object 11">
            <a:extLst>
              <a:ext uri="{FF2B5EF4-FFF2-40B4-BE49-F238E27FC236}">
                <a16:creationId xmlns:a16="http://schemas.microsoft.com/office/drawing/2014/main" id="{2850CCFE-A251-8716-4901-552377B953B3}"/>
              </a:ext>
            </a:extLst>
          </p:cNvPr>
          <p:cNvSpPr/>
          <p:nvPr/>
        </p:nvSpPr>
        <p:spPr>
          <a:xfrm>
            <a:off x="1217766" y="2281784"/>
            <a:ext cx="9106441" cy="4685264"/>
          </a:xfrm>
          <a:prstGeom prst="rect">
            <a:avLst/>
          </a:prstGeom>
          <a:blipFill>
            <a:blip r:embed="rId2"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white"/>
              </a:solidFill>
              <a:effectLst/>
              <a:uLnTx/>
              <a:uFillTx/>
            </a:endParaRPr>
          </a:p>
        </p:txBody>
      </p:sp>
      <p:sp>
        <p:nvSpPr>
          <p:cNvPr id="29" name="TextBox 28">
            <a:extLst>
              <a:ext uri="{FF2B5EF4-FFF2-40B4-BE49-F238E27FC236}">
                <a16:creationId xmlns:a16="http://schemas.microsoft.com/office/drawing/2014/main" id="{DA5F0C6D-FFFC-DC2B-4280-0B9582356956}"/>
              </a:ext>
            </a:extLst>
          </p:cNvPr>
          <p:cNvSpPr txBox="1"/>
          <p:nvPr/>
        </p:nvSpPr>
        <p:spPr>
          <a:xfrm>
            <a:off x="5517418" y="5702615"/>
            <a:ext cx="722859"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rPr>
              <a:t>6.5 m </a:t>
            </a:r>
          </a:p>
        </p:txBody>
      </p:sp>
      <p:cxnSp>
        <p:nvCxnSpPr>
          <p:cNvPr id="30" name="Straight Arrow Connector 29">
            <a:extLst>
              <a:ext uri="{FF2B5EF4-FFF2-40B4-BE49-F238E27FC236}">
                <a16:creationId xmlns:a16="http://schemas.microsoft.com/office/drawing/2014/main" id="{F16E81B4-398D-7BC4-3777-140D6C8352BA}"/>
              </a:ext>
            </a:extLst>
          </p:cNvPr>
          <p:cNvCxnSpPr>
            <a:cxnSpLocks/>
          </p:cNvCxnSpPr>
          <p:nvPr/>
        </p:nvCxnSpPr>
        <p:spPr>
          <a:xfrm>
            <a:off x="6303370" y="5849775"/>
            <a:ext cx="562251" cy="0"/>
          </a:xfrm>
          <a:prstGeom prst="straightConnector1">
            <a:avLst/>
          </a:prstGeom>
          <a:noFill/>
          <a:ln w="22225" cap="flat" cmpd="sng" algn="ctr">
            <a:solidFill>
              <a:sysClr val="windowText" lastClr="000000"/>
            </a:solidFill>
            <a:prstDash val="solid"/>
            <a:miter lim="800000"/>
            <a:tailEnd type="triangle"/>
          </a:ln>
          <a:effectLst/>
        </p:spPr>
      </p:cxnSp>
      <p:cxnSp>
        <p:nvCxnSpPr>
          <p:cNvPr id="31" name="Straight Arrow Connector 30">
            <a:extLst>
              <a:ext uri="{FF2B5EF4-FFF2-40B4-BE49-F238E27FC236}">
                <a16:creationId xmlns:a16="http://schemas.microsoft.com/office/drawing/2014/main" id="{7D6E1FF4-F511-94CC-4467-CBAF2A43F0D0}"/>
              </a:ext>
            </a:extLst>
          </p:cNvPr>
          <p:cNvCxnSpPr>
            <a:cxnSpLocks/>
          </p:cNvCxnSpPr>
          <p:nvPr/>
        </p:nvCxnSpPr>
        <p:spPr>
          <a:xfrm flipH="1">
            <a:off x="4752631" y="5856503"/>
            <a:ext cx="532297" cy="0"/>
          </a:xfrm>
          <a:prstGeom prst="straightConnector1">
            <a:avLst/>
          </a:prstGeom>
          <a:noFill/>
          <a:ln w="22225" cap="flat" cmpd="sng" algn="ctr">
            <a:solidFill>
              <a:sysClr val="windowText" lastClr="000000"/>
            </a:solidFill>
            <a:prstDash val="solid"/>
            <a:miter lim="800000"/>
            <a:tailEnd type="triangle"/>
          </a:ln>
          <a:effectLst/>
        </p:spPr>
      </p:cxnSp>
      <p:sp>
        <p:nvSpPr>
          <p:cNvPr id="32" name="TextBox 31">
            <a:extLst>
              <a:ext uri="{FF2B5EF4-FFF2-40B4-BE49-F238E27FC236}">
                <a16:creationId xmlns:a16="http://schemas.microsoft.com/office/drawing/2014/main" id="{5EE7A690-E451-EB8F-E236-7273B60C1B9F}"/>
              </a:ext>
            </a:extLst>
          </p:cNvPr>
          <p:cNvSpPr txBox="1"/>
          <p:nvPr/>
        </p:nvSpPr>
        <p:spPr>
          <a:xfrm rot="16200000">
            <a:off x="6938490" y="4929055"/>
            <a:ext cx="636296"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rPr>
              <a:t>2.5 m </a:t>
            </a:r>
          </a:p>
        </p:txBody>
      </p:sp>
      <p:cxnSp>
        <p:nvCxnSpPr>
          <p:cNvPr id="33" name="Straight Arrow Connector 32">
            <a:extLst>
              <a:ext uri="{FF2B5EF4-FFF2-40B4-BE49-F238E27FC236}">
                <a16:creationId xmlns:a16="http://schemas.microsoft.com/office/drawing/2014/main" id="{98767DE3-C182-5915-5A3A-C0AAE5FC024A}"/>
              </a:ext>
            </a:extLst>
          </p:cNvPr>
          <p:cNvCxnSpPr>
            <a:cxnSpLocks/>
            <a:stCxn id="32" idx="1"/>
          </p:cNvCxnSpPr>
          <p:nvPr/>
        </p:nvCxnSpPr>
        <p:spPr>
          <a:xfrm>
            <a:off x="7256639" y="5401092"/>
            <a:ext cx="0" cy="273963"/>
          </a:xfrm>
          <a:prstGeom prst="straightConnector1">
            <a:avLst/>
          </a:prstGeom>
          <a:noFill/>
          <a:ln w="22225" cap="flat" cmpd="sng" algn="ctr">
            <a:solidFill>
              <a:sysClr val="windowText" lastClr="000000"/>
            </a:solidFill>
            <a:prstDash val="solid"/>
            <a:miter lim="800000"/>
            <a:tailEnd type="triangle"/>
          </a:ln>
          <a:effectLst/>
        </p:spPr>
      </p:cxnSp>
      <p:cxnSp>
        <p:nvCxnSpPr>
          <p:cNvPr id="34" name="Straight Arrow Connector 33">
            <a:extLst>
              <a:ext uri="{FF2B5EF4-FFF2-40B4-BE49-F238E27FC236}">
                <a16:creationId xmlns:a16="http://schemas.microsoft.com/office/drawing/2014/main" id="{0147332F-547D-7767-CF9F-7845ED59D6D2}"/>
              </a:ext>
            </a:extLst>
          </p:cNvPr>
          <p:cNvCxnSpPr>
            <a:cxnSpLocks/>
          </p:cNvCxnSpPr>
          <p:nvPr/>
        </p:nvCxnSpPr>
        <p:spPr>
          <a:xfrm flipV="1">
            <a:off x="7260525" y="4548903"/>
            <a:ext cx="0" cy="246488"/>
          </a:xfrm>
          <a:prstGeom prst="straightConnector1">
            <a:avLst/>
          </a:prstGeom>
          <a:noFill/>
          <a:ln w="22225" cap="flat" cmpd="sng" algn="ctr">
            <a:solidFill>
              <a:sysClr val="windowText" lastClr="000000"/>
            </a:solidFill>
            <a:prstDash val="solid"/>
            <a:miter lim="800000"/>
            <a:tailEnd type="triangle"/>
          </a:ln>
          <a:effectLst/>
        </p:spPr>
      </p:cxnSp>
      <p:pic>
        <p:nvPicPr>
          <p:cNvPr id="35" name="Picture 34">
            <a:extLst>
              <a:ext uri="{FF2B5EF4-FFF2-40B4-BE49-F238E27FC236}">
                <a16:creationId xmlns:a16="http://schemas.microsoft.com/office/drawing/2014/main" id="{87366F0D-14BF-DBC8-C46D-C7C67C0454C7}"/>
              </a:ext>
            </a:extLst>
          </p:cNvPr>
          <p:cNvPicPr>
            <a:picLocks noChangeAspect="1"/>
          </p:cNvPicPr>
          <p:nvPr/>
        </p:nvPicPr>
        <p:blipFill>
          <a:blip r:embed="rId3"/>
          <a:stretch>
            <a:fillRect/>
          </a:stretch>
        </p:blipFill>
        <p:spPr>
          <a:xfrm>
            <a:off x="4855616" y="4562898"/>
            <a:ext cx="1797542" cy="975174"/>
          </a:xfrm>
          <a:prstGeom prst="rect">
            <a:avLst/>
          </a:prstGeom>
        </p:spPr>
      </p:pic>
      <p:sp>
        <p:nvSpPr>
          <p:cNvPr id="36" name="Rectangle 35">
            <a:extLst>
              <a:ext uri="{FF2B5EF4-FFF2-40B4-BE49-F238E27FC236}">
                <a16:creationId xmlns:a16="http://schemas.microsoft.com/office/drawing/2014/main" id="{08F81EF1-6DBC-1F12-0D2F-7F85B8E727A2}"/>
              </a:ext>
            </a:extLst>
          </p:cNvPr>
          <p:cNvSpPr/>
          <p:nvPr/>
        </p:nvSpPr>
        <p:spPr>
          <a:xfrm>
            <a:off x="5568324" y="4564250"/>
            <a:ext cx="458005" cy="329059"/>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37" name="Straight Arrow Connector 36">
            <a:extLst>
              <a:ext uri="{FF2B5EF4-FFF2-40B4-BE49-F238E27FC236}">
                <a16:creationId xmlns:a16="http://schemas.microsoft.com/office/drawing/2014/main" id="{B356F8EB-E967-DFE7-EF15-5682A220D2AC}"/>
              </a:ext>
            </a:extLst>
          </p:cNvPr>
          <p:cNvCxnSpPr>
            <a:cxnSpLocks/>
          </p:cNvCxnSpPr>
          <p:nvPr/>
        </p:nvCxnSpPr>
        <p:spPr>
          <a:xfrm flipV="1">
            <a:off x="5585839" y="4711463"/>
            <a:ext cx="473999" cy="1"/>
          </a:xfrm>
          <a:prstGeom prst="straightConnector1">
            <a:avLst/>
          </a:prstGeom>
          <a:noFill/>
          <a:ln w="22225" cap="flat" cmpd="sng" algn="ctr">
            <a:solidFill>
              <a:sysClr val="windowText" lastClr="000000"/>
            </a:solidFill>
            <a:prstDash val="solid"/>
            <a:miter lim="800000"/>
            <a:tailEnd type="triangle"/>
          </a:ln>
          <a:effectLst/>
        </p:spPr>
      </p:cxnSp>
      <p:sp>
        <p:nvSpPr>
          <p:cNvPr id="38" name="TextBox 37">
            <a:extLst>
              <a:ext uri="{FF2B5EF4-FFF2-40B4-BE49-F238E27FC236}">
                <a16:creationId xmlns:a16="http://schemas.microsoft.com/office/drawing/2014/main" id="{0DFA6B8C-B130-3800-DE94-3D7FF9F16921}"/>
              </a:ext>
            </a:extLst>
          </p:cNvPr>
          <p:cNvSpPr txBox="1"/>
          <p:nvPr/>
        </p:nvSpPr>
        <p:spPr>
          <a:xfrm>
            <a:off x="5542821" y="4671333"/>
            <a:ext cx="672052"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a:ln>
                  <a:noFill/>
                </a:ln>
                <a:solidFill>
                  <a:prstClr val="white"/>
                </a:solidFill>
                <a:effectLst/>
                <a:uLnTx/>
                <a:uFillTx/>
              </a:rPr>
              <a:t>Linac</a:t>
            </a:r>
            <a:endParaRPr kumimoji="0" lang="en-US" sz="1400" b="0" i="0" u="none" strike="noStrike" kern="0" cap="none" spc="0" normalizeH="0" baseline="0" noProof="0" dirty="0">
              <a:ln>
                <a:noFill/>
              </a:ln>
              <a:solidFill>
                <a:prstClr val="white"/>
              </a:solidFill>
              <a:effectLst/>
              <a:uLnTx/>
              <a:uFillTx/>
            </a:endParaRPr>
          </a:p>
        </p:txBody>
      </p:sp>
      <p:cxnSp>
        <p:nvCxnSpPr>
          <p:cNvPr id="39" name="Straight Arrow Connector 38">
            <a:extLst>
              <a:ext uri="{FF2B5EF4-FFF2-40B4-BE49-F238E27FC236}">
                <a16:creationId xmlns:a16="http://schemas.microsoft.com/office/drawing/2014/main" id="{9A1DC06D-DB7D-EB96-B3FF-FCC0FDCD0815}"/>
              </a:ext>
            </a:extLst>
          </p:cNvPr>
          <p:cNvCxnSpPr>
            <a:cxnSpLocks/>
          </p:cNvCxnSpPr>
          <p:nvPr/>
        </p:nvCxnSpPr>
        <p:spPr>
          <a:xfrm flipV="1">
            <a:off x="5517418" y="4672147"/>
            <a:ext cx="208001" cy="193229"/>
          </a:xfrm>
          <a:prstGeom prst="straightConnector1">
            <a:avLst/>
          </a:prstGeom>
          <a:noFill/>
          <a:ln w="22225" cap="flat" cmpd="sng" algn="ctr">
            <a:solidFill>
              <a:sysClr val="windowText" lastClr="000000"/>
            </a:solidFill>
            <a:prstDash val="solid"/>
            <a:miter lim="800000"/>
            <a:tailEnd type="triangle"/>
          </a:ln>
          <a:effectLst/>
        </p:spPr>
      </p:cxnSp>
      <p:cxnSp>
        <p:nvCxnSpPr>
          <p:cNvPr id="40" name="Straight Arrow Connector 39">
            <a:extLst>
              <a:ext uri="{FF2B5EF4-FFF2-40B4-BE49-F238E27FC236}">
                <a16:creationId xmlns:a16="http://schemas.microsoft.com/office/drawing/2014/main" id="{109B8830-2059-7E0A-F705-22A3B47919CE}"/>
              </a:ext>
            </a:extLst>
          </p:cNvPr>
          <p:cNvCxnSpPr>
            <a:cxnSpLocks/>
          </p:cNvCxnSpPr>
          <p:nvPr/>
        </p:nvCxnSpPr>
        <p:spPr>
          <a:xfrm>
            <a:off x="5457824" y="4706204"/>
            <a:ext cx="282204" cy="5259"/>
          </a:xfrm>
          <a:prstGeom prst="straightConnector1">
            <a:avLst/>
          </a:prstGeom>
          <a:noFill/>
          <a:ln w="22225" cap="flat" cmpd="sng" algn="ctr">
            <a:solidFill>
              <a:sysClr val="windowText" lastClr="000000"/>
            </a:solidFill>
            <a:prstDash val="solid"/>
            <a:miter lim="800000"/>
            <a:tailEnd type="triangle"/>
          </a:ln>
          <a:effectLst/>
        </p:spPr>
      </p:cxnSp>
      <p:cxnSp>
        <p:nvCxnSpPr>
          <p:cNvPr id="41" name="Straight Arrow Connector 40">
            <a:extLst>
              <a:ext uri="{FF2B5EF4-FFF2-40B4-BE49-F238E27FC236}">
                <a16:creationId xmlns:a16="http://schemas.microsoft.com/office/drawing/2014/main" id="{2E7345F8-2482-FD21-E9E9-395EC44A054B}"/>
              </a:ext>
            </a:extLst>
          </p:cNvPr>
          <p:cNvCxnSpPr>
            <a:cxnSpLocks/>
          </p:cNvCxnSpPr>
          <p:nvPr/>
        </p:nvCxnSpPr>
        <p:spPr>
          <a:xfrm>
            <a:off x="6059838" y="4718477"/>
            <a:ext cx="141209" cy="178563"/>
          </a:xfrm>
          <a:prstGeom prst="straightConnector1">
            <a:avLst/>
          </a:prstGeom>
          <a:noFill/>
          <a:ln w="22225" cap="flat" cmpd="sng" algn="ctr">
            <a:solidFill>
              <a:sysClr val="windowText" lastClr="000000"/>
            </a:solidFill>
            <a:prstDash val="solid"/>
            <a:miter lim="800000"/>
            <a:tailEnd type="triangle"/>
          </a:ln>
          <a:effectLst/>
        </p:spPr>
      </p:cxnSp>
      <p:cxnSp>
        <p:nvCxnSpPr>
          <p:cNvPr id="42" name="Straight Arrow Connector 41">
            <a:extLst>
              <a:ext uri="{FF2B5EF4-FFF2-40B4-BE49-F238E27FC236}">
                <a16:creationId xmlns:a16="http://schemas.microsoft.com/office/drawing/2014/main" id="{D786AFAD-A41A-48F3-146F-83FC3ECCF409}"/>
              </a:ext>
            </a:extLst>
          </p:cNvPr>
          <p:cNvCxnSpPr>
            <a:cxnSpLocks/>
          </p:cNvCxnSpPr>
          <p:nvPr/>
        </p:nvCxnSpPr>
        <p:spPr>
          <a:xfrm>
            <a:off x="6075662" y="4703277"/>
            <a:ext cx="182229" cy="23770"/>
          </a:xfrm>
          <a:prstGeom prst="straightConnector1">
            <a:avLst/>
          </a:prstGeom>
          <a:noFill/>
          <a:ln w="22225" cap="flat" cmpd="sng" algn="ctr">
            <a:solidFill>
              <a:sysClr val="windowText" lastClr="000000"/>
            </a:solidFill>
            <a:prstDash val="solid"/>
            <a:miter lim="800000"/>
            <a:tailEnd type="triangle"/>
          </a:ln>
          <a:effectLst/>
        </p:spPr>
      </p:cxnSp>
      <p:sp>
        <p:nvSpPr>
          <p:cNvPr id="43" name="Rectangle 42">
            <a:extLst>
              <a:ext uri="{FF2B5EF4-FFF2-40B4-BE49-F238E27FC236}">
                <a16:creationId xmlns:a16="http://schemas.microsoft.com/office/drawing/2014/main" id="{80854EF2-9F09-7C3C-E672-CED3057C80A2}"/>
              </a:ext>
            </a:extLst>
          </p:cNvPr>
          <p:cNvSpPr/>
          <p:nvPr/>
        </p:nvSpPr>
        <p:spPr>
          <a:xfrm>
            <a:off x="5548732" y="5211740"/>
            <a:ext cx="444508" cy="307777"/>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D39B0424-3DA6-D2B3-003E-E43F74EE8349}"/>
              </a:ext>
            </a:extLst>
          </p:cNvPr>
          <p:cNvSpPr txBox="1"/>
          <p:nvPr/>
        </p:nvSpPr>
        <p:spPr>
          <a:xfrm>
            <a:off x="5494724" y="5221017"/>
            <a:ext cx="672052"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a:ln>
                  <a:noFill/>
                </a:ln>
                <a:solidFill>
                  <a:prstClr val="white"/>
                </a:solidFill>
                <a:effectLst/>
                <a:uLnTx/>
                <a:uFillTx/>
              </a:rPr>
              <a:t>Linac</a:t>
            </a:r>
            <a:endParaRPr kumimoji="0" lang="en-US" sz="1400" b="0" i="0" u="none" strike="noStrike" kern="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4826848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4F8BCB5-0EEC-7135-7493-F6B60EA5B589}"/>
              </a:ext>
            </a:extLst>
          </p:cNvPr>
          <p:cNvSpPr>
            <a:spLocks noGrp="1"/>
          </p:cNvSpPr>
          <p:nvPr>
            <p:ph type="title"/>
          </p:nvPr>
        </p:nvSpPr>
        <p:spPr>
          <a:xfrm>
            <a:off x="1371597" y="348865"/>
            <a:ext cx="10044023" cy="877729"/>
          </a:xfrm>
        </p:spPr>
        <p:txBody>
          <a:bodyPr anchor="ctr">
            <a:normAutofit fontScale="90000"/>
          </a:bodyPr>
          <a:lstStyle/>
          <a:p>
            <a:pPr marR="0" lvl="0" algn="l" defTabSz="914400" rtl="0" eaLnBrk="1" fontAlgn="auto" latinLnBrk="0" hangingPunct="1">
              <a:lnSpc>
                <a:spcPct val="90000"/>
              </a:lnSpc>
              <a:spcBef>
                <a:spcPts val="1000"/>
              </a:spcBef>
              <a:spcAft>
                <a:spcPts val="0"/>
              </a:spcAft>
              <a:buClrTx/>
              <a:buSzTx/>
              <a:tabLst/>
              <a:defRPr/>
            </a:pPr>
            <a:r>
              <a:rPr lang="en-US" sz="4000" b="1" dirty="0">
                <a:solidFill>
                  <a:schemeClr val="bg1"/>
                </a:solidFill>
              </a:rPr>
              <a:t>Fixed Field Compact Isochronous Accelerators </a:t>
            </a:r>
            <a:br>
              <a:rPr lang="en-US" sz="4000" b="1" dirty="0">
                <a:solidFill>
                  <a:schemeClr val="bg1"/>
                </a:solidFill>
              </a:rPr>
            </a:br>
            <a:r>
              <a:rPr kumimoji="0" lang="en-US" sz="1800" b="1" i="1" u="none" strike="noStrike" kern="1200" cap="none" spc="0" normalizeH="0" baseline="0" noProof="0" dirty="0">
                <a:ln>
                  <a:noFill/>
                </a:ln>
                <a:solidFill>
                  <a:schemeClr val="bg1"/>
                </a:solidFill>
                <a:effectLst/>
                <a:uLnTx/>
                <a:uFillTx/>
                <a:latin typeface="Calibri" panose="020F0502020204030204"/>
                <a:ea typeface="Times New Roman" panose="02020603050405020304" pitchFamily="18" charset="0"/>
                <a:cs typeface="+mn-cs"/>
              </a:rPr>
              <a:t>GOAL: To produce 150 – 250 MeV electrons in a compact accelerator format </a:t>
            </a:r>
            <a:endParaRPr lang="en-US" sz="4000" dirty="0">
              <a:solidFill>
                <a:schemeClr val="bg1"/>
              </a:solidFill>
            </a:endParaRPr>
          </a:p>
        </p:txBody>
      </p:sp>
      <p:sp>
        <p:nvSpPr>
          <p:cNvPr id="3" name="Content Placeholder 2">
            <a:extLst>
              <a:ext uri="{FF2B5EF4-FFF2-40B4-BE49-F238E27FC236}">
                <a16:creationId xmlns:a16="http://schemas.microsoft.com/office/drawing/2014/main" id="{F286DA82-5B6F-A9DC-24FB-AF66F04FF99F}"/>
              </a:ext>
            </a:extLst>
          </p:cNvPr>
          <p:cNvSpPr>
            <a:spLocks noGrp="1"/>
          </p:cNvSpPr>
          <p:nvPr>
            <p:ph idx="1"/>
          </p:nvPr>
        </p:nvSpPr>
        <p:spPr>
          <a:xfrm>
            <a:off x="762000" y="3670647"/>
            <a:ext cx="10515600" cy="3187353"/>
          </a:xfrm>
          <a:solidFill>
            <a:schemeClr val="bg1"/>
          </a:solidFill>
        </p:spPr>
        <p:txBody>
          <a:bodyPr>
            <a:normAutofit/>
          </a:bodyPr>
          <a:lstStyle/>
          <a:p>
            <a:r>
              <a:rPr lang="en-US" sz="2000" b="1" i="1" dirty="0"/>
              <a:t>Compact requirements</a:t>
            </a:r>
            <a:endParaRPr lang="en-US" sz="2000" b="1" dirty="0"/>
          </a:p>
          <a:p>
            <a:pPr lvl="1"/>
            <a:r>
              <a:rPr lang="en-US" sz="1800" b="1" dirty="0">
                <a:solidFill>
                  <a:schemeClr val="accent1">
                    <a:lumMod val="75000"/>
                  </a:schemeClr>
                </a:solidFill>
              </a:rPr>
              <a:t>Min emittance lattice is the most compact lattice aperture-wise</a:t>
            </a:r>
          </a:p>
          <a:p>
            <a:pPr lvl="2"/>
            <a:r>
              <a:rPr lang="en-US" sz="1600" dirty="0"/>
              <a:t>FODO cell with the dipole component combined/around with the D focusing quadrupole</a:t>
            </a:r>
          </a:p>
          <a:p>
            <a:pPr lvl="2"/>
            <a:r>
              <a:rPr lang="en-US" sz="1600" dirty="0"/>
              <a:t>Produces the minimum dispersion (shortest F quad focal length) – there is an IPAC paper with this derivation</a:t>
            </a:r>
          </a:p>
          <a:p>
            <a:pPr lvl="2"/>
            <a:r>
              <a:rPr lang="en-US" sz="1600" dirty="0"/>
              <a:t>A long drift is inserted at the centerline of the F quad which does not ~impact dispersion  </a:t>
            </a:r>
          </a:p>
          <a:p>
            <a:pPr lvl="1"/>
            <a:r>
              <a:rPr lang="en-US" sz="1600" b="1" dirty="0" err="1">
                <a:solidFill>
                  <a:schemeClr val="accent1">
                    <a:lumMod val="75000"/>
                  </a:schemeClr>
                </a:solidFill>
              </a:rPr>
              <a:t>Nonscaling</a:t>
            </a:r>
            <a:r>
              <a:rPr lang="en-US" sz="1600" b="1" dirty="0">
                <a:solidFill>
                  <a:schemeClr val="accent1">
                    <a:lumMod val="75000"/>
                  </a:schemeClr>
                </a:solidFill>
              </a:rPr>
              <a:t> FFA lattices</a:t>
            </a:r>
          </a:p>
          <a:p>
            <a:pPr lvl="2"/>
            <a:r>
              <a:rPr lang="en-US" sz="1600" dirty="0"/>
              <a:t>Linear gradient lattices are quasi -isochronous over a factor of 4 in </a:t>
            </a:r>
            <a:r>
              <a:rPr lang="en-US" sz="1600" dirty="0" err="1"/>
              <a:t>dp</a:t>
            </a:r>
            <a:r>
              <a:rPr lang="en-US" sz="1600" dirty="0"/>
              <a:t>/p without RF bucket jumping </a:t>
            </a:r>
          </a:p>
          <a:p>
            <a:pPr lvl="2"/>
            <a:r>
              <a:rPr lang="en-US" sz="1600" dirty="0"/>
              <a:t>Nonlinear gradient lattices over much larger factors  in </a:t>
            </a:r>
            <a:r>
              <a:rPr lang="en-US" sz="1600" dirty="0" err="1"/>
              <a:t>dp</a:t>
            </a:r>
            <a:r>
              <a:rPr lang="en-US" sz="1600" dirty="0"/>
              <a:t>/p  - need RF bucket jumping</a:t>
            </a:r>
          </a:p>
          <a:p>
            <a:pPr lvl="3"/>
            <a:r>
              <a:rPr lang="en-US" sz="1400" dirty="0"/>
              <a:t>Each individual energy orbit, however, maintains min dispersion with bucket jumping. </a:t>
            </a:r>
            <a:r>
              <a:rPr lang="en-US" sz="1200" dirty="0">
                <a:solidFill>
                  <a:schemeClr val="bg2">
                    <a:lumMod val="20000"/>
                    <a:lumOff val="80000"/>
                  </a:schemeClr>
                </a:solidFill>
              </a:rPr>
              <a:t>for FLASH</a:t>
            </a:r>
          </a:p>
          <a:p>
            <a:pPr lvl="1"/>
            <a:endParaRPr lang="en-US" sz="1100" dirty="0"/>
          </a:p>
        </p:txBody>
      </p:sp>
      <mc:AlternateContent xmlns:mc="http://schemas.openxmlformats.org/markup-compatibility/2006">
        <mc:Choice xmlns:a14="http://schemas.microsoft.com/office/drawing/2010/main" Requires="a14">
          <p:sp>
            <p:nvSpPr>
              <p:cNvPr id="5" name="Object 4">
                <a:extLst>
                  <a:ext uri="{FF2B5EF4-FFF2-40B4-BE49-F238E27FC236}">
                    <a16:creationId xmlns:a16="http://schemas.microsoft.com/office/drawing/2014/main" id="{90B7945E-2143-F794-C281-7F2C90690DD4}"/>
                  </a:ext>
                </a:extLst>
              </p:cNvPr>
              <p:cNvSpPr txBox="1"/>
              <p:nvPr/>
            </p:nvSpPr>
            <p:spPr bwMode="auto">
              <a:xfrm>
                <a:off x="581025" y="2001702"/>
                <a:ext cx="11201400" cy="1597794"/>
              </a:xfrm>
              <a:prstGeom prst="rect">
                <a:avLst/>
              </a:prstGeom>
              <a:noFill/>
              <a:ln>
                <a:noFill/>
              </a:ln>
              <a:effectLst/>
            </p:spPr>
            <p:txBody>
              <a:bodyPr>
                <a:normAutofit/>
              </a:bodyPr>
              <a:lstStyle/>
              <a:p>
                <a:pPr/>
                <a14:m>
                  <m:oMathPara xmlns:m="http://schemas.openxmlformats.org/officeDocument/2006/math">
                    <m:oMathParaPr>
                      <m:jc m:val="center"/>
                    </m:oMathParaPr>
                    <m:oMath xmlns:m="http://schemas.openxmlformats.org/officeDocument/2006/math">
                      <m:f>
                        <m:fPr>
                          <m:ctrlPr>
                            <a:rPr lang="en-US" i="1" smtClean="0">
                              <a:solidFill>
                                <a:srgbClr val="000000"/>
                              </a:solidFill>
                              <a:latin typeface="Cambria Math" panose="02040503050406030204" pitchFamily="18" charset="0"/>
                            </a:rPr>
                          </m:ctrlPr>
                        </m:fPr>
                        <m:num>
                          <m:r>
                            <m:rPr>
                              <m:nor/>
                            </m:rPr>
                            <a:rPr lang="en-US" i="0" smtClean="0">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1</m:t>
                          </m:r>
                        </m:num>
                        <m:den>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𝑓</m:t>
                              </m:r>
                            </m:e>
                            <m:sub>
                              <m:r>
                                <a:rPr lang="en-US" i="1">
                                  <a:solidFill>
                                    <a:srgbClr val="000000"/>
                                  </a:solidFill>
                                  <a:latin typeface="Cambria Math" panose="02040503050406030204" pitchFamily="18" charset="0"/>
                                </a:rPr>
                                <m:t>𝐹</m:t>
                              </m:r>
                            </m:sub>
                          </m:sSub>
                        </m:den>
                      </m:f>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𝑘</m:t>
                          </m:r>
                        </m:e>
                        <m:sub>
                          <m:r>
                            <a:rPr lang="en-US" i="1">
                              <a:solidFill>
                                <a:srgbClr val="000000"/>
                              </a:solidFill>
                              <a:latin typeface="Cambria Math" panose="02040503050406030204" pitchFamily="18" charset="0"/>
                            </a:rPr>
                            <m:t>𝐹</m:t>
                          </m:r>
                        </m:sub>
                      </m:sSub>
                      <m:r>
                        <a:rPr lang="en-US" i="1">
                          <a:solidFill>
                            <a:srgbClr val="000000"/>
                          </a:solidFill>
                          <a:latin typeface="Cambria Math" panose="02040503050406030204" pitchFamily="18" charset="0"/>
                        </a:rPr>
                        <m:t>𝑙</m:t>
                      </m:r>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𝜗</m:t>
                          </m:r>
                        </m:num>
                        <m:den>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𝜌</m:t>
                              </m:r>
                            </m:e>
                            <m:sub>
                              <m:r>
                                <a:rPr lang="en-US" i="1">
                                  <a:solidFill>
                                    <a:srgbClr val="000000"/>
                                  </a:solidFill>
                                  <a:latin typeface="Cambria Math" panose="02040503050406030204" pitchFamily="18" charset="0"/>
                                </a:rPr>
                                <m:t>𝐹</m:t>
                              </m:r>
                            </m:sub>
                          </m:sSub>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𝜂</m:t>
                          </m:r>
                        </m:num>
                        <m:den>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𝜌</m:t>
                              </m:r>
                            </m:e>
                            <m:sub>
                              <m:r>
                                <a:rPr lang="en-US" i="1">
                                  <a:solidFill>
                                    <a:srgbClr val="000000"/>
                                  </a:solidFill>
                                  <a:latin typeface="Cambria Math" panose="02040503050406030204" pitchFamily="18" charset="0"/>
                                </a:rPr>
                                <m:t>𝐹</m:t>
                              </m:r>
                            </m:sub>
                          </m:sSub>
                        </m:den>
                      </m:f>
                      <m:r>
                        <a:rPr lang="en-US" b="0" i="1" smtClean="0">
                          <a:solidFill>
                            <a:srgbClr val="000000"/>
                          </a:solidFill>
                          <a:latin typeface="Cambria Math" panose="02040503050406030204" pitchFamily="18" charset="0"/>
                        </a:rPr>
                        <m:t>;        </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m:t>
                          </m:r>
                        </m:num>
                        <m:den>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𝑓</m:t>
                              </m:r>
                            </m:e>
                            <m:sub>
                              <m:r>
                                <a:rPr lang="en-US" b="0" i="1" smtClean="0">
                                  <a:solidFill>
                                    <a:srgbClr val="000000"/>
                                  </a:solidFill>
                                  <a:latin typeface="Cambria Math" panose="02040503050406030204" pitchFamily="18" charset="0"/>
                                </a:rPr>
                                <m:t>𝐷</m:t>
                              </m:r>
                            </m:sub>
                          </m:sSub>
                        </m:den>
                      </m:f>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𝑘</m:t>
                          </m:r>
                        </m:e>
                        <m:sub>
                          <m:r>
                            <a:rPr lang="en-US" b="0" i="1" smtClean="0">
                              <a:solidFill>
                                <a:srgbClr val="000000"/>
                              </a:solidFill>
                              <a:latin typeface="Cambria Math" panose="02040503050406030204" pitchFamily="18" charset="0"/>
                            </a:rPr>
                            <m:t>𝐷</m:t>
                          </m:r>
                        </m:sub>
                      </m:sSub>
                      <m:r>
                        <a:rPr lang="en-US" i="1">
                          <a:solidFill>
                            <a:srgbClr val="000000"/>
                          </a:solidFill>
                          <a:latin typeface="Cambria Math" panose="02040503050406030204" pitchFamily="18" charset="0"/>
                        </a:rPr>
                        <m:t>𝑙</m:t>
                      </m:r>
                      <m:r>
                        <a:rPr lang="en-US" b="0" i="1" smtClean="0">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𝜗</m:t>
                          </m:r>
                        </m:num>
                        <m:den>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𝜌</m:t>
                              </m:r>
                            </m:e>
                            <m:sub>
                              <m:r>
                                <a:rPr lang="en-US" b="0" i="1" smtClean="0">
                                  <a:solidFill>
                                    <a:srgbClr val="000000"/>
                                  </a:solidFill>
                                  <a:latin typeface="Cambria Math" panose="02040503050406030204" pitchFamily="18" charset="0"/>
                                </a:rPr>
                                <m:t>𝐷</m:t>
                              </m:r>
                            </m:sub>
                          </m:sSub>
                        </m:den>
                      </m:f>
                      <m:r>
                        <a:rPr lang="en-US" b="0" i="1" smtClean="0">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𝜂</m:t>
                          </m:r>
                        </m:num>
                        <m:den>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𝜌</m:t>
                              </m:r>
                            </m:e>
                            <m:sub>
                              <m:r>
                                <a:rPr lang="en-US" b="0" i="1" smtClean="0">
                                  <a:solidFill>
                                    <a:srgbClr val="000000"/>
                                  </a:solidFill>
                                  <a:latin typeface="Cambria Math" panose="02040503050406030204" pitchFamily="18" charset="0"/>
                                </a:rPr>
                                <m:t>𝐷</m:t>
                              </m:r>
                            </m:sub>
                          </m:sSub>
                        </m:den>
                      </m:f>
                    </m:oMath>
                  </m:oMathPara>
                </a14:m>
                <a:br>
                  <a:rPr lang="en-US" i="1" dirty="0">
                    <a:solidFill>
                      <a:srgbClr val="000000"/>
                    </a:solidFill>
                    <a:latin typeface="Cambria Math" panose="02040503050406030204" pitchFamily="18" charset="0"/>
                  </a:rPr>
                </a:br>
                <a:br>
                  <a:rPr lang="en-US" i="1" dirty="0">
                    <a:solidFill>
                      <a:srgbClr val="000000"/>
                    </a:solidFill>
                    <a:latin typeface="Cambria Math" panose="02040503050406030204" pitchFamily="18" charset="0"/>
                  </a:rPr>
                </a:br>
                <a14:m>
                  <m:oMath xmlns:m="http://schemas.openxmlformats.org/officeDocument/2006/math">
                    <m:r>
                      <m:rPr>
                        <m:nor/>
                      </m:rPr>
                      <a:rPr lang="en-US" i="0">
                        <a:solidFill>
                          <a:srgbClr val="000000"/>
                        </a:solidFill>
                        <a:latin typeface="Cambria Math" panose="02040503050406030204" pitchFamily="18" charset="0"/>
                      </a:rPr>
                      <m:t>with</m:t>
                    </m:r>
                    <m:r>
                      <m:rPr>
                        <m:nor/>
                      </m:rPr>
                      <a:rPr lang="en-US" i="0">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𝜗</m:t>
                    </m:r>
                    <m:r>
                      <m:rPr>
                        <m:nor/>
                      </m:rPr>
                      <a:rPr lang="en-US" i="0">
                        <a:solidFill>
                          <a:srgbClr val="000000"/>
                        </a:solidFill>
                        <a:latin typeface="Cambria Math" panose="02040503050406030204" pitchFamily="18" charset="0"/>
                      </a:rPr>
                      <m:t>  </m:t>
                    </m:r>
                    <m:r>
                      <m:rPr>
                        <m:nor/>
                      </m:rPr>
                      <a:rPr lang="en-US" i="0">
                        <a:solidFill>
                          <a:srgbClr val="000000"/>
                        </a:solidFill>
                        <a:latin typeface="Cambria Math" panose="02040503050406030204" pitchFamily="18" charset="0"/>
                      </a:rPr>
                      <m:t>the</m:t>
                    </m:r>
                    <m:r>
                      <m:rPr>
                        <m:nor/>
                      </m:rPr>
                      <a:rPr lang="en-US" i="0">
                        <a:solidFill>
                          <a:srgbClr val="000000"/>
                        </a:solidFill>
                        <a:latin typeface="Cambria Math" panose="02040503050406030204" pitchFamily="18" charset="0"/>
                      </a:rPr>
                      <m:t> </m:t>
                    </m:r>
                    <m:r>
                      <m:rPr>
                        <m:nor/>
                      </m:rPr>
                      <a:rPr lang="en-US" i="0">
                        <a:solidFill>
                          <a:srgbClr val="000000"/>
                        </a:solidFill>
                        <a:latin typeface="Cambria Math" panose="02040503050406030204" pitchFamily="18" charset="0"/>
                      </a:rPr>
                      <m:t>sector</m:t>
                    </m:r>
                    <m:r>
                      <m:rPr>
                        <m:nor/>
                      </m:rPr>
                      <a:rPr lang="en-US" i="0">
                        <a:solidFill>
                          <a:srgbClr val="000000"/>
                        </a:solidFill>
                        <a:latin typeface="Cambria Math" panose="02040503050406030204" pitchFamily="18" charset="0"/>
                      </a:rPr>
                      <m:t> </m:t>
                    </m:r>
                    <m:r>
                      <m:rPr>
                        <m:nor/>
                      </m:rPr>
                      <a:rPr lang="en-US" i="0">
                        <a:solidFill>
                          <a:srgbClr val="000000"/>
                        </a:solidFill>
                        <a:latin typeface="Cambria Math" panose="02040503050406030204" pitchFamily="18" charset="0"/>
                      </a:rPr>
                      <m:t>bend</m:t>
                    </m:r>
                    <m:r>
                      <m:rPr>
                        <m:nor/>
                      </m:rPr>
                      <a:rPr lang="en-US" i="0">
                        <a:solidFill>
                          <a:srgbClr val="000000"/>
                        </a:solidFill>
                        <a:latin typeface="Cambria Math" panose="02040503050406030204" pitchFamily="18" charset="0"/>
                      </a:rPr>
                      <m:t> </m:t>
                    </m:r>
                    <m:r>
                      <m:rPr>
                        <m:nor/>
                      </m:rPr>
                      <a:rPr lang="en-US" i="0">
                        <a:solidFill>
                          <a:srgbClr val="000000"/>
                        </a:solidFill>
                        <a:latin typeface="Cambria Math" panose="02040503050406030204" pitchFamily="18" charset="0"/>
                      </a:rPr>
                      <m:t>angle</m:t>
                    </m:r>
                    <m:r>
                      <m:rPr>
                        <m:nor/>
                      </m:rPr>
                      <a:rPr lang="en-US" i="0">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𝜂</m:t>
                    </m:r>
                    <m:r>
                      <m:rPr>
                        <m:nor/>
                      </m:rPr>
                      <a:rPr lang="en-US" i="0">
                        <a:solidFill>
                          <a:srgbClr val="000000"/>
                        </a:solidFill>
                        <a:latin typeface="Cambria Math" panose="02040503050406030204" pitchFamily="18" charset="0"/>
                      </a:rPr>
                      <m:t> </m:t>
                    </m:r>
                    <m:r>
                      <m:rPr>
                        <m:nor/>
                      </m:rPr>
                      <a:rPr lang="en-US" i="0">
                        <a:solidFill>
                          <a:srgbClr val="000000"/>
                        </a:solidFill>
                        <a:latin typeface="Cambria Math" panose="02040503050406030204" pitchFamily="18" charset="0"/>
                      </a:rPr>
                      <m:t>the</m:t>
                    </m:r>
                    <m:r>
                      <m:rPr>
                        <m:nor/>
                      </m:rPr>
                      <a:rPr lang="en-US" i="0">
                        <a:solidFill>
                          <a:srgbClr val="000000"/>
                        </a:solidFill>
                        <a:latin typeface="Cambria Math" panose="02040503050406030204" pitchFamily="18" charset="0"/>
                      </a:rPr>
                      <m:t> </m:t>
                    </m:r>
                    <m:r>
                      <m:rPr>
                        <m:nor/>
                      </m:rPr>
                      <a:rPr lang="en-US" i="0">
                        <a:solidFill>
                          <a:srgbClr val="000000"/>
                        </a:solidFill>
                        <a:latin typeface="Cambria Math" panose="02040503050406030204" pitchFamily="18" charset="0"/>
                      </a:rPr>
                      <m:t>edge</m:t>
                    </m:r>
                    <m:r>
                      <m:rPr>
                        <m:nor/>
                      </m:rPr>
                      <a:rPr lang="en-US" i="0">
                        <a:solidFill>
                          <a:srgbClr val="000000"/>
                        </a:solidFill>
                        <a:latin typeface="Cambria Math" panose="02040503050406030204" pitchFamily="18" charset="0"/>
                      </a:rPr>
                      <m:t> </m:t>
                    </m:r>
                    <m:r>
                      <m:rPr>
                        <m:nor/>
                      </m:rPr>
                      <a:rPr lang="en-US" i="0">
                        <a:solidFill>
                          <a:srgbClr val="000000"/>
                        </a:solidFill>
                        <a:latin typeface="Cambria Math" panose="02040503050406030204" pitchFamily="18" charset="0"/>
                      </a:rPr>
                      <m:t>angle</m:t>
                    </m:r>
                    <m:r>
                      <m:rPr>
                        <m:nor/>
                      </m:rPr>
                      <a:rPr lang="en-US" i="0">
                        <a:solidFill>
                          <a:srgbClr val="000000"/>
                        </a:solidFill>
                        <a:latin typeface="Cambria Math" panose="02040503050406030204" pitchFamily="18" charset="0"/>
                      </a:rPr>
                      <m:t>, </m:t>
                    </m:r>
                    <m:r>
                      <m:rPr>
                        <m:nor/>
                      </m:rPr>
                      <a:rPr lang="en-US" i="0">
                        <a:solidFill>
                          <a:srgbClr val="000000"/>
                        </a:solidFill>
                        <a:latin typeface="Cambria Math" panose="02040503050406030204" pitchFamily="18" charset="0"/>
                      </a:rPr>
                      <m:t>length</m:t>
                    </m:r>
                    <m:r>
                      <m:rPr>
                        <m:nor/>
                      </m:rPr>
                      <a:rPr lang="en-US" i="0">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𝑙</m:t>
                    </m:r>
                    <m:r>
                      <m:rPr>
                        <m:nor/>
                      </m:rPr>
                      <a:rPr lang="en-US" i="0">
                        <a:solidFill>
                          <a:srgbClr val="000000"/>
                        </a:solidFill>
                        <a:latin typeface="Cambria Math" panose="02040503050406030204" pitchFamily="18" charset="0"/>
                      </a:rPr>
                      <m:t>,  </m:t>
                    </m:r>
                    <m:r>
                      <m:rPr>
                        <m:nor/>
                      </m:rPr>
                      <a:rPr lang="en-US" i="0">
                        <a:solidFill>
                          <a:srgbClr val="000000"/>
                        </a:solidFill>
                        <a:latin typeface="Cambria Math" panose="02040503050406030204" pitchFamily="18" charset="0"/>
                      </a:rPr>
                      <m:t>the</m:t>
                    </m:r>
                    <m:r>
                      <m:rPr>
                        <m:nor/>
                      </m:rPr>
                      <a:rPr lang="en-US" i="0">
                        <a:solidFill>
                          <a:srgbClr val="000000"/>
                        </a:solidFill>
                        <a:latin typeface="Cambria Math" panose="02040503050406030204" pitchFamily="18" charset="0"/>
                      </a:rPr>
                      <m:t> </m:t>
                    </m:r>
                    <m:r>
                      <m:rPr>
                        <m:nor/>
                      </m:rPr>
                      <a:rPr lang="en-US" i="0">
                        <a:solidFill>
                          <a:srgbClr val="000000"/>
                        </a:solidFill>
                        <a:latin typeface="Cambria Math" panose="02040503050406030204" pitchFamily="18" charset="0"/>
                      </a:rPr>
                      <m:t>half</m:t>
                    </m:r>
                    <m:r>
                      <m:rPr>
                        <m:nor/>
                      </m:rPr>
                      <a:rPr lang="en-US" i="0">
                        <a:solidFill>
                          <a:srgbClr val="000000"/>
                        </a:solidFill>
                        <a:latin typeface="Cambria Math" panose="02040503050406030204" pitchFamily="18" charset="0"/>
                      </a:rPr>
                      <m:t>−</m:t>
                    </m:r>
                    <m:r>
                      <m:rPr>
                        <m:nor/>
                      </m:rPr>
                      <a:rPr lang="en-US" i="0">
                        <a:solidFill>
                          <a:srgbClr val="000000"/>
                        </a:solidFill>
                        <a:latin typeface="Cambria Math" panose="02040503050406030204" pitchFamily="18" charset="0"/>
                      </a:rPr>
                      <m:t>magnet</m:t>
                    </m:r>
                    <m:r>
                      <m:rPr>
                        <m:nor/>
                      </m:rPr>
                      <a:rPr lang="en-US" i="0">
                        <a:solidFill>
                          <a:srgbClr val="000000"/>
                        </a:solidFill>
                        <a:latin typeface="Cambria Math" panose="02040503050406030204" pitchFamily="18" charset="0"/>
                      </a:rPr>
                      <m:t> </m:t>
                    </m:r>
                    <m:r>
                      <m:rPr>
                        <m:nor/>
                      </m:rPr>
                      <a:rPr lang="en-US" i="0">
                        <a:solidFill>
                          <a:srgbClr val="000000"/>
                        </a:solidFill>
                        <a:latin typeface="Cambria Math" panose="02040503050406030204" pitchFamily="18" charset="0"/>
                      </a:rPr>
                      <m:t>length</m:t>
                    </m:r>
                    <m:r>
                      <m:rPr>
                        <m:nor/>
                      </m:rPr>
                      <a:rPr lang="en-US" i="0">
                        <a:solidFill>
                          <a:srgbClr val="000000"/>
                        </a:solidFill>
                        <a:latin typeface="Cambria Math" panose="02040503050406030204" pitchFamily="18" charset="0"/>
                      </a:rPr>
                      <m:t> </m:t>
                    </m:r>
                    <m:r>
                      <m:rPr>
                        <m:nor/>
                      </m:rPr>
                      <a:rPr lang="en-US" i="0">
                        <a:solidFill>
                          <a:srgbClr val="000000"/>
                        </a:solidFill>
                        <a:latin typeface="Cambria Math" panose="02040503050406030204" pitchFamily="18" charset="0"/>
                      </a:rPr>
                      <m:t>and</m:t>
                    </m:r>
                    <m:r>
                      <a:rPr lang="en-US" b="0" i="0" smtClean="0">
                        <a:solidFill>
                          <a:srgbClr val="000000"/>
                        </a:solidFill>
                        <a:latin typeface="Cambria Math" panose="02040503050406030204" pitchFamily="18" charset="0"/>
                      </a:rPr>
                      <m:t> </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𝑘</m:t>
                        </m:r>
                      </m:e>
                      <m:sub>
                        <m:r>
                          <a:rPr lang="en-US" i="1">
                            <a:solidFill>
                              <a:srgbClr val="000000"/>
                            </a:solidFill>
                            <a:latin typeface="Cambria Math" panose="02040503050406030204" pitchFamily="18" charset="0"/>
                          </a:rPr>
                          <m:t>𝐹</m:t>
                        </m:r>
                      </m:sub>
                    </m:sSub>
                    <m:r>
                      <m:rPr>
                        <m:nor/>
                      </m:rPr>
                      <a:rPr lang="en-US" i="0">
                        <a:solidFill>
                          <a:srgbClr val="000000"/>
                        </a:solidFill>
                        <a:latin typeface="Cambria Math" panose="02040503050406030204" pitchFamily="18" charset="0"/>
                      </a:rPr>
                      <m:t> </m:t>
                    </m:r>
                    <m:r>
                      <m:rPr>
                        <m:nor/>
                      </m:rPr>
                      <a:rPr lang="en-US" i="0">
                        <a:solidFill>
                          <a:srgbClr val="000000"/>
                        </a:solidFill>
                        <a:latin typeface="Cambria Math" panose="02040503050406030204" pitchFamily="18" charset="0"/>
                      </a:rPr>
                      <m:t>is</m:t>
                    </m:r>
                    <m:r>
                      <m:rPr>
                        <m:nor/>
                      </m:rPr>
                      <a:rPr lang="en-US" i="0">
                        <a:solidFill>
                          <a:srgbClr val="000000"/>
                        </a:solidFill>
                        <a:latin typeface="Cambria Math" panose="02040503050406030204" pitchFamily="18" charset="0"/>
                      </a:rPr>
                      <m:t> </m:t>
                    </m:r>
                    <m:r>
                      <m:rPr>
                        <m:nor/>
                      </m:rPr>
                      <a:rPr lang="en-US" i="0">
                        <a:solidFill>
                          <a:srgbClr val="000000"/>
                        </a:solidFill>
                        <a:latin typeface="Cambria Math" panose="02040503050406030204" pitchFamily="18" charset="0"/>
                      </a:rPr>
                      <m:t>the</m:t>
                    </m:r>
                    <m:r>
                      <m:rPr>
                        <m:nor/>
                      </m:rPr>
                      <a:rPr lang="en-US" i="0">
                        <a:solidFill>
                          <a:srgbClr val="000000"/>
                        </a:solidFill>
                        <a:latin typeface="Cambria Math" panose="02040503050406030204" pitchFamily="18" charset="0"/>
                      </a:rPr>
                      <m:t> "</m:t>
                    </m:r>
                    <m:r>
                      <m:rPr>
                        <m:nor/>
                      </m:rPr>
                      <a:rPr lang="en-US" i="0">
                        <a:solidFill>
                          <a:srgbClr val="000000"/>
                        </a:solidFill>
                        <a:latin typeface="Cambria Math" panose="02040503050406030204" pitchFamily="18" charset="0"/>
                      </a:rPr>
                      <m:t>local</m:t>
                    </m:r>
                    <m:r>
                      <m:rPr>
                        <m:nor/>
                      </m:rPr>
                      <a:rPr lang="en-US" i="0">
                        <a:solidFill>
                          <a:srgbClr val="000000"/>
                        </a:solidFill>
                        <a:latin typeface="Cambria Math" panose="02040503050406030204" pitchFamily="18" charset="0"/>
                      </a:rPr>
                      <m:t>" </m:t>
                    </m:r>
                    <m:r>
                      <m:rPr>
                        <m:nor/>
                      </m:rPr>
                      <a:rPr lang="en-US" i="0">
                        <a:solidFill>
                          <a:srgbClr val="000000"/>
                        </a:solidFill>
                        <a:latin typeface="Cambria Math" panose="02040503050406030204" pitchFamily="18" charset="0"/>
                      </a:rPr>
                      <m:t>gradient</m:t>
                    </m:r>
                    <m:r>
                      <m:rPr>
                        <m:nor/>
                      </m:rPr>
                      <a:rPr lang="en-US" i="0">
                        <a:solidFill>
                          <a:srgbClr val="000000"/>
                        </a:solidFill>
                        <a:latin typeface="Cambria Math" panose="02040503050406030204" pitchFamily="18" charset="0"/>
                      </a:rPr>
                      <m:t> </m:t>
                    </m:r>
                    <m:r>
                      <m:rPr>
                        <m:nor/>
                      </m:rPr>
                      <a:rPr lang="en-US" i="0">
                        <a:solidFill>
                          <a:srgbClr val="000000"/>
                        </a:solidFill>
                        <a:latin typeface="Cambria Math" panose="02040503050406030204" pitchFamily="18" charset="0"/>
                      </a:rPr>
                      <m:t>for</m:t>
                    </m:r>
                    <m:r>
                      <m:rPr>
                        <m:nor/>
                      </m:rPr>
                      <a:rPr lang="en-US" i="0">
                        <a:solidFill>
                          <a:srgbClr val="000000"/>
                        </a:solidFill>
                        <a:latin typeface="Cambria Math" panose="02040503050406030204" pitchFamily="18" charset="0"/>
                      </a:rPr>
                      <m:t> </m:t>
                    </m:r>
                    <m:r>
                      <m:rPr>
                        <m:nor/>
                      </m:rPr>
                      <a:rPr lang="en-US" i="0">
                        <a:solidFill>
                          <a:srgbClr val="000000"/>
                        </a:solidFill>
                        <a:latin typeface="Cambria Math" panose="02040503050406030204" pitchFamily="18" charset="0"/>
                      </a:rPr>
                      <m:t>an</m:t>
                    </m:r>
                    <m:r>
                      <m:rPr>
                        <m:nor/>
                      </m:rPr>
                      <a:rPr lang="en-US" i="0">
                        <a:solidFill>
                          <a:srgbClr val="000000"/>
                        </a:solidFill>
                        <a:latin typeface="Cambria Math" panose="02040503050406030204" pitchFamily="18" charset="0"/>
                      </a:rPr>
                      <m:t> </m:t>
                    </m:r>
                    <m:r>
                      <m:rPr>
                        <m:nor/>
                      </m:rPr>
                      <a:rPr lang="en-US" i="0">
                        <a:solidFill>
                          <a:srgbClr val="000000"/>
                        </a:solidFill>
                        <a:latin typeface="Cambria Math" panose="02040503050406030204" pitchFamily="18" charset="0"/>
                      </a:rPr>
                      <m:t>arbitrary</m:t>
                    </m:r>
                    <m:r>
                      <m:rPr>
                        <m:nor/>
                      </m:rPr>
                      <a:rPr lang="en-US" i="0">
                        <a:solidFill>
                          <a:srgbClr val="000000"/>
                        </a:solidFill>
                        <a:latin typeface="Cambria Math" panose="02040503050406030204" pitchFamily="18" charset="0"/>
                      </a:rPr>
                      <m:t> </m:t>
                    </m:r>
                    <m:r>
                      <m:rPr>
                        <m:nor/>
                      </m:rPr>
                      <a:rPr lang="en-US" i="0">
                        <a:solidFill>
                          <a:srgbClr val="000000"/>
                        </a:solidFill>
                        <a:latin typeface="Cambria Math" panose="02040503050406030204" pitchFamily="18" charset="0"/>
                      </a:rPr>
                      <m:t>order</m:t>
                    </m:r>
                    <m:r>
                      <m:rPr>
                        <m:nor/>
                      </m:rPr>
                      <a:rPr lang="en-US" i="0">
                        <a:solidFill>
                          <a:srgbClr val="000000"/>
                        </a:solidFill>
                        <a:latin typeface="Cambria Math" panose="02040503050406030204" pitchFamily="18" charset="0"/>
                      </a:rPr>
                      <m:t> </m:t>
                    </m:r>
                    <m:r>
                      <m:rPr>
                        <m:nor/>
                      </m:rPr>
                      <a:rPr lang="en-US" i="0">
                        <a:solidFill>
                          <a:srgbClr val="000000"/>
                        </a:solidFill>
                        <a:latin typeface="Cambria Math" panose="02040503050406030204" pitchFamily="18" charset="0"/>
                      </a:rPr>
                      <m:t>field</m:t>
                    </m:r>
                    <m:r>
                      <m:rPr>
                        <m:nor/>
                      </m:rPr>
                      <a:rPr lang="en-US" b="0" i="0" smtClean="0">
                        <a:solidFill>
                          <a:srgbClr val="000000"/>
                        </a:solidFill>
                        <a:latin typeface="Cambria Math" panose="02040503050406030204" pitchFamily="18" charset="0"/>
                      </a:rPr>
                      <m:t> - </m:t>
                    </m:r>
                    <m:r>
                      <m:rPr>
                        <m:nor/>
                      </m:rPr>
                      <a:rPr lang="en-US" b="0" i="0" smtClean="0">
                        <a:solidFill>
                          <a:srgbClr val="000000"/>
                        </a:solidFill>
                        <a:latin typeface="Cambria Math" panose="02040503050406030204" pitchFamily="18" charset="0"/>
                      </a:rPr>
                      <m:t>fields</m:t>
                    </m:r>
                    <m:r>
                      <m:rPr>
                        <m:nor/>
                      </m:rPr>
                      <a:rPr lang="en-US" b="0" i="0" smtClean="0">
                        <a:solidFill>
                          <a:srgbClr val="000000"/>
                        </a:solidFill>
                        <a:latin typeface="Cambria Math" panose="02040503050406030204" pitchFamily="18" charset="0"/>
                      </a:rPr>
                      <m:t> </m:t>
                    </m:r>
                    <m:r>
                      <m:rPr>
                        <m:nor/>
                      </m:rPr>
                      <a:rPr lang="en-US" b="0" i="0" smtClean="0">
                        <a:solidFill>
                          <a:srgbClr val="000000"/>
                        </a:solidFill>
                        <a:latin typeface="Cambria Math" panose="02040503050406030204" pitchFamily="18" charset="0"/>
                      </a:rPr>
                      <m:t>up</m:t>
                    </m:r>
                    <m:r>
                      <m:rPr>
                        <m:nor/>
                      </m:rPr>
                      <a:rPr lang="en-US" b="0" i="0" smtClean="0">
                        <a:solidFill>
                          <a:srgbClr val="000000"/>
                        </a:solidFill>
                        <a:latin typeface="Cambria Math" panose="02040503050406030204" pitchFamily="18" charset="0"/>
                      </a:rPr>
                      <m:t> </m:t>
                    </m:r>
                    <m:r>
                      <m:rPr>
                        <m:nor/>
                      </m:rPr>
                      <a:rPr lang="en-US" b="0" i="0" smtClean="0">
                        <a:solidFill>
                          <a:srgbClr val="000000"/>
                        </a:solidFill>
                        <a:latin typeface="Cambria Math" panose="02040503050406030204" pitchFamily="18" charset="0"/>
                      </a:rPr>
                      <m:t>to</m:t>
                    </m:r>
                    <m:r>
                      <m:rPr>
                        <m:nor/>
                      </m:rPr>
                      <a:rPr lang="en-US" b="0" i="0" smtClean="0">
                        <a:solidFill>
                          <a:srgbClr val="000000"/>
                        </a:solidFill>
                        <a:latin typeface="Cambria Math" panose="02040503050406030204" pitchFamily="18" charset="0"/>
                      </a:rPr>
                      <m:t> </m:t>
                    </m:r>
                    <m:r>
                      <m:rPr>
                        <m:nor/>
                      </m:rPr>
                      <a:rPr lang="en-US" b="0" i="0" smtClean="0">
                        <a:solidFill>
                          <a:srgbClr val="000000"/>
                        </a:solidFill>
                        <a:latin typeface="Cambria Math" panose="02040503050406030204" pitchFamily="18" charset="0"/>
                      </a:rPr>
                      <m:t>one</m:t>
                    </m:r>
                    <m:r>
                      <m:rPr>
                        <m:nor/>
                      </m:rPr>
                      <a:rPr lang="en-US" b="0" i="0" smtClean="0">
                        <a:solidFill>
                          <a:srgbClr val="000000"/>
                        </a:solidFill>
                        <a:latin typeface="Cambria Math" panose="02040503050406030204" pitchFamily="18" charset="0"/>
                      </a:rPr>
                      <m:t> </m:t>
                    </m:r>
                    <m:r>
                      <m:rPr>
                        <m:nor/>
                      </m:rPr>
                      <a:rPr lang="en-US" b="0" i="0" smtClean="0">
                        <a:solidFill>
                          <a:srgbClr val="000000"/>
                        </a:solidFill>
                        <a:latin typeface="Cambria Math" panose="02040503050406030204" pitchFamily="18" charset="0"/>
                      </a:rPr>
                      <m:t>above</m:t>
                    </m:r>
                    <m:r>
                      <m:rPr>
                        <m:nor/>
                      </m:rPr>
                      <a:rPr lang="en-US" b="0" i="0" smtClean="0">
                        <a:solidFill>
                          <a:srgbClr val="000000"/>
                        </a:solidFill>
                        <a:latin typeface="Cambria Math" panose="02040503050406030204" pitchFamily="18" charset="0"/>
                      </a:rPr>
                      <m:t> </m:t>
                    </m:r>
                    <m:r>
                      <m:rPr>
                        <m:nor/>
                      </m:rPr>
                      <a:rPr lang="en-US" b="0" i="0" smtClean="0">
                        <a:solidFill>
                          <a:srgbClr val="000000"/>
                        </a:solidFill>
                        <a:latin typeface="Cambria Math" panose="02040503050406030204" pitchFamily="18" charset="0"/>
                      </a:rPr>
                      <m:t>duodecapole</m:t>
                    </m:r>
                  </m:oMath>
                </a14:m>
                <a:r>
                  <a:rPr lang="en-US" dirty="0"/>
                  <a:t> are often applied.</a:t>
                </a:r>
              </a:p>
            </p:txBody>
          </p:sp>
        </mc:Choice>
        <mc:Fallback>
          <p:sp>
            <p:nvSpPr>
              <p:cNvPr id="5" name="Object 4">
                <a:extLst>
                  <a:ext uri="{FF2B5EF4-FFF2-40B4-BE49-F238E27FC236}">
                    <a16:creationId xmlns:a16="http://schemas.microsoft.com/office/drawing/2014/main" id="{90B7945E-2143-F794-C281-7F2C90690DD4}"/>
                  </a:ext>
                </a:extLst>
              </p:cNvPr>
              <p:cNvSpPr txBox="1">
                <a:spLocks noRot="1" noChangeAspect="1" noMove="1" noResize="1" noEditPoints="1" noAdjustHandles="1" noChangeArrowheads="1" noChangeShapeType="1" noTextEdit="1"/>
              </p:cNvSpPr>
              <p:nvPr/>
            </p:nvSpPr>
            <p:spPr bwMode="auto">
              <a:xfrm>
                <a:off x="581025" y="2001702"/>
                <a:ext cx="11201400" cy="1597794"/>
              </a:xfrm>
              <a:prstGeom prst="rect">
                <a:avLst/>
              </a:prstGeom>
              <a:blipFill>
                <a:blip r:embed="rId2"/>
                <a:stretch>
                  <a:fillRect/>
                </a:stretch>
              </a:blipFill>
              <a:ln>
                <a:noFill/>
              </a:ln>
              <a:effectLst/>
            </p:spPr>
            <p:txBody>
              <a:bodyPr/>
              <a:lstStyle/>
              <a:p>
                <a:r>
                  <a:rPr lang="en-US">
                    <a:noFill/>
                  </a:rPr>
                  <a:t> </a:t>
                </a:r>
              </a:p>
            </p:txBody>
          </p:sp>
        </mc:Fallback>
      </mc:AlternateContent>
      <p:sp>
        <p:nvSpPr>
          <p:cNvPr id="8" name="TextBox 7">
            <a:extLst>
              <a:ext uri="{FF2B5EF4-FFF2-40B4-BE49-F238E27FC236}">
                <a16:creationId xmlns:a16="http://schemas.microsoft.com/office/drawing/2014/main" id="{E5BD3FD7-EB6B-4129-D8DA-CFF917DD9F00}"/>
              </a:ext>
            </a:extLst>
          </p:cNvPr>
          <p:cNvSpPr txBox="1">
            <a:spLocks noChangeArrowheads="1"/>
          </p:cNvSpPr>
          <p:nvPr/>
        </p:nvSpPr>
        <p:spPr bwMode="auto">
          <a:xfrm>
            <a:off x="3952875" y="1755751"/>
            <a:ext cx="1524000" cy="338138"/>
          </a:xfrm>
          <a:prstGeom prst="rect">
            <a:avLst/>
          </a:prstGeom>
          <a:noFill/>
          <a:ln w="9525">
            <a:noFill/>
            <a:miter lim="800000"/>
            <a:headEnd/>
            <a:tailEnd/>
          </a:ln>
        </p:spPr>
        <p:txBody>
          <a:bodyPr>
            <a:spAutoFit/>
          </a:bodyPr>
          <a:lstStyle/>
          <a:p>
            <a:r>
              <a:rPr lang="en-US" sz="1600" dirty="0">
                <a:solidFill>
                  <a:srgbClr val="FF0000"/>
                </a:solidFill>
              </a:rPr>
              <a:t>synchrotron</a:t>
            </a:r>
          </a:p>
        </p:txBody>
      </p:sp>
      <p:sp>
        <p:nvSpPr>
          <p:cNvPr id="9" name="TextBox 8">
            <a:extLst>
              <a:ext uri="{FF2B5EF4-FFF2-40B4-BE49-F238E27FC236}">
                <a16:creationId xmlns:a16="http://schemas.microsoft.com/office/drawing/2014/main" id="{C98D27CA-08B7-F5D5-F00A-FFAFD1735D95}"/>
              </a:ext>
            </a:extLst>
          </p:cNvPr>
          <p:cNvSpPr txBox="1">
            <a:spLocks noChangeArrowheads="1"/>
          </p:cNvSpPr>
          <p:nvPr/>
        </p:nvSpPr>
        <p:spPr bwMode="auto">
          <a:xfrm>
            <a:off x="5067300" y="1758504"/>
            <a:ext cx="1524000" cy="338138"/>
          </a:xfrm>
          <a:prstGeom prst="rect">
            <a:avLst/>
          </a:prstGeom>
          <a:noFill/>
          <a:ln w="9525">
            <a:noFill/>
            <a:miter lim="800000"/>
            <a:headEnd/>
            <a:tailEnd/>
          </a:ln>
        </p:spPr>
        <p:txBody>
          <a:bodyPr>
            <a:spAutoFit/>
          </a:bodyPr>
          <a:lstStyle/>
          <a:p>
            <a:r>
              <a:rPr lang="en-US" sz="1600" dirty="0">
                <a:solidFill>
                  <a:srgbClr val="0070C0"/>
                </a:solidFill>
              </a:rPr>
              <a:t>cyclotron</a:t>
            </a:r>
          </a:p>
        </p:txBody>
      </p:sp>
      <p:sp>
        <p:nvSpPr>
          <p:cNvPr id="10" name="Oval 10">
            <a:extLst>
              <a:ext uri="{FF2B5EF4-FFF2-40B4-BE49-F238E27FC236}">
                <a16:creationId xmlns:a16="http://schemas.microsoft.com/office/drawing/2014/main" id="{FFE4DED5-1FCD-364E-7894-7A82A0AEDC61}"/>
              </a:ext>
            </a:extLst>
          </p:cNvPr>
          <p:cNvSpPr>
            <a:spLocks noChangeArrowheads="1"/>
          </p:cNvSpPr>
          <p:nvPr/>
        </p:nvSpPr>
        <p:spPr bwMode="auto">
          <a:xfrm>
            <a:off x="4438650" y="2207668"/>
            <a:ext cx="381000" cy="304800"/>
          </a:xfrm>
          <a:prstGeom prst="ellipse">
            <a:avLst/>
          </a:prstGeom>
          <a:noFill/>
          <a:ln w="9525" algn="ctr">
            <a:solidFill>
              <a:srgbClr val="FF0000"/>
            </a:solidFill>
            <a:round/>
            <a:headEnd/>
            <a:tailEnd/>
          </a:ln>
        </p:spPr>
        <p:txBody>
          <a:bodyPr/>
          <a:lstStyle/>
          <a:p>
            <a:pPr eaLnBrk="0" hangingPunct="0"/>
            <a:endParaRPr lang="en-US" i="1">
              <a:latin typeface="Tahoma" pitchFamily="34" charset="0"/>
            </a:endParaRPr>
          </a:p>
        </p:txBody>
      </p:sp>
      <p:sp>
        <p:nvSpPr>
          <p:cNvPr id="11" name="Oval 11">
            <a:extLst>
              <a:ext uri="{FF2B5EF4-FFF2-40B4-BE49-F238E27FC236}">
                <a16:creationId xmlns:a16="http://schemas.microsoft.com/office/drawing/2014/main" id="{46F1EBC4-9FCA-413D-C307-A377475BB4F4}"/>
              </a:ext>
            </a:extLst>
          </p:cNvPr>
          <p:cNvSpPr>
            <a:spLocks noChangeArrowheads="1"/>
          </p:cNvSpPr>
          <p:nvPr/>
        </p:nvSpPr>
        <p:spPr bwMode="auto">
          <a:xfrm>
            <a:off x="5019675" y="2025551"/>
            <a:ext cx="914400" cy="762000"/>
          </a:xfrm>
          <a:prstGeom prst="ellipse">
            <a:avLst/>
          </a:prstGeom>
          <a:noFill/>
          <a:ln w="9525" algn="ctr">
            <a:solidFill>
              <a:srgbClr val="0066CC"/>
            </a:solidFill>
            <a:round/>
            <a:headEnd/>
            <a:tailEnd/>
          </a:ln>
        </p:spPr>
        <p:txBody>
          <a:bodyPr/>
          <a:lstStyle/>
          <a:p>
            <a:pPr eaLnBrk="0" hangingPunct="0"/>
            <a:endParaRPr lang="en-US" i="1">
              <a:latin typeface="Tahoma" pitchFamily="34" charset="0"/>
            </a:endParaRPr>
          </a:p>
        </p:txBody>
      </p:sp>
      <p:pic>
        <p:nvPicPr>
          <p:cNvPr id="14" name="Picture 13">
            <a:extLst>
              <a:ext uri="{FF2B5EF4-FFF2-40B4-BE49-F238E27FC236}">
                <a16:creationId xmlns:a16="http://schemas.microsoft.com/office/drawing/2014/main" id="{C2574D0A-5E6A-4E4E-0EFF-224F953B6EC5}"/>
              </a:ext>
            </a:extLst>
          </p:cNvPr>
          <p:cNvPicPr>
            <a:picLocks noChangeAspect="1"/>
          </p:cNvPicPr>
          <p:nvPr/>
        </p:nvPicPr>
        <p:blipFill>
          <a:blip r:embed="rId3"/>
          <a:stretch>
            <a:fillRect/>
          </a:stretch>
        </p:blipFill>
        <p:spPr>
          <a:xfrm>
            <a:off x="9695645" y="3187353"/>
            <a:ext cx="2343955" cy="1420238"/>
          </a:xfrm>
          <a:prstGeom prst="rect">
            <a:avLst/>
          </a:prstGeom>
        </p:spPr>
      </p:pic>
      <p:sp>
        <p:nvSpPr>
          <p:cNvPr id="20" name="object 19">
            <a:extLst>
              <a:ext uri="{FF2B5EF4-FFF2-40B4-BE49-F238E27FC236}">
                <a16:creationId xmlns:a16="http://schemas.microsoft.com/office/drawing/2014/main" id="{07B85EFF-BACD-F0A6-9A0E-8E5EC1001020}"/>
              </a:ext>
            </a:extLst>
          </p:cNvPr>
          <p:cNvSpPr/>
          <p:nvPr/>
        </p:nvSpPr>
        <p:spPr>
          <a:xfrm>
            <a:off x="10248899" y="4860988"/>
            <a:ext cx="1672153" cy="1667373"/>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0292738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D13D587-3E08-4AE3-BD73-337F6A925F29}"/>
              </a:ext>
            </a:extLst>
          </p:cNvPr>
          <p:cNvSpPr>
            <a:spLocks noGrp="1"/>
          </p:cNvSpPr>
          <p:nvPr>
            <p:ph type="title"/>
          </p:nvPr>
        </p:nvSpPr>
        <p:spPr>
          <a:xfrm>
            <a:off x="5297762" y="329184"/>
            <a:ext cx="6251110" cy="1783080"/>
          </a:xfrm>
        </p:spPr>
        <p:txBody>
          <a:bodyPr anchor="b">
            <a:normAutofit/>
          </a:bodyPr>
          <a:lstStyle/>
          <a:p>
            <a:r>
              <a:rPr lang="en-US" sz="3800" b="1"/>
              <a:t>FLASH – a groundbreaking modality in cancer treatment</a:t>
            </a:r>
          </a:p>
        </p:txBody>
      </p:sp>
      <p:pic>
        <p:nvPicPr>
          <p:cNvPr id="5" name="Picture 6">
            <a:extLst>
              <a:ext uri="{FF2B5EF4-FFF2-40B4-BE49-F238E27FC236}">
                <a16:creationId xmlns:a16="http://schemas.microsoft.com/office/drawing/2014/main" id="{0BED53E9-410B-4D38-8054-C40E2139A3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837" r="2" b="2"/>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5F4045C-F346-45CD-B8A3-40251B4BED28}"/>
              </a:ext>
            </a:extLst>
          </p:cNvPr>
          <p:cNvSpPr>
            <a:spLocks noGrp="1"/>
          </p:cNvSpPr>
          <p:nvPr>
            <p:ph idx="1"/>
          </p:nvPr>
        </p:nvSpPr>
        <p:spPr>
          <a:xfrm>
            <a:off x="4772025" y="2706623"/>
            <a:ext cx="7229475" cy="3946103"/>
          </a:xfrm>
        </p:spPr>
        <p:txBody>
          <a:bodyPr>
            <a:normAutofit/>
          </a:bodyPr>
          <a:lstStyle/>
          <a:p>
            <a:pPr marL="0" indent="0">
              <a:buNone/>
            </a:pPr>
            <a:r>
              <a:rPr lang="en-US" sz="2400" b="1" i="1" dirty="0"/>
              <a:t>FLASH targets radiobiology of tumors not healthy tissue</a:t>
            </a:r>
            <a:endParaRPr lang="en-US" sz="2400" dirty="0"/>
          </a:p>
          <a:p>
            <a:r>
              <a:rPr lang="en-US" sz="1800" b="1" dirty="0"/>
              <a:t>Enhanced protection of normal tissue, reduced side effects  </a:t>
            </a:r>
          </a:p>
          <a:p>
            <a:pPr lvl="1"/>
            <a:r>
              <a:rPr lang="en-US" sz="1600" dirty="0"/>
              <a:t>Many beam delivery questions </a:t>
            </a:r>
          </a:p>
          <a:p>
            <a:r>
              <a:rPr lang="en-US" sz="1800" b="1" i="1" dirty="0"/>
              <a:t>FLASH requires state-of the art Accelerator Technologies</a:t>
            </a:r>
          </a:p>
          <a:p>
            <a:pPr lvl="1"/>
            <a:r>
              <a:rPr lang="en-US" sz="1600" i="1" dirty="0"/>
              <a:t>Proton and Ion Synchrotrons cannot produce clinical FLASH beams</a:t>
            </a:r>
          </a:p>
          <a:p>
            <a:pPr lvl="2"/>
            <a:r>
              <a:rPr lang="en-US" sz="1400" dirty="0"/>
              <a:t>Synchrotrons are not participating in FLASH preclinical trials</a:t>
            </a:r>
          </a:p>
          <a:p>
            <a:pPr lvl="1"/>
            <a:r>
              <a:rPr lang="en-US" sz="1600" i="1" dirty="0">
                <a:ea typeface="Times New Roman" panose="02020603050405020304" pitchFamily="18" charset="0"/>
              </a:rPr>
              <a:t>Cyclotrons and clinical electron </a:t>
            </a:r>
            <a:r>
              <a:rPr lang="en-US" sz="1600" i="1" dirty="0" err="1">
                <a:ea typeface="Times New Roman" panose="02020603050405020304" pitchFamily="18" charset="0"/>
              </a:rPr>
              <a:t>linacs</a:t>
            </a:r>
            <a:r>
              <a:rPr lang="en-US" sz="1600" i="1" dirty="0">
                <a:ea typeface="Times New Roman" panose="02020603050405020304" pitchFamily="18" charset="0"/>
              </a:rPr>
              <a:t> highly limited for FLASH R&amp;D</a:t>
            </a:r>
          </a:p>
          <a:p>
            <a:pPr lvl="2"/>
            <a:r>
              <a:rPr lang="en-US" sz="1400" dirty="0">
                <a:ea typeface="Times New Roman" panose="02020603050405020304" pitchFamily="18" charset="0"/>
              </a:rPr>
              <a:t>Clinical </a:t>
            </a:r>
            <a:r>
              <a:rPr lang="en-US" sz="1400" dirty="0" err="1">
                <a:ea typeface="Times New Roman" panose="02020603050405020304" pitchFamily="18" charset="0"/>
              </a:rPr>
              <a:t>linac</a:t>
            </a:r>
            <a:r>
              <a:rPr lang="en-US" sz="1400" dirty="0">
                <a:ea typeface="Times New Roman" panose="02020603050405020304" pitchFamily="18" charset="0"/>
              </a:rPr>
              <a:t> electron beams cannot penetrate &gt;few cm</a:t>
            </a:r>
          </a:p>
          <a:p>
            <a:pPr lvl="2"/>
            <a:r>
              <a:rPr lang="en-US" sz="1400" dirty="0">
                <a:ea typeface="Times New Roman" panose="02020603050405020304" pitchFamily="18" charset="0"/>
              </a:rPr>
              <a:t>FLASH requires ultra-high, instantaneous intensity continuous beams</a:t>
            </a:r>
          </a:p>
          <a:p>
            <a:pPr lvl="2"/>
            <a:r>
              <a:rPr lang="en-US" sz="1400" dirty="0">
                <a:ea typeface="Times New Roman" panose="02020603050405020304" pitchFamily="18" charset="0"/>
              </a:rPr>
              <a:t>Only (230-250 MeV shoot-through) CW proton beams achieve FLASH intensities (iso-cyclotrons, no energy degrader)</a:t>
            </a:r>
          </a:p>
          <a:p>
            <a:pPr lvl="2"/>
            <a:endParaRPr lang="en-US" sz="1400" i="1" dirty="0"/>
          </a:p>
          <a:p>
            <a:pPr marL="457200" lvl="1" indent="0">
              <a:buNone/>
            </a:pPr>
            <a:r>
              <a:rPr lang="en-US" sz="1800" i="1" dirty="0">
                <a:solidFill>
                  <a:srgbClr val="C00000"/>
                </a:solidFill>
              </a:rPr>
              <a:t>FLASH IS IN THE PRE &amp; CLINCAL TRIAL STAGE for specific cancers</a:t>
            </a:r>
          </a:p>
        </p:txBody>
      </p:sp>
    </p:spTree>
    <p:extLst>
      <p:ext uri="{BB962C8B-B14F-4D97-AF65-F5344CB8AC3E}">
        <p14:creationId xmlns:p14="http://schemas.microsoft.com/office/powerpoint/2010/main" val="42800101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3D587-3E08-4AE3-BD73-337F6A925F29}"/>
              </a:ext>
            </a:extLst>
          </p:cNvPr>
          <p:cNvSpPr>
            <a:spLocks noGrp="1"/>
          </p:cNvSpPr>
          <p:nvPr>
            <p:ph type="title"/>
          </p:nvPr>
        </p:nvSpPr>
        <p:spPr>
          <a:xfrm>
            <a:off x="0" y="289339"/>
            <a:ext cx="10515600" cy="1325563"/>
          </a:xfrm>
        </p:spPr>
        <p:txBody>
          <a:bodyPr>
            <a:normAutofit/>
          </a:bodyPr>
          <a:lstStyle/>
          <a:p>
            <a:pPr algn="ctr"/>
            <a:r>
              <a:rPr lang="en-US" sz="5400" b="1" dirty="0">
                <a:solidFill>
                  <a:schemeClr val="bg2">
                    <a:lumMod val="10000"/>
                  </a:schemeClr>
                </a:solidFill>
              </a:rPr>
              <a:t>Thank you!</a:t>
            </a:r>
          </a:p>
        </p:txBody>
      </p:sp>
      <p:sp>
        <p:nvSpPr>
          <p:cNvPr id="3" name="Content Placeholder 2">
            <a:extLst>
              <a:ext uri="{FF2B5EF4-FFF2-40B4-BE49-F238E27FC236}">
                <a16:creationId xmlns:a16="http://schemas.microsoft.com/office/drawing/2014/main" id="{25F4045C-F346-45CD-B8A3-40251B4BED28}"/>
              </a:ext>
            </a:extLst>
          </p:cNvPr>
          <p:cNvSpPr>
            <a:spLocks noGrp="1"/>
          </p:cNvSpPr>
          <p:nvPr>
            <p:ph idx="1"/>
          </p:nvPr>
        </p:nvSpPr>
        <p:spPr>
          <a:xfrm>
            <a:off x="0" y="3157979"/>
            <a:ext cx="10515600" cy="3700022"/>
          </a:xfrm>
          <a:solidFill>
            <a:srgbClr val="002060"/>
          </a:solidFill>
        </p:spPr>
        <p:txBody>
          <a:bodyPr>
            <a:normAutofit/>
          </a:bodyPr>
          <a:lstStyle/>
          <a:p>
            <a:pPr marL="0" indent="0" algn="ctr">
              <a:buNone/>
            </a:pPr>
            <a:r>
              <a:rPr lang="en-US" sz="2400" b="1" i="1" dirty="0">
                <a:effectLst/>
                <a:ea typeface="Times New Roman" panose="02020603050405020304" pitchFamily="18" charset="0"/>
              </a:rPr>
              <a:t>A special thanks to my co-authors, especially Reinhard Schulte for his patience in listening to this talk repeatedly and all the impressive researchers and pioneers in understanding and bringin</a:t>
            </a:r>
            <a:r>
              <a:rPr lang="en-US" sz="2400" b="1" i="1" dirty="0">
                <a:ea typeface="Times New Roman" panose="02020603050405020304" pitchFamily="18" charset="0"/>
              </a:rPr>
              <a:t>g </a:t>
            </a:r>
            <a:r>
              <a:rPr lang="en-US" sz="2400" b="1" i="1" dirty="0">
                <a:effectLst/>
                <a:ea typeface="Times New Roman" panose="02020603050405020304" pitchFamily="18" charset="0"/>
              </a:rPr>
              <a:t>the FLASH effect to the clinical stage</a:t>
            </a:r>
            <a:endParaRPr lang="en-US" sz="2400" dirty="0">
              <a:solidFill>
                <a:schemeClr val="bg2">
                  <a:lumMod val="20000"/>
                  <a:lumOff val="80000"/>
                </a:schemeClr>
              </a:solidFill>
            </a:endParaRPr>
          </a:p>
          <a:p>
            <a:pPr marL="457200" lvl="1" indent="0" algn="ctr">
              <a:buNone/>
            </a:pPr>
            <a:endParaRPr lang="en-US" b="1" i="1" dirty="0">
              <a:solidFill>
                <a:srgbClr val="00B050"/>
              </a:solidFill>
            </a:endParaRPr>
          </a:p>
          <a:p>
            <a:pPr marL="457200" lvl="1" indent="0" algn="ctr">
              <a:buNone/>
            </a:pPr>
            <a:endParaRPr lang="en-US" dirty="0">
              <a:solidFill>
                <a:schemeClr val="bg2">
                  <a:lumMod val="20000"/>
                  <a:lumOff val="80000"/>
                </a:schemeClr>
              </a:solidFill>
            </a:endParaRPr>
          </a:p>
        </p:txBody>
      </p:sp>
    </p:spTree>
    <p:extLst>
      <p:ext uri="{BB962C8B-B14F-4D97-AF65-F5344CB8AC3E}">
        <p14:creationId xmlns:p14="http://schemas.microsoft.com/office/powerpoint/2010/main" val="3099307109"/>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4F8BCB5-0EEC-7135-7493-F6B60EA5B589}"/>
              </a:ext>
            </a:extLst>
          </p:cNvPr>
          <p:cNvSpPr>
            <a:spLocks noGrp="1"/>
          </p:cNvSpPr>
          <p:nvPr>
            <p:ph type="title"/>
          </p:nvPr>
        </p:nvSpPr>
        <p:spPr>
          <a:xfrm>
            <a:off x="1371597" y="348865"/>
            <a:ext cx="10044023" cy="877729"/>
          </a:xfrm>
        </p:spPr>
        <p:txBody>
          <a:bodyPr anchor="ctr">
            <a:normAutofit fontScale="90000"/>
          </a:bodyPr>
          <a:lstStyle/>
          <a:p>
            <a:pPr marR="0" lvl="0" algn="l" defTabSz="914400" rtl="0" eaLnBrk="1" fontAlgn="auto" latinLnBrk="0" hangingPunct="1">
              <a:lnSpc>
                <a:spcPct val="90000"/>
              </a:lnSpc>
              <a:spcBef>
                <a:spcPts val="1000"/>
              </a:spcBef>
              <a:spcAft>
                <a:spcPts val="0"/>
              </a:spcAft>
              <a:buClrTx/>
              <a:buSzTx/>
              <a:tabLst/>
              <a:defRPr/>
            </a:pPr>
            <a:r>
              <a:rPr lang="en-US" sz="4000" b="1">
                <a:solidFill>
                  <a:schemeClr val="bg1"/>
                </a:solidFill>
              </a:rPr>
              <a:t>4TeV Muon </a:t>
            </a:r>
            <a:r>
              <a:rPr lang="en-US" sz="4000" b="1" dirty="0">
                <a:solidFill>
                  <a:schemeClr val="bg1"/>
                </a:solidFill>
              </a:rPr>
              <a:t>Collider Isochronous Storage </a:t>
            </a:r>
            <a:r>
              <a:rPr lang="en-US" sz="4000" b="1">
                <a:solidFill>
                  <a:schemeClr val="bg1"/>
                </a:solidFill>
              </a:rPr>
              <a:t>Ring Lattice </a:t>
            </a:r>
            <a:br>
              <a:rPr lang="en-US" sz="4000" b="1" dirty="0">
                <a:solidFill>
                  <a:schemeClr val="bg1"/>
                </a:solidFill>
              </a:rPr>
            </a:br>
            <a:r>
              <a:rPr kumimoji="0" lang="en-US" sz="1800" b="1" i="1" u="none" strike="noStrike" kern="1200" cap="none" spc="0" normalizeH="0" baseline="0" noProof="0" dirty="0">
                <a:ln>
                  <a:noFill/>
                </a:ln>
                <a:solidFill>
                  <a:schemeClr val="bg1"/>
                </a:solidFill>
                <a:effectLst/>
                <a:uLnTx/>
                <a:uFillTx/>
                <a:latin typeface="Calibri" panose="020F0502020204030204"/>
                <a:ea typeface="Times New Roman" panose="02020603050405020304" pitchFamily="18" charset="0"/>
                <a:cs typeface="+mn-cs"/>
              </a:rPr>
              <a:t>after all a muon is just a heavy electron</a:t>
            </a:r>
            <a:endParaRPr lang="en-US" sz="4000" dirty="0">
              <a:solidFill>
                <a:schemeClr val="bg1"/>
              </a:solidFill>
            </a:endParaRPr>
          </a:p>
        </p:txBody>
      </p:sp>
      <p:pic>
        <p:nvPicPr>
          <p:cNvPr id="5" name="Picture 4">
            <a:extLst>
              <a:ext uri="{FF2B5EF4-FFF2-40B4-BE49-F238E27FC236}">
                <a16:creationId xmlns:a16="http://schemas.microsoft.com/office/drawing/2014/main" id="{798A7FB0-7CEA-3D6C-17E7-D6DC0FC26F9B}"/>
              </a:ext>
            </a:extLst>
          </p:cNvPr>
          <p:cNvPicPr>
            <a:picLocks noChangeAspect="1"/>
          </p:cNvPicPr>
          <p:nvPr/>
        </p:nvPicPr>
        <p:blipFill>
          <a:blip r:embed="rId2"/>
          <a:stretch>
            <a:fillRect/>
          </a:stretch>
        </p:blipFill>
        <p:spPr>
          <a:xfrm>
            <a:off x="587727" y="1575460"/>
            <a:ext cx="3351388" cy="3099178"/>
          </a:xfrm>
          <a:prstGeom prst="rect">
            <a:avLst/>
          </a:prstGeom>
        </p:spPr>
      </p:pic>
      <p:sp>
        <p:nvSpPr>
          <p:cNvPr id="7" name="TextBox 6">
            <a:extLst>
              <a:ext uri="{FF2B5EF4-FFF2-40B4-BE49-F238E27FC236}">
                <a16:creationId xmlns:a16="http://schemas.microsoft.com/office/drawing/2014/main" id="{73CBA5D1-8F2B-B463-1C64-A733719CC5A6}"/>
              </a:ext>
            </a:extLst>
          </p:cNvPr>
          <p:cNvSpPr txBox="1"/>
          <p:nvPr/>
        </p:nvSpPr>
        <p:spPr>
          <a:xfrm>
            <a:off x="8128857" y="2542164"/>
            <a:ext cx="3461657" cy="1477328"/>
          </a:xfrm>
          <a:prstGeom prst="rect">
            <a:avLst/>
          </a:prstGeom>
          <a:noFill/>
        </p:spPr>
        <p:txBody>
          <a:bodyPr wrap="square">
            <a:spAutoFit/>
          </a:bodyPr>
          <a:lstStyle/>
          <a:p>
            <a:pPr algn="l"/>
            <a:r>
              <a:rPr lang="en-US" sz="1800" b="0" i="0" u="none" strike="noStrike" baseline="0" dirty="0">
                <a:latin typeface="cmr12"/>
              </a:rPr>
              <a:t>The variation of the momentum compaction factor </a:t>
            </a:r>
            <a:r>
              <a:rPr lang="en-US" sz="1800" b="0" i="0" u="none" strike="noStrike" baseline="0" dirty="0">
                <a:latin typeface="cmmi12"/>
              </a:rPr>
              <a:t> </a:t>
            </a:r>
            <a:r>
              <a:rPr lang="en-US" sz="1800" b="0" i="0" u="none" strike="noStrike" baseline="0" dirty="0">
                <a:latin typeface="cmr12"/>
              </a:rPr>
              <a:t>versus , shown in Figure 8.9, is too large to preserve short bunches with a moderate rf voltage. </a:t>
            </a:r>
            <a:endParaRPr lang="en-US" dirty="0"/>
          </a:p>
        </p:txBody>
      </p:sp>
      <p:sp>
        <p:nvSpPr>
          <p:cNvPr id="9" name="TextBox 8">
            <a:extLst>
              <a:ext uri="{FF2B5EF4-FFF2-40B4-BE49-F238E27FC236}">
                <a16:creationId xmlns:a16="http://schemas.microsoft.com/office/drawing/2014/main" id="{7A1C0457-4AB4-02CE-D6E2-3F87B106B990}"/>
              </a:ext>
            </a:extLst>
          </p:cNvPr>
          <p:cNvSpPr txBox="1"/>
          <p:nvPr/>
        </p:nvSpPr>
        <p:spPr>
          <a:xfrm>
            <a:off x="587727" y="4609373"/>
            <a:ext cx="3631842" cy="584775"/>
          </a:xfrm>
          <a:prstGeom prst="rect">
            <a:avLst/>
          </a:prstGeom>
          <a:noFill/>
        </p:spPr>
        <p:txBody>
          <a:bodyPr wrap="square">
            <a:spAutoFit/>
          </a:bodyPr>
          <a:lstStyle/>
          <a:p>
            <a:r>
              <a:rPr lang="en-US" sz="1600" b="0" i="0" u="none" strike="noStrike" baseline="0" dirty="0">
                <a:latin typeface="cmr12"/>
              </a:rPr>
              <a:t>Arc module which cancels lowest order momentum compaction term</a:t>
            </a:r>
            <a:endParaRPr lang="en-US" sz="1600" dirty="0"/>
          </a:p>
        </p:txBody>
      </p:sp>
      <p:pic>
        <p:nvPicPr>
          <p:cNvPr id="11" name="Picture 10">
            <a:extLst>
              <a:ext uri="{FF2B5EF4-FFF2-40B4-BE49-F238E27FC236}">
                <a16:creationId xmlns:a16="http://schemas.microsoft.com/office/drawing/2014/main" id="{5DAEB5A1-9CDD-6577-34E4-E66907E5ACBE}"/>
              </a:ext>
            </a:extLst>
          </p:cNvPr>
          <p:cNvPicPr>
            <a:picLocks noChangeAspect="1"/>
          </p:cNvPicPr>
          <p:nvPr/>
        </p:nvPicPr>
        <p:blipFill>
          <a:blip r:embed="rId3"/>
          <a:stretch>
            <a:fillRect/>
          </a:stretch>
        </p:blipFill>
        <p:spPr>
          <a:xfrm>
            <a:off x="4563433" y="1627266"/>
            <a:ext cx="3466125" cy="3453572"/>
          </a:xfrm>
          <a:prstGeom prst="rect">
            <a:avLst/>
          </a:prstGeom>
        </p:spPr>
      </p:pic>
      <p:sp>
        <p:nvSpPr>
          <p:cNvPr id="20" name="TextBox 19">
            <a:extLst>
              <a:ext uri="{FF2B5EF4-FFF2-40B4-BE49-F238E27FC236}">
                <a16:creationId xmlns:a16="http://schemas.microsoft.com/office/drawing/2014/main" id="{1B8EF87D-58AA-EDD1-2025-A2E7C8C16D3A}"/>
              </a:ext>
            </a:extLst>
          </p:cNvPr>
          <p:cNvSpPr txBox="1"/>
          <p:nvPr/>
        </p:nvSpPr>
        <p:spPr>
          <a:xfrm>
            <a:off x="534899" y="5206944"/>
            <a:ext cx="11050234" cy="1477328"/>
          </a:xfrm>
          <a:prstGeom prst="rect">
            <a:avLst/>
          </a:prstGeom>
          <a:noFill/>
        </p:spPr>
        <p:txBody>
          <a:bodyPr wrap="square">
            <a:spAutoFit/>
          </a:bodyPr>
          <a:lstStyle/>
          <a:p>
            <a:pPr algn="l"/>
            <a:r>
              <a:rPr lang="en-US" dirty="0">
                <a:latin typeface="cmr12"/>
              </a:rPr>
              <a:t>O</a:t>
            </a:r>
            <a:r>
              <a:rPr lang="en-US" sz="1800" b="0" i="0" u="none" strike="noStrike" baseline="0" dirty="0">
                <a:latin typeface="cmr12"/>
              </a:rPr>
              <a:t>ver the desired momentum range of </a:t>
            </a:r>
            <a:r>
              <a:rPr lang="en-US" dirty="0">
                <a:latin typeface="cmmi12"/>
                <a:sym typeface="Symbol" panose="05050102010706020507" pitchFamily="18" charset="2"/>
              </a:rPr>
              <a:t></a:t>
            </a:r>
            <a:r>
              <a:rPr lang="en-US" sz="1800" b="0" i="0" u="none" strike="noStrike" baseline="0" dirty="0">
                <a:latin typeface="cmr12"/>
              </a:rPr>
              <a:t>004, </a:t>
            </a:r>
            <a:r>
              <a:rPr lang="en-US" dirty="0">
                <a:latin typeface="cmr12"/>
                <a:sym typeface="Symbol" panose="05050102010706020507" pitchFamily="18" charset="2"/>
              </a:rPr>
              <a:t>p/p, </a:t>
            </a:r>
            <a:r>
              <a:rPr lang="en-US" sz="1800" b="0" i="0" u="none" strike="noStrike" baseline="0" dirty="0">
                <a:latin typeface="cmr12"/>
              </a:rPr>
              <a:t> exceeds 10</a:t>
            </a:r>
            <a:r>
              <a:rPr lang="en-US" sz="1800" b="0" i="0" u="none" strike="noStrike" baseline="30000" dirty="0">
                <a:latin typeface="cmr12"/>
              </a:rPr>
              <a:t>-5</a:t>
            </a:r>
            <a:r>
              <a:rPr lang="en-US" dirty="0">
                <a:latin typeface="cmr12"/>
              </a:rPr>
              <a:t> - </a:t>
            </a:r>
            <a:r>
              <a:rPr lang="en-US" dirty="0">
                <a:latin typeface="cmr12"/>
                <a:sym typeface="Symbol" panose="05050102010706020507" pitchFamily="18" charset="2"/>
              </a:rPr>
              <a:t></a:t>
            </a:r>
            <a:r>
              <a:rPr lang="en-US" sz="1050" b="0" i="0" u="none" strike="noStrike" baseline="0" dirty="0">
                <a:latin typeface="cmr8"/>
              </a:rPr>
              <a:t>1 </a:t>
            </a:r>
            <a:r>
              <a:rPr lang="en-US" sz="1800" b="0" i="0" u="none" strike="noStrike" baseline="0" dirty="0">
                <a:latin typeface="cmr12"/>
              </a:rPr>
              <a:t>= 0, and</a:t>
            </a:r>
            <a:r>
              <a:rPr lang="en-US" dirty="0">
                <a:latin typeface="cmr12"/>
                <a:sym typeface="Symbol" panose="05050102010706020507" pitchFamily="18" charset="2"/>
              </a:rPr>
              <a:t> </a:t>
            </a:r>
            <a:r>
              <a:rPr lang="en-US" sz="1050" b="0" i="0" u="none" strike="noStrike" baseline="0" dirty="0">
                <a:latin typeface="cmr8"/>
              </a:rPr>
              <a:t>2 </a:t>
            </a:r>
            <a:r>
              <a:rPr lang="en-US" sz="1800" b="0" i="0" u="none" strike="noStrike" baseline="0" dirty="0">
                <a:latin typeface="cmr12"/>
              </a:rPr>
              <a:t>= 0</a:t>
            </a:r>
            <a:r>
              <a:rPr lang="en-US" dirty="0">
                <a:latin typeface="cmmi12"/>
              </a:rPr>
              <a:t>.</a:t>
            </a:r>
            <a:r>
              <a:rPr lang="en-US" sz="1800" b="0" i="0" u="none" strike="noStrike" baseline="0" dirty="0">
                <a:latin typeface="cmr12"/>
              </a:rPr>
              <a:t>006 leading to an unacceptable longitudinal head-tail instability. Since </a:t>
            </a:r>
            <a:r>
              <a:rPr lang="en-US" dirty="0">
                <a:latin typeface="cmr12"/>
                <a:sym typeface="Symbol" panose="05050102010706020507" pitchFamily="18" charset="2"/>
              </a:rPr>
              <a:t></a:t>
            </a:r>
            <a:r>
              <a:rPr lang="en-US" sz="1050" b="0" i="0" u="none" strike="noStrike" baseline="0" dirty="0">
                <a:latin typeface="cmr8"/>
              </a:rPr>
              <a:t>2 </a:t>
            </a:r>
            <a:r>
              <a:rPr lang="en-US" sz="1800" b="0" i="0" u="none" strike="noStrike" baseline="0" dirty="0">
                <a:latin typeface="cmr12"/>
              </a:rPr>
              <a:t>has a contribution from each </a:t>
            </a:r>
            <a:r>
              <a:rPr lang="en-US" sz="1800" b="0" i="0" u="none" strike="noStrike" baseline="0" dirty="0" err="1">
                <a:latin typeface="cmr12"/>
              </a:rPr>
              <a:t>sextupole</a:t>
            </a:r>
            <a:r>
              <a:rPr lang="en-US" sz="1800" b="0" i="0" u="none" strike="noStrike" baseline="0" dirty="0">
                <a:latin typeface="cmr12"/>
              </a:rPr>
              <a:t> of </a:t>
            </a:r>
            <a:r>
              <a:rPr lang="en-US" sz="1800" b="0" i="0" u="none" strike="noStrike" baseline="0" dirty="0">
                <a:latin typeface="cmsy10"/>
              </a:rPr>
              <a:t>−</a:t>
            </a:r>
            <a:r>
              <a:rPr lang="en-US" sz="1800" b="0" i="0" u="none" strike="noStrike" baseline="0" dirty="0">
                <a:latin typeface="cmr12"/>
              </a:rPr>
              <a:t>2</a:t>
            </a:r>
            <a:r>
              <a:rPr lang="en-US" sz="1800" b="0" i="0" u="none" strike="noStrike" baseline="0" dirty="0">
                <a:latin typeface="cmmi12"/>
              </a:rPr>
              <a:t>SD</a:t>
            </a:r>
            <a:r>
              <a:rPr lang="en-US" sz="1050" b="0" i="0" u="none" strike="noStrike" baseline="0" dirty="0">
                <a:latin typeface="cmr8"/>
              </a:rPr>
              <a:t>3</a:t>
            </a:r>
            <a:r>
              <a:rPr lang="en-US" sz="1800" b="0" i="0" u="none" strike="noStrike" baseline="0" dirty="0">
                <a:latin typeface="cmmi12"/>
              </a:rPr>
              <a:t>; </a:t>
            </a:r>
            <a:r>
              <a:rPr lang="en-US" sz="1800" b="0" i="0" u="none" strike="noStrike" baseline="0" dirty="0">
                <a:latin typeface="cmr12"/>
              </a:rPr>
              <a:t>where </a:t>
            </a:r>
            <a:r>
              <a:rPr lang="en-US" sz="1800" b="0" i="0" u="none" strike="noStrike" baseline="0" dirty="0">
                <a:latin typeface="cmmi12"/>
              </a:rPr>
              <a:t>S </a:t>
            </a:r>
            <a:r>
              <a:rPr lang="en-US" sz="1800" b="0" i="0" u="none" strike="noStrike" baseline="0" dirty="0">
                <a:latin typeface="cmr12"/>
              </a:rPr>
              <a:t>is the strength and </a:t>
            </a:r>
            <a:r>
              <a:rPr lang="en-US" sz="1800" b="0" i="0" u="none" strike="noStrike" baseline="0" dirty="0">
                <a:latin typeface="cmmi12"/>
              </a:rPr>
              <a:t>D </a:t>
            </a:r>
            <a:r>
              <a:rPr lang="en-US" sz="1800" b="0" i="0" u="none" strike="noStrike" baseline="0" dirty="0">
                <a:latin typeface="cmr12"/>
              </a:rPr>
              <a:t>is the dispersion in the </a:t>
            </a:r>
            <a:r>
              <a:rPr lang="en-US" sz="1800" b="0" i="0" u="none" strike="noStrike" baseline="0" dirty="0" err="1">
                <a:latin typeface="cmr12"/>
              </a:rPr>
              <a:t>sextupole</a:t>
            </a:r>
            <a:r>
              <a:rPr lang="en-US" sz="1800" b="0" i="0" u="none" strike="noStrike" baseline="0" dirty="0">
                <a:latin typeface="cmr12"/>
              </a:rPr>
              <a:t>, it is possible to correct </a:t>
            </a:r>
            <a:r>
              <a:rPr lang="en-US" dirty="0">
                <a:latin typeface="cmr12"/>
                <a:sym typeface="Symbol" panose="05050102010706020507" pitchFamily="18" charset="2"/>
              </a:rPr>
              <a:t></a:t>
            </a:r>
            <a:r>
              <a:rPr lang="en-US" sz="1050" b="0" i="0" u="none" strike="noStrike" baseline="0" dirty="0">
                <a:latin typeface="cmr8"/>
              </a:rPr>
              <a:t>2</a:t>
            </a:r>
            <a:r>
              <a:rPr lang="en-US" sz="1050" dirty="0">
                <a:latin typeface="cmr8"/>
              </a:rPr>
              <a:t> </a:t>
            </a:r>
            <a:r>
              <a:rPr lang="en-US" sz="1800" b="0" i="0" u="none" strike="noStrike" baseline="0" dirty="0">
                <a:latin typeface="cmr12"/>
              </a:rPr>
              <a:t>with one or more </a:t>
            </a:r>
            <a:r>
              <a:rPr lang="en-US" sz="1800" b="0" i="0" u="none" strike="noStrike" baseline="0" dirty="0" err="1">
                <a:latin typeface="cmr12"/>
              </a:rPr>
              <a:t>sextupole</a:t>
            </a:r>
            <a:r>
              <a:rPr lang="en-US" sz="1800" b="0" i="0" u="none" strike="noStrike" baseline="0" dirty="0">
                <a:latin typeface="cmr12"/>
              </a:rPr>
              <a:t> families. </a:t>
            </a:r>
            <a:r>
              <a:rPr lang="en-US" dirty="0">
                <a:latin typeface="cmr12"/>
              </a:rPr>
              <a:t>I</a:t>
            </a:r>
            <a:r>
              <a:rPr lang="en-US" sz="1800" b="0" i="0" u="none" strike="noStrike" baseline="0" dirty="0">
                <a:latin typeface="cmr12"/>
              </a:rPr>
              <a:t>nserting a </a:t>
            </a:r>
            <a:r>
              <a:rPr lang="en-US" sz="1800" b="0" i="0" u="none" strike="noStrike" baseline="0" dirty="0" err="1">
                <a:latin typeface="cmr12"/>
              </a:rPr>
              <a:t>horiz</a:t>
            </a:r>
            <a:r>
              <a:rPr lang="en-US" sz="1800" b="0" i="0" u="none" strike="noStrike" baseline="0" dirty="0">
                <a:latin typeface="cmr12"/>
              </a:rPr>
              <a:t>. </a:t>
            </a:r>
            <a:r>
              <a:rPr lang="en-US" sz="1800" b="0" i="0" u="none" strike="noStrike" baseline="0" dirty="0" err="1">
                <a:latin typeface="cmr12"/>
              </a:rPr>
              <a:t>sextupole</a:t>
            </a:r>
            <a:r>
              <a:rPr lang="en-US" sz="1800" b="0" i="0" u="none" strike="noStrike" baseline="0" dirty="0">
                <a:latin typeface="cmr12"/>
              </a:rPr>
              <a:t> next to the central F quadrupoles in the arc, the </a:t>
            </a:r>
            <a:r>
              <a:rPr lang="en-US" dirty="0">
                <a:latin typeface="cmr12"/>
                <a:sym typeface="Symbol" panose="05050102010706020507" pitchFamily="18" charset="2"/>
              </a:rPr>
              <a:t></a:t>
            </a:r>
            <a:r>
              <a:rPr lang="en-US" sz="1800" b="0" i="0" u="none" strike="noStrike" baseline="-25000" dirty="0">
                <a:latin typeface="cmr8"/>
              </a:rPr>
              <a:t>2</a:t>
            </a:r>
            <a:r>
              <a:rPr lang="en-US" sz="1800" dirty="0">
                <a:latin typeface="cmr8"/>
              </a:rPr>
              <a:t> </a:t>
            </a:r>
            <a:r>
              <a:rPr lang="en-US" sz="1800" b="0" i="0" u="none" strike="noStrike" baseline="0" dirty="0">
                <a:latin typeface="cmr12"/>
              </a:rPr>
              <a:t>term can be eliminated.  Further, their </a:t>
            </a:r>
            <a:r>
              <a:rPr lang="en-US" sz="1800" b="0" i="0" u="none" strike="noStrike" baseline="0" dirty="0" err="1">
                <a:latin typeface="cmr12"/>
              </a:rPr>
              <a:t>sextupole</a:t>
            </a:r>
            <a:r>
              <a:rPr lang="en-US" sz="1800" b="0" i="0" u="none" strike="noStrike" baseline="0" dirty="0">
                <a:latin typeface="cmr12"/>
              </a:rPr>
              <a:t> contribution to </a:t>
            </a:r>
            <a:r>
              <a:rPr lang="en-US" dirty="0">
                <a:latin typeface="cmr12"/>
                <a:sym typeface="Symbol" panose="05050102010706020507" pitchFamily="18" charset="2"/>
              </a:rPr>
              <a:t></a:t>
            </a:r>
            <a:r>
              <a:rPr lang="en-US" sz="1800" b="0" i="0" u="none" strike="noStrike" baseline="-25000" dirty="0">
                <a:latin typeface="cmr8"/>
              </a:rPr>
              <a:t>3</a:t>
            </a:r>
            <a:r>
              <a:rPr lang="en-US" sz="1800" b="0" i="0" u="none" strike="noStrike" baseline="0" dirty="0">
                <a:latin typeface="cmr8"/>
              </a:rPr>
              <a:t> </a:t>
            </a:r>
            <a:r>
              <a:rPr lang="en-US" sz="1800" b="0" i="0" u="none" strike="noStrike" baseline="0" dirty="0">
                <a:latin typeface="cmr12"/>
              </a:rPr>
              <a:t>is</a:t>
            </a:r>
            <a:r>
              <a:rPr lang="en-US" dirty="0">
                <a:latin typeface="cmr12"/>
              </a:rPr>
              <a:t> eliminated by</a:t>
            </a:r>
            <a:r>
              <a:rPr lang="en-US" sz="1800" b="0" i="0" u="none" strike="noStrike" baseline="0" dirty="0">
                <a:latin typeface="cmr12"/>
              </a:rPr>
              <a:t> pairing </a:t>
            </a:r>
            <a:r>
              <a:rPr lang="en-US" sz="1800" b="0" i="0" u="none" strike="noStrike" baseline="0" dirty="0" err="1">
                <a:latin typeface="cmr12"/>
              </a:rPr>
              <a:t>sextupoles</a:t>
            </a:r>
            <a:r>
              <a:rPr lang="en-US" sz="1800" b="0" i="0" u="none" strike="noStrike" baseline="0" dirty="0">
                <a:latin typeface="cmr12"/>
              </a:rPr>
              <a:t> ~</a:t>
            </a:r>
            <a:r>
              <a:rPr lang="en-US" sz="1800" b="0" i="0" u="none" strike="noStrike" baseline="0" dirty="0">
                <a:latin typeface="cmr12"/>
                <a:sym typeface="Symbol" panose="05050102010706020507" pitchFamily="18" charset="2"/>
              </a:rPr>
              <a:t> </a:t>
            </a:r>
            <a:r>
              <a:rPr lang="en-US" sz="1800" b="0" i="0" u="none" strike="noStrike" baseline="0" dirty="0">
                <a:latin typeface="cmr12"/>
              </a:rPr>
              <a:t>phase apart – controlling </a:t>
            </a:r>
            <a:r>
              <a:rPr lang="en-US" dirty="0">
                <a:latin typeface="cmr12"/>
                <a:sym typeface="Symbol" panose="05050102010706020507" pitchFamily="18" charset="2"/>
              </a:rPr>
              <a:t></a:t>
            </a:r>
            <a:r>
              <a:rPr lang="en-US" sz="1800" b="0" i="0" u="none" strike="noStrike" baseline="-25000" dirty="0">
                <a:latin typeface="cmr8"/>
              </a:rPr>
              <a:t>2</a:t>
            </a:r>
            <a:r>
              <a:rPr lang="en-US" sz="1800" b="0" i="0" u="none" strike="noStrike" baseline="0" dirty="0">
                <a:latin typeface="cmr12"/>
              </a:rPr>
              <a:t> and </a:t>
            </a:r>
            <a:r>
              <a:rPr lang="en-US" dirty="0">
                <a:latin typeface="cmr12"/>
                <a:sym typeface="Symbol" panose="05050102010706020507" pitchFamily="18" charset="2"/>
              </a:rPr>
              <a:t></a:t>
            </a:r>
            <a:r>
              <a:rPr lang="en-US" sz="1800" b="0" i="0" u="none" strike="noStrike" baseline="-25000" dirty="0">
                <a:latin typeface="cmr8"/>
              </a:rPr>
              <a:t>3</a:t>
            </a:r>
            <a:r>
              <a:rPr lang="en-US" sz="1800" b="0" i="0" u="none" strike="noStrike" baseline="0" dirty="0">
                <a:latin typeface="cmr12"/>
              </a:rPr>
              <a:t> to a precision of 10</a:t>
            </a:r>
            <a:r>
              <a:rPr lang="en-US" sz="1800" b="0" i="0" u="none" strike="noStrike" baseline="30000" dirty="0">
                <a:latin typeface="cmsy8"/>
              </a:rPr>
              <a:t>−</a:t>
            </a:r>
            <a:r>
              <a:rPr lang="en-US" sz="1800" b="0" i="0" u="none" strike="noStrike" baseline="30000" dirty="0">
                <a:latin typeface="cmr8"/>
              </a:rPr>
              <a:t>7</a:t>
            </a:r>
            <a:r>
              <a:rPr lang="en-US" dirty="0">
                <a:latin typeface="cmr12"/>
              </a:rPr>
              <a:t>.</a:t>
            </a:r>
            <a:endParaRPr lang="en-US" dirty="0"/>
          </a:p>
        </p:txBody>
      </p:sp>
      <p:sp>
        <p:nvSpPr>
          <p:cNvPr id="21" name="Rectangle 20">
            <a:extLst>
              <a:ext uri="{FF2B5EF4-FFF2-40B4-BE49-F238E27FC236}">
                <a16:creationId xmlns:a16="http://schemas.microsoft.com/office/drawing/2014/main" id="{6B4F3165-40E6-8A21-4915-AB306DC06E38}"/>
              </a:ext>
            </a:extLst>
          </p:cNvPr>
          <p:cNvSpPr/>
          <p:nvPr/>
        </p:nvSpPr>
        <p:spPr>
          <a:xfrm>
            <a:off x="1800808" y="1754155"/>
            <a:ext cx="45719" cy="1706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1327D0D-442E-DD3C-2217-BBD3511E5190}"/>
              </a:ext>
            </a:extLst>
          </p:cNvPr>
          <p:cNvSpPr/>
          <p:nvPr/>
        </p:nvSpPr>
        <p:spPr>
          <a:xfrm>
            <a:off x="2568295" y="1758900"/>
            <a:ext cx="45719" cy="1706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a:extLst>
              <a:ext uri="{FF2B5EF4-FFF2-40B4-BE49-F238E27FC236}">
                <a16:creationId xmlns:a16="http://schemas.microsoft.com/office/drawing/2014/main" id="{34014F0A-6651-8EED-B1B5-B7CDB45D3D0D}"/>
              </a:ext>
            </a:extLst>
          </p:cNvPr>
          <p:cNvCxnSpPr/>
          <p:nvPr/>
        </p:nvCxnSpPr>
        <p:spPr>
          <a:xfrm flipH="1" flipV="1">
            <a:off x="2202024" y="4161453"/>
            <a:ext cx="3377682" cy="222014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FEE30005-C4DE-6713-11CC-27A91D20290A}"/>
              </a:ext>
            </a:extLst>
          </p:cNvPr>
          <p:cNvSpPr txBox="1"/>
          <p:nvPr/>
        </p:nvSpPr>
        <p:spPr>
          <a:xfrm>
            <a:off x="3657600" y="2106375"/>
            <a:ext cx="1400175" cy="369332"/>
          </a:xfrm>
          <a:prstGeom prst="rect">
            <a:avLst/>
          </a:prstGeom>
          <a:noFill/>
        </p:spPr>
        <p:txBody>
          <a:bodyPr wrap="square" rtlCol="0">
            <a:spAutoFit/>
          </a:bodyPr>
          <a:lstStyle/>
          <a:p>
            <a:r>
              <a:rPr lang="en-US" dirty="0" err="1">
                <a:solidFill>
                  <a:srgbClr val="0070C0"/>
                </a:solidFill>
              </a:rPr>
              <a:t>sextupoles</a:t>
            </a:r>
            <a:endParaRPr lang="en-US" dirty="0">
              <a:solidFill>
                <a:srgbClr val="0070C0"/>
              </a:solidFill>
            </a:endParaRPr>
          </a:p>
        </p:txBody>
      </p:sp>
      <p:cxnSp>
        <p:nvCxnSpPr>
          <p:cNvPr id="26" name="Straight Arrow Connector 25">
            <a:extLst>
              <a:ext uri="{FF2B5EF4-FFF2-40B4-BE49-F238E27FC236}">
                <a16:creationId xmlns:a16="http://schemas.microsoft.com/office/drawing/2014/main" id="{6D80895E-1651-8833-1A4D-B19030BF7842}"/>
              </a:ext>
            </a:extLst>
          </p:cNvPr>
          <p:cNvCxnSpPr>
            <a:cxnSpLocks/>
            <a:stCxn id="25" idx="1"/>
          </p:cNvCxnSpPr>
          <p:nvPr/>
        </p:nvCxnSpPr>
        <p:spPr>
          <a:xfrm flipH="1" flipV="1">
            <a:off x="2563317" y="1814780"/>
            <a:ext cx="1094283" cy="47626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28AD06CF-3A4E-84F6-5778-F9321921AC37}"/>
              </a:ext>
            </a:extLst>
          </p:cNvPr>
          <p:cNvCxnSpPr>
            <a:cxnSpLocks/>
            <a:stCxn id="25" idx="1"/>
          </p:cNvCxnSpPr>
          <p:nvPr/>
        </p:nvCxnSpPr>
        <p:spPr>
          <a:xfrm flipH="1" flipV="1">
            <a:off x="1800808" y="1942361"/>
            <a:ext cx="1856792" cy="34868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5215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4F8BCB5-0EEC-7135-7493-F6B60EA5B589}"/>
              </a:ext>
            </a:extLst>
          </p:cNvPr>
          <p:cNvSpPr>
            <a:spLocks noGrp="1"/>
          </p:cNvSpPr>
          <p:nvPr>
            <p:ph type="title"/>
          </p:nvPr>
        </p:nvSpPr>
        <p:spPr>
          <a:xfrm>
            <a:off x="1048578" y="355351"/>
            <a:ext cx="10094844" cy="877729"/>
          </a:xfrm>
        </p:spPr>
        <p:txBody>
          <a:bodyPr anchor="ctr">
            <a:normAutofit fontScale="90000"/>
          </a:bodyPr>
          <a:lstStyle/>
          <a:p>
            <a:pPr algn="ctr">
              <a:spcBef>
                <a:spcPts val="1500"/>
              </a:spcBef>
              <a:spcAft>
                <a:spcPts val="1500"/>
              </a:spcAft>
            </a:pPr>
            <a:r>
              <a:rPr lang="en-US" sz="4000" b="1" dirty="0">
                <a:solidFill>
                  <a:schemeClr val="bg1"/>
                </a:solidFill>
              </a:rPr>
              <a:t>The FLASH Effect: </a:t>
            </a:r>
            <a:br>
              <a:rPr lang="en-US" sz="4000" b="1" dirty="0">
                <a:solidFill>
                  <a:schemeClr val="bg1"/>
                </a:solidFill>
              </a:rPr>
            </a:br>
            <a:r>
              <a:rPr lang="en-US" sz="2200" b="1" dirty="0">
                <a:solidFill>
                  <a:schemeClr val="bg1"/>
                </a:solidFill>
              </a:rPr>
              <a:t>Dose rates far exceed conventional therapies</a:t>
            </a:r>
            <a:endParaRPr lang="en-US" sz="2200" dirty="0">
              <a:solidFill>
                <a:schemeClr val="bg1"/>
              </a:solidFill>
            </a:endParaRPr>
          </a:p>
        </p:txBody>
      </p:sp>
      <p:sp>
        <p:nvSpPr>
          <p:cNvPr id="3" name="Content Placeholder 2">
            <a:extLst>
              <a:ext uri="{FF2B5EF4-FFF2-40B4-BE49-F238E27FC236}">
                <a16:creationId xmlns:a16="http://schemas.microsoft.com/office/drawing/2014/main" id="{69D1DA4D-E99E-5198-9458-DB3127ED3095}"/>
              </a:ext>
            </a:extLst>
          </p:cNvPr>
          <p:cNvSpPr txBox="1">
            <a:spLocks/>
          </p:cNvSpPr>
          <p:nvPr/>
        </p:nvSpPr>
        <p:spPr>
          <a:xfrm>
            <a:off x="545256" y="1578777"/>
            <a:ext cx="11254396" cy="5282045"/>
          </a:xfrm>
          <a:prstGeom prst="rect">
            <a:avLst/>
          </a:prstGeom>
          <a:solidFill>
            <a:schemeClr val="bg1"/>
          </a:solidFill>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1" u="none" strike="noStrike" kern="1200" cap="none" spc="0" normalizeH="0" baseline="0" noProof="0" dirty="0">
                <a:ln>
                  <a:noFill/>
                </a:ln>
                <a:effectLst/>
                <a:uLnTx/>
                <a:uFillTx/>
                <a:latin typeface="Calibri" panose="020F0502020204030204"/>
                <a:ea typeface="Times New Roman" panose="02020603050405020304" pitchFamily="18" charset="0"/>
                <a:cs typeface="+mn-cs"/>
              </a:rPr>
              <a:t>STRIKING TOXICITY REDUCTION AT VERY HIGH DOSE RATES WHILE MAINTAINING TUMOR RESPONSE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1" u="none" strike="noStrike" kern="1200" cap="none" spc="0" normalizeH="0" baseline="0" noProof="0" dirty="0">
                <a:ln>
                  <a:noFill/>
                </a:ln>
                <a:effectLst/>
                <a:uLnTx/>
                <a:uFillTx/>
                <a:latin typeface="Calibri" panose="020F0502020204030204"/>
                <a:ea typeface="+mn-ea"/>
                <a:cs typeface="+mn-cs"/>
              </a:rPr>
              <a:t>EARLY EVIDENCE OF SPARING AT HIGH DOSE RATES (1969) </a:t>
            </a:r>
            <a:endParaRPr kumimoji="0" lang="en-US" sz="1400" b="1" i="0" u="none" strike="noStrike" kern="1200" cap="none" spc="0" normalizeH="0" baseline="0" noProof="0" dirty="0">
              <a:ln>
                <a:noFill/>
              </a:ln>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7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In vitro mammalian cells (noncancerous) irradiated with X-rays</a:t>
            </a:r>
            <a:r>
              <a:rPr kumimoji="0" lang="en-US" sz="1700" b="1" i="0" u="none" strike="noStrike" kern="1200" cap="none" spc="0" normalizeH="0" baseline="30000" noProof="0" dirty="0">
                <a:ln>
                  <a:noFill/>
                </a:ln>
                <a:solidFill>
                  <a:schemeClr val="accent1">
                    <a:lumMod val="75000"/>
                  </a:schemeClr>
                </a:solidFill>
                <a:effectLst/>
                <a:uLnTx/>
                <a:uFillTx/>
                <a:latin typeface="Calibri" panose="020F0502020204030204"/>
                <a:ea typeface="+mn-ea"/>
                <a:cs typeface="+mn-cs"/>
              </a:rPr>
              <a:t>1</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latin typeface="Calibri" panose="020F0502020204030204"/>
                <a:ea typeface="+mn-ea"/>
                <a:cs typeface="+mn-cs"/>
              </a:rPr>
              <a:t>Cells irradiated with nanosecond pulses (7x10</a:t>
            </a:r>
            <a:r>
              <a:rPr kumimoji="0" lang="en-US" sz="1400" b="0" i="0" u="none" strike="noStrike" kern="1200" cap="none" spc="0" normalizeH="0" baseline="30000" noProof="0" dirty="0">
                <a:ln>
                  <a:noFill/>
                </a:ln>
                <a:effectLst/>
                <a:uLnTx/>
                <a:uFillTx/>
                <a:latin typeface="Calibri" panose="020F0502020204030204"/>
                <a:ea typeface="+mn-ea"/>
                <a:cs typeface="+mn-cs"/>
              </a:rPr>
              <a:t>10</a:t>
            </a:r>
            <a:r>
              <a:rPr kumimoji="0" lang="en-US" sz="1400" b="0" i="0" u="none" strike="noStrike" kern="1200" cap="none" spc="0" normalizeH="0" baseline="0" noProof="0" dirty="0">
                <a:ln>
                  <a:noFill/>
                </a:ln>
                <a:effectLst/>
                <a:uLnTx/>
                <a:uFillTx/>
                <a:latin typeface="Calibri" panose="020F0502020204030204"/>
                <a:ea typeface="+mn-ea"/>
                <a:cs typeface="+mn-cs"/>
              </a:rPr>
              <a:t> rad/sec or ~10</a:t>
            </a:r>
            <a:r>
              <a:rPr kumimoji="0" lang="en-US" sz="1400" b="0" i="0" u="none" strike="noStrike" kern="1200" cap="none" spc="0" normalizeH="0" baseline="30000" noProof="0" dirty="0">
                <a:ln>
                  <a:noFill/>
                </a:ln>
                <a:effectLst/>
                <a:uLnTx/>
                <a:uFillTx/>
                <a:latin typeface="Calibri" panose="020F0502020204030204"/>
                <a:ea typeface="+mn-ea"/>
                <a:cs typeface="+mn-cs"/>
              </a:rPr>
              <a:t>8</a:t>
            </a:r>
            <a:r>
              <a:rPr kumimoji="0" lang="en-US" sz="1400" b="0" i="0" u="none" strike="noStrike" kern="1200" cap="none" spc="0" normalizeH="0" baseline="0" noProof="0" dirty="0">
                <a:ln>
                  <a:noFill/>
                </a:ln>
                <a:effectLst/>
                <a:uLnTx/>
                <a:uFillTx/>
                <a:latin typeface="Calibri" panose="020F0502020204030204"/>
                <a:ea typeface="+mn-ea"/>
                <a:cs typeface="+mn-cs"/>
              </a:rPr>
              <a:t> </a:t>
            </a:r>
            <a:r>
              <a:rPr kumimoji="0" lang="en-US" sz="1400" b="0" i="0" u="none" strike="noStrike" kern="1200" cap="none" spc="0" normalizeH="0" baseline="0" noProof="0" dirty="0" err="1">
                <a:ln>
                  <a:noFill/>
                </a:ln>
                <a:effectLst/>
                <a:uLnTx/>
                <a:uFillTx/>
                <a:latin typeface="Calibri" panose="020F0502020204030204"/>
                <a:ea typeface="+mn-ea"/>
                <a:cs typeface="+mn-cs"/>
              </a:rPr>
              <a:t>Gy</a:t>
            </a:r>
            <a:r>
              <a:rPr kumimoji="0" lang="en-US" sz="1400" b="0" i="0" u="none" strike="noStrike" kern="1200" cap="none" spc="0" normalizeH="0" baseline="0" noProof="0" dirty="0">
                <a:ln>
                  <a:noFill/>
                </a:ln>
                <a:effectLst/>
                <a:uLnTx/>
                <a:uFillTx/>
                <a:latin typeface="Calibri" panose="020F0502020204030204"/>
                <a:ea typeface="+mn-ea"/>
                <a:cs typeface="+mn-cs"/>
              </a:rPr>
              <a:t>/sec instantaneous) remained viable; while lower rates decreased cell survival</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1" u="none" strike="noStrike" kern="1200" cap="none" spc="0" normalizeH="0" baseline="0" noProof="0" dirty="0">
                <a:ln>
                  <a:noFill/>
                </a:ln>
                <a:effectLst/>
                <a:uLnTx/>
                <a:uFillTx/>
                <a:latin typeface="Calibri" panose="020F0502020204030204"/>
                <a:ea typeface="+mn-ea"/>
                <a:cs typeface="+mn-cs"/>
              </a:rPr>
              <a:t>RE-DISCOVERED IN RADIATION INDUCED LUNG FIBROSIS (2014)</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7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Mice were irradiated with 4-6 MeV electron beams</a:t>
            </a:r>
            <a:r>
              <a:rPr kumimoji="0" lang="en-US" sz="1700" b="1" i="0" u="none" strike="noStrike" kern="1200" cap="none" spc="0" normalizeH="0" baseline="30000" noProof="0" dirty="0">
                <a:ln>
                  <a:noFill/>
                </a:ln>
                <a:solidFill>
                  <a:schemeClr val="accent1">
                    <a:lumMod val="75000"/>
                  </a:schemeClr>
                </a:solidFill>
                <a:effectLst/>
                <a:uLnTx/>
                <a:uFillTx/>
                <a:latin typeface="Calibri" panose="020F0502020204030204"/>
                <a:ea typeface="+mn-ea"/>
                <a:cs typeface="+mn-cs"/>
              </a:rPr>
              <a:t>2</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latin typeface="Calibri" panose="020F0502020204030204"/>
                <a:ea typeface="Times New Roman" panose="02020603050405020304" pitchFamily="18" charset="0"/>
                <a:cs typeface="+mn-cs"/>
              </a:rPr>
              <a:t>Irradiation dose rate was </a:t>
            </a:r>
            <a:r>
              <a:rPr kumimoji="0" lang="en-US" sz="1400" b="0" i="0" u="none" strike="noStrike" kern="1200" cap="none" spc="0" normalizeH="0" baseline="0" noProof="0" dirty="0">
                <a:ln>
                  <a:noFill/>
                </a:ln>
                <a:effectLst/>
                <a:uLnTx/>
                <a:uFillTx/>
                <a:latin typeface="Calibri" panose="020F0502020204030204"/>
                <a:ea typeface="Times New Roman" panose="02020603050405020304" pitchFamily="18" charset="0"/>
                <a:cs typeface="+mn-cs"/>
                <a:sym typeface="Symbol" panose="05050102010706020507" pitchFamily="18" charset="2"/>
              </a:rPr>
              <a:t>40 </a:t>
            </a:r>
            <a:r>
              <a:rPr kumimoji="0" lang="en-US" sz="1400" b="0" i="0" u="none" strike="noStrike" kern="1200" cap="none" spc="0" normalizeH="0" baseline="0" noProof="0" dirty="0" err="1">
                <a:ln>
                  <a:noFill/>
                </a:ln>
                <a:effectLst/>
                <a:uLnTx/>
                <a:uFillTx/>
                <a:latin typeface="Calibri" panose="020F0502020204030204"/>
                <a:ea typeface="Times New Roman" panose="02020603050405020304" pitchFamily="18" charset="0"/>
                <a:cs typeface="+mn-cs"/>
                <a:sym typeface="Symbol" panose="05050102010706020507" pitchFamily="18" charset="2"/>
              </a:rPr>
              <a:t>Gy</a:t>
            </a:r>
            <a:r>
              <a:rPr kumimoji="0" lang="en-US" sz="1400" b="0" i="0" u="none" strike="noStrike" kern="1200" cap="none" spc="0" normalizeH="0" baseline="0" noProof="0" dirty="0">
                <a:ln>
                  <a:noFill/>
                </a:ln>
                <a:effectLst/>
                <a:uLnTx/>
                <a:uFillTx/>
                <a:latin typeface="Calibri" panose="020F0502020204030204"/>
                <a:ea typeface="Times New Roman" panose="02020603050405020304" pitchFamily="18" charset="0"/>
                <a:cs typeface="+mn-cs"/>
                <a:sym typeface="Symbol" panose="05050102010706020507" pitchFamily="18" charset="2"/>
              </a:rPr>
              <a:t>/sec average </a:t>
            </a:r>
            <a:r>
              <a:rPr kumimoji="0" lang="en-US" sz="1400" b="0" i="0" u="none" strike="noStrike" kern="1200" cap="none" spc="0" normalizeH="0" baseline="0" noProof="0" dirty="0">
                <a:ln>
                  <a:noFill/>
                </a:ln>
                <a:effectLst/>
                <a:uLnTx/>
                <a:uFillTx/>
                <a:latin typeface="Calibri" panose="020F0502020204030204"/>
                <a:ea typeface="Times New Roman" panose="02020603050405020304" pitchFamily="18" charset="0"/>
                <a:cs typeface="+mn-cs"/>
              </a:rPr>
              <a:t>in &lt;500 </a:t>
            </a:r>
            <a:r>
              <a:rPr kumimoji="0" lang="en-US" sz="1400" b="0" i="0" u="none" strike="noStrike" kern="1200" cap="none" spc="0" normalizeH="0" baseline="0" noProof="0" dirty="0" err="1">
                <a:ln>
                  <a:noFill/>
                </a:ln>
                <a:effectLst/>
                <a:uLnTx/>
                <a:uFillTx/>
                <a:latin typeface="Calibri" panose="020F0502020204030204"/>
                <a:ea typeface="Times New Roman" panose="02020603050405020304" pitchFamily="18" charset="0"/>
                <a:cs typeface="+mn-cs"/>
              </a:rPr>
              <a:t>ms</a:t>
            </a:r>
            <a:r>
              <a:rPr kumimoji="0" lang="en-US" sz="1400" b="0" i="0" u="none" strike="noStrike" kern="1200" cap="none" spc="0" normalizeH="0" baseline="0" noProof="0" dirty="0">
                <a:ln>
                  <a:noFill/>
                </a:ln>
                <a:effectLst/>
                <a:uLnTx/>
                <a:uFillTx/>
                <a:latin typeface="Calibri" panose="020F0502020204030204"/>
                <a:ea typeface="Times New Roman" panose="02020603050405020304" pitchFamily="18" charset="0"/>
                <a:cs typeface="+mn-cs"/>
              </a:rPr>
              <a:t> for FLASH vs. 0.03 </a:t>
            </a:r>
            <a:r>
              <a:rPr kumimoji="0" lang="en-US" sz="1400" b="0" i="0" u="none" strike="noStrike" kern="1200" cap="none" spc="0" normalizeH="0" baseline="0" noProof="0" dirty="0" err="1">
                <a:ln>
                  <a:noFill/>
                </a:ln>
                <a:effectLst/>
                <a:uLnTx/>
                <a:uFillTx/>
                <a:latin typeface="Calibri" panose="020F0502020204030204"/>
                <a:ea typeface="Times New Roman" panose="02020603050405020304" pitchFamily="18" charset="0"/>
                <a:cs typeface="+mn-cs"/>
              </a:rPr>
              <a:t>Gy</a:t>
            </a:r>
            <a:r>
              <a:rPr kumimoji="0" lang="en-US" sz="1400" b="0" i="0" u="none" strike="noStrike" kern="1200" cap="none" spc="0" normalizeH="0" baseline="0" noProof="0" dirty="0">
                <a:ln>
                  <a:noFill/>
                </a:ln>
                <a:effectLst/>
                <a:uLnTx/>
                <a:uFillTx/>
                <a:latin typeface="Calibri" panose="020F0502020204030204"/>
                <a:ea typeface="Times New Roman" panose="02020603050405020304" pitchFamily="18" charset="0"/>
                <a:cs typeface="+mn-cs"/>
              </a:rPr>
              <a:t>/s Conventional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latin typeface="Calibri" panose="020F0502020204030204"/>
                <a:ea typeface="+mn-ea"/>
                <a:cs typeface="+mn-cs"/>
              </a:rPr>
              <a:t>A 15 </a:t>
            </a:r>
            <a:r>
              <a:rPr kumimoji="0" lang="en-US" sz="1400" b="0" i="0" u="none" strike="noStrike" kern="1200" cap="none" spc="0" normalizeH="0" baseline="0" noProof="0" dirty="0" err="1">
                <a:ln>
                  <a:noFill/>
                </a:ln>
                <a:effectLst/>
                <a:uLnTx/>
                <a:uFillTx/>
                <a:latin typeface="Calibri" panose="020F0502020204030204"/>
                <a:ea typeface="+mn-ea"/>
                <a:cs typeface="+mn-cs"/>
              </a:rPr>
              <a:t>Gy</a:t>
            </a:r>
            <a:r>
              <a:rPr kumimoji="0" lang="en-US" sz="1400" b="0" i="0" u="none" strike="noStrike" kern="1200" cap="none" spc="0" normalizeH="0" baseline="0" noProof="0" dirty="0">
                <a:ln>
                  <a:noFill/>
                </a:ln>
                <a:effectLst/>
                <a:uLnTx/>
                <a:uFillTx/>
                <a:latin typeface="Calibri" panose="020F0502020204030204"/>
                <a:ea typeface="+mn-ea"/>
                <a:cs typeface="+mn-cs"/>
              </a:rPr>
              <a:t> total dose with CONV RT  induced lung fibrosis,  no fibrosis for 20 </a:t>
            </a:r>
            <a:r>
              <a:rPr kumimoji="0" lang="en-US" sz="1400" b="0" i="0" u="none" strike="noStrike" kern="1200" cap="none" spc="0" normalizeH="0" baseline="0" noProof="0" dirty="0" err="1">
                <a:ln>
                  <a:noFill/>
                </a:ln>
                <a:effectLst/>
                <a:uLnTx/>
                <a:uFillTx/>
                <a:latin typeface="Calibri" panose="020F0502020204030204"/>
                <a:ea typeface="+mn-ea"/>
                <a:cs typeface="+mn-cs"/>
              </a:rPr>
              <a:t>Gy</a:t>
            </a:r>
            <a:r>
              <a:rPr kumimoji="0" lang="en-US" sz="1400" b="0" i="0" u="none" strike="noStrike" kern="1200" cap="none" spc="0" normalizeH="0" baseline="0" noProof="0" dirty="0">
                <a:ln>
                  <a:noFill/>
                </a:ln>
                <a:effectLst/>
                <a:uLnTx/>
                <a:uFillTx/>
                <a:latin typeface="Calibri" panose="020F0502020204030204"/>
                <a:ea typeface="+mn-ea"/>
                <a:cs typeface="+mn-cs"/>
              </a:rPr>
              <a:t> with FLASH (other sparing effects)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500" b="1" i="1" u="none" strike="noStrike" kern="1200" cap="none" spc="0" normalizeH="0" baseline="0" noProof="0" dirty="0">
                <a:ln>
                  <a:noFill/>
                </a:ln>
                <a:solidFill>
                  <a:srgbClr val="92D050"/>
                </a:solidFill>
                <a:effectLst/>
                <a:uLnTx/>
                <a:uFillTx/>
                <a:latin typeface="Calibri" panose="020F0502020204030204"/>
                <a:ea typeface="+mn-ea"/>
                <a:cs typeface="+mn-cs"/>
              </a:rPr>
              <a:t>HOWEVER, LUNG TUMORS SHOWED THE SAME RESPONSE TO THE TOTAL DOSE FOR FLASH AND CONVENTIONAL RT!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1" u="none" strike="noStrike" kern="1200" cap="none" spc="0" normalizeH="0" baseline="0" noProof="0" dirty="0">
                <a:ln>
                  <a:noFill/>
                </a:ln>
                <a:effectLst/>
                <a:uLnTx/>
                <a:uFillTx/>
                <a:latin typeface="Calibri" panose="020F0502020204030204"/>
                <a:ea typeface="+mn-ea"/>
                <a:cs typeface="+mn-cs"/>
              </a:rPr>
              <a:t>PRECLINICAL FLASH STUDIES</a:t>
            </a:r>
            <a:endParaRPr kumimoji="0" lang="en-US" sz="1800" b="1" i="0" u="none" strike="noStrike" kern="1200" cap="none" spc="0" normalizeH="0" baseline="0" noProof="0" dirty="0">
              <a:ln>
                <a:noFill/>
              </a:ln>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7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Electrons: Performed using 4-6 MeV electron beams from modified clinical </a:t>
            </a:r>
            <a:r>
              <a:rPr kumimoji="0" lang="en-US" sz="1700" b="1" i="0" u="none" strike="noStrike" kern="1200" cap="none" spc="0" normalizeH="0" baseline="0" noProof="0" dirty="0" err="1">
                <a:ln>
                  <a:noFill/>
                </a:ln>
                <a:solidFill>
                  <a:schemeClr val="accent1">
                    <a:lumMod val="75000"/>
                  </a:schemeClr>
                </a:solidFill>
                <a:effectLst/>
                <a:uLnTx/>
                <a:uFillTx/>
                <a:latin typeface="Calibri" panose="020F0502020204030204"/>
                <a:ea typeface="+mn-ea"/>
                <a:cs typeface="+mn-cs"/>
              </a:rPr>
              <a:t>linacs</a:t>
            </a:r>
            <a:endParaRPr kumimoji="0" lang="en-US" sz="17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latin typeface="Calibri" panose="020F0502020204030204"/>
                <a:ea typeface="Times New Roman" panose="02020603050405020304" pitchFamily="18" charset="0"/>
                <a:cs typeface="+mn-cs"/>
              </a:rPr>
              <a:t>Provides the strongest, consistent evidence for FLASH</a:t>
            </a:r>
            <a:endParaRPr kumimoji="0" lang="en-US" sz="1400" b="0" i="0" u="none" strike="noStrike" kern="1200" cap="none" spc="0" normalizeH="0" baseline="0" noProof="0" dirty="0">
              <a:ln>
                <a:noFill/>
              </a:ln>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7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Photons: Synchrotron Radiation and keV X-rays (early study)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latin typeface="Calibri" panose="020F0502020204030204"/>
                <a:ea typeface="Times New Roman" panose="02020603050405020304" pitchFamily="18" charset="0"/>
                <a:cs typeface="+mn-cs"/>
              </a:rPr>
              <a:t>Mixed results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7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Protons:  CW or iso-cyclotrons (shoot-through beams, beam is not energy degraded)</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latin typeface="Calibri" panose="020F0502020204030204"/>
                <a:ea typeface="Times New Roman" panose="02020603050405020304" pitchFamily="18" charset="0"/>
                <a:cs typeface="+mn-cs"/>
              </a:rPr>
              <a:t>Mixed results – better tumor control in one study</a:t>
            </a:r>
          </a:p>
          <a:p>
            <a:pPr marL="0" marR="0" lvl="1" indent="0" algn="l" defTabSz="914400"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en-US" sz="1500" b="0" i="0" u="none" strike="noStrike" kern="1200" cap="none" spc="0" normalizeH="0" baseline="30000" noProof="0" dirty="0">
                <a:ln>
                  <a:noFill/>
                </a:ln>
                <a:effectLst/>
                <a:uLnTx/>
                <a:uFillTx/>
                <a:latin typeface="Calibri" panose="020F0502020204030204"/>
                <a:ea typeface="+mn-ea"/>
                <a:cs typeface="+mn-cs"/>
              </a:rPr>
              <a:t>1</a:t>
            </a:r>
            <a:r>
              <a:rPr kumimoji="0" lang="en-US" sz="1500" b="0" i="0" u="none" strike="noStrike" kern="1200" cap="none" spc="0" normalizeH="0" baseline="0" noProof="0" dirty="0">
                <a:ln>
                  <a:noFill/>
                </a:ln>
                <a:effectLst/>
                <a:uLnTx/>
                <a:uFillTx/>
                <a:latin typeface="Calibri" panose="020F0502020204030204"/>
                <a:ea typeface="+mn-ea"/>
                <a:cs typeface="+mn-cs"/>
              </a:rPr>
              <a:t> Berry RJ, et al. </a:t>
            </a:r>
            <a:r>
              <a:rPr kumimoji="0" lang="en-US" sz="1500" b="0" i="0" u="none" strike="noStrike" kern="1200" cap="none" spc="0" normalizeH="0" baseline="0" noProof="0" dirty="0" err="1">
                <a:ln>
                  <a:noFill/>
                </a:ln>
                <a:effectLst/>
                <a:uLnTx/>
                <a:uFillTx/>
                <a:latin typeface="Calibri" panose="020F0502020204030204"/>
                <a:ea typeface="+mn-ea"/>
                <a:cs typeface="+mn-cs"/>
              </a:rPr>
              <a:t>doi</a:t>
            </a:r>
            <a:r>
              <a:rPr kumimoji="0" lang="en-US" sz="1500" b="0" i="0" u="none" strike="noStrike" kern="1200" cap="none" spc="0" normalizeH="0" baseline="0" noProof="0" dirty="0">
                <a:ln>
                  <a:noFill/>
                </a:ln>
                <a:effectLst/>
                <a:uLnTx/>
                <a:uFillTx/>
                <a:latin typeface="Calibri" panose="020F0502020204030204"/>
                <a:ea typeface="+mn-ea"/>
                <a:cs typeface="+mn-cs"/>
              </a:rPr>
              <a:t>: 10.1259/0007-1285-42-494-102, </a:t>
            </a:r>
            <a:r>
              <a:rPr kumimoji="0" lang="en-US" sz="1500" b="0" i="0" u="none" strike="noStrike" kern="1200" cap="none" spc="0" normalizeH="0" baseline="30000" noProof="0" dirty="0">
                <a:ln>
                  <a:noFill/>
                </a:ln>
                <a:effectLst/>
                <a:uLnTx/>
                <a:uFillTx/>
                <a:latin typeface="Calibri" panose="020F0502020204030204"/>
                <a:ea typeface="+mn-ea"/>
                <a:cs typeface="+mn-cs"/>
              </a:rPr>
              <a:t>2 </a:t>
            </a:r>
            <a:r>
              <a:rPr kumimoji="0" lang="fr-FR" sz="1500" b="0" i="0" u="none" strike="noStrike" kern="1200" cap="none" spc="0" normalizeH="0" baseline="0" noProof="0" dirty="0" err="1">
                <a:ln>
                  <a:noFill/>
                </a:ln>
                <a:effectLst/>
                <a:uLnTx/>
                <a:uFillTx/>
                <a:latin typeface="Calibri" panose="020F0502020204030204"/>
                <a:ea typeface="+mn-ea"/>
                <a:cs typeface="+mn-cs"/>
              </a:rPr>
              <a:t>Favaudon</a:t>
            </a:r>
            <a:r>
              <a:rPr kumimoji="0" lang="fr-FR" sz="1500" b="0" i="0" u="none" strike="noStrike" kern="1200" cap="none" spc="0" normalizeH="0" baseline="0" noProof="0" dirty="0">
                <a:ln>
                  <a:noFill/>
                </a:ln>
                <a:effectLst/>
                <a:uLnTx/>
                <a:uFillTx/>
                <a:latin typeface="Calibri" panose="020F0502020204030204"/>
                <a:ea typeface="+mn-ea"/>
                <a:cs typeface="+mn-cs"/>
              </a:rPr>
              <a:t> V, et al., </a:t>
            </a:r>
            <a:r>
              <a:rPr kumimoji="0" lang="en-US" sz="1500" b="0" i="0" u="none" strike="noStrike" kern="1200" cap="none" spc="0" normalizeH="0" baseline="0" noProof="0" dirty="0" err="1">
                <a:ln>
                  <a:noFill/>
                </a:ln>
                <a:effectLst/>
                <a:uLnTx/>
                <a:uFillTx/>
                <a:latin typeface="Calibri" panose="020F0502020204030204"/>
                <a:ea typeface="+mn-ea"/>
                <a:cs typeface="+mn-cs"/>
              </a:rPr>
              <a:t>doi</a:t>
            </a:r>
            <a:r>
              <a:rPr kumimoji="0" lang="en-US" sz="1500" b="0" i="0" u="none" strike="noStrike" kern="1200" cap="none" spc="0" normalizeH="0" baseline="0" noProof="0" dirty="0">
                <a:ln>
                  <a:noFill/>
                </a:ln>
                <a:effectLst/>
                <a:uLnTx/>
                <a:uFillTx/>
                <a:latin typeface="Calibri" panose="020F0502020204030204"/>
                <a:ea typeface="+mn-ea"/>
                <a:cs typeface="+mn-cs"/>
              </a:rPr>
              <a:t>: 10.1126/scitranslmed.3008973</a:t>
            </a:r>
            <a:endParaRPr kumimoji="0" lang="en-US" sz="1400" b="1"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44546A">
                  <a:lumMod val="20000"/>
                  <a:lumOff val="80000"/>
                </a:srgbClr>
              </a:solidFill>
              <a:effectLst/>
              <a:uLnTx/>
              <a:uFillTx/>
              <a:latin typeface="Calibri" panose="020F0502020204030204"/>
              <a:ea typeface="Times New Roman" panose="02020603050405020304" pitchFamily="18" charset="0"/>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1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77695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4F8BCB5-0EEC-7135-7493-F6B60EA5B589}"/>
              </a:ext>
            </a:extLst>
          </p:cNvPr>
          <p:cNvSpPr>
            <a:spLocks noGrp="1"/>
          </p:cNvSpPr>
          <p:nvPr>
            <p:ph type="title"/>
          </p:nvPr>
        </p:nvSpPr>
        <p:spPr>
          <a:xfrm>
            <a:off x="1048578" y="355351"/>
            <a:ext cx="10094844" cy="877729"/>
          </a:xfrm>
        </p:spPr>
        <p:txBody>
          <a:bodyPr anchor="ctr">
            <a:normAutofit/>
          </a:bodyPr>
          <a:lstStyle/>
          <a:p>
            <a:pPr algn="ctr">
              <a:spcBef>
                <a:spcPts val="1500"/>
              </a:spcBef>
              <a:spcAft>
                <a:spcPts val="1500"/>
              </a:spcAft>
            </a:pPr>
            <a:r>
              <a:rPr lang="en-US" sz="4000" b="1" dirty="0">
                <a:solidFill>
                  <a:schemeClr val="bg1"/>
                </a:solidFill>
              </a:rPr>
              <a:t>Preclinical FLASH Studies with Electrons</a:t>
            </a:r>
            <a:endParaRPr lang="en-US" sz="2200" dirty="0">
              <a:solidFill>
                <a:schemeClr val="bg1"/>
              </a:solidFill>
            </a:endParaRPr>
          </a:p>
        </p:txBody>
      </p:sp>
      <p:sp>
        <p:nvSpPr>
          <p:cNvPr id="4" name="Content Placeholder 2">
            <a:extLst>
              <a:ext uri="{FF2B5EF4-FFF2-40B4-BE49-F238E27FC236}">
                <a16:creationId xmlns:a16="http://schemas.microsoft.com/office/drawing/2014/main" id="{5AFBE546-10E8-51B4-8A91-6F9833F3276E}"/>
              </a:ext>
            </a:extLst>
          </p:cNvPr>
          <p:cNvSpPr txBox="1">
            <a:spLocks/>
          </p:cNvSpPr>
          <p:nvPr/>
        </p:nvSpPr>
        <p:spPr>
          <a:xfrm>
            <a:off x="627821" y="1687844"/>
            <a:ext cx="10665991" cy="5057775"/>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1" u="none" strike="noStrike" kern="1200" cap="none" spc="0" normalizeH="0" baseline="0" noProof="0" dirty="0">
                <a:ln>
                  <a:noFill/>
                </a:ln>
                <a:effectLst/>
                <a:uLnTx/>
                <a:uFillTx/>
                <a:latin typeface="Calibri" panose="020F0502020204030204"/>
                <a:ea typeface="Times New Roman" panose="02020603050405020304" pitchFamily="18" charset="0"/>
                <a:cs typeface="+mn-cs"/>
              </a:rPr>
              <a:t>LOW ENERGY (&lt;10 MeV) ELECTRON BEAMS PRODUCED USING 100-200 Hz CLINICAL LINACS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1" u="none" strike="noStrike" kern="1200" cap="none" spc="0" normalizeH="0" baseline="0" noProof="0" dirty="0">
                <a:ln>
                  <a:noFill/>
                </a:ln>
                <a:effectLst/>
                <a:uLnTx/>
                <a:uFillTx/>
                <a:latin typeface="Calibri" panose="020F0502020204030204"/>
                <a:ea typeface="+mn-ea"/>
                <a:cs typeface="+mn-cs"/>
              </a:rPr>
              <a:t>FLASH EFFECT OBSERVED - highlights:</a:t>
            </a:r>
            <a:endParaRPr kumimoji="0" lang="en-US" sz="1400" b="1" i="0" u="none" strike="noStrike" kern="1200" cap="none" spc="0" normalizeH="0" baseline="0" noProof="0" dirty="0">
              <a:ln>
                <a:noFill/>
              </a:ln>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7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Study of pulmonary fibrosis from irradiation of the lung</a:t>
            </a:r>
            <a:r>
              <a:rPr kumimoji="0" lang="en-US" sz="1700" b="1" i="0" u="none" strike="noStrike" kern="1200" cap="none" spc="0" normalizeH="0" baseline="30000" noProof="0" dirty="0">
                <a:ln>
                  <a:noFill/>
                </a:ln>
                <a:solidFill>
                  <a:schemeClr val="accent1">
                    <a:lumMod val="75000"/>
                  </a:schemeClr>
                </a:solidFill>
                <a:effectLst/>
                <a:uLnTx/>
                <a:uFillTx/>
                <a:latin typeface="Calibri" panose="020F0502020204030204"/>
                <a:ea typeface="+mn-ea"/>
                <a:cs typeface="+mn-cs"/>
              </a:rPr>
              <a:t>1</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latin typeface="Calibri" panose="020F0502020204030204"/>
                <a:ea typeface="+mn-ea"/>
                <a:cs typeface="+mn-cs"/>
              </a:rPr>
              <a:t>Severe to moderate for conventional average dose rate of 0.03 </a:t>
            </a:r>
            <a:r>
              <a:rPr kumimoji="0" lang="en-US" sz="1400" b="0" i="0" u="none" strike="noStrike" kern="1200" cap="none" spc="0" normalizeH="0" baseline="0" noProof="0" dirty="0" err="1">
                <a:ln>
                  <a:noFill/>
                </a:ln>
                <a:effectLst/>
                <a:uLnTx/>
                <a:uFillTx/>
                <a:latin typeface="Calibri" panose="020F0502020204030204"/>
                <a:ea typeface="+mn-ea"/>
                <a:cs typeface="+mn-cs"/>
              </a:rPr>
              <a:t>Gy</a:t>
            </a:r>
            <a:r>
              <a:rPr kumimoji="0" lang="en-US" sz="1400" b="0" i="0" u="none" strike="noStrike" kern="1200" cap="none" spc="0" normalizeH="0" baseline="0" noProof="0" dirty="0">
                <a:ln>
                  <a:noFill/>
                </a:ln>
                <a:effectLst/>
                <a:uLnTx/>
                <a:uFillTx/>
                <a:latin typeface="Calibri" panose="020F0502020204030204"/>
                <a:ea typeface="+mn-ea"/>
                <a:cs typeface="+mn-cs"/>
              </a:rPr>
              <a:t>/sec, 17 </a:t>
            </a:r>
            <a:r>
              <a:rPr kumimoji="0" lang="en-US" sz="1400" b="0" i="0" u="none" strike="noStrike" kern="1200" cap="none" spc="0" normalizeH="0" baseline="0" noProof="0" dirty="0" err="1">
                <a:ln>
                  <a:noFill/>
                </a:ln>
                <a:effectLst/>
                <a:uLnTx/>
                <a:uFillTx/>
                <a:latin typeface="Calibri" panose="020F0502020204030204"/>
                <a:ea typeface="+mn-ea"/>
                <a:cs typeface="+mn-cs"/>
              </a:rPr>
              <a:t>Gy</a:t>
            </a:r>
            <a:r>
              <a:rPr kumimoji="0" lang="en-US" sz="1400" b="0" i="0" u="none" strike="noStrike" kern="1200" cap="none" spc="0" normalizeH="0" baseline="0" noProof="0" dirty="0">
                <a:ln>
                  <a:noFill/>
                </a:ln>
                <a:effectLst/>
                <a:uLnTx/>
                <a:uFillTx/>
                <a:latin typeface="Calibri" panose="020F0502020204030204"/>
                <a:ea typeface="+mn-ea"/>
                <a:cs typeface="+mn-cs"/>
              </a:rPr>
              <a:t>  total dose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latin typeface="Calibri" panose="020F0502020204030204"/>
                <a:ea typeface="+mn-ea"/>
                <a:cs typeface="+mn-cs"/>
              </a:rPr>
              <a:t>For an average dose rate of 40-60 </a:t>
            </a:r>
            <a:r>
              <a:rPr kumimoji="0" lang="en-US" sz="1400" b="0" i="0" u="none" strike="noStrike" kern="1200" cap="none" spc="0" normalizeH="0" baseline="0" noProof="0" dirty="0" err="1">
                <a:ln>
                  <a:noFill/>
                </a:ln>
                <a:effectLst/>
                <a:uLnTx/>
                <a:uFillTx/>
                <a:latin typeface="Calibri" panose="020F0502020204030204"/>
                <a:ea typeface="+mn-ea"/>
                <a:cs typeface="+mn-cs"/>
              </a:rPr>
              <a:t>Gy</a:t>
            </a:r>
            <a:r>
              <a:rPr kumimoji="0" lang="en-US" sz="1400" b="0" i="0" u="none" strike="noStrike" kern="1200" cap="none" spc="0" normalizeH="0" baseline="0" noProof="0" dirty="0">
                <a:ln>
                  <a:noFill/>
                </a:ln>
                <a:effectLst/>
                <a:uLnTx/>
                <a:uFillTx/>
                <a:latin typeface="Calibri" panose="020F0502020204030204"/>
                <a:ea typeface="+mn-ea"/>
                <a:cs typeface="+mn-cs"/>
              </a:rPr>
              <a:t>/sec, equivalent fibrosis occurred at 30 </a:t>
            </a:r>
            <a:r>
              <a:rPr kumimoji="0" lang="en-US" sz="1400" b="0" i="0" u="none" strike="noStrike" kern="1200" cap="none" spc="0" normalizeH="0" baseline="0" noProof="0" dirty="0" err="1">
                <a:ln>
                  <a:noFill/>
                </a:ln>
                <a:effectLst/>
                <a:uLnTx/>
                <a:uFillTx/>
                <a:latin typeface="Calibri" panose="020F0502020204030204"/>
                <a:ea typeface="+mn-ea"/>
                <a:cs typeface="+mn-cs"/>
              </a:rPr>
              <a:t>Gy</a:t>
            </a:r>
            <a:r>
              <a:rPr kumimoji="0" lang="en-US" sz="1400" b="0" i="0" u="none" strike="noStrike" kern="1200" cap="none" spc="0" normalizeH="0" baseline="0" noProof="0" dirty="0">
                <a:ln>
                  <a:noFill/>
                </a:ln>
                <a:effectLst/>
                <a:uLnTx/>
                <a:uFillTx/>
                <a:latin typeface="Calibri" panose="020F0502020204030204"/>
                <a:ea typeface="+mn-ea"/>
                <a:cs typeface="+mn-cs"/>
              </a:rPr>
              <a:t> total dose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7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Study of neurocognitive impairment from brain irradiation</a:t>
            </a:r>
            <a:r>
              <a:rPr kumimoji="0" lang="en-US" sz="1700" b="1" i="0" u="none" strike="noStrike" kern="1200" cap="none" spc="0" normalizeH="0" baseline="30000" noProof="0" dirty="0">
                <a:ln>
                  <a:noFill/>
                </a:ln>
                <a:solidFill>
                  <a:schemeClr val="accent1">
                    <a:lumMod val="75000"/>
                  </a:schemeClr>
                </a:solidFill>
                <a:effectLst/>
                <a:uLnTx/>
                <a:uFillTx/>
                <a:latin typeface="Calibri" panose="020F0502020204030204"/>
                <a:ea typeface="+mn-ea"/>
                <a:cs typeface="+mn-cs"/>
              </a:rPr>
              <a:t>2</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latin typeface="Calibri" panose="020F0502020204030204"/>
                <a:ea typeface="+mn-ea"/>
                <a:cs typeface="+mn-cs"/>
              </a:rPr>
              <a:t>Severe neurocognitive degeneration at an average dose rate of 0.1 </a:t>
            </a:r>
            <a:r>
              <a:rPr kumimoji="0" lang="en-US" sz="1400" b="0" i="0" u="none" strike="noStrike" kern="1200" cap="none" spc="0" normalizeH="0" baseline="0" noProof="0" dirty="0" err="1">
                <a:ln>
                  <a:noFill/>
                </a:ln>
                <a:effectLst/>
                <a:uLnTx/>
                <a:uFillTx/>
                <a:latin typeface="Calibri" panose="020F0502020204030204"/>
                <a:ea typeface="+mn-ea"/>
                <a:cs typeface="+mn-cs"/>
              </a:rPr>
              <a:t>Gy</a:t>
            </a:r>
            <a:r>
              <a:rPr kumimoji="0" lang="en-US" sz="1400" b="0" i="0" u="none" strike="noStrike" kern="1200" cap="none" spc="0" normalizeH="0" baseline="0" noProof="0" dirty="0">
                <a:ln>
                  <a:noFill/>
                </a:ln>
                <a:effectLst/>
                <a:uLnTx/>
                <a:uFillTx/>
                <a:latin typeface="Calibri" panose="020F0502020204030204"/>
                <a:ea typeface="+mn-ea"/>
                <a:cs typeface="+mn-cs"/>
              </a:rPr>
              <a:t>/sec, 10 </a:t>
            </a:r>
            <a:r>
              <a:rPr kumimoji="0" lang="en-US" sz="1400" b="0" i="0" u="none" strike="noStrike" kern="1200" cap="none" spc="0" normalizeH="0" baseline="0" noProof="0" dirty="0" err="1">
                <a:ln>
                  <a:noFill/>
                </a:ln>
                <a:effectLst/>
                <a:uLnTx/>
                <a:uFillTx/>
                <a:latin typeface="Calibri" panose="020F0502020204030204"/>
                <a:ea typeface="+mn-ea"/>
                <a:cs typeface="+mn-cs"/>
              </a:rPr>
              <a:t>Gy</a:t>
            </a:r>
            <a:r>
              <a:rPr kumimoji="0" lang="en-US" sz="1400" b="0" i="0" u="none" strike="noStrike" kern="1200" cap="none" spc="0" normalizeH="0" baseline="0" noProof="0" dirty="0">
                <a:ln>
                  <a:noFill/>
                </a:ln>
                <a:effectLst/>
                <a:uLnTx/>
                <a:uFillTx/>
                <a:latin typeface="Calibri" panose="020F0502020204030204"/>
                <a:ea typeface="+mn-ea"/>
                <a:cs typeface="+mn-cs"/>
              </a:rPr>
              <a:t> total dose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latin typeface="Calibri" panose="020F0502020204030204"/>
                <a:ea typeface="+mn-ea"/>
                <a:cs typeface="+mn-cs"/>
              </a:rPr>
              <a:t>Improvement starts at 30 </a:t>
            </a:r>
            <a:r>
              <a:rPr kumimoji="0" lang="en-US" sz="1400" b="0" i="0" u="none" strike="noStrike" kern="1200" cap="none" spc="0" normalizeH="0" baseline="0" noProof="0" dirty="0" err="1">
                <a:ln>
                  <a:noFill/>
                </a:ln>
                <a:effectLst/>
                <a:uLnTx/>
                <a:uFillTx/>
                <a:latin typeface="Calibri" panose="020F0502020204030204"/>
                <a:ea typeface="+mn-ea"/>
                <a:cs typeface="+mn-cs"/>
              </a:rPr>
              <a:t>Gy</a:t>
            </a:r>
            <a:r>
              <a:rPr kumimoji="0" lang="en-US" sz="1400" b="0" i="0" u="none" strike="noStrike" kern="1200" cap="none" spc="0" normalizeH="0" baseline="0" noProof="0" dirty="0">
                <a:ln>
                  <a:noFill/>
                </a:ln>
                <a:effectLst/>
                <a:uLnTx/>
                <a:uFillTx/>
                <a:latin typeface="Calibri" panose="020F0502020204030204"/>
                <a:ea typeface="+mn-ea"/>
                <a:cs typeface="+mn-cs"/>
              </a:rPr>
              <a:t>/sec with no neurocognitive decline at 100 </a:t>
            </a:r>
            <a:r>
              <a:rPr kumimoji="0" lang="en-US" sz="1400" b="0" i="0" u="none" strike="noStrike" kern="1200" cap="none" spc="0" normalizeH="0" baseline="0" noProof="0" dirty="0" err="1">
                <a:ln>
                  <a:noFill/>
                </a:ln>
                <a:effectLst/>
                <a:uLnTx/>
                <a:uFillTx/>
                <a:latin typeface="Calibri" panose="020F0502020204030204"/>
                <a:ea typeface="+mn-ea"/>
                <a:cs typeface="+mn-cs"/>
              </a:rPr>
              <a:t>Gy</a:t>
            </a:r>
            <a:r>
              <a:rPr kumimoji="0" lang="en-US" sz="1400" b="0" i="0" u="none" strike="noStrike" kern="1200" cap="none" spc="0" normalizeH="0" baseline="0" noProof="0" dirty="0">
                <a:ln>
                  <a:noFill/>
                </a:ln>
                <a:effectLst/>
                <a:uLnTx/>
                <a:uFillTx/>
                <a:latin typeface="Calibri" panose="020F0502020204030204"/>
                <a:ea typeface="+mn-ea"/>
                <a:cs typeface="+mn-cs"/>
              </a:rPr>
              <a:t>/sec average dose rate for10 </a:t>
            </a:r>
            <a:r>
              <a:rPr kumimoji="0" lang="en-US" sz="1400" b="0" i="0" u="none" strike="noStrike" kern="1200" cap="none" spc="0" normalizeH="0" baseline="0" noProof="0" dirty="0" err="1">
                <a:ln>
                  <a:noFill/>
                </a:ln>
                <a:effectLst/>
                <a:uLnTx/>
                <a:uFillTx/>
                <a:latin typeface="Calibri" panose="020F0502020204030204"/>
                <a:ea typeface="+mn-ea"/>
                <a:cs typeface="+mn-cs"/>
              </a:rPr>
              <a:t>Gy</a:t>
            </a:r>
            <a:r>
              <a:rPr kumimoji="0" lang="en-US" sz="1400" b="0" i="0" u="none" strike="noStrike" kern="1200" cap="none" spc="0" normalizeH="0" baseline="0" noProof="0" dirty="0">
                <a:ln>
                  <a:noFill/>
                </a:ln>
                <a:effectLst/>
                <a:uLnTx/>
                <a:uFillTx/>
                <a:latin typeface="Calibri" panose="020F0502020204030204"/>
                <a:ea typeface="+mn-ea"/>
                <a:cs typeface="+mn-cs"/>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7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Skin irradiation (mini-pig)</a:t>
            </a:r>
            <a:r>
              <a:rPr kumimoji="0" lang="en-US" sz="1700" b="1" i="0" u="none" strike="noStrike" kern="1200" cap="none" spc="0" normalizeH="0" baseline="30000" noProof="0" dirty="0">
                <a:ln>
                  <a:noFill/>
                </a:ln>
                <a:solidFill>
                  <a:schemeClr val="accent1">
                    <a:lumMod val="75000"/>
                  </a:schemeClr>
                </a:solidFill>
                <a:effectLst/>
                <a:uLnTx/>
                <a:uFillTx/>
                <a:latin typeface="Calibri" panose="020F0502020204030204"/>
                <a:ea typeface="+mn-ea"/>
                <a:cs typeface="+mn-cs"/>
              </a:rPr>
              <a:t>3</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latin typeface="Calibri" panose="020F0502020204030204"/>
                <a:ea typeface="+mn-ea"/>
                <a:cs typeface="+mn-cs"/>
              </a:rPr>
              <a:t>Fibrosis and necrotic lesions observe at and average dose rate of 0.08 </a:t>
            </a:r>
            <a:r>
              <a:rPr kumimoji="0" lang="en-US" sz="1400" b="0" i="0" u="none" strike="noStrike" kern="1200" cap="none" spc="0" normalizeH="0" baseline="0" noProof="0" dirty="0" err="1">
                <a:ln>
                  <a:noFill/>
                </a:ln>
                <a:effectLst/>
                <a:uLnTx/>
                <a:uFillTx/>
                <a:latin typeface="Calibri" panose="020F0502020204030204"/>
                <a:ea typeface="+mn-ea"/>
                <a:cs typeface="+mn-cs"/>
              </a:rPr>
              <a:t>Gy</a:t>
            </a:r>
            <a:r>
              <a:rPr kumimoji="0" lang="en-US" sz="1400" b="0" i="0" u="none" strike="noStrike" kern="1200" cap="none" spc="0" normalizeH="0" baseline="0" noProof="0" dirty="0">
                <a:ln>
                  <a:noFill/>
                </a:ln>
                <a:effectLst/>
                <a:uLnTx/>
                <a:uFillTx/>
                <a:latin typeface="Calibri" panose="020F0502020204030204"/>
                <a:ea typeface="+mn-ea"/>
                <a:cs typeface="+mn-cs"/>
              </a:rPr>
              <a:t>/sec, (22-37 </a:t>
            </a:r>
            <a:r>
              <a:rPr kumimoji="0" lang="en-US" sz="1400" b="0" i="0" u="none" strike="noStrike" kern="1200" cap="none" spc="0" normalizeH="0" baseline="0" noProof="0" dirty="0" err="1">
                <a:ln>
                  <a:noFill/>
                </a:ln>
                <a:effectLst/>
                <a:uLnTx/>
                <a:uFillTx/>
                <a:latin typeface="Calibri" panose="020F0502020204030204"/>
                <a:ea typeface="+mn-ea"/>
                <a:cs typeface="+mn-cs"/>
              </a:rPr>
              <a:t>Gy</a:t>
            </a:r>
            <a:r>
              <a:rPr kumimoji="0" lang="en-US" sz="1400" b="0" i="0" u="none" strike="noStrike" kern="1200" cap="none" spc="0" normalizeH="0" baseline="0" noProof="0" dirty="0">
                <a:ln>
                  <a:noFill/>
                </a:ln>
                <a:effectLst/>
                <a:uLnTx/>
                <a:uFillTx/>
                <a:latin typeface="Calibri" panose="020F0502020204030204"/>
                <a:ea typeface="+mn-ea"/>
                <a:cs typeface="+mn-cs"/>
              </a:rPr>
              <a:t> total dose)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latin typeface="Calibri" panose="020F0502020204030204"/>
                <a:ea typeface="+mn-ea"/>
                <a:cs typeface="+mn-cs"/>
              </a:rPr>
              <a:t>Only mild depigmentation at an average dose rate of 300 </a:t>
            </a:r>
            <a:r>
              <a:rPr kumimoji="0" lang="en-US" sz="1400" b="0" i="0" u="none" strike="noStrike" kern="1200" cap="none" spc="0" normalizeH="0" baseline="0" noProof="0" dirty="0" err="1">
                <a:ln>
                  <a:noFill/>
                </a:ln>
                <a:effectLst/>
                <a:uLnTx/>
                <a:uFillTx/>
                <a:latin typeface="Calibri" panose="020F0502020204030204"/>
                <a:ea typeface="+mn-ea"/>
                <a:cs typeface="+mn-cs"/>
              </a:rPr>
              <a:t>Gy</a:t>
            </a:r>
            <a:r>
              <a:rPr kumimoji="0" lang="en-US" sz="1400" b="0" i="0" u="none" strike="noStrike" kern="1200" cap="none" spc="0" normalizeH="0" baseline="0" noProof="0" dirty="0">
                <a:ln>
                  <a:noFill/>
                </a:ln>
                <a:effectLst/>
                <a:uLnTx/>
                <a:uFillTx/>
                <a:latin typeface="Calibri" panose="020F0502020204030204"/>
                <a:ea typeface="+mn-ea"/>
                <a:cs typeface="+mn-cs"/>
              </a:rPr>
              <a:t>/sec, (22-37 total dose)!</a:t>
            </a:r>
          </a:p>
          <a:p>
            <a:pPr marL="0" marR="0" lvl="1"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b="1" i="1" dirty="0">
                <a:latin typeface="Calibri" panose="020F0502020204030204"/>
              </a:rPr>
              <a:t>INITIAL</a:t>
            </a:r>
            <a:r>
              <a:rPr kumimoji="0" lang="en-US" sz="1800" b="1" i="1" u="none" strike="noStrike" kern="1200" cap="none" spc="0" normalizeH="0" baseline="0" noProof="0" dirty="0">
                <a:ln>
                  <a:noFill/>
                </a:ln>
                <a:effectLst/>
                <a:uLnTx/>
                <a:uFillTx/>
                <a:latin typeface="Calibri" panose="020F0502020204030204"/>
                <a:ea typeface="+mn-ea"/>
                <a:cs typeface="+mn-cs"/>
              </a:rPr>
              <a:t> PRECLINICAL ELECTRON STUDIES  have established general beam conditions for FLASH</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7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FLASH: </a:t>
            </a:r>
            <a:r>
              <a:rPr kumimoji="0" lang="en-US" sz="17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sym typeface="Symbol" panose="05050102010706020507" pitchFamily="18" charset="2"/>
              </a:rPr>
              <a:t></a:t>
            </a:r>
            <a:r>
              <a:rPr kumimoji="0" lang="en-US" sz="17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40Gy/sec, </a:t>
            </a:r>
            <a:r>
              <a:rPr kumimoji="0" lang="en-US" sz="17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sym typeface="Symbol" panose="05050102010706020507" pitchFamily="18" charset="2"/>
              </a:rPr>
              <a:t></a:t>
            </a:r>
            <a:r>
              <a:rPr kumimoji="0" lang="en-US" sz="17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10 </a:t>
            </a:r>
            <a:r>
              <a:rPr kumimoji="0" lang="en-US" sz="1700" b="1" i="0" u="none" strike="noStrike" kern="1200" cap="none" spc="0" normalizeH="0" baseline="0" noProof="0" dirty="0" err="1">
                <a:ln>
                  <a:noFill/>
                </a:ln>
                <a:solidFill>
                  <a:schemeClr val="accent1">
                    <a:lumMod val="75000"/>
                  </a:schemeClr>
                </a:solidFill>
                <a:effectLst/>
                <a:uLnTx/>
                <a:uFillTx/>
                <a:latin typeface="Calibri" panose="020F0502020204030204"/>
                <a:ea typeface="+mn-ea"/>
                <a:cs typeface="+mn-cs"/>
              </a:rPr>
              <a:t>Gy</a:t>
            </a:r>
            <a:r>
              <a:rPr kumimoji="0" lang="en-US" sz="17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 delivered in </a:t>
            </a:r>
            <a:r>
              <a:rPr kumimoji="0" lang="en-US" sz="17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sym typeface="Symbol" panose="05050102010706020507" pitchFamily="18" charset="2"/>
              </a:rPr>
              <a:t>0.1-1 sec, instantaneous dose rate 10</a:t>
            </a:r>
            <a:r>
              <a:rPr kumimoji="0" lang="en-US" sz="1700" b="1" i="0" u="none" strike="noStrike" kern="1200" cap="none" spc="0" normalizeH="0" baseline="30000" noProof="0" dirty="0">
                <a:ln>
                  <a:noFill/>
                </a:ln>
                <a:solidFill>
                  <a:schemeClr val="accent1">
                    <a:lumMod val="75000"/>
                  </a:schemeClr>
                </a:solidFill>
                <a:effectLst/>
                <a:uLnTx/>
                <a:uFillTx/>
                <a:latin typeface="Calibri" panose="020F0502020204030204"/>
                <a:ea typeface="+mn-ea"/>
                <a:cs typeface="+mn-cs"/>
                <a:sym typeface="Symbol" panose="05050102010706020507" pitchFamily="18" charset="2"/>
              </a:rPr>
              <a:t>5 </a:t>
            </a:r>
            <a:r>
              <a:rPr lang="en-US" sz="1700" b="1" dirty="0">
                <a:solidFill>
                  <a:schemeClr val="accent1">
                    <a:lumMod val="75000"/>
                  </a:schemeClr>
                </a:solidFill>
                <a:latin typeface="Calibri" panose="020F0502020204030204"/>
                <a:sym typeface="Symbol" panose="05050102010706020507" pitchFamily="18" charset="2"/>
              </a:rPr>
              <a:t>- 1</a:t>
            </a:r>
            <a:r>
              <a:rPr kumimoji="0" lang="en-US" sz="17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sym typeface="Symbol" panose="05050102010706020507" pitchFamily="18" charset="2"/>
              </a:rPr>
              <a:t>0</a:t>
            </a:r>
            <a:r>
              <a:rPr kumimoji="0" lang="en-US" sz="1700" b="1" i="0" u="none" strike="noStrike" kern="1200" cap="none" spc="0" normalizeH="0" baseline="30000" noProof="0" dirty="0">
                <a:ln>
                  <a:noFill/>
                </a:ln>
                <a:solidFill>
                  <a:schemeClr val="accent1">
                    <a:lumMod val="75000"/>
                  </a:schemeClr>
                </a:solidFill>
                <a:effectLst/>
                <a:uLnTx/>
                <a:uFillTx/>
                <a:latin typeface="Calibri" panose="020F0502020204030204"/>
                <a:ea typeface="+mn-ea"/>
                <a:cs typeface="+mn-cs"/>
                <a:sym typeface="Symbol" panose="05050102010706020507" pitchFamily="18" charset="2"/>
              </a:rPr>
              <a:t>6</a:t>
            </a:r>
            <a:r>
              <a:rPr kumimoji="0" lang="en-US" sz="17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sym typeface="Symbol" panose="05050102010706020507" pitchFamily="18" charset="2"/>
              </a:rPr>
              <a:t> </a:t>
            </a:r>
            <a:r>
              <a:rPr kumimoji="0" lang="en-US" sz="1700" b="1" i="0" u="none" strike="noStrike" kern="1200" cap="none" spc="0" normalizeH="0" baseline="0" noProof="0" dirty="0" err="1">
                <a:ln>
                  <a:noFill/>
                </a:ln>
                <a:solidFill>
                  <a:schemeClr val="accent1">
                    <a:lumMod val="75000"/>
                  </a:schemeClr>
                </a:solidFill>
                <a:effectLst/>
                <a:uLnTx/>
                <a:uFillTx/>
                <a:latin typeface="Calibri" panose="020F0502020204030204"/>
                <a:ea typeface="+mn-ea"/>
                <a:cs typeface="+mn-cs"/>
                <a:sym typeface="Symbol" panose="05050102010706020507" pitchFamily="18" charset="2"/>
              </a:rPr>
              <a:t>Gy</a:t>
            </a:r>
            <a:r>
              <a:rPr kumimoji="0" lang="en-US" sz="17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sym typeface="Symbol" panose="05050102010706020507" pitchFamily="18" charset="2"/>
              </a:rPr>
              <a:t>/sec (during beam pulse)</a:t>
            </a:r>
            <a:r>
              <a:rPr kumimoji="0" lang="en-US" sz="1700" b="0" i="0" u="none" strike="noStrike" kern="1200" cap="none" spc="0" normalizeH="0" baseline="30000" noProof="0" dirty="0">
                <a:ln>
                  <a:noFill/>
                </a:ln>
                <a:solidFill>
                  <a:sysClr val="window" lastClr="FFFFFF"/>
                </a:solidFill>
                <a:effectLst/>
                <a:uLnTx/>
                <a:uFillTx/>
                <a:latin typeface="Calibri" panose="020F0502020204030204"/>
                <a:ea typeface="+mn-ea"/>
                <a:cs typeface="+mn-cs"/>
                <a:sym typeface="Symbol" panose="05050102010706020507" pitchFamily="18" charset="2"/>
              </a:rPr>
              <a:t>4</a:t>
            </a:r>
            <a:r>
              <a:rPr kumimoji="0" lang="en-US" sz="1700" b="0" i="0" u="none" strike="noStrike" kern="1200" cap="none" spc="0" normalizeH="0" baseline="0" noProof="0" dirty="0">
                <a:ln>
                  <a:noFill/>
                </a:ln>
                <a:solidFill>
                  <a:srgbClr val="00B0F0"/>
                </a:solidFill>
                <a:effectLst/>
                <a:uLnTx/>
                <a:uFillTx/>
                <a:latin typeface="Calibri" panose="020F0502020204030204"/>
                <a:ea typeface="+mn-ea"/>
                <a:cs typeface="+mn-cs"/>
                <a:sym typeface="Symbol" panose="05050102010706020507" pitchFamily="18" charset="2"/>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400" b="0" i="0" u="none" strike="noStrike" kern="1200" cap="none" spc="0" normalizeH="0" baseline="30000" noProof="0" dirty="0">
                <a:ln>
                  <a:noFill/>
                </a:ln>
                <a:effectLst/>
                <a:uLnTx/>
                <a:uFillTx/>
                <a:latin typeface="Calibri" panose="020F0502020204030204"/>
                <a:ea typeface="+mn-ea"/>
                <a:cs typeface="+mn-cs"/>
              </a:rPr>
              <a:t>1 </a:t>
            </a:r>
            <a:r>
              <a:rPr kumimoji="0" lang="fr-FR" sz="1400" b="0" i="0" u="none" strike="noStrike" kern="1200" cap="none" spc="0" normalizeH="0" baseline="0" noProof="0" dirty="0" err="1">
                <a:ln>
                  <a:noFill/>
                </a:ln>
                <a:effectLst/>
                <a:uLnTx/>
                <a:uFillTx/>
                <a:latin typeface="Calibri" panose="020F0502020204030204"/>
                <a:ea typeface="+mn-ea"/>
                <a:cs typeface="+mn-cs"/>
              </a:rPr>
              <a:t>Favaudon</a:t>
            </a:r>
            <a:r>
              <a:rPr kumimoji="0" lang="fr-FR" sz="1400" b="0" i="0" u="none" strike="noStrike" kern="1200" cap="none" spc="0" normalizeH="0" baseline="0" noProof="0" dirty="0">
                <a:ln>
                  <a:noFill/>
                </a:ln>
                <a:effectLst/>
                <a:uLnTx/>
                <a:uFillTx/>
                <a:latin typeface="Calibri" panose="020F0502020204030204"/>
                <a:ea typeface="+mn-ea"/>
                <a:cs typeface="+mn-cs"/>
              </a:rPr>
              <a:t> V, et al., </a:t>
            </a:r>
            <a:r>
              <a:rPr kumimoji="0" lang="en-US" sz="1400" b="0" i="0" u="none" strike="noStrike" kern="1200" cap="none" spc="0" normalizeH="0" baseline="0" noProof="0" dirty="0" err="1">
                <a:ln>
                  <a:noFill/>
                </a:ln>
                <a:effectLst/>
                <a:uLnTx/>
                <a:uFillTx/>
                <a:latin typeface="Calibri" panose="020F0502020204030204"/>
                <a:ea typeface="+mn-ea"/>
                <a:cs typeface="+mn-cs"/>
              </a:rPr>
              <a:t>doi</a:t>
            </a:r>
            <a:r>
              <a:rPr kumimoji="0" lang="en-US" sz="1400" b="0" i="0" u="none" strike="noStrike" kern="1200" cap="none" spc="0" normalizeH="0" baseline="0" noProof="0" dirty="0">
                <a:ln>
                  <a:noFill/>
                </a:ln>
                <a:effectLst/>
                <a:uLnTx/>
                <a:uFillTx/>
                <a:latin typeface="Calibri" panose="020F0502020204030204"/>
                <a:ea typeface="+mn-ea"/>
                <a:cs typeface="+mn-cs"/>
              </a:rPr>
              <a:t>: 10.1126/scitranslmed.3008973, </a:t>
            </a:r>
            <a:r>
              <a:rPr kumimoji="0" lang="en-US" sz="1400" b="0" i="0" u="none" strike="noStrike" kern="1200" cap="none" spc="0" normalizeH="0" baseline="30000" noProof="0" dirty="0">
                <a:ln>
                  <a:noFill/>
                </a:ln>
                <a:effectLst/>
                <a:uLnTx/>
                <a:uFillTx/>
                <a:latin typeface="Calibri" panose="020F0502020204030204"/>
                <a:ea typeface="+mn-ea"/>
                <a:cs typeface="+mn-cs"/>
              </a:rPr>
              <a:t>2</a:t>
            </a:r>
            <a:r>
              <a:rPr kumimoji="0" lang="en-US" sz="1400" b="0" i="0" u="none" strike="noStrike" kern="1200" cap="none" spc="0" normalizeH="0" baseline="0" noProof="0" dirty="0">
                <a:ln>
                  <a:noFill/>
                </a:ln>
                <a:effectLst/>
                <a:uLnTx/>
                <a:uFillTx/>
                <a:latin typeface="Calibri" panose="020F0502020204030204"/>
                <a:ea typeface="+mn-ea"/>
                <a:cs typeface="+mn-cs"/>
              </a:rPr>
              <a:t> </a:t>
            </a:r>
            <a:r>
              <a:rPr kumimoji="0" lang="en-US" sz="1400" b="0" i="0" u="none" strike="noStrike" kern="1200" cap="none" spc="0" normalizeH="0" baseline="0" noProof="0" dirty="0" err="1">
                <a:ln>
                  <a:noFill/>
                </a:ln>
                <a:effectLst/>
                <a:uLnTx/>
                <a:uFillTx/>
                <a:latin typeface="Calibri" panose="020F0502020204030204"/>
                <a:ea typeface="+mn-ea"/>
                <a:cs typeface="+mn-cs"/>
              </a:rPr>
              <a:t>Montay</a:t>
            </a:r>
            <a:r>
              <a:rPr kumimoji="0" lang="en-US" sz="1400" b="0" i="0" u="none" strike="noStrike" kern="1200" cap="none" spc="0" normalizeH="0" baseline="0" noProof="0" dirty="0">
                <a:ln>
                  <a:noFill/>
                </a:ln>
                <a:effectLst/>
                <a:uLnTx/>
                <a:uFillTx/>
                <a:latin typeface="Calibri" panose="020F0502020204030204"/>
                <a:ea typeface="+mn-ea"/>
                <a:cs typeface="+mn-cs"/>
              </a:rPr>
              <a:t>-Gruel, et al., </a:t>
            </a:r>
            <a:r>
              <a:rPr kumimoji="0" lang="fr-FR" sz="1400" b="0" i="0" u="none" strike="noStrike" kern="1200" cap="none" spc="0" normalizeH="0" baseline="0" noProof="0" dirty="0" err="1">
                <a:ln>
                  <a:noFill/>
                </a:ln>
                <a:effectLst/>
                <a:uLnTx/>
                <a:uFillTx/>
                <a:latin typeface="Calibri" panose="020F0502020204030204"/>
                <a:ea typeface="+mn-ea"/>
                <a:cs typeface="+mn-cs"/>
              </a:rPr>
              <a:t>doi</a:t>
            </a:r>
            <a:r>
              <a:rPr kumimoji="0" lang="fr-FR" sz="1400" b="0" i="0" u="none" strike="noStrike" kern="1200" cap="none" spc="0" normalizeH="0" baseline="0" noProof="0" dirty="0">
                <a:ln>
                  <a:noFill/>
                </a:ln>
                <a:effectLst/>
                <a:uLnTx/>
                <a:uFillTx/>
                <a:latin typeface="Calibri" panose="020F0502020204030204"/>
                <a:ea typeface="+mn-ea"/>
                <a:cs typeface="+mn-cs"/>
              </a:rPr>
              <a:t>: 10.1016/j.radonc.2017.05.003,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400" b="0" i="0" u="none" strike="noStrike" kern="1200" cap="none" spc="0" normalizeH="0" baseline="30000" noProof="0" dirty="0">
                <a:ln>
                  <a:noFill/>
                </a:ln>
                <a:effectLst/>
                <a:uLnTx/>
                <a:uFillTx/>
                <a:latin typeface="Calibri" panose="020F0502020204030204"/>
                <a:ea typeface="+mn-ea"/>
                <a:cs typeface="+mn-cs"/>
              </a:rPr>
              <a:t>3 </a:t>
            </a:r>
            <a:r>
              <a:rPr kumimoji="0" lang="en-US" sz="1400" b="0" i="0" u="none" strike="noStrike" kern="1200" cap="none" spc="0" normalizeH="0" baseline="0" noProof="0" dirty="0">
                <a:ln>
                  <a:noFill/>
                </a:ln>
                <a:effectLst/>
                <a:uLnTx/>
                <a:uFillTx/>
                <a:latin typeface="Calibri" panose="020F0502020204030204"/>
                <a:ea typeface="+mn-ea"/>
                <a:cs typeface="+mn-cs"/>
              </a:rPr>
              <a:t>Harrington KJ. et al., </a:t>
            </a:r>
            <a:r>
              <a:rPr kumimoji="0" lang="en-US" sz="1400" b="0" i="0" u="none" strike="noStrike" kern="1200" cap="none" spc="0" normalizeH="0" baseline="0" noProof="0" dirty="0" err="1">
                <a:ln>
                  <a:noFill/>
                </a:ln>
                <a:effectLst/>
                <a:uLnTx/>
                <a:uFillTx/>
                <a:latin typeface="Calibri" panose="020F0502020204030204"/>
                <a:ea typeface="+mn-ea"/>
                <a:cs typeface="+mn-cs"/>
              </a:rPr>
              <a:t>doi</a:t>
            </a:r>
            <a:r>
              <a:rPr kumimoji="0" lang="en-US" sz="1400" b="0" i="0" u="none" strike="noStrike" kern="1200" cap="none" spc="0" normalizeH="0" baseline="0" noProof="0" dirty="0">
                <a:ln>
                  <a:noFill/>
                </a:ln>
                <a:effectLst/>
                <a:uLnTx/>
                <a:uFillTx/>
                <a:latin typeface="Calibri" panose="020F0502020204030204"/>
                <a:ea typeface="+mn-ea"/>
                <a:cs typeface="+mn-cs"/>
              </a:rPr>
              <a:t>: 10.1158/1078-0432.CCR-18-1796, </a:t>
            </a:r>
            <a:r>
              <a:rPr kumimoji="0" lang="en-US" sz="1400" b="0" i="0" u="none" strike="noStrike" kern="1200" cap="none" spc="0" normalizeH="0" baseline="30000" noProof="0" dirty="0">
                <a:ln>
                  <a:noFill/>
                </a:ln>
                <a:effectLst/>
                <a:uLnTx/>
                <a:uFillTx/>
                <a:latin typeface="Calibri" panose="020F0502020204030204"/>
                <a:ea typeface="+mn-ea"/>
                <a:cs typeface="+mn-cs"/>
              </a:rPr>
              <a:t>4</a:t>
            </a:r>
            <a:r>
              <a:rPr kumimoji="0" lang="en-US" sz="1400" b="0" i="0" u="none" strike="noStrike" kern="1200" cap="none" spc="0" normalizeH="0" baseline="0" noProof="0" dirty="0">
                <a:ln>
                  <a:noFill/>
                </a:ln>
                <a:effectLst/>
                <a:uLnTx/>
                <a:uFillTx/>
                <a:latin typeface="Calibri" panose="020F0502020204030204"/>
                <a:ea typeface="+mn-ea"/>
                <a:cs typeface="+mn-cs"/>
              </a:rPr>
              <a:t> J. Wilson, et. al., </a:t>
            </a:r>
            <a:r>
              <a:rPr kumimoji="0" lang="en-US" sz="1400" b="0" i="0" u="none" strike="noStrike" kern="1200" cap="none" spc="0" normalizeH="0" baseline="0" noProof="0" dirty="0" err="1">
                <a:ln>
                  <a:noFill/>
                </a:ln>
                <a:effectLst/>
                <a:uLnTx/>
                <a:uFillTx/>
                <a:latin typeface="Calibri" panose="020F0502020204030204"/>
                <a:ea typeface="+mn-ea"/>
                <a:cs typeface="+mn-cs"/>
              </a:rPr>
              <a:t>doi</a:t>
            </a:r>
            <a:r>
              <a:rPr kumimoji="0" lang="en-US" sz="1400" b="0" i="0" u="none" strike="noStrike" kern="1200" cap="none" spc="0" normalizeH="0" baseline="0" noProof="0" dirty="0">
                <a:ln>
                  <a:noFill/>
                </a:ln>
                <a:effectLst/>
                <a:uLnTx/>
                <a:uFillTx/>
                <a:latin typeface="Calibri" panose="020F0502020204030204"/>
                <a:ea typeface="+mn-ea"/>
                <a:cs typeface="+mn-cs"/>
              </a:rPr>
              <a:t>: 10.3389/fonc.2019.01563,</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1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35237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7" descr="A picture containing silhouette&#10;&#10;Description automatically generated">
            <a:extLst>
              <a:ext uri="{FF2B5EF4-FFF2-40B4-BE49-F238E27FC236}">
                <a16:creationId xmlns:a16="http://schemas.microsoft.com/office/drawing/2014/main" id="{32C9715A-AAD5-47B7-809E-A2D3D1A18911}"/>
              </a:ext>
            </a:extLst>
          </p:cNvPr>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5510965" y="4107667"/>
            <a:ext cx="2902004" cy="2009080"/>
          </a:xfrm>
        </p:spPr>
      </p:pic>
      <p:sp>
        <p:nvSpPr>
          <p:cNvPr id="16" name="Speech Bubble: Rectangle 15">
            <a:extLst>
              <a:ext uri="{FF2B5EF4-FFF2-40B4-BE49-F238E27FC236}">
                <a16:creationId xmlns:a16="http://schemas.microsoft.com/office/drawing/2014/main" id="{3958C367-251E-4B70-93EA-3D420B9C97DB}"/>
              </a:ext>
            </a:extLst>
          </p:cNvPr>
          <p:cNvSpPr/>
          <p:nvPr/>
        </p:nvSpPr>
        <p:spPr bwMode="gray">
          <a:xfrm flipH="1">
            <a:off x="7220479" y="2130969"/>
            <a:ext cx="1211335" cy="2216994"/>
          </a:xfrm>
          <a:prstGeom prst="wedgeRectCallout">
            <a:avLst>
              <a:gd name="adj1" fmla="val 66058"/>
              <a:gd name="adj2" fmla="val 69600"/>
            </a:avLst>
          </a:prstGeom>
          <a:solidFill>
            <a:srgbClr val="92D050"/>
          </a:solidFill>
          <a:ln cap="flat">
            <a:no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200"/>
              </a:spcBef>
            </a:pPr>
            <a:endParaRPr lang="en-US" sz="2000" dirty="0" err="1"/>
          </a:p>
        </p:txBody>
      </p:sp>
      <p:sp>
        <p:nvSpPr>
          <p:cNvPr id="5" name="Speech Bubble: Rectangle 4">
            <a:extLst>
              <a:ext uri="{FF2B5EF4-FFF2-40B4-BE49-F238E27FC236}">
                <a16:creationId xmlns:a16="http://schemas.microsoft.com/office/drawing/2014/main" id="{ED017392-6F09-4B13-BCF6-6C3B08AFC1D0}"/>
              </a:ext>
            </a:extLst>
          </p:cNvPr>
          <p:cNvSpPr/>
          <p:nvPr/>
        </p:nvSpPr>
        <p:spPr bwMode="gray">
          <a:xfrm>
            <a:off x="5088597" y="2129374"/>
            <a:ext cx="1211335" cy="2216994"/>
          </a:xfrm>
          <a:prstGeom prst="wedgeRectCallout">
            <a:avLst>
              <a:gd name="adj1" fmla="val 66058"/>
              <a:gd name="adj2" fmla="val 69600"/>
            </a:avLst>
          </a:prstGeom>
          <a:solidFill>
            <a:srgbClr val="FFC000"/>
          </a:solidFill>
          <a:ln cap="flat">
            <a:solidFill>
              <a:srgbClr val="FFC000"/>
            </a:solidFill>
            <a:miter lim="800000"/>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200"/>
              </a:spcBef>
            </a:pPr>
            <a:endParaRPr lang="en-US" sz="2000" dirty="0" err="1"/>
          </a:p>
        </p:txBody>
      </p:sp>
      <p:sp>
        <p:nvSpPr>
          <p:cNvPr id="2" name="Title 1">
            <a:extLst>
              <a:ext uri="{FF2B5EF4-FFF2-40B4-BE49-F238E27FC236}">
                <a16:creationId xmlns:a16="http://schemas.microsoft.com/office/drawing/2014/main" id="{04A2DF15-AD1A-4C3B-9AF5-8A20B99ECC73}"/>
              </a:ext>
            </a:extLst>
          </p:cNvPr>
          <p:cNvSpPr>
            <a:spLocks noGrp="1"/>
          </p:cNvSpPr>
          <p:nvPr>
            <p:ph type="title"/>
          </p:nvPr>
        </p:nvSpPr>
        <p:spPr>
          <a:xfrm>
            <a:off x="479068" y="488873"/>
            <a:ext cx="11094271" cy="685800"/>
          </a:xfrm>
        </p:spPr>
        <p:txBody>
          <a:bodyPr>
            <a:normAutofit fontScale="90000"/>
          </a:bodyPr>
          <a:lstStyle/>
          <a:p>
            <a:pPr algn="ctr"/>
            <a:r>
              <a:rPr lang="en-US" b="1" dirty="0">
                <a:solidFill>
                  <a:schemeClr val="bg2">
                    <a:lumMod val="10000"/>
                  </a:schemeClr>
                </a:solidFill>
              </a:rPr>
              <a:t>FLASH Effect in Skin Irradiation with electrons </a:t>
            </a:r>
          </a:p>
        </p:txBody>
      </p:sp>
      <p:sp>
        <p:nvSpPr>
          <p:cNvPr id="3" name="Slide Number Placeholder 2">
            <a:extLst>
              <a:ext uri="{FF2B5EF4-FFF2-40B4-BE49-F238E27FC236}">
                <a16:creationId xmlns:a16="http://schemas.microsoft.com/office/drawing/2014/main" id="{415FEE93-F1A0-44C4-B2FE-639BF4D7FEAC}"/>
              </a:ext>
            </a:extLst>
          </p:cNvPr>
          <p:cNvSpPr>
            <a:spLocks noGrp="1"/>
          </p:cNvSpPr>
          <p:nvPr>
            <p:ph type="sldNum" sz="quarter" idx="10"/>
          </p:nvPr>
        </p:nvSpPr>
        <p:spPr/>
        <p:txBody>
          <a:bodyPr/>
          <a:lstStyle/>
          <a:p>
            <a:fld id="{CC041753-90EA-4E44-9BB8-633978F3CCC4}" type="slidenum">
              <a:rPr lang="en-US" smtClean="0"/>
              <a:pPr/>
              <a:t>6</a:t>
            </a:fld>
            <a:endParaRPr lang="en-US" dirty="0"/>
          </a:p>
        </p:txBody>
      </p:sp>
      <p:sp>
        <p:nvSpPr>
          <p:cNvPr id="4" name="Footer Placeholder 3">
            <a:extLst>
              <a:ext uri="{FF2B5EF4-FFF2-40B4-BE49-F238E27FC236}">
                <a16:creationId xmlns:a16="http://schemas.microsoft.com/office/drawing/2014/main" id="{86F5EA18-B1B4-4735-8731-7CE50209DFD8}"/>
              </a:ext>
            </a:extLst>
          </p:cNvPr>
          <p:cNvSpPr>
            <a:spLocks noGrp="1"/>
          </p:cNvSpPr>
          <p:nvPr>
            <p:ph type="ftr" sz="quarter" idx="11"/>
          </p:nvPr>
        </p:nvSpPr>
        <p:spPr>
          <a:xfrm>
            <a:off x="4188464" y="6356350"/>
            <a:ext cx="4422135" cy="365125"/>
          </a:xfrm>
        </p:spPr>
        <p:txBody>
          <a:bodyPr/>
          <a:lstStyle/>
          <a:p>
            <a:r>
              <a:rPr lang="en-US" dirty="0">
                <a:solidFill>
                  <a:schemeClr val="bg2">
                    <a:lumMod val="10000"/>
                  </a:schemeClr>
                </a:solidFill>
              </a:rPr>
              <a:t>D. </a:t>
            </a:r>
            <a:r>
              <a:rPr lang="en-US" dirty="0" err="1">
                <a:solidFill>
                  <a:schemeClr val="bg2">
                    <a:lumMod val="10000"/>
                  </a:schemeClr>
                </a:solidFill>
              </a:rPr>
              <a:t>Bartkowski</a:t>
            </a:r>
            <a:r>
              <a:rPr lang="en-US" dirty="0">
                <a:solidFill>
                  <a:schemeClr val="bg2">
                    <a:lumMod val="10000"/>
                  </a:schemeClr>
                </a:solidFill>
              </a:rPr>
              <a:t>, FLASH Radiation Therapy Workshop - Snowmass 21</a:t>
            </a:r>
          </a:p>
        </p:txBody>
      </p:sp>
      <p:graphicFrame>
        <p:nvGraphicFramePr>
          <p:cNvPr id="11" name="Table 11">
            <a:extLst>
              <a:ext uri="{FF2B5EF4-FFF2-40B4-BE49-F238E27FC236}">
                <a16:creationId xmlns:a16="http://schemas.microsoft.com/office/drawing/2014/main" id="{A38EC9B9-087E-4431-98F2-49DF02786175}"/>
              </a:ext>
            </a:extLst>
          </p:cNvPr>
          <p:cNvGraphicFramePr>
            <a:graphicFrameLocks noGrp="1"/>
          </p:cNvGraphicFramePr>
          <p:nvPr>
            <p:ph sz="quarter" idx="12"/>
            <p:extLst>
              <p:ext uri="{D42A27DB-BD31-4B8C-83A1-F6EECF244321}">
                <p14:modId xmlns:p14="http://schemas.microsoft.com/office/powerpoint/2010/main" val="3997169911"/>
              </p:ext>
            </p:extLst>
          </p:nvPr>
        </p:nvGraphicFramePr>
        <p:xfrm>
          <a:off x="1886383" y="1750487"/>
          <a:ext cx="3158360" cy="2595880"/>
        </p:xfrm>
        <a:graphic>
          <a:graphicData uri="http://schemas.openxmlformats.org/drawingml/2006/table">
            <a:tbl>
              <a:tblPr firstRow="1" bandRow="1">
                <a:tableStyleId>{21E4AEA4-8DFA-4A89-87EB-49C32662AFE0}</a:tableStyleId>
              </a:tblPr>
              <a:tblGrid>
                <a:gridCol w="1733370">
                  <a:extLst>
                    <a:ext uri="{9D8B030D-6E8A-4147-A177-3AD203B41FA5}">
                      <a16:colId xmlns:a16="http://schemas.microsoft.com/office/drawing/2014/main" val="1758716823"/>
                    </a:ext>
                  </a:extLst>
                </a:gridCol>
                <a:gridCol w="1424990">
                  <a:extLst>
                    <a:ext uri="{9D8B030D-6E8A-4147-A177-3AD203B41FA5}">
                      <a16:colId xmlns:a16="http://schemas.microsoft.com/office/drawing/2014/main" val="3970321860"/>
                    </a:ext>
                  </a:extLst>
                </a:gridCol>
              </a:tblGrid>
              <a:tr h="370840">
                <a:tc>
                  <a:txBody>
                    <a:bodyPr/>
                    <a:lstStyle/>
                    <a:p>
                      <a:pPr algn="ctr"/>
                      <a:endParaRPr lang="en-US" dirty="0"/>
                    </a:p>
                  </a:txBody>
                  <a:tcPr/>
                </a:tc>
                <a:tc>
                  <a:txBody>
                    <a:bodyPr/>
                    <a:lstStyle/>
                    <a:p>
                      <a:pPr algn="ctr"/>
                      <a:r>
                        <a:rPr lang="en-US" dirty="0">
                          <a:solidFill>
                            <a:srgbClr val="FFC000"/>
                          </a:solidFill>
                        </a:rPr>
                        <a:t>CONV</a:t>
                      </a:r>
                    </a:p>
                  </a:txBody>
                  <a:tcPr>
                    <a:lnB w="12700" cap="flat" cmpd="sng" algn="ctr">
                      <a:solidFill>
                        <a:srgbClr val="FFC000"/>
                      </a:solidFill>
                      <a:prstDash val="solid"/>
                      <a:round/>
                      <a:headEnd type="none" w="med" len="med"/>
                      <a:tailEnd type="none" w="med" len="med"/>
                    </a:lnB>
                  </a:tcPr>
                </a:tc>
                <a:extLst>
                  <a:ext uri="{0D108BD9-81ED-4DB2-BD59-A6C34878D82A}">
                    <a16:rowId xmlns:a16="http://schemas.microsoft.com/office/drawing/2014/main" val="2229745499"/>
                  </a:ext>
                </a:extLst>
              </a:tr>
              <a:tr h="370840">
                <a:tc>
                  <a:txBody>
                    <a:bodyPr/>
                    <a:lstStyle/>
                    <a:p>
                      <a:r>
                        <a:rPr lang="en-US" dirty="0"/>
                        <a:t>Beam Type</a:t>
                      </a:r>
                    </a:p>
                  </a:txBody>
                  <a:tcPr>
                    <a:lnR w="12700" cap="flat" cmpd="sng" algn="ctr">
                      <a:solidFill>
                        <a:srgbClr val="FFC000"/>
                      </a:solidFill>
                      <a:prstDash val="solid"/>
                      <a:round/>
                      <a:headEnd type="none" w="med" len="med"/>
                      <a:tailEnd type="none" w="med" len="med"/>
                    </a:lnR>
                  </a:tcPr>
                </a:tc>
                <a:tc>
                  <a:txBody>
                    <a:bodyPr/>
                    <a:lstStyle/>
                    <a:p>
                      <a:r>
                        <a:rPr lang="en-US" dirty="0"/>
                        <a:t>Electron</a:t>
                      </a: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tcPr>
                </a:tc>
                <a:extLst>
                  <a:ext uri="{0D108BD9-81ED-4DB2-BD59-A6C34878D82A}">
                    <a16:rowId xmlns:a16="http://schemas.microsoft.com/office/drawing/2014/main" val="1831002899"/>
                  </a:ext>
                </a:extLst>
              </a:tr>
              <a:tr h="370840">
                <a:tc>
                  <a:txBody>
                    <a:bodyPr/>
                    <a:lstStyle/>
                    <a:p>
                      <a:r>
                        <a:rPr lang="en-US" dirty="0"/>
                        <a:t>Nominal Energy</a:t>
                      </a:r>
                    </a:p>
                  </a:txBody>
                  <a:tcPr>
                    <a:lnR w="12700" cap="flat" cmpd="sng" algn="ctr">
                      <a:solidFill>
                        <a:srgbClr val="FFC000"/>
                      </a:solidFill>
                      <a:prstDash val="solid"/>
                      <a:round/>
                      <a:headEnd type="none" w="med" len="med"/>
                      <a:tailEnd type="none" w="med" len="med"/>
                    </a:lnR>
                  </a:tcPr>
                </a:tc>
                <a:tc>
                  <a:txBody>
                    <a:bodyPr/>
                    <a:lstStyle/>
                    <a:p>
                      <a:r>
                        <a:rPr lang="en-US" dirty="0"/>
                        <a:t>6 MeV</a:t>
                      </a: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tcPr>
                </a:tc>
                <a:extLst>
                  <a:ext uri="{0D108BD9-81ED-4DB2-BD59-A6C34878D82A}">
                    <a16:rowId xmlns:a16="http://schemas.microsoft.com/office/drawing/2014/main" val="2269991294"/>
                  </a:ext>
                </a:extLst>
              </a:tr>
              <a:tr h="370840">
                <a:tc>
                  <a:txBody>
                    <a:bodyPr/>
                    <a:lstStyle/>
                    <a:p>
                      <a:r>
                        <a:rPr lang="en-US" dirty="0"/>
                        <a:t>Beam Structure</a:t>
                      </a:r>
                    </a:p>
                  </a:txBody>
                  <a:tcPr>
                    <a:lnR w="12700" cap="flat" cmpd="sng" algn="ctr">
                      <a:solidFill>
                        <a:srgbClr val="FFC000"/>
                      </a:solidFill>
                      <a:prstDash val="solid"/>
                      <a:round/>
                      <a:headEnd type="none" w="med" len="med"/>
                      <a:tailEnd type="none" w="med" len="med"/>
                    </a:lnR>
                  </a:tcPr>
                </a:tc>
                <a:tc>
                  <a:txBody>
                    <a:bodyPr/>
                    <a:lstStyle/>
                    <a:p>
                      <a:r>
                        <a:rPr lang="en-US" dirty="0"/>
                        <a:t>Pulsed</a:t>
                      </a: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tcPr>
                </a:tc>
                <a:extLst>
                  <a:ext uri="{0D108BD9-81ED-4DB2-BD59-A6C34878D82A}">
                    <a16:rowId xmlns:a16="http://schemas.microsoft.com/office/drawing/2014/main" val="3514651828"/>
                  </a:ext>
                </a:extLst>
              </a:tr>
              <a:tr h="370840">
                <a:tc>
                  <a:txBody>
                    <a:bodyPr/>
                    <a:lstStyle/>
                    <a:p>
                      <a:r>
                        <a:rPr lang="en-US" dirty="0"/>
                        <a:t>Pulse Rep Rate </a:t>
                      </a:r>
                    </a:p>
                  </a:txBody>
                  <a:tcPr>
                    <a:lnR w="12700" cap="flat" cmpd="sng" algn="ctr">
                      <a:solidFill>
                        <a:srgbClr val="FFC000"/>
                      </a:solidFill>
                      <a:prstDash val="solid"/>
                      <a:round/>
                      <a:headEnd type="none" w="med" len="med"/>
                      <a:tailEnd type="none" w="med" len="med"/>
                    </a:lnR>
                  </a:tcPr>
                </a:tc>
                <a:tc>
                  <a:txBody>
                    <a:bodyPr/>
                    <a:lstStyle/>
                    <a:p>
                      <a:r>
                        <a:rPr lang="en-US" dirty="0"/>
                        <a:t>10 Hz</a:t>
                      </a: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tcPr>
                </a:tc>
                <a:extLst>
                  <a:ext uri="{0D108BD9-81ED-4DB2-BD59-A6C34878D82A}">
                    <a16:rowId xmlns:a16="http://schemas.microsoft.com/office/drawing/2014/main" val="3445607302"/>
                  </a:ext>
                </a:extLst>
              </a:tr>
              <a:tr h="370840">
                <a:tc>
                  <a:txBody>
                    <a:bodyPr/>
                    <a:lstStyle/>
                    <a:p>
                      <a:r>
                        <a:rPr lang="en-US" dirty="0"/>
                        <a:t>Pulse Width</a:t>
                      </a:r>
                    </a:p>
                  </a:txBody>
                  <a:tcPr>
                    <a:lnR w="12700" cap="flat" cmpd="sng" algn="ctr">
                      <a:solidFill>
                        <a:srgbClr val="FFC000"/>
                      </a:solidFill>
                      <a:prstDash val="solid"/>
                      <a:round/>
                      <a:headEnd type="none" w="med" len="med"/>
                      <a:tailEnd type="none" w="med" len="med"/>
                    </a:lnR>
                  </a:tcPr>
                </a:tc>
                <a:tc>
                  <a:txBody>
                    <a:bodyPr/>
                    <a:lstStyle/>
                    <a:p>
                      <a:r>
                        <a:rPr lang="en-US" dirty="0"/>
                        <a:t>Few </a:t>
                      </a:r>
                      <a:r>
                        <a:rPr lang="el-GR" dirty="0"/>
                        <a:t>μ</a:t>
                      </a:r>
                      <a:r>
                        <a:rPr lang="en-US" dirty="0"/>
                        <a:t>s</a:t>
                      </a: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tcPr>
                </a:tc>
                <a:extLst>
                  <a:ext uri="{0D108BD9-81ED-4DB2-BD59-A6C34878D82A}">
                    <a16:rowId xmlns:a16="http://schemas.microsoft.com/office/drawing/2014/main" val="543627166"/>
                  </a:ext>
                </a:extLst>
              </a:tr>
              <a:tr h="370840">
                <a:tc>
                  <a:txBody>
                    <a:bodyPr/>
                    <a:lstStyle/>
                    <a:p>
                      <a:r>
                        <a:rPr lang="en-US" dirty="0"/>
                        <a:t>Mean Dose Rate </a:t>
                      </a:r>
                    </a:p>
                  </a:txBody>
                  <a:tcPr>
                    <a:lnR w="12700" cap="flat" cmpd="sng" algn="ctr">
                      <a:solidFill>
                        <a:srgbClr val="FFC000"/>
                      </a:solidFill>
                      <a:prstDash val="solid"/>
                      <a:round/>
                      <a:headEnd type="none" w="med" len="med"/>
                      <a:tailEnd type="none" w="med" len="med"/>
                    </a:lnR>
                    <a:solidFill>
                      <a:srgbClr val="FFFF00"/>
                    </a:solidFill>
                  </a:tcPr>
                </a:tc>
                <a:tc>
                  <a:txBody>
                    <a:bodyPr/>
                    <a:lstStyle/>
                    <a:p>
                      <a:r>
                        <a:rPr lang="en-US" dirty="0"/>
                        <a:t>0.08 </a:t>
                      </a:r>
                      <a:r>
                        <a:rPr lang="en-US" dirty="0" err="1"/>
                        <a:t>Gy</a:t>
                      </a:r>
                      <a:r>
                        <a:rPr lang="en-US" dirty="0"/>
                        <a:t>/s</a:t>
                      </a: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B w="12700" cap="flat" cmpd="sng" algn="ctr">
                      <a:solidFill>
                        <a:srgbClr val="FFC000"/>
                      </a:solidFill>
                      <a:prstDash val="solid"/>
                      <a:round/>
                      <a:headEnd type="none" w="med" len="med"/>
                      <a:tailEnd type="none" w="med" len="med"/>
                    </a:lnB>
                    <a:solidFill>
                      <a:srgbClr val="FFFF00"/>
                    </a:solidFill>
                  </a:tcPr>
                </a:tc>
                <a:extLst>
                  <a:ext uri="{0D108BD9-81ED-4DB2-BD59-A6C34878D82A}">
                    <a16:rowId xmlns:a16="http://schemas.microsoft.com/office/drawing/2014/main" val="3602156420"/>
                  </a:ext>
                </a:extLst>
              </a:tr>
            </a:tbl>
          </a:graphicData>
        </a:graphic>
      </p:graphicFrame>
      <p:pic>
        <p:nvPicPr>
          <p:cNvPr id="9" name="Picture 8">
            <a:extLst>
              <a:ext uri="{FF2B5EF4-FFF2-40B4-BE49-F238E27FC236}">
                <a16:creationId xmlns:a16="http://schemas.microsoft.com/office/drawing/2014/main" id="{2143551F-A45D-4446-9376-BB266B40BB9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8034" t="40779" r="1553" b="32892"/>
          <a:stretch/>
        </p:blipFill>
        <p:spPr>
          <a:xfrm rot="16200000">
            <a:off x="4616454" y="2693469"/>
            <a:ext cx="2156463" cy="1102359"/>
          </a:xfrm>
          <a:prstGeom prst="rect">
            <a:avLst/>
          </a:prstGeom>
        </p:spPr>
      </p:pic>
      <p:pic>
        <p:nvPicPr>
          <p:cNvPr id="10" name="Picture 9">
            <a:extLst>
              <a:ext uri="{FF2B5EF4-FFF2-40B4-BE49-F238E27FC236}">
                <a16:creationId xmlns:a16="http://schemas.microsoft.com/office/drawing/2014/main" id="{9E345599-6E4A-4870-BBBE-ACF4D1EBCD4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7622" t="73417" r="1553" b="377"/>
          <a:stretch/>
        </p:blipFill>
        <p:spPr>
          <a:xfrm rot="16200000">
            <a:off x="6742991" y="2700931"/>
            <a:ext cx="2166308" cy="1097277"/>
          </a:xfrm>
          <a:prstGeom prst="rect">
            <a:avLst/>
          </a:prstGeom>
        </p:spPr>
      </p:pic>
      <p:graphicFrame>
        <p:nvGraphicFramePr>
          <p:cNvPr id="12" name="Table 11">
            <a:extLst>
              <a:ext uri="{FF2B5EF4-FFF2-40B4-BE49-F238E27FC236}">
                <a16:creationId xmlns:a16="http://schemas.microsoft.com/office/drawing/2014/main" id="{7C4596F1-AECB-4122-867D-D7ABD97C327E}"/>
              </a:ext>
            </a:extLst>
          </p:cNvPr>
          <p:cNvGraphicFramePr>
            <a:graphicFrameLocks/>
          </p:cNvGraphicFramePr>
          <p:nvPr>
            <p:extLst>
              <p:ext uri="{D42A27DB-BD31-4B8C-83A1-F6EECF244321}">
                <p14:modId xmlns:p14="http://schemas.microsoft.com/office/powerpoint/2010/main" val="322189659"/>
              </p:ext>
            </p:extLst>
          </p:nvPr>
        </p:nvGraphicFramePr>
        <p:xfrm>
          <a:off x="8460702" y="1750487"/>
          <a:ext cx="1495885" cy="2595880"/>
        </p:xfrm>
        <a:graphic>
          <a:graphicData uri="http://schemas.openxmlformats.org/drawingml/2006/table">
            <a:tbl>
              <a:tblPr firstRow="1" bandRow="1">
                <a:tableStyleId>{21E4AEA4-8DFA-4A89-87EB-49C32662AFE0}</a:tableStyleId>
              </a:tblPr>
              <a:tblGrid>
                <a:gridCol w="1495885">
                  <a:extLst>
                    <a:ext uri="{9D8B030D-6E8A-4147-A177-3AD203B41FA5}">
                      <a16:colId xmlns:a16="http://schemas.microsoft.com/office/drawing/2014/main" val="1615993017"/>
                    </a:ext>
                  </a:extLst>
                </a:gridCol>
              </a:tblGrid>
              <a:tr h="370840">
                <a:tc>
                  <a:txBody>
                    <a:bodyPr/>
                    <a:lstStyle/>
                    <a:p>
                      <a:pPr algn="ctr"/>
                      <a:r>
                        <a:rPr lang="en-US" dirty="0">
                          <a:solidFill>
                            <a:srgbClr val="92D050"/>
                          </a:solidFill>
                        </a:rPr>
                        <a:t>FLASH</a:t>
                      </a:r>
                    </a:p>
                  </a:txBody>
                  <a:tcPr>
                    <a:lnB w="12700" cap="flat" cmpd="sng" algn="ctr">
                      <a:solidFill>
                        <a:srgbClr val="92D050"/>
                      </a:solidFill>
                      <a:prstDash val="solid"/>
                      <a:round/>
                      <a:headEnd type="none" w="med" len="med"/>
                      <a:tailEnd type="none" w="med" len="med"/>
                    </a:lnB>
                  </a:tcPr>
                </a:tc>
                <a:extLst>
                  <a:ext uri="{0D108BD9-81ED-4DB2-BD59-A6C34878D82A}">
                    <a16:rowId xmlns:a16="http://schemas.microsoft.com/office/drawing/2014/main" val="2229745499"/>
                  </a:ext>
                </a:extLst>
              </a:tr>
              <a:tr h="370840">
                <a:tc>
                  <a:txBody>
                    <a:bodyPr/>
                    <a:lstStyle/>
                    <a:p>
                      <a:r>
                        <a:rPr lang="en-US" dirty="0"/>
                        <a:t>Electron</a:t>
                      </a:r>
                    </a:p>
                  </a:txBody>
                  <a:tcPr>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12700" cap="flat" cmpd="sng" algn="ctr">
                      <a:solidFill>
                        <a:srgbClr val="92D050"/>
                      </a:solidFill>
                      <a:prstDash val="solid"/>
                      <a:round/>
                      <a:headEnd type="none" w="med" len="med"/>
                      <a:tailEnd type="none" w="med" len="med"/>
                    </a:lnT>
                  </a:tcPr>
                </a:tc>
                <a:extLst>
                  <a:ext uri="{0D108BD9-81ED-4DB2-BD59-A6C34878D82A}">
                    <a16:rowId xmlns:a16="http://schemas.microsoft.com/office/drawing/2014/main" val="1831002899"/>
                  </a:ext>
                </a:extLst>
              </a:tr>
              <a:tr h="370840">
                <a:tc>
                  <a:txBody>
                    <a:bodyPr/>
                    <a:lstStyle/>
                    <a:p>
                      <a:r>
                        <a:rPr lang="en-US" dirty="0"/>
                        <a:t> 6 MeV</a:t>
                      </a:r>
                    </a:p>
                  </a:txBody>
                  <a:tcPr>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tcPr>
                </a:tc>
                <a:extLst>
                  <a:ext uri="{0D108BD9-81ED-4DB2-BD59-A6C34878D82A}">
                    <a16:rowId xmlns:a16="http://schemas.microsoft.com/office/drawing/2014/main" val="2269991294"/>
                  </a:ext>
                </a:extLst>
              </a:tr>
              <a:tr h="370840">
                <a:tc>
                  <a:txBody>
                    <a:bodyPr/>
                    <a:lstStyle/>
                    <a:p>
                      <a:r>
                        <a:rPr lang="en-US" dirty="0"/>
                        <a:t>Pulsed</a:t>
                      </a:r>
                    </a:p>
                  </a:txBody>
                  <a:tcPr>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tcPr>
                </a:tc>
                <a:extLst>
                  <a:ext uri="{0D108BD9-81ED-4DB2-BD59-A6C34878D82A}">
                    <a16:rowId xmlns:a16="http://schemas.microsoft.com/office/drawing/2014/main" val="3514651828"/>
                  </a:ext>
                </a:extLst>
              </a:tr>
              <a:tr h="370840">
                <a:tc>
                  <a:txBody>
                    <a:bodyPr/>
                    <a:lstStyle/>
                    <a:p>
                      <a:r>
                        <a:rPr lang="en-US" dirty="0"/>
                        <a:t>200 Hz</a:t>
                      </a:r>
                    </a:p>
                  </a:txBody>
                  <a:tcPr>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tcPr>
                </a:tc>
                <a:extLst>
                  <a:ext uri="{0D108BD9-81ED-4DB2-BD59-A6C34878D82A}">
                    <a16:rowId xmlns:a16="http://schemas.microsoft.com/office/drawing/2014/main" val="3445607302"/>
                  </a:ext>
                </a:extLst>
              </a:tr>
              <a:tr h="370840">
                <a:tc>
                  <a:txBody>
                    <a:bodyPr/>
                    <a:lstStyle/>
                    <a:p>
                      <a:r>
                        <a:rPr lang="en-US" dirty="0"/>
                        <a:t>1 </a:t>
                      </a:r>
                      <a:r>
                        <a:rPr lang="el-GR" dirty="0"/>
                        <a:t>μ</a:t>
                      </a:r>
                      <a:r>
                        <a:rPr lang="en-US" dirty="0"/>
                        <a:t>s</a:t>
                      </a:r>
                    </a:p>
                  </a:txBody>
                  <a:tcPr>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tcPr>
                </a:tc>
                <a:extLst>
                  <a:ext uri="{0D108BD9-81ED-4DB2-BD59-A6C34878D82A}">
                    <a16:rowId xmlns:a16="http://schemas.microsoft.com/office/drawing/2014/main" val="543627166"/>
                  </a:ext>
                </a:extLst>
              </a:tr>
              <a:tr h="370840">
                <a:tc>
                  <a:txBody>
                    <a:bodyPr/>
                    <a:lstStyle/>
                    <a:p>
                      <a:r>
                        <a:rPr lang="en-US" dirty="0"/>
                        <a:t>300 </a:t>
                      </a:r>
                      <a:r>
                        <a:rPr lang="en-US" dirty="0" err="1"/>
                        <a:t>Gy</a:t>
                      </a:r>
                      <a:r>
                        <a:rPr lang="en-US" dirty="0"/>
                        <a:t>/s</a:t>
                      </a:r>
                    </a:p>
                  </a:txBody>
                  <a:tcPr>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B w="12700" cap="flat" cmpd="sng" algn="ctr">
                      <a:solidFill>
                        <a:srgbClr val="92D050"/>
                      </a:solidFill>
                      <a:prstDash val="solid"/>
                      <a:round/>
                      <a:headEnd type="none" w="med" len="med"/>
                      <a:tailEnd type="none" w="med" len="med"/>
                    </a:lnB>
                    <a:solidFill>
                      <a:srgbClr val="FFFF00"/>
                    </a:solidFill>
                  </a:tcPr>
                </a:tc>
                <a:extLst>
                  <a:ext uri="{0D108BD9-81ED-4DB2-BD59-A6C34878D82A}">
                    <a16:rowId xmlns:a16="http://schemas.microsoft.com/office/drawing/2014/main" val="3602156420"/>
                  </a:ext>
                </a:extLst>
              </a:tr>
            </a:tbl>
          </a:graphicData>
        </a:graphic>
      </p:graphicFrame>
      <p:graphicFrame>
        <p:nvGraphicFramePr>
          <p:cNvPr id="6" name="Table 6">
            <a:extLst>
              <a:ext uri="{FF2B5EF4-FFF2-40B4-BE49-F238E27FC236}">
                <a16:creationId xmlns:a16="http://schemas.microsoft.com/office/drawing/2014/main" id="{9E2E65EA-FEB0-4B18-B7C3-A353BA588764}"/>
              </a:ext>
            </a:extLst>
          </p:cNvPr>
          <p:cNvGraphicFramePr>
            <a:graphicFrameLocks noGrp="1"/>
          </p:cNvGraphicFramePr>
          <p:nvPr/>
        </p:nvGraphicFramePr>
        <p:xfrm>
          <a:off x="6328820" y="1745966"/>
          <a:ext cx="862771" cy="2536068"/>
        </p:xfrm>
        <a:graphic>
          <a:graphicData uri="http://schemas.openxmlformats.org/drawingml/2006/table">
            <a:tbl>
              <a:tblPr firstRow="1" bandRow="1">
                <a:tableStyleId>{21E4AEA4-8DFA-4A89-87EB-49C32662AFE0}</a:tableStyleId>
              </a:tblPr>
              <a:tblGrid>
                <a:gridCol w="862771">
                  <a:extLst>
                    <a:ext uri="{9D8B030D-6E8A-4147-A177-3AD203B41FA5}">
                      <a16:colId xmlns:a16="http://schemas.microsoft.com/office/drawing/2014/main" val="3975082985"/>
                    </a:ext>
                  </a:extLst>
                </a:gridCol>
              </a:tblGrid>
              <a:tr h="391347">
                <a:tc>
                  <a:txBody>
                    <a:bodyPr/>
                    <a:lstStyle/>
                    <a:p>
                      <a:pPr algn="ctr"/>
                      <a:r>
                        <a:rPr lang="en-US" dirty="0"/>
                        <a:t>Dose</a:t>
                      </a:r>
                    </a:p>
                  </a:txBody>
                  <a:tcPr/>
                </a:tc>
                <a:extLst>
                  <a:ext uri="{0D108BD9-81ED-4DB2-BD59-A6C34878D82A}">
                    <a16:rowId xmlns:a16="http://schemas.microsoft.com/office/drawing/2014/main" val="3549786596"/>
                  </a:ext>
                </a:extLst>
              </a:tr>
              <a:tr h="714907">
                <a:tc>
                  <a:txBody>
                    <a:bodyPr/>
                    <a:lstStyle/>
                    <a:p>
                      <a:pPr algn="ctr"/>
                      <a:endParaRPr lang="en-US" dirty="0"/>
                    </a:p>
                    <a:p>
                      <a:pPr algn="ctr"/>
                      <a:r>
                        <a:rPr lang="en-US" dirty="0"/>
                        <a:t>28 </a:t>
                      </a:r>
                      <a:r>
                        <a:rPr lang="en-US" dirty="0" err="1"/>
                        <a:t>Gy</a:t>
                      </a:r>
                      <a:endParaRPr lang="en-US" dirty="0"/>
                    </a:p>
                  </a:txBody>
                  <a:tcPr/>
                </a:tc>
                <a:extLst>
                  <a:ext uri="{0D108BD9-81ED-4DB2-BD59-A6C34878D82A}">
                    <a16:rowId xmlns:a16="http://schemas.microsoft.com/office/drawing/2014/main" val="2013378557"/>
                  </a:ext>
                </a:extLst>
              </a:tr>
              <a:tr h="714907">
                <a:tc>
                  <a:txBody>
                    <a:bodyPr/>
                    <a:lstStyle/>
                    <a:p>
                      <a:pPr algn="ctr"/>
                      <a:endParaRPr lang="en-US" dirty="0"/>
                    </a:p>
                    <a:p>
                      <a:pPr algn="ctr"/>
                      <a:r>
                        <a:rPr lang="en-US" dirty="0"/>
                        <a:t>31 </a:t>
                      </a:r>
                      <a:r>
                        <a:rPr lang="en-US" dirty="0" err="1"/>
                        <a:t>Gy</a:t>
                      </a:r>
                      <a:endParaRPr lang="en-US" dirty="0"/>
                    </a:p>
                  </a:txBody>
                  <a:tcPr/>
                </a:tc>
                <a:extLst>
                  <a:ext uri="{0D108BD9-81ED-4DB2-BD59-A6C34878D82A}">
                    <a16:rowId xmlns:a16="http://schemas.microsoft.com/office/drawing/2014/main" val="107243460"/>
                  </a:ext>
                </a:extLst>
              </a:tr>
              <a:tr h="714907">
                <a:tc>
                  <a:txBody>
                    <a:bodyPr/>
                    <a:lstStyle/>
                    <a:p>
                      <a:pPr algn="ctr"/>
                      <a:endParaRPr lang="en-US" dirty="0"/>
                    </a:p>
                    <a:p>
                      <a:pPr algn="ctr"/>
                      <a:r>
                        <a:rPr lang="en-US" dirty="0"/>
                        <a:t>34 </a:t>
                      </a:r>
                      <a:r>
                        <a:rPr lang="en-US" dirty="0" err="1"/>
                        <a:t>Gy</a:t>
                      </a:r>
                      <a:endParaRPr lang="en-US" dirty="0"/>
                    </a:p>
                  </a:txBody>
                  <a:tcPr/>
                </a:tc>
                <a:extLst>
                  <a:ext uri="{0D108BD9-81ED-4DB2-BD59-A6C34878D82A}">
                    <a16:rowId xmlns:a16="http://schemas.microsoft.com/office/drawing/2014/main" val="1866695862"/>
                  </a:ext>
                </a:extLst>
              </a:tr>
            </a:tbl>
          </a:graphicData>
        </a:graphic>
      </p:graphicFrame>
      <p:sp>
        <p:nvSpPr>
          <p:cNvPr id="17" name="TextBox 16">
            <a:extLst>
              <a:ext uri="{FF2B5EF4-FFF2-40B4-BE49-F238E27FC236}">
                <a16:creationId xmlns:a16="http://schemas.microsoft.com/office/drawing/2014/main" id="{62E4115E-9FD4-441E-8859-470ED9437A8D}"/>
              </a:ext>
            </a:extLst>
          </p:cNvPr>
          <p:cNvSpPr txBox="1"/>
          <p:nvPr/>
        </p:nvSpPr>
        <p:spPr>
          <a:xfrm>
            <a:off x="5947685" y="4761794"/>
            <a:ext cx="1625037" cy="553998"/>
          </a:xfrm>
          <a:prstGeom prst="rect">
            <a:avLst/>
          </a:prstGeom>
          <a:noFill/>
        </p:spPr>
        <p:txBody>
          <a:bodyPr wrap="square" lIns="0" tIns="0" rIns="0" bIns="0" rtlCol="0">
            <a:spAutoFit/>
          </a:bodyPr>
          <a:lstStyle/>
          <a:p>
            <a:pPr algn="ctr">
              <a:spcBef>
                <a:spcPts val="1200"/>
              </a:spcBef>
              <a:buClr>
                <a:schemeClr val="tx1"/>
              </a:buClr>
            </a:pPr>
            <a:r>
              <a:rPr lang="en-US" dirty="0">
                <a:solidFill>
                  <a:schemeClr val="bg2"/>
                </a:solidFill>
                <a:cs typeface="Arial"/>
              </a:rPr>
              <a:t>36 Weeks Post Irradiation</a:t>
            </a:r>
          </a:p>
        </p:txBody>
      </p:sp>
      <p:sp>
        <p:nvSpPr>
          <p:cNvPr id="24" name="TextBox 23">
            <a:extLst>
              <a:ext uri="{FF2B5EF4-FFF2-40B4-BE49-F238E27FC236}">
                <a16:creationId xmlns:a16="http://schemas.microsoft.com/office/drawing/2014/main" id="{C855DF0C-98DD-437F-9703-66AFCFAA9DD7}"/>
              </a:ext>
            </a:extLst>
          </p:cNvPr>
          <p:cNvSpPr txBox="1"/>
          <p:nvPr/>
        </p:nvSpPr>
        <p:spPr>
          <a:xfrm>
            <a:off x="1055153" y="1147497"/>
            <a:ext cx="10688756" cy="246221"/>
          </a:xfrm>
          <a:prstGeom prst="rect">
            <a:avLst/>
          </a:prstGeom>
          <a:noFill/>
        </p:spPr>
        <p:txBody>
          <a:bodyPr wrap="square" lIns="0" tIns="0" rIns="0" bIns="0" rtlCol="0">
            <a:spAutoFit/>
          </a:bodyPr>
          <a:lstStyle/>
          <a:p>
            <a:pPr>
              <a:spcBef>
                <a:spcPts val="1200"/>
              </a:spcBef>
              <a:buClr>
                <a:schemeClr val="tx1"/>
              </a:buClr>
            </a:pPr>
            <a:r>
              <a:rPr lang="en-US" sz="1600" b="1" dirty="0" err="1">
                <a:solidFill>
                  <a:schemeClr val="bg2">
                    <a:lumMod val="10000"/>
                  </a:schemeClr>
                </a:solidFill>
              </a:rPr>
              <a:t>Vozenin</a:t>
            </a:r>
            <a:r>
              <a:rPr lang="en-US" sz="1600" b="1" dirty="0">
                <a:solidFill>
                  <a:schemeClr val="bg2">
                    <a:lumMod val="10000"/>
                  </a:schemeClr>
                </a:solidFill>
              </a:rPr>
              <a:t>, et al, The advantage of Flash RT confirmed in mini-pig and cat-cancer patients.” Clinical Cancer Research. 2018;</a:t>
            </a:r>
            <a:endParaRPr lang="en-US" sz="1600" b="1" dirty="0">
              <a:solidFill>
                <a:schemeClr val="bg2">
                  <a:lumMod val="10000"/>
                </a:schemeClr>
              </a:solidFill>
              <a:cs typeface="Arial"/>
            </a:endParaRPr>
          </a:p>
        </p:txBody>
      </p:sp>
    </p:spTree>
    <p:extLst>
      <p:ext uri="{BB962C8B-B14F-4D97-AF65-F5344CB8AC3E}">
        <p14:creationId xmlns:p14="http://schemas.microsoft.com/office/powerpoint/2010/main" val="3114618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4F8BCB5-0EEC-7135-7493-F6B60EA5B589}"/>
              </a:ext>
            </a:extLst>
          </p:cNvPr>
          <p:cNvSpPr>
            <a:spLocks noGrp="1"/>
          </p:cNvSpPr>
          <p:nvPr>
            <p:ph type="title"/>
          </p:nvPr>
        </p:nvSpPr>
        <p:spPr>
          <a:xfrm>
            <a:off x="1048578" y="355351"/>
            <a:ext cx="10094844" cy="877729"/>
          </a:xfrm>
        </p:spPr>
        <p:txBody>
          <a:bodyPr anchor="ctr">
            <a:normAutofit fontScale="90000"/>
          </a:bodyPr>
          <a:lstStyle/>
          <a:p>
            <a:pPr algn="ctr">
              <a:spcBef>
                <a:spcPts val="1500"/>
              </a:spcBef>
              <a:spcAft>
                <a:spcPts val="1500"/>
              </a:spcAft>
            </a:pPr>
            <a:r>
              <a:rPr lang="en-US" sz="4000" b="1" dirty="0">
                <a:solidFill>
                  <a:schemeClr val="bg1"/>
                </a:solidFill>
              </a:rPr>
              <a:t>Preclinical FLASH Studies with Photons</a:t>
            </a:r>
            <a:br>
              <a:rPr lang="en-US" sz="4000" b="1" dirty="0">
                <a:solidFill>
                  <a:schemeClr val="bg1"/>
                </a:solidFill>
              </a:rPr>
            </a:br>
            <a:r>
              <a:rPr lang="en-US" sz="2400" b="1" i="1" dirty="0">
                <a:solidFill>
                  <a:schemeClr val="bg1"/>
                </a:solidFill>
                <a:effectLst/>
                <a:ea typeface="Times New Roman" panose="02020603050405020304" pitchFamily="18" charset="0"/>
              </a:rPr>
              <a:t> (photon dose rates from clinical electron </a:t>
            </a:r>
            <a:r>
              <a:rPr lang="en-US" sz="2400" b="1" i="1" dirty="0" err="1">
                <a:solidFill>
                  <a:schemeClr val="bg1"/>
                </a:solidFill>
                <a:effectLst/>
                <a:ea typeface="Times New Roman" panose="02020603050405020304" pitchFamily="18" charset="0"/>
              </a:rPr>
              <a:t>linacs</a:t>
            </a:r>
            <a:r>
              <a:rPr lang="en-US" sz="2400" b="1" i="1" dirty="0">
                <a:solidFill>
                  <a:schemeClr val="bg1"/>
                </a:solidFill>
                <a:effectLst/>
                <a:ea typeface="Times New Roman" panose="02020603050405020304" pitchFamily="18" charset="0"/>
              </a:rPr>
              <a:t> </a:t>
            </a:r>
            <a:r>
              <a:rPr lang="en-US" sz="2400" b="1" i="1" dirty="0">
                <a:solidFill>
                  <a:schemeClr val="bg1"/>
                </a:solidFill>
                <a:ea typeface="Times New Roman" panose="02020603050405020304" pitchFamily="18" charset="0"/>
              </a:rPr>
              <a:t>are too low)</a:t>
            </a:r>
            <a:br>
              <a:rPr lang="en-US" sz="2400" b="1" i="1" dirty="0">
                <a:effectLst/>
                <a:ea typeface="Times New Roman" panose="02020603050405020304" pitchFamily="18" charset="0"/>
              </a:rPr>
            </a:br>
            <a:endParaRPr lang="en-US" sz="2200" dirty="0">
              <a:solidFill>
                <a:schemeClr val="bg1"/>
              </a:solidFill>
            </a:endParaRPr>
          </a:p>
        </p:txBody>
      </p:sp>
      <p:sp>
        <p:nvSpPr>
          <p:cNvPr id="3" name="Content Placeholder 2">
            <a:extLst>
              <a:ext uri="{FF2B5EF4-FFF2-40B4-BE49-F238E27FC236}">
                <a16:creationId xmlns:a16="http://schemas.microsoft.com/office/drawing/2014/main" id="{C3A24605-8BA6-949B-6CB9-6365AD0BBD59}"/>
              </a:ext>
            </a:extLst>
          </p:cNvPr>
          <p:cNvSpPr>
            <a:spLocks noGrp="1"/>
          </p:cNvSpPr>
          <p:nvPr>
            <p:ph idx="1"/>
          </p:nvPr>
        </p:nvSpPr>
        <p:spPr>
          <a:xfrm>
            <a:off x="700391" y="1627588"/>
            <a:ext cx="10515600" cy="5178287"/>
          </a:xfrm>
          <a:solidFill>
            <a:schemeClr val="bg1"/>
          </a:solidFill>
        </p:spPr>
        <p:txBody>
          <a:bodyPr>
            <a:normAutofit/>
          </a:bodyPr>
          <a:lstStyle/>
          <a:p>
            <a:pPr marL="0" indent="0">
              <a:buNone/>
            </a:pPr>
            <a:r>
              <a:rPr lang="en-US" sz="2400" b="1" i="1" dirty="0">
                <a:effectLst/>
                <a:ea typeface="Times New Roman" panose="02020603050405020304" pitchFamily="18" charset="0"/>
              </a:rPr>
              <a:t>CREATING HIGH DOSE R</a:t>
            </a:r>
            <a:r>
              <a:rPr lang="en-US" sz="2400" b="1" i="1" dirty="0">
                <a:ea typeface="Times New Roman" panose="02020603050405020304" pitchFamily="18" charset="0"/>
              </a:rPr>
              <a:t>ATES OF PHOTONS </a:t>
            </a:r>
          </a:p>
          <a:p>
            <a:pPr marL="0" indent="0">
              <a:buNone/>
            </a:pPr>
            <a:r>
              <a:rPr lang="en-US" sz="1800" b="1" i="1" dirty="0"/>
              <a:t>PHOTONS FROM LIGHT-SOURCE SYNCHROTRONS</a:t>
            </a:r>
            <a:endParaRPr lang="en-US" sz="1400" b="1" dirty="0"/>
          </a:p>
          <a:p>
            <a:r>
              <a:rPr lang="en-US" sz="1700" b="1" dirty="0">
                <a:solidFill>
                  <a:schemeClr val="accent1">
                    <a:lumMod val="75000"/>
                  </a:schemeClr>
                </a:solidFill>
              </a:rPr>
              <a:t>Synchrotron Broad-Beam Radiation therapy (SBBR) </a:t>
            </a:r>
          </a:p>
          <a:p>
            <a:pPr lvl="1"/>
            <a:r>
              <a:rPr lang="en-US" sz="1400" dirty="0"/>
              <a:t>One study did not show FLASH effect ( 37 – 41 </a:t>
            </a:r>
            <a:r>
              <a:rPr lang="en-US" sz="1400" dirty="0" err="1"/>
              <a:t>Gy</a:t>
            </a:r>
            <a:r>
              <a:rPr lang="en-US" sz="1400" dirty="0"/>
              <a:t>/sec, 4-28 </a:t>
            </a:r>
            <a:r>
              <a:rPr lang="en-US" sz="1400" dirty="0" err="1"/>
              <a:t>Gy</a:t>
            </a:r>
            <a:r>
              <a:rPr lang="en-US" sz="1400" dirty="0"/>
              <a:t> )</a:t>
            </a:r>
            <a:r>
              <a:rPr lang="en-US" sz="1400" baseline="30000" dirty="0"/>
              <a:t>1</a:t>
            </a:r>
          </a:p>
          <a:p>
            <a:pPr lvl="1"/>
            <a:r>
              <a:rPr lang="en-US" sz="1400" dirty="0"/>
              <a:t>Another, mouse-brain irradiation  (37 </a:t>
            </a:r>
            <a:r>
              <a:rPr lang="en-US" sz="1400" dirty="0" err="1"/>
              <a:t>Gy</a:t>
            </a:r>
            <a:r>
              <a:rPr lang="en-US" sz="1400" dirty="0"/>
              <a:t>/sec, 10 </a:t>
            </a:r>
            <a:r>
              <a:rPr lang="en-US" sz="1400" dirty="0" err="1"/>
              <a:t>Gy</a:t>
            </a:r>
            <a:r>
              <a:rPr lang="en-US" sz="1400" dirty="0"/>
              <a:t>), significant cognitive sparing; (vertical beam size x20 smaller)</a:t>
            </a:r>
            <a:r>
              <a:rPr lang="en-US" sz="1400" baseline="30000" dirty="0"/>
              <a:t>2</a:t>
            </a:r>
          </a:p>
          <a:p>
            <a:r>
              <a:rPr lang="en-US" sz="1700" b="1" dirty="0">
                <a:solidFill>
                  <a:schemeClr val="accent1">
                    <a:lumMod val="75000"/>
                  </a:schemeClr>
                </a:solidFill>
              </a:rPr>
              <a:t>Microbeam Radiation therapy (MRT) – grid of “pencil” photon beams</a:t>
            </a:r>
            <a:r>
              <a:rPr lang="en-US" sz="1700" b="1" baseline="30000" dirty="0">
                <a:solidFill>
                  <a:schemeClr val="accent1">
                    <a:lumMod val="75000"/>
                  </a:schemeClr>
                </a:solidFill>
              </a:rPr>
              <a:t>1</a:t>
            </a:r>
          </a:p>
          <a:p>
            <a:pPr lvl="1"/>
            <a:r>
              <a:rPr lang="en-US" sz="1400" dirty="0"/>
              <a:t>Parallel beam array,  25-100 </a:t>
            </a:r>
            <a:r>
              <a:rPr lang="en-US" sz="1400" dirty="0">
                <a:sym typeface="Symbol" panose="05050102010706020507" pitchFamily="18" charset="2"/>
              </a:rPr>
              <a:t></a:t>
            </a:r>
            <a:r>
              <a:rPr lang="en-US" sz="1400" dirty="0"/>
              <a:t>m (peak) spaced by 100-400 </a:t>
            </a:r>
            <a:r>
              <a:rPr lang="en-US" sz="1400" dirty="0">
                <a:sym typeface="Symbol" panose="05050102010706020507" pitchFamily="18" charset="2"/>
              </a:rPr>
              <a:t></a:t>
            </a:r>
            <a:r>
              <a:rPr lang="en-US" sz="1400" dirty="0"/>
              <a:t>m (valleys) </a:t>
            </a:r>
          </a:p>
          <a:p>
            <a:pPr lvl="1"/>
            <a:r>
              <a:rPr lang="en-US" sz="1400" dirty="0"/>
              <a:t>Peak average dose rate ~300 </a:t>
            </a:r>
            <a:r>
              <a:rPr lang="en-US" sz="1400" dirty="0" err="1"/>
              <a:t>Gy</a:t>
            </a:r>
            <a:r>
              <a:rPr lang="en-US" sz="1400" dirty="0"/>
              <a:t>/sec; valley average dose rate lower factor of ~30 and strong indicator of toxicity</a:t>
            </a:r>
          </a:p>
          <a:p>
            <a:pPr lvl="1"/>
            <a:r>
              <a:rPr lang="en-US" sz="1400" dirty="0"/>
              <a:t>The low dose rates, especially in valleys, conjectured to be the reason for no FLASH effect </a:t>
            </a:r>
          </a:p>
          <a:p>
            <a:pPr marL="0" indent="0">
              <a:buNone/>
            </a:pPr>
            <a:r>
              <a:rPr lang="en-US" sz="1800" b="1" i="1" dirty="0"/>
              <a:t>PHOTONS FROM BREMSSTRALUNG</a:t>
            </a:r>
            <a:r>
              <a:rPr lang="en-US" sz="1800" b="1" i="1" baseline="30000" dirty="0"/>
              <a:t>3</a:t>
            </a:r>
          </a:p>
          <a:p>
            <a:r>
              <a:rPr lang="en-US" sz="1700" b="1" dirty="0">
                <a:solidFill>
                  <a:schemeClr val="accent1">
                    <a:lumMod val="75000"/>
                  </a:schemeClr>
                </a:solidFill>
              </a:rPr>
              <a:t>FLASH dose rates produced by a high intensity 10-MeV SRF electron </a:t>
            </a:r>
            <a:r>
              <a:rPr lang="en-US" sz="1700" b="1" dirty="0" err="1">
                <a:solidFill>
                  <a:schemeClr val="accent1">
                    <a:lumMod val="75000"/>
                  </a:schemeClr>
                </a:solidFill>
              </a:rPr>
              <a:t>linac</a:t>
            </a:r>
            <a:r>
              <a:rPr lang="en-US" sz="1700" b="1" dirty="0">
                <a:solidFill>
                  <a:schemeClr val="accent1">
                    <a:lumMod val="75000"/>
                  </a:schemeClr>
                </a:solidFill>
              </a:rPr>
              <a:t>, tungsten target;  </a:t>
            </a:r>
          </a:p>
          <a:p>
            <a:pPr lvl="1"/>
            <a:r>
              <a:rPr lang="en-US" sz="1400" dirty="0"/>
              <a:t>Significant FLASH effect observed for lungs and tissues</a:t>
            </a:r>
            <a:r>
              <a:rPr lang="en-US" sz="1400" baseline="30000" dirty="0"/>
              <a:t>3</a:t>
            </a:r>
            <a:endParaRPr lang="en-US" sz="1400" i="0" u="none" strike="noStrike" baseline="30000" dirty="0"/>
          </a:p>
          <a:p>
            <a:pPr lvl="1"/>
            <a:r>
              <a:rPr lang="en-US" sz="1400" dirty="0"/>
              <a:t>Original 1969 study and a recent</a:t>
            </a:r>
            <a:r>
              <a:rPr lang="en-US" sz="1400" i="0" u="none" strike="noStrike" baseline="0" dirty="0"/>
              <a:t> Monte Carlo Study suggests FLASH with X-ray tubes may be possible</a:t>
            </a:r>
            <a:r>
              <a:rPr lang="en-US" sz="1400" i="0" u="none" strike="noStrike" baseline="30000" dirty="0"/>
              <a:t>4</a:t>
            </a:r>
            <a:endParaRPr lang="en-US" sz="1100" baseline="30000" dirty="0"/>
          </a:p>
          <a:p>
            <a:pPr marL="0" lvl="2" indent="0">
              <a:spcBef>
                <a:spcPts val="2000"/>
              </a:spcBef>
              <a:buNone/>
            </a:pPr>
            <a:r>
              <a:rPr lang="en-US" sz="1400" i="0" u="none" strike="noStrike" baseline="0" dirty="0"/>
              <a:t> </a:t>
            </a:r>
            <a:r>
              <a:rPr lang="en-US" sz="1400" i="0" u="none" strike="noStrike" baseline="30000" dirty="0"/>
              <a:t>1 </a:t>
            </a:r>
            <a:r>
              <a:rPr lang="en-US" sz="1400" i="0" u="none" strike="noStrike" baseline="0" dirty="0"/>
              <a:t>Smyth LML, et al., </a:t>
            </a:r>
            <a:r>
              <a:rPr lang="en-US" sz="1400" i="0" u="none" strike="noStrike" baseline="0" dirty="0" err="1"/>
              <a:t>doi</a:t>
            </a:r>
            <a:r>
              <a:rPr lang="en-US" sz="1400" i="0" u="none" strike="noStrike" baseline="0" dirty="0"/>
              <a:t>: 10.1038/s41598-018-30543-1), </a:t>
            </a:r>
            <a:r>
              <a:rPr lang="en-US" sz="1400" i="0" u="none" strike="noStrike" baseline="30000" dirty="0"/>
              <a:t>2 </a:t>
            </a:r>
            <a:r>
              <a:rPr lang="en-US" sz="1400" i="0" u="none" strike="noStrike" baseline="0" dirty="0" err="1"/>
              <a:t>Montay</a:t>
            </a:r>
            <a:r>
              <a:rPr lang="en-US" sz="1400" i="0" u="none" strike="noStrike" baseline="0" dirty="0"/>
              <a:t>-Gruel, et al., </a:t>
            </a:r>
            <a:r>
              <a:rPr lang="fr-FR" sz="1400" i="0" u="none" strike="noStrike" baseline="0" dirty="0" err="1"/>
              <a:t>doi</a:t>
            </a:r>
            <a:r>
              <a:rPr lang="fr-FR" sz="1400" i="0" u="none" strike="noStrike" baseline="0" dirty="0"/>
              <a:t>: 10.1016/j.radonc.2018.</a:t>
            </a:r>
            <a:r>
              <a:rPr lang="en-US" sz="1400" i="0" u="none" strike="noStrike" baseline="0" dirty="0"/>
              <a:t>08.016)</a:t>
            </a:r>
          </a:p>
          <a:p>
            <a:pPr marL="0" lvl="2" indent="0">
              <a:spcBef>
                <a:spcPts val="0"/>
              </a:spcBef>
              <a:buNone/>
            </a:pPr>
            <a:r>
              <a:rPr lang="en-US" sz="1400" i="0" u="none" strike="noStrike" baseline="30000" dirty="0"/>
              <a:t> 3 </a:t>
            </a:r>
            <a:r>
              <a:rPr lang="en-US" sz="1400" dirty="0"/>
              <a:t> Gao F, et al., </a:t>
            </a:r>
            <a:r>
              <a:rPr lang="pt-BR" sz="1400" b="0" i="0" u="none" strike="noStrike" baseline="0" dirty="0"/>
              <a:t>doi: </a:t>
            </a:r>
            <a:r>
              <a:rPr lang="pt-BR" sz="1400" b="0" i="0" u="none" strike="noStrike" baseline="0" dirty="0">
                <a:hlinkClick r:id="rId2">
                  <a:extLst>
                    <a:ext uri="{A12FA001-AC4F-418D-AE19-62706E023703}">
                      <ahyp:hlinkClr xmlns:ahyp="http://schemas.microsoft.com/office/drawing/2018/hyperlinkcolor" val="tx"/>
                    </a:ext>
                  </a:extLst>
                </a:hlinkClick>
              </a:rPr>
              <a:t>https://doi.org/10.1101/2020.11.27.401869</a:t>
            </a:r>
            <a:r>
              <a:rPr lang="pt-BR" sz="1400" b="0" i="0" u="none" strike="noStrike" baseline="0" dirty="0"/>
              <a:t>;,</a:t>
            </a:r>
            <a:r>
              <a:rPr lang="pt-BR" sz="1800" b="0" i="0" u="none" strike="noStrike" baseline="0" dirty="0">
                <a:solidFill>
                  <a:srgbClr val="000000"/>
                </a:solidFill>
                <a:latin typeface="Arial" panose="020B0604020202020204" pitchFamily="34" charset="0"/>
              </a:rPr>
              <a:t> </a:t>
            </a:r>
            <a:r>
              <a:rPr lang="en-US" sz="1400" i="0" u="none" strike="noStrike" baseline="30000" dirty="0"/>
              <a:t>4</a:t>
            </a:r>
            <a:r>
              <a:rPr lang="en-US" sz="1400" i="0" u="none" strike="noStrike" baseline="0" dirty="0"/>
              <a:t>Bzalova-Carter M, et al.,  </a:t>
            </a:r>
            <a:r>
              <a:rPr lang="en-US" sz="1400" i="0" u="none" strike="noStrike" baseline="0" dirty="0" err="1"/>
              <a:t>doi</a:t>
            </a:r>
            <a:r>
              <a:rPr lang="en-US" sz="1400" i="0" u="none" strike="noStrike" baseline="0" dirty="0"/>
              <a:t>: 10.1002/mp.13858</a:t>
            </a:r>
            <a:r>
              <a:rPr lang="fr-FR" sz="1400" i="0" u="none" strike="noStrike" baseline="0" dirty="0"/>
              <a:t>.2017.05.003</a:t>
            </a:r>
            <a:endParaRPr lang="en-US" sz="1100" dirty="0"/>
          </a:p>
          <a:p>
            <a:pPr marL="0" lvl="2" indent="0">
              <a:spcBef>
                <a:spcPts val="2000"/>
              </a:spcBef>
              <a:buNone/>
            </a:pPr>
            <a:endParaRPr lang="en-US" sz="1400" b="1" i="0" u="none" strike="noStrike" baseline="0" dirty="0"/>
          </a:p>
          <a:p>
            <a:pPr marL="0" lvl="2" indent="0">
              <a:spcBef>
                <a:spcPts val="2000"/>
              </a:spcBef>
              <a:buNone/>
            </a:pPr>
            <a:endParaRPr lang="en-US" sz="1400" b="1" dirty="0"/>
          </a:p>
          <a:p>
            <a:pPr marL="0" lvl="2" indent="0">
              <a:spcBef>
                <a:spcPts val="2000"/>
              </a:spcBef>
              <a:buNone/>
            </a:pPr>
            <a:endParaRPr lang="en-US" sz="1400" b="1" dirty="0"/>
          </a:p>
          <a:p>
            <a:pPr marL="914400" lvl="2" indent="0">
              <a:buNone/>
            </a:pPr>
            <a:endParaRPr lang="en-US" sz="1100" dirty="0"/>
          </a:p>
        </p:txBody>
      </p:sp>
    </p:spTree>
    <p:extLst>
      <p:ext uri="{BB962C8B-B14F-4D97-AF65-F5344CB8AC3E}">
        <p14:creationId xmlns:p14="http://schemas.microsoft.com/office/powerpoint/2010/main" val="3716851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4F8BCB5-0EEC-7135-7493-F6B60EA5B589}"/>
              </a:ext>
            </a:extLst>
          </p:cNvPr>
          <p:cNvSpPr>
            <a:spLocks noGrp="1"/>
          </p:cNvSpPr>
          <p:nvPr>
            <p:ph type="title"/>
          </p:nvPr>
        </p:nvSpPr>
        <p:spPr>
          <a:xfrm>
            <a:off x="1048578" y="355351"/>
            <a:ext cx="10094844" cy="877729"/>
          </a:xfrm>
        </p:spPr>
        <p:txBody>
          <a:bodyPr anchor="ctr">
            <a:normAutofit fontScale="90000"/>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000" b="1" dirty="0">
                <a:solidFill>
                  <a:schemeClr val="bg1"/>
                </a:solidFill>
              </a:rPr>
              <a:t>Preclinical FLASH Studies with Protons</a:t>
            </a:r>
            <a:br>
              <a:rPr lang="en-US" sz="4000" b="1" dirty="0">
                <a:solidFill>
                  <a:schemeClr val="bg1"/>
                </a:solidFill>
              </a:rPr>
            </a:br>
            <a:r>
              <a:rPr kumimoji="0" lang="en-US" sz="1800" b="1" i="1"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mn-cs"/>
              </a:rPr>
              <a:t>(Pulsed FLASH has been proposed using large synchrotrons and fast single-turn extraction)</a:t>
            </a:r>
            <a:br>
              <a:rPr lang="en-US" sz="2400" b="1" i="1" dirty="0">
                <a:effectLst/>
                <a:ea typeface="Times New Roman" panose="02020603050405020304" pitchFamily="18" charset="0"/>
              </a:rPr>
            </a:br>
            <a:endParaRPr lang="en-US" sz="2200" dirty="0">
              <a:solidFill>
                <a:schemeClr val="bg1"/>
              </a:solidFill>
            </a:endParaRPr>
          </a:p>
        </p:txBody>
      </p:sp>
      <p:sp>
        <p:nvSpPr>
          <p:cNvPr id="6" name="Content Placeholder 2">
            <a:extLst>
              <a:ext uri="{FF2B5EF4-FFF2-40B4-BE49-F238E27FC236}">
                <a16:creationId xmlns:a16="http://schemas.microsoft.com/office/drawing/2014/main" id="{D6AEFAC3-466B-C462-F7F7-084CEF0DC22D}"/>
              </a:ext>
            </a:extLst>
          </p:cNvPr>
          <p:cNvSpPr>
            <a:spLocks noGrp="1"/>
          </p:cNvSpPr>
          <p:nvPr>
            <p:ph idx="1"/>
          </p:nvPr>
        </p:nvSpPr>
        <p:spPr>
          <a:xfrm>
            <a:off x="838200" y="1588431"/>
            <a:ext cx="10515600" cy="5269569"/>
          </a:xfrm>
          <a:solidFill>
            <a:schemeClr val="bg1"/>
          </a:solidFill>
        </p:spPr>
        <p:txBody>
          <a:bodyPr>
            <a:normAutofit/>
          </a:bodyPr>
          <a:lstStyle/>
          <a:p>
            <a:pPr marL="0" indent="0">
              <a:buNone/>
            </a:pPr>
            <a:r>
              <a:rPr lang="en-US" sz="2000" b="1" i="1" dirty="0">
                <a:ea typeface="Times New Roman" panose="02020603050405020304" pitchFamily="18" charset="0"/>
              </a:rPr>
              <a:t>VERY HIGH PROTON DOSE RATES (CW) FROM ISO-CYCLOTRONS</a:t>
            </a:r>
            <a:endParaRPr lang="en-US" sz="2000" b="1" i="1" dirty="0"/>
          </a:p>
          <a:p>
            <a:pPr marL="0" indent="0">
              <a:buNone/>
            </a:pPr>
            <a:r>
              <a:rPr lang="en-US" sz="1800" b="1" i="1" dirty="0"/>
              <a:t>230-250 MEV PROTON THERAPY CYCLOTRONS – very few studies</a:t>
            </a:r>
            <a:endParaRPr lang="en-US" sz="1400" b="1" dirty="0"/>
          </a:p>
          <a:p>
            <a:r>
              <a:rPr lang="en-US" sz="1700" b="1" dirty="0">
                <a:solidFill>
                  <a:schemeClr val="accent1">
                    <a:lumMod val="75000"/>
                  </a:schemeClr>
                </a:solidFill>
              </a:rPr>
              <a:t>Requires shoot-through or non-degraded beam to achieve FLASH intensities</a:t>
            </a:r>
          </a:p>
          <a:p>
            <a:pPr lvl="1"/>
            <a:r>
              <a:rPr lang="en-US" sz="1400" b="1" dirty="0"/>
              <a:t>MIXED RESULTS </a:t>
            </a:r>
            <a:r>
              <a:rPr lang="en-US" sz="1400" dirty="0"/>
              <a:t> (high-energy  beam placed Bragg peak beyond the targeted area)</a:t>
            </a:r>
            <a:r>
              <a:rPr lang="en-US" sz="1400" baseline="30000" dirty="0"/>
              <a:t>1,2 </a:t>
            </a:r>
          </a:p>
          <a:p>
            <a:r>
              <a:rPr lang="en-US" sz="1700" b="1" dirty="0">
                <a:solidFill>
                  <a:schemeClr val="accent1">
                    <a:lumMod val="75000"/>
                  </a:schemeClr>
                </a:solidFill>
              </a:rPr>
              <a:t>Individual RF (MHz) proton bunch structure may be important for proton FLASH</a:t>
            </a:r>
          </a:p>
          <a:p>
            <a:pPr lvl="1"/>
            <a:r>
              <a:rPr lang="en-US" sz="1400" dirty="0"/>
              <a:t>Proton RF “bunches’  are fractions of a microsecond;  electron RF bunches are fractions of a nanosecond </a:t>
            </a:r>
          </a:p>
          <a:p>
            <a:pPr lvl="1"/>
            <a:r>
              <a:rPr lang="en-US" sz="1400" dirty="0"/>
              <a:t>Proton beam is “quasi-continuous” ; 100-300 Hz electron </a:t>
            </a:r>
            <a:r>
              <a:rPr lang="en-US" sz="1400" dirty="0" err="1"/>
              <a:t>linacs</a:t>
            </a:r>
            <a:r>
              <a:rPr lang="en-US" sz="1400" dirty="0"/>
              <a:t> produce a microsecond “macro-pulse”</a:t>
            </a:r>
          </a:p>
          <a:p>
            <a:pPr lvl="1"/>
            <a:r>
              <a:rPr lang="en-US" sz="1400" dirty="0"/>
              <a:t>For proton FLASH it can be hypothesized that the instantaneous dose rate of &gt;10</a:t>
            </a:r>
            <a:r>
              <a:rPr lang="en-US" sz="1400" baseline="30000" dirty="0"/>
              <a:t>5</a:t>
            </a:r>
            <a:r>
              <a:rPr lang="en-US" sz="1400" dirty="0"/>
              <a:t> </a:t>
            </a:r>
            <a:r>
              <a:rPr lang="en-US" sz="1400" dirty="0" err="1"/>
              <a:t>Gy</a:t>
            </a:r>
            <a:r>
              <a:rPr lang="en-US" sz="1400" dirty="0"/>
              <a:t>/sec must be achieved within the RF bunch pulse</a:t>
            </a:r>
          </a:p>
          <a:p>
            <a:pPr lvl="1"/>
            <a:r>
              <a:rPr lang="en-US" sz="1400" dirty="0"/>
              <a:t>For pulsed electron beams the instantaneous dose rate is integrated over microsecond macro-pulse</a:t>
            </a:r>
          </a:p>
          <a:p>
            <a:r>
              <a:rPr lang="en-US" sz="1700" b="1" dirty="0">
                <a:solidFill>
                  <a:schemeClr val="accent1">
                    <a:lumMod val="75000"/>
                  </a:schemeClr>
                </a:solidFill>
              </a:rPr>
              <a:t>The &lt;1 sec treatment time may not apply to quasi-continuous beams</a:t>
            </a:r>
          </a:p>
          <a:p>
            <a:pPr lvl="1"/>
            <a:r>
              <a:rPr lang="en-US" sz="1400" dirty="0"/>
              <a:t>CW electron </a:t>
            </a:r>
            <a:r>
              <a:rPr lang="en-US" sz="1400" dirty="0" err="1"/>
              <a:t>linacs</a:t>
            </a:r>
            <a:r>
              <a:rPr lang="en-US" sz="1400" dirty="0"/>
              <a:t> , like proton cyclotrons, produce a  quasi-continuous beam</a:t>
            </a:r>
            <a:endParaRPr lang="en-US" sz="1100" dirty="0"/>
          </a:p>
          <a:p>
            <a:pPr marL="0" lvl="2" indent="0">
              <a:spcBef>
                <a:spcPts val="2000"/>
              </a:spcBef>
              <a:buNone/>
            </a:pPr>
            <a:r>
              <a:rPr lang="en-US" sz="1400" b="0" i="0" u="none" strike="noStrike" baseline="30000" dirty="0"/>
              <a:t>1 </a:t>
            </a:r>
            <a:r>
              <a:rPr lang="en-US" sz="1400" b="0" i="0" u="none" strike="noStrike" baseline="0" dirty="0"/>
              <a:t>Rama N, </a:t>
            </a:r>
            <a:r>
              <a:rPr lang="en-US" sz="1400" b="0" i="0" u="none" strike="noStrike" baseline="0" dirty="0" err="1"/>
              <a:t>Saha</a:t>
            </a:r>
            <a:r>
              <a:rPr lang="en-US" sz="1400" b="0" i="0" u="none" strike="noStrike" baseline="0" dirty="0"/>
              <a:t>, et al., </a:t>
            </a:r>
            <a:r>
              <a:rPr lang="en-US" sz="1400" b="0" i="0" u="none" strike="noStrike" baseline="0" dirty="0" err="1"/>
              <a:t>doi</a:t>
            </a:r>
            <a:r>
              <a:rPr lang="en-US" sz="1400" b="0" i="0" u="none" strike="noStrike" baseline="0" dirty="0"/>
              <a:t>: 10.1016/j.ijrobp.2019.06.187, </a:t>
            </a:r>
            <a:r>
              <a:rPr lang="en-US" sz="1400" b="0" i="0" u="none" strike="noStrike" baseline="30000" dirty="0"/>
              <a:t>2 </a:t>
            </a:r>
            <a:r>
              <a:rPr lang="en-US" sz="1400" b="0" i="0" u="none" strike="noStrike" baseline="0" dirty="0" err="1"/>
              <a:t>Beyreuther</a:t>
            </a:r>
            <a:r>
              <a:rPr lang="en-US" sz="1400" b="0" i="0" u="none" strike="noStrike" baseline="0" dirty="0"/>
              <a:t> E, et al.,</a:t>
            </a:r>
            <a:r>
              <a:rPr lang="fr-FR" sz="1400" b="0" i="0" u="none" strike="noStrike" baseline="0" dirty="0"/>
              <a:t> </a:t>
            </a:r>
            <a:r>
              <a:rPr lang="fr-FR" sz="1400" b="0" i="0" u="none" strike="noStrike" baseline="0" dirty="0" err="1"/>
              <a:t>doi</a:t>
            </a:r>
            <a:r>
              <a:rPr lang="fr-FR" sz="1400" b="0" i="0" u="none" strike="noStrike" baseline="0" dirty="0"/>
              <a:t>: 10.1016/j.radonc.2019.06.024</a:t>
            </a:r>
            <a:endParaRPr lang="en-US" sz="1400" dirty="0">
              <a:solidFill>
                <a:schemeClr val="bg2">
                  <a:lumMod val="20000"/>
                  <a:lumOff val="80000"/>
                </a:schemeClr>
              </a:solidFill>
            </a:endParaRPr>
          </a:p>
        </p:txBody>
      </p:sp>
    </p:spTree>
    <p:extLst>
      <p:ext uri="{BB962C8B-B14F-4D97-AF65-F5344CB8AC3E}">
        <p14:creationId xmlns:p14="http://schemas.microsoft.com/office/powerpoint/2010/main" val="38930313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5F8AC7-23E8-427B-8C54-4AFD3F21F4CA}"/>
              </a:ext>
            </a:extLst>
          </p:cNvPr>
          <p:cNvPicPr>
            <a:picLocks noChangeAspect="1"/>
          </p:cNvPicPr>
          <p:nvPr/>
        </p:nvPicPr>
        <p:blipFill rotWithShape="1">
          <a:blip r:embed="rId3"/>
          <a:srcRect t="3944"/>
          <a:stretch/>
        </p:blipFill>
        <p:spPr>
          <a:xfrm>
            <a:off x="0" y="361950"/>
            <a:ext cx="12192000" cy="6496050"/>
          </a:xfrm>
          <a:prstGeom prst="rect">
            <a:avLst/>
          </a:prstGeom>
          <a:solidFill>
            <a:schemeClr val="bg1"/>
          </a:solidFill>
        </p:spPr>
      </p:pic>
      <p:sp>
        <p:nvSpPr>
          <p:cNvPr id="4" name="TextBox 3">
            <a:extLst>
              <a:ext uri="{FF2B5EF4-FFF2-40B4-BE49-F238E27FC236}">
                <a16:creationId xmlns:a16="http://schemas.microsoft.com/office/drawing/2014/main" id="{151D2AF7-8FA3-4CB1-841A-209777532C53}"/>
              </a:ext>
            </a:extLst>
          </p:cNvPr>
          <p:cNvSpPr txBox="1"/>
          <p:nvPr/>
        </p:nvSpPr>
        <p:spPr>
          <a:xfrm>
            <a:off x="0" y="100340"/>
            <a:ext cx="12077699" cy="523220"/>
          </a:xfrm>
          <a:prstGeom prst="rect">
            <a:avLst/>
          </a:prstGeom>
          <a:solidFill>
            <a:schemeClr val="bg1"/>
          </a:solidFill>
        </p:spPr>
        <p:txBody>
          <a:bodyPr wrap="square" rtlCol="0">
            <a:spAutoFit/>
          </a:bodyPr>
          <a:lstStyle/>
          <a:p>
            <a:r>
              <a:rPr lang="en-US" sz="1400" b="1" dirty="0"/>
              <a:t>COMPENDIUM: FLASH IN VIVO STUDIES IN NORMAL TISSUES: Irradiation parameters with outcomes for electrons (green), protons (blue) and X-rays (grey)                    J. Wilson, et. al., “Ultra-high Dose Rate (FLASH) Radiotherapy Silver Bullet or Fool’s Gold”, Frontiers in Oncology, Vol 9,  Jan 2020.</a:t>
            </a:r>
          </a:p>
        </p:txBody>
      </p:sp>
      <p:sp>
        <p:nvSpPr>
          <p:cNvPr id="5" name="Oval 4">
            <a:extLst>
              <a:ext uri="{FF2B5EF4-FFF2-40B4-BE49-F238E27FC236}">
                <a16:creationId xmlns:a16="http://schemas.microsoft.com/office/drawing/2014/main" id="{081839E7-8DD7-4241-865E-50C1D597DC76}"/>
              </a:ext>
            </a:extLst>
          </p:cNvPr>
          <p:cNvSpPr/>
          <p:nvPr/>
        </p:nvSpPr>
        <p:spPr>
          <a:xfrm>
            <a:off x="4638675" y="4514850"/>
            <a:ext cx="2438400" cy="438150"/>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20044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27679</TotalTime>
  <Words>5735</Words>
  <Application>Microsoft Office PowerPoint</Application>
  <PresentationFormat>Widescreen</PresentationFormat>
  <Paragraphs>472</Paragraphs>
  <Slides>36</Slides>
  <Notes>7</Notes>
  <HiddenSlides>0</HiddenSlides>
  <MMClips>1</MMClips>
  <ScaleCrop>false</ScaleCrop>
  <HeadingPairs>
    <vt:vector size="6" baseType="variant">
      <vt:variant>
        <vt:lpstr>Fonts Used</vt:lpstr>
      </vt:variant>
      <vt:variant>
        <vt:i4>21</vt:i4>
      </vt:variant>
      <vt:variant>
        <vt:lpstr>Theme</vt:lpstr>
      </vt:variant>
      <vt:variant>
        <vt:i4>5</vt:i4>
      </vt:variant>
      <vt:variant>
        <vt:lpstr>Slide Titles</vt:lpstr>
      </vt:variant>
      <vt:variant>
        <vt:i4>36</vt:i4>
      </vt:variant>
    </vt:vector>
  </HeadingPairs>
  <TitlesOfParts>
    <vt:vector size="62" baseType="lpstr">
      <vt:lpstr>Arial</vt:lpstr>
      <vt:lpstr>Calibri</vt:lpstr>
      <vt:lpstr>Calibri Light</vt:lpstr>
      <vt:lpstr>Cambria</vt:lpstr>
      <vt:lpstr>Cambria Math</vt:lpstr>
      <vt:lpstr>cmmi12</vt:lpstr>
      <vt:lpstr>cmr12</vt:lpstr>
      <vt:lpstr>cmr8</vt:lpstr>
      <vt:lpstr>cmsy10</vt:lpstr>
      <vt:lpstr>cmsy8</vt:lpstr>
      <vt:lpstr>Franklin Gothic Book</vt:lpstr>
      <vt:lpstr>Franklin Gothic Medium</vt:lpstr>
      <vt:lpstr>Georgia</vt:lpstr>
      <vt:lpstr>Symbol</vt:lpstr>
      <vt:lpstr>Tahoma</vt:lpstr>
      <vt:lpstr>Times</vt:lpstr>
      <vt:lpstr>Times New Roman</vt:lpstr>
      <vt:lpstr>Trebuchet MS</vt:lpstr>
      <vt:lpstr>URWPalladioL-Roma</vt:lpstr>
      <vt:lpstr>Verdana</vt:lpstr>
      <vt:lpstr>Wingdings</vt:lpstr>
      <vt:lpstr>Office Theme</vt:lpstr>
      <vt:lpstr>1_Office Theme</vt:lpstr>
      <vt:lpstr>2_Office Theme</vt:lpstr>
      <vt:lpstr>3_Office Theme</vt:lpstr>
      <vt:lpstr>4_Office Theme</vt:lpstr>
      <vt:lpstr>Very High Energy Electrons for Radiation Therapy including FLASH</vt:lpstr>
      <vt:lpstr>PowerPoint Presentation</vt:lpstr>
      <vt:lpstr>Conventional and FLASH Radiotherapy Radiation therapy is driven by new accelerator technologies and innovation </vt:lpstr>
      <vt:lpstr>The FLASH Effect:  Dose rates far exceed conventional therapies</vt:lpstr>
      <vt:lpstr>Preclinical FLASH Studies with Electrons</vt:lpstr>
      <vt:lpstr>FLASH Effect in Skin Irradiation with electrons </vt:lpstr>
      <vt:lpstr>Preclinical FLASH Studies with Photons  (photon dose rates from clinical electron linacs are too low) </vt:lpstr>
      <vt:lpstr>Preclinical FLASH Studies with Protons (Pulsed FLASH has been proposed using large synchrotrons and fast single-turn extraction) </vt:lpstr>
      <vt:lpstr>PowerPoint Presentation</vt:lpstr>
      <vt:lpstr>PowerPoint Presentation</vt:lpstr>
      <vt:lpstr>FLASH STUDIES AT ACCELERATOR FACILITIES †R. Schulte and C.  Johnstone, editors,  “Transformative Technology for FLASH Radiation Therapy”, in Appl. Sci., 13(8), Apr, 2023, pp. 5021. https://doi.org/10.3390/app13085021</vt:lpstr>
      <vt:lpstr>Beam Conditions for FLASH</vt:lpstr>
      <vt:lpstr>Factors that Influence the FLASH effect mean and instantaneous dose rate, total dose, pulse structure, fractionation, and radiation type</vt:lpstr>
      <vt:lpstr>FLASH intensities translated into hadron accelerator currents Dose translated to a clinical application of ion FLASH - Derived from electron FLASH conditions </vt:lpstr>
      <vt:lpstr>Clinical FLASH with Pulsed Electron Accelerators A pulsed electron accelerator is very effective for applying clinical FLASH </vt:lpstr>
      <vt:lpstr>Towards Understanding FLASH Radiobiology What do we know about the radiobiology and radiation chemistry of FLASH?</vt:lpstr>
      <vt:lpstr>Broad Clinical Application of FLASH requires VHEE beams Deeper cancers require penetration depths up to 30 cm – a 200-250 MeV electron beam </vt:lpstr>
      <vt:lpstr>What about Dosimetry – Monitoring FLASH delivery FLASH is ~1000 times faster</vt:lpstr>
      <vt:lpstr>PHASER Project</vt:lpstr>
      <vt:lpstr>DEFT Project</vt:lpstr>
      <vt:lpstr>ROAD Project</vt:lpstr>
      <vt:lpstr>LIGHT Project</vt:lpstr>
      <vt:lpstr>ACCIL Project</vt:lpstr>
      <vt:lpstr>ACCIL R&amp;D activities</vt:lpstr>
      <vt:lpstr>PowerPoint Presentation</vt:lpstr>
      <vt:lpstr>PowerPoint Presentation</vt:lpstr>
      <vt:lpstr>PowerPoint Presentation</vt:lpstr>
      <vt:lpstr>PowerPoint Presentation</vt:lpstr>
      <vt:lpstr>PowerPoint Presentation</vt:lpstr>
      <vt:lpstr>Commercial Accelerator Design Objectives GOAL: To produce 150 – 250 MeV electrons in a compact accelerator format </vt:lpstr>
      <vt:lpstr>Evolution of Recirculating Electron AcceleratorsHybrid From microtron to a single-arc, fixed-field, CW recirculating Linear Accelerator – jump RF buckets </vt:lpstr>
      <vt:lpstr>A High-Energy 10-200-MeV RLA RLA racetrack – Miniaturizing 6-150 MeV, 4-acceleration turn electron CBETA eRLA</vt:lpstr>
      <vt:lpstr>Fixed Field Compact Isochronous Accelerators  GOAL: To produce 150 – 250 MeV electrons in a compact accelerator format </vt:lpstr>
      <vt:lpstr>FLASH – a groundbreaking modality in cancer treatment</vt:lpstr>
      <vt:lpstr>Thank you!</vt:lpstr>
      <vt:lpstr>4TeV Muon Collider Isochronous Storage Ring Lattice  after all a muon is just a heavy electron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 J Johnstone</dc:creator>
  <cp:lastModifiedBy>Carol J Johnstone</cp:lastModifiedBy>
  <cp:revision>947</cp:revision>
  <dcterms:created xsi:type="dcterms:W3CDTF">2019-08-06T02:43:28Z</dcterms:created>
  <dcterms:modified xsi:type="dcterms:W3CDTF">2024-03-14T16:45:24Z</dcterms:modified>
</cp:coreProperties>
</file>