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63" r:id="rId5"/>
    <p:sldId id="1105" r:id="rId6"/>
    <p:sldId id="387" r:id="rId7"/>
    <p:sldId id="1564" r:id="rId8"/>
    <p:sldId id="1990" r:id="rId9"/>
    <p:sldId id="537" r:id="rId10"/>
    <p:sldId id="1991" r:id="rId11"/>
    <p:sldId id="1985" r:id="rId12"/>
    <p:sldId id="1992" r:id="rId13"/>
    <p:sldId id="1993" r:id="rId14"/>
    <p:sldId id="1994" r:id="rId15"/>
    <p:sldId id="265" r:id="rId16"/>
    <p:sldId id="441" r:id="rId17"/>
    <p:sldId id="528" r:id="rId18"/>
    <p:sldId id="1997" r:id="rId19"/>
    <p:sldId id="1996" r:id="rId20"/>
    <p:sldId id="1556" r:id="rId21"/>
    <p:sldId id="1995" r:id="rId22"/>
    <p:sldId id="1110" r:id="rId2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CC00"/>
    <a:srgbClr val="FFE699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21" autoAdjust="0"/>
    <p:restoredTop sz="86380" autoAdjust="0"/>
  </p:normalViewPr>
  <p:slideViewPr>
    <p:cSldViewPr snapToObjects="1" showGuides="1">
      <p:cViewPr varScale="1">
        <p:scale>
          <a:sx n="152" d="100"/>
          <a:sy n="152" d="100"/>
        </p:scale>
        <p:origin x="792" y="192"/>
      </p:cViewPr>
      <p:guideLst>
        <p:guide orient="horz" pos="4080"/>
        <p:guide pos="240"/>
      </p:guideLst>
    </p:cSldViewPr>
  </p:slideViewPr>
  <p:outlineViewPr>
    <p:cViewPr>
      <p:scale>
        <a:sx n="33" d="100"/>
        <a:sy n="33" d="100"/>
      </p:scale>
      <p:origin x="-48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20/11/2023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20/11/2023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2127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Aggiungi</a:t>
            </a:r>
            <a:r>
              <a:rPr lang="en-US" dirty="0"/>
              <a:t> </a:t>
            </a:r>
            <a:r>
              <a:rPr lang="en-US" dirty="0" err="1"/>
              <a:t>dettagli</a:t>
            </a:r>
            <a:r>
              <a:rPr lang="en-US" dirty="0"/>
              <a:t> 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519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2926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9616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145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AF289B4-A20D-8546-820F-224929B92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L. Ristori - PMG #56 – 21 Nov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4243A9A-9BE1-474F-94E0-BE7B890B86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L. Ristori - PMG #56 – 21 Nov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2158561-15A4-6C46-8971-CBB5B9C53BF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L. Ristori - PMG #56 – 21 Nov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409759-FF9E-CD40-BCA2-05AD3452F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L. Ristori - PMG #56 – 21 Nov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C0678-C4FF-EE4B-808D-948246C403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L. Ristori - PMG #56 – 21 Nov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AB84FB2-61C3-0F49-99A3-609B4E15E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L. Ristori - PMG #56 – 21 Nov 2023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L. Ristori - PMG #56 – 21 Nov 2023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4.jpeg"/><Relationship Id="rId3" Type="http://schemas.microsoft.com/office/2007/relationships/hdphoto" Target="../media/hdphoto2.wdp"/><Relationship Id="rId7" Type="http://schemas.openxmlformats.org/officeDocument/2006/relationships/image" Target="../media/image49.jpeg"/><Relationship Id="rId12" Type="http://schemas.openxmlformats.org/officeDocument/2006/relationships/image" Target="../media/image53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11" Type="http://schemas.openxmlformats.org/officeDocument/2006/relationships/image" Target="../media/image52.jpeg"/><Relationship Id="rId5" Type="http://schemas.microsoft.com/office/2007/relationships/hdphoto" Target="../media/hdphoto3.wdp"/><Relationship Id="rId15" Type="http://schemas.openxmlformats.org/officeDocument/2006/relationships/image" Target="../media/image56.jpeg"/><Relationship Id="rId10" Type="http://schemas.microsoft.com/office/2007/relationships/hdphoto" Target="../media/hdphoto4.wdp"/><Relationship Id="rId4" Type="http://schemas.openxmlformats.org/officeDocument/2006/relationships/image" Target="../media/image47.png"/><Relationship Id="rId9" Type="http://schemas.openxmlformats.org/officeDocument/2006/relationships/image" Target="../media/image51.png"/><Relationship Id="rId14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8915" y="2708920"/>
            <a:ext cx="7200000" cy="1584175"/>
          </a:xfrm>
        </p:spPr>
        <p:txBody>
          <a:bodyPr/>
          <a:lstStyle/>
          <a:p>
            <a:r>
              <a:rPr lang="en-GB" sz="3600" dirty="0"/>
              <a:t>302.3 RFD Dressed Crab Cavities</a:t>
            </a:r>
            <a:endParaRPr lang="en-GB" sz="3600" b="0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Leonardo Ristori – Fermilab</a:t>
            </a:r>
          </a:p>
          <a:p>
            <a:r>
              <a:rPr lang="en-GB" dirty="0"/>
              <a:t>L2 Manager – RFD Dressed Crab Cavities Fabrication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1371600" y="5877272"/>
            <a:ext cx="6480000" cy="349250"/>
          </a:xfrm>
        </p:spPr>
        <p:txBody>
          <a:bodyPr>
            <a:normAutofit/>
          </a:bodyPr>
          <a:lstStyle/>
          <a:p>
            <a:r>
              <a:rPr lang="en-US" dirty="0"/>
              <a:t>PMG #56 – 21</a:t>
            </a:r>
            <a:r>
              <a:rPr lang="en-US" baseline="30000" dirty="0"/>
              <a:t>st</a:t>
            </a:r>
            <a:r>
              <a:rPr lang="en-US" dirty="0"/>
              <a:t> November 2023</a:t>
            </a:r>
            <a:endParaRPr lang="en-GB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5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DB44C65-ED5F-4917-AB4C-09083E3E6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RFD Series manufacturing at ZRI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3E114-73F4-DB49-9E08-1CB64EF33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6BBBAF2-79A1-414D-A331-5E9DA615C1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L. Ristori - PMG #56 – 21 Nov 2023</a:t>
            </a:r>
            <a:endParaRPr lang="en-GB"/>
          </a:p>
        </p:txBody>
      </p:sp>
      <p:pic>
        <p:nvPicPr>
          <p:cNvPr id="4" name="Picture 3" descr="A picture containing text, indoor, blue&#10;&#10;Description automatically generated">
            <a:extLst>
              <a:ext uri="{FF2B5EF4-FFF2-40B4-BE49-F238E27FC236}">
                <a16:creationId xmlns:a16="http://schemas.microsoft.com/office/drawing/2014/main" id="{9474F0BD-BC10-BB98-651B-69B87D3463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8"/>
          <a:stretch/>
        </p:blipFill>
        <p:spPr>
          <a:xfrm>
            <a:off x="5463063" y="830837"/>
            <a:ext cx="3277513" cy="298574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E70619B-A7CB-94BA-A72D-7EAB2D9A8D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819" y="832486"/>
            <a:ext cx="4171511" cy="22659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Picture 11" descr="A picture containing lined, several, arranged&#10;&#10;Description automatically generated">
            <a:extLst>
              <a:ext uri="{FF2B5EF4-FFF2-40B4-BE49-F238E27FC236}">
                <a16:creationId xmlns:a16="http://schemas.microsoft.com/office/drawing/2014/main" id="{D7AE857B-348A-4B3F-DF6F-D45232B3A42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9023" y="4267200"/>
            <a:ext cx="2579177" cy="16933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6D25A9C-26AD-30F6-D4D0-4A643E9EB1D6}"/>
              </a:ext>
            </a:extLst>
          </p:cNvPr>
          <p:cNvSpPr txBox="1"/>
          <p:nvPr/>
        </p:nvSpPr>
        <p:spPr>
          <a:xfrm>
            <a:off x="6761496" y="30109"/>
            <a:ext cx="2401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M. Narduzzi - FNAL</a:t>
            </a:r>
          </a:p>
        </p:txBody>
      </p:sp>
      <p:pic>
        <p:nvPicPr>
          <p:cNvPr id="23" name="Picture 22" descr="A group of metal objects on a table&#10;&#10;Description automatically generated">
            <a:extLst>
              <a:ext uri="{FF2B5EF4-FFF2-40B4-BE49-F238E27FC236}">
                <a16:creationId xmlns:a16="http://schemas.microsoft.com/office/drawing/2014/main" id="{ADEA5822-E862-6CF0-FE3E-AB028E7F075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3150" y="3514244"/>
            <a:ext cx="1917700" cy="2159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E3FA8FD9-EEEE-81E3-6F76-15B23CDAFA9C}"/>
              </a:ext>
            </a:extLst>
          </p:cNvPr>
          <p:cNvGrpSpPr/>
          <p:nvPr/>
        </p:nvGrpSpPr>
        <p:grpSpPr>
          <a:xfrm>
            <a:off x="436196" y="3526944"/>
            <a:ext cx="2819400" cy="2146300"/>
            <a:chOff x="309943" y="3736487"/>
            <a:chExt cx="2819400" cy="2146300"/>
          </a:xfrm>
        </p:grpSpPr>
        <p:pic>
          <p:nvPicPr>
            <p:cNvPr id="25" name="Picture 24" descr="A group of silver objects on a table&#10;&#10;Description automatically generated">
              <a:extLst>
                <a:ext uri="{FF2B5EF4-FFF2-40B4-BE49-F238E27FC236}">
                  <a16:creationId xmlns:a16="http://schemas.microsoft.com/office/drawing/2014/main" id="{E0A87B6F-9C10-45F6-B52D-C3EFBC291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9943" y="3736487"/>
              <a:ext cx="2819400" cy="214630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7B1BA05-1083-D8DD-2E91-BF3DEB01F4D6}"/>
                </a:ext>
              </a:extLst>
            </p:cNvPr>
            <p:cNvSpPr/>
            <p:nvPr/>
          </p:nvSpPr>
          <p:spPr>
            <a:xfrm rot="19974628">
              <a:off x="1318866" y="4032109"/>
              <a:ext cx="453413" cy="214827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B4486A7-33A1-F33F-DB53-AFC8C2953448}"/>
                </a:ext>
              </a:extLst>
            </p:cNvPr>
            <p:cNvSpPr/>
            <p:nvPr/>
          </p:nvSpPr>
          <p:spPr>
            <a:xfrm rot="19636492">
              <a:off x="335648" y="4534654"/>
              <a:ext cx="700556" cy="24440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FF19568-A37F-0DE4-435D-BFC34F72E13B}"/>
                </a:ext>
              </a:extLst>
            </p:cNvPr>
            <p:cNvSpPr/>
            <p:nvPr/>
          </p:nvSpPr>
          <p:spPr>
            <a:xfrm rot="20232667">
              <a:off x="1877870" y="3742413"/>
              <a:ext cx="398960" cy="214827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574785D-64DC-DDFE-D1C6-9E512D175DF8}"/>
                </a:ext>
              </a:extLst>
            </p:cNvPr>
            <p:cNvSpPr/>
            <p:nvPr/>
          </p:nvSpPr>
          <p:spPr>
            <a:xfrm rot="19974628">
              <a:off x="2663918" y="3995745"/>
              <a:ext cx="398960" cy="214827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776393A-E2C1-4187-D54C-3DE690FADDBF}"/>
                </a:ext>
              </a:extLst>
            </p:cNvPr>
            <p:cNvSpPr/>
            <p:nvPr/>
          </p:nvSpPr>
          <p:spPr>
            <a:xfrm rot="19974628">
              <a:off x="2188693" y="4362552"/>
              <a:ext cx="496491" cy="30467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6438899-EDD6-E49C-6310-C8540D066E1F}"/>
                </a:ext>
              </a:extLst>
            </p:cNvPr>
            <p:cNvSpPr/>
            <p:nvPr/>
          </p:nvSpPr>
          <p:spPr>
            <a:xfrm rot="19974628">
              <a:off x="1390964" y="5008992"/>
              <a:ext cx="672733" cy="39639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B973F16-1396-DECC-B284-2CF1BF221E80}"/>
              </a:ext>
            </a:extLst>
          </p:cNvPr>
          <p:cNvSpPr txBox="1"/>
          <p:nvPr/>
        </p:nvSpPr>
        <p:spPr>
          <a:xfrm>
            <a:off x="381000" y="5736200"/>
            <a:ext cx="2971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Residual issues with pole-forming, discarded ~30% of parts.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081F605-97EA-4482-95DF-5656BF8539CB}"/>
              </a:ext>
            </a:extLst>
          </p:cNvPr>
          <p:cNvSpPr txBox="1"/>
          <p:nvPr/>
        </p:nvSpPr>
        <p:spPr>
          <a:xfrm>
            <a:off x="3429000" y="5737797"/>
            <a:ext cx="2101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Acceptable deflecting poles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F0B575-EF65-A438-29C3-55C44978118A}"/>
              </a:ext>
            </a:extLst>
          </p:cNvPr>
          <p:cNvSpPr txBox="1"/>
          <p:nvPr/>
        </p:nvSpPr>
        <p:spPr>
          <a:xfrm>
            <a:off x="6482495" y="6025095"/>
            <a:ext cx="1533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Waveguide Boxes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565F9AA-965C-CE71-520C-DA45C1E4C35A}"/>
              </a:ext>
            </a:extLst>
          </p:cNvPr>
          <p:cNvSpPr txBox="1"/>
          <p:nvPr/>
        </p:nvSpPr>
        <p:spPr>
          <a:xfrm>
            <a:off x="2203603" y="3095726"/>
            <a:ext cx="1533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End-Caps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DC1C0D2-22C9-DC01-FB1F-A832C92FBC2D}"/>
              </a:ext>
            </a:extLst>
          </p:cNvPr>
          <p:cNvSpPr txBox="1"/>
          <p:nvPr/>
        </p:nvSpPr>
        <p:spPr>
          <a:xfrm>
            <a:off x="6553200" y="3829100"/>
            <a:ext cx="1533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Pole Corners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0A5DC5-55F6-39AB-61D2-7C5936F33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59184"/>
            <a:ext cx="7920000" cy="3114770"/>
          </a:xfr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1270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lIns="274320" tIns="457200" rIns="274320" bIns="91440"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Series cavity fabrication in full swing, progressing not without surprises, with NCRs being managed successfully.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Raw materials yield within estimates despite having to discard 6 poles due to residual issues with forming.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Zanon will perform all processing and clean room assemblies to deliver cavities in test-ready conditions at Fermilab.</a:t>
            </a:r>
          </a:p>
        </p:txBody>
      </p:sp>
    </p:spTree>
    <p:extLst>
      <p:ext uri="{BB962C8B-B14F-4D97-AF65-F5344CB8AC3E}">
        <p14:creationId xmlns:p14="http://schemas.microsoft.com/office/powerpoint/2010/main" val="343816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orking on a machine&#10;&#10;Description automatically generated with medium confidence">
            <a:extLst>
              <a:ext uri="{FF2B5EF4-FFF2-40B4-BE49-F238E27FC236}">
                <a16:creationId xmlns:a16="http://schemas.microsoft.com/office/drawing/2014/main" id="{F9AEDA22-0557-BD64-BD9D-C40C382571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5570" y="1146921"/>
            <a:ext cx="1848267" cy="22765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95BF99-6406-FEED-3551-7093E79A0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Jacketing (Magnetic Shields + Helium Tanks)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CC6ED-2DBE-1080-4EF5-7117638A9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685" y="1219129"/>
            <a:ext cx="4038063" cy="4906963"/>
          </a:xfrm>
        </p:spPr>
        <p:txBody>
          <a:bodyPr>
            <a:normAutofit fontScale="92500" lnSpcReduction="10000"/>
          </a:bodyPr>
          <a:lstStyle/>
          <a:p>
            <a:pPr>
              <a:buSzPct val="100000"/>
              <a:buFont typeface="Wingdings" pitchFamily="2" charset="2"/>
              <a:buChar char="§"/>
            </a:pPr>
            <a:r>
              <a:rPr lang="en-US" sz="2000" b="1" dirty="0">
                <a:solidFill>
                  <a:srgbClr val="5F5F5F"/>
                </a:solidFill>
                <a:latin typeface="Helvetica" panose="020B0604020202020204" pitchFamily="34" charset="0"/>
              </a:rPr>
              <a:t>Purchase Orders </a:t>
            </a:r>
            <a:r>
              <a:rPr lang="en-US" sz="2000" dirty="0">
                <a:solidFill>
                  <a:srgbClr val="5F5F5F"/>
                </a:solidFill>
                <a:latin typeface="Helvetica" panose="020B0604020202020204" pitchFamily="34" charset="0"/>
              </a:rPr>
              <a:t>for prototypes, pre-series, and series </a:t>
            </a:r>
            <a:r>
              <a:rPr lang="en-US" sz="2000" u="sng" dirty="0">
                <a:solidFill>
                  <a:srgbClr val="5F5F5F"/>
                </a:solidFill>
                <a:latin typeface="Helvetica" panose="020B0604020202020204" pitchFamily="34" charset="0"/>
              </a:rPr>
              <a:t>are all in place</a:t>
            </a:r>
            <a:r>
              <a:rPr lang="en-US" sz="2000" dirty="0">
                <a:solidFill>
                  <a:srgbClr val="5F5F5F"/>
                </a:solidFill>
                <a:latin typeface="Helvetica" panose="020B0604020202020204" pitchFamily="34" charset="0"/>
              </a:rPr>
              <a:t>.</a:t>
            </a:r>
          </a:p>
          <a:p>
            <a:pP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rgbClr val="5F5F5F"/>
                </a:solidFill>
                <a:latin typeface="Helvetica" panose="020B0604020202020204" pitchFamily="34" charset="0"/>
              </a:rPr>
              <a:t>Integration activities started at Zanon on Proto #2. Currently machining interface adapter rings.</a:t>
            </a:r>
          </a:p>
          <a:p>
            <a:pP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rgbClr val="5F5F5F"/>
                </a:solidFill>
                <a:latin typeface="Helvetica" panose="020B0604020202020204" pitchFamily="34" charset="0"/>
              </a:rPr>
              <a:t>Glove box and rotational tool are completed. Welding staff is dedicated exclusively to AUP.</a:t>
            </a:r>
          </a:p>
          <a:p>
            <a:pP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rgbClr val="5F5F5F"/>
                </a:solidFill>
                <a:latin typeface="Helvetica" panose="020B0604020202020204" pitchFamily="34" charset="0"/>
              </a:rPr>
              <a:t>Jacketed cavities will be shipped to JLab for cold tests with HOM dampers.</a:t>
            </a:r>
          </a:p>
          <a:p>
            <a:pP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rgbClr val="5F5F5F"/>
                </a:solidFill>
                <a:latin typeface="Helvetica" panose="020B0604020202020204" pitchFamily="34" charset="0"/>
              </a:rPr>
              <a:t>JLab will perform final HPR, installation of HOMs and cold-tests. </a:t>
            </a:r>
          </a:p>
          <a:p>
            <a:pP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rgbClr val="5F5F5F"/>
                </a:solidFill>
                <a:latin typeface="Helvetica" panose="020B0604020202020204" pitchFamily="34" charset="0"/>
              </a:rPr>
              <a:t>Shipment to TRIUMF will be done using CERN shipping frames.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E85DEE-7798-052C-7C06-670F17FDA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25BC7-AA3F-863F-BE5C-6BDC36E82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L. Ristori - PMG #56 – 21 Nov 2023</a:t>
            </a:r>
            <a:endParaRPr lang="en-GB" dirty="0"/>
          </a:p>
        </p:txBody>
      </p:sp>
      <p:pic>
        <p:nvPicPr>
          <p:cNvPr id="9" name="Picture 8" descr="A picture containing music, indoor, metal, silver&#10;&#10;Description automatically generated">
            <a:extLst>
              <a:ext uri="{FF2B5EF4-FFF2-40B4-BE49-F238E27FC236}">
                <a16:creationId xmlns:a16="http://schemas.microsoft.com/office/drawing/2014/main" id="{328879A1-BC61-7553-703C-36A6A72DFC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8985" y="911987"/>
            <a:ext cx="898137" cy="73860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9" descr="A picture containing indoor, counter, pan&#10;&#10;Description automatically generated">
            <a:extLst>
              <a:ext uri="{FF2B5EF4-FFF2-40B4-BE49-F238E27FC236}">
                <a16:creationId xmlns:a16="http://schemas.microsoft.com/office/drawing/2014/main" id="{E3694AD1-DD0C-F41F-69CB-D8E8BCFDFC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5761" y="1646692"/>
            <a:ext cx="527855" cy="8492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Picture 10" descr="A picture containing metalware, screw&#10;&#10;Description automatically generated">
            <a:extLst>
              <a:ext uri="{FF2B5EF4-FFF2-40B4-BE49-F238E27FC236}">
                <a16:creationId xmlns:a16="http://schemas.microsoft.com/office/drawing/2014/main" id="{8C1B05D7-801F-EDE4-D697-E2FEF718B1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6157" y="2579868"/>
            <a:ext cx="647061" cy="100093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C91B71-CCE6-3F41-1C79-BE082CE6C20E}"/>
              </a:ext>
            </a:extLst>
          </p:cNvPr>
          <p:cNvSpPr txBox="1"/>
          <p:nvPr/>
        </p:nvSpPr>
        <p:spPr>
          <a:xfrm>
            <a:off x="5207363" y="3522442"/>
            <a:ext cx="25590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/>
              <a:t>Helium Tank components at Zanon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0562569-109B-D93C-8E48-2411EAE9F92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841" y="1199364"/>
            <a:ext cx="2080702" cy="214599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Picture 13" descr="A picture containing indoor, floor&#10;&#10;Description automatically generated">
            <a:extLst>
              <a:ext uri="{FF2B5EF4-FFF2-40B4-BE49-F238E27FC236}">
                <a16:creationId xmlns:a16="http://schemas.microsoft.com/office/drawing/2014/main" id="{1901907D-638F-77FD-E1C8-D475E4E762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8639" y="4137145"/>
            <a:ext cx="2559676" cy="189089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5" name="Picture 14" descr="A picture containing miller&#10;&#10;Description automatically generated">
            <a:extLst>
              <a:ext uri="{FF2B5EF4-FFF2-40B4-BE49-F238E27FC236}">
                <a16:creationId xmlns:a16="http://schemas.microsoft.com/office/drawing/2014/main" id="{840B33C7-0665-80D4-02FE-95551A0A7D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1174" y="4137145"/>
            <a:ext cx="1672259" cy="189089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A21A4C7-B463-50C2-AD6B-97054004BA59}"/>
              </a:ext>
            </a:extLst>
          </p:cNvPr>
          <p:cNvSpPr txBox="1"/>
          <p:nvPr/>
        </p:nvSpPr>
        <p:spPr>
          <a:xfrm>
            <a:off x="5181600" y="6096000"/>
            <a:ext cx="2610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Tooling and Glove-Box at Zanon</a:t>
            </a:r>
          </a:p>
        </p:txBody>
      </p:sp>
    </p:spTree>
    <p:extLst>
      <p:ext uri="{BB962C8B-B14F-4D97-AF65-F5344CB8AC3E}">
        <p14:creationId xmlns:p14="http://schemas.microsoft.com/office/powerpoint/2010/main" val="1545765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898591FD-8DFB-0553-B555-8B26F73EB894}"/>
              </a:ext>
            </a:extLst>
          </p:cNvPr>
          <p:cNvGrpSpPr/>
          <p:nvPr/>
        </p:nvGrpSpPr>
        <p:grpSpPr>
          <a:xfrm>
            <a:off x="707550" y="248901"/>
            <a:ext cx="3283017" cy="2494985"/>
            <a:chOff x="2657952" y="1772816"/>
            <a:chExt cx="4263817" cy="3240361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92661D4E-8E4B-395E-1C0F-DC73C1A144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57952" y="1772816"/>
              <a:ext cx="4263817" cy="3096344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3633137-D811-1110-9BE6-14A45F82F005}"/>
                </a:ext>
              </a:extLst>
            </p:cNvPr>
            <p:cNvSpPr/>
            <p:nvPr/>
          </p:nvSpPr>
          <p:spPr>
            <a:xfrm>
              <a:off x="2843808" y="1916832"/>
              <a:ext cx="936104" cy="129614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D330463-0274-13E8-E1F2-E83D54701EAA}"/>
                </a:ext>
              </a:extLst>
            </p:cNvPr>
            <p:cNvSpPr/>
            <p:nvPr/>
          </p:nvSpPr>
          <p:spPr>
            <a:xfrm>
              <a:off x="5436096" y="4149081"/>
              <a:ext cx="720080" cy="864096"/>
            </a:xfrm>
            <a:prstGeom prst="rect">
              <a:avLst/>
            </a:prstGeom>
            <a:noFill/>
            <a:ln w="19050">
              <a:solidFill>
                <a:srgbClr val="0017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034863C-FF25-1BDC-889D-0A50A2D50845}"/>
                </a:ext>
              </a:extLst>
            </p:cNvPr>
            <p:cNvSpPr/>
            <p:nvPr/>
          </p:nvSpPr>
          <p:spPr>
            <a:xfrm>
              <a:off x="5488669" y="2725922"/>
              <a:ext cx="673351" cy="974108"/>
            </a:xfrm>
            <a:prstGeom prst="rect">
              <a:avLst/>
            </a:prstGeom>
            <a:noFill/>
            <a:ln w="19050">
              <a:solidFill>
                <a:srgbClr val="00FF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HOMs Fabrication at JLab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L. Ristori - PMG #56 – 21 Nov 2023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266538-F160-46D4-AE9C-76FBA84566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688" y="6208234"/>
            <a:ext cx="2520280" cy="54788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F1CD57-C28A-44DF-8529-99716408D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1A42A3F-E4F2-8628-77BF-2CC1546F89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7261" y="2989872"/>
            <a:ext cx="2389539" cy="326277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5C6D44F-D11B-E1DA-1BD9-16445F5B59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4200" y="897956"/>
            <a:ext cx="1689562" cy="176212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D8E721A-1F8E-3717-FCCC-FC5616FC5712}"/>
              </a:ext>
            </a:extLst>
          </p:cNvPr>
          <p:cNvSpPr txBox="1"/>
          <p:nvPr/>
        </p:nvSpPr>
        <p:spPr>
          <a:xfrm>
            <a:off x="6761496" y="30109"/>
            <a:ext cx="240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N. </a:t>
            </a:r>
            <a:r>
              <a:rPr lang="en-US" i="1" dirty="0" err="1"/>
              <a:t>Huque</a:t>
            </a:r>
            <a:r>
              <a:rPr lang="en-US" i="1" dirty="0"/>
              <a:t> - JLab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92FC465-D866-2B73-5FF8-E10B64324B3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2168" y="897956"/>
            <a:ext cx="1832781" cy="174645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D713DCA-1637-DECD-EA6C-021BF016FE89}"/>
              </a:ext>
            </a:extLst>
          </p:cNvPr>
          <p:cNvSpPr txBox="1"/>
          <p:nvPr/>
        </p:nvSpPr>
        <p:spPr>
          <a:xfrm>
            <a:off x="5256600" y="2341321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ighlight>
                  <a:srgbClr val="B4C6E7"/>
                </a:highlight>
              </a:rPr>
              <a:t>Prototypes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125136C-3917-D32D-5478-CD98CCA360DA}"/>
              </a:ext>
            </a:extLst>
          </p:cNvPr>
          <p:cNvSpPr txBox="1"/>
          <p:nvPr/>
        </p:nvSpPr>
        <p:spPr>
          <a:xfrm>
            <a:off x="7315199" y="2341321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ighlight>
                  <a:srgbClr val="B4C6E7"/>
                </a:highlight>
              </a:rPr>
              <a:t>Pre-Series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4603E6B0-D453-E0C2-313C-C3544CAF2256}"/>
              </a:ext>
            </a:extLst>
          </p:cNvPr>
          <p:cNvSpPr txBox="1">
            <a:spLocks/>
          </p:cNvSpPr>
          <p:nvPr/>
        </p:nvSpPr>
        <p:spPr>
          <a:xfrm>
            <a:off x="356560" y="4620453"/>
            <a:ext cx="5950804" cy="16932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charset="2"/>
              <a:buChar char="§"/>
              <a:defRPr sz="16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Quality of Hook/Tee EBW are improved (top right).</a:t>
            </a:r>
          </a:p>
          <a:p>
            <a:r>
              <a:rPr lang="en-US" sz="1800" dirty="0"/>
              <a:t>The most critical dimensions are the gap and parallelism between the hook and tee (bottom right). </a:t>
            </a:r>
            <a:r>
              <a:rPr lang="en-US" sz="1800" u="sng" dirty="0"/>
              <a:t>Pre-Series deviations are smaller than prototypes</a:t>
            </a:r>
            <a:r>
              <a:rPr lang="en-US" sz="1800" dirty="0"/>
              <a:t>, which passed simulations and RF check.</a:t>
            </a:r>
          </a:p>
        </p:txBody>
      </p:sp>
      <p:sp>
        <p:nvSpPr>
          <p:cNvPr id="44" name="Right Arrow 43">
            <a:extLst>
              <a:ext uri="{FF2B5EF4-FFF2-40B4-BE49-F238E27FC236}">
                <a16:creationId xmlns:a16="http://schemas.microsoft.com/office/drawing/2014/main" id="{7D302F39-6835-7E75-2628-6144F7FF20EE}"/>
              </a:ext>
            </a:extLst>
          </p:cNvPr>
          <p:cNvSpPr/>
          <p:nvPr/>
        </p:nvSpPr>
        <p:spPr>
          <a:xfrm rot="5400000">
            <a:off x="7334454" y="3276600"/>
            <a:ext cx="647291" cy="228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D447AB9E-07F4-E8C6-3339-B3A9272FE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560" y="2836839"/>
            <a:ext cx="3702324" cy="1680475"/>
          </a:xfrm>
          <a:ln>
            <a:solidFill>
              <a:schemeClr val="accent5"/>
            </a:solidFill>
          </a:ln>
        </p:spPr>
        <p:txBody>
          <a:bodyPr>
            <a:normAutofit/>
          </a:bodyPr>
          <a:lstStyle/>
          <a:p>
            <a:r>
              <a:rPr lang="en-US" sz="1800" dirty="0"/>
              <a:t>PRR held in May 2022</a:t>
            </a:r>
          </a:p>
          <a:p>
            <a:r>
              <a:rPr lang="en-US" sz="1800" dirty="0"/>
              <a:t>Prototype: 3 sets (FY21/FY22) </a:t>
            </a:r>
            <a:r>
              <a:rPr lang="en-US" sz="1800" i="1" dirty="0"/>
              <a:t>Complete (only 1 usable set)</a:t>
            </a:r>
          </a:p>
          <a:p>
            <a:r>
              <a:rPr lang="en-US" sz="1800" u="sng" dirty="0"/>
              <a:t>Pre-Series: 3 sets (FY24)</a:t>
            </a:r>
          </a:p>
          <a:p>
            <a:r>
              <a:rPr lang="en-US" sz="1800" dirty="0"/>
              <a:t>Series: 8 sets (also FY24)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F878EBD-23B2-8AE6-9A72-40FB1ED96B32}"/>
              </a:ext>
            </a:extLst>
          </p:cNvPr>
          <p:cNvGrpSpPr/>
          <p:nvPr/>
        </p:nvGrpSpPr>
        <p:grpSpPr>
          <a:xfrm>
            <a:off x="4183859" y="3078979"/>
            <a:ext cx="2172938" cy="1265644"/>
            <a:chOff x="4300057" y="3844807"/>
            <a:chExt cx="4345347" cy="2650853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D94A52F-63CB-3841-FF2F-5934768ED19F}"/>
                </a:ext>
              </a:extLst>
            </p:cNvPr>
            <p:cNvGrpSpPr/>
            <p:nvPr/>
          </p:nvGrpSpPr>
          <p:grpSpPr>
            <a:xfrm>
              <a:off x="4300057" y="3844807"/>
              <a:ext cx="4345347" cy="2650853"/>
              <a:chOff x="519730" y="2125558"/>
              <a:chExt cx="8109585" cy="4947207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98667C91-1615-9A6E-F6D3-844F967BFB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61173" y="3843979"/>
                <a:ext cx="0" cy="183974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725039A4-8106-D885-DAA6-5BE730F4F4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54515" y="4374466"/>
                <a:ext cx="0" cy="180170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D6793FCA-D4F1-3352-BEAA-05D55B69C5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131840" y="4345600"/>
                <a:ext cx="2497606" cy="2190750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B8757045-EB51-41AE-594A-DE88C6C43E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71040" y="2125559"/>
                <a:ext cx="3758275" cy="2311553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1C08345B-35CB-F503-849B-3C7E5BA7CC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9730" y="2125558"/>
                <a:ext cx="3744416" cy="2311553"/>
              </a:xfrm>
              <a:prstGeom prst="rect">
                <a:avLst/>
              </a:prstGeom>
            </p:spPr>
          </p:pic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15ADAC0D-D2D7-C16B-0680-F06BA51C161F}"/>
                  </a:ext>
                </a:extLst>
              </p:cNvPr>
              <p:cNvSpPr txBox="1"/>
              <p:nvPr/>
            </p:nvSpPr>
            <p:spPr>
              <a:xfrm>
                <a:off x="5906891" y="4606510"/>
                <a:ext cx="2591850" cy="1864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500" dirty="0"/>
                  <a:t>Visual Test</a:t>
                </a:r>
              </a:p>
              <a:p>
                <a:pPr algn="r"/>
                <a:r>
                  <a:rPr lang="en-US" sz="500" dirty="0"/>
                  <a:t>Penetrant Test</a:t>
                </a:r>
              </a:p>
              <a:p>
                <a:pPr algn="r"/>
                <a:r>
                  <a:rPr lang="en-US" sz="500" dirty="0"/>
                  <a:t>Radiographic Test</a:t>
                </a:r>
              </a:p>
              <a:p>
                <a:pPr algn="r"/>
                <a:r>
                  <a:rPr lang="en-US" sz="500" dirty="0"/>
                  <a:t>Metallographic Test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A07997C-6084-DA8F-55C4-7F7B03F0DDA3}"/>
                  </a:ext>
                </a:extLst>
              </p:cNvPr>
              <p:cNvSpPr txBox="1"/>
              <p:nvPr/>
            </p:nvSpPr>
            <p:spPr>
              <a:xfrm>
                <a:off x="554513" y="4606510"/>
                <a:ext cx="2591850" cy="2466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" dirty="0"/>
                  <a:t>Visual Test</a:t>
                </a:r>
              </a:p>
              <a:p>
                <a:r>
                  <a:rPr lang="en-US" sz="500" dirty="0"/>
                  <a:t>Penetrant Test</a:t>
                </a:r>
              </a:p>
              <a:p>
                <a:r>
                  <a:rPr lang="en-US" sz="500" dirty="0"/>
                  <a:t>Radiographic Test</a:t>
                </a:r>
              </a:p>
              <a:p>
                <a:r>
                  <a:rPr lang="en-US" sz="500" dirty="0"/>
                  <a:t>Metallographic Test</a:t>
                </a:r>
              </a:p>
              <a:p>
                <a:r>
                  <a:rPr lang="en-US" sz="500" dirty="0"/>
                  <a:t>Bend Test</a:t>
                </a:r>
              </a:p>
              <a:p>
                <a:r>
                  <a:rPr lang="en-US" sz="500" dirty="0"/>
                  <a:t>Tensile Test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B56FBB-2C33-200E-4D1D-E1FAA99C2EEC}"/>
                </a:ext>
              </a:extLst>
            </p:cNvPr>
            <p:cNvGrpSpPr/>
            <p:nvPr/>
          </p:nvGrpSpPr>
          <p:grpSpPr>
            <a:xfrm>
              <a:off x="5240049" y="5064576"/>
              <a:ext cx="2430070" cy="440739"/>
              <a:chOff x="2391938" y="4437111"/>
              <a:chExt cx="4358240" cy="790449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68AB014-7535-A0DA-DE20-467DE7208296}"/>
                  </a:ext>
                </a:extLst>
              </p:cNvPr>
              <p:cNvSpPr/>
              <p:nvPr/>
            </p:nvSpPr>
            <p:spPr>
              <a:xfrm>
                <a:off x="3357435" y="4770360"/>
                <a:ext cx="457200" cy="4572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CAC54008-B5CC-728D-029B-E25986404550}"/>
                  </a:ext>
                </a:extLst>
              </p:cNvPr>
              <p:cNvSpPr/>
              <p:nvPr/>
            </p:nvSpPr>
            <p:spPr>
              <a:xfrm>
                <a:off x="4654406" y="4770360"/>
                <a:ext cx="457200" cy="4572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2217E02F-9D80-F163-8E0F-8CC7CBC7F256}"/>
                  </a:ext>
                </a:extLst>
              </p:cNvPr>
              <p:cNvCxnSpPr>
                <a:cxnSpLocks/>
                <a:stCxn id="51" idx="1"/>
              </p:cNvCxnSpPr>
              <p:nvPr/>
            </p:nvCxnSpPr>
            <p:spPr>
              <a:xfrm flipH="1" flipV="1">
                <a:off x="2391938" y="4437111"/>
                <a:ext cx="1032452" cy="40020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A3CAB164-7CAE-EE77-6670-BD5E262A6575}"/>
                  </a:ext>
                </a:extLst>
              </p:cNvPr>
              <p:cNvCxnSpPr>
                <a:cxnSpLocks/>
                <a:stCxn id="52" idx="7"/>
              </p:cNvCxnSpPr>
              <p:nvPr/>
            </p:nvCxnSpPr>
            <p:spPr>
              <a:xfrm flipV="1">
                <a:off x="5044651" y="4437112"/>
                <a:ext cx="1705527" cy="400203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5DCDF88-ED2D-C6F7-655F-431AF2239955}"/>
              </a:ext>
            </a:extLst>
          </p:cNvPr>
          <p:cNvSpPr txBox="1"/>
          <p:nvPr/>
        </p:nvSpPr>
        <p:spPr>
          <a:xfrm>
            <a:off x="7991673" y="3706809"/>
            <a:ext cx="81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Hook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F8F931-0E99-8666-0F7D-3D89105CD651}"/>
              </a:ext>
            </a:extLst>
          </p:cNvPr>
          <p:cNvSpPr txBox="1"/>
          <p:nvPr/>
        </p:nvSpPr>
        <p:spPr>
          <a:xfrm>
            <a:off x="6490151" y="3461220"/>
            <a:ext cx="81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Tee</a:t>
            </a:r>
          </a:p>
        </p:txBody>
      </p:sp>
    </p:spTree>
    <p:extLst>
      <p:ext uri="{BB962C8B-B14F-4D97-AF65-F5344CB8AC3E}">
        <p14:creationId xmlns:p14="http://schemas.microsoft.com/office/powerpoint/2010/main" val="262518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44" grpId="0" animBg="1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7EB8D-8BBF-4D3B-81FD-1E8D21D76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Failures of Ceramic Windows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D7195-2B2B-417E-AAF0-EF6F9C2A5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593" y="933024"/>
            <a:ext cx="4695044" cy="5423326"/>
          </a:xfrm>
        </p:spPr>
        <p:txBody>
          <a:bodyPr>
            <a:noAutofit/>
          </a:bodyPr>
          <a:lstStyle/>
          <a:p>
            <a:r>
              <a:rPr lang="en-US" sz="1800" dirty="0"/>
              <a:t>First set of tests were carried out at CERN in </a:t>
            </a:r>
            <a:r>
              <a:rPr lang="en-US" sz="1800" b="1" dirty="0"/>
              <a:t>February 2023</a:t>
            </a:r>
            <a:r>
              <a:rPr lang="en-US" sz="1800" dirty="0"/>
              <a:t>. Parts held vacuum with no visible surface damage.</a:t>
            </a:r>
          </a:p>
          <a:p>
            <a:r>
              <a:rPr lang="en-US" sz="1800" dirty="0"/>
              <a:t>After sectioning, internal cracks were discovered. Observed both on JLab and CERN ceramics. </a:t>
            </a:r>
            <a:r>
              <a:rPr lang="en-US" sz="1800" u="sng" dirty="0"/>
              <a:t>Preexisting and caused by cutting.</a:t>
            </a:r>
            <a:r>
              <a:rPr lang="en-US" sz="1800" dirty="0"/>
              <a:t> </a:t>
            </a:r>
          </a:p>
          <a:p>
            <a:r>
              <a:rPr lang="en-US" sz="1800" dirty="0"/>
              <a:t>Tests were repeated in </a:t>
            </a:r>
            <a:r>
              <a:rPr lang="en-US" sz="1800" b="1" dirty="0"/>
              <a:t>August 2023</a:t>
            </a:r>
            <a:r>
              <a:rPr lang="en-US" sz="1800" dirty="0"/>
              <a:t>. </a:t>
            </a:r>
            <a:r>
              <a:rPr lang="en-US" sz="1800" u="sng" dirty="0"/>
              <a:t>Worse results</a:t>
            </a:r>
            <a:r>
              <a:rPr lang="en-US" sz="1800" dirty="0"/>
              <a:t>. Samples had radial cracks and</a:t>
            </a:r>
            <a:r>
              <a:rPr lang="en-US" sz="1800" u="sng" dirty="0"/>
              <a:t> this time during installation</a:t>
            </a:r>
            <a:r>
              <a:rPr lang="en-US" sz="1800" dirty="0"/>
              <a:t> (bottom right). </a:t>
            </a:r>
          </a:p>
          <a:p>
            <a:r>
              <a:rPr lang="en-US" sz="1800" u="sng" dirty="0"/>
              <a:t>JLab is fast-tracking one set </a:t>
            </a:r>
            <a:r>
              <a:rPr lang="en-US" sz="1800" dirty="0"/>
              <a:t>based on integrity of prototypes, with additional measures implemented. </a:t>
            </a:r>
            <a:r>
              <a:rPr lang="en-US" sz="1800" u="sng" dirty="0"/>
              <a:t>Two additional sets will be made </a:t>
            </a:r>
            <a:r>
              <a:rPr lang="en-US" sz="1800" dirty="0"/>
              <a:t>using CERN-provided ceramics.</a:t>
            </a:r>
          </a:p>
          <a:p>
            <a:r>
              <a:rPr lang="en-US" sz="1800" dirty="0"/>
              <a:t>ADDITIONALLY: CERN will provide 2 complete HOM sets + 4 ceramic sets as </a:t>
            </a:r>
            <a:r>
              <a:rPr lang="en-US" sz="1800" b="1" dirty="0"/>
              <a:t>Parts Exchange </a:t>
            </a:r>
            <a:r>
              <a:rPr lang="en-US" sz="1800" dirty="0"/>
              <a:t>items.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C96683-0AA0-4B8A-B13B-78FDC3A0B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50E985-2E7C-4298-8783-2F46ECE97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L. Ristori - PMG #56 – 21 Nov 2023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C47F6F-EC5D-5267-1C9D-4816D6FCBC9E}"/>
              </a:ext>
            </a:extLst>
          </p:cNvPr>
          <p:cNvSpPr txBox="1"/>
          <p:nvPr/>
        </p:nvSpPr>
        <p:spPr>
          <a:xfrm>
            <a:off x="6761496" y="30109"/>
            <a:ext cx="2401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N. </a:t>
            </a:r>
            <a:r>
              <a:rPr lang="en-US" i="1" dirty="0" err="1"/>
              <a:t>Huque</a:t>
            </a:r>
            <a:r>
              <a:rPr lang="en-US" i="1" dirty="0"/>
              <a:t> - JLab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828F78C-41EB-03D0-731D-10BD362C4534}"/>
              </a:ext>
            </a:extLst>
          </p:cNvPr>
          <p:cNvGrpSpPr/>
          <p:nvPr/>
        </p:nvGrpSpPr>
        <p:grpSpPr>
          <a:xfrm>
            <a:off x="5156437" y="1104689"/>
            <a:ext cx="3682763" cy="2781511"/>
            <a:chOff x="5156437" y="1104689"/>
            <a:chExt cx="3682763" cy="27815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8879ADD-E06A-4B64-84A3-019403291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6437" y="2395412"/>
              <a:ext cx="3682763" cy="122194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307C803-9C68-4B96-BB8D-D2984C9C6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56437" y="1104689"/>
              <a:ext cx="3682762" cy="124639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1A67027-CE8C-7273-E3FA-3FE64EDA484A}"/>
                </a:ext>
              </a:extLst>
            </p:cNvPr>
            <p:cNvSpPr txBox="1"/>
            <p:nvPr/>
          </p:nvSpPr>
          <p:spPr>
            <a:xfrm>
              <a:off x="5177409" y="3624590"/>
              <a:ext cx="366179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Liquid penetrant testing on sectioned ceramic windows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6631E71-FD8C-0CE2-DC6C-C0CA5624FE05}"/>
              </a:ext>
            </a:extLst>
          </p:cNvPr>
          <p:cNvGrpSpPr/>
          <p:nvPr/>
        </p:nvGrpSpPr>
        <p:grpSpPr>
          <a:xfrm>
            <a:off x="5177410" y="4088148"/>
            <a:ext cx="3661790" cy="2101461"/>
            <a:chOff x="5177410" y="4088148"/>
            <a:chExt cx="3661790" cy="210146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2E5A37A-2D50-49D5-6397-52F549241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7410" y="4267200"/>
              <a:ext cx="3661790" cy="1647806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EC236B8-EF82-4D97-0BC9-53F377D330BA}"/>
                </a:ext>
              </a:extLst>
            </p:cNvPr>
            <p:cNvSpPr/>
            <p:nvPr/>
          </p:nvSpPr>
          <p:spPr>
            <a:xfrm rot="20920179">
              <a:off x="6986438" y="4800600"/>
              <a:ext cx="609600" cy="99060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CB75993-6D5E-A5AA-7397-47AF2B163E56}"/>
                </a:ext>
              </a:extLst>
            </p:cNvPr>
            <p:cNvSpPr/>
            <p:nvPr/>
          </p:nvSpPr>
          <p:spPr>
            <a:xfrm rot="20037717">
              <a:off x="6152206" y="4088148"/>
              <a:ext cx="431878" cy="891504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38BA265-9C44-14C6-0344-D2B871E238E9}"/>
                </a:ext>
              </a:extLst>
            </p:cNvPr>
            <p:cNvSpPr txBox="1"/>
            <p:nvPr/>
          </p:nvSpPr>
          <p:spPr>
            <a:xfrm>
              <a:off x="5177410" y="5927999"/>
              <a:ext cx="366179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Surface fractures appearing during installation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512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BF99-6406-FEED-3551-7093E79A0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11" y="239481"/>
            <a:ext cx="7920000" cy="720000"/>
          </a:xfrm>
        </p:spPr>
        <p:txBody>
          <a:bodyPr/>
          <a:lstStyle/>
          <a:p>
            <a:r>
              <a:rPr lang="en-US" dirty="0"/>
              <a:t>Activities at JLab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E85DEE-7798-052C-7C06-670F17FDA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25BC7-AA3F-863F-BE5C-6BDC36E82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L. Ristori - PMG #56 – 21 Nov 2023</a:t>
            </a:r>
            <a:endParaRPr lang="en-GB" dirty="0"/>
          </a:p>
        </p:txBody>
      </p:sp>
      <p:pic>
        <p:nvPicPr>
          <p:cNvPr id="18" name="Picture 17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3E51429E-F4B9-D409-474F-B1F6804D97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728" y="3675785"/>
            <a:ext cx="3442657" cy="232607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0" name="Picture 19" descr="A picture containing indoor, wall&#10;&#10;Description automatically generated">
            <a:extLst>
              <a:ext uri="{FF2B5EF4-FFF2-40B4-BE49-F238E27FC236}">
                <a16:creationId xmlns:a16="http://schemas.microsoft.com/office/drawing/2014/main" id="{29E893DF-C1D4-5219-0A2E-5D94812534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776607" y="4063461"/>
            <a:ext cx="2326072" cy="155071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E49EA28-3EED-2FDA-F912-5155C738CB36}"/>
              </a:ext>
            </a:extLst>
          </p:cNvPr>
          <p:cNvSpPr txBox="1"/>
          <p:nvPr/>
        </p:nvSpPr>
        <p:spPr>
          <a:xfrm>
            <a:off x="2241982" y="6021037"/>
            <a:ext cx="17899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/>
              <a:t>Clean-Room Assembly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D8BC3D4-31E6-D0BA-757B-04C068CE8274}"/>
              </a:ext>
            </a:extLst>
          </p:cNvPr>
          <p:cNvGrpSpPr/>
          <p:nvPr/>
        </p:nvGrpSpPr>
        <p:grpSpPr>
          <a:xfrm>
            <a:off x="6350868" y="2596069"/>
            <a:ext cx="2344452" cy="3451364"/>
            <a:chOff x="5590113" y="1185713"/>
            <a:chExt cx="3349605" cy="4931092"/>
          </a:xfrm>
        </p:grpSpPr>
        <p:pic>
          <p:nvPicPr>
            <p:cNvPr id="24" name="Picture 23" descr="A close-up of a mechanical device&#10;&#10;Description automatically generated with medium confidence">
              <a:extLst>
                <a:ext uri="{FF2B5EF4-FFF2-40B4-BE49-F238E27FC236}">
                  <a16:creationId xmlns:a16="http://schemas.microsoft.com/office/drawing/2014/main" id="{D0CDAFB0-245A-F89B-25BC-795CEBE5F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6973859" y="3854340"/>
              <a:ext cx="2206385" cy="1654789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26" name="Picture 25" descr="A picture containing indoor, person&#10;&#10;Description automatically generated">
              <a:extLst>
                <a:ext uri="{FF2B5EF4-FFF2-40B4-BE49-F238E27FC236}">
                  <a16:creationId xmlns:a16="http://schemas.microsoft.com/office/drawing/2014/main" id="{BF23B887-F948-ED58-1A7C-B7D7198EA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6763632" y="1491543"/>
              <a:ext cx="2446644" cy="1834983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22" name="Picture 21" descr="A close-up of a machine&#10;&#10;Description automatically generated with medium confidence">
              <a:extLst>
                <a:ext uri="{FF2B5EF4-FFF2-40B4-BE49-F238E27FC236}">
                  <a16:creationId xmlns:a16="http://schemas.microsoft.com/office/drawing/2014/main" id="{D92703DA-905D-3CDC-0137-8F0F25A7EA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551"/>
            <a:stretch/>
          </p:blipFill>
          <p:spPr>
            <a:xfrm rot="5400000">
              <a:off x="5316693" y="1459133"/>
              <a:ext cx="2206384" cy="1659543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4461C99-6FD8-6F41-19A6-17D86836461D}"/>
                </a:ext>
              </a:extLst>
            </p:cNvPr>
            <p:cNvSpPr txBox="1"/>
            <p:nvPr/>
          </p:nvSpPr>
          <p:spPr>
            <a:xfrm>
              <a:off x="5598309" y="5839806"/>
              <a:ext cx="3341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i="1" dirty="0"/>
                <a:t>Ultrasonic, Dimensional, Vacuum Inspections</a:t>
              </a:r>
            </a:p>
          </p:txBody>
        </p:sp>
        <p:pic>
          <p:nvPicPr>
            <p:cNvPr id="16" name="Picture 15" descr="A close-up of a faucet&#10;&#10;Description automatically generated with medium confidence">
              <a:extLst>
                <a:ext uri="{FF2B5EF4-FFF2-40B4-BE49-F238E27FC236}">
                  <a16:creationId xmlns:a16="http://schemas.microsoft.com/office/drawing/2014/main" id="{2E790831-D6B2-BCE6-9DEC-53412A2B9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59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185473" y="3734757"/>
              <a:ext cx="2477022" cy="1651348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42E9F84-BBDB-D48E-EC11-F4A9CCCA355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714" y="2080076"/>
            <a:ext cx="2363873" cy="124722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00D686-312E-1FF0-757B-CB468206E78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242" y="893501"/>
            <a:ext cx="2437680" cy="127019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AC21E6-C6B9-0A21-7574-E0E625254F51}"/>
              </a:ext>
            </a:extLst>
          </p:cNvPr>
          <p:cNvSpPr txBox="1"/>
          <p:nvPr/>
        </p:nvSpPr>
        <p:spPr>
          <a:xfrm>
            <a:off x="708532" y="3321293"/>
            <a:ext cx="2545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RF Acceptance Measurements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BFDDEA-8AC4-584F-6F89-7FA5A4A40A3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993311" y="691755"/>
            <a:ext cx="1471772" cy="159263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5E776B-31E1-9B6C-3DD1-8B3B48EB3377}"/>
              </a:ext>
            </a:extLst>
          </p:cNvPr>
          <p:cNvSpPr txBox="1"/>
          <p:nvPr/>
        </p:nvSpPr>
        <p:spPr>
          <a:xfrm>
            <a:off x="7082225" y="2227517"/>
            <a:ext cx="12939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/>
              <a:t>Thermal Shocks</a:t>
            </a:r>
          </a:p>
        </p:txBody>
      </p:sp>
      <p:pic>
        <p:nvPicPr>
          <p:cNvPr id="14" name="Content Placeholder 6">
            <a:extLst>
              <a:ext uri="{FF2B5EF4-FFF2-40B4-BE49-F238E27FC236}">
                <a16:creationId xmlns:a16="http://schemas.microsoft.com/office/drawing/2014/main" id="{8075C825-5CAF-8773-A3C7-AFA5069EEE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38304" y="1944621"/>
            <a:ext cx="1275525" cy="1275525"/>
          </a:xfrm>
          <a:ln w="1905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EF6B47-0990-8998-2134-C970D52326BF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892103" y="871984"/>
            <a:ext cx="1178358" cy="14205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96572BF-D026-E8AA-3D3D-33742B97C469}"/>
              </a:ext>
            </a:extLst>
          </p:cNvPr>
          <p:cNvSpPr txBox="1"/>
          <p:nvPr/>
        </p:nvSpPr>
        <p:spPr>
          <a:xfrm>
            <a:off x="4080091" y="3220146"/>
            <a:ext cx="1420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/>
              <a:t>Series Fabrication</a:t>
            </a:r>
          </a:p>
        </p:txBody>
      </p:sp>
    </p:spTree>
    <p:extLst>
      <p:ext uri="{BB962C8B-B14F-4D97-AF65-F5344CB8AC3E}">
        <p14:creationId xmlns:p14="http://schemas.microsoft.com/office/powerpoint/2010/main" val="950032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BEADC-B8E7-47E5-42E9-1C6AD08C5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Schedule for 1</a:t>
            </a:r>
            <a:r>
              <a:rPr lang="en-US" baseline="30000" dirty="0"/>
              <a:t>st</a:t>
            </a:r>
            <a:r>
              <a:rPr lang="en-US" dirty="0"/>
              <a:t> Cavity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C5436B-E033-D873-CE82-A8A9A0F4B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9E7EC-8335-6CA9-D08B-466EB381C9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L. Ristori - PMG #56 – 21 Nov 2023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290FCAA-C16D-96A5-CCB7-7C25B076E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4038600"/>
            <a:ext cx="7920000" cy="2087563"/>
          </a:xfrm>
        </p:spPr>
        <p:txBody>
          <a:bodyPr>
            <a:normAutofit/>
          </a:bodyPr>
          <a:lstStyle/>
          <a:p>
            <a:r>
              <a:rPr lang="en-US" sz="2000" dirty="0"/>
              <a:t>PO placed, Kick-off meeting held, official schedule received.</a:t>
            </a:r>
          </a:p>
          <a:p>
            <a:r>
              <a:rPr lang="en-US" sz="2000" dirty="0"/>
              <a:t>Raw materials ordered by Zanon</a:t>
            </a:r>
          </a:p>
          <a:p>
            <a:r>
              <a:rPr lang="en-US" sz="2000" dirty="0"/>
              <a:t>2 months allotted for turnaround on cold-tests at Fermilab</a:t>
            </a:r>
          </a:p>
          <a:p>
            <a:r>
              <a:rPr lang="en-US" sz="2000" dirty="0"/>
              <a:t>Machining of interface </a:t>
            </a:r>
            <a:r>
              <a:rPr lang="en-US" sz="2000" dirty="0" err="1"/>
              <a:t>Ti</a:t>
            </a:r>
            <a:r>
              <a:rPr lang="en-US" sz="2000" dirty="0"/>
              <a:t> rings in parallel while cavity at Fermilab</a:t>
            </a:r>
          </a:p>
          <a:p>
            <a:r>
              <a:rPr lang="en-US" sz="2000" dirty="0"/>
              <a:t>1.5 months for jacketing at Zanon</a:t>
            </a:r>
          </a:p>
        </p:txBody>
      </p:sp>
      <p:pic>
        <p:nvPicPr>
          <p:cNvPr id="10" name="Content Placeholder 6" descr="A screen shot of a computer&#10;&#10;Description automatically generated">
            <a:extLst>
              <a:ext uri="{FF2B5EF4-FFF2-40B4-BE49-F238E27FC236}">
                <a16:creationId xmlns:a16="http://schemas.microsoft.com/office/drawing/2014/main" id="{81961DEB-C634-F8E9-0102-1E6B5FB95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49" y="955023"/>
            <a:ext cx="8571302" cy="247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77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1E6E7-1DD6-B530-E29C-E81B029EB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Schedule for Cavities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A85FB2D-BAF6-5B06-4800-A4C102C37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7500" y="990600"/>
            <a:ext cx="7389000" cy="522379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AD4CBA-A6B4-3A65-D043-720539D1A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B7015-C94A-C443-12BC-18798C960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L. Ristori - PMG #56 – 21 Nov 2023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AAEBDE-3FA3-B704-C75C-19C4D7BA3C77}"/>
              </a:ext>
            </a:extLst>
          </p:cNvPr>
          <p:cNvSpPr txBox="1"/>
          <p:nvPr/>
        </p:nvSpPr>
        <p:spPr>
          <a:xfrm>
            <a:off x="7086600" y="2990796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Feb 2025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0CCA0324-27C3-4FCC-85EC-1B1FBBE072E6}"/>
              </a:ext>
            </a:extLst>
          </p:cNvPr>
          <p:cNvSpPr/>
          <p:nvPr/>
        </p:nvSpPr>
        <p:spPr>
          <a:xfrm>
            <a:off x="7734300" y="3298573"/>
            <a:ext cx="228600" cy="1828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D72211-C7F9-6393-0771-312D541FB644}"/>
              </a:ext>
            </a:extLst>
          </p:cNvPr>
          <p:cNvSpPr txBox="1"/>
          <p:nvPr/>
        </p:nvSpPr>
        <p:spPr>
          <a:xfrm>
            <a:off x="1600200" y="36500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Today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CC4D6FF4-21FA-29CD-F6E6-BB2E22F369E8}"/>
              </a:ext>
            </a:extLst>
          </p:cNvPr>
          <p:cNvSpPr/>
          <p:nvPr/>
        </p:nvSpPr>
        <p:spPr>
          <a:xfrm rot="10800000">
            <a:off x="2133600" y="1773697"/>
            <a:ext cx="228600" cy="1828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C78EB28B-3501-3928-7577-4D6CE6ED32C9}"/>
              </a:ext>
            </a:extLst>
          </p:cNvPr>
          <p:cNvSpPr/>
          <p:nvPr/>
        </p:nvSpPr>
        <p:spPr>
          <a:xfrm>
            <a:off x="5410200" y="1295400"/>
            <a:ext cx="152400" cy="1392697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726358-F56A-8539-0DC8-C3229EA1DEB1}"/>
              </a:ext>
            </a:extLst>
          </p:cNvPr>
          <p:cNvSpPr txBox="1"/>
          <p:nvPr/>
        </p:nvSpPr>
        <p:spPr>
          <a:xfrm>
            <a:off x="5486400" y="1696572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Pre-Series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C6C5F242-062C-2F61-25D1-9CCBB45DA122}"/>
              </a:ext>
            </a:extLst>
          </p:cNvPr>
          <p:cNvSpPr/>
          <p:nvPr/>
        </p:nvSpPr>
        <p:spPr>
          <a:xfrm rot="10800000">
            <a:off x="3962400" y="2743198"/>
            <a:ext cx="228600" cy="3276601"/>
          </a:xfrm>
          <a:prstGeom prst="righ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20D096-3821-249E-C94B-3479A02B6B3E}"/>
              </a:ext>
            </a:extLst>
          </p:cNvPr>
          <p:cNvSpPr txBox="1"/>
          <p:nvPr/>
        </p:nvSpPr>
        <p:spPr>
          <a:xfrm>
            <a:off x="2819400" y="4227609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Series</a:t>
            </a:r>
          </a:p>
        </p:txBody>
      </p:sp>
    </p:spTree>
    <p:extLst>
      <p:ext uri="{BB962C8B-B14F-4D97-AF65-F5344CB8AC3E}">
        <p14:creationId xmlns:p14="http://schemas.microsoft.com/office/powerpoint/2010/main" val="1464329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B640A-3E3C-1D94-D0FA-F6DB89C3B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Rebaseline Delivery 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F3AAF-053B-69BD-AB89-66A40D61F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242A2-87E9-2DB6-1A30-1B73AB051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L. Ristori - PMG #56 – 21 Nov 2023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0FF5044-62E0-4660-6098-38546B166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900000"/>
            <a:ext cx="7920000" cy="930249"/>
          </a:xfrm>
        </p:spPr>
        <p:txBody>
          <a:bodyPr>
            <a:normAutofit/>
          </a:bodyPr>
          <a:lstStyle/>
          <a:p>
            <a:r>
              <a:rPr lang="en-US" sz="2000" dirty="0"/>
              <a:t>Dates in AUP Rebaseline were formally accepted by CERN (see EDMS 2781934)</a:t>
            </a:r>
          </a:p>
        </p:txBody>
      </p:sp>
      <p:pic>
        <p:nvPicPr>
          <p:cNvPr id="10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9E593239-41AE-238C-18AE-7278B77071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000" y="1957093"/>
            <a:ext cx="7918450" cy="2943814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587E8A0D-ED6A-9D0A-3409-9CCECD911E7A}"/>
              </a:ext>
            </a:extLst>
          </p:cNvPr>
          <p:cNvSpPr/>
          <p:nvPr/>
        </p:nvSpPr>
        <p:spPr>
          <a:xfrm>
            <a:off x="2743200" y="3276600"/>
            <a:ext cx="1752600" cy="1624307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AE56CC-75A8-55A0-F3E2-6363F6AFCEDA}"/>
              </a:ext>
            </a:extLst>
          </p:cNvPr>
          <p:cNvSpPr txBox="1"/>
          <p:nvPr/>
        </p:nvSpPr>
        <p:spPr>
          <a:xfrm>
            <a:off x="2362200" y="51054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3"/>
                </a:solidFill>
              </a:rPr>
              <a:t>Consistent with</a:t>
            </a:r>
          </a:p>
          <a:p>
            <a:pPr algn="ctr"/>
            <a:r>
              <a:rPr lang="en-US" dirty="0">
                <a:solidFill>
                  <a:schemeClr val="accent3"/>
                </a:solidFill>
              </a:rPr>
              <a:t>AUP Rebaseline</a:t>
            </a:r>
          </a:p>
        </p:txBody>
      </p:sp>
    </p:spTree>
    <p:extLst>
      <p:ext uri="{BB962C8B-B14F-4D97-AF65-F5344CB8AC3E}">
        <p14:creationId xmlns:p14="http://schemas.microsoft.com/office/powerpoint/2010/main" val="187681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419D2-300C-65F6-BC62-417094C77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Delivery Dates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AE5DDB-CCE4-08B2-2BAC-579B832E1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L. Ristori - PMG #56 – 21 Nov 2023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AA585-8126-B216-6C35-9987D03CD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fr-FR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CA1C4-9514-7B4F-976F-D92F7E296653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9FE72-7CD1-1B38-079A-704081758196}"/>
              </a:ext>
            </a:extLst>
          </p:cNvPr>
          <p:cNvSpPr txBox="1"/>
          <p:nvPr/>
        </p:nvSpPr>
        <p:spPr>
          <a:xfrm>
            <a:off x="1981200" y="6202461"/>
            <a:ext cx="145264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/>
              <a:t>1 cell = 1 month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509A7D2-DF89-E1A7-8203-8C956E506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051" y="443378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 descr="A table with numbers and letters&#10;&#10;Description automatically generated">
            <a:extLst>
              <a:ext uri="{FF2B5EF4-FFF2-40B4-BE49-F238E27FC236}">
                <a16:creationId xmlns:a16="http://schemas.microsoft.com/office/drawing/2014/main" id="{E5117937-3678-6D2B-376F-ADC814741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865281"/>
            <a:ext cx="7772400" cy="2870961"/>
          </a:xfrm>
          <a:prstGeom prst="rect">
            <a:avLst/>
          </a:prstGeom>
        </p:spPr>
      </p:pic>
      <p:pic>
        <p:nvPicPr>
          <p:cNvPr id="17" name="Picture 16" descr="A graph with text and a schedule&#10;&#10;Description automatically generated with medium confidence">
            <a:extLst>
              <a:ext uri="{FF2B5EF4-FFF2-40B4-BE49-F238E27FC236}">
                <a16:creationId xmlns:a16="http://schemas.microsoft.com/office/drawing/2014/main" id="{E79CF650-DB59-895A-B04D-313C0DC5DA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890131"/>
            <a:ext cx="7772400" cy="2040334"/>
          </a:xfrm>
          <a:prstGeom prst="rect">
            <a:avLst/>
          </a:prstGeom>
          <a:ln w="38100">
            <a:solidFill>
              <a:srgbClr val="009900"/>
            </a:solidFill>
          </a:ln>
        </p:spPr>
      </p:pic>
    </p:spTree>
    <p:extLst>
      <p:ext uri="{BB962C8B-B14F-4D97-AF65-F5344CB8AC3E}">
        <p14:creationId xmlns:p14="http://schemas.microsoft.com/office/powerpoint/2010/main" val="3754813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56027-5841-1159-A13D-0A8053E18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79D73-EC24-584C-92CA-757ED0447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Successful cold test of prototype bare cavity with HOM dampers at JLab. Cavity is being jacketed.</a:t>
            </a:r>
          </a:p>
          <a:p>
            <a:r>
              <a:rPr lang="en-US" dirty="0"/>
              <a:t>HOM fabrication (pre-series + series) at JLab in full swing, with ceramic issues yet to be solved, and contingency plan launched.</a:t>
            </a:r>
          </a:p>
          <a:p>
            <a:r>
              <a:rPr lang="en-US" dirty="0"/>
              <a:t>Pre-Series cavities completed at Zanon with improved quality compared to prototypes. Cold tests ~ Jan-Feb 2024.</a:t>
            </a:r>
          </a:p>
          <a:p>
            <a:r>
              <a:rPr lang="en-US" dirty="0"/>
              <a:t>Series cavities reaching peak production without showstoppers. </a:t>
            </a:r>
          </a:p>
          <a:p>
            <a:r>
              <a:rPr lang="en-US" dirty="0"/>
              <a:t>PO placed for series helium tanks. Schedule officialized without surprises.</a:t>
            </a:r>
          </a:p>
          <a:p>
            <a:r>
              <a:rPr lang="en-US" dirty="0"/>
              <a:t>First jacketed prototype expected at JLab in ~ February 2024, and at TRIUMF ~ Spring 2024.</a:t>
            </a:r>
          </a:p>
          <a:p>
            <a:r>
              <a:rPr lang="en-US" dirty="0"/>
              <a:t>Deliveries of 10 cavities to TRIUMF: July 2024 - May 2025. With 5+ months of float.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004C9-EF0F-3E5D-0D4B-52B40BBC8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C556E-F5E7-E2A9-928E-D3C6EE4BA9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L. Ristori - PMG #56 – 21 Nov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61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1307A-1FB7-FE48-A795-BCB872FB7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75E93-F842-1549-B697-4028093D3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 Months in Summary</a:t>
            </a:r>
          </a:p>
          <a:p>
            <a:r>
              <a:rPr lang="en-US" dirty="0"/>
              <a:t>Prototype Cold-Tests at Fermilab/JLab</a:t>
            </a:r>
          </a:p>
          <a:p>
            <a:r>
              <a:rPr lang="en-US" dirty="0"/>
              <a:t>Cavities &amp; Helium Tanks Fabrication at Zanon</a:t>
            </a:r>
          </a:p>
          <a:p>
            <a:r>
              <a:rPr lang="en-US" dirty="0"/>
              <a:t>HOM Dampers Fabrication at JLab</a:t>
            </a:r>
          </a:p>
          <a:p>
            <a:r>
              <a:rPr lang="en-US" dirty="0"/>
              <a:t>Schedule &amp; Delivery 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4DE3CB-C9E9-2246-9BB6-9028B0245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0540A-3749-2B45-B846-FD6024F23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L. Ristori - PMG #56 – 21 Nov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096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8BF70-F5BE-F448-9E15-0A96DD271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 Months in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EF962-A9C8-3740-95F2-9F2B15F9EB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Approval received for temporary import exemption of Niobium providing savings of ~$500k; material shipped to Zanon (April 2023).</a:t>
            </a:r>
          </a:p>
          <a:p>
            <a:pPr>
              <a:lnSpc>
                <a:spcPct val="120000"/>
              </a:lnSpc>
            </a:pPr>
            <a:r>
              <a:rPr lang="en-US" dirty="0"/>
              <a:t>Started fabrication of series cavities at Zanon (May 2023).</a:t>
            </a:r>
          </a:p>
          <a:p>
            <a:pPr>
              <a:lnSpc>
                <a:spcPct val="120000"/>
              </a:lnSpc>
            </a:pPr>
            <a:r>
              <a:rPr lang="en-US" dirty="0"/>
              <a:t>Prototype bare cavity + HOMs exceeded acceptance requirements at JLab after multiple issues were encountered and solved (August 2023). </a:t>
            </a:r>
          </a:p>
          <a:p>
            <a:pPr>
              <a:lnSpc>
                <a:spcPct val="120000"/>
              </a:lnSpc>
            </a:pPr>
            <a:r>
              <a:rPr lang="en-US" dirty="0"/>
              <a:t>Placed purchase order for series magnetic shields and helium tanks. This was the last contract with suppliers needed to cover the RFD scope (Oct 2023). </a:t>
            </a:r>
          </a:p>
          <a:p>
            <a:pPr>
              <a:lnSpc>
                <a:spcPct val="120000"/>
              </a:lnSpc>
            </a:pPr>
            <a:r>
              <a:rPr lang="en-US" dirty="0"/>
              <a:t>Completed fabrication of 2 Pre-Series bare cavities at Zanon. Shape accuracy improved compared to prototypes (Nov 2023).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/>
              <a:t>Open issues/risks:</a:t>
            </a:r>
          </a:p>
          <a:p>
            <a:pPr>
              <a:lnSpc>
                <a:spcPct val="120000"/>
              </a:lnSpc>
            </a:pPr>
            <a:r>
              <a:rPr lang="en-US" dirty="0"/>
              <a:t>Failed qualifications of pre-series HOMs ceramics.</a:t>
            </a:r>
          </a:p>
          <a:p>
            <a:pPr>
              <a:lnSpc>
                <a:spcPct val="120000"/>
              </a:lnSpc>
            </a:pPr>
            <a:r>
              <a:rPr lang="en-US" dirty="0"/>
              <a:t>Although very likely due to pre-existing issues, the qualification of Zanon processing failed in cold-tests at Fermilab and JLab.</a:t>
            </a:r>
          </a:p>
          <a:p>
            <a:pPr>
              <a:lnSpc>
                <a:spcPct val="120000"/>
              </a:lnSpc>
            </a:pPr>
            <a:r>
              <a:rPr lang="en-US" dirty="0"/>
              <a:t>Jacketing activities and shipping of dressed cavity not yet validated.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50276-2A15-A743-F8FA-B37892693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D431E-B139-554A-8907-DAD737E26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L. Ristori - PMG #56 – 21 Nov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628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872A7-59D3-14CF-BB4F-924CA592B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 Bare Cavity NRFDP002 + HOM Dampers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AE072-81EB-F71B-DC41-A5638F009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617E1-6938-027A-54DE-710DA1BAD2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L. Ristori - PMG #56 – 21 Nov 2023</a:t>
            </a:r>
            <a:endParaRPr lang="en-GB" dirty="0"/>
          </a:p>
        </p:txBody>
      </p:sp>
      <p:pic>
        <p:nvPicPr>
          <p:cNvPr id="8" name="Picture 7" descr="A picture containing blue&#10;&#10;Description automatically generated">
            <a:extLst>
              <a:ext uri="{FF2B5EF4-FFF2-40B4-BE49-F238E27FC236}">
                <a16:creationId xmlns:a16="http://schemas.microsoft.com/office/drawing/2014/main" id="{31266918-D07E-8765-64F9-A09D677D70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0483" y="1815731"/>
            <a:ext cx="2573638" cy="186743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F0753DB-1E3E-9D4F-AEE8-5DDD3BF52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4191000"/>
            <a:ext cx="8356921" cy="202472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Multiple tests at Jlab this year hindered by challenges with leaks and RF losses at the HOM interfaces.</a:t>
            </a:r>
          </a:p>
          <a:p>
            <a:r>
              <a:rPr lang="en-US" dirty="0"/>
              <a:t>Collaborative effort, progressive understanding and implementation of measures, culminated finally in a successful test in August. </a:t>
            </a:r>
          </a:p>
          <a:p>
            <a:r>
              <a:rPr lang="en-US" dirty="0"/>
              <a:t>Apparent increase in performance still to be explained, likely due to different calibration at the facilities. Important aspect to be understood in view of acceptance.</a:t>
            </a:r>
          </a:p>
        </p:txBody>
      </p:sp>
      <p:pic>
        <p:nvPicPr>
          <p:cNvPr id="11" name="Content Placeholder 6" descr="A screen shot of a graph&#10;&#10;Description automatically generated">
            <a:extLst>
              <a:ext uri="{FF2B5EF4-FFF2-40B4-BE49-F238E27FC236}">
                <a16:creationId xmlns:a16="http://schemas.microsoft.com/office/drawing/2014/main" id="{876B12D0-FE49-2C5D-DD40-A1E183E4C4F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880" y="814357"/>
            <a:ext cx="5910604" cy="37990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954CE1-EBD2-E24A-1009-626DD8AD5F98}"/>
              </a:ext>
            </a:extLst>
          </p:cNvPr>
          <p:cNvSpPr txBox="1"/>
          <p:nvPr/>
        </p:nvSpPr>
        <p:spPr>
          <a:xfrm>
            <a:off x="7394895" y="1747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A. Castilla - JLab</a:t>
            </a:r>
          </a:p>
        </p:txBody>
      </p:sp>
    </p:spTree>
    <p:extLst>
      <p:ext uri="{BB962C8B-B14F-4D97-AF65-F5344CB8AC3E}">
        <p14:creationId xmlns:p14="http://schemas.microsoft.com/office/powerpoint/2010/main" val="2426188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EA93D-3EF1-4F4C-B287-C5458A75C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LARP + AUP Cold Test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8A5FE-15D6-BF4E-86BA-96A9EDCF0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49DD6-5D3F-ED41-9EE4-0474DD7BB1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L. Ristori - PMG #56 – 21 Nov 2023</a:t>
            </a:r>
            <a:endParaRPr lang="en-GB" dirty="0"/>
          </a:p>
        </p:txBody>
      </p:sp>
      <p:pic>
        <p:nvPicPr>
          <p:cNvPr id="6" name="Picture 5" descr="A graph with red and blue bars&#10;&#10;Description automatically generated">
            <a:extLst>
              <a:ext uri="{FF2B5EF4-FFF2-40B4-BE49-F238E27FC236}">
                <a16:creationId xmlns:a16="http://schemas.microsoft.com/office/drawing/2014/main" id="{64FB782D-D060-E3FF-A5FA-F03892871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00" y="881593"/>
            <a:ext cx="8303400" cy="5142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DC65B2-61FD-5555-644F-78B7B68A9BA8}"/>
              </a:ext>
            </a:extLst>
          </p:cNvPr>
          <p:cNvSpPr txBox="1"/>
          <p:nvPr/>
        </p:nvSpPr>
        <p:spPr>
          <a:xfrm>
            <a:off x="3834161" y="4038600"/>
            <a:ext cx="1195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n w="3175">
                  <a:noFill/>
                </a:ln>
                <a:solidFill>
                  <a:srgbClr val="008F00"/>
                </a:solidFill>
                <a:effectLst>
                  <a:outerShdw blurRad="68894" dist="28355" dir="1297662" algn="t" rotWithShape="0">
                    <a:schemeClr val="bg1">
                      <a:alpha val="76000"/>
                    </a:schemeClr>
                  </a:outerShdw>
                </a:effectLst>
              </a:rPr>
              <a:t>Acceptance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1727B1-B43C-478C-CD3E-EB08CC18FFFA}"/>
              </a:ext>
            </a:extLst>
          </p:cNvPr>
          <p:cNvSpPr txBox="1"/>
          <p:nvPr/>
        </p:nvSpPr>
        <p:spPr>
          <a:xfrm>
            <a:off x="6172199" y="5739926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accent5"/>
                </a:solidFill>
              </a:rPr>
              <a:t>17 Aug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63ED80-2FCD-1AAA-D098-D31AB0D5C997}"/>
              </a:ext>
            </a:extLst>
          </p:cNvPr>
          <p:cNvSpPr txBox="1"/>
          <p:nvPr/>
        </p:nvSpPr>
        <p:spPr>
          <a:xfrm>
            <a:off x="2020500" y="5739926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accent5"/>
                </a:solidFill>
              </a:rPr>
              <a:t>2017 - 2019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8A7E4A-211D-F951-7B0F-03E43B6BD573}"/>
              </a:ext>
            </a:extLst>
          </p:cNvPr>
          <p:cNvSpPr txBox="1"/>
          <p:nvPr/>
        </p:nvSpPr>
        <p:spPr>
          <a:xfrm>
            <a:off x="3451709" y="5739926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accent5"/>
                </a:solidFill>
              </a:rPr>
              <a:t>28 Nov 2018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5874CE-3595-B709-8FFB-57076817F1EC}"/>
              </a:ext>
            </a:extLst>
          </p:cNvPr>
          <p:cNvSpPr txBox="1"/>
          <p:nvPr/>
        </p:nvSpPr>
        <p:spPr>
          <a:xfrm>
            <a:off x="4358539" y="5739926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accent5"/>
                </a:solidFill>
              </a:rPr>
              <a:t>21 Apr 2021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58EDC6-69AC-466B-C060-5159D24F4A35}"/>
              </a:ext>
            </a:extLst>
          </p:cNvPr>
          <p:cNvSpPr txBox="1"/>
          <p:nvPr/>
        </p:nvSpPr>
        <p:spPr>
          <a:xfrm>
            <a:off x="5265369" y="5739926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accent5"/>
                </a:solidFill>
              </a:rPr>
              <a:t>25 Aug 2021</a:t>
            </a:r>
          </a:p>
        </p:txBody>
      </p:sp>
      <p:sp>
        <p:nvSpPr>
          <p:cNvPr id="12" name="Curved Down Arrow 11">
            <a:extLst>
              <a:ext uri="{FF2B5EF4-FFF2-40B4-BE49-F238E27FC236}">
                <a16:creationId xmlns:a16="http://schemas.microsoft.com/office/drawing/2014/main" id="{E654E2FA-8C31-8A27-3805-75B6576B03EE}"/>
              </a:ext>
            </a:extLst>
          </p:cNvPr>
          <p:cNvSpPr/>
          <p:nvPr/>
        </p:nvSpPr>
        <p:spPr>
          <a:xfrm rot="20713354">
            <a:off x="3575843" y="1479509"/>
            <a:ext cx="3241791" cy="764757"/>
          </a:xfrm>
          <a:prstGeom prst="curvedDownArrow">
            <a:avLst>
              <a:gd name="adj1" fmla="val 25000"/>
              <a:gd name="adj2" fmla="val 63531"/>
              <a:gd name="adj3" fmla="val 37098"/>
            </a:avLst>
          </a:prstGeom>
          <a:solidFill>
            <a:srgbClr val="92D050"/>
          </a:solidFill>
          <a:ln>
            <a:solidFill>
              <a:srgbClr val="008F0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Down Arrow 12">
            <a:extLst>
              <a:ext uri="{FF2B5EF4-FFF2-40B4-BE49-F238E27FC236}">
                <a16:creationId xmlns:a16="http://schemas.microsoft.com/office/drawing/2014/main" id="{CAABB2E5-1CD2-9992-449E-99C93251770E}"/>
              </a:ext>
            </a:extLst>
          </p:cNvPr>
          <p:cNvSpPr/>
          <p:nvPr/>
        </p:nvSpPr>
        <p:spPr>
          <a:xfrm rot="20713354">
            <a:off x="5534540" y="2328503"/>
            <a:ext cx="1312939" cy="414169"/>
          </a:xfrm>
          <a:prstGeom prst="curvedDownArrow">
            <a:avLst>
              <a:gd name="adj1" fmla="val 25000"/>
              <a:gd name="adj2" fmla="val 63531"/>
              <a:gd name="adj3" fmla="val 37098"/>
            </a:avLst>
          </a:prstGeom>
          <a:solidFill>
            <a:srgbClr val="92D050"/>
          </a:solidFill>
          <a:ln>
            <a:solidFill>
              <a:srgbClr val="008F00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7C6CE2-FD10-C1C5-2F09-8D073B51B535}"/>
              </a:ext>
            </a:extLst>
          </p:cNvPr>
          <p:cNvSpPr/>
          <p:nvPr/>
        </p:nvSpPr>
        <p:spPr>
          <a:xfrm>
            <a:off x="6061683" y="5578374"/>
            <a:ext cx="1059231" cy="408158"/>
          </a:xfrm>
          <a:prstGeom prst="rect">
            <a:avLst/>
          </a:prstGeom>
          <a:noFill/>
          <a:ln w="1905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2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A09D4-8F45-2F48-966D-D47B605CD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82"/>
            <a:ext cx="7920000" cy="720000"/>
          </a:xfrm>
        </p:spPr>
        <p:txBody>
          <a:bodyPr/>
          <a:lstStyle/>
          <a:p>
            <a:r>
              <a:rPr lang="en-US" dirty="0"/>
              <a:t>Prototypes Processing at Zanon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D563B-33E6-9042-A884-2AAD77C05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858" y="665835"/>
            <a:ext cx="8355064" cy="1265653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r>
              <a:rPr lang="en-US" sz="2400" dirty="0">
                <a:solidFill>
                  <a:srgbClr val="5F5F5F"/>
                </a:solidFill>
                <a:latin typeface="Helvetica" panose="020B0604020202020204" pitchFamily="34" charset="0"/>
              </a:rPr>
              <a:t>Prototype #1: Previously processed and prepared at ANL/FNAL, reached </a:t>
            </a:r>
            <a:r>
              <a:rPr lang="en-US" sz="2400" b="1" dirty="0">
                <a:solidFill>
                  <a:srgbClr val="5F5F5F"/>
                </a:solidFill>
                <a:latin typeface="Helvetica" panose="020B0604020202020204" pitchFamily="34" charset="0"/>
              </a:rPr>
              <a:t>4.2 MV </a:t>
            </a:r>
            <a:r>
              <a:rPr lang="en-US" sz="2400" dirty="0">
                <a:solidFill>
                  <a:srgbClr val="5F5F5F"/>
                </a:solidFill>
                <a:latin typeface="Helvetica" panose="020B0604020202020204" pitchFamily="34" charset="0"/>
              </a:rPr>
              <a:t>with </a:t>
            </a:r>
            <a:r>
              <a:rPr lang="en-US" sz="2400" b="1" dirty="0">
                <a:solidFill>
                  <a:srgbClr val="5F5F5F"/>
                </a:solidFill>
                <a:latin typeface="Helvetica" panose="020B0604020202020204" pitchFamily="34" charset="0"/>
              </a:rPr>
              <a:t>Q</a:t>
            </a:r>
            <a:r>
              <a:rPr lang="en-US" sz="2400" b="1" baseline="-25000" dirty="0">
                <a:solidFill>
                  <a:srgbClr val="5F5F5F"/>
                </a:solidFill>
                <a:latin typeface="Helvetica" panose="020B0604020202020204" pitchFamily="34" charset="0"/>
              </a:rPr>
              <a:t>0</a:t>
            </a:r>
            <a:r>
              <a:rPr lang="en-US" sz="2400" b="1" dirty="0">
                <a:solidFill>
                  <a:srgbClr val="5F5F5F"/>
                </a:solidFill>
                <a:latin typeface="Helvetica" panose="020B0604020202020204" pitchFamily="34" charset="0"/>
              </a:rPr>
              <a:t> 9E9</a:t>
            </a:r>
            <a:r>
              <a:rPr lang="en-US" sz="2400" dirty="0">
                <a:solidFill>
                  <a:srgbClr val="5F5F5F"/>
                </a:solidFill>
                <a:latin typeface="Helvetica" panose="020B0604020202020204" pitchFamily="34" charset="0"/>
              </a:rPr>
              <a:t>, not stellar, </a:t>
            </a:r>
            <a:r>
              <a:rPr lang="en-US" sz="2400" u="sng" dirty="0">
                <a:solidFill>
                  <a:srgbClr val="5F5F5F"/>
                </a:solidFill>
                <a:latin typeface="Helvetica" panose="020B0604020202020204" pitchFamily="34" charset="0"/>
              </a:rPr>
              <a:t>possibly limited by surface defect </a:t>
            </a:r>
            <a:r>
              <a:rPr lang="en-US" sz="2400" dirty="0">
                <a:solidFill>
                  <a:srgbClr val="5F5F5F"/>
                </a:solidFill>
                <a:latin typeface="Helvetica" panose="020B0604020202020204" pitchFamily="34" charset="0"/>
              </a:rPr>
              <a:t>or inclusion.</a:t>
            </a:r>
            <a:endParaRPr lang="en-US" sz="2400" dirty="0"/>
          </a:p>
          <a:p>
            <a:r>
              <a:rPr lang="en-US" sz="2400" dirty="0"/>
              <a:t>Went through full processing cycle at Zanon using rotating BCP, HPR, 600C, 120C</a:t>
            </a:r>
          </a:p>
        </p:txBody>
      </p:sp>
      <p:pic>
        <p:nvPicPr>
          <p:cNvPr id="8" name="Picture 7" descr="A picture containing indoor, sink, device, dirty&#10;&#10;Description automatically generated">
            <a:extLst>
              <a:ext uri="{FF2B5EF4-FFF2-40B4-BE49-F238E27FC236}">
                <a16:creationId xmlns:a16="http://schemas.microsoft.com/office/drawing/2014/main" id="{42372F90-B839-0F40-A412-5F7B86673A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694" y="1931488"/>
            <a:ext cx="2661981" cy="1996485"/>
          </a:xfrm>
          <a:prstGeom prst="rect">
            <a:avLst/>
          </a:prstGeom>
        </p:spPr>
      </p:pic>
      <p:pic>
        <p:nvPicPr>
          <p:cNvPr id="9" name="Picture 8" descr="A picture containing indoor, floor, stainless, steel&#10;&#10;Description automatically generated">
            <a:extLst>
              <a:ext uri="{FF2B5EF4-FFF2-40B4-BE49-F238E27FC236}">
                <a16:creationId xmlns:a16="http://schemas.microsoft.com/office/drawing/2014/main" id="{7F71DDFB-F521-C4EC-9E6E-5BADE70062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8608" y="1931488"/>
            <a:ext cx="2480187" cy="4196530"/>
          </a:xfrm>
          <a:prstGeom prst="rect">
            <a:avLst/>
          </a:prstGeom>
        </p:spPr>
      </p:pic>
      <p:pic>
        <p:nvPicPr>
          <p:cNvPr id="13" name="Picture 12" descr="A picture containing engine&#10;&#10;Description automatically generated">
            <a:extLst>
              <a:ext uri="{FF2B5EF4-FFF2-40B4-BE49-F238E27FC236}">
                <a16:creationId xmlns:a16="http://schemas.microsoft.com/office/drawing/2014/main" id="{1533BB1F-1381-0E5D-C4AF-725F56C634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074" y="3950953"/>
            <a:ext cx="2669601" cy="2177065"/>
          </a:xfrm>
          <a:prstGeom prst="rect">
            <a:avLst/>
          </a:prstGeom>
        </p:spPr>
      </p:pic>
      <p:pic>
        <p:nvPicPr>
          <p:cNvPr id="6" name="Picture 5" descr="A machine in a factory&#10;&#10;Description automatically generated with low confidence">
            <a:extLst>
              <a:ext uri="{FF2B5EF4-FFF2-40B4-BE49-F238E27FC236}">
                <a16:creationId xmlns:a16="http://schemas.microsoft.com/office/drawing/2014/main" id="{853160E2-14D2-D43C-93E2-F1C5022470F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7352" y="1931488"/>
            <a:ext cx="2509581" cy="1996485"/>
          </a:xfrm>
          <a:prstGeom prst="rect">
            <a:avLst/>
          </a:prstGeom>
        </p:spPr>
      </p:pic>
      <p:pic>
        <p:nvPicPr>
          <p:cNvPr id="11" name="Picture 10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1E86B17B-53D3-47E5-81C0-BA9E1191079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48"/>
          <a:stretch/>
        </p:blipFill>
        <p:spPr>
          <a:xfrm rot="5400000">
            <a:off x="3383610" y="3784696"/>
            <a:ext cx="2177064" cy="25095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F1EADB-0F24-DFFA-8C28-D5AF25B6443C}"/>
              </a:ext>
            </a:extLst>
          </p:cNvPr>
          <p:cNvSpPr txBox="1"/>
          <p:nvPr/>
        </p:nvSpPr>
        <p:spPr>
          <a:xfrm>
            <a:off x="2879398" y="6192165"/>
            <a:ext cx="318548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Courtesy of ZRI (confidential)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09DC26-D374-5943-8200-C2B129BD9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083B5F5-02E8-9050-01E9-666A4FFB72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L. Ristori - PMG #56 – 21 Nov 2023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B07799-4A45-2E4B-9397-B3C368EA74E9}"/>
              </a:ext>
            </a:extLst>
          </p:cNvPr>
          <p:cNvSpPr txBox="1"/>
          <p:nvPr/>
        </p:nvSpPr>
        <p:spPr>
          <a:xfrm>
            <a:off x="7394895" y="1747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M. Narduzzi - FNAL</a:t>
            </a:r>
          </a:p>
        </p:txBody>
      </p:sp>
    </p:spTree>
    <p:extLst>
      <p:ext uri="{BB962C8B-B14F-4D97-AF65-F5344CB8AC3E}">
        <p14:creationId xmlns:p14="http://schemas.microsoft.com/office/powerpoint/2010/main" val="1895387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BF99-6406-FEED-3551-7093E79A0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 Bare Cavity NRFDP001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CC6ED-2DBE-1080-4EF5-7117638A9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675" y="1020639"/>
            <a:ext cx="3727016" cy="5241810"/>
          </a:xfrm>
        </p:spPr>
        <p:txBody>
          <a:bodyPr>
            <a:normAutofit lnSpcReduction="10000"/>
          </a:bodyPr>
          <a:lstStyle/>
          <a:p>
            <a:pP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rgbClr val="5F5F5F"/>
                </a:solidFill>
                <a:latin typeface="Helvetica" panose="020B0604020202020204" pitchFamily="34" charset="0"/>
              </a:rPr>
              <a:t>Tested at FNAL. Low-field Q</a:t>
            </a:r>
            <a:r>
              <a:rPr lang="en-US" sz="2000" baseline="-25000" dirty="0">
                <a:solidFill>
                  <a:srgbClr val="5F5F5F"/>
                </a:solidFill>
                <a:latin typeface="Helvetica" panose="020B0604020202020204" pitchFamily="34" charset="0"/>
              </a:rPr>
              <a:t>0</a:t>
            </a:r>
            <a:r>
              <a:rPr lang="en-US" sz="2000" dirty="0">
                <a:solidFill>
                  <a:srgbClr val="5F5F5F"/>
                </a:solidFill>
                <a:latin typeface="Helvetica" panose="020B0604020202020204" pitchFamily="34" charset="0"/>
              </a:rPr>
              <a:t> was high, but unable to surpass ~50% of acceptance level (top right).</a:t>
            </a:r>
          </a:p>
          <a:p>
            <a:pP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rgbClr val="5F5F5F"/>
                </a:solidFill>
                <a:latin typeface="Helvetica" panose="020B0604020202020204" pitchFamily="34" charset="0"/>
              </a:rPr>
              <a:t>Moved to JLAB, evacuated again, 120C bake + RGA.</a:t>
            </a:r>
          </a:p>
          <a:p>
            <a:pP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rgbClr val="5F5F5F"/>
                </a:solidFill>
                <a:latin typeface="Helvetica" panose="020B0604020202020204" pitchFamily="34" charset="0"/>
              </a:rPr>
              <a:t>Tested at JLAB, essentially confirming results (bottom right).</a:t>
            </a:r>
          </a:p>
          <a:p>
            <a:pP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rgbClr val="5F5F5F"/>
                </a:solidFill>
                <a:latin typeface="Helvetica" panose="020B0604020202020204" pitchFamily="34" charset="0"/>
              </a:rPr>
              <a:t>Currently undergoing internal inspection at JLAB to develop a plan forward (HPR/BCP?).</a:t>
            </a:r>
          </a:p>
          <a:p>
            <a:pP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rgbClr val="5F5F5F"/>
                </a:solidFill>
                <a:latin typeface="Helvetica" panose="020B0604020202020204" pitchFamily="34" charset="0"/>
              </a:rPr>
              <a:t>NOTE: We had observed this type of degradation in LARP, and we were able to restore by repeating bulk processing a 3</a:t>
            </a:r>
            <a:r>
              <a:rPr lang="en-US" sz="2000" baseline="30000" dirty="0">
                <a:solidFill>
                  <a:srgbClr val="5F5F5F"/>
                </a:solidFill>
                <a:latin typeface="Helvetica" panose="020B0604020202020204" pitchFamily="34" charset="0"/>
              </a:rPr>
              <a:t>rd</a:t>
            </a:r>
            <a:r>
              <a:rPr lang="en-US" sz="2000" dirty="0">
                <a:solidFill>
                  <a:srgbClr val="5F5F5F"/>
                </a:solidFill>
                <a:latin typeface="Helvetica" panose="020B0604020202020204" pitchFamily="34" charset="0"/>
              </a:rPr>
              <a:t> time.</a:t>
            </a:r>
          </a:p>
          <a:p>
            <a:pPr>
              <a:buSzPct val="100000"/>
              <a:buFont typeface="Wingdings" pitchFamily="2" charset="2"/>
              <a:buChar char="§"/>
            </a:pPr>
            <a:endParaRPr lang="en-US" sz="2000" dirty="0">
              <a:solidFill>
                <a:srgbClr val="5F5F5F"/>
              </a:solidFill>
              <a:latin typeface="Helvetica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E85DEE-7798-052C-7C06-670F17FDA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25BC7-AA3F-863F-BE5C-6BDC36E82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L. Ristori - PMG #56 – 21 Nov 2023</a:t>
            </a:r>
            <a:endParaRPr lang="en-GB" dirty="0"/>
          </a:p>
        </p:txBody>
      </p:sp>
      <p:pic>
        <p:nvPicPr>
          <p:cNvPr id="18" name="Content Placeholder 6">
            <a:extLst>
              <a:ext uri="{FF2B5EF4-FFF2-40B4-BE49-F238E27FC236}">
                <a16:creationId xmlns:a16="http://schemas.microsoft.com/office/drawing/2014/main" id="{9076E0A0-5249-5EAF-9C23-F7BB82668C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21" t="5744" r="5480" b="6747"/>
          <a:stretch/>
        </p:blipFill>
        <p:spPr>
          <a:xfrm>
            <a:off x="4571999" y="2963596"/>
            <a:ext cx="4380831" cy="329885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B47F1C9D-B45A-4D5A-485E-320519CF65B9}"/>
              </a:ext>
            </a:extLst>
          </p:cNvPr>
          <p:cNvGrpSpPr/>
          <p:nvPr/>
        </p:nvGrpSpPr>
        <p:grpSpPr>
          <a:xfrm>
            <a:off x="4645361" y="993901"/>
            <a:ext cx="4307472" cy="1883612"/>
            <a:chOff x="4645361" y="993901"/>
            <a:chExt cx="4307472" cy="188361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38F3885-0023-4FC4-E596-2F0C02D52F9B}"/>
                </a:ext>
              </a:extLst>
            </p:cNvPr>
            <p:cNvGrpSpPr/>
            <p:nvPr/>
          </p:nvGrpSpPr>
          <p:grpSpPr>
            <a:xfrm>
              <a:off x="4645361" y="993901"/>
              <a:ext cx="4307472" cy="1853300"/>
              <a:chOff x="4201079" y="4177056"/>
              <a:chExt cx="4846907" cy="2085393"/>
            </a:xfrm>
          </p:grpSpPr>
          <p:pic>
            <p:nvPicPr>
              <p:cNvPr id="8" name="Picture 7" descr="A graph of a graph&#10;&#10;Description automatically generated with medium confidence">
                <a:extLst>
                  <a:ext uri="{FF2B5EF4-FFF2-40B4-BE49-F238E27FC236}">
                    <a16:creationId xmlns:a16="http://schemas.microsoft.com/office/drawing/2014/main" id="{0F5BA625-E4CE-F007-6CFA-CF0F81E96E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201079" y="4177056"/>
                <a:ext cx="4846907" cy="2085393"/>
              </a:xfrm>
              <a:prstGeom prst="rect">
                <a:avLst/>
              </a:prstGeom>
            </p:spPr>
          </p:pic>
          <p:sp>
            <p:nvSpPr>
              <p:cNvPr id="12" name="Diamond 11">
                <a:extLst>
                  <a:ext uri="{FF2B5EF4-FFF2-40B4-BE49-F238E27FC236}">
                    <a16:creationId xmlns:a16="http://schemas.microsoft.com/office/drawing/2014/main" id="{965E851A-2C60-9967-0CDF-F5AB6B598E18}"/>
                  </a:ext>
                </a:extLst>
              </p:cNvPr>
              <p:cNvSpPr/>
              <p:nvPr/>
            </p:nvSpPr>
            <p:spPr>
              <a:xfrm>
                <a:off x="8813092" y="5334000"/>
                <a:ext cx="65582" cy="131165"/>
              </a:xfrm>
              <a:prstGeom prst="diamond">
                <a:avLst/>
              </a:prstGeom>
              <a:solidFill>
                <a:srgbClr val="00FA00"/>
              </a:solidFill>
              <a:ln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C3D571F-117D-6D30-18B5-7F4AEACECE48}"/>
                </a:ext>
              </a:extLst>
            </p:cNvPr>
            <p:cNvSpPr txBox="1"/>
            <p:nvPr/>
          </p:nvSpPr>
          <p:spPr>
            <a:xfrm>
              <a:off x="4904080" y="1057005"/>
              <a:ext cx="18950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/>
                <a:t>Low-field Q</a:t>
              </a:r>
              <a:r>
                <a:rPr lang="en-US" sz="1100" i="1" baseline="-25000" dirty="0"/>
                <a:t>0 </a:t>
              </a:r>
              <a:r>
                <a:rPr lang="en-US" sz="1100" i="1" dirty="0"/>
                <a:t>is excellent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9BC1B2B-C06F-FDE3-1A3C-003A17DC2FDE}"/>
                </a:ext>
              </a:extLst>
            </p:cNvPr>
            <p:cNvSpPr txBox="1"/>
            <p:nvPr/>
          </p:nvSpPr>
          <p:spPr>
            <a:xfrm>
              <a:off x="6941412" y="1499092"/>
              <a:ext cx="18609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i="1" dirty="0" err="1"/>
                <a:t>E</a:t>
              </a:r>
              <a:r>
                <a:rPr lang="en-US" sz="1100" i="1" baseline="-25000" dirty="0" err="1"/>
                <a:t>acc</a:t>
              </a:r>
              <a:r>
                <a:rPr lang="en-US" sz="1100" i="1" dirty="0"/>
                <a:t> ~ 50% of acceptance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C9AC2AF-91E2-5073-29FD-13EAC52249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34000" y="1321010"/>
              <a:ext cx="67186" cy="178136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D44EF9E-D0BD-765A-B75E-DEC18C783EB0}"/>
                </a:ext>
              </a:extLst>
            </p:cNvPr>
            <p:cNvCxnSpPr/>
            <p:nvPr/>
          </p:nvCxnSpPr>
          <p:spPr>
            <a:xfrm>
              <a:off x="6799097" y="1303176"/>
              <a:ext cx="0" cy="1134605"/>
            </a:xfrm>
            <a:prstGeom prst="line">
              <a:avLst/>
            </a:prstGeom>
            <a:ln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38E06CC-2B94-9D24-2BF1-C55C2D0756D7}"/>
                </a:ext>
              </a:extLst>
            </p:cNvPr>
            <p:cNvCxnSpPr>
              <a:cxnSpLocks/>
            </p:cNvCxnSpPr>
            <p:nvPr/>
          </p:nvCxnSpPr>
          <p:spPr>
            <a:xfrm>
              <a:off x="6932779" y="1760587"/>
              <a:ext cx="1840444" cy="0"/>
            </a:xfrm>
            <a:prstGeom prst="straightConnector1">
              <a:avLst/>
            </a:prstGeom>
            <a:ln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80E3515-E4DB-3E40-5C0C-3352016B59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26463" y="1321010"/>
              <a:ext cx="67186" cy="178136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0F6EDA15-51F4-B57A-3386-50BCE2CE1D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45720" y="1321010"/>
              <a:ext cx="67186" cy="178136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D8A355-877B-8A37-F159-5BB9076509A5}"/>
                </a:ext>
              </a:extLst>
            </p:cNvPr>
            <p:cNvSpPr txBox="1"/>
            <p:nvPr/>
          </p:nvSpPr>
          <p:spPr>
            <a:xfrm>
              <a:off x="7788590" y="2615903"/>
              <a:ext cx="113263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i="1" dirty="0"/>
                <a:t>A. </a:t>
              </a:r>
              <a:r>
                <a:rPr lang="en-US" sz="1050" i="1" dirty="0" err="1"/>
                <a:t>Netepenko</a:t>
              </a:r>
              <a:endParaRPr lang="en-US" sz="1050" i="1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F355AC3-C4BE-0A20-7DB9-F5956A9D82D4}"/>
              </a:ext>
            </a:extLst>
          </p:cNvPr>
          <p:cNvSpPr txBox="1"/>
          <p:nvPr/>
        </p:nvSpPr>
        <p:spPr>
          <a:xfrm>
            <a:off x="7469528" y="1000195"/>
            <a:ext cx="1454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/>
              <a:t>9/13/23 - FNAL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1300D4-1F0F-4672-B1F6-39D81E492DF5}"/>
              </a:ext>
            </a:extLst>
          </p:cNvPr>
          <p:cNvSpPr txBox="1"/>
          <p:nvPr/>
        </p:nvSpPr>
        <p:spPr>
          <a:xfrm>
            <a:off x="7362044" y="3182456"/>
            <a:ext cx="1454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/>
              <a:t>10/31/23 - JLAB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15356B-6C8D-BEC0-49FE-38263EE21A16}"/>
              </a:ext>
            </a:extLst>
          </p:cNvPr>
          <p:cNvSpPr txBox="1"/>
          <p:nvPr/>
        </p:nvSpPr>
        <p:spPr>
          <a:xfrm>
            <a:off x="7435481" y="5893901"/>
            <a:ext cx="1454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A. Castilla</a:t>
            </a:r>
          </a:p>
        </p:txBody>
      </p:sp>
    </p:spTree>
    <p:extLst>
      <p:ext uri="{BB962C8B-B14F-4D97-AF65-F5344CB8AC3E}">
        <p14:creationId xmlns:p14="http://schemas.microsoft.com/office/powerpoint/2010/main" val="2190222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with different colored lines&#10;&#10;Description automatically generated">
            <a:extLst>
              <a:ext uri="{FF2B5EF4-FFF2-40B4-BE49-F238E27FC236}">
                <a16:creationId xmlns:a16="http://schemas.microsoft.com/office/drawing/2014/main" id="{CBB79AD1-8644-471B-7B19-B225277A2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902" y="673687"/>
            <a:ext cx="3672321" cy="582939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50276-2A15-A743-F8FA-B37892693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8BE680-23CA-63C7-F9A0-CEEBC095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Pre-series Cavities at Zanon</a:t>
            </a:r>
            <a:br>
              <a:rPr lang="en-US" dirty="0"/>
            </a:br>
            <a:r>
              <a:rPr lang="en-US" sz="2000" dirty="0"/>
              <a:t>Trim-Tuning + Welding Activities</a:t>
            </a:r>
            <a:endParaRPr lang="en-US" dirty="0"/>
          </a:p>
        </p:txBody>
      </p:sp>
      <p:sp>
        <p:nvSpPr>
          <p:cNvPr id="9" name="Content Placeholder 15">
            <a:extLst>
              <a:ext uri="{FF2B5EF4-FFF2-40B4-BE49-F238E27FC236}">
                <a16:creationId xmlns:a16="http://schemas.microsoft.com/office/drawing/2014/main" id="{43CC4C2D-1986-D764-F868-A044DB95C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561" y="3302380"/>
            <a:ext cx="4837780" cy="296223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NRFD02 (blue plot): Unexpected downward shift during final weld. Reshaping tool now ready, frequency adjustment imminent.</a:t>
            </a:r>
          </a:p>
          <a:p>
            <a:r>
              <a:rPr lang="en-US" sz="2000" dirty="0"/>
              <a:t>NRFD01 (orange plot): Knife-edge repairs successful. </a:t>
            </a:r>
            <a:r>
              <a:rPr lang="en-US" sz="2000" u="sng" dirty="0"/>
              <a:t>Fabrication completed last week;</a:t>
            </a:r>
            <a:r>
              <a:rPr lang="en-US" sz="2000" dirty="0"/>
              <a:t> </a:t>
            </a:r>
            <a:r>
              <a:rPr lang="en-US" sz="2000" u="sng" dirty="0"/>
              <a:t>frequency achieved</a:t>
            </a:r>
            <a:r>
              <a:rPr lang="en-US" sz="2000" dirty="0"/>
              <a:t>! </a:t>
            </a:r>
          </a:p>
          <a:p>
            <a:r>
              <a:rPr lang="en-US" sz="2000" dirty="0"/>
              <a:t>Cavities are expected to arrive at FNAL ready for testing in January-February.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D33550-E1B0-B30E-A67E-4D4EE741B812}"/>
              </a:ext>
            </a:extLst>
          </p:cNvPr>
          <p:cNvSpPr txBox="1"/>
          <p:nvPr/>
        </p:nvSpPr>
        <p:spPr>
          <a:xfrm>
            <a:off x="7048542" y="1544823"/>
            <a:ext cx="1620634" cy="403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rgbClr val="00B050"/>
                </a:solidFill>
              </a:rPr>
              <a:t>Acceptable Frequency range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7B58BE-C938-991C-EF41-4B289DC32D0E}"/>
              </a:ext>
            </a:extLst>
          </p:cNvPr>
          <p:cNvSpPr txBox="1"/>
          <p:nvPr/>
        </p:nvSpPr>
        <p:spPr>
          <a:xfrm>
            <a:off x="5832012" y="5217327"/>
            <a:ext cx="1232720" cy="240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L. Ristori - FNAL</a:t>
            </a:r>
          </a:p>
        </p:txBody>
      </p:sp>
      <p:sp>
        <p:nvSpPr>
          <p:cNvPr id="25" name="Down Arrow 24">
            <a:extLst>
              <a:ext uri="{FF2B5EF4-FFF2-40B4-BE49-F238E27FC236}">
                <a16:creationId xmlns:a16="http://schemas.microsoft.com/office/drawing/2014/main" id="{5D2A97D8-1553-CCAD-E02D-6EB6858DE2E9}"/>
              </a:ext>
            </a:extLst>
          </p:cNvPr>
          <p:cNvSpPr/>
          <p:nvPr/>
        </p:nvSpPr>
        <p:spPr>
          <a:xfrm rot="4927755">
            <a:off x="6395321" y="1307445"/>
            <a:ext cx="154925" cy="377667"/>
          </a:xfrm>
          <a:prstGeom prst="down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A7D929-4748-2B68-6006-309929CC1936}"/>
              </a:ext>
            </a:extLst>
          </p:cNvPr>
          <p:cNvSpPr txBox="1"/>
          <p:nvPr/>
        </p:nvSpPr>
        <p:spPr>
          <a:xfrm>
            <a:off x="5797343" y="1150590"/>
            <a:ext cx="74170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accent3"/>
                </a:solidFill>
              </a:rPr>
              <a:t>Final Welds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28C0313-9946-94CE-F9CF-4AEB8C4678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899" y="954750"/>
            <a:ext cx="2444413" cy="131493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1FFF205-D177-27C9-F654-8BD0320757AD}"/>
              </a:ext>
            </a:extLst>
          </p:cNvPr>
          <p:cNvSpPr txBox="1"/>
          <p:nvPr/>
        </p:nvSpPr>
        <p:spPr>
          <a:xfrm>
            <a:off x="273516" y="2955632"/>
            <a:ext cx="45014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Both pre-series cavities completed at Zanon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9FDE09-A305-489B-03CE-F4AAF3C04E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sp>
        <p:nvSpPr>
          <p:cNvPr id="29" name="Down Arrow 28">
            <a:extLst>
              <a:ext uri="{FF2B5EF4-FFF2-40B4-BE49-F238E27FC236}">
                <a16:creationId xmlns:a16="http://schemas.microsoft.com/office/drawing/2014/main" id="{851F7F7C-AD8D-49EE-DA5A-2ED8E68F044E}"/>
              </a:ext>
            </a:extLst>
          </p:cNvPr>
          <p:cNvSpPr/>
          <p:nvPr/>
        </p:nvSpPr>
        <p:spPr>
          <a:xfrm rot="1784922">
            <a:off x="6147860" y="1557585"/>
            <a:ext cx="154925" cy="377667"/>
          </a:xfrm>
          <a:prstGeom prst="down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" name="Picture 29" descr="A picture containing text, indoor, cluttered, messy&#10;&#10;Description automatically generated">
            <a:extLst>
              <a:ext uri="{FF2B5EF4-FFF2-40B4-BE49-F238E27FC236}">
                <a16:creationId xmlns:a16="http://schemas.microsoft.com/office/drawing/2014/main" id="{4ED9AEEC-BEA0-10BB-E8F6-6AECB3BF79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4960" y="1160211"/>
            <a:ext cx="2829043" cy="17926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D16504B-D66E-39A8-0A2C-681785DB2B9B}"/>
              </a:ext>
            </a:extLst>
          </p:cNvPr>
          <p:cNvSpPr txBox="1"/>
          <p:nvPr/>
        </p:nvSpPr>
        <p:spPr>
          <a:xfrm>
            <a:off x="4151889" y="2703248"/>
            <a:ext cx="922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</a:rPr>
              <a:t>NRFD01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874FD9-E1D7-4B3A-34BC-61270A5E4479}"/>
              </a:ext>
            </a:extLst>
          </p:cNvPr>
          <p:cNvSpPr txBox="1"/>
          <p:nvPr/>
        </p:nvSpPr>
        <p:spPr>
          <a:xfrm>
            <a:off x="286991" y="2016716"/>
            <a:ext cx="9224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bg1"/>
                </a:solidFill>
              </a:rPr>
              <a:t>NRFD02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D3B2A-1BE3-DCD0-DD44-D42191BF7D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L. Ristori - PMG #56 – 21 Nov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680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A09D4-8F45-2F48-966D-D47B605CD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1792"/>
            <a:ext cx="7920000" cy="720000"/>
          </a:xfrm>
        </p:spPr>
        <p:txBody>
          <a:bodyPr/>
          <a:lstStyle/>
          <a:p>
            <a:r>
              <a:rPr lang="en-US" dirty="0"/>
              <a:t> Pre-series vs Prototypes Metrology: </a:t>
            </a:r>
            <a:br>
              <a:rPr lang="en-US" dirty="0"/>
            </a:br>
            <a:r>
              <a:rPr lang="en-US" sz="2400" i="1" dirty="0"/>
              <a:t>V-HOM End Group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D563B-33E6-9042-A884-2AAD77C05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367" y="4724400"/>
            <a:ext cx="8498256" cy="1704166"/>
          </a:xfrm>
          <a:noFill/>
        </p:spPr>
        <p:txBody>
          <a:bodyPr>
            <a:normAutofit/>
          </a:bodyPr>
          <a:lstStyle/>
          <a:p>
            <a:r>
              <a:rPr lang="en-US" sz="2000" dirty="0"/>
              <a:t>Several improvements in manufacturing have been implemented by ZRI:</a:t>
            </a:r>
          </a:p>
          <a:p>
            <a:pPr lvl="1"/>
            <a:r>
              <a:rPr lang="en-US" sz="1600" dirty="0"/>
              <a:t>Forming tooling slightly reworked.</a:t>
            </a:r>
          </a:p>
          <a:p>
            <a:pPr lvl="1"/>
            <a:r>
              <a:rPr lang="en-US" sz="1600" dirty="0"/>
              <a:t>EBW and CNC fixtures updated.</a:t>
            </a:r>
          </a:p>
          <a:p>
            <a:r>
              <a:rPr lang="en-US" sz="2000" u="sng" dirty="0"/>
              <a:t>Significant improvement in shape accuracy </a:t>
            </a:r>
            <a:r>
              <a:rPr lang="en-US" sz="2000" u="sng" dirty="0">
                <a:solidFill>
                  <a:srgbClr val="5A5A5A"/>
                </a:solidFill>
              </a:rPr>
              <a:t>from </a:t>
            </a:r>
            <a:r>
              <a:rPr lang="en-US" sz="2000" u="sng" dirty="0">
                <a:solidFill>
                  <a:srgbClr val="7030A0"/>
                </a:solidFill>
              </a:rPr>
              <a:t>2.22mm</a:t>
            </a:r>
            <a:r>
              <a:rPr lang="en-US" sz="2000" u="sng" dirty="0">
                <a:solidFill>
                  <a:srgbClr val="5A5A5A"/>
                </a:solidFill>
              </a:rPr>
              <a:t> to +</a:t>
            </a:r>
            <a:r>
              <a:rPr lang="en-US" sz="2000" u="sng" dirty="0">
                <a:solidFill>
                  <a:srgbClr val="00B0F0"/>
                </a:solidFill>
              </a:rPr>
              <a:t>1.18mm.</a:t>
            </a:r>
            <a:endParaRPr lang="en-US" sz="2000" dirty="0"/>
          </a:p>
          <a:p>
            <a:endParaRPr lang="en-US" sz="2400" dirty="0"/>
          </a:p>
          <a:p>
            <a:pPr marL="0" indent="0">
              <a:buNone/>
            </a:pPr>
            <a:endParaRPr lang="en-US" sz="2300" dirty="0"/>
          </a:p>
          <a:p>
            <a:pPr marL="0" indent="0">
              <a:buNone/>
            </a:pPr>
            <a:endParaRPr lang="en-US" sz="19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9F8FB0-E9B6-4847-9FE8-47E4A656C3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28517" y="895896"/>
            <a:ext cx="3997779" cy="29260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C48AB2-1670-D940-BFAD-9FB1B268D6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941" y="895896"/>
            <a:ext cx="4195740" cy="292607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82F2900-0B8C-6D4B-9A39-EFDCFB43D6C4}"/>
              </a:ext>
            </a:extLst>
          </p:cNvPr>
          <p:cNvSpPr txBox="1"/>
          <p:nvPr/>
        </p:nvSpPr>
        <p:spPr>
          <a:xfrm>
            <a:off x="1400957" y="3821975"/>
            <a:ext cx="34056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rgbClr val="00B0F0"/>
                </a:solidFill>
              </a:rPr>
              <a:t>Pre-series V-HOM End Group </a:t>
            </a:r>
            <a:br>
              <a:rPr lang="en-US" sz="1600" dirty="0">
                <a:solidFill>
                  <a:srgbClr val="00B0F0"/>
                </a:solidFill>
              </a:rPr>
            </a:br>
            <a:r>
              <a:rPr lang="en-US" sz="1600" dirty="0">
                <a:solidFill>
                  <a:srgbClr val="00B0F0"/>
                </a:solidFill>
              </a:rPr>
              <a:t>{+/-0.25mm scale}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C086CEE-3D3D-054B-AE55-DC9F3471E420}"/>
              </a:ext>
            </a:extLst>
          </p:cNvPr>
          <p:cNvSpPr txBox="1"/>
          <p:nvPr/>
        </p:nvSpPr>
        <p:spPr>
          <a:xfrm>
            <a:off x="4297224" y="3826412"/>
            <a:ext cx="44319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rgbClr val="7030A0"/>
                </a:solidFill>
              </a:rPr>
              <a:t>Prototype V-HOM End Group 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7030A0"/>
                </a:solidFill>
              </a:rPr>
              <a:t>{+/-0.4mm scale}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97314C5-683B-F847-961E-B5080AE2D130}"/>
              </a:ext>
            </a:extLst>
          </p:cNvPr>
          <p:cNvSpPr/>
          <p:nvPr/>
        </p:nvSpPr>
        <p:spPr>
          <a:xfrm>
            <a:off x="8813469" y="3349223"/>
            <a:ext cx="222253" cy="1410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4916817-FF4E-E44A-AADF-59AD840B19E7}"/>
              </a:ext>
            </a:extLst>
          </p:cNvPr>
          <p:cNvSpPr/>
          <p:nvPr/>
        </p:nvSpPr>
        <p:spPr>
          <a:xfrm>
            <a:off x="8804043" y="1135495"/>
            <a:ext cx="222253" cy="1410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67C1578-E9D4-6948-ACEA-40F7406FDE00}"/>
              </a:ext>
            </a:extLst>
          </p:cNvPr>
          <p:cNvSpPr/>
          <p:nvPr/>
        </p:nvSpPr>
        <p:spPr>
          <a:xfrm>
            <a:off x="292102" y="2855940"/>
            <a:ext cx="890833" cy="1885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EED21E1-CB98-AC4C-BD6E-0970C9D9D6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7" b="-20"/>
          <a:stretch/>
        </p:blipFill>
        <p:spPr>
          <a:xfrm>
            <a:off x="399795" y="895896"/>
            <a:ext cx="206762" cy="2926080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C1FA4351-8518-E04A-BE53-2CFEC818D2E9}"/>
              </a:ext>
            </a:extLst>
          </p:cNvPr>
          <p:cNvSpPr/>
          <p:nvPr/>
        </p:nvSpPr>
        <p:spPr>
          <a:xfrm>
            <a:off x="384344" y="3657814"/>
            <a:ext cx="278091" cy="1410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9B725F3-09EB-CA41-B331-15261A12ACDB}"/>
              </a:ext>
            </a:extLst>
          </p:cNvPr>
          <p:cNvSpPr/>
          <p:nvPr/>
        </p:nvSpPr>
        <p:spPr>
          <a:xfrm>
            <a:off x="372367" y="895896"/>
            <a:ext cx="278091" cy="1410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4346B-D915-714F-AE0F-9EC2D405B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E324F-AE4D-0845-AB76-AFA6174A68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L. Ristori - PMG #56 – 21 Nov 2023</a:t>
            </a: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2F5BE6-0D5F-3C4F-CFCA-ECF792415F3A}"/>
              </a:ext>
            </a:extLst>
          </p:cNvPr>
          <p:cNvSpPr txBox="1"/>
          <p:nvPr/>
        </p:nvSpPr>
        <p:spPr>
          <a:xfrm>
            <a:off x="6774285" y="401008"/>
            <a:ext cx="2401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M. Narduzzi - FNAL</a:t>
            </a:r>
          </a:p>
        </p:txBody>
      </p:sp>
    </p:spTree>
    <p:extLst>
      <p:ext uri="{BB962C8B-B14F-4D97-AF65-F5344CB8AC3E}">
        <p14:creationId xmlns:p14="http://schemas.microsoft.com/office/powerpoint/2010/main" val="38748933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0F49691C-A3E4-F740-A3DA-F906252B86CB}" vid="{D09FA974-7DC8-B04E-B534-C4899954C4E1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Props1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8EF391-2BAD-45F4-B22E-736040720C99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8946e33d-fd2f-4ae4-8ee9-d90c129cdf9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23001</TotalTime>
  <Words>1496</Words>
  <Application>Microsoft Macintosh PowerPoint</Application>
  <PresentationFormat>On-screen Show (4:3)</PresentationFormat>
  <Paragraphs>192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Helvetica</vt:lpstr>
      <vt:lpstr>Wingdings</vt:lpstr>
      <vt:lpstr>Thème Office</vt:lpstr>
      <vt:lpstr>302.3 RFD Dressed Crab Cavities</vt:lpstr>
      <vt:lpstr>Outline</vt:lpstr>
      <vt:lpstr>8 Months in Summary</vt:lpstr>
      <vt:lpstr>Proto Bare Cavity NRFDP002 + HOM Dampers</vt:lpstr>
      <vt:lpstr>LARP + AUP Cold Test Summary</vt:lpstr>
      <vt:lpstr>Prototypes Processing at Zanon</vt:lpstr>
      <vt:lpstr>Proto Bare Cavity NRFDP001</vt:lpstr>
      <vt:lpstr>Pre-series Cavities at Zanon Trim-Tuning + Welding Activities</vt:lpstr>
      <vt:lpstr> Pre-series vs Prototypes Metrology:  V-HOM End Group</vt:lpstr>
      <vt:lpstr>RFD Series manufacturing at ZRI</vt:lpstr>
      <vt:lpstr>Jacketing (Magnetic Shields + Helium Tanks)</vt:lpstr>
      <vt:lpstr>HOMs Fabrication at JLab</vt:lpstr>
      <vt:lpstr>Failures of Ceramic Windows</vt:lpstr>
      <vt:lpstr>Activities at JLab</vt:lpstr>
      <vt:lpstr>Integrated Schedule for 1st Cavity</vt:lpstr>
      <vt:lpstr>Integrated Schedule for Cavities</vt:lpstr>
      <vt:lpstr>Rebaseline Delivery Dates</vt:lpstr>
      <vt:lpstr>Delivery Dates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AUP Update – 19th March 2021</dc:title>
  <dc:creator>Leonardo Ristori</dc:creator>
  <cp:lastModifiedBy>Leonardo Ristori</cp:lastModifiedBy>
  <cp:revision>96</cp:revision>
  <cp:lastPrinted>2018-05-26T23:25:07Z</cp:lastPrinted>
  <dcterms:created xsi:type="dcterms:W3CDTF">2021-03-19T14:38:40Z</dcterms:created>
  <dcterms:modified xsi:type="dcterms:W3CDTF">2023-11-21T16:11:36Z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