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5" autoAdjust="0"/>
    <p:restoredTop sz="95915"/>
  </p:normalViewPr>
  <p:slideViewPr>
    <p:cSldViewPr snapToGrid="0" snapToObjects="1">
      <p:cViewPr varScale="1">
        <p:scale>
          <a:sx n="114" d="100"/>
          <a:sy n="114" d="100"/>
        </p:scale>
        <p:origin x="792" y="184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chellma/Dropbox/DUNE-computing/CCB-data/usage/Summary2023-12-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chellma/Dropbox/DUNE-computing/CCB-data/usage/Summary2023-12-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chellma/Dropbox/DUNE-computing/CCB-data/usage/Summary2023-12-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Sheet1!$K$2</c:f>
              <c:strCache>
                <c:ptCount val="1"/>
                <c:pt idx="0">
                  <c:v>Production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69-2D4E-8CA8-4ADFB1D5E4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69-2D4E-8CA8-4ADFB1D5E4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69-2D4E-8CA8-4ADFB1D5E4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69-2D4E-8CA8-4ADFB1D5E4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E69-2D4E-8CA8-4ADFB1D5E4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E69-2D4E-8CA8-4ADFB1D5E4C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E69-2D4E-8CA8-4ADFB1D5E4C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E69-2D4E-8CA8-4ADFB1D5E4C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E69-2D4E-8CA8-4ADFB1D5E4C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E69-2D4E-8CA8-4ADFB1D5E4C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E69-2D4E-8CA8-4ADFB1D5E4C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E69-2D4E-8CA8-4ADFB1D5E4C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0E69-2D4E-8CA8-4ADFB1D5E4C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0E69-2D4E-8CA8-4ADFB1D5E4CA}"/>
              </c:ext>
            </c:extLst>
          </c:dPt>
          <c:cat>
            <c:strRef>
              <c:f>Sheet1!$J$3:$J$16</c:f>
              <c:strCache>
                <c:ptCount val="14"/>
                <c:pt idx="0">
                  <c:v>BR</c:v>
                </c:pt>
                <c:pt idx="1">
                  <c:v>CA</c:v>
                </c:pt>
                <c:pt idx="2">
                  <c:v>CERN</c:v>
                </c:pt>
                <c:pt idx="3">
                  <c:v>CH</c:v>
                </c:pt>
                <c:pt idx="4">
                  <c:v>CZ</c:v>
                </c:pt>
                <c:pt idx="5">
                  <c:v>ES</c:v>
                </c:pt>
                <c:pt idx="6">
                  <c:v>FR</c:v>
                </c:pt>
                <c:pt idx="7">
                  <c:v>IN</c:v>
                </c:pt>
                <c:pt idx="8">
                  <c:v>IT</c:v>
                </c:pt>
                <c:pt idx="9">
                  <c:v>NL</c:v>
                </c:pt>
                <c:pt idx="10">
                  <c:v>RU</c:v>
                </c:pt>
                <c:pt idx="11">
                  <c:v>UK</c:v>
                </c:pt>
                <c:pt idx="12">
                  <c:v>US</c:v>
                </c:pt>
                <c:pt idx="13">
                  <c:v>undefined</c:v>
                </c:pt>
              </c:strCache>
            </c:strRef>
          </c:cat>
          <c:val>
            <c:numRef>
              <c:f>Sheet1!$K$3:$K$16</c:f>
              <c:numCache>
                <c:formatCode>0.00</c:formatCode>
                <c:ptCount val="14"/>
                <c:pt idx="0">
                  <c:v>0.29499999999999998</c:v>
                </c:pt>
                <c:pt idx="1">
                  <c:v>8.6999999999999994E-2</c:v>
                </c:pt>
                <c:pt idx="2">
                  <c:v>0.625</c:v>
                </c:pt>
                <c:pt idx="3">
                  <c:v>3.1E-2</c:v>
                </c:pt>
                <c:pt idx="4">
                  <c:v>0.56899999999999995</c:v>
                </c:pt>
                <c:pt idx="5">
                  <c:v>0.221</c:v>
                </c:pt>
                <c:pt idx="6">
                  <c:v>0.372</c:v>
                </c:pt>
                <c:pt idx="7">
                  <c:v>6.0999999999999999E-2</c:v>
                </c:pt>
                <c:pt idx="8">
                  <c:v>0</c:v>
                </c:pt>
                <c:pt idx="9">
                  <c:v>1.4330000000000001</c:v>
                </c:pt>
                <c:pt idx="10">
                  <c:v>5.2999999999999999E-2</c:v>
                </c:pt>
                <c:pt idx="11">
                  <c:v>3.556</c:v>
                </c:pt>
                <c:pt idx="12">
                  <c:v>2.9350000000000001</c:v>
                </c:pt>
                <c:pt idx="13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E69-2D4E-8CA8-4ADFB1D5E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1"/>
          <c:order val="0"/>
          <c:tx>
            <c:strRef>
              <c:f>Sheet1!$L$2</c:f>
              <c:strCache>
                <c:ptCount val="1"/>
                <c:pt idx="0">
                  <c:v>Analysis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A2-AE40-87FC-D1B6C378EB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A2-AE40-87FC-D1B6C378EB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A2-AE40-87FC-D1B6C378EB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A2-AE40-87FC-D1B6C378EB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1A2-AE40-87FC-D1B6C378EB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1A2-AE40-87FC-D1B6C378EB4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1A2-AE40-87FC-D1B6C378EB4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1A2-AE40-87FC-D1B6C378EB4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1A2-AE40-87FC-D1B6C378EB4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1A2-AE40-87FC-D1B6C378EB4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1A2-AE40-87FC-D1B6C378EB4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1A2-AE40-87FC-D1B6C378EB4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1A2-AE40-87FC-D1B6C378EB4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61A2-AE40-87FC-D1B6C378EB44}"/>
              </c:ext>
            </c:extLst>
          </c:dPt>
          <c:cat>
            <c:strRef>
              <c:f>Sheet1!$J$3:$J$16</c:f>
              <c:strCache>
                <c:ptCount val="14"/>
                <c:pt idx="0">
                  <c:v>BR</c:v>
                </c:pt>
                <c:pt idx="1">
                  <c:v>CA</c:v>
                </c:pt>
                <c:pt idx="2">
                  <c:v>CERN</c:v>
                </c:pt>
                <c:pt idx="3">
                  <c:v>CH</c:v>
                </c:pt>
                <c:pt idx="4">
                  <c:v>CZ</c:v>
                </c:pt>
                <c:pt idx="5">
                  <c:v>ES</c:v>
                </c:pt>
                <c:pt idx="6">
                  <c:v>FR</c:v>
                </c:pt>
                <c:pt idx="7">
                  <c:v>IN</c:v>
                </c:pt>
                <c:pt idx="8">
                  <c:v>IT</c:v>
                </c:pt>
                <c:pt idx="9">
                  <c:v>NL</c:v>
                </c:pt>
                <c:pt idx="10">
                  <c:v>RU</c:v>
                </c:pt>
                <c:pt idx="11">
                  <c:v>UK</c:v>
                </c:pt>
                <c:pt idx="12">
                  <c:v>US</c:v>
                </c:pt>
                <c:pt idx="13">
                  <c:v>undefined</c:v>
                </c:pt>
              </c:strCache>
            </c:strRef>
          </c:cat>
          <c:val>
            <c:numRef>
              <c:f>Sheet1!$L$3:$L$16</c:f>
              <c:numCache>
                <c:formatCode>0.00</c:formatCode>
                <c:ptCount val="14"/>
                <c:pt idx="0">
                  <c:v>0.107</c:v>
                </c:pt>
                <c:pt idx="1">
                  <c:v>0.16800000000000001</c:v>
                </c:pt>
                <c:pt idx="2">
                  <c:v>0.85399999999999998</c:v>
                </c:pt>
                <c:pt idx="3">
                  <c:v>3.0000000000000001E-3</c:v>
                </c:pt>
                <c:pt idx="4">
                  <c:v>0.44800000000000001</c:v>
                </c:pt>
                <c:pt idx="5">
                  <c:v>0.26500000000000001</c:v>
                </c:pt>
                <c:pt idx="6">
                  <c:v>0.26700000000000002</c:v>
                </c:pt>
                <c:pt idx="7">
                  <c:v>0.39100000000000001</c:v>
                </c:pt>
                <c:pt idx="8">
                  <c:v>3.3000000000000002E-2</c:v>
                </c:pt>
                <c:pt idx="9">
                  <c:v>1.075</c:v>
                </c:pt>
                <c:pt idx="10">
                  <c:v>0.25600000000000001</c:v>
                </c:pt>
                <c:pt idx="11">
                  <c:v>4.0949999999999998</c:v>
                </c:pt>
                <c:pt idx="12">
                  <c:v>27.797999999999998</c:v>
                </c:pt>
                <c:pt idx="13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1A2-AE40-87FC-D1B6C378E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2"/>
          <c:order val="0"/>
          <c:tx>
            <c:strRef>
              <c:f>Sheet1!$M$2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F7-3C4E-8AC1-901034EED9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F7-3C4E-8AC1-901034EED9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F7-3C4E-8AC1-901034EED9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F7-3C4E-8AC1-901034EED9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EF7-3C4E-8AC1-901034EED9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EF7-3C4E-8AC1-901034EED91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EF7-3C4E-8AC1-901034EED91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EF7-3C4E-8AC1-901034EED91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EF7-3C4E-8AC1-901034EED91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EF7-3C4E-8AC1-901034EED91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EF7-3C4E-8AC1-901034EED91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EF7-3C4E-8AC1-901034EED91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EF7-3C4E-8AC1-901034EED91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5EF7-3C4E-8AC1-901034EED91A}"/>
              </c:ext>
            </c:extLst>
          </c:dPt>
          <c:cat>
            <c:strRef>
              <c:f>Sheet1!$J$3:$J$16</c:f>
              <c:strCache>
                <c:ptCount val="14"/>
                <c:pt idx="0">
                  <c:v>BR</c:v>
                </c:pt>
                <c:pt idx="1">
                  <c:v>CA</c:v>
                </c:pt>
                <c:pt idx="2">
                  <c:v>CERN</c:v>
                </c:pt>
                <c:pt idx="3">
                  <c:v>CH</c:v>
                </c:pt>
                <c:pt idx="4">
                  <c:v>CZ</c:v>
                </c:pt>
                <c:pt idx="5">
                  <c:v>ES</c:v>
                </c:pt>
                <c:pt idx="6">
                  <c:v>FR</c:v>
                </c:pt>
                <c:pt idx="7">
                  <c:v>IN</c:v>
                </c:pt>
                <c:pt idx="8">
                  <c:v>IT</c:v>
                </c:pt>
                <c:pt idx="9">
                  <c:v>NL</c:v>
                </c:pt>
                <c:pt idx="10">
                  <c:v>RU</c:v>
                </c:pt>
                <c:pt idx="11">
                  <c:v>UK</c:v>
                </c:pt>
                <c:pt idx="12">
                  <c:v>US</c:v>
                </c:pt>
                <c:pt idx="13">
                  <c:v>undefined</c:v>
                </c:pt>
              </c:strCache>
            </c:strRef>
          </c:cat>
          <c:val>
            <c:numRef>
              <c:f>Sheet1!$M$3:$M$16</c:f>
              <c:numCache>
                <c:formatCode>0.00</c:formatCode>
                <c:ptCount val="14"/>
                <c:pt idx="0">
                  <c:v>0.40200000000000002</c:v>
                </c:pt>
                <c:pt idx="1">
                  <c:v>0.255</c:v>
                </c:pt>
                <c:pt idx="2">
                  <c:v>1.4790000000000001</c:v>
                </c:pt>
                <c:pt idx="3">
                  <c:v>3.3000000000000002E-2</c:v>
                </c:pt>
                <c:pt idx="4">
                  <c:v>1.0169999999999999</c:v>
                </c:pt>
                <c:pt idx="5">
                  <c:v>0.48599999999999999</c:v>
                </c:pt>
                <c:pt idx="6">
                  <c:v>0.63900000000000001</c:v>
                </c:pt>
                <c:pt idx="7">
                  <c:v>0.45100000000000001</c:v>
                </c:pt>
                <c:pt idx="8">
                  <c:v>3.3000000000000002E-2</c:v>
                </c:pt>
                <c:pt idx="9">
                  <c:v>2.5089999999999999</c:v>
                </c:pt>
                <c:pt idx="10">
                  <c:v>0.309</c:v>
                </c:pt>
                <c:pt idx="11">
                  <c:v>7.6509999999999998</c:v>
                </c:pt>
                <c:pt idx="12">
                  <c:v>30.733000000000001</c:v>
                </c:pt>
                <c:pt idx="13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EF7-3C4E-8AC1-901034EED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3850" y="6537526"/>
            <a:ext cx="5435955" cy="158602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8608" y="219827"/>
            <a:ext cx="871051" cy="357942"/>
          </a:xfrm>
          <a:prstGeom prst="rect">
            <a:avLst/>
          </a:prstGeom>
        </p:spPr>
      </p:pic>
      <p:pic>
        <p:nvPicPr>
          <p:cNvPr id="13" name="Picture 12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1B3E82A5-8182-17F6-F28B-D8928ADBE18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478712" y="194334"/>
            <a:ext cx="1345878" cy="446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348D-DBE3-7E25-3C79-840583E2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Breakdown in k-HS23-Years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48272-0530-4DDC-675C-3C47F6F414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E2A87-ED6B-CE36-7172-705068F67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B3679-456A-136D-572F-A2DA3542A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7827310-714A-FAEC-AD65-95994FE317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844911"/>
              </p:ext>
            </p:extLst>
          </p:nvPr>
        </p:nvGraphicFramePr>
        <p:xfrm>
          <a:off x="6479450" y="1207770"/>
          <a:ext cx="457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32DCE1B-AB71-54F9-5B4D-BE74A3D2E5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692992"/>
              </p:ext>
            </p:extLst>
          </p:nvPr>
        </p:nvGraphicFramePr>
        <p:xfrm>
          <a:off x="736419" y="1207770"/>
          <a:ext cx="457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6E683D7-D1DE-FD48-1076-2E8F0A2A1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672960"/>
              </p:ext>
            </p:extLst>
          </p:nvPr>
        </p:nvGraphicFramePr>
        <p:xfrm>
          <a:off x="4378925" y="1392907"/>
          <a:ext cx="2329542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9542">
                  <a:extLst>
                    <a:ext uri="{9D8B030D-6E8A-4147-A177-3AD203B41FA5}">
                      <a16:colId xmlns:a16="http://schemas.microsoft.com/office/drawing/2014/main" val="190692466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35.88 </a:t>
                      </a:r>
                      <a:r>
                        <a:rPr lang="en-US" sz="2000" dirty="0"/>
                        <a:t>k-HS23-Years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249875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B1E605A-E0A1-F226-3E98-7E85C075F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86490"/>
              </p:ext>
            </p:extLst>
          </p:nvPr>
        </p:nvGraphicFramePr>
        <p:xfrm>
          <a:off x="9849739" y="1352587"/>
          <a:ext cx="2570481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0481">
                  <a:extLst>
                    <a:ext uri="{9D8B030D-6E8A-4147-A177-3AD203B41FA5}">
                      <a16:colId xmlns:a16="http://schemas.microsoft.com/office/drawing/2014/main" val="60975355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10.26 </a:t>
                      </a:r>
                      <a:r>
                        <a:rPr lang="en-US" dirty="0"/>
                        <a:t>k-HS23-Years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44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76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1753-0320-343C-B414-E7D4BBA5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for 2022-12 to 2023-11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2FF9B-D5FF-1B51-8BCA-73311619E4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DBB41-25F9-D17E-B78F-230E7A0E1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B141B-C51D-85BF-2EC7-7CA13D064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6F635-74A9-29B5-C9AC-3008B66A925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Total CPU In ‘2023’</a:t>
            </a:r>
          </a:p>
          <a:p>
            <a:r>
              <a:rPr lang="en-US" dirty="0"/>
              <a:t>Total Slot kHS23-years = 46.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31FA5A-9A95-683E-1E57-DF4014C7E0DE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DD7D5E4-5F66-3CC4-4DE9-FDC1E872A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26764"/>
              </p:ext>
            </p:extLst>
          </p:nvPr>
        </p:nvGraphicFramePr>
        <p:xfrm>
          <a:off x="7345432" y="610653"/>
          <a:ext cx="457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13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D8EB-D58D-35EE-6549-4F1808CE9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#’s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BF77BBB-850F-6C4C-45C2-0A7DE0147C7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734816526"/>
              </p:ext>
            </p:extLst>
          </p:nvPr>
        </p:nvGraphicFramePr>
        <p:xfrm>
          <a:off x="104503" y="149754"/>
          <a:ext cx="11834952" cy="6245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9369">
                  <a:extLst>
                    <a:ext uri="{9D8B030D-6E8A-4147-A177-3AD203B41FA5}">
                      <a16:colId xmlns:a16="http://schemas.microsoft.com/office/drawing/2014/main" val="2435054339"/>
                    </a:ext>
                  </a:extLst>
                </a:gridCol>
                <a:gridCol w="1479369">
                  <a:extLst>
                    <a:ext uri="{9D8B030D-6E8A-4147-A177-3AD203B41FA5}">
                      <a16:colId xmlns:a16="http://schemas.microsoft.com/office/drawing/2014/main" val="1325817818"/>
                    </a:ext>
                  </a:extLst>
                </a:gridCol>
                <a:gridCol w="1479369">
                  <a:extLst>
                    <a:ext uri="{9D8B030D-6E8A-4147-A177-3AD203B41FA5}">
                      <a16:colId xmlns:a16="http://schemas.microsoft.com/office/drawing/2014/main" val="3931764546"/>
                    </a:ext>
                  </a:extLst>
                </a:gridCol>
                <a:gridCol w="1479369">
                  <a:extLst>
                    <a:ext uri="{9D8B030D-6E8A-4147-A177-3AD203B41FA5}">
                      <a16:colId xmlns:a16="http://schemas.microsoft.com/office/drawing/2014/main" val="1308874982"/>
                    </a:ext>
                  </a:extLst>
                </a:gridCol>
                <a:gridCol w="1479369">
                  <a:extLst>
                    <a:ext uri="{9D8B030D-6E8A-4147-A177-3AD203B41FA5}">
                      <a16:colId xmlns:a16="http://schemas.microsoft.com/office/drawing/2014/main" val="2269075877"/>
                    </a:ext>
                  </a:extLst>
                </a:gridCol>
                <a:gridCol w="1479369">
                  <a:extLst>
                    <a:ext uri="{9D8B030D-6E8A-4147-A177-3AD203B41FA5}">
                      <a16:colId xmlns:a16="http://schemas.microsoft.com/office/drawing/2014/main" val="3965504164"/>
                    </a:ext>
                  </a:extLst>
                </a:gridCol>
                <a:gridCol w="1479369">
                  <a:extLst>
                    <a:ext uri="{9D8B030D-6E8A-4147-A177-3AD203B41FA5}">
                      <a16:colId xmlns:a16="http://schemas.microsoft.com/office/drawing/2014/main" val="3016269038"/>
                    </a:ext>
                  </a:extLst>
                </a:gridCol>
                <a:gridCol w="1479369">
                  <a:extLst>
                    <a:ext uri="{9D8B030D-6E8A-4147-A177-3AD203B41FA5}">
                      <a16:colId xmlns:a16="http://schemas.microsoft.com/office/drawing/2014/main" val="1755168180"/>
                    </a:ext>
                  </a:extLst>
                </a:gridCol>
              </a:tblGrid>
              <a:tr h="55060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2022 – kHS23-years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                2023 – kHS23-years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99409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Country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Production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Analysis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Country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Production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Analysis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549798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BR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BR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782064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0.28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4562223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CERN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CERN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1716290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CH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CH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6897299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CZ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CZ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0613735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0.27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094735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FR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FR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0.27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5617107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0917323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475616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NL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NL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1.08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0994508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RU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RU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132179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5.01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9.43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3.56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7.65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5318247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29.87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27.80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30.73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016086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undefined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undefined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4443532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16.92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35.98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52.90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10.26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35.88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46.14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6229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84181-E315-51CE-2D22-7096D16000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64FC7-2B8A-84D4-7696-5A68A4462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2F188-1362-3810-9524-DA4AB559A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5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F0576E6-9D58-685A-8668-5BFCD9663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88640"/>
              </p:ext>
            </p:extLst>
          </p:nvPr>
        </p:nvGraphicFramePr>
        <p:xfrm>
          <a:off x="209006" y="1"/>
          <a:ext cx="11508376" cy="6678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8547">
                  <a:extLst>
                    <a:ext uri="{9D8B030D-6E8A-4147-A177-3AD203B41FA5}">
                      <a16:colId xmlns:a16="http://schemas.microsoft.com/office/drawing/2014/main" val="1623222648"/>
                    </a:ext>
                  </a:extLst>
                </a:gridCol>
                <a:gridCol w="1438547">
                  <a:extLst>
                    <a:ext uri="{9D8B030D-6E8A-4147-A177-3AD203B41FA5}">
                      <a16:colId xmlns:a16="http://schemas.microsoft.com/office/drawing/2014/main" val="19147384"/>
                    </a:ext>
                  </a:extLst>
                </a:gridCol>
                <a:gridCol w="1438547">
                  <a:extLst>
                    <a:ext uri="{9D8B030D-6E8A-4147-A177-3AD203B41FA5}">
                      <a16:colId xmlns:a16="http://schemas.microsoft.com/office/drawing/2014/main" val="1693426356"/>
                    </a:ext>
                  </a:extLst>
                </a:gridCol>
                <a:gridCol w="1438547">
                  <a:extLst>
                    <a:ext uri="{9D8B030D-6E8A-4147-A177-3AD203B41FA5}">
                      <a16:colId xmlns:a16="http://schemas.microsoft.com/office/drawing/2014/main" val="2687586035"/>
                    </a:ext>
                  </a:extLst>
                </a:gridCol>
                <a:gridCol w="1438547">
                  <a:extLst>
                    <a:ext uri="{9D8B030D-6E8A-4147-A177-3AD203B41FA5}">
                      <a16:colId xmlns:a16="http://schemas.microsoft.com/office/drawing/2014/main" val="2839177997"/>
                    </a:ext>
                  </a:extLst>
                </a:gridCol>
                <a:gridCol w="1438547">
                  <a:extLst>
                    <a:ext uri="{9D8B030D-6E8A-4147-A177-3AD203B41FA5}">
                      <a16:colId xmlns:a16="http://schemas.microsoft.com/office/drawing/2014/main" val="2938115053"/>
                    </a:ext>
                  </a:extLst>
                </a:gridCol>
                <a:gridCol w="1438547">
                  <a:extLst>
                    <a:ext uri="{9D8B030D-6E8A-4147-A177-3AD203B41FA5}">
                      <a16:colId xmlns:a16="http://schemas.microsoft.com/office/drawing/2014/main" val="3621114606"/>
                    </a:ext>
                  </a:extLst>
                </a:gridCol>
                <a:gridCol w="1438547">
                  <a:extLst>
                    <a:ext uri="{9D8B030D-6E8A-4147-A177-3AD203B41FA5}">
                      <a16:colId xmlns:a16="http://schemas.microsoft.com/office/drawing/2014/main" val="3101239263"/>
                    </a:ext>
                  </a:extLst>
                </a:gridCol>
              </a:tblGrid>
              <a:tr h="41868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2022 - core years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2023 core-years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310844"/>
                  </a:ext>
                </a:extLst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Country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Production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Analysis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Country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Production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Analysis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5094790"/>
                  </a:ext>
                </a:extLst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BR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BR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3787069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1356719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CERN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CERN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5697753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CH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CH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0261565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CZ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CZ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7066954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6310749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FR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FR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5425888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9309226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2142173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NL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319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NL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0714086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RU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RU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49246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455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401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856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695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7658107"/>
                  </a:ext>
                </a:extLst>
              </a:tr>
              <a:tr h="38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2323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2715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2527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2793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283346"/>
                  </a:ext>
                </a:extLst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undefined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undefined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3041613"/>
                  </a:ext>
                </a:extLst>
              </a:tr>
              <a:tr h="409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1538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3270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4809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932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3261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4194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089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48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AE46-F4F9-F164-D68C-9FD0D4D4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40C90B-FE97-3170-DE30-B6C8D88A8E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538B0-C0F7-8A46-D8EC-D5E8D496E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AE6CC-BC8D-E9B8-656A-49A564468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Content Placeholder 8" descr="A screenshot of a graph&#10;&#10;Description automatically generated">
            <a:extLst>
              <a:ext uri="{FF2B5EF4-FFF2-40B4-BE49-F238E27FC236}">
                <a16:creationId xmlns:a16="http://schemas.microsoft.com/office/drawing/2014/main" id="{1AC8EF53-AC1C-1C4E-D4AA-ED11D5E1BB34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 rot="5400000">
            <a:off x="1630743" y="-1705807"/>
            <a:ext cx="7545022" cy="10269614"/>
          </a:xfrm>
        </p:spPr>
      </p:pic>
    </p:spTree>
    <p:extLst>
      <p:ext uri="{BB962C8B-B14F-4D97-AF65-F5344CB8AC3E}">
        <p14:creationId xmlns:p14="http://schemas.microsoft.com/office/powerpoint/2010/main" val="1173696301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-OSU" id="{7D87AE07-093C-4D47-A5B9-89DB4DDEA60A}" vid="{201AD817-D15E-9A43-8CAC-BCDE26D632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168</TotalTime>
  <Words>323</Words>
  <Application>Microsoft Macintosh PowerPoint</Application>
  <PresentationFormat>Widescreen</PresentationFormat>
  <Paragraphs>278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Var(--jp-code-font-family)</vt:lpstr>
      <vt:lpstr>LBNF Content-Footer Theme</vt:lpstr>
      <vt:lpstr>Breakdown in k-HS23-Years</vt:lpstr>
      <vt:lpstr>Total for 2022-12 to 2023-11</vt:lpstr>
      <vt:lpstr>#’s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Breakdown in k-HS23-Years</dc:title>
  <dc:subject/>
  <dc:creator>Schellman, Heidi</dc:creator>
  <cp:keywords/>
  <dc:description>Modified by A. Weber</dc:description>
  <cp:lastModifiedBy>Schellman, Heidi</cp:lastModifiedBy>
  <cp:revision>6</cp:revision>
  <cp:lastPrinted>2023-12-13T07:47:24Z</cp:lastPrinted>
  <dcterms:created xsi:type="dcterms:W3CDTF">2023-12-11T08:39:41Z</dcterms:created>
  <dcterms:modified xsi:type="dcterms:W3CDTF">2023-12-13T07:49:13Z</dcterms:modified>
  <cp:category/>
</cp:coreProperties>
</file>