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52" r:id="rId1"/>
  </p:sldMasterIdLst>
  <p:notesMasterIdLst>
    <p:notesMasterId r:id="rId10"/>
  </p:notesMasterIdLst>
  <p:handoutMasterIdLst>
    <p:handoutMasterId r:id="rId11"/>
  </p:handoutMasterIdLst>
  <p:sldIdLst>
    <p:sldId id="582" r:id="rId2"/>
    <p:sldId id="596" r:id="rId3"/>
    <p:sldId id="590" r:id="rId4"/>
    <p:sldId id="589" r:id="rId5"/>
    <p:sldId id="597" r:id="rId6"/>
    <p:sldId id="585" r:id="rId7"/>
    <p:sldId id="600" r:id="rId8"/>
    <p:sldId id="601" r:id="rId9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800" b="1" kern="1200">
        <a:solidFill>
          <a:schemeClr val="accent1"/>
        </a:solidFill>
        <a:latin typeface="Trebuchet MS" charset="0"/>
        <a:ea typeface="Arial" charset="0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800" b="1" kern="1200">
        <a:solidFill>
          <a:schemeClr val="accent1"/>
        </a:solidFill>
        <a:latin typeface="Trebuchet MS" charset="0"/>
        <a:ea typeface="Arial" charset="0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800" b="1" kern="1200">
        <a:solidFill>
          <a:schemeClr val="accent1"/>
        </a:solidFill>
        <a:latin typeface="Trebuchet MS" charset="0"/>
        <a:ea typeface="Arial" charset="0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800" b="1" kern="1200">
        <a:solidFill>
          <a:schemeClr val="accent1"/>
        </a:solidFill>
        <a:latin typeface="Trebuchet MS" charset="0"/>
        <a:ea typeface="Arial" charset="0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800" b="1" kern="1200">
        <a:solidFill>
          <a:schemeClr val="accent1"/>
        </a:solidFill>
        <a:latin typeface="Trebuchet MS" charset="0"/>
        <a:ea typeface="Arial" charset="0"/>
        <a:cs typeface="Arial" charset="0"/>
      </a:defRPr>
    </a:lvl5pPr>
    <a:lvl6pPr marL="2286000" algn="l" defTabSz="457200" rtl="0" eaLnBrk="1" latinLnBrk="0" hangingPunct="1">
      <a:defRPr sz="2800" b="1" kern="1200">
        <a:solidFill>
          <a:schemeClr val="accent1"/>
        </a:solidFill>
        <a:latin typeface="Trebuchet MS" charset="0"/>
        <a:ea typeface="Arial" charset="0"/>
        <a:cs typeface="Arial" charset="0"/>
      </a:defRPr>
    </a:lvl6pPr>
    <a:lvl7pPr marL="2743200" algn="l" defTabSz="457200" rtl="0" eaLnBrk="1" latinLnBrk="0" hangingPunct="1">
      <a:defRPr sz="2800" b="1" kern="1200">
        <a:solidFill>
          <a:schemeClr val="accent1"/>
        </a:solidFill>
        <a:latin typeface="Trebuchet MS" charset="0"/>
        <a:ea typeface="Arial" charset="0"/>
        <a:cs typeface="Arial" charset="0"/>
      </a:defRPr>
    </a:lvl7pPr>
    <a:lvl8pPr marL="3200400" algn="l" defTabSz="457200" rtl="0" eaLnBrk="1" latinLnBrk="0" hangingPunct="1">
      <a:defRPr sz="2800" b="1" kern="1200">
        <a:solidFill>
          <a:schemeClr val="accent1"/>
        </a:solidFill>
        <a:latin typeface="Trebuchet MS" charset="0"/>
        <a:ea typeface="Arial" charset="0"/>
        <a:cs typeface="Arial" charset="0"/>
      </a:defRPr>
    </a:lvl8pPr>
    <a:lvl9pPr marL="3657600" algn="l" defTabSz="457200" rtl="0" eaLnBrk="1" latinLnBrk="0" hangingPunct="1">
      <a:defRPr sz="2800" b="1" kern="1200">
        <a:solidFill>
          <a:schemeClr val="accent1"/>
        </a:solidFill>
        <a:latin typeface="Trebuchet MS" charset="0"/>
        <a:ea typeface="Arial" charset="0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4072">
          <p15:clr>
            <a:srgbClr val="A4A3A4"/>
          </p15:clr>
        </p15:guide>
        <p15:guide id="2" pos="155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hidden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6F32"/>
    <a:srgbClr val="FFAF0B"/>
    <a:srgbClr val="271268"/>
    <a:srgbClr val="804000"/>
    <a:srgbClr val="FFFF66"/>
    <a:srgbClr val="00C1C3"/>
    <a:srgbClr val="999999"/>
    <a:srgbClr val="FCFFCA"/>
    <a:srgbClr val="CC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–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571" autoAdjust="0"/>
    <p:restoredTop sz="92113" autoAdjust="0"/>
  </p:normalViewPr>
  <p:slideViewPr>
    <p:cSldViewPr snapToGrid="0">
      <p:cViewPr varScale="1">
        <p:scale>
          <a:sx n="113" d="100"/>
          <a:sy n="113" d="100"/>
        </p:scale>
        <p:origin x="1704" y="184"/>
      </p:cViewPr>
      <p:guideLst>
        <p:guide orient="horz" pos="4072"/>
        <p:guide pos="1558"/>
      </p:guideLst>
    </p:cSldViewPr>
  </p:slideViewPr>
  <p:outlineViewPr>
    <p:cViewPr>
      <p:scale>
        <a:sx n="33" d="100"/>
        <a:sy n="33" d="100"/>
      </p:scale>
      <p:origin x="0" y="-212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71" d="100"/>
        <a:sy n="171" d="100"/>
      </p:scale>
      <p:origin x="0" y="6528"/>
    </p:cViewPr>
  </p:sorterViewPr>
  <p:notesViewPr>
    <p:cSldViewPr snapToGrid="0">
      <p:cViewPr varScale="1">
        <p:scale>
          <a:sx n="55" d="100"/>
          <a:sy n="55" d="100"/>
        </p:scale>
        <p:origin x="-1782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8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 b="0">
                <a:solidFill>
                  <a:schemeClr val="tx1"/>
                </a:solidFill>
                <a:latin typeface="Times" pitchFamily="-108" charset="0"/>
                <a:ea typeface="Arial" pitchFamily="-108" charset="0"/>
                <a:cs typeface="Arial" pitchFamily="-10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78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b="0">
                <a:solidFill>
                  <a:schemeClr val="tx1"/>
                </a:solidFill>
                <a:latin typeface="Times" pitchFamily="-108" charset="0"/>
                <a:ea typeface="Arial" pitchFamily="-108" charset="0"/>
                <a:cs typeface="Arial" pitchFamily="-10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78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 b="0">
                <a:solidFill>
                  <a:schemeClr val="tx1"/>
                </a:solidFill>
                <a:latin typeface="Times" pitchFamily="-108" charset="0"/>
                <a:ea typeface="Arial" pitchFamily="-108" charset="0"/>
                <a:cs typeface="Arial" pitchFamily="-10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78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 b="0">
                <a:solidFill>
                  <a:schemeClr val="tx1"/>
                </a:solidFill>
                <a:latin typeface="Times" pitchFamily="-108" charset="0"/>
                <a:ea typeface="Arial" pitchFamily="-108" charset="0"/>
                <a:cs typeface="Arial" pitchFamily="-108" charset="0"/>
              </a:defRPr>
            </a:lvl1pPr>
          </a:lstStyle>
          <a:p>
            <a:pPr>
              <a:defRPr/>
            </a:pPr>
            <a:fld id="{95C8FE92-D6F1-F14A-BEB5-B895D4926C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755076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 b="0">
                <a:solidFill>
                  <a:schemeClr val="tx1"/>
                </a:solidFill>
                <a:latin typeface="Times" pitchFamily="-108" charset="0"/>
                <a:ea typeface="Arial" pitchFamily="-108" charset="0"/>
                <a:cs typeface="Arial" pitchFamily="-10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b="0">
                <a:solidFill>
                  <a:schemeClr val="tx1"/>
                </a:solidFill>
                <a:latin typeface="Times" pitchFamily="-108" charset="0"/>
                <a:ea typeface="Arial" pitchFamily="-108" charset="0"/>
                <a:cs typeface="Arial" pitchFamily="-10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 b="0">
                <a:solidFill>
                  <a:schemeClr val="tx1"/>
                </a:solidFill>
                <a:latin typeface="Times" pitchFamily="-108" charset="0"/>
                <a:ea typeface="Arial" pitchFamily="-108" charset="0"/>
                <a:cs typeface="Arial" pitchFamily="-10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 b="0">
                <a:solidFill>
                  <a:schemeClr val="tx1"/>
                </a:solidFill>
                <a:latin typeface="Times" pitchFamily="-108" charset="0"/>
                <a:ea typeface="Arial" pitchFamily="-108" charset="0"/>
                <a:cs typeface="Arial" pitchFamily="-108" charset="0"/>
              </a:defRPr>
            </a:lvl1pPr>
          </a:lstStyle>
          <a:p>
            <a:pPr>
              <a:defRPr/>
            </a:pPr>
            <a:fld id="{501C4113-2466-DC48-BAFD-35BC4AF1760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312713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108" charset="0"/>
        <a:ea typeface="Arial" pitchFamily="-108" charset="0"/>
        <a:cs typeface="Arial" pitchFamily="-108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108" charset="0"/>
        <a:ea typeface="Arial" pitchFamily="-108" charset="0"/>
        <a:cs typeface="Arial" pitchFamily="-108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108" charset="0"/>
        <a:ea typeface="Arial" pitchFamily="-108" charset="0"/>
        <a:cs typeface="Arial" pitchFamily="-108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108" charset="0"/>
        <a:ea typeface="Arial" pitchFamily="-108" charset="0"/>
        <a:cs typeface="Arial" pitchFamily="-108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108" charset="0"/>
        <a:ea typeface="Arial" pitchFamily="-108" charset="0"/>
        <a:cs typeface="Arial" pitchFamily="-108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43789" y="3858388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6BC0A7BD-EF4D-544E-98C1-33CD7270D793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294916" y="6560412"/>
            <a:ext cx="822962" cy="2877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 b="0">
                <a:solidFill>
                  <a:srgbClr val="002060"/>
                </a:solidFill>
                <a:latin typeface="Times" pitchFamily="-108" charset="0"/>
                <a:ea typeface="Arial" pitchFamily="-108" charset="0"/>
                <a:cs typeface="Arial" pitchFamily="-108" charset="0"/>
              </a:defRPr>
            </a:lvl1pPr>
          </a:lstStyle>
          <a:p>
            <a:pPr>
              <a:defRPr/>
            </a:pPr>
            <a:fld id="{FF8034CE-3090-A84F-A26D-1AC7B3E352F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9" name="Slide Number Placeholder 7">
            <a:extLst>
              <a:ext uri="{FF2B5EF4-FFF2-40B4-BE49-F238E27FC236}">
                <a16:creationId xmlns:a16="http://schemas.microsoft.com/office/drawing/2014/main" id="{6DCAAA16-A831-8F41-81CA-9F745E166C9F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294916" y="6560412"/>
            <a:ext cx="822962" cy="2877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 b="0">
                <a:solidFill>
                  <a:srgbClr val="002060"/>
                </a:solidFill>
                <a:latin typeface="Times" pitchFamily="-108" charset="0"/>
                <a:ea typeface="Arial" pitchFamily="-108" charset="0"/>
                <a:cs typeface="Arial" pitchFamily="-108" charset="0"/>
              </a:defRPr>
            </a:lvl1pPr>
          </a:lstStyle>
          <a:p>
            <a:pPr>
              <a:defRPr/>
            </a:pPr>
            <a:fld id="{FF8034CE-3090-A84F-A26D-1AC7B3E352F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524000"/>
            <a:ext cx="85344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3853A6B4-695C-1A47-A8AC-0699F817F8EA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12700" y="0"/>
            <a:ext cx="9131300" cy="1422400"/>
          </a:xfrm>
          <a:prstGeom prst="rect">
            <a:avLst/>
          </a:prstGeom>
        </p:spPr>
      </p:pic>
      <p:sp>
        <p:nvSpPr>
          <p:cNvPr id="6" name="Slide Number Placeholder 7">
            <a:extLst>
              <a:ext uri="{FF2B5EF4-FFF2-40B4-BE49-F238E27FC236}">
                <a16:creationId xmlns:a16="http://schemas.microsoft.com/office/drawing/2014/main" id="{D890261C-E81D-1F46-9702-D9BE8E73EEAE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8321038" y="6570264"/>
            <a:ext cx="822962" cy="2877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400" b="0" kern="1200">
                <a:solidFill>
                  <a:srgbClr val="002060"/>
                </a:solidFill>
                <a:latin typeface="Times" pitchFamily="-108" charset="0"/>
                <a:ea typeface="Arial" pitchFamily="-108" charset="0"/>
                <a:cs typeface="Arial" pitchFamily="-108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800" b="1" kern="1200">
                <a:solidFill>
                  <a:schemeClr val="accent1"/>
                </a:solidFill>
                <a:latin typeface="Trebuchet MS" charset="0"/>
                <a:ea typeface="Arial" charset="0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800" b="1" kern="1200">
                <a:solidFill>
                  <a:schemeClr val="accent1"/>
                </a:solidFill>
                <a:latin typeface="Trebuchet MS" charset="0"/>
                <a:ea typeface="Arial" charset="0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800" b="1" kern="1200">
                <a:solidFill>
                  <a:schemeClr val="accent1"/>
                </a:solidFill>
                <a:latin typeface="Trebuchet MS" charset="0"/>
                <a:ea typeface="Arial" charset="0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800" b="1" kern="1200">
                <a:solidFill>
                  <a:schemeClr val="accent1"/>
                </a:solidFill>
                <a:latin typeface="Trebuchet MS" charset="0"/>
                <a:ea typeface="Arial" charset="0"/>
                <a:cs typeface="Arial" charset="0"/>
              </a:defRPr>
            </a:lvl5pPr>
            <a:lvl6pPr marL="2286000" algn="l" defTabSz="457200" rtl="0" eaLnBrk="1" latinLnBrk="0" hangingPunct="1">
              <a:defRPr sz="2800" b="1" kern="1200">
                <a:solidFill>
                  <a:schemeClr val="accent1"/>
                </a:solidFill>
                <a:latin typeface="Trebuchet MS" charset="0"/>
                <a:ea typeface="Arial" charset="0"/>
                <a:cs typeface="Arial" charset="0"/>
              </a:defRPr>
            </a:lvl6pPr>
            <a:lvl7pPr marL="2743200" algn="l" defTabSz="457200" rtl="0" eaLnBrk="1" latinLnBrk="0" hangingPunct="1">
              <a:defRPr sz="2800" b="1" kern="1200">
                <a:solidFill>
                  <a:schemeClr val="accent1"/>
                </a:solidFill>
                <a:latin typeface="Trebuchet MS" charset="0"/>
                <a:ea typeface="Arial" charset="0"/>
                <a:cs typeface="Arial" charset="0"/>
              </a:defRPr>
            </a:lvl7pPr>
            <a:lvl8pPr marL="3200400" algn="l" defTabSz="457200" rtl="0" eaLnBrk="1" latinLnBrk="0" hangingPunct="1">
              <a:defRPr sz="2800" b="1" kern="1200">
                <a:solidFill>
                  <a:schemeClr val="accent1"/>
                </a:solidFill>
                <a:latin typeface="Trebuchet MS" charset="0"/>
                <a:ea typeface="Arial" charset="0"/>
                <a:cs typeface="Arial" charset="0"/>
              </a:defRPr>
            </a:lvl8pPr>
            <a:lvl9pPr marL="3657600" algn="l" defTabSz="457200" rtl="0" eaLnBrk="1" latinLnBrk="0" hangingPunct="1">
              <a:defRPr sz="2800" b="1" kern="1200">
                <a:solidFill>
                  <a:schemeClr val="accent1"/>
                </a:solidFill>
                <a:latin typeface="Trebuchet MS" charset="0"/>
                <a:ea typeface="Arial" charset="0"/>
                <a:cs typeface="Arial" charset="0"/>
              </a:defRPr>
            </a:lvl9pPr>
          </a:lstStyle>
          <a:p>
            <a:pPr>
              <a:defRPr/>
            </a:pPr>
            <a:fld id="{FF8034CE-3090-A84F-A26D-1AC7B3E352F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5" name="Picture 2" descr="Image result for dune neutrino">
            <a:extLst>
              <a:ext uri="{FF2B5EF4-FFF2-40B4-BE49-F238E27FC236}">
                <a16:creationId xmlns:a16="http://schemas.microsoft.com/office/drawing/2014/main" id="{46D0DE25-B23A-B640-A8F8-0140C7A3862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1905" y="282085"/>
            <a:ext cx="2017295" cy="4277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266" r:id="rId1"/>
    <p:sldLayoutId id="2147484267" r:id="rId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0">
          <a:solidFill>
            <a:srgbClr val="FFFF66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FFFF66"/>
          </a:solidFill>
          <a:latin typeface="Trebuchet MS" pitchFamily="-108" charset="0"/>
          <a:ea typeface="Arial" pitchFamily="-108" charset="0"/>
          <a:cs typeface="Arial" pitchFamily="-10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FFFF66"/>
          </a:solidFill>
          <a:latin typeface="Trebuchet MS" pitchFamily="-108" charset="0"/>
          <a:ea typeface="Arial" pitchFamily="-108" charset="0"/>
          <a:cs typeface="Arial" pitchFamily="-10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FFFF66"/>
          </a:solidFill>
          <a:latin typeface="Trebuchet MS" pitchFamily="-108" charset="0"/>
          <a:ea typeface="Arial" pitchFamily="-108" charset="0"/>
          <a:cs typeface="Arial" pitchFamily="-10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FFFF66"/>
          </a:solidFill>
          <a:latin typeface="Trebuchet MS" pitchFamily="-108" charset="0"/>
          <a:ea typeface="Arial" pitchFamily="-108" charset="0"/>
          <a:cs typeface="Arial" pitchFamily="-10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rgbClr val="FFFF66"/>
          </a:solidFill>
          <a:latin typeface="Trebuchet MS" pitchFamily="-108" charset="0"/>
          <a:ea typeface="Arial" pitchFamily="-108" charset="0"/>
          <a:cs typeface="Arial" pitchFamily="-10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rgbClr val="FFFF66"/>
          </a:solidFill>
          <a:latin typeface="Trebuchet MS" pitchFamily="-108" charset="0"/>
          <a:ea typeface="Arial" pitchFamily="-108" charset="0"/>
          <a:cs typeface="Arial" pitchFamily="-10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rgbClr val="FFFF66"/>
          </a:solidFill>
          <a:latin typeface="Trebuchet MS" pitchFamily="-108" charset="0"/>
          <a:ea typeface="Arial" pitchFamily="-108" charset="0"/>
          <a:cs typeface="Arial" pitchFamily="-10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rgbClr val="FFFF66"/>
          </a:solidFill>
          <a:latin typeface="Trebuchet MS" pitchFamily="-108" charset="0"/>
          <a:ea typeface="Arial" pitchFamily="-108" charset="0"/>
          <a:cs typeface="Arial" pitchFamily="-10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3333CC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rgbClr val="6666FF"/>
          </a:solidFill>
          <a:latin typeface="+mn-lt"/>
          <a:ea typeface="+mn-ea"/>
          <a:cs typeface="+mn-cs"/>
        </a:defRPr>
      </a:lvl3pPr>
      <a:lvl4pPr marL="15621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accent2"/>
          </a:solidFill>
          <a:latin typeface="+mn-lt"/>
          <a:ea typeface="+mn-ea"/>
          <a:cs typeface="+mn-cs"/>
        </a:defRPr>
      </a:lvl4pPr>
      <a:lvl5pPr marL="1981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accent2"/>
          </a:solidFill>
          <a:latin typeface="+mn-lt"/>
          <a:ea typeface="+mn-ea"/>
          <a:cs typeface="+mn-cs"/>
        </a:defRPr>
      </a:lvl5pPr>
      <a:lvl6pPr marL="2438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accent2"/>
          </a:solidFill>
          <a:latin typeface="+mn-lt"/>
          <a:ea typeface="+mn-ea"/>
          <a:cs typeface="+mn-cs"/>
        </a:defRPr>
      </a:lvl6pPr>
      <a:lvl7pPr marL="2895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accent2"/>
          </a:solidFill>
          <a:latin typeface="+mn-lt"/>
          <a:ea typeface="+mn-ea"/>
          <a:cs typeface="+mn-cs"/>
        </a:defRPr>
      </a:lvl7pPr>
      <a:lvl8pPr marL="3352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accent2"/>
          </a:solidFill>
          <a:latin typeface="+mn-lt"/>
          <a:ea typeface="+mn-ea"/>
          <a:cs typeface="+mn-cs"/>
        </a:defRPr>
      </a:lvl8pPr>
      <a:lvl9pPr marL="3810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accent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indico.fnal.gov/event/62210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64816CA-B6C3-8D43-9963-7FB3FFE50A5D}"/>
              </a:ext>
            </a:extLst>
          </p:cNvPr>
          <p:cNvSpPr txBox="1"/>
          <p:nvPr/>
        </p:nvSpPr>
        <p:spPr>
          <a:xfrm>
            <a:off x="1703668" y="2059395"/>
            <a:ext cx="5736663" cy="2739211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GB" sz="2400" dirty="0">
                <a:solidFill>
                  <a:srgbClr val="002060"/>
                </a:solidFill>
              </a:rPr>
              <a:t>Computing Contributions Board</a:t>
            </a:r>
          </a:p>
          <a:p>
            <a:pPr algn="ctr"/>
            <a:endParaRPr lang="en-GB" sz="2400" dirty="0">
              <a:solidFill>
                <a:srgbClr val="002060"/>
              </a:solidFill>
            </a:endParaRPr>
          </a:p>
          <a:p>
            <a:pPr algn="ctr"/>
            <a:r>
              <a:rPr lang="en-GB" sz="2000" dirty="0">
                <a:solidFill>
                  <a:srgbClr val="002060"/>
                </a:solidFill>
              </a:rPr>
              <a:t>Preliminary Meeting  </a:t>
            </a:r>
          </a:p>
          <a:p>
            <a:pPr algn="ctr"/>
            <a:r>
              <a:rPr lang="en-GB" sz="2000" dirty="0">
                <a:solidFill>
                  <a:srgbClr val="002060"/>
                </a:solidFill>
              </a:rPr>
              <a:t>13 December 2023</a:t>
            </a:r>
          </a:p>
          <a:p>
            <a:pPr algn="ctr"/>
            <a:r>
              <a:rPr lang="en-GB" sz="2000" dirty="0">
                <a:solidFill>
                  <a:srgbClr val="002060"/>
                </a:solidFill>
              </a:rPr>
              <a:t>CERN</a:t>
            </a:r>
          </a:p>
          <a:p>
            <a:pPr algn="ctr"/>
            <a:endParaRPr lang="en-GB" sz="2000" dirty="0">
              <a:solidFill>
                <a:srgbClr val="002060"/>
              </a:solidFill>
            </a:endParaRPr>
          </a:p>
          <a:p>
            <a:pPr algn="ctr"/>
            <a:r>
              <a:rPr lang="en-GB" sz="2000" dirty="0">
                <a:solidFill>
                  <a:srgbClr val="002060"/>
                </a:solidFill>
              </a:rPr>
              <a:t>Agenda: </a:t>
            </a:r>
            <a:r>
              <a:rPr lang="en-GB" sz="2000" dirty="0">
                <a:solidFill>
                  <a:srgbClr val="002060"/>
                </a:solidFill>
                <a:hlinkClick r:id="rId2"/>
              </a:rPr>
              <a:t>https://indico.fnal.gov/event/62210/</a:t>
            </a:r>
            <a:endParaRPr lang="en-GB" sz="2000" dirty="0">
              <a:solidFill>
                <a:srgbClr val="002060"/>
              </a:solidFill>
            </a:endParaRPr>
          </a:p>
          <a:p>
            <a:pPr algn="ctr"/>
            <a:endParaRPr lang="en-US" sz="2400" dirty="0" err="1">
              <a:solidFill>
                <a:srgbClr val="002060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78008D3-2175-4147-8160-3D4D1EDB326A}"/>
              </a:ext>
            </a:extLst>
          </p:cNvPr>
          <p:cNvSpPr txBox="1"/>
          <p:nvPr/>
        </p:nvSpPr>
        <p:spPr>
          <a:xfrm>
            <a:off x="122663" y="6387040"/>
            <a:ext cx="4606133" cy="30777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400" b="0" dirty="0">
                <a:solidFill>
                  <a:schemeClr val="tx1"/>
                </a:solidFill>
              </a:rPr>
              <a:t>Pete Clarke &amp; Mike Kirby / CCB / 13</a:t>
            </a:r>
            <a:r>
              <a:rPr lang="en-US" sz="1400" b="0" baseline="30000" dirty="0">
                <a:solidFill>
                  <a:schemeClr val="tx1"/>
                </a:solidFill>
              </a:rPr>
              <a:t>th</a:t>
            </a:r>
            <a:r>
              <a:rPr lang="en-US" sz="1400" b="0" dirty="0">
                <a:solidFill>
                  <a:schemeClr val="tx1"/>
                </a:solidFill>
              </a:rPr>
              <a:t> Dec 2023 / CERN</a:t>
            </a:r>
          </a:p>
        </p:txBody>
      </p:sp>
    </p:spTree>
    <p:extLst>
      <p:ext uri="{BB962C8B-B14F-4D97-AF65-F5344CB8AC3E}">
        <p14:creationId xmlns:p14="http://schemas.microsoft.com/office/powerpoint/2010/main" val="9428579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64816CA-B6C3-8D43-9963-7FB3FFE50A5D}"/>
              </a:ext>
            </a:extLst>
          </p:cNvPr>
          <p:cNvSpPr txBox="1"/>
          <p:nvPr/>
        </p:nvSpPr>
        <p:spPr>
          <a:xfrm>
            <a:off x="880946" y="286294"/>
            <a:ext cx="5736663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GB" sz="2400" dirty="0">
                <a:solidFill>
                  <a:schemeClr val="bg1"/>
                </a:solidFill>
              </a:rPr>
              <a:t>Computing Contributions Board</a:t>
            </a:r>
          </a:p>
          <a:p>
            <a:pPr algn="ctr"/>
            <a:endParaRPr lang="en-US" sz="2400" dirty="0" err="1">
              <a:solidFill>
                <a:schemeClr val="bg1"/>
              </a:solidFill>
            </a:endParaRPr>
          </a:p>
        </p:txBody>
      </p:sp>
      <p:sp>
        <p:nvSpPr>
          <p:cNvPr id="3" name="AutoShape 2">
            <a:extLst>
              <a:ext uri="{FF2B5EF4-FFF2-40B4-BE49-F238E27FC236}">
                <a16:creationId xmlns:a16="http://schemas.microsoft.com/office/drawing/2014/main" id="{B007E626-BDA4-78BB-3FF3-9CC5BE33EEA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289050" y="146050"/>
            <a:ext cx="6565900" cy="6565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5" name="Picture 4" descr="A diagram of a company&#10;&#10;Description automatically generated">
            <a:extLst>
              <a:ext uri="{FF2B5EF4-FFF2-40B4-BE49-F238E27FC236}">
                <a16:creationId xmlns:a16="http://schemas.microsoft.com/office/drawing/2014/main" id="{1B9C760C-430F-CB21-C746-ECE5C12B160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61583" y="1117291"/>
            <a:ext cx="5364129" cy="56770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67288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2080" y="1297880"/>
            <a:ext cx="9011920" cy="5986531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q"/>
            </a:pPr>
            <a:r>
              <a:rPr lang="en-US" sz="1800" b="1" dirty="0">
                <a:solidFill>
                  <a:schemeClr val="accent2">
                    <a:lumMod val="75000"/>
                  </a:schemeClr>
                </a:solidFill>
                <a:sym typeface="Wingdings" pitchFamily="2" charset="2"/>
              </a:rPr>
              <a:t>The CCB purpose</a:t>
            </a:r>
          </a:p>
          <a:p>
            <a:pPr marL="0" indent="0">
              <a:buNone/>
            </a:pPr>
            <a:endParaRPr lang="en-GB" sz="1600" b="1" dirty="0">
              <a:solidFill>
                <a:srgbClr val="000090"/>
              </a:solidFill>
            </a:endParaRPr>
          </a:p>
          <a:p>
            <a:pPr marL="4000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1600" b="1" dirty="0">
                <a:solidFill>
                  <a:srgbClr val="0070C0"/>
                </a:solidFill>
              </a:rPr>
              <a:t>To receive reports and requests from DUNE computing management</a:t>
            </a:r>
          </a:p>
          <a:p>
            <a:pPr marL="4000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1600" b="1" dirty="0">
                <a:solidFill>
                  <a:srgbClr val="0070C0"/>
                </a:solidFill>
              </a:rPr>
              <a:t>To receive the annual DUNE computing capacity requirements</a:t>
            </a:r>
          </a:p>
          <a:p>
            <a:pPr marL="4000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rgbClr val="0070C0"/>
                </a:solidFill>
                <a:sym typeface="Wingdings" pitchFamily="2" charset="2"/>
              </a:rPr>
              <a:t>To satisfy capacity requirements through DUNE partners</a:t>
            </a:r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rgbClr val="0070C0"/>
                </a:solidFill>
                <a:sym typeface="Wingdings" pitchFamily="2" charset="2"/>
              </a:rPr>
              <a:t>To respond to any other requests in respect of computing resources from the computing management or DUNE management</a:t>
            </a:r>
          </a:p>
          <a:p>
            <a:pPr marL="4000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rgbClr val="0070C0"/>
                </a:solidFill>
                <a:sym typeface="Wingdings" pitchFamily="2" charset="2"/>
              </a:rPr>
              <a:t>To provide official expectation requests to national reps. where needed</a:t>
            </a:r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sz="1600" b="1" strike="sngStrike" dirty="0">
                <a:solidFill>
                  <a:srgbClr val="C00000"/>
                </a:solidFill>
                <a:sym typeface="Wingdings" pitchFamily="2" charset="2"/>
              </a:rPr>
              <a:t>To seek contributions of software engineering staff effort for the creation of the computing software infrastructure (NOT analysis); 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64816CA-B6C3-8D43-9963-7FB3FFE50A5D}"/>
              </a:ext>
            </a:extLst>
          </p:cNvPr>
          <p:cNvSpPr txBox="1"/>
          <p:nvPr/>
        </p:nvSpPr>
        <p:spPr>
          <a:xfrm>
            <a:off x="880946" y="286294"/>
            <a:ext cx="5736663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GB" sz="2400" dirty="0">
                <a:solidFill>
                  <a:schemeClr val="bg1"/>
                </a:solidFill>
              </a:rPr>
              <a:t>Computing Contributions Board</a:t>
            </a:r>
          </a:p>
          <a:p>
            <a:pPr algn="ctr"/>
            <a:endParaRPr lang="en-US" sz="2400" dirty="0" err="1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91225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2080" y="1117292"/>
            <a:ext cx="9011920" cy="5606893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q"/>
            </a:pP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  <a:sym typeface="Wingdings" pitchFamily="2" charset="2"/>
              </a:rPr>
              <a:t>The CCB composition: </a:t>
            </a:r>
          </a:p>
          <a:p>
            <a:pPr marL="0" indent="0">
              <a:buNone/>
            </a:pPr>
            <a:endParaRPr lang="en-GB" sz="1400" b="1" dirty="0">
              <a:solidFill>
                <a:srgbClr val="000090"/>
              </a:solidFill>
            </a:endParaRPr>
          </a:p>
          <a:p>
            <a:pPr marL="400050">
              <a:buFont typeface="Arial" panose="020B0604020202020204" pitchFamily="34" charset="0"/>
              <a:buChar char="•"/>
            </a:pPr>
            <a:r>
              <a:rPr lang="en-GB" sz="1400" b="1" dirty="0">
                <a:solidFill>
                  <a:srgbClr val="0070C0"/>
                </a:solidFill>
              </a:rPr>
              <a:t>Chair &amp; Deputy </a:t>
            </a:r>
          </a:p>
          <a:p>
            <a:pPr marL="400050">
              <a:buFont typeface="Arial" panose="020B0604020202020204" pitchFamily="34" charset="0"/>
              <a:buChar char="•"/>
            </a:pPr>
            <a:endParaRPr lang="en-GB" sz="1400" b="1" dirty="0">
              <a:solidFill>
                <a:srgbClr val="0070C0"/>
              </a:solidFill>
            </a:endParaRPr>
          </a:p>
          <a:p>
            <a:pPr marL="400050">
              <a:buFont typeface="Arial" panose="020B0604020202020204" pitchFamily="34" charset="0"/>
              <a:buChar char="•"/>
            </a:pPr>
            <a:r>
              <a:rPr lang="en-GB" sz="1400" b="1" dirty="0">
                <a:solidFill>
                  <a:srgbClr val="0070C0"/>
                </a:solidFill>
              </a:rPr>
              <a:t>One national representative from each of the larger partner countries + FNAL + BNL+ CERN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GB" sz="1400" b="1" dirty="0">
                <a:solidFill>
                  <a:srgbClr val="7030A0"/>
                </a:solidFill>
              </a:rPr>
              <a:t>Deemed to be able to report on and communicate with, all computing provision in their country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GB" sz="1400" b="1" dirty="0">
                <a:solidFill>
                  <a:srgbClr val="7030A0"/>
                </a:solidFill>
              </a:rPr>
              <a:t>Have knowledge of, and connections to, the relevant national computing funding mechanisms </a:t>
            </a:r>
          </a:p>
          <a:p>
            <a:pPr marL="800100" lvl="1">
              <a:buFont typeface="Arial" panose="020B0604020202020204" pitchFamily="34" charset="0"/>
              <a:buChar char="•"/>
            </a:pPr>
            <a:endParaRPr lang="en-US" sz="1400" b="1" dirty="0">
              <a:solidFill>
                <a:srgbClr val="0070C0"/>
              </a:solidFill>
              <a:sym typeface="Wingdings" pitchFamily="2" charset="2"/>
            </a:endParaRPr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srgbClr val="C00000"/>
                </a:solidFill>
                <a:sym typeface="Wingdings" pitchFamily="2" charset="2"/>
              </a:rPr>
              <a:t>Observer status for all of the smaller partner countries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GB" sz="1100" b="1" dirty="0">
                <a:solidFill>
                  <a:srgbClr val="C00000"/>
                </a:solidFill>
                <a:sym typeface="Wingdings" pitchFamily="2" charset="2"/>
              </a:rPr>
              <a:t>See notes below</a:t>
            </a:r>
          </a:p>
          <a:p>
            <a:pPr marL="800100" lvl="1">
              <a:buFont typeface="Arial" panose="020B0604020202020204" pitchFamily="34" charset="0"/>
              <a:buChar char="•"/>
            </a:pPr>
            <a:endParaRPr lang="en-US" sz="1400" b="1" dirty="0">
              <a:solidFill>
                <a:srgbClr val="0070C0"/>
              </a:solidFill>
              <a:sym typeface="Wingdings" pitchFamily="2" charset="2"/>
            </a:endParaRPr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srgbClr val="0070C0"/>
                </a:solidFill>
                <a:sym typeface="Wingdings" pitchFamily="2" charset="2"/>
              </a:rPr>
              <a:t>Ex officio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GB" sz="1400" b="1" dirty="0">
                <a:solidFill>
                  <a:srgbClr val="7030A0"/>
                </a:solidFill>
                <a:sym typeface="Wingdings" pitchFamily="2" charset="2"/>
              </a:rPr>
              <a:t>DUNE Computing Management</a:t>
            </a:r>
          </a:p>
          <a:p>
            <a:pPr marL="57150" indent="0">
              <a:buNone/>
            </a:pPr>
            <a:endParaRPr lang="en-US" sz="1400" b="1" dirty="0">
              <a:solidFill>
                <a:srgbClr val="006F32"/>
              </a:solidFill>
              <a:sym typeface="Wingdings" pitchFamily="2" charset="2"/>
            </a:endParaRPr>
          </a:p>
          <a:p>
            <a:pPr marL="57150" indent="0">
              <a:buNone/>
            </a:pPr>
            <a:endParaRPr lang="en-US" sz="1100" b="1" dirty="0">
              <a:solidFill>
                <a:schemeClr val="tx1"/>
              </a:solidFill>
              <a:sym typeface="Wingdings" pitchFamily="2" charset="2"/>
            </a:endParaRPr>
          </a:p>
          <a:p>
            <a:pPr marL="57150" indent="0">
              <a:buNone/>
            </a:pPr>
            <a:r>
              <a:rPr lang="en-US" sz="1100" b="1" dirty="0">
                <a:solidFill>
                  <a:schemeClr val="tx1"/>
                </a:solidFill>
                <a:sym typeface="Wingdings" pitchFamily="2" charset="2"/>
              </a:rPr>
              <a:t>Notes:</a:t>
            </a:r>
          </a:p>
          <a:p>
            <a:pPr marL="57150" indent="0">
              <a:buNone/>
            </a:pPr>
            <a:r>
              <a:rPr lang="en-US" sz="1100" b="1" dirty="0">
                <a:solidFill>
                  <a:schemeClr val="tx1"/>
                </a:solidFill>
                <a:sym typeface="Wingdings" pitchFamily="2" charset="2"/>
              </a:rPr>
              <a:t>1. Larger partner countries are those with more than ~10 members in the DB, plus those who have a track record of large-scale computing and have indicated interest to contribute substantive resources.</a:t>
            </a:r>
          </a:p>
          <a:p>
            <a:pPr marL="57150" indent="0">
              <a:buNone/>
            </a:pPr>
            <a:r>
              <a:rPr lang="en-US" sz="1100" b="1" dirty="0">
                <a:solidFill>
                  <a:schemeClr val="tx1"/>
                </a:solidFill>
                <a:sym typeface="Wingdings" pitchFamily="2" charset="2"/>
              </a:rPr>
              <a:t>Currently : USA, UK, FR, ES, CH, IT, NL, CZ, BR  + FNAL, CERN then more recently CA, IN</a:t>
            </a:r>
          </a:p>
          <a:p>
            <a:pPr marL="57150" indent="0">
              <a:buNone/>
            </a:pPr>
            <a:endParaRPr lang="en-US" sz="1100" b="1" dirty="0">
              <a:solidFill>
                <a:schemeClr val="tx1"/>
              </a:solidFill>
              <a:sym typeface="Wingdings" pitchFamily="2" charset="2"/>
            </a:endParaRPr>
          </a:p>
          <a:p>
            <a:pPr marL="57150" indent="0">
              <a:buNone/>
            </a:pPr>
            <a:r>
              <a:rPr lang="en-US" sz="1100" b="1" dirty="0">
                <a:solidFill>
                  <a:schemeClr val="tx1"/>
                </a:solidFill>
                <a:sym typeface="Wingdings" pitchFamily="2" charset="2"/>
              </a:rPr>
              <a:t>2. Smaller partner countries are all other countries, generally those with &lt;~10 members in DB (&lt;1% of </a:t>
            </a:r>
            <a:r>
              <a:rPr lang="en-US" sz="1100" b="1" dirty="0" err="1">
                <a:solidFill>
                  <a:schemeClr val="tx1"/>
                </a:solidFill>
                <a:sym typeface="Wingdings" pitchFamily="2" charset="2"/>
              </a:rPr>
              <a:t>collabn</a:t>
            </a:r>
            <a:r>
              <a:rPr lang="en-US" sz="1100" b="1" dirty="0">
                <a:solidFill>
                  <a:schemeClr val="tx1"/>
                </a:solidFill>
                <a:sym typeface="Wingdings" pitchFamily="2" charset="2"/>
              </a:rPr>
              <a:t>.)</a:t>
            </a:r>
          </a:p>
          <a:p>
            <a:pPr marL="57150" indent="0">
              <a:buNone/>
            </a:pPr>
            <a:r>
              <a:rPr lang="en-US" sz="1100" b="1" dirty="0">
                <a:solidFill>
                  <a:schemeClr val="tx1"/>
                </a:solidFill>
                <a:sym typeface="Wingdings" pitchFamily="2" charset="2"/>
              </a:rPr>
              <a:t>These are not expected to find computing resources yet, nor to staff CCB. They may choose to do so. </a:t>
            </a:r>
          </a:p>
          <a:p>
            <a:pPr marL="57150" indent="0">
              <a:buNone/>
            </a:pPr>
            <a:r>
              <a:rPr lang="en-US" sz="1100" b="1" dirty="0">
                <a:solidFill>
                  <a:schemeClr val="tx1"/>
                </a:solidFill>
                <a:sym typeface="Wingdings" pitchFamily="2" charset="2"/>
              </a:rPr>
              <a:t>They will be kept informed. They can “upgrade” at any time. This is already the case for NL and CZ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64816CA-B6C3-8D43-9963-7FB3FFE50A5D}"/>
              </a:ext>
            </a:extLst>
          </p:cNvPr>
          <p:cNvSpPr txBox="1"/>
          <p:nvPr/>
        </p:nvSpPr>
        <p:spPr>
          <a:xfrm>
            <a:off x="747132" y="286294"/>
            <a:ext cx="5870477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GB" sz="2400" dirty="0">
                <a:solidFill>
                  <a:schemeClr val="bg1"/>
                </a:solidFill>
              </a:rPr>
              <a:t>Computing Contributions Board</a:t>
            </a:r>
          </a:p>
          <a:p>
            <a:pPr algn="ctr"/>
            <a:endParaRPr lang="en-US" sz="2400" dirty="0" err="1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24667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64816CA-B6C3-8D43-9963-7FB3FFE50A5D}"/>
              </a:ext>
            </a:extLst>
          </p:cNvPr>
          <p:cNvSpPr txBox="1"/>
          <p:nvPr/>
        </p:nvSpPr>
        <p:spPr>
          <a:xfrm>
            <a:off x="1012293" y="61106"/>
            <a:ext cx="5736663" cy="892552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Members ?</a:t>
            </a:r>
          </a:p>
          <a:p>
            <a:pPr algn="ctr"/>
            <a:r>
              <a:rPr lang="en-GB" sz="2400" dirty="0">
                <a:solidFill>
                  <a:schemeClr val="bg1"/>
                </a:solidFill>
              </a:rPr>
              <a:t>Please send me updates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2E287015-0E2A-E04D-81C9-13AEBD55181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6702189"/>
              </p:ext>
            </p:extLst>
          </p:nvPr>
        </p:nvGraphicFramePr>
        <p:xfrm>
          <a:off x="636375" y="1056269"/>
          <a:ext cx="7690627" cy="56730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26496">
                  <a:extLst>
                    <a:ext uri="{9D8B030D-6E8A-4147-A177-3AD203B41FA5}">
                      <a16:colId xmlns:a16="http://schemas.microsoft.com/office/drawing/2014/main" val="3674399844"/>
                    </a:ext>
                  </a:extLst>
                </a:gridCol>
                <a:gridCol w="3178132">
                  <a:extLst>
                    <a:ext uri="{9D8B030D-6E8A-4147-A177-3AD203B41FA5}">
                      <a16:colId xmlns:a16="http://schemas.microsoft.com/office/drawing/2014/main" val="1837151072"/>
                    </a:ext>
                  </a:extLst>
                </a:gridCol>
                <a:gridCol w="2285999">
                  <a:extLst>
                    <a:ext uri="{9D8B030D-6E8A-4147-A177-3AD203B41FA5}">
                      <a16:colId xmlns:a16="http://schemas.microsoft.com/office/drawing/2014/main" val="4155986601"/>
                    </a:ext>
                  </a:extLst>
                </a:gridCol>
              </a:tblGrid>
              <a:tr h="450174">
                <a:tc>
                  <a:txBody>
                    <a:bodyPr/>
                    <a:lstStyle/>
                    <a:p>
                      <a:pPr algn="l"/>
                      <a:r>
                        <a:rPr lang="en-US" sz="1400" dirty="0">
                          <a:solidFill>
                            <a:srgbClr val="0070C0"/>
                          </a:solidFill>
                        </a:rPr>
                        <a:t>Country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>
                          <a:solidFill>
                            <a:srgbClr val="0070C0"/>
                          </a:solidFill>
                        </a:rPr>
                        <a:t>Rep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>
                          <a:solidFill>
                            <a:srgbClr val="0070C0"/>
                          </a:solidFill>
                        </a:rPr>
                        <a:t>Alternate  (not mandatory)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2596719"/>
                  </a:ext>
                </a:extLst>
              </a:tr>
              <a:tr h="322183"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BR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/>
                        <a:t>Ernesto Kemp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 err="1"/>
                        <a:t>Hélio</a:t>
                      </a:r>
                      <a:r>
                        <a:rPr lang="en-US" sz="1200" dirty="0"/>
                        <a:t> da Motta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56396422"/>
                  </a:ext>
                </a:extLst>
              </a:tr>
              <a:tr h="322183">
                <a:tc>
                  <a:txBody>
                    <a:bodyPr/>
                    <a:lstStyle/>
                    <a:p>
                      <a:pPr algn="l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CA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  Leslie </a:t>
                      </a:r>
                      <a:r>
                        <a:rPr lang="en-GB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Groer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200" b="0" i="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Nikolina</a:t>
                      </a:r>
                      <a:r>
                        <a:rPr lang="en-GB" sz="12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 Ilic</a:t>
                      </a:r>
                      <a:endParaRPr lang="en-US" sz="12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56922221"/>
                  </a:ext>
                </a:extLst>
              </a:tr>
              <a:tr h="322183"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CH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/>
                        <a:t>Michelle Webber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en-US" sz="12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24091687"/>
                  </a:ext>
                </a:extLst>
              </a:tr>
              <a:tr h="322183"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CZ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/>
                        <a:t>Petr </a:t>
                      </a:r>
                      <a:r>
                        <a:rPr lang="en-US" sz="1200" dirty="0" err="1"/>
                        <a:t>Vokac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en-US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84523841"/>
                  </a:ext>
                </a:extLst>
              </a:tr>
              <a:tr h="322183"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Gonzalo Merino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Ines Gil </a:t>
                      </a:r>
                      <a:r>
                        <a:rPr lang="en-US" sz="1200" dirty="0" err="1"/>
                        <a:t>Botella</a:t>
                      </a:r>
                      <a:endParaRPr lang="en-US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00367981"/>
                  </a:ext>
                </a:extLst>
              </a:tr>
              <a:tr h="322183"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FR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/>
                        <a:t>Elisabetta </a:t>
                      </a:r>
                      <a:r>
                        <a:rPr lang="en-US" sz="1200" dirty="0" err="1"/>
                        <a:t>Pennacchio</a:t>
                      </a:r>
                      <a:r>
                        <a:rPr lang="en-US" sz="1200" dirty="0"/>
                        <a:t>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en-US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87995490"/>
                  </a:ext>
                </a:extLst>
              </a:tr>
              <a:tr h="322183">
                <a:tc>
                  <a:txBody>
                    <a:bodyPr/>
                    <a:lstStyle/>
                    <a:p>
                      <a:pPr algn="l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IN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  Nagaraj </a:t>
                      </a:r>
                      <a:r>
                        <a:rPr lang="en-GB" sz="1200" b="0" i="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Panyam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/>
                      <a:endParaRPr lang="en-US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92274426"/>
                  </a:ext>
                </a:extLst>
              </a:tr>
              <a:tr h="322183"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IT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/>
                        <a:t>Marco Pallavicini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Sergio Bertolucci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69529048"/>
                  </a:ext>
                </a:extLst>
              </a:tr>
              <a:tr h="322183"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NL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/>
                        <a:t>Jeff Templon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/>
                        <a:t>Paul De Jong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89077680"/>
                  </a:ext>
                </a:extLst>
              </a:tr>
              <a:tr h="322183"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UK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/>
                        <a:t>Pete Clarke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/>
                        <a:t>Andrew McNab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94879084"/>
                  </a:ext>
                </a:extLst>
              </a:tr>
              <a:tr h="322183"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USA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/>
                        <a:t>Steve Timm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en-US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63527411"/>
                  </a:ext>
                </a:extLst>
              </a:tr>
              <a:tr h="322183"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FNAL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/>
                        <a:t>Ken </a:t>
                      </a:r>
                      <a:r>
                        <a:rPr lang="en-US" sz="1200" dirty="0" err="1"/>
                        <a:t>Herner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66544513"/>
                  </a:ext>
                </a:extLst>
              </a:tr>
              <a:tr h="322183"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BNL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/>
                        <a:t>Doug Benjamin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/>
                        <a:t>Mike Kirby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77770108"/>
                  </a:ext>
                </a:extLst>
              </a:tr>
              <a:tr h="322183"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CERN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  Xavier Espinal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23986264"/>
                  </a:ext>
                </a:extLst>
              </a:tr>
              <a:tr h="322183">
                <a:tc>
                  <a:txBody>
                    <a:bodyPr/>
                    <a:lstStyle/>
                    <a:p>
                      <a:pPr algn="l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/>
                      <a:endParaRPr lang="en-US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81604243"/>
                  </a:ext>
                </a:extLst>
              </a:tr>
              <a:tr h="322183">
                <a:tc>
                  <a:txBody>
                    <a:bodyPr/>
                    <a:lstStyle/>
                    <a:p>
                      <a:pPr algn="l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/>
                      <a:endParaRPr lang="en-US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800518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86350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040" y="905419"/>
            <a:ext cx="9011920" cy="5082787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GB" sz="1600" b="1" dirty="0"/>
          </a:p>
          <a:p>
            <a:pPr>
              <a:buFont typeface="Wingdings" pitchFamily="2" charset="2"/>
              <a:buChar char="q"/>
            </a:pPr>
            <a:r>
              <a:rPr lang="en-GB" sz="1600" b="1" dirty="0"/>
              <a:t>In long run DUNE needs a metric as proxy for the size of a partner nation </a:t>
            </a:r>
          </a:p>
          <a:p>
            <a:pPr lvl="1">
              <a:buFont typeface="Wingdings" pitchFamily="2" charset="2"/>
              <a:buChar char="§"/>
            </a:pPr>
            <a:r>
              <a:rPr lang="en-GB" sz="1400" b="1" dirty="0">
                <a:solidFill>
                  <a:srgbClr val="0070C0"/>
                </a:solidFill>
              </a:rPr>
              <a:t>The most obvious would seem to be ~ M&amp;O share </a:t>
            </a:r>
          </a:p>
          <a:p>
            <a:pPr lvl="1">
              <a:buFont typeface="Wingdings" pitchFamily="2" charset="2"/>
              <a:buChar char="§"/>
            </a:pPr>
            <a:r>
              <a:rPr lang="en-GB" sz="1400" b="1" dirty="0">
                <a:solidFill>
                  <a:srgbClr val="0070C0"/>
                </a:solidFill>
              </a:rPr>
              <a:t>Based on PhD authors ?</a:t>
            </a:r>
          </a:p>
          <a:p>
            <a:pPr marL="0" indent="0">
              <a:buNone/>
            </a:pPr>
            <a:endParaRPr lang="en-GB" sz="1600" b="1" dirty="0">
              <a:solidFill>
                <a:srgbClr val="0070C0"/>
              </a:solidFill>
            </a:endParaRPr>
          </a:p>
          <a:p>
            <a:pPr>
              <a:buFont typeface="Wingdings" pitchFamily="2" charset="2"/>
              <a:buChar char="q"/>
            </a:pPr>
            <a:r>
              <a:rPr lang="en-GB" sz="1600" b="1" dirty="0">
                <a:solidFill>
                  <a:srgbClr val="C00000"/>
                </a:solidFill>
              </a:rPr>
              <a:t>In short term (next couple of years at least) this is not very useful or meaningful. Thus we will use:</a:t>
            </a:r>
          </a:p>
          <a:p>
            <a:pPr lvl="1">
              <a:buFont typeface="Wingdings" pitchFamily="2" charset="2"/>
              <a:buChar char="§"/>
            </a:pPr>
            <a:r>
              <a:rPr lang="en-GB" sz="1400" b="1" dirty="0">
                <a:solidFill>
                  <a:srgbClr val="0070C0"/>
                </a:solidFill>
              </a:rPr>
              <a:t>Common sense</a:t>
            </a:r>
          </a:p>
          <a:p>
            <a:pPr lvl="1">
              <a:buFont typeface="Wingdings" pitchFamily="2" charset="2"/>
              <a:buChar char="§"/>
            </a:pPr>
            <a:r>
              <a:rPr lang="en-GB" sz="1400" b="1" dirty="0">
                <a:solidFill>
                  <a:srgbClr val="0070C0"/>
                </a:solidFill>
              </a:rPr>
              <a:t>Soft expectation on countries (not formal MOU yet)</a:t>
            </a:r>
          </a:p>
          <a:p>
            <a:pPr lvl="1">
              <a:buFont typeface="Wingdings" pitchFamily="2" charset="2"/>
              <a:buChar char="§"/>
            </a:pPr>
            <a:r>
              <a:rPr lang="en-GB" sz="1400" b="1" dirty="0">
                <a:solidFill>
                  <a:srgbClr val="0070C0"/>
                </a:solidFill>
              </a:rPr>
              <a:t>CCB will provide an  official “expectation request” where country wants it</a:t>
            </a:r>
          </a:p>
          <a:p>
            <a:pPr lvl="1">
              <a:buFont typeface="Wingdings" pitchFamily="2" charset="2"/>
              <a:buChar char="§"/>
            </a:pPr>
            <a:r>
              <a:rPr lang="en-GB" sz="1400" b="1" dirty="0">
                <a:solidFill>
                  <a:srgbClr val="0070C0"/>
                </a:solidFill>
              </a:rPr>
              <a:t>Ask for minimum sensible  significant contributions from major proven data centres</a:t>
            </a:r>
          </a:p>
          <a:p>
            <a:pPr marL="457200" lvl="1" indent="0">
              <a:buNone/>
            </a:pPr>
            <a:endParaRPr lang="en-GB" sz="1600" b="1" dirty="0">
              <a:solidFill>
                <a:srgbClr val="0070C0"/>
              </a:solidFill>
            </a:endParaRPr>
          </a:p>
          <a:p>
            <a:pPr>
              <a:buFont typeface="Wingdings" pitchFamily="2" charset="2"/>
              <a:buChar char="q"/>
            </a:pPr>
            <a:r>
              <a:rPr lang="en-GB" sz="1600" b="1" dirty="0"/>
              <a:t>In practice this will probably mean:</a:t>
            </a:r>
          </a:p>
          <a:p>
            <a:pPr lvl="1">
              <a:buFont typeface="Wingdings" pitchFamily="2" charset="2"/>
              <a:buChar char="§"/>
            </a:pPr>
            <a:r>
              <a:rPr lang="en-GB" sz="1400" b="1" dirty="0">
                <a:solidFill>
                  <a:srgbClr val="0070C0"/>
                </a:solidFill>
              </a:rPr>
              <a:t>FNAL 25%</a:t>
            </a:r>
          </a:p>
          <a:p>
            <a:pPr lvl="1">
              <a:buFont typeface="Wingdings" pitchFamily="2" charset="2"/>
              <a:buChar char="§"/>
            </a:pPr>
            <a:r>
              <a:rPr lang="en-GB" sz="1400" b="1" dirty="0">
                <a:solidFill>
                  <a:srgbClr val="0070C0"/>
                </a:solidFill>
              </a:rPr>
              <a:t>Other USA ~ 25%</a:t>
            </a:r>
          </a:p>
          <a:p>
            <a:pPr lvl="1">
              <a:buFont typeface="Wingdings" pitchFamily="2" charset="2"/>
              <a:buChar char="§"/>
            </a:pPr>
            <a:r>
              <a:rPr lang="en-GB" sz="1400" b="1" dirty="0">
                <a:solidFill>
                  <a:srgbClr val="0070C0"/>
                </a:solidFill>
              </a:rPr>
              <a:t>CERN and other non-US LHC Tier1/2 sites each @ 5-20% level</a:t>
            </a:r>
          </a:p>
          <a:p>
            <a:pPr marL="457200" lvl="1" indent="0">
              <a:buNone/>
            </a:pPr>
            <a:r>
              <a:rPr lang="en-GB" sz="1400" b="1" dirty="0">
                <a:solidFill>
                  <a:srgbClr val="0070C0"/>
                </a:solidFill>
              </a:rPr>
              <a:t>            [This will come to more than 100%]</a:t>
            </a:r>
          </a:p>
          <a:p>
            <a:pPr marL="457200" lvl="1" indent="0">
              <a:buNone/>
            </a:pPr>
            <a:endParaRPr lang="en-GB" sz="1200" b="1" dirty="0"/>
          </a:p>
          <a:p>
            <a:pPr marL="0" indent="0">
              <a:buNone/>
            </a:pPr>
            <a:endParaRPr lang="en-GB" sz="1600" b="1" dirty="0">
              <a:solidFill>
                <a:srgbClr val="006F32"/>
              </a:solidFill>
            </a:endParaRPr>
          </a:p>
          <a:p>
            <a:pPr lvl="1"/>
            <a:endParaRPr lang="en-GB" sz="1600" b="1" dirty="0">
              <a:solidFill>
                <a:srgbClr val="006F32"/>
              </a:solidFill>
            </a:endParaRPr>
          </a:p>
          <a:p>
            <a:pPr marL="514350" lvl="1" indent="0">
              <a:buNone/>
            </a:pPr>
            <a:endParaRPr lang="en-US" sz="1600" b="1" dirty="0">
              <a:solidFill>
                <a:schemeClr val="accent2">
                  <a:lumMod val="75000"/>
                </a:schemeClr>
              </a:solidFill>
              <a:sym typeface="Wingdings" pitchFamily="2" charset="2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64816CA-B6C3-8D43-9963-7FB3FFE50A5D}"/>
              </a:ext>
            </a:extLst>
          </p:cNvPr>
          <p:cNvSpPr txBox="1"/>
          <p:nvPr/>
        </p:nvSpPr>
        <p:spPr>
          <a:xfrm>
            <a:off x="379141" y="286294"/>
            <a:ext cx="6171561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GB" sz="2400" dirty="0">
                <a:solidFill>
                  <a:schemeClr val="bg1"/>
                </a:solidFill>
              </a:rPr>
              <a:t>CCB: Metrics and Practice</a:t>
            </a:r>
          </a:p>
          <a:p>
            <a:pPr algn="ctr"/>
            <a:endParaRPr lang="en-US" sz="2400" dirty="0" err="1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84066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040" y="1251106"/>
            <a:ext cx="9011920" cy="5082787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GB" sz="1600" b="1" dirty="0"/>
          </a:p>
          <a:p>
            <a:pPr marL="0" indent="0">
              <a:buNone/>
            </a:pPr>
            <a:r>
              <a:rPr lang="en-GB" sz="1600" b="1" dirty="0">
                <a:solidFill>
                  <a:srgbClr val="006F32"/>
                </a:solidFill>
              </a:rPr>
              <a:t>% are all in terms of official DUNE request as presented to CCB from time to time</a:t>
            </a:r>
          </a:p>
          <a:p>
            <a:pPr>
              <a:buFont typeface="Wingdings" pitchFamily="2" charset="2"/>
              <a:buChar char="q"/>
            </a:pPr>
            <a:endParaRPr lang="en-GB" sz="1600" b="1" dirty="0"/>
          </a:p>
          <a:p>
            <a:pPr>
              <a:buFont typeface="Wingdings" pitchFamily="2" charset="2"/>
              <a:buChar char="q"/>
            </a:pPr>
            <a:r>
              <a:rPr lang="en-GB" sz="1600" b="1" dirty="0"/>
              <a:t>FNAL   </a:t>
            </a:r>
          </a:p>
          <a:p>
            <a:pPr lvl="1">
              <a:buFont typeface="Wingdings" pitchFamily="2" charset="2"/>
              <a:buChar char="§"/>
            </a:pPr>
            <a:r>
              <a:rPr lang="en-GB" sz="1400" b="1" dirty="0">
                <a:solidFill>
                  <a:srgbClr val="0070C0"/>
                </a:solidFill>
              </a:rPr>
              <a:t>25%  CPU, Disk</a:t>
            </a:r>
          </a:p>
          <a:p>
            <a:pPr lvl="1">
              <a:buFont typeface="Wingdings" pitchFamily="2" charset="2"/>
              <a:buChar char="§"/>
            </a:pPr>
            <a:r>
              <a:rPr lang="en-GB" sz="1400" b="1" dirty="0">
                <a:solidFill>
                  <a:srgbClr val="C00000"/>
                </a:solidFill>
              </a:rPr>
              <a:t>100% ? Tape (Custodial responsibility)  </a:t>
            </a:r>
          </a:p>
          <a:p>
            <a:pPr marL="0" indent="0">
              <a:buNone/>
            </a:pPr>
            <a:endParaRPr lang="en-GB" sz="1600" b="1" dirty="0"/>
          </a:p>
          <a:p>
            <a:pPr>
              <a:buFont typeface="Wingdings" pitchFamily="2" charset="2"/>
              <a:buChar char="q"/>
            </a:pPr>
            <a:r>
              <a:rPr lang="en-GB" sz="1600" b="1" dirty="0"/>
              <a:t>Non-USA partner Countries</a:t>
            </a:r>
          </a:p>
          <a:p>
            <a:pPr lvl="1">
              <a:buFont typeface="Wingdings" pitchFamily="2" charset="2"/>
              <a:buChar char="§"/>
            </a:pPr>
            <a:r>
              <a:rPr lang="en-GB" sz="1400" b="1" dirty="0">
                <a:solidFill>
                  <a:srgbClr val="0070C0"/>
                </a:solidFill>
              </a:rPr>
              <a:t>Please provide a minimum of 5% of CPU and Disk </a:t>
            </a:r>
            <a:r>
              <a:rPr lang="en-GB" sz="1400" b="1" dirty="0">
                <a:solidFill>
                  <a:srgbClr val="C00000"/>
                </a:solidFill>
              </a:rPr>
              <a:t>(but no tape request at present)</a:t>
            </a:r>
          </a:p>
          <a:p>
            <a:pPr lvl="1">
              <a:buFont typeface="Wingdings" pitchFamily="2" charset="2"/>
              <a:buChar char="§"/>
            </a:pPr>
            <a:r>
              <a:rPr lang="en-GB" sz="1400" b="1" dirty="0">
                <a:solidFill>
                  <a:srgbClr val="0070C0"/>
                </a:solidFill>
              </a:rPr>
              <a:t>If you are a large major LHC Tier-1 country please consider making this minimum of ~10% </a:t>
            </a:r>
          </a:p>
          <a:p>
            <a:pPr lvl="1">
              <a:buFont typeface="Wingdings" pitchFamily="2" charset="2"/>
              <a:buChar char="§"/>
            </a:pPr>
            <a:r>
              <a:rPr lang="en-GB" sz="1400" b="1" dirty="0">
                <a:solidFill>
                  <a:srgbClr val="0070C0"/>
                </a:solidFill>
              </a:rPr>
              <a:t>All are free to provide more than this is they wish</a:t>
            </a:r>
          </a:p>
          <a:p>
            <a:pPr marL="457200" lvl="1" indent="0">
              <a:buNone/>
            </a:pPr>
            <a:endParaRPr lang="en-GB" sz="1600" b="1" dirty="0">
              <a:solidFill>
                <a:srgbClr val="006F32"/>
              </a:solidFill>
            </a:endParaRPr>
          </a:p>
          <a:p>
            <a:pPr>
              <a:buFont typeface="Wingdings" pitchFamily="2" charset="2"/>
              <a:buChar char="q"/>
            </a:pPr>
            <a:r>
              <a:rPr lang="en-GB" sz="1600" b="1" dirty="0"/>
              <a:t>CERN</a:t>
            </a:r>
          </a:p>
          <a:p>
            <a:pPr lvl="1">
              <a:buFont typeface="Wingdings" pitchFamily="2" charset="2"/>
              <a:buChar char="§"/>
            </a:pPr>
            <a:r>
              <a:rPr lang="en-GB" sz="1400" b="1" dirty="0">
                <a:solidFill>
                  <a:srgbClr val="0070C0"/>
                </a:solidFill>
              </a:rPr>
              <a:t>CERN </a:t>
            </a:r>
            <a:r>
              <a:rPr lang="en-GB" sz="1400" b="1">
                <a:solidFill>
                  <a:srgbClr val="0070C0"/>
                </a:solidFill>
              </a:rPr>
              <a:t>may choose </a:t>
            </a:r>
            <a:r>
              <a:rPr lang="en-GB" sz="1400" b="1" dirty="0">
                <a:solidFill>
                  <a:srgbClr val="0070C0"/>
                </a:solidFill>
              </a:rPr>
              <a:t>to provide as it deems fit in the </a:t>
            </a:r>
            <a:r>
              <a:rPr lang="en-GB" sz="1400" b="1" dirty="0" err="1">
                <a:solidFill>
                  <a:srgbClr val="0070C0"/>
                </a:solidFill>
              </a:rPr>
              <a:t>ProtoDUNE</a:t>
            </a:r>
            <a:r>
              <a:rPr lang="en-GB" sz="1400" b="1" dirty="0">
                <a:solidFill>
                  <a:srgbClr val="0070C0"/>
                </a:solidFill>
              </a:rPr>
              <a:t> period</a:t>
            </a:r>
          </a:p>
          <a:p>
            <a:pPr lvl="1">
              <a:buFont typeface="Wingdings" pitchFamily="2" charset="2"/>
              <a:buChar char="§"/>
            </a:pPr>
            <a:r>
              <a:rPr lang="en-GB" sz="1400" b="1" dirty="0">
                <a:solidFill>
                  <a:srgbClr val="C00000"/>
                </a:solidFill>
              </a:rPr>
              <a:t>Some Tape</a:t>
            </a:r>
          </a:p>
          <a:p>
            <a:pPr lvl="1"/>
            <a:endParaRPr lang="en-GB" sz="1600" b="1" dirty="0">
              <a:solidFill>
                <a:srgbClr val="006F32"/>
              </a:solidFill>
            </a:endParaRPr>
          </a:p>
          <a:p>
            <a:pPr>
              <a:buFont typeface="Wingdings" pitchFamily="2" charset="2"/>
              <a:buChar char="q"/>
            </a:pPr>
            <a:r>
              <a:rPr lang="en-GB" sz="1600" b="1" dirty="0"/>
              <a:t>Other USA</a:t>
            </a:r>
          </a:p>
          <a:p>
            <a:pPr lvl="1">
              <a:buFont typeface="Wingdings" pitchFamily="2" charset="2"/>
              <a:buChar char="§"/>
            </a:pPr>
            <a:r>
              <a:rPr lang="en-GB" sz="1400" b="1" dirty="0">
                <a:solidFill>
                  <a:srgbClr val="0070C0"/>
                </a:solidFill>
              </a:rPr>
              <a:t>25%</a:t>
            </a:r>
            <a:endParaRPr lang="en-GB" sz="1600" b="1" dirty="0">
              <a:solidFill>
                <a:srgbClr val="006F32"/>
              </a:solidFill>
            </a:endParaRPr>
          </a:p>
          <a:p>
            <a:pPr marL="514350" lvl="1" indent="0">
              <a:buNone/>
            </a:pPr>
            <a:endParaRPr lang="en-US" sz="1600" b="1" dirty="0">
              <a:solidFill>
                <a:schemeClr val="accent2">
                  <a:lumMod val="75000"/>
                </a:schemeClr>
              </a:solidFill>
              <a:sym typeface="Wingdings" pitchFamily="2" charset="2"/>
            </a:endParaRPr>
          </a:p>
          <a:p>
            <a:pPr marL="514350" lvl="1" indent="0">
              <a:buNone/>
            </a:pPr>
            <a:r>
              <a:rPr lang="en-GB" sz="1600" b="1" dirty="0"/>
              <a:t>…discuss….</a:t>
            </a:r>
          </a:p>
          <a:p>
            <a:pPr marL="514350" lvl="1" indent="0">
              <a:buNone/>
            </a:pPr>
            <a:endParaRPr lang="en-US" sz="1600" b="1" dirty="0">
              <a:solidFill>
                <a:schemeClr val="accent2">
                  <a:lumMod val="75000"/>
                </a:schemeClr>
              </a:solidFill>
              <a:sym typeface="Wingdings" pitchFamily="2" charset="2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64816CA-B6C3-8D43-9963-7FB3FFE50A5D}"/>
              </a:ext>
            </a:extLst>
          </p:cNvPr>
          <p:cNvSpPr txBox="1"/>
          <p:nvPr/>
        </p:nvSpPr>
        <p:spPr>
          <a:xfrm>
            <a:off x="379141" y="286294"/>
            <a:ext cx="6171561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GB" sz="2400" dirty="0">
                <a:solidFill>
                  <a:schemeClr val="bg1"/>
                </a:solidFill>
              </a:rPr>
              <a:t>Pragmatic suggestion for 2024</a:t>
            </a:r>
          </a:p>
          <a:p>
            <a:pPr algn="ctr"/>
            <a:endParaRPr lang="en-US" sz="2400" dirty="0" err="1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4475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8E8E9FB-8FA7-6847-2F64-1381F59BFDD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FF8034CE-3090-A84F-A26D-1AC7B3E352F6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7E60B833-B95E-B0F9-EFA0-DCAD0E6E14A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5379173"/>
              </p:ext>
            </p:extLst>
          </p:nvPr>
        </p:nvGraphicFramePr>
        <p:xfrm>
          <a:off x="1482018" y="1697567"/>
          <a:ext cx="6179963" cy="41275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32892">
                  <a:extLst>
                    <a:ext uri="{9D8B030D-6E8A-4147-A177-3AD203B41FA5}">
                      <a16:colId xmlns:a16="http://schemas.microsoft.com/office/drawing/2014/main" val="1475835319"/>
                    </a:ext>
                  </a:extLst>
                </a:gridCol>
                <a:gridCol w="932892">
                  <a:extLst>
                    <a:ext uri="{9D8B030D-6E8A-4147-A177-3AD203B41FA5}">
                      <a16:colId xmlns:a16="http://schemas.microsoft.com/office/drawing/2014/main" val="3860035527"/>
                    </a:ext>
                  </a:extLst>
                </a:gridCol>
                <a:gridCol w="185864">
                  <a:extLst>
                    <a:ext uri="{9D8B030D-6E8A-4147-A177-3AD203B41FA5}">
                      <a16:colId xmlns:a16="http://schemas.microsoft.com/office/drawing/2014/main" val="2440884638"/>
                    </a:ext>
                  </a:extLst>
                </a:gridCol>
                <a:gridCol w="932892">
                  <a:extLst>
                    <a:ext uri="{9D8B030D-6E8A-4147-A177-3AD203B41FA5}">
                      <a16:colId xmlns:a16="http://schemas.microsoft.com/office/drawing/2014/main" val="2461526714"/>
                    </a:ext>
                  </a:extLst>
                </a:gridCol>
                <a:gridCol w="185864">
                  <a:extLst>
                    <a:ext uri="{9D8B030D-6E8A-4147-A177-3AD203B41FA5}">
                      <a16:colId xmlns:a16="http://schemas.microsoft.com/office/drawing/2014/main" val="1927567503"/>
                    </a:ext>
                  </a:extLst>
                </a:gridCol>
                <a:gridCol w="932892">
                  <a:extLst>
                    <a:ext uri="{9D8B030D-6E8A-4147-A177-3AD203B41FA5}">
                      <a16:colId xmlns:a16="http://schemas.microsoft.com/office/drawing/2014/main" val="3744477358"/>
                    </a:ext>
                  </a:extLst>
                </a:gridCol>
                <a:gridCol w="142972">
                  <a:extLst>
                    <a:ext uri="{9D8B030D-6E8A-4147-A177-3AD203B41FA5}">
                      <a16:colId xmlns:a16="http://schemas.microsoft.com/office/drawing/2014/main" val="1687721580"/>
                    </a:ext>
                  </a:extLst>
                </a:gridCol>
                <a:gridCol w="1000803">
                  <a:extLst>
                    <a:ext uri="{9D8B030D-6E8A-4147-A177-3AD203B41FA5}">
                      <a16:colId xmlns:a16="http://schemas.microsoft.com/office/drawing/2014/main" val="3750448551"/>
                    </a:ext>
                  </a:extLst>
                </a:gridCol>
                <a:gridCol w="932892">
                  <a:extLst>
                    <a:ext uri="{9D8B030D-6E8A-4147-A177-3AD203B41FA5}">
                      <a16:colId xmlns:a16="http://schemas.microsoft.com/office/drawing/2014/main" val="3259930374"/>
                    </a:ext>
                  </a:extLst>
                </a:gridCol>
              </a:tblGrid>
              <a:tr h="267815">
                <a:tc>
                  <a:txBody>
                    <a:bodyPr/>
                    <a:lstStyle/>
                    <a:p>
                      <a:pPr algn="l" fontAlgn="b"/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64724138"/>
                  </a:ext>
                </a:extLst>
              </a:tr>
              <a:tr h="267815">
                <a:tc>
                  <a:txBody>
                    <a:bodyPr/>
                    <a:lstStyle/>
                    <a:p>
                      <a:pPr algn="l" fontAlgn="b"/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</a:rPr>
                        <a:t>Country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</a:rPr>
                        <a:t> 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</a:rPr>
                        <a:t>Total Pl.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</a:rPr>
                        <a:t> 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</a:rPr>
                        <a:t>Total Used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</a:rPr>
                        <a:t> 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</a:rPr>
                        <a:t>Ratio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51073225"/>
                  </a:ext>
                </a:extLst>
              </a:tr>
              <a:tr h="267815">
                <a:tc>
                  <a:txBody>
                    <a:bodyPr/>
                    <a:lstStyle/>
                    <a:p>
                      <a:pPr algn="l" fontAlgn="b"/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</a:rPr>
                        <a:t>BR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>
                          <a:effectLst/>
                        </a:rPr>
                        <a:t>200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>
                          <a:effectLst/>
                        </a:rPr>
                        <a:t>36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>
                          <a:effectLst/>
                        </a:rPr>
                        <a:t>0.18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28764046"/>
                  </a:ext>
                </a:extLst>
              </a:tr>
              <a:tr h="252061">
                <a:tc>
                  <a:txBody>
                    <a:bodyPr/>
                    <a:lstStyle/>
                    <a:p>
                      <a:pPr algn="l" fontAlgn="b"/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</a:rPr>
                        <a:t>CA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>
                          <a:effectLst/>
                        </a:rPr>
                        <a:t>360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>
                          <a:effectLst/>
                        </a:rPr>
                        <a:t>23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>
                          <a:effectLst/>
                        </a:rPr>
                        <a:t>0.06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606236099"/>
                  </a:ext>
                </a:extLst>
              </a:tr>
              <a:tr h="252061">
                <a:tc>
                  <a:txBody>
                    <a:bodyPr/>
                    <a:lstStyle/>
                    <a:p>
                      <a:pPr algn="l" fontAlgn="b"/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</a:rPr>
                        <a:t>CERN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>
                          <a:effectLst/>
                        </a:rPr>
                        <a:t>1500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>
                          <a:effectLst/>
                        </a:rPr>
                        <a:t>134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>
                          <a:effectLst/>
                        </a:rPr>
                        <a:t>0.09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863197060"/>
                  </a:ext>
                </a:extLst>
              </a:tr>
              <a:tr h="252061">
                <a:tc>
                  <a:txBody>
                    <a:bodyPr/>
                    <a:lstStyle/>
                    <a:p>
                      <a:pPr algn="l" fontAlgn="b"/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</a:rPr>
                        <a:t>CH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>
                          <a:effectLst/>
                        </a:rPr>
                        <a:t>200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>
                          <a:effectLst/>
                        </a:rPr>
                        <a:t>3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>
                          <a:effectLst/>
                        </a:rPr>
                        <a:t>0.02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37623887"/>
                  </a:ext>
                </a:extLst>
              </a:tr>
              <a:tr h="252061">
                <a:tc>
                  <a:txBody>
                    <a:bodyPr/>
                    <a:lstStyle/>
                    <a:p>
                      <a:pPr algn="l" fontAlgn="b"/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</a:rPr>
                        <a:t>CZ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>
                          <a:effectLst/>
                        </a:rPr>
                        <a:t>2400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>
                          <a:effectLst/>
                        </a:rPr>
                        <a:t>92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>
                          <a:effectLst/>
                        </a:rPr>
                        <a:t>0.04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373869755"/>
                  </a:ext>
                </a:extLst>
              </a:tr>
              <a:tr h="252061">
                <a:tc>
                  <a:txBody>
                    <a:bodyPr/>
                    <a:lstStyle/>
                    <a:p>
                      <a:pPr algn="l" fontAlgn="b"/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</a:rPr>
                        <a:t>ES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>
                          <a:effectLst/>
                        </a:rPr>
                        <a:t>512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>
                          <a:effectLst/>
                        </a:rPr>
                        <a:t>44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>
                          <a:effectLst/>
                        </a:rPr>
                        <a:t>0.09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145901839"/>
                  </a:ext>
                </a:extLst>
              </a:tr>
              <a:tr h="252061">
                <a:tc>
                  <a:txBody>
                    <a:bodyPr/>
                    <a:lstStyle/>
                    <a:p>
                      <a:pPr algn="l" fontAlgn="b"/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</a:rPr>
                        <a:t>FR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>
                          <a:effectLst/>
                        </a:rPr>
                        <a:t>320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>
                          <a:effectLst/>
                        </a:rPr>
                        <a:t>58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>
                          <a:effectLst/>
                        </a:rPr>
                        <a:t>0.18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157185994"/>
                  </a:ext>
                </a:extLst>
              </a:tr>
              <a:tr h="252061">
                <a:tc>
                  <a:txBody>
                    <a:bodyPr/>
                    <a:lstStyle/>
                    <a:p>
                      <a:pPr algn="l" fontAlgn="b"/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</a:rPr>
                        <a:t>IN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>
                          <a:effectLst/>
                        </a:rPr>
                        <a:t>450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>
                          <a:effectLst/>
                        </a:rPr>
                        <a:t>41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>
                          <a:effectLst/>
                        </a:rPr>
                        <a:t>0.09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277411405"/>
                  </a:ext>
                </a:extLst>
              </a:tr>
              <a:tr h="252061">
                <a:tc>
                  <a:txBody>
                    <a:bodyPr/>
                    <a:lstStyle/>
                    <a:p>
                      <a:pPr algn="l" fontAlgn="b"/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</a:rPr>
                        <a:t>IT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>
                          <a:effectLst/>
                        </a:rPr>
                        <a:t>3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</a:rPr>
                        <a:t> 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517766196"/>
                  </a:ext>
                </a:extLst>
              </a:tr>
              <a:tr h="252061">
                <a:tc>
                  <a:txBody>
                    <a:bodyPr/>
                    <a:lstStyle/>
                    <a:p>
                      <a:pPr algn="l" fontAlgn="b"/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</a:rPr>
                        <a:t>NL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>
                          <a:effectLst/>
                        </a:rPr>
                        <a:t>514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>
                          <a:effectLst/>
                        </a:rPr>
                        <a:t>228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>
                          <a:effectLst/>
                        </a:rPr>
                        <a:t>0.44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178632078"/>
                  </a:ext>
                </a:extLst>
              </a:tr>
              <a:tr h="252061">
                <a:tc>
                  <a:txBody>
                    <a:bodyPr/>
                    <a:lstStyle/>
                    <a:p>
                      <a:pPr algn="l" fontAlgn="b"/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</a:rPr>
                        <a:t>UK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>
                          <a:effectLst/>
                        </a:rPr>
                        <a:t>1000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>
                          <a:effectLst/>
                        </a:rPr>
                        <a:t>695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>
                          <a:effectLst/>
                        </a:rPr>
                        <a:t>0.70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752547014"/>
                  </a:ext>
                </a:extLst>
              </a:tr>
              <a:tr h="267815">
                <a:tc>
                  <a:txBody>
                    <a:bodyPr/>
                    <a:lstStyle/>
                    <a:p>
                      <a:pPr algn="l" fontAlgn="b"/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</a:rPr>
                        <a:t>US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>
                          <a:effectLst/>
                        </a:rPr>
                        <a:t>1500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>
                          <a:effectLst/>
                        </a:rPr>
                        <a:t>2793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>
                          <a:effectLst/>
                        </a:rPr>
                        <a:t>1.86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853300333"/>
                  </a:ext>
                </a:extLst>
              </a:tr>
              <a:tr h="283569">
                <a:tc>
                  <a:txBody>
                    <a:bodyPr/>
                    <a:lstStyle/>
                    <a:p>
                      <a:pPr algn="l" fontAlgn="b"/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</a:rPr>
                        <a:t>Total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</a:rPr>
                        <a:t> 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>
                          <a:effectLst/>
                        </a:rPr>
                        <a:t>8956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</a:rPr>
                        <a:t> 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>
                          <a:effectLst/>
                        </a:rPr>
                        <a:t>4150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</a:rPr>
                        <a:t> 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>
                          <a:effectLst/>
                        </a:rPr>
                        <a:t>0.46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726392389"/>
                  </a:ext>
                </a:extLst>
              </a:tr>
              <a:tr h="252061">
                <a:tc>
                  <a:txBody>
                    <a:bodyPr/>
                    <a:lstStyle/>
                    <a:p>
                      <a:pPr algn="l" fontAlgn="b"/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317104336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A113802A-15A3-8BEC-821F-C31035AD0030}"/>
              </a:ext>
            </a:extLst>
          </p:cNvPr>
          <p:cNvSpPr txBox="1"/>
          <p:nvPr/>
        </p:nvSpPr>
        <p:spPr>
          <a:xfrm>
            <a:off x="1482018" y="433050"/>
            <a:ext cx="6171561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GB" sz="2400" dirty="0">
                <a:solidFill>
                  <a:schemeClr val="bg1"/>
                </a:solidFill>
              </a:rPr>
              <a:t>2023 outturn</a:t>
            </a:r>
          </a:p>
          <a:p>
            <a:pPr algn="ctr"/>
            <a:endParaRPr lang="en-US" sz="2400" dirty="0" err="1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5862600"/>
      </p:ext>
    </p:extLst>
  </p:cSld>
  <p:clrMapOvr>
    <a:masterClrMapping/>
  </p:clrMapOvr>
</p:sld>
</file>

<file path=ppt/theme/theme1.xml><?xml version="1.0" encoding="utf-8"?>
<a:theme xmlns:a="http://schemas.openxmlformats.org/drawingml/2006/main" name="GridPP_Liverpool_040914">
  <a:themeElements>
    <a:clrScheme name="GridPP_Liverpool_040914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GridPP_Liverpool_040914">
      <a:majorFont>
        <a:latin typeface="Trebuchet MS"/>
        <a:ea typeface="Arial"/>
        <a:cs typeface="Arial"/>
      </a:majorFont>
      <a:minorFont>
        <a:latin typeface="Trebuchet MS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008000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1" i="0" u="none" strike="noStrike" cap="none" normalizeH="0" baseline="0">
            <a:ln>
              <a:noFill/>
            </a:ln>
            <a:solidFill>
              <a:schemeClr val="accent1"/>
            </a:solidFill>
            <a:effectLst/>
            <a:latin typeface="Trebuchet MS" pitchFamily="-108" charset="0"/>
            <a:ea typeface="Arial" pitchFamily="-108" charset="0"/>
            <a:cs typeface="Arial" pitchFamily="-108" charset="0"/>
          </a:defRPr>
        </a:defPPr>
      </a:lstStyle>
    </a:spDef>
    <a:lnDef>
      <a:spPr bwMode="auto">
        <a:noFill/>
        <a:ln w="31750" cap="flat" cmpd="sng" algn="ctr">
          <a:solidFill>
            <a:srgbClr val="FF0000"/>
          </a:solidFill>
          <a:prstDash val="solid"/>
          <a:round/>
          <a:headEnd type="none"/>
          <a:tailEnd type="none"/>
        </a:ln>
        <a:effectLst/>
      </a:spPr>
      <a:bodyPr/>
      <a:lstStyle/>
    </a:lnDef>
    <a:txDef>
      <a:spPr>
        <a:solidFill>
          <a:schemeClr val="bg1"/>
        </a:solidFill>
      </a:spPr>
      <a:bodyPr wrap="square" rtlCol="0">
        <a:spAutoFit/>
      </a:bodyPr>
      <a:lstStyle>
        <a:defPPr>
          <a:defRPr sz="1800" b="0" dirty="0" err="1" smtClean="0">
            <a:solidFill>
              <a:srgbClr val="000090"/>
            </a:solidFill>
          </a:defRPr>
        </a:defPPr>
      </a:lstStyle>
    </a:txDef>
  </a:objectDefaults>
  <a:extraClrSchemeLst>
    <a:extraClrScheme>
      <a:clrScheme name="GridPP_Liverpool_040914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idPP_Liverpool_040914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idPP_Liverpool_040914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idPP_Liverpool_040914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idPP_Liverpool_040914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idPP_Liverpool_040914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idPP_Liverpool_040914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idPP_Liverpool_040914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idPP_Liverpool_040914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idPP_Liverpool_040914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idPP_Liverpool_040914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idPP_Liverpool_040914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130310</TotalTime>
  <Words>715</Words>
  <Application>Microsoft Macintosh PowerPoint</Application>
  <PresentationFormat>On-screen Show (4:3)</PresentationFormat>
  <Paragraphs>184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Times</vt:lpstr>
      <vt:lpstr>Trebuchet MS</vt:lpstr>
      <vt:lpstr>Wingdings</vt:lpstr>
      <vt:lpstr>GridPP_Liverpool_040914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QMW Physics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GridPP Public Service Summit</dc:title>
  <dc:creator>Steve Lloyd</dc:creator>
  <cp:lastModifiedBy>Peter Clarke</cp:lastModifiedBy>
  <cp:revision>1658</cp:revision>
  <cp:lastPrinted>2020-11-12T10:01:10Z</cp:lastPrinted>
  <dcterms:created xsi:type="dcterms:W3CDTF">2011-09-14T12:54:35Z</dcterms:created>
  <dcterms:modified xsi:type="dcterms:W3CDTF">2023-12-13T07:11:42Z</dcterms:modified>
</cp:coreProperties>
</file>