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
  </p:notesMasterIdLst>
  <p:handoutMasterIdLst>
    <p:handoutMasterId r:id="rId6"/>
  </p:handoutMasterIdLst>
  <p:sldIdLst>
    <p:sldId id="294" r:id="rId2"/>
    <p:sldId id="303" r:id="rId3"/>
    <p:sldId id="306" r:id="rId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4663"/>
  </p:normalViewPr>
  <p:slideViewPr>
    <p:cSldViewPr snapToGrid="0" snapToObjects="1" showGuides="1">
      <p:cViewPr varScale="1">
        <p:scale>
          <a:sx n="164" d="100"/>
          <a:sy n="164" d="100"/>
        </p:scale>
        <p:origin x="184" y="280"/>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11/8/23</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11/8/23</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11/8/23</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11/8/23</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11/8/23</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11/8/23</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11/8/23</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MI/RR Update</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a:t>Marty Murphy presented by Denton Morris		</a:t>
            </a:r>
          </a:p>
          <a:p>
            <a:r>
              <a:rPr lang="en-US" dirty="0"/>
              <a:t>AD 0900 Scheduling Meeting</a:t>
            </a:r>
            <a:endParaRPr lang="en-US" sz="1400" dirty="0"/>
          </a:p>
          <a:p>
            <a:r>
              <a:rPr lang="en-US"/>
              <a:t>01</a:t>
            </a:r>
            <a:r>
              <a:rPr lang="en-US" sz="1400"/>
              <a:t> </a:t>
            </a:r>
            <a:r>
              <a:rPr lang="en-US" sz="1400" dirty="0"/>
              <a:t>Dec. 2023</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39220D-38AA-AC9B-D6EF-3EAE3AC3EEA7}"/>
              </a:ext>
            </a:extLst>
          </p:cNvPr>
          <p:cNvSpPr>
            <a:spLocks noGrp="1"/>
          </p:cNvSpPr>
          <p:nvPr>
            <p:ph type="pic" idx="13"/>
          </p:nvPr>
        </p:nvSpPr>
        <p:spPr>
          <a:xfrm>
            <a:off x="90517" y="486475"/>
            <a:ext cx="8611782" cy="4348191"/>
          </a:xfrm>
        </p:spPr>
        <p:txBody>
          <a:bodyPr>
            <a:noAutofit/>
          </a:bodyPr>
          <a:lstStyle/>
          <a:p>
            <a:pPr marL="914400" lvl="1" indent="-457200">
              <a:buFont typeface="Arial" panose="020B0604020202020204" pitchFamily="34" charset="0"/>
              <a:buChar char="•"/>
            </a:pPr>
            <a:r>
              <a:rPr lang="en-US" sz="1800" u="none" strike="noStrike" dirty="0">
                <a:solidFill>
                  <a:srgbClr val="000000"/>
                </a:solidFill>
                <a:effectLst/>
                <a:latin typeface="Helvetica" pitchFamily="2" charset="0"/>
              </a:rPr>
              <a:t>MI in supervised access.</a:t>
            </a:r>
          </a:p>
          <a:p>
            <a:pPr marL="914400" lvl="1" indent="-457200">
              <a:buFont typeface="Arial" panose="020B0604020202020204" pitchFamily="34" charset="0"/>
              <a:buChar char="•"/>
            </a:pPr>
            <a:r>
              <a:rPr lang="en-US" sz="1800" dirty="0">
                <a:solidFill>
                  <a:srgbClr val="000000"/>
                </a:solidFill>
                <a:latin typeface="Helvetica" pitchFamily="2" charset="0"/>
              </a:rPr>
              <a:t>MI-8 Safety system tests complete.</a:t>
            </a:r>
          </a:p>
          <a:p>
            <a:pPr marL="914400" lvl="1" indent="-457200">
              <a:buFont typeface="Arial" panose="020B0604020202020204" pitchFamily="34" charset="0"/>
              <a:buChar char="•"/>
            </a:pPr>
            <a:r>
              <a:rPr lang="en-US" sz="1800" u="none" strike="noStrike" dirty="0">
                <a:solidFill>
                  <a:srgbClr val="000000"/>
                </a:solidFill>
                <a:effectLst/>
                <a:latin typeface="Helvetica" pitchFamily="2" charset="0"/>
              </a:rPr>
              <a:t>MI Group LOTO procedure is being written and there is some level of convergence on the approval process.</a:t>
            </a:r>
          </a:p>
          <a:p>
            <a:pPr marL="914400" lvl="1" indent="-457200">
              <a:buFont typeface="Arial" panose="020B0604020202020204" pitchFamily="34" charset="0"/>
              <a:buChar char="•"/>
            </a:pPr>
            <a:r>
              <a:rPr lang="en-US" sz="1800" dirty="0">
                <a:solidFill>
                  <a:srgbClr val="000000"/>
                </a:solidFill>
                <a:latin typeface="Helvetica" pitchFamily="2" charset="0"/>
              </a:rPr>
              <a:t>Dial indicators are installed on Q319; cameras in place.</a:t>
            </a:r>
            <a:endParaRPr lang="en-US" sz="1800" u="none" strike="noStrike" dirty="0">
              <a:solidFill>
                <a:srgbClr val="000000"/>
              </a:solidFill>
              <a:effectLst/>
              <a:latin typeface="Helvetica" pitchFamily="2" charset="0"/>
            </a:endParaRPr>
          </a:p>
          <a:p>
            <a:pPr marL="914400" lvl="1" indent="-457200">
              <a:buFont typeface="Arial" panose="020B0604020202020204" pitchFamily="34" charset="0"/>
              <a:buChar char="•"/>
            </a:pPr>
            <a:r>
              <a:rPr lang="en-US" sz="1800" u="none" strike="noStrike" dirty="0">
                <a:solidFill>
                  <a:srgbClr val="000000"/>
                </a:solidFill>
                <a:effectLst/>
                <a:latin typeface="Helvetica" pitchFamily="2" charset="0"/>
              </a:rPr>
              <a:t>Various tunnel jobs working to completion</a:t>
            </a:r>
            <a:r>
              <a:rPr lang="en-US" sz="1600" u="none" strike="noStrike" dirty="0">
                <a:solidFill>
                  <a:srgbClr val="000000"/>
                </a:solidFill>
                <a:effectLst/>
                <a:latin typeface="Helvetica" pitchFamily="2" charset="0"/>
              </a:rPr>
              <a:t>.</a:t>
            </a:r>
          </a:p>
          <a:p>
            <a:pPr marL="1371600" lvl="2" indent="-457200">
              <a:buFont typeface="Arial" panose="020B0604020202020204" pitchFamily="34" charset="0"/>
              <a:buChar char="•"/>
            </a:pPr>
            <a:r>
              <a:rPr lang="en-US" sz="1600" dirty="0">
                <a:solidFill>
                  <a:srgbClr val="000000"/>
                </a:solidFill>
                <a:latin typeface="Helvetica" pitchFamily="2" charset="0"/>
              </a:rPr>
              <a:t>MI-8 MW </a:t>
            </a:r>
            <a:r>
              <a:rPr lang="en-US" sz="1600" u="none" strike="noStrike" dirty="0">
                <a:solidFill>
                  <a:srgbClr val="000000"/>
                </a:solidFill>
                <a:effectLst/>
                <a:latin typeface="Helvetica" pitchFamily="2" charset="0"/>
              </a:rPr>
              <a:t>mechanical work is complete. EE Support needs to add extension and adapter for the gate valve. This will happen next week.</a:t>
            </a:r>
          </a:p>
          <a:p>
            <a:pPr marL="1371600" lvl="2" indent="-457200">
              <a:buFont typeface="Arial" panose="020B0604020202020204" pitchFamily="34" charset="0"/>
              <a:buChar char="•"/>
            </a:pPr>
            <a:r>
              <a:rPr lang="en-US" sz="1600" u="none" strike="noStrike" dirty="0">
                <a:solidFill>
                  <a:srgbClr val="000000"/>
                </a:solidFill>
                <a:effectLst/>
                <a:latin typeface="Helvetica" pitchFamily="2" charset="0"/>
              </a:rPr>
              <a:t>MIRF04 work continues in the tunnel.  RF will also replace cavity shorts to RR 53RF.</a:t>
            </a:r>
          </a:p>
          <a:p>
            <a:pPr marL="1371600" lvl="2" indent="-457200">
              <a:buFont typeface="Arial" panose="020B0604020202020204" pitchFamily="34" charset="0"/>
              <a:buChar char="•"/>
            </a:pPr>
            <a:r>
              <a:rPr lang="en-US" sz="1600" dirty="0">
                <a:solidFill>
                  <a:srgbClr val="000000"/>
                </a:solidFill>
                <a:latin typeface="Helvetica" pitchFamily="2" charset="0"/>
              </a:rPr>
              <a:t>Tunnel tours</a:t>
            </a:r>
          </a:p>
          <a:p>
            <a:pPr marL="1371600" lvl="2" indent="-457200">
              <a:buFont typeface="Arial" panose="020B0604020202020204" pitchFamily="34" charset="0"/>
              <a:buChar char="•"/>
            </a:pPr>
            <a:r>
              <a:rPr lang="en-US" sz="1600" u="none" strike="noStrike" dirty="0">
                <a:solidFill>
                  <a:srgbClr val="000000"/>
                </a:solidFill>
                <a:effectLst/>
                <a:latin typeface="Helvetica" pitchFamily="2" charset="0"/>
              </a:rPr>
              <a:t>L</a:t>
            </a:r>
            <a:r>
              <a:rPr lang="en-US" sz="1600" dirty="0">
                <a:solidFill>
                  <a:srgbClr val="000000"/>
                </a:solidFill>
                <a:latin typeface="Helvetica" pitchFamily="2" charset="0"/>
              </a:rPr>
              <a:t>AM61 cabling is complete in the tunnel and will resume upstairs at the PS, likely starting next week.</a:t>
            </a:r>
            <a:endParaRPr lang="en-US" sz="1600" u="none" strike="noStrike" dirty="0">
              <a:solidFill>
                <a:srgbClr val="000000"/>
              </a:solidFill>
              <a:effectLst/>
              <a:latin typeface="Helvetica" pitchFamily="2" charset="0"/>
            </a:endParaRPr>
          </a:p>
        </p:txBody>
      </p:sp>
      <p:sp>
        <p:nvSpPr>
          <p:cNvPr id="4" name="Date Placeholder 3">
            <a:extLst>
              <a:ext uri="{FF2B5EF4-FFF2-40B4-BE49-F238E27FC236}">
                <a16:creationId xmlns:a16="http://schemas.microsoft.com/office/drawing/2014/main" id="{CF4AFB18-6039-2E9C-8735-47E631209007}"/>
              </a:ext>
            </a:extLst>
          </p:cNvPr>
          <p:cNvSpPr>
            <a:spLocks noGrp="1"/>
          </p:cNvSpPr>
          <p:nvPr>
            <p:ph type="dt" sz="half" idx="14"/>
          </p:nvPr>
        </p:nvSpPr>
        <p:spPr/>
        <p:txBody>
          <a:bodyPr/>
          <a:lstStyle/>
          <a:p>
            <a:pPr>
              <a:defRPr/>
            </a:pPr>
            <a:r>
              <a:rPr lang="en-US" dirty="0"/>
              <a:t>11/10/23</a:t>
            </a:r>
          </a:p>
        </p:txBody>
      </p:sp>
      <p:sp>
        <p:nvSpPr>
          <p:cNvPr id="5" name="Footer Placeholder 4">
            <a:extLst>
              <a:ext uri="{FF2B5EF4-FFF2-40B4-BE49-F238E27FC236}">
                <a16:creationId xmlns:a16="http://schemas.microsoft.com/office/drawing/2014/main" id="{3677C118-13FA-8F0A-E43D-FD9207F25FB7}"/>
              </a:ext>
            </a:extLst>
          </p:cNvPr>
          <p:cNvSpPr>
            <a:spLocks noGrp="1"/>
          </p:cNvSpPr>
          <p:nvPr>
            <p:ph type="ftr" sz="quarter" idx="3"/>
          </p:nvPr>
        </p:nvSpPr>
        <p:spPr/>
        <p:txBody>
          <a:bodyPr/>
          <a:lstStyle/>
          <a:p>
            <a:pPr>
              <a:defRPr/>
            </a:pPr>
            <a:r>
              <a:rPr lang="en-US" dirty="0"/>
              <a:t>Marty Murphy | MI/RR Update 0900 Meeting</a:t>
            </a:r>
          </a:p>
          <a:p>
            <a:pPr>
              <a:defRPr/>
            </a:pPr>
            <a:endParaRPr lang="en-US" b="1" dirty="0"/>
          </a:p>
        </p:txBody>
      </p:sp>
      <p:sp>
        <p:nvSpPr>
          <p:cNvPr id="6" name="Slide Number Placeholder 5">
            <a:extLst>
              <a:ext uri="{FF2B5EF4-FFF2-40B4-BE49-F238E27FC236}">
                <a16:creationId xmlns:a16="http://schemas.microsoft.com/office/drawing/2014/main" id="{E2953C28-09FD-46A1-6F23-208C838818C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Title 6">
            <a:extLst>
              <a:ext uri="{FF2B5EF4-FFF2-40B4-BE49-F238E27FC236}">
                <a16:creationId xmlns:a16="http://schemas.microsoft.com/office/drawing/2014/main" id="{5B8EA405-6D27-FB9E-CF95-A84D9FA6A3E9}"/>
              </a:ext>
            </a:extLst>
          </p:cNvPr>
          <p:cNvSpPr>
            <a:spLocks noGrp="1"/>
          </p:cNvSpPr>
          <p:nvPr>
            <p:ph type="title"/>
          </p:nvPr>
        </p:nvSpPr>
        <p:spPr/>
        <p:txBody>
          <a:bodyPr/>
          <a:lstStyle/>
          <a:p>
            <a:r>
              <a:rPr lang="en-US" sz="2400" dirty="0"/>
              <a:t>Current Status</a:t>
            </a:r>
          </a:p>
        </p:txBody>
      </p:sp>
    </p:spTree>
    <p:extLst>
      <p:ext uri="{BB962C8B-B14F-4D97-AF65-F5344CB8AC3E}">
        <p14:creationId xmlns:p14="http://schemas.microsoft.com/office/powerpoint/2010/main" val="160423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39220D-38AA-AC9B-D6EF-3EAE3AC3EEA7}"/>
              </a:ext>
            </a:extLst>
          </p:cNvPr>
          <p:cNvSpPr>
            <a:spLocks noGrp="1"/>
          </p:cNvSpPr>
          <p:nvPr>
            <p:ph type="pic" idx="13"/>
          </p:nvPr>
        </p:nvSpPr>
        <p:spPr>
          <a:xfrm>
            <a:off x="69742" y="531010"/>
            <a:ext cx="9004515" cy="4064237"/>
          </a:xfrm>
        </p:spPr>
        <p:txBody>
          <a:bodyPr>
            <a:normAutofit/>
          </a:bodyPr>
          <a:lstStyle/>
          <a:p>
            <a:pPr marL="800100" lvl="1" indent="-342900">
              <a:buFont typeface="Arial" panose="020B0604020202020204" pitchFamily="34" charset="0"/>
              <a:buChar char="•"/>
            </a:pPr>
            <a:r>
              <a:rPr lang="en-US" sz="1900" dirty="0">
                <a:solidFill>
                  <a:schemeClr val="tx1">
                    <a:lumMod val="50000"/>
                  </a:schemeClr>
                </a:solidFill>
              </a:rPr>
              <a:t>Electricians on LAM61 PS to land new cables from tunnel load Monday or Tuesday – they need five days and I plan to give it to them.</a:t>
            </a:r>
          </a:p>
          <a:p>
            <a:pPr marL="800100" lvl="1" indent="-342900">
              <a:buFont typeface="Arial" panose="020B0604020202020204" pitchFamily="34" charset="0"/>
              <a:buChar char="•"/>
            </a:pPr>
            <a:r>
              <a:rPr lang="en-US" sz="1900" dirty="0">
                <a:solidFill>
                  <a:schemeClr val="tx1">
                    <a:lumMod val="50000"/>
                  </a:schemeClr>
                </a:solidFill>
              </a:rPr>
              <a:t>Continue writing the MI LOTO procedures.</a:t>
            </a:r>
          </a:p>
          <a:p>
            <a:pPr marL="800100" lvl="1" indent="-342900">
              <a:buFont typeface="Arial" panose="020B0604020202020204" pitchFamily="34" charset="0"/>
              <a:buChar char="•"/>
            </a:pPr>
            <a:r>
              <a:rPr lang="en-US" sz="1900" dirty="0">
                <a:solidFill>
                  <a:schemeClr val="tx1">
                    <a:lumMod val="50000"/>
                  </a:schemeClr>
                </a:solidFill>
              </a:rPr>
              <a:t>Wrap any remaining tunnel work.</a:t>
            </a:r>
          </a:p>
          <a:p>
            <a:pPr marL="800100" lvl="1" indent="-342900">
              <a:buFont typeface="Arial" panose="020B0604020202020204" pitchFamily="34" charset="0"/>
              <a:buChar char="•"/>
            </a:pPr>
            <a:r>
              <a:rPr lang="en-US" sz="1900" dirty="0">
                <a:solidFill>
                  <a:schemeClr val="tx1">
                    <a:lumMod val="50000"/>
                  </a:schemeClr>
                </a:solidFill>
              </a:rPr>
              <a:t>If LAM61 PS work is done and MI LOTO procedures are complete by end of Friday, we will switch on at KRSS and close VCBs to cook transformers over the weekend (Dec. 9-10).</a:t>
            </a:r>
          </a:p>
          <a:p>
            <a:pPr lvl="1"/>
            <a:endParaRPr lang="en-US" sz="1800" dirty="0">
              <a:solidFill>
                <a:schemeClr val="tx1">
                  <a:lumMod val="50000"/>
                </a:schemeClr>
              </a:solidFill>
            </a:endParaRPr>
          </a:p>
          <a:p>
            <a:pPr marL="800100" lvl="1" indent="-342900">
              <a:buFont typeface="Arial" panose="020B0604020202020204" pitchFamily="34" charset="0"/>
              <a:buChar char="•"/>
            </a:pPr>
            <a:endParaRPr lang="en-US" sz="1800" dirty="0">
              <a:solidFill>
                <a:schemeClr val="tx1">
                  <a:lumMod val="50000"/>
                </a:schemeClr>
              </a:solidFill>
            </a:endParaRPr>
          </a:p>
          <a:p>
            <a:pPr marL="342900" indent="-342900">
              <a:buFont typeface="Arial" panose="020B0604020202020204" pitchFamily="34" charset="0"/>
              <a:buChar char="•"/>
            </a:pPr>
            <a:endParaRPr lang="en-US" sz="2000" dirty="0">
              <a:solidFill>
                <a:schemeClr val="tx1">
                  <a:lumMod val="50000"/>
                </a:schemeClr>
              </a:solidFill>
            </a:endParaRPr>
          </a:p>
        </p:txBody>
      </p:sp>
      <p:sp>
        <p:nvSpPr>
          <p:cNvPr id="4" name="Date Placeholder 3">
            <a:extLst>
              <a:ext uri="{FF2B5EF4-FFF2-40B4-BE49-F238E27FC236}">
                <a16:creationId xmlns:a16="http://schemas.microsoft.com/office/drawing/2014/main" id="{CF4AFB18-6039-2E9C-8735-47E631209007}"/>
              </a:ext>
            </a:extLst>
          </p:cNvPr>
          <p:cNvSpPr>
            <a:spLocks noGrp="1"/>
          </p:cNvSpPr>
          <p:nvPr>
            <p:ph type="dt" sz="half" idx="14"/>
          </p:nvPr>
        </p:nvSpPr>
        <p:spPr/>
        <p:txBody>
          <a:bodyPr/>
          <a:lstStyle/>
          <a:p>
            <a:pPr>
              <a:defRPr/>
            </a:pPr>
            <a:r>
              <a:rPr lang="en-US" dirty="0"/>
              <a:t>11/10/23</a:t>
            </a:r>
          </a:p>
          <a:p>
            <a:pPr>
              <a:defRPr/>
            </a:pPr>
            <a:endParaRPr lang="en-US" dirty="0"/>
          </a:p>
        </p:txBody>
      </p:sp>
      <p:sp>
        <p:nvSpPr>
          <p:cNvPr id="5" name="Footer Placeholder 4">
            <a:extLst>
              <a:ext uri="{FF2B5EF4-FFF2-40B4-BE49-F238E27FC236}">
                <a16:creationId xmlns:a16="http://schemas.microsoft.com/office/drawing/2014/main" id="{3677C118-13FA-8F0A-E43D-FD9207F25FB7}"/>
              </a:ext>
            </a:extLst>
          </p:cNvPr>
          <p:cNvSpPr>
            <a:spLocks noGrp="1"/>
          </p:cNvSpPr>
          <p:nvPr>
            <p:ph type="ftr" sz="quarter" idx="3"/>
          </p:nvPr>
        </p:nvSpPr>
        <p:spPr/>
        <p:txBody>
          <a:bodyPr/>
          <a:lstStyle/>
          <a:p>
            <a:pPr>
              <a:defRPr/>
            </a:pPr>
            <a:r>
              <a:rPr lang="en-US" dirty="0"/>
              <a:t>Marty Murphy | MI/RR Update 0900 Meeting</a:t>
            </a:r>
          </a:p>
          <a:p>
            <a:pPr>
              <a:defRPr/>
            </a:pPr>
            <a:endParaRPr lang="en-US" b="1" dirty="0"/>
          </a:p>
        </p:txBody>
      </p:sp>
      <p:sp>
        <p:nvSpPr>
          <p:cNvPr id="6" name="Slide Number Placeholder 5">
            <a:extLst>
              <a:ext uri="{FF2B5EF4-FFF2-40B4-BE49-F238E27FC236}">
                <a16:creationId xmlns:a16="http://schemas.microsoft.com/office/drawing/2014/main" id="{E2953C28-09FD-46A1-6F23-208C838818C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itle 6">
            <a:extLst>
              <a:ext uri="{FF2B5EF4-FFF2-40B4-BE49-F238E27FC236}">
                <a16:creationId xmlns:a16="http://schemas.microsoft.com/office/drawing/2014/main" id="{5B8EA405-6D27-FB9E-CF95-A84D9FA6A3E9}"/>
              </a:ext>
            </a:extLst>
          </p:cNvPr>
          <p:cNvSpPr>
            <a:spLocks noGrp="1"/>
          </p:cNvSpPr>
          <p:nvPr>
            <p:ph type="title"/>
          </p:nvPr>
        </p:nvSpPr>
        <p:spPr/>
        <p:txBody>
          <a:bodyPr/>
          <a:lstStyle/>
          <a:p>
            <a:r>
              <a:rPr lang="en-US" sz="2400" dirty="0"/>
              <a:t>Next Week</a:t>
            </a:r>
          </a:p>
        </p:txBody>
      </p:sp>
    </p:spTree>
    <p:extLst>
      <p:ext uri="{BB962C8B-B14F-4D97-AF65-F5344CB8AC3E}">
        <p14:creationId xmlns:p14="http://schemas.microsoft.com/office/powerpoint/2010/main" val="92196537"/>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ermi Template.potx" id="{3B770DB7-2020-4FEC-805D-B4375288827D}" vid="{D6717402-1F9B-49F1-BE66-8CEAC604C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33029</TotalTime>
  <Words>237</Words>
  <Application>Microsoft Macintosh PowerPoint</Application>
  <PresentationFormat>On-screen Show (16:9)</PresentationFormat>
  <Paragraphs>26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Current Status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Murphy</dc:creator>
  <cp:lastModifiedBy>Martin Murphy</cp:lastModifiedBy>
  <cp:revision>6</cp:revision>
  <cp:lastPrinted>2014-01-20T19:40:21Z</cp:lastPrinted>
  <dcterms:created xsi:type="dcterms:W3CDTF">2023-11-03T13:51:29Z</dcterms:created>
  <dcterms:modified xsi:type="dcterms:W3CDTF">2023-12-01T14:39:38Z</dcterms:modified>
</cp:coreProperties>
</file>