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207A-6397-4B14-98FB-1A484CE8A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CDD29-C8F8-4B0E-AE28-C7D53B931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F1A32-D1F9-4566-80BA-FAA28082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06-839D-4AD4-A937-5DF193CC4AA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6C45A-45F3-4035-9424-2F0D4E29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9C121-B757-447B-9237-F88726AA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6D2-9DD3-4380-8A59-50342FE8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8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48B1-EBCE-4BFD-A27D-005CD2BF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8645A-554A-4657-A457-9E4C5DB86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3FA21-0C84-4AC8-8E4E-8FF07D47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06-839D-4AD4-A937-5DF193CC4AA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F4B13-4464-40E0-B3F9-B40EC312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0FC30-482F-493D-AD3B-D448AC12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6D2-9DD3-4380-8A59-50342FE8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9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9C991B-DABA-4602-8DA8-52BB02E6A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BF19D2-EEDC-4697-80D0-EB1C95510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D0360-506D-413C-B1CC-BC659C03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06-839D-4AD4-A937-5DF193CC4AA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FCAF0-5FDB-4361-8FE5-2357158E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6D4B6-9A9D-4E11-92D4-13CD8758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6D2-9DD3-4380-8A59-50342FE8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8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A6A9-B7D8-472D-B550-4AE0D2DF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8D69-904E-4671-AFF2-E9E2AAFF8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D57FC-AD95-4C67-88CC-034EE75F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06-839D-4AD4-A937-5DF193CC4AA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DCA-DDD8-4C40-BA1F-2946828B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74AFE-7CBC-4735-9318-8FB9D6C2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6D2-9DD3-4380-8A59-50342FE8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4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1052-C679-4712-8178-CC4FF3997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6F274-5470-4E1B-9349-C1008726E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886CF-4588-45A9-B330-FFD46CFA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06-839D-4AD4-A937-5DF193CC4AA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8B26B-3DE5-43C0-A299-45DDE3FD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07D41-16D0-4A80-9EE1-5D8084D3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6D2-9DD3-4380-8A59-50342FE8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6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1D74-15FE-48DC-99E3-9083F432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26CE3-E421-4B83-BB92-836AAC449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2507E-D71F-4A38-8FB7-DB6BA25A6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8DD6E-3091-4FF8-A5AF-5F51B9382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06-839D-4AD4-A937-5DF193CC4AA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F6BD2-57AE-4C45-9139-772B57FEB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897B9-770C-4637-B047-0EEB1134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6D2-9DD3-4380-8A59-50342FE8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5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876B-CE8B-4616-A8C9-D6CD2C95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C1286-07C2-4F8F-AE0A-59FCE8FD4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5A193-A63C-4556-8480-B7FCAA121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4DC79-00E7-49E4-9811-54B44F14B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14CC5-9D24-4F09-B271-AD28F627A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2DFD2-D8A9-4DF2-9ACD-9943238AF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06-839D-4AD4-A937-5DF193CC4AA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64E82-F4F6-4130-9330-DBE40EC1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B9912-A91C-46B7-B5A4-6661B5AB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6D2-9DD3-4380-8A59-50342FE8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4F47-158D-4105-87C4-D27E6443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65147-307D-436C-AD25-E1A49B03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06-839D-4AD4-A937-5DF193CC4AA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A39BC-4BF3-43D4-A6DF-3386579D6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EBA2F-A140-421D-8C7D-9A854753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6D2-9DD3-4380-8A59-50342FE8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54312-7FD2-485F-BCDD-0494F41D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06-839D-4AD4-A937-5DF193CC4AA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DF37F-7B0A-4AF6-A18A-3A9D5D5F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52313-12B8-47A7-AA89-87BC34E2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6D2-9DD3-4380-8A59-50342FE8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2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6D7C-EFDB-4AB0-BD45-F85DBB9E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B8EB1-0693-41F4-92B9-263F053FA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457E9-EC7C-4B24-98AA-A71838D88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BCB54-09C6-472D-996D-7D82078A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06-839D-4AD4-A937-5DF193CC4AA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DA961-AA1D-4E16-BA82-B5741236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C5788-960C-49B3-9E7B-A4C1F7CF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6D2-9DD3-4380-8A59-50342FE8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6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DCB34-CDAA-431A-8C72-8BF0171F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C37B1-2A18-4E3F-9DD6-70C046CA4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8F0C7-E31E-415A-AF59-DE8C85238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D379F-3E64-4749-A426-8C67F402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06-839D-4AD4-A937-5DF193CC4AA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D6625-EAD8-44CF-94FF-7111944C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6C685-0AB5-40D1-ACF5-9D5806A6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56D2-9DD3-4380-8A59-50342FE8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7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940E35-D5C2-4629-AF64-B2335C22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0BD7A-AFE6-453E-9FFF-B0D633797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B171-B1D5-4BF1-ACA2-FA8E25599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F406-839D-4AD4-A937-5DF193CC4AA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C14C6-63E2-45AA-9AD3-BBFB08ADC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C7890-339F-456D-9747-D696585C2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756D2-9DD3-4380-8A59-50342FE8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0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112693/5" TargetMode="External"/><Relationship Id="rId2" Type="http://schemas.openxmlformats.org/officeDocument/2006/relationships/hyperlink" Target="https://edms.cern.ch/document/2787855/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epart.com/waterjet-cutter/waterjet-kerf-angl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672D14-EB83-4041-85E5-18452E712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734" y="1998397"/>
            <a:ext cx="9094532" cy="4825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B52EE3-49CB-44A7-A11F-9E0D2B782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03177"/>
          </a:xfrm>
        </p:spPr>
        <p:txBody>
          <a:bodyPr>
            <a:normAutofit/>
          </a:bodyPr>
          <a:lstStyle/>
          <a:p>
            <a:r>
              <a:rPr lang="en-US" dirty="0"/>
              <a:t>APA Yoke Engineering Change Requests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7BBE9-2803-463B-9886-A4BF88069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0540" y="1175294"/>
            <a:ext cx="6320901" cy="12718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KDZ</a:t>
            </a:r>
          </a:p>
          <a:p>
            <a:r>
              <a:rPr lang="en-US" dirty="0"/>
              <a:t>December 4, 2023</a:t>
            </a:r>
          </a:p>
          <a:p>
            <a:r>
              <a:rPr lang="en-US" dirty="0"/>
              <a:t>APA TB</a:t>
            </a:r>
          </a:p>
        </p:txBody>
      </p:sp>
    </p:spTree>
    <p:extLst>
      <p:ext uri="{BB962C8B-B14F-4D97-AF65-F5344CB8AC3E}">
        <p14:creationId xmlns:p14="http://schemas.microsoft.com/office/powerpoint/2010/main" val="372368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086D-8977-4A06-9B51-88791013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97042"/>
          </a:xfrm>
        </p:spPr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72F5-14FD-4885-BB99-93CA686C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6365"/>
            <a:ext cx="6096000" cy="59596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 a reminder, we identified that the yoke assembly contributes to an unwanted increase in the </a:t>
            </a:r>
            <a:r>
              <a:rPr lang="en-US" dirty="0">
                <a:hlinkClick r:id="rId2"/>
              </a:rPr>
              <a:t>APA Pair’s width envelope</a:t>
            </a:r>
            <a:endParaRPr lang="en-US" dirty="0"/>
          </a:p>
          <a:p>
            <a:pPr lvl="1"/>
            <a:r>
              <a:rPr lang="en-US" dirty="0"/>
              <a:t>Worst case “</a:t>
            </a:r>
            <a:r>
              <a:rPr lang="en-US" dirty="0" err="1"/>
              <a:t>stackup</a:t>
            </a:r>
            <a:r>
              <a:rPr lang="en-US" dirty="0"/>
              <a:t>” or “assembly shift”</a:t>
            </a:r>
          </a:p>
          <a:p>
            <a:r>
              <a:rPr lang="en-US" dirty="0"/>
              <a:t>The design and </a:t>
            </a:r>
            <a:r>
              <a:rPr lang="en-US" dirty="0">
                <a:hlinkClick r:id="rId3"/>
              </a:rPr>
              <a:t>drawings</a:t>
            </a:r>
            <a:r>
              <a:rPr lang="en-US" dirty="0"/>
              <a:t> are considered stable and mature with several assemblies having been produced and used for prototyping activities at Ash River and </a:t>
            </a:r>
            <a:r>
              <a:rPr lang="en-US" dirty="0" err="1"/>
              <a:t>protoDUNEII</a:t>
            </a:r>
            <a:endParaRPr lang="en-US" dirty="0"/>
          </a:p>
          <a:p>
            <a:r>
              <a:rPr lang="en-US" dirty="0"/>
              <a:t>An assembly fixture used where APA yokes are produced is being designed which reduces the assembly shift </a:t>
            </a:r>
          </a:p>
          <a:p>
            <a:pPr lvl="1"/>
            <a:r>
              <a:rPr lang="en-US" dirty="0"/>
              <a:t>Places the yoke’s center block at a controlled distance from the pinholes. </a:t>
            </a:r>
          </a:p>
          <a:p>
            <a:r>
              <a:rPr lang="en-US" dirty="0"/>
              <a:t>Small improvements to the yoke assembly drawing and its component part drawings have been collected as the fixture has been developed. </a:t>
            </a:r>
          </a:p>
          <a:p>
            <a:pPr lvl="1"/>
            <a:r>
              <a:rPr lang="en-US" dirty="0"/>
              <a:t>Those things will be presented here 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ED1C11A-4641-4779-9436-8AAD16FB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E9E40F8-3713-469D-9E18-4FC1FF7ED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823590-B617-4F18-9552-DF7355121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708" y="0"/>
            <a:ext cx="5885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4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852ED6-8215-48C3-B7FE-1E3076D62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172" y="2216807"/>
            <a:ext cx="8380828" cy="4446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15086D-8977-4A06-9B51-88791013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97893"/>
          </a:xfrm>
        </p:spPr>
        <p:txBody>
          <a:bodyPr>
            <a:normAutofit/>
          </a:bodyPr>
          <a:lstStyle/>
          <a:p>
            <a:r>
              <a:rPr lang="en-US" sz="3200" dirty="0"/>
              <a:t>Remove M8 Tapped Holes from Side 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72F5-14FD-4885-BB99-93CA686C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7893"/>
            <a:ext cx="12192000" cy="180795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yoke’s side plates used to accept brackets to support the CE cable tray. With the implementation of a cable tray that is supported by trolley wheels on the DSS the bracket mounting points can be removed. </a:t>
            </a:r>
          </a:p>
          <a:p>
            <a:r>
              <a:rPr lang="en-US" dirty="0"/>
              <a:t>Confirmation with the CE consortium engineering team is received which allows for the removal of the M8 tapped holes.</a:t>
            </a:r>
          </a:p>
          <a:p>
            <a:r>
              <a:rPr lang="en-US" dirty="0"/>
              <a:t>Parts affected: Side Plates (8760078)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A05027-8CE5-41C5-A284-778AD6B969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1996" y="4641193"/>
            <a:ext cx="4114800" cy="2021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146CD8-FEA6-4FAA-845C-A1914743E03B}"/>
              </a:ext>
            </a:extLst>
          </p:cNvPr>
          <p:cNvSpPr/>
          <p:nvPr/>
        </p:nvSpPr>
        <p:spPr>
          <a:xfrm>
            <a:off x="4014180" y="2955978"/>
            <a:ext cx="149051" cy="337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33270E-A8FE-4243-B184-5EA38423F89D}"/>
              </a:ext>
            </a:extLst>
          </p:cNvPr>
          <p:cNvSpPr/>
          <p:nvPr/>
        </p:nvSpPr>
        <p:spPr>
          <a:xfrm>
            <a:off x="6652323" y="3686778"/>
            <a:ext cx="149051" cy="337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5A244F-E8BD-4964-8B9D-994D2F320A17}"/>
              </a:ext>
            </a:extLst>
          </p:cNvPr>
          <p:cNvSpPr/>
          <p:nvPr/>
        </p:nvSpPr>
        <p:spPr>
          <a:xfrm>
            <a:off x="9042210" y="4349159"/>
            <a:ext cx="149051" cy="337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5FBEF8-C53C-4D0F-9593-07A92A5E4DFE}"/>
              </a:ext>
            </a:extLst>
          </p:cNvPr>
          <p:cNvSpPr/>
          <p:nvPr/>
        </p:nvSpPr>
        <p:spPr>
          <a:xfrm>
            <a:off x="11681523" y="5059833"/>
            <a:ext cx="149051" cy="337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0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086D-8977-4A06-9B51-88791013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97893"/>
          </a:xfrm>
        </p:spPr>
        <p:txBody>
          <a:bodyPr>
            <a:normAutofit/>
          </a:bodyPr>
          <a:lstStyle/>
          <a:p>
            <a:r>
              <a:rPr lang="en-US" sz="3200" dirty="0"/>
              <a:t>Reduce Baseplate Length of Structural 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72F5-14FD-4885-BB99-93CA686C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7893"/>
            <a:ext cx="5476550" cy="607441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Reduce the length of the base plate of the structural tees.</a:t>
            </a:r>
          </a:p>
          <a:p>
            <a:pPr lvl="1"/>
            <a:r>
              <a:rPr lang="en-US" dirty="0"/>
              <a:t>Base plate is the part of the weldment that touches the head tube. “Length” is measured left to right in the image</a:t>
            </a:r>
          </a:p>
          <a:p>
            <a:r>
              <a:rPr lang="en-US" dirty="0"/>
              <a:t>Note the limited space available to install a CR board. By reducing the length of the base plate (remove material shaded in red) an additional 1.5mm of clearance is made available. </a:t>
            </a:r>
          </a:p>
          <a:p>
            <a:r>
              <a:rPr lang="en-US" dirty="0"/>
              <a:t>While CR boards have been successfully installed for prototypes, not implementing the change puts components on the CR board (4 of 20) at risk of damage during installation. </a:t>
            </a:r>
          </a:p>
          <a:p>
            <a:r>
              <a:rPr lang="en-US" dirty="0"/>
              <a:t>H/T to Tom Wieber who once experienced challenges with installing CR boards and voiced his concern. </a:t>
            </a:r>
          </a:p>
          <a:p>
            <a:r>
              <a:rPr lang="en-US" dirty="0"/>
              <a:t>Parts affected: Structural Tees (8760077)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BC03E3-B7AD-43F5-80E1-E444E8038A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76550" y="771498"/>
            <a:ext cx="2571750" cy="6074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B84A00-F3DB-4055-9E39-A4375917F2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25208" y="1195786"/>
            <a:ext cx="4650897" cy="547651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67489D76-908A-4F73-BD6B-E52DC8C03A41}"/>
              </a:ext>
            </a:extLst>
          </p:cNvPr>
          <p:cNvSpPr/>
          <p:nvPr/>
        </p:nvSpPr>
        <p:spPr>
          <a:xfrm>
            <a:off x="9261628" y="1600141"/>
            <a:ext cx="1470660" cy="767715"/>
          </a:xfrm>
          <a:prstGeom prst="borderCallout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 Board model fully populated with pins and capacitors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D1E92787-9844-40EF-B489-6CDFAE7BAC25}"/>
              </a:ext>
            </a:extLst>
          </p:cNvPr>
          <p:cNvSpPr/>
          <p:nvPr/>
        </p:nvSpPr>
        <p:spPr>
          <a:xfrm>
            <a:off x="10811658" y="2684499"/>
            <a:ext cx="1223645" cy="4495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4620"/>
              <a:gd name="adj6" fmla="val -3845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8760077 “Structural Tee”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llout: Bent Line 14">
            <a:extLst>
              <a:ext uri="{FF2B5EF4-FFF2-40B4-BE49-F238E27FC236}">
                <a16:creationId xmlns:a16="http://schemas.microsoft.com/office/drawing/2014/main" id="{B5399C7C-053D-4D28-9686-0345B9F58BA1}"/>
              </a:ext>
            </a:extLst>
          </p:cNvPr>
          <p:cNvSpPr/>
          <p:nvPr/>
        </p:nvSpPr>
        <p:spPr>
          <a:xfrm>
            <a:off x="11087248" y="3827753"/>
            <a:ext cx="948055" cy="2349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80285"/>
              <a:gd name="adj6" fmla="val -52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Head Tube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llout: Bent Line 15">
            <a:extLst>
              <a:ext uri="{FF2B5EF4-FFF2-40B4-BE49-F238E27FC236}">
                <a16:creationId xmlns:a16="http://schemas.microsoft.com/office/drawing/2014/main" id="{478D7264-F68B-4A00-86F9-14EE47405276}"/>
              </a:ext>
            </a:extLst>
          </p:cNvPr>
          <p:cNvSpPr/>
          <p:nvPr/>
        </p:nvSpPr>
        <p:spPr>
          <a:xfrm>
            <a:off x="7954470" y="1337467"/>
            <a:ext cx="948055" cy="45783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24725"/>
              <a:gd name="adj6" fmla="val -14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Head board stack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056E0-6674-4E56-86FA-A8B6CD002035}"/>
              </a:ext>
            </a:extLst>
          </p:cNvPr>
          <p:cNvSpPr/>
          <p:nvPr/>
        </p:nvSpPr>
        <p:spPr>
          <a:xfrm>
            <a:off x="11001235" y="5777758"/>
            <a:ext cx="45719" cy="34205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BF523B-CD46-4E69-A9CC-AC3FD391F2E5}"/>
              </a:ext>
            </a:extLst>
          </p:cNvPr>
          <p:cNvSpPr/>
          <p:nvPr/>
        </p:nvSpPr>
        <p:spPr>
          <a:xfrm>
            <a:off x="8492369" y="5777759"/>
            <a:ext cx="45719" cy="34205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675065-F0C8-4C29-BB0C-C083E497C332}"/>
              </a:ext>
            </a:extLst>
          </p:cNvPr>
          <p:cNvSpPr/>
          <p:nvPr/>
        </p:nvSpPr>
        <p:spPr>
          <a:xfrm>
            <a:off x="5696098" y="2785547"/>
            <a:ext cx="1677670" cy="17773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C73BE8-16D6-4EA8-8D34-7287AF50AE89}"/>
              </a:ext>
            </a:extLst>
          </p:cNvPr>
          <p:cNvCxnSpPr>
            <a:cxnSpLocks/>
          </p:cNvCxnSpPr>
          <p:nvPr/>
        </p:nvCxnSpPr>
        <p:spPr>
          <a:xfrm flipV="1">
            <a:off x="5687843" y="1182451"/>
            <a:ext cx="1737365" cy="15897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F748AD-0370-4310-A603-AD0784EC8BE1}"/>
              </a:ext>
            </a:extLst>
          </p:cNvPr>
          <p:cNvCxnSpPr>
            <a:cxnSpLocks/>
          </p:cNvCxnSpPr>
          <p:nvPr/>
        </p:nvCxnSpPr>
        <p:spPr>
          <a:xfrm>
            <a:off x="5694193" y="4562277"/>
            <a:ext cx="1731015" cy="2123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71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086D-8977-4A06-9B51-88791013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97893"/>
          </a:xfrm>
        </p:spPr>
        <p:txBody>
          <a:bodyPr>
            <a:normAutofit/>
          </a:bodyPr>
          <a:lstStyle/>
          <a:p>
            <a:r>
              <a:rPr lang="en-US" sz="3200" dirty="0"/>
              <a:t>Improved Field Cage Latch Pivot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72F5-14FD-4885-BB99-93CA686C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97893"/>
            <a:ext cx="5509647" cy="394311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Top field cage latches pivot on members supported by the yoke assembly. The baseline pivot is a shoulder bolt with hex nut and jam nut. </a:t>
            </a:r>
          </a:p>
          <a:p>
            <a:r>
              <a:rPr lang="en-US" dirty="0"/>
              <a:t>To reduce the risk of dropping fasteners in the FD1 cleanroom a suggestion was made. </a:t>
            </a:r>
          </a:p>
          <a:p>
            <a:r>
              <a:rPr lang="en-US" dirty="0"/>
              <a:t>A suitable option has been identified.</a:t>
            </a:r>
          </a:p>
          <a:p>
            <a:pPr lvl="1"/>
            <a:r>
              <a:rPr lang="en-US" dirty="0"/>
              <a:t>Stainless steel, contains no trapped volumes and can be easily cleaned. </a:t>
            </a:r>
          </a:p>
          <a:p>
            <a:r>
              <a:rPr lang="en-US" dirty="0"/>
              <a:t>Early previews of this have been presented to and are supported by the HV and Installation Technical Leads. </a:t>
            </a:r>
          </a:p>
          <a:p>
            <a:r>
              <a:rPr lang="en-US" dirty="0"/>
              <a:t>Affected parts: Yoke assembly drawing and striker pivots (8760258)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054D1A9-0FC7-4CC7-9E81-7B0C3259FD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3125" y="5699257"/>
            <a:ext cx="4699323" cy="1158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9A2071-376D-454D-ABC6-778A060FC929}"/>
              </a:ext>
            </a:extLst>
          </p:cNvPr>
          <p:cNvPicPr/>
          <p:nvPr/>
        </p:nvPicPr>
        <p:blipFill rotWithShape="1">
          <a:blip r:embed="rId3"/>
          <a:srcRect b="35609"/>
          <a:stretch/>
        </p:blipFill>
        <p:spPr bwMode="auto">
          <a:xfrm>
            <a:off x="6076607" y="0"/>
            <a:ext cx="6115393" cy="353361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A340C5-98D7-4D11-9BC0-2343409C0852}"/>
              </a:ext>
            </a:extLst>
          </p:cNvPr>
          <p:cNvPicPr/>
          <p:nvPr/>
        </p:nvPicPr>
        <p:blipFill rotWithShape="1">
          <a:blip r:embed="rId4"/>
          <a:srcRect t="19554" b="3700"/>
          <a:stretch/>
        </p:blipFill>
        <p:spPr bwMode="auto">
          <a:xfrm>
            <a:off x="6085208" y="3673098"/>
            <a:ext cx="6106792" cy="318490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2CBFEA-2697-4EEB-830C-728DBF07F2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5" t="753" r="31530" b="26871"/>
          <a:stretch/>
        </p:blipFill>
        <p:spPr>
          <a:xfrm rot="5400000">
            <a:off x="3188501" y="4000890"/>
            <a:ext cx="2427308" cy="32869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893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086D-8977-4A06-9B51-88791013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97893"/>
          </a:xfrm>
        </p:spPr>
        <p:txBody>
          <a:bodyPr>
            <a:normAutofit/>
          </a:bodyPr>
          <a:lstStyle/>
          <a:p>
            <a:r>
              <a:rPr lang="en-US" sz="3200" dirty="0"/>
              <a:t>Drawing Changes for Compatibility with Assembly Fixture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72F5-14FD-4885-BB99-93CA686C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97893"/>
            <a:ext cx="5509647" cy="394311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closer look at tolerance stack-up of mating parts reveals a few areas for improvement: </a:t>
            </a:r>
          </a:p>
          <a:p>
            <a:pPr lvl="1"/>
            <a:r>
              <a:rPr lang="en-US" dirty="0"/>
              <a:t>Screw clearance hole diameters (in side plates) are too small for the specified tolerances</a:t>
            </a:r>
          </a:p>
          <a:p>
            <a:pPr lvl="1"/>
            <a:r>
              <a:rPr lang="en-US" dirty="0"/>
              <a:t>Add a milling operation to water jet cut parts of the side plates </a:t>
            </a:r>
          </a:p>
          <a:p>
            <a:pPr lvl="2"/>
            <a:r>
              <a:rPr lang="en-US" dirty="0"/>
              <a:t>Water jet cutting produces a cut surface which is not perpendicular to the plate face (tapered shape kerf</a:t>
            </a:r>
            <a:r>
              <a:rPr lang="en-US" baseline="30000" dirty="0"/>
              <a:t>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Zero ordinates on part drawings moved to more appropriate locations which reduce stack-up and aid inspection</a:t>
            </a:r>
          </a:p>
          <a:p>
            <a:pPr lvl="1"/>
            <a:r>
              <a:rPr lang="en-US" dirty="0"/>
              <a:t>Max radii are added to internal corners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01898-4B35-49CE-90F9-E80CD5175058}"/>
              </a:ext>
            </a:extLst>
          </p:cNvPr>
          <p:cNvPicPr/>
          <p:nvPr/>
        </p:nvPicPr>
        <p:blipFill rotWithShape="1">
          <a:blip r:embed="rId2"/>
          <a:srcRect b="6959"/>
          <a:stretch/>
        </p:blipFill>
        <p:spPr bwMode="auto">
          <a:xfrm>
            <a:off x="5569819" y="2038985"/>
            <a:ext cx="6675120" cy="4819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7BC5BA-04C0-497F-89ED-0B6D1F0F50FE}"/>
              </a:ext>
            </a:extLst>
          </p:cNvPr>
          <p:cNvSpPr txBox="1">
            <a:spLocks/>
          </p:cNvSpPr>
          <p:nvPr/>
        </p:nvSpPr>
        <p:spPr>
          <a:xfrm>
            <a:off x="85239" y="6461586"/>
            <a:ext cx="4269785" cy="295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aseline="30000" dirty="0"/>
              <a:t>1</a:t>
            </a:r>
            <a:r>
              <a:rPr lang="en-US" sz="1200" dirty="0"/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https://www.finepart.com/waterjet-cutter/waterjet-kerf-angle/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917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086D-8977-4A06-9B51-88791013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97893"/>
          </a:xfrm>
        </p:spPr>
        <p:txBody>
          <a:bodyPr>
            <a:normAutofit/>
          </a:bodyPr>
          <a:lstStyle/>
          <a:p>
            <a:r>
              <a:rPr lang="en-US" sz="3200" dirty="0"/>
              <a:t>Drawing Changes for Compatibility with Assembly Fixture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72F5-14FD-4885-BB99-93CA686C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7891"/>
            <a:ext cx="5160936" cy="615936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Bearing supports</a:t>
            </a:r>
            <a:r>
              <a:rPr lang="en-US" dirty="0"/>
              <a:t> are welded to </a:t>
            </a:r>
            <a:r>
              <a:rPr lang="en-US" dirty="0">
                <a:solidFill>
                  <a:srgbClr val="7030A0"/>
                </a:solidFill>
              </a:rPr>
              <a:t>side plates</a:t>
            </a:r>
            <a:r>
              <a:rPr lang="en-US" dirty="0"/>
              <a:t> and do not provide enough clearance if local distortion occurs (i.e. holes become non coaxial)</a:t>
            </a:r>
          </a:p>
          <a:p>
            <a:r>
              <a:rPr lang="en-US" dirty="0"/>
              <a:t>This can cause issues of installing the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pin</a:t>
            </a:r>
            <a:r>
              <a:rPr lang="en-US" dirty="0"/>
              <a:t> when mounting the yoke to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structural tees</a:t>
            </a:r>
          </a:p>
          <a:p>
            <a:pPr lvl="1"/>
            <a:r>
              <a:rPr lang="en-US" dirty="0"/>
              <a:t>Note: The name bearing support is a misnomer. It is not considered part of the structural integrity of the yoke assembly. </a:t>
            </a:r>
          </a:p>
          <a:p>
            <a:pPr lvl="1"/>
            <a:r>
              <a:rPr lang="en-US" dirty="0"/>
              <a:t>The baseline also requires the I.D. to be machined. By selecting a stock material with an I.D. slightly larger than the baseline the machining operation is eliminated.</a:t>
            </a:r>
          </a:p>
          <a:p>
            <a:pPr lvl="1"/>
            <a:r>
              <a:rPr lang="en-US" dirty="0"/>
              <a:t>A separate and smaller fixture is also being designed which aligns the axes of the bearing support to its side plate hole.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05C68-D3C5-4C16-80B9-406BE0DEC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376" y="1084428"/>
            <a:ext cx="4342814" cy="4533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6469-CF2E-4333-8779-2C2A3E3A0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8"/>
          <a:stretch/>
        </p:blipFill>
        <p:spPr>
          <a:xfrm>
            <a:off x="10575776" y="178231"/>
            <a:ext cx="1213268" cy="40373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F4A000-DFD3-4FB5-8A18-F115627301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01" b="5889"/>
          <a:stretch/>
        </p:blipFill>
        <p:spPr>
          <a:xfrm>
            <a:off x="9987062" y="4378271"/>
            <a:ext cx="2204937" cy="24797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731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086D-8977-4A06-9B51-88791013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97893"/>
          </a:xfrm>
        </p:spPr>
        <p:txBody>
          <a:bodyPr>
            <a:normAutofit/>
          </a:bodyPr>
          <a:lstStyle/>
          <a:p>
            <a:r>
              <a:rPr lang="en-US" sz="3200" dirty="0"/>
              <a:t>Main Assembly Fixture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72F5-14FD-4885-BB99-93CA686C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97892"/>
            <a:ext cx="7714695" cy="2305106"/>
          </a:xfrm>
        </p:spPr>
        <p:txBody>
          <a:bodyPr>
            <a:normAutofit/>
          </a:bodyPr>
          <a:lstStyle/>
          <a:p>
            <a:r>
              <a:rPr lang="en-US" dirty="0"/>
              <a:t>Controls and aligns center block between pinholes</a:t>
            </a:r>
          </a:p>
          <a:p>
            <a:r>
              <a:rPr lang="en-US" dirty="0"/>
              <a:t>Controls position of striker pivot blocks</a:t>
            </a:r>
          </a:p>
          <a:p>
            <a:r>
              <a:rPr lang="en-US" dirty="0"/>
              <a:t>Forces side plates to fully seat against center block “step”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244B0-29EC-4B61-84D8-EB1A15132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882"/>
            <a:ext cx="5122416" cy="3864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B25CB6-3E76-4500-B47A-F7F160791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2882"/>
            <a:ext cx="2126290" cy="3864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19B5A2-D2E2-4734-BD06-38227E25E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318" y="0"/>
            <a:ext cx="3651682" cy="37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92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6496</TotalTime>
  <Words>729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APA Yoke Engineering Change Requests</vt:lpstr>
      <vt:lpstr>Introduction</vt:lpstr>
      <vt:lpstr>Remove M8 Tapped Holes from Side Plates</vt:lpstr>
      <vt:lpstr>Reduce Baseplate Length of Structural Tees</vt:lpstr>
      <vt:lpstr>Improved Field Cage Latch Pivot</vt:lpstr>
      <vt:lpstr>Drawing Changes for Compatibility with Assembly Fixture</vt:lpstr>
      <vt:lpstr>Drawing Changes for Compatibility with Assembly Fixture (2/2)</vt:lpstr>
      <vt:lpstr>Main Assembly Fixture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D Zeug</dc:creator>
  <cp:lastModifiedBy>Kyle D Zeug</cp:lastModifiedBy>
  <cp:revision>34</cp:revision>
  <dcterms:created xsi:type="dcterms:W3CDTF">2023-11-03T20:22:09Z</dcterms:created>
  <dcterms:modified xsi:type="dcterms:W3CDTF">2023-12-04T12:33:47Z</dcterms:modified>
</cp:coreProperties>
</file>