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</p:sldMasterIdLst>
  <p:notesMasterIdLst>
    <p:notesMasterId r:id="rId36"/>
  </p:notesMasterIdLst>
  <p:handoutMasterIdLst>
    <p:handoutMasterId r:id="rId37"/>
  </p:handoutMasterIdLst>
  <p:sldIdLst>
    <p:sldId id="294" r:id="rId6"/>
    <p:sldId id="275" r:id="rId7"/>
    <p:sldId id="296" r:id="rId8"/>
    <p:sldId id="324" r:id="rId9"/>
    <p:sldId id="318" r:id="rId10"/>
    <p:sldId id="310" r:id="rId11"/>
    <p:sldId id="297" r:id="rId12"/>
    <p:sldId id="302" r:id="rId13"/>
    <p:sldId id="298" r:id="rId14"/>
    <p:sldId id="299" r:id="rId15"/>
    <p:sldId id="300" r:id="rId16"/>
    <p:sldId id="301" r:id="rId17"/>
    <p:sldId id="311" r:id="rId18"/>
    <p:sldId id="256" r:id="rId19"/>
    <p:sldId id="303" r:id="rId20"/>
    <p:sldId id="309" r:id="rId21"/>
    <p:sldId id="307" r:id="rId22"/>
    <p:sldId id="320" r:id="rId23"/>
    <p:sldId id="323" r:id="rId24"/>
    <p:sldId id="321" r:id="rId25"/>
    <p:sldId id="322" r:id="rId26"/>
    <p:sldId id="312" r:id="rId27"/>
    <p:sldId id="305" r:id="rId28"/>
    <p:sldId id="306" r:id="rId29"/>
    <p:sldId id="313" r:id="rId30"/>
    <p:sldId id="314" r:id="rId31"/>
    <p:sldId id="315" r:id="rId32"/>
    <p:sldId id="316" r:id="rId33"/>
    <p:sldId id="317" r:id="rId34"/>
    <p:sldId id="304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A50021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2AA59-344A-4728-921A-F275DDC4C8B1}" v="6" dt="2024-01-20T22:53:14.75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34" autoAdjust="0"/>
    <p:restoredTop sz="96327"/>
  </p:normalViewPr>
  <p:slideViewPr>
    <p:cSldViewPr snapToGrid="0" snapToObjects="1" showGuides="1">
      <p:cViewPr varScale="1">
        <p:scale>
          <a:sx n="95" d="100"/>
          <a:sy n="95" d="100"/>
        </p:scale>
        <p:origin x="708" y="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n He" userId="7d796d3f-fe01-49d9-b7ba-7d0fa1e68655" providerId="ADAL" clId="{B312AA59-344A-4728-921A-F275DDC4C8B1}"/>
    <pc:docChg chg="undo custSel addSld delSld modSld sldOrd">
      <pc:chgData name="Yun He" userId="7d796d3f-fe01-49d9-b7ba-7d0fa1e68655" providerId="ADAL" clId="{B312AA59-344A-4728-921A-F275DDC4C8B1}" dt="2024-01-20T22:53:14.759" v="37"/>
      <pc:docMkLst>
        <pc:docMk/>
      </pc:docMkLst>
      <pc:sldChg chg="modSp">
        <pc:chgData name="Yun He" userId="7d796d3f-fe01-49d9-b7ba-7d0fa1e68655" providerId="ADAL" clId="{B312AA59-344A-4728-921A-F275DDC4C8B1}" dt="2024-01-20T22:53:14.759" v="37"/>
        <pc:sldMkLst>
          <pc:docMk/>
          <pc:sldMk cId="1515557638" sldId="303"/>
        </pc:sldMkLst>
        <pc:picChg chg="mod">
          <ac:chgData name="Yun He" userId="7d796d3f-fe01-49d9-b7ba-7d0fa1e68655" providerId="ADAL" clId="{B312AA59-344A-4728-921A-F275DDC4C8B1}" dt="2024-01-20T22:53:14.759" v="37"/>
          <ac:picMkLst>
            <pc:docMk/>
            <pc:sldMk cId="1515557638" sldId="303"/>
            <ac:picMk id="9" creationId="{A55D87D6-4118-1925-54CE-2582995A4E0C}"/>
          </ac:picMkLst>
        </pc:picChg>
      </pc:sldChg>
      <pc:sldChg chg="add del">
        <pc:chgData name="Yun He" userId="7d796d3f-fe01-49d9-b7ba-7d0fa1e68655" providerId="ADAL" clId="{B312AA59-344A-4728-921A-F275DDC4C8B1}" dt="2024-01-20T22:43:43.936" v="11" actId="2696"/>
        <pc:sldMkLst>
          <pc:docMk/>
          <pc:sldMk cId="106943149" sldId="308"/>
        </pc:sldMkLst>
      </pc:sldChg>
      <pc:sldChg chg="modSp mod">
        <pc:chgData name="Yun He" userId="7d796d3f-fe01-49d9-b7ba-7d0fa1e68655" providerId="ADAL" clId="{B312AA59-344A-4728-921A-F275DDC4C8B1}" dt="2024-01-20T22:50:37.492" v="36" actId="20577"/>
        <pc:sldMkLst>
          <pc:docMk/>
          <pc:sldMk cId="1777780544" sldId="312"/>
        </pc:sldMkLst>
        <pc:spChg chg="mod">
          <ac:chgData name="Yun He" userId="7d796d3f-fe01-49d9-b7ba-7d0fa1e68655" providerId="ADAL" clId="{B312AA59-344A-4728-921A-F275DDC4C8B1}" dt="2024-01-20T22:50:37.492" v="36" actId="20577"/>
          <ac:spMkLst>
            <pc:docMk/>
            <pc:sldMk cId="1777780544" sldId="312"/>
            <ac:spMk id="7" creationId="{A15BC82A-B991-FFC6-F70C-108E39C73656}"/>
          </ac:spMkLst>
        </pc:spChg>
      </pc:sldChg>
      <pc:sldChg chg="addSp delSp modSp mod ord">
        <pc:chgData name="Yun He" userId="7d796d3f-fe01-49d9-b7ba-7d0fa1e68655" providerId="ADAL" clId="{B312AA59-344A-4728-921A-F275DDC4C8B1}" dt="2024-01-20T22:47:22.398" v="35" actId="1076"/>
        <pc:sldMkLst>
          <pc:docMk/>
          <pc:sldMk cId="61723847" sldId="318"/>
        </pc:sldMkLst>
        <pc:spChg chg="add del mod">
          <ac:chgData name="Yun He" userId="7d796d3f-fe01-49d9-b7ba-7d0fa1e68655" providerId="ADAL" clId="{B312AA59-344A-4728-921A-F275DDC4C8B1}" dt="2024-01-20T22:47:22.398" v="35" actId="1076"/>
          <ac:spMkLst>
            <pc:docMk/>
            <pc:sldMk cId="61723847" sldId="318"/>
            <ac:spMk id="2" creationId="{CEEAA177-E77D-A95A-A183-EEF1636F7C53}"/>
          </ac:spMkLst>
        </pc:spChg>
        <pc:spChg chg="add del mod">
          <ac:chgData name="Yun He" userId="7d796d3f-fe01-49d9-b7ba-7d0fa1e68655" providerId="ADAL" clId="{B312AA59-344A-4728-921A-F275DDC4C8B1}" dt="2024-01-20T22:43:59.378" v="13" actId="478"/>
          <ac:spMkLst>
            <pc:docMk/>
            <pc:sldMk cId="61723847" sldId="318"/>
            <ac:spMk id="8" creationId="{E8B99467-D79D-32D7-A84A-F186F86676F7}"/>
          </ac:spMkLst>
        </pc:spChg>
        <pc:spChg chg="mod">
          <ac:chgData name="Yun He" userId="7d796d3f-fe01-49d9-b7ba-7d0fa1e68655" providerId="ADAL" clId="{B312AA59-344A-4728-921A-F275DDC4C8B1}" dt="2024-01-20T22:45:49.335" v="29" actId="20577"/>
          <ac:spMkLst>
            <pc:docMk/>
            <pc:sldMk cId="61723847" sldId="318"/>
            <ac:spMk id="11" creationId="{FA36F6E0-2E1A-0D94-402A-E59A17881E30}"/>
          </ac:spMkLst>
        </pc:spChg>
        <pc:spChg chg="mod">
          <ac:chgData name="Yun He" userId="7d796d3f-fe01-49d9-b7ba-7d0fa1e68655" providerId="ADAL" clId="{B312AA59-344A-4728-921A-F275DDC4C8B1}" dt="2024-01-20T22:46:05.455" v="30" actId="1076"/>
          <ac:spMkLst>
            <pc:docMk/>
            <pc:sldMk cId="61723847" sldId="318"/>
            <ac:spMk id="12" creationId="{473FC96A-4F14-C224-72F6-5A91D3470AC4}"/>
          </ac:spMkLst>
        </pc:spChg>
        <pc:spChg chg="mod">
          <ac:chgData name="Yun He" userId="7d796d3f-fe01-49d9-b7ba-7d0fa1e68655" providerId="ADAL" clId="{B312AA59-344A-4728-921A-F275DDC4C8B1}" dt="2024-01-20T22:47:08.909" v="33" actId="1076"/>
          <ac:spMkLst>
            <pc:docMk/>
            <pc:sldMk cId="61723847" sldId="318"/>
            <ac:spMk id="13" creationId="{48B3D174-470B-7E0B-23C8-097395F48C8B}"/>
          </ac:spMkLst>
        </pc:spChg>
      </pc:sldChg>
      <pc:sldChg chg="addSp delSp modSp add mod ord">
        <pc:chgData name="Yun He" userId="7d796d3f-fe01-49d9-b7ba-7d0fa1e68655" providerId="ADAL" clId="{B312AA59-344A-4728-921A-F275DDC4C8B1}" dt="2024-01-20T22:44:16.243" v="17" actId="478"/>
        <pc:sldMkLst>
          <pc:docMk/>
          <pc:sldMk cId="3686816405" sldId="324"/>
        </pc:sldMkLst>
        <pc:spChg chg="add del mod">
          <ac:chgData name="Yun He" userId="7d796d3f-fe01-49d9-b7ba-7d0fa1e68655" providerId="ADAL" clId="{B312AA59-344A-4728-921A-F275DDC4C8B1}" dt="2024-01-20T22:44:11.678" v="16" actId="478"/>
          <ac:spMkLst>
            <pc:docMk/>
            <pc:sldMk cId="3686816405" sldId="324"/>
            <ac:spMk id="2" creationId="{D17E475B-202D-9EFC-1BBA-85719918BB2E}"/>
          </ac:spMkLst>
        </pc:spChg>
        <pc:spChg chg="add del mod">
          <ac:chgData name="Yun He" userId="7d796d3f-fe01-49d9-b7ba-7d0fa1e68655" providerId="ADAL" clId="{B312AA59-344A-4728-921A-F275DDC4C8B1}" dt="2024-01-20T22:44:16.243" v="17" actId="478"/>
          <ac:spMkLst>
            <pc:docMk/>
            <pc:sldMk cId="3686816405" sldId="324"/>
            <ac:spMk id="8" creationId="{7FC4B787-FB84-218C-DA7D-5899C819DD9A}"/>
          </ac:spMkLst>
        </pc:spChg>
        <pc:spChg chg="mod">
          <ac:chgData name="Yun He" userId="7d796d3f-fe01-49d9-b7ba-7d0fa1e68655" providerId="ADAL" clId="{B312AA59-344A-4728-921A-F275DDC4C8B1}" dt="2024-01-20T22:43:24.350" v="9" actId="20577"/>
          <ac:spMkLst>
            <pc:docMk/>
            <pc:sldMk cId="3686816405" sldId="324"/>
            <ac:spMk id="11" creationId="{62A1F2F8-5635-6522-7E59-B5708FF5A6C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2F55E-5880-DFDC-1269-28EDE5F7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808129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0059-90B4-4A5B-D019-E9A217E54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1105-746B-806B-DAB4-141A10526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0164-CDFD-74AE-CD8B-4305B784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E70F5-A8D3-4726-AE5E-1588FB2C8D46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4377-0697-0B05-F015-1FCB7E30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B297E-879A-D04D-9AF3-B93AECA6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2F2C-E59E-466F-BE6B-845B7BF7C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ED135D-5C29-B729-A5F1-BCAB25D95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C3AF8-3A11-7294-17A4-8CA21B16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D4CD9-E6FD-C338-F1B5-149A3CE7F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9" r:id="rId3"/>
    <p:sldLayoutId id="2147484130" r:id="rId4"/>
    <p:sldLayoutId id="2147484132" r:id="rId5"/>
    <p:sldLayoutId id="2147484131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eb.fnal.gov/project/TargetSystems/NuMI/Target/TA-07%20%26%2008/SitePages/Home.aspx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fnal.gov/project/TargetSystems/NuMI/Target/TA-07%20&amp;%2008/SitePages/Target%20Canister.aspx" TargetMode="External"/><Relationship Id="rId13" Type="http://schemas.openxmlformats.org/officeDocument/2006/relationships/hyperlink" Target="https://web.fnal.gov/project/TargetSystems/NuMI/Target/TA-07%20&amp;%2008/SitePages/Target%20Baffle.aspx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hyperlink" Target="https://web.fnal.gov/project/TargetSystems/NuMI/Target/TA-07%20%26%2008/SitePages/Hangers.aspx" TargetMode="External"/><Relationship Id="rId2" Type="http://schemas.openxmlformats.org/officeDocument/2006/relationships/image" Target="../media/image18.PNG"/><Relationship Id="rId16" Type="http://schemas.openxmlformats.org/officeDocument/2006/relationships/hyperlink" Target="https://web.fnal.gov/project/TargetSystems/NuMI/Target/TA-07%20&amp;%2008/SitePages/Target%20Utility%20Lines.aspx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hyperlink" Target="https://web.fnal.gov/project/TargetSystems/NuMI/Target/TA-07%20&amp;%2008/SitePages/Target%20Carrier.aspx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s://web.fnal.gov/project/TargetSystems/NuMI/Target/TA-07%20&amp;%2008/SitePages/Target%20Cooling%20Rail.aspx" TargetMode="External"/><Relationship Id="rId10" Type="http://schemas.openxmlformats.org/officeDocument/2006/relationships/hyperlink" Target="https://web.fnal.gov/project/TargetSystems/NuMI/Target/TA-07%20&amp;%2008/SitePages/Beryllium%20Windows.aspx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web.fnal.gov/project/TargetSystems/NuMI/Target/TA-07%20&amp;%2008/SitePages/Target%20Graphite%20Fins.aspx" TargetMode="External"/><Relationship Id="rId14" Type="http://schemas.openxmlformats.org/officeDocument/2006/relationships/hyperlink" Target="https://web.fnal.gov/project/TargetSystems/NuMI/Target/TA-07%20&amp;%2008/SitePages/Hylen%20Device.asp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hyperlink" Target="https://web.fnal.gov/project/TargetSystems/NuMI/Target/TA-07%20&amp;%2008/SitePages/Target%20Cooling%20Rail.aspx" TargetMode="External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https://web.fnal.gov/project/TargetSystems/Devices/MET-05/SiteAssets/SitePages/Cooling%20Rail%20Assembly/Cooling_Rail_wlabels2.PNG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project/TargetSystems/NuMI/Target/TA-07%20%26%2008/SitePages/Home.aspx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g"/><Relationship Id="rId5" Type="http://schemas.openxmlformats.org/officeDocument/2006/relationships/hyperlink" Target="https://web.fnal.gov/project/TargetSystems/NuMI/Target/TA-07%20&amp;%2008/SitePages/Target%20Cooling%20Rail.aspx" TargetMode="External"/><Relationship Id="rId4" Type="http://schemas.openxmlformats.org/officeDocument/2006/relationships/hyperlink" Target="https://web.fnal.gov/project/TargetSystems/NuMI/Target/TA-07%20&amp;%2008/Shared%20Documents/Forms/AllItems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project/TargetSystems/MI-8/SitePages/2023%20Welding%20Effort.aspx" TargetMode="External"/><Relationship Id="rId2" Type="http://schemas.openxmlformats.org/officeDocument/2006/relationships/hyperlink" Target="https://web.fnal.gov/project/TargetSystems/MI-8/SitePages/Horn%20CNC%20TIG%20Welding.aspx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eb.fnal.gov/project/TargetSystems/LBNF-TS/HornA-Prototype/_layouts/15/start.aspx#/" TargetMode="External"/><Relationship Id="rId5" Type="http://schemas.openxmlformats.org/officeDocument/2006/relationships/hyperlink" Target="https://web.fnal.gov/project/TargetSystems/LBNF-TS/SitePages/Home.aspx" TargetMode="External"/><Relationship Id="rId4" Type="http://schemas.openxmlformats.org/officeDocument/2006/relationships/hyperlink" Target="https://web.fnal.gov/project/TargetSystems/LBNF-TS/HornA-Prototype/_layouts/15/start.aspx#/SitePages/LBNF%20Horn%20A%20Stripline%20Fabrication%20Effort.aspx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eb.fnal.gov/project/TargetSystems/MI-8/_layouts/15/start.aspx#/SitePages/Routines.aspx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eb.fnal.gov/project/TargetSystems/LBNF-TS/HornA-Prototype/_layouts/15/start.aspx#/SitePages/LBNF%20Horn%20A%20Stripline%20Fabrication%20Effort.aspx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Eric Carson, Andrew Rauch, Adrian Orea, Yun He	</a:t>
            </a:r>
          </a:p>
          <a:p>
            <a:r>
              <a:rPr lang="en-US" sz="1600" dirty="0"/>
              <a:t>TSD Topical Meeting</a:t>
            </a:r>
          </a:p>
          <a:p>
            <a:r>
              <a:rPr lang="en-US" sz="1600" dirty="0"/>
              <a:t>January 18, 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TSD</a:t>
            </a:r>
            <a:r>
              <a:rPr lang="en-US" sz="2400" b="0" i="1" dirty="0">
                <a:solidFill>
                  <a:srgbClr val="DB720C"/>
                </a:solidFill>
              </a:rPr>
              <a:t> </a:t>
            </a:r>
            <a:r>
              <a:rPr lang="en-US" sz="2400" i="1" dirty="0">
                <a:solidFill>
                  <a:srgbClr val="FF00FF"/>
                </a:solidFill>
                <a:latin typeface="Rockwell"/>
                <a:cs typeface="Times New Roman"/>
              </a:rPr>
              <a:t>SharePoint</a:t>
            </a:r>
            <a:r>
              <a:rPr lang="en-US" sz="2400" dirty="0">
                <a:solidFill>
                  <a:srgbClr val="FF00FF"/>
                </a:solidFill>
              </a:rPr>
              <a:t> </a:t>
            </a:r>
            <a:r>
              <a:rPr lang="en-US" sz="2400" dirty="0"/>
              <a:t>for Quality Assurance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64529-5CBA-ACD5-0C47-2FB620C2A8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E0402-3163-5029-735B-EF1A2B9B9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46A9B-B42F-D2D8-33DB-395A187CB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17F034C-F480-9F14-6A99-CEE36064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Plunge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D8077AC-2B75-B9B1-D339-D4382E78F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7" y="683433"/>
            <a:ext cx="898614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Deep Dive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Andrew supplied me the </a:t>
            </a:r>
            <a:r>
              <a:rPr lang="en-US" sz="1800" b="1" i="1" u="sng" dirty="0">
                <a:solidFill>
                  <a:srgbClr val="00B05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LIFELINE 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 do this as he has 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 more extensive 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experience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with this tool I do not yet have.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  <a:endParaRPr lang="en-US" sz="18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Owning </a:t>
            </a:r>
            <a:r>
              <a:rPr kumimoji="0" lang="en-US" altLang="en-US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NuMI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TA-07 &amp; 08 Site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rgbClr val="FF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That’s our platform for QA Documentation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which is important…for the team, for future operations…</a:t>
            </a:r>
            <a:endParaRPr lang="en-US" sz="18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FE2CD3CD-8319-95F5-761E-6751E4F6D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161" y="2622425"/>
            <a:ext cx="6347239" cy="3455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DF7775-5639-7793-2152-5075C4D677B2}"/>
              </a:ext>
            </a:extLst>
          </p:cNvPr>
          <p:cNvSpPr/>
          <p:nvPr/>
        </p:nvSpPr>
        <p:spPr>
          <a:xfrm>
            <a:off x="3444240" y="2622425"/>
            <a:ext cx="1595120" cy="242873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907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E7EC2F3-E220-1684-4F0D-E009A7EB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942" y="3219995"/>
            <a:ext cx="6064562" cy="30545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2623-3860-3F4D-BA77-433794045B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5AD1-D7F1-BB5E-5773-3E0B40E90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F9E46-AD27-D6C8-89C5-AE279D345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1E14A1-CD92-0DA7-0633-C6F1DDDF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"Becoming" Fearless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0CE4CAB-3BF5-044F-BE2E-95EFCAF54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7" y="703317"/>
            <a:ext cx="898614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Being a Co-owner of Target TA-07 &amp; 08 Site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 can develop this site in the best interest of my team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operative word is “becoming” as I will make mistakes which I view simply as lessons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. 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Yun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&amp; 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Andrew's support with </a:t>
            </a:r>
            <a:r>
              <a:rPr lang="en-US" sz="1800" i="1" kern="100" dirty="0">
                <a:solidFill>
                  <a:srgbClr val="FF00FF"/>
                </a:solidFill>
                <a:latin typeface="Rockwell"/>
                <a:ea typeface="Calibri" panose="020F0502020204030204" pitchFamily="34" charset="0"/>
                <a:cs typeface="Helvetica" panose="020B0604020202020204" pitchFamily="34" charset="0"/>
              </a:rPr>
              <a:t>SharePoint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gives me great comfort. I encourage you to find your support 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Pages and Documents 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of Sub-assemblies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solidFill>
                  <a:srgbClr val="FF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This is where the </a:t>
            </a:r>
            <a:r>
              <a:rPr lang="en-US" sz="1800" i="1" dirty="0">
                <a:solidFill>
                  <a:srgbClr val="FF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QA</a:t>
            </a:r>
            <a:r>
              <a:rPr lang="en-US" sz="1800" i="1" dirty="0">
                <a:solidFill>
                  <a:srgbClr val="FF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i="1" dirty="0">
                <a:solidFill>
                  <a:srgbClr val="FF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documents reside</a:t>
            </a:r>
            <a:endParaRPr lang="en-US" sz="1800" kern="100" dirty="0">
              <a:solidFill>
                <a:srgbClr val="FF00FF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7A1C01-D1C7-33E9-8B08-E3B487FF8D40}"/>
              </a:ext>
            </a:extLst>
          </p:cNvPr>
          <p:cNvSpPr/>
          <p:nvPr/>
        </p:nvSpPr>
        <p:spPr>
          <a:xfrm>
            <a:off x="908489" y="3206383"/>
            <a:ext cx="765923" cy="242873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903208-2E0D-D289-F7BD-6D3AA53FA51F}"/>
              </a:ext>
            </a:extLst>
          </p:cNvPr>
          <p:cNvSpPr/>
          <p:nvPr/>
        </p:nvSpPr>
        <p:spPr>
          <a:xfrm>
            <a:off x="5248253" y="3484185"/>
            <a:ext cx="765923" cy="242873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74225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C016-1E3D-E123-5428-58275779AF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711DB-54BE-D545-0693-CE99ED63B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F2A2F-D539-1C97-ADC7-D801CE0F5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6B14E-B05D-6A96-E7C7-A7E17D35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Goal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EDEDF90-EAB5-B6A2-0FE6-490DFA506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6551"/>
            <a:ext cx="8986145" cy="143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hangingPunct="0">
              <a:buFont typeface="Wingdings" panose="05000000000000000000" pitchFamily="2" charset="2"/>
              <a:buChar char="Ø"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Let’s Get Together</a:t>
            </a:r>
            <a:r>
              <a:rPr lang="en-US" alt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…and </a:t>
            </a:r>
            <a:r>
              <a:rPr lang="en-US" altLang="en-US" b="1" i="1" dirty="0">
                <a:solidFill>
                  <a:srgbClr val="7030A0"/>
                </a:solidFill>
                <a:latin typeface="Times New Roman"/>
                <a:cs typeface="Times New Roman"/>
              </a:rPr>
              <a:t>“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Rockwell"/>
                <a:cs typeface="Times New Roman"/>
              </a:rPr>
              <a:t>Share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/>
                <a:cs typeface="Times New Roman"/>
              </a:rPr>
              <a:t>”</a:t>
            </a:r>
            <a:r>
              <a:rPr lang="en-US" alt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 the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Rockwell"/>
                <a:cs typeface="Times New Roman"/>
              </a:rPr>
              <a:t>Point</a:t>
            </a:r>
            <a:endParaRPr lang="en-US" altLang="en-US" b="1" i="1" u="none" strike="noStrike" cap="none" baseline="0" dirty="0">
              <a:solidFill>
                <a:srgbClr val="FF00FF"/>
              </a:solidFill>
              <a:latin typeface="Rockwell"/>
              <a:cs typeface="Times New Roman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future... having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b="1" i="1" kern="100" dirty="0">
                <a:solidFill>
                  <a:srgbClr val="FF00FF"/>
                </a:solidFill>
                <a:effectLst/>
                <a:latin typeface="Rockwell"/>
                <a:ea typeface="Calibri" panose="020F0502020204030204" pitchFamily="34" charset="0"/>
                <a:cs typeface="Times New Roman"/>
              </a:rPr>
              <a:t>SharePoint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as common a tool as a wrench for a technician and comfortable enough that it is second nature.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 look forward to mak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ing contributions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on </a:t>
            </a:r>
            <a:r>
              <a:rPr lang="en-US" sz="1800" b="1" i="1" kern="100" dirty="0">
                <a:solidFill>
                  <a:srgbClr val="7030A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“</a:t>
            </a:r>
            <a:r>
              <a:rPr lang="en-US" sz="1800" b="1" i="1" kern="100" dirty="0">
                <a:solidFill>
                  <a:srgbClr val="FF00FF"/>
                </a:solidFill>
                <a:effectLst/>
                <a:latin typeface="Rockwell"/>
                <a:ea typeface="Calibri" panose="020F0502020204030204" pitchFamily="34" charset="0"/>
                <a:cs typeface="Helvetica" panose="020B0604020202020204" pitchFamily="34" charset="0"/>
              </a:rPr>
              <a:t>Share</a:t>
            </a:r>
            <a:r>
              <a:rPr lang="en-US" sz="1800" b="1" i="1" kern="100" dirty="0">
                <a:solidFill>
                  <a:srgbClr val="7030A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” </a:t>
            </a:r>
            <a:r>
              <a:rPr lang="en-US" sz="1800" b="1" i="1" kern="100" dirty="0">
                <a:solidFill>
                  <a:srgbClr val="FF00FF"/>
                </a:solidFill>
                <a:effectLst/>
                <a:latin typeface="Rockwell"/>
                <a:ea typeface="Calibri" panose="020F0502020204030204" pitchFamily="34" charset="0"/>
                <a:cs typeface="Helvetica" panose="020B0604020202020204" pitchFamily="34" charset="0"/>
              </a:rPr>
              <a:t>Point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.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  <a:endParaRPr lang="en-US" sz="1800" kern="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A42F5E7-86DD-0554-578D-273384E78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01" y="2203823"/>
            <a:ext cx="76200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1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221A-C85F-F949-0311-9ABDDE13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D550-4AC4-D6BA-2208-6905954A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4AC6A-FC5C-48FB-A845-3F05B63B0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BC82A-B991-FFC6-F70C-108E39C7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2265829"/>
            <a:ext cx="7819464" cy="1761565"/>
          </a:xfrm>
        </p:spPr>
        <p:txBody>
          <a:bodyPr/>
          <a:lstStyle/>
          <a:p>
            <a:r>
              <a:rPr lang="en-US" sz="2800" dirty="0"/>
              <a:t>Overview of </a:t>
            </a:r>
            <a:r>
              <a:rPr lang="en-US" sz="2800" dirty="0" err="1"/>
              <a:t>NuMI</a:t>
            </a:r>
            <a:r>
              <a:rPr lang="en-US" sz="2800" dirty="0"/>
              <a:t> Target TA-07 Site</a:t>
            </a:r>
            <a:br>
              <a:rPr lang="en-US" dirty="0"/>
            </a:br>
            <a:r>
              <a:rPr lang="en-US" b="1" i="1" dirty="0">
                <a:solidFill>
                  <a:srgbClr val="FF00FF"/>
                </a:solidFill>
                <a:latin typeface="+mn-lt"/>
                <a:cs typeface="Times New Roman"/>
              </a:rPr>
              <a:t>SharePoint</a:t>
            </a:r>
            <a:r>
              <a:rPr lang="en-US" dirty="0"/>
              <a:t> Basic Features 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Andrew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483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AA18C-7797-0466-C7F2-881731FE45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67" y="2220722"/>
            <a:ext cx="5648186" cy="37069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A7115A2-03BB-40D3-E283-2C668E80C3E9}"/>
              </a:ext>
            </a:extLst>
          </p:cNvPr>
          <p:cNvSpPr/>
          <p:nvPr/>
        </p:nvSpPr>
        <p:spPr>
          <a:xfrm>
            <a:off x="4946840" y="1575376"/>
            <a:ext cx="1415281" cy="354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7B14443-DDA8-748D-DFF6-36AD874C649A}"/>
              </a:ext>
            </a:extLst>
          </p:cNvPr>
          <p:cNvSpPr/>
          <p:nvPr/>
        </p:nvSpPr>
        <p:spPr>
          <a:xfrm>
            <a:off x="3310567" y="1344658"/>
            <a:ext cx="800581" cy="361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AEE1DB-0F26-C8FB-06E4-4921DBE2D47A}"/>
              </a:ext>
            </a:extLst>
          </p:cNvPr>
          <p:cNvSpPr/>
          <p:nvPr/>
        </p:nvSpPr>
        <p:spPr>
          <a:xfrm>
            <a:off x="3897580" y="2316477"/>
            <a:ext cx="1049261" cy="313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063101-81FB-C773-BAB1-8F9A249F691D}"/>
              </a:ext>
            </a:extLst>
          </p:cNvPr>
          <p:cNvSpPr/>
          <p:nvPr/>
        </p:nvSpPr>
        <p:spPr>
          <a:xfrm>
            <a:off x="6741479" y="1098806"/>
            <a:ext cx="1125821" cy="353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676F3F-3B46-AB5F-A09F-1EE3120C9CA0}"/>
              </a:ext>
            </a:extLst>
          </p:cNvPr>
          <p:cNvSpPr/>
          <p:nvPr/>
        </p:nvSpPr>
        <p:spPr>
          <a:xfrm>
            <a:off x="6509392" y="4517884"/>
            <a:ext cx="1182161" cy="3640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A19B44-28C1-15C4-11C1-40695D46BB60}"/>
              </a:ext>
            </a:extLst>
          </p:cNvPr>
          <p:cNvSpPr/>
          <p:nvPr/>
        </p:nvSpPr>
        <p:spPr>
          <a:xfrm>
            <a:off x="602384" y="5368048"/>
            <a:ext cx="1458377" cy="3730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9C283-D26B-FA87-4858-61B4BA98E7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527">
            <a:off x="278296" y="3509307"/>
            <a:ext cx="2567393" cy="1026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4DA07-9E6E-838D-8F02-99D4680EB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5305">
            <a:off x="391807" y="1565736"/>
            <a:ext cx="2306048" cy="920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96066-B758-A7B7-2CD2-4E192DBD2F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448" y="4613824"/>
            <a:ext cx="2850421" cy="1308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F4655-23DD-2989-DE51-A47D2BB6AC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0254">
            <a:off x="6378921" y="1178952"/>
            <a:ext cx="2513473" cy="105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19ADE-C600-FA8C-3C94-E0C2252451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269" y="2663494"/>
            <a:ext cx="826245" cy="8414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8F16EC-0689-D0A1-3934-4578EE35150B}"/>
              </a:ext>
            </a:extLst>
          </p:cNvPr>
          <p:cNvSpPr/>
          <p:nvPr/>
        </p:nvSpPr>
        <p:spPr>
          <a:xfrm>
            <a:off x="564835" y="1345394"/>
            <a:ext cx="1184328" cy="331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4FCF4-1343-1DF8-0C22-9B926436BFA7}"/>
              </a:ext>
            </a:extLst>
          </p:cNvPr>
          <p:cNvSpPr txBox="1"/>
          <p:nvPr/>
        </p:nvSpPr>
        <p:spPr>
          <a:xfrm>
            <a:off x="564835" y="1372460"/>
            <a:ext cx="13211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8"/>
              </a:rPr>
              <a:t>Target Canister</a:t>
            </a:r>
            <a:endParaRPr lang="en-US" sz="13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3982CE-9DDC-0EEA-0A79-26B08C2D95FB}"/>
              </a:ext>
            </a:extLst>
          </p:cNvPr>
          <p:cNvCxnSpPr/>
          <p:nvPr/>
        </p:nvCxnSpPr>
        <p:spPr>
          <a:xfrm flipH="1" flipV="1">
            <a:off x="1901236" y="2198406"/>
            <a:ext cx="1859422" cy="2336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8ADCE41-752F-A86A-14DE-EABFC1514C32}"/>
              </a:ext>
            </a:extLst>
          </p:cNvPr>
          <p:cNvSpPr/>
          <p:nvPr/>
        </p:nvSpPr>
        <p:spPr>
          <a:xfrm>
            <a:off x="447508" y="3223052"/>
            <a:ext cx="1524372" cy="316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AF0440-6B65-D0D5-33AC-12DF7E0B88A5}"/>
              </a:ext>
            </a:extLst>
          </p:cNvPr>
          <p:cNvCxnSpPr>
            <a:cxnSpLocks/>
          </p:cNvCxnSpPr>
          <p:nvPr/>
        </p:nvCxnSpPr>
        <p:spPr>
          <a:xfrm flipH="1" flipV="1">
            <a:off x="2236174" y="3950496"/>
            <a:ext cx="1253786" cy="754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490F8-792A-1911-DC5D-FD1A21D6298F}"/>
              </a:ext>
            </a:extLst>
          </p:cNvPr>
          <p:cNvSpPr txBox="1"/>
          <p:nvPr/>
        </p:nvSpPr>
        <p:spPr>
          <a:xfrm>
            <a:off x="447508" y="3223052"/>
            <a:ext cx="1677989" cy="292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00" dirty="0">
                <a:hlinkClick r:id="rId9"/>
              </a:rPr>
              <a:t>Target Graphite Fins</a:t>
            </a:r>
            <a:endParaRPr lang="en-US" sz="13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72DE8-F028-CDEE-C8B8-2F3A91EFF80A}"/>
              </a:ext>
            </a:extLst>
          </p:cNvPr>
          <p:cNvSpPr txBox="1"/>
          <p:nvPr/>
        </p:nvSpPr>
        <p:spPr>
          <a:xfrm>
            <a:off x="602385" y="5435215"/>
            <a:ext cx="1558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10"/>
              </a:rPr>
              <a:t>Beryllium Windows</a:t>
            </a:r>
            <a:endParaRPr lang="en-US" sz="13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C582E6-8981-2A55-EFDC-1BB1789D3820}"/>
              </a:ext>
            </a:extLst>
          </p:cNvPr>
          <p:cNvSpPr txBox="1"/>
          <p:nvPr/>
        </p:nvSpPr>
        <p:spPr>
          <a:xfrm>
            <a:off x="6552480" y="4560510"/>
            <a:ext cx="11198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11"/>
              </a:rPr>
              <a:t>Target Carrier</a:t>
            </a:r>
            <a:endParaRPr lang="en-US" sz="13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8334E-FDA8-DF10-F5BF-B8418D579DA9}"/>
              </a:ext>
            </a:extLst>
          </p:cNvPr>
          <p:cNvSpPr txBox="1"/>
          <p:nvPr/>
        </p:nvSpPr>
        <p:spPr>
          <a:xfrm>
            <a:off x="3359902" y="1388410"/>
            <a:ext cx="9837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12"/>
              </a:rPr>
              <a:t>Hangers</a:t>
            </a:r>
            <a:endParaRPr lang="en-US" sz="1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3541FD-53BD-0E30-69C1-3D4B8D962E4C}"/>
              </a:ext>
            </a:extLst>
          </p:cNvPr>
          <p:cNvSpPr txBox="1"/>
          <p:nvPr/>
        </p:nvSpPr>
        <p:spPr>
          <a:xfrm>
            <a:off x="6781454" y="1119572"/>
            <a:ext cx="10858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13"/>
              </a:rPr>
              <a:t>Target Baffle</a:t>
            </a:r>
            <a:endParaRPr lang="en-US" sz="13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981671-A8E4-E4A1-B9DA-8F12A8516BC1}"/>
              </a:ext>
            </a:extLst>
          </p:cNvPr>
          <p:cNvSpPr txBox="1"/>
          <p:nvPr/>
        </p:nvSpPr>
        <p:spPr>
          <a:xfrm>
            <a:off x="3888358" y="2331044"/>
            <a:ext cx="10989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14"/>
              </a:rPr>
              <a:t>Hylen Device</a:t>
            </a:r>
            <a:endParaRPr lang="en-US" sz="13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0BFA2A-F611-4DC6-DF1B-5B8D57FC92C8}"/>
              </a:ext>
            </a:extLst>
          </p:cNvPr>
          <p:cNvCxnSpPr>
            <a:cxnSpLocks/>
          </p:cNvCxnSpPr>
          <p:nvPr/>
        </p:nvCxnSpPr>
        <p:spPr>
          <a:xfrm>
            <a:off x="5450565" y="4382597"/>
            <a:ext cx="962228" cy="767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88C916-FCB1-79C4-5914-E75B0F3BEF63}"/>
              </a:ext>
            </a:extLst>
          </p:cNvPr>
          <p:cNvCxnSpPr>
            <a:cxnSpLocks/>
          </p:cNvCxnSpPr>
          <p:nvPr/>
        </p:nvCxnSpPr>
        <p:spPr>
          <a:xfrm flipH="1" flipV="1">
            <a:off x="4848576" y="3295322"/>
            <a:ext cx="458319" cy="5637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EA93542-847B-81EA-5298-84AD804A6F4D}"/>
              </a:ext>
            </a:extLst>
          </p:cNvPr>
          <p:cNvCxnSpPr>
            <a:cxnSpLocks/>
          </p:cNvCxnSpPr>
          <p:nvPr/>
        </p:nvCxnSpPr>
        <p:spPr>
          <a:xfrm flipH="1" flipV="1">
            <a:off x="3668452" y="1721772"/>
            <a:ext cx="275837" cy="1923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C1833C-FFF0-5B39-91A2-BAD9E3A59F2C}"/>
              </a:ext>
            </a:extLst>
          </p:cNvPr>
          <p:cNvCxnSpPr>
            <a:cxnSpLocks/>
          </p:cNvCxnSpPr>
          <p:nvPr/>
        </p:nvCxnSpPr>
        <p:spPr>
          <a:xfrm flipH="1" flipV="1">
            <a:off x="3963110" y="1707608"/>
            <a:ext cx="1728210" cy="988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FA18FFD-0607-6EDC-358B-1EBC82B19E8B}"/>
              </a:ext>
            </a:extLst>
          </p:cNvPr>
          <p:cNvCxnSpPr>
            <a:cxnSpLocks/>
          </p:cNvCxnSpPr>
          <p:nvPr/>
        </p:nvCxnSpPr>
        <p:spPr>
          <a:xfrm flipH="1">
            <a:off x="2151112" y="5265061"/>
            <a:ext cx="910259" cy="270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7AE160E-49B1-7DF5-6162-4F95A54197A2}"/>
              </a:ext>
            </a:extLst>
          </p:cNvPr>
          <p:cNvCxnSpPr>
            <a:cxnSpLocks/>
          </p:cNvCxnSpPr>
          <p:nvPr/>
        </p:nvCxnSpPr>
        <p:spPr>
          <a:xfrm flipV="1">
            <a:off x="6443792" y="1976103"/>
            <a:ext cx="1247762" cy="1452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B1E772B-97A3-5145-6ABE-DD6AFF9C9D67}"/>
              </a:ext>
            </a:extLst>
          </p:cNvPr>
          <p:cNvSpPr/>
          <p:nvPr/>
        </p:nvSpPr>
        <p:spPr>
          <a:xfrm>
            <a:off x="961564" y="4265681"/>
            <a:ext cx="1458377" cy="3730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hlinkClick r:id="rId15"/>
              </a:rPr>
              <a:t>Target Cooling Rail</a:t>
            </a:r>
            <a:endParaRPr lang="en-US" sz="13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E53FD-A067-0DCD-E33D-1D4E0448CDA5}"/>
              </a:ext>
            </a:extLst>
          </p:cNvPr>
          <p:cNvSpPr txBox="1"/>
          <p:nvPr/>
        </p:nvSpPr>
        <p:spPr>
          <a:xfrm>
            <a:off x="4946840" y="1596707"/>
            <a:ext cx="14438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hlinkClick r:id="rId16"/>
              </a:rPr>
              <a:t>Target Utility Lines</a:t>
            </a:r>
            <a:endParaRPr lang="en-US" sz="13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F3EF80-584E-F3F6-439C-D65D289A6F10}"/>
              </a:ext>
            </a:extLst>
          </p:cNvPr>
          <p:cNvCxnSpPr>
            <a:cxnSpLocks/>
          </p:cNvCxnSpPr>
          <p:nvPr/>
        </p:nvCxnSpPr>
        <p:spPr>
          <a:xfrm flipH="1" flipV="1">
            <a:off x="5879375" y="1976103"/>
            <a:ext cx="35420" cy="8949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6">
            <a:extLst>
              <a:ext uri="{FF2B5EF4-FFF2-40B4-BE49-F238E27FC236}">
                <a16:creationId xmlns:a16="http://schemas.microsoft.com/office/drawing/2014/main" id="{0F3669CD-EBF7-9F28-8CEF-0B2FA673E53A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dirty="0" err="1"/>
              <a:t>NuMI</a:t>
            </a:r>
            <a:r>
              <a:rPr lang="en-US" sz="2800" dirty="0"/>
              <a:t> Target Sub-assemblies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280A9-0E34-E2C0-87AB-2C538189C9AA}"/>
              </a:ext>
            </a:extLst>
          </p:cNvPr>
          <p:cNvSpPr txBox="1"/>
          <p:nvPr/>
        </p:nvSpPr>
        <p:spPr>
          <a:xfrm>
            <a:off x="230960" y="657248"/>
            <a:ext cx="8696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</a:rPr>
              <a:t>T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+mn-lt"/>
              </a:rPr>
              <a:t>he links on the sub-assemblies in the picture provide easy,  web-based access to their information</a:t>
            </a:r>
          </a:p>
          <a:p>
            <a:r>
              <a:rPr lang="en-US" sz="1600" dirty="0">
                <a:solidFill>
                  <a:schemeClr val="tx2"/>
                </a:solidFill>
                <a:latin typeface="+mn-lt"/>
              </a:rPr>
              <a:t>Accessible to everyone in the team</a:t>
            </a:r>
          </a:p>
        </p:txBody>
      </p:sp>
    </p:spTree>
    <p:extLst>
      <p:ext uri="{BB962C8B-B14F-4D97-AF65-F5344CB8AC3E}">
        <p14:creationId xmlns:p14="http://schemas.microsoft.com/office/powerpoint/2010/main" val="1069117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55D87D6-4118-1925-54CE-2582995A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2425"/>
          <a:stretch/>
        </p:blipFill>
        <p:spPr>
          <a:xfrm>
            <a:off x="342682" y="769312"/>
            <a:ext cx="8680757" cy="2760365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3203C1D0-8BEA-3D40-1105-D2F0378C8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714" y="3529678"/>
            <a:ext cx="4021910" cy="268282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15D2A-4A35-5252-2C4C-CC3486434A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B401-6393-C27B-8D9E-469FD0F20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230D-0B2A-BD95-EA96-7DEC6FA3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03BC3-5062-288F-A5AF-941C5B26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TA-07 Site Overview, by Andrew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85C3E-1884-5502-1447-13BC5D0BD9BB}"/>
              </a:ext>
            </a:extLst>
          </p:cNvPr>
          <p:cNvSpPr/>
          <p:nvPr/>
        </p:nvSpPr>
        <p:spPr>
          <a:xfrm>
            <a:off x="308588" y="789168"/>
            <a:ext cx="1926612" cy="324685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B2417-DEFF-AFEB-A08A-50D4AE6395CB}"/>
              </a:ext>
            </a:extLst>
          </p:cNvPr>
          <p:cNvSpPr txBox="1"/>
          <p:nvPr/>
        </p:nvSpPr>
        <p:spPr>
          <a:xfrm>
            <a:off x="1811468" y="775299"/>
            <a:ext cx="4844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 eaLnBrk="0" hangingPunct="0"/>
            <a:r>
              <a:rPr lang="en-US" sz="1600" i="1" dirty="0"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One of nine </a:t>
            </a:r>
            <a:r>
              <a:rPr lang="en-US" sz="1600" i="1" dirty="0">
                <a:solidFill>
                  <a:srgbClr val="A5002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</a:t>
            </a:r>
            <a:r>
              <a:rPr lang="en-US" sz="1600" i="1" dirty="0"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ub-assemblies of </a:t>
            </a:r>
            <a:r>
              <a:rPr lang="en-US" sz="1600" i="1" dirty="0" err="1"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NuMI</a:t>
            </a:r>
            <a:r>
              <a:rPr lang="en-US" sz="1600" i="1" dirty="0"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Target</a:t>
            </a:r>
            <a:endParaRPr lang="en-US" sz="1600" kern="100" dirty="0">
              <a:solidFill>
                <a:srgbClr val="A5002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DC22EF-F6A3-0B42-CEC1-3FA744E9A83A}"/>
              </a:ext>
            </a:extLst>
          </p:cNvPr>
          <p:cNvSpPr/>
          <p:nvPr/>
        </p:nvSpPr>
        <p:spPr>
          <a:xfrm>
            <a:off x="362375" y="1537047"/>
            <a:ext cx="3685189" cy="338554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534FD-1CE2-EFC2-088A-E27FA1095E8C}"/>
              </a:ext>
            </a:extLst>
          </p:cNvPr>
          <p:cNvSpPr txBox="1"/>
          <p:nvPr/>
        </p:nvSpPr>
        <p:spPr>
          <a:xfrm>
            <a:off x="1252988" y="3469938"/>
            <a:ext cx="5242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 eaLnBrk="0" hangingPunct="0"/>
            <a:r>
              <a:rPr lang="en-US" sz="1600" i="1" dirty="0"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Log entries by technicians or lead engineer</a:t>
            </a:r>
            <a:endParaRPr lang="en-US" sz="1600" kern="100" dirty="0">
              <a:solidFill>
                <a:srgbClr val="A5002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18F1E-9AD2-7B5A-8C85-A2DCD8244A9D}"/>
              </a:ext>
            </a:extLst>
          </p:cNvPr>
          <p:cNvSpPr txBox="1"/>
          <p:nvPr/>
        </p:nvSpPr>
        <p:spPr>
          <a:xfrm>
            <a:off x="-104807" y="4488117"/>
            <a:ext cx="1711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 eaLnBrk="0" hangingPunct="0"/>
            <a:r>
              <a:rPr lang="en-US" sz="1600" i="1" dirty="0"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Test reports</a:t>
            </a:r>
            <a:endParaRPr lang="en-US" sz="1600" kern="100" dirty="0">
              <a:solidFill>
                <a:srgbClr val="A5002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C7929-B288-4206-DC03-206114A74A41}"/>
              </a:ext>
            </a:extLst>
          </p:cNvPr>
          <p:cNvSpPr/>
          <p:nvPr/>
        </p:nvSpPr>
        <p:spPr>
          <a:xfrm>
            <a:off x="1608181" y="4300683"/>
            <a:ext cx="1632559" cy="549453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E06BB2-F080-B7D7-EE45-D86DA7C454BD}"/>
              </a:ext>
            </a:extLst>
          </p:cNvPr>
          <p:cNvSpPr/>
          <p:nvPr/>
        </p:nvSpPr>
        <p:spPr>
          <a:xfrm>
            <a:off x="448779" y="3517223"/>
            <a:ext cx="1251463" cy="243985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CC2500-9D02-0743-5B71-AA0DB6E7C95C}"/>
              </a:ext>
            </a:extLst>
          </p:cNvPr>
          <p:cNvSpPr/>
          <p:nvPr/>
        </p:nvSpPr>
        <p:spPr>
          <a:xfrm>
            <a:off x="6193284" y="2625139"/>
            <a:ext cx="604528" cy="243985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EAD962-86D7-A657-E29D-F64A68F8FFF8}"/>
              </a:ext>
            </a:extLst>
          </p:cNvPr>
          <p:cNvSpPr/>
          <p:nvPr/>
        </p:nvSpPr>
        <p:spPr>
          <a:xfrm>
            <a:off x="6193284" y="2869124"/>
            <a:ext cx="2684638" cy="660553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25B532-962D-7999-E98A-F32A100FB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967" y="4746413"/>
            <a:ext cx="755689" cy="2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5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93A6075-1B36-D9B2-3259-5DB8C38FA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4330"/>
            <a:ext cx="9144000" cy="47806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15D2A-4A35-5252-2C4C-CC3486434A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B401-6393-C27B-8D9E-469FD0F20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230D-0B2A-BD95-EA96-7DEC6FA3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03BC3-5062-288F-A5AF-941C5B26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Information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25B532-962D-7999-E98A-F32A100FB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233" y="4758300"/>
            <a:ext cx="671723" cy="2540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A789CF-B5AB-4972-99DD-685B81C2A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233" y="4336788"/>
            <a:ext cx="869995" cy="254013"/>
          </a:xfrm>
          <a:prstGeom prst="rect">
            <a:avLst/>
          </a:prstGeom>
        </p:spPr>
      </p:pic>
      <p:pic>
        <p:nvPicPr>
          <p:cNvPr id="2" name="Picture 1" descr="A diagram of a machine&#10;&#10;Description automatically generated">
            <a:extLst>
              <a:ext uri="{FF2B5EF4-FFF2-40B4-BE49-F238E27FC236}">
                <a16:creationId xmlns:a16="http://schemas.microsoft.com/office/drawing/2014/main" id="{B58283CD-F1A7-BBB2-208D-45268AF09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589920"/>
            <a:ext cx="7086055" cy="3603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796DB6-60F7-5CE5-48FF-A7BD0305B011}"/>
              </a:ext>
            </a:extLst>
          </p:cNvPr>
          <p:cNvSpPr txBox="1"/>
          <p:nvPr/>
        </p:nvSpPr>
        <p:spPr>
          <a:xfrm>
            <a:off x="4255994" y="679629"/>
            <a:ext cx="5096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 eaLnBrk="0" hangingPunct="0"/>
            <a:r>
              <a:rPr lang="en-US" sz="1600" i="1" dirty="0">
                <a:solidFill>
                  <a:srgbClr val="FF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clicking the image enlarges it </a:t>
            </a:r>
            <a:r>
              <a:rPr lang="en-US" sz="1600" i="1" dirty="0">
                <a:solidFill>
                  <a:srgbClr val="FF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for more details</a:t>
            </a:r>
            <a:endParaRPr lang="en-US" sz="1600" kern="100" dirty="0">
              <a:solidFill>
                <a:srgbClr val="FF00FF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2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934E6E6-4F38-8999-746C-0AA7361DD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54" y="2572274"/>
            <a:ext cx="3946592" cy="20826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28D4-1656-A756-4E08-68C01ACD2B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EF130-4F83-7B92-93B9-2FFC971D1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7737-2A53-B55E-7041-41AD34EFF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1C6E2EC-8005-2E86-D63B-A653001AAB45}"/>
              </a:ext>
            </a:extLst>
          </p:cNvPr>
          <p:cNvSpPr txBox="1">
            <a:spLocks/>
          </p:cNvSpPr>
          <p:nvPr/>
        </p:nvSpPr>
        <p:spPr>
          <a:xfrm>
            <a:off x="381000" y="4041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Making Contributions Is Easy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53C2B-1FF1-DF61-E37F-12B076CEB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20" y="1018448"/>
            <a:ext cx="8297722" cy="472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hangingPunct="0">
              <a:buFont typeface="Wingdings" panose="05000000000000000000" pitchFamily="2" charset="2"/>
              <a:buChar char="Ø"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Two steps 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TA-07 Home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kumimoji="0" lang="en-US" altLang="en-US" sz="180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/>
              <a:cs typeface="Times New Roman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Upload files to </a:t>
            </a:r>
            <a:r>
              <a:rPr lang="en-US" sz="1800" i="1" kern="100" dirty="0">
                <a:solidFill>
                  <a:srgbClr val="FF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4"/>
              </a:rPr>
              <a:t>Documents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folder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Link the file on </a:t>
            </a:r>
            <a:r>
              <a:rPr lang="en-US" sz="1800" i="1" kern="100" dirty="0">
                <a:solidFill>
                  <a:srgbClr val="FF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Page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Make a Log entry </a:t>
            </a:r>
            <a:r>
              <a:rPr kumimoji="0" lang="en-US" alt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kumimoji="0" lang="en-US" alt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Target Cooling Rail </a:t>
            </a:r>
            <a:r>
              <a:rPr kumimoji="0" lang="en-US" alt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page)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</a:pPr>
            <a:endParaRPr lang="en-US" altLang="en-US" sz="1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</a:pPr>
            <a:endParaRPr kumimoji="0" lang="en-US" altLang="en-US" sz="160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</a:pPr>
            <a:endParaRPr lang="en-US" altLang="en-US" sz="1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</a:pPr>
            <a:endParaRPr kumimoji="0" lang="en-US" altLang="en-US" sz="160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</a:pPr>
            <a:endParaRPr lang="en-US" altLang="en-US" sz="16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</a:pPr>
            <a:endParaRPr kumimoji="0" lang="en-US" altLang="en-US" sz="160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Flexible in re-organizing files</a:t>
            </a:r>
            <a:endParaRPr kumimoji="0" lang="en-US" altLang="en-US" b="1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Courier New" panose="02070309020205020404" pitchFamily="49" charset="0"/>
              <a:buChar char="o"/>
            </a:pPr>
            <a:endParaRPr lang="en-US" sz="1800" kern="100" dirty="0">
              <a:solidFill>
                <a:srgbClr val="FF00FF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 descr="A computer screen with a list of text&#10;&#10;Description automatically generated with medium confidence">
            <a:extLst>
              <a:ext uri="{FF2B5EF4-FFF2-40B4-BE49-F238E27FC236}">
                <a16:creationId xmlns:a16="http://schemas.microsoft.com/office/drawing/2014/main" id="{94326BD1-A173-36C0-6BC4-153118199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207" y="3594941"/>
            <a:ext cx="3381936" cy="25245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0EECBA-C8CF-237E-C21F-4816E7AAC26C}"/>
              </a:ext>
            </a:extLst>
          </p:cNvPr>
          <p:cNvSpPr/>
          <p:nvPr/>
        </p:nvSpPr>
        <p:spPr>
          <a:xfrm>
            <a:off x="7628300" y="4603794"/>
            <a:ext cx="661812" cy="1484024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0490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221A-C85F-F949-0311-9ABDDE13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D550-4AC4-D6BA-2208-6905954A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4AC6A-FC5C-48FB-A845-3F05B63B0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BC82A-B991-FFC6-F70C-108E39C7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681741"/>
            <a:ext cx="7819464" cy="535250"/>
          </a:xfrm>
        </p:spPr>
        <p:txBody>
          <a:bodyPr/>
          <a:lstStyle/>
          <a:p>
            <a:pPr algn="ctr"/>
            <a:r>
              <a:rPr lang="en-US" b="0" i="1" dirty="0">
                <a:cs typeface="Calibri"/>
              </a:rPr>
              <a:t>“Eliminate the fear”</a:t>
            </a:r>
            <a:endParaRPr lang="en-US" sz="2800" b="0" i="1" dirty="0">
              <a:cs typeface="Calibri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3DF91E6-B8F6-E347-2299-DB92E19495E6}"/>
              </a:ext>
            </a:extLst>
          </p:cNvPr>
          <p:cNvSpPr txBox="1">
            <a:spLocks/>
          </p:cNvSpPr>
          <p:nvPr/>
        </p:nvSpPr>
        <p:spPr>
          <a:xfrm>
            <a:off x="374650" y="1257300"/>
            <a:ext cx="7819464" cy="12650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Become familiar with </a:t>
            </a:r>
            <a:r>
              <a:rPr lang="en-US" altLang="en-US" b="1" i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SharePoint</a:t>
            </a:r>
            <a:r>
              <a:rPr lang="en-US" altLang="en-US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operations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Cloud storage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endParaRPr lang="en-US" altLang="en-US" i="1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72C3B2-9E82-8783-C713-776E33F9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94" y="3182710"/>
            <a:ext cx="1924782" cy="26688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25B004-E8AA-B8FE-B379-A77B1A42ADF1}"/>
              </a:ext>
            </a:extLst>
          </p:cNvPr>
          <p:cNvSpPr/>
          <p:nvPr/>
        </p:nvSpPr>
        <p:spPr>
          <a:xfrm>
            <a:off x="770829" y="4238625"/>
            <a:ext cx="754289" cy="241300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7C13-85C5-DC13-C785-50E80FFB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330" y="3434089"/>
            <a:ext cx="2436813" cy="21660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DBDE58-2501-1E82-7742-80D2F7E588F9}"/>
              </a:ext>
            </a:extLst>
          </p:cNvPr>
          <p:cNvCxnSpPr/>
          <p:nvPr/>
        </p:nvCxnSpPr>
        <p:spPr>
          <a:xfrm>
            <a:off x="2360943" y="4492625"/>
            <a:ext cx="4445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177446-1678-49B4-2BDF-5CD5AF228F72}"/>
              </a:ext>
            </a:extLst>
          </p:cNvPr>
          <p:cNvCxnSpPr/>
          <p:nvPr/>
        </p:nvCxnSpPr>
        <p:spPr>
          <a:xfrm>
            <a:off x="5535943" y="4505325"/>
            <a:ext cx="4445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E33AB11-700C-5284-FC93-B5DFFD47CAE2}"/>
              </a:ext>
            </a:extLst>
          </p:cNvPr>
          <p:cNvSpPr/>
          <p:nvPr/>
        </p:nvSpPr>
        <p:spPr>
          <a:xfrm>
            <a:off x="4024180" y="4848225"/>
            <a:ext cx="1156163" cy="355600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C97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6D581E-D834-A30E-5C3A-A175471CF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161" y="2984500"/>
            <a:ext cx="2724150" cy="31432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6182FD-F47F-02AA-5F9B-63D5D25BA467}"/>
              </a:ext>
            </a:extLst>
          </p:cNvPr>
          <p:cNvSpPr/>
          <p:nvPr/>
        </p:nvSpPr>
        <p:spPr>
          <a:xfrm>
            <a:off x="7402843" y="3170010"/>
            <a:ext cx="1028700" cy="344715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C97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A17C46-177E-6079-B266-E4871E7498A7}"/>
              </a:ext>
            </a:extLst>
          </p:cNvPr>
          <p:cNvSpPr txBox="1"/>
          <p:nvPr/>
        </p:nvSpPr>
        <p:spPr>
          <a:xfrm>
            <a:off x="-90157" y="2027164"/>
            <a:ext cx="8128000" cy="95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sz="2400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 mistakes are reversable</a:t>
            </a:r>
            <a:endParaRPr lang="en-US" altLang="en-US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600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Recycling bin holds all deleted files and sites for 93days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2A5B04-355C-8947-8D79-E5FE168EB32B}"/>
              </a:ext>
            </a:extLst>
          </p:cNvPr>
          <p:cNvSpPr txBox="1"/>
          <p:nvPr/>
        </p:nvSpPr>
        <p:spPr>
          <a:xfrm>
            <a:off x="171450" y="237914"/>
            <a:ext cx="7016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Calibri"/>
              </a:rPr>
              <a:t>Common SharePoint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4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88C19-3600-B85D-9DF5-9C5D6074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5789" y="4978402"/>
            <a:ext cx="8373111" cy="2209799"/>
          </a:xfrm>
        </p:spPr>
        <p:txBody>
          <a:bodyPr/>
          <a:lstStyle/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sz="2400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Version History</a:t>
            </a:r>
            <a:endParaRPr lang="en-US" altLang="en-US" sz="2400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600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When done correctly each edit of a document has a new version created and saved behind the scenes.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7FA7-25BD-2C63-43E0-40D13257F3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4069-F88D-A7E1-F6E5-E7C2EFE74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600BC-BDF4-7754-DA8E-AEF16C2F2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A7621A-DCAA-CFDB-1C6D-5936B219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Calibri"/>
              </a:rPr>
              <a:t>Common SharePoint Operations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D6818-7D67-77F8-682D-28E174ABF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1" y="873178"/>
            <a:ext cx="3891534" cy="2326259"/>
          </a:xfrm>
          <a:prstGeom prst="rect">
            <a:avLst/>
          </a:prstGeom>
          <a:effectLst>
            <a:glow rad="381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2D305C-3CEB-D28D-DE40-869DD02C1BBB}"/>
              </a:ext>
            </a:extLst>
          </p:cNvPr>
          <p:cNvSpPr/>
          <p:nvPr/>
        </p:nvSpPr>
        <p:spPr>
          <a:xfrm>
            <a:off x="3060700" y="921174"/>
            <a:ext cx="1130300" cy="23452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F29F6-A172-A03E-1DA5-ECE51C6E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76" y="2681511"/>
            <a:ext cx="5239085" cy="2422207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159A04-7A05-58AF-38C5-FA63B16190D9}"/>
              </a:ext>
            </a:extLst>
          </p:cNvPr>
          <p:cNvCxnSpPr>
            <a:cxnSpLocks/>
          </p:cNvCxnSpPr>
          <p:nvPr/>
        </p:nvCxnSpPr>
        <p:spPr>
          <a:xfrm>
            <a:off x="3625850" y="1240315"/>
            <a:ext cx="1030732" cy="1588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46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14DB9-AA87-C726-BC1C-88E520BAF83E}"/>
              </a:ext>
            </a:extLst>
          </p:cNvPr>
          <p:cNvSpPr txBox="1"/>
          <p:nvPr/>
        </p:nvSpPr>
        <p:spPr>
          <a:xfrm>
            <a:off x="736827" y="1063256"/>
            <a:ext cx="8215262" cy="45243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Introduction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Eric’s Story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Overview of </a:t>
            </a:r>
            <a:r>
              <a:rPr lang="en-US" dirty="0" err="1"/>
              <a:t>NuMI</a:t>
            </a:r>
            <a:r>
              <a:rPr lang="en-US" dirty="0"/>
              <a:t> Target TA-07 Site, by Andrew</a:t>
            </a:r>
            <a:endParaRPr lang="en-US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FF00FF"/>
                </a:solidFill>
                <a:latin typeface="+mn-lt"/>
                <a:cs typeface="Times New Roman"/>
              </a:rPr>
              <a:t>SharePoint</a:t>
            </a:r>
            <a:r>
              <a:rPr lang="en-US" dirty="0"/>
              <a:t> Basic Features, by Andrew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FF00FF"/>
                </a:solidFill>
                <a:latin typeface="+mn-lt"/>
                <a:cs typeface="Times New Roman"/>
              </a:rPr>
              <a:t>SharePoint</a:t>
            </a:r>
            <a:r>
              <a:rPr lang="en-US" dirty="0"/>
              <a:t> for CNC Welding &amp; Advanced Functions, by Adrian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Summary: </a:t>
            </a:r>
            <a:r>
              <a:rPr lang="en-US" i="1" dirty="0">
                <a:solidFill>
                  <a:srgbClr val="C00000"/>
                </a:solidFill>
                <a:cs typeface="Calibri"/>
              </a:rPr>
              <a:t>Team Effort &amp; a Sense of Ownership</a:t>
            </a:r>
          </a:p>
          <a:p>
            <a:endParaRPr lang="en-US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221A-C85F-F949-0311-9ABDDE13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D550-4AC4-D6BA-2208-6905954A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4AC6A-FC5C-48FB-A845-3F05B63B0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BC82A-B991-FFC6-F70C-108E39C7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201627"/>
            <a:ext cx="7819464" cy="535250"/>
          </a:xfrm>
        </p:spPr>
        <p:txBody>
          <a:bodyPr/>
          <a:lstStyle/>
          <a:p>
            <a:r>
              <a:rPr lang="en-US" dirty="0"/>
              <a:t>Name files consistently</a:t>
            </a:r>
            <a:r>
              <a:rPr lang="en-US" sz="2800" dirty="0"/>
              <a:t> </a:t>
            </a:r>
            <a:r>
              <a:rPr lang="en-US" altLang="en-US" sz="2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easy retrieval</a:t>
            </a:r>
            <a:endParaRPr lang="en-US" sz="2800" dirty="0">
              <a:cs typeface="Calibri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3DF91E6-B8F6-E347-2299-DB92E19495E6}"/>
              </a:ext>
            </a:extLst>
          </p:cNvPr>
          <p:cNvSpPr txBox="1">
            <a:spLocks/>
          </p:cNvSpPr>
          <p:nvPr/>
        </p:nvSpPr>
        <p:spPr>
          <a:xfrm>
            <a:off x="374650" y="1066800"/>
            <a:ext cx="3384550" cy="4254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endParaRPr lang="en-US" altLang="en-US" sz="2400" b="1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sz="2400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Common vocabulary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Part/drawing numbers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endParaRPr lang="en-US" altLang="en-US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None/>
              <a:defRPr/>
            </a:pPr>
            <a:endParaRPr lang="en-US" altLang="en-US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Tags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a tag to start or end a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None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file name. Ex. TA0X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endParaRPr lang="en-US" altLang="en-US" i="1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B7C1A-817A-8669-E504-94AC9133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1418139"/>
            <a:ext cx="5029425" cy="3903161"/>
          </a:xfrm>
          <a:prstGeom prst="rect">
            <a:avLst/>
          </a:prstGeom>
          <a:effectLst>
            <a:glow rad="762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89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221A-C85F-F949-0311-9ABDDE13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D550-4AC4-D6BA-2208-6905954A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4AC6A-FC5C-48FB-A845-3F05B63B0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A17C46-177E-6079-B266-E4871E7498A7}"/>
              </a:ext>
            </a:extLst>
          </p:cNvPr>
          <p:cNvSpPr txBox="1"/>
          <p:nvPr/>
        </p:nvSpPr>
        <p:spPr>
          <a:xfrm>
            <a:off x="-90157" y="785739"/>
            <a:ext cx="8128000" cy="95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Control sharing</a:t>
            </a:r>
            <a:endParaRPr lang="en-US" altLang="en-US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600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input who can see and edit documents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2A5B04-355C-8947-8D79-E5FE168EB32B}"/>
              </a:ext>
            </a:extLst>
          </p:cNvPr>
          <p:cNvSpPr txBox="1"/>
          <p:nvPr/>
        </p:nvSpPr>
        <p:spPr>
          <a:xfrm>
            <a:off x="171450" y="237914"/>
            <a:ext cx="7016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Calibri"/>
              </a:rPr>
              <a:t>Common SharePoint Operations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F68882-1CAC-A7C2-07A8-69949AF4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8" y="1931987"/>
            <a:ext cx="3875881" cy="1824929"/>
          </a:xfrm>
          <a:prstGeom prst="rect">
            <a:avLst/>
          </a:prstGeom>
          <a:effectLst>
            <a:glow rad="762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CB0A73-E743-CDF9-2474-4F6B7EBE33D6}"/>
              </a:ext>
            </a:extLst>
          </p:cNvPr>
          <p:cNvCxnSpPr/>
          <p:nvPr/>
        </p:nvCxnSpPr>
        <p:spPr>
          <a:xfrm>
            <a:off x="4893564" y="2766762"/>
            <a:ext cx="4445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85B562E-F737-C567-5390-D1FC39B96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920" y="187114"/>
            <a:ext cx="2613661" cy="3903608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75FE4-A04B-644C-0E48-7B6136BB4D00}"/>
              </a:ext>
            </a:extLst>
          </p:cNvPr>
          <p:cNvSpPr txBox="1"/>
          <p:nvPr/>
        </p:nvSpPr>
        <p:spPr>
          <a:xfrm>
            <a:off x="-90157" y="4032174"/>
            <a:ext cx="8128000" cy="1332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  <a:defRPr/>
            </a:pPr>
            <a:r>
              <a:rPr lang="en-US" altLang="en-US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Create alerts</a:t>
            </a:r>
            <a:endParaRPr lang="en-US" altLang="en-US" i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Arial" panose="020B0604020202020204" pitchFamily="34" charset="0"/>
              <a:buChar char="•"/>
              <a:defRPr/>
            </a:pPr>
            <a:r>
              <a:rPr lang="en-US" altLang="en-US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1600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Get notified as soon 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defRPr/>
            </a:pPr>
            <a:r>
              <a:rPr lang="en-US" altLang="en-US" sz="1600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a change is made.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BD415-38B3-A2C4-B145-563A2ADAD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543" y="4231948"/>
            <a:ext cx="4480605" cy="1945981"/>
          </a:xfrm>
          <a:prstGeom prst="rect">
            <a:avLst/>
          </a:prstGeom>
          <a:effectLst>
            <a:glow rad="381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D5B2A7-E31F-4B27-819B-07806D673741}"/>
              </a:ext>
            </a:extLst>
          </p:cNvPr>
          <p:cNvSpPr/>
          <p:nvPr/>
        </p:nvSpPr>
        <p:spPr>
          <a:xfrm>
            <a:off x="7188200" y="4231948"/>
            <a:ext cx="594361" cy="185058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FBB36A8-0785-0A35-F085-99DB5EAE45A5}"/>
              </a:ext>
            </a:extLst>
          </p:cNvPr>
          <p:cNvCxnSpPr/>
          <p:nvPr/>
        </p:nvCxnSpPr>
        <p:spPr>
          <a:xfrm>
            <a:off x="3306064" y="4798762"/>
            <a:ext cx="4445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867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221A-C85F-F949-0311-9ABDDE13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D550-4AC4-D6BA-2208-6905954A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4AC6A-FC5C-48FB-A845-3F05B63B0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BC82A-B991-FFC6-F70C-108E39C7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" y="2450346"/>
            <a:ext cx="8599394" cy="978654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FF00FF"/>
                </a:solidFill>
                <a:latin typeface="Rockwell"/>
                <a:cs typeface="Helvetica" panose="020B0604020202020204" pitchFamily="34" charset="0"/>
              </a:rPr>
              <a:t>SharePoint</a:t>
            </a:r>
            <a:r>
              <a:rPr lang="en-US" dirty="0"/>
              <a:t> QA Site Horn CNC Welding</a:t>
            </a:r>
            <a:br>
              <a:rPr lang="en-US" dirty="0">
                <a:cs typeface="Helvetica"/>
              </a:rPr>
            </a:br>
            <a:r>
              <a:rPr lang="en-US" i="1" dirty="0">
                <a:solidFill>
                  <a:srgbClr val="FF00FF"/>
                </a:solidFill>
                <a:latin typeface="Rockwell"/>
              </a:rPr>
              <a:t>SharePoint</a:t>
            </a:r>
            <a:r>
              <a:rPr lang="en-US" dirty="0"/>
              <a:t> Advanced Functions</a:t>
            </a:r>
            <a:br>
              <a:rPr lang="en-US" dirty="0"/>
            </a:br>
            <a:br>
              <a:rPr lang="en-US" dirty="0">
                <a:cs typeface="Helvetica"/>
              </a:rPr>
            </a:br>
            <a:r>
              <a:rPr lang="en-US" dirty="0"/>
              <a:t> by Adrian</a:t>
            </a:r>
          </a:p>
        </p:txBody>
      </p:sp>
    </p:spTree>
    <p:extLst>
      <p:ext uri="{BB962C8B-B14F-4D97-AF65-F5344CB8AC3E}">
        <p14:creationId xmlns:p14="http://schemas.microsoft.com/office/powerpoint/2010/main" val="177778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15D2A-4A35-5252-2C4C-CC3486434A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B401-6393-C27B-8D9E-469FD0F20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230D-0B2A-BD95-EA96-7DEC6FA3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03BC3-5062-288F-A5AF-941C5B26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FF"/>
                </a:solidFill>
                <a:latin typeface="Rockwell"/>
              </a:rPr>
              <a:t>SharePoint</a:t>
            </a:r>
            <a:r>
              <a:rPr lang="en-US" dirty="0"/>
              <a:t> QA Sites for Other Projects, by Adrian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71FD2D1-87BA-822A-2350-4C55327B6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807742"/>
            <a:ext cx="881880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altLang="en-US" b="1" i="1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Horn CNC TIG Welding</a:t>
            </a:r>
            <a:endParaRPr lang="en-US" altLang="en-US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Knowledge has been passed down </a:t>
            </a:r>
            <a:r>
              <a:rPr lang="en-US" alt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from Kris to Yun &gt;&gt; Cory &gt;&gt; Meredith </a:t>
            </a:r>
          </a:p>
          <a:p>
            <a:pPr marL="342900" indent="-34290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Well documented on SharePoint</a:t>
            </a:r>
            <a:r>
              <a:rPr lang="en-US" alt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: welding setup, routines, best practices &amp; lessons learned, how to guide </a:t>
            </a:r>
          </a:p>
          <a:p>
            <a:pPr marL="342900" indent="-34290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Enabled Adrian to </a:t>
            </a:r>
            <a:r>
              <a:rPr lang="en-US" altLang="en-US" sz="20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learn the critical skills efficiently &amp; effectively</a:t>
            </a:r>
          </a:p>
          <a:p>
            <a:pPr marL="342900" indent="-34290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2000" i="1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Horn CNC TIG Welding 2023 Effort</a:t>
            </a:r>
            <a:r>
              <a:rPr lang="en-US" alt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: updated/newly developed welding routines, status of PH1-07, 08, 09</a:t>
            </a:r>
          </a:p>
          <a:p>
            <a:pPr defTabSz="914400" eaLnBrk="0" hangingPunct="0"/>
            <a:endParaRPr kumimoji="0" lang="en-US" altLang="en-US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914400" eaLnBrk="0" hangingPunct="0"/>
            <a:r>
              <a:rPr lang="en-US" b="1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4"/>
              </a:rPr>
              <a:t>LBNF </a:t>
            </a:r>
            <a:r>
              <a:rPr lang="en-US" b="1" i="1" kern="100" dirty="0" err="1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4"/>
              </a:rPr>
              <a:t>Stripline</a:t>
            </a:r>
            <a:r>
              <a:rPr lang="en-US" b="1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4"/>
              </a:rPr>
              <a:t> Friction Stir Welding</a:t>
            </a:r>
            <a:endParaRPr lang="en-US" b="1" i="1" kern="1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defTabSz="914400" eaLnBrk="0" hangingPunct="0"/>
            <a:r>
              <a:rPr lang="en-US" sz="20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 page </a:t>
            </a:r>
            <a:r>
              <a:rPr lang="en-US" sz="20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under </a:t>
            </a:r>
            <a:r>
              <a:rPr lang="en-US" sz="20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5"/>
              </a:rPr>
              <a:t>LBNF Target System </a:t>
            </a:r>
            <a:r>
              <a:rPr lang="en-US" sz="20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&gt;&gt; </a:t>
            </a:r>
            <a:r>
              <a:rPr lang="en-US" sz="20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hlinkClick r:id="rId6"/>
              </a:rPr>
              <a:t>Horn A Prototype Fabrication</a:t>
            </a:r>
            <a:endParaRPr lang="en-US" sz="2000" i="1" kern="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15D2A-4A35-5252-2C4C-CC3486434A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B401-6393-C27B-8D9E-469FD0F20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230D-0B2A-BD95-EA96-7DEC6FA3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03BC3-5062-288F-A5AF-941C5B26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"/>
              </a:rPr>
              <a:t>Welding Routine Documentation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932757-30AC-4A20-AA5F-E74EE7D86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85" y="1052828"/>
            <a:ext cx="8369980" cy="373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914400" ea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Used to be a table format</a:t>
            </a:r>
            <a:endParaRPr lang="en-US" altLang="en-US" b="1" i="1" u="none" strike="noStrike" cap="none" baseline="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i="1" dirty="0">
                <a:solidFill>
                  <a:srgbClr val="003087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Fine, but becomes harder to search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i="1" dirty="0">
                <a:solidFill>
                  <a:srgbClr val="003087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Can't be sorted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i="1" dirty="0">
                <a:solidFill>
                  <a:srgbClr val="003087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Can't be filtered</a:t>
            </a:r>
          </a:p>
          <a:p>
            <a:pPr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b="1" i="1" dirty="0">
                <a:solidFill>
                  <a:srgbClr val="003087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Changed over to a list which fixes the issues from above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i="1" dirty="0">
                <a:solidFill>
                  <a:srgbClr val="003087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Working with Nintex Forms further simplifies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7098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DBFFC75-AF5B-4EDE-9FEA-8444C18A7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40" y="781050"/>
            <a:ext cx="8069399" cy="52498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70348D-F344-478F-A584-24537775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"/>
              </a:rPr>
              <a:t>Table Routine Format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66CD-EFA2-466C-940A-BF60A12990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FA650-BF04-4878-8602-92B3DE588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2BDE4-76F5-42F6-BC70-1896A1F11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9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1BDF9E-EC09-4E6E-A782-DA6C2144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"/>
              </a:rPr>
              <a:t>List Routine Format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60D26-782A-476F-AD2B-C258317346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EAD20-FD5E-43EF-8189-39FD5BF24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FD74E-1A14-49B2-9E78-D665C95B1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Picture 7">
            <a:hlinkClick r:id="rId2"/>
            <a:extLst>
              <a:ext uri="{FF2B5EF4-FFF2-40B4-BE49-F238E27FC236}">
                <a16:creationId xmlns:a16="http://schemas.microsoft.com/office/drawing/2014/main" id="{454C5CCD-93E9-1D82-56F2-87F5C3EFC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496" y="1313879"/>
            <a:ext cx="8902426" cy="43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86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4A15BE1-15D2-4329-86C2-ACDBE6FBD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208" y="1766395"/>
            <a:ext cx="3930504" cy="42973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090458-0E55-4DD3-A73D-172FE56A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"/>
              </a:rPr>
              <a:t>Nintex Forms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2818B-E9A6-4D6F-A380-0841067A25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9584F-2B75-4047-AA0E-EE4464BB5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4D66F-C712-445A-9EE0-549BAC394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C23CD5-A9C6-4F5C-99C4-223451428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3" y="886684"/>
            <a:ext cx="8711566" cy="9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00100" lvl="1" indent="-342900" defTabSz="914400" ea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Faster</a:t>
            </a:r>
            <a:r>
              <a:rPr lang="en-US" altLang="en-US" b="1" i="1" dirty="0">
                <a:latin typeface="Helvetica"/>
                <a:cs typeface="Helvetica"/>
              </a:rPr>
              <a:t> entry of data</a:t>
            </a:r>
          </a:p>
          <a:p>
            <a:pPr marL="800100" lvl="1" indent="-342900" defTabSz="914400" eaLnBrk="0" hangingPunc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0"/>
              <a:buFont typeface="Wingdings" panose="05000000000000000000" pitchFamily="2" charset="2"/>
              <a:buChar char="Ø"/>
            </a:pPr>
            <a:r>
              <a:rPr lang="en-US" altLang="en-US" b="1" i="1" dirty="0">
                <a:latin typeface="Helvetica"/>
                <a:cs typeface="Helvetica"/>
              </a:rPr>
              <a:t>Allows for documentation to be seamless</a:t>
            </a:r>
          </a:p>
        </p:txBody>
      </p:sp>
    </p:spTree>
    <p:extLst>
      <p:ext uri="{BB962C8B-B14F-4D97-AF65-F5344CB8AC3E}">
        <p14:creationId xmlns:p14="http://schemas.microsoft.com/office/powerpoint/2010/main" val="2064597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43397F-A278-4A91-AE13-08E616594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>
              <a:buFont typeface="Wingdings" charset="0"/>
              <a:buChar char="Ø"/>
            </a:pPr>
            <a:r>
              <a:rPr lang="en-US" b="1" dirty="0">
                <a:solidFill>
                  <a:srgbClr val="003087"/>
                </a:solidFill>
                <a:cs typeface="Helvetica"/>
              </a:rPr>
              <a:t>Meant to keep track of POs, comments, and status</a:t>
            </a:r>
            <a:endParaRPr lang="en-US" b="1" dirty="0" err="1">
              <a:solidFill>
                <a:srgbClr val="003087"/>
              </a:solidFill>
              <a:cs typeface="Helvetica"/>
            </a:endParaRPr>
          </a:p>
          <a:p>
            <a:pPr lvl="1">
              <a:buFont typeface="Wingdings" charset="0"/>
              <a:buChar char="Ø"/>
            </a:pPr>
            <a:r>
              <a:rPr lang="en-US" dirty="0">
                <a:solidFill>
                  <a:srgbClr val="003087"/>
                </a:solidFill>
                <a:cs typeface="Helvetica"/>
              </a:rPr>
              <a:t>Easy to access for any role transitions</a:t>
            </a:r>
          </a:p>
          <a:p>
            <a:pPr lvl="1">
              <a:buFont typeface="Wingdings" charset="0"/>
              <a:buChar char="Ø"/>
            </a:pPr>
            <a:r>
              <a:rPr lang="en-US" dirty="0">
                <a:solidFill>
                  <a:srgbClr val="003087"/>
                </a:solidFill>
                <a:cs typeface="Helvetica"/>
              </a:rPr>
              <a:t>Makes it more efficient to catch up on a project that is being handed off</a:t>
            </a:r>
          </a:p>
          <a:p>
            <a:pPr>
              <a:buFont typeface="Wingdings" charset="0"/>
              <a:buChar char="Ø"/>
            </a:pPr>
            <a:r>
              <a:rPr lang="en-US" b="1" dirty="0">
                <a:solidFill>
                  <a:srgbClr val="003087"/>
                </a:solidFill>
                <a:cs typeface="Helvetica"/>
              </a:rPr>
              <a:t>Goal is to make a similar page for each horn</a:t>
            </a:r>
          </a:p>
          <a:p>
            <a:pPr lvl="1">
              <a:buFont typeface="Wingdings" charset="0"/>
              <a:buChar char="Ø"/>
            </a:pPr>
            <a:r>
              <a:rPr lang="en-US" dirty="0">
                <a:solidFill>
                  <a:srgbClr val="003087"/>
                </a:solidFill>
                <a:cs typeface="Helvetica"/>
              </a:rPr>
              <a:t>Especially for part inspections</a:t>
            </a:r>
          </a:p>
          <a:p>
            <a:pPr lvl="1">
              <a:buFont typeface="Wingdings" charset="0"/>
              <a:buChar char="Ø"/>
            </a:pPr>
            <a:r>
              <a:rPr lang="en-US" dirty="0">
                <a:solidFill>
                  <a:srgbClr val="003087"/>
                </a:solidFill>
                <a:cs typeface="Helvetica"/>
              </a:rPr>
              <a:t>Pricing for spares production budgets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4B4E88-1135-481D-AF79-813596B8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"/>
              </a:rPr>
              <a:t>LBNF </a:t>
            </a:r>
            <a:r>
              <a:rPr lang="en-US" dirty="0" err="1">
                <a:cs typeface="Helvetica"/>
              </a:rPr>
              <a:t>Stripline</a:t>
            </a:r>
            <a:r>
              <a:rPr lang="en-US" dirty="0">
                <a:cs typeface="Helvetica"/>
              </a:rPr>
              <a:t> Documentation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E92AD-2BAA-4597-BD7C-DBE62F249A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87E8B-938A-41C0-BC8D-CCE9A9431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0855-79A4-468F-B709-5723C525A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97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A1E50-BAEF-446C-B360-5A768C80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"/>
              </a:rPr>
              <a:t>LBNF </a:t>
            </a:r>
            <a:r>
              <a:rPr lang="en-US" dirty="0" err="1">
                <a:cs typeface="Helvetica"/>
              </a:rPr>
              <a:t>Stripline</a:t>
            </a:r>
            <a:r>
              <a:rPr lang="en-US" dirty="0">
                <a:cs typeface="Helvetica"/>
              </a:rPr>
              <a:t> Documentation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78AF9-4ED3-4C49-8B63-3965901698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6164-4C41-4D84-A789-D8A92F779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20D5E-A9D0-4D59-ADFA-E76311511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 descr="A screenshot of a compu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FC47B6F-A197-3B4E-909E-30E1143E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967917"/>
            <a:ext cx="8818880" cy="49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91353" y="5580071"/>
            <a:ext cx="8525435" cy="632781"/>
          </a:xfrm>
        </p:spPr>
        <p:txBody>
          <a:bodyPr lIns="0" tIns="0" rIns="0" bIns="0" anchor="t"/>
          <a:lstStyle/>
          <a:p>
            <a:pPr algn="ctr"/>
            <a:r>
              <a:rPr lang="en-US" sz="2000" b="0" dirty="0">
                <a:latin typeface="+mn-lt"/>
              </a:rPr>
              <a:t>There is a wealth of information, and we are excited</a:t>
            </a:r>
            <a:r>
              <a:rPr lang="en-US" sz="2000" b="0" dirty="0">
                <a:latin typeface="+mn-lt"/>
                <a:cs typeface="Helvetica"/>
              </a:rPr>
              <a:t> to have everyone working </a:t>
            </a:r>
            <a:r>
              <a:rPr lang="en-US" sz="2000" i="1" dirty="0">
                <a:solidFill>
                  <a:srgbClr val="A50021"/>
                </a:solidFill>
                <a:latin typeface="+mn-lt"/>
                <a:cs typeface="Helvetica"/>
              </a:rPr>
              <a:t>together</a:t>
            </a:r>
            <a:r>
              <a:rPr lang="en-US" sz="2000" b="0" dirty="0">
                <a:solidFill>
                  <a:srgbClr val="A50021"/>
                </a:solidFill>
                <a:latin typeface="+mn-lt"/>
                <a:cs typeface="Helvetica"/>
              </a:rPr>
              <a:t> </a:t>
            </a:r>
            <a:r>
              <a:rPr lang="en-US" sz="2000" b="0" dirty="0">
                <a:latin typeface="+mn-lt"/>
                <a:cs typeface="Helvetica"/>
              </a:rPr>
              <a:t>to create a primary source of </a:t>
            </a:r>
            <a:r>
              <a:rPr lang="en-US" sz="2000" i="1" dirty="0">
                <a:solidFill>
                  <a:srgbClr val="A50021"/>
                </a:solidFill>
                <a:latin typeface="+mn-lt"/>
                <a:cs typeface="Helvetica"/>
              </a:rPr>
              <a:t>collaboration</a:t>
            </a:r>
            <a:r>
              <a:rPr lang="en-US" sz="2000" b="0" dirty="0">
                <a:latin typeface="+mn-lt"/>
                <a:cs typeface="Helvetica"/>
              </a:rPr>
              <a:t> and </a:t>
            </a:r>
            <a:r>
              <a:rPr lang="en-US" sz="2000" i="1" dirty="0">
                <a:solidFill>
                  <a:srgbClr val="A50021"/>
                </a:solidFill>
                <a:latin typeface="+mn-lt"/>
                <a:cs typeface="Helvetica"/>
              </a:rPr>
              <a:t>connection</a:t>
            </a:r>
            <a:r>
              <a:rPr lang="en-US" sz="2000" b="0" dirty="0">
                <a:latin typeface="+mn-lt"/>
                <a:cs typeface="Helvetica"/>
              </a:rPr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TSD </a:t>
            </a:r>
            <a:r>
              <a:rPr lang="en-US" sz="3200" i="1" dirty="0">
                <a:solidFill>
                  <a:srgbClr val="FF00FF"/>
                </a:solidFill>
                <a:latin typeface="Rockwell"/>
                <a:cs typeface="Helvetica" panose="020B0604020202020204" pitchFamily="34" charset="0"/>
              </a:rPr>
              <a:t>SharePoint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Home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10BA7F9-50BC-1495-5792-9D4DBA044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0347"/>
            <a:ext cx="6798017" cy="4758032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2C34E05-6336-F4A7-B503-FB32AC19DCDE}"/>
              </a:ext>
            </a:extLst>
          </p:cNvPr>
          <p:cNvSpPr txBox="1">
            <a:spLocks/>
          </p:cNvSpPr>
          <p:nvPr/>
        </p:nvSpPr>
        <p:spPr>
          <a:xfrm>
            <a:off x="7005599" y="2852386"/>
            <a:ext cx="1894647" cy="42787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rgbClr val="A50021"/>
                </a:solidFill>
                <a:latin typeface="+mn-lt"/>
              </a:rPr>
              <a:t>We are going to present today</a:t>
            </a:r>
            <a:endParaRPr lang="en-US" b="0" dirty="0">
              <a:solidFill>
                <a:srgbClr val="A50021"/>
              </a:solidFill>
              <a:latin typeface="+mn-lt"/>
              <a:cs typeface="Helvetic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9FEE9-6FF9-2C51-BAE7-5FB5C7F52115}"/>
              </a:ext>
            </a:extLst>
          </p:cNvPr>
          <p:cNvSpPr/>
          <p:nvPr/>
        </p:nvSpPr>
        <p:spPr>
          <a:xfrm>
            <a:off x="3650774" y="4242631"/>
            <a:ext cx="697706" cy="130418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52CCF2-5314-576C-7C8B-45F4A444128C}"/>
              </a:ext>
            </a:extLst>
          </p:cNvPr>
          <p:cNvSpPr/>
          <p:nvPr/>
        </p:nvSpPr>
        <p:spPr>
          <a:xfrm>
            <a:off x="2891133" y="4242631"/>
            <a:ext cx="410867" cy="130418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3A4C7A-E280-6DF5-EC8E-F6C7AF39494A}"/>
              </a:ext>
            </a:extLst>
          </p:cNvPr>
          <p:cNvCxnSpPr>
            <a:cxnSpLocks/>
          </p:cNvCxnSpPr>
          <p:nvPr/>
        </p:nvCxnSpPr>
        <p:spPr>
          <a:xfrm flipH="1">
            <a:off x="3302000" y="3107657"/>
            <a:ext cx="3953217" cy="115293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EB4030-4DF3-2263-57FC-B84B6C5439CB}"/>
              </a:ext>
            </a:extLst>
          </p:cNvPr>
          <p:cNvCxnSpPr>
            <a:cxnSpLocks/>
          </p:cNvCxnSpPr>
          <p:nvPr/>
        </p:nvCxnSpPr>
        <p:spPr>
          <a:xfrm flipH="1">
            <a:off x="4348480" y="3107657"/>
            <a:ext cx="2906737" cy="113497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15D2A-4A35-5252-2C4C-CC3486434A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B401-6393-C27B-8D9E-469FD0F20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230D-0B2A-BD95-EA96-7DEC6FA3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03BC3-5062-288F-A5AF-941C5B26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99898"/>
            <a:ext cx="7422776" cy="42787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4C720-B7AA-F444-6244-CC32729BBEDC}"/>
              </a:ext>
            </a:extLst>
          </p:cNvPr>
          <p:cNvSpPr txBox="1"/>
          <p:nvPr/>
        </p:nvSpPr>
        <p:spPr>
          <a:xfrm>
            <a:off x="566737" y="729634"/>
            <a:ext cx="8010525" cy="5386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/>
              <a:t>In the coming years, the TSD team will dedicate significant effort to the production of LBNF target system devices. </a:t>
            </a:r>
          </a:p>
          <a:p>
            <a:endParaRPr lang="en-US" b="0" i="0" dirty="0">
              <a:solidFill>
                <a:srgbClr val="FF00FF"/>
              </a:solidFill>
              <a:effectLst/>
              <a:latin typeface="+mn-lt"/>
            </a:endParaRPr>
          </a:p>
          <a:p>
            <a:r>
              <a:rPr lang="en-US" b="0" i="0" dirty="0">
                <a:solidFill>
                  <a:srgbClr val="FF00FF"/>
                </a:solidFill>
                <a:effectLst/>
                <a:latin typeface="+mn-lt"/>
              </a:rPr>
              <a:t>Team effort for </a:t>
            </a:r>
            <a:r>
              <a:rPr lang="en-US" b="1" i="1" dirty="0">
                <a:solidFill>
                  <a:srgbClr val="FF00FF"/>
                </a:solidFill>
                <a:effectLst/>
                <a:latin typeface="+mn-lt"/>
              </a:rPr>
              <a:t>SharePoint:</a:t>
            </a:r>
          </a:p>
          <a:p>
            <a:r>
              <a:rPr lang="en-US" sz="1800" b="0" i="0" dirty="0">
                <a:solidFill>
                  <a:schemeClr val="accent4"/>
                </a:solidFill>
                <a:effectLst/>
                <a:latin typeface="+mn-lt"/>
              </a:rPr>
              <a:t>Technicians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n-lt"/>
              </a:rPr>
              <a:t> may spend </a:t>
            </a:r>
            <a:r>
              <a:rPr lang="en-US" sz="1800" i="0" dirty="0">
                <a:solidFill>
                  <a:schemeClr val="accent4"/>
                </a:solidFill>
                <a:effectLst/>
                <a:latin typeface="+mn-lt"/>
              </a:rPr>
              <a:t>2 hours a week: </a:t>
            </a:r>
            <a:endParaRPr lang="en-US" sz="1800" dirty="0">
              <a:solidFill>
                <a:schemeClr val="accent4"/>
              </a:solidFill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0" i="0" dirty="0">
                <a:solidFill>
                  <a:srgbClr val="A50021"/>
                </a:solidFill>
                <a:effectLst/>
                <a:latin typeface="+mn-lt"/>
              </a:rPr>
              <a:t>scan handwritten inspection sheets 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n-lt"/>
              </a:rPr>
              <a:t>for the parts critical or not meet the specs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0" i="0" dirty="0">
                <a:solidFill>
                  <a:srgbClr val="A50021"/>
                </a:solidFill>
                <a:effectLst/>
                <a:latin typeface="+mn-lt"/>
              </a:rPr>
              <a:t>make log entries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upload photos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800" b="0" i="0" dirty="0">
              <a:solidFill>
                <a:schemeClr val="tx2"/>
              </a:solidFill>
              <a:effectLst/>
              <a:latin typeface="+mn-lt"/>
            </a:endParaRPr>
          </a:p>
          <a:p>
            <a:r>
              <a:rPr lang="en-US" sz="1800" dirty="0">
                <a:solidFill>
                  <a:srgbClr val="A50021"/>
                </a:solidFill>
                <a:latin typeface="+mn-lt"/>
              </a:rPr>
              <a:t>L</a:t>
            </a:r>
            <a:r>
              <a:rPr lang="en-US" sz="1800" b="0" i="0" dirty="0">
                <a:solidFill>
                  <a:srgbClr val="A50021"/>
                </a:solidFill>
                <a:effectLst/>
                <a:latin typeface="+mn-lt"/>
              </a:rPr>
              <a:t>ead engineer 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n-lt"/>
              </a:rPr>
              <a:t>may spend </a:t>
            </a:r>
            <a:r>
              <a:rPr lang="en-US" sz="1800" b="0" i="0" dirty="0">
                <a:solidFill>
                  <a:schemeClr val="accent4"/>
                </a:solidFill>
                <a:effectLst/>
                <a:latin typeface="+mn-lt"/>
              </a:rPr>
              <a:t>2 hours a week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A50021"/>
                </a:solidFill>
                <a:latin typeface="+mn-lt"/>
              </a:rPr>
              <a:t>set up the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0" i="0" dirty="0">
                <a:solidFill>
                  <a:schemeClr val="tx2"/>
                </a:solidFill>
                <a:effectLst/>
                <a:latin typeface="+mn-lt"/>
              </a:rPr>
              <a:t>upload files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0" i="0" dirty="0">
                <a:solidFill>
                  <a:schemeClr val="tx2"/>
                </a:solidFill>
                <a:effectLst/>
                <a:latin typeface="+mn-lt"/>
              </a:rPr>
              <a:t>re-organize documents.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tx2"/>
              </a:solidFill>
              <a:latin typeface="+mn-lt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+mn-lt"/>
                <a:cs typeface="Calibri"/>
              </a:rPr>
              <a:t>Please contact Yun and Adrian if you’d like to have </a:t>
            </a:r>
            <a:r>
              <a:rPr lang="en-US" sz="2000" b="1" i="1" dirty="0">
                <a:solidFill>
                  <a:srgbClr val="FF00FF"/>
                </a:solidFill>
                <a:latin typeface="Rockwell"/>
                <a:cs typeface="Calibri"/>
              </a:rPr>
              <a:t>SharePoint</a:t>
            </a:r>
            <a:r>
              <a:rPr lang="en-US" sz="2000" dirty="0">
                <a:solidFill>
                  <a:schemeClr val="tx2"/>
                </a:solidFill>
                <a:latin typeface="+mn-lt"/>
                <a:cs typeface="Calibri"/>
              </a:rPr>
              <a:t> sites set up for your project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A50021"/>
                </a:solidFill>
                <a:latin typeface="+mn-lt"/>
                <a:cs typeface="Calibri"/>
              </a:rPr>
              <a:t>Join </a:t>
            </a:r>
            <a:r>
              <a:rPr lang="en-US" sz="2000" b="1" dirty="0">
                <a:solidFill>
                  <a:srgbClr val="A50021"/>
                </a:solidFill>
                <a:latin typeface="+mn-lt"/>
                <a:cs typeface="Calibri"/>
              </a:rPr>
              <a:t>Andrew’s effort </a:t>
            </a:r>
            <a:r>
              <a:rPr lang="en-US" sz="2000" dirty="0">
                <a:solidFill>
                  <a:srgbClr val="A50021"/>
                </a:solidFill>
                <a:latin typeface="+mn-lt"/>
                <a:cs typeface="Calibri"/>
              </a:rPr>
              <a:t>to explore advanced features that have potential to  enhance efficiency</a:t>
            </a:r>
            <a:endParaRPr lang="en-US" sz="2000" dirty="0">
              <a:solidFill>
                <a:srgbClr val="A5002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88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26473"/>
            <a:ext cx="8686800" cy="427877"/>
          </a:xfrm>
        </p:spPr>
        <p:txBody>
          <a:bodyPr/>
          <a:lstStyle/>
          <a:p>
            <a:r>
              <a:rPr lang="en-US" sz="2200" dirty="0"/>
              <a:t>Maintaining Quality Assurance Documentation on </a:t>
            </a:r>
            <a:r>
              <a:rPr lang="en-US" sz="2200" i="1" dirty="0">
                <a:solidFill>
                  <a:srgbClr val="FF00FF"/>
                </a:solidFill>
              </a:rPr>
              <a:t>SharePoint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1F2F8-5635-6522-7E59-B5708FF5A6C0}"/>
              </a:ext>
            </a:extLst>
          </p:cNvPr>
          <p:cNvSpPr txBox="1"/>
          <p:nvPr/>
        </p:nvSpPr>
        <p:spPr>
          <a:xfrm>
            <a:off x="228600" y="774356"/>
            <a:ext cx="857922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effectLst/>
                <a:latin typeface="+mn-lt"/>
              </a:rPr>
              <a:t>In addition to the </a:t>
            </a:r>
            <a:r>
              <a:rPr lang="en-US" sz="2000" b="1" i="0" dirty="0">
                <a:solidFill>
                  <a:schemeClr val="tx2"/>
                </a:solidFill>
                <a:effectLst/>
                <a:latin typeface="+mn-lt"/>
              </a:rPr>
              <a:t>QA documentation required for projects and operations (not our directive)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+mn-lt"/>
              </a:rPr>
              <a:t>, here we present </a:t>
            </a:r>
            <a:r>
              <a:rPr lang="en-US" sz="2000" b="1" i="1" dirty="0">
                <a:solidFill>
                  <a:srgbClr val="FF00FF"/>
                </a:solidFill>
                <a:effectLst/>
                <a:latin typeface="+mn-lt"/>
              </a:rPr>
              <a:t>SharePoint</a:t>
            </a:r>
            <a:r>
              <a:rPr lang="en-US" sz="2000" b="0" i="1" dirty="0">
                <a:solidFill>
                  <a:srgbClr val="FF00FF"/>
                </a:solidFill>
                <a:effectLst/>
                <a:latin typeface="+mn-lt"/>
              </a:rPr>
              <a:t> </a:t>
            </a:r>
            <a:r>
              <a:rPr lang="en-US" sz="2000" b="0" i="0" dirty="0">
                <a:solidFill>
                  <a:srgbClr val="A50021"/>
                </a:solidFill>
                <a:effectLst/>
                <a:latin typeface="+mn-lt"/>
              </a:rPr>
              <a:t>for the fabrication team, enhancing communication and collaboration.</a:t>
            </a:r>
          </a:p>
          <a:p>
            <a:endParaRPr lang="en-US" sz="2000" dirty="0">
              <a:solidFill>
                <a:srgbClr val="A50021"/>
              </a:solidFill>
              <a:latin typeface="+mn-lt"/>
            </a:endParaRPr>
          </a:p>
          <a:p>
            <a:r>
              <a:rPr lang="en-US" b="1" dirty="0"/>
              <a:t>Purpose 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Preserve and share knowledge </a:t>
            </a:r>
            <a:r>
              <a:rPr lang="en-US" sz="2000" dirty="0"/>
              <a:t>&gt;&gt; efficiency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Learn from past experiences </a:t>
            </a:r>
            <a:r>
              <a:rPr lang="en-US" sz="2000" dirty="0"/>
              <a:t>&gt;&gt; onboarding new team members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Consistent quality standards </a:t>
            </a:r>
            <a:r>
              <a:rPr lang="en-US" sz="2000" dirty="0"/>
              <a:t>&gt;&gt; reliability, traceability and accountability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Future reference </a:t>
            </a:r>
            <a:r>
              <a:rPr lang="en-US" sz="2000" dirty="0"/>
              <a:t>&gt;&gt; operations &amp; troubleshooting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A50021"/>
                </a:solidFill>
              </a:rPr>
              <a:t>Fabrication status, inventory, continuous improvement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A50021"/>
                </a:solidFill>
              </a:rPr>
              <a:t>Basis for audits, groundwork for future projects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A50021"/>
              </a:solidFill>
            </a:endParaRPr>
          </a:p>
          <a:p>
            <a:r>
              <a:rPr lang="en-US" b="1" dirty="0"/>
              <a:t>Documents need to be shared within the fabrication team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Drawings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(controlled version are in Teamcenter, not everyone has access to it)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Requirements, specifications, fabrication steps, and procedures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/>
                </a:solidFill>
              </a:rPr>
              <a:t>Reports of inspection &amp; quality control </a:t>
            </a:r>
            <a:r>
              <a:rPr lang="en-US" sz="2000" dirty="0">
                <a:solidFill>
                  <a:schemeClr val="tx2"/>
                </a:solidFill>
              </a:rPr>
              <a:t>(measurements, survey, leak check, pressure testing, weld quality, etc.)</a:t>
            </a:r>
          </a:p>
        </p:txBody>
      </p:sp>
    </p:spTree>
    <p:extLst>
      <p:ext uri="{BB962C8B-B14F-4D97-AF65-F5344CB8AC3E}">
        <p14:creationId xmlns:p14="http://schemas.microsoft.com/office/powerpoint/2010/main" val="368681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61059-9A77-D9FC-E8FA-16E354A36E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9B73E-9AD9-2B70-01AD-7381C1588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93C8F-16FA-1A17-C644-214FE2C23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CC4A56-6CA5-1244-5D45-1F32C993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Using </a:t>
            </a:r>
            <a:r>
              <a:rPr lang="en-US" i="1" dirty="0">
                <a:solidFill>
                  <a:srgbClr val="FF00FF"/>
                </a:solidFill>
              </a:rPr>
              <a:t>SharePoint</a:t>
            </a:r>
            <a:r>
              <a:rPr lang="en-US" dirty="0"/>
              <a:t> for Team 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6F6E0-2E1A-0D94-402A-E59A17881E30}"/>
              </a:ext>
            </a:extLst>
          </p:cNvPr>
          <p:cNvSpPr txBox="1"/>
          <p:nvPr/>
        </p:nvSpPr>
        <p:spPr>
          <a:xfrm>
            <a:off x="228600" y="774356"/>
            <a:ext cx="85792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A50021"/>
                </a:solidFill>
                <a:effectLst/>
                <a:latin typeface="+mn-lt"/>
              </a:rPr>
              <a:t>Web-based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+mn-lt"/>
              </a:rPr>
              <a:t>, accessible for all levels of team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A50021"/>
                </a:solidFill>
                <a:latin typeface="+mn-lt"/>
              </a:rPr>
              <a:t>Developed by Microsoft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, familiar user interface, easy to use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A50021"/>
                </a:solidFill>
                <a:latin typeface="+mn-lt"/>
              </a:rPr>
              <a:t>Centralized with logically or visually linked documents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, easy to find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A50021"/>
                </a:solidFill>
                <a:latin typeface="+mn-lt"/>
              </a:rPr>
              <a:t>Enterprise-level reliability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, Microsoft, trusted platform, dedicated FNAL team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4"/>
                </a:solidFill>
                <a:latin typeface="+mn-lt"/>
              </a:rPr>
              <a:t>File recovery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, backup tapes from lab’s SharePoint management team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4"/>
                </a:solidFill>
                <a:latin typeface="+mn-lt"/>
              </a:rPr>
              <a:t>Permission control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, site level, group based, documents folder, individual file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FC96A-4F14-C224-72F6-5A91D3470AC4}"/>
              </a:ext>
            </a:extLst>
          </p:cNvPr>
          <p:cNvSpPr txBox="1"/>
          <p:nvPr/>
        </p:nvSpPr>
        <p:spPr>
          <a:xfrm>
            <a:off x="228600" y="2637025"/>
            <a:ext cx="8579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Additional features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as of  Jan. 17, 2020, from Kimerly Myles: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8B3D174-470B-7E0B-23C8-097395F48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71" y="3028950"/>
            <a:ext cx="8686801" cy="25391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Hybrid environment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both on premise SharePoint hosted with our own server farm plus a SharePoint environment in the cloud (with the advantage that you can share files with external stakeholders.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Enterprise search capability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displaying results from Indico (in progress) , </a:t>
            </a:r>
            <a:r>
              <a:rPr kumimoji="0" lang="en-US" altLang="en-US" sz="1500" b="0" i="0" u="none" strike="noStrike" cap="none" normalizeH="0" baseline="0" dirty="0" err="1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private and public (available now), Service Now (in progress) Team Center (investigating as potential project); Inspire (available now).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Ability to share documents with external stakeholders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long as they have a personal email tied to a Microsoft account via our online Office 365 instance of SharePoint.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Ability to use 3</a:t>
            </a:r>
            <a:r>
              <a:rPr kumimoji="0" lang="en-US" altLang="en-US" sz="1500" b="0" i="0" u="none" strike="noStrike" cap="none" normalizeH="0" baseline="3000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part tool “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Nintex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forms 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workflows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create customizable forms with instructional content and workflow such as 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approval workflow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workflow that moves files between lists or libraries pending approval etc. 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ability to use 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managed meta data to make filtering easier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to create columns that can be used with this data across multiple lists and/or libraries to provide a standard way to tag content.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EEAA177-E77D-A95A-A183-EEF1636F7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5626832"/>
            <a:ext cx="8686800" cy="666399"/>
          </a:xfrm>
        </p:spPr>
        <p:txBody>
          <a:bodyPr lIns="0" tIns="0" rIns="0" bIns="0" anchor="t"/>
          <a:lstStyle/>
          <a:p>
            <a:pPr algn="ctr"/>
            <a:r>
              <a:rPr lang="en-US" sz="2000" b="0" dirty="0">
                <a:latin typeface="+mn-lt"/>
                <a:cs typeface="Helvetica"/>
              </a:rPr>
              <a:t>We are </a:t>
            </a:r>
            <a:r>
              <a:rPr lang="en-US" sz="2000" i="1" dirty="0">
                <a:solidFill>
                  <a:srgbClr val="1E6DFF"/>
                </a:solidFill>
                <a:latin typeface="+mn-lt"/>
                <a:cs typeface="Helvetica"/>
              </a:rPr>
              <a:t>grateful</a:t>
            </a:r>
            <a:r>
              <a:rPr lang="en-US" sz="2000" b="0" dirty="0">
                <a:latin typeface="+mn-lt"/>
                <a:cs typeface="Helvetica"/>
              </a:rPr>
              <a:t> to those who have started their </a:t>
            </a:r>
            <a:r>
              <a:rPr lang="en-US" sz="2000" i="1" dirty="0">
                <a:solidFill>
                  <a:srgbClr val="FF00FF"/>
                </a:solidFill>
                <a:latin typeface="Rockwell"/>
                <a:cs typeface="Times New Roman"/>
              </a:rPr>
              <a:t>SharePoint</a:t>
            </a:r>
            <a:r>
              <a:rPr lang="en-US" sz="2000" b="0" dirty="0">
                <a:latin typeface="+mn-lt"/>
                <a:cs typeface="Helvetica"/>
              </a:rPr>
              <a:t> journey.</a:t>
            </a:r>
          </a:p>
          <a:p>
            <a:pPr algn="ctr"/>
            <a:r>
              <a:rPr lang="en-US" sz="2000" b="0" dirty="0">
                <a:latin typeface="+mn-lt"/>
              </a:rPr>
              <a:t>Let’s share Eric’s story</a:t>
            </a:r>
            <a:endParaRPr lang="en-US" sz="2000" b="0" dirty="0"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72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221A-C85F-F949-0311-9ABDDE13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D550-4AC4-D6BA-2208-6905954A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4AC6A-FC5C-48FB-A845-3F05B63B0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5BC82A-B991-FFC6-F70C-108E39C7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29" y="207831"/>
            <a:ext cx="8123336" cy="483525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3200" i="1" dirty="0"/>
              <a:t>ERIC'S STORY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3280F-A144-45E1-B774-8C1955742223}"/>
              </a:ext>
            </a:extLst>
          </p:cNvPr>
          <p:cNvSpPr txBox="1"/>
          <p:nvPr/>
        </p:nvSpPr>
        <p:spPr>
          <a:xfrm>
            <a:off x="3200399" y="3200399"/>
            <a:ext cx="2743200" cy="457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0F543-7E05-4CF8-98A0-E364D567775C}"/>
              </a:ext>
            </a:extLst>
          </p:cNvPr>
          <p:cNvSpPr txBox="1"/>
          <p:nvPr/>
        </p:nvSpPr>
        <p:spPr>
          <a:xfrm>
            <a:off x="3337063" y="3343274"/>
            <a:ext cx="2743200" cy="457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01A23-13D3-4BDA-8531-D28C227F70D2}"/>
              </a:ext>
            </a:extLst>
          </p:cNvPr>
          <p:cNvSpPr txBox="1"/>
          <p:nvPr/>
        </p:nvSpPr>
        <p:spPr>
          <a:xfrm>
            <a:off x="3200399" y="3200399"/>
            <a:ext cx="2743200" cy="457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cs typeface="Calibri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3E7337A-B0EE-4BA1-AD23-35ECD795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69" y="787391"/>
            <a:ext cx="8688041" cy="55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5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ed machine with blue and yellow parts&#10;&#10;Description automatically generated">
            <a:extLst>
              <a:ext uri="{FF2B5EF4-FFF2-40B4-BE49-F238E27FC236}">
                <a16:creationId xmlns:a16="http://schemas.microsoft.com/office/drawing/2014/main" id="{F9334485-6187-508D-04E8-76F28631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2981067"/>
            <a:ext cx="5121911" cy="33606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B361E-DD98-56DE-C1A3-45ED33A2F8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5269C-C618-F1A5-B3B0-DF0AB14B1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A62DE-1C6F-C79C-757A-C262B7480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0652BC-FF22-8042-554D-18DA74D6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8496F0D-B144-86A5-3EB6-353492272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564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E9BB87FF-416A-18E0-6CA1-A62E0304D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68" y="721863"/>
            <a:ext cx="694443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My new assignment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NuMI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Target TA-07 &amp; TA-08 spare production. 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It’s such a fascinating engineering art… 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Necessity</a:t>
            </a:r>
            <a:r>
              <a:rPr lang="en-US" altLang="en-US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…</a:t>
            </a:r>
            <a:endParaRPr lang="en-US" altLang="en-US" i="1" u="none" strike="noStrike" cap="none" baseline="0" dirty="0">
              <a:solidFill>
                <a:schemeClr val="tx1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800100" lvl="1" indent="-342900" defTabSz="914400" eaLnBrk="0" hangingPunct="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Helvetica"/>
                <a:cs typeface="Helvetica"/>
              </a:rPr>
              <a:t>The Mother of invention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For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me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it was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getting up to 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speed as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quickly as I could.</a:t>
            </a:r>
            <a:endParaRPr lang="en-US" dirty="0"/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indent="-285750" defTabSz="914400" eaLnBrk="0" hangingPunct="0">
              <a:buFont typeface="Wingdings" panose="05000000000000000000" pitchFamily="2" charset="2"/>
              <a:buChar char="Ø"/>
            </a:pPr>
            <a:r>
              <a:rPr lang="en-US" b="1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My experience… 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 the early days... NAVIGATION! IT’S HIDING! FRUSTRATION! 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endParaRPr lang="en-US" sz="1800" i="1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15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B361E-DD98-56DE-C1A3-45ED33A2F8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5269C-C618-F1A5-B3B0-DF0AB14B1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A62DE-1C6F-C79C-757A-C262B7480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0652BC-FF22-8042-554D-18DA74D6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Journey with </a:t>
            </a:r>
            <a:r>
              <a:rPr lang="en-US" i="1" dirty="0">
                <a:solidFill>
                  <a:srgbClr val="FF00FF"/>
                </a:solidFill>
                <a:latin typeface="Rockwell"/>
                <a:cs typeface="Times New Roman"/>
              </a:rPr>
              <a:t>SharePoint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8496F0D-B144-86A5-3EB6-353492272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564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E9BB87FF-416A-18E0-6CA1-A62E0304D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1" y="1071320"/>
            <a:ext cx="5145051" cy="356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Rockwell"/>
                <a:cs typeface="Times New Roman"/>
              </a:rPr>
              <a:t>SharePoint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beginner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I’m a user of this tool, and in the beginning, it overwhelmed me</a:t>
            </a:r>
            <a:endParaRPr kumimoji="0" lang="en-US" alt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Rockwell"/>
                <a:ea typeface="Calibri" panose="020F0502020204030204" pitchFamily="34" charset="0"/>
                <a:cs typeface="Times New Roman"/>
              </a:rPr>
              <a:t>SharePoint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Team</a:t>
            </a:r>
            <a:endParaRPr kumimoji="0" lang="en-US" altLang="en-US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kumimoji="0" lang="en-US" altLang="en-US" sz="1800" b="1" i="1" u="sng" strike="noStrike" cap="none" normalizeH="0" baseline="0" dirty="0">
                <a:ln>
                  <a:noFill/>
                </a:ln>
                <a:solidFill>
                  <a:srgbClr val="00B5E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Yun</a:t>
            </a:r>
            <a:r>
              <a:rPr kumimoji="0" lang="en-US" altLang="en-US" sz="1800" i="1" u="sng" strike="noStrike" cap="none" normalizeH="0" baseline="0" dirty="0">
                <a:ln>
                  <a:noFill/>
                </a:ln>
                <a:solidFill>
                  <a:srgbClr val="00B5E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’s</a:t>
            </a:r>
            <a:r>
              <a:rPr kumimoji="0" lang="en-US" alt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passion, stepped up to set the site structure and provided tutorials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1800" b="1" i="1" u="sng" dirty="0">
                <a:solidFill>
                  <a:srgbClr val="00B5E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Andrew</a:t>
            </a:r>
            <a:r>
              <a:rPr lang="en-US" alt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my work partner, worked along my side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kumimoji="0" lang="en-US" altLang="en-US" sz="1800" b="1" i="1" u="sng" strike="noStrike" cap="none" normalizeH="0" baseline="0" dirty="0">
                <a:ln>
                  <a:noFill/>
                </a:ln>
                <a:solidFill>
                  <a:srgbClr val="00B5E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Georgi</a:t>
            </a:r>
            <a:r>
              <a:rPr kumimoji="0" lang="en-US" alt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lead engineer, uploaded the files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altLang="en-US" sz="1800" b="1" i="1" u="sng" dirty="0">
                <a:solidFill>
                  <a:srgbClr val="00B5E2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Adrian</a:t>
            </a:r>
            <a:r>
              <a:rPr lang="en-US" alt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used advanced feature to fulfill my ideas</a:t>
            </a:r>
          </a:p>
        </p:txBody>
      </p:sp>
      <p:pic>
        <p:nvPicPr>
          <p:cNvPr id="2" name="Picture 2" descr="Yun and Andrew SharePoint.jpg">
            <a:extLst>
              <a:ext uri="{FF2B5EF4-FFF2-40B4-BE49-F238E27FC236}">
                <a16:creationId xmlns:a16="http://schemas.microsoft.com/office/drawing/2014/main" id="{7DB1341F-2D58-4655-9E34-3A4689E8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889" y="1424095"/>
            <a:ext cx="3418102" cy="2563576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4BCCABF5-F98D-F93C-4783-C5675EA25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35" y="4987677"/>
            <a:ext cx="8673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defTabSz="914400" eaLnBrk="0" hangingPunct="0"/>
            <a:r>
              <a:rPr lang="en-US" b="1" i="1" dirty="0">
                <a:solidFill>
                  <a:srgbClr val="A5002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Possibilities &amp; Connection</a:t>
            </a:r>
            <a:r>
              <a:rPr lang="en-US" b="1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!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 love all the possibilities with </a:t>
            </a:r>
            <a:r>
              <a:rPr lang="en-US" sz="1800" b="1" i="1" dirty="0">
                <a:solidFill>
                  <a:srgbClr val="A5002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collaboration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that also brings </a:t>
            </a:r>
            <a:r>
              <a:rPr lang="en-US" sz="1800" b="1" i="1" dirty="0">
                <a:solidFill>
                  <a:srgbClr val="A5002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connection</a:t>
            </a:r>
            <a:r>
              <a:rPr lang="en-US" sz="1800" i="1" dirty="0">
                <a:solidFill>
                  <a:srgbClr val="A5002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8471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BAC68-1D05-B747-0FAD-58BB43F258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1/18/2024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694F-76F3-DC28-763A-2771A91D7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SharePoint for QA Documentation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29F44-609B-3B89-B4CE-5C913D45F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F5F7FA-B5F3-3495-55D9-804E7ED6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Idea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B72017F-0512-C2A4-604B-DFECEBCCE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54" y="730101"/>
            <a:ext cx="949414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hangingPunct="0">
              <a:buFont typeface="Wingdings" panose="05000000000000000000" pitchFamily="2" charset="2"/>
              <a:buChar char="Ø"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My Visually </a:t>
            </a:r>
            <a:r>
              <a:rPr lang="en-US" altLang="en-US" b="1" i="1" dirty="0">
                <a:latin typeface="Helvetica" panose="020B0604020202020204" pitchFamily="34" charset="0"/>
                <a:cs typeface="Helvetica" panose="020B0604020202020204" pitchFamily="34" charset="0"/>
              </a:rPr>
              <a:t>Wired Grey Matter </a:t>
            </a:r>
            <a:endParaRPr kumimoji="0" lang="en-US" altLang="en-US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My grey matter is wired to work 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visually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 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My early exploration of </a:t>
            </a:r>
            <a:r>
              <a:rPr lang="en-US" sz="1800" b="1" i="1" dirty="0">
                <a:solidFill>
                  <a:srgbClr val="FF00FF"/>
                </a:solidFill>
                <a:latin typeface="Rockwell"/>
                <a:ea typeface="Calibri" panose="020F0502020204030204" pitchFamily="34" charset="0"/>
                <a:cs typeface="Times New Roman"/>
              </a:rPr>
              <a:t>SharePoint</a:t>
            </a:r>
            <a:r>
              <a:rPr lang="en-US" sz="1800" b="1" i="1" dirty="0">
                <a:solidFill>
                  <a:srgbClr val="7030A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my wiring was short circuiting 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 started asking questions, a personal mantra of</a:t>
            </a:r>
            <a:r>
              <a:rPr lang="en-US" sz="18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mine...“</a:t>
            </a:r>
            <a:r>
              <a:rPr lang="en-US" sz="1800" i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Smile and Be Curious”  </a:t>
            </a:r>
            <a:r>
              <a:rPr 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                                                     </a:t>
            </a:r>
            <a:endParaRPr kumimoji="0" lang="en-US" altLang="en-US" sz="18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Satisfying My Brain!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I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i="1" kern="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am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impressed that </a:t>
            </a:r>
            <a:r>
              <a:rPr lang="en-US" sz="1800" b="1" i="1" kern="100" dirty="0">
                <a:solidFill>
                  <a:srgbClr val="FF00FF"/>
                </a:solidFill>
                <a:effectLst/>
                <a:latin typeface="Rockwell"/>
                <a:ea typeface="Calibri" panose="020F0502020204030204" pitchFamily="34" charset="0"/>
                <a:cs typeface="Times New Roman"/>
              </a:rPr>
              <a:t>SharePoint</a:t>
            </a:r>
            <a:r>
              <a:rPr lang="en-US" sz="1800" b="1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1800" i="1" kern="1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has the functionalities for my brain’s wiring.</a:t>
            </a:r>
            <a:endParaRPr lang="en-US" sz="1800" kern="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AE804B4A-DADC-CFF2-4DBB-053C7065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2940451"/>
            <a:ext cx="5744485" cy="3275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AB10FA-73BE-DF34-B5FF-452566BB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654" y="3667215"/>
            <a:ext cx="37537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lang="en-US" sz="1600" i="1" dirty="0">
                <a:solidFill>
                  <a:srgbClr val="A50021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Just simply click the link in the picture</a:t>
            </a:r>
          </a:p>
          <a:p>
            <a:pPr marL="742950" lvl="1" indent="-285750" defTabSz="914400" eaLnBrk="0" hangingPunct="0">
              <a:buFont typeface="Courier New" panose="02070309020205020404" pitchFamily="49" charset="0"/>
              <a:buChar char="o"/>
            </a:pPr>
            <a:r>
              <a:rPr kumimoji="0" lang="en-US" altLang="en-US" sz="1600" i="1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It will lead me to the information that I’m looking for!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A5002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9985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3023" id="{56412806-8E28-ED4B-B82F-EBF5DB226CE3}" vid="{FC0900A3-B597-DE43-A841-C86C130EBA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B19AB3155425488B19AD95A210548C" ma:contentTypeVersion="3" ma:contentTypeDescription="Create a new document." ma:contentTypeScope="" ma:versionID="68486434bdae057af099294f8f6bef52">
  <xsd:schema xmlns:xsd="http://www.w3.org/2001/XMLSchema" xmlns:xs="http://www.w3.org/2001/XMLSchema" xmlns:p="http://schemas.microsoft.com/office/2006/metadata/properties" xmlns:ns2="5c9f3ab6-242c-461d-a351-c910a751d111" xmlns:ns3="f554d713-96a4-4a40-92ac-cca64aeda013" targetNamespace="http://schemas.microsoft.com/office/2006/metadata/properties" ma:root="true" ma:fieldsID="2d8ad8bcce14964085544a34c8ca9b27" ns2:_="" ns3:_="">
    <xsd:import namespace="5c9f3ab6-242c-461d-a351-c910a751d111"/>
    <xsd:import namespace="f554d713-96a4-4a40-92ac-cca64aeda01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4d713-96a4-4a40-92ac-cca64aeda01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A0A6BE0-CDF4-4AA6-948D-1C3D32ABDF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f554d713-96a4-4a40-92ac-cca64aeda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A88280-DB5D-4A17-9FF5-1B89472FAD5B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f554d713-96a4-4a40-92ac-cca64aeda013"/>
    <ds:schemaRef ds:uri="5c9f3ab6-242c-461d-a351-c910a751d111"/>
  </ds:schemaRefs>
</ds:datastoreItem>
</file>

<file path=customXml/itemProps3.xml><?xml version="1.0" encoding="utf-8"?>
<ds:datastoreItem xmlns:ds="http://schemas.openxmlformats.org/officeDocument/2006/customXml" ds:itemID="{FD5BE739-7381-4461-841D-49DC44741EF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F4EB294-C308-4AEA-97A1-04B536E6E27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FNAL_PowerPoint_4x3_103023</Template>
  <TotalTime>1763</TotalTime>
  <Words>1660</Words>
  <Application>Microsoft Office PowerPoint</Application>
  <PresentationFormat>On-screen Show (4:3)</PresentationFormat>
  <Paragraphs>283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Helvetica</vt:lpstr>
      <vt:lpstr>Rockwell</vt:lpstr>
      <vt:lpstr>Times New Roman</vt:lpstr>
      <vt:lpstr>Wingdings</vt:lpstr>
      <vt:lpstr>Fermilab_PPT_090815</vt:lpstr>
      <vt:lpstr>PowerPoint Presentation</vt:lpstr>
      <vt:lpstr>Outline</vt:lpstr>
      <vt:lpstr>TSD SharePoint Home</vt:lpstr>
      <vt:lpstr>Maintaining Quality Assurance Documentation on SharePoint</vt:lpstr>
      <vt:lpstr>Benefit of Using SharePoint for Team Collaboration</vt:lpstr>
      <vt:lpstr>ERIC'S STORY</vt:lpstr>
      <vt:lpstr>The Beginning</vt:lpstr>
      <vt:lpstr>Journey with SharePoint</vt:lpstr>
      <vt:lpstr>Creative Idea</vt:lpstr>
      <vt:lpstr>Taking the Plunge</vt:lpstr>
      <vt:lpstr>"Becoming" Fearless</vt:lpstr>
      <vt:lpstr>My Goal</vt:lpstr>
      <vt:lpstr>Overview of NuMI Target TA-07 Site SharePoint Basic Features   Andrew</vt:lpstr>
      <vt:lpstr>PowerPoint Presentation</vt:lpstr>
      <vt:lpstr>Target TA-07 Site Overview, by Andrew</vt:lpstr>
      <vt:lpstr>Navigating Information</vt:lpstr>
      <vt:lpstr>PowerPoint Presentation</vt:lpstr>
      <vt:lpstr>“Eliminate the fear”</vt:lpstr>
      <vt:lpstr>Common SharePoint Operations</vt:lpstr>
      <vt:lpstr>Name files consistently for easy retrieval</vt:lpstr>
      <vt:lpstr>PowerPoint Presentation</vt:lpstr>
      <vt:lpstr>SharePoint QA Site Horn CNC Welding SharePoint Advanced Functions   by Adrian</vt:lpstr>
      <vt:lpstr>SharePoint QA Sites for Other Projects, by Adrian</vt:lpstr>
      <vt:lpstr>Welding Routine Documentation</vt:lpstr>
      <vt:lpstr>Table Routine Format</vt:lpstr>
      <vt:lpstr>List Routine Format</vt:lpstr>
      <vt:lpstr>Nintex Forms</vt:lpstr>
      <vt:lpstr>LBNF Stripline Documentation</vt:lpstr>
      <vt:lpstr>LBNF Stripline Documentation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 He</dc:creator>
  <cp:lastModifiedBy>Yun He</cp:lastModifiedBy>
  <cp:revision>56</cp:revision>
  <cp:lastPrinted>2014-01-20T19:40:21Z</cp:lastPrinted>
  <dcterms:created xsi:type="dcterms:W3CDTF">2023-11-15T18:32:04Z</dcterms:created>
  <dcterms:modified xsi:type="dcterms:W3CDTF">2024-01-20T22:53:24Z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0x010100F7B19AB3155425488B19AD95A210548C</vt:lpwstr>
  </property>
</Properties>
</file>