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6" r:id="rId3"/>
    <p:sldId id="316" r:id="rId4"/>
    <p:sldId id="342" r:id="rId5"/>
    <p:sldId id="397" r:id="rId6"/>
    <p:sldId id="398" r:id="rId7"/>
    <p:sldId id="257" r:id="rId8"/>
    <p:sldId id="396" r:id="rId9"/>
    <p:sldId id="376" r:id="rId10"/>
    <p:sldId id="369" r:id="rId11"/>
    <p:sldId id="370" r:id="rId12"/>
    <p:sldId id="371" r:id="rId13"/>
    <p:sldId id="372" r:id="rId14"/>
    <p:sldId id="377" r:id="rId15"/>
    <p:sldId id="378" r:id="rId16"/>
    <p:sldId id="374" r:id="rId17"/>
    <p:sldId id="362" r:id="rId18"/>
    <p:sldId id="392" r:id="rId19"/>
    <p:sldId id="344" r:id="rId20"/>
    <p:sldId id="380" r:id="rId21"/>
    <p:sldId id="343" r:id="rId22"/>
    <p:sldId id="399" r:id="rId23"/>
    <p:sldId id="400" r:id="rId24"/>
    <p:sldId id="368" r:id="rId25"/>
    <p:sldId id="311" r:id="rId26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113"/>
    <a:srgbClr val="DE3C10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9" autoAdjust="0"/>
  </p:normalViewPr>
  <p:slideViewPr>
    <p:cSldViewPr>
      <p:cViewPr>
        <p:scale>
          <a:sx n="90" d="100"/>
          <a:sy n="90" d="100"/>
        </p:scale>
        <p:origin x="-35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A8A1AF2-53FD-435A-8DDE-761CF99B9236}" type="datetimeFigureOut">
              <a:rPr lang="en-US" smtClean="0"/>
              <a:pPr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C792DF88-0DD3-43C2-AD13-F597D764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7326EC8-BB0D-4649-9E0B-BF945452D1BC}" type="datetimeFigureOut">
              <a:rPr lang="en-US" smtClean="0"/>
              <a:t>1/7/2013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433ED96E-86AB-4B1E-A4B8-C8A3F8D77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0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/>
              <a:t>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OTE Building PMG Report </a:t>
            </a:r>
            <a:br>
              <a:rPr lang="en-US" sz="4000" b="1" dirty="0" smtClean="0"/>
            </a:br>
            <a:r>
              <a:rPr lang="en-US" sz="4000" b="1" dirty="0" smtClean="0"/>
              <a:t>January 7, 2013</a:t>
            </a:r>
            <a:br>
              <a:rPr lang="en-US" sz="4000" b="1" dirty="0" smtClean="0"/>
            </a:br>
            <a:r>
              <a:rPr lang="en-US" sz="2800" dirty="0" smtClean="0"/>
              <a:t>Rhonda Merchut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950688" cy="329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457200"/>
            <a:ext cx="38100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Lecture Hall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" y="451930"/>
            <a:ext cx="3666941" cy="244462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13134"/>
            <a:ext cx="4240271" cy="28268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0212"/>
            <a:ext cx="3733800" cy="248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4800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Lobby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1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3" y="533400"/>
            <a:ext cx="4670047" cy="31133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460134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Tech Area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25908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28" y="2895600"/>
            <a:ext cx="5223272" cy="3482181"/>
          </a:xfrm>
        </p:spPr>
      </p:pic>
      <p:sp>
        <p:nvSpPr>
          <p:cNvPr id="3" name="TextBox 2"/>
          <p:cNvSpPr txBox="1"/>
          <p:nvPr/>
        </p:nvSpPr>
        <p:spPr>
          <a:xfrm>
            <a:off x="5562600" y="186181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East Ground Floor</a:t>
            </a: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29453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0" y="3352800"/>
            <a:ext cx="4572000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7800"/>
            <a:ext cx="4495800" cy="299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0386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CDF Bridge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487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Polished Concrete mockups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038600" cy="3028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743200"/>
            <a:ext cx="4775200" cy="358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38600" cy="76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Polished Concrete mockup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181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Roof Deck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9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5450"/>
            <a:ext cx="4216400" cy="3162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599" y="4277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Ext. Structural Tubes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8" y="2266435"/>
            <a:ext cx="4216398" cy="3162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533" y="3733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Structural Stud infill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78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Two Week Look </a:t>
            </a:r>
            <a:r>
              <a:rPr lang="en-US" b="1" dirty="0"/>
              <a:t>A</a:t>
            </a:r>
            <a:r>
              <a:rPr lang="en-US" b="1" dirty="0" smtClean="0"/>
              <a:t>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Roof parapet &amp; 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floor structural studs continue</a:t>
            </a:r>
          </a:p>
          <a:p>
            <a:r>
              <a:rPr lang="en-US" sz="4000" b="1" dirty="0" smtClean="0"/>
              <a:t>Elevator steel, over run </a:t>
            </a:r>
          </a:p>
          <a:p>
            <a:r>
              <a:rPr lang="en-US" sz="4000" b="1" dirty="0" smtClean="0"/>
              <a:t>Above ceiling piping, racks, electrical</a:t>
            </a:r>
          </a:p>
          <a:p>
            <a:r>
              <a:rPr lang="en-US" sz="4000" b="1" dirty="0" smtClean="0"/>
              <a:t>Storm lines</a:t>
            </a:r>
          </a:p>
          <a:p>
            <a:r>
              <a:rPr lang="en-US" sz="4000" b="1" dirty="0" smtClean="0"/>
              <a:t>Temporary enclosure</a:t>
            </a:r>
          </a:p>
          <a:p>
            <a:r>
              <a:rPr lang="en-US" sz="4000" b="1" dirty="0" smtClean="0"/>
              <a:t>Polished concrete</a:t>
            </a:r>
          </a:p>
          <a:p>
            <a:pPr marL="57150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State DCEO Activities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DCEO</a:t>
            </a:r>
            <a:r>
              <a:rPr lang="en-US" sz="3600" dirty="0" smtClean="0"/>
              <a:t> </a:t>
            </a:r>
            <a:r>
              <a:rPr lang="en-US" sz="3600" b="1" dirty="0" smtClean="0"/>
              <a:t>quarterly report to State 12/26/12 for quarter ending 11/30/12</a:t>
            </a:r>
          </a:p>
          <a:p>
            <a:pPr lvl="1"/>
            <a:r>
              <a:rPr lang="en-US" sz="3200" b="1" dirty="0" smtClean="0"/>
              <a:t>33% </a:t>
            </a:r>
            <a:r>
              <a:rPr lang="en-US" sz="3200" b="1" dirty="0" smtClean="0"/>
              <a:t>facility construction activity task complete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Total Grant Expense to Date:	</a:t>
            </a:r>
          </a:p>
          <a:p>
            <a:pPr lvl="2"/>
            <a:r>
              <a:rPr lang="en-US" sz="2800" b="1" dirty="0" smtClean="0"/>
              <a:t>$4,942,528/$17M </a:t>
            </a:r>
          </a:p>
          <a:p>
            <a:pPr lvl="2"/>
            <a:r>
              <a:rPr lang="en-US" sz="2800" b="1" dirty="0" smtClean="0"/>
              <a:t>$1,501,894/$3M</a:t>
            </a:r>
            <a:endParaRPr lang="en-US" sz="40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Schedule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additional days for underground work (SA05 &amp; SA07)</a:t>
            </a:r>
          </a:p>
          <a:p>
            <a:r>
              <a:rPr lang="en-US" dirty="0" smtClean="0"/>
              <a:t>Anticipated revised MS 3, Project Complete: </a:t>
            </a:r>
            <a:r>
              <a:rPr lang="en-US" b="1" dirty="0" smtClean="0"/>
              <a:t>12/17/13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2902" r="5847" b="8824"/>
          <a:stretch/>
        </p:blipFill>
        <p:spPr>
          <a:xfrm>
            <a:off x="162282" y="990600"/>
            <a:ext cx="8414107" cy="5562599"/>
          </a:xfrm>
        </p:spPr>
      </p:pic>
    </p:spTree>
    <p:extLst>
      <p:ext uri="{BB962C8B-B14F-4D97-AF65-F5344CB8AC3E}">
        <p14:creationId xmlns:p14="http://schemas.microsoft.com/office/powerpoint/2010/main" val="21188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696200" cy="990600"/>
          </a:xfrm>
          <a:noFill/>
        </p:spPr>
        <p:txBody>
          <a:bodyPr/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4648200"/>
          </a:xfrm>
          <a:noFill/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Coordination</a:t>
            </a:r>
          </a:p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5400" dirty="0">
                <a:solidFill>
                  <a:schemeClr val="tx1"/>
                </a:solidFill>
              </a:rPr>
              <a:t>OTE Building Project </a:t>
            </a:r>
            <a:r>
              <a:rPr lang="en-US" sz="5100" dirty="0" smtClean="0">
                <a:solidFill>
                  <a:schemeClr val="tx1"/>
                </a:solidFill>
              </a:rPr>
              <a:t>State </a:t>
            </a:r>
            <a:r>
              <a:rPr lang="en-US" sz="5100" dirty="0">
                <a:solidFill>
                  <a:schemeClr val="tx1"/>
                </a:solidFill>
              </a:rPr>
              <a:t>Activities</a:t>
            </a:r>
          </a:p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Schedule &amp; Fiscal</a:t>
            </a:r>
          </a:p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Summary Action Items</a:t>
            </a: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BCWS &amp; ACWP Cost Curve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33% costed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33% time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t="8490" r="16733" b="55231"/>
          <a:stretch/>
        </p:blipFill>
        <p:spPr bwMode="auto">
          <a:xfrm>
            <a:off x="281560" y="1810617"/>
            <a:ext cx="858088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Financial – </a:t>
            </a:r>
            <a:r>
              <a:rPr lang="en-US" b="1" dirty="0" smtClean="0"/>
              <a:t>Grant &amp; GPP Budget</a:t>
            </a:r>
            <a:br>
              <a:rPr lang="en-US" b="1" dirty="0" smtClean="0"/>
            </a:br>
            <a:r>
              <a:rPr lang="en-US" sz="2700" b="1" dirty="0" smtClean="0"/>
              <a:t>(Does not include IGPP)</a:t>
            </a:r>
            <a:endParaRPr lang="en-US" sz="2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2"/>
          <a:stretch/>
        </p:blipFill>
        <p:spPr>
          <a:xfrm>
            <a:off x="441682" y="1281144"/>
            <a:ext cx="8092718" cy="3908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010400" y="5335768"/>
            <a:ext cx="198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200" dirty="0" smtClean="0"/>
              <a:t> + $1M </a:t>
            </a:r>
            <a:r>
              <a:rPr lang="en-US" sz="1200" dirty="0" smtClean="0"/>
              <a:t>VoIP, networking, security, etc.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998881" y="4018843"/>
            <a:ext cx="535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2028222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2010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16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Financial – Grant &amp; GPP Budget</a:t>
            </a:r>
            <a:br>
              <a:rPr lang="en-US" b="1" dirty="0"/>
            </a:br>
            <a:r>
              <a:rPr lang="en-US" sz="2700" b="1" dirty="0"/>
              <a:t>(Does not include IGPP)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257054" cy="476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89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Financial – OTE BMC </a:t>
            </a:r>
            <a:r>
              <a:rPr lang="en-US" b="1" dirty="0" smtClean="0"/>
              <a:t>PO </a:t>
            </a:r>
            <a:r>
              <a:rPr lang="en-US" sz="2200" b="1" dirty="0" smtClean="0"/>
              <a:t>a/o 12/20/12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94" y="1143000"/>
            <a:ext cx="5294946" cy="476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27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Contingency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Sources available to fund change orders: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IGPP;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trike="sngStrike" dirty="0"/>
              <a:t>De-scope from anticipated T&amp;M work</a:t>
            </a:r>
            <a:r>
              <a:rPr lang="en-US" strike="sngStrike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De-scope </a:t>
            </a:r>
            <a:r>
              <a:rPr lang="en-US" dirty="0"/>
              <a:t>from A/E support work;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DOE </a:t>
            </a:r>
            <a:r>
              <a:rPr lang="en-US" b="1" dirty="0" smtClean="0"/>
              <a:t>backstop (GPP Outfitting project)</a:t>
            </a:r>
            <a:r>
              <a:rPr lang="en-US" dirty="0" smtClean="0"/>
              <a:t>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De-scope from main construction work (will not recover all funds</a:t>
            </a:r>
            <a:r>
              <a:rPr lang="en-US" dirty="0" smtClean="0"/>
              <a:t>);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Value engineering main construction 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Summary Action Items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001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Continue </a:t>
            </a:r>
            <a:r>
              <a:rPr lang="en-US" sz="3600" b="1" dirty="0" smtClean="0"/>
              <a:t>contingency opportunities </a:t>
            </a:r>
            <a:r>
              <a:rPr lang="en-US" sz="3600" dirty="0" smtClean="0"/>
              <a:t>identification.</a:t>
            </a:r>
          </a:p>
          <a:p>
            <a:r>
              <a:rPr lang="en-US" sz="3600" dirty="0" smtClean="0"/>
              <a:t>Continue </a:t>
            </a:r>
            <a:r>
              <a:rPr lang="en-US" sz="3600" b="1" dirty="0" smtClean="0"/>
              <a:t>cost loaded schedule evaluation &amp; cost curve analysis </a:t>
            </a:r>
            <a:r>
              <a:rPr lang="en-US" sz="3600" dirty="0" smtClean="0"/>
              <a:t>with Subcontractor.</a:t>
            </a:r>
          </a:p>
          <a:p>
            <a:r>
              <a:rPr lang="en-US" sz="3600" dirty="0" smtClean="0"/>
              <a:t>Continue</a:t>
            </a:r>
            <a:r>
              <a:rPr lang="en-US" sz="3600" b="1" dirty="0" smtClean="0"/>
              <a:t> shop drawing &amp; change order review, RFI responses</a:t>
            </a:r>
          </a:p>
          <a:p>
            <a:r>
              <a:rPr lang="en-US" sz="3600" b="1" dirty="0" smtClean="0"/>
              <a:t>Continue construction coordination</a:t>
            </a:r>
            <a:r>
              <a:rPr lang="en-US" sz="3600" b="1" dirty="0"/>
              <a:t> </a:t>
            </a:r>
            <a:r>
              <a:rPr lang="en-US" sz="3600" b="1" dirty="0" smtClean="0"/>
              <a:t>&amp; oversight. </a:t>
            </a:r>
          </a:p>
          <a:p>
            <a:r>
              <a:rPr lang="en-US" sz="3600" dirty="0"/>
              <a:t>Engineering design for </a:t>
            </a:r>
            <a:r>
              <a:rPr lang="en-US" sz="3600" b="1" dirty="0"/>
              <a:t>Outfitting GPP </a:t>
            </a:r>
            <a:r>
              <a:rPr lang="en-US" sz="3600" dirty="0"/>
              <a:t>including VoIP, networking, furnishings </a:t>
            </a:r>
          </a:p>
          <a:p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IASU </a:t>
            </a:r>
            <a:r>
              <a:rPr lang="en-US" sz="4000" b="1" dirty="0" smtClean="0"/>
              <a:t>Update (IGPP)</a:t>
            </a:r>
            <a:endParaRPr lang="en-US" sz="4000" dirty="0" smtClean="0"/>
          </a:p>
          <a:p>
            <a:r>
              <a:rPr lang="en-US" sz="3600" dirty="0" smtClean="0"/>
              <a:t>Phase 2 </a:t>
            </a:r>
            <a:r>
              <a:rPr lang="en-US" sz="3600" dirty="0" smtClean="0"/>
              <a:t>scope approximately </a:t>
            </a:r>
            <a:r>
              <a:rPr lang="en-US" sz="3600" dirty="0" smtClean="0"/>
              <a:t>85% complete. 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4000" b="1" dirty="0" smtClean="0"/>
              <a:t>CDF Coordination</a:t>
            </a:r>
          </a:p>
          <a:p>
            <a:r>
              <a:rPr lang="en-US" sz="3600" dirty="0">
                <a:solidFill>
                  <a:prstClr val="black"/>
                </a:solidFill>
              </a:rPr>
              <a:t>OTE work </a:t>
            </a:r>
            <a:r>
              <a:rPr lang="en-US" sz="3600" dirty="0" smtClean="0">
                <a:solidFill>
                  <a:prstClr val="black"/>
                </a:solidFill>
              </a:rPr>
              <a:t>inside CDF complete and returned to CDF </a:t>
            </a:r>
            <a:r>
              <a:rPr lang="en-US" sz="3600" dirty="0">
                <a:solidFill>
                  <a:prstClr val="black"/>
                </a:solidFill>
              </a:rPr>
              <a:t>use.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West ramp is open for Lab use (w/ prior arrangements with contractor).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81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l"/>
            <a:r>
              <a:rPr lang="en-US" b="1" dirty="0" smtClean="0"/>
              <a:t>CDF Refurbishment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schedule has been accelerated. </a:t>
            </a:r>
          </a:p>
          <a:p>
            <a:r>
              <a:rPr lang="en-US" sz="3600" dirty="0" smtClean="0"/>
              <a:t>Project manager is Steve Dixon, FESS-Eng.</a:t>
            </a:r>
          </a:p>
          <a:p>
            <a:r>
              <a:rPr lang="en-US" sz="3600" dirty="0" smtClean="0"/>
              <a:t>$3.2M GPP project initiated in FY13 for fire and life safety.</a:t>
            </a:r>
          </a:p>
          <a:p>
            <a:r>
              <a:rPr lang="en-US" sz="3600" dirty="0" smtClean="0"/>
              <a:t>Scope Study for </a:t>
            </a:r>
            <a:r>
              <a:rPr lang="en-US" sz="3600" dirty="0" smtClean="0"/>
              <a:t>multi-year project underway. </a:t>
            </a:r>
          </a:p>
          <a:p>
            <a:pPr lvl="1"/>
            <a:endParaRPr lang="en-US" dirty="0" smtClean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OTE Outfitting GPP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Project Plan </a:t>
            </a:r>
            <a:r>
              <a:rPr lang="en-US" dirty="0" smtClean="0"/>
              <a:t>draft in final review.</a:t>
            </a:r>
            <a:endParaRPr lang="en-US" dirty="0" smtClean="0"/>
          </a:p>
          <a:p>
            <a:r>
              <a:rPr lang="en-US" dirty="0"/>
              <a:t>There are three main components to the OTE Outfitting Project: Equipment, Furnishings, and Contingency.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8312727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No indirect costs budgeted for $ 1M OTE contingency work which is capped exempt 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6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OTE Outfitting GPP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57083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Shop drawing review </a:t>
            </a:r>
            <a:r>
              <a:rPr lang="en-US" sz="3600" dirty="0" smtClean="0"/>
              <a:t>well underway</a:t>
            </a:r>
            <a:r>
              <a:rPr lang="en-US" sz="3600" b="1" dirty="0" smtClean="0"/>
              <a:t>. </a:t>
            </a:r>
            <a:r>
              <a:rPr lang="en-US" sz="3600" dirty="0" smtClean="0"/>
              <a:t>Approx 70% through anticipated 800+ submittals. </a:t>
            </a:r>
          </a:p>
          <a:p>
            <a:r>
              <a:rPr lang="en-US" sz="3600" b="1" dirty="0" smtClean="0"/>
              <a:t>More than 200 RFI’s </a:t>
            </a:r>
            <a:r>
              <a:rPr lang="en-US" sz="3600" dirty="0" smtClean="0"/>
              <a:t>rec’d from contractor have been responded to.</a:t>
            </a:r>
          </a:p>
          <a:p>
            <a:r>
              <a:rPr lang="en-US" sz="3600" b="1" dirty="0" smtClean="0"/>
              <a:t>Subcontractor’s </a:t>
            </a:r>
            <a:r>
              <a:rPr lang="en-US" sz="3600" b="1" dirty="0"/>
              <a:t>BIM model </a:t>
            </a:r>
            <a:r>
              <a:rPr lang="en-US" sz="3600" b="1" dirty="0" smtClean="0"/>
              <a:t>completed </a:t>
            </a:r>
            <a:r>
              <a:rPr lang="en-US" sz="3600" dirty="0" smtClean="0"/>
              <a:t>for </a:t>
            </a:r>
            <a:r>
              <a:rPr lang="en-US" sz="3600" dirty="0"/>
              <a:t>coordination. </a:t>
            </a:r>
            <a:endParaRPr lang="en-US" sz="3600" b="1" dirty="0" smtClean="0"/>
          </a:p>
          <a:p>
            <a:r>
              <a:rPr lang="en-US" sz="3600" b="1" dirty="0"/>
              <a:t>Schedule analysis, reporting, and cost curve </a:t>
            </a:r>
            <a:r>
              <a:rPr lang="en-US" sz="3600" dirty="0"/>
              <a:t>continues.</a:t>
            </a:r>
          </a:p>
          <a:p>
            <a:r>
              <a:rPr lang="en-US" sz="3600" b="1" dirty="0" smtClean="0"/>
              <a:t>Safety procedures </a:t>
            </a:r>
            <a:r>
              <a:rPr lang="en-US" sz="3600" dirty="0" smtClean="0"/>
              <a:t>continue to be expanded as more subs come onto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b="1" dirty="0" smtClean="0"/>
              <a:t>LEED procedures &amp; Action Plan implemented.</a:t>
            </a:r>
          </a:p>
          <a:p>
            <a:pPr lvl="1"/>
            <a:r>
              <a:rPr lang="en-US" b="1" dirty="0" smtClean="0"/>
              <a:t>Contractor reporting 99% construction waste has been recycled.</a:t>
            </a:r>
          </a:p>
          <a:p>
            <a:pPr lvl="1"/>
            <a:r>
              <a:rPr lang="en-US" b="1" dirty="0" smtClean="0"/>
              <a:t>On track to meet goal of 20% (by cost) of regionally manufactured materials.</a:t>
            </a:r>
          </a:p>
          <a:p>
            <a:pPr lvl="1"/>
            <a:r>
              <a:rPr lang="en-US" b="1" dirty="0" smtClean="0"/>
              <a:t>On track to meet goal of 20% (by cost) of recycled content in materials used.</a:t>
            </a:r>
          </a:p>
          <a:p>
            <a:pPr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Building Construction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Superstructure</a:t>
            </a:r>
            <a:r>
              <a:rPr lang="en-US" sz="3600" dirty="0" smtClean="0"/>
              <a:t> complete</a:t>
            </a:r>
          </a:p>
          <a:p>
            <a:pPr lvl="1"/>
            <a:r>
              <a:rPr lang="en-US" dirty="0" smtClean="0"/>
              <a:t>Roof and floor decks poured</a:t>
            </a:r>
          </a:p>
          <a:p>
            <a:pPr lvl="1"/>
            <a:r>
              <a:rPr lang="en-US" dirty="0" smtClean="0"/>
              <a:t>Slabs on grade poured</a:t>
            </a:r>
          </a:p>
          <a:p>
            <a:r>
              <a:rPr lang="en-US" sz="3600" dirty="0" smtClean="0"/>
              <a:t>Interior </a:t>
            </a:r>
            <a:r>
              <a:rPr lang="en-US" sz="3600" b="1" dirty="0" smtClean="0"/>
              <a:t>CDF</a:t>
            </a:r>
            <a:r>
              <a:rPr lang="en-US" sz="3600" dirty="0" smtClean="0"/>
              <a:t> roof reinforcement &amp; Bridge complete</a:t>
            </a:r>
          </a:p>
          <a:p>
            <a:r>
              <a:rPr lang="en-US" sz="3600" dirty="0" smtClean="0"/>
              <a:t>Structural steel studs for </a:t>
            </a:r>
            <a:r>
              <a:rPr lang="en-US" sz="3600" b="1" dirty="0" smtClean="0"/>
              <a:t>exterior enclosure</a:t>
            </a:r>
            <a:r>
              <a:rPr lang="en-US" sz="3600" dirty="0" smtClean="0"/>
              <a:t> underway</a:t>
            </a:r>
          </a:p>
          <a:p>
            <a:r>
              <a:rPr lang="en-US" sz="3600" b="1" dirty="0" smtClean="0"/>
              <a:t>Elevator steel </a:t>
            </a:r>
            <a:r>
              <a:rPr lang="en-US" sz="3600" dirty="0" smtClean="0"/>
              <a:t>underway</a:t>
            </a:r>
          </a:p>
          <a:p>
            <a:r>
              <a:rPr lang="en-US" sz="3600" b="1" dirty="0" smtClean="0"/>
              <a:t>Stairway</a:t>
            </a:r>
            <a:r>
              <a:rPr lang="en-US" sz="3600" dirty="0" smtClean="0"/>
              <a:t> installation underway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9914</TotalTime>
  <Words>552</Words>
  <Application>Microsoft Office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OTE Building PMG Report  January 7, 2013 Rhonda Merchut</vt:lpstr>
      <vt:lpstr>Agenda</vt:lpstr>
      <vt:lpstr>PowerPoint Presentation</vt:lpstr>
      <vt:lpstr>CDF Refurbishment</vt:lpstr>
      <vt:lpstr>OTE Outfitting GPP</vt:lpstr>
      <vt:lpstr>OTE Outfitting GPP</vt:lpstr>
      <vt:lpstr> OTE Project Status: </vt:lpstr>
      <vt:lpstr> OTE Project Status: </vt:lpstr>
      <vt:lpstr> OTE Building Construction Status: </vt:lpstr>
      <vt:lpstr>Lecture 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Week Look Ahead</vt:lpstr>
      <vt:lpstr>State DCEO Activities </vt:lpstr>
      <vt:lpstr>Schedule Adjustments</vt:lpstr>
      <vt:lpstr>Schedule</vt:lpstr>
      <vt:lpstr>PowerPoint Presentation</vt:lpstr>
      <vt:lpstr>Financial – Grant &amp; GPP Budget (Does not include IGPP)</vt:lpstr>
      <vt:lpstr>Financial – Grant &amp; GPP Budget (Does not include IGPP)</vt:lpstr>
      <vt:lpstr>Financial – OTE BMC PO a/o 12/20/12</vt:lpstr>
      <vt:lpstr>Contingency Management</vt:lpstr>
      <vt:lpstr>Summary Action Items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 Building PMG Report 11/29/10</dc:title>
  <dc:creator>Rhonda Merchut</dc:creator>
  <cp:lastModifiedBy>Rhonda Merchut</cp:lastModifiedBy>
  <cp:revision>433</cp:revision>
  <cp:lastPrinted>2013-01-07T16:44:01Z</cp:lastPrinted>
  <dcterms:created xsi:type="dcterms:W3CDTF">2010-11-29T18:55:41Z</dcterms:created>
  <dcterms:modified xsi:type="dcterms:W3CDTF">2013-01-07T17:12:04Z</dcterms:modified>
</cp:coreProperties>
</file>