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6" r:id="rId4"/>
    <p:sldId id="264" r:id="rId5"/>
    <p:sldId id="258" r:id="rId6"/>
    <p:sldId id="259" r:id="rId7"/>
    <p:sldId id="260" r:id="rId8"/>
    <p:sldId id="262" r:id="rId9"/>
    <p:sldId id="261" r:id="rId10"/>
    <p:sldId id="270" r:id="rId11"/>
    <p:sldId id="267" r:id="rId12"/>
    <p:sldId id="268" r:id="rId13"/>
    <p:sldId id="269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E2F"/>
    <a:srgbClr val="03AD2B"/>
    <a:srgbClr val="218F29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27B759-9292-4ADA-86E5-C3D336571935}" v="14" dt="2023-12-12T21:39:27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Cameron" userId="3a74e1d5e042df03" providerId="LiveId" clId="{0027B759-9292-4ADA-86E5-C3D336571935}"/>
    <pc:docChg chg="custSel addSld delSld modSld sldOrd">
      <pc:chgData name="Andrew Cameron" userId="3a74e1d5e042df03" providerId="LiveId" clId="{0027B759-9292-4ADA-86E5-C3D336571935}" dt="2023-12-12T21:39:27.862" v="165"/>
      <pc:docMkLst>
        <pc:docMk/>
      </pc:docMkLst>
      <pc:sldChg chg="add del">
        <pc:chgData name="Andrew Cameron" userId="3a74e1d5e042df03" providerId="LiveId" clId="{0027B759-9292-4ADA-86E5-C3D336571935}" dt="2023-12-12T21:39:27.862" v="165"/>
        <pc:sldMkLst>
          <pc:docMk/>
          <pc:sldMk cId="2696385995" sldId="260"/>
        </pc:sldMkLst>
      </pc:sldChg>
      <pc:sldChg chg="ord">
        <pc:chgData name="Andrew Cameron" userId="3a74e1d5e042df03" providerId="LiveId" clId="{0027B759-9292-4ADA-86E5-C3D336571935}" dt="2023-12-12T21:31:53.069" v="164"/>
        <pc:sldMkLst>
          <pc:docMk/>
          <pc:sldMk cId="1998278026" sldId="263"/>
        </pc:sldMkLst>
      </pc:sldChg>
      <pc:sldChg chg="del">
        <pc:chgData name="Andrew Cameron" userId="3a74e1d5e042df03" providerId="LiveId" clId="{0027B759-9292-4ADA-86E5-C3D336571935}" dt="2023-12-12T20:02:46.521" v="0" actId="47"/>
        <pc:sldMkLst>
          <pc:docMk/>
          <pc:sldMk cId="3832514029" sldId="265"/>
        </pc:sldMkLst>
      </pc:sldChg>
      <pc:sldChg chg="addSp delSp modSp new mod">
        <pc:chgData name="Andrew Cameron" userId="3a74e1d5e042df03" providerId="LiveId" clId="{0027B759-9292-4ADA-86E5-C3D336571935}" dt="2023-12-12T20:32:11.211" v="162" actId="14100"/>
        <pc:sldMkLst>
          <pc:docMk/>
          <pc:sldMk cId="2367602524" sldId="270"/>
        </pc:sldMkLst>
        <pc:spChg chg="del">
          <ac:chgData name="Andrew Cameron" userId="3a74e1d5e042df03" providerId="LiveId" clId="{0027B759-9292-4ADA-86E5-C3D336571935}" dt="2023-12-12T20:03:13.202" v="2" actId="478"/>
          <ac:spMkLst>
            <pc:docMk/>
            <pc:sldMk cId="2367602524" sldId="270"/>
            <ac:spMk id="2" creationId="{67A6C68F-2E81-8BBF-CF8F-FF470891F49A}"/>
          </ac:spMkLst>
        </pc:spChg>
        <pc:spChg chg="del">
          <ac:chgData name="Andrew Cameron" userId="3a74e1d5e042df03" providerId="LiveId" clId="{0027B759-9292-4ADA-86E5-C3D336571935}" dt="2023-12-12T20:03:13.843" v="3" actId="478"/>
          <ac:spMkLst>
            <pc:docMk/>
            <pc:sldMk cId="2367602524" sldId="270"/>
            <ac:spMk id="3" creationId="{BAFDEDF5-B663-E146-69B7-E81686BD15FA}"/>
          </ac:spMkLst>
        </pc:spChg>
        <pc:spChg chg="add mod">
          <ac:chgData name="Andrew Cameron" userId="3a74e1d5e042df03" providerId="LiveId" clId="{0027B759-9292-4ADA-86E5-C3D336571935}" dt="2023-12-12T20:06:18.168" v="93" actId="20577"/>
          <ac:spMkLst>
            <pc:docMk/>
            <pc:sldMk cId="2367602524" sldId="270"/>
            <ac:spMk id="6" creationId="{65473FC1-8E51-1C76-4BFD-27C3C1E36846}"/>
          </ac:spMkLst>
        </pc:spChg>
        <pc:spChg chg="add del">
          <ac:chgData name="Andrew Cameron" userId="3a74e1d5e042df03" providerId="LiveId" clId="{0027B759-9292-4ADA-86E5-C3D336571935}" dt="2023-12-12T20:04:02.216" v="7"/>
          <ac:spMkLst>
            <pc:docMk/>
            <pc:sldMk cId="2367602524" sldId="270"/>
            <ac:spMk id="7" creationId="{50696F89-4E94-EB81-1F7B-CB2152350750}"/>
          </ac:spMkLst>
        </pc:spChg>
        <pc:spChg chg="add del">
          <ac:chgData name="Andrew Cameron" userId="3a74e1d5e042df03" providerId="LiveId" clId="{0027B759-9292-4ADA-86E5-C3D336571935}" dt="2023-12-12T20:04:44.999" v="15"/>
          <ac:spMkLst>
            <pc:docMk/>
            <pc:sldMk cId="2367602524" sldId="270"/>
            <ac:spMk id="9" creationId="{886C8819-B037-81CB-1E6D-992E57A83D9C}"/>
          </ac:spMkLst>
        </pc:spChg>
        <pc:spChg chg="add mod">
          <ac:chgData name="Andrew Cameron" userId="3a74e1d5e042df03" providerId="LiveId" clId="{0027B759-9292-4ADA-86E5-C3D336571935}" dt="2023-12-12T20:06:10.251" v="82" actId="1076"/>
          <ac:spMkLst>
            <pc:docMk/>
            <pc:sldMk cId="2367602524" sldId="270"/>
            <ac:spMk id="11" creationId="{C833DCD2-4AB1-88B7-1BA2-522FB6AE681C}"/>
          </ac:spMkLst>
        </pc:spChg>
        <pc:spChg chg="add mod">
          <ac:chgData name="Andrew Cameron" userId="3a74e1d5e042df03" providerId="LiveId" clId="{0027B759-9292-4ADA-86E5-C3D336571935}" dt="2023-12-12T20:31:46.525" v="151" actId="14100"/>
          <ac:spMkLst>
            <pc:docMk/>
            <pc:sldMk cId="2367602524" sldId="270"/>
            <ac:spMk id="15" creationId="{0E101754-3814-D4FA-63A8-427FE841FF27}"/>
          </ac:spMkLst>
        </pc:spChg>
        <pc:spChg chg="add mod">
          <ac:chgData name="Andrew Cameron" userId="3a74e1d5e042df03" providerId="LiveId" clId="{0027B759-9292-4ADA-86E5-C3D336571935}" dt="2023-12-12T20:32:11.211" v="162" actId="14100"/>
          <ac:spMkLst>
            <pc:docMk/>
            <pc:sldMk cId="2367602524" sldId="270"/>
            <ac:spMk id="20" creationId="{24FA4A9E-DCC7-7DC0-8B0D-7C15BAD5A7D4}"/>
          </ac:spMkLst>
        </pc:spChg>
        <pc:picChg chg="add mod">
          <ac:chgData name="Andrew Cameron" userId="3a74e1d5e042df03" providerId="LiveId" clId="{0027B759-9292-4ADA-86E5-C3D336571935}" dt="2023-12-12T20:03:14.689" v="4"/>
          <ac:picMkLst>
            <pc:docMk/>
            <pc:sldMk cId="2367602524" sldId="270"/>
            <ac:picMk id="5" creationId="{B1C19ECE-FB38-89B0-456E-54E3F710888C}"/>
          </ac:picMkLst>
        </pc:picChg>
        <pc:picChg chg="add mod ord">
          <ac:chgData name="Andrew Cameron" userId="3a74e1d5e042df03" providerId="LiveId" clId="{0027B759-9292-4ADA-86E5-C3D336571935}" dt="2023-12-12T20:04:17.439" v="13" actId="166"/>
          <ac:picMkLst>
            <pc:docMk/>
            <pc:sldMk cId="2367602524" sldId="270"/>
            <ac:picMk id="8" creationId="{2B9A5BD6-3C1D-9E4B-10BE-F833B6F382B3}"/>
          </ac:picMkLst>
        </pc:picChg>
        <pc:picChg chg="add mod ord">
          <ac:chgData name="Andrew Cameron" userId="3a74e1d5e042df03" providerId="LiveId" clId="{0027B759-9292-4ADA-86E5-C3D336571935}" dt="2023-12-12T20:05:11.975" v="21" actId="1076"/>
          <ac:picMkLst>
            <pc:docMk/>
            <pc:sldMk cId="2367602524" sldId="270"/>
            <ac:picMk id="10" creationId="{8CCDC304-B45E-D9EF-765A-3E29874505D2}"/>
          </ac:picMkLst>
        </pc:picChg>
        <pc:cxnChg chg="add mod">
          <ac:chgData name="Andrew Cameron" userId="3a74e1d5e042df03" providerId="LiveId" clId="{0027B759-9292-4ADA-86E5-C3D336571935}" dt="2023-12-12T20:03:14.689" v="4"/>
          <ac:cxnSpMkLst>
            <pc:docMk/>
            <pc:sldMk cId="2367602524" sldId="270"/>
            <ac:cxnSpMk id="4" creationId="{5193A62C-BC6E-3BE0-23A3-62D19A7EF895}"/>
          </ac:cxnSpMkLst>
        </pc:cxnChg>
        <pc:cxnChg chg="add mod">
          <ac:chgData name="Andrew Cameron" userId="3a74e1d5e042df03" providerId="LiveId" clId="{0027B759-9292-4ADA-86E5-C3D336571935}" dt="2023-12-12T20:29:21.065" v="137" actId="14100"/>
          <ac:cxnSpMkLst>
            <pc:docMk/>
            <pc:sldMk cId="2367602524" sldId="270"/>
            <ac:cxnSpMk id="12" creationId="{06E999EC-071F-2F3A-6825-BAD661EB4D80}"/>
          </ac:cxnSpMkLst>
        </pc:cxnChg>
        <pc:cxnChg chg="add mod">
          <ac:chgData name="Andrew Cameron" userId="3a74e1d5e042df03" providerId="LiveId" clId="{0027B759-9292-4ADA-86E5-C3D336571935}" dt="2023-12-12T20:29:02.413" v="134" actId="1076"/>
          <ac:cxnSpMkLst>
            <pc:docMk/>
            <pc:sldMk cId="2367602524" sldId="270"/>
            <ac:cxnSpMk id="16" creationId="{FFC3DDE5-9B95-0F78-D0AB-768DAC23BE7C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16640-777E-2A4F-AB4B-406806BC29B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C9D3E-81BA-444B-9AAC-372ADCAD5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2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944c0de5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944c0de5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944c0de50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A836-8DB0-AC7F-649E-526077BCF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90811-91CD-602F-9146-35049A7CC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DBDBA-0314-BA25-2D2B-CA49A295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92FFA-9C26-544C-F7DA-5E7D1F36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5BCC4-2FED-B95B-1DD3-270D55BF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20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0ABC-4567-A60B-F93E-87AF96BC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3DCAA-F029-DF9D-2795-7B0604CD1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4F998-C1EF-1684-1654-AF66BDB4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C2702-DF0D-FB52-2477-AE727CED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0BADC-8E91-0353-1FBC-38BD7F64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4665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3F63A3-B384-CE80-1F7B-E8EC4846B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D818D-919C-408E-0202-FF0937A3D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DB195-505A-646D-F8E0-4DB234ED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991B6-544A-CBF4-4652-C6A6342C0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70CD9-107D-963E-CF3E-CBA6A71B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084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">
  <p:cSld name="*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609602" y="1877795"/>
            <a:ext cx="11163868" cy="442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609602" y="1346549"/>
            <a:ext cx="11163868" cy="49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 b="1">
                <a:solidFill>
                  <a:schemeClr val="accent2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E356C-8FDD-5E53-F8D1-54F225D2E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F2048-1EBC-AE7C-BE21-D132AD7CF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D9C3B-78B9-4AAD-1A14-DABA5DD6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6DED6-B2C6-14CD-8D88-7C46DD8A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70F19-82B2-BCE7-43AB-B2A49A1D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33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2748-52B0-3958-A623-55E42E07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BBF63-C1A1-A13A-F96B-D35321681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FD275-1D20-CC18-EF46-FA63ABBC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81C98-4390-AE08-449B-5D3461A9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BA8E3-3F81-8D46-3FB6-6C1AF8B3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075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00FC-A45A-B572-A7B6-BE55B98D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37E95-BAD2-DAF6-94E9-68CC12E95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9214-6B3C-7FA1-70BE-871FA20C9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CC5C5-DC48-4156-34F9-1542F7EA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7C002-99BF-AD34-5679-8D2EB7B0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62965-8D46-A907-6094-A2945041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43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C7E5-92BF-79FC-BA23-7108E38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DFEFB-5D25-4E06-90DE-9E7A7BB42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007BA-452F-9E80-5779-179C2994B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5A0A0-6DAC-A3DB-0A4E-C6BF1C21B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C35F2-2648-D7BF-B7E6-96D068254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78200-BC6C-DF99-253A-B355405FA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BBCD0-8C40-F88F-5F91-484218D9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E1F31-8759-D68F-1122-78EC66CC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588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EBB3-466A-213B-91DD-D17D48BDB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48E31-6787-3710-6CBD-B281175B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40152-B62B-0676-4DBB-31F30225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8691F-7F49-954E-1336-6F928476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589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9EC22C-3EB3-9388-C7EC-E57A26CC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9481B-C009-6544-A503-F2DFDBDD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29CCA-AB2B-606E-CDB8-659B6182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942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0274A-C736-2179-318A-F76B00C6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32C34-C6B3-61DF-6548-810BDDF6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B3F1B-0D2E-30ED-435F-3D186A8E7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655F9-B07F-910A-E5AB-9E702E50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C8B7C-02E4-8F85-82D5-91FD587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9BAD7-D559-14A9-BBBB-9F61B753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97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9892-2E70-C2CD-316B-A8374AEE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A09CA-1E7F-F94F-E104-1E45CBB6D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9784C-E7B1-A006-9AED-1CB5AB564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93A74-B31E-29E3-99AD-C583FFEA1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60301-89DA-1B6B-CAB2-804F1A2F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37BDA-3D40-5D57-00D6-0B39B524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91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152CA-F0B5-918A-FFBA-C12CA1A0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3AFAF-D098-CF99-D9E0-27C302AA9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A946-3EDD-68F3-639F-BE53732E7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3CBAF-1B23-46DC-A034-109749C33120}" type="datetimeFigureOut">
              <a:rPr lang="en-CA" smtClean="0"/>
              <a:t>2023-12-12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69862-1589-1B91-CFA4-1E4C51E0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D3563-19DA-D05C-0D68-A6DD8E3B2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333C3-2D68-4037-9135-D17F496745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315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w research center raises bar in Fermilab's mission to go green">
            <a:extLst>
              <a:ext uri="{FF2B5EF4-FFF2-40B4-BE49-F238E27FC236}">
                <a16:creationId xmlns:a16="http://schemas.microsoft.com/office/drawing/2014/main" id="{F86CF7E6-6996-A087-C27E-AEB20B94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84" y="1012767"/>
            <a:ext cx="6387868" cy="47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685586-7C5B-61FE-9EB8-FFFB55DF8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5034" y="1845036"/>
            <a:ext cx="4084320" cy="2047557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>
                <a:latin typeface="Baskerville Old Face" panose="02020602080505020303" pitchFamily="18" charset="0"/>
              </a:rPr>
              <a:t>Fermilab to Argonne Entanglement Swapping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C499C-FD37-783A-6A05-FA636C119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5034" y="4147906"/>
            <a:ext cx="3820160" cy="1655762"/>
          </a:xfrm>
        </p:spPr>
        <p:txBody>
          <a:bodyPr>
            <a:normAutofit/>
          </a:bodyPr>
          <a:lstStyle/>
          <a:p>
            <a:pPr algn="l"/>
            <a:r>
              <a:rPr lang="en-CA" sz="3200" dirty="0">
                <a:latin typeface="Baskerville Old Face" panose="02020602080505020303" pitchFamily="18" charset="0"/>
              </a:rPr>
              <a:t>Andrew Cameron</a:t>
            </a:r>
          </a:p>
          <a:p>
            <a:pPr algn="l"/>
            <a:r>
              <a:rPr lang="en-CA" sz="3200" dirty="0">
                <a:latin typeface="Baskerville Old Face" panose="02020602080505020303" pitchFamily="18" charset="0"/>
              </a:rPr>
              <a:t>December 13</a:t>
            </a:r>
            <a:r>
              <a:rPr lang="en-CA" sz="3200" baseline="30000" dirty="0">
                <a:latin typeface="Baskerville Old Face" panose="02020602080505020303" pitchFamily="18" charset="0"/>
              </a:rPr>
              <a:t>th</a:t>
            </a:r>
            <a:r>
              <a:rPr lang="en-CA" sz="3200" dirty="0">
                <a:latin typeface="Baskerville Old Face" panose="02020602080505020303" pitchFamily="18" charset="0"/>
              </a:rPr>
              <a:t>,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AF465-B554-BB46-0131-FB1F5F8D2E5E}"/>
              </a:ext>
            </a:extLst>
          </p:cNvPr>
          <p:cNvSpPr/>
          <p:nvPr/>
        </p:nvSpPr>
        <p:spPr>
          <a:xfrm>
            <a:off x="216131" y="216131"/>
            <a:ext cx="1105593" cy="6467302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  <a:effectLst>
            <a:outerShdw blurRad="50800" dist="38100" algn="l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1DA699D0-8651-E240-9CFC-769C22A2F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1705034" y="5684837"/>
            <a:ext cx="3583940" cy="8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CDC304-B45E-D9EF-765A-3E298745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1739204"/>
            <a:ext cx="8338256" cy="47536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93A62C-BC6E-3BE0-23A3-62D19A7EF895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B1C19ECE-FB38-89B0-456E-54E3F7108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473FC1-8E51-1C76-4BFD-27C3C1E36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FCC Node (1 source)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A5BD6-3C1D-9E4B-10BE-F833B6F38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980" y="3815080"/>
            <a:ext cx="5210099" cy="2851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33DCD2-4AB1-88B7-1BA2-522FB6AE681C}"/>
              </a:ext>
            </a:extLst>
          </p:cNvPr>
          <p:cNvSpPr txBox="1"/>
          <p:nvPr/>
        </p:nvSpPr>
        <p:spPr>
          <a:xfrm>
            <a:off x="8582098" y="2044005"/>
            <a:ext cx="3609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Z Basis Visibility ~100%</a:t>
            </a:r>
          </a:p>
          <a:p>
            <a:endParaRPr lang="en-CA" sz="2800" dirty="0"/>
          </a:p>
          <a:p>
            <a:r>
              <a:rPr lang="en-CA" sz="2800" dirty="0"/>
              <a:t>X Basis Visibility ~80%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E999EC-071F-2F3A-6825-BAD661EB4D80}"/>
              </a:ext>
            </a:extLst>
          </p:cNvPr>
          <p:cNvCxnSpPr>
            <a:cxnSpLocks/>
          </p:cNvCxnSpPr>
          <p:nvPr/>
        </p:nvCxnSpPr>
        <p:spPr>
          <a:xfrm>
            <a:off x="1974227" y="5908414"/>
            <a:ext cx="2425053" cy="0"/>
          </a:xfrm>
          <a:prstGeom prst="straightConnector1">
            <a:avLst/>
          </a:prstGeom>
          <a:ln w="825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E101754-3814-D4FA-63A8-427FE841FF27}"/>
              </a:ext>
            </a:extLst>
          </p:cNvPr>
          <p:cNvSpPr txBox="1"/>
          <p:nvPr/>
        </p:nvSpPr>
        <p:spPr>
          <a:xfrm>
            <a:off x="2506980" y="5908414"/>
            <a:ext cx="313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6.5ns (153MHz)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C3DDE5-9B95-0F78-D0AB-768DAC23BE7C}"/>
              </a:ext>
            </a:extLst>
          </p:cNvPr>
          <p:cNvCxnSpPr>
            <a:cxnSpLocks/>
          </p:cNvCxnSpPr>
          <p:nvPr/>
        </p:nvCxnSpPr>
        <p:spPr>
          <a:xfrm>
            <a:off x="1595120" y="6395241"/>
            <a:ext cx="284480" cy="0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FA4A9E-DCC7-7DC0-8B0D-7C15BAD5A7D4}"/>
              </a:ext>
            </a:extLst>
          </p:cNvPr>
          <p:cNvSpPr txBox="1"/>
          <p:nvPr/>
        </p:nvSpPr>
        <p:spPr>
          <a:xfrm>
            <a:off x="1252220" y="6370392"/>
            <a:ext cx="324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360ps (2.88GHz)</a:t>
            </a:r>
          </a:p>
        </p:txBody>
      </p:sp>
    </p:spTree>
    <p:extLst>
      <p:ext uri="{BB962C8B-B14F-4D97-AF65-F5344CB8AC3E}">
        <p14:creationId xmlns:p14="http://schemas.microsoft.com/office/powerpoint/2010/main" val="236760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944c0de50e_0_0"/>
          <p:cNvSpPr txBox="1">
            <a:spLocks noGrp="1"/>
          </p:cNvSpPr>
          <p:nvPr>
            <p:ph type="title"/>
          </p:nvPr>
        </p:nvSpPr>
        <p:spPr>
          <a:xfrm>
            <a:off x="279402" y="270933"/>
            <a:ext cx="6663266" cy="828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Argonne Quantum Network (ARQNET) Testbed</a:t>
            </a:r>
            <a:endParaRPr dirty="0">
              <a:latin typeface="Baskerville Old Face" panose="02020602080505020303" pitchFamily="18" charset="0"/>
            </a:endParaRPr>
          </a:p>
        </p:txBody>
      </p:sp>
      <p:sp>
        <p:nvSpPr>
          <p:cNvPr id="277" name="Google Shape;277;g2944c0de50e_0_0"/>
          <p:cNvSpPr txBox="1">
            <a:spLocks noGrp="1"/>
          </p:cNvSpPr>
          <p:nvPr>
            <p:ph type="body" idx="1"/>
          </p:nvPr>
        </p:nvSpPr>
        <p:spPr>
          <a:xfrm>
            <a:off x="279402" y="1688378"/>
            <a:ext cx="3997600" cy="444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60933" rtlCol="0" anchor="t" anchorCtr="0">
            <a:noAutofit/>
          </a:bodyPr>
          <a:lstStyle/>
          <a:p>
            <a:pPr marL="230710" indent="-184991">
              <a:spcBef>
                <a:spcPts val="0"/>
              </a:spcBef>
              <a:buSzPct val="100000"/>
            </a:pPr>
            <a:r>
              <a:rPr lang="en-US" sz="1800" dirty="0"/>
              <a:t>Connects 5 buildings in the Argonne campus on a star topology using deployed fiber</a:t>
            </a:r>
            <a:endParaRPr sz="1800" dirty="0"/>
          </a:p>
          <a:p>
            <a:pPr marL="230710" indent="-184991">
              <a:spcBef>
                <a:spcPts val="0"/>
              </a:spcBef>
              <a:buSzPct val="100000"/>
            </a:pPr>
            <a:r>
              <a:rPr lang="en-US" sz="1800" dirty="0"/>
              <a:t>Long distance connections to Fermilab and </a:t>
            </a:r>
            <a:r>
              <a:rPr lang="en-US" sz="1800" dirty="0" err="1"/>
              <a:t>StarLight</a:t>
            </a:r>
            <a:r>
              <a:rPr lang="en-US" sz="1800" dirty="0"/>
              <a:t> using dark fiber</a:t>
            </a:r>
            <a:endParaRPr sz="1800" dirty="0"/>
          </a:p>
          <a:p>
            <a:pPr marL="230710" indent="-184991">
              <a:spcBef>
                <a:spcPts val="0"/>
              </a:spcBef>
              <a:buSzPct val="100000"/>
            </a:pPr>
            <a:r>
              <a:rPr lang="en-US" sz="1800" dirty="0" err="1"/>
              <a:t>NuCrypt</a:t>
            </a:r>
            <a:r>
              <a:rPr lang="en-US" sz="1800" dirty="0"/>
              <a:t> EPS – cascaded SHG-SPDC</a:t>
            </a:r>
            <a:endParaRPr sz="1800" dirty="0"/>
          </a:p>
          <a:p>
            <a:pPr marL="694249" lvl="1" indent="-269656">
              <a:buSzPct val="100000"/>
            </a:pPr>
            <a:r>
              <a:rPr lang="en-US" sz="1800" dirty="0"/>
              <a:t>|HH&gt; + |VV&gt;  Bell state generated in </a:t>
            </a:r>
            <a:r>
              <a:rPr lang="en-US" sz="1800" dirty="0" err="1"/>
              <a:t>Sagnac</a:t>
            </a:r>
            <a:r>
              <a:rPr lang="en-US" sz="1800" dirty="0"/>
              <a:t> Loop</a:t>
            </a:r>
            <a:endParaRPr sz="1800" dirty="0"/>
          </a:p>
          <a:p>
            <a:pPr marL="694249" lvl="1" indent="-269656">
              <a:buSzPct val="100000"/>
            </a:pPr>
            <a:r>
              <a:rPr lang="en-US" sz="1800" dirty="0"/>
              <a:t>3-wavelength channels</a:t>
            </a:r>
            <a:endParaRPr sz="1800" dirty="0"/>
          </a:p>
          <a:p>
            <a:pPr marL="694249" lvl="1" indent="-269656">
              <a:buSzPct val="100000"/>
            </a:pPr>
            <a:r>
              <a:rPr lang="en-US" sz="1800" dirty="0"/>
              <a:t>Pump @ 1550.1 nm (ITU Ch. 34)</a:t>
            </a:r>
            <a:endParaRPr sz="1800" dirty="0"/>
          </a:p>
          <a:p>
            <a:pPr marL="230710" indent="-184991">
              <a:buSzPct val="100000"/>
            </a:pPr>
            <a:r>
              <a:rPr lang="en-US" sz="1800" dirty="0" err="1"/>
              <a:t>Polatis</a:t>
            </a:r>
            <a:r>
              <a:rPr lang="en-US" sz="1800" dirty="0"/>
              <a:t> 16x16 SDN Switch</a:t>
            </a:r>
            <a:endParaRPr sz="1800" dirty="0"/>
          </a:p>
          <a:p>
            <a:pPr marL="694249" lvl="1" indent="-269656">
              <a:buSzPct val="100000"/>
            </a:pPr>
            <a:r>
              <a:rPr lang="en-US" sz="1800" dirty="0"/>
              <a:t>16 input and output channels</a:t>
            </a:r>
            <a:endParaRPr sz="1800" dirty="0"/>
          </a:p>
          <a:p>
            <a:pPr marL="694249" lvl="1" indent="-269656">
              <a:buSzPct val="100000"/>
            </a:pPr>
            <a:r>
              <a:rPr lang="en-US" sz="1800" dirty="0"/>
              <a:t>Controlled via REST and NETCONF APIs</a:t>
            </a:r>
            <a:endParaRPr sz="1800" dirty="0"/>
          </a:p>
          <a:p>
            <a:pPr marL="230710" indent="-184991">
              <a:buSzPct val="100000"/>
            </a:pPr>
            <a:r>
              <a:rPr lang="en-US" sz="1800" dirty="0"/>
              <a:t>Quantum Opus SNSPD</a:t>
            </a:r>
            <a:endParaRPr sz="1800" dirty="0"/>
          </a:p>
          <a:p>
            <a:pPr marL="694249" lvl="1" indent="-269656">
              <a:buSzPct val="100000"/>
            </a:pPr>
            <a:r>
              <a:rPr lang="en-US" sz="1800" dirty="0"/>
              <a:t>2 detectors</a:t>
            </a:r>
            <a:endParaRPr sz="1800" dirty="0"/>
          </a:p>
          <a:p>
            <a:pPr marL="694249" lvl="1" indent="-269656">
              <a:buSzPct val="100000"/>
            </a:pPr>
            <a:r>
              <a:rPr lang="en-US" sz="1800" dirty="0"/>
              <a:t>85% efficiency at 1550 nm</a:t>
            </a:r>
            <a:endParaRPr sz="1800" dirty="0"/>
          </a:p>
          <a:p>
            <a:pPr marL="0" indent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278" name="Google Shape;278;g2944c0de50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998" y="1749469"/>
            <a:ext cx="2951604" cy="456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944c0de50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0703" y="1748729"/>
            <a:ext cx="4096699" cy="456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EF313C-2818-C721-DE6E-F98B0A4BC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85" y="-116696"/>
            <a:ext cx="3810000" cy="1320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60D3A-7B48-71E1-B87C-55C67BFEC2DF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2228AFC-DDD3-0121-5219-90D7D3F3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Baskerville Old Face" panose="02020602080505020303" pitchFamily="18" charset="0"/>
              </a:rPr>
              <a:t>Timing and Synchronization Network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E25E4-03C4-849C-D341-FCF45C021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69" y="-60959"/>
            <a:ext cx="3810000" cy="132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BFCCB-1E1A-3161-7401-836581617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8" y="1473199"/>
            <a:ext cx="8107550" cy="5001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195859-438B-A69B-70E9-2029B38B6A65}"/>
              </a:ext>
            </a:extLst>
          </p:cNvPr>
          <p:cNvSpPr txBox="1"/>
          <p:nvPr/>
        </p:nvSpPr>
        <p:spPr>
          <a:xfrm>
            <a:off x="8378138" y="1591741"/>
            <a:ext cx="35484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Timing circuit between Fermi and Argonne for Entanglement Distribution.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square pulses </a:t>
            </a:r>
            <a:r>
              <a:rPr lang="en-US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dirty="0">
                <a:effectLst/>
                <a:latin typeface="Helvetica" pitchFamily="2" charset="0"/>
              </a:rPr>
              <a:t> clock signal grey Gaussian Pulse </a:t>
            </a:r>
            <a:r>
              <a:rPr lang="en-US" dirty="0">
                <a:effectLst/>
                <a:latin typeface="Helvetica" pitchFamily="2" charset="0"/>
                <a:sym typeface="Wingdings" pitchFamily="2" charset="2"/>
              </a:rPr>
              <a:t> </a:t>
            </a:r>
            <a:r>
              <a:rPr lang="en-US" dirty="0">
                <a:effectLst/>
                <a:latin typeface="Helvetica" pitchFamily="2" charset="0"/>
              </a:rPr>
              <a:t>quantum light </a:t>
            </a:r>
          </a:p>
          <a:p>
            <a:r>
              <a:rPr lang="en-US" dirty="0">
                <a:latin typeface="Helvetica" pitchFamily="2" charset="0"/>
              </a:rPr>
              <a:t>Red Gaussian Pulse </a:t>
            </a:r>
            <a:r>
              <a:rPr lang="en-US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en-US" dirty="0">
                <a:effectLst/>
                <a:latin typeface="Helvetica" pitchFamily="2" charset="0"/>
              </a:rPr>
              <a:t>second harmonic (768 nm),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The photon pairs are produced at FNAL-FCC and routed either 2 km away to FNAL-DAB</a:t>
            </a:r>
          </a:p>
          <a:p>
            <a:r>
              <a:rPr lang="en-US" dirty="0">
                <a:effectLst/>
                <a:latin typeface="Helvetica" pitchFamily="2" charset="0"/>
              </a:rPr>
              <a:t>or 57 km away to ANL through software provided with the optical switch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D49DE1-0DF4-9480-7410-775140C37D34}"/>
              </a:ext>
            </a:extLst>
          </p:cNvPr>
          <p:cNvSpPr txBox="1"/>
          <p:nvPr/>
        </p:nvSpPr>
        <p:spPr>
          <a:xfrm>
            <a:off x="179917" y="6402738"/>
            <a:ext cx="1201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HelveticaNeue Regular"/>
              </a:rPr>
              <a:t>Ref: K. Kapoor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HelveticaNeue Regular"/>
              </a:rPr>
              <a:t>et al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HelveticaNeue Regular"/>
              </a:rPr>
              <a:t>., "Picosecond Synchronization System for the Distribution of Photon Pairs Through a Fiber Link Between Fermilab and Argonne National Laboratories," in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HelveticaNeue Regular"/>
              </a:rPr>
              <a:t>IEEE Journal of Quantum Electronics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HelveticaNeue Regular"/>
              </a:rPr>
              <a:t>, vol. 59, no. 4, pp. 1-7, Aug. 2023, Art no. 9300107, </a:t>
            </a:r>
            <a:r>
              <a:rPr lang="en-US" sz="12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HelveticaNeue Regular"/>
              </a:rPr>
              <a:t>: 10.1109/JQE.2023.3240756.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6625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5DD012-C68A-C703-0BFF-0709D4E5A716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ABF276B8-DBFC-6E0E-2300-BB98F6A7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8" b="15738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5BC3954-5973-6A76-D20C-E2A0EE6A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Where we’re headed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0369AA-541A-37E8-8218-359F76C53DA2}"/>
              </a:ext>
            </a:extLst>
          </p:cNvPr>
          <p:cNvSpPr txBox="1"/>
          <p:nvPr/>
        </p:nvSpPr>
        <p:spPr>
          <a:xfrm>
            <a:off x="934720" y="1981200"/>
            <a:ext cx="1076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Prepare Argonne for the the Bob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Modifying the timing synchronization circuit (if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Participate in setting up the low jitter SNSPDs</a:t>
            </a:r>
          </a:p>
        </p:txBody>
      </p:sp>
    </p:spTree>
    <p:extLst>
      <p:ext uri="{BB962C8B-B14F-4D97-AF65-F5344CB8AC3E}">
        <p14:creationId xmlns:p14="http://schemas.microsoft.com/office/powerpoint/2010/main" val="2371069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5DD012-C68A-C703-0BFF-0709D4E5A716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ABF276B8-DBFC-6E0E-2300-BB98F6A78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5BC3954-5973-6A76-D20C-E2A0EE6A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Where we’re headed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0369AA-541A-37E8-8218-359F76C53DA2}"/>
              </a:ext>
            </a:extLst>
          </p:cNvPr>
          <p:cNvSpPr txBox="1"/>
          <p:nvPr/>
        </p:nvSpPr>
        <p:spPr>
          <a:xfrm>
            <a:off x="934720" y="1981200"/>
            <a:ext cx="1076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Working on coexistence of Classical and Quantum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Adding high-rate sources to the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3600" dirty="0"/>
              <a:t>Upgrading existing SNSPDs to lower jitter.</a:t>
            </a:r>
          </a:p>
          <a:p>
            <a:endParaRPr lang="en-CA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Swapping between Fermilab and Argonne</a:t>
            </a:r>
          </a:p>
        </p:txBody>
      </p:sp>
    </p:spTree>
    <p:extLst>
      <p:ext uri="{BB962C8B-B14F-4D97-AF65-F5344CB8AC3E}">
        <p14:creationId xmlns:p14="http://schemas.microsoft.com/office/powerpoint/2010/main" val="199827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8C3FF6-5306-019F-9EFF-1C382DF88264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4EF2418A-E7EA-3B38-58A7-643A96BDB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F8B9DC-83CD-E064-72EF-ADE2B566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Geographical Locations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1279CE-0053-9D53-EA60-C07060682562}"/>
              </a:ext>
            </a:extLst>
          </p:cNvPr>
          <p:cNvGrpSpPr/>
          <p:nvPr/>
        </p:nvGrpSpPr>
        <p:grpSpPr>
          <a:xfrm>
            <a:off x="2541548" y="1771375"/>
            <a:ext cx="7108904" cy="4689388"/>
            <a:chOff x="543499" y="1622194"/>
            <a:chExt cx="7108904" cy="468938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B10202-32B1-7C52-48FA-B52B038C5F9C}"/>
                </a:ext>
              </a:extLst>
            </p:cNvPr>
            <p:cNvGrpSpPr/>
            <p:nvPr/>
          </p:nvGrpSpPr>
          <p:grpSpPr>
            <a:xfrm>
              <a:off x="543499" y="1622194"/>
              <a:ext cx="7108904" cy="4689388"/>
              <a:chOff x="543499" y="1622194"/>
              <a:chExt cx="7108904" cy="468938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8859791-A5CA-1683-C585-4FC561794185}"/>
                  </a:ext>
                </a:extLst>
              </p:cNvPr>
              <p:cNvGrpSpPr/>
              <p:nvPr/>
            </p:nvGrpSpPr>
            <p:grpSpPr>
              <a:xfrm>
                <a:off x="543499" y="1622194"/>
                <a:ext cx="7108904" cy="4689388"/>
                <a:chOff x="543499" y="1622194"/>
                <a:chExt cx="7108904" cy="4689388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89C706A-C029-7761-84BA-EB1B779C8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3499" y="1794666"/>
                  <a:ext cx="5552501" cy="4516916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23889AC-EC47-7968-B23A-D4E182376618}"/>
                    </a:ext>
                  </a:extLst>
                </p:cNvPr>
                <p:cNvSpPr txBox="1"/>
                <p:nvPr/>
              </p:nvSpPr>
              <p:spPr>
                <a:xfrm>
                  <a:off x="1696720" y="2430074"/>
                  <a:ext cx="9448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FF00"/>
                      </a:solidFill>
                    </a:rPr>
                    <a:t>IERC</a:t>
                  </a:r>
                </a:p>
              </p:txBody>
            </p:sp>
            <p:sp>
              <p:nvSpPr>
                <p:cNvPr id="12" name="Star: 5 Points 11">
                  <a:extLst>
                    <a:ext uri="{FF2B5EF4-FFF2-40B4-BE49-F238E27FC236}">
                      <a16:creationId xmlns:a16="http://schemas.microsoft.com/office/drawing/2014/main" id="{D26D4A96-812D-00F8-424A-66E32863390B}"/>
                    </a:ext>
                  </a:extLst>
                </p:cNvPr>
                <p:cNvSpPr/>
                <p:nvPr/>
              </p:nvSpPr>
              <p:spPr>
                <a:xfrm>
                  <a:off x="2405349" y="2615410"/>
                  <a:ext cx="472501" cy="486714"/>
                </a:xfrm>
                <a:prstGeom prst="star5">
                  <a:avLst/>
                </a:prstGeom>
                <a:solidFill>
                  <a:srgbClr val="03AD2B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>
                    <a:solidFill>
                      <a:srgbClr val="00B0F0"/>
                    </a:solidFill>
                  </a:endParaRP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F3FE9784-DA36-28F3-ED89-9074EE7ED0D5}"/>
                    </a:ext>
                  </a:extLst>
                </p:cNvPr>
                <p:cNvCxnSpPr>
                  <a:cxnSpLocks/>
                  <a:stCxn id="10" idx="3"/>
                </p:cNvCxnSpPr>
                <p:nvPr/>
              </p:nvCxnSpPr>
              <p:spPr>
                <a:xfrm>
                  <a:off x="3796021" y="2430073"/>
                  <a:ext cx="1715840" cy="2972352"/>
                </a:xfrm>
                <a:prstGeom prst="straightConnector1">
                  <a:avLst/>
                </a:prstGeom>
                <a:ln w="825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5CF5BF94-5E5F-6629-73EA-A2BBCB7A9A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08592" y="2953294"/>
                  <a:ext cx="2703269" cy="2449131"/>
                </a:xfrm>
                <a:prstGeom prst="straightConnector1">
                  <a:avLst/>
                </a:prstGeom>
                <a:ln w="825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D87FABA-2659-ECA3-4856-8B3960B4530B}"/>
                    </a:ext>
                  </a:extLst>
                </p:cNvPr>
                <p:cNvSpPr txBox="1"/>
                <p:nvPr/>
              </p:nvSpPr>
              <p:spPr>
                <a:xfrm>
                  <a:off x="4617108" y="3167390"/>
                  <a:ext cx="9448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0000"/>
                      </a:solidFill>
                    </a:rPr>
                    <a:t>2km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F39EE72-0ACB-4659-9B5B-8734B93565C6}"/>
                    </a:ext>
                  </a:extLst>
                </p:cNvPr>
                <p:cNvSpPr txBox="1"/>
                <p:nvPr/>
              </p:nvSpPr>
              <p:spPr>
                <a:xfrm>
                  <a:off x="2099902" y="2099822"/>
                  <a:ext cx="14598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0000"/>
                      </a:solidFill>
                    </a:rPr>
                    <a:t>0.58km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EF5DBA6-1B56-44D6-7997-E2B45BCD4933}"/>
                    </a:ext>
                  </a:extLst>
                </p:cNvPr>
                <p:cNvSpPr txBox="1"/>
                <p:nvPr/>
              </p:nvSpPr>
              <p:spPr>
                <a:xfrm>
                  <a:off x="2483472" y="3704551"/>
                  <a:ext cx="128585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0000"/>
                      </a:solidFill>
                    </a:rPr>
                    <a:t>2.08km</a:t>
                  </a: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0FD128FA-EFD8-D58C-4178-155E6DAA6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38571" y="2326095"/>
                  <a:ext cx="2791443" cy="57202"/>
                </a:xfrm>
                <a:prstGeom prst="straightConnector1">
                  <a:avLst/>
                </a:prstGeom>
                <a:ln w="825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Star: 5 Points 26">
                  <a:extLst>
                    <a:ext uri="{FF2B5EF4-FFF2-40B4-BE49-F238E27FC236}">
                      <a16:creationId xmlns:a16="http://schemas.microsoft.com/office/drawing/2014/main" id="{B0BF5B77-38FF-5572-0909-FF85926379D3}"/>
                    </a:ext>
                  </a:extLst>
                </p:cNvPr>
                <p:cNvSpPr/>
                <p:nvPr/>
              </p:nvSpPr>
              <p:spPr>
                <a:xfrm>
                  <a:off x="6580448" y="2059312"/>
                  <a:ext cx="472501" cy="486714"/>
                </a:xfrm>
                <a:prstGeom prst="star5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855A940-BA77-A262-2423-B5453538C20D}"/>
                    </a:ext>
                  </a:extLst>
                </p:cNvPr>
                <p:cNvSpPr txBox="1"/>
                <p:nvPr/>
              </p:nvSpPr>
              <p:spPr>
                <a:xfrm>
                  <a:off x="6172838" y="1622194"/>
                  <a:ext cx="147956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/>
                    <a:t>Argonne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F31106D-05FD-D112-D2CE-C02D006588C5}"/>
                    </a:ext>
                  </a:extLst>
                </p:cNvPr>
                <p:cNvSpPr txBox="1"/>
                <p:nvPr/>
              </p:nvSpPr>
              <p:spPr>
                <a:xfrm>
                  <a:off x="6159482" y="2575271"/>
                  <a:ext cx="107509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0000"/>
                      </a:solidFill>
                    </a:rPr>
                    <a:t>59km</a:t>
                  </a:r>
                </a:p>
              </p:txBody>
            </p:sp>
          </p:grpSp>
          <p:sp>
            <p:nvSpPr>
              <p:cNvPr id="10" name="Star: 5 Points 9">
                <a:extLst>
                  <a:ext uri="{FF2B5EF4-FFF2-40B4-BE49-F238E27FC236}">
                    <a16:creationId xmlns:a16="http://schemas.microsoft.com/office/drawing/2014/main" id="{BCB28332-702B-C65A-4599-95B89B6AC47F}"/>
                  </a:ext>
                </a:extLst>
              </p:cNvPr>
              <p:cNvSpPr/>
              <p:nvPr/>
            </p:nvSpPr>
            <p:spPr>
              <a:xfrm>
                <a:off x="3413760" y="1943360"/>
                <a:ext cx="472501" cy="486714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0CE9446-29C9-812F-7D4E-9A9F91585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8465" y="2398995"/>
                <a:ext cx="1045256" cy="585378"/>
              </a:xfrm>
              <a:prstGeom prst="straightConnector1">
                <a:avLst/>
              </a:prstGeom>
              <a:ln w="825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27DEB189-AB6E-3911-581B-D2849C3F8AC4}"/>
                </a:ext>
              </a:extLst>
            </p:cNvPr>
            <p:cNvSpPr/>
            <p:nvPr/>
          </p:nvSpPr>
          <p:spPr>
            <a:xfrm>
              <a:off x="5364480" y="5402425"/>
              <a:ext cx="472501" cy="486714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79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5DD012-C68A-C703-0BFF-0709D4E5A716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ABF276B8-DBFC-6E0E-2300-BB98F6A78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5BC3954-5973-6A76-D20C-E2A0EE6A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Motivating ES – Repeaters!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9B3DE-E03C-B61A-F35A-13F918317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880" y="1789956"/>
            <a:ext cx="7395365" cy="4258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FAA0E-4EAC-EBFE-16EA-D2BC29F017AA}"/>
              </a:ext>
            </a:extLst>
          </p:cNvPr>
          <p:cNvSpPr txBox="1"/>
          <p:nvPr/>
        </p:nvSpPr>
        <p:spPr>
          <a:xfrm>
            <a:off x="2592302" y="6147398"/>
            <a:ext cx="695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Nicolas </a:t>
            </a:r>
            <a:r>
              <a:rPr lang="en-CA" sz="1600" dirty="0" err="1"/>
              <a:t>Sangouard</a:t>
            </a:r>
            <a:r>
              <a:rPr lang="en-CA" sz="1600" dirty="0"/>
              <a:t>, Christoph Simon, Hugues de </a:t>
            </a:r>
            <a:r>
              <a:rPr lang="en-CA" sz="1600" dirty="0" err="1"/>
              <a:t>Riedmatten</a:t>
            </a:r>
            <a:r>
              <a:rPr lang="en-CA" sz="1600" dirty="0"/>
              <a:t>, and Nicolas Gisin. </a:t>
            </a:r>
            <a:r>
              <a:rPr lang="en-CA" sz="1600" i="1" dirty="0"/>
              <a:t>Rev. Mod. Phys. </a:t>
            </a:r>
            <a:r>
              <a:rPr lang="en-CA" sz="1600" dirty="0"/>
              <a:t>83, 33 (2011).</a:t>
            </a:r>
          </a:p>
        </p:txBody>
      </p:sp>
    </p:spTree>
    <p:extLst>
      <p:ext uri="{BB962C8B-B14F-4D97-AF65-F5344CB8AC3E}">
        <p14:creationId xmlns:p14="http://schemas.microsoft.com/office/powerpoint/2010/main" val="384388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393D18-1C85-54D4-D062-28200FE4D0B4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578A2907-A011-8DF7-1D08-5C067BF59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1F3BDA-D297-49DE-CBBF-7A76E0BC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13320" cy="1325563"/>
          </a:xfrm>
        </p:spPr>
        <p:txBody>
          <a:bodyPr>
            <a:normAutofit/>
          </a:bodyPr>
          <a:lstStyle/>
          <a:p>
            <a:r>
              <a:rPr lang="en-CA" sz="4000" dirty="0">
                <a:latin typeface="Baskerville Old Face" panose="02020602080505020303" pitchFamily="18" charset="0"/>
              </a:rPr>
              <a:t>Entanglement Swapping Theory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DF27BB-9C1C-B743-5FB0-7261AC88E271}"/>
              </a:ext>
            </a:extLst>
          </p:cNvPr>
          <p:cNvGrpSpPr/>
          <p:nvPr/>
        </p:nvGrpSpPr>
        <p:grpSpPr>
          <a:xfrm>
            <a:off x="270588" y="2099157"/>
            <a:ext cx="4182880" cy="2099723"/>
            <a:chOff x="1473467" y="2867359"/>
            <a:chExt cx="4182880" cy="209972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BA218F4-1346-85CC-3CD1-F9AEB6D51CAC}"/>
                </a:ext>
              </a:extLst>
            </p:cNvPr>
            <p:cNvGrpSpPr/>
            <p:nvPr/>
          </p:nvGrpSpPr>
          <p:grpSpPr>
            <a:xfrm>
              <a:off x="1473467" y="3643208"/>
              <a:ext cx="4182880" cy="1323874"/>
              <a:chOff x="1066565" y="4799911"/>
              <a:chExt cx="4182880" cy="132387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9B27F28-1418-3ABA-1EAC-B4EF65CDEC7D}"/>
                  </a:ext>
                </a:extLst>
              </p:cNvPr>
              <p:cNvGrpSpPr/>
              <p:nvPr/>
            </p:nvGrpSpPr>
            <p:grpSpPr>
              <a:xfrm>
                <a:off x="3535680" y="5541970"/>
                <a:ext cx="1503680" cy="581815"/>
                <a:chOff x="2072640" y="5402425"/>
                <a:chExt cx="1503680" cy="581815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D9EE8B2-7F56-C8E2-90CB-16FD0FC486AB}"/>
                    </a:ext>
                  </a:extLst>
                </p:cNvPr>
                <p:cNvSpPr/>
                <p:nvPr/>
              </p:nvSpPr>
              <p:spPr>
                <a:xfrm>
                  <a:off x="2113280" y="5402425"/>
                  <a:ext cx="1300480" cy="581815"/>
                </a:xfrm>
                <a:prstGeom prst="rect">
                  <a:avLst/>
                </a:prstGeom>
                <a:solidFill>
                  <a:srgbClr val="00B0F0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29BCEA1-45AF-2597-B7D2-766AF739CEB9}"/>
                    </a:ext>
                  </a:extLst>
                </p:cNvPr>
                <p:cNvSpPr txBox="1"/>
                <p:nvPr/>
              </p:nvSpPr>
              <p:spPr>
                <a:xfrm>
                  <a:off x="2072640" y="5508666"/>
                  <a:ext cx="15036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/>
                    <a:t>EPR Source 2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C3A8861-7D5E-191A-8B01-C650B1D3A917}"/>
                  </a:ext>
                </a:extLst>
              </p:cNvPr>
              <p:cNvGrpSpPr/>
              <p:nvPr/>
            </p:nvGrpSpPr>
            <p:grpSpPr>
              <a:xfrm>
                <a:off x="1300480" y="5541969"/>
                <a:ext cx="1503680" cy="581815"/>
                <a:chOff x="2072640" y="5402425"/>
                <a:chExt cx="1503680" cy="581815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9F21DCE-E47F-BFFB-3E55-250AB47CA100}"/>
                    </a:ext>
                  </a:extLst>
                </p:cNvPr>
                <p:cNvSpPr/>
                <p:nvPr/>
              </p:nvSpPr>
              <p:spPr>
                <a:xfrm>
                  <a:off x="2113280" y="5402425"/>
                  <a:ext cx="1300480" cy="581815"/>
                </a:xfrm>
                <a:prstGeom prst="rect">
                  <a:avLst/>
                </a:prstGeom>
                <a:solidFill>
                  <a:srgbClr val="00B0F0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42AC9F0-9178-8D1F-846B-D34D473E0CE2}"/>
                    </a:ext>
                  </a:extLst>
                </p:cNvPr>
                <p:cNvSpPr txBox="1"/>
                <p:nvPr/>
              </p:nvSpPr>
              <p:spPr>
                <a:xfrm>
                  <a:off x="2072640" y="5508666"/>
                  <a:ext cx="15036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/>
                    <a:t>EPR Source 1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3B43FBA-8D3F-78C2-6822-73C4822872EE}"/>
                  </a:ext>
                </a:extLst>
              </p:cNvPr>
              <p:cNvGrpSpPr/>
              <p:nvPr/>
            </p:nvGrpSpPr>
            <p:grpSpPr>
              <a:xfrm>
                <a:off x="1337310" y="4802983"/>
                <a:ext cx="1430020" cy="738985"/>
                <a:chOff x="1374140" y="4663440"/>
                <a:chExt cx="1430020" cy="738985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1D8D028A-DFA4-30F9-BE23-0B11348978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52320" y="4663440"/>
                  <a:ext cx="751840" cy="738985"/>
                </a:xfrm>
                <a:prstGeom prst="straightConnector1">
                  <a:avLst/>
                </a:prstGeom>
                <a:ln w="50800">
                  <a:solidFill>
                    <a:srgbClr val="D13E2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4C85BE4A-1441-2F82-4D4C-2E4C615EE8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374140" y="4663440"/>
                  <a:ext cx="711200" cy="735913"/>
                </a:xfrm>
                <a:prstGeom prst="straightConnector1">
                  <a:avLst/>
                </a:prstGeom>
                <a:ln w="50800">
                  <a:solidFill>
                    <a:srgbClr val="D13E2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38DC722-C7F5-EAAF-15A6-96655264EB1E}"/>
                  </a:ext>
                </a:extLst>
              </p:cNvPr>
              <p:cNvGrpSpPr/>
              <p:nvPr/>
            </p:nvGrpSpPr>
            <p:grpSpPr>
              <a:xfrm>
                <a:off x="3572510" y="4799911"/>
                <a:ext cx="1430020" cy="738985"/>
                <a:chOff x="1374140" y="4663440"/>
                <a:chExt cx="1430020" cy="738985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28C3DC16-BC27-7EE9-5212-E143FA920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52320" y="4663440"/>
                  <a:ext cx="751840" cy="738985"/>
                </a:xfrm>
                <a:prstGeom prst="straightConnector1">
                  <a:avLst/>
                </a:prstGeom>
                <a:ln w="50800">
                  <a:solidFill>
                    <a:srgbClr val="D13E2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1DEDFABC-7CA0-ABA6-12F3-6B30BDDF4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374140" y="4663440"/>
                  <a:ext cx="711200" cy="735913"/>
                </a:xfrm>
                <a:prstGeom prst="straightConnector1">
                  <a:avLst/>
                </a:prstGeom>
                <a:ln w="50800">
                  <a:solidFill>
                    <a:srgbClr val="D13E2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AD129C8-07CD-4F17-DEC4-13B2F77C5984}"/>
                  </a:ext>
                </a:extLst>
              </p:cNvPr>
              <p:cNvSpPr txBox="1"/>
              <p:nvPr/>
            </p:nvSpPr>
            <p:spPr>
              <a:xfrm>
                <a:off x="1066565" y="4885734"/>
                <a:ext cx="3473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AB7FE7-071C-0448-B70E-DDB95EBF927B}"/>
                  </a:ext>
                </a:extLst>
              </p:cNvPr>
              <p:cNvSpPr txBox="1"/>
              <p:nvPr/>
            </p:nvSpPr>
            <p:spPr>
              <a:xfrm>
                <a:off x="2661855" y="4906257"/>
                <a:ext cx="3473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07E300-D9A1-2555-9308-011325040306}"/>
                  </a:ext>
                </a:extLst>
              </p:cNvPr>
              <p:cNvSpPr txBox="1"/>
              <p:nvPr/>
            </p:nvSpPr>
            <p:spPr>
              <a:xfrm>
                <a:off x="3310657" y="4906257"/>
                <a:ext cx="3473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6B8A67-F6E2-FCC0-15E6-B6160C5EED5C}"/>
                  </a:ext>
                </a:extLst>
              </p:cNvPr>
              <p:cNvSpPr txBox="1"/>
              <p:nvPr/>
            </p:nvSpPr>
            <p:spPr>
              <a:xfrm>
                <a:off x="4902133" y="4906257"/>
                <a:ext cx="3473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84F3DDF-FF41-BB83-3579-5714A0ECB003}"/>
                    </a:ext>
                  </a:extLst>
                </p:cNvPr>
                <p:cNvSpPr txBox="1"/>
                <p:nvPr/>
              </p:nvSpPr>
              <p:spPr>
                <a:xfrm>
                  <a:off x="1683522" y="2867359"/>
                  <a:ext cx="17325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CA" sz="2800" b="0" i="0" smtClean="0">
                                        <a:latin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p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en-CA" sz="28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84F3DDF-FF41-BB83-3579-5714A0ECB0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522" y="2867359"/>
                  <a:ext cx="1732547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40FF211-8A61-C9CA-9886-186E47ED23E1}"/>
                    </a:ext>
                  </a:extLst>
                </p:cNvPr>
                <p:cNvSpPr txBox="1"/>
                <p:nvPr/>
              </p:nvSpPr>
              <p:spPr>
                <a:xfrm>
                  <a:off x="3891215" y="2867359"/>
                  <a:ext cx="17325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CA" sz="2800" b="0" i="0" smtClean="0">
                                        <a:latin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p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sub>
                        </m:sSub>
                      </m:oMath>
                    </m:oMathPara>
                  </a14:m>
                  <a:endParaRPr lang="en-CA" sz="28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40FF211-8A61-C9CA-9886-186E47ED2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215" y="2867359"/>
                  <a:ext cx="173254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6CE7A4-DB72-EF19-D39C-1CDD5F478434}"/>
                  </a:ext>
                </a:extLst>
              </p:cNvPr>
              <p:cNvSpPr txBox="1"/>
              <p:nvPr/>
            </p:nvSpPr>
            <p:spPr>
              <a:xfrm>
                <a:off x="4917753" y="2005864"/>
                <a:ext cx="8099133" cy="321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1234</m:t>
                          </m:r>
                        </m:sub>
                      </m:sSub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sub>
                      </m:sSub>
                    </m:oMath>
                  </m:oMathPara>
                </a14:m>
                <a:endParaRPr lang="en-CA" sz="2800" b="0" dirty="0"/>
              </a:p>
              <a:p>
                <a:endParaRPr lang="en-CA" sz="2800" b="0" dirty="0"/>
              </a:p>
              <a:p>
                <a:r>
                  <a:rPr lang="en-CA" sz="2800" dirty="0"/>
                  <a:t> </a:t>
                </a:r>
                <a14:m>
                  <m:oMath xmlns:m="http://schemas.openxmlformats.org/officeDocument/2006/math"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      =</m:t>
                    </m:r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𝑒𝑒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⟩+|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𝑙𝑙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⟩)⊗(|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𝑒𝑒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⟩+|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𝑙𝑙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⟩)</m:t>
                    </m:r>
                  </m:oMath>
                </a14:m>
                <a:endParaRPr lang="en-CA" sz="2800" b="0" dirty="0"/>
              </a:p>
              <a:p>
                <a:endParaRPr lang="en-CA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CA" sz="2800" dirty="0">
                    <a:ea typeface="Cambria Math" panose="020405030504060302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b>
                    </m:sSub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CA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b>
                    </m:sSub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CA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+ </m:t>
                    </m:r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b>
                    </m:sSub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CA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b>
                    </m:sSub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CA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6CE7A4-DB72-EF19-D39C-1CDD5F478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753" y="2005864"/>
                <a:ext cx="8099133" cy="3210110"/>
              </a:xfrm>
              <a:prstGeom prst="rect">
                <a:avLst/>
              </a:prstGeom>
              <a:blipFill>
                <a:blip r:embed="rId5"/>
                <a:stretch>
                  <a:fillRect b="-113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5FEB2106-8E02-49F1-9574-50188383D1FA}"/>
              </a:ext>
            </a:extLst>
          </p:cNvPr>
          <p:cNvSpPr txBox="1"/>
          <p:nvPr/>
        </p:nvSpPr>
        <p:spPr>
          <a:xfrm>
            <a:off x="4453468" y="5574949"/>
            <a:ext cx="7067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A projective measurement of photons 2 and 3 in the </a:t>
            </a:r>
            <a:r>
              <a:rPr lang="en-CA" sz="2800" b="1" dirty="0"/>
              <a:t>Bell basis </a:t>
            </a:r>
            <a:r>
              <a:rPr lang="en-CA" sz="2800" dirty="0"/>
              <a:t>entangles photons 1 and 4 </a:t>
            </a:r>
          </a:p>
        </p:txBody>
      </p:sp>
    </p:spTree>
    <p:extLst>
      <p:ext uri="{BB962C8B-B14F-4D97-AF65-F5344CB8AC3E}">
        <p14:creationId xmlns:p14="http://schemas.microsoft.com/office/powerpoint/2010/main" val="407129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0BB462-537C-246A-6BF2-78FC00DB0F29}"/>
              </a:ext>
            </a:extLst>
          </p:cNvPr>
          <p:cNvGrpSpPr/>
          <p:nvPr/>
        </p:nvGrpSpPr>
        <p:grpSpPr>
          <a:xfrm>
            <a:off x="270588" y="1975959"/>
            <a:ext cx="5552501" cy="4516916"/>
            <a:chOff x="543499" y="1794666"/>
            <a:chExt cx="5552501" cy="45169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AC0836B-7549-D0A8-A48C-6BEA876206C3}"/>
                </a:ext>
              </a:extLst>
            </p:cNvPr>
            <p:cNvGrpSpPr/>
            <p:nvPr/>
          </p:nvGrpSpPr>
          <p:grpSpPr>
            <a:xfrm>
              <a:off x="543499" y="1794666"/>
              <a:ext cx="5552501" cy="4516916"/>
              <a:chOff x="543499" y="1794666"/>
              <a:chExt cx="5552501" cy="451691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5CC0AE5-15A1-0CF2-0044-6A4FF6CD988B}"/>
                  </a:ext>
                </a:extLst>
              </p:cNvPr>
              <p:cNvGrpSpPr/>
              <p:nvPr/>
            </p:nvGrpSpPr>
            <p:grpSpPr>
              <a:xfrm>
                <a:off x="543499" y="1794666"/>
                <a:ext cx="5552501" cy="4516916"/>
                <a:chOff x="543499" y="1794666"/>
                <a:chExt cx="5552501" cy="4516916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68E46223-0B55-4CCC-005D-D1DFF19CD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43499" y="1794666"/>
                  <a:ext cx="5552501" cy="4516916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E6E8217-A767-D2C6-870F-82FD195EC224}"/>
                    </a:ext>
                  </a:extLst>
                </p:cNvPr>
                <p:cNvSpPr txBox="1"/>
                <p:nvPr/>
              </p:nvSpPr>
              <p:spPr>
                <a:xfrm>
                  <a:off x="1696720" y="2430074"/>
                  <a:ext cx="9448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FF00"/>
                      </a:solidFill>
                    </a:rPr>
                    <a:t>IERC</a:t>
                  </a:r>
                </a:p>
              </p:txBody>
            </p:sp>
            <p:sp>
              <p:nvSpPr>
                <p:cNvPr id="13" name="Star: 5 Points 12">
                  <a:extLst>
                    <a:ext uri="{FF2B5EF4-FFF2-40B4-BE49-F238E27FC236}">
                      <a16:creationId xmlns:a16="http://schemas.microsoft.com/office/drawing/2014/main" id="{E9E0BDD8-8967-AB62-4A9A-A9FEDD18B71B}"/>
                    </a:ext>
                  </a:extLst>
                </p:cNvPr>
                <p:cNvSpPr/>
                <p:nvPr/>
              </p:nvSpPr>
              <p:spPr>
                <a:xfrm>
                  <a:off x="2405349" y="2615410"/>
                  <a:ext cx="472501" cy="486714"/>
                </a:xfrm>
                <a:prstGeom prst="star5">
                  <a:avLst/>
                </a:prstGeom>
                <a:solidFill>
                  <a:srgbClr val="03AD2B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>
                    <a:solidFill>
                      <a:srgbClr val="00B0F0"/>
                    </a:solidFill>
                  </a:endParaRP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74A6F517-9A69-5C91-E8E5-37AFDE2C6F59}"/>
                    </a:ext>
                  </a:extLst>
                </p:cNvPr>
                <p:cNvCxnSpPr>
                  <a:cxnSpLocks/>
                  <a:stCxn id="9" idx="3"/>
                </p:cNvCxnSpPr>
                <p:nvPr/>
              </p:nvCxnSpPr>
              <p:spPr>
                <a:xfrm>
                  <a:off x="3796021" y="2430073"/>
                  <a:ext cx="1715840" cy="2972352"/>
                </a:xfrm>
                <a:prstGeom prst="straightConnector1">
                  <a:avLst/>
                </a:prstGeom>
                <a:ln w="825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88F80DF4-D01E-6ABB-788E-EF21A92F4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08592" y="2953294"/>
                  <a:ext cx="2703269" cy="2449131"/>
                </a:xfrm>
                <a:prstGeom prst="straightConnector1">
                  <a:avLst/>
                </a:prstGeom>
                <a:ln w="825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B256A53-3E6C-34F0-1B9E-00826E7E447F}"/>
                    </a:ext>
                  </a:extLst>
                </p:cNvPr>
                <p:cNvSpPr txBox="1"/>
                <p:nvPr/>
              </p:nvSpPr>
              <p:spPr>
                <a:xfrm>
                  <a:off x="4617108" y="3167390"/>
                  <a:ext cx="9448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0000"/>
                      </a:solidFill>
                    </a:rPr>
                    <a:t>2km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66F8707-3D0E-595B-A50F-953B1E20FD4D}"/>
                    </a:ext>
                  </a:extLst>
                </p:cNvPr>
                <p:cNvSpPr txBox="1"/>
                <p:nvPr/>
              </p:nvSpPr>
              <p:spPr>
                <a:xfrm>
                  <a:off x="2099902" y="2099822"/>
                  <a:ext cx="14598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0000"/>
                      </a:solidFill>
                    </a:rPr>
                    <a:t>0.58km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4B9B9C-C5AE-2EAC-7E64-905AB4078789}"/>
                    </a:ext>
                  </a:extLst>
                </p:cNvPr>
                <p:cNvSpPr txBox="1"/>
                <p:nvPr/>
              </p:nvSpPr>
              <p:spPr>
                <a:xfrm>
                  <a:off x="2483472" y="3704551"/>
                  <a:ext cx="128585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b="1" dirty="0">
                      <a:solidFill>
                        <a:srgbClr val="FF0000"/>
                      </a:solidFill>
                    </a:rPr>
                    <a:t>2.08km</a:t>
                  </a:r>
                </a:p>
              </p:txBody>
            </p:sp>
          </p:grpSp>
          <p:sp>
            <p:nvSpPr>
              <p:cNvPr id="9" name="Star: 5 Points 8">
                <a:extLst>
                  <a:ext uri="{FF2B5EF4-FFF2-40B4-BE49-F238E27FC236}">
                    <a16:creationId xmlns:a16="http://schemas.microsoft.com/office/drawing/2014/main" id="{32BF9BA7-3C5B-A732-27E8-AFD8A37316E5}"/>
                  </a:ext>
                </a:extLst>
              </p:cNvPr>
              <p:cNvSpPr/>
              <p:nvPr/>
            </p:nvSpPr>
            <p:spPr>
              <a:xfrm>
                <a:off x="3413760" y="1943360"/>
                <a:ext cx="472501" cy="486714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1E96902-82DC-0E3E-7A10-6517E9299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8465" y="2398995"/>
                <a:ext cx="1045256" cy="585378"/>
              </a:xfrm>
              <a:prstGeom prst="straightConnector1">
                <a:avLst/>
              </a:prstGeom>
              <a:ln w="825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E3B1586F-3EA8-AB58-A9AC-F63F9EF6277E}"/>
                </a:ext>
              </a:extLst>
            </p:cNvPr>
            <p:cNvSpPr/>
            <p:nvPr/>
          </p:nvSpPr>
          <p:spPr>
            <a:xfrm>
              <a:off x="5364480" y="5402425"/>
              <a:ext cx="472501" cy="486714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00B0F0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8C3FF6-5306-019F-9EFF-1C382DF88264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4EF2418A-E7EA-3B38-58A7-643A96BDB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F8B9DC-83CD-E064-72EF-ADE2B566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D0 Node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F3E260-5374-F847-DE28-70682A48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85" y="1875946"/>
            <a:ext cx="6065397" cy="396360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0511D09-D682-4240-5879-4722B219B7B2}"/>
              </a:ext>
            </a:extLst>
          </p:cNvPr>
          <p:cNvSpPr/>
          <p:nvPr/>
        </p:nvSpPr>
        <p:spPr>
          <a:xfrm>
            <a:off x="4358640" y="5402425"/>
            <a:ext cx="2042160" cy="1325563"/>
          </a:xfrm>
          <a:prstGeom prst="ellipse">
            <a:avLst/>
          </a:pr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976789E-CC40-4BD5-0A0A-F190805709DF}"/>
              </a:ext>
            </a:extLst>
          </p:cNvPr>
          <p:cNvSpPr txBox="1">
            <a:spLocks/>
          </p:cNvSpPr>
          <p:nvPr/>
        </p:nvSpPr>
        <p:spPr>
          <a:xfrm>
            <a:off x="6458150" y="6015287"/>
            <a:ext cx="5213732" cy="680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Baskerville Old Face" panose="02020602080505020303" pitchFamily="18" charset="0"/>
              </a:rPr>
              <a:t>Entanglement Swapping Testbed</a:t>
            </a:r>
          </a:p>
        </p:txBody>
      </p:sp>
    </p:spTree>
    <p:extLst>
      <p:ext uri="{BB962C8B-B14F-4D97-AF65-F5344CB8AC3E}">
        <p14:creationId xmlns:p14="http://schemas.microsoft.com/office/powerpoint/2010/main" val="629003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8C3FF6-5306-019F-9EFF-1C382DF88264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4EF2418A-E7EA-3B38-58A7-643A96BDB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F8B9DC-83CD-E064-72EF-ADE2B566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Baskerville Old Face" panose="02020602080505020303" pitchFamily="18" charset="0"/>
              </a:rPr>
              <a:t>Experimental Setup – D0 Swapping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F79527-76AB-6C47-CF22-BE024EA01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" y="1875946"/>
            <a:ext cx="10433944" cy="4504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4BAE26-97DD-C0D0-4C59-620076C8B83F}"/>
                  </a:ext>
                </a:extLst>
              </p:cNvPr>
              <p:cNvSpPr txBox="1"/>
              <p:nvPr/>
            </p:nvSpPr>
            <p:spPr>
              <a:xfrm>
                <a:off x="6069563" y="1771968"/>
                <a:ext cx="17325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4BAE26-97DD-C0D0-4C59-620076C8B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563" y="1771968"/>
                <a:ext cx="173254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A7A4DA-E8D3-BDD7-97F9-F8411C28218B}"/>
                  </a:ext>
                </a:extLst>
              </p:cNvPr>
              <p:cNvSpPr txBox="1"/>
              <p:nvPr/>
            </p:nvSpPr>
            <p:spPr>
              <a:xfrm>
                <a:off x="6069562" y="3236666"/>
                <a:ext cx="17325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sub>
                      </m:sSub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A7A4DA-E8D3-BDD7-97F9-F8411C282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562" y="3236666"/>
                <a:ext cx="173254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15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8C3FF6-5306-019F-9EFF-1C382DF88264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4EF2418A-E7EA-3B38-58A7-643A96BDB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F8B9DC-83CD-E064-72EF-ADE2B566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D0 – Preliminary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6B865-3016-EF13-69BF-176EDB396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006" y="1640834"/>
            <a:ext cx="9273794" cy="49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8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8C3FF6-5306-019F-9EFF-1C382DF88264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4EF2418A-E7EA-3B38-58A7-643A96BDB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F8B9DC-83CD-E064-72EF-ADE2B566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Fermilab Campus 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E7424-69B8-8FB8-25D1-2002228BC300}"/>
              </a:ext>
            </a:extLst>
          </p:cNvPr>
          <p:cNvSpPr txBox="1"/>
          <p:nvPr/>
        </p:nvSpPr>
        <p:spPr>
          <a:xfrm>
            <a:off x="965200" y="1981200"/>
            <a:ext cx="7279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Swapping between two D0 sources  </a:t>
            </a:r>
          </a:p>
          <a:p>
            <a:r>
              <a:rPr lang="en-CA" sz="3600" dirty="0">
                <a:solidFill>
                  <a:srgbClr val="03AD2B"/>
                </a:solidFill>
              </a:rPr>
              <a:t>	Manuscript in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Swapping between two FCC sources    </a:t>
            </a:r>
          </a:p>
          <a:p>
            <a:r>
              <a:rPr lang="en-CA" sz="3600" dirty="0">
                <a:solidFill>
                  <a:srgbClr val="FFC000"/>
                </a:solidFill>
              </a:rPr>
              <a:t>	One source built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Swapping between FCC – D0    </a:t>
            </a:r>
            <a:endParaRPr lang="en-CA" sz="3600" dirty="0">
              <a:solidFill>
                <a:srgbClr val="FF0000"/>
              </a:solidFill>
            </a:endParaRPr>
          </a:p>
          <a:p>
            <a:r>
              <a:rPr lang="en-CA" sz="3600" dirty="0">
                <a:solidFill>
                  <a:srgbClr val="FF0000"/>
                </a:solidFill>
              </a:rPr>
              <a:t>	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92D7F-5841-D6B6-F2BF-199CC45D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6" b="16671"/>
          <a:stretch/>
        </p:blipFill>
        <p:spPr>
          <a:xfrm>
            <a:off x="8464550" y="1939107"/>
            <a:ext cx="2981960" cy="1181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AC3E8-86DE-0690-7123-B007247CD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0" t="28309" r="27962" b="-28309"/>
          <a:stretch/>
        </p:blipFill>
        <p:spPr>
          <a:xfrm>
            <a:off x="8753547" y="3349325"/>
            <a:ext cx="1104585" cy="207257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3A9A5E5-B2E6-75A2-BCC8-FD16CF28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214" y="3349325"/>
            <a:ext cx="1104586" cy="147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84DAB96-428D-BA5B-9A48-BAD48CDA3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273" y="5062507"/>
            <a:ext cx="1996514" cy="16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6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8C3FF6-5306-019F-9EFF-1C382DF88264}"/>
              </a:ext>
            </a:extLst>
          </p:cNvPr>
          <p:cNvCxnSpPr/>
          <p:nvPr/>
        </p:nvCxnSpPr>
        <p:spPr>
          <a:xfrm flipV="1">
            <a:off x="270588" y="1455575"/>
            <a:ext cx="11597951" cy="0"/>
          </a:xfrm>
          <a:prstGeom prst="line">
            <a:avLst/>
          </a:prstGeom>
          <a:ln w="15875">
            <a:solidFill>
              <a:srgbClr val="004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4EF2418A-E7EA-3B38-58A7-643A96BDB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7732"/>
          <a:stretch/>
        </p:blipFill>
        <p:spPr bwMode="auto">
          <a:xfrm>
            <a:off x="8117840" y="397237"/>
            <a:ext cx="3675380" cy="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F8B9DC-83CD-E064-72EF-ADE2B566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9640" cy="1325563"/>
          </a:xfrm>
        </p:spPr>
        <p:txBody>
          <a:bodyPr/>
          <a:lstStyle/>
          <a:p>
            <a:r>
              <a:rPr lang="en-CA" dirty="0">
                <a:latin typeface="Baskerville Old Face" panose="02020602080505020303" pitchFamily="18" charset="0"/>
              </a:rPr>
              <a:t>FCC Node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6D1864-8561-A59D-A6CD-24053236CB13}"/>
              </a:ext>
            </a:extLst>
          </p:cNvPr>
          <p:cNvGrpSpPr/>
          <p:nvPr/>
        </p:nvGrpSpPr>
        <p:grpSpPr>
          <a:xfrm>
            <a:off x="34287" y="2052321"/>
            <a:ext cx="5380993" cy="4537646"/>
            <a:chOff x="206018" y="1778854"/>
            <a:chExt cx="5552501" cy="47140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A9A172-79FC-D9FF-964A-4930BB728C97}"/>
                </a:ext>
              </a:extLst>
            </p:cNvPr>
            <p:cNvGrpSpPr/>
            <p:nvPr/>
          </p:nvGrpSpPr>
          <p:grpSpPr>
            <a:xfrm>
              <a:off x="206018" y="1975959"/>
              <a:ext cx="5552501" cy="4516916"/>
              <a:chOff x="543499" y="1794666"/>
              <a:chExt cx="5552501" cy="451691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F97F296-49B4-8CCD-B61E-23D8FED8C487}"/>
                  </a:ext>
                </a:extLst>
              </p:cNvPr>
              <p:cNvGrpSpPr/>
              <p:nvPr/>
            </p:nvGrpSpPr>
            <p:grpSpPr>
              <a:xfrm>
                <a:off x="543499" y="1794666"/>
                <a:ext cx="5552501" cy="4516916"/>
                <a:chOff x="543499" y="1794666"/>
                <a:chExt cx="5552501" cy="451691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965E9048-F6BE-7741-B808-8655A4A9B10F}"/>
                    </a:ext>
                  </a:extLst>
                </p:cNvPr>
                <p:cNvGrpSpPr/>
                <p:nvPr/>
              </p:nvGrpSpPr>
              <p:grpSpPr>
                <a:xfrm>
                  <a:off x="543499" y="1794666"/>
                  <a:ext cx="5552501" cy="4516916"/>
                  <a:chOff x="543499" y="1794666"/>
                  <a:chExt cx="5552501" cy="4516916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4606C4B2-D481-9EBB-E979-768AAD0B20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3499" y="1794666"/>
                    <a:ext cx="5552501" cy="4516916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820E7A2-7EE3-25CF-8DC1-1221EC08CA65}"/>
                      </a:ext>
                    </a:extLst>
                  </p:cNvPr>
                  <p:cNvSpPr txBox="1"/>
                  <p:nvPr/>
                </p:nvSpPr>
                <p:spPr>
                  <a:xfrm>
                    <a:off x="1696720" y="2430074"/>
                    <a:ext cx="94488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2800" b="1" dirty="0">
                        <a:solidFill>
                          <a:srgbClr val="FFFF00"/>
                        </a:solidFill>
                      </a:rPr>
                      <a:t>IERC</a:t>
                    </a:r>
                  </a:p>
                </p:txBody>
              </p:sp>
              <p:sp>
                <p:nvSpPr>
                  <p:cNvPr id="13" name="Star: 5 Points 12">
                    <a:extLst>
                      <a:ext uri="{FF2B5EF4-FFF2-40B4-BE49-F238E27FC236}">
                        <a16:creationId xmlns:a16="http://schemas.microsoft.com/office/drawing/2014/main" id="{99AED49D-8E35-2263-2845-FA237BDD4EA5}"/>
                      </a:ext>
                    </a:extLst>
                  </p:cNvPr>
                  <p:cNvSpPr/>
                  <p:nvPr/>
                </p:nvSpPr>
                <p:spPr>
                  <a:xfrm>
                    <a:off x="2405349" y="2615410"/>
                    <a:ext cx="472501" cy="486714"/>
                  </a:xfrm>
                  <a:prstGeom prst="star5">
                    <a:avLst/>
                  </a:prstGeom>
                  <a:solidFill>
                    <a:srgbClr val="03AD2B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>
                      <a:solidFill>
                        <a:srgbClr val="00B0F0"/>
                      </a:solidFill>
                    </a:endParaRPr>
                  </a:p>
                </p:txBody>
              </p:sp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968B719C-8270-14D7-2B6F-7BFCCE5A7A30}"/>
                      </a:ext>
                    </a:extLst>
                  </p:cNvPr>
                  <p:cNvCxnSpPr>
                    <a:cxnSpLocks/>
                    <a:stCxn id="9" idx="3"/>
                  </p:cNvCxnSpPr>
                  <p:nvPr/>
                </p:nvCxnSpPr>
                <p:spPr>
                  <a:xfrm>
                    <a:off x="3796021" y="2430073"/>
                    <a:ext cx="1715840" cy="2972352"/>
                  </a:xfrm>
                  <a:prstGeom prst="straightConnector1">
                    <a:avLst/>
                  </a:prstGeom>
                  <a:ln w="82550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Arrow Connector 14">
                    <a:extLst>
                      <a:ext uri="{FF2B5EF4-FFF2-40B4-BE49-F238E27FC236}">
                        <a16:creationId xmlns:a16="http://schemas.microsoft.com/office/drawing/2014/main" id="{EB4F437D-199B-432A-7EE6-13037E60BC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08592" y="2953294"/>
                    <a:ext cx="2703269" cy="2449131"/>
                  </a:xfrm>
                  <a:prstGeom prst="straightConnector1">
                    <a:avLst/>
                  </a:prstGeom>
                  <a:ln w="82550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F6115D74-56E7-D909-A626-C8AE9822F003}"/>
                      </a:ext>
                    </a:extLst>
                  </p:cNvPr>
                  <p:cNvSpPr txBox="1"/>
                  <p:nvPr/>
                </p:nvSpPr>
                <p:spPr>
                  <a:xfrm>
                    <a:off x="4617108" y="3167390"/>
                    <a:ext cx="94488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2800" b="1" dirty="0">
                        <a:solidFill>
                          <a:srgbClr val="FF0000"/>
                        </a:solidFill>
                      </a:rPr>
                      <a:t>2km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15922B9-3882-1C53-1D9B-A335B0D8DA58}"/>
                      </a:ext>
                    </a:extLst>
                  </p:cNvPr>
                  <p:cNvSpPr txBox="1"/>
                  <p:nvPr/>
                </p:nvSpPr>
                <p:spPr>
                  <a:xfrm>
                    <a:off x="2099902" y="2099822"/>
                    <a:ext cx="145986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2800" b="1" dirty="0">
                        <a:solidFill>
                          <a:srgbClr val="FF0000"/>
                        </a:solidFill>
                      </a:rPr>
                      <a:t>0.58km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0DBE943-AC4B-3090-3C13-865E7525CF87}"/>
                      </a:ext>
                    </a:extLst>
                  </p:cNvPr>
                  <p:cNvSpPr txBox="1"/>
                  <p:nvPr/>
                </p:nvSpPr>
                <p:spPr>
                  <a:xfrm>
                    <a:off x="2483471" y="3704551"/>
                    <a:ext cx="1494795" cy="5435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2800" b="1" dirty="0">
                        <a:solidFill>
                          <a:srgbClr val="FF0000"/>
                        </a:solidFill>
                      </a:rPr>
                      <a:t>2.08km</a:t>
                    </a:r>
                  </a:p>
                </p:txBody>
              </p:sp>
            </p:grpSp>
            <p:sp>
              <p:nvSpPr>
                <p:cNvPr id="9" name="Star: 5 Points 8">
                  <a:extLst>
                    <a:ext uri="{FF2B5EF4-FFF2-40B4-BE49-F238E27FC236}">
                      <a16:creationId xmlns:a16="http://schemas.microsoft.com/office/drawing/2014/main" id="{0A78648C-3A02-40DD-C835-FD0B6C8718CA}"/>
                    </a:ext>
                  </a:extLst>
                </p:cNvPr>
                <p:cNvSpPr/>
                <p:nvPr/>
              </p:nvSpPr>
              <p:spPr>
                <a:xfrm>
                  <a:off x="3413760" y="1943360"/>
                  <a:ext cx="472501" cy="486714"/>
                </a:xfrm>
                <a:prstGeom prst="star5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>
                    <a:solidFill>
                      <a:srgbClr val="00B0F0"/>
                    </a:solidFill>
                  </a:endParaRPr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92658CB1-2518-E08B-5A03-74C5EB758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58465" y="2398995"/>
                  <a:ext cx="1045256" cy="585378"/>
                </a:xfrm>
                <a:prstGeom prst="straightConnector1">
                  <a:avLst/>
                </a:prstGeom>
                <a:ln w="825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Star: 5 Points 6">
                <a:extLst>
                  <a:ext uri="{FF2B5EF4-FFF2-40B4-BE49-F238E27FC236}">
                    <a16:creationId xmlns:a16="http://schemas.microsoft.com/office/drawing/2014/main" id="{13EE7319-3BF2-9D6A-FADF-F073E0BA0E3F}"/>
                  </a:ext>
                </a:extLst>
              </p:cNvPr>
              <p:cNvSpPr/>
              <p:nvPr/>
            </p:nvSpPr>
            <p:spPr>
              <a:xfrm>
                <a:off x="5364480" y="5402425"/>
                <a:ext cx="472501" cy="486714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BF759B0-0160-0C50-4336-2A58E5C364D0}"/>
                </a:ext>
              </a:extLst>
            </p:cNvPr>
            <p:cNvSpPr/>
            <p:nvPr/>
          </p:nvSpPr>
          <p:spPr>
            <a:xfrm>
              <a:off x="2354307" y="1778854"/>
              <a:ext cx="2042160" cy="1325563"/>
            </a:xfrm>
            <a:prstGeom prst="ellipse">
              <a:avLst/>
            </a:prstGeom>
            <a:noFill/>
            <a:ln w="7302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CA455E8-AAF2-15C3-2407-11B87958C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0" t="28309" r="27962" b="-28309"/>
          <a:stretch/>
        </p:blipFill>
        <p:spPr>
          <a:xfrm>
            <a:off x="5590601" y="2330248"/>
            <a:ext cx="3062199" cy="5745726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35DC73C-4B84-447E-4BDF-4325BCEB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72" y="2330248"/>
            <a:ext cx="3083014" cy="410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32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5869</TotalTime>
  <Words>472</Words>
  <Application>Microsoft Office PowerPoint</Application>
  <PresentationFormat>Widescreen</PresentationFormat>
  <Paragraphs>94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Baskerville Old Face</vt:lpstr>
      <vt:lpstr>Calibri</vt:lpstr>
      <vt:lpstr>Calibri Light</vt:lpstr>
      <vt:lpstr>Cambria Math</vt:lpstr>
      <vt:lpstr>Helvetica</vt:lpstr>
      <vt:lpstr>HelveticaNeue Regular</vt:lpstr>
      <vt:lpstr>Office Theme</vt:lpstr>
      <vt:lpstr>Fermilab to Argonne Entanglement Swapping</vt:lpstr>
      <vt:lpstr>Geographical Locations</vt:lpstr>
      <vt:lpstr>Motivating ES – Repeaters!</vt:lpstr>
      <vt:lpstr>Entanglement Swapping Theory</vt:lpstr>
      <vt:lpstr>D0 Node</vt:lpstr>
      <vt:lpstr>Experimental Setup – D0 Swapping</vt:lpstr>
      <vt:lpstr>D0 – Preliminary Results</vt:lpstr>
      <vt:lpstr>Fermilab Campus Network</vt:lpstr>
      <vt:lpstr>FCC Node</vt:lpstr>
      <vt:lpstr>FCC Node (1 source)</vt:lpstr>
      <vt:lpstr>Argonne Quantum Network (ARQNET) Testbed</vt:lpstr>
      <vt:lpstr>Timing and Synchronization Network </vt:lpstr>
      <vt:lpstr>Where we’re headed</vt:lpstr>
      <vt:lpstr>Where we’re headed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AQNET – Fermilab Update</dc:title>
  <dc:creator>Andrew Cameron</dc:creator>
  <cp:lastModifiedBy>Andrew Cameron</cp:lastModifiedBy>
  <cp:revision>3</cp:revision>
  <dcterms:created xsi:type="dcterms:W3CDTF">2023-11-14T14:47:17Z</dcterms:created>
  <dcterms:modified xsi:type="dcterms:W3CDTF">2023-12-12T21:39:38Z</dcterms:modified>
</cp:coreProperties>
</file>