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1955" r:id="rId3"/>
    <p:sldId id="1935" r:id="rId4"/>
    <p:sldId id="1996" r:id="rId5"/>
    <p:sldId id="1942" r:id="rId6"/>
    <p:sldId id="1959" r:id="rId7"/>
    <p:sldId id="1986" r:id="rId8"/>
    <p:sldId id="1985" r:id="rId9"/>
    <p:sldId id="1993" r:id="rId10"/>
    <p:sldId id="2000" r:id="rId11"/>
    <p:sldId id="2036" r:id="rId12"/>
    <p:sldId id="2028" r:id="rId13"/>
    <p:sldId id="2031" r:id="rId14"/>
    <p:sldId id="2032"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3B3B0C-53D0-4D54-888C-A606180F3FFF}" v="33" dt="2023-12-13T17:11:07.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FD19B70-6C21-497F-8B97-B76282688299}" type="datetimeFigureOut">
              <a:rPr lang="en-US" smtClean="0"/>
              <a:t>12/13/2023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DD0F6A2-2320-47F5-8005-DFA48583511A}" type="slidenum">
              <a:rPr lang="en-US" smtClean="0"/>
              <a:t>‹#›</a:t>
            </a:fld>
            <a:endParaRPr lang="en-US"/>
          </a:p>
        </p:txBody>
      </p:sp>
    </p:spTree>
    <p:extLst>
      <p:ext uri="{BB962C8B-B14F-4D97-AF65-F5344CB8AC3E}">
        <p14:creationId xmlns:p14="http://schemas.microsoft.com/office/powerpoint/2010/main" val="245868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notes"/>
          <p:cNvSpPr txBox="1">
            <a:spLocks noGrp="1"/>
          </p:cNvSpPr>
          <p:nvPr>
            <p:ph type="body" idx="1"/>
          </p:nvPr>
        </p:nvSpPr>
        <p:spPr>
          <a:xfrm>
            <a:off x="757598" y="4682502"/>
            <a:ext cx="6060779" cy="4436055"/>
          </a:xfrm>
          <a:prstGeom prst="rect">
            <a:avLst/>
          </a:prstGeom>
          <a:noFill/>
          <a:ln>
            <a:noFill/>
          </a:ln>
        </p:spPr>
        <p:txBody>
          <a:bodyPr spcFirstLastPara="1" wrap="square" lIns="99593" tIns="49783" rIns="99593" bIns="49783"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Hi Jordan Thomas, a graduate student working under my advisor Prem Kumar at northwestern university. This work is done with my collaborators at international center for advanced internet research,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nucrypt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LLC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Ciena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corporation and I’ll be talking about our recent work on quantum teleportation systems coexisting with conventional classical telecommunications traffic in the same optical fibers.</a:t>
            </a:r>
          </a:p>
          <a:p>
            <a:pPr>
              <a:buSzPts val="1400"/>
            </a:pPr>
            <a:endParaRPr dirty="0"/>
          </a:p>
        </p:txBody>
      </p:sp>
      <p:sp>
        <p:nvSpPr>
          <p:cNvPr id="271" name="Google Shape;271;p1:notes"/>
          <p:cNvSpPr>
            <a:spLocks noGrp="1" noRot="1" noChangeAspect="1"/>
          </p:cNvSpPr>
          <p:nvPr>
            <p:ph type="sldImg" idx="2"/>
          </p:nvPr>
        </p:nvSpPr>
        <p:spPr>
          <a:xfrm>
            <a:off x="503238" y="739775"/>
            <a:ext cx="6570662" cy="3695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62013">
              <a:defRPr/>
            </a:pPr>
            <a:endParaRPr lang="en-US" dirty="0"/>
          </a:p>
          <a:p>
            <a:pPr defTabSz="1262013">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Next, we performed teleportation with the 400G signal transmitted with 11 dBm of power. Here is an example of a 4-fold coincidence fringe as we rotate Bob’s polarization setting for Alice transmitting the diagonal and anti-diagonal state. On the right we show the results of the measured teleported qubit fidelity to Alice’s ideal qubit via quantum state tomography. We obtain an average fidelity for an arbitrary qubit of 85.6 +/- 4% with 11 dBm of power, which is well above the nonclassical limit of 2/3. </a:t>
            </a:r>
          </a:p>
          <a:p>
            <a:pPr defTabSz="1262013">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10</a:t>
            </a:fld>
            <a:endParaRPr lang="en-US"/>
          </a:p>
        </p:txBody>
      </p:sp>
    </p:spTree>
    <p:extLst>
      <p:ext uri="{BB962C8B-B14F-4D97-AF65-F5344CB8AC3E}">
        <p14:creationId xmlns:p14="http://schemas.microsoft.com/office/powerpoint/2010/main" val="1203611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62013">
              <a:defRPr/>
            </a:pPr>
            <a:endParaRPr lang="en-US" dirty="0"/>
          </a:p>
          <a:p>
            <a:pPr defTabSz="1262013">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Next, we performed teleportation with the 400G signal transmitted with 11 dBm of power. Here is an example of a 4-fold coincidence fringe as we rotate Bob’s polarization setting for Alice transmitting the diagonal and anti-diagonal state. On the right we show the results of the measured teleported qubit fidelity to Alice’s ideal qubit via quantum state tomography. We obtain an average fidelity for an arbitrary qubit of 85.6 +/- 4% with 11 dBm of power, which is well above the nonclassical limit of 2/3. </a:t>
            </a:r>
          </a:p>
          <a:p>
            <a:pPr defTabSz="1262013">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11</a:t>
            </a:fld>
            <a:endParaRPr lang="en-US"/>
          </a:p>
        </p:txBody>
      </p:sp>
    </p:spTree>
    <p:extLst>
      <p:ext uri="{BB962C8B-B14F-4D97-AF65-F5344CB8AC3E}">
        <p14:creationId xmlns:p14="http://schemas.microsoft.com/office/powerpoint/2010/main" val="179703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62013">
              <a:defRPr/>
            </a:pPr>
            <a:endParaRPr lang="en-US" dirty="0"/>
          </a:p>
          <a:p>
            <a:pPr>
              <a:lnSpc>
                <a:spcPct val="107000"/>
              </a:lnSpc>
              <a:spcAft>
                <a:spcPts val="849"/>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In conclusion, we have shown that teleportation systems can coexist with high data rate high power classical signals. Due to the noise engineering, we saw little degradation of power up to 10’s of </a:t>
            </a:r>
            <a:r>
              <a:rPr lang="en-US" sz="2000" kern="100" dirty="0" err="1">
                <a:latin typeface="Calibri" panose="020F0502020204030204" pitchFamily="34" charset="0"/>
                <a:ea typeface="Calibri" panose="020F0502020204030204" pitchFamily="34" charset="0"/>
                <a:cs typeface="Times New Roman" panose="02020603050405020304" pitchFamily="18" charset="0"/>
              </a:rPr>
              <a:t>mW</a:t>
            </a:r>
            <a:r>
              <a:rPr lang="en-US" sz="2000" kern="100" dirty="0">
                <a:latin typeface="Calibri" panose="020F0502020204030204" pitchFamily="34" charset="0"/>
                <a:ea typeface="Calibri" panose="020F0502020204030204" pitchFamily="34" charset="0"/>
                <a:cs typeface="Times New Roman" panose="02020603050405020304" pitchFamily="18" charset="0"/>
              </a:rPr>
              <a:t> C-band power. We note that the fidelities could be improved via the same improvements in arbitrary teleportation systems.</a:t>
            </a:r>
          </a:p>
          <a:p>
            <a:pPr>
              <a:lnSpc>
                <a:spcPct val="107000"/>
              </a:lnSpc>
              <a:spcAft>
                <a:spcPts val="849"/>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We further note that since our system has 2 photon pair sources, changing Alice’s state to an entangled state would result in entanglement swapping, which due to the low noise levels it is reasonable to conclude we could have noise robust entanglement swapping. </a:t>
            </a:r>
          </a:p>
          <a:p>
            <a:pPr defTabSz="1262013">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12</a:t>
            </a:fld>
            <a:endParaRPr lang="en-US"/>
          </a:p>
        </p:txBody>
      </p:sp>
    </p:spTree>
    <p:extLst>
      <p:ext uri="{BB962C8B-B14F-4D97-AF65-F5344CB8AC3E}">
        <p14:creationId xmlns:p14="http://schemas.microsoft.com/office/powerpoint/2010/main" val="918873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62013">
              <a:defRPr/>
            </a:pPr>
            <a:endParaRPr lang="en-US" dirty="0"/>
          </a:p>
          <a:p>
            <a:pPr>
              <a:lnSpc>
                <a:spcPct val="107000"/>
              </a:lnSpc>
              <a:spcAft>
                <a:spcPts val="849"/>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In conclusion, we have shown that teleportation systems can coexist with high data rate high power classical signals. Due to the noise engineering, we saw little degradation of power up to 10’s of </a:t>
            </a:r>
            <a:r>
              <a:rPr lang="en-US" sz="2000" kern="100" dirty="0" err="1">
                <a:latin typeface="Calibri" panose="020F0502020204030204" pitchFamily="34" charset="0"/>
                <a:ea typeface="Calibri" panose="020F0502020204030204" pitchFamily="34" charset="0"/>
                <a:cs typeface="Times New Roman" panose="02020603050405020304" pitchFamily="18" charset="0"/>
              </a:rPr>
              <a:t>mW</a:t>
            </a:r>
            <a:r>
              <a:rPr lang="en-US" sz="2000" kern="100" dirty="0">
                <a:latin typeface="Calibri" panose="020F0502020204030204" pitchFamily="34" charset="0"/>
                <a:ea typeface="Calibri" panose="020F0502020204030204" pitchFamily="34" charset="0"/>
                <a:cs typeface="Times New Roman" panose="02020603050405020304" pitchFamily="18" charset="0"/>
              </a:rPr>
              <a:t> C-band power. We note that the fidelities could be improved via the same improvements in arbitrary teleportation systems.</a:t>
            </a:r>
          </a:p>
          <a:p>
            <a:pPr>
              <a:lnSpc>
                <a:spcPct val="107000"/>
              </a:lnSpc>
              <a:spcAft>
                <a:spcPts val="849"/>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We further note that since our system has 2 photon pair sources, changing Alice’s state to an entangled state would result in entanglement swapping, which due to the low noise levels it is reasonable to conclude we could have noise robust entanglement swapping. </a:t>
            </a:r>
          </a:p>
          <a:p>
            <a:pPr defTabSz="1262013">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13</a:t>
            </a:fld>
            <a:endParaRPr lang="en-US"/>
          </a:p>
        </p:txBody>
      </p:sp>
    </p:spTree>
    <p:extLst>
      <p:ext uri="{BB962C8B-B14F-4D97-AF65-F5344CB8AC3E}">
        <p14:creationId xmlns:p14="http://schemas.microsoft.com/office/powerpoint/2010/main" val="3655432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62013">
              <a:defRPr/>
            </a:pPr>
            <a:endParaRPr lang="en-US" dirty="0"/>
          </a:p>
          <a:p>
            <a:pPr>
              <a:lnSpc>
                <a:spcPct val="107000"/>
              </a:lnSpc>
              <a:spcAft>
                <a:spcPts val="849"/>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In conclusion, we have shown that teleportation systems can coexist with high data rate high power classical signals. Due to the noise engineering, we saw little degradation of power up to 10’s of </a:t>
            </a:r>
            <a:r>
              <a:rPr lang="en-US" sz="2000" kern="100" dirty="0" err="1">
                <a:latin typeface="Calibri" panose="020F0502020204030204" pitchFamily="34" charset="0"/>
                <a:ea typeface="Calibri" panose="020F0502020204030204" pitchFamily="34" charset="0"/>
                <a:cs typeface="Times New Roman" panose="02020603050405020304" pitchFamily="18" charset="0"/>
              </a:rPr>
              <a:t>mW</a:t>
            </a:r>
            <a:r>
              <a:rPr lang="en-US" sz="2000" kern="100" dirty="0">
                <a:latin typeface="Calibri" panose="020F0502020204030204" pitchFamily="34" charset="0"/>
                <a:ea typeface="Calibri" panose="020F0502020204030204" pitchFamily="34" charset="0"/>
                <a:cs typeface="Times New Roman" panose="02020603050405020304" pitchFamily="18" charset="0"/>
              </a:rPr>
              <a:t> C-band power. We note that the fidelities could be improved via the same improvements in arbitrary teleportation systems.</a:t>
            </a:r>
          </a:p>
          <a:p>
            <a:pPr>
              <a:lnSpc>
                <a:spcPct val="107000"/>
              </a:lnSpc>
              <a:spcAft>
                <a:spcPts val="849"/>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We further note that since our system has 2 photon pair sources, changing Alice’s state to an entangled state would result in entanglement swapping, which due to the low noise levels it is reasonable to conclude we could have noise robust entanglement swapping. </a:t>
            </a:r>
          </a:p>
          <a:p>
            <a:pPr defTabSz="1262013">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14</a:t>
            </a:fld>
            <a:endParaRPr lang="en-US"/>
          </a:p>
        </p:txBody>
      </p:sp>
    </p:spTree>
    <p:extLst>
      <p:ext uri="{BB962C8B-B14F-4D97-AF65-F5344CB8AC3E}">
        <p14:creationId xmlns:p14="http://schemas.microsoft.com/office/powerpoint/2010/main" val="1546486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9"/>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The main motivation for this work is that scaling the deployment of quantum network technology, and an eventual quantum internet, will benefit from the ability for both quantum and classical communications to coexist in the same fiber infrastructure. This will help ease the availability of fiber links between quantum node locations and reduce costs of leasing and maintaining quantum dedicated fibers.</a:t>
            </a:r>
          </a:p>
          <a:p>
            <a:pPr>
              <a:lnSpc>
                <a:spcPct val="107000"/>
              </a:lnSpc>
              <a:spcAft>
                <a:spcPts val="849"/>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The main challenge, particularly in standard single mode fibers, is that having both weak quantum signals and strong classical signals in the same fibers is complicated by the fact that the strong classical signals can limit. This means that without careful engineering of the system, either classical system requirements are limited in their power, sacrificing for example classical data rates, or quantum signal fidelity is degraded. </a:t>
            </a:r>
          </a:p>
          <a:p>
            <a:pPr defTabSz="1224661">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2</a:t>
            </a:fld>
            <a:endParaRPr lang="en-US"/>
          </a:p>
        </p:txBody>
      </p:sp>
    </p:spTree>
    <p:extLst>
      <p:ext uri="{BB962C8B-B14F-4D97-AF65-F5344CB8AC3E}">
        <p14:creationId xmlns:p14="http://schemas.microsoft.com/office/powerpoint/2010/main" val="23666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58510">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3</a:t>
            </a:fld>
            <a:endParaRPr lang="en-US"/>
          </a:p>
        </p:txBody>
      </p:sp>
    </p:spTree>
    <p:extLst>
      <p:ext uri="{BB962C8B-B14F-4D97-AF65-F5344CB8AC3E}">
        <p14:creationId xmlns:p14="http://schemas.microsoft.com/office/powerpoint/2010/main" val="215397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Calibri" panose="020F0502020204030204" pitchFamily="34" charset="0"/>
                <a:cs typeface="Times New Roman" panose="02020603050405020304" pitchFamily="18" charset="0"/>
              </a:rPr>
              <a:t>Place quantum signals in the </a:t>
            </a:r>
            <a:r>
              <a:rPr lang="en-US" sz="2000" b="1" dirty="0">
                <a:solidFill>
                  <a:schemeClr val="accent1"/>
                </a:solidFill>
                <a:latin typeface="Calibri" panose="020F0502020204030204" pitchFamily="34" charset="0"/>
                <a:cs typeface="Times New Roman" panose="02020603050405020304" pitchFamily="18" charset="0"/>
              </a:rPr>
              <a:t>lowest gain regions </a:t>
            </a:r>
            <a:r>
              <a:rPr lang="en-US" sz="2000" dirty="0">
                <a:latin typeface="Calibri" panose="020F0502020204030204" pitchFamily="34" charset="0"/>
                <a:cs typeface="Times New Roman" panose="02020603050405020304" pitchFamily="18" charset="0"/>
              </a:rPr>
              <a:t>of the Raman spectrum </a:t>
            </a:r>
          </a:p>
          <a:p>
            <a:r>
              <a:rPr lang="en-US" sz="2000" b="1" dirty="0">
                <a:solidFill>
                  <a:schemeClr val="accent1"/>
                </a:solidFill>
                <a:latin typeface="Calibri" panose="020F0502020204030204" pitchFamily="34" charset="0"/>
                <a:cs typeface="Times New Roman" panose="02020603050405020304" pitchFamily="18" charset="0"/>
              </a:rPr>
              <a:t>Anti-stokes detuning from the classical signal wavelength</a:t>
            </a:r>
          </a:p>
          <a:p>
            <a:pPr lvl="1"/>
            <a:r>
              <a:rPr lang="en-US" sz="1600" dirty="0">
                <a:latin typeface="Calibri" panose="020F0502020204030204" pitchFamily="34" charset="0"/>
                <a:cs typeface="Times New Roman" panose="02020603050405020304" pitchFamily="18" charset="0"/>
              </a:rPr>
              <a:t>However, must ensure both</a:t>
            </a:r>
            <a:r>
              <a:rPr lang="en-US" sz="1600" i="1" dirty="0">
                <a:latin typeface="Calibri" panose="020F0502020204030204" pitchFamily="34" charset="0"/>
                <a:cs typeface="Times New Roman" panose="02020603050405020304" pitchFamily="18" charset="0"/>
              </a:rPr>
              <a:t> </a:t>
            </a:r>
            <a:r>
              <a:rPr lang="en-US" sz="1600" dirty="0">
                <a:latin typeface="Calibri" panose="020F0502020204030204" pitchFamily="34" charset="0"/>
                <a:cs typeface="Times New Roman" panose="02020603050405020304" pitchFamily="18" charset="0"/>
              </a:rPr>
              <a:t>quantum and classical signals have low loss </a:t>
            </a:r>
          </a:p>
          <a:p>
            <a:r>
              <a:rPr lang="en-US" sz="2000" b="1" dirty="0">
                <a:solidFill>
                  <a:schemeClr val="accent1"/>
                </a:solidFill>
                <a:latin typeface="Calibri" panose="020F0502020204030204" pitchFamily="34" charset="0"/>
                <a:cs typeface="Times New Roman" panose="02020603050405020304" pitchFamily="18" charset="0"/>
              </a:rPr>
              <a:t>Narrow spectral-temporal filtering </a:t>
            </a:r>
            <a:r>
              <a:rPr lang="en-US" sz="2000" dirty="0">
                <a:latin typeface="Calibri" panose="020F0502020204030204" pitchFamily="34" charset="0"/>
                <a:cs typeface="Times New Roman" panose="02020603050405020304" pitchFamily="18" charset="0"/>
              </a:rPr>
              <a:t>around quantum signal modes to reject multi-mode uncorrelated </a:t>
            </a:r>
            <a:r>
              <a:rPr lang="en-US" sz="2000" dirty="0" err="1">
                <a:latin typeface="Calibri" panose="020F0502020204030204" pitchFamily="34" charset="0"/>
                <a:cs typeface="Times New Roman" panose="02020603050405020304" pitchFamily="18" charset="0"/>
              </a:rPr>
              <a:t>spRS</a:t>
            </a:r>
            <a:r>
              <a:rPr lang="en-US" sz="2000" dirty="0">
                <a:latin typeface="Calibri" panose="020F0502020204030204" pitchFamily="34" charset="0"/>
                <a:cs typeface="Times New Roman" panose="02020603050405020304" pitchFamily="18" charset="0"/>
              </a:rPr>
              <a:t> noise</a:t>
            </a:r>
          </a:p>
          <a:p>
            <a:pPr defTabSz="1193845">
              <a:defRPr/>
            </a:pPr>
            <a:endParaRPr lang="en-US" dirty="0"/>
          </a:p>
          <a:p>
            <a:pPr defTabSz="1193845">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4</a:t>
            </a:fld>
            <a:endParaRPr lang="en-US"/>
          </a:p>
        </p:txBody>
      </p:sp>
    </p:spTree>
    <p:extLst>
      <p:ext uri="{BB962C8B-B14F-4D97-AF65-F5344CB8AC3E}">
        <p14:creationId xmlns:p14="http://schemas.microsoft.com/office/powerpoint/2010/main" val="371208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30257">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5</a:t>
            </a:fld>
            <a:endParaRPr lang="en-US"/>
          </a:p>
        </p:txBody>
      </p:sp>
    </p:spTree>
    <p:extLst>
      <p:ext uri="{BB962C8B-B14F-4D97-AF65-F5344CB8AC3E}">
        <p14:creationId xmlns:p14="http://schemas.microsoft.com/office/powerpoint/2010/main" val="2467368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93367">
              <a:defRPr/>
            </a:pPr>
            <a:endParaRPr lang="en-US" dirty="0"/>
          </a:p>
          <a:p>
            <a:pPr defTabSz="1193367">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6</a:t>
            </a:fld>
            <a:endParaRPr lang="en-US"/>
          </a:p>
        </p:txBody>
      </p:sp>
    </p:spTree>
    <p:extLst>
      <p:ext uri="{BB962C8B-B14F-4D97-AF65-F5344CB8AC3E}">
        <p14:creationId xmlns:p14="http://schemas.microsoft.com/office/powerpoint/2010/main" val="109078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58047">
              <a:defRPr/>
            </a:pPr>
            <a:endParaRPr lang="en-US" dirty="0"/>
          </a:p>
          <a:p>
            <a:pPr defTabSz="1158047">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7</a:t>
            </a:fld>
            <a:endParaRPr lang="en-US"/>
          </a:p>
        </p:txBody>
      </p:sp>
    </p:spTree>
    <p:extLst>
      <p:ext uri="{BB962C8B-B14F-4D97-AF65-F5344CB8AC3E}">
        <p14:creationId xmlns:p14="http://schemas.microsoft.com/office/powerpoint/2010/main" val="366657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93367">
              <a:defRPr/>
            </a:pPr>
            <a:endParaRPr lang="en-US" dirty="0"/>
          </a:p>
          <a:p>
            <a:pPr defTabSz="1193367">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8</a:t>
            </a:fld>
            <a:endParaRPr lang="en-US"/>
          </a:p>
        </p:txBody>
      </p:sp>
    </p:spTree>
    <p:extLst>
      <p:ext uri="{BB962C8B-B14F-4D97-AF65-F5344CB8AC3E}">
        <p14:creationId xmlns:p14="http://schemas.microsoft.com/office/powerpoint/2010/main" val="1073078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93367">
              <a:defRPr/>
            </a:pPr>
            <a:endParaRPr lang="en-US" dirty="0"/>
          </a:p>
          <a:p>
            <a:pPr defTabSz="1193367">
              <a:defRPr/>
            </a:pPr>
            <a:endParaRPr lang="en-US" dirty="0"/>
          </a:p>
        </p:txBody>
      </p:sp>
      <p:sp>
        <p:nvSpPr>
          <p:cNvPr id="4" name="Slide Number Placeholder 3"/>
          <p:cNvSpPr>
            <a:spLocks noGrp="1"/>
          </p:cNvSpPr>
          <p:nvPr>
            <p:ph type="sldNum" sz="quarter" idx="5"/>
          </p:nvPr>
        </p:nvSpPr>
        <p:spPr/>
        <p:txBody>
          <a:bodyPr/>
          <a:lstStyle/>
          <a:p>
            <a:fld id="{4727D915-12AE-4F22-9E14-FF7FCB6BB273}" type="slidenum">
              <a:rPr lang="en-US" smtClean="0"/>
              <a:t>9</a:t>
            </a:fld>
            <a:endParaRPr lang="en-US"/>
          </a:p>
        </p:txBody>
      </p:sp>
    </p:spTree>
    <p:extLst>
      <p:ext uri="{BB962C8B-B14F-4D97-AF65-F5344CB8AC3E}">
        <p14:creationId xmlns:p14="http://schemas.microsoft.com/office/powerpoint/2010/main" val="2551301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B284-9DB9-2FF8-A5A8-7F4C72EB3F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11EA70-9862-002A-BF8E-AD845A84B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42BC4E-474A-C9AE-E9EB-5FD4DB82E0F1}"/>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5" name="Footer Placeholder 4">
            <a:extLst>
              <a:ext uri="{FF2B5EF4-FFF2-40B4-BE49-F238E27FC236}">
                <a16:creationId xmlns:a16="http://schemas.microsoft.com/office/drawing/2014/main" id="{75EAD4D7-CAF1-11AA-6823-38500426A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DBBA8-C31F-BE32-625B-6B740E1EC513}"/>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3584457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21E1-508A-0B3F-D0A2-0A1A539437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83010-BA7D-DB85-348D-C26410FB24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F2BF9-011A-1B22-61D2-82426816BE41}"/>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5" name="Footer Placeholder 4">
            <a:extLst>
              <a:ext uri="{FF2B5EF4-FFF2-40B4-BE49-F238E27FC236}">
                <a16:creationId xmlns:a16="http://schemas.microsoft.com/office/drawing/2014/main" id="{7ECFC6A5-D221-A2C8-6C6A-E087C288F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78C9D-75F2-E757-AF6C-8A123AFD70D8}"/>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136701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FF5A3-BF25-CCCF-DD9E-FFDD266F51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3A37B-A48D-EC01-404C-B2191B12A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1AAB7-AAE4-C6AB-EDE8-5ABA1827D3CB}"/>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5" name="Footer Placeholder 4">
            <a:extLst>
              <a:ext uri="{FF2B5EF4-FFF2-40B4-BE49-F238E27FC236}">
                <a16:creationId xmlns:a16="http://schemas.microsoft.com/office/drawing/2014/main" id="{EC2EA9BD-8DA7-4AE0-07D0-E36E3B99D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F9A77-BC07-E6A0-18E2-83289CEE34D9}"/>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59107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Option A">
  <p:cSld name="*Cover Option A">
    <p:bg>
      <p:bgPr>
        <a:solidFill>
          <a:schemeClr val="lt1"/>
        </a:solidFill>
        <a:effectLst/>
      </p:bgPr>
    </p:bg>
    <p:spTree>
      <p:nvGrpSpPr>
        <p:cNvPr id="1" name="Shape 16"/>
        <p:cNvGrpSpPr/>
        <p:nvPr/>
      </p:nvGrpSpPr>
      <p:grpSpPr>
        <a:xfrm>
          <a:off x="0" y="0"/>
          <a:ext cx="0" cy="0"/>
          <a:chOff x="0" y="0"/>
          <a:chExt cx="0" cy="0"/>
        </a:xfrm>
      </p:grpSpPr>
      <p:sp>
        <p:nvSpPr>
          <p:cNvPr id="17" name="Google Shape;17;p6"/>
          <p:cNvSpPr txBox="1">
            <a:spLocks noGrp="1"/>
          </p:cNvSpPr>
          <p:nvPr>
            <p:ph type="body" idx="1"/>
          </p:nvPr>
        </p:nvSpPr>
        <p:spPr>
          <a:xfrm>
            <a:off x="625061" y="766261"/>
            <a:ext cx="7580467" cy="406205"/>
          </a:xfrm>
          <a:prstGeom prst="rect">
            <a:avLst/>
          </a:prstGeom>
          <a:noFill/>
          <a:ln>
            <a:noFill/>
          </a:ln>
        </p:spPr>
        <p:txBody>
          <a:bodyPr spcFirstLastPara="1" wrap="square" lIns="0" tIns="0" rIns="0" bIns="0" anchor="b" anchorCtr="0">
            <a:normAutofit/>
          </a:bodyPr>
          <a:lstStyle>
            <a:lvl1pPr marL="609585" lvl="0" indent="-304792" algn="l">
              <a:lnSpc>
                <a:spcPct val="100000"/>
              </a:lnSpc>
              <a:spcBef>
                <a:spcPts val="800"/>
              </a:spcBef>
              <a:spcAft>
                <a:spcPts val="0"/>
              </a:spcAft>
              <a:buClr>
                <a:srgbClr val="47484A"/>
              </a:buClr>
              <a:buSzPts val="1800"/>
              <a:buNone/>
              <a:defRPr sz="2400" b="1" cap="none">
                <a:solidFill>
                  <a:srgbClr val="47484A"/>
                </a:solidFill>
              </a:defRPr>
            </a:lvl1pPr>
            <a:lvl2pPr marL="1219170" lvl="1" indent="-304792" algn="l">
              <a:lnSpc>
                <a:spcPct val="100000"/>
              </a:lnSpc>
              <a:spcBef>
                <a:spcPts val="0"/>
              </a:spcBef>
              <a:spcAft>
                <a:spcPts val="0"/>
              </a:spcAft>
              <a:buClr>
                <a:srgbClr val="232425"/>
              </a:buClr>
              <a:buSzPts val="1800"/>
              <a:buNone/>
              <a:defRPr/>
            </a:lvl2pPr>
            <a:lvl3pPr marL="1828754" lvl="2" indent="-304792" algn="l">
              <a:lnSpc>
                <a:spcPct val="100000"/>
              </a:lnSpc>
              <a:spcBef>
                <a:spcPts val="2400"/>
              </a:spcBef>
              <a:spcAft>
                <a:spcPts val="0"/>
              </a:spcAft>
              <a:buClr>
                <a:srgbClr val="232425"/>
              </a:buClr>
              <a:buSzPts val="1800"/>
              <a:buNone/>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18" name="Google Shape;18;p6" descr="C:\Users\amiesen\Desktop\anlrgbpptlogo.png"/>
          <p:cNvPicPr preferRelativeResize="0"/>
          <p:nvPr/>
        </p:nvPicPr>
        <p:blipFill rotWithShape="1">
          <a:blip r:embed="rId2">
            <a:alphaModFix/>
          </a:blip>
          <a:srcRect/>
          <a:stretch/>
        </p:blipFill>
        <p:spPr>
          <a:xfrm>
            <a:off x="9569752" y="544589"/>
            <a:ext cx="2382461" cy="858276"/>
          </a:xfrm>
          <a:prstGeom prst="rect">
            <a:avLst/>
          </a:prstGeom>
          <a:noFill/>
          <a:ln>
            <a:noFill/>
          </a:ln>
        </p:spPr>
      </p:pic>
      <p:sp>
        <p:nvSpPr>
          <p:cNvPr id="19" name="Google Shape;19;p6"/>
          <p:cNvSpPr>
            <a:spLocks noGrp="1"/>
          </p:cNvSpPr>
          <p:nvPr>
            <p:ph type="pic" idx="2"/>
          </p:nvPr>
        </p:nvSpPr>
        <p:spPr>
          <a:xfrm>
            <a:off x="6484969" y="1689100"/>
            <a:ext cx="5707033" cy="2706624"/>
          </a:xfrm>
          <a:prstGeom prst="rect">
            <a:avLst/>
          </a:prstGeom>
          <a:solidFill>
            <a:srgbClr val="BFBFBF"/>
          </a:solidFill>
          <a:ln>
            <a:noFill/>
          </a:ln>
        </p:spPr>
      </p:sp>
      <p:sp>
        <p:nvSpPr>
          <p:cNvPr id="20" name="Google Shape;20;p6"/>
          <p:cNvSpPr txBox="1">
            <a:spLocks noGrp="1"/>
          </p:cNvSpPr>
          <p:nvPr>
            <p:ph type="title"/>
          </p:nvPr>
        </p:nvSpPr>
        <p:spPr>
          <a:xfrm>
            <a:off x="2" y="1689100"/>
            <a:ext cx="6484965" cy="2706624"/>
          </a:xfrm>
          <a:prstGeom prst="rect">
            <a:avLst/>
          </a:prstGeom>
          <a:solidFill>
            <a:schemeClr val="accent2"/>
          </a:solidFill>
          <a:ln>
            <a:noFill/>
          </a:ln>
        </p:spPr>
        <p:txBody>
          <a:bodyPr spcFirstLastPara="1" wrap="square" lIns="457200" tIns="0" rIns="91425" bIns="0" anchor="ctr" anchorCtr="0">
            <a:normAutofit/>
          </a:bodyPr>
          <a:lstStyle>
            <a:lvl1pPr lvl="0" algn="l">
              <a:lnSpc>
                <a:spcPct val="95000"/>
              </a:lnSpc>
              <a:spcBef>
                <a:spcPts val="0"/>
              </a:spcBef>
              <a:spcAft>
                <a:spcPts val="0"/>
              </a:spcAft>
              <a:buClr>
                <a:schemeClr val="lt1"/>
              </a:buClr>
              <a:buSzPts val="2800"/>
              <a:buFont typeface="Arial"/>
              <a:buNone/>
              <a:defRPr sz="3733">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body" idx="3"/>
          </p:nvPr>
        </p:nvSpPr>
        <p:spPr>
          <a:xfrm>
            <a:off x="-2" y="1689100"/>
            <a:ext cx="319619" cy="2706624"/>
          </a:xfrm>
          <a:prstGeom prst="rect">
            <a:avLst/>
          </a:prstGeom>
          <a:solidFill>
            <a:schemeClr val="accent1"/>
          </a:solidFill>
          <a:ln>
            <a:noFill/>
          </a:ln>
        </p:spPr>
        <p:txBody>
          <a:bodyPr spcFirstLastPara="1" wrap="square" lIns="0" tIns="0" rIns="0" bIns="0" anchor="b" anchorCtr="0">
            <a:noAutofit/>
          </a:bodyPr>
          <a:lstStyle>
            <a:lvl1pPr marL="609585" lvl="0" indent="-304792" algn="l">
              <a:lnSpc>
                <a:spcPct val="100000"/>
              </a:lnSpc>
              <a:spcBef>
                <a:spcPts val="800"/>
              </a:spcBef>
              <a:spcAft>
                <a:spcPts val="0"/>
              </a:spcAft>
              <a:buClr>
                <a:srgbClr val="232425"/>
              </a:buClr>
              <a:buSzPts val="100"/>
              <a:buNone/>
              <a:defRPr sz="133"/>
            </a:lvl1pPr>
            <a:lvl2pPr marL="1219170" lvl="1" indent="-457189" algn="l">
              <a:lnSpc>
                <a:spcPct val="100000"/>
              </a:lnSpc>
              <a:spcBef>
                <a:spcPts val="0"/>
              </a:spcBef>
              <a:spcAft>
                <a:spcPts val="0"/>
              </a:spcAft>
              <a:buClr>
                <a:srgbClr val="232425"/>
              </a:buClr>
              <a:buSzPts val="1800"/>
              <a:buChar char="–"/>
              <a:defRPr/>
            </a:lvl2pPr>
            <a:lvl3pPr marL="1828754" lvl="2" indent="-457189" algn="l">
              <a:lnSpc>
                <a:spcPct val="100000"/>
              </a:lnSpc>
              <a:spcBef>
                <a:spcPts val="0"/>
              </a:spcBef>
              <a:spcAft>
                <a:spcPts val="0"/>
              </a:spcAft>
              <a:buClr>
                <a:srgbClr val="232425"/>
              </a:buClr>
              <a:buSzPts val="1800"/>
              <a:buChar char="•"/>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2" name="Google Shape;22;p6"/>
          <p:cNvSpPr txBox="1">
            <a:spLocks noGrp="1"/>
          </p:cNvSpPr>
          <p:nvPr>
            <p:ph type="body" idx="4"/>
          </p:nvPr>
        </p:nvSpPr>
        <p:spPr>
          <a:xfrm>
            <a:off x="626535" y="4582947"/>
            <a:ext cx="3590495" cy="393700"/>
          </a:xfrm>
          <a:prstGeom prst="rect">
            <a:avLst/>
          </a:prstGeom>
          <a:noFill/>
          <a:ln>
            <a:noFill/>
          </a:ln>
        </p:spPr>
        <p:txBody>
          <a:bodyPr spcFirstLastPara="1" wrap="square" lIns="0" tIns="0" rIns="0" bIns="0" anchor="b" anchorCtr="0">
            <a:normAutofit/>
          </a:bodyPr>
          <a:lstStyle>
            <a:lvl1pPr marL="609585" lvl="0" indent="-304792" algn="l">
              <a:lnSpc>
                <a:spcPct val="100000"/>
              </a:lnSpc>
              <a:spcBef>
                <a:spcPts val="800"/>
              </a:spcBef>
              <a:spcAft>
                <a:spcPts val="0"/>
              </a:spcAft>
              <a:buClr>
                <a:srgbClr val="47484A"/>
              </a:buClr>
              <a:buSzPts val="1400"/>
              <a:buNone/>
              <a:defRPr sz="1867" b="1" cap="none">
                <a:solidFill>
                  <a:srgbClr val="47484A"/>
                </a:solidFill>
              </a:defRPr>
            </a:lvl1pPr>
            <a:lvl2pPr marL="1219170" lvl="1" indent="-304792" algn="l">
              <a:lnSpc>
                <a:spcPct val="100000"/>
              </a:lnSpc>
              <a:spcBef>
                <a:spcPts val="0"/>
              </a:spcBef>
              <a:spcAft>
                <a:spcPts val="0"/>
              </a:spcAft>
              <a:buClr>
                <a:srgbClr val="232425"/>
              </a:buClr>
              <a:buSzPts val="1800"/>
              <a:buNone/>
              <a:defRPr/>
            </a:lvl2pPr>
            <a:lvl3pPr marL="1828754" lvl="2" indent="-304792" algn="l">
              <a:lnSpc>
                <a:spcPct val="100000"/>
              </a:lnSpc>
              <a:spcBef>
                <a:spcPts val="2400"/>
              </a:spcBef>
              <a:spcAft>
                <a:spcPts val="0"/>
              </a:spcAft>
              <a:buClr>
                <a:srgbClr val="232425"/>
              </a:buClr>
              <a:buSzPts val="1800"/>
              <a:buNone/>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3" name="Google Shape;23;p6"/>
          <p:cNvSpPr txBox="1">
            <a:spLocks noGrp="1"/>
          </p:cNvSpPr>
          <p:nvPr>
            <p:ph type="body" idx="5"/>
          </p:nvPr>
        </p:nvSpPr>
        <p:spPr>
          <a:xfrm>
            <a:off x="626535" y="4960384"/>
            <a:ext cx="3590495" cy="914400"/>
          </a:xfrm>
          <a:prstGeom prst="rect">
            <a:avLst/>
          </a:prstGeom>
          <a:noFill/>
          <a:ln>
            <a:noFill/>
          </a:ln>
        </p:spPr>
        <p:txBody>
          <a:bodyPr spcFirstLastPara="1" wrap="square" lIns="0" tIns="0" rIns="0" bIns="45700" anchor="t" anchorCtr="0">
            <a:normAutofit/>
          </a:bodyPr>
          <a:lstStyle>
            <a:lvl1pPr marL="609585" lvl="0" indent="-304792" algn="l">
              <a:lnSpc>
                <a:spcPct val="95000"/>
              </a:lnSpc>
              <a:spcBef>
                <a:spcPts val="0"/>
              </a:spcBef>
              <a:spcAft>
                <a:spcPts val="0"/>
              </a:spcAft>
              <a:buClr>
                <a:srgbClr val="47484A"/>
              </a:buClr>
              <a:buSzPts val="1400"/>
              <a:buNone/>
              <a:defRPr sz="1867">
                <a:solidFill>
                  <a:srgbClr val="47484A"/>
                </a:solidFill>
              </a:defRPr>
            </a:lvl1pPr>
            <a:lvl2pPr marL="1219170" lvl="1" indent="-304792" algn="l">
              <a:lnSpc>
                <a:spcPct val="100000"/>
              </a:lnSpc>
              <a:spcBef>
                <a:spcPts val="2400"/>
              </a:spcBef>
              <a:spcAft>
                <a:spcPts val="0"/>
              </a:spcAft>
              <a:buClr>
                <a:srgbClr val="232425"/>
              </a:buClr>
              <a:buSzPts val="1800"/>
              <a:buNone/>
              <a:defRPr/>
            </a:lvl2pPr>
            <a:lvl3pPr marL="1828754" lvl="2" indent="-457189" algn="l">
              <a:lnSpc>
                <a:spcPct val="100000"/>
              </a:lnSpc>
              <a:spcBef>
                <a:spcPts val="0"/>
              </a:spcBef>
              <a:spcAft>
                <a:spcPts val="0"/>
              </a:spcAft>
              <a:buClr>
                <a:srgbClr val="232425"/>
              </a:buClr>
              <a:buSzPts val="1800"/>
              <a:buChar char="•"/>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4" name="Google Shape;24;p6"/>
          <p:cNvSpPr txBox="1">
            <a:spLocks noGrp="1"/>
          </p:cNvSpPr>
          <p:nvPr>
            <p:ph type="body" idx="6"/>
          </p:nvPr>
        </p:nvSpPr>
        <p:spPr>
          <a:xfrm>
            <a:off x="4556496" y="4582947"/>
            <a:ext cx="3590495" cy="393700"/>
          </a:xfrm>
          <a:prstGeom prst="rect">
            <a:avLst/>
          </a:prstGeom>
          <a:noFill/>
          <a:ln>
            <a:noFill/>
          </a:ln>
        </p:spPr>
        <p:txBody>
          <a:bodyPr spcFirstLastPara="1" wrap="square" lIns="0" tIns="0" rIns="0" bIns="0" anchor="b" anchorCtr="0">
            <a:normAutofit/>
          </a:bodyPr>
          <a:lstStyle>
            <a:lvl1pPr marL="609585" lvl="0" indent="-304792" algn="l">
              <a:lnSpc>
                <a:spcPct val="100000"/>
              </a:lnSpc>
              <a:spcBef>
                <a:spcPts val="800"/>
              </a:spcBef>
              <a:spcAft>
                <a:spcPts val="0"/>
              </a:spcAft>
              <a:buClr>
                <a:srgbClr val="47484A"/>
              </a:buClr>
              <a:buSzPts val="1400"/>
              <a:buFont typeface="Arial"/>
              <a:buNone/>
              <a:defRPr sz="1867" b="1" cap="none">
                <a:solidFill>
                  <a:srgbClr val="47484A"/>
                </a:solidFill>
              </a:defRPr>
            </a:lvl1pPr>
            <a:lvl2pPr marL="1219170" lvl="1" indent="-304792" algn="l">
              <a:lnSpc>
                <a:spcPct val="100000"/>
              </a:lnSpc>
              <a:spcBef>
                <a:spcPts val="0"/>
              </a:spcBef>
              <a:spcAft>
                <a:spcPts val="0"/>
              </a:spcAft>
              <a:buClr>
                <a:srgbClr val="232425"/>
              </a:buClr>
              <a:buSzPts val="1800"/>
              <a:buNone/>
              <a:defRPr/>
            </a:lvl2pPr>
            <a:lvl3pPr marL="1828754" lvl="2" indent="-304792" algn="l">
              <a:lnSpc>
                <a:spcPct val="100000"/>
              </a:lnSpc>
              <a:spcBef>
                <a:spcPts val="2400"/>
              </a:spcBef>
              <a:spcAft>
                <a:spcPts val="0"/>
              </a:spcAft>
              <a:buClr>
                <a:srgbClr val="232425"/>
              </a:buClr>
              <a:buSzPts val="1800"/>
              <a:buNone/>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5" name="Google Shape;25;p6"/>
          <p:cNvSpPr txBox="1">
            <a:spLocks noGrp="1"/>
          </p:cNvSpPr>
          <p:nvPr>
            <p:ph type="body" idx="7"/>
          </p:nvPr>
        </p:nvSpPr>
        <p:spPr>
          <a:xfrm>
            <a:off x="4556496" y="4960384"/>
            <a:ext cx="3590495" cy="914400"/>
          </a:xfrm>
          <a:prstGeom prst="rect">
            <a:avLst/>
          </a:prstGeom>
          <a:noFill/>
          <a:ln>
            <a:noFill/>
          </a:ln>
        </p:spPr>
        <p:txBody>
          <a:bodyPr spcFirstLastPara="1" wrap="square" lIns="0" tIns="0" rIns="0" bIns="45700" anchor="t" anchorCtr="0">
            <a:normAutofit/>
          </a:bodyPr>
          <a:lstStyle>
            <a:lvl1pPr marL="609585" lvl="0" indent="-304792" algn="l">
              <a:lnSpc>
                <a:spcPct val="95000"/>
              </a:lnSpc>
              <a:spcBef>
                <a:spcPts val="0"/>
              </a:spcBef>
              <a:spcAft>
                <a:spcPts val="0"/>
              </a:spcAft>
              <a:buClr>
                <a:srgbClr val="47484A"/>
              </a:buClr>
              <a:buSzPts val="1400"/>
              <a:buFont typeface="Arial"/>
              <a:buNone/>
              <a:defRPr sz="1867">
                <a:solidFill>
                  <a:srgbClr val="47484A"/>
                </a:solidFill>
              </a:defRPr>
            </a:lvl1pPr>
            <a:lvl2pPr marL="1219170" lvl="1" indent="-304792" algn="l">
              <a:lnSpc>
                <a:spcPct val="100000"/>
              </a:lnSpc>
              <a:spcBef>
                <a:spcPts val="2400"/>
              </a:spcBef>
              <a:spcAft>
                <a:spcPts val="0"/>
              </a:spcAft>
              <a:buClr>
                <a:srgbClr val="232425"/>
              </a:buClr>
              <a:buSzPts val="1800"/>
              <a:buNone/>
              <a:defRPr/>
            </a:lvl2pPr>
            <a:lvl3pPr marL="1828754" lvl="2" indent="-457189" algn="l">
              <a:lnSpc>
                <a:spcPct val="100000"/>
              </a:lnSpc>
              <a:spcBef>
                <a:spcPts val="0"/>
              </a:spcBef>
              <a:spcAft>
                <a:spcPts val="0"/>
              </a:spcAft>
              <a:buClr>
                <a:srgbClr val="232425"/>
              </a:buClr>
              <a:buSzPts val="1800"/>
              <a:buChar char="•"/>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6" name="Google Shape;26;p6"/>
          <p:cNvSpPr txBox="1">
            <a:spLocks noGrp="1"/>
          </p:cNvSpPr>
          <p:nvPr>
            <p:ph type="body" idx="8"/>
          </p:nvPr>
        </p:nvSpPr>
        <p:spPr>
          <a:xfrm>
            <a:off x="8480263" y="4582947"/>
            <a:ext cx="3590495" cy="393700"/>
          </a:xfrm>
          <a:prstGeom prst="rect">
            <a:avLst/>
          </a:prstGeom>
          <a:noFill/>
          <a:ln>
            <a:noFill/>
          </a:ln>
        </p:spPr>
        <p:txBody>
          <a:bodyPr spcFirstLastPara="1" wrap="square" lIns="0" tIns="0" rIns="0" bIns="0" anchor="b" anchorCtr="0">
            <a:normAutofit/>
          </a:bodyPr>
          <a:lstStyle>
            <a:lvl1pPr marL="609585" lvl="0" indent="-304792" algn="l">
              <a:lnSpc>
                <a:spcPct val="100000"/>
              </a:lnSpc>
              <a:spcBef>
                <a:spcPts val="800"/>
              </a:spcBef>
              <a:spcAft>
                <a:spcPts val="0"/>
              </a:spcAft>
              <a:buClr>
                <a:srgbClr val="47484A"/>
              </a:buClr>
              <a:buSzPts val="1400"/>
              <a:buFont typeface="Arial"/>
              <a:buNone/>
              <a:defRPr sz="1867" b="1" cap="none">
                <a:solidFill>
                  <a:srgbClr val="47484A"/>
                </a:solidFill>
              </a:defRPr>
            </a:lvl1pPr>
            <a:lvl2pPr marL="1219170" lvl="1" indent="-304792" algn="l">
              <a:lnSpc>
                <a:spcPct val="100000"/>
              </a:lnSpc>
              <a:spcBef>
                <a:spcPts val="0"/>
              </a:spcBef>
              <a:spcAft>
                <a:spcPts val="0"/>
              </a:spcAft>
              <a:buClr>
                <a:srgbClr val="232425"/>
              </a:buClr>
              <a:buSzPts val="1800"/>
              <a:buNone/>
              <a:defRPr/>
            </a:lvl2pPr>
            <a:lvl3pPr marL="1828754" lvl="2" indent="-304792" algn="l">
              <a:lnSpc>
                <a:spcPct val="100000"/>
              </a:lnSpc>
              <a:spcBef>
                <a:spcPts val="2400"/>
              </a:spcBef>
              <a:spcAft>
                <a:spcPts val="0"/>
              </a:spcAft>
              <a:buClr>
                <a:srgbClr val="232425"/>
              </a:buClr>
              <a:buSzPts val="1800"/>
              <a:buNone/>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7" name="Google Shape;27;p6"/>
          <p:cNvSpPr txBox="1">
            <a:spLocks noGrp="1"/>
          </p:cNvSpPr>
          <p:nvPr>
            <p:ph type="body" idx="9"/>
          </p:nvPr>
        </p:nvSpPr>
        <p:spPr>
          <a:xfrm>
            <a:off x="8480263" y="4960384"/>
            <a:ext cx="3590495" cy="914400"/>
          </a:xfrm>
          <a:prstGeom prst="rect">
            <a:avLst/>
          </a:prstGeom>
          <a:noFill/>
          <a:ln>
            <a:noFill/>
          </a:ln>
        </p:spPr>
        <p:txBody>
          <a:bodyPr spcFirstLastPara="1" wrap="square" lIns="0" tIns="0" rIns="0" bIns="45700" anchor="t" anchorCtr="0">
            <a:normAutofit/>
          </a:bodyPr>
          <a:lstStyle>
            <a:lvl1pPr marL="609585" lvl="0" indent="-304792" algn="l">
              <a:lnSpc>
                <a:spcPct val="95000"/>
              </a:lnSpc>
              <a:spcBef>
                <a:spcPts val="0"/>
              </a:spcBef>
              <a:spcAft>
                <a:spcPts val="0"/>
              </a:spcAft>
              <a:buClr>
                <a:srgbClr val="47484A"/>
              </a:buClr>
              <a:buSzPts val="1400"/>
              <a:buFont typeface="Arial"/>
              <a:buNone/>
              <a:defRPr sz="1867">
                <a:solidFill>
                  <a:srgbClr val="47484A"/>
                </a:solidFill>
              </a:defRPr>
            </a:lvl1pPr>
            <a:lvl2pPr marL="1219170" lvl="1" indent="-304792" algn="l">
              <a:lnSpc>
                <a:spcPct val="100000"/>
              </a:lnSpc>
              <a:spcBef>
                <a:spcPts val="2400"/>
              </a:spcBef>
              <a:spcAft>
                <a:spcPts val="0"/>
              </a:spcAft>
              <a:buClr>
                <a:srgbClr val="232425"/>
              </a:buClr>
              <a:buSzPts val="1800"/>
              <a:buNone/>
              <a:defRPr/>
            </a:lvl2pPr>
            <a:lvl3pPr marL="1828754" lvl="2" indent="-457189" algn="l">
              <a:lnSpc>
                <a:spcPct val="100000"/>
              </a:lnSpc>
              <a:spcBef>
                <a:spcPts val="0"/>
              </a:spcBef>
              <a:spcAft>
                <a:spcPts val="0"/>
              </a:spcAft>
              <a:buClr>
                <a:srgbClr val="232425"/>
              </a:buClr>
              <a:buSzPts val="1800"/>
              <a:buChar char="•"/>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8" name="Google Shape;28;p6"/>
          <p:cNvSpPr txBox="1">
            <a:spLocks noGrp="1"/>
          </p:cNvSpPr>
          <p:nvPr>
            <p:ph type="body" idx="13"/>
          </p:nvPr>
        </p:nvSpPr>
        <p:spPr>
          <a:xfrm>
            <a:off x="8480263" y="6094281"/>
            <a:ext cx="3590496" cy="515411"/>
          </a:xfrm>
          <a:prstGeom prst="rect">
            <a:avLst/>
          </a:prstGeom>
          <a:noFill/>
          <a:ln>
            <a:noFill/>
          </a:ln>
        </p:spPr>
        <p:txBody>
          <a:bodyPr spcFirstLastPara="1" wrap="square" lIns="0" tIns="0" rIns="0" bIns="45700" anchor="b" anchorCtr="0">
            <a:noAutofit/>
          </a:bodyPr>
          <a:lstStyle>
            <a:lvl1pPr marL="609585" lvl="0" indent="-304792" algn="l">
              <a:lnSpc>
                <a:spcPct val="100000"/>
              </a:lnSpc>
              <a:spcBef>
                <a:spcPts val="0"/>
              </a:spcBef>
              <a:spcAft>
                <a:spcPts val="0"/>
              </a:spcAft>
              <a:buClr>
                <a:srgbClr val="47484A"/>
              </a:buClr>
              <a:buSzPts val="1400"/>
              <a:buNone/>
              <a:defRPr sz="1867">
                <a:solidFill>
                  <a:srgbClr val="47484A"/>
                </a:solidFill>
              </a:defRPr>
            </a:lvl1pPr>
            <a:lvl2pPr marL="1219170" lvl="1" indent="-304792" algn="l">
              <a:lnSpc>
                <a:spcPct val="100000"/>
              </a:lnSpc>
              <a:spcBef>
                <a:spcPts val="2400"/>
              </a:spcBef>
              <a:spcAft>
                <a:spcPts val="0"/>
              </a:spcAft>
              <a:buClr>
                <a:srgbClr val="232425"/>
              </a:buClr>
              <a:buSzPts val="1800"/>
              <a:buNone/>
              <a:defRPr/>
            </a:lvl2pPr>
            <a:lvl3pPr marL="1828754" lvl="2" indent="-457189" algn="l">
              <a:lnSpc>
                <a:spcPct val="100000"/>
              </a:lnSpc>
              <a:spcBef>
                <a:spcPts val="0"/>
              </a:spcBef>
              <a:spcAft>
                <a:spcPts val="0"/>
              </a:spcAft>
              <a:buClr>
                <a:srgbClr val="232425"/>
              </a:buClr>
              <a:buSzPts val="1800"/>
              <a:buChar char="•"/>
              <a:defRPr/>
            </a:lvl3pPr>
            <a:lvl4pPr marL="2438339" lvl="3" indent="-457189" algn="l">
              <a:lnSpc>
                <a:spcPct val="100000"/>
              </a:lnSpc>
              <a:spcBef>
                <a:spcPts val="0"/>
              </a:spcBef>
              <a:spcAft>
                <a:spcPts val="0"/>
              </a:spcAft>
              <a:buClr>
                <a:srgbClr val="232425"/>
              </a:buClr>
              <a:buSzPts val="1800"/>
              <a:buChar char="–"/>
              <a:defRPr/>
            </a:lvl4pPr>
            <a:lvl5pPr marL="3047924" lvl="4" indent="-457189" algn="l">
              <a:lnSpc>
                <a:spcPct val="100000"/>
              </a:lnSpc>
              <a:spcBef>
                <a:spcPts val="0"/>
              </a:spcBef>
              <a:spcAft>
                <a:spcPts val="0"/>
              </a:spcAft>
              <a:buClr>
                <a:srgbClr val="232425"/>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9" name="Google Shape;29;p6"/>
          <p:cNvSpPr txBox="1"/>
          <p:nvPr/>
        </p:nvSpPr>
        <p:spPr>
          <a:xfrm>
            <a:off x="-1358552" y="-1972721"/>
            <a:ext cx="4670533" cy="1354355"/>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67" b="1" i="0" u="none" strike="noStrike" cap="none">
                <a:solidFill>
                  <a:schemeClr val="lt1"/>
                </a:solidFill>
                <a:latin typeface="Arial"/>
                <a:ea typeface="Arial"/>
                <a:cs typeface="Arial"/>
                <a:sym typeface="Arial"/>
              </a:rPr>
              <a:t>Suggested line of text (optional): </a:t>
            </a: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67"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867" b="1" i="0" u="none" strike="noStrike" cap="none">
                <a:solidFill>
                  <a:schemeClr val="lt1"/>
                </a:solidFill>
                <a:latin typeface="Arial"/>
                <a:ea typeface="Arial"/>
                <a:cs typeface="Arial"/>
                <a:sym typeface="Arial"/>
              </a:rPr>
              <a:t>WE START WITH YES.</a:t>
            </a:r>
            <a:endParaRPr sz="1867"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30" name="Google Shape;30;p6"/>
          <p:cNvPicPr preferRelativeResize="0"/>
          <p:nvPr/>
        </p:nvPicPr>
        <p:blipFill rotWithShape="1">
          <a:blip r:embed="rId3">
            <a:alphaModFix/>
          </a:blip>
          <a:srcRect/>
          <a:stretch/>
        </p:blipFill>
        <p:spPr>
          <a:xfrm>
            <a:off x="590828" y="6269435"/>
            <a:ext cx="2728491" cy="347016"/>
          </a:xfrm>
          <a:prstGeom prst="rect">
            <a:avLst/>
          </a:prstGeom>
          <a:noFill/>
          <a:ln>
            <a:noFill/>
          </a:ln>
        </p:spPr>
      </p:pic>
    </p:spTree>
    <p:extLst>
      <p:ext uri="{BB962C8B-B14F-4D97-AF65-F5344CB8AC3E}">
        <p14:creationId xmlns:p14="http://schemas.microsoft.com/office/powerpoint/2010/main" val="2095552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3E95-6302-7FB8-F691-312980DE4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C3941-5319-27BF-F3B9-8B28D9855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15622-B855-56C8-32FF-3AA82CBD3719}"/>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5" name="Footer Placeholder 4">
            <a:extLst>
              <a:ext uri="{FF2B5EF4-FFF2-40B4-BE49-F238E27FC236}">
                <a16:creationId xmlns:a16="http://schemas.microsoft.com/office/drawing/2014/main" id="{52B3EDEC-84B0-45D0-9581-94E4E13C3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A1F4D-9583-E4FF-A732-AA0F52D97847}"/>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3367803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8E239-93F1-1706-425B-C8FD9E5C84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08B8DB-78E2-AF90-104B-D5BB924595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655B92-9EDC-C1C3-4BA8-5B47C87553AB}"/>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5" name="Footer Placeholder 4">
            <a:extLst>
              <a:ext uri="{FF2B5EF4-FFF2-40B4-BE49-F238E27FC236}">
                <a16:creationId xmlns:a16="http://schemas.microsoft.com/office/drawing/2014/main" id="{4514B250-B4D2-60E8-AACF-D0E18CF7B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168FC-FD00-3FAA-FDF6-59DAC49EAE73}"/>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261712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FEDA-4B55-2A63-2C94-D72D2FA80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A465F-2176-9221-D0D5-6BA277B9E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CAD03-21C3-CE7C-B36C-1AB0B3915B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ACE2AA-0194-894A-1AED-4B73F57DDEBE}"/>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6" name="Footer Placeholder 5">
            <a:extLst>
              <a:ext uri="{FF2B5EF4-FFF2-40B4-BE49-F238E27FC236}">
                <a16:creationId xmlns:a16="http://schemas.microsoft.com/office/drawing/2014/main" id="{B5E299E9-4A14-03DA-C2B7-DD346101C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8277D-3FCF-3901-9BB9-AFD40ADCBCF6}"/>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1121488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BCBC-B5D1-A087-754C-4DCE127AF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8B8151-2134-0EC3-7C2A-84A5F1BA4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448069-0542-608D-1D7A-34C2C25E9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C586FA-E8CA-1BD2-F2E5-3917B67F52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896560-87AC-3AF5-50C5-C5A17699AD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81E5BD-531A-19B9-7C31-A0744BB7BD52}"/>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8" name="Footer Placeholder 7">
            <a:extLst>
              <a:ext uri="{FF2B5EF4-FFF2-40B4-BE49-F238E27FC236}">
                <a16:creationId xmlns:a16="http://schemas.microsoft.com/office/drawing/2014/main" id="{A548E593-BFC8-C14B-7074-1A4D7A3DA1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A6328E-C73E-24E8-AC14-22538AE4DF35}"/>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147192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DB9D-3BD8-4659-A993-474B8B5B2D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9E17F2-04D2-ED0C-B11C-19D35A6F54FA}"/>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4" name="Footer Placeholder 3">
            <a:extLst>
              <a:ext uri="{FF2B5EF4-FFF2-40B4-BE49-F238E27FC236}">
                <a16:creationId xmlns:a16="http://schemas.microsoft.com/office/drawing/2014/main" id="{22516CE6-8FFC-0309-6432-9A54AC4089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BE3809-5785-0EEA-EC0F-5C0BD5AEEE7B}"/>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2395647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CEDA36-0F84-CC2E-3D49-8209A5EF7734}"/>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3" name="Footer Placeholder 2">
            <a:extLst>
              <a:ext uri="{FF2B5EF4-FFF2-40B4-BE49-F238E27FC236}">
                <a16:creationId xmlns:a16="http://schemas.microsoft.com/office/drawing/2014/main" id="{45C4B8EB-80CF-5EDE-0C30-5FF3EE149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BCCCD-7261-CE65-034A-96BD9DBAA529}"/>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2674749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00D5-3E30-33A1-BC48-37FED2D22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C681CD-97E0-2098-1F71-4DFBB4D55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4C4CE-6F3E-6CD6-6EBE-AF851840D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7F156-A53D-B310-D36B-B3E6BF8CCFC0}"/>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6" name="Footer Placeholder 5">
            <a:extLst>
              <a:ext uri="{FF2B5EF4-FFF2-40B4-BE49-F238E27FC236}">
                <a16:creationId xmlns:a16="http://schemas.microsoft.com/office/drawing/2014/main" id="{F7030E2B-7237-5818-A4D6-2C96CA1FE1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2F186-D595-06B7-3533-024B9E760F2B}"/>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4284979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BE997-0428-36D8-3A94-FB9503AE3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26613-AD2B-C84B-57B2-77DB87C86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EEBB6E-F51B-77C2-55A6-5FE16C104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DDBA0-B10E-C5AA-F04F-F7D8CEE3C396}"/>
              </a:ext>
            </a:extLst>
          </p:cNvPr>
          <p:cNvSpPr>
            <a:spLocks noGrp="1"/>
          </p:cNvSpPr>
          <p:nvPr>
            <p:ph type="dt" sz="half" idx="10"/>
          </p:nvPr>
        </p:nvSpPr>
        <p:spPr/>
        <p:txBody>
          <a:bodyPr/>
          <a:lstStyle/>
          <a:p>
            <a:fld id="{557DFC95-6553-4E62-8CF4-8BD97EA41BB7}" type="datetimeFigureOut">
              <a:rPr lang="en-US" smtClean="0"/>
              <a:t>12/13/2023</a:t>
            </a:fld>
            <a:endParaRPr lang="en-US"/>
          </a:p>
        </p:txBody>
      </p:sp>
      <p:sp>
        <p:nvSpPr>
          <p:cNvPr id="6" name="Footer Placeholder 5">
            <a:extLst>
              <a:ext uri="{FF2B5EF4-FFF2-40B4-BE49-F238E27FC236}">
                <a16:creationId xmlns:a16="http://schemas.microsoft.com/office/drawing/2014/main" id="{5515DDBB-4041-7A4F-7BCF-118AB8BD8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262F0-F5C8-8FBF-021D-7C5ABBF8CE2D}"/>
              </a:ext>
            </a:extLst>
          </p:cNvPr>
          <p:cNvSpPr>
            <a:spLocks noGrp="1"/>
          </p:cNvSpPr>
          <p:nvPr>
            <p:ph type="sldNum" sz="quarter" idx="12"/>
          </p:nvPr>
        </p:nvSpPr>
        <p:spPr/>
        <p:txBody>
          <a:bodyPr/>
          <a:lstStyle/>
          <a:p>
            <a:fld id="{ECE60C2D-9BC0-46F1-9E8A-B7F6B3E9182E}" type="slidenum">
              <a:rPr lang="en-US" smtClean="0"/>
              <a:t>‹#›</a:t>
            </a:fld>
            <a:endParaRPr lang="en-US"/>
          </a:p>
        </p:txBody>
      </p:sp>
    </p:spTree>
    <p:extLst>
      <p:ext uri="{BB962C8B-B14F-4D97-AF65-F5344CB8AC3E}">
        <p14:creationId xmlns:p14="http://schemas.microsoft.com/office/powerpoint/2010/main" val="241460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73AB31-D2E9-4202-A70C-E013B2CDE5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B896C-7496-E38C-5B64-D13EEC4B8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39F9C-E7D9-2CA0-5DB8-FEC3E11BD6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DFC95-6553-4E62-8CF4-8BD97EA41BB7}" type="datetimeFigureOut">
              <a:rPr lang="en-US" smtClean="0"/>
              <a:t>12/13/2023</a:t>
            </a:fld>
            <a:endParaRPr lang="en-US"/>
          </a:p>
        </p:txBody>
      </p:sp>
      <p:sp>
        <p:nvSpPr>
          <p:cNvPr id="5" name="Footer Placeholder 4">
            <a:extLst>
              <a:ext uri="{FF2B5EF4-FFF2-40B4-BE49-F238E27FC236}">
                <a16:creationId xmlns:a16="http://schemas.microsoft.com/office/drawing/2014/main" id="{6930EBE9-207D-68A0-C893-25A6A0D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87EF4E-4D9D-B4EF-A0BC-2A9E79A959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60C2D-9BC0-46F1-9E8A-B7F6B3E9182E}" type="slidenum">
              <a:rPr lang="en-US" smtClean="0"/>
              <a:t>‹#›</a:t>
            </a:fld>
            <a:endParaRPr lang="en-US"/>
          </a:p>
        </p:txBody>
      </p:sp>
    </p:spTree>
    <p:extLst>
      <p:ext uri="{BB962C8B-B14F-4D97-AF65-F5344CB8AC3E}">
        <p14:creationId xmlns:p14="http://schemas.microsoft.com/office/powerpoint/2010/main" val="2579433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8.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7.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8.jp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8.jp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8.jp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8.jp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33.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5" name="Google Shape;275;p1"/>
          <p:cNvSpPr txBox="1">
            <a:spLocks noGrp="1"/>
          </p:cNvSpPr>
          <p:nvPr>
            <p:ph type="title"/>
          </p:nvPr>
        </p:nvSpPr>
        <p:spPr>
          <a:xfrm>
            <a:off x="599441" y="438516"/>
            <a:ext cx="11206480" cy="1650128"/>
          </a:xfrm>
          <a:prstGeom prst="rect">
            <a:avLst/>
          </a:prstGeom>
          <a:ln/>
        </p:spPr>
        <p:style>
          <a:lnRef idx="0">
            <a:schemeClr val="accent1"/>
          </a:lnRef>
          <a:fillRef idx="3">
            <a:schemeClr val="accent1"/>
          </a:fillRef>
          <a:effectRef idx="3">
            <a:schemeClr val="accent1"/>
          </a:effectRef>
          <a:fontRef idx="minor">
            <a:schemeClr val="lt1"/>
          </a:fontRef>
        </p:style>
        <p:txBody>
          <a:bodyPr spcFirstLastPara="1" vert="horz" wrap="square" lIns="609600" tIns="0" rIns="121900" bIns="0" rtlCol="0" anchor="ctr" anchorCtr="0">
            <a:normAutofit/>
          </a:bodyPr>
          <a:lstStyle/>
          <a:p>
            <a:pPr algn="ctr">
              <a:buClr>
                <a:schemeClr val="hlink"/>
              </a:buClr>
              <a:buSzPts val="1100"/>
            </a:pPr>
            <a:r>
              <a:rPr lang="en-US" sz="3200" dirty="0"/>
              <a:t>Quantum Entanglement, Teleportation, and Entanglement Swapping Systems Coexisting with Classical Communications</a:t>
            </a:r>
            <a:endParaRPr sz="3200" dirty="0"/>
          </a:p>
        </p:txBody>
      </p:sp>
      <p:sp>
        <p:nvSpPr>
          <p:cNvPr id="14" name="Rectangle 13">
            <a:extLst>
              <a:ext uri="{FF2B5EF4-FFF2-40B4-BE49-F238E27FC236}">
                <a16:creationId xmlns:a16="http://schemas.microsoft.com/office/drawing/2014/main" id="{BB436CAB-9AAE-43AB-AA20-9638E0978497}"/>
              </a:ext>
            </a:extLst>
          </p:cNvPr>
          <p:cNvSpPr/>
          <p:nvPr/>
        </p:nvSpPr>
        <p:spPr>
          <a:xfrm>
            <a:off x="111107" y="6005660"/>
            <a:ext cx="3475797" cy="8008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Graphic 1">
            <a:extLst>
              <a:ext uri="{FF2B5EF4-FFF2-40B4-BE49-F238E27FC236}">
                <a16:creationId xmlns:a16="http://schemas.microsoft.com/office/drawing/2014/main" id="{09297026-9B15-1879-C631-D5E1FF173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7201" y="2999227"/>
            <a:ext cx="5191278" cy="2752357"/>
          </a:xfrm>
          <a:prstGeom prst="rect">
            <a:avLst/>
          </a:prstGeom>
        </p:spPr>
      </p:pic>
      <p:pic>
        <p:nvPicPr>
          <p:cNvPr id="3" name="Graphic 2">
            <a:extLst>
              <a:ext uri="{FF2B5EF4-FFF2-40B4-BE49-F238E27FC236}">
                <a16:creationId xmlns:a16="http://schemas.microsoft.com/office/drawing/2014/main" id="{087E1FA9-27C7-FF92-4297-79565CDC4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40" y="3429001"/>
            <a:ext cx="6154504" cy="17627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ACDF74-616E-794E-87D2-BDA04D0E5CDE}"/>
              </a:ext>
            </a:extLst>
          </p:cNvPr>
          <p:cNvPicPr>
            <a:picLocks noChangeAspect="1"/>
          </p:cNvPicPr>
          <p:nvPr/>
        </p:nvPicPr>
        <p:blipFill>
          <a:blip r:embed="rId3"/>
          <a:stretch>
            <a:fillRect/>
          </a:stretch>
        </p:blipFill>
        <p:spPr>
          <a:xfrm>
            <a:off x="5696826" y="2405979"/>
            <a:ext cx="4859414" cy="3408565"/>
          </a:xfrm>
          <a:prstGeom prst="rect">
            <a:avLst/>
          </a:prstGeom>
        </p:spPr>
      </p:pic>
      <p:sp>
        <p:nvSpPr>
          <p:cNvPr id="5" name="TextBox 4">
            <a:extLst>
              <a:ext uri="{FF2B5EF4-FFF2-40B4-BE49-F238E27FC236}">
                <a16:creationId xmlns:a16="http://schemas.microsoft.com/office/drawing/2014/main" id="{8B9D5FD7-5B1D-4434-80FE-41194B35364C}"/>
              </a:ext>
            </a:extLst>
          </p:cNvPr>
          <p:cNvSpPr txBox="1"/>
          <p:nvPr/>
        </p:nvSpPr>
        <p:spPr>
          <a:xfrm flipH="1">
            <a:off x="9161929" y="6611779"/>
            <a:ext cx="3012142"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McCormick School of Engineering and  Applied Science</a:t>
            </a:r>
          </a:p>
        </p:txBody>
      </p:sp>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687258" y="281683"/>
            <a:ext cx="6474671" cy="646331"/>
          </a:xfrm>
          <a:prstGeom prst="rect">
            <a:avLst/>
          </a:prstGeom>
          <a:noFill/>
        </p:spPr>
        <p:txBody>
          <a:bodyPr wrap="square" rtlCol="0">
            <a:spAutoFit/>
          </a:bodyPr>
          <a:lstStyle/>
          <a:p>
            <a:pPr algn="ctr"/>
            <a:r>
              <a:rPr lang="en-US" sz="3600" b="1" dirty="0">
                <a:solidFill>
                  <a:srgbClr val="0000FF"/>
                </a:solidFill>
              </a:rPr>
              <a:t>Results</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sp>
        <p:nvSpPr>
          <p:cNvPr id="9" name="TextBox 8">
            <a:extLst>
              <a:ext uri="{FF2B5EF4-FFF2-40B4-BE49-F238E27FC236}">
                <a16:creationId xmlns:a16="http://schemas.microsoft.com/office/drawing/2014/main" id="{A91E6F75-0DE6-2A42-C99D-BC393C4D3680}"/>
              </a:ext>
            </a:extLst>
          </p:cNvPr>
          <p:cNvSpPr txBox="1"/>
          <p:nvPr/>
        </p:nvSpPr>
        <p:spPr>
          <a:xfrm>
            <a:off x="5764306" y="1412615"/>
            <a:ext cx="5443228" cy="1107996"/>
          </a:xfrm>
          <a:prstGeom prst="rect">
            <a:avLst/>
          </a:prstGeom>
          <a:noFill/>
        </p:spPr>
        <p:txBody>
          <a:bodyPr wrap="square" rtlCol="0">
            <a:spAutoFit/>
          </a:bodyPr>
          <a:lstStyle/>
          <a:p>
            <a:pPr algn="ctr"/>
            <a:r>
              <a:rPr lang="en-US" sz="2400" b="1" dirty="0"/>
              <a:t>Teleportation fidelities </a:t>
            </a:r>
            <a:r>
              <a:rPr lang="en-US" dirty="0"/>
              <a:t>of Bob’s qubit to Alice’s ideal state with </a:t>
            </a:r>
            <a:r>
              <a:rPr lang="en-US" sz="2400" b="1" dirty="0">
                <a:solidFill>
                  <a:srgbClr val="FF0000"/>
                </a:solidFill>
              </a:rPr>
              <a:t>P</a:t>
            </a:r>
            <a:r>
              <a:rPr lang="en-US" sz="2800" b="1" baseline="-25000" dirty="0">
                <a:solidFill>
                  <a:srgbClr val="FF0000"/>
                </a:solidFill>
              </a:rPr>
              <a:t>1547 nm </a:t>
            </a:r>
            <a:r>
              <a:rPr lang="en-US" sz="2400" b="1" dirty="0">
                <a:solidFill>
                  <a:srgbClr val="FF0000"/>
                </a:solidFill>
              </a:rPr>
              <a:t>= 11 dBm</a:t>
            </a:r>
          </a:p>
          <a:p>
            <a:pPr algn="ctr"/>
            <a:endParaRPr lang="en-US" b="1" dirty="0"/>
          </a:p>
        </p:txBody>
      </p:sp>
      <p:pic>
        <p:nvPicPr>
          <p:cNvPr id="15" name="Picture 14">
            <a:extLst>
              <a:ext uri="{FF2B5EF4-FFF2-40B4-BE49-F238E27FC236}">
                <a16:creationId xmlns:a16="http://schemas.microsoft.com/office/drawing/2014/main" id="{9255E3A6-E4E1-B8F6-0581-4481B50E23B6}"/>
              </a:ext>
            </a:extLst>
          </p:cNvPr>
          <p:cNvPicPr>
            <a:picLocks noChangeAspect="1"/>
          </p:cNvPicPr>
          <p:nvPr/>
        </p:nvPicPr>
        <p:blipFill>
          <a:blip r:embed="rId6"/>
          <a:stretch>
            <a:fillRect/>
          </a:stretch>
        </p:blipFill>
        <p:spPr>
          <a:xfrm>
            <a:off x="6750218" y="5999581"/>
            <a:ext cx="3280471" cy="505637"/>
          </a:xfrm>
          <a:prstGeom prst="rect">
            <a:avLst/>
          </a:prstGeom>
        </p:spPr>
        <p:style>
          <a:lnRef idx="0">
            <a:schemeClr val="dk1"/>
          </a:lnRef>
          <a:fillRef idx="3">
            <a:schemeClr val="dk1"/>
          </a:fillRef>
          <a:effectRef idx="3">
            <a:schemeClr val="dk1"/>
          </a:effectRef>
          <a:fontRef idx="minor">
            <a:schemeClr val="lt1"/>
          </a:fontRef>
        </p:style>
      </p:pic>
      <p:sp>
        <p:nvSpPr>
          <p:cNvPr id="17" name="TextBox 16">
            <a:extLst>
              <a:ext uri="{FF2B5EF4-FFF2-40B4-BE49-F238E27FC236}">
                <a16:creationId xmlns:a16="http://schemas.microsoft.com/office/drawing/2014/main" id="{8FCF000B-A612-0687-0EE2-27AE6D54BA1B}"/>
              </a:ext>
            </a:extLst>
          </p:cNvPr>
          <p:cNvSpPr txBox="1"/>
          <p:nvPr/>
        </p:nvSpPr>
        <p:spPr>
          <a:xfrm>
            <a:off x="492168" y="1262097"/>
            <a:ext cx="4678972" cy="1631216"/>
          </a:xfrm>
          <a:prstGeom prst="rect">
            <a:avLst/>
          </a:prstGeom>
          <a:noFill/>
        </p:spPr>
        <p:txBody>
          <a:bodyPr wrap="square" rtlCol="0">
            <a:spAutoFit/>
          </a:bodyPr>
          <a:lstStyle/>
          <a:p>
            <a:r>
              <a:rPr lang="en-US" sz="2000" b="1" dirty="0"/>
              <a:t>Raman noise vs. launch power: </a:t>
            </a:r>
          </a:p>
          <a:p>
            <a:r>
              <a:rPr lang="en-US" sz="1600" dirty="0">
                <a:solidFill>
                  <a:srgbClr val="FF0000"/>
                </a:solidFill>
              </a:rPr>
              <a:t>Using optimized wavelengths and narrowband filtering (~8 GHz), </a:t>
            </a:r>
            <a:r>
              <a:rPr lang="en-US" sz="1600" dirty="0"/>
              <a:t>classical signal </a:t>
            </a:r>
            <a:r>
              <a:rPr lang="en-US" sz="1600" b="1" dirty="0">
                <a:solidFill>
                  <a:srgbClr val="FF0000"/>
                </a:solidFill>
              </a:rPr>
              <a:t>only adds </a:t>
            </a:r>
          </a:p>
          <a:p>
            <a:r>
              <a:rPr lang="en-US" sz="1600" b="1" dirty="0">
                <a:solidFill>
                  <a:srgbClr val="FF0000"/>
                </a:solidFill>
              </a:rPr>
              <a:t>~100 counts per </a:t>
            </a:r>
            <a:r>
              <a:rPr lang="en-US" sz="1600" b="1" dirty="0" err="1">
                <a:solidFill>
                  <a:srgbClr val="FF0000"/>
                </a:solidFill>
              </a:rPr>
              <a:t>mW</a:t>
            </a:r>
            <a:endParaRPr lang="en-US" sz="1600" b="1" dirty="0">
              <a:solidFill>
                <a:srgbClr val="FF0000"/>
              </a:solidFill>
            </a:endParaRPr>
          </a:p>
          <a:p>
            <a:endParaRPr lang="en-US" sz="1600" b="1" dirty="0"/>
          </a:p>
          <a:p>
            <a:endParaRPr lang="en-US" sz="1600" b="1" dirty="0"/>
          </a:p>
        </p:txBody>
      </p:sp>
      <p:cxnSp>
        <p:nvCxnSpPr>
          <p:cNvPr id="26" name="Straight Connector 25">
            <a:extLst>
              <a:ext uri="{FF2B5EF4-FFF2-40B4-BE49-F238E27FC236}">
                <a16:creationId xmlns:a16="http://schemas.microsoft.com/office/drawing/2014/main" id="{8E87FA9D-BA89-37DF-AEEB-179969F502BD}"/>
              </a:ext>
            </a:extLst>
          </p:cNvPr>
          <p:cNvCxnSpPr/>
          <p:nvPr/>
        </p:nvCxnSpPr>
        <p:spPr>
          <a:xfrm>
            <a:off x="6251774" y="3451367"/>
            <a:ext cx="4277360"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368C68D-EFD8-9DDB-C96C-AAAC0B9DEEC2}"/>
              </a:ext>
            </a:extLst>
          </p:cNvPr>
          <p:cNvSpPr txBox="1"/>
          <p:nvPr/>
        </p:nvSpPr>
        <p:spPr>
          <a:xfrm>
            <a:off x="10556240" y="3158234"/>
            <a:ext cx="1720516" cy="646331"/>
          </a:xfrm>
          <a:prstGeom prst="rect">
            <a:avLst/>
          </a:prstGeom>
          <a:noFill/>
        </p:spPr>
        <p:txBody>
          <a:bodyPr wrap="square" rtlCol="0">
            <a:spAutoFit/>
          </a:bodyPr>
          <a:lstStyle/>
          <a:p>
            <a:pPr algn="ctr"/>
            <a:r>
              <a:rPr lang="en-US" b="1" dirty="0">
                <a:solidFill>
                  <a:srgbClr val="C00000"/>
                </a:solidFill>
              </a:rPr>
              <a:t>Nonclassical limit (F &gt; 66.7%)</a:t>
            </a:r>
          </a:p>
        </p:txBody>
      </p:sp>
      <p:sp>
        <p:nvSpPr>
          <p:cNvPr id="8" name="Rectangle 7">
            <a:extLst>
              <a:ext uri="{FF2B5EF4-FFF2-40B4-BE49-F238E27FC236}">
                <a16:creationId xmlns:a16="http://schemas.microsoft.com/office/drawing/2014/main" id="{372C641B-6F69-26FE-D0A9-2C1628B273F1}"/>
              </a:ext>
            </a:extLst>
          </p:cNvPr>
          <p:cNvSpPr/>
          <p:nvPr/>
        </p:nvSpPr>
        <p:spPr>
          <a:xfrm>
            <a:off x="5424244" y="2107249"/>
            <a:ext cx="881694" cy="86930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7F5D7F9F-3BB8-21C5-CE8B-3F30540D0ED6}"/>
              </a:ext>
            </a:extLst>
          </p:cNvPr>
          <p:cNvPicPr>
            <a:picLocks noChangeAspect="1"/>
          </p:cNvPicPr>
          <p:nvPr/>
        </p:nvPicPr>
        <p:blipFill>
          <a:blip r:embed="rId7"/>
          <a:stretch>
            <a:fillRect/>
          </a:stretch>
        </p:blipFill>
        <p:spPr>
          <a:xfrm>
            <a:off x="800392" y="2479571"/>
            <a:ext cx="3400740" cy="3195297"/>
          </a:xfrm>
          <a:prstGeom prst="rect">
            <a:avLst/>
          </a:prstGeom>
        </p:spPr>
      </p:pic>
      <p:cxnSp>
        <p:nvCxnSpPr>
          <p:cNvPr id="3" name="Straight Connector 2">
            <a:extLst>
              <a:ext uri="{FF2B5EF4-FFF2-40B4-BE49-F238E27FC236}">
                <a16:creationId xmlns:a16="http://schemas.microsoft.com/office/drawing/2014/main" id="{DC7A7724-9AD9-A435-7DE2-3407CB342CB4}"/>
              </a:ext>
            </a:extLst>
          </p:cNvPr>
          <p:cNvCxnSpPr>
            <a:cxnSpLocks/>
          </p:cNvCxnSpPr>
          <p:nvPr/>
        </p:nvCxnSpPr>
        <p:spPr>
          <a:xfrm>
            <a:off x="1675290" y="4808141"/>
            <a:ext cx="2319120" cy="1"/>
          </a:xfrm>
          <a:prstGeom prst="line">
            <a:avLst/>
          </a:prstGeom>
          <a:ln w="28575">
            <a:solidFill>
              <a:srgbClr val="00B0F0"/>
            </a:solidFill>
            <a:prstDash val="sysDot"/>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523D622-5C63-43D0-0319-F84FC10BE891}"/>
              </a:ext>
            </a:extLst>
          </p:cNvPr>
          <p:cNvSpPr txBox="1"/>
          <p:nvPr/>
        </p:nvSpPr>
        <p:spPr>
          <a:xfrm>
            <a:off x="2376486" y="4551579"/>
            <a:ext cx="2084439" cy="307777"/>
          </a:xfrm>
          <a:prstGeom prst="rect">
            <a:avLst/>
          </a:prstGeom>
          <a:noFill/>
        </p:spPr>
        <p:txBody>
          <a:bodyPr wrap="square">
            <a:spAutoFit/>
          </a:bodyPr>
          <a:lstStyle/>
          <a:p>
            <a:pPr algn="ctr"/>
            <a:r>
              <a:rPr lang="en-US" sz="1400" dirty="0">
                <a:solidFill>
                  <a:srgbClr val="00B0F0"/>
                </a:solidFill>
              </a:rPr>
              <a:t>SNSPD dark count level</a:t>
            </a:r>
          </a:p>
        </p:txBody>
      </p:sp>
      <p:sp>
        <p:nvSpPr>
          <p:cNvPr id="19" name="TextBox 18">
            <a:extLst>
              <a:ext uri="{FF2B5EF4-FFF2-40B4-BE49-F238E27FC236}">
                <a16:creationId xmlns:a16="http://schemas.microsoft.com/office/drawing/2014/main" id="{C6F8BC52-4376-33CA-C4B7-B51CC1004FB3}"/>
              </a:ext>
            </a:extLst>
          </p:cNvPr>
          <p:cNvSpPr txBox="1"/>
          <p:nvPr/>
        </p:nvSpPr>
        <p:spPr>
          <a:xfrm>
            <a:off x="1968956" y="3112844"/>
            <a:ext cx="1737140" cy="646331"/>
          </a:xfrm>
          <a:prstGeom prst="rect">
            <a:avLst/>
          </a:prstGeom>
          <a:noFill/>
        </p:spPr>
        <p:txBody>
          <a:bodyPr wrap="square" rtlCol="0">
            <a:spAutoFit/>
          </a:bodyPr>
          <a:lstStyle/>
          <a:p>
            <a:r>
              <a:rPr lang="en-US" b="1" dirty="0"/>
              <a:t>~100 counts/s/</a:t>
            </a:r>
            <a:r>
              <a:rPr lang="en-US" b="1" dirty="0" err="1"/>
              <a:t>mW</a:t>
            </a:r>
            <a:endParaRPr lang="en-US" b="1" dirty="0"/>
          </a:p>
        </p:txBody>
      </p:sp>
      <p:sp>
        <p:nvSpPr>
          <p:cNvPr id="21" name="Slide Number Placeholder 4">
            <a:extLst>
              <a:ext uri="{FF2B5EF4-FFF2-40B4-BE49-F238E27FC236}">
                <a16:creationId xmlns:a16="http://schemas.microsoft.com/office/drawing/2014/main" id="{4725A7DB-262C-9D0F-93AD-D8CEA5BD9B7C}"/>
              </a:ext>
            </a:extLst>
          </p:cNvPr>
          <p:cNvSpPr>
            <a:spLocks noGrp="1"/>
          </p:cNvSpPr>
          <p:nvPr>
            <p:ph type="sldNum" sz="quarter" idx="12"/>
          </p:nvPr>
        </p:nvSpPr>
        <p:spPr>
          <a:xfrm>
            <a:off x="1872047" y="5283256"/>
            <a:ext cx="2358803" cy="313961"/>
          </a:xfrm>
        </p:spPr>
        <p:txBody>
          <a:bodyPr/>
          <a:lstStyle/>
          <a:p>
            <a:fld id="{F8FB93EB-1219-472E-A27F-D6C8A09C2F63}" type="slidenum">
              <a:rPr lang="en-US" smtClean="0"/>
              <a:t>10</a:t>
            </a:fld>
            <a:endParaRPr lang="en-US"/>
          </a:p>
        </p:txBody>
      </p:sp>
      <p:pic>
        <p:nvPicPr>
          <p:cNvPr id="28" name="Picture 27">
            <a:extLst>
              <a:ext uri="{FF2B5EF4-FFF2-40B4-BE49-F238E27FC236}">
                <a16:creationId xmlns:a16="http://schemas.microsoft.com/office/drawing/2014/main" id="{46D8DA2D-AE44-2298-8762-5ED853F345FB}"/>
              </a:ext>
            </a:extLst>
          </p:cNvPr>
          <p:cNvPicPr>
            <a:picLocks noChangeAspect="1"/>
          </p:cNvPicPr>
          <p:nvPr/>
        </p:nvPicPr>
        <p:blipFill>
          <a:blip r:embed="rId8"/>
          <a:stretch>
            <a:fillRect/>
          </a:stretch>
        </p:blipFill>
        <p:spPr>
          <a:xfrm>
            <a:off x="112644" y="5835644"/>
            <a:ext cx="4181525" cy="887326"/>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82740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0002AE-9ECE-44B3-A846-007108D25E58}"/>
              </a:ext>
            </a:extLst>
          </p:cNvPr>
          <p:cNvSpPr txBox="1"/>
          <p:nvPr/>
        </p:nvSpPr>
        <p:spPr>
          <a:xfrm flipH="1">
            <a:off x="0" y="6611779"/>
            <a:ext cx="2913529"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Center for Photonic Communication and Computing</a:t>
            </a:r>
          </a:p>
        </p:txBody>
      </p:sp>
      <p:sp>
        <p:nvSpPr>
          <p:cNvPr id="5" name="TextBox 4">
            <a:extLst>
              <a:ext uri="{FF2B5EF4-FFF2-40B4-BE49-F238E27FC236}">
                <a16:creationId xmlns:a16="http://schemas.microsoft.com/office/drawing/2014/main" id="{8B9D5FD7-5B1D-4434-80FE-41194B35364C}"/>
              </a:ext>
            </a:extLst>
          </p:cNvPr>
          <p:cNvSpPr txBox="1"/>
          <p:nvPr/>
        </p:nvSpPr>
        <p:spPr>
          <a:xfrm flipH="1">
            <a:off x="9161929" y="6611779"/>
            <a:ext cx="3012142"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McCormick School of Engineering and  Applied Science</a:t>
            </a:r>
          </a:p>
        </p:txBody>
      </p:sp>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451628" y="332314"/>
            <a:ext cx="7596911" cy="646331"/>
          </a:xfrm>
          <a:prstGeom prst="rect">
            <a:avLst/>
          </a:prstGeom>
          <a:noFill/>
        </p:spPr>
        <p:txBody>
          <a:bodyPr wrap="square" rtlCol="0">
            <a:spAutoFit/>
          </a:bodyPr>
          <a:lstStyle/>
          <a:p>
            <a:pPr algn="ctr"/>
            <a:r>
              <a:rPr lang="en-US" sz="3600" b="1" dirty="0">
                <a:solidFill>
                  <a:srgbClr val="0000FF"/>
                </a:solidFill>
              </a:rPr>
              <a:t>Newer results: 16 km, 18 dBm power</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pic>
        <p:nvPicPr>
          <p:cNvPr id="18" name="Picture 17">
            <a:extLst>
              <a:ext uri="{FF2B5EF4-FFF2-40B4-BE49-F238E27FC236}">
                <a16:creationId xmlns:a16="http://schemas.microsoft.com/office/drawing/2014/main" id="{502BAE19-7E93-7E70-6F68-038CF01E49F2}"/>
              </a:ext>
            </a:extLst>
          </p:cNvPr>
          <p:cNvPicPr>
            <a:picLocks noChangeAspect="1"/>
          </p:cNvPicPr>
          <p:nvPr/>
        </p:nvPicPr>
        <p:blipFill>
          <a:blip r:embed="rId5"/>
          <a:stretch>
            <a:fillRect/>
          </a:stretch>
        </p:blipFill>
        <p:spPr>
          <a:xfrm>
            <a:off x="618309" y="1336619"/>
            <a:ext cx="10556420" cy="5189067"/>
          </a:xfrm>
          <a:prstGeom prst="rect">
            <a:avLst/>
          </a:prstGeom>
        </p:spPr>
      </p:pic>
      <p:sp>
        <p:nvSpPr>
          <p:cNvPr id="20" name="Rectangle 19">
            <a:extLst>
              <a:ext uri="{FF2B5EF4-FFF2-40B4-BE49-F238E27FC236}">
                <a16:creationId xmlns:a16="http://schemas.microsoft.com/office/drawing/2014/main" id="{C5724274-7CA3-F96C-9E70-C6797528BA1A}"/>
              </a:ext>
            </a:extLst>
          </p:cNvPr>
          <p:cNvSpPr/>
          <p:nvPr/>
        </p:nvSpPr>
        <p:spPr>
          <a:xfrm>
            <a:off x="746760" y="1484903"/>
            <a:ext cx="5437882" cy="12216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Hong-Ou-Mandel interference between heralded single photon and entangled photon with 8 km/8km to BSM node</a:t>
            </a:r>
          </a:p>
        </p:txBody>
      </p:sp>
      <p:sp>
        <p:nvSpPr>
          <p:cNvPr id="22" name="Rectangle 21">
            <a:extLst>
              <a:ext uri="{FF2B5EF4-FFF2-40B4-BE49-F238E27FC236}">
                <a16:creationId xmlns:a16="http://schemas.microsoft.com/office/drawing/2014/main" id="{0214C77A-967C-2F43-F2B2-2B9768B371E6}"/>
              </a:ext>
            </a:extLst>
          </p:cNvPr>
          <p:cNvSpPr/>
          <p:nvPr/>
        </p:nvSpPr>
        <p:spPr>
          <a:xfrm>
            <a:off x="6305006" y="5157894"/>
            <a:ext cx="4210594" cy="67539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7B4AD36F-DB81-0E93-F17A-8365D220C402}"/>
              </a:ext>
            </a:extLst>
          </p:cNvPr>
          <p:cNvSpPr/>
          <p:nvPr/>
        </p:nvSpPr>
        <p:spPr>
          <a:xfrm>
            <a:off x="6305006" y="3429000"/>
            <a:ext cx="4362993" cy="176985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FA1A42BF-D816-61B6-C21E-A6A671829347}"/>
              </a:ext>
            </a:extLst>
          </p:cNvPr>
          <p:cNvSpPr/>
          <p:nvPr/>
        </p:nvSpPr>
        <p:spPr>
          <a:xfrm>
            <a:off x="6731316" y="2143816"/>
            <a:ext cx="4648064" cy="37954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B25990B5-3A6B-B1D4-2F09-C7215CA1106A}"/>
              </a:ext>
            </a:extLst>
          </p:cNvPr>
          <p:cNvPicPr>
            <a:picLocks noChangeAspect="1"/>
          </p:cNvPicPr>
          <p:nvPr/>
        </p:nvPicPr>
        <p:blipFill>
          <a:blip r:embed="rId6"/>
          <a:stretch>
            <a:fillRect/>
          </a:stretch>
        </p:blipFill>
        <p:spPr>
          <a:xfrm>
            <a:off x="6990731" y="3431160"/>
            <a:ext cx="3816546" cy="387370"/>
          </a:xfrm>
          <a:prstGeom prst="rect">
            <a:avLst/>
          </a:prstGeom>
        </p:spPr>
        <p:style>
          <a:lnRef idx="0">
            <a:schemeClr val="dk1"/>
          </a:lnRef>
          <a:fillRef idx="3">
            <a:schemeClr val="dk1"/>
          </a:fillRef>
          <a:effectRef idx="3">
            <a:schemeClr val="dk1"/>
          </a:effectRef>
          <a:fontRef idx="minor">
            <a:schemeClr val="lt1"/>
          </a:fontRef>
        </p:style>
      </p:pic>
      <p:pic>
        <p:nvPicPr>
          <p:cNvPr id="32" name="Picture 31">
            <a:extLst>
              <a:ext uri="{FF2B5EF4-FFF2-40B4-BE49-F238E27FC236}">
                <a16:creationId xmlns:a16="http://schemas.microsoft.com/office/drawing/2014/main" id="{AECDD4E3-3D9F-E97E-B835-0A3519791185}"/>
              </a:ext>
            </a:extLst>
          </p:cNvPr>
          <p:cNvPicPr>
            <a:picLocks noChangeAspect="1"/>
          </p:cNvPicPr>
          <p:nvPr/>
        </p:nvPicPr>
        <p:blipFill>
          <a:blip r:embed="rId7"/>
          <a:stretch>
            <a:fillRect/>
          </a:stretch>
        </p:blipFill>
        <p:spPr>
          <a:xfrm>
            <a:off x="6400726" y="4041143"/>
            <a:ext cx="4940554" cy="425472"/>
          </a:xfrm>
          <a:prstGeom prst="rect">
            <a:avLst/>
          </a:prstGeom>
        </p:spPr>
        <p:style>
          <a:lnRef idx="0">
            <a:schemeClr val="dk1"/>
          </a:lnRef>
          <a:fillRef idx="3">
            <a:schemeClr val="dk1"/>
          </a:fillRef>
          <a:effectRef idx="3">
            <a:schemeClr val="dk1"/>
          </a:effectRef>
          <a:fontRef idx="minor">
            <a:schemeClr val="lt1"/>
          </a:fontRef>
        </p:style>
      </p:pic>
      <p:cxnSp>
        <p:nvCxnSpPr>
          <p:cNvPr id="34" name="Straight Arrow Connector 33">
            <a:extLst>
              <a:ext uri="{FF2B5EF4-FFF2-40B4-BE49-F238E27FC236}">
                <a16:creationId xmlns:a16="http://schemas.microsoft.com/office/drawing/2014/main" id="{C569E4F2-C6A7-5466-BFFE-46E8FB1DAB67}"/>
              </a:ext>
            </a:extLst>
          </p:cNvPr>
          <p:cNvCxnSpPr>
            <a:cxnSpLocks/>
          </p:cNvCxnSpPr>
          <p:nvPr/>
        </p:nvCxnSpPr>
        <p:spPr>
          <a:xfrm>
            <a:off x="7187766" y="2239104"/>
            <a:ext cx="14472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D3D802A-C431-B191-E681-AD1079DBAA63}"/>
              </a:ext>
            </a:extLst>
          </p:cNvPr>
          <p:cNvCxnSpPr>
            <a:cxnSpLocks/>
          </p:cNvCxnSpPr>
          <p:nvPr/>
        </p:nvCxnSpPr>
        <p:spPr>
          <a:xfrm>
            <a:off x="8525355" y="2204882"/>
            <a:ext cx="905691" cy="5268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A66AE48-7554-5D11-8723-93DBF61EF572}"/>
              </a:ext>
            </a:extLst>
          </p:cNvPr>
          <p:cNvCxnSpPr>
            <a:cxnSpLocks/>
          </p:cNvCxnSpPr>
          <p:nvPr/>
        </p:nvCxnSpPr>
        <p:spPr>
          <a:xfrm flipH="1">
            <a:off x="8730323" y="2184227"/>
            <a:ext cx="700723" cy="583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16C6F93-E78E-508F-41F7-B6850B491C2C}"/>
              </a:ext>
            </a:extLst>
          </p:cNvPr>
          <p:cNvCxnSpPr>
            <a:cxnSpLocks/>
          </p:cNvCxnSpPr>
          <p:nvPr/>
        </p:nvCxnSpPr>
        <p:spPr>
          <a:xfrm flipH="1">
            <a:off x="9431046" y="2204882"/>
            <a:ext cx="149428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FBED953-C400-31DD-07FF-317C458A6716}"/>
              </a:ext>
            </a:extLst>
          </p:cNvPr>
          <p:cNvCxnSpPr>
            <a:cxnSpLocks/>
          </p:cNvCxnSpPr>
          <p:nvPr/>
        </p:nvCxnSpPr>
        <p:spPr>
          <a:xfrm flipV="1">
            <a:off x="7187766" y="2143108"/>
            <a:ext cx="3789861" cy="307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8E347D-73CF-9A07-DB00-A22800C244DF}"/>
              </a:ext>
            </a:extLst>
          </p:cNvPr>
          <p:cNvSpPr txBox="1"/>
          <p:nvPr/>
        </p:nvSpPr>
        <p:spPr>
          <a:xfrm>
            <a:off x="7484136" y="2313981"/>
            <a:ext cx="793807" cy="461665"/>
          </a:xfrm>
          <a:prstGeom prst="rect">
            <a:avLst/>
          </a:prstGeom>
          <a:noFill/>
          <a:ln w="38100">
            <a:solidFill>
              <a:schemeClr val="bg1"/>
            </a:solidFill>
          </a:ln>
        </p:spPr>
        <p:txBody>
          <a:bodyPr wrap="none" rtlCol="0">
            <a:spAutoFit/>
          </a:bodyPr>
          <a:lstStyle/>
          <a:p>
            <a:r>
              <a:rPr lang="en-US" sz="2400" dirty="0"/>
              <a:t>8 km</a:t>
            </a:r>
          </a:p>
        </p:txBody>
      </p:sp>
      <p:sp>
        <p:nvSpPr>
          <p:cNvPr id="45" name="TextBox 44">
            <a:extLst>
              <a:ext uri="{FF2B5EF4-FFF2-40B4-BE49-F238E27FC236}">
                <a16:creationId xmlns:a16="http://schemas.microsoft.com/office/drawing/2014/main" id="{908CD8AC-420B-B263-46EC-390FD9DDFAFB}"/>
              </a:ext>
            </a:extLst>
          </p:cNvPr>
          <p:cNvSpPr txBox="1"/>
          <p:nvPr/>
        </p:nvSpPr>
        <p:spPr>
          <a:xfrm>
            <a:off x="9887265" y="2244910"/>
            <a:ext cx="793807" cy="461665"/>
          </a:xfrm>
          <a:prstGeom prst="rect">
            <a:avLst/>
          </a:prstGeom>
          <a:noFill/>
          <a:ln w="38100">
            <a:solidFill>
              <a:schemeClr val="bg1"/>
            </a:solidFill>
          </a:ln>
        </p:spPr>
        <p:txBody>
          <a:bodyPr wrap="none" rtlCol="0">
            <a:spAutoFit/>
          </a:bodyPr>
          <a:lstStyle/>
          <a:p>
            <a:r>
              <a:rPr lang="en-US" sz="2400" dirty="0"/>
              <a:t>8 km</a:t>
            </a:r>
          </a:p>
        </p:txBody>
      </p:sp>
      <p:sp>
        <p:nvSpPr>
          <p:cNvPr id="46" name="TextBox 45">
            <a:extLst>
              <a:ext uri="{FF2B5EF4-FFF2-40B4-BE49-F238E27FC236}">
                <a16:creationId xmlns:a16="http://schemas.microsoft.com/office/drawing/2014/main" id="{A1419631-74B5-8682-6364-F1C0E0086D5A}"/>
              </a:ext>
            </a:extLst>
          </p:cNvPr>
          <p:cNvSpPr txBox="1"/>
          <p:nvPr/>
        </p:nvSpPr>
        <p:spPr>
          <a:xfrm>
            <a:off x="7348298" y="1584046"/>
            <a:ext cx="3259803" cy="461665"/>
          </a:xfrm>
          <a:prstGeom prst="rect">
            <a:avLst/>
          </a:prstGeom>
          <a:noFill/>
        </p:spPr>
        <p:txBody>
          <a:bodyPr wrap="none" rtlCol="0">
            <a:spAutoFit/>
          </a:bodyPr>
          <a:lstStyle/>
          <a:p>
            <a:r>
              <a:rPr lang="en-US" sz="2400" dirty="0"/>
              <a:t>P</a:t>
            </a:r>
            <a:r>
              <a:rPr lang="en-US" sz="2400" baseline="-25000" dirty="0"/>
              <a:t>400 Gbps </a:t>
            </a:r>
            <a:r>
              <a:rPr lang="en-US" sz="2400" dirty="0"/>
              <a:t>= 18 dBm, 16 km</a:t>
            </a:r>
          </a:p>
        </p:txBody>
      </p:sp>
      <p:sp>
        <p:nvSpPr>
          <p:cNvPr id="2" name="TextBox 1">
            <a:extLst>
              <a:ext uri="{FF2B5EF4-FFF2-40B4-BE49-F238E27FC236}">
                <a16:creationId xmlns:a16="http://schemas.microsoft.com/office/drawing/2014/main" id="{0EF58B9F-9DE4-CE7C-8597-BEC8FDD92720}"/>
              </a:ext>
            </a:extLst>
          </p:cNvPr>
          <p:cNvSpPr txBox="1"/>
          <p:nvPr/>
        </p:nvSpPr>
        <p:spPr>
          <a:xfrm>
            <a:off x="7248726" y="5269989"/>
            <a:ext cx="3926003" cy="646331"/>
          </a:xfrm>
          <a:prstGeom prst="rect">
            <a:avLst/>
          </a:prstGeom>
          <a:noFill/>
        </p:spPr>
        <p:txBody>
          <a:bodyPr wrap="square" rtlCol="0">
            <a:spAutoFit/>
          </a:bodyPr>
          <a:lstStyle/>
          <a:p>
            <a:r>
              <a:rPr lang="en-US" dirty="0"/>
              <a:t>In progress: investigating longer distances, higher powers, modeling </a:t>
            </a:r>
          </a:p>
        </p:txBody>
      </p:sp>
    </p:spTree>
    <p:extLst>
      <p:ext uri="{BB962C8B-B14F-4D97-AF65-F5344CB8AC3E}">
        <p14:creationId xmlns:p14="http://schemas.microsoft.com/office/powerpoint/2010/main" val="3269685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0002AE-9ECE-44B3-A846-007108D25E58}"/>
              </a:ext>
            </a:extLst>
          </p:cNvPr>
          <p:cNvSpPr txBox="1"/>
          <p:nvPr/>
        </p:nvSpPr>
        <p:spPr>
          <a:xfrm flipH="1">
            <a:off x="0" y="6611779"/>
            <a:ext cx="2913529"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Center for Photonic Communication and Computing</a:t>
            </a:r>
          </a:p>
        </p:txBody>
      </p:sp>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3009771" y="306363"/>
            <a:ext cx="6610575" cy="584775"/>
          </a:xfrm>
          <a:prstGeom prst="rect">
            <a:avLst/>
          </a:prstGeom>
          <a:noFill/>
        </p:spPr>
        <p:txBody>
          <a:bodyPr wrap="square" rtlCol="0">
            <a:spAutoFit/>
          </a:bodyPr>
          <a:lstStyle/>
          <a:p>
            <a:pPr algn="ctr"/>
            <a:r>
              <a:rPr lang="en-US" sz="3200" b="1" dirty="0">
                <a:solidFill>
                  <a:srgbClr val="0000FF"/>
                </a:solidFill>
              </a:rPr>
              <a:t>Entanglement Swapping Coexistence</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sp>
        <p:nvSpPr>
          <p:cNvPr id="7" name="TextBox 6">
            <a:extLst>
              <a:ext uri="{FF2B5EF4-FFF2-40B4-BE49-F238E27FC236}">
                <a16:creationId xmlns:a16="http://schemas.microsoft.com/office/drawing/2014/main" id="{8A6D9DD2-AF32-2B00-122C-21B9CEF5BA74}"/>
              </a:ext>
            </a:extLst>
          </p:cNvPr>
          <p:cNvSpPr txBox="1"/>
          <p:nvPr/>
        </p:nvSpPr>
        <p:spPr>
          <a:xfrm>
            <a:off x="61100" y="2148688"/>
            <a:ext cx="3767116" cy="3693319"/>
          </a:xfrm>
          <a:prstGeom prst="rect">
            <a:avLst/>
          </a:prstGeom>
          <a:noFill/>
        </p:spPr>
        <p:txBody>
          <a:bodyPr wrap="square" rtlCol="0">
            <a:spAutoFit/>
          </a:bodyPr>
          <a:lstStyle/>
          <a:p>
            <a:r>
              <a:rPr lang="en-US" dirty="0"/>
              <a:t>- With 4 photons transmitting 4 fibers, </a:t>
            </a:r>
            <a:r>
              <a:rPr lang="en-US" i="1" dirty="0">
                <a:solidFill>
                  <a:srgbClr val="FF0000"/>
                </a:solidFill>
              </a:rPr>
              <a:t>many </a:t>
            </a:r>
            <a:r>
              <a:rPr lang="en-US" dirty="0">
                <a:solidFill>
                  <a:srgbClr val="FF0000"/>
                </a:solidFill>
              </a:rPr>
              <a:t>possible experiments could be imagined</a:t>
            </a:r>
          </a:p>
          <a:p>
            <a:endParaRPr lang="en-US" dirty="0"/>
          </a:p>
          <a:p>
            <a:r>
              <a:rPr lang="en-US" dirty="0"/>
              <a:t>- Classical signals can </a:t>
            </a:r>
            <a:r>
              <a:rPr lang="en-US" dirty="0">
                <a:solidFill>
                  <a:srgbClr val="FF0000"/>
                </a:solidFill>
              </a:rPr>
              <a:t>co-propagate, counter-propagate, etc. </a:t>
            </a:r>
          </a:p>
          <a:p>
            <a:endParaRPr lang="en-US" dirty="0"/>
          </a:p>
          <a:p>
            <a:r>
              <a:rPr lang="en-US" dirty="0"/>
              <a:t>- Each could have </a:t>
            </a:r>
            <a:r>
              <a:rPr lang="en-US" dirty="0">
                <a:solidFill>
                  <a:srgbClr val="FF0000"/>
                </a:solidFill>
              </a:rPr>
              <a:t>different classical wavelengths </a:t>
            </a:r>
          </a:p>
          <a:p>
            <a:endParaRPr lang="en-US" dirty="0"/>
          </a:p>
          <a:p>
            <a:r>
              <a:rPr lang="en-US" dirty="0"/>
              <a:t>- </a:t>
            </a:r>
            <a:r>
              <a:rPr lang="en-US" dirty="0">
                <a:solidFill>
                  <a:srgbClr val="FF0000"/>
                </a:solidFill>
              </a:rPr>
              <a:t>Choice of fiber lengths </a:t>
            </a:r>
            <a:r>
              <a:rPr lang="en-US" dirty="0"/>
              <a:t>in each arm will change how Raman impacts fidelity</a:t>
            </a:r>
          </a:p>
        </p:txBody>
      </p:sp>
      <p:pic>
        <p:nvPicPr>
          <p:cNvPr id="3" name="Graphic 2">
            <a:extLst>
              <a:ext uri="{FF2B5EF4-FFF2-40B4-BE49-F238E27FC236}">
                <a16:creationId xmlns:a16="http://schemas.microsoft.com/office/drawing/2014/main" id="{98086CD4-FBF8-B709-31F1-7D72E4583A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6476" y="1747521"/>
            <a:ext cx="8114424" cy="4302175"/>
          </a:xfrm>
          <a:prstGeom prst="rect">
            <a:avLst/>
          </a:prstGeom>
        </p:spPr>
      </p:pic>
    </p:spTree>
    <p:extLst>
      <p:ext uri="{BB962C8B-B14F-4D97-AF65-F5344CB8AC3E}">
        <p14:creationId xmlns:p14="http://schemas.microsoft.com/office/powerpoint/2010/main" val="896631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561704" y="278592"/>
            <a:ext cx="7068591" cy="584775"/>
          </a:xfrm>
          <a:prstGeom prst="rect">
            <a:avLst/>
          </a:prstGeom>
          <a:noFill/>
        </p:spPr>
        <p:txBody>
          <a:bodyPr wrap="square" rtlCol="0">
            <a:spAutoFit/>
          </a:bodyPr>
          <a:lstStyle/>
          <a:p>
            <a:pPr algn="ctr"/>
            <a:r>
              <a:rPr lang="en-US" sz="3200" b="1" dirty="0">
                <a:solidFill>
                  <a:srgbClr val="0000FF"/>
                </a:solidFill>
              </a:rPr>
              <a:t>Key Parameters to Investigate</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sp>
        <p:nvSpPr>
          <p:cNvPr id="7" name="TextBox 6">
            <a:extLst>
              <a:ext uri="{FF2B5EF4-FFF2-40B4-BE49-F238E27FC236}">
                <a16:creationId xmlns:a16="http://schemas.microsoft.com/office/drawing/2014/main" id="{8A6D9DD2-AF32-2B00-122C-21B9CEF5BA74}"/>
              </a:ext>
            </a:extLst>
          </p:cNvPr>
          <p:cNvSpPr txBox="1"/>
          <p:nvPr/>
        </p:nvSpPr>
        <p:spPr>
          <a:xfrm>
            <a:off x="61101" y="1225689"/>
            <a:ext cx="7063107" cy="5940088"/>
          </a:xfrm>
          <a:prstGeom prst="rect">
            <a:avLst/>
          </a:prstGeom>
          <a:noFill/>
        </p:spPr>
        <p:txBody>
          <a:bodyPr wrap="square" rtlCol="0">
            <a:spAutoFit/>
          </a:bodyPr>
          <a:lstStyle/>
          <a:p>
            <a:r>
              <a:rPr lang="en-US" sz="2000" b="1" u="sng" dirty="0"/>
              <a:t>- Choice of quantum-classical wavelengths</a:t>
            </a:r>
          </a:p>
          <a:p>
            <a:pPr lvl="1"/>
            <a:r>
              <a:rPr lang="en-US" dirty="0"/>
              <a:t>-Fermi setup is restricted to </a:t>
            </a:r>
            <a:r>
              <a:rPr lang="en-US" dirty="0">
                <a:solidFill>
                  <a:srgbClr val="FF0000"/>
                </a:solidFill>
              </a:rPr>
              <a:t>~1536 nm quantum signals</a:t>
            </a:r>
          </a:p>
          <a:p>
            <a:pPr lvl="1"/>
            <a:r>
              <a:rPr lang="en-US" dirty="0"/>
              <a:t>- some wavelengths are more noise-optimized (</a:t>
            </a:r>
            <a:r>
              <a:rPr lang="en-US" dirty="0">
                <a:solidFill>
                  <a:srgbClr val="FF0000"/>
                </a:solidFill>
              </a:rPr>
              <a:t>C-band/O-band</a:t>
            </a:r>
            <a:r>
              <a:rPr lang="en-US" dirty="0"/>
              <a:t>)</a:t>
            </a:r>
          </a:p>
          <a:p>
            <a:pPr lvl="1"/>
            <a:r>
              <a:rPr lang="en-US" dirty="0"/>
              <a:t>- but all are worth studying (ex. </a:t>
            </a:r>
            <a:r>
              <a:rPr lang="en-US" dirty="0">
                <a:solidFill>
                  <a:srgbClr val="FF0000"/>
                </a:solidFill>
              </a:rPr>
              <a:t>C-band/C-band</a:t>
            </a:r>
            <a:r>
              <a:rPr lang="en-US" dirty="0"/>
              <a:t>)</a:t>
            </a:r>
          </a:p>
          <a:p>
            <a:pPr lvl="1"/>
            <a:endParaRPr lang="en-US" dirty="0"/>
          </a:p>
          <a:p>
            <a:pPr lvl="1"/>
            <a:r>
              <a:rPr lang="en-US" b="1" i="1" dirty="0">
                <a:solidFill>
                  <a:schemeClr val="accent1"/>
                </a:solidFill>
              </a:rPr>
              <a:t>Note: </a:t>
            </a:r>
            <a:r>
              <a:rPr lang="en-US" i="1" dirty="0">
                <a:solidFill>
                  <a:schemeClr val="accent1"/>
                </a:solidFill>
              </a:rPr>
              <a:t>Noise in C-band will be unavoidably much higher than using O-band quantum signals</a:t>
            </a:r>
          </a:p>
          <a:p>
            <a:endParaRPr lang="en-US" sz="2000" dirty="0"/>
          </a:p>
          <a:p>
            <a:r>
              <a:rPr lang="en-US" sz="2000" b="1" u="sng" dirty="0"/>
              <a:t>- How does performance scale as a function of fiber lengths and power?</a:t>
            </a:r>
          </a:p>
          <a:p>
            <a:r>
              <a:rPr lang="en-US" sz="2000" dirty="0"/>
              <a:t>	</a:t>
            </a:r>
            <a:r>
              <a:rPr lang="en-US" sz="2000" dirty="0">
                <a:solidFill>
                  <a:srgbClr val="FF0000"/>
                </a:solidFill>
              </a:rPr>
              <a:t>-</a:t>
            </a:r>
            <a:r>
              <a:rPr lang="en-US" dirty="0">
                <a:solidFill>
                  <a:srgbClr val="FF0000"/>
                </a:solidFill>
              </a:rPr>
              <a:t>Raman will increase, quantum rates will decrease</a:t>
            </a:r>
          </a:p>
          <a:p>
            <a:endParaRPr lang="en-US" sz="2000" dirty="0"/>
          </a:p>
          <a:p>
            <a:r>
              <a:rPr lang="en-US" sz="2000" b="1" u="sng" dirty="0"/>
              <a:t>- How does increased noise impact the optimal pair generation rates to achieve highest fidelity?</a:t>
            </a:r>
          </a:p>
          <a:p>
            <a:endParaRPr lang="en-US" sz="2000" b="1" u="sng" dirty="0"/>
          </a:p>
          <a:p>
            <a:pPr lvl="1"/>
            <a:r>
              <a:rPr lang="en-US" dirty="0"/>
              <a:t>-</a:t>
            </a:r>
            <a:r>
              <a:rPr lang="en-US" dirty="0">
                <a:solidFill>
                  <a:srgbClr val="FF0000"/>
                </a:solidFill>
              </a:rPr>
              <a:t>In dark fiber, optimal fidelities will occur at low pair generation </a:t>
            </a:r>
            <a:r>
              <a:rPr lang="en-US" dirty="0"/>
              <a:t>rates due to multi-pair emission noise. </a:t>
            </a:r>
          </a:p>
          <a:p>
            <a:pPr lvl="1"/>
            <a:r>
              <a:rPr lang="en-US" dirty="0"/>
              <a:t>-This is </a:t>
            </a:r>
            <a:r>
              <a:rPr lang="en-US" dirty="0">
                <a:solidFill>
                  <a:srgbClr val="FF0000"/>
                </a:solidFill>
              </a:rPr>
              <a:t>not generally true when background counts and transmission losses are increased due to reduced signal-to-noise</a:t>
            </a:r>
          </a:p>
          <a:p>
            <a:endParaRPr lang="en-US" sz="2000" dirty="0"/>
          </a:p>
        </p:txBody>
      </p:sp>
      <p:pic>
        <p:nvPicPr>
          <p:cNvPr id="5" name="Picture 4">
            <a:extLst>
              <a:ext uri="{FF2B5EF4-FFF2-40B4-BE49-F238E27FC236}">
                <a16:creationId xmlns:a16="http://schemas.microsoft.com/office/drawing/2014/main" id="{F99F4560-411F-DBC3-47CC-115E1F73A69C}"/>
              </a:ext>
            </a:extLst>
          </p:cNvPr>
          <p:cNvPicPr>
            <a:picLocks noChangeAspect="1"/>
          </p:cNvPicPr>
          <p:nvPr/>
        </p:nvPicPr>
        <p:blipFill>
          <a:blip r:embed="rId5"/>
          <a:stretch>
            <a:fillRect/>
          </a:stretch>
        </p:blipFill>
        <p:spPr>
          <a:xfrm>
            <a:off x="7418182" y="1362410"/>
            <a:ext cx="4424226" cy="2404846"/>
          </a:xfrm>
          <a:prstGeom prst="rect">
            <a:avLst/>
          </a:prstGeom>
        </p:spPr>
      </p:pic>
      <p:pic>
        <p:nvPicPr>
          <p:cNvPr id="8" name="Graphic 7">
            <a:extLst>
              <a:ext uri="{FF2B5EF4-FFF2-40B4-BE49-F238E27FC236}">
                <a16:creationId xmlns:a16="http://schemas.microsoft.com/office/drawing/2014/main" id="{A7099A58-346C-FEBA-E580-7BBB981AAB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6102" y="4110419"/>
            <a:ext cx="3416392" cy="2468989"/>
          </a:xfrm>
          <a:prstGeom prst="rect">
            <a:avLst/>
          </a:prstGeom>
        </p:spPr>
      </p:pic>
    </p:spTree>
    <p:extLst>
      <p:ext uri="{BB962C8B-B14F-4D97-AF65-F5344CB8AC3E}">
        <p14:creationId xmlns:p14="http://schemas.microsoft.com/office/powerpoint/2010/main" val="217899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5E2D90-1E42-480E-3ACE-6AF3F9F7D147}"/>
              </a:ext>
            </a:extLst>
          </p:cNvPr>
          <p:cNvSpPr/>
          <p:nvPr/>
        </p:nvSpPr>
        <p:spPr>
          <a:xfrm>
            <a:off x="6319520" y="3927764"/>
            <a:ext cx="5665947" cy="2749331"/>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5F351329-59E3-BE73-BC52-149857ED7E12}"/>
              </a:ext>
            </a:extLst>
          </p:cNvPr>
          <p:cNvSpPr/>
          <p:nvPr/>
        </p:nvSpPr>
        <p:spPr>
          <a:xfrm>
            <a:off x="6319520" y="1275121"/>
            <a:ext cx="5665947" cy="25653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780763" y="306522"/>
            <a:ext cx="7068591" cy="584775"/>
          </a:xfrm>
          <a:prstGeom prst="rect">
            <a:avLst/>
          </a:prstGeom>
          <a:noFill/>
        </p:spPr>
        <p:txBody>
          <a:bodyPr wrap="square" rtlCol="0">
            <a:spAutoFit/>
          </a:bodyPr>
          <a:lstStyle/>
          <a:p>
            <a:pPr algn="ctr"/>
            <a:r>
              <a:rPr lang="en-US" sz="3200" b="1" dirty="0">
                <a:solidFill>
                  <a:srgbClr val="0000FF"/>
                </a:solidFill>
              </a:rPr>
              <a:t>Plans for Initial Experimental Tests</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sp>
        <p:nvSpPr>
          <p:cNvPr id="7" name="TextBox 6">
            <a:extLst>
              <a:ext uri="{FF2B5EF4-FFF2-40B4-BE49-F238E27FC236}">
                <a16:creationId xmlns:a16="http://schemas.microsoft.com/office/drawing/2014/main" id="{8A6D9DD2-AF32-2B00-122C-21B9CEF5BA74}"/>
              </a:ext>
            </a:extLst>
          </p:cNvPr>
          <p:cNvSpPr txBox="1"/>
          <p:nvPr/>
        </p:nvSpPr>
        <p:spPr>
          <a:xfrm>
            <a:off x="206532" y="1275121"/>
            <a:ext cx="5889467" cy="4031873"/>
          </a:xfrm>
          <a:prstGeom prst="rect">
            <a:avLst/>
          </a:prstGeom>
          <a:noFill/>
        </p:spPr>
        <p:txBody>
          <a:bodyPr wrap="square" rtlCol="0">
            <a:spAutoFit/>
          </a:bodyPr>
          <a:lstStyle/>
          <a:p>
            <a:r>
              <a:rPr lang="en-US" sz="1600" dirty="0"/>
              <a:t>- </a:t>
            </a:r>
            <a:r>
              <a:rPr lang="en-US" sz="1600" b="1" dirty="0"/>
              <a:t>Add in wavelength division multiplexers </a:t>
            </a:r>
            <a:r>
              <a:rPr lang="en-US" sz="1600" dirty="0"/>
              <a:t>into the system to MUX and DEMUX classical signals (</a:t>
            </a:r>
            <a:r>
              <a:rPr lang="en-US" sz="1600" dirty="0">
                <a:solidFill>
                  <a:srgbClr val="FF0000"/>
                </a:solidFill>
              </a:rPr>
              <a:t>need to ensure low additional loss</a:t>
            </a:r>
            <a:r>
              <a:rPr lang="en-US" sz="1600" dirty="0"/>
              <a:t>)</a:t>
            </a:r>
          </a:p>
          <a:p>
            <a:endParaRPr lang="en-US" sz="1600" i="1" dirty="0"/>
          </a:p>
          <a:p>
            <a:r>
              <a:rPr lang="en-US" sz="1600" dirty="0"/>
              <a:t>- Start with continuous wave laser for classical source, </a:t>
            </a:r>
            <a:r>
              <a:rPr lang="en-US" sz="1600" b="1" dirty="0"/>
              <a:t>eventually move to demonstrate “real” data (</a:t>
            </a:r>
            <a:r>
              <a:rPr lang="en-US" sz="1600" dirty="0">
                <a:solidFill>
                  <a:srgbClr val="FF0000"/>
                </a:solidFill>
              </a:rPr>
              <a:t>Capabilities can be extrapolated from tolerable power levels in CW case to guide design)</a:t>
            </a:r>
          </a:p>
          <a:p>
            <a:endParaRPr lang="en-US" sz="1600" dirty="0"/>
          </a:p>
          <a:p>
            <a:r>
              <a:rPr lang="en-US" sz="1600" dirty="0"/>
              <a:t>- Start by </a:t>
            </a:r>
            <a:r>
              <a:rPr lang="en-US" sz="1600" b="1" dirty="0"/>
              <a:t>adding spools into different arms of the swapping setup </a:t>
            </a:r>
            <a:r>
              <a:rPr lang="en-US" sz="1600" dirty="0"/>
              <a:t>one by one</a:t>
            </a:r>
          </a:p>
          <a:p>
            <a:endParaRPr lang="en-US" sz="1600" dirty="0"/>
          </a:p>
          <a:p>
            <a:r>
              <a:rPr lang="en-US" sz="1600" dirty="0"/>
              <a:t>- Two good experiments to run in the lab: </a:t>
            </a:r>
          </a:p>
          <a:p>
            <a:r>
              <a:rPr lang="en-US" sz="1600" dirty="0"/>
              <a:t>	~2 km spool to </a:t>
            </a:r>
            <a:r>
              <a:rPr lang="en-US" sz="1600" dirty="0">
                <a:solidFill>
                  <a:srgbClr val="FF0000"/>
                </a:solidFill>
              </a:rPr>
              <a:t>emulate Fermi </a:t>
            </a:r>
            <a:r>
              <a:rPr lang="en-US" sz="1600" dirty="0"/>
              <a:t>deployed fiber</a:t>
            </a:r>
          </a:p>
          <a:p>
            <a:r>
              <a:rPr lang="en-US" sz="1600" dirty="0"/>
              <a:t>	~60 km to </a:t>
            </a:r>
            <a:r>
              <a:rPr lang="en-US" sz="1600" dirty="0">
                <a:solidFill>
                  <a:srgbClr val="FF0000"/>
                </a:solidFill>
              </a:rPr>
              <a:t>emulate Fermi-Argonne link</a:t>
            </a:r>
          </a:p>
          <a:p>
            <a:endParaRPr lang="en-US" sz="1600" dirty="0"/>
          </a:p>
          <a:p>
            <a:r>
              <a:rPr lang="en-US" sz="1600" dirty="0"/>
              <a:t>- </a:t>
            </a:r>
            <a:r>
              <a:rPr lang="en-US" sz="1600" dirty="0">
                <a:solidFill>
                  <a:srgbClr val="FF0000"/>
                </a:solidFill>
              </a:rPr>
              <a:t>Optimized or non-optimized wavelengths</a:t>
            </a:r>
            <a:r>
              <a:rPr lang="en-US" sz="1600" dirty="0"/>
              <a:t>? Could impact MUX/DEMUX design </a:t>
            </a:r>
          </a:p>
        </p:txBody>
      </p:sp>
      <p:pic>
        <p:nvPicPr>
          <p:cNvPr id="5" name="Graphic 4">
            <a:extLst>
              <a:ext uri="{FF2B5EF4-FFF2-40B4-BE49-F238E27FC236}">
                <a16:creationId xmlns:a16="http://schemas.microsoft.com/office/drawing/2014/main" id="{710DDB6A-FDC6-9BCF-2C64-EE95B637CB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8809" y="1362410"/>
            <a:ext cx="5089353" cy="2393802"/>
          </a:xfrm>
          <a:prstGeom prst="rect">
            <a:avLst/>
          </a:prstGeom>
        </p:spPr>
      </p:pic>
      <p:pic>
        <p:nvPicPr>
          <p:cNvPr id="9" name="Graphic 8">
            <a:extLst>
              <a:ext uri="{FF2B5EF4-FFF2-40B4-BE49-F238E27FC236}">
                <a16:creationId xmlns:a16="http://schemas.microsoft.com/office/drawing/2014/main" id="{521480F3-60AB-B6A6-6C99-0564C100A4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8824" y="3963500"/>
            <a:ext cx="4869321" cy="2679006"/>
          </a:xfrm>
          <a:prstGeom prst="rect">
            <a:avLst/>
          </a:prstGeom>
        </p:spPr>
      </p:pic>
      <p:pic>
        <p:nvPicPr>
          <p:cNvPr id="2" name="Picture 1">
            <a:extLst>
              <a:ext uri="{FF2B5EF4-FFF2-40B4-BE49-F238E27FC236}">
                <a16:creationId xmlns:a16="http://schemas.microsoft.com/office/drawing/2014/main" id="{0901493E-2178-30CB-76AC-34A31F29DBDB}"/>
              </a:ext>
            </a:extLst>
          </p:cNvPr>
          <p:cNvPicPr>
            <a:picLocks noChangeAspect="1"/>
          </p:cNvPicPr>
          <p:nvPr/>
        </p:nvPicPr>
        <p:blipFill>
          <a:blip r:embed="rId9"/>
          <a:stretch>
            <a:fillRect/>
          </a:stretch>
        </p:blipFill>
        <p:spPr>
          <a:xfrm>
            <a:off x="746760" y="5345121"/>
            <a:ext cx="1795263" cy="1422400"/>
          </a:xfrm>
          <a:prstGeom prst="rect">
            <a:avLst/>
          </a:prstGeom>
        </p:spPr>
      </p:pic>
      <p:pic>
        <p:nvPicPr>
          <p:cNvPr id="3" name="Picture 4" descr="Nobel-winning experiment enables Fermilab-led quantum network">
            <a:extLst>
              <a:ext uri="{FF2B5EF4-FFF2-40B4-BE49-F238E27FC236}">
                <a16:creationId xmlns:a16="http://schemas.microsoft.com/office/drawing/2014/main" id="{AE6CE042-09C5-8A39-71A5-A4EBAC33FA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1831" y="5303003"/>
            <a:ext cx="2157137" cy="14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9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505997" y="65652"/>
            <a:ext cx="7558756" cy="1077218"/>
          </a:xfrm>
          <a:prstGeom prst="rect">
            <a:avLst/>
          </a:prstGeom>
          <a:noFill/>
        </p:spPr>
        <p:txBody>
          <a:bodyPr wrap="square" rtlCol="0">
            <a:spAutoFit/>
          </a:bodyPr>
          <a:lstStyle/>
          <a:p>
            <a:pPr algn="ctr"/>
            <a:r>
              <a:rPr lang="en-US" sz="3200" b="1" dirty="0">
                <a:solidFill>
                  <a:srgbClr val="0000FF"/>
                </a:solidFill>
              </a:rPr>
              <a:t>Quantum-Classical Coexistence for Scalable Quantum Network Deployment</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grpSp>
        <p:nvGrpSpPr>
          <p:cNvPr id="3" name="Group 2">
            <a:extLst>
              <a:ext uri="{FF2B5EF4-FFF2-40B4-BE49-F238E27FC236}">
                <a16:creationId xmlns:a16="http://schemas.microsoft.com/office/drawing/2014/main" id="{A5DB4957-D0D8-5538-BF0F-9A3B1B677361}"/>
              </a:ext>
            </a:extLst>
          </p:cNvPr>
          <p:cNvGrpSpPr/>
          <p:nvPr/>
        </p:nvGrpSpPr>
        <p:grpSpPr>
          <a:xfrm>
            <a:off x="352015" y="1594351"/>
            <a:ext cx="11543254" cy="3369657"/>
            <a:chOff x="1491571" y="11512761"/>
            <a:chExt cx="14465831" cy="4222804"/>
          </a:xfrm>
        </p:grpSpPr>
        <p:grpSp>
          <p:nvGrpSpPr>
            <p:cNvPr id="6" name="Group 5">
              <a:extLst>
                <a:ext uri="{FF2B5EF4-FFF2-40B4-BE49-F238E27FC236}">
                  <a16:creationId xmlns:a16="http://schemas.microsoft.com/office/drawing/2014/main" id="{42E25CA3-C2C0-7DA0-FE6E-62BBE1DE030C}"/>
                </a:ext>
              </a:extLst>
            </p:cNvPr>
            <p:cNvGrpSpPr/>
            <p:nvPr/>
          </p:nvGrpSpPr>
          <p:grpSpPr>
            <a:xfrm>
              <a:off x="8832524" y="12909365"/>
              <a:ext cx="7124878" cy="2826200"/>
              <a:chOff x="8832524" y="12909365"/>
              <a:chExt cx="7124878" cy="2826200"/>
            </a:xfrm>
          </p:grpSpPr>
          <p:grpSp>
            <p:nvGrpSpPr>
              <p:cNvPr id="108" name="Group 107">
                <a:extLst>
                  <a:ext uri="{FF2B5EF4-FFF2-40B4-BE49-F238E27FC236}">
                    <a16:creationId xmlns:a16="http://schemas.microsoft.com/office/drawing/2014/main" id="{32EC792B-7EB3-8B60-9E90-1466630F76B4}"/>
                  </a:ext>
                </a:extLst>
              </p:cNvPr>
              <p:cNvGrpSpPr/>
              <p:nvPr/>
            </p:nvGrpSpPr>
            <p:grpSpPr>
              <a:xfrm>
                <a:off x="8832524" y="12909365"/>
                <a:ext cx="7124878" cy="2826200"/>
                <a:chOff x="8927554" y="11954965"/>
                <a:chExt cx="7124878" cy="2826200"/>
              </a:xfrm>
            </p:grpSpPr>
            <p:pic>
              <p:nvPicPr>
                <p:cNvPr id="110" name="Picture 2" descr="Our Dark Fiber Check- Free-of-cost - Pan Dacom Direkt">
                  <a:extLst>
                    <a:ext uri="{FF2B5EF4-FFF2-40B4-BE49-F238E27FC236}">
                      <a16:creationId xmlns:a16="http://schemas.microsoft.com/office/drawing/2014/main" id="{3B920CC0-A475-9804-79FF-43E76EE4D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7554" y="11954965"/>
                  <a:ext cx="7124878" cy="2826200"/>
                </a:xfrm>
                <a:prstGeom prst="rect">
                  <a:avLst/>
                </a:prstGeom>
                <a:noFill/>
                <a:extLst>
                  <a:ext uri="{909E8E84-426E-40DD-AFC4-6F175D3DCCD1}">
                    <a14:hiddenFill xmlns:a14="http://schemas.microsoft.com/office/drawing/2010/main">
                      <a:solidFill>
                        <a:srgbClr val="FFFFFF"/>
                      </a:solidFill>
                    </a14:hiddenFill>
                  </a:ext>
                </a:extLst>
              </p:spPr>
            </p:pic>
            <p:cxnSp>
              <p:nvCxnSpPr>
                <p:cNvPr id="111" name="Straight Connector 110">
                  <a:extLst>
                    <a:ext uri="{FF2B5EF4-FFF2-40B4-BE49-F238E27FC236}">
                      <a16:creationId xmlns:a16="http://schemas.microsoft.com/office/drawing/2014/main" id="{DA4CB03E-AB9C-7B01-6ABE-DAA7AB61512D}"/>
                    </a:ext>
                  </a:extLst>
                </p:cNvPr>
                <p:cNvCxnSpPr>
                  <a:cxnSpLocks/>
                </p:cNvCxnSpPr>
                <p:nvPr/>
              </p:nvCxnSpPr>
              <p:spPr>
                <a:xfrm>
                  <a:off x="13162961" y="13215048"/>
                  <a:ext cx="459428" cy="5107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12" name="Straight Connector 111">
                  <a:extLst>
                    <a:ext uri="{FF2B5EF4-FFF2-40B4-BE49-F238E27FC236}">
                      <a16:creationId xmlns:a16="http://schemas.microsoft.com/office/drawing/2014/main" id="{FDE96FAA-A49D-735B-FC7C-AEEC699C5C66}"/>
                    </a:ext>
                  </a:extLst>
                </p:cNvPr>
                <p:cNvCxnSpPr>
                  <a:cxnSpLocks/>
                </p:cNvCxnSpPr>
                <p:nvPr/>
              </p:nvCxnSpPr>
              <p:spPr>
                <a:xfrm>
                  <a:off x="12310628" y="12934550"/>
                  <a:ext cx="851609" cy="280497"/>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13" name="Straight Connector 112">
                  <a:extLst>
                    <a:ext uri="{FF2B5EF4-FFF2-40B4-BE49-F238E27FC236}">
                      <a16:creationId xmlns:a16="http://schemas.microsoft.com/office/drawing/2014/main" id="{2E9E31B2-9222-B0B0-13F7-0780D45EED0C}"/>
                    </a:ext>
                  </a:extLst>
                </p:cNvPr>
                <p:cNvCxnSpPr>
                  <a:cxnSpLocks/>
                </p:cNvCxnSpPr>
                <p:nvPr/>
              </p:nvCxnSpPr>
              <p:spPr>
                <a:xfrm flipH="1" flipV="1">
                  <a:off x="10731710" y="13634136"/>
                  <a:ext cx="447085" cy="504877"/>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14" name="Straight Connector 113">
                  <a:extLst>
                    <a:ext uri="{FF2B5EF4-FFF2-40B4-BE49-F238E27FC236}">
                      <a16:creationId xmlns:a16="http://schemas.microsoft.com/office/drawing/2014/main" id="{0A71C14E-5777-AF54-3792-76D6D4DFDEB0}"/>
                    </a:ext>
                  </a:extLst>
                </p:cNvPr>
                <p:cNvCxnSpPr>
                  <a:cxnSpLocks/>
                </p:cNvCxnSpPr>
                <p:nvPr/>
              </p:nvCxnSpPr>
              <p:spPr>
                <a:xfrm flipH="1" flipV="1">
                  <a:off x="12002565" y="13750439"/>
                  <a:ext cx="487428" cy="64952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15" name="Straight Connector 114">
                  <a:extLst>
                    <a:ext uri="{FF2B5EF4-FFF2-40B4-BE49-F238E27FC236}">
                      <a16:creationId xmlns:a16="http://schemas.microsoft.com/office/drawing/2014/main" id="{0107800B-8A50-C898-B060-58767252236C}"/>
                    </a:ext>
                  </a:extLst>
                </p:cNvPr>
                <p:cNvCxnSpPr>
                  <a:cxnSpLocks/>
                </p:cNvCxnSpPr>
                <p:nvPr/>
              </p:nvCxnSpPr>
              <p:spPr>
                <a:xfrm flipH="1">
                  <a:off x="12949394" y="13734120"/>
                  <a:ext cx="672995" cy="291991"/>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16" name="Straight Connector 115">
                  <a:extLst>
                    <a:ext uri="{FF2B5EF4-FFF2-40B4-BE49-F238E27FC236}">
                      <a16:creationId xmlns:a16="http://schemas.microsoft.com/office/drawing/2014/main" id="{CF68671B-E2C1-1E35-FC93-280406F02C81}"/>
                    </a:ext>
                  </a:extLst>
                </p:cNvPr>
                <p:cNvCxnSpPr>
                  <a:cxnSpLocks/>
                </p:cNvCxnSpPr>
                <p:nvPr/>
              </p:nvCxnSpPr>
              <p:spPr>
                <a:xfrm>
                  <a:off x="12289367" y="12932833"/>
                  <a:ext cx="111843" cy="18592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17" name="Rectangle 116">
                  <a:extLst>
                    <a:ext uri="{FF2B5EF4-FFF2-40B4-BE49-F238E27FC236}">
                      <a16:creationId xmlns:a16="http://schemas.microsoft.com/office/drawing/2014/main" id="{0C74DA9D-36B5-18ED-A55A-A15830A9F278}"/>
                    </a:ext>
                  </a:extLst>
                </p:cNvPr>
                <p:cNvSpPr/>
                <p:nvPr/>
              </p:nvSpPr>
              <p:spPr>
                <a:xfrm>
                  <a:off x="11783967" y="12503954"/>
                  <a:ext cx="1096710" cy="28500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118" name="Rectangle 117">
                  <a:extLst>
                    <a:ext uri="{FF2B5EF4-FFF2-40B4-BE49-F238E27FC236}">
                      <a16:creationId xmlns:a16="http://schemas.microsoft.com/office/drawing/2014/main" id="{B34E0C9F-01ED-A088-83B6-3F74A9E2C562}"/>
                    </a:ext>
                  </a:extLst>
                </p:cNvPr>
                <p:cNvSpPr/>
                <p:nvPr/>
              </p:nvSpPr>
              <p:spPr>
                <a:xfrm>
                  <a:off x="12054630" y="12800900"/>
                  <a:ext cx="50658" cy="64910"/>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119" name="Rectangle 118">
                  <a:extLst>
                    <a:ext uri="{FF2B5EF4-FFF2-40B4-BE49-F238E27FC236}">
                      <a16:creationId xmlns:a16="http://schemas.microsoft.com/office/drawing/2014/main" id="{9F447697-1572-94F8-5E06-B8C4C47865D4}"/>
                    </a:ext>
                  </a:extLst>
                </p:cNvPr>
                <p:cNvSpPr/>
                <p:nvPr/>
              </p:nvSpPr>
              <p:spPr>
                <a:xfrm>
                  <a:off x="11868898" y="12844030"/>
                  <a:ext cx="204570" cy="318134"/>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cxnSp>
              <p:nvCxnSpPr>
                <p:cNvPr id="120" name="Straight Connector 119">
                  <a:extLst>
                    <a:ext uri="{FF2B5EF4-FFF2-40B4-BE49-F238E27FC236}">
                      <a16:creationId xmlns:a16="http://schemas.microsoft.com/office/drawing/2014/main" id="{217A3363-85B1-96CF-9D66-D3B47E1C7E0F}"/>
                    </a:ext>
                  </a:extLst>
                </p:cNvPr>
                <p:cNvCxnSpPr>
                  <a:cxnSpLocks/>
                </p:cNvCxnSpPr>
                <p:nvPr/>
              </p:nvCxnSpPr>
              <p:spPr>
                <a:xfrm>
                  <a:off x="12400568" y="13113513"/>
                  <a:ext cx="776710" cy="101534"/>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1" name="Straight Connector 120">
                  <a:extLst>
                    <a:ext uri="{FF2B5EF4-FFF2-40B4-BE49-F238E27FC236}">
                      <a16:creationId xmlns:a16="http://schemas.microsoft.com/office/drawing/2014/main" id="{08847EE3-D229-E0AA-E87A-7DF0235DACD0}"/>
                    </a:ext>
                  </a:extLst>
                </p:cNvPr>
                <p:cNvCxnSpPr>
                  <a:cxnSpLocks/>
                </p:cNvCxnSpPr>
                <p:nvPr/>
              </p:nvCxnSpPr>
              <p:spPr>
                <a:xfrm>
                  <a:off x="11200434" y="12896438"/>
                  <a:ext cx="1123420" cy="35144"/>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22" name="Rectangle 121">
                  <a:extLst>
                    <a:ext uri="{FF2B5EF4-FFF2-40B4-BE49-F238E27FC236}">
                      <a16:creationId xmlns:a16="http://schemas.microsoft.com/office/drawing/2014/main" id="{341F6DE0-5189-5005-DECC-B95214535A11}"/>
                    </a:ext>
                  </a:extLst>
                </p:cNvPr>
                <p:cNvSpPr/>
                <p:nvPr/>
              </p:nvSpPr>
              <p:spPr>
                <a:xfrm>
                  <a:off x="11754258" y="13066407"/>
                  <a:ext cx="204570" cy="318134"/>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123" name="Rectangle 122">
                  <a:extLst>
                    <a:ext uri="{FF2B5EF4-FFF2-40B4-BE49-F238E27FC236}">
                      <a16:creationId xmlns:a16="http://schemas.microsoft.com/office/drawing/2014/main" id="{72851CD6-0BC7-540A-7D83-8BB1E6E51A82}"/>
                    </a:ext>
                  </a:extLst>
                </p:cNvPr>
                <p:cNvSpPr/>
                <p:nvPr/>
              </p:nvSpPr>
              <p:spPr>
                <a:xfrm>
                  <a:off x="11977674" y="13566703"/>
                  <a:ext cx="699772" cy="897266"/>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cxnSp>
              <p:nvCxnSpPr>
                <p:cNvPr id="124" name="Straight Connector 123">
                  <a:extLst>
                    <a:ext uri="{FF2B5EF4-FFF2-40B4-BE49-F238E27FC236}">
                      <a16:creationId xmlns:a16="http://schemas.microsoft.com/office/drawing/2014/main" id="{B76C1337-50C1-4747-A3DA-328804351B21}"/>
                    </a:ext>
                  </a:extLst>
                </p:cNvPr>
                <p:cNvCxnSpPr>
                  <a:cxnSpLocks/>
                </p:cNvCxnSpPr>
                <p:nvPr/>
              </p:nvCxnSpPr>
              <p:spPr>
                <a:xfrm flipH="1">
                  <a:off x="11587406" y="13114459"/>
                  <a:ext cx="829423" cy="151304"/>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25" name="Rectangle 124">
                  <a:extLst>
                    <a:ext uri="{FF2B5EF4-FFF2-40B4-BE49-F238E27FC236}">
                      <a16:creationId xmlns:a16="http://schemas.microsoft.com/office/drawing/2014/main" id="{06D19C04-C0A3-CF59-88FE-03C0DA1A3EDE}"/>
                    </a:ext>
                  </a:extLst>
                </p:cNvPr>
                <p:cNvSpPr/>
                <p:nvPr/>
              </p:nvSpPr>
              <p:spPr>
                <a:xfrm>
                  <a:off x="12186168" y="13438995"/>
                  <a:ext cx="680879" cy="318134"/>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cxnSp>
              <p:nvCxnSpPr>
                <p:cNvPr id="126" name="Straight Connector 125">
                  <a:extLst>
                    <a:ext uri="{FF2B5EF4-FFF2-40B4-BE49-F238E27FC236}">
                      <a16:creationId xmlns:a16="http://schemas.microsoft.com/office/drawing/2014/main" id="{FEFEEC5C-BBB3-601A-C356-9B4FED0DAD2E}"/>
                    </a:ext>
                  </a:extLst>
                </p:cNvPr>
                <p:cNvCxnSpPr>
                  <a:cxnSpLocks/>
                </p:cNvCxnSpPr>
                <p:nvPr/>
              </p:nvCxnSpPr>
              <p:spPr>
                <a:xfrm flipV="1">
                  <a:off x="12002565" y="13581830"/>
                  <a:ext cx="880676" cy="14394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7" name="Straight Connector 126">
                  <a:extLst>
                    <a:ext uri="{FF2B5EF4-FFF2-40B4-BE49-F238E27FC236}">
                      <a16:creationId xmlns:a16="http://schemas.microsoft.com/office/drawing/2014/main" id="{5F6F146B-00A8-2468-2EB4-3171368C0306}"/>
                    </a:ext>
                  </a:extLst>
                </p:cNvPr>
                <p:cNvCxnSpPr>
                  <a:cxnSpLocks/>
                </p:cNvCxnSpPr>
                <p:nvPr/>
              </p:nvCxnSpPr>
              <p:spPr>
                <a:xfrm flipV="1">
                  <a:off x="12186169" y="13618819"/>
                  <a:ext cx="697071" cy="30448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C9E056DD-97E5-6498-C80E-C3BE926D94E8}"/>
                    </a:ext>
                  </a:extLst>
                </p:cNvPr>
                <p:cNvCxnSpPr>
                  <a:cxnSpLocks/>
                </p:cNvCxnSpPr>
                <p:nvPr/>
              </p:nvCxnSpPr>
              <p:spPr>
                <a:xfrm flipH="1">
                  <a:off x="12510072" y="14038601"/>
                  <a:ext cx="442513" cy="35594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9" name="Straight Connector 128">
                  <a:extLst>
                    <a:ext uri="{FF2B5EF4-FFF2-40B4-BE49-F238E27FC236}">
                      <a16:creationId xmlns:a16="http://schemas.microsoft.com/office/drawing/2014/main" id="{4076DF79-99C5-46FD-7E8A-F05A11CF00FB}"/>
                    </a:ext>
                  </a:extLst>
                </p:cNvPr>
                <p:cNvCxnSpPr>
                  <a:cxnSpLocks/>
                </p:cNvCxnSpPr>
                <p:nvPr/>
              </p:nvCxnSpPr>
              <p:spPr>
                <a:xfrm flipH="1" flipV="1">
                  <a:off x="12186169" y="13932426"/>
                  <a:ext cx="763224" cy="105673"/>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0" name="Straight Connector 129">
                  <a:extLst>
                    <a:ext uri="{FF2B5EF4-FFF2-40B4-BE49-F238E27FC236}">
                      <a16:creationId xmlns:a16="http://schemas.microsoft.com/office/drawing/2014/main" id="{80113316-AAFB-9E7A-F69E-85226608AC29}"/>
                    </a:ext>
                  </a:extLst>
                </p:cNvPr>
                <p:cNvCxnSpPr>
                  <a:cxnSpLocks/>
                  <a:stCxn id="196" idx="4"/>
                </p:cNvCxnSpPr>
                <p:nvPr/>
              </p:nvCxnSpPr>
              <p:spPr>
                <a:xfrm flipV="1">
                  <a:off x="12922257" y="13215047"/>
                  <a:ext cx="255021" cy="42145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1" name="Straight Connector 130">
                  <a:extLst>
                    <a:ext uri="{FF2B5EF4-FFF2-40B4-BE49-F238E27FC236}">
                      <a16:creationId xmlns:a16="http://schemas.microsoft.com/office/drawing/2014/main" id="{AF2A5FDB-5DA2-83A5-00A5-8B679513D246}"/>
                    </a:ext>
                  </a:extLst>
                </p:cNvPr>
                <p:cNvCxnSpPr>
                  <a:cxnSpLocks/>
                </p:cNvCxnSpPr>
                <p:nvPr/>
              </p:nvCxnSpPr>
              <p:spPr>
                <a:xfrm>
                  <a:off x="12903694" y="13581830"/>
                  <a:ext cx="1173248" cy="226043"/>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32" name="Rectangle 131">
                  <a:extLst>
                    <a:ext uri="{FF2B5EF4-FFF2-40B4-BE49-F238E27FC236}">
                      <a16:creationId xmlns:a16="http://schemas.microsoft.com/office/drawing/2014/main" id="{30DE0DC4-0B49-013A-3DB2-E2A97A4A26C2}"/>
                    </a:ext>
                  </a:extLst>
                </p:cNvPr>
                <p:cNvSpPr/>
                <p:nvPr/>
              </p:nvSpPr>
              <p:spPr>
                <a:xfrm>
                  <a:off x="10585793" y="12964596"/>
                  <a:ext cx="933016" cy="1270519"/>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133" name="Straight Connector 132">
                  <a:extLst>
                    <a:ext uri="{FF2B5EF4-FFF2-40B4-BE49-F238E27FC236}">
                      <a16:creationId xmlns:a16="http://schemas.microsoft.com/office/drawing/2014/main" id="{16A6BB99-3033-E595-F98B-AA864318D698}"/>
                    </a:ext>
                  </a:extLst>
                </p:cNvPr>
                <p:cNvCxnSpPr>
                  <a:cxnSpLocks/>
                </p:cNvCxnSpPr>
                <p:nvPr/>
              </p:nvCxnSpPr>
              <p:spPr>
                <a:xfrm flipH="1" flipV="1">
                  <a:off x="10731711" y="13630654"/>
                  <a:ext cx="1270854" cy="10346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4" name="Straight Connector 133">
                  <a:extLst>
                    <a:ext uri="{FF2B5EF4-FFF2-40B4-BE49-F238E27FC236}">
                      <a16:creationId xmlns:a16="http://schemas.microsoft.com/office/drawing/2014/main" id="{AA219B31-4951-EF81-1ADA-0F4ED9A74ED1}"/>
                    </a:ext>
                  </a:extLst>
                </p:cNvPr>
                <p:cNvCxnSpPr>
                  <a:cxnSpLocks/>
                </p:cNvCxnSpPr>
                <p:nvPr/>
              </p:nvCxnSpPr>
              <p:spPr>
                <a:xfrm flipH="1">
                  <a:off x="11146399" y="13749437"/>
                  <a:ext cx="856167" cy="38957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5" name="Straight Connector 134">
                  <a:extLst>
                    <a:ext uri="{FF2B5EF4-FFF2-40B4-BE49-F238E27FC236}">
                      <a16:creationId xmlns:a16="http://schemas.microsoft.com/office/drawing/2014/main" id="{09AB45D7-1A56-9D90-6DD8-757F6A5FAB77}"/>
                    </a:ext>
                  </a:extLst>
                </p:cNvPr>
                <p:cNvCxnSpPr>
                  <a:cxnSpLocks/>
                </p:cNvCxnSpPr>
                <p:nvPr/>
              </p:nvCxnSpPr>
              <p:spPr>
                <a:xfrm flipH="1" flipV="1">
                  <a:off x="10478685" y="13065054"/>
                  <a:ext cx="1042511" cy="192399"/>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6" name="Straight Connector 135">
                  <a:extLst>
                    <a:ext uri="{FF2B5EF4-FFF2-40B4-BE49-F238E27FC236}">
                      <a16:creationId xmlns:a16="http://schemas.microsoft.com/office/drawing/2014/main" id="{3435C9C4-E4FD-430C-A63D-8948BDAB4C84}"/>
                    </a:ext>
                  </a:extLst>
                </p:cNvPr>
                <p:cNvCxnSpPr>
                  <a:cxnSpLocks/>
                </p:cNvCxnSpPr>
                <p:nvPr/>
              </p:nvCxnSpPr>
              <p:spPr>
                <a:xfrm flipH="1">
                  <a:off x="11160448" y="13918044"/>
                  <a:ext cx="1025721" cy="21613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7" name="Straight Connector 136">
                  <a:extLst>
                    <a:ext uri="{FF2B5EF4-FFF2-40B4-BE49-F238E27FC236}">
                      <a16:creationId xmlns:a16="http://schemas.microsoft.com/office/drawing/2014/main" id="{75AF29F5-4B7A-3F2A-0C44-80031CC45B54}"/>
                    </a:ext>
                  </a:extLst>
                </p:cNvPr>
                <p:cNvCxnSpPr>
                  <a:cxnSpLocks/>
                </p:cNvCxnSpPr>
                <p:nvPr/>
              </p:nvCxnSpPr>
              <p:spPr>
                <a:xfrm flipV="1">
                  <a:off x="10339810" y="13622302"/>
                  <a:ext cx="399781" cy="835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8" name="Straight Connector 137">
                  <a:extLst>
                    <a:ext uri="{FF2B5EF4-FFF2-40B4-BE49-F238E27FC236}">
                      <a16:creationId xmlns:a16="http://schemas.microsoft.com/office/drawing/2014/main" id="{7A6ADA04-A172-6332-1F9E-2A701E763203}"/>
                    </a:ext>
                  </a:extLst>
                </p:cNvPr>
                <p:cNvCxnSpPr>
                  <a:cxnSpLocks/>
                </p:cNvCxnSpPr>
                <p:nvPr/>
              </p:nvCxnSpPr>
              <p:spPr>
                <a:xfrm flipH="1">
                  <a:off x="10494013" y="12910624"/>
                  <a:ext cx="705996" cy="133475"/>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9" name="Straight Connector 138">
                  <a:extLst>
                    <a:ext uri="{FF2B5EF4-FFF2-40B4-BE49-F238E27FC236}">
                      <a16:creationId xmlns:a16="http://schemas.microsoft.com/office/drawing/2014/main" id="{B6E76506-0F9F-39EA-767D-02495ABED160}"/>
                    </a:ext>
                  </a:extLst>
                </p:cNvPr>
                <p:cNvCxnSpPr>
                  <a:cxnSpLocks/>
                </p:cNvCxnSpPr>
                <p:nvPr/>
              </p:nvCxnSpPr>
              <p:spPr>
                <a:xfrm flipH="1" flipV="1">
                  <a:off x="10472655" y="13054302"/>
                  <a:ext cx="215632" cy="544147"/>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0" name="Straight Connector 139">
                  <a:extLst>
                    <a:ext uri="{FF2B5EF4-FFF2-40B4-BE49-F238E27FC236}">
                      <a16:creationId xmlns:a16="http://schemas.microsoft.com/office/drawing/2014/main" id="{92545E41-9EEA-F967-657C-3CA71A449C06}"/>
                    </a:ext>
                  </a:extLst>
                </p:cNvPr>
                <p:cNvCxnSpPr>
                  <a:cxnSpLocks/>
                </p:cNvCxnSpPr>
                <p:nvPr/>
              </p:nvCxnSpPr>
              <p:spPr>
                <a:xfrm>
                  <a:off x="11200434" y="12890215"/>
                  <a:ext cx="373255" cy="36629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1" name="Straight Connector 140">
                  <a:extLst>
                    <a:ext uri="{FF2B5EF4-FFF2-40B4-BE49-F238E27FC236}">
                      <a16:creationId xmlns:a16="http://schemas.microsoft.com/office/drawing/2014/main" id="{B6A4A79F-94C4-E5A8-792C-513A9AD6E5AD}"/>
                    </a:ext>
                  </a:extLst>
                </p:cNvPr>
                <p:cNvCxnSpPr>
                  <a:cxnSpLocks/>
                </p:cNvCxnSpPr>
                <p:nvPr/>
              </p:nvCxnSpPr>
              <p:spPr>
                <a:xfrm>
                  <a:off x="11200434" y="12896437"/>
                  <a:ext cx="1167067" cy="21707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42" name="Rectangle 141">
                  <a:extLst>
                    <a:ext uri="{FF2B5EF4-FFF2-40B4-BE49-F238E27FC236}">
                      <a16:creationId xmlns:a16="http://schemas.microsoft.com/office/drawing/2014/main" id="{01A7F8A8-F1C5-A8C1-ED4C-1864F3515748}"/>
                    </a:ext>
                  </a:extLst>
                </p:cNvPr>
                <p:cNvSpPr/>
                <p:nvPr/>
              </p:nvSpPr>
              <p:spPr>
                <a:xfrm>
                  <a:off x="13845413" y="14023186"/>
                  <a:ext cx="447570" cy="216614"/>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143" name="Straight Connector 142">
                  <a:extLst>
                    <a:ext uri="{FF2B5EF4-FFF2-40B4-BE49-F238E27FC236}">
                      <a16:creationId xmlns:a16="http://schemas.microsoft.com/office/drawing/2014/main" id="{7B3C4C5E-E523-D1EE-01CE-013A5BCB609D}"/>
                    </a:ext>
                  </a:extLst>
                </p:cNvPr>
                <p:cNvCxnSpPr>
                  <a:cxnSpLocks/>
                </p:cNvCxnSpPr>
                <p:nvPr/>
              </p:nvCxnSpPr>
              <p:spPr>
                <a:xfrm flipH="1" flipV="1">
                  <a:off x="12903694" y="14033303"/>
                  <a:ext cx="1157226" cy="132893"/>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4" name="Straight Connector 143">
                  <a:extLst>
                    <a:ext uri="{FF2B5EF4-FFF2-40B4-BE49-F238E27FC236}">
                      <a16:creationId xmlns:a16="http://schemas.microsoft.com/office/drawing/2014/main" id="{F5AD5A90-D5CB-C28D-8E9D-7B246E7C969D}"/>
                    </a:ext>
                  </a:extLst>
                </p:cNvPr>
                <p:cNvCxnSpPr>
                  <a:cxnSpLocks/>
                </p:cNvCxnSpPr>
                <p:nvPr/>
              </p:nvCxnSpPr>
              <p:spPr>
                <a:xfrm>
                  <a:off x="13622389" y="13725770"/>
                  <a:ext cx="438531" cy="44042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45" name="Rectangle 144">
                  <a:extLst>
                    <a:ext uri="{FF2B5EF4-FFF2-40B4-BE49-F238E27FC236}">
                      <a16:creationId xmlns:a16="http://schemas.microsoft.com/office/drawing/2014/main" id="{6CE48B2A-4F92-EFFA-0F4B-73F4B5991777}"/>
                    </a:ext>
                  </a:extLst>
                </p:cNvPr>
                <p:cNvSpPr/>
                <p:nvPr/>
              </p:nvSpPr>
              <p:spPr>
                <a:xfrm>
                  <a:off x="13951940" y="13189661"/>
                  <a:ext cx="349931" cy="216614"/>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146" name="Rectangle 145">
                  <a:extLst>
                    <a:ext uri="{FF2B5EF4-FFF2-40B4-BE49-F238E27FC236}">
                      <a16:creationId xmlns:a16="http://schemas.microsoft.com/office/drawing/2014/main" id="{AAB4C343-3B19-A44F-F0CD-37AFFAC7CED9}"/>
                    </a:ext>
                  </a:extLst>
                </p:cNvPr>
                <p:cNvSpPr/>
                <p:nvPr/>
              </p:nvSpPr>
              <p:spPr>
                <a:xfrm>
                  <a:off x="13443911" y="12846777"/>
                  <a:ext cx="349931" cy="216614"/>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147" name="Straight Connector 146">
                  <a:extLst>
                    <a:ext uri="{FF2B5EF4-FFF2-40B4-BE49-F238E27FC236}">
                      <a16:creationId xmlns:a16="http://schemas.microsoft.com/office/drawing/2014/main" id="{16962456-9F9F-2ACA-C95D-12268F32383B}"/>
                    </a:ext>
                  </a:extLst>
                </p:cNvPr>
                <p:cNvCxnSpPr>
                  <a:cxnSpLocks/>
                </p:cNvCxnSpPr>
                <p:nvPr/>
              </p:nvCxnSpPr>
              <p:spPr>
                <a:xfrm>
                  <a:off x="13216953" y="13215047"/>
                  <a:ext cx="947319" cy="82921"/>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8" name="Straight Connector 147">
                  <a:extLst>
                    <a:ext uri="{FF2B5EF4-FFF2-40B4-BE49-F238E27FC236}">
                      <a16:creationId xmlns:a16="http://schemas.microsoft.com/office/drawing/2014/main" id="{DE890E2B-5058-4D47-476D-FBBF8F7B9ABA}"/>
                    </a:ext>
                  </a:extLst>
                </p:cNvPr>
                <p:cNvCxnSpPr>
                  <a:cxnSpLocks/>
                </p:cNvCxnSpPr>
                <p:nvPr/>
              </p:nvCxnSpPr>
              <p:spPr>
                <a:xfrm>
                  <a:off x="13622389" y="12927205"/>
                  <a:ext cx="541883" cy="32930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9" name="Straight Connector 148">
                  <a:extLst>
                    <a:ext uri="{FF2B5EF4-FFF2-40B4-BE49-F238E27FC236}">
                      <a16:creationId xmlns:a16="http://schemas.microsoft.com/office/drawing/2014/main" id="{E06B8ED2-F721-9A96-EBA5-8CA97ED25B3F}"/>
                    </a:ext>
                  </a:extLst>
                </p:cNvPr>
                <p:cNvCxnSpPr>
                  <a:cxnSpLocks/>
                </p:cNvCxnSpPr>
                <p:nvPr/>
              </p:nvCxnSpPr>
              <p:spPr>
                <a:xfrm flipV="1">
                  <a:off x="13162961" y="12927205"/>
                  <a:ext cx="459428" cy="28784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0" name="Straight Connector 149">
                  <a:extLst>
                    <a:ext uri="{FF2B5EF4-FFF2-40B4-BE49-F238E27FC236}">
                      <a16:creationId xmlns:a16="http://schemas.microsoft.com/office/drawing/2014/main" id="{456F3A8A-BF19-8861-76B1-742EA7F2C2EC}"/>
                    </a:ext>
                  </a:extLst>
                </p:cNvPr>
                <p:cNvCxnSpPr>
                  <a:cxnSpLocks/>
                </p:cNvCxnSpPr>
                <p:nvPr/>
              </p:nvCxnSpPr>
              <p:spPr>
                <a:xfrm>
                  <a:off x="12323854" y="12927204"/>
                  <a:ext cx="1298535"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1" name="Straight Connector 150">
                  <a:extLst>
                    <a:ext uri="{FF2B5EF4-FFF2-40B4-BE49-F238E27FC236}">
                      <a16:creationId xmlns:a16="http://schemas.microsoft.com/office/drawing/2014/main" id="{EE49D539-58C0-E37A-FC51-1BBB0332DE20}"/>
                    </a:ext>
                  </a:extLst>
                </p:cNvPr>
                <p:cNvCxnSpPr>
                  <a:cxnSpLocks/>
                </p:cNvCxnSpPr>
                <p:nvPr/>
              </p:nvCxnSpPr>
              <p:spPr>
                <a:xfrm flipV="1">
                  <a:off x="13622389" y="13291656"/>
                  <a:ext cx="541883" cy="41248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52" name="Rectangle 151">
                  <a:extLst>
                    <a:ext uri="{FF2B5EF4-FFF2-40B4-BE49-F238E27FC236}">
                      <a16:creationId xmlns:a16="http://schemas.microsoft.com/office/drawing/2014/main" id="{7EC3D1B7-90B0-7749-2404-E495C87DFC94}"/>
                    </a:ext>
                  </a:extLst>
                </p:cNvPr>
                <p:cNvSpPr/>
                <p:nvPr/>
              </p:nvSpPr>
              <p:spPr>
                <a:xfrm>
                  <a:off x="11462664" y="13405688"/>
                  <a:ext cx="349931" cy="216614"/>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153" name="Straight Connector 152">
                  <a:extLst>
                    <a:ext uri="{FF2B5EF4-FFF2-40B4-BE49-F238E27FC236}">
                      <a16:creationId xmlns:a16="http://schemas.microsoft.com/office/drawing/2014/main" id="{0D4BEE67-4990-1A73-BF7D-A108C27E4F07}"/>
                    </a:ext>
                  </a:extLst>
                </p:cNvPr>
                <p:cNvCxnSpPr>
                  <a:cxnSpLocks/>
                </p:cNvCxnSpPr>
                <p:nvPr/>
              </p:nvCxnSpPr>
              <p:spPr>
                <a:xfrm flipH="1">
                  <a:off x="10763241" y="13544843"/>
                  <a:ext cx="874388" cy="73977"/>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4" name="Straight Connector 153">
                  <a:extLst>
                    <a:ext uri="{FF2B5EF4-FFF2-40B4-BE49-F238E27FC236}">
                      <a16:creationId xmlns:a16="http://schemas.microsoft.com/office/drawing/2014/main" id="{9754DC53-E2B3-2923-899A-B68F114366C8}"/>
                    </a:ext>
                  </a:extLst>
                </p:cNvPr>
                <p:cNvCxnSpPr>
                  <a:cxnSpLocks/>
                </p:cNvCxnSpPr>
                <p:nvPr/>
              </p:nvCxnSpPr>
              <p:spPr>
                <a:xfrm>
                  <a:off x="11637628" y="13544843"/>
                  <a:ext cx="364937" cy="180927"/>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5" name="Straight Connector 154">
                  <a:extLst>
                    <a:ext uri="{FF2B5EF4-FFF2-40B4-BE49-F238E27FC236}">
                      <a16:creationId xmlns:a16="http://schemas.microsoft.com/office/drawing/2014/main" id="{F767A72E-FEDA-A4E6-C428-D34E1D5BA8CA}"/>
                    </a:ext>
                  </a:extLst>
                </p:cNvPr>
                <p:cNvCxnSpPr>
                  <a:cxnSpLocks/>
                </p:cNvCxnSpPr>
                <p:nvPr/>
              </p:nvCxnSpPr>
              <p:spPr>
                <a:xfrm flipH="1" flipV="1">
                  <a:off x="11637630" y="13544843"/>
                  <a:ext cx="1245611" cy="3698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6" name="Straight Connector 155">
                  <a:extLst>
                    <a:ext uri="{FF2B5EF4-FFF2-40B4-BE49-F238E27FC236}">
                      <a16:creationId xmlns:a16="http://schemas.microsoft.com/office/drawing/2014/main" id="{4FC0E0E8-CD7D-DC2E-4E5D-49BE150D4BBE}"/>
                    </a:ext>
                  </a:extLst>
                </p:cNvPr>
                <p:cNvCxnSpPr>
                  <a:cxnSpLocks/>
                </p:cNvCxnSpPr>
                <p:nvPr/>
              </p:nvCxnSpPr>
              <p:spPr>
                <a:xfrm flipH="1">
                  <a:off x="11637630" y="13113378"/>
                  <a:ext cx="779199" cy="44873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8" name="Straight Connector 157">
                  <a:extLst>
                    <a:ext uri="{FF2B5EF4-FFF2-40B4-BE49-F238E27FC236}">
                      <a16:creationId xmlns:a16="http://schemas.microsoft.com/office/drawing/2014/main" id="{A697FCC4-76B3-8D7D-0D04-D693C8C994FF}"/>
                    </a:ext>
                  </a:extLst>
                </p:cNvPr>
                <p:cNvCxnSpPr>
                  <a:cxnSpLocks/>
                </p:cNvCxnSpPr>
                <p:nvPr/>
              </p:nvCxnSpPr>
              <p:spPr>
                <a:xfrm flipV="1">
                  <a:off x="10694317" y="13253315"/>
                  <a:ext cx="879372" cy="377339"/>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0" name="Straight Connector 159">
                  <a:extLst>
                    <a:ext uri="{FF2B5EF4-FFF2-40B4-BE49-F238E27FC236}">
                      <a16:creationId xmlns:a16="http://schemas.microsoft.com/office/drawing/2014/main" id="{3E476019-755F-9A7E-293F-895068688140}"/>
                    </a:ext>
                  </a:extLst>
                </p:cNvPr>
                <p:cNvCxnSpPr>
                  <a:cxnSpLocks/>
                </p:cNvCxnSpPr>
                <p:nvPr/>
              </p:nvCxnSpPr>
              <p:spPr>
                <a:xfrm>
                  <a:off x="11573689" y="13257453"/>
                  <a:ext cx="63938" cy="28739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69" name="Rectangle 168">
                  <a:extLst>
                    <a:ext uri="{FF2B5EF4-FFF2-40B4-BE49-F238E27FC236}">
                      <a16:creationId xmlns:a16="http://schemas.microsoft.com/office/drawing/2014/main" id="{2E51DDFD-F8A1-A6C0-7285-F56D1C02A68D}"/>
                    </a:ext>
                  </a:extLst>
                </p:cNvPr>
                <p:cNvSpPr/>
                <p:nvPr/>
              </p:nvSpPr>
              <p:spPr>
                <a:xfrm>
                  <a:off x="9762127" y="13786236"/>
                  <a:ext cx="349931" cy="216614"/>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170" name="Rectangle 169">
                  <a:extLst>
                    <a:ext uri="{FF2B5EF4-FFF2-40B4-BE49-F238E27FC236}">
                      <a16:creationId xmlns:a16="http://schemas.microsoft.com/office/drawing/2014/main" id="{EE0FDB52-1D84-337A-7761-52754B07C00D}"/>
                    </a:ext>
                  </a:extLst>
                </p:cNvPr>
                <p:cNvSpPr/>
                <p:nvPr/>
              </p:nvSpPr>
              <p:spPr>
                <a:xfrm rot="679055">
                  <a:off x="10133336" y="14122016"/>
                  <a:ext cx="121316" cy="229726"/>
                </a:xfrm>
                <a:prstGeom prst="rect">
                  <a:avLst/>
                </a:prstGeom>
                <a:solidFill>
                  <a:srgbClr val="E7E7E7"/>
                </a:solidFill>
                <a:ln>
                  <a:solidFill>
                    <a:srgbClr val="E6E6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185" name="Straight Connector 184">
                  <a:extLst>
                    <a:ext uri="{FF2B5EF4-FFF2-40B4-BE49-F238E27FC236}">
                      <a16:creationId xmlns:a16="http://schemas.microsoft.com/office/drawing/2014/main" id="{ABDCEC31-6087-D759-754D-562BEFDB1184}"/>
                    </a:ext>
                  </a:extLst>
                </p:cNvPr>
                <p:cNvCxnSpPr>
                  <a:cxnSpLocks/>
                </p:cNvCxnSpPr>
                <p:nvPr/>
              </p:nvCxnSpPr>
              <p:spPr>
                <a:xfrm flipH="1" flipV="1">
                  <a:off x="9916494" y="13849422"/>
                  <a:ext cx="250199" cy="46831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6" name="Straight Connector 185">
                  <a:extLst>
                    <a:ext uri="{FF2B5EF4-FFF2-40B4-BE49-F238E27FC236}">
                      <a16:creationId xmlns:a16="http://schemas.microsoft.com/office/drawing/2014/main" id="{52109B8E-C2F9-ACBE-9A0C-334BE26237E6}"/>
                    </a:ext>
                  </a:extLst>
                </p:cNvPr>
                <p:cNvCxnSpPr>
                  <a:cxnSpLocks/>
                </p:cNvCxnSpPr>
                <p:nvPr/>
              </p:nvCxnSpPr>
              <p:spPr>
                <a:xfrm flipH="1">
                  <a:off x="10166694" y="14139013"/>
                  <a:ext cx="1020654" cy="178725"/>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87" name="Rectangle 186">
                  <a:extLst>
                    <a:ext uri="{FF2B5EF4-FFF2-40B4-BE49-F238E27FC236}">
                      <a16:creationId xmlns:a16="http://schemas.microsoft.com/office/drawing/2014/main" id="{8E3857B5-0139-08DD-089B-3AFE26B78104}"/>
                    </a:ext>
                  </a:extLst>
                </p:cNvPr>
                <p:cNvSpPr/>
                <p:nvPr/>
              </p:nvSpPr>
              <p:spPr>
                <a:xfrm rot="679055">
                  <a:off x="10088423" y="14320863"/>
                  <a:ext cx="141990" cy="22972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188" name="Straight Connector 187">
                  <a:extLst>
                    <a:ext uri="{FF2B5EF4-FFF2-40B4-BE49-F238E27FC236}">
                      <a16:creationId xmlns:a16="http://schemas.microsoft.com/office/drawing/2014/main" id="{170E6969-A516-8D0C-05AB-FCB297D479CE}"/>
                    </a:ext>
                  </a:extLst>
                </p:cNvPr>
                <p:cNvCxnSpPr>
                  <a:cxnSpLocks/>
                </p:cNvCxnSpPr>
                <p:nvPr/>
              </p:nvCxnSpPr>
              <p:spPr>
                <a:xfrm flipH="1" flipV="1">
                  <a:off x="9916494" y="13841072"/>
                  <a:ext cx="2618210" cy="56835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6E9955E0-72DA-CB42-B5A3-E4BC6D3B9627}"/>
                    </a:ext>
                  </a:extLst>
                </p:cNvPr>
                <p:cNvCxnSpPr>
                  <a:cxnSpLocks/>
                </p:cNvCxnSpPr>
                <p:nvPr/>
              </p:nvCxnSpPr>
              <p:spPr>
                <a:xfrm flipH="1">
                  <a:off x="9957547" y="13734120"/>
                  <a:ext cx="2045018" cy="106951"/>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190" name="Oval 189">
                  <a:extLst>
                    <a:ext uri="{FF2B5EF4-FFF2-40B4-BE49-F238E27FC236}">
                      <a16:creationId xmlns:a16="http://schemas.microsoft.com/office/drawing/2014/main" id="{8A7658F8-1D94-AC34-2F55-84078BB118F2}"/>
                    </a:ext>
                  </a:extLst>
                </p:cNvPr>
                <p:cNvSpPr/>
                <p:nvPr/>
              </p:nvSpPr>
              <p:spPr>
                <a:xfrm>
                  <a:off x="11173417" y="12874097"/>
                  <a:ext cx="114353" cy="6954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1" name="Oval 190">
                  <a:extLst>
                    <a:ext uri="{FF2B5EF4-FFF2-40B4-BE49-F238E27FC236}">
                      <a16:creationId xmlns:a16="http://schemas.microsoft.com/office/drawing/2014/main" id="{B30F91B1-EA48-A418-7C2C-11A73138018F}"/>
                    </a:ext>
                  </a:extLst>
                </p:cNvPr>
                <p:cNvSpPr/>
                <p:nvPr/>
              </p:nvSpPr>
              <p:spPr>
                <a:xfrm>
                  <a:off x="10418947" y="13019530"/>
                  <a:ext cx="114353" cy="6954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2" name="Oval 191">
                  <a:extLst>
                    <a:ext uri="{FF2B5EF4-FFF2-40B4-BE49-F238E27FC236}">
                      <a16:creationId xmlns:a16="http://schemas.microsoft.com/office/drawing/2014/main" id="{8BDCBABF-CBD3-F101-4A54-326B89ECDDBB}"/>
                    </a:ext>
                  </a:extLst>
                </p:cNvPr>
                <p:cNvSpPr/>
                <p:nvPr/>
              </p:nvSpPr>
              <p:spPr>
                <a:xfrm>
                  <a:off x="12232190" y="12899107"/>
                  <a:ext cx="114353" cy="6954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3" name="Oval 192">
                  <a:extLst>
                    <a:ext uri="{FF2B5EF4-FFF2-40B4-BE49-F238E27FC236}">
                      <a16:creationId xmlns:a16="http://schemas.microsoft.com/office/drawing/2014/main" id="{608077AD-D0CA-2ACB-04E4-036D9A73C73C}"/>
                    </a:ext>
                  </a:extLst>
                </p:cNvPr>
                <p:cNvSpPr/>
                <p:nvPr/>
              </p:nvSpPr>
              <p:spPr>
                <a:xfrm>
                  <a:off x="11491007" y="13220465"/>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4" name="Oval 193">
                  <a:extLst>
                    <a:ext uri="{FF2B5EF4-FFF2-40B4-BE49-F238E27FC236}">
                      <a16:creationId xmlns:a16="http://schemas.microsoft.com/office/drawing/2014/main" id="{E87B93B3-328A-4FD3-569F-FFC83C4DFC89}"/>
                    </a:ext>
                  </a:extLst>
                </p:cNvPr>
                <p:cNvSpPr/>
                <p:nvPr/>
              </p:nvSpPr>
              <p:spPr>
                <a:xfrm>
                  <a:off x="12230451" y="12888974"/>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5" name="Oval 194">
                  <a:extLst>
                    <a:ext uri="{FF2B5EF4-FFF2-40B4-BE49-F238E27FC236}">
                      <a16:creationId xmlns:a16="http://schemas.microsoft.com/office/drawing/2014/main" id="{F8598D1D-1717-DA58-4336-5B663454333F}"/>
                    </a:ext>
                  </a:extLst>
                </p:cNvPr>
                <p:cNvSpPr/>
                <p:nvPr/>
              </p:nvSpPr>
              <p:spPr>
                <a:xfrm>
                  <a:off x="12327787" y="13074473"/>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6" name="Oval 195">
                  <a:extLst>
                    <a:ext uri="{FF2B5EF4-FFF2-40B4-BE49-F238E27FC236}">
                      <a16:creationId xmlns:a16="http://schemas.microsoft.com/office/drawing/2014/main" id="{75A9CF97-2C7E-9526-E818-FEC0746A2430}"/>
                    </a:ext>
                  </a:extLst>
                </p:cNvPr>
                <p:cNvSpPr/>
                <p:nvPr/>
              </p:nvSpPr>
              <p:spPr>
                <a:xfrm>
                  <a:off x="12854094" y="13546040"/>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7" name="Oval 196">
                  <a:extLst>
                    <a:ext uri="{FF2B5EF4-FFF2-40B4-BE49-F238E27FC236}">
                      <a16:creationId xmlns:a16="http://schemas.microsoft.com/office/drawing/2014/main" id="{F4E52126-6BCF-95FB-D8E6-4D776A1F2EE4}"/>
                    </a:ext>
                  </a:extLst>
                </p:cNvPr>
                <p:cNvSpPr/>
                <p:nvPr/>
              </p:nvSpPr>
              <p:spPr>
                <a:xfrm>
                  <a:off x="13107595" y="13169031"/>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8" name="Oval 197">
                  <a:extLst>
                    <a:ext uri="{FF2B5EF4-FFF2-40B4-BE49-F238E27FC236}">
                      <a16:creationId xmlns:a16="http://schemas.microsoft.com/office/drawing/2014/main" id="{6D738138-D97E-8E19-ED76-A344A9B06D87}"/>
                    </a:ext>
                  </a:extLst>
                </p:cNvPr>
                <p:cNvSpPr/>
                <p:nvPr/>
              </p:nvSpPr>
              <p:spPr>
                <a:xfrm>
                  <a:off x="12855043" y="13551825"/>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99" name="Oval 198">
                  <a:extLst>
                    <a:ext uri="{FF2B5EF4-FFF2-40B4-BE49-F238E27FC236}">
                      <a16:creationId xmlns:a16="http://schemas.microsoft.com/office/drawing/2014/main" id="{7DFCAAF0-E60B-FFBB-49CB-8E847B4902E9}"/>
                    </a:ext>
                  </a:extLst>
                </p:cNvPr>
                <p:cNvSpPr/>
                <p:nvPr/>
              </p:nvSpPr>
              <p:spPr>
                <a:xfrm>
                  <a:off x="11590344" y="13504577"/>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00" name="Oval 199">
                  <a:extLst>
                    <a:ext uri="{FF2B5EF4-FFF2-40B4-BE49-F238E27FC236}">
                      <a16:creationId xmlns:a16="http://schemas.microsoft.com/office/drawing/2014/main" id="{8928C841-2ECB-D144-9FAA-9D0F8D71AC01}"/>
                    </a:ext>
                  </a:extLst>
                </p:cNvPr>
                <p:cNvSpPr/>
                <p:nvPr/>
              </p:nvSpPr>
              <p:spPr>
                <a:xfrm>
                  <a:off x="11931219" y="13688888"/>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01" name="Oval 200">
                  <a:extLst>
                    <a:ext uri="{FF2B5EF4-FFF2-40B4-BE49-F238E27FC236}">
                      <a16:creationId xmlns:a16="http://schemas.microsoft.com/office/drawing/2014/main" id="{A70BFD7C-8245-E9C1-24CA-9CEFFBC1A449}"/>
                    </a:ext>
                  </a:extLst>
                </p:cNvPr>
                <p:cNvSpPr/>
                <p:nvPr/>
              </p:nvSpPr>
              <p:spPr>
                <a:xfrm>
                  <a:off x="10649500" y="13570105"/>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02" name="Oval 201">
                  <a:extLst>
                    <a:ext uri="{FF2B5EF4-FFF2-40B4-BE49-F238E27FC236}">
                      <a16:creationId xmlns:a16="http://schemas.microsoft.com/office/drawing/2014/main" id="{3002CB42-6C7A-0F48-241A-A09769F3BADC}"/>
                    </a:ext>
                  </a:extLst>
                </p:cNvPr>
                <p:cNvSpPr/>
                <p:nvPr/>
              </p:nvSpPr>
              <p:spPr>
                <a:xfrm>
                  <a:off x="10015748" y="13530300"/>
                  <a:ext cx="340179" cy="20070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4D1B06D3-2CC1-C9C1-5B21-620FAF3911DF}"/>
                    </a:ext>
                  </a:extLst>
                </p:cNvPr>
                <p:cNvSpPr/>
                <p:nvPr/>
              </p:nvSpPr>
              <p:spPr>
                <a:xfrm>
                  <a:off x="10074108" y="13564202"/>
                  <a:ext cx="213773" cy="12612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4" name="Oval 203">
                  <a:extLst>
                    <a:ext uri="{FF2B5EF4-FFF2-40B4-BE49-F238E27FC236}">
                      <a16:creationId xmlns:a16="http://schemas.microsoft.com/office/drawing/2014/main" id="{30A9D9F6-201E-C9F7-4D59-7AC75D4096E6}"/>
                    </a:ext>
                  </a:extLst>
                </p:cNvPr>
                <p:cNvSpPr/>
                <p:nvPr/>
              </p:nvSpPr>
              <p:spPr>
                <a:xfrm>
                  <a:off x="14044279" y="13751158"/>
                  <a:ext cx="340179" cy="20070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0C687BC7-A71B-802A-3162-29E2B4AC14F2}"/>
                    </a:ext>
                  </a:extLst>
                </p:cNvPr>
                <p:cNvSpPr/>
                <p:nvPr/>
              </p:nvSpPr>
              <p:spPr>
                <a:xfrm>
                  <a:off x="14102639" y="13785060"/>
                  <a:ext cx="213773" cy="12612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6" name="Oval 205">
                  <a:extLst>
                    <a:ext uri="{FF2B5EF4-FFF2-40B4-BE49-F238E27FC236}">
                      <a16:creationId xmlns:a16="http://schemas.microsoft.com/office/drawing/2014/main" id="{8E0CD1E2-023F-FA4B-5BF2-0165FF8C27F5}"/>
                    </a:ext>
                  </a:extLst>
                </p:cNvPr>
                <p:cNvSpPr/>
                <p:nvPr/>
              </p:nvSpPr>
              <p:spPr>
                <a:xfrm>
                  <a:off x="9866534" y="13796111"/>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07" name="Oval 206">
                  <a:extLst>
                    <a:ext uri="{FF2B5EF4-FFF2-40B4-BE49-F238E27FC236}">
                      <a16:creationId xmlns:a16="http://schemas.microsoft.com/office/drawing/2014/main" id="{EC95A74C-78F3-F54D-16FE-EED376A263CA}"/>
                    </a:ext>
                  </a:extLst>
                </p:cNvPr>
                <p:cNvSpPr/>
                <p:nvPr/>
              </p:nvSpPr>
              <p:spPr>
                <a:xfrm>
                  <a:off x="10111973" y="14269466"/>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2394E40C-BDCA-A400-BB7B-4153BDB0A3F4}"/>
                    </a:ext>
                  </a:extLst>
                </p:cNvPr>
                <p:cNvSpPr/>
                <p:nvPr/>
              </p:nvSpPr>
              <p:spPr>
                <a:xfrm>
                  <a:off x="11140861" y="14075584"/>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B95C9225-6345-22DD-425B-DB8EF82BD6E7}"/>
                    </a:ext>
                  </a:extLst>
                </p:cNvPr>
                <p:cNvSpPr/>
                <p:nvPr/>
              </p:nvSpPr>
              <p:spPr>
                <a:xfrm>
                  <a:off x="12130908" y="13878067"/>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0" name="Oval 209">
                  <a:extLst>
                    <a:ext uri="{FF2B5EF4-FFF2-40B4-BE49-F238E27FC236}">
                      <a16:creationId xmlns:a16="http://schemas.microsoft.com/office/drawing/2014/main" id="{7404F756-DB36-6CF7-C6E3-A7DCCC5BA1D6}"/>
                    </a:ext>
                  </a:extLst>
                </p:cNvPr>
                <p:cNvSpPr/>
                <p:nvPr/>
              </p:nvSpPr>
              <p:spPr>
                <a:xfrm>
                  <a:off x="12456564" y="14365816"/>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1" name="Oval 210">
                  <a:extLst>
                    <a:ext uri="{FF2B5EF4-FFF2-40B4-BE49-F238E27FC236}">
                      <a16:creationId xmlns:a16="http://schemas.microsoft.com/office/drawing/2014/main" id="{B4CB1D9C-9719-6026-3A4A-3F896F7982B5}"/>
                    </a:ext>
                  </a:extLst>
                </p:cNvPr>
                <p:cNvSpPr/>
                <p:nvPr/>
              </p:nvSpPr>
              <p:spPr>
                <a:xfrm>
                  <a:off x="12887827" y="13989229"/>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2" name="Oval 211">
                  <a:extLst>
                    <a:ext uri="{FF2B5EF4-FFF2-40B4-BE49-F238E27FC236}">
                      <a16:creationId xmlns:a16="http://schemas.microsoft.com/office/drawing/2014/main" id="{E8E9181D-2B1E-E696-53B7-8953B8F0C2A3}"/>
                    </a:ext>
                  </a:extLst>
                </p:cNvPr>
                <p:cNvSpPr/>
                <p:nvPr/>
              </p:nvSpPr>
              <p:spPr>
                <a:xfrm>
                  <a:off x="13553279" y="13666666"/>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3" name="Oval 212">
                  <a:extLst>
                    <a:ext uri="{FF2B5EF4-FFF2-40B4-BE49-F238E27FC236}">
                      <a16:creationId xmlns:a16="http://schemas.microsoft.com/office/drawing/2014/main" id="{15C06512-B92E-4672-C0DB-939F04BA5A94}"/>
                    </a:ext>
                  </a:extLst>
                </p:cNvPr>
                <p:cNvSpPr/>
                <p:nvPr/>
              </p:nvSpPr>
              <p:spPr>
                <a:xfrm>
                  <a:off x="13966313" y="14103141"/>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4" name="Oval 213">
                  <a:extLst>
                    <a:ext uri="{FF2B5EF4-FFF2-40B4-BE49-F238E27FC236}">
                      <a16:creationId xmlns:a16="http://schemas.microsoft.com/office/drawing/2014/main" id="{3265801D-49DA-8D84-C20B-654D091335C9}"/>
                    </a:ext>
                  </a:extLst>
                </p:cNvPr>
                <p:cNvSpPr/>
                <p:nvPr/>
              </p:nvSpPr>
              <p:spPr>
                <a:xfrm>
                  <a:off x="13553279" y="12888108"/>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5" name="Oval 214">
                  <a:extLst>
                    <a:ext uri="{FF2B5EF4-FFF2-40B4-BE49-F238E27FC236}">
                      <a16:creationId xmlns:a16="http://schemas.microsoft.com/office/drawing/2014/main" id="{42F80E1D-91D0-AAB1-ADDA-1228509F0E4F}"/>
                    </a:ext>
                  </a:extLst>
                </p:cNvPr>
                <p:cNvSpPr/>
                <p:nvPr/>
              </p:nvSpPr>
              <p:spPr>
                <a:xfrm>
                  <a:off x="14088386" y="13227287"/>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grpSp>
          <p:sp>
            <p:nvSpPr>
              <p:cNvPr id="109" name="TextBox 108">
                <a:extLst>
                  <a:ext uri="{FF2B5EF4-FFF2-40B4-BE49-F238E27FC236}">
                    <a16:creationId xmlns:a16="http://schemas.microsoft.com/office/drawing/2014/main" id="{2B398DC6-51C8-93A4-B5FB-375FCC81074E}"/>
                  </a:ext>
                </a:extLst>
              </p:cNvPr>
              <p:cNvSpPr txBox="1"/>
              <p:nvPr/>
            </p:nvSpPr>
            <p:spPr>
              <a:xfrm>
                <a:off x="10348157" y="13005417"/>
                <a:ext cx="3804203" cy="46284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srgbClr val="C00000"/>
                    </a:solidFill>
                  </a:rPr>
                  <a:t>Quantum + classical</a:t>
                </a:r>
              </a:p>
            </p:txBody>
          </p:sp>
        </p:grpSp>
        <p:pic>
          <p:nvPicPr>
            <p:cNvPr id="7" name="Picture 2" descr="Our Dark Fiber Check- Free-of-cost - Pan Dacom Direkt">
              <a:extLst>
                <a:ext uri="{FF2B5EF4-FFF2-40B4-BE49-F238E27FC236}">
                  <a16:creationId xmlns:a16="http://schemas.microsoft.com/office/drawing/2014/main" id="{746BD780-4886-D17F-F483-64400EA27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571" y="12895179"/>
              <a:ext cx="7124878" cy="28262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F2C9CA5-F56E-79C0-381B-640455F0A75A}"/>
                </a:ext>
              </a:extLst>
            </p:cNvPr>
            <p:cNvCxnSpPr>
              <a:cxnSpLocks/>
            </p:cNvCxnSpPr>
            <p:nvPr/>
          </p:nvCxnSpPr>
          <p:spPr>
            <a:xfrm>
              <a:off x="5726978" y="14155262"/>
              <a:ext cx="459428" cy="510722"/>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CBE6477B-84D5-0D89-0A44-F1850667C81B}"/>
                </a:ext>
              </a:extLst>
            </p:cNvPr>
            <p:cNvCxnSpPr>
              <a:cxnSpLocks/>
            </p:cNvCxnSpPr>
            <p:nvPr/>
          </p:nvCxnSpPr>
          <p:spPr>
            <a:xfrm>
              <a:off x="4874645" y="13874764"/>
              <a:ext cx="851609" cy="280497"/>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B2C85885-BD07-7A68-A1FD-B67449F6AB16}"/>
                </a:ext>
              </a:extLst>
            </p:cNvPr>
            <p:cNvCxnSpPr>
              <a:cxnSpLocks/>
            </p:cNvCxnSpPr>
            <p:nvPr/>
          </p:nvCxnSpPr>
          <p:spPr>
            <a:xfrm flipH="1" flipV="1">
              <a:off x="3295727" y="14574350"/>
              <a:ext cx="447085" cy="504877"/>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0FD9B409-D466-33E6-AF54-9152156B267F}"/>
                </a:ext>
              </a:extLst>
            </p:cNvPr>
            <p:cNvCxnSpPr>
              <a:cxnSpLocks/>
            </p:cNvCxnSpPr>
            <p:nvPr/>
          </p:nvCxnSpPr>
          <p:spPr>
            <a:xfrm flipH="1" flipV="1">
              <a:off x="4566582" y="14690653"/>
              <a:ext cx="487428" cy="649528"/>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F173CABC-2FFC-7159-C1FE-D3AA430EE00A}"/>
                </a:ext>
              </a:extLst>
            </p:cNvPr>
            <p:cNvCxnSpPr>
              <a:cxnSpLocks/>
            </p:cNvCxnSpPr>
            <p:nvPr/>
          </p:nvCxnSpPr>
          <p:spPr>
            <a:xfrm flipH="1">
              <a:off x="5513411" y="14674334"/>
              <a:ext cx="672995" cy="291991"/>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776AB54-7AA0-A413-47DB-C9A2DFC7AF2A}"/>
                </a:ext>
              </a:extLst>
            </p:cNvPr>
            <p:cNvCxnSpPr>
              <a:cxnSpLocks/>
            </p:cNvCxnSpPr>
            <p:nvPr/>
          </p:nvCxnSpPr>
          <p:spPr>
            <a:xfrm>
              <a:off x="4853384" y="13873047"/>
              <a:ext cx="111843" cy="185926"/>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14C35FA4-CDC6-8BAF-090F-A8D669B82075}"/>
                </a:ext>
              </a:extLst>
            </p:cNvPr>
            <p:cNvSpPr/>
            <p:nvPr/>
          </p:nvSpPr>
          <p:spPr>
            <a:xfrm>
              <a:off x="4347984" y="13444168"/>
              <a:ext cx="1096710" cy="2850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1876BF3D-5567-1EF1-5039-988FA4A10FA9}"/>
                </a:ext>
              </a:extLst>
            </p:cNvPr>
            <p:cNvSpPr/>
            <p:nvPr/>
          </p:nvSpPr>
          <p:spPr>
            <a:xfrm>
              <a:off x="4618647" y="13741114"/>
              <a:ext cx="50658" cy="64910"/>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7C9F75E5-1CEF-A983-F111-3670C9BB1558}"/>
                </a:ext>
              </a:extLst>
            </p:cNvPr>
            <p:cNvSpPr/>
            <p:nvPr/>
          </p:nvSpPr>
          <p:spPr>
            <a:xfrm>
              <a:off x="4432915" y="13784244"/>
              <a:ext cx="204570" cy="318134"/>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cxnSp>
          <p:nvCxnSpPr>
            <p:cNvPr id="23" name="Straight Connector 22">
              <a:extLst>
                <a:ext uri="{FF2B5EF4-FFF2-40B4-BE49-F238E27FC236}">
                  <a16:creationId xmlns:a16="http://schemas.microsoft.com/office/drawing/2014/main" id="{46B2CBBF-CB98-9B51-D421-26181644994A}"/>
                </a:ext>
              </a:extLst>
            </p:cNvPr>
            <p:cNvCxnSpPr>
              <a:cxnSpLocks/>
            </p:cNvCxnSpPr>
            <p:nvPr/>
          </p:nvCxnSpPr>
          <p:spPr>
            <a:xfrm>
              <a:off x="4964585" y="14053727"/>
              <a:ext cx="776710" cy="101534"/>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543F28FF-6CEB-3861-0928-D07FA4EFFD7B}"/>
                </a:ext>
              </a:extLst>
            </p:cNvPr>
            <p:cNvCxnSpPr>
              <a:cxnSpLocks/>
            </p:cNvCxnSpPr>
            <p:nvPr/>
          </p:nvCxnSpPr>
          <p:spPr>
            <a:xfrm>
              <a:off x="3764451" y="13836652"/>
              <a:ext cx="1123420" cy="35144"/>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25" name="Rectangle 24">
              <a:extLst>
                <a:ext uri="{FF2B5EF4-FFF2-40B4-BE49-F238E27FC236}">
                  <a16:creationId xmlns:a16="http://schemas.microsoft.com/office/drawing/2014/main" id="{7AFD4661-EBFC-8107-8522-205D80496829}"/>
                </a:ext>
              </a:extLst>
            </p:cNvPr>
            <p:cNvSpPr/>
            <p:nvPr/>
          </p:nvSpPr>
          <p:spPr>
            <a:xfrm>
              <a:off x="4318275" y="14006621"/>
              <a:ext cx="204570" cy="318134"/>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7CB6B397-0403-4562-29AB-394038475BF0}"/>
                </a:ext>
              </a:extLst>
            </p:cNvPr>
            <p:cNvSpPr/>
            <p:nvPr/>
          </p:nvSpPr>
          <p:spPr>
            <a:xfrm>
              <a:off x="4541691" y="14506917"/>
              <a:ext cx="699772" cy="897266"/>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cxnSp>
          <p:nvCxnSpPr>
            <p:cNvPr id="27" name="Straight Connector 26">
              <a:extLst>
                <a:ext uri="{FF2B5EF4-FFF2-40B4-BE49-F238E27FC236}">
                  <a16:creationId xmlns:a16="http://schemas.microsoft.com/office/drawing/2014/main" id="{2A9AA65B-18E8-4D29-760E-A3004ECBFD9C}"/>
                </a:ext>
              </a:extLst>
            </p:cNvPr>
            <p:cNvCxnSpPr>
              <a:cxnSpLocks/>
            </p:cNvCxnSpPr>
            <p:nvPr/>
          </p:nvCxnSpPr>
          <p:spPr>
            <a:xfrm flipH="1">
              <a:off x="4151423" y="14054673"/>
              <a:ext cx="829423" cy="151304"/>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28" name="Rectangle 27">
              <a:extLst>
                <a:ext uri="{FF2B5EF4-FFF2-40B4-BE49-F238E27FC236}">
                  <a16:creationId xmlns:a16="http://schemas.microsoft.com/office/drawing/2014/main" id="{61847C64-7157-F812-8087-767340BFAA30}"/>
                </a:ext>
              </a:extLst>
            </p:cNvPr>
            <p:cNvSpPr/>
            <p:nvPr/>
          </p:nvSpPr>
          <p:spPr>
            <a:xfrm>
              <a:off x="4750185" y="14379209"/>
              <a:ext cx="680879" cy="318134"/>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cxnSp>
          <p:nvCxnSpPr>
            <p:cNvPr id="29" name="Straight Connector 28">
              <a:extLst>
                <a:ext uri="{FF2B5EF4-FFF2-40B4-BE49-F238E27FC236}">
                  <a16:creationId xmlns:a16="http://schemas.microsoft.com/office/drawing/2014/main" id="{6E23197A-4F2C-583E-DDD2-84905B4FE0AA}"/>
                </a:ext>
              </a:extLst>
            </p:cNvPr>
            <p:cNvCxnSpPr>
              <a:cxnSpLocks/>
            </p:cNvCxnSpPr>
            <p:nvPr/>
          </p:nvCxnSpPr>
          <p:spPr>
            <a:xfrm flipV="1">
              <a:off x="4566582" y="14522044"/>
              <a:ext cx="880676" cy="143940"/>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A9963A44-F48B-3D9D-0F16-CBDB8A1C5DAA}"/>
                </a:ext>
              </a:extLst>
            </p:cNvPr>
            <p:cNvCxnSpPr>
              <a:cxnSpLocks/>
            </p:cNvCxnSpPr>
            <p:nvPr/>
          </p:nvCxnSpPr>
          <p:spPr>
            <a:xfrm flipV="1">
              <a:off x="4750186" y="14559033"/>
              <a:ext cx="697071" cy="304480"/>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530743E-EC29-E635-2BF7-AEC7BDDF7935}"/>
                </a:ext>
              </a:extLst>
            </p:cNvPr>
            <p:cNvCxnSpPr>
              <a:cxnSpLocks/>
            </p:cNvCxnSpPr>
            <p:nvPr/>
          </p:nvCxnSpPr>
          <p:spPr>
            <a:xfrm flipH="1">
              <a:off x="5074089" y="14978815"/>
              <a:ext cx="442513" cy="355946"/>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2C1ECE3-046C-E3B1-0C10-0EF37EE5A02A}"/>
                </a:ext>
              </a:extLst>
            </p:cNvPr>
            <p:cNvCxnSpPr>
              <a:cxnSpLocks/>
            </p:cNvCxnSpPr>
            <p:nvPr/>
          </p:nvCxnSpPr>
          <p:spPr>
            <a:xfrm flipH="1" flipV="1">
              <a:off x="4750186" y="14872640"/>
              <a:ext cx="763224" cy="105673"/>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85F25BE8-4B8D-0C3A-B1B2-A40A3BEEE0CA}"/>
                </a:ext>
              </a:extLst>
            </p:cNvPr>
            <p:cNvCxnSpPr>
              <a:cxnSpLocks/>
              <a:stCxn id="82" idx="4"/>
            </p:cNvCxnSpPr>
            <p:nvPr/>
          </p:nvCxnSpPr>
          <p:spPr>
            <a:xfrm flipV="1">
              <a:off x="5486274" y="14155261"/>
              <a:ext cx="255021" cy="421456"/>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6EDD7F21-A8F5-9C9D-D309-7C34592F830E}"/>
                </a:ext>
              </a:extLst>
            </p:cNvPr>
            <p:cNvCxnSpPr>
              <a:cxnSpLocks/>
            </p:cNvCxnSpPr>
            <p:nvPr/>
          </p:nvCxnSpPr>
          <p:spPr>
            <a:xfrm>
              <a:off x="5467711" y="14522044"/>
              <a:ext cx="1173248" cy="226043"/>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sp>
          <p:nvSpPr>
            <p:cNvPr id="35" name="Rectangle 34">
              <a:extLst>
                <a:ext uri="{FF2B5EF4-FFF2-40B4-BE49-F238E27FC236}">
                  <a16:creationId xmlns:a16="http://schemas.microsoft.com/office/drawing/2014/main" id="{5FDF2274-99F1-8D66-3A08-F21703604FDF}"/>
                </a:ext>
              </a:extLst>
            </p:cNvPr>
            <p:cNvSpPr/>
            <p:nvPr/>
          </p:nvSpPr>
          <p:spPr>
            <a:xfrm>
              <a:off x="3149810" y="13904810"/>
              <a:ext cx="933016" cy="1270519"/>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36" name="Straight Connector 35">
              <a:extLst>
                <a:ext uri="{FF2B5EF4-FFF2-40B4-BE49-F238E27FC236}">
                  <a16:creationId xmlns:a16="http://schemas.microsoft.com/office/drawing/2014/main" id="{DF6E1C59-5A17-6703-020B-E3B60D7ADA6F}"/>
                </a:ext>
              </a:extLst>
            </p:cNvPr>
            <p:cNvCxnSpPr>
              <a:cxnSpLocks/>
            </p:cNvCxnSpPr>
            <p:nvPr/>
          </p:nvCxnSpPr>
          <p:spPr>
            <a:xfrm flipH="1" flipV="1">
              <a:off x="3295728" y="14570868"/>
              <a:ext cx="1270854" cy="103466"/>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E0076470-B6F7-C218-FAB1-C35A9E883A05}"/>
                </a:ext>
              </a:extLst>
            </p:cNvPr>
            <p:cNvCxnSpPr>
              <a:cxnSpLocks/>
            </p:cNvCxnSpPr>
            <p:nvPr/>
          </p:nvCxnSpPr>
          <p:spPr>
            <a:xfrm flipH="1">
              <a:off x="3710416" y="14689651"/>
              <a:ext cx="856167" cy="389576"/>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A6FF35F0-E857-6866-3919-BE0800600177}"/>
                </a:ext>
              </a:extLst>
            </p:cNvPr>
            <p:cNvCxnSpPr>
              <a:cxnSpLocks/>
            </p:cNvCxnSpPr>
            <p:nvPr/>
          </p:nvCxnSpPr>
          <p:spPr>
            <a:xfrm flipH="1" flipV="1">
              <a:off x="3042702" y="14005268"/>
              <a:ext cx="1042511" cy="192399"/>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A08B298E-E3CF-7D55-D7A2-0BE92D4D897C}"/>
                </a:ext>
              </a:extLst>
            </p:cNvPr>
            <p:cNvCxnSpPr>
              <a:cxnSpLocks/>
            </p:cNvCxnSpPr>
            <p:nvPr/>
          </p:nvCxnSpPr>
          <p:spPr>
            <a:xfrm flipH="1">
              <a:off x="3724465" y="14858258"/>
              <a:ext cx="1025721" cy="216132"/>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654A9810-4EE8-9CB3-3E40-703158667379}"/>
                </a:ext>
              </a:extLst>
            </p:cNvPr>
            <p:cNvCxnSpPr>
              <a:cxnSpLocks/>
            </p:cNvCxnSpPr>
            <p:nvPr/>
          </p:nvCxnSpPr>
          <p:spPr>
            <a:xfrm flipV="1">
              <a:off x="2903827" y="14562516"/>
              <a:ext cx="399781" cy="8352"/>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10C4A455-1478-C14C-E509-0FD8281DFC50}"/>
                </a:ext>
              </a:extLst>
            </p:cNvPr>
            <p:cNvCxnSpPr>
              <a:cxnSpLocks/>
            </p:cNvCxnSpPr>
            <p:nvPr/>
          </p:nvCxnSpPr>
          <p:spPr>
            <a:xfrm flipH="1">
              <a:off x="3058030" y="13850838"/>
              <a:ext cx="705996" cy="133475"/>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9E757694-C8E9-EB7D-7293-0663E3FEB85E}"/>
                </a:ext>
              </a:extLst>
            </p:cNvPr>
            <p:cNvCxnSpPr>
              <a:cxnSpLocks/>
            </p:cNvCxnSpPr>
            <p:nvPr/>
          </p:nvCxnSpPr>
          <p:spPr>
            <a:xfrm flipH="1" flipV="1">
              <a:off x="3036672" y="13994516"/>
              <a:ext cx="215632" cy="544147"/>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DFDC2005-959D-E2C0-ECF1-E3CC5A2D34C0}"/>
                </a:ext>
              </a:extLst>
            </p:cNvPr>
            <p:cNvCxnSpPr>
              <a:cxnSpLocks/>
            </p:cNvCxnSpPr>
            <p:nvPr/>
          </p:nvCxnSpPr>
          <p:spPr>
            <a:xfrm>
              <a:off x="3764451" y="13830429"/>
              <a:ext cx="373255" cy="366292"/>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45B522A4-6673-7C4D-7E4C-92DF168171A3}"/>
                </a:ext>
              </a:extLst>
            </p:cNvPr>
            <p:cNvCxnSpPr>
              <a:cxnSpLocks/>
            </p:cNvCxnSpPr>
            <p:nvPr/>
          </p:nvCxnSpPr>
          <p:spPr>
            <a:xfrm>
              <a:off x="3764451" y="13836651"/>
              <a:ext cx="1167067" cy="217076"/>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45" name="Rectangle 44">
              <a:extLst>
                <a:ext uri="{FF2B5EF4-FFF2-40B4-BE49-F238E27FC236}">
                  <a16:creationId xmlns:a16="http://schemas.microsoft.com/office/drawing/2014/main" id="{2776308C-8D92-79C7-8262-26BFCA704877}"/>
                </a:ext>
              </a:extLst>
            </p:cNvPr>
            <p:cNvSpPr/>
            <p:nvPr/>
          </p:nvSpPr>
          <p:spPr>
            <a:xfrm>
              <a:off x="6409430" y="14963400"/>
              <a:ext cx="447570" cy="179019"/>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46" name="Straight Connector 45">
              <a:extLst>
                <a:ext uri="{FF2B5EF4-FFF2-40B4-BE49-F238E27FC236}">
                  <a16:creationId xmlns:a16="http://schemas.microsoft.com/office/drawing/2014/main" id="{952182EC-F6D8-920B-10B5-88601C06706C}"/>
                </a:ext>
              </a:extLst>
            </p:cNvPr>
            <p:cNvCxnSpPr>
              <a:cxnSpLocks/>
            </p:cNvCxnSpPr>
            <p:nvPr/>
          </p:nvCxnSpPr>
          <p:spPr>
            <a:xfrm flipH="1" flipV="1">
              <a:off x="5467711" y="14973517"/>
              <a:ext cx="1157226" cy="132893"/>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4452A597-7301-9913-AF5B-F4290066C112}"/>
                </a:ext>
              </a:extLst>
            </p:cNvPr>
            <p:cNvCxnSpPr>
              <a:cxnSpLocks/>
            </p:cNvCxnSpPr>
            <p:nvPr/>
          </p:nvCxnSpPr>
          <p:spPr>
            <a:xfrm>
              <a:off x="6186406" y="14665984"/>
              <a:ext cx="438531" cy="440426"/>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48" name="Rectangle 47">
              <a:extLst>
                <a:ext uri="{FF2B5EF4-FFF2-40B4-BE49-F238E27FC236}">
                  <a16:creationId xmlns:a16="http://schemas.microsoft.com/office/drawing/2014/main" id="{351B41DA-F58D-7E1C-8648-E104A3978690}"/>
                </a:ext>
              </a:extLst>
            </p:cNvPr>
            <p:cNvSpPr/>
            <p:nvPr/>
          </p:nvSpPr>
          <p:spPr>
            <a:xfrm>
              <a:off x="6515957" y="14129875"/>
              <a:ext cx="349931" cy="179019"/>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49" name="Rectangle 48">
              <a:extLst>
                <a:ext uri="{FF2B5EF4-FFF2-40B4-BE49-F238E27FC236}">
                  <a16:creationId xmlns:a16="http://schemas.microsoft.com/office/drawing/2014/main" id="{C14B3347-67F5-27A0-2E0A-46F01713B1D2}"/>
                </a:ext>
              </a:extLst>
            </p:cNvPr>
            <p:cNvSpPr/>
            <p:nvPr/>
          </p:nvSpPr>
          <p:spPr>
            <a:xfrm>
              <a:off x="6007928" y="13786991"/>
              <a:ext cx="349931" cy="179019"/>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50" name="Straight Connector 49">
              <a:extLst>
                <a:ext uri="{FF2B5EF4-FFF2-40B4-BE49-F238E27FC236}">
                  <a16:creationId xmlns:a16="http://schemas.microsoft.com/office/drawing/2014/main" id="{054B81AB-B1BE-F81F-9FAC-799242776E00}"/>
                </a:ext>
              </a:extLst>
            </p:cNvPr>
            <p:cNvCxnSpPr>
              <a:cxnSpLocks/>
            </p:cNvCxnSpPr>
            <p:nvPr/>
          </p:nvCxnSpPr>
          <p:spPr>
            <a:xfrm>
              <a:off x="5780970" y="14155261"/>
              <a:ext cx="947319" cy="82921"/>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A327F591-C09B-C18C-2814-856898F90A10}"/>
                </a:ext>
              </a:extLst>
            </p:cNvPr>
            <p:cNvCxnSpPr>
              <a:cxnSpLocks/>
            </p:cNvCxnSpPr>
            <p:nvPr/>
          </p:nvCxnSpPr>
          <p:spPr>
            <a:xfrm>
              <a:off x="6186406" y="13867419"/>
              <a:ext cx="541883" cy="329302"/>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4320F9A0-1354-4A9D-E436-65C708E7DFFA}"/>
                </a:ext>
              </a:extLst>
            </p:cNvPr>
            <p:cNvCxnSpPr>
              <a:cxnSpLocks/>
            </p:cNvCxnSpPr>
            <p:nvPr/>
          </p:nvCxnSpPr>
          <p:spPr>
            <a:xfrm flipV="1">
              <a:off x="5726978" y="13867419"/>
              <a:ext cx="459428" cy="287842"/>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CD1D2FEA-A3B4-0346-E125-7AC2E8439089}"/>
                </a:ext>
              </a:extLst>
            </p:cNvPr>
            <p:cNvCxnSpPr>
              <a:cxnSpLocks/>
            </p:cNvCxnSpPr>
            <p:nvPr/>
          </p:nvCxnSpPr>
          <p:spPr>
            <a:xfrm>
              <a:off x="4887871" y="13867418"/>
              <a:ext cx="1298535" cy="0"/>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46A31551-B9D5-9167-6B5B-CA20A7311899}"/>
                </a:ext>
              </a:extLst>
            </p:cNvPr>
            <p:cNvCxnSpPr>
              <a:cxnSpLocks/>
            </p:cNvCxnSpPr>
            <p:nvPr/>
          </p:nvCxnSpPr>
          <p:spPr>
            <a:xfrm flipV="1">
              <a:off x="6186406" y="14231870"/>
              <a:ext cx="541883" cy="412480"/>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56" name="Rectangle 55">
              <a:extLst>
                <a:ext uri="{FF2B5EF4-FFF2-40B4-BE49-F238E27FC236}">
                  <a16:creationId xmlns:a16="http://schemas.microsoft.com/office/drawing/2014/main" id="{8520A889-1BDB-8F38-DCB9-815058B46E0E}"/>
                </a:ext>
              </a:extLst>
            </p:cNvPr>
            <p:cNvSpPr/>
            <p:nvPr/>
          </p:nvSpPr>
          <p:spPr>
            <a:xfrm>
              <a:off x="4026681" y="14345902"/>
              <a:ext cx="349931" cy="216614"/>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57" name="Straight Connector 56">
              <a:extLst>
                <a:ext uri="{FF2B5EF4-FFF2-40B4-BE49-F238E27FC236}">
                  <a16:creationId xmlns:a16="http://schemas.microsoft.com/office/drawing/2014/main" id="{E58E79D1-14B2-C8E8-728C-1463DEAC86EA}"/>
                </a:ext>
              </a:extLst>
            </p:cNvPr>
            <p:cNvCxnSpPr>
              <a:cxnSpLocks/>
            </p:cNvCxnSpPr>
            <p:nvPr/>
          </p:nvCxnSpPr>
          <p:spPr>
            <a:xfrm flipH="1">
              <a:off x="3327258" y="14485057"/>
              <a:ext cx="874388" cy="73977"/>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B91B3E1B-DE8C-35B4-1F16-060C9A85477A}"/>
                </a:ext>
              </a:extLst>
            </p:cNvPr>
            <p:cNvCxnSpPr>
              <a:cxnSpLocks/>
            </p:cNvCxnSpPr>
            <p:nvPr/>
          </p:nvCxnSpPr>
          <p:spPr>
            <a:xfrm>
              <a:off x="4201645" y="14485057"/>
              <a:ext cx="364937" cy="180927"/>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CD39DB2D-1CF8-C08D-9D07-4BD371E443C0}"/>
                </a:ext>
              </a:extLst>
            </p:cNvPr>
            <p:cNvCxnSpPr>
              <a:cxnSpLocks/>
            </p:cNvCxnSpPr>
            <p:nvPr/>
          </p:nvCxnSpPr>
          <p:spPr>
            <a:xfrm flipH="1" flipV="1">
              <a:off x="4201647" y="14485057"/>
              <a:ext cx="1245611" cy="36988"/>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5440C6AE-D153-69EA-7BB0-492FC54AD47A}"/>
                </a:ext>
              </a:extLst>
            </p:cNvPr>
            <p:cNvCxnSpPr>
              <a:cxnSpLocks/>
            </p:cNvCxnSpPr>
            <p:nvPr/>
          </p:nvCxnSpPr>
          <p:spPr>
            <a:xfrm flipH="1">
              <a:off x="4201647" y="14053592"/>
              <a:ext cx="779199" cy="448732"/>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8AC18B98-B9A6-E201-AEF6-7A1F51A9B4CE}"/>
                </a:ext>
              </a:extLst>
            </p:cNvPr>
            <p:cNvCxnSpPr>
              <a:cxnSpLocks/>
            </p:cNvCxnSpPr>
            <p:nvPr/>
          </p:nvCxnSpPr>
          <p:spPr>
            <a:xfrm flipV="1">
              <a:off x="3258334" y="14193529"/>
              <a:ext cx="879372" cy="377339"/>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A4187179-A8D0-4D4A-BEA3-19EC17C56142}"/>
                </a:ext>
              </a:extLst>
            </p:cNvPr>
            <p:cNvCxnSpPr>
              <a:cxnSpLocks/>
            </p:cNvCxnSpPr>
            <p:nvPr/>
          </p:nvCxnSpPr>
          <p:spPr>
            <a:xfrm>
              <a:off x="4137706" y="14197667"/>
              <a:ext cx="63938" cy="287390"/>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63" name="Rectangle 62">
              <a:extLst>
                <a:ext uri="{FF2B5EF4-FFF2-40B4-BE49-F238E27FC236}">
                  <a16:creationId xmlns:a16="http://schemas.microsoft.com/office/drawing/2014/main" id="{D93933F1-E105-FA7F-201F-C3F43BB09333}"/>
                </a:ext>
              </a:extLst>
            </p:cNvPr>
            <p:cNvSpPr/>
            <p:nvPr/>
          </p:nvSpPr>
          <p:spPr>
            <a:xfrm>
              <a:off x="2326144" y="14726450"/>
              <a:ext cx="349931" cy="216614"/>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65" name="Rectangle 64">
              <a:extLst>
                <a:ext uri="{FF2B5EF4-FFF2-40B4-BE49-F238E27FC236}">
                  <a16:creationId xmlns:a16="http://schemas.microsoft.com/office/drawing/2014/main" id="{F6A580B7-E8FD-5784-9F38-20A19C6651DE}"/>
                </a:ext>
              </a:extLst>
            </p:cNvPr>
            <p:cNvSpPr/>
            <p:nvPr/>
          </p:nvSpPr>
          <p:spPr>
            <a:xfrm rot="679055">
              <a:off x="2697353" y="15062230"/>
              <a:ext cx="121316" cy="229726"/>
            </a:xfrm>
            <a:prstGeom prst="rect">
              <a:avLst/>
            </a:prstGeom>
            <a:solidFill>
              <a:srgbClr val="E7E7E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cxnSp>
          <p:nvCxnSpPr>
            <p:cNvPr id="69" name="Straight Connector 68">
              <a:extLst>
                <a:ext uri="{FF2B5EF4-FFF2-40B4-BE49-F238E27FC236}">
                  <a16:creationId xmlns:a16="http://schemas.microsoft.com/office/drawing/2014/main" id="{684312A2-79AC-073C-325A-96ED841972E1}"/>
                </a:ext>
              </a:extLst>
            </p:cNvPr>
            <p:cNvCxnSpPr>
              <a:cxnSpLocks/>
            </p:cNvCxnSpPr>
            <p:nvPr/>
          </p:nvCxnSpPr>
          <p:spPr>
            <a:xfrm flipH="1" flipV="1">
              <a:off x="2480511" y="14789636"/>
              <a:ext cx="250199" cy="468316"/>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71" name="Straight Connector 70">
              <a:extLst>
                <a:ext uri="{FF2B5EF4-FFF2-40B4-BE49-F238E27FC236}">
                  <a16:creationId xmlns:a16="http://schemas.microsoft.com/office/drawing/2014/main" id="{F1B0BE29-2E32-9EFD-7537-CF69B34DF574}"/>
                </a:ext>
              </a:extLst>
            </p:cNvPr>
            <p:cNvCxnSpPr>
              <a:cxnSpLocks/>
            </p:cNvCxnSpPr>
            <p:nvPr/>
          </p:nvCxnSpPr>
          <p:spPr>
            <a:xfrm flipH="1">
              <a:off x="2730711" y="15079227"/>
              <a:ext cx="1020654" cy="178725"/>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73" name="Rectangle 72">
              <a:extLst>
                <a:ext uri="{FF2B5EF4-FFF2-40B4-BE49-F238E27FC236}">
                  <a16:creationId xmlns:a16="http://schemas.microsoft.com/office/drawing/2014/main" id="{FEA8BD4D-24B9-6598-0AAA-34EA40D4ED4C}"/>
                </a:ext>
              </a:extLst>
            </p:cNvPr>
            <p:cNvSpPr/>
            <p:nvPr/>
          </p:nvSpPr>
          <p:spPr>
            <a:xfrm rot="679055">
              <a:off x="2652440" y="15261077"/>
              <a:ext cx="141990" cy="22972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74" name="Straight Connector 73">
              <a:extLst>
                <a:ext uri="{FF2B5EF4-FFF2-40B4-BE49-F238E27FC236}">
                  <a16:creationId xmlns:a16="http://schemas.microsoft.com/office/drawing/2014/main" id="{3D5A5E42-D63F-4F4D-2D6F-4A71E82A8E0F}"/>
                </a:ext>
              </a:extLst>
            </p:cNvPr>
            <p:cNvCxnSpPr>
              <a:cxnSpLocks/>
            </p:cNvCxnSpPr>
            <p:nvPr/>
          </p:nvCxnSpPr>
          <p:spPr>
            <a:xfrm flipH="1" flipV="1">
              <a:off x="2480511" y="14781286"/>
              <a:ext cx="2618210" cy="568358"/>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C911905D-1550-E7AB-2751-128F30465D5B}"/>
                </a:ext>
              </a:extLst>
            </p:cNvPr>
            <p:cNvCxnSpPr>
              <a:cxnSpLocks/>
            </p:cNvCxnSpPr>
            <p:nvPr/>
          </p:nvCxnSpPr>
          <p:spPr>
            <a:xfrm flipH="1">
              <a:off x="2521564" y="14674334"/>
              <a:ext cx="2045018" cy="106951"/>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76" name="Oval 75">
              <a:extLst>
                <a:ext uri="{FF2B5EF4-FFF2-40B4-BE49-F238E27FC236}">
                  <a16:creationId xmlns:a16="http://schemas.microsoft.com/office/drawing/2014/main" id="{BB8C41B1-FBB0-0764-6C7E-1D0DEEED4B29}"/>
                </a:ext>
              </a:extLst>
            </p:cNvPr>
            <p:cNvSpPr/>
            <p:nvPr/>
          </p:nvSpPr>
          <p:spPr>
            <a:xfrm>
              <a:off x="3737434" y="13814311"/>
              <a:ext cx="114353" cy="69544"/>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77" name="Oval 76">
              <a:extLst>
                <a:ext uri="{FF2B5EF4-FFF2-40B4-BE49-F238E27FC236}">
                  <a16:creationId xmlns:a16="http://schemas.microsoft.com/office/drawing/2014/main" id="{583BDA83-F64C-EDDF-D041-5542EF7A65A9}"/>
                </a:ext>
              </a:extLst>
            </p:cNvPr>
            <p:cNvSpPr/>
            <p:nvPr/>
          </p:nvSpPr>
          <p:spPr>
            <a:xfrm>
              <a:off x="2982964" y="13959744"/>
              <a:ext cx="114353" cy="69544"/>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78" name="Oval 77">
              <a:extLst>
                <a:ext uri="{FF2B5EF4-FFF2-40B4-BE49-F238E27FC236}">
                  <a16:creationId xmlns:a16="http://schemas.microsoft.com/office/drawing/2014/main" id="{E8A21F6E-64F3-3B29-13E1-3AC840980D10}"/>
                </a:ext>
              </a:extLst>
            </p:cNvPr>
            <p:cNvSpPr/>
            <p:nvPr/>
          </p:nvSpPr>
          <p:spPr>
            <a:xfrm>
              <a:off x="4796207" y="13839321"/>
              <a:ext cx="114353" cy="69544"/>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79" name="Oval 78">
              <a:extLst>
                <a:ext uri="{FF2B5EF4-FFF2-40B4-BE49-F238E27FC236}">
                  <a16:creationId xmlns:a16="http://schemas.microsoft.com/office/drawing/2014/main" id="{2B72B228-FD4F-C459-5D6C-B49FB8EF1C5E}"/>
                </a:ext>
              </a:extLst>
            </p:cNvPr>
            <p:cNvSpPr/>
            <p:nvPr/>
          </p:nvSpPr>
          <p:spPr>
            <a:xfrm>
              <a:off x="4055024" y="14160679"/>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0" name="Oval 79">
              <a:extLst>
                <a:ext uri="{FF2B5EF4-FFF2-40B4-BE49-F238E27FC236}">
                  <a16:creationId xmlns:a16="http://schemas.microsoft.com/office/drawing/2014/main" id="{720A7C23-C5CA-5415-4C03-95D2B6F62879}"/>
                </a:ext>
              </a:extLst>
            </p:cNvPr>
            <p:cNvSpPr/>
            <p:nvPr/>
          </p:nvSpPr>
          <p:spPr>
            <a:xfrm>
              <a:off x="4794468" y="13829188"/>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1" name="Oval 80">
              <a:extLst>
                <a:ext uri="{FF2B5EF4-FFF2-40B4-BE49-F238E27FC236}">
                  <a16:creationId xmlns:a16="http://schemas.microsoft.com/office/drawing/2014/main" id="{27C1B56A-17A6-E8F5-BEEA-AA21611C007E}"/>
                </a:ext>
              </a:extLst>
            </p:cNvPr>
            <p:cNvSpPr/>
            <p:nvPr/>
          </p:nvSpPr>
          <p:spPr>
            <a:xfrm>
              <a:off x="4891804" y="14014687"/>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2" name="Oval 81">
              <a:extLst>
                <a:ext uri="{FF2B5EF4-FFF2-40B4-BE49-F238E27FC236}">
                  <a16:creationId xmlns:a16="http://schemas.microsoft.com/office/drawing/2014/main" id="{2F80FA56-5E09-66A5-411E-56ABAAEBC3CA}"/>
                </a:ext>
              </a:extLst>
            </p:cNvPr>
            <p:cNvSpPr/>
            <p:nvPr/>
          </p:nvSpPr>
          <p:spPr>
            <a:xfrm>
              <a:off x="5418111" y="14486254"/>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3" name="Oval 82">
              <a:extLst>
                <a:ext uri="{FF2B5EF4-FFF2-40B4-BE49-F238E27FC236}">
                  <a16:creationId xmlns:a16="http://schemas.microsoft.com/office/drawing/2014/main" id="{89CD1158-384E-4006-8D39-900557541B77}"/>
                </a:ext>
              </a:extLst>
            </p:cNvPr>
            <p:cNvSpPr/>
            <p:nvPr/>
          </p:nvSpPr>
          <p:spPr>
            <a:xfrm>
              <a:off x="5671612" y="14109245"/>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4" name="Oval 83">
              <a:extLst>
                <a:ext uri="{FF2B5EF4-FFF2-40B4-BE49-F238E27FC236}">
                  <a16:creationId xmlns:a16="http://schemas.microsoft.com/office/drawing/2014/main" id="{E7BD37D1-BBA6-54B1-3180-7D027ED30619}"/>
                </a:ext>
              </a:extLst>
            </p:cNvPr>
            <p:cNvSpPr/>
            <p:nvPr/>
          </p:nvSpPr>
          <p:spPr>
            <a:xfrm>
              <a:off x="5419060" y="14492039"/>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5" name="Oval 84">
              <a:extLst>
                <a:ext uri="{FF2B5EF4-FFF2-40B4-BE49-F238E27FC236}">
                  <a16:creationId xmlns:a16="http://schemas.microsoft.com/office/drawing/2014/main" id="{F835AFA6-C7B6-153B-CF61-D1975F2A5AFD}"/>
                </a:ext>
              </a:extLst>
            </p:cNvPr>
            <p:cNvSpPr/>
            <p:nvPr/>
          </p:nvSpPr>
          <p:spPr>
            <a:xfrm>
              <a:off x="4154361" y="14444791"/>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6" name="Oval 85">
              <a:extLst>
                <a:ext uri="{FF2B5EF4-FFF2-40B4-BE49-F238E27FC236}">
                  <a16:creationId xmlns:a16="http://schemas.microsoft.com/office/drawing/2014/main" id="{722B5021-45AE-0297-7DEE-7D46FFB3F98E}"/>
                </a:ext>
              </a:extLst>
            </p:cNvPr>
            <p:cNvSpPr/>
            <p:nvPr/>
          </p:nvSpPr>
          <p:spPr>
            <a:xfrm>
              <a:off x="4495236" y="14629102"/>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7" name="Oval 86">
              <a:extLst>
                <a:ext uri="{FF2B5EF4-FFF2-40B4-BE49-F238E27FC236}">
                  <a16:creationId xmlns:a16="http://schemas.microsoft.com/office/drawing/2014/main" id="{E92E0B8D-FF4F-E40F-F3D9-334B296584DD}"/>
                </a:ext>
              </a:extLst>
            </p:cNvPr>
            <p:cNvSpPr/>
            <p:nvPr/>
          </p:nvSpPr>
          <p:spPr>
            <a:xfrm>
              <a:off x="3213517" y="14510319"/>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8" name="Oval 87">
              <a:extLst>
                <a:ext uri="{FF2B5EF4-FFF2-40B4-BE49-F238E27FC236}">
                  <a16:creationId xmlns:a16="http://schemas.microsoft.com/office/drawing/2014/main" id="{1B5C5172-7BAC-FBEE-8A4A-33A4359FD5AE}"/>
                </a:ext>
              </a:extLst>
            </p:cNvPr>
            <p:cNvSpPr/>
            <p:nvPr/>
          </p:nvSpPr>
          <p:spPr>
            <a:xfrm>
              <a:off x="2579765" y="14470514"/>
              <a:ext cx="340179" cy="200707"/>
            </a:xfrm>
            <a:prstGeom prst="ellipse">
              <a:avLst/>
            </a:prstGeom>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89" name="Oval 88">
              <a:extLst>
                <a:ext uri="{FF2B5EF4-FFF2-40B4-BE49-F238E27FC236}">
                  <a16:creationId xmlns:a16="http://schemas.microsoft.com/office/drawing/2014/main" id="{9922CC58-4F7C-0E9C-2EEE-5C25C2ABD599}"/>
                </a:ext>
              </a:extLst>
            </p:cNvPr>
            <p:cNvSpPr/>
            <p:nvPr/>
          </p:nvSpPr>
          <p:spPr>
            <a:xfrm>
              <a:off x="2638125" y="14504416"/>
              <a:ext cx="213773" cy="126127"/>
            </a:xfrm>
            <a:prstGeom prst="ellipse">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90" name="Oval 89">
              <a:extLst>
                <a:ext uri="{FF2B5EF4-FFF2-40B4-BE49-F238E27FC236}">
                  <a16:creationId xmlns:a16="http://schemas.microsoft.com/office/drawing/2014/main" id="{CE60AD80-16E2-5A51-D02B-1166D65C98D5}"/>
                </a:ext>
              </a:extLst>
            </p:cNvPr>
            <p:cNvSpPr/>
            <p:nvPr/>
          </p:nvSpPr>
          <p:spPr>
            <a:xfrm>
              <a:off x="6608296" y="14691372"/>
              <a:ext cx="340179" cy="200707"/>
            </a:xfrm>
            <a:prstGeom prst="ellipse">
              <a:avLst/>
            </a:prstGeom>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91" name="Oval 90">
              <a:extLst>
                <a:ext uri="{FF2B5EF4-FFF2-40B4-BE49-F238E27FC236}">
                  <a16:creationId xmlns:a16="http://schemas.microsoft.com/office/drawing/2014/main" id="{2C74CC7B-9D1B-BD80-9A38-C9AA93188E3A}"/>
                </a:ext>
              </a:extLst>
            </p:cNvPr>
            <p:cNvSpPr/>
            <p:nvPr/>
          </p:nvSpPr>
          <p:spPr>
            <a:xfrm>
              <a:off x="6666656" y="14725274"/>
              <a:ext cx="213773" cy="126127"/>
            </a:xfrm>
            <a:prstGeom prst="ellipse">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92" name="Oval 91">
              <a:extLst>
                <a:ext uri="{FF2B5EF4-FFF2-40B4-BE49-F238E27FC236}">
                  <a16:creationId xmlns:a16="http://schemas.microsoft.com/office/drawing/2014/main" id="{97B0B769-CF3F-CB32-63BE-B3581DC3E786}"/>
                </a:ext>
              </a:extLst>
            </p:cNvPr>
            <p:cNvSpPr/>
            <p:nvPr/>
          </p:nvSpPr>
          <p:spPr>
            <a:xfrm>
              <a:off x="2430551" y="14736325"/>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3" name="Oval 92">
              <a:extLst>
                <a:ext uri="{FF2B5EF4-FFF2-40B4-BE49-F238E27FC236}">
                  <a16:creationId xmlns:a16="http://schemas.microsoft.com/office/drawing/2014/main" id="{D64EB20A-CE07-6226-0D8B-41D5DF60CB37}"/>
                </a:ext>
              </a:extLst>
            </p:cNvPr>
            <p:cNvSpPr/>
            <p:nvPr/>
          </p:nvSpPr>
          <p:spPr>
            <a:xfrm>
              <a:off x="2675990" y="15209680"/>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4" name="Oval 93">
              <a:extLst>
                <a:ext uri="{FF2B5EF4-FFF2-40B4-BE49-F238E27FC236}">
                  <a16:creationId xmlns:a16="http://schemas.microsoft.com/office/drawing/2014/main" id="{5D1437C0-891E-D72C-16CA-DA369CF3B8C5}"/>
                </a:ext>
              </a:extLst>
            </p:cNvPr>
            <p:cNvSpPr/>
            <p:nvPr/>
          </p:nvSpPr>
          <p:spPr>
            <a:xfrm>
              <a:off x="3704878" y="15015798"/>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5" name="Oval 94">
              <a:extLst>
                <a:ext uri="{FF2B5EF4-FFF2-40B4-BE49-F238E27FC236}">
                  <a16:creationId xmlns:a16="http://schemas.microsoft.com/office/drawing/2014/main" id="{70FFAFC2-88C8-EA7E-A112-3D73D22644E7}"/>
                </a:ext>
              </a:extLst>
            </p:cNvPr>
            <p:cNvSpPr/>
            <p:nvPr/>
          </p:nvSpPr>
          <p:spPr>
            <a:xfrm>
              <a:off x="4694925" y="14818281"/>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6" name="Oval 95">
              <a:extLst>
                <a:ext uri="{FF2B5EF4-FFF2-40B4-BE49-F238E27FC236}">
                  <a16:creationId xmlns:a16="http://schemas.microsoft.com/office/drawing/2014/main" id="{FA5FAA7D-737C-D1B5-167F-81DEC9A2E5A7}"/>
                </a:ext>
              </a:extLst>
            </p:cNvPr>
            <p:cNvSpPr/>
            <p:nvPr/>
          </p:nvSpPr>
          <p:spPr>
            <a:xfrm>
              <a:off x="5020581" y="15306030"/>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7" name="Oval 96">
              <a:extLst>
                <a:ext uri="{FF2B5EF4-FFF2-40B4-BE49-F238E27FC236}">
                  <a16:creationId xmlns:a16="http://schemas.microsoft.com/office/drawing/2014/main" id="{EAB2A4FE-8165-6506-59EE-9B6EF3782515}"/>
                </a:ext>
              </a:extLst>
            </p:cNvPr>
            <p:cNvSpPr/>
            <p:nvPr/>
          </p:nvSpPr>
          <p:spPr>
            <a:xfrm>
              <a:off x="5451844" y="14929443"/>
              <a:ext cx="136326" cy="904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8" name="Oval 97">
              <a:extLst>
                <a:ext uri="{FF2B5EF4-FFF2-40B4-BE49-F238E27FC236}">
                  <a16:creationId xmlns:a16="http://schemas.microsoft.com/office/drawing/2014/main" id="{7359A754-CDF5-D065-62E8-46C31A452360}"/>
                </a:ext>
              </a:extLst>
            </p:cNvPr>
            <p:cNvSpPr/>
            <p:nvPr/>
          </p:nvSpPr>
          <p:spPr>
            <a:xfrm>
              <a:off x="6117296" y="14606880"/>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9" name="Oval 98">
              <a:extLst>
                <a:ext uri="{FF2B5EF4-FFF2-40B4-BE49-F238E27FC236}">
                  <a16:creationId xmlns:a16="http://schemas.microsoft.com/office/drawing/2014/main" id="{72D7C1A9-B4D5-8003-4987-03A81922B73B}"/>
                </a:ext>
              </a:extLst>
            </p:cNvPr>
            <p:cNvSpPr/>
            <p:nvPr/>
          </p:nvSpPr>
          <p:spPr>
            <a:xfrm>
              <a:off x="6530330" y="15043355"/>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00" name="Oval 99">
              <a:extLst>
                <a:ext uri="{FF2B5EF4-FFF2-40B4-BE49-F238E27FC236}">
                  <a16:creationId xmlns:a16="http://schemas.microsoft.com/office/drawing/2014/main" id="{59DA5DCE-B484-6F2C-70AD-02ECA360E4FE}"/>
                </a:ext>
              </a:extLst>
            </p:cNvPr>
            <p:cNvSpPr/>
            <p:nvPr/>
          </p:nvSpPr>
          <p:spPr>
            <a:xfrm>
              <a:off x="6117296" y="13828322"/>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01" name="Oval 100">
              <a:extLst>
                <a:ext uri="{FF2B5EF4-FFF2-40B4-BE49-F238E27FC236}">
                  <a16:creationId xmlns:a16="http://schemas.microsoft.com/office/drawing/2014/main" id="{3DF609B2-D0A4-FA08-6FD2-B7884D743CCE}"/>
                </a:ext>
              </a:extLst>
            </p:cNvPr>
            <p:cNvSpPr/>
            <p:nvPr/>
          </p:nvSpPr>
          <p:spPr>
            <a:xfrm>
              <a:off x="6652403" y="14167501"/>
              <a:ext cx="136326" cy="90463"/>
            </a:xfrm>
            <a:prstGeom prst="ellipse">
              <a:avLst/>
            </a:prstGeom>
            <a:ln>
              <a:solidFill>
                <a:schemeClr val="accent5">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02" name="TextBox 101">
              <a:extLst>
                <a:ext uri="{FF2B5EF4-FFF2-40B4-BE49-F238E27FC236}">
                  <a16:creationId xmlns:a16="http://schemas.microsoft.com/office/drawing/2014/main" id="{36EF178A-96AF-377B-758D-EB288075EE33}"/>
                </a:ext>
              </a:extLst>
            </p:cNvPr>
            <p:cNvSpPr txBox="1"/>
            <p:nvPr/>
          </p:nvSpPr>
          <p:spPr>
            <a:xfrm>
              <a:off x="2433397" y="11682281"/>
              <a:ext cx="5620474" cy="50141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chemeClr val="tx1"/>
                  </a:solidFill>
                </a:rPr>
                <a:t>Dark fiber quantum communications</a:t>
              </a:r>
            </a:p>
          </p:txBody>
        </p:sp>
        <p:cxnSp>
          <p:nvCxnSpPr>
            <p:cNvPr id="103" name="Straight Arrow Connector 102">
              <a:extLst>
                <a:ext uri="{FF2B5EF4-FFF2-40B4-BE49-F238E27FC236}">
                  <a16:creationId xmlns:a16="http://schemas.microsoft.com/office/drawing/2014/main" id="{1F5FA5D7-60F0-14B0-FE65-CDB489544BAA}"/>
                </a:ext>
              </a:extLst>
            </p:cNvPr>
            <p:cNvCxnSpPr>
              <a:cxnSpLocks/>
            </p:cNvCxnSpPr>
            <p:nvPr/>
          </p:nvCxnSpPr>
          <p:spPr>
            <a:xfrm flipH="1">
              <a:off x="5692545" y="13256227"/>
              <a:ext cx="891539" cy="6297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AB99042D-DE85-97F9-62D1-DA306096E279}"/>
                </a:ext>
              </a:extLst>
            </p:cNvPr>
            <p:cNvSpPr txBox="1"/>
            <p:nvPr/>
          </p:nvSpPr>
          <p:spPr>
            <a:xfrm>
              <a:off x="5364623" y="12843377"/>
              <a:ext cx="2817839" cy="385702"/>
            </a:xfrm>
            <a:prstGeom prst="rect">
              <a:avLst/>
            </a:prstGeom>
            <a:noFill/>
          </p:spPr>
          <p:txBody>
            <a:bodyPr wrap="square" rtlCol="0">
              <a:spAutoFit/>
            </a:bodyPr>
            <a:lstStyle/>
            <a:p>
              <a:pPr algn="ctr"/>
              <a:r>
                <a:rPr lang="en-US" sz="1400" b="1" dirty="0">
                  <a:solidFill>
                    <a:srgbClr val="397CB9"/>
                  </a:solidFill>
                </a:rPr>
                <a:t>Classical communications </a:t>
              </a:r>
            </a:p>
          </p:txBody>
        </p:sp>
        <p:sp>
          <p:nvSpPr>
            <p:cNvPr id="105" name="TextBox 104">
              <a:extLst>
                <a:ext uri="{FF2B5EF4-FFF2-40B4-BE49-F238E27FC236}">
                  <a16:creationId xmlns:a16="http://schemas.microsoft.com/office/drawing/2014/main" id="{F6CD4CFF-3973-F0AA-133B-601A6325B184}"/>
                </a:ext>
              </a:extLst>
            </p:cNvPr>
            <p:cNvSpPr txBox="1"/>
            <p:nvPr/>
          </p:nvSpPr>
          <p:spPr>
            <a:xfrm>
              <a:off x="2871031" y="12888410"/>
              <a:ext cx="2707688" cy="655692"/>
            </a:xfrm>
            <a:prstGeom prst="rect">
              <a:avLst/>
            </a:prstGeom>
            <a:noFill/>
          </p:spPr>
          <p:txBody>
            <a:bodyPr wrap="square" rtlCol="0">
              <a:spAutoFit/>
            </a:bodyPr>
            <a:lstStyle/>
            <a:p>
              <a:pPr algn="ctr"/>
              <a:r>
                <a:rPr lang="en-US" sz="1400" b="1" dirty="0">
                  <a:solidFill>
                    <a:srgbClr val="ED7D31"/>
                  </a:solidFill>
                </a:rPr>
                <a:t>Quantum</a:t>
              </a:r>
            </a:p>
            <a:p>
              <a:pPr algn="ctr"/>
              <a:r>
                <a:rPr lang="en-US" sz="1400" b="1" dirty="0">
                  <a:solidFill>
                    <a:srgbClr val="ED7D31"/>
                  </a:solidFill>
                </a:rPr>
                <a:t>communications</a:t>
              </a:r>
            </a:p>
          </p:txBody>
        </p:sp>
        <p:cxnSp>
          <p:nvCxnSpPr>
            <p:cNvPr id="106" name="Straight Arrow Connector 105">
              <a:extLst>
                <a:ext uri="{FF2B5EF4-FFF2-40B4-BE49-F238E27FC236}">
                  <a16:creationId xmlns:a16="http://schemas.microsoft.com/office/drawing/2014/main" id="{E5028047-EA6B-B4C5-CB67-0ECDF4FB943C}"/>
                </a:ext>
              </a:extLst>
            </p:cNvPr>
            <p:cNvCxnSpPr>
              <a:cxnSpLocks/>
            </p:cNvCxnSpPr>
            <p:nvPr/>
          </p:nvCxnSpPr>
          <p:spPr>
            <a:xfrm flipH="1">
              <a:off x="3923014" y="13597203"/>
              <a:ext cx="164468" cy="98261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3D922E10-A458-FD55-5733-EFE5A255B80F}"/>
                </a:ext>
              </a:extLst>
            </p:cNvPr>
            <p:cNvSpPr txBox="1"/>
            <p:nvPr/>
          </p:nvSpPr>
          <p:spPr>
            <a:xfrm>
              <a:off x="9817067" y="11512761"/>
              <a:ext cx="5056976" cy="127281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rgbClr val="FF0000"/>
                  </a:solidFill>
                </a:rPr>
                <a:t>“Coexistence”</a:t>
              </a:r>
              <a:r>
                <a:rPr lang="en-US" sz="2000" b="1" dirty="0">
                  <a:solidFill>
                    <a:schemeClr val="tx1"/>
                  </a:solidFill>
                </a:rPr>
                <a:t> </a:t>
              </a:r>
            </a:p>
            <a:p>
              <a:pPr algn="ctr"/>
              <a:r>
                <a:rPr lang="en-US" sz="2000" b="1" dirty="0">
                  <a:solidFill>
                    <a:schemeClr val="tx1"/>
                  </a:solidFill>
                </a:rPr>
                <a:t>Quantum and classical communications sharing fibers</a:t>
              </a:r>
            </a:p>
          </p:txBody>
        </p:sp>
      </p:grpSp>
      <p:sp>
        <p:nvSpPr>
          <p:cNvPr id="216" name="TextBox 215">
            <a:extLst>
              <a:ext uri="{FF2B5EF4-FFF2-40B4-BE49-F238E27FC236}">
                <a16:creationId xmlns:a16="http://schemas.microsoft.com/office/drawing/2014/main" id="{69E7FDF7-AA8B-E8B6-55EE-C4A16D6BFDAF}"/>
              </a:ext>
            </a:extLst>
          </p:cNvPr>
          <p:cNvSpPr txBox="1"/>
          <p:nvPr/>
        </p:nvSpPr>
        <p:spPr>
          <a:xfrm>
            <a:off x="515157" y="5068601"/>
            <a:ext cx="5522276" cy="1041193"/>
          </a:xfrm>
          <a:prstGeom prst="rect">
            <a:avLst/>
          </a:prstGeom>
          <a:noFill/>
        </p:spPr>
        <p:txBody>
          <a:bodyPr wrap="square" rtlCol="0">
            <a:spAutoFit/>
          </a:bodyPr>
          <a:lstStyle/>
          <a:p>
            <a:r>
              <a:rPr lang="en-US" sz="2000" dirty="0"/>
              <a:t>-Limits the number of available fiber links</a:t>
            </a:r>
          </a:p>
          <a:p>
            <a:r>
              <a:rPr lang="en-US" sz="2000" dirty="0"/>
              <a:t>-More costly to lease, maintain, or install quantum dedicated fibers</a:t>
            </a:r>
          </a:p>
        </p:txBody>
      </p:sp>
      <p:sp>
        <p:nvSpPr>
          <p:cNvPr id="217" name="TextBox 216">
            <a:extLst>
              <a:ext uri="{FF2B5EF4-FFF2-40B4-BE49-F238E27FC236}">
                <a16:creationId xmlns:a16="http://schemas.microsoft.com/office/drawing/2014/main" id="{625294FD-FFBA-65C9-3156-C020A4DF59F9}"/>
              </a:ext>
            </a:extLst>
          </p:cNvPr>
          <p:cNvSpPr txBox="1"/>
          <p:nvPr/>
        </p:nvSpPr>
        <p:spPr>
          <a:xfrm>
            <a:off x="6988458" y="5207554"/>
            <a:ext cx="3822778" cy="1015663"/>
          </a:xfrm>
          <a:prstGeom prst="rect">
            <a:avLst/>
          </a:prstGeom>
          <a:noFill/>
        </p:spPr>
        <p:txBody>
          <a:bodyPr wrap="none" rtlCol="0">
            <a:spAutoFit/>
          </a:bodyPr>
          <a:lstStyle/>
          <a:p>
            <a:r>
              <a:rPr lang="en-US" sz="2000" dirty="0"/>
              <a:t>-Can operate in arbitrary fiber links</a:t>
            </a:r>
          </a:p>
          <a:p>
            <a:r>
              <a:rPr lang="en-US" sz="2000" dirty="0"/>
              <a:t>-Cost effective</a:t>
            </a:r>
          </a:p>
          <a:p>
            <a:r>
              <a:rPr lang="en-US" sz="2000" dirty="0"/>
              <a:t>- Resource efficient</a:t>
            </a:r>
          </a:p>
        </p:txBody>
      </p:sp>
    </p:spTree>
    <p:extLst>
      <p:ext uri="{BB962C8B-B14F-4D97-AF65-F5344CB8AC3E}">
        <p14:creationId xmlns:p14="http://schemas.microsoft.com/office/powerpoint/2010/main" val="303942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0002AE-9ECE-44B3-A846-007108D25E58}"/>
              </a:ext>
            </a:extLst>
          </p:cNvPr>
          <p:cNvSpPr txBox="1"/>
          <p:nvPr/>
        </p:nvSpPr>
        <p:spPr>
          <a:xfrm flipH="1">
            <a:off x="0" y="6611779"/>
            <a:ext cx="2913529"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Center for Photonic Communication and Computing</a:t>
            </a:r>
          </a:p>
        </p:txBody>
      </p:sp>
      <p:sp>
        <p:nvSpPr>
          <p:cNvPr id="5" name="TextBox 4">
            <a:extLst>
              <a:ext uri="{FF2B5EF4-FFF2-40B4-BE49-F238E27FC236}">
                <a16:creationId xmlns:a16="http://schemas.microsoft.com/office/drawing/2014/main" id="{8B9D5FD7-5B1D-4434-80FE-41194B35364C}"/>
              </a:ext>
            </a:extLst>
          </p:cNvPr>
          <p:cNvSpPr txBox="1"/>
          <p:nvPr/>
        </p:nvSpPr>
        <p:spPr>
          <a:xfrm flipH="1">
            <a:off x="9161929" y="6611779"/>
            <a:ext cx="3012142"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McCormick School of Engineering and  Applied Science</a:t>
            </a:r>
          </a:p>
        </p:txBody>
      </p:sp>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505997" y="65652"/>
            <a:ext cx="7558756" cy="1077218"/>
          </a:xfrm>
          <a:prstGeom prst="rect">
            <a:avLst/>
          </a:prstGeom>
          <a:noFill/>
        </p:spPr>
        <p:txBody>
          <a:bodyPr wrap="square" rtlCol="0">
            <a:spAutoFit/>
          </a:bodyPr>
          <a:lstStyle/>
          <a:p>
            <a:pPr algn="ctr"/>
            <a:r>
              <a:rPr lang="en-US" sz="3200" b="1" dirty="0">
                <a:solidFill>
                  <a:srgbClr val="0000FF"/>
                </a:solidFill>
              </a:rPr>
              <a:t>Main Limitation:</a:t>
            </a:r>
          </a:p>
          <a:p>
            <a:pPr algn="ctr"/>
            <a:r>
              <a:rPr lang="en-US" sz="3200" b="1" dirty="0">
                <a:solidFill>
                  <a:srgbClr val="0000FF"/>
                </a:solidFill>
              </a:rPr>
              <a:t>Spontaneous Raman Scattering Noise</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grpSp>
        <p:nvGrpSpPr>
          <p:cNvPr id="8" name="Group 7">
            <a:extLst>
              <a:ext uri="{FF2B5EF4-FFF2-40B4-BE49-F238E27FC236}">
                <a16:creationId xmlns:a16="http://schemas.microsoft.com/office/drawing/2014/main" id="{C901022A-C140-5917-F7B9-7858C54EC043}"/>
              </a:ext>
            </a:extLst>
          </p:cNvPr>
          <p:cNvGrpSpPr/>
          <p:nvPr/>
        </p:nvGrpSpPr>
        <p:grpSpPr>
          <a:xfrm>
            <a:off x="1879395" y="1191257"/>
            <a:ext cx="5340820" cy="1144554"/>
            <a:chOff x="1665199" y="3525106"/>
            <a:chExt cx="7262351" cy="1556346"/>
          </a:xfrm>
        </p:grpSpPr>
        <p:sp>
          <p:nvSpPr>
            <p:cNvPr id="54" name="Cylinder 53">
              <a:extLst>
                <a:ext uri="{FF2B5EF4-FFF2-40B4-BE49-F238E27FC236}">
                  <a16:creationId xmlns:a16="http://schemas.microsoft.com/office/drawing/2014/main" id="{C6C260B4-1962-BD4F-3A7B-AD5EC8B7C80F}"/>
                </a:ext>
              </a:extLst>
            </p:cNvPr>
            <p:cNvSpPr/>
            <p:nvPr/>
          </p:nvSpPr>
          <p:spPr>
            <a:xfrm rot="16200000">
              <a:off x="5204701" y="2355258"/>
              <a:ext cx="407064" cy="3916793"/>
            </a:xfrm>
            <a:prstGeom prst="can">
              <a:avLst>
                <a:gd name="adj" fmla="val 3953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200" dirty="0">
                <a:cs typeface="Times New Roman" panose="02020603050405020304" pitchFamily="18" charset="0"/>
              </a:endParaRPr>
            </a:p>
          </p:txBody>
        </p:sp>
        <p:sp>
          <p:nvSpPr>
            <p:cNvPr id="64" name="Text Box 32">
              <a:extLst>
                <a:ext uri="{FF2B5EF4-FFF2-40B4-BE49-F238E27FC236}">
                  <a16:creationId xmlns:a16="http://schemas.microsoft.com/office/drawing/2014/main" id="{F0EF64C2-B5D8-A8B9-769C-EEF19EE3501E}"/>
                </a:ext>
              </a:extLst>
            </p:cNvPr>
            <p:cNvSpPr txBox="1">
              <a:spLocks noChangeArrowheads="1"/>
            </p:cNvSpPr>
            <p:nvPr/>
          </p:nvSpPr>
          <p:spPr bwMode="auto">
            <a:xfrm>
              <a:off x="1822704" y="3525106"/>
              <a:ext cx="2497382" cy="62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67" tIns="44684" rIns="89367" bIns="44684">
              <a:spAutoFit/>
            </a:bodyPr>
            <a:lstStyle>
              <a:lvl1pPr defTabSz="976313">
                <a:defRPr>
                  <a:solidFill>
                    <a:schemeClr val="tx1"/>
                  </a:solidFill>
                  <a:latin typeface="Arial" panose="020B0604020202020204" pitchFamily="34" charset="0"/>
                  <a:cs typeface="Arial" panose="020B0604020202020204" pitchFamily="34" charset="0"/>
                </a:defRPr>
              </a:lvl1pPr>
              <a:lvl2pPr marL="488950" defTabSz="976313">
                <a:defRPr>
                  <a:solidFill>
                    <a:schemeClr val="tx1"/>
                  </a:solidFill>
                  <a:latin typeface="Arial" panose="020B0604020202020204" pitchFamily="34" charset="0"/>
                  <a:cs typeface="Arial" panose="020B0604020202020204" pitchFamily="34" charset="0"/>
                </a:defRPr>
              </a:lvl2pPr>
              <a:lvl3pPr marL="976313" defTabSz="976313">
                <a:defRPr>
                  <a:solidFill>
                    <a:schemeClr val="tx1"/>
                  </a:solidFill>
                  <a:latin typeface="Arial" panose="020B0604020202020204" pitchFamily="34" charset="0"/>
                  <a:cs typeface="Arial" panose="020B0604020202020204" pitchFamily="34" charset="0"/>
                </a:defRPr>
              </a:lvl3pPr>
              <a:lvl4pPr marL="1465263" defTabSz="976313">
                <a:defRPr>
                  <a:solidFill>
                    <a:schemeClr val="tx1"/>
                  </a:solidFill>
                  <a:latin typeface="Arial" panose="020B0604020202020204" pitchFamily="34" charset="0"/>
                  <a:cs typeface="Arial" panose="020B0604020202020204" pitchFamily="34" charset="0"/>
                </a:defRPr>
              </a:lvl4pPr>
              <a:lvl5pPr marL="1954213" defTabSz="976313">
                <a:defRPr>
                  <a:solidFill>
                    <a:schemeClr val="tx1"/>
                  </a:solidFill>
                  <a:latin typeface="Arial" panose="020B0604020202020204" pitchFamily="34" charset="0"/>
                  <a:cs typeface="Arial" panose="020B0604020202020204" pitchFamily="34" charset="0"/>
                </a:defRPr>
              </a:lvl5pPr>
              <a:lvl6pPr marL="24114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8686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3258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7830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dirty="0">
                  <a:solidFill>
                    <a:srgbClr val="3366FF"/>
                  </a:solidFill>
                  <a:latin typeface="+mn-lt"/>
                  <a:cs typeface="Times New Roman" panose="02020603050405020304" pitchFamily="18" charset="0"/>
                </a:rPr>
                <a:t>Quantum</a:t>
              </a:r>
            </a:p>
            <a:p>
              <a:pPr algn="ctr"/>
              <a:r>
                <a:rPr lang="en-US" altLang="en-US" sz="1200" dirty="0">
                  <a:solidFill>
                    <a:srgbClr val="3366FF"/>
                  </a:solidFill>
                  <a:latin typeface="+mn-lt"/>
                  <a:cs typeface="Times New Roman" panose="02020603050405020304" pitchFamily="18" charset="0"/>
                </a:rPr>
                <a:t>(sub photon level)</a:t>
              </a:r>
            </a:p>
          </p:txBody>
        </p:sp>
        <p:sp>
          <p:nvSpPr>
            <p:cNvPr id="66" name="Text Box 33">
              <a:extLst>
                <a:ext uri="{FF2B5EF4-FFF2-40B4-BE49-F238E27FC236}">
                  <a16:creationId xmlns:a16="http://schemas.microsoft.com/office/drawing/2014/main" id="{975DFEAA-96C9-2C93-F7E4-BC8131EDF6C9}"/>
                </a:ext>
              </a:extLst>
            </p:cNvPr>
            <p:cNvSpPr txBox="1">
              <a:spLocks noChangeArrowheads="1"/>
            </p:cNvSpPr>
            <p:nvPr/>
          </p:nvSpPr>
          <p:spPr bwMode="auto">
            <a:xfrm>
              <a:off x="1665199" y="4456532"/>
              <a:ext cx="2767911" cy="62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67" tIns="44684" rIns="89367" bIns="44684">
              <a:spAutoFit/>
            </a:bodyPr>
            <a:lstStyle>
              <a:lvl1pPr defTabSz="976313">
                <a:defRPr>
                  <a:solidFill>
                    <a:schemeClr val="tx1"/>
                  </a:solidFill>
                  <a:latin typeface="Arial" panose="020B0604020202020204" pitchFamily="34" charset="0"/>
                  <a:cs typeface="Arial" panose="020B0604020202020204" pitchFamily="34" charset="0"/>
                </a:defRPr>
              </a:lvl1pPr>
              <a:lvl2pPr marL="488950" defTabSz="976313">
                <a:defRPr>
                  <a:solidFill>
                    <a:schemeClr val="tx1"/>
                  </a:solidFill>
                  <a:latin typeface="Arial" panose="020B0604020202020204" pitchFamily="34" charset="0"/>
                  <a:cs typeface="Arial" panose="020B0604020202020204" pitchFamily="34" charset="0"/>
                </a:defRPr>
              </a:lvl2pPr>
              <a:lvl3pPr marL="976313" defTabSz="976313">
                <a:defRPr>
                  <a:solidFill>
                    <a:schemeClr val="tx1"/>
                  </a:solidFill>
                  <a:latin typeface="Arial" panose="020B0604020202020204" pitchFamily="34" charset="0"/>
                  <a:cs typeface="Arial" panose="020B0604020202020204" pitchFamily="34" charset="0"/>
                </a:defRPr>
              </a:lvl3pPr>
              <a:lvl4pPr marL="1465263" defTabSz="976313">
                <a:defRPr>
                  <a:solidFill>
                    <a:schemeClr val="tx1"/>
                  </a:solidFill>
                  <a:latin typeface="Arial" panose="020B0604020202020204" pitchFamily="34" charset="0"/>
                  <a:cs typeface="Arial" panose="020B0604020202020204" pitchFamily="34" charset="0"/>
                </a:defRPr>
              </a:lvl4pPr>
              <a:lvl5pPr marL="1954213" defTabSz="976313">
                <a:defRPr>
                  <a:solidFill>
                    <a:schemeClr val="tx1"/>
                  </a:solidFill>
                  <a:latin typeface="Arial" panose="020B0604020202020204" pitchFamily="34" charset="0"/>
                  <a:cs typeface="Arial" panose="020B0604020202020204" pitchFamily="34" charset="0"/>
                </a:defRPr>
              </a:lvl5pPr>
              <a:lvl6pPr marL="24114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8686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3258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7830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dirty="0">
                  <a:solidFill>
                    <a:srgbClr val="CC0000"/>
                  </a:solidFill>
                  <a:latin typeface="+mn-lt"/>
                  <a:cs typeface="Times New Roman" panose="02020603050405020304" pitchFamily="18" charset="0"/>
                </a:rPr>
                <a:t>Classical</a:t>
              </a:r>
            </a:p>
            <a:p>
              <a:pPr algn="ctr"/>
              <a:r>
                <a:rPr lang="en-US" altLang="en-US" sz="1200" dirty="0">
                  <a:solidFill>
                    <a:srgbClr val="CC0000"/>
                  </a:solidFill>
                  <a:latin typeface="+mn-lt"/>
                  <a:cs typeface="Times New Roman" panose="02020603050405020304" pitchFamily="18" charset="0"/>
                </a:rPr>
                <a:t>(</a:t>
              </a:r>
              <a:r>
                <a:rPr lang="el-GR" sz="1200" i="0" dirty="0">
                  <a:solidFill>
                    <a:srgbClr val="C00000"/>
                  </a:solidFill>
                  <a:effectLst/>
                  <a:latin typeface="Times New Roman" panose="02020603050405020304" pitchFamily="18" charset="0"/>
                  <a:cs typeface="Times New Roman" panose="02020603050405020304" pitchFamily="18" charset="0"/>
                </a:rPr>
                <a:t>μ</a:t>
              </a:r>
              <a:r>
                <a:rPr lang="en-US" altLang="en-US" sz="1200" dirty="0">
                  <a:solidFill>
                    <a:srgbClr val="CC0000"/>
                  </a:solidFill>
                  <a:latin typeface="+mn-lt"/>
                  <a:cs typeface="Times New Roman" panose="02020603050405020304" pitchFamily="18" charset="0"/>
                </a:rPr>
                <a:t>W to 100’s of </a:t>
              </a:r>
              <a:r>
                <a:rPr lang="en-US" altLang="en-US" sz="1200" dirty="0" err="1">
                  <a:solidFill>
                    <a:srgbClr val="CC0000"/>
                  </a:solidFill>
                  <a:latin typeface="+mn-lt"/>
                  <a:cs typeface="Times New Roman" panose="02020603050405020304" pitchFamily="18" charset="0"/>
                </a:rPr>
                <a:t>mW</a:t>
              </a:r>
              <a:r>
                <a:rPr lang="en-US" altLang="en-US" sz="1200" dirty="0">
                  <a:solidFill>
                    <a:srgbClr val="CC0000"/>
                  </a:solidFill>
                  <a:latin typeface="+mn-lt"/>
                  <a:cs typeface="Times New Roman" panose="02020603050405020304" pitchFamily="18" charset="0"/>
                </a:rPr>
                <a:t>)</a:t>
              </a:r>
            </a:p>
          </p:txBody>
        </p:sp>
        <p:grpSp>
          <p:nvGrpSpPr>
            <p:cNvPr id="67" name="Group 41">
              <a:extLst>
                <a:ext uri="{FF2B5EF4-FFF2-40B4-BE49-F238E27FC236}">
                  <a16:creationId xmlns:a16="http://schemas.microsoft.com/office/drawing/2014/main" id="{A4C32547-A0D3-2703-A4D8-6632DC5F3DBC}"/>
                </a:ext>
              </a:extLst>
            </p:cNvPr>
            <p:cNvGrpSpPr>
              <a:grpSpLocks noChangeAspect="1"/>
            </p:cNvGrpSpPr>
            <p:nvPr/>
          </p:nvGrpSpPr>
          <p:grpSpPr bwMode="auto">
            <a:xfrm rot="1992734">
              <a:off x="2934576" y="4070255"/>
              <a:ext cx="527871" cy="375496"/>
              <a:chOff x="3216" y="1392"/>
              <a:chExt cx="960" cy="552"/>
            </a:xfrm>
          </p:grpSpPr>
          <p:sp>
            <p:nvSpPr>
              <p:cNvPr id="167" name="Freeform 42">
                <a:extLst>
                  <a:ext uri="{FF2B5EF4-FFF2-40B4-BE49-F238E27FC236}">
                    <a16:creationId xmlns:a16="http://schemas.microsoft.com/office/drawing/2014/main" id="{7CEE32AF-6910-55B9-F030-DAE2E01FD207}"/>
                  </a:ext>
                </a:extLst>
              </p:cNvPr>
              <p:cNvSpPr>
                <a:spLocks noChangeAspect="1"/>
              </p:cNvSpPr>
              <p:nvPr/>
            </p:nvSpPr>
            <p:spPr bwMode="auto">
              <a:xfrm>
                <a:off x="3216" y="1488"/>
                <a:ext cx="816" cy="456"/>
              </a:xfrm>
              <a:custGeom>
                <a:avLst/>
                <a:gdLst>
                  <a:gd name="T0" fmla="*/ 0 w 816"/>
                  <a:gd name="T1" fmla="*/ 432 h 456"/>
                  <a:gd name="T2" fmla="*/ 192 w 816"/>
                  <a:gd name="T3" fmla="*/ 432 h 456"/>
                  <a:gd name="T4" fmla="*/ 240 w 816"/>
                  <a:gd name="T5" fmla="*/ 288 h 456"/>
                  <a:gd name="T6" fmla="*/ 384 w 816"/>
                  <a:gd name="T7" fmla="*/ 336 h 456"/>
                  <a:gd name="T8" fmla="*/ 432 w 816"/>
                  <a:gd name="T9" fmla="*/ 144 h 456"/>
                  <a:gd name="T10" fmla="*/ 576 w 816"/>
                  <a:gd name="T11" fmla="*/ 192 h 456"/>
                  <a:gd name="T12" fmla="*/ 624 w 816"/>
                  <a:gd name="T13" fmla="*/ 48 h 456"/>
                  <a:gd name="T14" fmla="*/ 720 w 816"/>
                  <a:gd name="T15" fmla="*/ 48 h 456"/>
                  <a:gd name="T16" fmla="*/ 816 w 816"/>
                  <a:gd name="T1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 h="456">
                    <a:moveTo>
                      <a:pt x="0" y="432"/>
                    </a:moveTo>
                    <a:cubicBezTo>
                      <a:pt x="76" y="444"/>
                      <a:pt x="152" y="456"/>
                      <a:pt x="192" y="432"/>
                    </a:cubicBezTo>
                    <a:cubicBezTo>
                      <a:pt x="232" y="408"/>
                      <a:pt x="208" y="304"/>
                      <a:pt x="240" y="288"/>
                    </a:cubicBezTo>
                    <a:cubicBezTo>
                      <a:pt x="272" y="272"/>
                      <a:pt x="352" y="360"/>
                      <a:pt x="384" y="336"/>
                    </a:cubicBezTo>
                    <a:cubicBezTo>
                      <a:pt x="416" y="312"/>
                      <a:pt x="400" y="168"/>
                      <a:pt x="432" y="144"/>
                    </a:cubicBezTo>
                    <a:cubicBezTo>
                      <a:pt x="464" y="120"/>
                      <a:pt x="544" y="208"/>
                      <a:pt x="576" y="192"/>
                    </a:cubicBezTo>
                    <a:cubicBezTo>
                      <a:pt x="608" y="176"/>
                      <a:pt x="600" y="72"/>
                      <a:pt x="624" y="48"/>
                    </a:cubicBezTo>
                    <a:cubicBezTo>
                      <a:pt x="648" y="24"/>
                      <a:pt x="688" y="56"/>
                      <a:pt x="720" y="48"/>
                    </a:cubicBezTo>
                    <a:cubicBezTo>
                      <a:pt x="752" y="40"/>
                      <a:pt x="784" y="20"/>
                      <a:pt x="816" y="0"/>
                    </a:cubicBezTo>
                  </a:path>
                </a:pathLst>
              </a:custGeom>
              <a:noFill/>
              <a:ln w="28575" cmpd="sng">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Times New Roman" panose="02020603050405020304" pitchFamily="18" charset="0"/>
                </a:endParaRPr>
              </a:p>
            </p:txBody>
          </p:sp>
          <p:sp>
            <p:nvSpPr>
              <p:cNvPr id="168" name="Line 43">
                <a:extLst>
                  <a:ext uri="{FF2B5EF4-FFF2-40B4-BE49-F238E27FC236}">
                    <a16:creationId xmlns:a16="http://schemas.microsoft.com/office/drawing/2014/main" id="{E27BC8C2-F64F-E3BA-C4AF-AB68722C6BE9}"/>
                  </a:ext>
                </a:extLst>
              </p:cNvPr>
              <p:cNvSpPr>
                <a:spLocks noChangeAspect="1" noChangeShapeType="1"/>
              </p:cNvSpPr>
              <p:nvPr/>
            </p:nvSpPr>
            <p:spPr bwMode="auto">
              <a:xfrm flipV="1">
                <a:off x="4032" y="1392"/>
                <a:ext cx="144" cy="96"/>
              </a:xfrm>
              <a:prstGeom prst="line">
                <a:avLst/>
              </a:prstGeom>
              <a:noFill/>
              <a:ln w="2857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Times New Roman" panose="02020603050405020304" pitchFamily="18" charset="0"/>
                </a:endParaRPr>
              </a:p>
            </p:txBody>
          </p:sp>
        </p:grpSp>
        <p:grpSp>
          <p:nvGrpSpPr>
            <p:cNvPr id="68" name="Group 44">
              <a:extLst>
                <a:ext uri="{FF2B5EF4-FFF2-40B4-BE49-F238E27FC236}">
                  <a16:creationId xmlns:a16="http://schemas.microsoft.com/office/drawing/2014/main" id="{B8D38554-8DE9-40AC-0CFE-79BDD3C9A04E}"/>
                </a:ext>
              </a:extLst>
            </p:cNvPr>
            <p:cNvGrpSpPr>
              <a:grpSpLocks noChangeAspect="1"/>
            </p:cNvGrpSpPr>
            <p:nvPr/>
          </p:nvGrpSpPr>
          <p:grpSpPr bwMode="auto">
            <a:xfrm rot="1992734">
              <a:off x="2922213" y="4199780"/>
              <a:ext cx="527871" cy="375496"/>
              <a:chOff x="3216" y="1392"/>
              <a:chExt cx="960" cy="552"/>
            </a:xfrm>
          </p:grpSpPr>
          <p:sp>
            <p:nvSpPr>
              <p:cNvPr id="165" name="Freeform 45">
                <a:extLst>
                  <a:ext uri="{FF2B5EF4-FFF2-40B4-BE49-F238E27FC236}">
                    <a16:creationId xmlns:a16="http://schemas.microsoft.com/office/drawing/2014/main" id="{620F5A6A-38D3-4DFB-EC83-9F470712FD0D}"/>
                  </a:ext>
                </a:extLst>
              </p:cNvPr>
              <p:cNvSpPr>
                <a:spLocks noChangeAspect="1"/>
              </p:cNvSpPr>
              <p:nvPr/>
            </p:nvSpPr>
            <p:spPr bwMode="auto">
              <a:xfrm>
                <a:off x="3216" y="1488"/>
                <a:ext cx="816" cy="456"/>
              </a:xfrm>
              <a:custGeom>
                <a:avLst/>
                <a:gdLst>
                  <a:gd name="T0" fmla="*/ 0 w 816"/>
                  <a:gd name="T1" fmla="*/ 432 h 456"/>
                  <a:gd name="T2" fmla="*/ 192 w 816"/>
                  <a:gd name="T3" fmla="*/ 432 h 456"/>
                  <a:gd name="T4" fmla="*/ 240 w 816"/>
                  <a:gd name="T5" fmla="*/ 288 h 456"/>
                  <a:gd name="T6" fmla="*/ 384 w 816"/>
                  <a:gd name="T7" fmla="*/ 336 h 456"/>
                  <a:gd name="T8" fmla="*/ 432 w 816"/>
                  <a:gd name="T9" fmla="*/ 144 h 456"/>
                  <a:gd name="T10" fmla="*/ 576 w 816"/>
                  <a:gd name="T11" fmla="*/ 192 h 456"/>
                  <a:gd name="T12" fmla="*/ 624 w 816"/>
                  <a:gd name="T13" fmla="*/ 48 h 456"/>
                  <a:gd name="T14" fmla="*/ 720 w 816"/>
                  <a:gd name="T15" fmla="*/ 48 h 456"/>
                  <a:gd name="T16" fmla="*/ 816 w 816"/>
                  <a:gd name="T1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 h="456">
                    <a:moveTo>
                      <a:pt x="0" y="432"/>
                    </a:moveTo>
                    <a:cubicBezTo>
                      <a:pt x="76" y="444"/>
                      <a:pt x="152" y="456"/>
                      <a:pt x="192" y="432"/>
                    </a:cubicBezTo>
                    <a:cubicBezTo>
                      <a:pt x="232" y="408"/>
                      <a:pt x="208" y="304"/>
                      <a:pt x="240" y="288"/>
                    </a:cubicBezTo>
                    <a:cubicBezTo>
                      <a:pt x="272" y="272"/>
                      <a:pt x="352" y="360"/>
                      <a:pt x="384" y="336"/>
                    </a:cubicBezTo>
                    <a:cubicBezTo>
                      <a:pt x="416" y="312"/>
                      <a:pt x="400" y="168"/>
                      <a:pt x="432" y="144"/>
                    </a:cubicBezTo>
                    <a:cubicBezTo>
                      <a:pt x="464" y="120"/>
                      <a:pt x="544" y="208"/>
                      <a:pt x="576" y="192"/>
                    </a:cubicBezTo>
                    <a:cubicBezTo>
                      <a:pt x="608" y="176"/>
                      <a:pt x="600" y="72"/>
                      <a:pt x="624" y="48"/>
                    </a:cubicBezTo>
                    <a:cubicBezTo>
                      <a:pt x="648" y="24"/>
                      <a:pt x="688" y="56"/>
                      <a:pt x="720" y="48"/>
                    </a:cubicBezTo>
                    <a:cubicBezTo>
                      <a:pt x="752" y="40"/>
                      <a:pt x="784" y="20"/>
                      <a:pt x="816" y="0"/>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Times New Roman" panose="02020603050405020304" pitchFamily="18" charset="0"/>
                </a:endParaRPr>
              </a:p>
            </p:txBody>
          </p:sp>
          <p:sp>
            <p:nvSpPr>
              <p:cNvPr id="166" name="Line 46">
                <a:extLst>
                  <a:ext uri="{FF2B5EF4-FFF2-40B4-BE49-F238E27FC236}">
                    <a16:creationId xmlns:a16="http://schemas.microsoft.com/office/drawing/2014/main" id="{4EF6A5C8-B71E-BC27-EFE3-50E650D88858}"/>
                  </a:ext>
                </a:extLst>
              </p:cNvPr>
              <p:cNvSpPr>
                <a:spLocks noChangeAspect="1" noChangeShapeType="1"/>
              </p:cNvSpPr>
              <p:nvPr/>
            </p:nvSpPr>
            <p:spPr bwMode="auto">
              <a:xfrm flipV="1">
                <a:off x="4032" y="1392"/>
                <a:ext cx="144" cy="96"/>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Times New Roman" panose="02020603050405020304" pitchFamily="18" charset="0"/>
                </a:endParaRPr>
              </a:p>
            </p:txBody>
          </p:sp>
        </p:grpSp>
        <p:grpSp>
          <p:nvGrpSpPr>
            <p:cNvPr id="70" name="Group 44">
              <a:extLst>
                <a:ext uri="{FF2B5EF4-FFF2-40B4-BE49-F238E27FC236}">
                  <a16:creationId xmlns:a16="http://schemas.microsoft.com/office/drawing/2014/main" id="{53532DA7-3249-1FE8-0E0E-F032B95D670C}"/>
                </a:ext>
              </a:extLst>
            </p:cNvPr>
            <p:cNvGrpSpPr>
              <a:grpSpLocks noChangeAspect="1"/>
            </p:cNvGrpSpPr>
            <p:nvPr/>
          </p:nvGrpSpPr>
          <p:grpSpPr bwMode="auto">
            <a:xfrm rot="1992734">
              <a:off x="7438008" y="4209291"/>
              <a:ext cx="527871" cy="375496"/>
              <a:chOff x="3216" y="1392"/>
              <a:chExt cx="960" cy="552"/>
            </a:xfrm>
          </p:grpSpPr>
          <p:sp>
            <p:nvSpPr>
              <p:cNvPr id="163" name="Freeform 45">
                <a:extLst>
                  <a:ext uri="{FF2B5EF4-FFF2-40B4-BE49-F238E27FC236}">
                    <a16:creationId xmlns:a16="http://schemas.microsoft.com/office/drawing/2014/main" id="{C4AC4132-3E55-05B8-A4BC-02668622B7CD}"/>
                  </a:ext>
                </a:extLst>
              </p:cNvPr>
              <p:cNvSpPr>
                <a:spLocks noChangeAspect="1"/>
              </p:cNvSpPr>
              <p:nvPr/>
            </p:nvSpPr>
            <p:spPr bwMode="auto">
              <a:xfrm>
                <a:off x="3216" y="1488"/>
                <a:ext cx="816" cy="456"/>
              </a:xfrm>
              <a:custGeom>
                <a:avLst/>
                <a:gdLst>
                  <a:gd name="T0" fmla="*/ 0 w 816"/>
                  <a:gd name="T1" fmla="*/ 432 h 456"/>
                  <a:gd name="T2" fmla="*/ 192 w 816"/>
                  <a:gd name="T3" fmla="*/ 432 h 456"/>
                  <a:gd name="T4" fmla="*/ 240 w 816"/>
                  <a:gd name="T5" fmla="*/ 288 h 456"/>
                  <a:gd name="T6" fmla="*/ 384 w 816"/>
                  <a:gd name="T7" fmla="*/ 336 h 456"/>
                  <a:gd name="T8" fmla="*/ 432 w 816"/>
                  <a:gd name="T9" fmla="*/ 144 h 456"/>
                  <a:gd name="T10" fmla="*/ 576 w 816"/>
                  <a:gd name="T11" fmla="*/ 192 h 456"/>
                  <a:gd name="T12" fmla="*/ 624 w 816"/>
                  <a:gd name="T13" fmla="*/ 48 h 456"/>
                  <a:gd name="T14" fmla="*/ 720 w 816"/>
                  <a:gd name="T15" fmla="*/ 48 h 456"/>
                  <a:gd name="T16" fmla="*/ 816 w 816"/>
                  <a:gd name="T1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 h="456">
                    <a:moveTo>
                      <a:pt x="0" y="432"/>
                    </a:moveTo>
                    <a:cubicBezTo>
                      <a:pt x="76" y="444"/>
                      <a:pt x="152" y="456"/>
                      <a:pt x="192" y="432"/>
                    </a:cubicBezTo>
                    <a:cubicBezTo>
                      <a:pt x="232" y="408"/>
                      <a:pt x="208" y="304"/>
                      <a:pt x="240" y="288"/>
                    </a:cubicBezTo>
                    <a:cubicBezTo>
                      <a:pt x="272" y="272"/>
                      <a:pt x="352" y="360"/>
                      <a:pt x="384" y="336"/>
                    </a:cubicBezTo>
                    <a:cubicBezTo>
                      <a:pt x="416" y="312"/>
                      <a:pt x="400" y="168"/>
                      <a:pt x="432" y="144"/>
                    </a:cubicBezTo>
                    <a:cubicBezTo>
                      <a:pt x="464" y="120"/>
                      <a:pt x="544" y="208"/>
                      <a:pt x="576" y="192"/>
                    </a:cubicBezTo>
                    <a:cubicBezTo>
                      <a:pt x="608" y="176"/>
                      <a:pt x="600" y="72"/>
                      <a:pt x="624" y="48"/>
                    </a:cubicBezTo>
                    <a:cubicBezTo>
                      <a:pt x="648" y="24"/>
                      <a:pt x="688" y="56"/>
                      <a:pt x="720" y="48"/>
                    </a:cubicBezTo>
                    <a:cubicBezTo>
                      <a:pt x="752" y="40"/>
                      <a:pt x="784" y="20"/>
                      <a:pt x="816" y="0"/>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Times New Roman" panose="02020603050405020304" pitchFamily="18" charset="0"/>
                </a:endParaRPr>
              </a:p>
            </p:txBody>
          </p:sp>
          <p:sp>
            <p:nvSpPr>
              <p:cNvPr id="164" name="Line 46">
                <a:extLst>
                  <a:ext uri="{FF2B5EF4-FFF2-40B4-BE49-F238E27FC236}">
                    <a16:creationId xmlns:a16="http://schemas.microsoft.com/office/drawing/2014/main" id="{422D5203-9A1E-4EC9-72EF-AFEFFD535969}"/>
                  </a:ext>
                </a:extLst>
              </p:cNvPr>
              <p:cNvSpPr>
                <a:spLocks noChangeAspect="1" noChangeShapeType="1"/>
              </p:cNvSpPr>
              <p:nvPr/>
            </p:nvSpPr>
            <p:spPr bwMode="auto">
              <a:xfrm flipV="1">
                <a:off x="4032" y="1392"/>
                <a:ext cx="144" cy="96"/>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Times New Roman" panose="02020603050405020304" pitchFamily="18" charset="0"/>
                </a:endParaRPr>
              </a:p>
            </p:txBody>
          </p:sp>
        </p:grpSp>
        <p:sp>
          <p:nvSpPr>
            <p:cNvPr id="72" name="Text Box 32">
              <a:extLst>
                <a:ext uri="{FF2B5EF4-FFF2-40B4-BE49-F238E27FC236}">
                  <a16:creationId xmlns:a16="http://schemas.microsoft.com/office/drawing/2014/main" id="{80C3800D-DDC9-D153-FAA9-0A6DC44A3F3A}"/>
                </a:ext>
              </a:extLst>
            </p:cNvPr>
            <p:cNvSpPr txBox="1">
              <a:spLocks noChangeArrowheads="1"/>
            </p:cNvSpPr>
            <p:nvPr/>
          </p:nvSpPr>
          <p:spPr bwMode="auto">
            <a:xfrm>
              <a:off x="6903141" y="3757837"/>
              <a:ext cx="2024409" cy="37381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67" tIns="44684" rIns="89367" bIns="44684">
              <a:spAutoFit/>
            </a:bodyPr>
            <a:lstStyle>
              <a:lvl1pPr defTabSz="976313">
                <a:defRPr>
                  <a:solidFill>
                    <a:schemeClr val="tx1"/>
                  </a:solidFill>
                  <a:latin typeface="Arial" panose="020B0604020202020204" pitchFamily="34" charset="0"/>
                  <a:cs typeface="Arial" panose="020B0604020202020204" pitchFamily="34" charset="0"/>
                </a:defRPr>
              </a:lvl1pPr>
              <a:lvl2pPr marL="488950" defTabSz="976313">
                <a:defRPr>
                  <a:solidFill>
                    <a:schemeClr val="tx1"/>
                  </a:solidFill>
                  <a:latin typeface="Arial" panose="020B0604020202020204" pitchFamily="34" charset="0"/>
                  <a:cs typeface="Arial" panose="020B0604020202020204" pitchFamily="34" charset="0"/>
                </a:defRPr>
              </a:lvl2pPr>
              <a:lvl3pPr marL="976313" defTabSz="976313">
                <a:defRPr>
                  <a:solidFill>
                    <a:schemeClr val="tx1"/>
                  </a:solidFill>
                  <a:latin typeface="Arial" panose="020B0604020202020204" pitchFamily="34" charset="0"/>
                  <a:cs typeface="Arial" panose="020B0604020202020204" pitchFamily="34" charset="0"/>
                </a:defRPr>
              </a:lvl3pPr>
              <a:lvl4pPr marL="1465263" defTabSz="976313">
                <a:defRPr>
                  <a:solidFill>
                    <a:schemeClr val="tx1"/>
                  </a:solidFill>
                  <a:latin typeface="Arial" panose="020B0604020202020204" pitchFamily="34" charset="0"/>
                  <a:cs typeface="Arial" panose="020B0604020202020204" pitchFamily="34" charset="0"/>
                </a:defRPr>
              </a:lvl4pPr>
              <a:lvl5pPr marL="1954213" defTabSz="976313">
                <a:defRPr>
                  <a:solidFill>
                    <a:schemeClr val="tx1"/>
                  </a:solidFill>
                  <a:latin typeface="Arial" panose="020B0604020202020204" pitchFamily="34" charset="0"/>
                  <a:cs typeface="Arial" panose="020B0604020202020204" pitchFamily="34" charset="0"/>
                </a:defRPr>
              </a:lvl5pPr>
              <a:lvl6pPr marL="24114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8686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3258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7830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solidFill>
                    <a:srgbClr val="7030A0"/>
                  </a:solidFill>
                  <a:latin typeface="+mn-lt"/>
                  <a:cs typeface="Times New Roman" panose="02020603050405020304" pitchFamily="18" charset="0"/>
                </a:rPr>
                <a:t>Quantum + </a:t>
              </a:r>
              <a:r>
                <a:rPr lang="en-US" altLang="en-US" sz="1200" b="1" i="1" dirty="0">
                  <a:solidFill>
                    <a:srgbClr val="7030A0"/>
                  </a:solidFill>
                  <a:latin typeface="+mn-lt"/>
                  <a:cs typeface="Times New Roman" panose="02020603050405020304" pitchFamily="18" charset="0"/>
                </a:rPr>
                <a:t>noise</a:t>
              </a:r>
            </a:p>
          </p:txBody>
        </p:sp>
        <p:grpSp>
          <p:nvGrpSpPr>
            <p:cNvPr id="157" name="Group 41">
              <a:extLst>
                <a:ext uri="{FF2B5EF4-FFF2-40B4-BE49-F238E27FC236}">
                  <a16:creationId xmlns:a16="http://schemas.microsoft.com/office/drawing/2014/main" id="{8C5B8FB3-9739-ECB5-D9D8-229F1DADBA89}"/>
                </a:ext>
              </a:extLst>
            </p:cNvPr>
            <p:cNvGrpSpPr>
              <a:grpSpLocks noChangeAspect="1"/>
            </p:cNvGrpSpPr>
            <p:nvPr/>
          </p:nvGrpSpPr>
          <p:grpSpPr bwMode="auto">
            <a:xfrm rot="1992734">
              <a:off x="7449216" y="4010142"/>
              <a:ext cx="527871" cy="375496"/>
              <a:chOff x="3216" y="1392"/>
              <a:chExt cx="960" cy="552"/>
            </a:xfrm>
          </p:grpSpPr>
          <p:sp>
            <p:nvSpPr>
              <p:cNvPr id="161" name="Freeform 42">
                <a:extLst>
                  <a:ext uri="{FF2B5EF4-FFF2-40B4-BE49-F238E27FC236}">
                    <a16:creationId xmlns:a16="http://schemas.microsoft.com/office/drawing/2014/main" id="{13FCCC38-C4B4-4E69-C32A-5B2C1E6288B3}"/>
                  </a:ext>
                </a:extLst>
              </p:cNvPr>
              <p:cNvSpPr>
                <a:spLocks noChangeAspect="1"/>
              </p:cNvSpPr>
              <p:nvPr/>
            </p:nvSpPr>
            <p:spPr bwMode="auto">
              <a:xfrm>
                <a:off x="3216" y="1488"/>
                <a:ext cx="816" cy="456"/>
              </a:xfrm>
              <a:custGeom>
                <a:avLst/>
                <a:gdLst>
                  <a:gd name="T0" fmla="*/ 0 w 816"/>
                  <a:gd name="T1" fmla="*/ 432 h 456"/>
                  <a:gd name="T2" fmla="*/ 192 w 816"/>
                  <a:gd name="T3" fmla="*/ 432 h 456"/>
                  <a:gd name="T4" fmla="*/ 240 w 816"/>
                  <a:gd name="T5" fmla="*/ 288 h 456"/>
                  <a:gd name="T6" fmla="*/ 384 w 816"/>
                  <a:gd name="T7" fmla="*/ 336 h 456"/>
                  <a:gd name="T8" fmla="*/ 432 w 816"/>
                  <a:gd name="T9" fmla="*/ 144 h 456"/>
                  <a:gd name="T10" fmla="*/ 576 w 816"/>
                  <a:gd name="T11" fmla="*/ 192 h 456"/>
                  <a:gd name="T12" fmla="*/ 624 w 816"/>
                  <a:gd name="T13" fmla="*/ 48 h 456"/>
                  <a:gd name="T14" fmla="*/ 720 w 816"/>
                  <a:gd name="T15" fmla="*/ 48 h 456"/>
                  <a:gd name="T16" fmla="*/ 816 w 816"/>
                  <a:gd name="T1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 h="456">
                    <a:moveTo>
                      <a:pt x="0" y="432"/>
                    </a:moveTo>
                    <a:cubicBezTo>
                      <a:pt x="76" y="444"/>
                      <a:pt x="152" y="456"/>
                      <a:pt x="192" y="432"/>
                    </a:cubicBezTo>
                    <a:cubicBezTo>
                      <a:pt x="232" y="408"/>
                      <a:pt x="208" y="304"/>
                      <a:pt x="240" y="288"/>
                    </a:cubicBezTo>
                    <a:cubicBezTo>
                      <a:pt x="272" y="272"/>
                      <a:pt x="352" y="360"/>
                      <a:pt x="384" y="336"/>
                    </a:cubicBezTo>
                    <a:cubicBezTo>
                      <a:pt x="416" y="312"/>
                      <a:pt x="400" y="168"/>
                      <a:pt x="432" y="144"/>
                    </a:cubicBezTo>
                    <a:cubicBezTo>
                      <a:pt x="464" y="120"/>
                      <a:pt x="544" y="208"/>
                      <a:pt x="576" y="192"/>
                    </a:cubicBezTo>
                    <a:cubicBezTo>
                      <a:pt x="608" y="176"/>
                      <a:pt x="600" y="72"/>
                      <a:pt x="624" y="48"/>
                    </a:cubicBezTo>
                    <a:cubicBezTo>
                      <a:pt x="648" y="24"/>
                      <a:pt x="688" y="56"/>
                      <a:pt x="720" y="48"/>
                    </a:cubicBezTo>
                    <a:cubicBezTo>
                      <a:pt x="752" y="40"/>
                      <a:pt x="784" y="20"/>
                      <a:pt x="816" y="0"/>
                    </a:cubicBezTo>
                  </a:path>
                </a:pathLst>
              </a:custGeom>
              <a:noFill/>
              <a:ln w="28575" cmpd="sng">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cs typeface="Times New Roman" panose="02020603050405020304" pitchFamily="18" charset="0"/>
                </a:endParaRPr>
              </a:p>
            </p:txBody>
          </p:sp>
          <p:sp>
            <p:nvSpPr>
              <p:cNvPr id="162" name="Line 43">
                <a:extLst>
                  <a:ext uri="{FF2B5EF4-FFF2-40B4-BE49-F238E27FC236}">
                    <a16:creationId xmlns:a16="http://schemas.microsoft.com/office/drawing/2014/main" id="{19A32506-64A5-ECD4-3948-800943F679DD}"/>
                  </a:ext>
                </a:extLst>
              </p:cNvPr>
              <p:cNvSpPr>
                <a:spLocks noChangeAspect="1" noChangeShapeType="1"/>
              </p:cNvSpPr>
              <p:nvPr/>
            </p:nvSpPr>
            <p:spPr bwMode="auto">
              <a:xfrm flipV="1">
                <a:off x="4032" y="1392"/>
                <a:ext cx="144" cy="96"/>
              </a:xfrm>
              <a:prstGeom prst="line">
                <a:avLst/>
              </a:prstGeom>
              <a:noFill/>
              <a:ln w="2857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Times New Roman" panose="02020603050405020304" pitchFamily="18" charset="0"/>
                </a:endParaRPr>
              </a:p>
            </p:txBody>
          </p:sp>
        </p:grpSp>
        <p:sp>
          <p:nvSpPr>
            <p:cNvPr id="159" name="TextBox 158">
              <a:extLst>
                <a:ext uri="{FF2B5EF4-FFF2-40B4-BE49-F238E27FC236}">
                  <a16:creationId xmlns:a16="http://schemas.microsoft.com/office/drawing/2014/main" id="{BC693816-E807-8482-CC1D-646E6548CED9}"/>
                </a:ext>
              </a:extLst>
            </p:cNvPr>
            <p:cNvSpPr txBox="1"/>
            <p:nvPr/>
          </p:nvSpPr>
          <p:spPr>
            <a:xfrm>
              <a:off x="4899008" y="4162238"/>
              <a:ext cx="680514" cy="376659"/>
            </a:xfrm>
            <a:prstGeom prst="rect">
              <a:avLst/>
            </a:prstGeom>
            <a:noFill/>
          </p:spPr>
          <p:txBody>
            <a:bodyPr wrap="none" rtlCol="0">
              <a:spAutoFit/>
            </a:bodyPr>
            <a:lstStyle/>
            <a:p>
              <a:r>
                <a:rPr lang="en-US" sz="1200" dirty="0">
                  <a:cs typeface="Times New Roman" panose="02020603050405020304" pitchFamily="18" charset="0"/>
                </a:rPr>
                <a:t>Fiber</a:t>
              </a:r>
            </a:p>
          </p:txBody>
        </p:sp>
      </p:grpSp>
      <p:sp>
        <p:nvSpPr>
          <p:cNvPr id="171" name="Text Box 33">
            <a:extLst>
              <a:ext uri="{FF2B5EF4-FFF2-40B4-BE49-F238E27FC236}">
                <a16:creationId xmlns:a16="http://schemas.microsoft.com/office/drawing/2014/main" id="{D74FC9AC-830B-200B-A3D0-43DAA1550781}"/>
              </a:ext>
            </a:extLst>
          </p:cNvPr>
          <p:cNvSpPr txBox="1">
            <a:spLocks noChangeArrowheads="1"/>
          </p:cNvSpPr>
          <p:nvPr/>
        </p:nvSpPr>
        <p:spPr bwMode="auto">
          <a:xfrm>
            <a:off x="5923550" y="1904188"/>
            <a:ext cx="798067" cy="2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67" tIns="44684" rIns="89367" bIns="44684">
            <a:spAutoFit/>
          </a:bodyPr>
          <a:lstStyle>
            <a:lvl1pPr defTabSz="976313">
              <a:defRPr>
                <a:solidFill>
                  <a:schemeClr val="tx1"/>
                </a:solidFill>
                <a:latin typeface="Arial" panose="020B0604020202020204" pitchFamily="34" charset="0"/>
                <a:cs typeface="Arial" panose="020B0604020202020204" pitchFamily="34" charset="0"/>
              </a:defRPr>
            </a:lvl1pPr>
            <a:lvl2pPr marL="488950" defTabSz="976313">
              <a:defRPr>
                <a:solidFill>
                  <a:schemeClr val="tx1"/>
                </a:solidFill>
                <a:latin typeface="Arial" panose="020B0604020202020204" pitchFamily="34" charset="0"/>
                <a:cs typeface="Arial" panose="020B0604020202020204" pitchFamily="34" charset="0"/>
              </a:defRPr>
            </a:lvl2pPr>
            <a:lvl3pPr marL="976313" defTabSz="976313">
              <a:defRPr>
                <a:solidFill>
                  <a:schemeClr val="tx1"/>
                </a:solidFill>
                <a:latin typeface="Arial" panose="020B0604020202020204" pitchFamily="34" charset="0"/>
                <a:cs typeface="Arial" panose="020B0604020202020204" pitchFamily="34" charset="0"/>
              </a:defRPr>
            </a:lvl3pPr>
            <a:lvl4pPr marL="1465263" defTabSz="976313">
              <a:defRPr>
                <a:solidFill>
                  <a:schemeClr val="tx1"/>
                </a:solidFill>
                <a:latin typeface="Arial" panose="020B0604020202020204" pitchFamily="34" charset="0"/>
                <a:cs typeface="Arial" panose="020B0604020202020204" pitchFamily="34" charset="0"/>
              </a:defRPr>
            </a:lvl4pPr>
            <a:lvl5pPr marL="1954213" defTabSz="976313">
              <a:defRPr>
                <a:solidFill>
                  <a:schemeClr val="tx1"/>
                </a:solidFill>
                <a:latin typeface="Arial" panose="020B0604020202020204" pitchFamily="34" charset="0"/>
                <a:cs typeface="Arial" panose="020B0604020202020204" pitchFamily="34" charset="0"/>
              </a:defRPr>
            </a:lvl5pPr>
            <a:lvl6pPr marL="24114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8686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3258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783013" defTabSz="9763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solidFill>
                  <a:srgbClr val="CC0000"/>
                </a:solidFill>
                <a:latin typeface="+mn-lt"/>
                <a:cs typeface="Times New Roman" panose="02020603050405020304" pitchFamily="18" charset="0"/>
              </a:rPr>
              <a:t>Classical</a:t>
            </a:r>
          </a:p>
        </p:txBody>
      </p:sp>
      <p:grpSp>
        <p:nvGrpSpPr>
          <p:cNvPr id="172" name="Group 171">
            <a:extLst>
              <a:ext uri="{FF2B5EF4-FFF2-40B4-BE49-F238E27FC236}">
                <a16:creationId xmlns:a16="http://schemas.microsoft.com/office/drawing/2014/main" id="{1A7C9B7D-351B-22F9-12A2-DF3E8B556092}"/>
              </a:ext>
            </a:extLst>
          </p:cNvPr>
          <p:cNvGrpSpPr/>
          <p:nvPr/>
        </p:nvGrpSpPr>
        <p:grpSpPr>
          <a:xfrm>
            <a:off x="1682966" y="2270619"/>
            <a:ext cx="6248214" cy="4556604"/>
            <a:chOff x="273352" y="1958166"/>
            <a:chExt cx="5676604" cy="4139750"/>
          </a:xfrm>
        </p:grpSpPr>
        <p:sp>
          <p:nvSpPr>
            <p:cNvPr id="173" name="TextBox 172">
              <a:extLst>
                <a:ext uri="{FF2B5EF4-FFF2-40B4-BE49-F238E27FC236}">
                  <a16:creationId xmlns:a16="http://schemas.microsoft.com/office/drawing/2014/main" id="{1B5406A5-4C25-02B1-FC47-DB3B0D263A94}"/>
                </a:ext>
              </a:extLst>
            </p:cNvPr>
            <p:cNvSpPr txBox="1"/>
            <p:nvPr/>
          </p:nvSpPr>
          <p:spPr>
            <a:xfrm>
              <a:off x="3194636" y="3429000"/>
              <a:ext cx="691565" cy="349218"/>
            </a:xfrm>
            <a:prstGeom prst="rect">
              <a:avLst/>
            </a:prstGeom>
            <a:noFill/>
          </p:spPr>
          <p:txBody>
            <a:bodyPr wrap="none" rtlCol="0">
              <a:spAutoFit/>
            </a:bodyPr>
            <a:lstStyle/>
            <a:p>
              <a:r>
                <a:rPr lang="en-US" sz="1200" dirty="0">
                  <a:solidFill>
                    <a:srgbClr val="FF0000"/>
                  </a:solidFill>
                </a:rPr>
                <a:t>pump</a:t>
              </a:r>
            </a:p>
          </p:txBody>
        </p:sp>
        <p:grpSp>
          <p:nvGrpSpPr>
            <p:cNvPr id="174" name="Group 173">
              <a:extLst>
                <a:ext uri="{FF2B5EF4-FFF2-40B4-BE49-F238E27FC236}">
                  <a16:creationId xmlns:a16="http://schemas.microsoft.com/office/drawing/2014/main" id="{D5EF0A54-E09B-92F8-E3CC-3F83229BF9F8}"/>
                </a:ext>
              </a:extLst>
            </p:cNvPr>
            <p:cNvGrpSpPr/>
            <p:nvPr/>
          </p:nvGrpSpPr>
          <p:grpSpPr>
            <a:xfrm>
              <a:off x="273352" y="1958166"/>
              <a:ext cx="5676604" cy="4139750"/>
              <a:chOff x="273182" y="2223035"/>
              <a:chExt cx="5676604" cy="4139750"/>
            </a:xfrm>
          </p:grpSpPr>
          <p:grpSp>
            <p:nvGrpSpPr>
              <p:cNvPr id="176" name="Group 175">
                <a:extLst>
                  <a:ext uri="{FF2B5EF4-FFF2-40B4-BE49-F238E27FC236}">
                    <a16:creationId xmlns:a16="http://schemas.microsoft.com/office/drawing/2014/main" id="{493ACD2C-E75A-EC12-8351-FC9E19EBBB2B}"/>
                  </a:ext>
                </a:extLst>
              </p:cNvPr>
              <p:cNvGrpSpPr/>
              <p:nvPr/>
            </p:nvGrpSpPr>
            <p:grpSpPr>
              <a:xfrm>
                <a:off x="273182" y="2290166"/>
                <a:ext cx="5676604" cy="4072619"/>
                <a:chOff x="119939" y="2472828"/>
                <a:chExt cx="6444331" cy="4623416"/>
              </a:xfrm>
            </p:grpSpPr>
            <p:pic>
              <p:nvPicPr>
                <p:cNvPr id="178" name="Picture 177" descr="Chart, line chart&#10;&#10;Description automatically generated">
                  <a:extLst>
                    <a:ext uri="{FF2B5EF4-FFF2-40B4-BE49-F238E27FC236}">
                      <a16:creationId xmlns:a16="http://schemas.microsoft.com/office/drawing/2014/main" id="{3F7545B0-95DE-15A9-8C64-BAF9ED9DE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39" y="2472828"/>
                  <a:ext cx="6444331" cy="4154506"/>
                </a:xfrm>
                <a:prstGeom prst="rect">
                  <a:avLst/>
                </a:prstGeom>
              </p:spPr>
            </p:pic>
            <p:sp>
              <p:nvSpPr>
                <p:cNvPr id="179" name="Line 12">
                  <a:extLst>
                    <a:ext uri="{FF2B5EF4-FFF2-40B4-BE49-F238E27FC236}">
                      <a16:creationId xmlns:a16="http://schemas.microsoft.com/office/drawing/2014/main" id="{B2B765CF-977B-7F16-10AC-5D94E1BBF524}"/>
                    </a:ext>
                  </a:extLst>
                </p:cNvPr>
                <p:cNvSpPr>
                  <a:spLocks noChangeShapeType="1"/>
                </p:cNvSpPr>
                <p:nvPr/>
              </p:nvSpPr>
              <p:spPr bwMode="auto">
                <a:xfrm rot="10800000" flipH="1">
                  <a:off x="3436310" y="4910033"/>
                  <a:ext cx="0" cy="1229600"/>
                </a:xfrm>
                <a:prstGeom prst="line">
                  <a:avLst/>
                </a:prstGeom>
                <a:noFill/>
                <a:ln w="38100">
                  <a:solidFill>
                    <a:srgbClr val="C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180" name="TextBox 179">
                  <a:extLst>
                    <a:ext uri="{FF2B5EF4-FFF2-40B4-BE49-F238E27FC236}">
                      <a16:creationId xmlns:a16="http://schemas.microsoft.com/office/drawing/2014/main" id="{E44DAB74-1591-FF31-DC5D-DDEDCE6927A2}"/>
                    </a:ext>
                  </a:extLst>
                </p:cNvPr>
                <p:cNvSpPr txBox="1"/>
                <p:nvPr/>
              </p:nvSpPr>
              <p:spPr>
                <a:xfrm>
                  <a:off x="1493061" y="6651832"/>
                  <a:ext cx="4562774" cy="444412"/>
                </a:xfrm>
                <a:prstGeom prst="rect">
                  <a:avLst/>
                </a:prstGeom>
                <a:noFill/>
              </p:spPr>
              <p:txBody>
                <a:bodyPr wrap="square">
                  <a:spAutoFit/>
                </a:bodyPr>
                <a:lstStyle/>
                <a:p>
                  <a:r>
                    <a:rPr lang="en-US" sz="1100" dirty="0">
                      <a:effectLst/>
                    </a:rPr>
                    <a:t>Simulated based off:</a:t>
                  </a:r>
                </a:p>
                <a:p>
                  <a:r>
                    <a:rPr lang="en-US" sz="1100" dirty="0">
                      <a:effectLst/>
                    </a:rPr>
                    <a:t>Hollenbeck, D. &amp; Cantrell, C. D. </a:t>
                  </a:r>
                  <a:r>
                    <a:rPr lang="en-US" sz="1100" i="1" dirty="0"/>
                    <a:t>J. Opt. Soc. Am. B</a:t>
                  </a:r>
                  <a:r>
                    <a:rPr lang="en-US" sz="1100" dirty="0"/>
                    <a:t>/Vol. 19, (2002)</a:t>
                  </a:r>
                </a:p>
              </p:txBody>
            </p:sp>
            <p:sp>
              <p:nvSpPr>
                <p:cNvPr id="181" name="TextBox 180">
                  <a:extLst>
                    <a:ext uri="{FF2B5EF4-FFF2-40B4-BE49-F238E27FC236}">
                      <a16:creationId xmlns:a16="http://schemas.microsoft.com/office/drawing/2014/main" id="{186F85AB-7B6B-A887-333E-511A1C189C7D}"/>
                    </a:ext>
                  </a:extLst>
                </p:cNvPr>
                <p:cNvSpPr txBox="1"/>
                <p:nvPr/>
              </p:nvSpPr>
              <p:spPr>
                <a:xfrm>
                  <a:off x="1615603" y="4623088"/>
                  <a:ext cx="1036637" cy="484548"/>
                </a:xfrm>
                <a:prstGeom prst="rect">
                  <a:avLst/>
                </a:prstGeom>
                <a:noFill/>
              </p:spPr>
              <p:txBody>
                <a:bodyPr wrap="none" rtlCol="0">
                  <a:spAutoFit/>
                </a:bodyPr>
                <a:lstStyle/>
                <a:p>
                  <a:r>
                    <a:rPr lang="en-US" sz="1600" dirty="0">
                      <a:solidFill>
                        <a:schemeClr val="accent1"/>
                      </a:solidFill>
                    </a:rPr>
                    <a:t>Stokes</a:t>
                  </a:r>
                </a:p>
              </p:txBody>
            </p:sp>
            <p:sp>
              <p:nvSpPr>
                <p:cNvPr id="182" name="TextBox 181">
                  <a:extLst>
                    <a:ext uri="{FF2B5EF4-FFF2-40B4-BE49-F238E27FC236}">
                      <a16:creationId xmlns:a16="http://schemas.microsoft.com/office/drawing/2014/main" id="{7937602D-C16F-D140-2839-6BAB7EDA0803}"/>
                    </a:ext>
                  </a:extLst>
                </p:cNvPr>
                <p:cNvSpPr txBox="1"/>
                <p:nvPr/>
              </p:nvSpPr>
              <p:spPr>
                <a:xfrm>
                  <a:off x="3966384" y="4615687"/>
                  <a:ext cx="1588085" cy="484548"/>
                </a:xfrm>
                <a:prstGeom prst="rect">
                  <a:avLst/>
                </a:prstGeom>
                <a:noFill/>
              </p:spPr>
              <p:txBody>
                <a:bodyPr wrap="none" rtlCol="0">
                  <a:spAutoFit/>
                </a:bodyPr>
                <a:lstStyle/>
                <a:p>
                  <a:r>
                    <a:rPr lang="en-US" sz="1600" dirty="0">
                      <a:solidFill>
                        <a:schemeClr val="accent2"/>
                      </a:solidFill>
                    </a:rPr>
                    <a:t>Anti-stokes</a:t>
                  </a:r>
                </a:p>
              </p:txBody>
            </p:sp>
            <p:sp>
              <p:nvSpPr>
                <p:cNvPr id="183" name="TextBox 182">
                  <a:extLst>
                    <a:ext uri="{FF2B5EF4-FFF2-40B4-BE49-F238E27FC236}">
                      <a16:creationId xmlns:a16="http://schemas.microsoft.com/office/drawing/2014/main" id="{E99427D2-B1B6-3E62-4981-5A4C562B02FB}"/>
                    </a:ext>
                  </a:extLst>
                </p:cNvPr>
                <p:cNvSpPr txBox="1"/>
                <p:nvPr/>
              </p:nvSpPr>
              <p:spPr>
                <a:xfrm>
                  <a:off x="1360864" y="3285075"/>
                  <a:ext cx="264392" cy="396448"/>
                </a:xfrm>
                <a:prstGeom prst="rect">
                  <a:avLst/>
                </a:prstGeom>
                <a:noFill/>
              </p:spPr>
              <p:txBody>
                <a:bodyPr wrap="none" rtlCol="0">
                  <a:spAutoFit/>
                </a:bodyPr>
                <a:lstStyle/>
                <a:p>
                  <a:endParaRPr lang="en-US" sz="1200" dirty="0">
                    <a:solidFill>
                      <a:schemeClr val="accent1"/>
                    </a:solidFill>
                  </a:endParaRPr>
                </a:p>
              </p:txBody>
            </p:sp>
            <p:sp>
              <p:nvSpPr>
                <p:cNvPr id="184" name="TextBox 183">
                  <a:extLst>
                    <a:ext uri="{FF2B5EF4-FFF2-40B4-BE49-F238E27FC236}">
                      <a16:creationId xmlns:a16="http://schemas.microsoft.com/office/drawing/2014/main" id="{0E524637-FC69-8E50-F210-BF8DDC3F1931}"/>
                    </a:ext>
                  </a:extLst>
                </p:cNvPr>
                <p:cNvSpPr txBox="1"/>
                <p:nvPr/>
              </p:nvSpPr>
              <p:spPr>
                <a:xfrm>
                  <a:off x="4467842" y="3374263"/>
                  <a:ext cx="264392" cy="396448"/>
                </a:xfrm>
                <a:prstGeom prst="rect">
                  <a:avLst/>
                </a:prstGeom>
                <a:noFill/>
              </p:spPr>
              <p:txBody>
                <a:bodyPr wrap="none" rtlCol="0">
                  <a:spAutoFit/>
                </a:bodyPr>
                <a:lstStyle/>
                <a:p>
                  <a:endParaRPr lang="en-US" sz="1200" dirty="0">
                    <a:solidFill>
                      <a:schemeClr val="accent2"/>
                    </a:solidFill>
                  </a:endParaRPr>
                </a:p>
              </p:txBody>
            </p:sp>
          </p:grpSp>
          <p:sp>
            <p:nvSpPr>
              <p:cNvPr id="177" name="Rectangle 176">
                <a:extLst>
                  <a:ext uri="{FF2B5EF4-FFF2-40B4-BE49-F238E27FC236}">
                    <a16:creationId xmlns:a16="http://schemas.microsoft.com/office/drawing/2014/main" id="{B2DFB38E-5850-2F79-EC46-4170DB822AE7}"/>
                  </a:ext>
                </a:extLst>
              </p:cNvPr>
              <p:cNvSpPr/>
              <p:nvPr/>
            </p:nvSpPr>
            <p:spPr>
              <a:xfrm>
                <a:off x="4447302" y="2223035"/>
                <a:ext cx="855055" cy="3014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grpSp>
        <p:sp>
          <p:nvSpPr>
            <p:cNvPr id="175" name="TextBox 174">
              <a:extLst>
                <a:ext uri="{FF2B5EF4-FFF2-40B4-BE49-F238E27FC236}">
                  <a16:creationId xmlns:a16="http://schemas.microsoft.com/office/drawing/2014/main" id="{D94B1A03-9777-59A8-C3A6-66DAC8F56E1F}"/>
                </a:ext>
              </a:extLst>
            </p:cNvPr>
            <p:cNvSpPr txBox="1"/>
            <p:nvPr/>
          </p:nvSpPr>
          <p:spPr>
            <a:xfrm>
              <a:off x="2431734" y="4543981"/>
              <a:ext cx="976805" cy="513520"/>
            </a:xfrm>
            <a:prstGeom prst="rect">
              <a:avLst/>
            </a:prstGeom>
            <a:noFill/>
          </p:spPr>
          <p:txBody>
            <a:bodyPr wrap="square" rtlCol="0">
              <a:spAutoFit/>
            </a:bodyPr>
            <a:lstStyle/>
            <a:p>
              <a:r>
                <a:rPr lang="en-US" sz="1400" dirty="0">
                  <a:solidFill>
                    <a:srgbClr val="FF0000"/>
                  </a:solidFill>
                </a:rPr>
                <a:t>Classical Pump</a:t>
              </a:r>
            </a:p>
          </p:txBody>
        </p:sp>
      </p:grpSp>
      <p:sp>
        <p:nvSpPr>
          <p:cNvPr id="2" name="TextBox 1">
            <a:extLst>
              <a:ext uri="{FF2B5EF4-FFF2-40B4-BE49-F238E27FC236}">
                <a16:creationId xmlns:a16="http://schemas.microsoft.com/office/drawing/2014/main" id="{75671C55-C238-AAE3-69BF-C27FFECC8692}"/>
              </a:ext>
            </a:extLst>
          </p:cNvPr>
          <p:cNvSpPr txBox="1"/>
          <p:nvPr/>
        </p:nvSpPr>
        <p:spPr>
          <a:xfrm>
            <a:off x="-37900" y="2003019"/>
            <a:ext cx="2191943" cy="4524315"/>
          </a:xfrm>
          <a:prstGeom prst="rect">
            <a:avLst/>
          </a:prstGeom>
          <a:noFill/>
        </p:spPr>
        <p:txBody>
          <a:bodyPr wrap="square" rtlCol="0">
            <a:spAutoFit/>
          </a:bodyPr>
          <a:lstStyle/>
          <a:p>
            <a:pPr marL="285750" indent="-285750">
              <a:buFontTx/>
              <a:buChar char="-"/>
            </a:pPr>
            <a:r>
              <a:rPr lang="en-US" dirty="0"/>
              <a:t>Broadband spectrum</a:t>
            </a:r>
          </a:p>
          <a:p>
            <a:pPr marL="742950" lvl="1" indent="-285750">
              <a:buFontTx/>
              <a:buChar char="-"/>
            </a:pPr>
            <a:r>
              <a:rPr lang="en-US" dirty="0">
                <a:solidFill>
                  <a:schemeClr val="accent1"/>
                </a:solidFill>
              </a:rPr>
              <a:t>Can’t avoid noise entirely</a:t>
            </a:r>
          </a:p>
          <a:p>
            <a:endParaRPr lang="en-US" dirty="0"/>
          </a:p>
          <a:p>
            <a:pPr marL="285750" indent="-285750">
              <a:buFontTx/>
              <a:buChar char="-"/>
            </a:pPr>
            <a:r>
              <a:rPr lang="en-US" dirty="0"/>
              <a:t>Many local maxima and minima of various strength</a:t>
            </a:r>
          </a:p>
          <a:p>
            <a:pPr marL="742950" lvl="1" indent="-285750">
              <a:buFontTx/>
              <a:buChar char="-"/>
            </a:pPr>
            <a:r>
              <a:rPr lang="en-US" dirty="0">
                <a:solidFill>
                  <a:schemeClr val="accent1"/>
                </a:solidFill>
              </a:rPr>
              <a:t>highly depends on quantum-classical detuning</a:t>
            </a:r>
          </a:p>
          <a:p>
            <a:pPr marL="285750" indent="-285750">
              <a:buFontTx/>
              <a:buChar char="-"/>
            </a:pPr>
            <a:endParaRPr lang="en-US" dirty="0"/>
          </a:p>
          <a:p>
            <a:pPr marL="285750" indent="-285750">
              <a:buFontTx/>
              <a:buChar char="-"/>
            </a:pPr>
            <a:endParaRPr lang="en-US" dirty="0"/>
          </a:p>
        </p:txBody>
      </p:sp>
      <p:pic>
        <p:nvPicPr>
          <p:cNvPr id="3" name="Picture 2">
            <a:extLst>
              <a:ext uri="{FF2B5EF4-FFF2-40B4-BE49-F238E27FC236}">
                <a16:creationId xmlns:a16="http://schemas.microsoft.com/office/drawing/2014/main" id="{42732E87-745B-D1D6-05A3-CED05629A367}"/>
              </a:ext>
            </a:extLst>
          </p:cNvPr>
          <p:cNvPicPr>
            <a:picLocks noChangeAspect="1"/>
          </p:cNvPicPr>
          <p:nvPr/>
        </p:nvPicPr>
        <p:blipFill>
          <a:blip r:embed="rId6"/>
          <a:stretch>
            <a:fillRect/>
          </a:stretch>
        </p:blipFill>
        <p:spPr>
          <a:xfrm>
            <a:off x="7995105" y="2197420"/>
            <a:ext cx="3410199" cy="1602500"/>
          </a:xfrm>
          <a:prstGeom prst="rect">
            <a:avLst/>
          </a:prstGeom>
        </p:spPr>
      </p:pic>
      <p:pic>
        <p:nvPicPr>
          <p:cNvPr id="6" name="Picture 5">
            <a:extLst>
              <a:ext uri="{FF2B5EF4-FFF2-40B4-BE49-F238E27FC236}">
                <a16:creationId xmlns:a16="http://schemas.microsoft.com/office/drawing/2014/main" id="{A7F60419-8EBB-2CA7-D14E-C1D44F73A986}"/>
              </a:ext>
            </a:extLst>
          </p:cNvPr>
          <p:cNvPicPr>
            <a:picLocks noChangeAspect="1"/>
          </p:cNvPicPr>
          <p:nvPr/>
        </p:nvPicPr>
        <p:blipFill>
          <a:blip r:embed="rId7"/>
          <a:stretch>
            <a:fillRect/>
          </a:stretch>
        </p:blipFill>
        <p:spPr>
          <a:xfrm>
            <a:off x="8084374" y="3930737"/>
            <a:ext cx="3360866" cy="1602500"/>
          </a:xfrm>
          <a:prstGeom prst="rect">
            <a:avLst/>
          </a:prstGeom>
        </p:spPr>
      </p:pic>
      <p:sp>
        <p:nvSpPr>
          <p:cNvPr id="7" name="Rectangle 6">
            <a:extLst>
              <a:ext uri="{FF2B5EF4-FFF2-40B4-BE49-F238E27FC236}">
                <a16:creationId xmlns:a16="http://schemas.microsoft.com/office/drawing/2014/main" id="{ECB12ABE-84B7-5EC6-016A-566FA8D598FF}"/>
              </a:ext>
            </a:extLst>
          </p:cNvPr>
          <p:cNvSpPr/>
          <p:nvPr/>
        </p:nvSpPr>
        <p:spPr>
          <a:xfrm>
            <a:off x="2635624" y="2456329"/>
            <a:ext cx="815788" cy="1710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115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0002AE-9ECE-44B3-A846-007108D25E58}"/>
              </a:ext>
            </a:extLst>
          </p:cNvPr>
          <p:cNvSpPr txBox="1"/>
          <p:nvPr/>
        </p:nvSpPr>
        <p:spPr>
          <a:xfrm flipH="1">
            <a:off x="0" y="6611779"/>
            <a:ext cx="2913529"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Center for Photonic Communication and Computing</a:t>
            </a:r>
          </a:p>
        </p:txBody>
      </p:sp>
      <p:sp>
        <p:nvSpPr>
          <p:cNvPr id="5" name="TextBox 4">
            <a:extLst>
              <a:ext uri="{FF2B5EF4-FFF2-40B4-BE49-F238E27FC236}">
                <a16:creationId xmlns:a16="http://schemas.microsoft.com/office/drawing/2014/main" id="{8B9D5FD7-5B1D-4434-80FE-41194B35364C}"/>
              </a:ext>
            </a:extLst>
          </p:cNvPr>
          <p:cNvSpPr txBox="1"/>
          <p:nvPr/>
        </p:nvSpPr>
        <p:spPr>
          <a:xfrm flipH="1">
            <a:off x="9161929" y="6611779"/>
            <a:ext cx="3012142"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McCormick School of Engineering and  Applied Science</a:t>
            </a:r>
          </a:p>
        </p:txBody>
      </p:sp>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590937" y="261107"/>
            <a:ext cx="7439984" cy="584775"/>
          </a:xfrm>
          <a:prstGeom prst="rect">
            <a:avLst/>
          </a:prstGeom>
          <a:noFill/>
        </p:spPr>
        <p:txBody>
          <a:bodyPr wrap="square" rtlCol="0">
            <a:spAutoFit/>
          </a:bodyPr>
          <a:lstStyle/>
          <a:p>
            <a:pPr algn="ctr"/>
            <a:r>
              <a:rPr lang="en-US" sz="3200" b="1" dirty="0">
                <a:solidFill>
                  <a:srgbClr val="0000FF"/>
                </a:solidFill>
              </a:rPr>
              <a:t>Main Raman Noise Reduction Strategies</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grpSp>
        <p:nvGrpSpPr>
          <p:cNvPr id="7" name="Group 6">
            <a:extLst>
              <a:ext uri="{FF2B5EF4-FFF2-40B4-BE49-F238E27FC236}">
                <a16:creationId xmlns:a16="http://schemas.microsoft.com/office/drawing/2014/main" id="{EB19FEDF-4F23-CC93-2E9B-324725B6A0FC}"/>
              </a:ext>
            </a:extLst>
          </p:cNvPr>
          <p:cNvGrpSpPr/>
          <p:nvPr/>
        </p:nvGrpSpPr>
        <p:grpSpPr>
          <a:xfrm>
            <a:off x="610924" y="2262629"/>
            <a:ext cx="5656031" cy="3713195"/>
            <a:chOff x="566959" y="2151896"/>
            <a:chExt cx="4502669" cy="2956011"/>
          </a:xfrm>
        </p:grpSpPr>
        <p:grpSp>
          <p:nvGrpSpPr>
            <p:cNvPr id="9" name="Group 8">
              <a:extLst>
                <a:ext uri="{FF2B5EF4-FFF2-40B4-BE49-F238E27FC236}">
                  <a16:creationId xmlns:a16="http://schemas.microsoft.com/office/drawing/2014/main" id="{B4E7C3BD-4781-486C-00F9-382111596B43}"/>
                </a:ext>
              </a:extLst>
            </p:cNvPr>
            <p:cNvGrpSpPr/>
            <p:nvPr/>
          </p:nvGrpSpPr>
          <p:grpSpPr>
            <a:xfrm>
              <a:off x="566959" y="2151896"/>
              <a:ext cx="4502669" cy="2956011"/>
              <a:chOff x="273352" y="1958166"/>
              <a:chExt cx="5676605" cy="3726702"/>
            </a:xfrm>
          </p:grpSpPr>
          <p:sp>
            <p:nvSpPr>
              <p:cNvPr id="21" name="TextBox 20">
                <a:extLst>
                  <a:ext uri="{FF2B5EF4-FFF2-40B4-BE49-F238E27FC236}">
                    <a16:creationId xmlns:a16="http://schemas.microsoft.com/office/drawing/2014/main" id="{E9723DC1-79BE-6957-E306-EF11F1C04E0F}"/>
                  </a:ext>
                </a:extLst>
              </p:cNvPr>
              <p:cNvSpPr txBox="1"/>
              <p:nvPr/>
            </p:nvSpPr>
            <p:spPr>
              <a:xfrm>
                <a:off x="3194636" y="3429000"/>
                <a:ext cx="613288" cy="308897"/>
              </a:xfrm>
              <a:prstGeom prst="rect">
                <a:avLst/>
              </a:prstGeom>
              <a:noFill/>
            </p:spPr>
            <p:txBody>
              <a:bodyPr wrap="none" rtlCol="0">
                <a:spAutoFit/>
              </a:bodyPr>
              <a:lstStyle/>
              <a:p>
                <a:r>
                  <a:rPr lang="en-US" sz="1400" dirty="0">
                    <a:solidFill>
                      <a:srgbClr val="FF0000"/>
                    </a:solidFill>
                  </a:rPr>
                  <a:t>pump</a:t>
                </a:r>
              </a:p>
            </p:txBody>
          </p:sp>
          <p:grpSp>
            <p:nvGrpSpPr>
              <p:cNvPr id="22" name="Group 21">
                <a:extLst>
                  <a:ext uri="{FF2B5EF4-FFF2-40B4-BE49-F238E27FC236}">
                    <a16:creationId xmlns:a16="http://schemas.microsoft.com/office/drawing/2014/main" id="{DB575B3F-C6B6-5687-8FAE-291A49AD1A75}"/>
                  </a:ext>
                </a:extLst>
              </p:cNvPr>
              <p:cNvGrpSpPr/>
              <p:nvPr/>
            </p:nvGrpSpPr>
            <p:grpSpPr>
              <a:xfrm>
                <a:off x="273352" y="1958166"/>
                <a:ext cx="5676605" cy="3726702"/>
                <a:chOff x="273182" y="2223035"/>
                <a:chExt cx="5676605" cy="3726702"/>
              </a:xfrm>
            </p:grpSpPr>
            <p:grpSp>
              <p:nvGrpSpPr>
                <p:cNvPr id="24" name="Group 23">
                  <a:extLst>
                    <a:ext uri="{FF2B5EF4-FFF2-40B4-BE49-F238E27FC236}">
                      <a16:creationId xmlns:a16="http://schemas.microsoft.com/office/drawing/2014/main" id="{370A1EBA-7AFE-E988-1E5B-8582D469D3CE}"/>
                    </a:ext>
                  </a:extLst>
                </p:cNvPr>
                <p:cNvGrpSpPr/>
                <p:nvPr/>
              </p:nvGrpSpPr>
              <p:grpSpPr>
                <a:xfrm>
                  <a:off x="273182" y="2290166"/>
                  <a:ext cx="5676605" cy="3659571"/>
                  <a:chOff x="119939" y="2472828"/>
                  <a:chExt cx="6444331" cy="4154506"/>
                </a:xfrm>
              </p:grpSpPr>
              <p:pic>
                <p:nvPicPr>
                  <p:cNvPr id="26" name="Picture 25" descr="Chart, line chart&#10;&#10;Description automatically generated">
                    <a:extLst>
                      <a:ext uri="{FF2B5EF4-FFF2-40B4-BE49-F238E27FC236}">
                        <a16:creationId xmlns:a16="http://schemas.microsoft.com/office/drawing/2014/main" id="{F2351586-E94F-1CE3-E638-DF3C79458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39" y="2472828"/>
                    <a:ext cx="6444331" cy="4154506"/>
                  </a:xfrm>
                  <a:prstGeom prst="rect">
                    <a:avLst/>
                  </a:prstGeom>
                </p:spPr>
              </p:pic>
              <p:sp>
                <p:nvSpPr>
                  <p:cNvPr id="27" name="Line 12">
                    <a:extLst>
                      <a:ext uri="{FF2B5EF4-FFF2-40B4-BE49-F238E27FC236}">
                        <a16:creationId xmlns:a16="http://schemas.microsoft.com/office/drawing/2014/main" id="{56678FC3-1127-6726-F8ED-A90B4ACA9F89}"/>
                      </a:ext>
                    </a:extLst>
                  </p:cNvPr>
                  <p:cNvSpPr>
                    <a:spLocks noChangeShapeType="1"/>
                  </p:cNvSpPr>
                  <p:nvPr/>
                </p:nvSpPr>
                <p:spPr bwMode="auto">
                  <a:xfrm rot="10800000" flipH="1">
                    <a:off x="3436310" y="4910033"/>
                    <a:ext cx="0" cy="1229600"/>
                  </a:xfrm>
                  <a:prstGeom prst="line">
                    <a:avLst/>
                  </a:prstGeom>
                  <a:noFill/>
                  <a:ln w="38100">
                    <a:solidFill>
                      <a:srgbClr val="C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1" name="TextBox 30">
                    <a:extLst>
                      <a:ext uri="{FF2B5EF4-FFF2-40B4-BE49-F238E27FC236}">
                        <a16:creationId xmlns:a16="http://schemas.microsoft.com/office/drawing/2014/main" id="{DB7426AB-1F73-06D9-A617-9AB754A7E9F0}"/>
                      </a:ext>
                    </a:extLst>
                  </p:cNvPr>
                  <p:cNvSpPr txBox="1"/>
                  <p:nvPr/>
                </p:nvSpPr>
                <p:spPr>
                  <a:xfrm>
                    <a:off x="1360864" y="3285075"/>
                    <a:ext cx="210478" cy="350673"/>
                  </a:xfrm>
                  <a:prstGeom prst="rect">
                    <a:avLst/>
                  </a:prstGeom>
                  <a:noFill/>
                </p:spPr>
                <p:txBody>
                  <a:bodyPr wrap="none" rtlCol="0">
                    <a:spAutoFit/>
                  </a:bodyPr>
                  <a:lstStyle/>
                  <a:p>
                    <a:endParaRPr lang="en-US" sz="1400" dirty="0">
                      <a:solidFill>
                        <a:schemeClr val="accent1"/>
                      </a:solidFill>
                    </a:endParaRPr>
                  </a:p>
                </p:txBody>
              </p:sp>
              <p:sp>
                <p:nvSpPr>
                  <p:cNvPr id="32" name="TextBox 31">
                    <a:extLst>
                      <a:ext uri="{FF2B5EF4-FFF2-40B4-BE49-F238E27FC236}">
                        <a16:creationId xmlns:a16="http://schemas.microsoft.com/office/drawing/2014/main" id="{08EFF7AC-26A1-F53E-0A2F-55D3D47ACF41}"/>
                      </a:ext>
                    </a:extLst>
                  </p:cNvPr>
                  <p:cNvSpPr txBox="1"/>
                  <p:nvPr/>
                </p:nvSpPr>
                <p:spPr>
                  <a:xfrm>
                    <a:off x="4467842" y="3374263"/>
                    <a:ext cx="210478" cy="350673"/>
                  </a:xfrm>
                  <a:prstGeom prst="rect">
                    <a:avLst/>
                  </a:prstGeom>
                  <a:noFill/>
                </p:spPr>
                <p:txBody>
                  <a:bodyPr wrap="none" rtlCol="0">
                    <a:spAutoFit/>
                  </a:bodyPr>
                  <a:lstStyle/>
                  <a:p>
                    <a:endParaRPr lang="en-US" sz="1400" dirty="0">
                      <a:solidFill>
                        <a:schemeClr val="accent2"/>
                      </a:solidFill>
                    </a:endParaRPr>
                  </a:p>
                </p:txBody>
              </p:sp>
            </p:grpSp>
            <p:sp>
              <p:nvSpPr>
                <p:cNvPr id="25" name="Rectangle 24">
                  <a:extLst>
                    <a:ext uri="{FF2B5EF4-FFF2-40B4-BE49-F238E27FC236}">
                      <a16:creationId xmlns:a16="http://schemas.microsoft.com/office/drawing/2014/main" id="{469683B8-545B-6919-F277-18F90BC61082}"/>
                    </a:ext>
                  </a:extLst>
                </p:cNvPr>
                <p:cNvSpPr/>
                <p:nvPr/>
              </p:nvSpPr>
              <p:spPr>
                <a:xfrm>
                  <a:off x="4447302" y="2223035"/>
                  <a:ext cx="855055" cy="3014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grpSp>
        </p:grpSp>
        <p:cxnSp>
          <p:nvCxnSpPr>
            <p:cNvPr id="13" name="Straight Arrow Connector 12">
              <a:extLst>
                <a:ext uri="{FF2B5EF4-FFF2-40B4-BE49-F238E27FC236}">
                  <a16:creationId xmlns:a16="http://schemas.microsoft.com/office/drawing/2014/main" id="{E34CF3B7-196B-AB93-17C7-6D1960960671}"/>
                </a:ext>
              </a:extLst>
            </p:cNvPr>
            <p:cNvCxnSpPr>
              <a:cxnSpLocks/>
            </p:cNvCxnSpPr>
            <p:nvPr/>
          </p:nvCxnSpPr>
          <p:spPr>
            <a:xfrm flipH="1">
              <a:off x="2957635" y="3111978"/>
              <a:ext cx="354615" cy="600818"/>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83B3CECE-0F60-2D0F-A28B-A61475179801}"/>
                </a:ext>
              </a:extLst>
            </p:cNvPr>
            <p:cNvSpPr txBox="1"/>
            <p:nvPr/>
          </p:nvSpPr>
          <p:spPr>
            <a:xfrm>
              <a:off x="2790421" y="2611529"/>
              <a:ext cx="1401183" cy="465529"/>
            </a:xfrm>
            <a:prstGeom prst="rect">
              <a:avLst/>
            </a:prstGeom>
            <a:noFill/>
          </p:spPr>
          <p:txBody>
            <a:bodyPr wrap="none" rtlCol="0">
              <a:spAutoFit/>
            </a:bodyPr>
            <a:lstStyle/>
            <a:p>
              <a:r>
                <a:rPr lang="en-US" sz="1600" dirty="0"/>
                <a:t>Quantum = C-band</a:t>
              </a:r>
            </a:p>
            <a:p>
              <a:r>
                <a:rPr lang="en-US" sz="1600" dirty="0"/>
                <a:t>Classical = C-band</a:t>
              </a:r>
            </a:p>
          </p:txBody>
        </p:sp>
        <p:cxnSp>
          <p:nvCxnSpPr>
            <p:cNvPr id="17" name="Straight Arrow Connector 16">
              <a:extLst>
                <a:ext uri="{FF2B5EF4-FFF2-40B4-BE49-F238E27FC236}">
                  <a16:creationId xmlns:a16="http://schemas.microsoft.com/office/drawing/2014/main" id="{3B407B77-271F-0460-CE17-7A70A78A9E28}"/>
                </a:ext>
              </a:extLst>
            </p:cNvPr>
            <p:cNvCxnSpPr>
              <a:cxnSpLocks/>
            </p:cNvCxnSpPr>
            <p:nvPr/>
          </p:nvCxnSpPr>
          <p:spPr>
            <a:xfrm>
              <a:off x="705252" y="4337587"/>
              <a:ext cx="622119" cy="3380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850444F-8A57-6F34-030C-80C6E23382B6}"/>
                </a:ext>
              </a:extLst>
            </p:cNvPr>
            <p:cNvSpPr txBox="1"/>
            <p:nvPr/>
          </p:nvSpPr>
          <p:spPr>
            <a:xfrm>
              <a:off x="3138427" y="3488455"/>
              <a:ext cx="1401183" cy="46552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solidFill>
                    <a:schemeClr val="tx1"/>
                  </a:solidFill>
                </a:rPr>
                <a:t>Quantum = C-band</a:t>
              </a:r>
            </a:p>
            <a:p>
              <a:r>
                <a:rPr lang="en-US" sz="1600" dirty="0">
                  <a:solidFill>
                    <a:schemeClr val="tx1"/>
                  </a:solidFill>
                </a:rPr>
                <a:t>Classical = L-band</a:t>
              </a:r>
            </a:p>
          </p:txBody>
        </p:sp>
        <p:cxnSp>
          <p:nvCxnSpPr>
            <p:cNvPr id="19" name="Straight Arrow Connector 18">
              <a:extLst>
                <a:ext uri="{FF2B5EF4-FFF2-40B4-BE49-F238E27FC236}">
                  <a16:creationId xmlns:a16="http://schemas.microsoft.com/office/drawing/2014/main" id="{E7E31B9D-1E2F-9060-E011-2528EDC9BBA3}"/>
                </a:ext>
              </a:extLst>
            </p:cNvPr>
            <p:cNvCxnSpPr>
              <a:cxnSpLocks/>
            </p:cNvCxnSpPr>
            <p:nvPr/>
          </p:nvCxnSpPr>
          <p:spPr>
            <a:xfrm flipH="1">
              <a:off x="3370572" y="3960706"/>
              <a:ext cx="120440" cy="37688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35EC86B3-10E5-62C1-00AB-BBC0E1FFCFB8}"/>
                </a:ext>
              </a:extLst>
            </p:cNvPr>
            <p:cNvCxnSpPr>
              <a:cxnSpLocks/>
            </p:cNvCxnSpPr>
            <p:nvPr/>
          </p:nvCxnSpPr>
          <p:spPr>
            <a:xfrm flipH="1">
              <a:off x="4397334" y="4414749"/>
              <a:ext cx="158754" cy="3048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6" name="TextBox 5">
            <a:extLst>
              <a:ext uri="{FF2B5EF4-FFF2-40B4-BE49-F238E27FC236}">
                <a16:creationId xmlns:a16="http://schemas.microsoft.com/office/drawing/2014/main" id="{B473CB70-B5A7-98E1-38F1-54AF8C5F9CA1}"/>
              </a:ext>
            </a:extLst>
          </p:cNvPr>
          <p:cNvSpPr txBox="1"/>
          <p:nvPr/>
        </p:nvSpPr>
        <p:spPr>
          <a:xfrm>
            <a:off x="4621508" y="4559654"/>
            <a:ext cx="1882439"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solidFill>
                  <a:srgbClr val="FF0000"/>
                </a:solidFill>
              </a:rPr>
              <a:t>Quantum = O-band</a:t>
            </a:r>
          </a:p>
          <a:p>
            <a:pPr algn="ctr"/>
            <a:r>
              <a:rPr lang="en-US" sz="1600" b="1" dirty="0">
                <a:solidFill>
                  <a:srgbClr val="FF0000"/>
                </a:solidFill>
              </a:rPr>
              <a:t>Classical = C-band</a:t>
            </a:r>
          </a:p>
        </p:txBody>
      </p:sp>
      <p:sp>
        <p:nvSpPr>
          <p:cNvPr id="3" name="TextBox 2">
            <a:extLst>
              <a:ext uri="{FF2B5EF4-FFF2-40B4-BE49-F238E27FC236}">
                <a16:creationId xmlns:a16="http://schemas.microsoft.com/office/drawing/2014/main" id="{CFCB9E30-589B-9EE2-7632-2D54CA347C37}"/>
              </a:ext>
            </a:extLst>
          </p:cNvPr>
          <p:cNvSpPr txBox="1"/>
          <p:nvPr/>
        </p:nvSpPr>
        <p:spPr>
          <a:xfrm>
            <a:off x="194600" y="4616163"/>
            <a:ext cx="1611667"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solidFill>
                  <a:srgbClr val="FF0000"/>
                </a:solidFill>
              </a:rPr>
              <a:t>Quantum = C-band</a:t>
            </a:r>
          </a:p>
          <a:p>
            <a:pPr algn="ctr"/>
            <a:r>
              <a:rPr lang="en-US" sz="1400" b="1" dirty="0">
                <a:solidFill>
                  <a:srgbClr val="FF0000"/>
                </a:solidFill>
              </a:rPr>
              <a:t>Classical = O-band</a:t>
            </a:r>
          </a:p>
        </p:txBody>
      </p:sp>
      <p:grpSp>
        <p:nvGrpSpPr>
          <p:cNvPr id="108" name="Group 107">
            <a:extLst>
              <a:ext uri="{FF2B5EF4-FFF2-40B4-BE49-F238E27FC236}">
                <a16:creationId xmlns:a16="http://schemas.microsoft.com/office/drawing/2014/main" id="{ACAD9471-827E-0563-F8F0-1FAE411DDA62}"/>
              </a:ext>
            </a:extLst>
          </p:cNvPr>
          <p:cNvGrpSpPr/>
          <p:nvPr/>
        </p:nvGrpSpPr>
        <p:grpSpPr>
          <a:xfrm>
            <a:off x="7242984" y="3019230"/>
            <a:ext cx="4833009" cy="3532248"/>
            <a:chOff x="7242452" y="3083425"/>
            <a:chExt cx="4833009" cy="3532248"/>
          </a:xfrm>
        </p:grpSpPr>
        <p:pic>
          <p:nvPicPr>
            <p:cNvPr id="8" name="Graphic 7">
              <a:extLst>
                <a:ext uri="{FF2B5EF4-FFF2-40B4-BE49-F238E27FC236}">
                  <a16:creationId xmlns:a16="http://schemas.microsoft.com/office/drawing/2014/main" id="{DAD5A752-0709-554C-F930-BB635D86CD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42452" y="3304579"/>
              <a:ext cx="4833009" cy="3311094"/>
            </a:xfrm>
            <a:prstGeom prst="rect">
              <a:avLst/>
            </a:prstGeom>
          </p:spPr>
        </p:pic>
        <p:sp>
          <p:nvSpPr>
            <p:cNvPr id="34" name="Rectangle 33">
              <a:extLst>
                <a:ext uri="{FF2B5EF4-FFF2-40B4-BE49-F238E27FC236}">
                  <a16:creationId xmlns:a16="http://schemas.microsoft.com/office/drawing/2014/main" id="{10C61010-D7FF-49F8-897A-9286ED4D3E98}"/>
                </a:ext>
              </a:extLst>
            </p:cNvPr>
            <p:cNvSpPr/>
            <p:nvPr/>
          </p:nvSpPr>
          <p:spPr>
            <a:xfrm>
              <a:off x="7968589" y="3546293"/>
              <a:ext cx="919353" cy="2683369"/>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056D2BD-A8C8-7811-B742-B12C70EB67C3}"/>
                </a:ext>
              </a:extLst>
            </p:cNvPr>
            <p:cNvSpPr/>
            <p:nvPr/>
          </p:nvSpPr>
          <p:spPr>
            <a:xfrm>
              <a:off x="10429999" y="3546292"/>
              <a:ext cx="428620" cy="2683369"/>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927FD97-CB9B-A021-2E54-6EB0295C14A8}"/>
                </a:ext>
              </a:extLst>
            </p:cNvPr>
            <p:cNvSpPr/>
            <p:nvPr/>
          </p:nvSpPr>
          <p:spPr>
            <a:xfrm>
              <a:off x="10868414" y="3546291"/>
              <a:ext cx="528005" cy="2683369"/>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56DE365-D49E-357C-D2C0-AE23F3D03B9B}"/>
                </a:ext>
              </a:extLst>
            </p:cNvPr>
            <p:cNvSpPr txBox="1"/>
            <p:nvPr/>
          </p:nvSpPr>
          <p:spPr>
            <a:xfrm>
              <a:off x="8053465" y="3273778"/>
              <a:ext cx="728084" cy="307777"/>
            </a:xfrm>
            <a:prstGeom prst="rect">
              <a:avLst/>
            </a:prstGeom>
            <a:noFill/>
          </p:spPr>
          <p:txBody>
            <a:bodyPr wrap="none" rtlCol="0">
              <a:spAutoFit/>
            </a:bodyPr>
            <a:lstStyle/>
            <a:p>
              <a:r>
                <a:rPr lang="en-US" sz="1400" dirty="0">
                  <a:solidFill>
                    <a:schemeClr val="accent1"/>
                  </a:solidFill>
                </a:rPr>
                <a:t>O-band</a:t>
              </a:r>
            </a:p>
          </p:txBody>
        </p:sp>
        <p:sp>
          <p:nvSpPr>
            <p:cNvPr id="38" name="TextBox 37">
              <a:extLst>
                <a:ext uri="{FF2B5EF4-FFF2-40B4-BE49-F238E27FC236}">
                  <a16:creationId xmlns:a16="http://schemas.microsoft.com/office/drawing/2014/main" id="{1F65260C-BCC5-BA40-2E38-9DBCDAC23D36}"/>
                </a:ext>
              </a:extLst>
            </p:cNvPr>
            <p:cNvSpPr txBox="1"/>
            <p:nvPr/>
          </p:nvSpPr>
          <p:spPr>
            <a:xfrm>
              <a:off x="10246723" y="3264726"/>
              <a:ext cx="728084" cy="307777"/>
            </a:xfrm>
            <a:prstGeom prst="rect">
              <a:avLst/>
            </a:prstGeom>
            <a:noFill/>
          </p:spPr>
          <p:txBody>
            <a:bodyPr wrap="none" rtlCol="0">
              <a:spAutoFit/>
            </a:bodyPr>
            <a:lstStyle/>
            <a:p>
              <a:r>
                <a:rPr lang="en-US" sz="1400" dirty="0">
                  <a:solidFill>
                    <a:srgbClr val="FF0000"/>
                  </a:solidFill>
                </a:rPr>
                <a:t>C-band</a:t>
              </a:r>
            </a:p>
          </p:txBody>
        </p:sp>
        <p:sp>
          <p:nvSpPr>
            <p:cNvPr id="39" name="TextBox 38">
              <a:extLst>
                <a:ext uri="{FF2B5EF4-FFF2-40B4-BE49-F238E27FC236}">
                  <a16:creationId xmlns:a16="http://schemas.microsoft.com/office/drawing/2014/main" id="{3029BFFE-AD03-71AD-67F8-43CCBCF8B6A6}"/>
                </a:ext>
              </a:extLst>
            </p:cNvPr>
            <p:cNvSpPr txBox="1"/>
            <p:nvPr/>
          </p:nvSpPr>
          <p:spPr>
            <a:xfrm>
              <a:off x="10843209" y="3264725"/>
              <a:ext cx="684803" cy="307777"/>
            </a:xfrm>
            <a:prstGeom prst="rect">
              <a:avLst/>
            </a:prstGeom>
            <a:noFill/>
          </p:spPr>
          <p:txBody>
            <a:bodyPr wrap="none" rtlCol="0">
              <a:spAutoFit/>
            </a:bodyPr>
            <a:lstStyle/>
            <a:p>
              <a:r>
                <a:rPr lang="en-US" sz="1400" dirty="0">
                  <a:solidFill>
                    <a:srgbClr val="C00000"/>
                  </a:solidFill>
                </a:rPr>
                <a:t>L-band</a:t>
              </a:r>
            </a:p>
          </p:txBody>
        </p:sp>
        <p:cxnSp>
          <p:nvCxnSpPr>
            <p:cNvPr id="41" name="Straight Arrow Connector 40">
              <a:extLst>
                <a:ext uri="{FF2B5EF4-FFF2-40B4-BE49-F238E27FC236}">
                  <a16:creationId xmlns:a16="http://schemas.microsoft.com/office/drawing/2014/main" id="{7DA41564-22FE-84CA-64C4-3FC6E6CD2DD4}"/>
                </a:ext>
              </a:extLst>
            </p:cNvPr>
            <p:cNvCxnSpPr>
              <a:cxnSpLocks/>
            </p:cNvCxnSpPr>
            <p:nvPr/>
          </p:nvCxnSpPr>
          <p:spPr>
            <a:xfrm>
              <a:off x="8484822" y="5289826"/>
              <a:ext cx="2159487"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77E66D7-0153-7A87-8E50-13BB020F064E}"/>
                </a:ext>
              </a:extLst>
            </p:cNvPr>
            <p:cNvSpPr txBox="1"/>
            <p:nvPr/>
          </p:nvSpPr>
          <p:spPr>
            <a:xfrm>
              <a:off x="9131417" y="5313356"/>
              <a:ext cx="934871" cy="369332"/>
            </a:xfrm>
            <a:prstGeom prst="rect">
              <a:avLst/>
            </a:prstGeom>
            <a:noFill/>
          </p:spPr>
          <p:txBody>
            <a:bodyPr wrap="none" rtlCol="0">
              <a:spAutoFit/>
            </a:bodyPr>
            <a:lstStyle/>
            <a:p>
              <a:r>
                <a:rPr lang="en-US" dirty="0">
                  <a:highlight>
                    <a:srgbClr val="FFFF00"/>
                  </a:highlight>
                </a:rPr>
                <a:t>~35 THz</a:t>
              </a:r>
            </a:p>
          </p:txBody>
        </p:sp>
        <p:sp>
          <p:nvSpPr>
            <p:cNvPr id="44" name="TextBox 43">
              <a:extLst>
                <a:ext uri="{FF2B5EF4-FFF2-40B4-BE49-F238E27FC236}">
                  <a16:creationId xmlns:a16="http://schemas.microsoft.com/office/drawing/2014/main" id="{6251262C-6963-4867-85A5-DC02900E1925}"/>
                </a:ext>
              </a:extLst>
            </p:cNvPr>
            <p:cNvSpPr txBox="1"/>
            <p:nvPr/>
          </p:nvSpPr>
          <p:spPr>
            <a:xfrm>
              <a:off x="9012293" y="3083425"/>
              <a:ext cx="1394934" cy="338554"/>
            </a:xfrm>
            <a:prstGeom prst="rect">
              <a:avLst/>
            </a:prstGeom>
            <a:noFill/>
          </p:spPr>
          <p:txBody>
            <a:bodyPr wrap="none" rtlCol="0">
              <a:spAutoFit/>
            </a:bodyPr>
            <a:lstStyle/>
            <a:p>
              <a:r>
                <a:rPr lang="en-US" sz="1600" b="1" dirty="0"/>
                <a:t>Loss spectrum</a:t>
              </a:r>
            </a:p>
          </p:txBody>
        </p:sp>
      </p:grpSp>
      <p:pic>
        <p:nvPicPr>
          <p:cNvPr id="28" name="Picture 27">
            <a:extLst>
              <a:ext uri="{FF2B5EF4-FFF2-40B4-BE49-F238E27FC236}">
                <a16:creationId xmlns:a16="http://schemas.microsoft.com/office/drawing/2014/main" id="{B8ACE343-5DEC-10D6-B84A-ED44B75A4450}"/>
              </a:ext>
            </a:extLst>
          </p:cNvPr>
          <p:cNvPicPr>
            <a:picLocks noChangeAspect="1"/>
          </p:cNvPicPr>
          <p:nvPr/>
        </p:nvPicPr>
        <p:blipFill>
          <a:blip r:embed="rId8"/>
          <a:stretch>
            <a:fillRect/>
          </a:stretch>
        </p:blipFill>
        <p:spPr>
          <a:xfrm>
            <a:off x="6778048" y="1946655"/>
            <a:ext cx="5224456" cy="4218810"/>
          </a:xfrm>
          <a:prstGeom prst="rect">
            <a:avLst/>
          </a:prstGeom>
        </p:spPr>
      </p:pic>
      <p:pic>
        <p:nvPicPr>
          <p:cNvPr id="30" name="Picture 29">
            <a:extLst>
              <a:ext uri="{FF2B5EF4-FFF2-40B4-BE49-F238E27FC236}">
                <a16:creationId xmlns:a16="http://schemas.microsoft.com/office/drawing/2014/main" id="{AFE5350D-F886-DDAA-7C27-728A07228248}"/>
              </a:ext>
            </a:extLst>
          </p:cNvPr>
          <p:cNvPicPr>
            <a:picLocks noChangeAspect="1"/>
          </p:cNvPicPr>
          <p:nvPr/>
        </p:nvPicPr>
        <p:blipFill>
          <a:blip r:embed="rId9"/>
          <a:stretch>
            <a:fillRect/>
          </a:stretch>
        </p:blipFill>
        <p:spPr>
          <a:xfrm>
            <a:off x="7614420" y="5975824"/>
            <a:ext cx="4287500" cy="575654"/>
          </a:xfrm>
          <a:prstGeom prst="rect">
            <a:avLst/>
          </a:prstGeom>
        </p:spPr>
      </p:pic>
      <p:sp>
        <p:nvSpPr>
          <p:cNvPr id="59" name="TextBox 58">
            <a:extLst>
              <a:ext uri="{FF2B5EF4-FFF2-40B4-BE49-F238E27FC236}">
                <a16:creationId xmlns:a16="http://schemas.microsoft.com/office/drawing/2014/main" id="{73D91282-6B8F-ED53-C73A-C2A5743ED423}"/>
              </a:ext>
            </a:extLst>
          </p:cNvPr>
          <p:cNvSpPr txBox="1"/>
          <p:nvPr/>
        </p:nvSpPr>
        <p:spPr>
          <a:xfrm>
            <a:off x="189496" y="1371697"/>
            <a:ext cx="6278739" cy="833403"/>
          </a:xfrm>
          <a:prstGeom prst="rect">
            <a:avLst/>
          </a:prstGeom>
          <a:noFill/>
        </p:spPr>
        <p:txBody>
          <a:bodyPr wrap="square" rtlCol="0">
            <a:spAutoFit/>
          </a:bodyPr>
          <a:lstStyle/>
          <a:p>
            <a:r>
              <a:rPr lang="en-US" sz="2400" b="1" u="sng" dirty="0"/>
              <a:t>1. Wavelength Assignment based on Raman noise spectrum</a:t>
            </a:r>
          </a:p>
        </p:txBody>
      </p:sp>
      <p:sp>
        <p:nvSpPr>
          <p:cNvPr id="60" name="TextBox 59">
            <a:extLst>
              <a:ext uri="{FF2B5EF4-FFF2-40B4-BE49-F238E27FC236}">
                <a16:creationId xmlns:a16="http://schemas.microsoft.com/office/drawing/2014/main" id="{08BE75AB-F5D4-56D7-8974-9C2B61156EF7}"/>
              </a:ext>
            </a:extLst>
          </p:cNvPr>
          <p:cNvSpPr txBox="1"/>
          <p:nvPr/>
        </p:nvSpPr>
        <p:spPr>
          <a:xfrm>
            <a:off x="7103322" y="1410999"/>
            <a:ext cx="4867294" cy="461665"/>
          </a:xfrm>
          <a:prstGeom prst="rect">
            <a:avLst/>
          </a:prstGeom>
          <a:noFill/>
        </p:spPr>
        <p:txBody>
          <a:bodyPr wrap="none" rtlCol="0">
            <a:spAutoFit/>
          </a:bodyPr>
          <a:lstStyle/>
          <a:p>
            <a:r>
              <a:rPr lang="en-US" sz="2400" b="1" u="sng" dirty="0"/>
              <a:t>2. Narrow spectral-temporal filtering</a:t>
            </a:r>
          </a:p>
        </p:txBody>
      </p:sp>
    </p:spTree>
    <p:extLst>
      <p:ext uri="{BB962C8B-B14F-4D97-AF65-F5344CB8AC3E}">
        <p14:creationId xmlns:p14="http://schemas.microsoft.com/office/powerpoint/2010/main" val="4092937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189ABEE-FCB8-DB77-FF27-2BBC7876511D}"/>
              </a:ext>
            </a:extLst>
          </p:cNvPr>
          <p:cNvGrpSpPr/>
          <p:nvPr/>
        </p:nvGrpSpPr>
        <p:grpSpPr>
          <a:xfrm>
            <a:off x="170289" y="2318920"/>
            <a:ext cx="5198130" cy="3352031"/>
            <a:chOff x="91500" y="2724786"/>
            <a:chExt cx="5611440" cy="3618555"/>
          </a:xfrm>
        </p:grpSpPr>
        <p:pic>
          <p:nvPicPr>
            <p:cNvPr id="3" name="Picture 2">
              <a:extLst>
                <a:ext uri="{FF2B5EF4-FFF2-40B4-BE49-F238E27FC236}">
                  <a16:creationId xmlns:a16="http://schemas.microsoft.com/office/drawing/2014/main" id="{70886AA8-2922-EED1-2A74-02B0841AA1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004" b="238"/>
            <a:stretch/>
          </p:blipFill>
          <p:spPr bwMode="auto">
            <a:xfrm>
              <a:off x="91500" y="2724786"/>
              <a:ext cx="5611440" cy="3618555"/>
            </a:xfrm>
            <a:prstGeom prst="rect">
              <a:avLst/>
            </a:prstGeom>
            <a:noFill/>
            <a:ln>
              <a:noFill/>
            </a:ln>
          </p:spPr>
        </p:pic>
        <p:sp>
          <p:nvSpPr>
            <p:cNvPr id="6" name="Rectangle 5">
              <a:extLst>
                <a:ext uri="{FF2B5EF4-FFF2-40B4-BE49-F238E27FC236}">
                  <a16:creationId xmlns:a16="http://schemas.microsoft.com/office/drawing/2014/main" id="{8B4927BE-FC4A-DFA7-96BF-1BD1BA83387C}"/>
                </a:ext>
              </a:extLst>
            </p:cNvPr>
            <p:cNvSpPr/>
            <p:nvPr/>
          </p:nvSpPr>
          <p:spPr>
            <a:xfrm>
              <a:off x="4000112" y="3638971"/>
              <a:ext cx="1319917" cy="1060350"/>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91744"/>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3011434" y="67128"/>
            <a:ext cx="6712181" cy="954107"/>
          </a:xfrm>
          <a:prstGeom prst="rect">
            <a:avLst/>
          </a:prstGeom>
          <a:noFill/>
        </p:spPr>
        <p:txBody>
          <a:bodyPr wrap="square" rtlCol="0">
            <a:spAutoFit/>
          </a:bodyPr>
          <a:lstStyle/>
          <a:p>
            <a:pPr algn="ctr"/>
            <a:r>
              <a:rPr lang="en-US" sz="2800" b="1" dirty="0">
                <a:solidFill>
                  <a:srgbClr val="0000FF"/>
                </a:solidFill>
              </a:rPr>
              <a:t>What are the Least Noisy Wavelengths for Telecom Quantum-Classical Signals</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sp>
        <p:nvSpPr>
          <p:cNvPr id="9" name="Rectangle 8">
            <a:extLst>
              <a:ext uri="{FF2B5EF4-FFF2-40B4-BE49-F238E27FC236}">
                <a16:creationId xmlns:a16="http://schemas.microsoft.com/office/drawing/2014/main" id="{E7C7986C-7FE3-FBA9-51DD-0011F85ACA49}"/>
              </a:ext>
            </a:extLst>
          </p:cNvPr>
          <p:cNvSpPr/>
          <p:nvPr/>
        </p:nvSpPr>
        <p:spPr>
          <a:xfrm>
            <a:off x="644178" y="2352420"/>
            <a:ext cx="520861" cy="4977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TextBox 37">
            <a:extLst>
              <a:ext uri="{FF2B5EF4-FFF2-40B4-BE49-F238E27FC236}">
                <a16:creationId xmlns:a16="http://schemas.microsoft.com/office/drawing/2014/main" id="{5F49BDD6-B491-9DF8-89AF-5A05F304330C}"/>
              </a:ext>
            </a:extLst>
          </p:cNvPr>
          <p:cNvSpPr txBox="1"/>
          <p:nvPr/>
        </p:nvSpPr>
        <p:spPr>
          <a:xfrm>
            <a:off x="5075510" y="3074889"/>
            <a:ext cx="1663186" cy="1200329"/>
          </a:xfrm>
          <a:prstGeom prst="rect">
            <a:avLst/>
          </a:prstGeom>
          <a:noFill/>
        </p:spPr>
        <p:txBody>
          <a:bodyPr wrap="square" rtlCol="0">
            <a:spAutoFit/>
          </a:bodyPr>
          <a:lstStyle/>
          <a:p>
            <a:r>
              <a:rPr lang="en-US" b="1" dirty="0">
                <a:solidFill>
                  <a:srgbClr val="C00000"/>
                </a:solidFill>
              </a:rPr>
              <a:t>Lowest noise O-band classical channels</a:t>
            </a:r>
          </a:p>
        </p:txBody>
      </p:sp>
      <p:cxnSp>
        <p:nvCxnSpPr>
          <p:cNvPr id="40" name="Straight Arrow Connector 39">
            <a:extLst>
              <a:ext uri="{FF2B5EF4-FFF2-40B4-BE49-F238E27FC236}">
                <a16:creationId xmlns:a16="http://schemas.microsoft.com/office/drawing/2014/main" id="{76BED2B3-C7B0-F07E-D6FB-0FB2B3D2498D}"/>
              </a:ext>
            </a:extLst>
          </p:cNvPr>
          <p:cNvCxnSpPr/>
          <p:nvPr/>
        </p:nvCxnSpPr>
        <p:spPr>
          <a:xfrm>
            <a:off x="2395855" y="2908227"/>
            <a:ext cx="0" cy="194895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2B89699A-1432-FACF-3436-92E0810BFD59}"/>
              </a:ext>
            </a:extLst>
          </p:cNvPr>
          <p:cNvPicPr>
            <a:picLocks noChangeAspect="1"/>
          </p:cNvPicPr>
          <p:nvPr/>
        </p:nvPicPr>
        <p:blipFill>
          <a:blip r:embed="rId6"/>
          <a:stretch>
            <a:fillRect/>
          </a:stretch>
        </p:blipFill>
        <p:spPr>
          <a:xfrm>
            <a:off x="8763352" y="1248501"/>
            <a:ext cx="2929850" cy="1085129"/>
          </a:xfrm>
          <a:prstGeom prst="rect">
            <a:avLst/>
          </a:prstGeom>
        </p:spPr>
      </p:pic>
      <p:pic>
        <p:nvPicPr>
          <p:cNvPr id="41" name="Picture 40">
            <a:extLst>
              <a:ext uri="{FF2B5EF4-FFF2-40B4-BE49-F238E27FC236}">
                <a16:creationId xmlns:a16="http://schemas.microsoft.com/office/drawing/2014/main" id="{67A77FCB-D1D5-96F3-8B05-5DBF316E9EDE}"/>
              </a:ext>
            </a:extLst>
          </p:cNvPr>
          <p:cNvPicPr>
            <a:picLocks noChangeAspect="1"/>
          </p:cNvPicPr>
          <p:nvPr/>
        </p:nvPicPr>
        <p:blipFill>
          <a:blip r:embed="rId7"/>
          <a:stretch>
            <a:fillRect/>
          </a:stretch>
        </p:blipFill>
        <p:spPr>
          <a:xfrm>
            <a:off x="2691560" y="1248501"/>
            <a:ext cx="2798401" cy="1091862"/>
          </a:xfrm>
          <a:prstGeom prst="rect">
            <a:avLst/>
          </a:prstGeom>
        </p:spPr>
      </p:pic>
      <p:sp>
        <p:nvSpPr>
          <p:cNvPr id="17" name="Rectangle 16">
            <a:extLst>
              <a:ext uri="{FF2B5EF4-FFF2-40B4-BE49-F238E27FC236}">
                <a16:creationId xmlns:a16="http://schemas.microsoft.com/office/drawing/2014/main" id="{009A1CA0-E81D-FFF3-4F2E-DF3F5071877B}"/>
              </a:ext>
            </a:extLst>
          </p:cNvPr>
          <p:cNvSpPr/>
          <p:nvPr/>
        </p:nvSpPr>
        <p:spPr>
          <a:xfrm>
            <a:off x="6767842" y="2311652"/>
            <a:ext cx="527224" cy="5384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0" name="Group 19">
            <a:extLst>
              <a:ext uri="{FF2B5EF4-FFF2-40B4-BE49-F238E27FC236}">
                <a16:creationId xmlns:a16="http://schemas.microsoft.com/office/drawing/2014/main" id="{8FC43345-F636-43C4-3536-5902E0734116}"/>
              </a:ext>
            </a:extLst>
          </p:cNvPr>
          <p:cNvGrpSpPr/>
          <p:nvPr/>
        </p:nvGrpSpPr>
        <p:grpSpPr>
          <a:xfrm>
            <a:off x="6487407" y="2351655"/>
            <a:ext cx="5198130" cy="3114052"/>
            <a:chOff x="6800023" y="3429000"/>
            <a:chExt cx="4591579" cy="2901521"/>
          </a:xfrm>
        </p:grpSpPr>
        <p:pic>
          <p:nvPicPr>
            <p:cNvPr id="7" name="Picture 6">
              <a:extLst>
                <a:ext uri="{FF2B5EF4-FFF2-40B4-BE49-F238E27FC236}">
                  <a16:creationId xmlns:a16="http://schemas.microsoft.com/office/drawing/2014/main" id="{9E9328AE-918D-7D26-AE99-CDE801FDE259}"/>
                </a:ext>
              </a:extLst>
            </p:cNvPr>
            <p:cNvPicPr>
              <a:picLocks noChangeAspect="1"/>
            </p:cNvPicPr>
            <p:nvPr/>
          </p:nvPicPr>
          <p:blipFill>
            <a:blip r:embed="rId8"/>
            <a:stretch>
              <a:fillRect/>
            </a:stretch>
          </p:blipFill>
          <p:spPr>
            <a:xfrm>
              <a:off x="6800023" y="3475537"/>
              <a:ext cx="4591579" cy="2854984"/>
            </a:xfrm>
            <a:prstGeom prst="rect">
              <a:avLst/>
            </a:prstGeom>
          </p:spPr>
        </p:pic>
        <p:sp>
          <p:nvSpPr>
            <p:cNvPr id="18" name="Rectangle 17">
              <a:extLst>
                <a:ext uri="{FF2B5EF4-FFF2-40B4-BE49-F238E27FC236}">
                  <a16:creationId xmlns:a16="http://schemas.microsoft.com/office/drawing/2014/main" id="{ADF19130-CBC9-4A8F-BF61-8AA93C1AFA64}"/>
                </a:ext>
              </a:extLst>
            </p:cNvPr>
            <p:cNvSpPr/>
            <p:nvPr/>
          </p:nvSpPr>
          <p:spPr>
            <a:xfrm>
              <a:off x="6940375" y="3429000"/>
              <a:ext cx="4388585" cy="23852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8BE44B9-6787-9AD6-A861-EC146C1A4080}"/>
              </a:ext>
            </a:extLst>
          </p:cNvPr>
          <p:cNvSpPr/>
          <p:nvPr/>
        </p:nvSpPr>
        <p:spPr>
          <a:xfrm>
            <a:off x="7146480" y="3979057"/>
            <a:ext cx="1764026" cy="982250"/>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2EC974F-E4D3-07CB-50C7-63A213CCE9D4}"/>
              </a:ext>
            </a:extLst>
          </p:cNvPr>
          <p:cNvSpPr txBox="1"/>
          <p:nvPr/>
        </p:nvSpPr>
        <p:spPr>
          <a:xfrm>
            <a:off x="6767842" y="5394742"/>
            <a:ext cx="2740337" cy="646331"/>
          </a:xfrm>
          <a:prstGeom prst="rect">
            <a:avLst/>
          </a:prstGeom>
          <a:noFill/>
        </p:spPr>
        <p:txBody>
          <a:bodyPr wrap="square" rtlCol="0">
            <a:spAutoFit/>
          </a:bodyPr>
          <a:lstStyle/>
          <a:p>
            <a:r>
              <a:rPr lang="en-US" b="1" dirty="0">
                <a:solidFill>
                  <a:srgbClr val="C00000"/>
                </a:solidFill>
              </a:rPr>
              <a:t>Lowest noise O-band quantum channels</a:t>
            </a:r>
          </a:p>
        </p:txBody>
      </p:sp>
      <p:pic>
        <p:nvPicPr>
          <p:cNvPr id="8" name="Picture 7">
            <a:extLst>
              <a:ext uri="{FF2B5EF4-FFF2-40B4-BE49-F238E27FC236}">
                <a16:creationId xmlns:a16="http://schemas.microsoft.com/office/drawing/2014/main" id="{EFBCD981-3F65-14EF-CD2A-D92ABBDA3E45}"/>
              </a:ext>
            </a:extLst>
          </p:cNvPr>
          <p:cNvPicPr>
            <a:picLocks noChangeAspect="1"/>
          </p:cNvPicPr>
          <p:nvPr/>
        </p:nvPicPr>
        <p:blipFill>
          <a:blip r:embed="rId9"/>
          <a:stretch>
            <a:fillRect/>
          </a:stretch>
        </p:blipFill>
        <p:spPr>
          <a:xfrm>
            <a:off x="1692679" y="5831204"/>
            <a:ext cx="2913539" cy="866268"/>
          </a:xfrm>
          <a:prstGeom prst="rect">
            <a:avLst/>
          </a:prstGeom>
        </p:spPr>
        <p:style>
          <a:lnRef idx="0">
            <a:schemeClr val="dk1"/>
          </a:lnRef>
          <a:fillRef idx="3">
            <a:schemeClr val="dk1"/>
          </a:fillRef>
          <a:effectRef idx="3">
            <a:schemeClr val="dk1"/>
          </a:effectRef>
          <a:fontRef idx="minor">
            <a:schemeClr val="lt1"/>
          </a:fontRef>
        </p:style>
      </p:pic>
      <p:pic>
        <p:nvPicPr>
          <p:cNvPr id="13" name="Picture 12">
            <a:extLst>
              <a:ext uri="{FF2B5EF4-FFF2-40B4-BE49-F238E27FC236}">
                <a16:creationId xmlns:a16="http://schemas.microsoft.com/office/drawing/2014/main" id="{6090AB08-5180-CCA1-5482-B1959E32713B}"/>
              </a:ext>
            </a:extLst>
          </p:cNvPr>
          <p:cNvPicPr>
            <a:picLocks noChangeAspect="1"/>
          </p:cNvPicPr>
          <p:nvPr/>
        </p:nvPicPr>
        <p:blipFill>
          <a:blip r:embed="rId10"/>
          <a:stretch>
            <a:fillRect/>
          </a:stretch>
        </p:blipFill>
        <p:spPr>
          <a:xfrm>
            <a:off x="7396373" y="6045274"/>
            <a:ext cx="3362169" cy="691822"/>
          </a:xfrm>
          <a:prstGeom prst="rect">
            <a:avLst/>
          </a:prstGeom>
        </p:spPr>
        <p:style>
          <a:lnRef idx="0">
            <a:schemeClr val="dk1"/>
          </a:lnRef>
          <a:fillRef idx="3">
            <a:schemeClr val="dk1"/>
          </a:fillRef>
          <a:effectRef idx="3">
            <a:schemeClr val="dk1"/>
          </a:effectRef>
          <a:fontRef idx="minor">
            <a:schemeClr val="lt1"/>
          </a:fontRef>
        </p:style>
      </p:pic>
      <p:sp>
        <p:nvSpPr>
          <p:cNvPr id="15" name="TextBox 14">
            <a:extLst>
              <a:ext uri="{FF2B5EF4-FFF2-40B4-BE49-F238E27FC236}">
                <a16:creationId xmlns:a16="http://schemas.microsoft.com/office/drawing/2014/main" id="{232DBC7E-B1BA-DFF9-E95C-DAC243F485A9}"/>
              </a:ext>
            </a:extLst>
          </p:cNvPr>
          <p:cNvSpPr txBox="1"/>
          <p:nvPr/>
        </p:nvSpPr>
        <p:spPr>
          <a:xfrm>
            <a:off x="145985" y="1338834"/>
            <a:ext cx="2505851"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b="1" u="sng" dirty="0"/>
              <a:t>Fermi/Caltech/Argonne:</a:t>
            </a:r>
          </a:p>
          <a:p>
            <a:pPr algn="ctr"/>
            <a:r>
              <a:rPr lang="en-US" dirty="0"/>
              <a:t>Quantum = C-, L-band</a:t>
            </a:r>
          </a:p>
          <a:p>
            <a:pPr algn="ctr"/>
            <a:r>
              <a:rPr lang="en-US" dirty="0">
                <a:solidFill>
                  <a:schemeClr val="accent4">
                    <a:lumMod val="60000"/>
                    <a:lumOff val="40000"/>
                  </a:schemeClr>
                </a:solidFill>
              </a:rPr>
              <a:t>Classical = ?</a:t>
            </a:r>
          </a:p>
        </p:txBody>
      </p:sp>
      <p:sp>
        <p:nvSpPr>
          <p:cNvPr id="19" name="TextBox 18">
            <a:extLst>
              <a:ext uri="{FF2B5EF4-FFF2-40B4-BE49-F238E27FC236}">
                <a16:creationId xmlns:a16="http://schemas.microsoft.com/office/drawing/2014/main" id="{1CD5D3DE-627C-D123-04C0-31C4D9799BAE}"/>
              </a:ext>
            </a:extLst>
          </p:cNvPr>
          <p:cNvSpPr txBox="1"/>
          <p:nvPr/>
        </p:nvSpPr>
        <p:spPr>
          <a:xfrm>
            <a:off x="6367525" y="1311019"/>
            <a:ext cx="2275945" cy="101566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b="1" u="sng" dirty="0"/>
              <a:t>Northwestern:</a:t>
            </a:r>
          </a:p>
          <a:p>
            <a:pPr algn="ctr"/>
            <a:r>
              <a:rPr lang="en-US" sz="2000" dirty="0"/>
              <a:t>Quantum = O-band</a:t>
            </a:r>
          </a:p>
          <a:p>
            <a:pPr algn="ctr"/>
            <a:r>
              <a:rPr lang="en-US" sz="2000" dirty="0">
                <a:solidFill>
                  <a:schemeClr val="accent4">
                    <a:lumMod val="60000"/>
                    <a:lumOff val="40000"/>
                  </a:schemeClr>
                </a:solidFill>
              </a:rPr>
              <a:t>Classical = ?</a:t>
            </a:r>
          </a:p>
        </p:txBody>
      </p:sp>
    </p:spTree>
    <p:extLst>
      <p:ext uri="{BB962C8B-B14F-4D97-AF65-F5344CB8AC3E}">
        <p14:creationId xmlns:p14="http://schemas.microsoft.com/office/powerpoint/2010/main" val="194611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582118" y="160767"/>
            <a:ext cx="7362887" cy="830997"/>
          </a:xfrm>
          <a:prstGeom prst="rect">
            <a:avLst/>
          </a:prstGeom>
          <a:noFill/>
        </p:spPr>
        <p:txBody>
          <a:bodyPr wrap="square" rtlCol="0">
            <a:spAutoFit/>
          </a:bodyPr>
          <a:lstStyle/>
          <a:p>
            <a:pPr algn="ctr"/>
            <a:r>
              <a:rPr lang="en-US" sz="2400" b="1" dirty="0">
                <a:solidFill>
                  <a:srgbClr val="0000FF"/>
                </a:solidFill>
              </a:rPr>
              <a:t>Investigating WDM O-band Entanglement and High-Power WDM C-band Classical Communications </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pic>
        <p:nvPicPr>
          <p:cNvPr id="44" name="Graphic 43">
            <a:extLst>
              <a:ext uri="{FF2B5EF4-FFF2-40B4-BE49-F238E27FC236}">
                <a16:creationId xmlns:a16="http://schemas.microsoft.com/office/drawing/2014/main" id="{C96E3BE5-7CA0-4EF2-0368-25E4CDEBCE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7818" y="4365127"/>
            <a:ext cx="2540265" cy="2459192"/>
          </a:xfrm>
          <a:prstGeom prst="rect">
            <a:avLst/>
          </a:prstGeom>
        </p:spPr>
      </p:pic>
      <p:pic>
        <p:nvPicPr>
          <p:cNvPr id="45" name="Graphic 44">
            <a:extLst>
              <a:ext uri="{FF2B5EF4-FFF2-40B4-BE49-F238E27FC236}">
                <a16:creationId xmlns:a16="http://schemas.microsoft.com/office/drawing/2014/main" id="{45062502-9585-4154-9CCD-DF04A291C2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195" y="1766312"/>
            <a:ext cx="2391520" cy="2145805"/>
          </a:xfrm>
          <a:prstGeom prst="rect">
            <a:avLst/>
          </a:prstGeom>
        </p:spPr>
      </p:pic>
      <p:pic>
        <p:nvPicPr>
          <p:cNvPr id="46" name="Picture 45">
            <a:extLst>
              <a:ext uri="{FF2B5EF4-FFF2-40B4-BE49-F238E27FC236}">
                <a16:creationId xmlns:a16="http://schemas.microsoft.com/office/drawing/2014/main" id="{97DB9B96-C69B-4816-5F33-EF8625A9249A}"/>
              </a:ext>
            </a:extLst>
          </p:cNvPr>
          <p:cNvPicPr>
            <a:picLocks noChangeAspect="1"/>
          </p:cNvPicPr>
          <p:nvPr/>
        </p:nvPicPr>
        <p:blipFill>
          <a:blip r:embed="rId9"/>
          <a:stretch>
            <a:fillRect/>
          </a:stretch>
        </p:blipFill>
        <p:spPr>
          <a:xfrm>
            <a:off x="3744261" y="2327643"/>
            <a:ext cx="1904747" cy="3331093"/>
          </a:xfrm>
          <a:prstGeom prst="rect">
            <a:avLst/>
          </a:prstGeom>
        </p:spPr>
      </p:pic>
      <p:cxnSp>
        <p:nvCxnSpPr>
          <p:cNvPr id="47" name="Straight Arrow Connector 46">
            <a:extLst>
              <a:ext uri="{FF2B5EF4-FFF2-40B4-BE49-F238E27FC236}">
                <a16:creationId xmlns:a16="http://schemas.microsoft.com/office/drawing/2014/main" id="{7D17B44F-D7B7-98DC-6491-714D8A430015}"/>
              </a:ext>
            </a:extLst>
          </p:cNvPr>
          <p:cNvCxnSpPr>
            <a:cxnSpLocks/>
          </p:cNvCxnSpPr>
          <p:nvPr/>
        </p:nvCxnSpPr>
        <p:spPr>
          <a:xfrm>
            <a:off x="2817003" y="2627622"/>
            <a:ext cx="777618" cy="5847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702E298-1AB3-14FD-6676-870B359F13F4}"/>
              </a:ext>
            </a:extLst>
          </p:cNvPr>
          <p:cNvCxnSpPr>
            <a:cxnSpLocks/>
          </p:cNvCxnSpPr>
          <p:nvPr/>
        </p:nvCxnSpPr>
        <p:spPr>
          <a:xfrm flipV="1">
            <a:off x="2847076" y="4806233"/>
            <a:ext cx="835071" cy="6833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FF61187-2BFE-0AAA-5BE2-6EA0AED1D289}"/>
              </a:ext>
            </a:extLst>
          </p:cNvPr>
          <p:cNvSpPr txBox="1"/>
          <p:nvPr/>
        </p:nvSpPr>
        <p:spPr>
          <a:xfrm>
            <a:off x="109983" y="3938347"/>
            <a:ext cx="3158942" cy="584775"/>
          </a:xfrm>
          <a:prstGeom prst="rect">
            <a:avLst/>
          </a:prstGeom>
          <a:noFill/>
        </p:spPr>
        <p:txBody>
          <a:bodyPr wrap="none" rtlCol="0">
            <a:spAutoFit/>
          </a:bodyPr>
          <a:lstStyle/>
          <a:p>
            <a:pPr algn="ctr"/>
            <a:r>
              <a:rPr lang="en-US" sz="1600" b="1" dirty="0"/>
              <a:t>11-channel C-band Classical Source</a:t>
            </a:r>
          </a:p>
          <a:p>
            <a:pPr algn="ctr"/>
            <a:r>
              <a:rPr lang="en-US" sz="1600" b="1" dirty="0">
                <a:solidFill>
                  <a:srgbClr val="C00000"/>
                </a:solidFill>
              </a:rPr>
              <a:t>(1549 nm-1565 nm)</a:t>
            </a:r>
          </a:p>
        </p:txBody>
      </p:sp>
      <p:sp>
        <p:nvSpPr>
          <p:cNvPr id="50" name="TextBox 49">
            <a:extLst>
              <a:ext uri="{FF2B5EF4-FFF2-40B4-BE49-F238E27FC236}">
                <a16:creationId xmlns:a16="http://schemas.microsoft.com/office/drawing/2014/main" id="{C9E5A898-F0BB-A7C1-F908-E40D9D92C3EB}"/>
              </a:ext>
            </a:extLst>
          </p:cNvPr>
          <p:cNvSpPr txBox="1"/>
          <p:nvPr/>
        </p:nvSpPr>
        <p:spPr>
          <a:xfrm>
            <a:off x="-37188" y="1247530"/>
            <a:ext cx="3872407" cy="584775"/>
          </a:xfrm>
          <a:prstGeom prst="rect">
            <a:avLst/>
          </a:prstGeom>
          <a:noFill/>
        </p:spPr>
        <p:txBody>
          <a:bodyPr wrap="none" rtlCol="0">
            <a:spAutoFit/>
          </a:bodyPr>
          <a:lstStyle/>
          <a:p>
            <a:pPr algn="ctr"/>
            <a:r>
              <a:rPr lang="en-US" sz="1600" b="1" dirty="0"/>
              <a:t>O-band Entangled Photon Source Spectrum</a:t>
            </a:r>
          </a:p>
          <a:p>
            <a:pPr algn="ctr"/>
            <a:r>
              <a:rPr lang="en-US" sz="1600" b="1" dirty="0">
                <a:solidFill>
                  <a:srgbClr val="C00000"/>
                </a:solidFill>
              </a:rPr>
              <a:t>(1280 nm-1320 nm)</a:t>
            </a:r>
          </a:p>
        </p:txBody>
      </p:sp>
      <p:sp>
        <p:nvSpPr>
          <p:cNvPr id="52" name="TextBox 51">
            <a:extLst>
              <a:ext uri="{FF2B5EF4-FFF2-40B4-BE49-F238E27FC236}">
                <a16:creationId xmlns:a16="http://schemas.microsoft.com/office/drawing/2014/main" id="{C073AB79-1F6B-4971-36DF-24956F9E7154}"/>
              </a:ext>
            </a:extLst>
          </p:cNvPr>
          <p:cNvSpPr txBox="1"/>
          <p:nvPr/>
        </p:nvSpPr>
        <p:spPr>
          <a:xfrm>
            <a:off x="998350" y="2802972"/>
            <a:ext cx="945353" cy="338554"/>
          </a:xfrm>
          <a:prstGeom prst="rect">
            <a:avLst/>
          </a:prstGeom>
          <a:noFill/>
        </p:spPr>
        <p:txBody>
          <a:bodyPr wrap="square" rtlCol="0">
            <a:spAutoFit/>
          </a:bodyPr>
          <a:lstStyle/>
          <a:p>
            <a:pPr algn="ctr"/>
            <a:r>
              <a:rPr lang="en-US" sz="1600" dirty="0"/>
              <a:t>signal</a:t>
            </a:r>
          </a:p>
        </p:txBody>
      </p:sp>
      <p:sp>
        <p:nvSpPr>
          <p:cNvPr id="53" name="TextBox 52">
            <a:extLst>
              <a:ext uri="{FF2B5EF4-FFF2-40B4-BE49-F238E27FC236}">
                <a16:creationId xmlns:a16="http://schemas.microsoft.com/office/drawing/2014/main" id="{2EFD614D-77B1-4576-98C7-664B61040AE8}"/>
              </a:ext>
            </a:extLst>
          </p:cNvPr>
          <p:cNvSpPr txBox="1"/>
          <p:nvPr/>
        </p:nvSpPr>
        <p:spPr>
          <a:xfrm>
            <a:off x="1793725" y="2808453"/>
            <a:ext cx="788393" cy="338554"/>
          </a:xfrm>
          <a:prstGeom prst="rect">
            <a:avLst/>
          </a:prstGeom>
          <a:noFill/>
        </p:spPr>
        <p:txBody>
          <a:bodyPr wrap="square" rtlCol="0">
            <a:spAutoFit/>
          </a:bodyPr>
          <a:lstStyle/>
          <a:p>
            <a:pPr algn="ctr"/>
            <a:r>
              <a:rPr lang="en-US" sz="1600" dirty="0"/>
              <a:t>idler</a:t>
            </a:r>
          </a:p>
        </p:txBody>
      </p:sp>
      <p:sp>
        <p:nvSpPr>
          <p:cNvPr id="54" name="TextBox 53">
            <a:extLst>
              <a:ext uri="{FF2B5EF4-FFF2-40B4-BE49-F238E27FC236}">
                <a16:creationId xmlns:a16="http://schemas.microsoft.com/office/drawing/2014/main" id="{3FCDD509-91B9-1577-F966-9358AB87D664}"/>
              </a:ext>
            </a:extLst>
          </p:cNvPr>
          <p:cNvSpPr txBox="1"/>
          <p:nvPr/>
        </p:nvSpPr>
        <p:spPr>
          <a:xfrm>
            <a:off x="4402267" y="3895985"/>
            <a:ext cx="1306255" cy="369332"/>
          </a:xfrm>
          <a:prstGeom prst="rect">
            <a:avLst/>
          </a:prstGeom>
          <a:noFill/>
        </p:spPr>
        <p:txBody>
          <a:bodyPr wrap="none" rtlCol="0">
            <a:spAutoFit/>
          </a:bodyPr>
          <a:lstStyle/>
          <a:p>
            <a:r>
              <a:rPr lang="en-US" dirty="0">
                <a:solidFill>
                  <a:schemeClr val="bg1">
                    <a:lumMod val="95000"/>
                  </a:schemeClr>
                </a:solidFill>
              </a:rPr>
              <a:t>Coexistence</a:t>
            </a:r>
          </a:p>
        </p:txBody>
      </p:sp>
      <p:sp>
        <p:nvSpPr>
          <p:cNvPr id="55" name="TextBox 54">
            <a:extLst>
              <a:ext uri="{FF2B5EF4-FFF2-40B4-BE49-F238E27FC236}">
                <a16:creationId xmlns:a16="http://schemas.microsoft.com/office/drawing/2014/main" id="{2882EC6F-110E-4DC0-3AA6-FC8FF7AD307F}"/>
              </a:ext>
            </a:extLst>
          </p:cNvPr>
          <p:cNvSpPr txBox="1"/>
          <p:nvPr/>
        </p:nvSpPr>
        <p:spPr>
          <a:xfrm>
            <a:off x="4106964" y="2756062"/>
            <a:ext cx="481222" cy="369332"/>
          </a:xfrm>
          <a:prstGeom prst="rect">
            <a:avLst/>
          </a:prstGeom>
          <a:noFill/>
        </p:spPr>
        <p:txBody>
          <a:bodyPr wrap="none" rtlCol="0">
            <a:spAutoFit/>
          </a:bodyPr>
          <a:lstStyle/>
          <a:p>
            <a:r>
              <a:rPr lang="en-US" dirty="0">
                <a:solidFill>
                  <a:schemeClr val="bg1"/>
                </a:solidFill>
              </a:rPr>
              <a:t>NU</a:t>
            </a:r>
          </a:p>
        </p:txBody>
      </p:sp>
      <p:sp>
        <p:nvSpPr>
          <p:cNvPr id="56" name="TextBox 55">
            <a:extLst>
              <a:ext uri="{FF2B5EF4-FFF2-40B4-BE49-F238E27FC236}">
                <a16:creationId xmlns:a16="http://schemas.microsoft.com/office/drawing/2014/main" id="{ADFF733E-09F2-84EA-F348-BC071DEFBA1F}"/>
              </a:ext>
            </a:extLst>
          </p:cNvPr>
          <p:cNvSpPr txBox="1"/>
          <p:nvPr/>
        </p:nvSpPr>
        <p:spPr>
          <a:xfrm>
            <a:off x="4707176" y="5104120"/>
            <a:ext cx="966803" cy="369332"/>
          </a:xfrm>
          <a:prstGeom prst="rect">
            <a:avLst/>
          </a:prstGeom>
          <a:noFill/>
        </p:spPr>
        <p:txBody>
          <a:bodyPr wrap="none" rtlCol="0">
            <a:spAutoFit/>
          </a:bodyPr>
          <a:lstStyle/>
          <a:p>
            <a:r>
              <a:rPr lang="en-US" dirty="0">
                <a:solidFill>
                  <a:schemeClr val="bg1"/>
                </a:solidFill>
              </a:rPr>
              <a:t>Starlight</a:t>
            </a:r>
          </a:p>
        </p:txBody>
      </p:sp>
      <p:cxnSp>
        <p:nvCxnSpPr>
          <p:cNvPr id="4" name="Straight Arrow Connector 3">
            <a:extLst>
              <a:ext uri="{FF2B5EF4-FFF2-40B4-BE49-F238E27FC236}">
                <a16:creationId xmlns:a16="http://schemas.microsoft.com/office/drawing/2014/main" id="{DCCBEBEB-3C2A-DE21-67B3-7D053EB750DB}"/>
              </a:ext>
            </a:extLst>
          </p:cNvPr>
          <p:cNvCxnSpPr>
            <a:cxnSpLocks/>
          </p:cNvCxnSpPr>
          <p:nvPr/>
        </p:nvCxnSpPr>
        <p:spPr>
          <a:xfrm flipH="1" flipV="1">
            <a:off x="3953778" y="3150037"/>
            <a:ext cx="388975" cy="2239549"/>
          </a:xfrm>
          <a:prstGeom prst="straightConnector1">
            <a:avLst/>
          </a:prstGeom>
          <a:ln w="57150">
            <a:solidFill>
              <a:schemeClr val="bg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CC8788-B105-9511-D899-F21537C98077}"/>
              </a:ext>
            </a:extLst>
          </p:cNvPr>
          <p:cNvGrpSpPr/>
          <p:nvPr/>
        </p:nvGrpSpPr>
        <p:grpSpPr>
          <a:xfrm>
            <a:off x="6107649" y="1766312"/>
            <a:ext cx="5636708" cy="4179635"/>
            <a:chOff x="42719" y="2009626"/>
            <a:chExt cx="6201744" cy="4427126"/>
          </a:xfrm>
        </p:grpSpPr>
        <p:sp>
          <p:nvSpPr>
            <p:cNvPr id="8" name="TextBox 7">
              <a:extLst>
                <a:ext uri="{FF2B5EF4-FFF2-40B4-BE49-F238E27FC236}">
                  <a16:creationId xmlns:a16="http://schemas.microsoft.com/office/drawing/2014/main" id="{B20E7648-6539-F35C-1053-5385C8253226}"/>
                </a:ext>
              </a:extLst>
            </p:cNvPr>
            <p:cNvSpPr txBox="1"/>
            <p:nvPr/>
          </p:nvSpPr>
          <p:spPr>
            <a:xfrm>
              <a:off x="141856" y="4749933"/>
              <a:ext cx="1501164" cy="584775"/>
            </a:xfrm>
            <a:prstGeom prst="rect">
              <a:avLst/>
            </a:prstGeom>
            <a:noFill/>
          </p:spPr>
          <p:txBody>
            <a:bodyPr wrap="square" rtlCol="0">
              <a:spAutoFit/>
            </a:bodyPr>
            <a:lstStyle/>
            <a:p>
              <a:pPr algn="ctr"/>
              <a:r>
                <a:rPr lang="en-US" sz="1600" dirty="0"/>
                <a:t>Raman noise count rates</a:t>
              </a:r>
            </a:p>
          </p:txBody>
        </p:sp>
        <p:sp>
          <p:nvSpPr>
            <p:cNvPr id="9" name="TextBox 8">
              <a:extLst>
                <a:ext uri="{FF2B5EF4-FFF2-40B4-BE49-F238E27FC236}">
                  <a16:creationId xmlns:a16="http://schemas.microsoft.com/office/drawing/2014/main" id="{0E4188E0-FBFF-4230-4631-642161774E73}"/>
                </a:ext>
              </a:extLst>
            </p:cNvPr>
            <p:cNvSpPr txBox="1"/>
            <p:nvPr/>
          </p:nvSpPr>
          <p:spPr>
            <a:xfrm>
              <a:off x="42719" y="2604195"/>
              <a:ext cx="1501164" cy="1077218"/>
            </a:xfrm>
            <a:prstGeom prst="rect">
              <a:avLst/>
            </a:prstGeom>
            <a:noFill/>
          </p:spPr>
          <p:txBody>
            <a:bodyPr wrap="square" rtlCol="0">
              <a:spAutoFit/>
            </a:bodyPr>
            <a:lstStyle/>
            <a:p>
              <a:pPr algn="ctr"/>
              <a:r>
                <a:rPr lang="en-US" sz="1600" dirty="0"/>
                <a:t>Entangled two-photon interference visibility</a:t>
              </a:r>
            </a:p>
          </p:txBody>
        </p:sp>
        <p:grpSp>
          <p:nvGrpSpPr>
            <p:cNvPr id="13" name="Group 12">
              <a:extLst>
                <a:ext uri="{FF2B5EF4-FFF2-40B4-BE49-F238E27FC236}">
                  <a16:creationId xmlns:a16="http://schemas.microsoft.com/office/drawing/2014/main" id="{681076CA-A5D9-6FCD-1AFD-9B06BCF9ABC1}"/>
                </a:ext>
              </a:extLst>
            </p:cNvPr>
            <p:cNvGrpSpPr/>
            <p:nvPr/>
          </p:nvGrpSpPr>
          <p:grpSpPr>
            <a:xfrm>
              <a:off x="1384954" y="2009626"/>
              <a:ext cx="4859509" cy="4427126"/>
              <a:chOff x="1529598" y="2271089"/>
              <a:chExt cx="4859509" cy="4427126"/>
            </a:xfrm>
          </p:grpSpPr>
          <p:pic>
            <p:nvPicPr>
              <p:cNvPr id="18" name="Graphic 17">
                <a:extLst>
                  <a:ext uri="{FF2B5EF4-FFF2-40B4-BE49-F238E27FC236}">
                    <a16:creationId xmlns:a16="http://schemas.microsoft.com/office/drawing/2014/main" id="{8C3E3848-6B55-4D10-6B52-6B4A31A48D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29598" y="2271089"/>
                <a:ext cx="4859509" cy="4427126"/>
              </a:xfrm>
              <a:prstGeom prst="rect">
                <a:avLst/>
              </a:prstGeom>
            </p:spPr>
          </p:pic>
          <p:sp>
            <p:nvSpPr>
              <p:cNvPr id="19" name="Rectangle 18">
                <a:extLst>
                  <a:ext uri="{FF2B5EF4-FFF2-40B4-BE49-F238E27FC236}">
                    <a16:creationId xmlns:a16="http://schemas.microsoft.com/office/drawing/2014/main" id="{FF6445CF-252F-B2E4-8893-750C32382BEB}"/>
                  </a:ext>
                </a:extLst>
              </p:cNvPr>
              <p:cNvSpPr/>
              <p:nvPr/>
            </p:nvSpPr>
            <p:spPr>
              <a:xfrm>
                <a:off x="1631504" y="2352888"/>
                <a:ext cx="427711" cy="4146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174AE29D-B6FB-A668-B38F-A630360EF91B}"/>
                  </a:ext>
                </a:extLst>
              </p:cNvPr>
              <p:cNvSpPr/>
              <p:nvPr/>
            </p:nvSpPr>
            <p:spPr>
              <a:xfrm>
                <a:off x="1688527" y="4281639"/>
                <a:ext cx="427711" cy="4146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541CBDD3-9D93-C3D0-CECA-0CDAE41B63D8}"/>
                </a:ext>
              </a:extLst>
            </p:cNvPr>
            <p:cNvSpPr/>
            <p:nvPr/>
          </p:nvSpPr>
          <p:spPr>
            <a:xfrm>
              <a:off x="2417979" y="2953012"/>
              <a:ext cx="1227888" cy="823741"/>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116AFA0A-DD47-A900-359B-2B1CB5039329}"/>
                </a:ext>
              </a:extLst>
            </p:cNvPr>
            <p:cNvSpPr/>
            <p:nvPr/>
          </p:nvSpPr>
          <p:spPr>
            <a:xfrm>
              <a:off x="2365047" y="4562394"/>
              <a:ext cx="1227888" cy="66715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1" name="TextBox 20">
            <a:extLst>
              <a:ext uri="{FF2B5EF4-FFF2-40B4-BE49-F238E27FC236}">
                <a16:creationId xmlns:a16="http://schemas.microsoft.com/office/drawing/2014/main" id="{61EA3EAC-10D5-E23C-33CD-639D0E6746B5}"/>
              </a:ext>
            </a:extLst>
          </p:cNvPr>
          <p:cNvSpPr txBox="1"/>
          <p:nvPr/>
        </p:nvSpPr>
        <p:spPr>
          <a:xfrm>
            <a:off x="5908075" y="1280978"/>
            <a:ext cx="6283925" cy="646331"/>
          </a:xfrm>
          <a:prstGeom prst="rect">
            <a:avLst/>
          </a:prstGeom>
          <a:noFill/>
        </p:spPr>
        <p:txBody>
          <a:bodyPr wrap="square" rtlCol="0">
            <a:spAutoFit/>
          </a:bodyPr>
          <a:lstStyle/>
          <a:p>
            <a:pPr algn="ctr"/>
            <a:r>
              <a:rPr lang="en-US" b="1" dirty="0"/>
              <a:t>Impact of noise on </a:t>
            </a:r>
            <a:r>
              <a:rPr lang="en-US" b="1" dirty="0">
                <a:solidFill>
                  <a:srgbClr val="C00000"/>
                </a:solidFill>
              </a:rPr>
              <a:t>16 different 50-GHz filtered O-band channels </a:t>
            </a:r>
            <a:r>
              <a:rPr lang="en-US" b="1" dirty="0"/>
              <a:t>across 1280 nm-1320 nm with </a:t>
            </a:r>
            <a:r>
              <a:rPr lang="en-US" b="1" dirty="0">
                <a:solidFill>
                  <a:srgbClr val="C00000"/>
                </a:solidFill>
              </a:rPr>
              <a:t>up to 18.1 dBm C-band power</a:t>
            </a:r>
          </a:p>
        </p:txBody>
      </p:sp>
      <p:cxnSp>
        <p:nvCxnSpPr>
          <p:cNvPr id="24" name="Straight Arrow Connector 23">
            <a:extLst>
              <a:ext uri="{FF2B5EF4-FFF2-40B4-BE49-F238E27FC236}">
                <a16:creationId xmlns:a16="http://schemas.microsoft.com/office/drawing/2014/main" id="{A48C6882-AF72-B170-4C29-9B104DB02408}"/>
              </a:ext>
            </a:extLst>
          </p:cNvPr>
          <p:cNvCxnSpPr>
            <a:cxnSpLocks/>
          </p:cNvCxnSpPr>
          <p:nvPr/>
        </p:nvCxnSpPr>
        <p:spPr>
          <a:xfrm flipV="1">
            <a:off x="8960389" y="5721829"/>
            <a:ext cx="0" cy="392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01D96E1-EC86-C987-F935-27BD82117BA9}"/>
              </a:ext>
            </a:extLst>
          </p:cNvPr>
          <p:cNvSpPr txBox="1"/>
          <p:nvPr/>
        </p:nvSpPr>
        <p:spPr>
          <a:xfrm>
            <a:off x="7779904" y="6138893"/>
            <a:ext cx="2540265"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b="1" dirty="0">
                <a:solidFill>
                  <a:srgbClr val="FFFF00"/>
                </a:solidFill>
              </a:rPr>
              <a:t>Optimized channels clearly outperform others</a:t>
            </a:r>
          </a:p>
        </p:txBody>
      </p:sp>
      <p:pic>
        <p:nvPicPr>
          <p:cNvPr id="30" name="Picture 29">
            <a:extLst>
              <a:ext uri="{FF2B5EF4-FFF2-40B4-BE49-F238E27FC236}">
                <a16:creationId xmlns:a16="http://schemas.microsoft.com/office/drawing/2014/main" id="{DEA235AB-20BC-3314-E0A5-2CBABECBC89A}"/>
              </a:ext>
            </a:extLst>
          </p:cNvPr>
          <p:cNvPicPr>
            <a:picLocks noChangeAspect="1"/>
          </p:cNvPicPr>
          <p:nvPr/>
        </p:nvPicPr>
        <p:blipFill>
          <a:blip r:embed="rId12"/>
          <a:stretch>
            <a:fillRect/>
          </a:stretch>
        </p:blipFill>
        <p:spPr>
          <a:xfrm>
            <a:off x="3145534" y="5859153"/>
            <a:ext cx="3930532" cy="808772"/>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235150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0002AE-9ECE-44B3-A846-007108D25E58}"/>
              </a:ext>
            </a:extLst>
          </p:cNvPr>
          <p:cNvSpPr txBox="1"/>
          <p:nvPr/>
        </p:nvSpPr>
        <p:spPr>
          <a:xfrm flipH="1">
            <a:off x="0" y="6611779"/>
            <a:ext cx="2913529" cy="246221"/>
          </a:xfrm>
          <a:prstGeom prst="rect">
            <a:avLst/>
          </a:prstGeom>
          <a:noFill/>
        </p:spPr>
        <p:txBody>
          <a:bodyPr wrap="square" rtlCol="0">
            <a:spAutoFit/>
          </a:bodyPr>
          <a:lstStyle/>
          <a:p>
            <a:r>
              <a:rPr lang="en-US" sz="1000" dirty="0">
                <a:solidFill>
                  <a:srgbClr val="7030A0"/>
                </a:solidFill>
                <a:effectLst>
                  <a:outerShdw blurRad="38100" dist="38100" dir="2700000" algn="tl">
                    <a:srgbClr val="000000">
                      <a:alpha val="43137"/>
                    </a:srgbClr>
                  </a:outerShdw>
                </a:effectLst>
              </a:rPr>
              <a:t>Center for Photonic Communication and Computing</a:t>
            </a:r>
          </a:p>
        </p:txBody>
      </p:sp>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740885" y="314501"/>
            <a:ext cx="6756221" cy="584775"/>
          </a:xfrm>
          <a:prstGeom prst="rect">
            <a:avLst/>
          </a:prstGeom>
          <a:noFill/>
        </p:spPr>
        <p:txBody>
          <a:bodyPr wrap="square" rtlCol="0">
            <a:spAutoFit/>
          </a:bodyPr>
          <a:lstStyle/>
          <a:p>
            <a:pPr algn="ctr"/>
            <a:r>
              <a:rPr lang="en-US" sz="3200" b="1" dirty="0">
                <a:solidFill>
                  <a:srgbClr val="0000FF"/>
                </a:solidFill>
              </a:rPr>
              <a:t>Comparison to state-of-the-art</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pic>
        <p:nvPicPr>
          <p:cNvPr id="2" name="Picture 1">
            <a:extLst>
              <a:ext uri="{FF2B5EF4-FFF2-40B4-BE49-F238E27FC236}">
                <a16:creationId xmlns:a16="http://schemas.microsoft.com/office/drawing/2014/main" id="{4EAA09EF-30CE-2557-7030-4FBFDDAEDF6C}"/>
              </a:ext>
            </a:extLst>
          </p:cNvPr>
          <p:cNvPicPr>
            <a:picLocks noChangeAspect="1"/>
          </p:cNvPicPr>
          <p:nvPr/>
        </p:nvPicPr>
        <p:blipFill>
          <a:blip r:embed="rId5"/>
          <a:stretch>
            <a:fillRect/>
          </a:stretch>
        </p:blipFill>
        <p:spPr>
          <a:xfrm>
            <a:off x="0" y="2386541"/>
            <a:ext cx="4370937" cy="1173734"/>
          </a:xfrm>
          <a:prstGeom prst="rect">
            <a:avLst/>
          </a:prstGeom>
        </p:spPr>
      </p:pic>
      <p:pic>
        <p:nvPicPr>
          <p:cNvPr id="3" name="Picture 2">
            <a:extLst>
              <a:ext uri="{FF2B5EF4-FFF2-40B4-BE49-F238E27FC236}">
                <a16:creationId xmlns:a16="http://schemas.microsoft.com/office/drawing/2014/main" id="{F90BEC9D-B4C2-D675-FF55-EBF2729A82E1}"/>
              </a:ext>
            </a:extLst>
          </p:cNvPr>
          <p:cNvPicPr>
            <a:picLocks noChangeAspect="1"/>
          </p:cNvPicPr>
          <p:nvPr/>
        </p:nvPicPr>
        <p:blipFill rotWithShape="1">
          <a:blip r:embed="rId6"/>
          <a:srcRect l="-1" t="-1" r="2474" b="63615"/>
          <a:stretch/>
        </p:blipFill>
        <p:spPr>
          <a:xfrm>
            <a:off x="61514" y="3560275"/>
            <a:ext cx="4356561" cy="1322136"/>
          </a:xfrm>
          <a:prstGeom prst="rect">
            <a:avLst/>
          </a:prstGeom>
        </p:spPr>
      </p:pic>
      <p:sp>
        <p:nvSpPr>
          <p:cNvPr id="8" name="TextBox 7">
            <a:extLst>
              <a:ext uri="{FF2B5EF4-FFF2-40B4-BE49-F238E27FC236}">
                <a16:creationId xmlns:a16="http://schemas.microsoft.com/office/drawing/2014/main" id="{E2EC8C38-45B9-E785-5FBA-2FBBA083A85A}"/>
              </a:ext>
            </a:extLst>
          </p:cNvPr>
          <p:cNvSpPr txBox="1"/>
          <p:nvPr/>
        </p:nvSpPr>
        <p:spPr>
          <a:xfrm>
            <a:off x="6060440" y="1295924"/>
            <a:ext cx="5384800" cy="1200329"/>
          </a:xfrm>
          <a:prstGeom prst="rect">
            <a:avLst/>
          </a:prstGeom>
          <a:noFill/>
        </p:spPr>
        <p:txBody>
          <a:bodyPr wrap="square" rtlCol="0">
            <a:spAutoFit/>
          </a:bodyPr>
          <a:lstStyle/>
          <a:p>
            <a:r>
              <a:rPr lang="en-US" dirty="0"/>
              <a:t>-</a:t>
            </a:r>
            <a:r>
              <a:rPr lang="en-US" b="1" dirty="0"/>
              <a:t> </a:t>
            </a:r>
            <a:r>
              <a:rPr lang="en-US" b="1" dirty="0">
                <a:solidFill>
                  <a:srgbClr val="FF0000"/>
                </a:solidFill>
              </a:rPr>
              <a:t>Multi-wavelength</a:t>
            </a:r>
            <a:r>
              <a:rPr lang="en-US" b="1" dirty="0">
                <a:sym typeface="Wingdings" panose="05000000000000000000" pitchFamily="2" charset="2"/>
              </a:rPr>
              <a:t> </a:t>
            </a:r>
            <a:r>
              <a:rPr lang="en-US" dirty="0">
                <a:sym typeface="Wingdings" panose="05000000000000000000" pitchFamily="2" charset="2"/>
              </a:rPr>
              <a:t>and </a:t>
            </a:r>
            <a:r>
              <a:rPr lang="en-US" b="1" dirty="0">
                <a:solidFill>
                  <a:srgbClr val="FF0000"/>
                </a:solidFill>
                <a:sym typeface="Wingdings" panose="05000000000000000000" pitchFamily="2" charset="2"/>
              </a:rPr>
              <a:t>entangled</a:t>
            </a:r>
            <a:r>
              <a:rPr lang="en-US" dirty="0">
                <a:sym typeface="Wingdings" panose="05000000000000000000" pitchFamily="2" charset="2"/>
              </a:rPr>
              <a:t> photon</a:t>
            </a:r>
          </a:p>
          <a:p>
            <a:r>
              <a:rPr lang="en-US" dirty="0">
                <a:sym typeface="Wingdings" panose="05000000000000000000" pitchFamily="2" charset="2"/>
              </a:rPr>
              <a:t>- </a:t>
            </a:r>
            <a:r>
              <a:rPr lang="en-US" b="1" dirty="0">
                <a:solidFill>
                  <a:srgbClr val="FF0000"/>
                </a:solidFill>
                <a:sym typeface="Wingdings" panose="05000000000000000000" pitchFamily="2" charset="2"/>
              </a:rPr>
              <a:t>18 dBm </a:t>
            </a:r>
            <a:r>
              <a:rPr lang="en-US" dirty="0">
                <a:sym typeface="Wingdings" panose="05000000000000000000" pitchFamily="2" charset="2"/>
              </a:rPr>
              <a:t>over </a:t>
            </a:r>
            <a:r>
              <a:rPr lang="en-US" b="1" dirty="0">
                <a:solidFill>
                  <a:srgbClr val="FF0000"/>
                </a:solidFill>
                <a:sym typeface="Wingdings" panose="05000000000000000000" pitchFamily="2" charset="2"/>
              </a:rPr>
              <a:t>48 km </a:t>
            </a:r>
            <a:r>
              <a:rPr lang="en-US" dirty="0">
                <a:sym typeface="Wingdings" panose="05000000000000000000" pitchFamily="2" charset="2"/>
              </a:rPr>
              <a:t>installed fiber</a:t>
            </a:r>
          </a:p>
          <a:p>
            <a:r>
              <a:rPr lang="en-US" dirty="0">
                <a:sym typeface="Wingdings" panose="05000000000000000000" pitchFamily="2" charset="2"/>
              </a:rPr>
              <a:t>- Found that </a:t>
            </a:r>
            <a:r>
              <a:rPr lang="en-US" b="1" dirty="0">
                <a:solidFill>
                  <a:srgbClr val="FF0000"/>
                </a:solidFill>
                <a:sym typeface="Wingdings" panose="05000000000000000000" pitchFamily="2" charset="2"/>
              </a:rPr>
              <a:t>1310 nm is generally not best </a:t>
            </a:r>
            <a:r>
              <a:rPr lang="en-US" dirty="0">
                <a:sym typeface="Wingdings" panose="05000000000000000000" pitchFamily="2" charset="2"/>
              </a:rPr>
              <a:t>wavelength to choose</a:t>
            </a:r>
            <a:endParaRPr lang="en-US" dirty="0"/>
          </a:p>
        </p:txBody>
      </p:sp>
      <p:sp>
        <p:nvSpPr>
          <p:cNvPr id="9" name="TextBox 8">
            <a:extLst>
              <a:ext uri="{FF2B5EF4-FFF2-40B4-BE49-F238E27FC236}">
                <a16:creationId xmlns:a16="http://schemas.microsoft.com/office/drawing/2014/main" id="{8A33CB04-9A80-1254-DAB1-4D4707C1C63A}"/>
              </a:ext>
            </a:extLst>
          </p:cNvPr>
          <p:cNvSpPr txBox="1"/>
          <p:nvPr/>
        </p:nvSpPr>
        <p:spPr>
          <a:xfrm>
            <a:off x="61101" y="1323890"/>
            <a:ext cx="5209888" cy="923330"/>
          </a:xfrm>
          <a:prstGeom prst="rect">
            <a:avLst/>
          </a:prstGeom>
          <a:noFill/>
        </p:spPr>
        <p:txBody>
          <a:bodyPr wrap="none" rtlCol="0">
            <a:spAutoFit/>
          </a:bodyPr>
          <a:lstStyle/>
          <a:p>
            <a:r>
              <a:rPr lang="en-US" dirty="0"/>
              <a:t>- </a:t>
            </a:r>
            <a:r>
              <a:rPr lang="en-US" dirty="0">
                <a:solidFill>
                  <a:srgbClr val="FF0000"/>
                </a:solidFill>
              </a:rPr>
              <a:t>Single channel/single photon 1310 nm QKD</a:t>
            </a:r>
          </a:p>
          <a:p>
            <a:r>
              <a:rPr lang="en-US" dirty="0"/>
              <a:t>- Coexistence over </a:t>
            </a:r>
            <a:r>
              <a:rPr lang="en-US" dirty="0">
                <a:solidFill>
                  <a:srgbClr val="FF0000"/>
                </a:solidFill>
              </a:rPr>
              <a:t>66 km </a:t>
            </a:r>
            <a:r>
              <a:rPr lang="en-US" dirty="0"/>
              <a:t>commercial backbone fiber</a:t>
            </a:r>
          </a:p>
          <a:p>
            <a:r>
              <a:rPr lang="en-US" dirty="0">
                <a:solidFill>
                  <a:srgbClr val="FF0000"/>
                </a:solidFill>
              </a:rPr>
              <a:t>21 dBm </a:t>
            </a:r>
            <a:r>
              <a:rPr lang="en-US" dirty="0"/>
              <a:t>of WDM C-band power/ </a:t>
            </a:r>
            <a:r>
              <a:rPr lang="en-US" dirty="0" err="1"/>
              <a:t>Tbps</a:t>
            </a:r>
            <a:r>
              <a:rPr lang="en-US" dirty="0"/>
              <a:t> classical rates</a:t>
            </a:r>
          </a:p>
        </p:txBody>
      </p:sp>
      <p:sp>
        <p:nvSpPr>
          <p:cNvPr id="20" name="Diagonal Stripe 19">
            <a:extLst>
              <a:ext uri="{FF2B5EF4-FFF2-40B4-BE49-F238E27FC236}">
                <a16:creationId xmlns:a16="http://schemas.microsoft.com/office/drawing/2014/main" id="{F1F8819A-51A1-196C-1217-397132344FB6}"/>
              </a:ext>
            </a:extLst>
          </p:cNvPr>
          <p:cNvSpPr/>
          <p:nvPr/>
        </p:nvSpPr>
        <p:spPr>
          <a:xfrm rot="8157724">
            <a:off x="2648120" y="5264513"/>
            <a:ext cx="903856" cy="965162"/>
          </a:xfrm>
          <a:prstGeom prst="diagStrip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cxnSp>
        <p:nvCxnSpPr>
          <p:cNvPr id="22" name="Straight Arrow Connector 21">
            <a:extLst>
              <a:ext uri="{FF2B5EF4-FFF2-40B4-BE49-F238E27FC236}">
                <a16:creationId xmlns:a16="http://schemas.microsoft.com/office/drawing/2014/main" id="{AFC0D4BE-6DA7-6A27-B56C-6DB2A50ACE9B}"/>
              </a:ext>
            </a:extLst>
          </p:cNvPr>
          <p:cNvCxnSpPr/>
          <p:nvPr/>
        </p:nvCxnSpPr>
        <p:spPr>
          <a:xfrm>
            <a:off x="2233774" y="5305042"/>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3E1583B-30D8-3DB0-05F9-C54167958765}"/>
              </a:ext>
            </a:extLst>
          </p:cNvPr>
          <p:cNvCxnSpPr/>
          <p:nvPr/>
        </p:nvCxnSpPr>
        <p:spPr>
          <a:xfrm>
            <a:off x="2233774" y="5467067"/>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F6917D-C31A-017C-8886-5879D1CD84B5}"/>
              </a:ext>
            </a:extLst>
          </p:cNvPr>
          <p:cNvCxnSpPr/>
          <p:nvPr/>
        </p:nvCxnSpPr>
        <p:spPr>
          <a:xfrm>
            <a:off x="2233774" y="5602695"/>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CD4C45C-724D-F71C-2196-A8860CBCFD3B}"/>
              </a:ext>
            </a:extLst>
          </p:cNvPr>
          <p:cNvCxnSpPr/>
          <p:nvPr/>
        </p:nvCxnSpPr>
        <p:spPr>
          <a:xfrm>
            <a:off x="2233774" y="6254540"/>
            <a:ext cx="86627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7C0EB01-82EC-5EA5-DB89-5B5D04A77AA3}"/>
              </a:ext>
            </a:extLst>
          </p:cNvPr>
          <p:cNvSpPr txBox="1"/>
          <p:nvPr/>
        </p:nvSpPr>
        <p:spPr>
          <a:xfrm>
            <a:off x="206153" y="5965448"/>
            <a:ext cx="1984198" cy="646331"/>
          </a:xfrm>
          <a:prstGeom prst="rect">
            <a:avLst/>
          </a:prstGeom>
          <a:noFill/>
        </p:spPr>
        <p:txBody>
          <a:bodyPr wrap="none" rtlCol="0">
            <a:spAutoFit/>
          </a:bodyPr>
          <a:lstStyle/>
          <a:p>
            <a:pPr algn="ctr"/>
            <a:r>
              <a:rPr lang="en-US" dirty="0">
                <a:solidFill>
                  <a:srgbClr val="C00000"/>
                </a:solidFill>
              </a:rPr>
              <a:t>1310 single photon</a:t>
            </a:r>
          </a:p>
          <a:p>
            <a:pPr algn="ctr"/>
            <a:r>
              <a:rPr lang="en-US" dirty="0">
                <a:solidFill>
                  <a:srgbClr val="C00000"/>
                </a:solidFill>
              </a:rPr>
              <a:t>(single </a:t>
            </a:r>
            <a:r>
              <a:rPr lang="el-GR" b="0" i="0" dirty="0">
                <a:solidFill>
                  <a:srgbClr val="C00000"/>
                </a:solidFill>
                <a:effectLst/>
                <a:latin typeface="Google Sans"/>
              </a:rPr>
              <a:t>λ</a:t>
            </a:r>
            <a:r>
              <a:rPr lang="en-US" b="0" i="0" dirty="0">
                <a:solidFill>
                  <a:srgbClr val="C00000"/>
                </a:solidFill>
                <a:effectLst/>
                <a:latin typeface="Google Sans"/>
              </a:rPr>
              <a:t>)</a:t>
            </a:r>
            <a:endParaRPr lang="en-US" dirty="0">
              <a:solidFill>
                <a:srgbClr val="C00000"/>
              </a:solidFill>
            </a:endParaRPr>
          </a:p>
        </p:txBody>
      </p:sp>
      <p:sp>
        <p:nvSpPr>
          <p:cNvPr id="29" name="TextBox 28">
            <a:extLst>
              <a:ext uri="{FF2B5EF4-FFF2-40B4-BE49-F238E27FC236}">
                <a16:creationId xmlns:a16="http://schemas.microsoft.com/office/drawing/2014/main" id="{920EE93D-1C24-F1E4-2A00-3794E8EACC39}"/>
              </a:ext>
            </a:extLst>
          </p:cNvPr>
          <p:cNvSpPr txBox="1"/>
          <p:nvPr/>
        </p:nvSpPr>
        <p:spPr>
          <a:xfrm>
            <a:off x="443886" y="5121852"/>
            <a:ext cx="1660712" cy="646331"/>
          </a:xfrm>
          <a:prstGeom prst="rect">
            <a:avLst/>
          </a:prstGeom>
          <a:noFill/>
        </p:spPr>
        <p:txBody>
          <a:bodyPr wrap="none" rtlCol="0">
            <a:spAutoFit/>
          </a:bodyPr>
          <a:lstStyle/>
          <a:p>
            <a:pPr algn="ctr"/>
            <a:r>
              <a:rPr lang="en-US" dirty="0">
                <a:solidFill>
                  <a:schemeClr val="accent1"/>
                </a:solidFill>
              </a:rPr>
              <a:t>Multi-channel</a:t>
            </a:r>
          </a:p>
          <a:p>
            <a:pPr algn="ctr"/>
            <a:r>
              <a:rPr lang="en-US" dirty="0">
                <a:solidFill>
                  <a:schemeClr val="accent1"/>
                </a:solidFill>
              </a:rPr>
              <a:t>C-band classical</a:t>
            </a:r>
          </a:p>
        </p:txBody>
      </p:sp>
      <p:cxnSp>
        <p:nvCxnSpPr>
          <p:cNvPr id="30" name="Straight Arrow Connector 29">
            <a:extLst>
              <a:ext uri="{FF2B5EF4-FFF2-40B4-BE49-F238E27FC236}">
                <a16:creationId xmlns:a16="http://schemas.microsoft.com/office/drawing/2014/main" id="{5FFE9CC1-E3FA-80B6-D692-E2981B7E69F0}"/>
              </a:ext>
            </a:extLst>
          </p:cNvPr>
          <p:cNvCxnSpPr/>
          <p:nvPr/>
        </p:nvCxnSpPr>
        <p:spPr>
          <a:xfrm>
            <a:off x="3396827" y="5768183"/>
            <a:ext cx="8662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1A1B66E-0AA4-38F2-9F25-3EA3B9B6543F}"/>
              </a:ext>
            </a:extLst>
          </p:cNvPr>
          <p:cNvCxnSpPr/>
          <p:nvPr/>
        </p:nvCxnSpPr>
        <p:spPr>
          <a:xfrm>
            <a:off x="2233774" y="5757745"/>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CE30BEA-BD87-A310-BC2D-F524A032D7DE}"/>
              </a:ext>
            </a:extLst>
          </p:cNvPr>
          <p:cNvCxnSpPr/>
          <p:nvPr/>
        </p:nvCxnSpPr>
        <p:spPr>
          <a:xfrm>
            <a:off x="2239794" y="5889138"/>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A135195-F896-D1FA-D178-BD9C9ADA9AE2}"/>
              </a:ext>
            </a:extLst>
          </p:cNvPr>
          <p:cNvCxnSpPr/>
          <p:nvPr/>
        </p:nvCxnSpPr>
        <p:spPr>
          <a:xfrm>
            <a:off x="2232908" y="5141834"/>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Diagonal Stripe 33">
            <a:extLst>
              <a:ext uri="{FF2B5EF4-FFF2-40B4-BE49-F238E27FC236}">
                <a16:creationId xmlns:a16="http://schemas.microsoft.com/office/drawing/2014/main" id="{89F59BC4-6393-4EDA-E72E-EDC4909998EC}"/>
              </a:ext>
            </a:extLst>
          </p:cNvPr>
          <p:cNvSpPr/>
          <p:nvPr/>
        </p:nvSpPr>
        <p:spPr>
          <a:xfrm rot="8157724">
            <a:off x="8126627" y="4777620"/>
            <a:ext cx="1173559" cy="1202515"/>
          </a:xfrm>
          <a:prstGeom prst="diagStrip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cxnSp>
        <p:nvCxnSpPr>
          <p:cNvPr id="35" name="Straight Arrow Connector 34">
            <a:extLst>
              <a:ext uri="{FF2B5EF4-FFF2-40B4-BE49-F238E27FC236}">
                <a16:creationId xmlns:a16="http://schemas.microsoft.com/office/drawing/2014/main" id="{5A293C32-26B2-94A0-17B0-0D0969D4E315}"/>
              </a:ext>
            </a:extLst>
          </p:cNvPr>
          <p:cNvCxnSpPr/>
          <p:nvPr/>
        </p:nvCxnSpPr>
        <p:spPr>
          <a:xfrm>
            <a:off x="7806571" y="4769431"/>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3B17C34-7597-1943-3834-1B202D3B873F}"/>
              </a:ext>
            </a:extLst>
          </p:cNvPr>
          <p:cNvCxnSpPr/>
          <p:nvPr/>
        </p:nvCxnSpPr>
        <p:spPr>
          <a:xfrm>
            <a:off x="7806571" y="4931456"/>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EA84404-44C5-F4B3-CC70-F30375D47641}"/>
              </a:ext>
            </a:extLst>
          </p:cNvPr>
          <p:cNvCxnSpPr/>
          <p:nvPr/>
        </p:nvCxnSpPr>
        <p:spPr>
          <a:xfrm>
            <a:off x="7806571" y="5067084"/>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D45BA7F-A85D-1093-852C-390036C1F931}"/>
              </a:ext>
            </a:extLst>
          </p:cNvPr>
          <p:cNvCxnSpPr/>
          <p:nvPr/>
        </p:nvCxnSpPr>
        <p:spPr>
          <a:xfrm>
            <a:off x="7812591" y="5551820"/>
            <a:ext cx="86627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5A6AAF8-2744-F74D-C6DC-A36A339FDE8D}"/>
              </a:ext>
            </a:extLst>
          </p:cNvPr>
          <p:cNvSpPr txBox="1"/>
          <p:nvPr/>
        </p:nvSpPr>
        <p:spPr>
          <a:xfrm>
            <a:off x="5839200" y="5505950"/>
            <a:ext cx="1949957" cy="646331"/>
          </a:xfrm>
          <a:prstGeom prst="rect">
            <a:avLst/>
          </a:prstGeom>
          <a:noFill/>
        </p:spPr>
        <p:txBody>
          <a:bodyPr wrap="none" rtlCol="0">
            <a:spAutoFit/>
          </a:bodyPr>
          <a:lstStyle/>
          <a:p>
            <a:pPr algn="ctr"/>
            <a:r>
              <a:rPr lang="en-US" dirty="0">
                <a:solidFill>
                  <a:srgbClr val="C00000"/>
                </a:solidFill>
              </a:rPr>
              <a:t>Multi-</a:t>
            </a:r>
            <a:r>
              <a:rPr lang="el-GR" b="0" i="0" dirty="0">
                <a:solidFill>
                  <a:srgbClr val="C00000"/>
                </a:solidFill>
                <a:effectLst/>
                <a:latin typeface="Google Sans"/>
              </a:rPr>
              <a:t>λ</a:t>
            </a:r>
            <a:r>
              <a:rPr lang="en-US" b="0" i="0" dirty="0">
                <a:solidFill>
                  <a:srgbClr val="1F1F1F"/>
                </a:solidFill>
                <a:effectLst/>
                <a:latin typeface="Google Sans"/>
              </a:rPr>
              <a:t> </a:t>
            </a:r>
            <a:r>
              <a:rPr lang="en-US" dirty="0">
                <a:solidFill>
                  <a:srgbClr val="C00000"/>
                </a:solidFill>
              </a:rPr>
              <a:t>channel</a:t>
            </a:r>
          </a:p>
          <a:p>
            <a:pPr algn="ctr"/>
            <a:r>
              <a:rPr lang="en-US" i="1" dirty="0">
                <a:solidFill>
                  <a:srgbClr val="C00000"/>
                </a:solidFill>
              </a:rPr>
              <a:t>entangled</a:t>
            </a:r>
            <a:r>
              <a:rPr lang="en-US" dirty="0">
                <a:solidFill>
                  <a:srgbClr val="C00000"/>
                </a:solidFill>
              </a:rPr>
              <a:t> photons</a:t>
            </a:r>
          </a:p>
        </p:txBody>
      </p:sp>
      <p:sp>
        <p:nvSpPr>
          <p:cNvPr id="40" name="TextBox 39">
            <a:extLst>
              <a:ext uri="{FF2B5EF4-FFF2-40B4-BE49-F238E27FC236}">
                <a16:creationId xmlns:a16="http://schemas.microsoft.com/office/drawing/2014/main" id="{FD171F1C-F5AE-BB25-1F37-BA7FAEABC989}"/>
              </a:ext>
            </a:extLst>
          </p:cNvPr>
          <p:cNvSpPr txBox="1"/>
          <p:nvPr/>
        </p:nvSpPr>
        <p:spPr>
          <a:xfrm>
            <a:off x="6016683" y="4586241"/>
            <a:ext cx="1660712" cy="646331"/>
          </a:xfrm>
          <a:prstGeom prst="rect">
            <a:avLst/>
          </a:prstGeom>
          <a:noFill/>
        </p:spPr>
        <p:txBody>
          <a:bodyPr wrap="none" rtlCol="0">
            <a:spAutoFit/>
          </a:bodyPr>
          <a:lstStyle/>
          <a:p>
            <a:pPr algn="ctr"/>
            <a:r>
              <a:rPr lang="en-US" dirty="0">
                <a:solidFill>
                  <a:schemeClr val="accent1"/>
                </a:solidFill>
              </a:rPr>
              <a:t>Multi-channel</a:t>
            </a:r>
          </a:p>
          <a:p>
            <a:pPr algn="ctr"/>
            <a:r>
              <a:rPr lang="en-US" dirty="0">
                <a:solidFill>
                  <a:schemeClr val="accent1"/>
                </a:solidFill>
              </a:rPr>
              <a:t>C-band classical</a:t>
            </a:r>
          </a:p>
        </p:txBody>
      </p:sp>
      <p:cxnSp>
        <p:nvCxnSpPr>
          <p:cNvPr id="41" name="Straight Arrow Connector 40">
            <a:extLst>
              <a:ext uri="{FF2B5EF4-FFF2-40B4-BE49-F238E27FC236}">
                <a16:creationId xmlns:a16="http://schemas.microsoft.com/office/drawing/2014/main" id="{2C2155E4-F46F-8A87-2227-273671C1DFFB}"/>
              </a:ext>
            </a:extLst>
          </p:cNvPr>
          <p:cNvCxnSpPr/>
          <p:nvPr/>
        </p:nvCxnSpPr>
        <p:spPr>
          <a:xfrm>
            <a:off x="9174963" y="5353527"/>
            <a:ext cx="8662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855714C-668B-8D70-4656-429E9B8153DF}"/>
              </a:ext>
            </a:extLst>
          </p:cNvPr>
          <p:cNvCxnSpPr/>
          <p:nvPr/>
        </p:nvCxnSpPr>
        <p:spPr>
          <a:xfrm>
            <a:off x="7806571" y="5222134"/>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BC95DF8-A34D-722B-A754-9B7C5676131D}"/>
              </a:ext>
            </a:extLst>
          </p:cNvPr>
          <p:cNvCxnSpPr/>
          <p:nvPr/>
        </p:nvCxnSpPr>
        <p:spPr>
          <a:xfrm>
            <a:off x="7812591" y="5353527"/>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3638992-1126-06AA-AFE3-7552B29C069B}"/>
              </a:ext>
            </a:extLst>
          </p:cNvPr>
          <p:cNvCxnSpPr/>
          <p:nvPr/>
        </p:nvCxnSpPr>
        <p:spPr>
          <a:xfrm>
            <a:off x="7805705" y="4606223"/>
            <a:ext cx="866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BDE9CF9-CDAE-3CEE-6573-C1BC8F52291E}"/>
              </a:ext>
            </a:extLst>
          </p:cNvPr>
          <p:cNvCxnSpPr/>
          <p:nvPr/>
        </p:nvCxnSpPr>
        <p:spPr>
          <a:xfrm>
            <a:off x="7812591" y="5687376"/>
            <a:ext cx="86627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6985C00-386D-AD5F-479B-49848FC9A0AB}"/>
              </a:ext>
            </a:extLst>
          </p:cNvPr>
          <p:cNvCxnSpPr/>
          <p:nvPr/>
        </p:nvCxnSpPr>
        <p:spPr>
          <a:xfrm>
            <a:off x="7812591" y="5845220"/>
            <a:ext cx="86627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4DC9420-29F2-69D6-82B5-5D7751EEC882}"/>
              </a:ext>
            </a:extLst>
          </p:cNvPr>
          <p:cNvCxnSpPr/>
          <p:nvPr/>
        </p:nvCxnSpPr>
        <p:spPr>
          <a:xfrm>
            <a:off x="7823156" y="6016871"/>
            <a:ext cx="86627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A5531E3-A1E9-A86B-F006-815A6CE01F8A}"/>
              </a:ext>
            </a:extLst>
          </p:cNvPr>
          <p:cNvCxnSpPr/>
          <p:nvPr/>
        </p:nvCxnSpPr>
        <p:spPr>
          <a:xfrm>
            <a:off x="7812591" y="6219001"/>
            <a:ext cx="86627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FA80B3D-3DBF-D70B-4FB7-985D2E7D2728}"/>
              </a:ext>
            </a:extLst>
          </p:cNvPr>
          <p:cNvPicPr>
            <a:picLocks noChangeAspect="1"/>
          </p:cNvPicPr>
          <p:nvPr/>
        </p:nvPicPr>
        <p:blipFill>
          <a:blip r:embed="rId7"/>
          <a:stretch>
            <a:fillRect/>
          </a:stretch>
        </p:blipFill>
        <p:spPr>
          <a:xfrm>
            <a:off x="6387605" y="2619583"/>
            <a:ext cx="4370937" cy="899393"/>
          </a:xfrm>
          <a:prstGeom prst="rect">
            <a:avLst/>
          </a:prstGeom>
        </p:spPr>
        <p:style>
          <a:lnRef idx="0">
            <a:schemeClr val="dk1"/>
          </a:lnRef>
          <a:fillRef idx="3">
            <a:schemeClr val="dk1"/>
          </a:fillRef>
          <a:effectRef idx="3">
            <a:schemeClr val="dk1"/>
          </a:effectRef>
          <a:fontRef idx="minor">
            <a:schemeClr val="lt1"/>
          </a:fontRef>
        </p:style>
      </p:pic>
      <p:pic>
        <p:nvPicPr>
          <p:cNvPr id="19" name="Picture 18">
            <a:extLst>
              <a:ext uri="{FF2B5EF4-FFF2-40B4-BE49-F238E27FC236}">
                <a16:creationId xmlns:a16="http://schemas.microsoft.com/office/drawing/2014/main" id="{8AA10EA4-8081-3304-D1C8-F10ADC89A283}"/>
              </a:ext>
            </a:extLst>
          </p:cNvPr>
          <p:cNvPicPr>
            <a:picLocks noChangeAspect="1"/>
          </p:cNvPicPr>
          <p:nvPr/>
        </p:nvPicPr>
        <p:blipFill>
          <a:blip r:embed="rId8"/>
          <a:stretch>
            <a:fillRect/>
          </a:stretch>
        </p:blipFill>
        <p:spPr>
          <a:xfrm>
            <a:off x="9856269" y="3928805"/>
            <a:ext cx="1362131" cy="2382146"/>
          </a:xfrm>
          <a:prstGeom prst="rect">
            <a:avLst/>
          </a:prstGeom>
        </p:spPr>
      </p:pic>
    </p:spTree>
    <p:extLst>
      <p:ext uri="{BB962C8B-B14F-4D97-AF65-F5344CB8AC3E}">
        <p14:creationId xmlns:p14="http://schemas.microsoft.com/office/powerpoint/2010/main" val="2516251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512481" y="90479"/>
            <a:ext cx="7605154" cy="954107"/>
          </a:xfrm>
          <a:prstGeom prst="rect">
            <a:avLst/>
          </a:prstGeom>
          <a:noFill/>
        </p:spPr>
        <p:txBody>
          <a:bodyPr wrap="square" rtlCol="0">
            <a:spAutoFit/>
          </a:bodyPr>
          <a:lstStyle/>
          <a:p>
            <a:pPr algn="ctr"/>
            <a:r>
              <a:rPr lang="en-US" sz="2800" b="1" dirty="0">
                <a:solidFill>
                  <a:srgbClr val="0000FF"/>
                </a:solidFill>
              </a:rPr>
              <a:t>Quantum State Teleportation and Classical Communications in the Same Fiber</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sp>
        <p:nvSpPr>
          <p:cNvPr id="2" name="Rectangle 1">
            <a:extLst>
              <a:ext uri="{FF2B5EF4-FFF2-40B4-BE49-F238E27FC236}">
                <a16:creationId xmlns:a16="http://schemas.microsoft.com/office/drawing/2014/main" id="{01B77282-8746-D7F2-DEA4-37F2D43C25C4}"/>
              </a:ext>
            </a:extLst>
          </p:cNvPr>
          <p:cNvSpPr/>
          <p:nvPr/>
        </p:nvSpPr>
        <p:spPr>
          <a:xfrm>
            <a:off x="3164711" y="1400151"/>
            <a:ext cx="299849" cy="3575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F3CF9F4-CC4E-0830-E0B9-38FFD8C84521}"/>
              </a:ext>
            </a:extLst>
          </p:cNvPr>
          <p:cNvSpPr>
            <a:spLocks noGrp="1"/>
          </p:cNvSpPr>
          <p:nvPr>
            <p:ph type="sldNum" sz="quarter" idx="12"/>
          </p:nvPr>
        </p:nvSpPr>
        <p:spPr/>
        <p:txBody>
          <a:bodyPr/>
          <a:lstStyle/>
          <a:p>
            <a:fld id="{F8FB93EB-1219-472E-A27F-D6C8A09C2F63}" type="slidenum">
              <a:rPr lang="en-US" smtClean="0"/>
              <a:t>8</a:t>
            </a:fld>
            <a:endParaRPr lang="en-US"/>
          </a:p>
        </p:txBody>
      </p:sp>
      <p:pic>
        <p:nvPicPr>
          <p:cNvPr id="7" name="Graphic 6">
            <a:extLst>
              <a:ext uri="{FF2B5EF4-FFF2-40B4-BE49-F238E27FC236}">
                <a16:creationId xmlns:a16="http://schemas.microsoft.com/office/drawing/2014/main" id="{7D0F1216-CD9E-E18D-080A-5613A249BC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981" y="3183717"/>
            <a:ext cx="11714339" cy="3355195"/>
          </a:xfrm>
          <a:prstGeom prst="rect">
            <a:avLst/>
          </a:prstGeom>
        </p:spPr>
      </p:pic>
      <p:sp>
        <p:nvSpPr>
          <p:cNvPr id="8" name="TextBox 7">
            <a:extLst>
              <a:ext uri="{FF2B5EF4-FFF2-40B4-BE49-F238E27FC236}">
                <a16:creationId xmlns:a16="http://schemas.microsoft.com/office/drawing/2014/main" id="{9F1F06B6-D4A8-129E-FC3C-EA7E0EB109D7}"/>
              </a:ext>
            </a:extLst>
          </p:cNvPr>
          <p:cNvSpPr txBox="1"/>
          <p:nvPr/>
        </p:nvSpPr>
        <p:spPr>
          <a:xfrm>
            <a:off x="238830" y="1336399"/>
            <a:ext cx="11714339" cy="1631216"/>
          </a:xfrm>
          <a:prstGeom prst="rect">
            <a:avLst/>
          </a:prstGeom>
          <a:noFill/>
        </p:spPr>
        <p:txBody>
          <a:bodyPr wrap="square" rtlCol="0">
            <a:spAutoFit/>
          </a:bodyPr>
          <a:lstStyle/>
          <a:p>
            <a:r>
              <a:rPr lang="en-US" sz="2000" dirty="0"/>
              <a:t>Coexistence has been demonstrated with single photons, entangled photons, and Bell state measurements between single photons: </a:t>
            </a:r>
            <a:r>
              <a:rPr lang="en-US" sz="2000" b="1" dirty="0">
                <a:solidFill>
                  <a:srgbClr val="C00000"/>
                </a:solidFill>
              </a:rPr>
              <a:t>can teleportation, swapping, etc. be performed alongside classical communications? </a:t>
            </a:r>
          </a:p>
          <a:p>
            <a:endParaRPr lang="en-US" sz="2000" b="1" dirty="0">
              <a:solidFill>
                <a:srgbClr val="C00000"/>
              </a:solidFill>
            </a:endParaRPr>
          </a:p>
          <a:p>
            <a:r>
              <a:rPr lang="en-US" sz="2000" b="1" u="sng" dirty="0">
                <a:solidFill>
                  <a:schemeClr val="accent1"/>
                </a:solidFill>
              </a:rPr>
              <a:t>Case study: </a:t>
            </a:r>
            <a:r>
              <a:rPr lang="en-US" sz="2000" dirty="0"/>
              <a:t>Photon encoding initial qubit and one photon of an entangled pair are transmitted to a BSM node, classical signals bypass BSM node to transmit the full length</a:t>
            </a:r>
          </a:p>
        </p:txBody>
      </p:sp>
      <p:sp>
        <p:nvSpPr>
          <p:cNvPr id="13" name="Rectangle 12">
            <a:extLst>
              <a:ext uri="{FF2B5EF4-FFF2-40B4-BE49-F238E27FC236}">
                <a16:creationId xmlns:a16="http://schemas.microsoft.com/office/drawing/2014/main" id="{42FB8E84-C7C3-631A-6773-B4699C26EAB7}"/>
              </a:ext>
            </a:extLst>
          </p:cNvPr>
          <p:cNvSpPr/>
          <p:nvPr/>
        </p:nvSpPr>
        <p:spPr>
          <a:xfrm>
            <a:off x="10117636" y="5567680"/>
            <a:ext cx="814524" cy="2918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2625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E2864C-FDDC-7B9F-C429-6CAE946354E1}"/>
              </a:ext>
            </a:extLst>
          </p:cNvPr>
          <p:cNvSpPr/>
          <p:nvPr/>
        </p:nvSpPr>
        <p:spPr>
          <a:xfrm>
            <a:off x="5273530" y="1371600"/>
            <a:ext cx="6918470" cy="4507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2" name="Graphic 31">
            <a:extLst>
              <a:ext uri="{FF2B5EF4-FFF2-40B4-BE49-F238E27FC236}">
                <a16:creationId xmlns:a16="http://schemas.microsoft.com/office/drawing/2014/main" id="{527830FD-3D8A-9C5D-F525-E8749F93E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347" y="2168003"/>
            <a:ext cx="2296781" cy="3809142"/>
          </a:xfrm>
          <a:prstGeom prst="rect">
            <a:avLst/>
          </a:prstGeom>
        </p:spPr>
      </p:pic>
      <p:pic>
        <p:nvPicPr>
          <p:cNvPr id="11" name="Picture 10">
            <a:extLst>
              <a:ext uri="{FF2B5EF4-FFF2-40B4-BE49-F238E27FC236}">
                <a16:creationId xmlns:a16="http://schemas.microsoft.com/office/drawing/2014/main" id="{345B3AEF-911B-4F7C-AD80-E3DB18650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1" y="90479"/>
            <a:ext cx="2284848" cy="709790"/>
          </a:xfrm>
          <a:prstGeom prst="rect">
            <a:avLst/>
          </a:prstGeom>
          <a:solidFill>
            <a:schemeClr val="bg1">
              <a:alpha val="0"/>
            </a:schemeClr>
          </a:solidFill>
        </p:spPr>
      </p:pic>
      <p:cxnSp>
        <p:nvCxnSpPr>
          <p:cNvPr id="14" name="Straight Connector 13">
            <a:extLst>
              <a:ext uri="{FF2B5EF4-FFF2-40B4-BE49-F238E27FC236}">
                <a16:creationId xmlns:a16="http://schemas.microsoft.com/office/drawing/2014/main" id="{B0D8A3F2-4A17-4A79-8FE6-EF444EB03854}"/>
              </a:ext>
            </a:extLst>
          </p:cNvPr>
          <p:cNvCxnSpPr>
            <a:cxnSpLocks/>
          </p:cNvCxnSpPr>
          <p:nvPr/>
        </p:nvCxnSpPr>
        <p:spPr>
          <a:xfrm flipH="1" flipV="1">
            <a:off x="746760" y="1183132"/>
            <a:ext cx="1069848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584721-D774-46E4-B2BE-0E4938BCC5E9}"/>
              </a:ext>
            </a:extLst>
          </p:cNvPr>
          <p:cNvSpPr txBox="1"/>
          <p:nvPr/>
        </p:nvSpPr>
        <p:spPr>
          <a:xfrm>
            <a:off x="2922913" y="52484"/>
            <a:ext cx="6679382" cy="954107"/>
          </a:xfrm>
          <a:prstGeom prst="rect">
            <a:avLst/>
          </a:prstGeom>
          <a:noFill/>
        </p:spPr>
        <p:txBody>
          <a:bodyPr wrap="square" rtlCol="0">
            <a:spAutoFit/>
          </a:bodyPr>
          <a:lstStyle/>
          <a:p>
            <a:pPr algn="ctr"/>
            <a:r>
              <a:rPr lang="en-US" sz="2800" b="1" dirty="0">
                <a:solidFill>
                  <a:srgbClr val="0000FF"/>
                </a:solidFill>
              </a:rPr>
              <a:t>O-band Teleportation and 400-Gbps C-band Classical Communications over 10.5 km</a:t>
            </a:r>
          </a:p>
        </p:txBody>
      </p:sp>
      <p:pic>
        <p:nvPicPr>
          <p:cNvPr id="10" name="Picture 9">
            <a:extLst>
              <a:ext uri="{FF2B5EF4-FFF2-40B4-BE49-F238E27FC236}">
                <a16:creationId xmlns:a16="http://schemas.microsoft.com/office/drawing/2014/main" id="{82CB8391-91F3-4C57-BC53-2DFACD549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4169" y="306522"/>
            <a:ext cx="1846730" cy="697333"/>
          </a:xfrm>
          <a:prstGeom prst="rect">
            <a:avLst/>
          </a:prstGeom>
        </p:spPr>
      </p:pic>
      <p:sp>
        <p:nvSpPr>
          <p:cNvPr id="12" name="TextBox 11">
            <a:extLst>
              <a:ext uri="{FF2B5EF4-FFF2-40B4-BE49-F238E27FC236}">
                <a16:creationId xmlns:a16="http://schemas.microsoft.com/office/drawing/2014/main" id="{4D41C378-8E87-42F0-BCD9-1148684E2866}"/>
              </a:ext>
            </a:extLst>
          </p:cNvPr>
          <p:cNvSpPr txBox="1"/>
          <p:nvPr/>
        </p:nvSpPr>
        <p:spPr>
          <a:xfrm flipH="1">
            <a:off x="10758542" y="-95433"/>
            <a:ext cx="1136727" cy="461665"/>
          </a:xfrm>
          <a:prstGeom prst="rect">
            <a:avLst/>
          </a:prstGeom>
          <a:noFill/>
        </p:spPr>
        <p:txBody>
          <a:bodyPr wrap="square" rtlCol="0">
            <a:spAutoFit/>
          </a:bodyPr>
          <a:lstStyle/>
          <a:p>
            <a:r>
              <a:rPr lang="en-US" sz="2400" b="1" dirty="0">
                <a:solidFill>
                  <a:srgbClr val="0000FF"/>
                </a:solidFill>
              </a:rPr>
              <a:t>C</a:t>
            </a:r>
            <a:r>
              <a:rPr lang="en-US" sz="2400" b="1" dirty="0">
                <a:solidFill>
                  <a:srgbClr val="00B050"/>
                </a:solidFill>
              </a:rPr>
              <a:t>P</a:t>
            </a:r>
            <a:r>
              <a:rPr lang="en-US" sz="2400" b="1" dirty="0">
                <a:solidFill>
                  <a:srgbClr val="FF0000"/>
                </a:solidFill>
              </a:rPr>
              <a:t>CC</a:t>
            </a:r>
          </a:p>
        </p:txBody>
      </p:sp>
      <p:pic>
        <p:nvPicPr>
          <p:cNvPr id="3" name="Graphic 2">
            <a:extLst>
              <a:ext uri="{FF2B5EF4-FFF2-40B4-BE49-F238E27FC236}">
                <a16:creationId xmlns:a16="http://schemas.microsoft.com/office/drawing/2014/main" id="{C6866700-0DA9-EF39-7458-1CDC7C83DC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57127" y="1448062"/>
            <a:ext cx="6679382" cy="4430943"/>
          </a:xfrm>
          <a:prstGeom prst="rect">
            <a:avLst/>
          </a:prstGeom>
        </p:spPr>
      </p:pic>
      <p:cxnSp>
        <p:nvCxnSpPr>
          <p:cNvPr id="17" name="Straight Arrow Connector 16">
            <a:extLst>
              <a:ext uri="{FF2B5EF4-FFF2-40B4-BE49-F238E27FC236}">
                <a16:creationId xmlns:a16="http://schemas.microsoft.com/office/drawing/2014/main" id="{FEF37411-EE10-B157-A026-4194C221AAFF}"/>
              </a:ext>
            </a:extLst>
          </p:cNvPr>
          <p:cNvCxnSpPr>
            <a:cxnSpLocks/>
          </p:cNvCxnSpPr>
          <p:nvPr/>
        </p:nvCxnSpPr>
        <p:spPr>
          <a:xfrm flipH="1" flipV="1">
            <a:off x="1330960" y="3277167"/>
            <a:ext cx="90994" cy="1120651"/>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C4EC1EA-17BC-C96A-AF15-EE9297E16A4E}"/>
              </a:ext>
            </a:extLst>
          </p:cNvPr>
          <p:cNvCxnSpPr>
            <a:cxnSpLocks/>
          </p:cNvCxnSpPr>
          <p:nvPr/>
        </p:nvCxnSpPr>
        <p:spPr>
          <a:xfrm>
            <a:off x="1700181" y="3256847"/>
            <a:ext cx="81257" cy="1186251"/>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6370024-48D1-0578-4A9E-473EEC167A5E}"/>
              </a:ext>
            </a:extLst>
          </p:cNvPr>
          <p:cNvSpPr/>
          <p:nvPr/>
        </p:nvSpPr>
        <p:spPr>
          <a:xfrm>
            <a:off x="477278" y="5485912"/>
            <a:ext cx="2319904" cy="54864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FD23BABF-CB04-BBEF-FC0F-23DD70334BDE}"/>
              </a:ext>
            </a:extLst>
          </p:cNvPr>
          <p:cNvSpPr txBox="1"/>
          <p:nvPr/>
        </p:nvSpPr>
        <p:spPr>
          <a:xfrm>
            <a:off x="296731" y="5760232"/>
            <a:ext cx="3134705" cy="1200329"/>
          </a:xfrm>
          <a:prstGeom prst="rect">
            <a:avLst/>
          </a:prstGeom>
          <a:noFill/>
        </p:spPr>
        <p:txBody>
          <a:bodyPr wrap="none" rtlCol="0">
            <a:spAutoFit/>
          </a:bodyPr>
          <a:lstStyle/>
          <a:p>
            <a:r>
              <a:rPr lang="en-US" b="1" dirty="0"/>
              <a:t>Classical Tx/Rx at Starlight:</a:t>
            </a:r>
          </a:p>
          <a:p>
            <a:pPr algn="ctr"/>
            <a:r>
              <a:rPr lang="en-US" sz="1800" b="1" dirty="0">
                <a:solidFill>
                  <a:srgbClr val="FF0000"/>
                </a:solidFill>
                <a:latin typeface="Calibri" panose="020F0502020204030204" pitchFamily="34" charset="0"/>
                <a:cs typeface="Times New Roman" panose="02020603050405020304" pitchFamily="18" charset="0"/>
              </a:rPr>
              <a:t>400 Gbps at 1547.32 nm </a:t>
            </a:r>
          </a:p>
          <a:p>
            <a:pPr algn="ctr"/>
            <a:r>
              <a:rPr lang="pl-PL" sz="1800" i="1" dirty="0"/>
              <a:t>Ciena WaveLogic 5 Nano 400ZR</a:t>
            </a:r>
            <a:endParaRPr lang="en-US" sz="1800" i="1" dirty="0">
              <a:cs typeface="Times New Roman" panose="02020603050405020304" pitchFamily="18" charset="0"/>
            </a:endParaRPr>
          </a:p>
          <a:p>
            <a:endParaRPr lang="en-US" dirty="0"/>
          </a:p>
        </p:txBody>
      </p:sp>
      <p:cxnSp>
        <p:nvCxnSpPr>
          <p:cNvPr id="27" name="Straight Arrow Connector 26">
            <a:extLst>
              <a:ext uri="{FF2B5EF4-FFF2-40B4-BE49-F238E27FC236}">
                <a16:creationId xmlns:a16="http://schemas.microsoft.com/office/drawing/2014/main" id="{3190B70B-3647-5187-5407-03EFC5001B0E}"/>
              </a:ext>
            </a:extLst>
          </p:cNvPr>
          <p:cNvCxnSpPr>
            <a:cxnSpLocks/>
          </p:cNvCxnSpPr>
          <p:nvPr/>
        </p:nvCxnSpPr>
        <p:spPr>
          <a:xfrm flipV="1">
            <a:off x="1757835" y="5169993"/>
            <a:ext cx="0" cy="5455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DD0F5FF-6710-AF9D-B003-CFE7D8590EB1}"/>
              </a:ext>
            </a:extLst>
          </p:cNvPr>
          <p:cNvSpPr/>
          <p:nvPr/>
        </p:nvSpPr>
        <p:spPr>
          <a:xfrm>
            <a:off x="506347" y="1908683"/>
            <a:ext cx="2319904" cy="54864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id="{8A17909E-FC20-54E3-9B23-240BF87A2088}"/>
              </a:ext>
            </a:extLst>
          </p:cNvPr>
          <p:cNvSpPr txBox="1"/>
          <p:nvPr/>
        </p:nvSpPr>
        <p:spPr>
          <a:xfrm>
            <a:off x="477278" y="1238012"/>
            <a:ext cx="2597186" cy="1200329"/>
          </a:xfrm>
          <a:prstGeom prst="rect">
            <a:avLst/>
          </a:prstGeom>
          <a:noFill/>
        </p:spPr>
        <p:txBody>
          <a:bodyPr wrap="none" rtlCol="0">
            <a:spAutoFit/>
          </a:bodyPr>
          <a:lstStyle/>
          <a:p>
            <a:r>
              <a:rPr lang="en-US" b="1" u="sng" dirty="0">
                <a:solidFill>
                  <a:schemeClr val="accent1">
                    <a:lumMod val="75000"/>
                  </a:schemeClr>
                </a:solidFill>
              </a:rPr>
              <a:t>Quantum state transfer:</a:t>
            </a:r>
          </a:p>
          <a:p>
            <a:r>
              <a:rPr lang="en-US" dirty="0"/>
              <a:t>5.4 km+5.1 km = </a:t>
            </a:r>
            <a:r>
              <a:rPr lang="en-US" b="1" dirty="0"/>
              <a:t>10.5 km</a:t>
            </a:r>
          </a:p>
          <a:p>
            <a:r>
              <a:rPr lang="en-US" b="1" u="sng" dirty="0">
                <a:solidFill>
                  <a:srgbClr val="C00000"/>
                </a:solidFill>
              </a:rPr>
              <a:t>Classical link distance:</a:t>
            </a:r>
          </a:p>
          <a:p>
            <a:r>
              <a:rPr lang="en-US" dirty="0"/>
              <a:t>48 km+10.5 km = </a:t>
            </a:r>
            <a:r>
              <a:rPr lang="en-US" b="1" dirty="0"/>
              <a:t>58.5 km</a:t>
            </a:r>
          </a:p>
        </p:txBody>
      </p:sp>
      <p:sp>
        <p:nvSpPr>
          <p:cNvPr id="44" name="TextBox 43">
            <a:extLst>
              <a:ext uri="{FF2B5EF4-FFF2-40B4-BE49-F238E27FC236}">
                <a16:creationId xmlns:a16="http://schemas.microsoft.com/office/drawing/2014/main" id="{26BBF607-DCE6-1969-97F1-1F33A6F76DD1}"/>
              </a:ext>
            </a:extLst>
          </p:cNvPr>
          <p:cNvSpPr txBox="1"/>
          <p:nvPr/>
        </p:nvSpPr>
        <p:spPr>
          <a:xfrm>
            <a:off x="3712834" y="1848387"/>
            <a:ext cx="1599706" cy="941093"/>
          </a:xfrm>
          <a:prstGeom prst="rect">
            <a:avLst/>
          </a:prstGeom>
          <a:noFill/>
        </p:spPr>
        <p:txBody>
          <a:bodyPr wrap="square" rtlCol="0">
            <a:spAutoFit/>
          </a:bodyPr>
          <a:lstStyle/>
          <a:p>
            <a:pPr algn="ctr"/>
            <a:r>
              <a:rPr lang="en-US" b="1" dirty="0"/>
              <a:t>Evanston Northwestern lab</a:t>
            </a:r>
          </a:p>
        </p:txBody>
      </p:sp>
      <p:cxnSp>
        <p:nvCxnSpPr>
          <p:cNvPr id="48" name="Straight Arrow Connector 47">
            <a:extLst>
              <a:ext uri="{FF2B5EF4-FFF2-40B4-BE49-F238E27FC236}">
                <a16:creationId xmlns:a16="http://schemas.microsoft.com/office/drawing/2014/main" id="{B950AF45-87FF-514B-FA2C-08072710E1F4}"/>
              </a:ext>
            </a:extLst>
          </p:cNvPr>
          <p:cNvCxnSpPr>
            <a:cxnSpLocks/>
          </p:cNvCxnSpPr>
          <p:nvPr/>
        </p:nvCxnSpPr>
        <p:spPr>
          <a:xfrm>
            <a:off x="1599670" y="2743114"/>
            <a:ext cx="3651301" cy="173245"/>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ABBB582-D553-8008-3529-667EEA3A3217}"/>
              </a:ext>
            </a:extLst>
          </p:cNvPr>
          <p:cNvSpPr/>
          <p:nvPr/>
        </p:nvSpPr>
        <p:spPr>
          <a:xfrm>
            <a:off x="1451304" y="2584022"/>
            <a:ext cx="248877" cy="24887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0C21F2E-2770-8AAC-AF6D-7038343D1523}"/>
              </a:ext>
            </a:extLst>
          </p:cNvPr>
          <p:cNvSpPr/>
          <p:nvPr/>
        </p:nvSpPr>
        <p:spPr>
          <a:xfrm>
            <a:off x="1633397" y="4921116"/>
            <a:ext cx="248877" cy="24887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59126E-BA4B-8004-5AB0-5EBE564BFD8E}"/>
              </a:ext>
            </a:extLst>
          </p:cNvPr>
          <p:cNvPicPr>
            <a:picLocks noChangeAspect="1"/>
          </p:cNvPicPr>
          <p:nvPr/>
        </p:nvPicPr>
        <p:blipFill>
          <a:blip r:embed="rId9"/>
          <a:stretch>
            <a:fillRect/>
          </a:stretch>
        </p:blipFill>
        <p:spPr>
          <a:xfrm>
            <a:off x="7070347" y="6044712"/>
            <a:ext cx="3213822" cy="681978"/>
          </a:xfrm>
          <a:prstGeom prst="rect">
            <a:avLst/>
          </a:prstGeom>
        </p:spPr>
        <p:style>
          <a:lnRef idx="0">
            <a:schemeClr val="dk1"/>
          </a:lnRef>
          <a:fillRef idx="3">
            <a:schemeClr val="dk1"/>
          </a:fillRef>
          <a:effectRef idx="3">
            <a:schemeClr val="dk1"/>
          </a:effectRef>
          <a:fontRef idx="minor">
            <a:schemeClr val="lt1"/>
          </a:fontRef>
        </p:style>
      </p:pic>
      <p:sp>
        <p:nvSpPr>
          <p:cNvPr id="2" name="TextBox 1">
            <a:extLst>
              <a:ext uri="{FF2B5EF4-FFF2-40B4-BE49-F238E27FC236}">
                <a16:creationId xmlns:a16="http://schemas.microsoft.com/office/drawing/2014/main" id="{F46F529C-D08E-14C6-FF01-8F5173C734DA}"/>
              </a:ext>
            </a:extLst>
          </p:cNvPr>
          <p:cNvSpPr txBox="1"/>
          <p:nvPr/>
        </p:nvSpPr>
        <p:spPr>
          <a:xfrm>
            <a:off x="2999382" y="4921107"/>
            <a:ext cx="2573689" cy="646331"/>
          </a:xfrm>
          <a:prstGeom prst="rect">
            <a:avLst/>
          </a:prstGeom>
          <a:noFill/>
        </p:spPr>
        <p:txBody>
          <a:bodyPr wrap="square" rtlCol="0">
            <a:spAutoFit/>
          </a:bodyPr>
          <a:lstStyle/>
          <a:p>
            <a:r>
              <a:rPr lang="en-US" b="1" i="1" dirty="0">
                <a:solidFill>
                  <a:schemeClr val="accent1"/>
                </a:solidFill>
              </a:rPr>
              <a:t>1290 nm photons</a:t>
            </a:r>
            <a:r>
              <a:rPr lang="en-US" b="1" i="1" dirty="0">
                <a:solidFill>
                  <a:schemeClr val="accent1"/>
                </a:solidFill>
                <a:sym typeface="Wingdings" panose="05000000000000000000" pitchFamily="2" charset="2"/>
              </a:rPr>
              <a:t></a:t>
            </a:r>
            <a:r>
              <a:rPr lang="en-US" b="1" i="1" dirty="0">
                <a:solidFill>
                  <a:schemeClr val="accent1"/>
                </a:solidFill>
              </a:rPr>
              <a:t> coexist to BSM node</a:t>
            </a:r>
          </a:p>
        </p:txBody>
      </p:sp>
      <p:pic>
        <p:nvPicPr>
          <p:cNvPr id="4" name="Picture 3">
            <a:extLst>
              <a:ext uri="{FF2B5EF4-FFF2-40B4-BE49-F238E27FC236}">
                <a16:creationId xmlns:a16="http://schemas.microsoft.com/office/drawing/2014/main" id="{DC9FCAA5-C78F-12CE-8B48-D81E419E3B4B}"/>
              </a:ext>
            </a:extLst>
          </p:cNvPr>
          <p:cNvPicPr>
            <a:picLocks noChangeAspect="1"/>
          </p:cNvPicPr>
          <p:nvPr/>
        </p:nvPicPr>
        <p:blipFill>
          <a:blip r:embed="rId10"/>
          <a:stretch>
            <a:fillRect/>
          </a:stretch>
        </p:blipFill>
        <p:spPr>
          <a:xfrm>
            <a:off x="3515614" y="4142894"/>
            <a:ext cx="1092256" cy="482625"/>
          </a:xfrm>
          <a:prstGeom prst="rect">
            <a:avLst/>
          </a:prstGeom>
        </p:spPr>
      </p:pic>
      <p:sp>
        <p:nvSpPr>
          <p:cNvPr id="6" name="TextBox 5">
            <a:extLst>
              <a:ext uri="{FF2B5EF4-FFF2-40B4-BE49-F238E27FC236}">
                <a16:creationId xmlns:a16="http://schemas.microsoft.com/office/drawing/2014/main" id="{5F40BA39-1C16-82B1-4067-F5279B324FF9}"/>
              </a:ext>
            </a:extLst>
          </p:cNvPr>
          <p:cNvSpPr txBox="1"/>
          <p:nvPr/>
        </p:nvSpPr>
        <p:spPr>
          <a:xfrm>
            <a:off x="2948455" y="3651647"/>
            <a:ext cx="2240100" cy="338554"/>
          </a:xfrm>
          <a:prstGeom prst="rect">
            <a:avLst/>
          </a:prstGeom>
          <a:noFill/>
        </p:spPr>
        <p:txBody>
          <a:bodyPr wrap="none" rtlCol="0">
            <a:spAutoFit/>
          </a:bodyPr>
          <a:lstStyle/>
          <a:p>
            <a:r>
              <a:rPr lang="en-US" sz="1600" b="1" u="sng" dirty="0">
                <a:solidFill>
                  <a:schemeClr val="accent1"/>
                </a:solidFill>
              </a:rPr>
              <a:t>Photon Pair Generation:</a:t>
            </a:r>
          </a:p>
        </p:txBody>
      </p:sp>
      <p:sp>
        <p:nvSpPr>
          <p:cNvPr id="7" name="TextBox 6">
            <a:extLst>
              <a:ext uri="{FF2B5EF4-FFF2-40B4-BE49-F238E27FC236}">
                <a16:creationId xmlns:a16="http://schemas.microsoft.com/office/drawing/2014/main" id="{D0A0D75C-6369-7E89-B0EB-9B8F15E1F77F}"/>
              </a:ext>
            </a:extLst>
          </p:cNvPr>
          <p:cNvSpPr txBox="1"/>
          <p:nvPr/>
        </p:nvSpPr>
        <p:spPr>
          <a:xfrm>
            <a:off x="2924053" y="4200309"/>
            <a:ext cx="601447" cy="338554"/>
          </a:xfrm>
          <a:prstGeom prst="rect">
            <a:avLst/>
          </a:prstGeom>
          <a:noFill/>
        </p:spPr>
        <p:txBody>
          <a:bodyPr wrap="none" rtlCol="0">
            <a:spAutoFit/>
          </a:bodyPr>
          <a:lstStyle/>
          <a:p>
            <a:r>
              <a:rPr lang="en-US" sz="1600" dirty="0"/>
              <a:t>1300</a:t>
            </a:r>
          </a:p>
        </p:txBody>
      </p:sp>
      <p:sp>
        <p:nvSpPr>
          <p:cNvPr id="8" name="TextBox 7">
            <a:extLst>
              <a:ext uri="{FF2B5EF4-FFF2-40B4-BE49-F238E27FC236}">
                <a16:creationId xmlns:a16="http://schemas.microsoft.com/office/drawing/2014/main" id="{6D475A03-DEC0-45B1-AC6F-9B895FC0057E}"/>
              </a:ext>
            </a:extLst>
          </p:cNvPr>
          <p:cNvSpPr txBox="1"/>
          <p:nvPr/>
        </p:nvSpPr>
        <p:spPr>
          <a:xfrm>
            <a:off x="4509591" y="4479608"/>
            <a:ext cx="601447" cy="338554"/>
          </a:xfrm>
          <a:prstGeom prst="rect">
            <a:avLst/>
          </a:prstGeom>
          <a:noFill/>
        </p:spPr>
        <p:txBody>
          <a:bodyPr wrap="none" rtlCol="0">
            <a:spAutoFit/>
          </a:bodyPr>
          <a:lstStyle/>
          <a:p>
            <a:r>
              <a:rPr lang="en-US" sz="1600" dirty="0"/>
              <a:t>1310</a:t>
            </a:r>
          </a:p>
        </p:txBody>
      </p:sp>
      <p:sp>
        <p:nvSpPr>
          <p:cNvPr id="9" name="TextBox 8">
            <a:extLst>
              <a:ext uri="{FF2B5EF4-FFF2-40B4-BE49-F238E27FC236}">
                <a16:creationId xmlns:a16="http://schemas.microsoft.com/office/drawing/2014/main" id="{D48061CD-DECB-11FC-0807-CE7BF90E1A2D}"/>
              </a:ext>
            </a:extLst>
          </p:cNvPr>
          <p:cNvSpPr txBox="1"/>
          <p:nvPr/>
        </p:nvSpPr>
        <p:spPr>
          <a:xfrm>
            <a:off x="4532150" y="3979385"/>
            <a:ext cx="601447" cy="338554"/>
          </a:xfrm>
          <a:prstGeom prst="rect">
            <a:avLst/>
          </a:prstGeom>
          <a:noFill/>
        </p:spPr>
        <p:txBody>
          <a:bodyPr wrap="none" rtlCol="0">
            <a:spAutoFit/>
          </a:bodyPr>
          <a:lstStyle/>
          <a:p>
            <a:r>
              <a:rPr lang="en-US" sz="1600" dirty="0">
                <a:solidFill>
                  <a:schemeClr val="accent1"/>
                </a:solidFill>
              </a:rPr>
              <a:t>1290</a:t>
            </a:r>
          </a:p>
        </p:txBody>
      </p:sp>
    </p:spTree>
    <p:extLst>
      <p:ext uri="{BB962C8B-B14F-4D97-AF65-F5344CB8AC3E}">
        <p14:creationId xmlns:p14="http://schemas.microsoft.com/office/powerpoint/2010/main" val="3473521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1767</Words>
  <Application>Microsoft Office PowerPoint</Application>
  <PresentationFormat>Widescreen</PresentationFormat>
  <Paragraphs>213</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Google Sans</vt:lpstr>
      <vt:lpstr>Times New Roman</vt:lpstr>
      <vt:lpstr>Office Theme</vt:lpstr>
      <vt:lpstr>Quantum Entanglement, Teleportation, and Entanglement Swapping Systems Coexisting with Classical 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Thomas</dc:creator>
  <cp:lastModifiedBy>Jordan Thomas</cp:lastModifiedBy>
  <cp:revision>113</cp:revision>
  <cp:lastPrinted>2023-12-11T17:34:44Z</cp:lastPrinted>
  <dcterms:created xsi:type="dcterms:W3CDTF">2023-10-31T15:24:18Z</dcterms:created>
  <dcterms:modified xsi:type="dcterms:W3CDTF">2023-12-13T17:16:26Z</dcterms:modified>
</cp:coreProperties>
</file>