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5" r:id="rId2"/>
    <p:sldMasterId id="2147483733" r:id="rId3"/>
    <p:sldMasterId id="2147483740" r:id="rId4"/>
  </p:sldMasterIdLst>
  <p:notesMasterIdLst>
    <p:notesMasterId r:id="rId53"/>
  </p:notesMasterIdLst>
  <p:sldIdLst>
    <p:sldId id="2724" r:id="rId5"/>
    <p:sldId id="2748" r:id="rId6"/>
    <p:sldId id="2665" r:id="rId7"/>
    <p:sldId id="2752" r:id="rId8"/>
    <p:sldId id="2666" r:id="rId9"/>
    <p:sldId id="2735" r:id="rId10"/>
    <p:sldId id="2733" r:id="rId11"/>
    <p:sldId id="2734" r:id="rId12"/>
    <p:sldId id="2749" r:id="rId13"/>
    <p:sldId id="2750" r:id="rId14"/>
    <p:sldId id="2738" r:id="rId15"/>
    <p:sldId id="2751" r:id="rId16"/>
    <p:sldId id="2725" r:id="rId17"/>
    <p:sldId id="258" r:id="rId18"/>
    <p:sldId id="2762" r:id="rId19"/>
    <p:sldId id="2711" r:id="rId20"/>
    <p:sldId id="517" r:id="rId21"/>
    <p:sldId id="2709" r:id="rId22"/>
    <p:sldId id="399" r:id="rId23"/>
    <p:sldId id="2765" r:id="rId24"/>
    <p:sldId id="2767" r:id="rId25"/>
    <p:sldId id="311" r:id="rId26"/>
    <p:sldId id="319" r:id="rId27"/>
    <p:sldId id="2756" r:id="rId28"/>
    <p:sldId id="2753" r:id="rId29"/>
    <p:sldId id="261" r:id="rId30"/>
    <p:sldId id="2726" r:id="rId31"/>
    <p:sldId id="267" r:id="rId32"/>
    <p:sldId id="298" r:id="rId33"/>
    <p:sldId id="302" r:id="rId34"/>
    <p:sldId id="303" r:id="rId35"/>
    <p:sldId id="2757" r:id="rId36"/>
    <p:sldId id="2674" r:id="rId37"/>
    <p:sldId id="2758" r:id="rId38"/>
    <p:sldId id="2739" r:id="rId39"/>
    <p:sldId id="2740" r:id="rId40"/>
    <p:sldId id="2742" r:id="rId41"/>
    <p:sldId id="2769" r:id="rId42"/>
    <p:sldId id="2743" r:id="rId43"/>
    <p:sldId id="2744" r:id="rId44"/>
    <p:sldId id="2745" r:id="rId45"/>
    <p:sldId id="2746" r:id="rId46"/>
    <p:sldId id="2747" r:id="rId47"/>
    <p:sldId id="2759" r:id="rId48"/>
    <p:sldId id="2760" r:id="rId49"/>
    <p:sldId id="2761" r:id="rId50"/>
    <p:sldId id="2763" r:id="rId51"/>
    <p:sldId id="276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621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020" autoAdjust="0"/>
    <p:restoredTop sz="68077" autoAdjust="0"/>
  </p:normalViewPr>
  <p:slideViewPr>
    <p:cSldViewPr snapToGrid="0">
      <p:cViewPr varScale="1">
        <p:scale>
          <a:sx n="58" d="100"/>
          <a:sy n="58" d="100"/>
        </p:scale>
        <p:origin x="1640" y="184"/>
      </p:cViewPr>
      <p:guideLst/>
    </p:cSldViewPr>
  </p:slideViewPr>
  <p:outlineViewPr>
    <p:cViewPr>
      <p:scale>
        <a:sx n="33" d="100"/>
        <a:sy n="33" d="100"/>
      </p:scale>
      <p:origin x="0" y="-3568"/>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5AA1FF-B4BA-49A0-8D44-D4DDBDB87FCA}" type="datetimeFigureOut">
              <a:rPr lang="en-US" smtClean="0"/>
              <a:t>12/14/23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27FC6-7DB9-4653-A33A-A2FCD35D503E}" type="slidenum">
              <a:rPr lang="en-US" smtClean="0"/>
              <a:t>‹#›</a:t>
            </a:fld>
            <a:endParaRPr lang="en-US"/>
          </a:p>
        </p:txBody>
      </p:sp>
    </p:spTree>
    <p:extLst>
      <p:ext uri="{BB962C8B-B14F-4D97-AF65-F5344CB8AC3E}">
        <p14:creationId xmlns:p14="http://schemas.microsoft.com/office/powerpoint/2010/main" val="3576072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127FC6-7DB9-4653-A33A-A2FCD35D5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563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80CDC-A9F0-4009-A294-8C8709D400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743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Multiplexing combines multiple parametric down-conversion sources to produce higher single and swap rates. PDC sources can be combined in two main ways:</a:t>
            </a:r>
          </a:p>
          <a:p>
            <a:endParaRPr lang="en-US" dirty="0"/>
          </a:p>
          <a:p>
            <a:r>
              <a:rPr lang="en-US" dirty="0"/>
              <a:t>Temporally:</a:t>
            </a:r>
          </a:p>
          <a:p>
            <a:r>
              <a:rPr lang="en-US" dirty="0"/>
              <a:t>With temporal multiplexing, we use the natural repetition rate of the pump to define multiple time bins to combine. This scheme requires a delay-line that delays successful events until the end of the combined time bins. An event is heralded by the photon’s sister, which causes the photon to become trapped in the delay-line using fast switches.</a:t>
            </a:r>
          </a:p>
          <a:p>
            <a:endParaRPr lang="en-US" dirty="0"/>
          </a:p>
          <a:p>
            <a:r>
              <a:rPr lang="en-US" dirty="0"/>
              <a:t>Spatially:</a:t>
            </a:r>
          </a:p>
          <a:p>
            <a:r>
              <a:rPr lang="en-US" dirty="0"/>
              <a:t>With spatial multiplexing, we spatially combine multiple crystal outputs using a routing system made of polarization </a:t>
            </a:r>
            <a:r>
              <a:rPr lang="en-US" dirty="0" err="1"/>
              <a:t>beamsplitters</a:t>
            </a:r>
            <a:r>
              <a:rPr lang="en-US" dirty="0"/>
              <a:t> and fast switches. Similarly, we herald the production of a photon from one source by measuring the sister photon. Depending on which source clicks, we then alter our routing system to guide the photon to the shared output port.</a:t>
            </a:r>
          </a:p>
          <a:p>
            <a:endParaRPr lang="en-US" dirty="0"/>
          </a:p>
          <a:p>
            <a:r>
              <a:rPr lang="en-US" dirty="0"/>
              <a:t>On the bottom left is a graph that shows the required transmission of our fast switches to allow multiplexing to outperform single-shot methods.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8B022-2D4D-4B86-B8DD-333555E379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470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4458">
              <a:buFont typeface="Arial" panose="020B0604020202020204" pitchFamily="34" charset="0"/>
              <a:buChar char="•"/>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057C9-03C4-4F2B-8ADD-9C01B54156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4451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4458">
              <a:buFont typeface="Arial" panose="020B0604020202020204" pitchFamily="34" charset="0"/>
              <a:buChar char="•"/>
              <a:defRPr/>
            </a:pPr>
            <a:endParaRPr lang="en-US" b="1" dirty="0"/>
          </a:p>
        </p:txBody>
      </p:sp>
      <p:sp>
        <p:nvSpPr>
          <p:cNvPr id="4" name="Slide Number Placeholder 3"/>
          <p:cNvSpPr>
            <a:spLocks noGrp="1"/>
          </p:cNvSpPr>
          <p:nvPr>
            <p:ph type="sldNum" sz="quarter" idx="5"/>
          </p:nvPr>
        </p:nvSpPr>
        <p:spPr/>
        <p:txBody>
          <a:bodyPr/>
          <a:lstStyle/>
          <a:p>
            <a:fld id="{302057C9-03C4-4F2B-8ADD-9C01B5415623}" type="slidenum">
              <a:rPr lang="en-US" smtClean="0"/>
              <a:t>25</a:t>
            </a:fld>
            <a:endParaRPr lang="en-US"/>
          </a:p>
        </p:txBody>
      </p:sp>
    </p:spTree>
    <p:extLst>
      <p:ext uri="{BB962C8B-B14F-4D97-AF65-F5344CB8AC3E}">
        <p14:creationId xmlns:p14="http://schemas.microsoft.com/office/powerpoint/2010/main" val="2006736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Theta is the polar angle and phi is the azimuthal angle in all of these plots. </a:t>
            </a:r>
          </a:p>
        </p:txBody>
      </p:sp>
      <p:sp>
        <p:nvSpPr>
          <p:cNvPr id="4" name="Slide Number Placeholder 3"/>
          <p:cNvSpPr>
            <a:spLocks noGrp="1"/>
          </p:cNvSpPr>
          <p:nvPr>
            <p:ph type="sldNum" sz="quarter" idx="5"/>
          </p:nvPr>
        </p:nvSpPr>
        <p:spPr/>
        <p:txBody>
          <a:bodyPr/>
          <a:lstStyle/>
          <a:p>
            <a:fld id="{6A55372F-84C9-2B45-AC7F-413D49927968}" type="slidenum">
              <a:rPr lang="en-US" smtClean="0"/>
              <a:t>27</a:t>
            </a:fld>
            <a:endParaRPr lang="en-US"/>
          </a:p>
        </p:txBody>
      </p:sp>
    </p:spTree>
    <p:extLst>
      <p:ext uri="{BB962C8B-B14F-4D97-AF65-F5344CB8AC3E}">
        <p14:creationId xmlns:p14="http://schemas.microsoft.com/office/powerpoint/2010/main" val="2405247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4458">
              <a:buFont typeface="Arial" panose="020B0604020202020204" pitchFamily="34" charset="0"/>
              <a:buChar char="•"/>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057C9-03C4-4F2B-8ADD-9C01B54156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566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4458">
              <a:buFont typeface="Arial" panose="020B0604020202020204" pitchFamily="34" charset="0"/>
              <a:buChar char="•"/>
              <a:defRPr/>
            </a:pPr>
            <a:endParaRPr lang="en-US" b="1" dirty="0"/>
          </a:p>
        </p:txBody>
      </p:sp>
      <p:sp>
        <p:nvSpPr>
          <p:cNvPr id="4" name="Slide Number Placeholder 3"/>
          <p:cNvSpPr>
            <a:spLocks noGrp="1"/>
          </p:cNvSpPr>
          <p:nvPr>
            <p:ph type="sldNum" sz="quarter" idx="5"/>
          </p:nvPr>
        </p:nvSpPr>
        <p:spPr/>
        <p:txBody>
          <a:bodyPr/>
          <a:lstStyle/>
          <a:p>
            <a:fld id="{302057C9-03C4-4F2B-8ADD-9C01B5415623}" type="slidenum">
              <a:rPr lang="en-US" smtClean="0"/>
              <a:t>33</a:t>
            </a:fld>
            <a:endParaRPr lang="en-US"/>
          </a:p>
        </p:txBody>
      </p:sp>
    </p:spTree>
    <p:extLst>
      <p:ext uri="{BB962C8B-B14F-4D97-AF65-F5344CB8AC3E}">
        <p14:creationId xmlns:p14="http://schemas.microsoft.com/office/powerpoint/2010/main" val="1978952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solidFill>
                  <a:prstClr val="black"/>
                </a:solidFill>
                <a:latin typeface="Helvetica Neue" charset="0"/>
                <a:ea typeface="Helvetica Neue" charset="0"/>
                <a:cs typeface="Helvetica Neue" charset="0"/>
              </a:rPr>
              <a:t>Current Progress</a:t>
            </a:r>
          </a:p>
          <a:p>
            <a:r>
              <a:rPr lang="en-US" sz="1200" dirty="0">
                <a:solidFill>
                  <a:prstClr val="black"/>
                </a:solidFill>
                <a:latin typeface="Helvetica Neue" charset="0"/>
                <a:ea typeface="Helvetica Neue" charset="0"/>
                <a:cs typeface="Helvetica Neue" charset="0"/>
              </a:rPr>
              <a:t>-   Continuous bidirectional locking achieved in 5-m long laboratory tests for  ~10 s (0.5-5 Mb projected key per locking interval) for flying </a:t>
            </a:r>
            <a:r>
              <a:rPr lang="en-US" sz="1200" dirty="0">
                <a:solidFill>
                  <a:prstClr val="black"/>
                </a:solidFill>
                <a:latin typeface="Helvetica Neue" charset="0"/>
                <a:ea typeface="Helvetica Neue" charset="0"/>
                <a:cs typeface="Helvetica Neue" charset="0"/>
                <a:sym typeface="Wingdings"/>
              </a:rPr>
              <a:t></a:t>
            </a:r>
            <a:r>
              <a:rPr lang="en-US" sz="1200" dirty="0">
                <a:solidFill>
                  <a:prstClr val="black"/>
                </a:solidFill>
                <a:latin typeface="Helvetica Neue" charset="0"/>
                <a:ea typeface="Helvetica Neue" charset="0"/>
                <a:cs typeface="Helvetica Neue" charset="0"/>
              </a:rPr>
              <a:t> stationary platform</a:t>
            </a:r>
          </a:p>
          <a:p>
            <a:pPr marL="342900" indent="-342900">
              <a:buFontTx/>
              <a:buChar char="-"/>
            </a:pPr>
            <a:r>
              <a:rPr lang="en-US" sz="1200" dirty="0">
                <a:solidFill>
                  <a:prstClr val="black"/>
                </a:solidFill>
                <a:latin typeface="Helvetica Neue" charset="0"/>
                <a:ea typeface="Helvetica Neue" charset="0"/>
                <a:cs typeface="Helvetica Neue" charset="0"/>
              </a:rPr>
              <a:t>Half-duplex pointing stabilization + locking for &gt;150 s flight </a:t>
            </a:r>
          </a:p>
          <a:p>
            <a:pPr marL="342900" indent="-342900">
              <a:buFontTx/>
              <a:buChar char="-"/>
            </a:pPr>
            <a:r>
              <a:rPr lang="en-US" sz="1200" dirty="0">
                <a:solidFill>
                  <a:prstClr val="black"/>
                </a:solidFill>
                <a:latin typeface="Helvetica Neue" charset="0"/>
                <a:ea typeface="Helvetica Neue" charset="0"/>
                <a:cs typeface="Helvetica Neue" charset="0"/>
              </a:rPr>
              <a:t>Flight-ready FPGA Time Tagger, single-photon detectors</a:t>
            </a:r>
          </a:p>
          <a:p>
            <a:pPr marL="342900" indent="-342900">
              <a:buFontTx/>
              <a:buChar char="-"/>
            </a:pPr>
            <a:r>
              <a:rPr lang="en-US" sz="1200" dirty="0">
                <a:solidFill>
                  <a:prstClr val="black"/>
                </a:solidFill>
                <a:latin typeface="Helvetica Neue" charset="0"/>
                <a:ea typeface="Helvetica Neue" charset="0"/>
                <a:cs typeface="Helvetica Neue" charset="0"/>
              </a:rPr>
              <a:t>Custom designed/fabricated TX/RX optical benches</a:t>
            </a:r>
          </a:p>
          <a:p>
            <a:pPr marL="342900" indent="-342900">
              <a:buFontTx/>
              <a:buChar char="-"/>
            </a:pPr>
            <a:r>
              <a:rPr lang="en-US" sz="1200" dirty="0">
                <a:solidFill>
                  <a:prstClr val="black"/>
                </a:solidFill>
                <a:latin typeface="Helvetica Neue" charset="0"/>
                <a:ea typeface="Helvetica Neue" charset="0"/>
                <a:cs typeface="Helvetica Neue" charset="0"/>
              </a:rPr>
              <a:t>Flight-ready FPGA driver board &amp; IID RC-LED sources for all polarizations with decoy states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3E1DF0-A788-48E4-BC91-1910F0DC12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6752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Spend a bit more time</a:t>
            </a:r>
          </a:p>
          <a:p>
            <a:r>
              <a:rPr lang="en-US" dirty="0"/>
              <a:t>-Not flying configuration (moving ground platform)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038278-5D59-4B45-BE05-2A18A9B361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5339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03E4-9FB6-FF48-BBA8-09AC9D0DE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1641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127FC6-7DB9-4653-A33A-A2FCD35D5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7932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B703E4-9FB6-FF48-BBA8-09AC9D0DE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008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Duration of flight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038278-5D59-4B45-BE05-2A18A9B361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017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Entanglement can be generated on a satellite, or other moving platform, through indistinguishable nonlinear processes. The figure in top right shows the two processes we use are spatially separated. </a:t>
            </a:r>
          </a:p>
          <a:p>
            <a:endParaRPr lang="en-US" dirty="0"/>
          </a:p>
          <a:p>
            <a:r>
              <a:rPr lang="en-US" dirty="0"/>
              <a:t>The entanglement must be swappable. This means there can be no wavelength correlation between photon 1 &amp; photon 2. To satisfy this requirement, we employ strong spectral filtering (at the expense of source brightness)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5D1D9-086B-E347-B94C-944105FC73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201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challenge of this experiment is to synchronize the moving &amp; stationary entanglement sources. </a:t>
            </a:r>
          </a:p>
          <a:p>
            <a:endParaRPr lang="en-US" dirty="0"/>
          </a:p>
          <a:p>
            <a:r>
              <a:rPr lang="en-US" dirty="0"/>
              <a:t>Since we are pumping our source using short pulses of light, Doppler shift on the repetition rate of the laser &amp; turbulence through the atmosphere cause a time-dependent loss in synchronization. </a:t>
            </a:r>
          </a:p>
          <a:p>
            <a:endParaRPr lang="en-US" dirty="0"/>
          </a:p>
          <a:p>
            <a:r>
              <a:rPr lang="en-US" dirty="0"/>
              <a:t>We proposed to remedy this challenge by transmitting our pump &amp; 1588-nm photons down in the same spatial mode. They would then experience the same Doppler shift &amp; turbulence and remain synchronized.</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5D1D9-086B-E347-B94C-944105FC73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014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synchronization is performed correctly, we can then interfere one photon from each source, photons 2 &amp; 3, to “swap” entanglement to the other photons, 1 &amp; 4.</a:t>
            </a:r>
          </a:p>
          <a:p>
            <a:endParaRPr lang="en-US" dirty="0"/>
          </a:p>
          <a:p>
            <a:r>
              <a:rPr lang="en-US" dirty="0"/>
              <a:t>The newly entangled photons can then be used to connect distant quantum networks, or the process can be repeated to connect networks farther apart.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65D1D9-086B-E347-B94C-944105FC73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385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4458">
              <a:buFont typeface="Arial" panose="020B0604020202020204" pitchFamily="34" charset="0"/>
              <a:buChar char="•"/>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057C9-03C4-4F2B-8ADD-9C01B54156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3859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127FC6-7DB9-4653-A33A-A2FCD35D5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410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4458">
              <a:buFont typeface="Arial" panose="020B0604020202020204" pitchFamily="34" charset="0"/>
              <a:buChar char="•"/>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057C9-03C4-4F2B-8ADD-9C01B54156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087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solidFill>
                  <a:prstClr val="black"/>
                </a:solidFill>
                <a:latin typeface="Helvetica Neue" charset="0"/>
                <a:ea typeface="Helvetica Neue" charset="0"/>
                <a:cs typeface="Helvetica Neue" charset="0"/>
              </a:rPr>
              <a:t>Current Progress</a:t>
            </a:r>
          </a:p>
          <a:p>
            <a:r>
              <a:rPr lang="en-US" sz="1200" dirty="0">
                <a:solidFill>
                  <a:prstClr val="black"/>
                </a:solidFill>
                <a:latin typeface="Helvetica Neue" charset="0"/>
                <a:ea typeface="Helvetica Neue" charset="0"/>
                <a:cs typeface="Helvetica Neue" charset="0"/>
              </a:rPr>
              <a:t>-   Continuous bidirectional locking achieved in 5-m long laboratory tests for  ~10 s (0.5-5 Mb projected key per locking interval) for flying </a:t>
            </a:r>
            <a:r>
              <a:rPr lang="en-US" sz="1200" dirty="0">
                <a:solidFill>
                  <a:prstClr val="black"/>
                </a:solidFill>
                <a:latin typeface="Helvetica Neue" charset="0"/>
                <a:ea typeface="Helvetica Neue" charset="0"/>
                <a:cs typeface="Helvetica Neue" charset="0"/>
                <a:sym typeface="Wingdings"/>
              </a:rPr>
              <a:t></a:t>
            </a:r>
            <a:r>
              <a:rPr lang="en-US" sz="1200" dirty="0">
                <a:solidFill>
                  <a:prstClr val="black"/>
                </a:solidFill>
                <a:latin typeface="Helvetica Neue" charset="0"/>
                <a:ea typeface="Helvetica Neue" charset="0"/>
                <a:cs typeface="Helvetica Neue" charset="0"/>
              </a:rPr>
              <a:t> stationary platform</a:t>
            </a:r>
          </a:p>
          <a:p>
            <a:pPr marL="342900" indent="-342900">
              <a:buFontTx/>
              <a:buChar char="-"/>
            </a:pPr>
            <a:r>
              <a:rPr lang="en-US" sz="1200" dirty="0">
                <a:solidFill>
                  <a:prstClr val="black"/>
                </a:solidFill>
                <a:latin typeface="Helvetica Neue" charset="0"/>
                <a:ea typeface="Helvetica Neue" charset="0"/>
                <a:cs typeface="Helvetica Neue" charset="0"/>
              </a:rPr>
              <a:t>Half-duplex pointing stabilization + locking for &gt;150 s flight </a:t>
            </a:r>
          </a:p>
          <a:p>
            <a:pPr marL="342900" indent="-342900">
              <a:buFontTx/>
              <a:buChar char="-"/>
            </a:pPr>
            <a:r>
              <a:rPr lang="en-US" sz="1200" dirty="0">
                <a:solidFill>
                  <a:prstClr val="black"/>
                </a:solidFill>
                <a:latin typeface="Helvetica Neue" charset="0"/>
                <a:ea typeface="Helvetica Neue" charset="0"/>
                <a:cs typeface="Helvetica Neue" charset="0"/>
              </a:rPr>
              <a:t>Flight-ready FPGA Time Tagger, single-photon detectors</a:t>
            </a:r>
          </a:p>
          <a:p>
            <a:pPr marL="342900" indent="-342900">
              <a:buFontTx/>
              <a:buChar char="-"/>
            </a:pPr>
            <a:r>
              <a:rPr lang="en-US" sz="1200" dirty="0">
                <a:solidFill>
                  <a:prstClr val="black"/>
                </a:solidFill>
                <a:latin typeface="Helvetica Neue" charset="0"/>
                <a:ea typeface="Helvetica Neue" charset="0"/>
                <a:cs typeface="Helvetica Neue" charset="0"/>
              </a:rPr>
              <a:t>Custom designed/fabricated TX/RX optical benches</a:t>
            </a:r>
          </a:p>
          <a:p>
            <a:pPr marL="342900" indent="-342900">
              <a:buFontTx/>
              <a:buChar char="-"/>
            </a:pPr>
            <a:r>
              <a:rPr lang="en-US" sz="1200" dirty="0">
                <a:solidFill>
                  <a:prstClr val="black"/>
                </a:solidFill>
                <a:latin typeface="Helvetica Neue" charset="0"/>
                <a:ea typeface="Helvetica Neue" charset="0"/>
                <a:cs typeface="Helvetica Neue" charset="0"/>
              </a:rPr>
              <a:t>Flight-ready FPGA driver board &amp; IID RC-LED sources for all polarizations with decoy states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3E1DF0-A788-48E4-BC91-1910F0DC12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30785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4458">
              <a:buFont typeface="Arial" panose="020B0604020202020204" pitchFamily="34" charset="0"/>
              <a:buChar char="•"/>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02057C9-03C4-4F2B-8ADD-9C01B54156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12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4458">
              <a:buFont typeface="Arial" panose="020B0604020202020204" pitchFamily="34" charset="0"/>
              <a:buChar char="•"/>
              <a:defRPr/>
            </a:pPr>
            <a:endParaRPr lang="en-US" b="1" dirty="0"/>
          </a:p>
        </p:txBody>
      </p:sp>
      <p:sp>
        <p:nvSpPr>
          <p:cNvPr id="4" name="Slide Number Placeholder 3"/>
          <p:cNvSpPr>
            <a:spLocks noGrp="1"/>
          </p:cNvSpPr>
          <p:nvPr>
            <p:ph type="sldNum" sz="quarter" idx="5"/>
          </p:nvPr>
        </p:nvSpPr>
        <p:spPr/>
        <p:txBody>
          <a:bodyPr/>
          <a:lstStyle/>
          <a:p>
            <a:fld id="{302057C9-03C4-4F2B-8ADD-9C01B5415623}" type="slidenum">
              <a:rPr lang="en-US" smtClean="0"/>
              <a:t>13</a:t>
            </a:fld>
            <a:endParaRPr lang="en-US"/>
          </a:p>
        </p:txBody>
      </p:sp>
    </p:spTree>
    <p:extLst>
      <p:ext uri="{BB962C8B-B14F-4D97-AF65-F5344CB8AC3E}">
        <p14:creationId xmlns:p14="http://schemas.microsoft.com/office/powerpoint/2010/main" val="16542828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Multiplexing combines multiple parametric down-conversion sources to produce higher single and swap rates. PDC sources can be combined in two main ways:</a:t>
            </a:r>
          </a:p>
          <a:p>
            <a:endParaRPr lang="en-US" dirty="0"/>
          </a:p>
          <a:p>
            <a:r>
              <a:rPr lang="en-US" dirty="0"/>
              <a:t>Temporally:</a:t>
            </a:r>
          </a:p>
          <a:p>
            <a:r>
              <a:rPr lang="en-US" dirty="0"/>
              <a:t>With temporal multiplexing, we use the natural repetition rate of the pump to define multiple time bins to combine. This scheme requires a delay-line that delays successful events until the end of the combined time bins. An event is heralded by the photon’s sister, which causes the photon to become trapped in the delay-line using fast switches.</a:t>
            </a:r>
          </a:p>
          <a:p>
            <a:endParaRPr lang="en-US" dirty="0"/>
          </a:p>
          <a:p>
            <a:r>
              <a:rPr lang="en-US" dirty="0"/>
              <a:t>Spatially:</a:t>
            </a:r>
          </a:p>
          <a:p>
            <a:r>
              <a:rPr lang="en-US" dirty="0"/>
              <a:t>With spatial multiplexing, we spatially combine multiple crystal outputs using a routing system made of polarization </a:t>
            </a:r>
            <a:r>
              <a:rPr lang="en-US" dirty="0" err="1"/>
              <a:t>beamsplitters</a:t>
            </a:r>
            <a:r>
              <a:rPr lang="en-US" dirty="0"/>
              <a:t> and fast switches. Similarly, we herald the production of a photon from one source by measuring the sister photon. Depending on which source clicks, we then alter our routing system to guide the photon to the shared output port.</a:t>
            </a:r>
          </a:p>
          <a:p>
            <a:endParaRPr lang="en-US" dirty="0"/>
          </a:p>
          <a:p>
            <a:r>
              <a:rPr lang="en-US" dirty="0"/>
              <a:t>On the bottom left is a graph that shows the required transmission of our fast switches to allow multiplexing to outperform single-shot methods.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28B022-2D4D-4B86-B8DD-333555E379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083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FEE66C78-5F09-9163-144E-B3A3595240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DB6584-D3D2-6F4F-A4B1-B24D058F817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9" name="Rectangle 2">
            <a:extLst>
              <a:ext uri="{FF2B5EF4-FFF2-40B4-BE49-F238E27FC236}">
                <a16:creationId xmlns:a16="http://schemas.microsoft.com/office/drawing/2014/main" id="{0B19A9C1-4E7C-ED00-F9FC-0FCAC4411682}"/>
              </a:ext>
            </a:extLst>
          </p:cNvPr>
          <p:cNvSpPr>
            <a:spLocks noGrp="1" noRot="1" noChangeAspect="1" noChangeArrowheads="1"/>
          </p:cNvSpPr>
          <p:nvPr>
            <p:ph type="sldImg"/>
          </p:nvPr>
        </p:nvSpPr>
        <p:spPr>
          <a:solidFill>
            <a:srgbClr val="FFFFFF"/>
          </a:solidFill>
          <a:ln/>
        </p:spPr>
      </p:sp>
      <p:sp>
        <p:nvSpPr>
          <p:cNvPr id="55300" name="Rectangle 3">
            <a:extLst>
              <a:ext uri="{FF2B5EF4-FFF2-40B4-BE49-F238E27FC236}">
                <a16:creationId xmlns:a16="http://schemas.microsoft.com/office/drawing/2014/main" id="{41C86ED2-10D5-5D95-334F-5A255D5800BD}"/>
              </a:ext>
            </a:extLst>
          </p:cNvPr>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462171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85F2-D4E8-4A43-A6D6-BA338A4CB9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40B7B5-EC4F-40F2-8108-4F3747E255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28B562-55EE-4F12-B5E7-A3EB1403F5EE}"/>
              </a:ext>
            </a:extLst>
          </p:cNvPr>
          <p:cNvSpPr>
            <a:spLocks noGrp="1"/>
          </p:cNvSpPr>
          <p:nvPr>
            <p:ph type="dt" sz="half" idx="10"/>
          </p:nvPr>
        </p:nvSpPr>
        <p:spPr/>
        <p:txBody>
          <a:bodyPr/>
          <a:lstStyle/>
          <a:p>
            <a:fld id="{8E926116-5FAC-4283-9908-FC42D916FDDB}" type="datetimeFigureOut">
              <a:rPr lang="en-US" smtClean="0"/>
              <a:t>12/14/23</a:t>
            </a:fld>
            <a:endParaRPr lang="en-US"/>
          </a:p>
        </p:txBody>
      </p:sp>
      <p:sp>
        <p:nvSpPr>
          <p:cNvPr id="5" name="Footer Placeholder 4">
            <a:extLst>
              <a:ext uri="{FF2B5EF4-FFF2-40B4-BE49-F238E27FC236}">
                <a16:creationId xmlns:a16="http://schemas.microsoft.com/office/drawing/2014/main" id="{BCFA6756-40FF-483D-8F60-911AC23CB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A2951C-AD57-4961-8D72-55DA6DB1B0FB}"/>
              </a:ext>
            </a:extLst>
          </p:cNvPr>
          <p:cNvSpPr>
            <a:spLocks noGrp="1"/>
          </p:cNvSpPr>
          <p:nvPr>
            <p:ph type="sldNum" sz="quarter" idx="12"/>
          </p:nvPr>
        </p:nvSpPr>
        <p:spPr/>
        <p:txBody>
          <a:bodyPr/>
          <a:lstStyle/>
          <a:p>
            <a:fld id="{5C96D02C-99D5-4C51-8B44-7AB098DDD8F7}" type="slidenum">
              <a:rPr lang="en-US" smtClean="0"/>
              <a:t>‹#›</a:t>
            </a:fld>
            <a:endParaRPr lang="en-US"/>
          </a:p>
        </p:txBody>
      </p:sp>
    </p:spTree>
    <p:extLst>
      <p:ext uri="{BB962C8B-B14F-4D97-AF65-F5344CB8AC3E}">
        <p14:creationId xmlns:p14="http://schemas.microsoft.com/office/powerpoint/2010/main" val="121713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60393-7A10-4B72-AC0E-1A203AA1F66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036016-75B1-47B3-8013-87FD190FCD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45B6A-C3A3-4A1F-8B58-52CEC4B94FF8}"/>
              </a:ext>
            </a:extLst>
          </p:cNvPr>
          <p:cNvSpPr>
            <a:spLocks noGrp="1"/>
          </p:cNvSpPr>
          <p:nvPr>
            <p:ph type="dt" sz="half" idx="10"/>
          </p:nvPr>
        </p:nvSpPr>
        <p:spPr/>
        <p:txBody>
          <a:bodyPr/>
          <a:lstStyle/>
          <a:p>
            <a:fld id="{8E926116-5FAC-4283-9908-FC42D916FDDB}" type="datetimeFigureOut">
              <a:rPr lang="en-US" smtClean="0"/>
              <a:t>12/14/23</a:t>
            </a:fld>
            <a:endParaRPr lang="en-US"/>
          </a:p>
        </p:txBody>
      </p:sp>
      <p:sp>
        <p:nvSpPr>
          <p:cNvPr id="5" name="Footer Placeholder 4">
            <a:extLst>
              <a:ext uri="{FF2B5EF4-FFF2-40B4-BE49-F238E27FC236}">
                <a16:creationId xmlns:a16="http://schemas.microsoft.com/office/drawing/2014/main" id="{86EFD80D-DAA2-4FDF-9574-BAD8AD1D0F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E1DC2-C980-4188-8BE8-464167DE4F8A}"/>
              </a:ext>
            </a:extLst>
          </p:cNvPr>
          <p:cNvSpPr>
            <a:spLocks noGrp="1"/>
          </p:cNvSpPr>
          <p:nvPr>
            <p:ph type="sldNum" sz="quarter" idx="12"/>
          </p:nvPr>
        </p:nvSpPr>
        <p:spPr/>
        <p:txBody>
          <a:bodyPr/>
          <a:lstStyle/>
          <a:p>
            <a:fld id="{5C96D02C-99D5-4C51-8B44-7AB098DDD8F7}" type="slidenum">
              <a:rPr lang="en-US" smtClean="0"/>
              <a:t>‹#›</a:t>
            </a:fld>
            <a:endParaRPr lang="en-US"/>
          </a:p>
        </p:txBody>
      </p:sp>
    </p:spTree>
    <p:extLst>
      <p:ext uri="{BB962C8B-B14F-4D97-AF65-F5344CB8AC3E}">
        <p14:creationId xmlns:p14="http://schemas.microsoft.com/office/powerpoint/2010/main" val="254376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70BE5D-A8B8-42B4-BB39-7429D69221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F45E24-58CE-470D-9102-B28552EB61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87F43-7B26-49EB-9992-3D2100C6CB5E}"/>
              </a:ext>
            </a:extLst>
          </p:cNvPr>
          <p:cNvSpPr>
            <a:spLocks noGrp="1"/>
          </p:cNvSpPr>
          <p:nvPr>
            <p:ph type="dt" sz="half" idx="10"/>
          </p:nvPr>
        </p:nvSpPr>
        <p:spPr/>
        <p:txBody>
          <a:bodyPr/>
          <a:lstStyle/>
          <a:p>
            <a:fld id="{8E926116-5FAC-4283-9908-FC42D916FDDB}" type="datetimeFigureOut">
              <a:rPr lang="en-US" smtClean="0"/>
              <a:t>12/14/23</a:t>
            </a:fld>
            <a:endParaRPr lang="en-US"/>
          </a:p>
        </p:txBody>
      </p:sp>
      <p:sp>
        <p:nvSpPr>
          <p:cNvPr id="5" name="Footer Placeholder 4">
            <a:extLst>
              <a:ext uri="{FF2B5EF4-FFF2-40B4-BE49-F238E27FC236}">
                <a16:creationId xmlns:a16="http://schemas.microsoft.com/office/drawing/2014/main" id="{34DC3064-5B33-4609-8E42-2A95646C54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F597F-7330-466F-98DF-C9163FA901E6}"/>
              </a:ext>
            </a:extLst>
          </p:cNvPr>
          <p:cNvSpPr>
            <a:spLocks noGrp="1"/>
          </p:cNvSpPr>
          <p:nvPr>
            <p:ph type="sldNum" sz="quarter" idx="12"/>
          </p:nvPr>
        </p:nvSpPr>
        <p:spPr/>
        <p:txBody>
          <a:bodyPr/>
          <a:lstStyle/>
          <a:p>
            <a:fld id="{5C96D02C-99D5-4C51-8B44-7AB098DDD8F7}" type="slidenum">
              <a:rPr lang="en-US" smtClean="0"/>
              <a:t>‹#›</a:t>
            </a:fld>
            <a:endParaRPr lang="en-US"/>
          </a:p>
        </p:txBody>
      </p:sp>
    </p:spTree>
    <p:extLst>
      <p:ext uri="{BB962C8B-B14F-4D97-AF65-F5344CB8AC3E}">
        <p14:creationId xmlns:p14="http://schemas.microsoft.com/office/powerpoint/2010/main" val="1481183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5A2DF9-3384-4DF7-8289-DA197368C10A}"/>
              </a:ext>
            </a:extLst>
          </p:cNvPr>
          <p:cNvSpPr/>
          <p:nvPr/>
        </p:nvSpPr>
        <p:spPr>
          <a:xfrm>
            <a:off x="0" y="0"/>
            <a:ext cx="12192000" cy="6858000"/>
          </a:xfrm>
          <a:prstGeom prst="rect">
            <a:avLst/>
          </a:prstGeom>
          <a:noFill/>
          <a:ln w="635000">
            <a:solidFill>
              <a:srgbClr val="E84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50B71D6-48CD-4D87-8335-1852F7DDBF74}"/>
              </a:ext>
            </a:extLst>
          </p:cNvPr>
          <p:cNvSpPr txBox="1"/>
          <p:nvPr/>
        </p:nvSpPr>
        <p:spPr>
          <a:xfrm rot="606815">
            <a:off x="-1079200" y="-569645"/>
            <a:ext cx="3673310" cy="7546972"/>
          </a:xfrm>
          <a:prstGeom prst="rect">
            <a:avLst/>
          </a:prstGeom>
          <a:blipFill dpi="0" rotWithShape="1">
            <a:blip r:embed="rId2" cstate="print">
              <a:extLst>
                <a:ext uri="{28A0092B-C50C-407E-A947-70E740481C1C}">
                  <a14:useLocalDpi xmlns:a14="http://schemas.microsoft.com/office/drawing/2010/main"/>
                </a:ext>
              </a:extLst>
            </a:blip>
            <a:srcRect/>
            <a:tile tx="0" ty="0" sx="100000" sy="100000" flip="none" algn="tl"/>
          </a:blipFill>
        </p:spPr>
        <p:txBody>
          <a:bodyPr wrap="square" rtlCol="0">
            <a:spAutoFit/>
          </a:bodyPr>
          <a:lstStyle/>
          <a:p>
            <a:endParaRPr lang="en-US"/>
          </a:p>
        </p:txBody>
      </p:sp>
      <p:sp>
        <p:nvSpPr>
          <p:cNvPr id="9" name="Title 1">
            <a:extLst>
              <a:ext uri="{FF2B5EF4-FFF2-40B4-BE49-F238E27FC236}">
                <a16:creationId xmlns:a16="http://schemas.microsoft.com/office/drawing/2014/main" id="{1E6981F6-33D9-4A2D-A507-0EC06D88C40C}"/>
              </a:ext>
            </a:extLst>
          </p:cNvPr>
          <p:cNvSpPr>
            <a:spLocks noGrp="1"/>
          </p:cNvSpPr>
          <p:nvPr>
            <p:ph type="ctrTitle" hasCustomPrompt="1"/>
          </p:nvPr>
        </p:nvSpPr>
        <p:spPr>
          <a:xfrm>
            <a:off x="3283647" y="2383691"/>
            <a:ext cx="9093646" cy="1466831"/>
          </a:xfrm>
          <a:prstGeom prst="rect">
            <a:avLst/>
          </a:prstGeom>
        </p:spPr>
        <p:txBody>
          <a:bodyPr anchor="b">
            <a:normAutofit/>
          </a:bodyPr>
          <a:lstStyle/>
          <a:p>
            <a:pPr algn="l"/>
            <a:r>
              <a:rPr lang="en-US" sz="4800"/>
              <a:t>Title</a:t>
            </a:r>
          </a:p>
        </p:txBody>
      </p:sp>
      <p:cxnSp>
        <p:nvCxnSpPr>
          <p:cNvPr id="10" name="Straight Connector 9">
            <a:extLst>
              <a:ext uri="{FF2B5EF4-FFF2-40B4-BE49-F238E27FC236}">
                <a16:creationId xmlns:a16="http://schemas.microsoft.com/office/drawing/2014/main" id="{E62E1D6D-B9DD-4168-A762-21B30DB18865}"/>
              </a:ext>
            </a:extLst>
          </p:cNvPr>
          <p:cNvCxnSpPr>
            <a:cxnSpLocks/>
          </p:cNvCxnSpPr>
          <p:nvPr/>
        </p:nvCxnSpPr>
        <p:spPr>
          <a:xfrm flipH="1">
            <a:off x="1863632" y="-365760"/>
            <a:ext cx="1375236" cy="7606971"/>
          </a:xfrm>
          <a:prstGeom prst="line">
            <a:avLst/>
          </a:prstGeom>
          <a:ln w="317500">
            <a:solidFill>
              <a:srgbClr val="E84A27"/>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C7903A5-DC4C-4AD1-96D3-486EAE243A15}"/>
              </a:ext>
            </a:extLst>
          </p:cNvPr>
          <p:cNvSpPr/>
          <p:nvPr/>
        </p:nvSpPr>
        <p:spPr>
          <a:xfrm>
            <a:off x="-301062" y="201281"/>
            <a:ext cx="3392352" cy="2062103"/>
          </a:xfrm>
          <a:prstGeom prst="rect">
            <a:avLst/>
          </a:prstGeom>
        </p:spPr>
        <p:txBody>
          <a:bodyPr wrap="square">
            <a:spAutoFit/>
          </a:bodyPr>
          <a:lstStyle/>
          <a:p>
            <a:pPr algn="ctr"/>
            <a:r>
              <a:rPr lang="en-US" sz="3600" b="1">
                <a:solidFill>
                  <a:schemeClr val="bg1"/>
                </a:solidFill>
              </a:rPr>
              <a:t>Kwiat</a:t>
            </a:r>
            <a:r>
              <a:rPr lang="en-US" b="1">
                <a:solidFill>
                  <a:schemeClr val="bg1"/>
                </a:solidFill>
              </a:rPr>
              <a:t> </a:t>
            </a:r>
          </a:p>
          <a:p>
            <a:pPr algn="ctr"/>
            <a:r>
              <a:rPr lang="en-US" sz="2800" i="1">
                <a:solidFill>
                  <a:schemeClr val="bg1"/>
                </a:solidFill>
              </a:rPr>
              <a:t>Quantum</a:t>
            </a:r>
          </a:p>
          <a:p>
            <a:pPr algn="ctr"/>
            <a:r>
              <a:rPr lang="en-US" sz="2800" i="1">
                <a:solidFill>
                  <a:schemeClr val="bg1"/>
                </a:solidFill>
              </a:rPr>
              <a:t>Information </a:t>
            </a:r>
          </a:p>
          <a:p>
            <a:pPr algn="ctr"/>
            <a:r>
              <a:rPr lang="en-US" sz="3600" b="1">
                <a:solidFill>
                  <a:schemeClr val="bg1"/>
                </a:solidFill>
              </a:rPr>
              <a:t>Group</a:t>
            </a:r>
            <a:endParaRPr lang="en-US" b="1">
              <a:solidFill>
                <a:schemeClr val="bg1"/>
              </a:solidFill>
            </a:endParaRPr>
          </a:p>
        </p:txBody>
      </p:sp>
    </p:spTree>
    <p:extLst>
      <p:ext uri="{BB962C8B-B14F-4D97-AF65-F5344CB8AC3E}">
        <p14:creationId xmlns:p14="http://schemas.microsoft.com/office/powerpoint/2010/main" val="3212124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C31505-DC2B-49FE-90D0-472DE7E97013}"/>
              </a:ext>
            </a:extLst>
          </p:cNvPr>
          <p:cNvSpPr>
            <a:spLocks noGrp="1"/>
          </p:cNvSpPr>
          <p:nvPr>
            <p:ph type="dt" sz="half" idx="10"/>
          </p:nvPr>
        </p:nvSpPr>
        <p:spPr/>
        <p:txBody>
          <a:bodyPr/>
          <a:lstStyle/>
          <a:p>
            <a:fld id="{7E109997-B14A-4E81-81F1-BAE8FE61245A}" type="datetimeFigureOut">
              <a:rPr lang="en-US" smtClean="0"/>
              <a:t>12/14/23</a:t>
            </a:fld>
            <a:endParaRPr lang="en-US"/>
          </a:p>
        </p:txBody>
      </p:sp>
      <p:sp>
        <p:nvSpPr>
          <p:cNvPr id="4" name="Footer Placeholder 3">
            <a:extLst>
              <a:ext uri="{FF2B5EF4-FFF2-40B4-BE49-F238E27FC236}">
                <a16:creationId xmlns:a16="http://schemas.microsoft.com/office/drawing/2014/main" id="{431792B6-A129-4CE7-8F4A-3198864275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D85836-EF0A-494E-BC2F-85A0C74C9C31}"/>
              </a:ext>
            </a:extLst>
          </p:cNvPr>
          <p:cNvSpPr>
            <a:spLocks noGrp="1"/>
          </p:cNvSpPr>
          <p:nvPr>
            <p:ph type="sldNum" sz="quarter" idx="12"/>
          </p:nvPr>
        </p:nvSpPr>
        <p:spPr/>
        <p:txBody>
          <a:bodyPr/>
          <a:lstStyle/>
          <a:p>
            <a:fld id="{398B71F6-63FF-495C-992E-40FB3D909B9B}" type="slidenum">
              <a:rPr lang="en-US" smtClean="0"/>
              <a:t>‹#›</a:t>
            </a:fld>
            <a:endParaRPr lang="en-US"/>
          </a:p>
        </p:txBody>
      </p:sp>
      <p:grpSp>
        <p:nvGrpSpPr>
          <p:cNvPr id="10" name="Group 9">
            <a:extLst>
              <a:ext uri="{FF2B5EF4-FFF2-40B4-BE49-F238E27FC236}">
                <a16:creationId xmlns:a16="http://schemas.microsoft.com/office/drawing/2014/main" id="{5633CE3E-E424-4655-B04D-9D23DC9728B7}"/>
              </a:ext>
            </a:extLst>
          </p:cNvPr>
          <p:cNvGrpSpPr/>
          <p:nvPr/>
        </p:nvGrpSpPr>
        <p:grpSpPr>
          <a:xfrm>
            <a:off x="0" y="-213360"/>
            <a:ext cx="12192000" cy="1849120"/>
            <a:chOff x="0" y="-213360"/>
            <a:chExt cx="12192000" cy="1849120"/>
          </a:xfrm>
        </p:grpSpPr>
        <p:sp>
          <p:nvSpPr>
            <p:cNvPr id="11" name="Rectangle 10">
              <a:extLst>
                <a:ext uri="{FF2B5EF4-FFF2-40B4-BE49-F238E27FC236}">
                  <a16:creationId xmlns:a16="http://schemas.microsoft.com/office/drawing/2014/main" id="{7EE6D533-80CD-4C3B-A041-7B27DF2FF6E5}"/>
                </a:ext>
              </a:extLst>
            </p:cNvPr>
            <p:cNvSpPr/>
            <p:nvPr userDrawn="1"/>
          </p:nvSpPr>
          <p:spPr>
            <a:xfrm>
              <a:off x="0" y="0"/>
              <a:ext cx="12192000" cy="1100138"/>
            </a:xfrm>
            <a:prstGeom prst="rect">
              <a:avLst/>
            </a:prstGeom>
            <a:solidFill>
              <a:srgbClr val="1329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2" name="Arc 11">
              <a:extLst>
                <a:ext uri="{FF2B5EF4-FFF2-40B4-BE49-F238E27FC236}">
                  <a16:creationId xmlns:a16="http://schemas.microsoft.com/office/drawing/2014/main" id="{F3EADFD7-303D-4244-9F27-A8320FD8908F}"/>
                </a:ext>
              </a:extLst>
            </p:cNvPr>
            <p:cNvSpPr/>
            <p:nvPr/>
          </p:nvSpPr>
          <p:spPr>
            <a:xfrm rot="16200000">
              <a:off x="5888100" y="-4668140"/>
              <a:ext cx="415800" cy="12192000"/>
            </a:xfrm>
            <a:prstGeom prst="arc">
              <a:avLst>
                <a:gd name="adj1" fmla="val 16200000"/>
                <a:gd name="adj2" fmla="val 540214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BA9DE6AA-0EAE-42B6-9472-057C01E714F8}"/>
                </a:ext>
              </a:extLst>
            </p:cNvPr>
            <p:cNvSpPr/>
            <p:nvPr/>
          </p:nvSpPr>
          <p:spPr>
            <a:xfrm rot="5400000" flipV="1">
              <a:off x="5888100" y="-6101460"/>
              <a:ext cx="415800" cy="12192000"/>
            </a:xfrm>
            <a:prstGeom prst="arc">
              <a:avLst>
                <a:gd name="adj1" fmla="val 16200000"/>
                <a:gd name="adj2" fmla="val 5402140"/>
              </a:avLst>
            </a:prstGeom>
            <a:solidFill>
              <a:srgbClr val="E84A27"/>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 name="Title 1">
            <a:extLst>
              <a:ext uri="{FF2B5EF4-FFF2-40B4-BE49-F238E27FC236}">
                <a16:creationId xmlns:a16="http://schemas.microsoft.com/office/drawing/2014/main" id="{52783DE4-BBF3-4753-AF19-A5E05BB20E0F}"/>
              </a:ext>
            </a:extLst>
          </p:cNvPr>
          <p:cNvSpPr>
            <a:spLocks noGrp="1"/>
          </p:cNvSpPr>
          <p:nvPr>
            <p:ph type="title"/>
          </p:nvPr>
        </p:nvSpPr>
        <p:spPr>
          <a:xfrm>
            <a:off x="-1" y="-5460"/>
            <a:ext cx="12191999" cy="1412999"/>
          </a:xfrm>
          <a:prstGeom prst="rect">
            <a:avLst/>
          </a:prstGeom>
        </p:spPr>
        <p:txBody>
          <a:bodyPr anchor="ctr"/>
          <a:lstStyle>
            <a:lvl1pPr algn="ctr">
              <a:defRPr sz="36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231133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D0BF5D-AC7B-47D5-A361-22E002159D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66752-5F9F-4CBD-8435-1C7DC0733C02}"/>
              </a:ext>
            </a:extLst>
          </p:cNvPr>
          <p:cNvSpPr>
            <a:spLocks noGrp="1"/>
          </p:cNvSpPr>
          <p:nvPr>
            <p:ph type="dt" sz="half" idx="10"/>
          </p:nvPr>
        </p:nvSpPr>
        <p:spPr/>
        <p:txBody>
          <a:bodyPr/>
          <a:lstStyle/>
          <a:p>
            <a:fld id="{7E109997-B14A-4E81-81F1-BAE8FE61245A}" type="datetimeFigureOut">
              <a:rPr lang="en-US" smtClean="0"/>
              <a:t>12/14/23</a:t>
            </a:fld>
            <a:endParaRPr lang="en-US"/>
          </a:p>
        </p:txBody>
      </p:sp>
      <p:sp>
        <p:nvSpPr>
          <p:cNvPr id="5" name="Footer Placeholder 4">
            <a:extLst>
              <a:ext uri="{FF2B5EF4-FFF2-40B4-BE49-F238E27FC236}">
                <a16:creationId xmlns:a16="http://schemas.microsoft.com/office/drawing/2014/main" id="{D7DAE2A0-35D4-4412-BCC1-334201CCA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58699-5FD2-412A-81B2-57B910ADF48D}"/>
              </a:ext>
            </a:extLst>
          </p:cNvPr>
          <p:cNvSpPr>
            <a:spLocks noGrp="1"/>
          </p:cNvSpPr>
          <p:nvPr>
            <p:ph type="sldNum" sz="quarter" idx="12"/>
          </p:nvPr>
        </p:nvSpPr>
        <p:spPr/>
        <p:txBody>
          <a:bodyPr/>
          <a:lstStyle/>
          <a:p>
            <a:fld id="{398B71F6-63FF-495C-992E-40FB3D909B9B}" type="slidenum">
              <a:rPr lang="en-US" smtClean="0"/>
              <a:t>‹#›</a:t>
            </a:fld>
            <a:endParaRPr lang="en-US"/>
          </a:p>
        </p:txBody>
      </p:sp>
      <p:grpSp>
        <p:nvGrpSpPr>
          <p:cNvPr id="7" name="Group 6">
            <a:extLst>
              <a:ext uri="{FF2B5EF4-FFF2-40B4-BE49-F238E27FC236}">
                <a16:creationId xmlns:a16="http://schemas.microsoft.com/office/drawing/2014/main" id="{FFC4E124-F0FD-4C60-8B98-EB8228EC94A0}"/>
              </a:ext>
            </a:extLst>
          </p:cNvPr>
          <p:cNvGrpSpPr/>
          <p:nvPr/>
        </p:nvGrpSpPr>
        <p:grpSpPr>
          <a:xfrm>
            <a:off x="0" y="-213360"/>
            <a:ext cx="12192000" cy="1849120"/>
            <a:chOff x="0" y="-213360"/>
            <a:chExt cx="12192000" cy="1849120"/>
          </a:xfrm>
        </p:grpSpPr>
        <p:sp>
          <p:nvSpPr>
            <p:cNvPr id="8" name="Rectangle 7">
              <a:extLst>
                <a:ext uri="{FF2B5EF4-FFF2-40B4-BE49-F238E27FC236}">
                  <a16:creationId xmlns:a16="http://schemas.microsoft.com/office/drawing/2014/main" id="{BE562F31-EBE9-4DC0-BB97-89CC77A1B819}"/>
                </a:ext>
              </a:extLst>
            </p:cNvPr>
            <p:cNvSpPr/>
            <p:nvPr userDrawn="1"/>
          </p:nvSpPr>
          <p:spPr>
            <a:xfrm>
              <a:off x="0" y="0"/>
              <a:ext cx="12192000" cy="1097280"/>
            </a:xfrm>
            <a:prstGeom prst="rect">
              <a:avLst/>
            </a:prstGeom>
            <a:solidFill>
              <a:srgbClr val="1329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Arc 8">
              <a:extLst>
                <a:ext uri="{FF2B5EF4-FFF2-40B4-BE49-F238E27FC236}">
                  <a16:creationId xmlns:a16="http://schemas.microsoft.com/office/drawing/2014/main" id="{DD5460F7-0D56-4727-9E6A-77E72C5A8391}"/>
                </a:ext>
              </a:extLst>
            </p:cNvPr>
            <p:cNvSpPr/>
            <p:nvPr/>
          </p:nvSpPr>
          <p:spPr>
            <a:xfrm rot="16200000">
              <a:off x="5888100" y="-4668140"/>
              <a:ext cx="415800" cy="12192000"/>
            </a:xfrm>
            <a:prstGeom prst="arc">
              <a:avLst>
                <a:gd name="adj1" fmla="val 16200000"/>
                <a:gd name="adj2" fmla="val 540214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B8F58D3B-E52A-4812-B9A9-4D18894F54DE}"/>
                </a:ext>
              </a:extLst>
            </p:cNvPr>
            <p:cNvSpPr/>
            <p:nvPr/>
          </p:nvSpPr>
          <p:spPr>
            <a:xfrm rot="5400000" flipV="1">
              <a:off x="5888100" y="-6101460"/>
              <a:ext cx="415800" cy="12192000"/>
            </a:xfrm>
            <a:prstGeom prst="arc">
              <a:avLst>
                <a:gd name="adj1" fmla="val 16200000"/>
                <a:gd name="adj2" fmla="val 5402140"/>
              </a:avLst>
            </a:prstGeom>
            <a:solidFill>
              <a:srgbClr val="E84A27"/>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 name="Title 1">
            <a:extLst>
              <a:ext uri="{FF2B5EF4-FFF2-40B4-BE49-F238E27FC236}">
                <a16:creationId xmlns:a16="http://schemas.microsoft.com/office/drawing/2014/main" id="{E2EAE54B-3C9E-4F08-99CC-4DBD84EF8546}"/>
              </a:ext>
            </a:extLst>
          </p:cNvPr>
          <p:cNvSpPr>
            <a:spLocks noGrp="1"/>
          </p:cNvSpPr>
          <p:nvPr>
            <p:ph type="title"/>
          </p:nvPr>
        </p:nvSpPr>
        <p:spPr>
          <a:xfrm>
            <a:off x="-1" y="-5460"/>
            <a:ext cx="12191999" cy="1412999"/>
          </a:xfrm>
          <a:prstGeom prst="rect">
            <a:avLst/>
          </a:prstGeom>
        </p:spPr>
        <p:txBody>
          <a:bodyPr anchor="ctr"/>
          <a:lstStyle>
            <a:lvl1pPr algn="ctr">
              <a:defRPr sz="36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2343987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46C303-3ACE-49C2-87B3-4E9E36860A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30B58A-990F-4AB7-A258-23C90CF445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E66CDD-E961-42B1-BAFD-3A17776E9DBA}"/>
              </a:ext>
            </a:extLst>
          </p:cNvPr>
          <p:cNvSpPr>
            <a:spLocks noGrp="1"/>
          </p:cNvSpPr>
          <p:nvPr>
            <p:ph type="dt" sz="half" idx="10"/>
          </p:nvPr>
        </p:nvSpPr>
        <p:spPr/>
        <p:txBody>
          <a:bodyPr/>
          <a:lstStyle/>
          <a:p>
            <a:fld id="{7E109997-B14A-4E81-81F1-BAE8FE61245A}" type="datetimeFigureOut">
              <a:rPr lang="en-US" smtClean="0"/>
              <a:t>12/14/23</a:t>
            </a:fld>
            <a:endParaRPr lang="en-US"/>
          </a:p>
        </p:txBody>
      </p:sp>
      <p:sp>
        <p:nvSpPr>
          <p:cNvPr id="6" name="Footer Placeholder 5">
            <a:extLst>
              <a:ext uri="{FF2B5EF4-FFF2-40B4-BE49-F238E27FC236}">
                <a16:creationId xmlns:a16="http://schemas.microsoft.com/office/drawing/2014/main" id="{CBC0870C-F64F-4800-9DCD-FE180204F5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844C4-CF8B-4442-B61C-7DB41CDB51DE}"/>
              </a:ext>
            </a:extLst>
          </p:cNvPr>
          <p:cNvSpPr>
            <a:spLocks noGrp="1"/>
          </p:cNvSpPr>
          <p:nvPr>
            <p:ph type="sldNum" sz="quarter" idx="12"/>
          </p:nvPr>
        </p:nvSpPr>
        <p:spPr/>
        <p:txBody>
          <a:bodyPr/>
          <a:lstStyle/>
          <a:p>
            <a:fld id="{398B71F6-63FF-495C-992E-40FB3D909B9B}" type="slidenum">
              <a:rPr lang="en-US" smtClean="0"/>
              <a:t>‹#›</a:t>
            </a:fld>
            <a:endParaRPr lang="en-US"/>
          </a:p>
        </p:txBody>
      </p:sp>
      <p:grpSp>
        <p:nvGrpSpPr>
          <p:cNvPr id="12" name="Group 11">
            <a:extLst>
              <a:ext uri="{FF2B5EF4-FFF2-40B4-BE49-F238E27FC236}">
                <a16:creationId xmlns:a16="http://schemas.microsoft.com/office/drawing/2014/main" id="{A14DD056-502E-4E40-AB8F-AEED9A7AFE93}"/>
              </a:ext>
            </a:extLst>
          </p:cNvPr>
          <p:cNvGrpSpPr/>
          <p:nvPr/>
        </p:nvGrpSpPr>
        <p:grpSpPr>
          <a:xfrm>
            <a:off x="0" y="-213360"/>
            <a:ext cx="12192000" cy="1849120"/>
            <a:chOff x="0" y="-213360"/>
            <a:chExt cx="12192000" cy="1849120"/>
          </a:xfrm>
        </p:grpSpPr>
        <p:sp>
          <p:nvSpPr>
            <p:cNvPr id="13" name="Rectangle 12">
              <a:extLst>
                <a:ext uri="{FF2B5EF4-FFF2-40B4-BE49-F238E27FC236}">
                  <a16:creationId xmlns:a16="http://schemas.microsoft.com/office/drawing/2014/main" id="{F33E4C11-5D5F-4EDE-9C30-C8094E6D1305}"/>
                </a:ext>
              </a:extLst>
            </p:cNvPr>
            <p:cNvSpPr/>
            <p:nvPr userDrawn="1"/>
          </p:nvSpPr>
          <p:spPr>
            <a:xfrm>
              <a:off x="0" y="0"/>
              <a:ext cx="12192000" cy="1097280"/>
            </a:xfrm>
            <a:prstGeom prst="rect">
              <a:avLst/>
            </a:prstGeom>
            <a:solidFill>
              <a:srgbClr val="1329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4" name="Arc 13">
              <a:extLst>
                <a:ext uri="{FF2B5EF4-FFF2-40B4-BE49-F238E27FC236}">
                  <a16:creationId xmlns:a16="http://schemas.microsoft.com/office/drawing/2014/main" id="{70149381-5263-40AA-9973-420C7E8AC7F7}"/>
                </a:ext>
              </a:extLst>
            </p:cNvPr>
            <p:cNvSpPr/>
            <p:nvPr/>
          </p:nvSpPr>
          <p:spPr>
            <a:xfrm rot="16200000">
              <a:off x="5888100" y="-4668140"/>
              <a:ext cx="415800" cy="12192000"/>
            </a:xfrm>
            <a:prstGeom prst="arc">
              <a:avLst>
                <a:gd name="adj1" fmla="val 16200000"/>
                <a:gd name="adj2" fmla="val 540214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a:extLst>
                <a:ext uri="{FF2B5EF4-FFF2-40B4-BE49-F238E27FC236}">
                  <a16:creationId xmlns:a16="http://schemas.microsoft.com/office/drawing/2014/main" id="{877DA4B1-E896-4D9A-8F40-CD6D85F8FCCF}"/>
                </a:ext>
              </a:extLst>
            </p:cNvPr>
            <p:cNvSpPr/>
            <p:nvPr/>
          </p:nvSpPr>
          <p:spPr>
            <a:xfrm rot="5400000" flipV="1">
              <a:off x="5888100" y="-6101460"/>
              <a:ext cx="415800" cy="12192000"/>
            </a:xfrm>
            <a:prstGeom prst="arc">
              <a:avLst>
                <a:gd name="adj1" fmla="val 16200000"/>
                <a:gd name="adj2" fmla="val 5402140"/>
              </a:avLst>
            </a:prstGeom>
            <a:solidFill>
              <a:srgbClr val="E84A27"/>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Title 1">
            <a:extLst>
              <a:ext uri="{FF2B5EF4-FFF2-40B4-BE49-F238E27FC236}">
                <a16:creationId xmlns:a16="http://schemas.microsoft.com/office/drawing/2014/main" id="{30CB2644-1C66-42DA-BD24-2407497524C9}"/>
              </a:ext>
            </a:extLst>
          </p:cNvPr>
          <p:cNvSpPr>
            <a:spLocks noGrp="1"/>
          </p:cNvSpPr>
          <p:nvPr>
            <p:ph type="title"/>
          </p:nvPr>
        </p:nvSpPr>
        <p:spPr>
          <a:xfrm>
            <a:off x="-1" y="-5460"/>
            <a:ext cx="12191999" cy="1412999"/>
          </a:xfrm>
          <a:prstGeom prst="rect">
            <a:avLst/>
          </a:prstGeom>
        </p:spPr>
        <p:txBody>
          <a:bodyPr anchor="ctr"/>
          <a:lstStyle>
            <a:lvl1pPr algn="ctr">
              <a:defRPr sz="36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776565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5EA9B9-6538-481C-90F1-9D410D4B32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057222-4564-40A9-A711-A97EE5DC4A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0C0B14-86A1-4F4F-8174-7A92010EF9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008D3B-6BF9-4972-A910-F94A6A2A75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29B29A-9D06-44EE-ABEC-1709B7B5AE0D}"/>
              </a:ext>
            </a:extLst>
          </p:cNvPr>
          <p:cNvSpPr>
            <a:spLocks noGrp="1"/>
          </p:cNvSpPr>
          <p:nvPr>
            <p:ph type="dt" sz="half" idx="10"/>
          </p:nvPr>
        </p:nvSpPr>
        <p:spPr/>
        <p:txBody>
          <a:bodyPr/>
          <a:lstStyle/>
          <a:p>
            <a:fld id="{7E109997-B14A-4E81-81F1-BAE8FE61245A}" type="datetimeFigureOut">
              <a:rPr lang="en-US" smtClean="0"/>
              <a:t>12/14/23</a:t>
            </a:fld>
            <a:endParaRPr lang="en-US"/>
          </a:p>
        </p:txBody>
      </p:sp>
      <p:sp>
        <p:nvSpPr>
          <p:cNvPr id="8" name="Footer Placeholder 7">
            <a:extLst>
              <a:ext uri="{FF2B5EF4-FFF2-40B4-BE49-F238E27FC236}">
                <a16:creationId xmlns:a16="http://schemas.microsoft.com/office/drawing/2014/main" id="{C5B30618-1B07-4AD1-8F84-747D11FEE0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6C5269-2138-4DB5-AA72-5EE9CFA69CCA}"/>
              </a:ext>
            </a:extLst>
          </p:cNvPr>
          <p:cNvSpPr>
            <a:spLocks noGrp="1"/>
          </p:cNvSpPr>
          <p:nvPr>
            <p:ph type="sldNum" sz="quarter" idx="12"/>
          </p:nvPr>
        </p:nvSpPr>
        <p:spPr/>
        <p:txBody>
          <a:bodyPr/>
          <a:lstStyle/>
          <a:p>
            <a:fld id="{398B71F6-63FF-495C-992E-40FB3D909B9B}" type="slidenum">
              <a:rPr lang="en-US" smtClean="0"/>
              <a:t>‹#›</a:t>
            </a:fld>
            <a:endParaRPr lang="en-US"/>
          </a:p>
        </p:txBody>
      </p:sp>
      <p:grpSp>
        <p:nvGrpSpPr>
          <p:cNvPr id="14" name="Group 13">
            <a:extLst>
              <a:ext uri="{FF2B5EF4-FFF2-40B4-BE49-F238E27FC236}">
                <a16:creationId xmlns:a16="http://schemas.microsoft.com/office/drawing/2014/main" id="{A0EB49F3-5BE2-43F4-92D4-AD3992B49ECD}"/>
              </a:ext>
            </a:extLst>
          </p:cNvPr>
          <p:cNvGrpSpPr/>
          <p:nvPr/>
        </p:nvGrpSpPr>
        <p:grpSpPr>
          <a:xfrm>
            <a:off x="-3" y="-213360"/>
            <a:ext cx="12192003" cy="1293044"/>
            <a:chOff x="-3" y="-213360"/>
            <a:chExt cx="12192003" cy="1293044"/>
          </a:xfrm>
        </p:grpSpPr>
        <p:sp>
          <p:nvSpPr>
            <p:cNvPr id="15" name="Rectangle 14">
              <a:extLst>
                <a:ext uri="{FF2B5EF4-FFF2-40B4-BE49-F238E27FC236}">
                  <a16:creationId xmlns:a16="http://schemas.microsoft.com/office/drawing/2014/main" id="{419D6264-A766-40A2-BB55-D3C00FE1CB8B}"/>
                </a:ext>
              </a:extLst>
            </p:cNvPr>
            <p:cNvSpPr/>
            <p:nvPr userDrawn="1"/>
          </p:nvSpPr>
          <p:spPr>
            <a:xfrm>
              <a:off x="-3" y="-17596"/>
              <a:ext cx="12192000" cy="1097280"/>
            </a:xfrm>
            <a:prstGeom prst="rect">
              <a:avLst/>
            </a:prstGeom>
            <a:solidFill>
              <a:srgbClr val="1329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17" name="Arc 16">
              <a:extLst>
                <a:ext uri="{FF2B5EF4-FFF2-40B4-BE49-F238E27FC236}">
                  <a16:creationId xmlns:a16="http://schemas.microsoft.com/office/drawing/2014/main" id="{0065906B-C299-4FBA-8240-086AF60D65BF}"/>
                </a:ext>
              </a:extLst>
            </p:cNvPr>
            <p:cNvSpPr/>
            <p:nvPr/>
          </p:nvSpPr>
          <p:spPr>
            <a:xfrm rot="5400000" flipV="1">
              <a:off x="5888100" y="-6101460"/>
              <a:ext cx="415800" cy="12192000"/>
            </a:xfrm>
            <a:prstGeom prst="arc">
              <a:avLst>
                <a:gd name="adj1" fmla="val 16200000"/>
                <a:gd name="adj2" fmla="val 5402140"/>
              </a:avLst>
            </a:prstGeom>
            <a:solidFill>
              <a:srgbClr val="E84A27"/>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 name="Title 1">
            <a:extLst>
              <a:ext uri="{FF2B5EF4-FFF2-40B4-BE49-F238E27FC236}">
                <a16:creationId xmlns:a16="http://schemas.microsoft.com/office/drawing/2014/main" id="{C8FAE8FD-E07A-496E-9B64-3B71F6B5258E}"/>
              </a:ext>
            </a:extLst>
          </p:cNvPr>
          <p:cNvSpPr>
            <a:spLocks noGrp="1"/>
          </p:cNvSpPr>
          <p:nvPr>
            <p:ph type="title"/>
          </p:nvPr>
        </p:nvSpPr>
        <p:spPr>
          <a:xfrm>
            <a:off x="-1" y="-5460"/>
            <a:ext cx="12191999" cy="1412999"/>
          </a:xfrm>
          <a:prstGeom prst="rect">
            <a:avLst/>
          </a:prstGeom>
        </p:spPr>
        <p:txBody>
          <a:bodyPr anchor="ctr"/>
          <a:lstStyle>
            <a:lvl1pPr algn="ctr">
              <a:defRPr sz="360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2413282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544971-3D3D-4034-8FDA-86E22B06ECC7}"/>
              </a:ext>
            </a:extLst>
          </p:cNvPr>
          <p:cNvSpPr>
            <a:spLocks noGrp="1"/>
          </p:cNvSpPr>
          <p:nvPr>
            <p:ph type="dt" sz="half" idx="10"/>
          </p:nvPr>
        </p:nvSpPr>
        <p:spPr/>
        <p:txBody>
          <a:bodyPr/>
          <a:lstStyle/>
          <a:p>
            <a:fld id="{8E926116-5FAC-4283-9908-FC42D916FDDB}" type="datetimeFigureOut">
              <a:rPr lang="en-US" smtClean="0"/>
              <a:t>12/14/23</a:t>
            </a:fld>
            <a:endParaRPr lang="en-US"/>
          </a:p>
        </p:txBody>
      </p:sp>
      <p:sp>
        <p:nvSpPr>
          <p:cNvPr id="3" name="Footer Placeholder 2">
            <a:extLst>
              <a:ext uri="{FF2B5EF4-FFF2-40B4-BE49-F238E27FC236}">
                <a16:creationId xmlns:a16="http://schemas.microsoft.com/office/drawing/2014/main" id="{9FCDFA5B-B487-400C-9CB1-11A13B3DC8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AB1ED8-154D-4BC8-8F84-47FE944436E5}"/>
              </a:ext>
            </a:extLst>
          </p:cNvPr>
          <p:cNvSpPr>
            <a:spLocks noGrp="1"/>
          </p:cNvSpPr>
          <p:nvPr>
            <p:ph type="sldNum" sz="quarter" idx="12"/>
          </p:nvPr>
        </p:nvSpPr>
        <p:spPr/>
        <p:txBody>
          <a:bodyPr/>
          <a:lstStyle/>
          <a:p>
            <a:fld id="{5C96D02C-99D5-4C51-8B44-7AB098DDD8F7}" type="slidenum">
              <a:rPr lang="en-US" smtClean="0"/>
              <a:t>‹#›</a:t>
            </a:fld>
            <a:endParaRPr lang="en-US"/>
          </a:p>
        </p:txBody>
      </p:sp>
    </p:spTree>
    <p:extLst>
      <p:ext uri="{BB962C8B-B14F-4D97-AF65-F5344CB8AC3E}">
        <p14:creationId xmlns:p14="http://schemas.microsoft.com/office/powerpoint/2010/main" val="1607663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B5A2DF9-3384-4DF7-8289-DA197368C10A}"/>
              </a:ext>
            </a:extLst>
          </p:cNvPr>
          <p:cNvSpPr/>
          <p:nvPr/>
        </p:nvSpPr>
        <p:spPr>
          <a:xfrm>
            <a:off x="0" y="0"/>
            <a:ext cx="12192000" cy="6858000"/>
          </a:xfrm>
          <a:prstGeom prst="rect">
            <a:avLst/>
          </a:prstGeom>
          <a:noFill/>
          <a:ln w="635000">
            <a:solidFill>
              <a:srgbClr val="E84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A50B71D6-48CD-4D87-8335-1852F7DDBF74}"/>
              </a:ext>
            </a:extLst>
          </p:cNvPr>
          <p:cNvSpPr txBox="1"/>
          <p:nvPr/>
        </p:nvSpPr>
        <p:spPr>
          <a:xfrm rot="606815">
            <a:off x="-1079200" y="-569645"/>
            <a:ext cx="3673310" cy="7546972"/>
          </a:xfrm>
          <a:prstGeom prst="rect">
            <a:avLst/>
          </a:prstGeom>
          <a:blipFill dpi="0" rotWithShape="1">
            <a:blip r:embed="rId2"/>
            <a:srcRect/>
            <a:tile tx="0" ty="0" sx="100000" sy="100000" flip="none" algn="tl"/>
          </a:blipFill>
        </p:spPr>
        <p:txBody>
          <a:bodyPr wrap="square" rtlCol="0">
            <a:spAutoFit/>
          </a:bodyPr>
          <a:lstStyle/>
          <a:p>
            <a:endParaRPr lang="en-US" dirty="0"/>
          </a:p>
        </p:txBody>
      </p:sp>
      <p:sp>
        <p:nvSpPr>
          <p:cNvPr id="9" name="Title 1">
            <a:extLst>
              <a:ext uri="{FF2B5EF4-FFF2-40B4-BE49-F238E27FC236}">
                <a16:creationId xmlns:a16="http://schemas.microsoft.com/office/drawing/2014/main" id="{1E6981F6-33D9-4A2D-A507-0EC06D88C40C}"/>
              </a:ext>
            </a:extLst>
          </p:cNvPr>
          <p:cNvSpPr>
            <a:spLocks noGrp="1"/>
          </p:cNvSpPr>
          <p:nvPr>
            <p:ph type="ctrTitle" hasCustomPrompt="1"/>
          </p:nvPr>
        </p:nvSpPr>
        <p:spPr>
          <a:xfrm>
            <a:off x="3283647" y="2383691"/>
            <a:ext cx="9093646" cy="1466831"/>
          </a:xfrm>
          <a:prstGeom prst="rect">
            <a:avLst/>
          </a:prstGeom>
        </p:spPr>
        <p:txBody>
          <a:bodyPr anchor="b">
            <a:normAutofit/>
          </a:bodyPr>
          <a:lstStyle/>
          <a:p>
            <a:pPr algn="l"/>
            <a:r>
              <a:rPr lang="en-US" sz="4800" dirty="0"/>
              <a:t>Title</a:t>
            </a:r>
          </a:p>
        </p:txBody>
      </p:sp>
      <p:cxnSp>
        <p:nvCxnSpPr>
          <p:cNvPr id="10" name="Straight Connector 9">
            <a:extLst>
              <a:ext uri="{FF2B5EF4-FFF2-40B4-BE49-F238E27FC236}">
                <a16:creationId xmlns:a16="http://schemas.microsoft.com/office/drawing/2014/main" id="{E62E1D6D-B9DD-4168-A762-21B30DB18865}"/>
              </a:ext>
            </a:extLst>
          </p:cNvPr>
          <p:cNvCxnSpPr>
            <a:cxnSpLocks/>
          </p:cNvCxnSpPr>
          <p:nvPr/>
        </p:nvCxnSpPr>
        <p:spPr>
          <a:xfrm flipH="1">
            <a:off x="1863632" y="-365760"/>
            <a:ext cx="1375236" cy="7606971"/>
          </a:xfrm>
          <a:prstGeom prst="line">
            <a:avLst/>
          </a:prstGeom>
          <a:ln w="317500">
            <a:solidFill>
              <a:srgbClr val="E84A27"/>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FC7903A5-DC4C-4AD1-96D3-486EAE243A15}"/>
              </a:ext>
            </a:extLst>
          </p:cNvPr>
          <p:cNvSpPr/>
          <p:nvPr/>
        </p:nvSpPr>
        <p:spPr>
          <a:xfrm>
            <a:off x="-301062" y="201281"/>
            <a:ext cx="3392352" cy="2062103"/>
          </a:xfrm>
          <a:prstGeom prst="rect">
            <a:avLst/>
          </a:prstGeom>
        </p:spPr>
        <p:txBody>
          <a:bodyPr wrap="square">
            <a:spAutoFit/>
          </a:bodyPr>
          <a:lstStyle/>
          <a:p>
            <a:pPr algn="ctr"/>
            <a:r>
              <a:rPr lang="en-US" sz="3600" b="1" dirty="0">
                <a:solidFill>
                  <a:schemeClr val="bg1"/>
                </a:solidFill>
              </a:rPr>
              <a:t>Kwiat</a:t>
            </a:r>
            <a:r>
              <a:rPr lang="en-US" b="1" dirty="0">
                <a:solidFill>
                  <a:schemeClr val="bg1"/>
                </a:solidFill>
              </a:rPr>
              <a:t> </a:t>
            </a:r>
          </a:p>
          <a:p>
            <a:pPr algn="ctr"/>
            <a:r>
              <a:rPr lang="en-US" sz="2800" i="1" dirty="0">
                <a:solidFill>
                  <a:schemeClr val="bg1"/>
                </a:solidFill>
              </a:rPr>
              <a:t>Quantum</a:t>
            </a:r>
          </a:p>
          <a:p>
            <a:pPr algn="ctr"/>
            <a:r>
              <a:rPr lang="en-US" sz="2800" i="1" dirty="0">
                <a:solidFill>
                  <a:schemeClr val="bg1"/>
                </a:solidFill>
              </a:rPr>
              <a:t>Information </a:t>
            </a:r>
          </a:p>
          <a:p>
            <a:pPr algn="ctr"/>
            <a:r>
              <a:rPr lang="en-US" sz="3600" b="1" dirty="0">
                <a:solidFill>
                  <a:schemeClr val="bg1"/>
                </a:solidFill>
              </a:rPr>
              <a:t>Group</a:t>
            </a:r>
            <a:endParaRPr lang="en-US" b="1" dirty="0">
              <a:solidFill>
                <a:schemeClr val="bg1"/>
              </a:solidFill>
            </a:endParaRPr>
          </a:p>
        </p:txBody>
      </p:sp>
    </p:spTree>
    <p:extLst>
      <p:ext uri="{BB962C8B-B14F-4D97-AF65-F5344CB8AC3E}">
        <p14:creationId xmlns:p14="http://schemas.microsoft.com/office/powerpoint/2010/main" val="1532892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FC31505-DC2B-49FE-90D0-472DE7E97013}"/>
              </a:ext>
            </a:extLst>
          </p:cNvPr>
          <p:cNvSpPr>
            <a:spLocks noGrp="1"/>
          </p:cNvSpPr>
          <p:nvPr>
            <p:ph type="dt" sz="half" idx="10"/>
          </p:nvPr>
        </p:nvSpPr>
        <p:spPr/>
        <p:txBody>
          <a:bodyPr/>
          <a:lstStyle/>
          <a:p>
            <a:fld id="{7E109997-B14A-4E81-81F1-BAE8FE61245A}" type="datetimeFigureOut">
              <a:rPr lang="en-US" smtClean="0"/>
              <a:t>12/14/23</a:t>
            </a:fld>
            <a:endParaRPr lang="en-US"/>
          </a:p>
        </p:txBody>
      </p:sp>
      <p:sp>
        <p:nvSpPr>
          <p:cNvPr id="4" name="Footer Placeholder 3">
            <a:extLst>
              <a:ext uri="{FF2B5EF4-FFF2-40B4-BE49-F238E27FC236}">
                <a16:creationId xmlns:a16="http://schemas.microsoft.com/office/drawing/2014/main" id="{431792B6-A129-4CE7-8F4A-3198864275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D85836-EF0A-494E-BC2F-85A0C74C9C31}"/>
              </a:ext>
            </a:extLst>
          </p:cNvPr>
          <p:cNvSpPr>
            <a:spLocks noGrp="1"/>
          </p:cNvSpPr>
          <p:nvPr>
            <p:ph type="sldNum" sz="quarter" idx="12"/>
          </p:nvPr>
        </p:nvSpPr>
        <p:spPr/>
        <p:txBody>
          <a:bodyPr/>
          <a:lstStyle/>
          <a:p>
            <a:fld id="{398B71F6-63FF-495C-992E-40FB3D909B9B}" type="slidenum">
              <a:rPr lang="en-US" smtClean="0"/>
              <a:t>‹#›</a:t>
            </a:fld>
            <a:endParaRPr lang="en-US"/>
          </a:p>
        </p:txBody>
      </p:sp>
      <p:grpSp>
        <p:nvGrpSpPr>
          <p:cNvPr id="10" name="Group 9">
            <a:extLst>
              <a:ext uri="{FF2B5EF4-FFF2-40B4-BE49-F238E27FC236}">
                <a16:creationId xmlns:a16="http://schemas.microsoft.com/office/drawing/2014/main" id="{5633CE3E-E424-4655-B04D-9D23DC9728B7}"/>
              </a:ext>
            </a:extLst>
          </p:cNvPr>
          <p:cNvGrpSpPr/>
          <p:nvPr/>
        </p:nvGrpSpPr>
        <p:grpSpPr>
          <a:xfrm>
            <a:off x="0" y="-213360"/>
            <a:ext cx="12192000" cy="1849120"/>
            <a:chOff x="0" y="-213360"/>
            <a:chExt cx="12192000" cy="1849120"/>
          </a:xfrm>
        </p:grpSpPr>
        <p:sp>
          <p:nvSpPr>
            <p:cNvPr id="11" name="Rectangle 10">
              <a:extLst>
                <a:ext uri="{FF2B5EF4-FFF2-40B4-BE49-F238E27FC236}">
                  <a16:creationId xmlns:a16="http://schemas.microsoft.com/office/drawing/2014/main" id="{7EE6D533-80CD-4C3B-A041-7B27DF2FF6E5}"/>
                </a:ext>
              </a:extLst>
            </p:cNvPr>
            <p:cNvSpPr/>
            <p:nvPr userDrawn="1"/>
          </p:nvSpPr>
          <p:spPr>
            <a:xfrm>
              <a:off x="0" y="0"/>
              <a:ext cx="12192000" cy="1412999"/>
            </a:xfrm>
            <a:prstGeom prst="rect">
              <a:avLst/>
            </a:prstGeom>
            <a:solidFill>
              <a:srgbClr val="1329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2" name="Arc 11">
              <a:extLst>
                <a:ext uri="{FF2B5EF4-FFF2-40B4-BE49-F238E27FC236}">
                  <a16:creationId xmlns:a16="http://schemas.microsoft.com/office/drawing/2014/main" id="{F3EADFD7-303D-4244-9F27-A8320FD8908F}"/>
                </a:ext>
              </a:extLst>
            </p:cNvPr>
            <p:cNvSpPr/>
            <p:nvPr/>
          </p:nvSpPr>
          <p:spPr>
            <a:xfrm rot="16200000">
              <a:off x="5888100" y="-4668140"/>
              <a:ext cx="415800" cy="12192000"/>
            </a:xfrm>
            <a:prstGeom prst="arc">
              <a:avLst>
                <a:gd name="adj1" fmla="val 16200000"/>
                <a:gd name="adj2" fmla="val 540214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a:extLst>
                <a:ext uri="{FF2B5EF4-FFF2-40B4-BE49-F238E27FC236}">
                  <a16:creationId xmlns:a16="http://schemas.microsoft.com/office/drawing/2014/main" id="{BA9DE6AA-0EAE-42B6-9472-057C01E714F8}"/>
                </a:ext>
              </a:extLst>
            </p:cNvPr>
            <p:cNvSpPr/>
            <p:nvPr/>
          </p:nvSpPr>
          <p:spPr>
            <a:xfrm rot="5400000" flipV="1">
              <a:off x="5888100" y="-6101460"/>
              <a:ext cx="415800" cy="12192000"/>
            </a:xfrm>
            <a:prstGeom prst="arc">
              <a:avLst>
                <a:gd name="adj1" fmla="val 16200000"/>
                <a:gd name="adj2" fmla="val 5402140"/>
              </a:avLst>
            </a:prstGeom>
            <a:solidFill>
              <a:srgbClr val="E84A27"/>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4" name="Title 1">
            <a:extLst>
              <a:ext uri="{FF2B5EF4-FFF2-40B4-BE49-F238E27FC236}">
                <a16:creationId xmlns:a16="http://schemas.microsoft.com/office/drawing/2014/main" id="{52783DE4-BBF3-4753-AF19-A5E05BB20E0F}"/>
              </a:ext>
            </a:extLst>
          </p:cNvPr>
          <p:cNvSpPr>
            <a:spLocks noGrp="1"/>
          </p:cNvSpPr>
          <p:nvPr>
            <p:ph type="title"/>
          </p:nvPr>
        </p:nvSpPr>
        <p:spPr>
          <a:xfrm>
            <a:off x="-1" y="-5460"/>
            <a:ext cx="12191999" cy="1412999"/>
          </a:xfrm>
          <a:prstGeom prst="rect">
            <a:avLst/>
          </a:prstGeom>
        </p:spPr>
        <p:txBody>
          <a:bodyPr anchor="ctr"/>
          <a:lstStyle>
            <a:lvl1pPr algn="ctr">
              <a:defRPr sz="3600">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618021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E8F8-CC0D-4D2E-BC5E-AF721513A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3F6A5B-6EDD-4974-8282-D5866A2754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20C34-A1C8-458F-9361-70412A99523B}"/>
              </a:ext>
            </a:extLst>
          </p:cNvPr>
          <p:cNvSpPr>
            <a:spLocks noGrp="1"/>
          </p:cNvSpPr>
          <p:nvPr>
            <p:ph type="dt" sz="half" idx="10"/>
          </p:nvPr>
        </p:nvSpPr>
        <p:spPr/>
        <p:txBody>
          <a:bodyPr/>
          <a:lstStyle/>
          <a:p>
            <a:fld id="{8E926116-5FAC-4283-9908-FC42D916FDDB}" type="datetimeFigureOut">
              <a:rPr lang="en-US" smtClean="0"/>
              <a:t>12/14/23</a:t>
            </a:fld>
            <a:endParaRPr lang="en-US"/>
          </a:p>
        </p:txBody>
      </p:sp>
      <p:sp>
        <p:nvSpPr>
          <p:cNvPr id="5" name="Footer Placeholder 4">
            <a:extLst>
              <a:ext uri="{FF2B5EF4-FFF2-40B4-BE49-F238E27FC236}">
                <a16:creationId xmlns:a16="http://schemas.microsoft.com/office/drawing/2014/main" id="{2B6E19AC-628D-45EB-9D67-EFB7C97146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4AFD16-22EE-4295-8231-C8B68B7523EA}"/>
              </a:ext>
            </a:extLst>
          </p:cNvPr>
          <p:cNvSpPr>
            <a:spLocks noGrp="1"/>
          </p:cNvSpPr>
          <p:nvPr>
            <p:ph type="sldNum" sz="quarter" idx="12"/>
          </p:nvPr>
        </p:nvSpPr>
        <p:spPr/>
        <p:txBody>
          <a:bodyPr/>
          <a:lstStyle/>
          <a:p>
            <a:fld id="{5C96D02C-99D5-4C51-8B44-7AB098DDD8F7}" type="slidenum">
              <a:rPr lang="en-US" smtClean="0"/>
              <a:t>‹#›</a:t>
            </a:fld>
            <a:endParaRPr lang="en-US"/>
          </a:p>
        </p:txBody>
      </p:sp>
    </p:spTree>
    <p:extLst>
      <p:ext uri="{BB962C8B-B14F-4D97-AF65-F5344CB8AC3E}">
        <p14:creationId xmlns:p14="http://schemas.microsoft.com/office/powerpoint/2010/main" val="826244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D0BF5D-AC7B-47D5-A361-22E002159D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66752-5F9F-4CBD-8435-1C7DC0733C02}"/>
              </a:ext>
            </a:extLst>
          </p:cNvPr>
          <p:cNvSpPr>
            <a:spLocks noGrp="1"/>
          </p:cNvSpPr>
          <p:nvPr>
            <p:ph type="dt" sz="half" idx="10"/>
          </p:nvPr>
        </p:nvSpPr>
        <p:spPr/>
        <p:txBody>
          <a:bodyPr/>
          <a:lstStyle/>
          <a:p>
            <a:fld id="{7E109997-B14A-4E81-81F1-BAE8FE61245A}" type="datetimeFigureOut">
              <a:rPr lang="en-US" smtClean="0"/>
              <a:t>12/14/23</a:t>
            </a:fld>
            <a:endParaRPr lang="en-US"/>
          </a:p>
        </p:txBody>
      </p:sp>
      <p:sp>
        <p:nvSpPr>
          <p:cNvPr id="5" name="Footer Placeholder 4">
            <a:extLst>
              <a:ext uri="{FF2B5EF4-FFF2-40B4-BE49-F238E27FC236}">
                <a16:creationId xmlns:a16="http://schemas.microsoft.com/office/drawing/2014/main" id="{D7DAE2A0-35D4-4412-BCC1-334201CCAE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858699-5FD2-412A-81B2-57B910ADF48D}"/>
              </a:ext>
            </a:extLst>
          </p:cNvPr>
          <p:cNvSpPr>
            <a:spLocks noGrp="1"/>
          </p:cNvSpPr>
          <p:nvPr>
            <p:ph type="sldNum" sz="quarter" idx="12"/>
          </p:nvPr>
        </p:nvSpPr>
        <p:spPr/>
        <p:txBody>
          <a:bodyPr/>
          <a:lstStyle/>
          <a:p>
            <a:fld id="{398B71F6-63FF-495C-992E-40FB3D909B9B}" type="slidenum">
              <a:rPr lang="en-US" smtClean="0"/>
              <a:t>‹#›</a:t>
            </a:fld>
            <a:endParaRPr lang="en-US"/>
          </a:p>
        </p:txBody>
      </p:sp>
      <p:grpSp>
        <p:nvGrpSpPr>
          <p:cNvPr id="7" name="Group 6">
            <a:extLst>
              <a:ext uri="{FF2B5EF4-FFF2-40B4-BE49-F238E27FC236}">
                <a16:creationId xmlns:a16="http://schemas.microsoft.com/office/drawing/2014/main" id="{FFC4E124-F0FD-4C60-8B98-EB8228EC94A0}"/>
              </a:ext>
            </a:extLst>
          </p:cNvPr>
          <p:cNvGrpSpPr/>
          <p:nvPr/>
        </p:nvGrpSpPr>
        <p:grpSpPr>
          <a:xfrm>
            <a:off x="0" y="-213360"/>
            <a:ext cx="12192000" cy="1849120"/>
            <a:chOff x="0" y="-213360"/>
            <a:chExt cx="12192000" cy="1849120"/>
          </a:xfrm>
        </p:grpSpPr>
        <p:sp>
          <p:nvSpPr>
            <p:cNvPr id="8" name="Rectangle 7">
              <a:extLst>
                <a:ext uri="{FF2B5EF4-FFF2-40B4-BE49-F238E27FC236}">
                  <a16:creationId xmlns:a16="http://schemas.microsoft.com/office/drawing/2014/main" id="{BE562F31-EBE9-4DC0-BB97-89CC77A1B819}"/>
                </a:ext>
              </a:extLst>
            </p:cNvPr>
            <p:cNvSpPr/>
            <p:nvPr userDrawn="1"/>
          </p:nvSpPr>
          <p:spPr>
            <a:xfrm>
              <a:off x="0" y="0"/>
              <a:ext cx="12192000" cy="1412999"/>
            </a:xfrm>
            <a:prstGeom prst="rect">
              <a:avLst/>
            </a:prstGeom>
            <a:solidFill>
              <a:srgbClr val="1329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9" name="Arc 8">
              <a:extLst>
                <a:ext uri="{FF2B5EF4-FFF2-40B4-BE49-F238E27FC236}">
                  <a16:creationId xmlns:a16="http://schemas.microsoft.com/office/drawing/2014/main" id="{DD5460F7-0D56-4727-9E6A-77E72C5A8391}"/>
                </a:ext>
              </a:extLst>
            </p:cNvPr>
            <p:cNvSpPr/>
            <p:nvPr/>
          </p:nvSpPr>
          <p:spPr>
            <a:xfrm rot="16200000">
              <a:off x="5888100" y="-4668140"/>
              <a:ext cx="415800" cy="12192000"/>
            </a:xfrm>
            <a:prstGeom prst="arc">
              <a:avLst>
                <a:gd name="adj1" fmla="val 16200000"/>
                <a:gd name="adj2" fmla="val 540214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a:extLst>
                <a:ext uri="{FF2B5EF4-FFF2-40B4-BE49-F238E27FC236}">
                  <a16:creationId xmlns:a16="http://schemas.microsoft.com/office/drawing/2014/main" id="{B8F58D3B-E52A-4812-B9A9-4D18894F54DE}"/>
                </a:ext>
              </a:extLst>
            </p:cNvPr>
            <p:cNvSpPr/>
            <p:nvPr/>
          </p:nvSpPr>
          <p:spPr>
            <a:xfrm rot="5400000" flipV="1">
              <a:off x="5888100" y="-6101460"/>
              <a:ext cx="415800" cy="12192000"/>
            </a:xfrm>
            <a:prstGeom prst="arc">
              <a:avLst>
                <a:gd name="adj1" fmla="val 16200000"/>
                <a:gd name="adj2" fmla="val 5402140"/>
              </a:avLst>
            </a:prstGeom>
            <a:solidFill>
              <a:srgbClr val="E84A27"/>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3" name="Title 1">
            <a:extLst>
              <a:ext uri="{FF2B5EF4-FFF2-40B4-BE49-F238E27FC236}">
                <a16:creationId xmlns:a16="http://schemas.microsoft.com/office/drawing/2014/main" id="{E2EAE54B-3C9E-4F08-99CC-4DBD84EF8546}"/>
              </a:ext>
            </a:extLst>
          </p:cNvPr>
          <p:cNvSpPr>
            <a:spLocks noGrp="1"/>
          </p:cNvSpPr>
          <p:nvPr>
            <p:ph type="title"/>
          </p:nvPr>
        </p:nvSpPr>
        <p:spPr>
          <a:xfrm>
            <a:off x="-1" y="-5460"/>
            <a:ext cx="12191999" cy="1412999"/>
          </a:xfrm>
          <a:prstGeom prst="rect">
            <a:avLst/>
          </a:prstGeom>
        </p:spPr>
        <p:txBody>
          <a:bodyPr anchor="ctr"/>
          <a:lstStyle>
            <a:lvl1pPr algn="ctr">
              <a:defRPr sz="3600">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336866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46C303-3ACE-49C2-87B3-4E9E36860A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30B58A-990F-4AB7-A258-23C90CF445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E66CDD-E961-42B1-BAFD-3A17776E9DBA}"/>
              </a:ext>
            </a:extLst>
          </p:cNvPr>
          <p:cNvSpPr>
            <a:spLocks noGrp="1"/>
          </p:cNvSpPr>
          <p:nvPr>
            <p:ph type="dt" sz="half" idx="10"/>
          </p:nvPr>
        </p:nvSpPr>
        <p:spPr/>
        <p:txBody>
          <a:bodyPr/>
          <a:lstStyle/>
          <a:p>
            <a:fld id="{7E109997-B14A-4E81-81F1-BAE8FE61245A}" type="datetimeFigureOut">
              <a:rPr lang="en-US" smtClean="0"/>
              <a:t>12/14/23</a:t>
            </a:fld>
            <a:endParaRPr lang="en-US"/>
          </a:p>
        </p:txBody>
      </p:sp>
      <p:sp>
        <p:nvSpPr>
          <p:cNvPr id="6" name="Footer Placeholder 5">
            <a:extLst>
              <a:ext uri="{FF2B5EF4-FFF2-40B4-BE49-F238E27FC236}">
                <a16:creationId xmlns:a16="http://schemas.microsoft.com/office/drawing/2014/main" id="{CBC0870C-F64F-4800-9DCD-FE180204F5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844C4-CF8B-4442-B61C-7DB41CDB51DE}"/>
              </a:ext>
            </a:extLst>
          </p:cNvPr>
          <p:cNvSpPr>
            <a:spLocks noGrp="1"/>
          </p:cNvSpPr>
          <p:nvPr>
            <p:ph type="sldNum" sz="quarter" idx="12"/>
          </p:nvPr>
        </p:nvSpPr>
        <p:spPr/>
        <p:txBody>
          <a:bodyPr/>
          <a:lstStyle/>
          <a:p>
            <a:fld id="{398B71F6-63FF-495C-992E-40FB3D909B9B}" type="slidenum">
              <a:rPr lang="en-US" smtClean="0"/>
              <a:t>‹#›</a:t>
            </a:fld>
            <a:endParaRPr lang="en-US"/>
          </a:p>
        </p:txBody>
      </p:sp>
      <p:grpSp>
        <p:nvGrpSpPr>
          <p:cNvPr id="12" name="Group 11">
            <a:extLst>
              <a:ext uri="{FF2B5EF4-FFF2-40B4-BE49-F238E27FC236}">
                <a16:creationId xmlns:a16="http://schemas.microsoft.com/office/drawing/2014/main" id="{A14DD056-502E-4E40-AB8F-AEED9A7AFE93}"/>
              </a:ext>
            </a:extLst>
          </p:cNvPr>
          <p:cNvGrpSpPr/>
          <p:nvPr/>
        </p:nvGrpSpPr>
        <p:grpSpPr>
          <a:xfrm>
            <a:off x="0" y="-213360"/>
            <a:ext cx="12192000" cy="1849120"/>
            <a:chOff x="0" y="-213360"/>
            <a:chExt cx="12192000" cy="1849120"/>
          </a:xfrm>
        </p:grpSpPr>
        <p:sp>
          <p:nvSpPr>
            <p:cNvPr id="13" name="Rectangle 12">
              <a:extLst>
                <a:ext uri="{FF2B5EF4-FFF2-40B4-BE49-F238E27FC236}">
                  <a16:creationId xmlns:a16="http://schemas.microsoft.com/office/drawing/2014/main" id="{F33E4C11-5D5F-4EDE-9C30-C8094E6D1305}"/>
                </a:ext>
              </a:extLst>
            </p:cNvPr>
            <p:cNvSpPr/>
            <p:nvPr userDrawn="1"/>
          </p:nvSpPr>
          <p:spPr>
            <a:xfrm>
              <a:off x="0" y="0"/>
              <a:ext cx="12192000" cy="1412999"/>
            </a:xfrm>
            <a:prstGeom prst="rect">
              <a:avLst/>
            </a:prstGeom>
            <a:solidFill>
              <a:srgbClr val="1329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4" name="Arc 13">
              <a:extLst>
                <a:ext uri="{FF2B5EF4-FFF2-40B4-BE49-F238E27FC236}">
                  <a16:creationId xmlns:a16="http://schemas.microsoft.com/office/drawing/2014/main" id="{70149381-5263-40AA-9973-420C7E8AC7F7}"/>
                </a:ext>
              </a:extLst>
            </p:cNvPr>
            <p:cNvSpPr/>
            <p:nvPr/>
          </p:nvSpPr>
          <p:spPr>
            <a:xfrm rot="16200000">
              <a:off x="5888100" y="-4668140"/>
              <a:ext cx="415800" cy="12192000"/>
            </a:xfrm>
            <a:prstGeom prst="arc">
              <a:avLst>
                <a:gd name="adj1" fmla="val 16200000"/>
                <a:gd name="adj2" fmla="val 540214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a:extLst>
                <a:ext uri="{FF2B5EF4-FFF2-40B4-BE49-F238E27FC236}">
                  <a16:creationId xmlns:a16="http://schemas.microsoft.com/office/drawing/2014/main" id="{877DA4B1-E896-4D9A-8F40-CD6D85F8FCCF}"/>
                </a:ext>
              </a:extLst>
            </p:cNvPr>
            <p:cNvSpPr/>
            <p:nvPr/>
          </p:nvSpPr>
          <p:spPr>
            <a:xfrm rot="5400000" flipV="1">
              <a:off x="5888100" y="-6101460"/>
              <a:ext cx="415800" cy="12192000"/>
            </a:xfrm>
            <a:prstGeom prst="arc">
              <a:avLst>
                <a:gd name="adj1" fmla="val 16200000"/>
                <a:gd name="adj2" fmla="val 5402140"/>
              </a:avLst>
            </a:prstGeom>
            <a:solidFill>
              <a:srgbClr val="E84A27"/>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6" name="Title 1">
            <a:extLst>
              <a:ext uri="{FF2B5EF4-FFF2-40B4-BE49-F238E27FC236}">
                <a16:creationId xmlns:a16="http://schemas.microsoft.com/office/drawing/2014/main" id="{30CB2644-1C66-42DA-BD24-2407497524C9}"/>
              </a:ext>
            </a:extLst>
          </p:cNvPr>
          <p:cNvSpPr>
            <a:spLocks noGrp="1"/>
          </p:cNvSpPr>
          <p:nvPr>
            <p:ph type="title"/>
          </p:nvPr>
        </p:nvSpPr>
        <p:spPr>
          <a:xfrm>
            <a:off x="-1" y="-5460"/>
            <a:ext cx="12191999" cy="1412999"/>
          </a:xfrm>
          <a:prstGeom prst="rect">
            <a:avLst/>
          </a:prstGeom>
        </p:spPr>
        <p:txBody>
          <a:bodyPr anchor="ctr"/>
          <a:lstStyle>
            <a:lvl1pPr algn="ctr">
              <a:defRPr sz="3600">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489879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C5EA9B9-6538-481C-90F1-9D410D4B32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057222-4564-40A9-A711-A97EE5DC4A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0C0B14-86A1-4F4F-8174-7A92010EF9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008D3B-6BF9-4972-A910-F94A6A2A75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29B29A-9D06-44EE-ABEC-1709B7B5AE0D}"/>
              </a:ext>
            </a:extLst>
          </p:cNvPr>
          <p:cNvSpPr>
            <a:spLocks noGrp="1"/>
          </p:cNvSpPr>
          <p:nvPr>
            <p:ph type="dt" sz="half" idx="10"/>
          </p:nvPr>
        </p:nvSpPr>
        <p:spPr/>
        <p:txBody>
          <a:bodyPr/>
          <a:lstStyle/>
          <a:p>
            <a:fld id="{7E109997-B14A-4E81-81F1-BAE8FE61245A}" type="datetimeFigureOut">
              <a:rPr lang="en-US" smtClean="0"/>
              <a:t>12/14/23</a:t>
            </a:fld>
            <a:endParaRPr lang="en-US"/>
          </a:p>
        </p:txBody>
      </p:sp>
      <p:sp>
        <p:nvSpPr>
          <p:cNvPr id="8" name="Footer Placeholder 7">
            <a:extLst>
              <a:ext uri="{FF2B5EF4-FFF2-40B4-BE49-F238E27FC236}">
                <a16:creationId xmlns:a16="http://schemas.microsoft.com/office/drawing/2014/main" id="{C5B30618-1B07-4AD1-8F84-747D11FEE0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6C5269-2138-4DB5-AA72-5EE9CFA69CCA}"/>
              </a:ext>
            </a:extLst>
          </p:cNvPr>
          <p:cNvSpPr>
            <a:spLocks noGrp="1"/>
          </p:cNvSpPr>
          <p:nvPr>
            <p:ph type="sldNum" sz="quarter" idx="12"/>
          </p:nvPr>
        </p:nvSpPr>
        <p:spPr/>
        <p:txBody>
          <a:bodyPr/>
          <a:lstStyle/>
          <a:p>
            <a:fld id="{398B71F6-63FF-495C-992E-40FB3D909B9B}" type="slidenum">
              <a:rPr lang="en-US" smtClean="0"/>
              <a:t>‹#›</a:t>
            </a:fld>
            <a:endParaRPr lang="en-US"/>
          </a:p>
        </p:txBody>
      </p:sp>
      <p:grpSp>
        <p:nvGrpSpPr>
          <p:cNvPr id="14" name="Group 13">
            <a:extLst>
              <a:ext uri="{FF2B5EF4-FFF2-40B4-BE49-F238E27FC236}">
                <a16:creationId xmlns:a16="http://schemas.microsoft.com/office/drawing/2014/main" id="{A0EB49F3-5BE2-43F4-92D4-AD3992B49ECD}"/>
              </a:ext>
            </a:extLst>
          </p:cNvPr>
          <p:cNvGrpSpPr/>
          <p:nvPr/>
        </p:nvGrpSpPr>
        <p:grpSpPr>
          <a:xfrm>
            <a:off x="0" y="-213360"/>
            <a:ext cx="12192000" cy="1849120"/>
            <a:chOff x="0" y="-213360"/>
            <a:chExt cx="12192000" cy="1849120"/>
          </a:xfrm>
        </p:grpSpPr>
        <p:sp>
          <p:nvSpPr>
            <p:cNvPr id="15" name="Rectangle 14">
              <a:extLst>
                <a:ext uri="{FF2B5EF4-FFF2-40B4-BE49-F238E27FC236}">
                  <a16:creationId xmlns:a16="http://schemas.microsoft.com/office/drawing/2014/main" id="{419D6264-A766-40A2-BB55-D3C00FE1CB8B}"/>
                </a:ext>
              </a:extLst>
            </p:cNvPr>
            <p:cNvSpPr/>
            <p:nvPr userDrawn="1"/>
          </p:nvSpPr>
          <p:spPr>
            <a:xfrm>
              <a:off x="0" y="0"/>
              <a:ext cx="12192000" cy="1412999"/>
            </a:xfrm>
            <a:prstGeom prst="rect">
              <a:avLst/>
            </a:prstGeom>
            <a:solidFill>
              <a:srgbClr val="1329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16" name="Arc 15">
              <a:extLst>
                <a:ext uri="{FF2B5EF4-FFF2-40B4-BE49-F238E27FC236}">
                  <a16:creationId xmlns:a16="http://schemas.microsoft.com/office/drawing/2014/main" id="{06549062-33E3-4826-A1BC-C557AB51D698}"/>
                </a:ext>
              </a:extLst>
            </p:cNvPr>
            <p:cNvSpPr/>
            <p:nvPr/>
          </p:nvSpPr>
          <p:spPr>
            <a:xfrm rot="16200000">
              <a:off x="5888100" y="-4668140"/>
              <a:ext cx="415800" cy="12192000"/>
            </a:xfrm>
            <a:prstGeom prst="arc">
              <a:avLst>
                <a:gd name="adj1" fmla="val 16200000"/>
                <a:gd name="adj2" fmla="val 540214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a:extLst>
                <a:ext uri="{FF2B5EF4-FFF2-40B4-BE49-F238E27FC236}">
                  <a16:creationId xmlns:a16="http://schemas.microsoft.com/office/drawing/2014/main" id="{0065906B-C299-4FBA-8240-086AF60D65BF}"/>
                </a:ext>
              </a:extLst>
            </p:cNvPr>
            <p:cNvSpPr/>
            <p:nvPr/>
          </p:nvSpPr>
          <p:spPr>
            <a:xfrm rot="5400000" flipV="1">
              <a:off x="5888100" y="-6101460"/>
              <a:ext cx="415800" cy="12192000"/>
            </a:xfrm>
            <a:prstGeom prst="arc">
              <a:avLst>
                <a:gd name="adj1" fmla="val 16200000"/>
                <a:gd name="adj2" fmla="val 5402140"/>
              </a:avLst>
            </a:prstGeom>
            <a:solidFill>
              <a:srgbClr val="E84A27"/>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8" name="Title 1">
            <a:extLst>
              <a:ext uri="{FF2B5EF4-FFF2-40B4-BE49-F238E27FC236}">
                <a16:creationId xmlns:a16="http://schemas.microsoft.com/office/drawing/2014/main" id="{C8FAE8FD-E07A-496E-9B64-3B71F6B5258E}"/>
              </a:ext>
            </a:extLst>
          </p:cNvPr>
          <p:cNvSpPr>
            <a:spLocks noGrp="1"/>
          </p:cNvSpPr>
          <p:nvPr>
            <p:ph type="title"/>
          </p:nvPr>
        </p:nvSpPr>
        <p:spPr>
          <a:xfrm>
            <a:off x="-1" y="-5460"/>
            <a:ext cx="12191999" cy="1412999"/>
          </a:xfrm>
          <a:prstGeom prst="rect">
            <a:avLst/>
          </a:prstGeom>
        </p:spPr>
        <p:txBody>
          <a:bodyPr anchor="ctr"/>
          <a:lstStyle>
            <a:lvl1pPr algn="ctr">
              <a:defRPr sz="3600">
                <a:solidFill>
                  <a:schemeClr val="bg1"/>
                </a:solidFill>
                <a:latin typeface="+mn-lt"/>
              </a:defRPr>
            </a:lvl1pPr>
          </a:lstStyle>
          <a:p>
            <a:r>
              <a:rPr lang="en-US"/>
              <a:t>Click to edit Master title style</a:t>
            </a:r>
            <a:endParaRPr lang="en-US" dirty="0"/>
          </a:p>
        </p:txBody>
      </p:sp>
    </p:spTree>
    <p:extLst>
      <p:ext uri="{BB962C8B-B14F-4D97-AF65-F5344CB8AC3E}">
        <p14:creationId xmlns:p14="http://schemas.microsoft.com/office/powerpoint/2010/main" val="477127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544971-3D3D-4034-8FDA-86E22B06ECC7}"/>
              </a:ext>
            </a:extLst>
          </p:cNvPr>
          <p:cNvSpPr>
            <a:spLocks noGrp="1"/>
          </p:cNvSpPr>
          <p:nvPr>
            <p:ph type="dt" sz="half" idx="10"/>
          </p:nvPr>
        </p:nvSpPr>
        <p:spPr/>
        <p:txBody>
          <a:bodyPr/>
          <a:lstStyle/>
          <a:p>
            <a:fld id="{8E926116-5FAC-4283-9908-FC42D916FDDB}" type="datetimeFigureOut">
              <a:rPr lang="en-US" smtClean="0"/>
              <a:t>12/14/23</a:t>
            </a:fld>
            <a:endParaRPr lang="en-US"/>
          </a:p>
        </p:txBody>
      </p:sp>
      <p:sp>
        <p:nvSpPr>
          <p:cNvPr id="3" name="Footer Placeholder 2">
            <a:extLst>
              <a:ext uri="{FF2B5EF4-FFF2-40B4-BE49-F238E27FC236}">
                <a16:creationId xmlns:a16="http://schemas.microsoft.com/office/drawing/2014/main" id="{9FCDFA5B-B487-400C-9CB1-11A13B3DC8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AB1ED8-154D-4BC8-8F84-47FE944436E5}"/>
              </a:ext>
            </a:extLst>
          </p:cNvPr>
          <p:cNvSpPr>
            <a:spLocks noGrp="1"/>
          </p:cNvSpPr>
          <p:nvPr>
            <p:ph type="sldNum" sz="quarter" idx="12"/>
          </p:nvPr>
        </p:nvSpPr>
        <p:spPr/>
        <p:txBody>
          <a:bodyPr/>
          <a:lstStyle/>
          <a:p>
            <a:fld id="{5C96D02C-99D5-4C51-8B44-7AB098DDD8F7}" type="slidenum">
              <a:rPr lang="en-US" smtClean="0"/>
              <a:t>‹#›</a:t>
            </a:fld>
            <a:endParaRPr lang="en-US"/>
          </a:p>
        </p:txBody>
      </p:sp>
    </p:spTree>
    <p:extLst>
      <p:ext uri="{BB962C8B-B14F-4D97-AF65-F5344CB8AC3E}">
        <p14:creationId xmlns:p14="http://schemas.microsoft.com/office/powerpoint/2010/main" val="2166341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43788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19512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30094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685800"/>
            <a:ext cx="5994400" cy="601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685800"/>
            <a:ext cx="5994400" cy="601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4685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13523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4346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D1435-AC3F-4764-99A4-09D70EF0E7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7C827B-1448-470F-8B93-C7CBFBA360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41435C-E222-4BC6-8856-D48C129B97F3}"/>
              </a:ext>
            </a:extLst>
          </p:cNvPr>
          <p:cNvSpPr>
            <a:spLocks noGrp="1"/>
          </p:cNvSpPr>
          <p:nvPr>
            <p:ph type="dt" sz="half" idx="10"/>
          </p:nvPr>
        </p:nvSpPr>
        <p:spPr/>
        <p:txBody>
          <a:bodyPr/>
          <a:lstStyle/>
          <a:p>
            <a:fld id="{8E926116-5FAC-4283-9908-FC42D916FDDB}" type="datetimeFigureOut">
              <a:rPr lang="en-US" smtClean="0"/>
              <a:t>12/14/23</a:t>
            </a:fld>
            <a:endParaRPr lang="en-US"/>
          </a:p>
        </p:txBody>
      </p:sp>
      <p:sp>
        <p:nvSpPr>
          <p:cNvPr id="5" name="Footer Placeholder 4">
            <a:extLst>
              <a:ext uri="{FF2B5EF4-FFF2-40B4-BE49-F238E27FC236}">
                <a16:creationId xmlns:a16="http://schemas.microsoft.com/office/drawing/2014/main" id="{E50801AA-D019-44C2-AB9C-40EA4760D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BC48B7-28D9-4A13-A6E8-4062EC831AB0}"/>
              </a:ext>
            </a:extLst>
          </p:cNvPr>
          <p:cNvSpPr>
            <a:spLocks noGrp="1"/>
          </p:cNvSpPr>
          <p:nvPr>
            <p:ph type="sldNum" sz="quarter" idx="12"/>
          </p:nvPr>
        </p:nvSpPr>
        <p:spPr/>
        <p:txBody>
          <a:bodyPr/>
          <a:lstStyle/>
          <a:p>
            <a:fld id="{5C96D02C-99D5-4C51-8B44-7AB098DDD8F7}" type="slidenum">
              <a:rPr lang="en-US" smtClean="0"/>
              <a:t>‹#›</a:t>
            </a:fld>
            <a:endParaRPr lang="en-US"/>
          </a:p>
        </p:txBody>
      </p:sp>
    </p:spTree>
    <p:extLst>
      <p:ext uri="{BB962C8B-B14F-4D97-AF65-F5344CB8AC3E}">
        <p14:creationId xmlns:p14="http://schemas.microsoft.com/office/powerpoint/2010/main" val="27649316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442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346571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59909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39990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0"/>
            <a:ext cx="3048000" cy="6705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8940800" cy="6705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396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A194-C1E9-4436-991D-264033B7B1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A8DF12-D7BC-40E8-90C0-DF36AB1747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9A4BC1-B318-44E7-8FE9-D9C21C7B30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559621-F1DB-47AB-AC95-D21B399CD6AB}"/>
              </a:ext>
            </a:extLst>
          </p:cNvPr>
          <p:cNvSpPr>
            <a:spLocks noGrp="1"/>
          </p:cNvSpPr>
          <p:nvPr>
            <p:ph type="dt" sz="half" idx="10"/>
          </p:nvPr>
        </p:nvSpPr>
        <p:spPr/>
        <p:txBody>
          <a:bodyPr/>
          <a:lstStyle/>
          <a:p>
            <a:fld id="{8E926116-5FAC-4283-9908-FC42D916FDDB}" type="datetimeFigureOut">
              <a:rPr lang="en-US" smtClean="0"/>
              <a:t>12/14/23</a:t>
            </a:fld>
            <a:endParaRPr lang="en-US"/>
          </a:p>
        </p:txBody>
      </p:sp>
      <p:sp>
        <p:nvSpPr>
          <p:cNvPr id="6" name="Footer Placeholder 5">
            <a:extLst>
              <a:ext uri="{FF2B5EF4-FFF2-40B4-BE49-F238E27FC236}">
                <a16:creationId xmlns:a16="http://schemas.microsoft.com/office/drawing/2014/main" id="{89379A7F-B9AC-41D4-A391-DF2C63691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577B23-7C49-4047-A03D-954B4786C94F}"/>
              </a:ext>
            </a:extLst>
          </p:cNvPr>
          <p:cNvSpPr>
            <a:spLocks noGrp="1"/>
          </p:cNvSpPr>
          <p:nvPr>
            <p:ph type="sldNum" sz="quarter" idx="12"/>
          </p:nvPr>
        </p:nvSpPr>
        <p:spPr/>
        <p:txBody>
          <a:bodyPr/>
          <a:lstStyle/>
          <a:p>
            <a:fld id="{5C96D02C-99D5-4C51-8B44-7AB098DDD8F7}" type="slidenum">
              <a:rPr lang="en-US" smtClean="0"/>
              <a:t>‹#›</a:t>
            </a:fld>
            <a:endParaRPr lang="en-US"/>
          </a:p>
        </p:txBody>
      </p:sp>
    </p:spTree>
    <p:extLst>
      <p:ext uri="{BB962C8B-B14F-4D97-AF65-F5344CB8AC3E}">
        <p14:creationId xmlns:p14="http://schemas.microsoft.com/office/powerpoint/2010/main" val="2231486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ADCA9-EE76-4127-8DBC-282555ACC5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39461D-E3E1-4789-A62C-5BE687477D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8F3C54-091F-4B3C-BD6E-4E4853B243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DD029-E8DC-4A8B-9F6A-169BD986C4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4597F8-46C8-4A43-A87D-80F566CAAC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D2B540-FB92-4E07-A482-96152EFF75FD}"/>
              </a:ext>
            </a:extLst>
          </p:cNvPr>
          <p:cNvSpPr>
            <a:spLocks noGrp="1"/>
          </p:cNvSpPr>
          <p:nvPr>
            <p:ph type="dt" sz="half" idx="10"/>
          </p:nvPr>
        </p:nvSpPr>
        <p:spPr/>
        <p:txBody>
          <a:bodyPr/>
          <a:lstStyle/>
          <a:p>
            <a:fld id="{8E926116-5FAC-4283-9908-FC42D916FDDB}" type="datetimeFigureOut">
              <a:rPr lang="en-US" smtClean="0"/>
              <a:t>12/14/23</a:t>
            </a:fld>
            <a:endParaRPr lang="en-US"/>
          </a:p>
        </p:txBody>
      </p:sp>
      <p:sp>
        <p:nvSpPr>
          <p:cNvPr id="8" name="Footer Placeholder 7">
            <a:extLst>
              <a:ext uri="{FF2B5EF4-FFF2-40B4-BE49-F238E27FC236}">
                <a16:creationId xmlns:a16="http://schemas.microsoft.com/office/drawing/2014/main" id="{9F884D5B-9F73-4E22-927F-FD0D56E1D2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DB1726-2291-4A10-9F59-C1F1AF7840DA}"/>
              </a:ext>
            </a:extLst>
          </p:cNvPr>
          <p:cNvSpPr>
            <a:spLocks noGrp="1"/>
          </p:cNvSpPr>
          <p:nvPr>
            <p:ph type="sldNum" sz="quarter" idx="12"/>
          </p:nvPr>
        </p:nvSpPr>
        <p:spPr/>
        <p:txBody>
          <a:bodyPr/>
          <a:lstStyle/>
          <a:p>
            <a:fld id="{5C96D02C-99D5-4C51-8B44-7AB098DDD8F7}" type="slidenum">
              <a:rPr lang="en-US" smtClean="0"/>
              <a:t>‹#›</a:t>
            </a:fld>
            <a:endParaRPr lang="en-US"/>
          </a:p>
        </p:txBody>
      </p:sp>
    </p:spTree>
    <p:extLst>
      <p:ext uri="{BB962C8B-B14F-4D97-AF65-F5344CB8AC3E}">
        <p14:creationId xmlns:p14="http://schemas.microsoft.com/office/powerpoint/2010/main" val="4080237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693D0-020E-4E07-A8BF-308E8E49DF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FAB9AA-4C8D-426D-9D20-2AA574E7DD76}"/>
              </a:ext>
            </a:extLst>
          </p:cNvPr>
          <p:cNvSpPr>
            <a:spLocks noGrp="1"/>
          </p:cNvSpPr>
          <p:nvPr>
            <p:ph type="dt" sz="half" idx="10"/>
          </p:nvPr>
        </p:nvSpPr>
        <p:spPr/>
        <p:txBody>
          <a:bodyPr/>
          <a:lstStyle/>
          <a:p>
            <a:fld id="{8E926116-5FAC-4283-9908-FC42D916FDDB}" type="datetimeFigureOut">
              <a:rPr lang="en-US" smtClean="0"/>
              <a:t>12/14/23</a:t>
            </a:fld>
            <a:endParaRPr lang="en-US"/>
          </a:p>
        </p:txBody>
      </p:sp>
      <p:sp>
        <p:nvSpPr>
          <p:cNvPr id="4" name="Footer Placeholder 3">
            <a:extLst>
              <a:ext uri="{FF2B5EF4-FFF2-40B4-BE49-F238E27FC236}">
                <a16:creationId xmlns:a16="http://schemas.microsoft.com/office/drawing/2014/main" id="{E536A8F5-A943-4B7F-AF04-BF8E9E432B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DED642-1A94-4E87-893A-23DBAD098335}"/>
              </a:ext>
            </a:extLst>
          </p:cNvPr>
          <p:cNvSpPr>
            <a:spLocks noGrp="1"/>
          </p:cNvSpPr>
          <p:nvPr>
            <p:ph type="sldNum" sz="quarter" idx="12"/>
          </p:nvPr>
        </p:nvSpPr>
        <p:spPr/>
        <p:txBody>
          <a:bodyPr/>
          <a:lstStyle/>
          <a:p>
            <a:fld id="{5C96D02C-99D5-4C51-8B44-7AB098DDD8F7}" type="slidenum">
              <a:rPr lang="en-US" smtClean="0"/>
              <a:t>‹#›</a:t>
            </a:fld>
            <a:endParaRPr lang="en-US"/>
          </a:p>
        </p:txBody>
      </p:sp>
    </p:spTree>
    <p:extLst>
      <p:ext uri="{BB962C8B-B14F-4D97-AF65-F5344CB8AC3E}">
        <p14:creationId xmlns:p14="http://schemas.microsoft.com/office/powerpoint/2010/main" val="3154655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544971-3D3D-4034-8FDA-86E22B06ECC7}"/>
              </a:ext>
            </a:extLst>
          </p:cNvPr>
          <p:cNvSpPr>
            <a:spLocks noGrp="1"/>
          </p:cNvSpPr>
          <p:nvPr>
            <p:ph type="dt" sz="half" idx="10"/>
          </p:nvPr>
        </p:nvSpPr>
        <p:spPr/>
        <p:txBody>
          <a:bodyPr/>
          <a:lstStyle/>
          <a:p>
            <a:fld id="{8E926116-5FAC-4283-9908-FC42D916FDDB}" type="datetimeFigureOut">
              <a:rPr lang="en-US" smtClean="0"/>
              <a:t>12/14/23</a:t>
            </a:fld>
            <a:endParaRPr lang="en-US"/>
          </a:p>
        </p:txBody>
      </p:sp>
      <p:sp>
        <p:nvSpPr>
          <p:cNvPr id="3" name="Footer Placeholder 2">
            <a:extLst>
              <a:ext uri="{FF2B5EF4-FFF2-40B4-BE49-F238E27FC236}">
                <a16:creationId xmlns:a16="http://schemas.microsoft.com/office/drawing/2014/main" id="{9FCDFA5B-B487-400C-9CB1-11A13B3DC8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AB1ED8-154D-4BC8-8F84-47FE944436E5}"/>
              </a:ext>
            </a:extLst>
          </p:cNvPr>
          <p:cNvSpPr>
            <a:spLocks noGrp="1"/>
          </p:cNvSpPr>
          <p:nvPr>
            <p:ph type="sldNum" sz="quarter" idx="12"/>
          </p:nvPr>
        </p:nvSpPr>
        <p:spPr/>
        <p:txBody>
          <a:bodyPr/>
          <a:lstStyle/>
          <a:p>
            <a:fld id="{5C96D02C-99D5-4C51-8B44-7AB098DDD8F7}" type="slidenum">
              <a:rPr lang="en-US" smtClean="0"/>
              <a:t>‹#›</a:t>
            </a:fld>
            <a:endParaRPr lang="en-US"/>
          </a:p>
        </p:txBody>
      </p:sp>
    </p:spTree>
    <p:extLst>
      <p:ext uri="{BB962C8B-B14F-4D97-AF65-F5344CB8AC3E}">
        <p14:creationId xmlns:p14="http://schemas.microsoft.com/office/powerpoint/2010/main" val="2558566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80C32-3F06-45DD-B13D-DA39C1BAEB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7FE83C-818B-459C-906A-6D450E8D3B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2D3157-0A3D-45E9-804E-08912F2F50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63B04-3CE8-43CD-92F8-809EEAD141A0}"/>
              </a:ext>
            </a:extLst>
          </p:cNvPr>
          <p:cNvSpPr>
            <a:spLocks noGrp="1"/>
          </p:cNvSpPr>
          <p:nvPr>
            <p:ph type="dt" sz="half" idx="10"/>
          </p:nvPr>
        </p:nvSpPr>
        <p:spPr/>
        <p:txBody>
          <a:bodyPr/>
          <a:lstStyle/>
          <a:p>
            <a:fld id="{8E926116-5FAC-4283-9908-FC42D916FDDB}" type="datetimeFigureOut">
              <a:rPr lang="en-US" smtClean="0"/>
              <a:t>12/14/23</a:t>
            </a:fld>
            <a:endParaRPr lang="en-US"/>
          </a:p>
        </p:txBody>
      </p:sp>
      <p:sp>
        <p:nvSpPr>
          <p:cNvPr id="6" name="Footer Placeholder 5">
            <a:extLst>
              <a:ext uri="{FF2B5EF4-FFF2-40B4-BE49-F238E27FC236}">
                <a16:creationId xmlns:a16="http://schemas.microsoft.com/office/drawing/2014/main" id="{4A7E527C-DABE-4657-923F-27E5A6110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0D4666-D693-421F-895A-5F0A254B5B18}"/>
              </a:ext>
            </a:extLst>
          </p:cNvPr>
          <p:cNvSpPr>
            <a:spLocks noGrp="1"/>
          </p:cNvSpPr>
          <p:nvPr>
            <p:ph type="sldNum" sz="quarter" idx="12"/>
          </p:nvPr>
        </p:nvSpPr>
        <p:spPr/>
        <p:txBody>
          <a:bodyPr/>
          <a:lstStyle/>
          <a:p>
            <a:fld id="{5C96D02C-99D5-4C51-8B44-7AB098DDD8F7}" type="slidenum">
              <a:rPr lang="en-US" smtClean="0"/>
              <a:t>‹#›</a:t>
            </a:fld>
            <a:endParaRPr lang="en-US"/>
          </a:p>
        </p:txBody>
      </p:sp>
    </p:spTree>
    <p:extLst>
      <p:ext uri="{BB962C8B-B14F-4D97-AF65-F5344CB8AC3E}">
        <p14:creationId xmlns:p14="http://schemas.microsoft.com/office/powerpoint/2010/main" val="4203547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61F39-D60D-4250-9495-CAEE82CF3E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EA2B6E-AA67-4F1E-A5F9-05FE6E394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19A627-2A68-41E0-B565-E18D2CE6D8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843C8D-F345-4BE6-B7DE-22DF70F5D84F}"/>
              </a:ext>
            </a:extLst>
          </p:cNvPr>
          <p:cNvSpPr>
            <a:spLocks noGrp="1"/>
          </p:cNvSpPr>
          <p:nvPr>
            <p:ph type="dt" sz="half" idx="10"/>
          </p:nvPr>
        </p:nvSpPr>
        <p:spPr/>
        <p:txBody>
          <a:bodyPr/>
          <a:lstStyle/>
          <a:p>
            <a:fld id="{8E926116-5FAC-4283-9908-FC42D916FDDB}" type="datetimeFigureOut">
              <a:rPr lang="en-US" smtClean="0"/>
              <a:t>12/14/23</a:t>
            </a:fld>
            <a:endParaRPr lang="en-US"/>
          </a:p>
        </p:txBody>
      </p:sp>
      <p:sp>
        <p:nvSpPr>
          <p:cNvPr id="6" name="Footer Placeholder 5">
            <a:extLst>
              <a:ext uri="{FF2B5EF4-FFF2-40B4-BE49-F238E27FC236}">
                <a16:creationId xmlns:a16="http://schemas.microsoft.com/office/drawing/2014/main" id="{A744CC24-2975-4FEC-89D0-F342631899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25F677-E89C-4840-A95E-925219CB8D81}"/>
              </a:ext>
            </a:extLst>
          </p:cNvPr>
          <p:cNvSpPr>
            <a:spLocks noGrp="1"/>
          </p:cNvSpPr>
          <p:nvPr>
            <p:ph type="sldNum" sz="quarter" idx="12"/>
          </p:nvPr>
        </p:nvSpPr>
        <p:spPr/>
        <p:txBody>
          <a:bodyPr/>
          <a:lstStyle/>
          <a:p>
            <a:fld id="{5C96D02C-99D5-4C51-8B44-7AB098DDD8F7}" type="slidenum">
              <a:rPr lang="en-US" smtClean="0"/>
              <a:t>‹#›</a:t>
            </a:fld>
            <a:endParaRPr lang="en-US"/>
          </a:p>
        </p:txBody>
      </p:sp>
    </p:spTree>
    <p:extLst>
      <p:ext uri="{BB962C8B-B14F-4D97-AF65-F5344CB8AC3E}">
        <p14:creationId xmlns:p14="http://schemas.microsoft.com/office/powerpoint/2010/main" val="337339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4C9301-E0AA-4353-BCC9-282DA7FAB7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670ECC-9F11-4AE9-A9FC-D8FD459D6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47AC0D-4BCF-4D55-A58D-D3CC6AD01F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926116-5FAC-4283-9908-FC42D916FDDB}" type="datetimeFigureOut">
              <a:rPr lang="en-US" smtClean="0"/>
              <a:t>12/14/23</a:t>
            </a:fld>
            <a:endParaRPr lang="en-US"/>
          </a:p>
        </p:txBody>
      </p:sp>
      <p:sp>
        <p:nvSpPr>
          <p:cNvPr id="5" name="Footer Placeholder 4">
            <a:extLst>
              <a:ext uri="{FF2B5EF4-FFF2-40B4-BE49-F238E27FC236}">
                <a16:creationId xmlns:a16="http://schemas.microsoft.com/office/drawing/2014/main" id="{C2818B23-9708-494B-985D-ED1E89279B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C40FB5-CA6F-434D-97B5-9A1E2E2031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6D02C-99D5-4C51-8B44-7AB098DDD8F7}" type="slidenum">
              <a:rPr lang="en-US" smtClean="0"/>
              <a:t>‹#›</a:t>
            </a:fld>
            <a:endParaRPr lang="en-US"/>
          </a:p>
        </p:txBody>
      </p:sp>
    </p:spTree>
    <p:extLst>
      <p:ext uri="{BB962C8B-B14F-4D97-AF65-F5344CB8AC3E}">
        <p14:creationId xmlns:p14="http://schemas.microsoft.com/office/powerpoint/2010/main" val="707485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B679F7-3E54-42FB-BA7A-035AF5F400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573BD-B418-4E3C-BD24-984547BEA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109997-B14A-4E81-81F1-BAE8FE61245A}" type="datetimeFigureOut">
              <a:rPr lang="en-US" smtClean="0"/>
              <a:t>12/14/23</a:t>
            </a:fld>
            <a:endParaRPr lang="en-US"/>
          </a:p>
        </p:txBody>
      </p:sp>
      <p:sp>
        <p:nvSpPr>
          <p:cNvPr id="5" name="Footer Placeholder 4">
            <a:extLst>
              <a:ext uri="{FF2B5EF4-FFF2-40B4-BE49-F238E27FC236}">
                <a16:creationId xmlns:a16="http://schemas.microsoft.com/office/drawing/2014/main" id="{0A9EC67D-CDE6-422D-AE3F-849D6DFB80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5DCA3D-21F5-4DBF-B82A-ECB945A780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B71F6-63FF-495C-992E-40FB3D909B9B}" type="slidenum">
              <a:rPr lang="en-US" smtClean="0"/>
              <a:t>‹#›</a:t>
            </a:fld>
            <a:endParaRPr lang="en-US"/>
          </a:p>
        </p:txBody>
      </p:sp>
    </p:spTree>
    <p:extLst>
      <p:ext uri="{BB962C8B-B14F-4D97-AF65-F5344CB8AC3E}">
        <p14:creationId xmlns:p14="http://schemas.microsoft.com/office/powerpoint/2010/main" val="181188057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30" r:id="rId4"/>
    <p:sldLayoutId id="2147483731" r:id="rId5"/>
    <p:sldLayoutId id="214748373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B679F7-3E54-42FB-BA7A-035AF5F400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573BD-B418-4E3C-BD24-984547BEA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109997-B14A-4E81-81F1-BAE8FE61245A}" type="datetimeFigureOut">
              <a:rPr lang="en-US" smtClean="0"/>
              <a:t>12/14/23</a:t>
            </a:fld>
            <a:endParaRPr lang="en-US"/>
          </a:p>
        </p:txBody>
      </p:sp>
      <p:sp>
        <p:nvSpPr>
          <p:cNvPr id="5" name="Footer Placeholder 4">
            <a:extLst>
              <a:ext uri="{FF2B5EF4-FFF2-40B4-BE49-F238E27FC236}">
                <a16:creationId xmlns:a16="http://schemas.microsoft.com/office/drawing/2014/main" id="{0A9EC67D-CDE6-422D-AE3F-849D6DFB80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5DCA3D-21F5-4DBF-B82A-ECB945A780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B71F6-63FF-495C-992E-40FB3D909B9B}" type="slidenum">
              <a:rPr lang="en-US" smtClean="0"/>
              <a:t>‹#›</a:t>
            </a:fld>
            <a:endParaRPr lang="en-US"/>
          </a:p>
        </p:txBody>
      </p:sp>
    </p:spTree>
    <p:extLst>
      <p:ext uri="{BB962C8B-B14F-4D97-AF65-F5344CB8AC3E}">
        <p14:creationId xmlns:p14="http://schemas.microsoft.com/office/powerpoint/2010/main" val="32954748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9804"/>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1320800" y="0"/>
            <a:ext cx="9550400" cy="5334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SLIDE TITLE</a:t>
            </a:r>
          </a:p>
        </p:txBody>
      </p:sp>
      <p:sp>
        <p:nvSpPr>
          <p:cNvPr id="1028" name="Rectangle 4"/>
          <p:cNvSpPr>
            <a:spLocks noGrp="1" noChangeArrowheads="1"/>
          </p:cNvSpPr>
          <p:nvPr>
            <p:ph type="body" idx="1"/>
          </p:nvPr>
        </p:nvSpPr>
        <p:spPr bwMode="auto">
          <a:xfrm>
            <a:off x="0" y="685800"/>
            <a:ext cx="12192000" cy="6019800"/>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c="http://schemas.openxmlformats.org/markup-compatibility/2006" xmlns:mv="urn:schemas-microsoft-com:mac:vml"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Body Text</a:t>
            </a:r>
          </a:p>
          <a:p>
            <a:pPr lvl="1"/>
            <a:r>
              <a:rPr lang="en-US"/>
              <a:t>Second Level</a:t>
            </a:r>
          </a:p>
          <a:p>
            <a:pPr lvl="2"/>
            <a:r>
              <a:rPr lang="en-US"/>
              <a:t>Third Level</a:t>
            </a:r>
          </a:p>
          <a:p>
            <a:pPr lvl="3"/>
            <a:r>
              <a:rPr lang="en-US"/>
              <a:t> Fourth Level</a:t>
            </a:r>
          </a:p>
          <a:p>
            <a:pPr lvl="4"/>
            <a:r>
              <a:rPr lang="en-US"/>
              <a:t> Fifth Level</a:t>
            </a:r>
          </a:p>
          <a:p>
            <a:pPr lvl="4"/>
            <a:endParaRPr lang="en-US"/>
          </a:p>
        </p:txBody>
      </p:sp>
      <p:sp>
        <p:nvSpPr>
          <p:cNvPr id="1030" name="Rectangle 6"/>
          <p:cNvSpPr>
            <a:spLocks noChangeArrowheads="1"/>
          </p:cNvSpPr>
          <p:nvPr/>
        </p:nvSpPr>
        <p:spPr bwMode="auto">
          <a:xfrm>
            <a:off x="7823200" y="76201"/>
            <a:ext cx="3784600" cy="339725"/>
          </a:xfrm>
          <a:prstGeom prst="rect">
            <a:avLst/>
          </a:prstGeom>
          <a:noFill/>
          <a:ln>
            <a:noFill/>
          </a:ln>
          <a:effectLst/>
          <a:extLst>
            <a:ext uri="{909E8E84-426E-40dd-AFC4-6F175D3DCCD1}">
              <a14:hiddenFill xmlns:mc="http://schemas.openxmlformats.org/markup-compatibility/2006" xmlns:mv="urn:schemas-microsoft-com:mac:vml" xmlns:a14="http://schemas.microsoft.com/office/drawing/2010/main" xmlns="">
                <a:solidFill>
                  <a:schemeClr val="accent1"/>
                </a:solidFill>
              </a14:hiddenFill>
            </a:ext>
            <a:ext uri="{91240B29-F687-4f45-9708-019B960494DF}">
              <a14:hiddenLine xmlns:mc="http://schemas.openxmlformats.org/markup-compatibility/2006" xmlns:mv="urn:schemas-microsoft-com:mac:vml" xmlns:a14="http://schemas.microsoft.com/office/drawing/2010/main" xmlns="" w="12700">
                <a:solidFill>
                  <a:schemeClr val="tx1"/>
                </a:solidFill>
                <a:miter lim="800000"/>
                <a:headEnd/>
                <a:tailEnd/>
              </a14:hiddenLine>
            </a:ext>
            <a:ext uri="{AF507438-7753-43e0-B8FC-AC1667EBCBE1}">
              <a14:hiddenEffects xmlns:mc="http://schemas.openxmlformats.org/markup-compatibility/2006" xmlns:mv="urn:schemas-microsoft-com:mac:vml"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spcBef>
                <a:spcPct val="50000"/>
              </a:spcBef>
              <a:defRPr/>
            </a:pPr>
            <a:endParaRPr lang="en-US" sz="1400" b="0">
              <a:solidFill>
                <a:srgbClr val="E7F210"/>
              </a:solidFill>
              <a:latin typeface="Comic Sans MS" charset="0"/>
              <a:ea typeface="ＭＳ Ｐゴシック" charset="0"/>
              <a:cs typeface="+mn-cs"/>
            </a:endParaRPr>
          </a:p>
        </p:txBody>
      </p:sp>
    </p:spTree>
    <p:extLst>
      <p:ext uri="{BB962C8B-B14F-4D97-AF65-F5344CB8AC3E}">
        <p14:creationId xmlns:p14="http://schemas.microsoft.com/office/powerpoint/2010/main" val="1329185573"/>
      </p:ext>
    </p:extLst>
  </p:cSld>
  <p:clrMap bg1="dk2" tx1="lt1" bg2="dk1"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xStyles>
    <p:titleStyle>
      <a:lvl1pPr algn="ctr" rtl="0" eaLnBrk="0" fontAlgn="base" hangingPunct="0">
        <a:lnSpc>
          <a:spcPct val="89000"/>
        </a:lnSpc>
        <a:spcBef>
          <a:spcPct val="0"/>
        </a:spcBef>
        <a:spcAft>
          <a:spcPct val="0"/>
        </a:spcAft>
        <a:defRPr sz="36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lnSpc>
          <a:spcPct val="89000"/>
        </a:lnSpc>
        <a:spcBef>
          <a:spcPct val="0"/>
        </a:spcBef>
        <a:spcAft>
          <a:spcPct val="0"/>
        </a:spcAft>
        <a:defRPr sz="3600" b="1">
          <a:solidFill>
            <a:schemeClr val="tx2"/>
          </a:solidFill>
          <a:effectLst>
            <a:outerShdw blurRad="38100" dist="38100" dir="2700000" algn="tl">
              <a:srgbClr val="000000"/>
            </a:outerShdw>
          </a:effectLst>
          <a:latin typeface="Comic Sans MS" charset="0"/>
          <a:ea typeface="ＭＳ Ｐゴシック" charset="0"/>
          <a:cs typeface="ＭＳ Ｐゴシック" charset="0"/>
        </a:defRPr>
      </a:lvl2pPr>
      <a:lvl3pPr algn="ctr" rtl="0" eaLnBrk="0" fontAlgn="base" hangingPunct="0">
        <a:lnSpc>
          <a:spcPct val="89000"/>
        </a:lnSpc>
        <a:spcBef>
          <a:spcPct val="0"/>
        </a:spcBef>
        <a:spcAft>
          <a:spcPct val="0"/>
        </a:spcAft>
        <a:defRPr sz="3600" b="1">
          <a:solidFill>
            <a:schemeClr val="tx2"/>
          </a:solidFill>
          <a:effectLst>
            <a:outerShdw blurRad="38100" dist="38100" dir="2700000" algn="tl">
              <a:srgbClr val="000000"/>
            </a:outerShdw>
          </a:effectLst>
          <a:latin typeface="Comic Sans MS" charset="0"/>
          <a:ea typeface="ＭＳ Ｐゴシック" charset="0"/>
          <a:cs typeface="ＭＳ Ｐゴシック" charset="0"/>
        </a:defRPr>
      </a:lvl3pPr>
      <a:lvl4pPr algn="ctr" rtl="0" eaLnBrk="0" fontAlgn="base" hangingPunct="0">
        <a:lnSpc>
          <a:spcPct val="89000"/>
        </a:lnSpc>
        <a:spcBef>
          <a:spcPct val="0"/>
        </a:spcBef>
        <a:spcAft>
          <a:spcPct val="0"/>
        </a:spcAft>
        <a:defRPr sz="3600" b="1">
          <a:solidFill>
            <a:schemeClr val="tx2"/>
          </a:solidFill>
          <a:effectLst>
            <a:outerShdw blurRad="38100" dist="38100" dir="2700000" algn="tl">
              <a:srgbClr val="000000"/>
            </a:outerShdw>
          </a:effectLst>
          <a:latin typeface="Comic Sans MS" charset="0"/>
          <a:ea typeface="ＭＳ Ｐゴシック" charset="0"/>
          <a:cs typeface="ＭＳ Ｐゴシック" charset="0"/>
        </a:defRPr>
      </a:lvl4pPr>
      <a:lvl5pPr algn="ctr" rtl="0" eaLnBrk="0" fontAlgn="base" hangingPunct="0">
        <a:lnSpc>
          <a:spcPct val="89000"/>
        </a:lnSpc>
        <a:spcBef>
          <a:spcPct val="0"/>
        </a:spcBef>
        <a:spcAft>
          <a:spcPct val="0"/>
        </a:spcAft>
        <a:defRPr sz="3600" b="1">
          <a:solidFill>
            <a:schemeClr val="tx2"/>
          </a:solidFill>
          <a:effectLst>
            <a:outerShdw blurRad="38100" dist="38100" dir="2700000" algn="tl">
              <a:srgbClr val="000000"/>
            </a:outerShdw>
          </a:effectLst>
          <a:latin typeface="Comic Sans MS" charset="0"/>
          <a:ea typeface="ＭＳ Ｐゴシック" charset="0"/>
          <a:cs typeface="ＭＳ Ｐゴシック" charset="0"/>
        </a:defRPr>
      </a:lvl5pPr>
      <a:lvl6pPr marL="457200" algn="ctr" rtl="0" eaLnBrk="0" fontAlgn="base" hangingPunct="0">
        <a:lnSpc>
          <a:spcPct val="89000"/>
        </a:lnSpc>
        <a:spcBef>
          <a:spcPct val="0"/>
        </a:spcBef>
        <a:spcAft>
          <a:spcPct val="0"/>
        </a:spcAft>
        <a:defRPr sz="3600" b="1">
          <a:solidFill>
            <a:schemeClr val="tx2"/>
          </a:solidFill>
          <a:effectLst>
            <a:outerShdw blurRad="38100" dist="38100" dir="2700000" algn="tl">
              <a:srgbClr val="000000"/>
            </a:outerShdw>
          </a:effectLst>
          <a:latin typeface="Comic Sans MS" charset="0"/>
          <a:ea typeface="ＭＳ Ｐゴシック" charset="0"/>
        </a:defRPr>
      </a:lvl6pPr>
      <a:lvl7pPr marL="914400" algn="ctr" rtl="0" eaLnBrk="0" fontAlgn="base" hangingPunct="0">
        <a:lnSpc>
          <a:spcPct val="89000"/>
        </a:lnSpc>
        <a:spcBef>
          <a:spcPct val="0"/>
        </a:spcBef>
        <a:spcAft>
          <a:spcPct val="0"/>
        </a:spcAft>
        <a:defRPr sz="3600" b="1">
          <a:solidFill>
            <a:schemeClr val="tx2"/>
          </a:solidFill>
          <a:effectLst>
            <a:outerShdw blurRad="38100" dist="38100" dir="2700000" algn="tl">
              <a:srgbClr val="000000"/>
            </a:outerShdw>
          </a:effectLst>
          <a:latin typeface="Comic Sans MS" charset="0"/>
          <a:ea typeface="ＭＳ Ｐゴシック" charset="0"/>
        </a:defRPr>
      </a:lvl7pPr>
      <a:lvl8pPr marL="1371600" algn="ctr" rtl="0" eaLnBrk="0" fontAlgn="base" hangingPunct="0">
        <a:lnSpc>
          <a:spcPct val="89000"/>
        </a:lnSpc>
        <a:spcBef>
          <a:spcPct val="0"/>
        </a:spcBef>
        <a:spcAft>
          <a:spcPct val="0"/>
        </a:spcAft>
        <a:defRPr sz="3600" b="1">
          <a:solidFill>
            <a:schemeClr val="tx2"/>
          </a:solidFill>
          <a:effectLst>
            <a:outerShdw blurRad="38100" dist="38100" dir="2700000" algn="tl">
              <a:srgbClr val="000000"/>
            </a:outerShdw>
          </a:effectLst>
          <a:latin typeface="Comic Sans MS" charset="0"/>
          <a:ea typeface="ＭＳ Ｐゴシック" charset="0"/>
        </a:defRPr>
      </a:lvl8pPr>
      <a:lvl9pPr marL="1828800" algn="ctr" rtl="0" eaLnBrk="0" fontAlgn="base" hangingPunct="0">
        <a:lnSpc>
          <a:spcPct val="89000"/>
        </a:lnSpc>
        <a:spcBef>
          <a:spcPct val="0"/>
        </a:spcBef>
        <a:spcAft>
          <a:spcPct val="0"/>
        </a:spcAft>
        <a:defRPr sz="3600" b="1">
          <a:solidFill>
            <a:schemeClr val="tx2"/>
          </a:solidFill>
          <a:effectLst>
            <a:outerShdw blurRad="38100" dist="38100" dir="2700000" algn="tl">
              <a:srgbClr val="000000"/>
            </a:outerShdw>
          </a:effectLst>
          <a:latin typeface="Comic Sans MS" charset="0"/>
          <a:ea typeface="ＭＳ Ｐゴシック" charset="0"/>
        </a:defRPr>
      </a:lvl9pPr>
    </p:titleStyle>
    <p:bodyStyle>
      <a:lvl1pPr marL="285750" indent="-285750" algn="l" rtl="0" eaLnBrk="0" fontAlgn="base" hangingPunct="0">
        <a:lnSpc>
          <a:spcPct val="89000"/>
        </a:lnSpc>
        <a:spcBef>
          <a:spcPct val="30000"/>
        </a:spcBef>
        <a:spcAft>
          <a:spcPct val="0"/>
        </a:spcAft>
        <a:buClr>
          <a:schemeClr val="tx1"/>
        </a:buClr>
        <a:buSzPct val="50000"/>
        <a:buFont typeface="Monotype Sorts" charset="2"/>
        <a:buChar char="l"/>
        <a:defRPr sz="2000" b="1">
          <a:solidFill>
            <a:schemeClr val="tx1"/>
          </a:solidFill>
          <a:latin typeface="+mn-lt"/>
          <a:ea typeface="+mn-ea"/>
          <a:cs typeface="ＭＳ Ｐゴシック" charset="0"/>
        </a:defRPr>
      </a:lvl1pPr>
      <a:lvl2pPr marL="628650" indent="-228600" algn="l" rtl="0" eaLnBrk="0" fontAlgn="base" hangingPunct="0">
        <a:lnSpc>
          <a:spcPct val="89000"/>
        </a:lnSpc>
        <a:spcBef>
          <a:spcPct val="30000"/>
        </a:spcBef>
        <a:spcAft>
          <a:spcPct val="0"/>
        </a:spcAft>
        <a:buClr>
          <a:schemeClr val="accent2"/>
        </a:buClr>
        <a:buSzPct val="50000"/>
        <a:buFont typeface="Monotype Sorts" charset="2"/>
        <a:buChar char="l"/>
        <a:defRPr b="1">
          <a:solidFill>
            <a:schemeClr val="accent2"/>
          </a:solidFill>
          <a:latin typeface="+mn-lt"/>
          <a:ea typeface="+mn-ea"/>
        </a:defRPr>
      </a:lvl2pPr>
      <a:lvl3pPr marL="971550" indent="-228600" algn="l" rtl="0" eaLnBrk="0" fontAlgn="base" hangingPunct="0">
        <a:lnSpc>
          <a:spcPct val="89000"/>
        </a:lnSpc>
        <a:spcBef>
          <a:spcPct val="30000"/>
        </a:spcBef>
        <a:spcAft>
          <a:spcPct val="0"/>
        </a:spcAft>
        <a:buClr>
          <a:srgbClr val="FAFD00"/>
        </a:buClr>
        <a:buSzPct val="50000"/>
        <a:buFont typeface="Monotype Sorts" charset="2"/>
        <a:buChar char="l"/>
        <a:defRPr b="1">
          <a:solidFill>
            <a:srgbClr val="FAFD00"/>
          </a:solidFill>
          <a:latin typeface="+mn-lt"/>
          <a:ea typeface="+mn-ea"/>
        </a:defRPr>
      </a:lvl3pPr>
      <a:lvl4pPr marL="1257300" indent="-171450" algn="l" rtl="0" eaLnBrk="0" fontAlgn="base" hangingPunct="0">
        <a:lnSpc>
          <a:spcPct val="89000"/>
        </a:lnSpc>
        <a:spcBef>
          <a:spcPct val="30000"/>
        </a:spcBef>
        <a:spcAft>
          <a:spcPct val="0"/>
        </a:spcAft>
        <a:buSzPct val="50000"/>
        <a:buFont typeface="Monotype Sorts" charset="2"/>
        <a:buChar char="l"/>
        <a:defRPr b="1">
          <a:solidFill>
            <a:schemeClr val="accent1"/>
          </a:solidFill>
          <a:latin typeface="+mn-lt"/>
          <a:ea typeface="+mn-ea"/>
        </a:defRPr>
      </a:lvl4pPr>
      <a:lvl5pPr marL="1543050" indent="-171450" algn="l" rtl="0" eaLnBrk="0" fontAlgn="base" hangingPunct="0">
        <a:lnSpc>
          <a:spcPct val="89000"/>
        </a:lnSpc>
        <a:spcBef>
          <a:spcPct val="30000"/>
        </a:spcBef>
        <a:spcAft>
          <a:spcPct val="0"/>
        </a:spcAft>
        <a:buSzPct val="50000"/>
        <a:buFont typeface="Monotype Sorts" charset="2"/>
        <a:buChar char="l"/>
        <a:defRPr b="1">
          <a:solidFill>
            <a:schemeClr val="tx1"/>
          </a:solidFill>
          <a:latin typeface="+mn-lt"/>
          <a:ea typeface="+mn-ea"/>
        </a:defRPr>
      </a:lvl5pPr>
      <a:lvl6pPr marL="2000250" indent="-171450" algn="l" rtl="0" eaLnBrk="0" fontAlgn="base" hangingPunct="0">
        <a:lnSpc>
          <a:spcPct val="89000"/>
        </a:lnSpc>
        <a:spcBef>
          <a:spcPct val="30000"/>
        </a:spcBef>
        <a:spcAft>
          <a:spcPct val="0"/>
        </a:spcAft>
        <a:buSzPct val="50000"/>
        <a:buFont typeface="Monotype Sorts" charset="0"/>
        <a:buChar char="l"/>
        <a:defRPr b="1">
          <a:solidFill>
            <a:schemeClr val="tx1"/>
          </a:solidFill>
          <a:latin typeface="+mn-lt"/>
          <a:ea typeface="+mn-ea"/>
        </a:defRPr>
      </a:lvl6pPr>
      <a:lvl7pPr marL="2457450" indent="-171450" algn="l" rtl="0" eaLnBrk="0" fontAlgn="base" hangingPunct="0">
        <a:lnSpc>
          <a:spcPct val="89000"/>
        </a:lnSpc>
        <a:spcBef>
          <a:spcPct val="30000"/>
        </a:spcBef>
        <a:spcAft>
          <a:spcPct val="0"/>
        </a:spcAft>
        <a:buSzPct val="50000"/>
        <a:buFont typeface="Monotype Sorts" charset="0"/>
        <a:buChar char="l"/>
        <a:defRPr b="1">
          <a:solidFill>
            <a:schemeClr val="tx1"/>
          </a:solidFill>
          <a:latin typeface="+mn-lt"/>
          <a:ea typeface="+mn-ea"/>
        </a:defRPr>
      </a:lvl7pPr>
      <a:lvl8pPr marL="2914650" indent="-171450" algn="l" rtl="0" eaLnBrk="0" fontAlgn="base" hangingPunct="0">
        <a:lnSpc>
          <a:spcPct val="89000"/>
        </a:lnSpc>
        <a:spcBef>
          <a:spcPct val="30000"/>
        </a:spcBef>
        <a:spcAft>
          <a:spcPct val="0"/>
        </a:spcAft>
        <a:buSzPct val="50000"/>
        <a:buFont typeface="Monotype Sorts" charset="0"/>
        <a:buChar char="l"/>
        <a:defRPr b="1">
          <a:solidFill>
            <a:schemeClr val="tx1"/>
          </a:solidFill>
          <a:latin typeface="+mn-lt"/>
          <a:ea typeface="+mn-ea"/>
        </a:defRPr>
      </a:lvl8pPr>
      <a:lvl9pPr marL="3371850" indent="-171450" algn="l" rtl="0" eaLnBrk="0" fontAlgn="base" hangingPunct="0">
        <a:lnSpc>
          <a:spcPct val="89000"/>
        </a:lnSpc>
        <a:spcBef>
          <a:spcPct val="30000"/>
        </a:spcBef>
        <a:spcAft>
          <a:spcPct val="0"/>
        </a:spcAft>
        <a:buSzPct val="50000"/>
        <a:buFont typeface="Monotype Sorts" charset="0"/>
        <a:buChar char="l"/>
        <a:defRPr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0.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0.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0.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0.png"/><Relationship Id="rId1" Type="http://schemas.openxmlformats.org/officeDocument/2006/relationships/slideLayout" Target="../slideLayouts/slideLayout19.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50.png"/><Relationship Id="rId1" Type="http://schemas.openxmlformats.org/officeDocument/2006/relationships/slideLayout" Target="../slideLayouts/slideLayout19.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9.gif"/><Relationship Id="rId4" Type="http://schemas.openxmlformats.org/officeDocument/2006/relationships/image" Target="../media/image48.emf"/></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6.xml"/><Relationship Id="rId4" Type="http://schemas.openxmlformats.org/officeDocument/2006/relationships/image" Target="../media/image54.emf"/></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870.png"/><Relationship Id="rId5" Type="http://schemas.openxmlformats.org/officeDocument/2006/relationships/image" Target="../media/image860.png"/><Relationship Id="rId4" Type="http://schemas.openxmlformats.org/officeDocument/2006/relationships/image" Target="../media/image58.emf"/></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58.emf"/></Relationships>
</file>

<file path=ppt/slides/_rels/slide39.xml.rels><?xml version="1.0" encoding="UTF-8" standalone="yes"?>
<Relationships xmlns="http://schemas.openxmlformats.org/package/2006/relationships"><Relationship Id="rId3" Type="http://schemas.openxmlformats.org/officeDocument/2006/relationships/image" Target="../media/image900.png"/><Relationship Id="rId2" Type="http://schemas.openxmlformats.org/officeDocument/2006/relationships/image" Target="../media/image60.tif"/><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62.tif"/><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950.png"/><Relationship Id="rId2" Type="http://schemas.openxmlformats.org/officeDocument/2006/relationships/image" Target="../media/image64.png"/><Relationship Id="rId1" Type="http://schemas.openxmlformats.org/officeDocument/2006/relationships/slideLayout" Target="../slideLayouts/slideLayout1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5.png"/><Relationship Id="rId7" Type="http://schemas.microsoft.com/office/2007/relationships/hdphoto" Target="../media/hdphoto2.wdp"/><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79.png"/><Relationship Id="rId5" Type="http://schemas.microsoft.com/office/2007/relationships/hdphoto" Target="../media/hdphoto1.wdp"/><Relationship Id="rId4" Type="http://schemas.openxmlformats.org/officeDocument/2006/relationships/image" Target="../media/image78.png"/><Relationship Id="rId9" Type="http://schemas.microsoft.com/office/2007/relationships/hdphoto" Target="../media/hdphoto3.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image" Target="../media/image82.png"/><Relationship Id="rId1" Type="http://schemas.openxmlformats.org/officeDocument/2006/relationships/slideLayout" Target="../slideLayouts/slideLayout13.xml"/><Relationship Id="rId5" Type="http://schemas.openxmlformats.org/officeDocument/2006/relationships/image" Target="../media/image85.svg"/><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11.emf"/><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C93CDD-DBB5-45CC-8ADE-F58E53B08DD3}"/>
              </a:ext>
            </a:extLst>
          </p:cNvPr>
          <p:cNvSpPr/>
          <p:nvPr/>
        </p:nvSpPr>
        <p:spPr>
          <a:xfrm>
            <a:off x="0" y="0"/>
            <a:ext cx="12192000" cy="6858000"/>
          </a:xfrm>
          <a:prstGeom prst="rect">
            <a:avLst/>
          </a:prstGeom>
          <a:noFill/>
          <a:ln w="635000">
            <a:solidFill>
              <a:srgbClr val="E84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AE34F31-4F53-4543-96C2-9EC7408601D9}"/>
              </a:ext>
            </a:extLst>
          </p:cNvPr>
          <p:cNvSpPr txBox="1"/>
          <p:nvPr/>
        </p:nvSpPr>
        <p:spPr>
          <a:xfrm rot="606815">
            <a:off x="-2145724" y="-1626132"/>
            <a:ext cx="5108231" cy="8806851"/>
          </a:xfrm>
          <a:prstGeom prst="rect">
            <a:avLst/>
          </a:prstGeom>
          <a:blipFill dpi="0" rotWithShape="1">
            <a:blip r:embed="rId3" cstate="print">
              <a:extLst>
                <a:ext uri="{28A0092B-C50C-407E-A947-70E740481C1C}">
                  <a14:useLocalDpi xmlns:a14="http://schemas.microsoft.com/office/drawing/2010/main"/>
                </a:ext>
              </a:extLst>
            </a:blip>
            <a:srcRect/>
            <a:tile tx="0" ty="0" sx="100000" sy="100000" flip="none" algn="tl"/>
          </a:bli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9E363FA3-EFBD-4C15-9C14-5C2DB059EB47}"/>
              </a:ext>
            </a:extLst>
          </p:cNvPr>
          <p:cNvSpPr>
            <a:spLocks noGrp="1"/>
          </p:cNvSpPr>
          <p:nvPr>
            <p:ph type="ctrTitle"/>
          </p:nvPr>
        </p:nvSpPr>
        <p:spPr>
          <a:xfrm>
            <a:off x="3392352" y="934483"/>
            <a:ext cx="8466592" cy="1466831"/>
          </a:xfrm>
        </p:spPr>
        <p:txBody>
          <a:bodyPr>
            <a:noAutofit/>
          </a:bodyPr>
          <a:lstStyle/>
          <a:p>
            <a:r>
              <a:rPr lang="en-US" sz="4000" b="1" dirty="0">
                <a:solidFill>
                  <a:schemeClr val="bg1"/>
                </a:solidFill>
              </a:rPr>
              <a:t>Pretty</a:t>
            </a:r>
            <a:r>
              <a:rPr lang="en-US" sz="4000" b="1" dirty="0"/>
              <a:t> Advanced Quantum Networking</a:t>
            </a:r>
            <a:endParaRPr lang="en-US" sz="4000" dirty="0">
              <a:solidFill>
                <a:schemeClr val="bg1"/>
              </a:solidFill>
            </a:endParaRPr>
          </a:p>
        </p:txBody>
      </p:sp>
      <p:sp>
        <p:nvSpPr>
          <p:cNvPr id="7" name="Subtitle 2">
            <a:extLst>
              <a:ext uri="{FF2B5EF4-FFF2-40B4-BE49-F238E27FC236}">
                <a16:creationId xmlns:a16="http://schemas.microsoft.com/office/drawing/2014/main" id="{2B4B3278-D9A8-4ECD-A0FE-208657D5437F}"/>
              </a:ext>
            </a:extLst>
          </p:cNvPr>
          <p:cNvSpPr>
            <a:spLocks noGrp="1"/>
          </p:cNvSpPr>
          <p:nvPr>
            <p:ph type="subTitle" idx="1"/>
          </p:nvPr>
        </p:nvSpPr>
        <p:spPr>
          <a:xfrm>
            <a:off x="3248245" y="2755898"/>
            <a:ext cx="8769169" cy="1655762"/>
          </a:xfrm>
        </p:spPr>
        <p:txBody>
          <a:bodyPr>
            <a:normAutofit/>
          </a:bodyPr>
          <a:lstStyle/>
          <a:p>
            <a:pPr algn="l"/>
            <a:r>
              <a:rPr lang="en-US" sz="3600" dirty="0"/>
              <a:t>Paul G. </a:t>
            </a:r>
            <a:r>
              <a:rPr lang="en-US" sz="3600" dirty="0" err="1"/>
              <a:t>Kwiat</a:t>
            </a:r>
            <a:endParaRPr lang="en-US" sz="3600" dirty="0"/>
          </a:p>
        </p:txBody>
      </p:sp>
      <p:sp>
        <p:nvSpPr>
          <p:cNvPr id="8" name="Rectangle 7">
            <a:extLst>
              <a:ext uri="{FF2B5EF4-FFF2-40B4-BE49-F238E27FC236}">
                <a16:creationId xmlns:a16="http://schemas.microsoft.com/office/drawing/2014/main" id="{2DCAF567-E035-4988-8C58-1D4DD70FE54D}"/>
              </a:ext>
            </a:extLst>
          </p:cNvPr>
          <p:cNvSpPr/>
          <p:nvPr/>
        </p:nvSpPr>
        <p:spPr>
          <a:xfrm>
            <a:off x="3129603" y="3465065"/>
            <a:ext cx="865400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Department of Physics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Quantum Information Science &amp; Technology Center (IQUIST)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University of Illinois Urbana-Champaign</a:t>
            </a:r>
          </a:p>
        </p:txBody>
      </p:sp>
      <p:pic>
        <p:nvPicPr>
          <p:cNvPr id="13" name="Picture 12">
            <a:extLst>
              <a:ext uri="{FF2B5EF4-FFF2-40B4-BE49-F238E27FC236}">
                <a16:creationId xmlns:a16="http://schemas.microsoft.com/office/drawing/2014/main" id="{661B9860-2A78-4285-902F-1BF6C57CC82C}"/>
              </a:ext>
            </a:extLst>
          </p:cNvPr>
          <p:cNvPicPr>
            <a:picLocks noChangeAspect="1"/>
          </p:cNvPicPr>
          <p:nvPr/>
        </p:nvPicPr>
        <p:blipFill>
          <a:blip r:embed="rId4"/>
          <a:stretch>
            <a:fillRect/>
          </a:stretch>
        </p:blipFill>
        <p:spPr>
          <a:xfrm>
            <a:off x="2578611" y="5473709"/>
            <a:ext cx="3392351" cy="747547"/>
          </a:xfrm>
          <a:prstGeom prst="rect">
            <a:avLst/>
          </a:prstGeom>
        </p:spPr>
      </p:pic>
      <p:cxnSp>
        <p:nvCxnSpPr>
          <p:cNvPr id="16" name="Straight Connector 15">
            <a:extLst>
              <a:ext uri="{FF2B5EF4-FFF2-40B4-BE49-F238E27FC236}">
                <a16:creationId xmlns:a16="http://schemas.microsoft.com/office/drawing/2014/main" id="{447E5571-DD06-4116-8E29-F59F5E18A3DA}"/>
              </a:ext>
            </a:extLst>
          </p:cNvPr>
          <p:cNvCxnSpPr>
            <a:cxnSpLocks/>
          </p:cNvCxnSpPr>
          <p:nvPr/>
        </p:nvCxnSpPr>
        <p:spPr>
          <a:xfrm flipH="1">
            <a:off x="1997635" y="-613458"/>
            <a:ext cx="1485707" cy="8218025"/>
          </a:xfrm>
          <a:prstGeom prst="line">
            <a:avLst/>
          </a:prstGeom>
          <a:ln w="317500">
            <a:solidFill>
              <a:srgbClr val="E84A27"/>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58C6B40-56B0-4217-A652-394F6EACA6D4}"/>
              </a:ext>
            </a:extLst>
          </p:cNvPr>
          <p:cNvSpPr/>
          <p:nvPr/>
        </p:nvSpPr>
        <p:spPr>
          <a:xfrm>
            <a:off x="-301062" y="201281"/>
            <a:ext cx="3392352"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Kwiat</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panose="020F0502020204030204"/>
                <a:ea typeface="+mn-ea"/>
                <a:cs typeface="+mn-cs"/>
              </a:rPr>
              <a:t>Quantum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panose="020F0502020204030204"/>
                <a:ea typeface="+mn-ea"/>
                <a:cs typeface="+mn-cs"/>
              </a:rPr>
              <a:t>Information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Group</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930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red car with a white background&#10;&#10;Description automatically generated with low confidence">
            <a:extLst>
              <a:ext uri="{FF2B5EF4-FFF2-40B4-BE49-F238E27FC236}">
                <a16:creationId xmlns:a16="http://schemas.microsoft.com/office/drawing/2014/main" id="{60849CEB-8B94-3E17-DDFF-B9338FCC9A5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82791" y="5361809"/>
            <a:ext cx="2464434" cy="1310499"/>
          </a:xfrm>
          <a:prstGeom prst="rect">
            <a:avLst/>
          </a:prstGeom>
        </p:spPr>
      </p:pic>
      <p:sp>
        <p:nvSpPr>
          <p:cNvPr id="2" name="Title 1">
            <a:extLst>
              <a:ext uri="{FF2B5EF4-FFF2-40B4-BE49-F238E27FC236}">
                <a16:creationId xmlns:a16="http://schemas.microsoft.com/office/drawing/2014/main" id="{566AAA6E-3759-F84C-82E1-73942013F402}"/>
              </a:ext>
            </a:extLst>
          </p:cNvPr>
          <p:cNvSpPr>
            <a:spLocks noGrp="1"/>
          </p:cNvSpPr>
          <p:nvPr>
            <p:ph type="title"/>
          </p:nvPr>
        </p:nvSpPr>
        <p:spPr/>
        <p:txBody>
          <a:bodyPr/>
          <a:lstStyle/>
          <a:p>
            <a:r>
              <a:rPr lang="en-US" dirty="0"/>
              <a:t> Hybrid Quantum Network</a:t>
            </a:r>
          </a:p>
        </p:txBody>
      </p:sp>
      <p:pic>
        <p:nvPicPr>
          <p:cNvPr id="3" name="Picture 2">
            <a:extLst>
              <a:ext uri="{FF2B5EF4-FFF2-40B4-BE49-F238E27FC236}">
                <a16:creationId xmlns:a16="http://schemas.microsoft.com/office/drawing/2014/main" id="{5337EFD3-8233-0E4E-B96C-A4633B60FBF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36054" y="2528011"/>
            <a:ext cx="1501309" cy="557533"/>
          </a:xfrm>
          <a:prstGeom prst="rect">
            <a:avLst/>
          </a:prstGeom>
        </p:spPr>
      </p:pic>
      <p:pic>
        <p:nvPicPr>
          <p:cNvPr id="5" name="Picture 4">
            <a:extLst>
              <a:ext uri="{FF2B5EF4-FFF2-40B4-BE49-F238E27FC236}">
                <a16:creationId xmlns:a16="http://schemas.microsoft.com/office/drawing/2014/main" id="{2479980D-7170-FA47-861A-B12B856F18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86963" y="1615876"/>
            <a:ext cx="874950" cy="452560"/>
          </a:xfrm>
          <a:prstGeom prst="rect">
            <a:avLst/>
          </a:prstGeom>
        </p:spPr>
      </p:pic>
      <p:cxnSp>
        <p:nvCxnSpPr>
          <p:cNvPr id="10" name="Straight Arrow Connector 9">
            <a:extLst>
              <a:ext uri="{FF2B5EF4-FFF2-40B4-BE49-F238E27FC236}">
                <a16:creationId xmlns:a16="http://schemas.microsoft.com/office/drawing/2014/main" id="{634FE582-C6B3-F241-863C-1FD1EC3333FE}"/>
              </a:ext>
            </a:extLst>
          </p:cNvPr>
          <p:cNvCxnSpPr>
            <a:cxnSpLocks/>
          </p:cNvCxnSpPr>
          <p:nvPr/>
        </p:nvCxnSpPr>
        <p:spPr>
          <a:xfrm flipH="1">
            <a:off x="1503913" y="2092831"/>
            <a:ext cx="2829666" cy="2564737"/>
          </a:xfrm>
          <a:prstGeom prst="straightConnector1">
            <a:avLst/>
          </a:prstGeom>
          <a:ln w="381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DBCEC44-3A01-E143-8DDA-288480628B0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90646" y="4210042"/>
            <a:ext cx="1507255" cy="646331"/>
          </a:xfrm>
          <a:prstGeom prst="rect">
            <a:avLst/>
          </a:prstGeom>
        </p:spPr>
      </p:pic>
      <p:sp>
        <p:nvSpPr>
          <p:cNvPr id="15" name="TextBox 14">
            <a:extLst>
              <a:ext uri="{FF2B5EF4-FFF2-40B4-BE49-F238E27FC236}">
                <a16:creationId xmlns:a16="http://schemas.microsoft.com/office/drawing/2014/main" id="{0531DBCB-C6AA-0248-860A-F12CAC2CB4CB}"/>
              </a:ext>
            </a:extLst>
          </p:cNvPr>
          <p:cNvSpPr txBox="1"/>
          <p:nvPr/>
        </p:nvSpPr>
        <p:spPr>
          <a:xfrm>
            <a:off x="3381438" y="1210051"/>
            <a:ext cx="2286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 Quantum Satellite</a:t>
            </a:r>
          </a:p>
        </p:txBody>
      </p:sp>
      <p:sp>
        <p:nvSpPr>
          <p:cNvPr id="17" name="TextBox 16">
            <a:extLst>
              <a:ext uri="{FF2B5EF4-FFF2-40B4-BE49-F238E27FC236}">
                <a16:creationId xmlns:a16="http://schemas.microsoft.com/office/drawing/2014/main" id="{5FF8F222-4241-1943-BB8D-885C48E15448}"/>
              </a:ext>
            </a:extLst>
          </p:cNvPr>
          <p:cNvSpPr txBox="1"/>
          <p:nvPr/>
        </p:nvSpPr>
        <p:spPr>
          <a:xfrm>
            <a:off x="7856121" y="3664749"/>
            <a:ext cx="16090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Quantum Relay Drone</a:t>
            </a:r>
          </a:p>
        </p:txBody>
      </p:sp>
      <p:sp>
        <p:nvSpPr>
          <p:cNvPr id="18" name="TextBox 17">
            <a:extLst>
              <a:ext uri="{FF2B5EF4-FFF2-40B4-BE49-F238E27FC236}">
                <a16:creationId xmlns:a16="http://schemas.microsoft.com/office/drawing/2014/main" id="{EF31827B-467C-CE4B-B84F-54614A006D65}"/>
              </a:ext>
            </a:extLst>
          </p:cNvPr>
          <p:cNvSpPr txBox="1"/>
          <p:nvPr/>
        </p:nvSpPr>
        <p:spPr>
          <a:xfrm>
            <a:off x="3983350" y="3599598"/>
            <a:ext cx="16090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Quantum Relay Drone</a:t>
            </a:r>
          </a:p>
        </p:txBody>
      </p:sp>
      <p:sp>
        <p:nvSpPr>
          <p:cNvPr id="21" name="TextBox 20">
            <a:extLst>
              <a:ext uri="{FF2B5EF4-FFF2-40B4-BE49-F238E27FC236}">
                <a16:creationId xmlns:a16="http://schemas.microsoft.com/office/drawing/2014/main" id="{1BEC122D-DE1E-3343-AAA4-D80FEEAC614B}"/>
              </a:ext>
            </a:extLst>
          </p:cNvPr>
          <p:cNvSpPr txBox="1"/>
          <p:nvPr/>
        </p:nvSpPr>
        <p:spPr>
          <a:xfrm>
            <a:off x="232893" y="1504683"/>
            <a:ext cx="1548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Free-Space Quantum Link</a:t>
            </a:r>
          </a:p>
        </p:txBody>
      </p:sp>
      <p:cxnSp>
        <p:nvCxnSpPr>
          <p:cNvPr id="22" name="Straight Arrow Connector 21">
            <a:extLst>
              <a:ext uri="{FF2B5EF4-FFF2-40B4-BE49-F238E27FC236}">
                <a16:creationId xmlns:a16="http://schemas.microsoft.com/office/drawing/2014/main" id="{644B6CC2-BD0E-2D40-9122-E9BB5A8A1DE7}"/>
              </a:ext>
            </a:extLst>
          </p:cNvPr>
          <p:cNvCxnSpPr>
            <a:cxnSpLocks/>
          </p:cNvCxnSpPr>
          <p:nvPr/>
        </p:nvCxnSpPr>
        <p:spPr>
          <a:xfrm flipH="1">
            <a:off x="1796698" y="1760231"/>
            <a:ext cx="1109129" cy="0"/>
          </a:xfrm>
          <a:prstGeom prst="straightConnector1">
            <a:avLst/>
          </a:prstGeom>
          <a:ln w="381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45A2273-162C-B84E-98A7-D9615EE0EC53}"/>
              </a:ext>
            </a:extLst>
          </p:cNvPr>
          <p:cNvSpPr/>
          <p:nvPr/>
        </p:nvSpPr>
        <p:spPr>
          <a:xfrm>
            <a:off x="173426" y="1431934"/>
            <a:ext cx="2829667" cy="13841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288F3714-A21F-544F-8DBA-8E135E14C996}"/>
              </a:ext>
            </a:extLst>
          </p:cNvPr>
          <p:cNvSpPr txBox="1"/>
          <p:nvPr/>
        </p:nvSpPr>
        <p:spPr>
          <a:xfrm>
            <a:off x="350379" y="6488668"/>
            <a:ext cx="21179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Fiber Optic Cable</a:t>
            </a:r>
          </a:p>
        </p:txBody>
      </p:sp>
      <p:pic>
        <p:nvPicPr>
          <p:cNvPr id="29" name="Picture 28">
            <a:extLst>
              <a:ext uri="{FF2B5EF4-FFF2-40B4-BE49-F238E27FC236}">
                <a16:creationId xmlns:a16="http://schemas.microsoft.com/office/drawing/2014/main" id="{E58936D8-F639-594F-8E36-0E268BAEEC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46224" y="1614341"/>
            <a:ext cx="874950" cy="452560"/>
          </a:xfrm>
          <a:prstGeom prst="rect">
            <a:avLst/>
          </a:prstGeom>
        </p:spPr>
      </p:pic>
      <p:sp>
        <p:nvSpPr>
          <p:cNvPr id="30" name="TextBox 29">
            <a:extLst>
              <a:ext uri="{FF2B5EF4-FFF2-40B4-BE49-F238E27FC236}">
                <a16:creationId xmlns:a16="http://schemas.microsoft.com/office/drawing/2014/main" id="{90F70E11-4F1E-AF47-A143-FEA5F197B995}"/>
              </a:ext>
            </a:extLst>
          </p:cNvPr>
          <p:cNvSpPr txBox="1"/>
          <p:nvPr/>
        </p:nvSpPr>
        <p:spPr>
          <a:xfrm>
            <a:off x="6975782" y="1249085"/>
            <a:ext cx="2286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 Quantum Satellite</a:t>
            </a:r>
          </a:p>
        </p:txBody>
      </p:sp>
      <p:pic>
        <p:nvPicPr>
          <p:cNvPr id="36" name="Picture 35" descr="Icon&#10;&#10;Description automatically generated">
            <a:extLst>
              <a:ext uri="{FF2B5EF4-FFF2-40B4-BE49-F238E27FC236}">
                <a16:creationId xmlns:a16="http://schemas.microsoft.com/office/drawing/2014/main" id="{8B7E5C4A-6E0F-D345-9623-81586EA142E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5105" y="4659909"/>
            <a:ext cx="1282700" cy="1422400"/>
          </a:xfrm>
          <a:prstGeom prst="rect">
            <a:avLst/>
          </a:prstGeom>
        </p:spPr>
      </p:pic>
      <p:sp>
        <p:nvSpPr>
          <p:cNvPr id="42" name="TextBox 41">
            <a:extLst>
              <a:ext uri="{FF2B5EF4-FFF2-40B4-BE49-F238E27FC236}">
                <a16:creationId xmlns:a16="http://schemas.microsoft.com/office/drawing/2014/main" id="{F139BC72-6DF6-BA4E-98C5-AE1B96B5B484}"/>
              </a:ext>
            </a:extLst>
          </p:cNvPr>
          <p:cNvSpPr txBox="1"/>
          <p:nvPr/>
        </p:nvSpPr>
        <p:spPr>
          <a:xfrm>
            <a:off x="2298774" y="6041703"/>
            <a:ext cx="16090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QLAN</a:t>
            </a:r>
          </a:p>
        </p:txBody>
      </p:sp>
      <p:sp>
        <p:nvSpPr>
          <p:cNvPr id="44" name="Freeform 43">
            <a:extLst>
              <a:ext uri="{FF2B5EF4-FFF2-40B4-BE49-F238E27FC236}">
                <a16:creationId xmlns:a16="http://schemas.microsoft.com/office/drawing/2014/main" id="{56924697-9F73-8F4F-B626-F97C0A4FF90E}"/>
              </a:ext>
            </a:extLst>
          </p:cNvPr>
          <p:cNvSpPr/>
          <p:nvPr/>
        </p:nvSpPr>
        <p:spPr>
          <a:xfrm>
            <a:off x="798575" y="5953991"/>
            <a:ext cx="1487425" cy="502351"/>
          </a:xfrm>
          <a:custGeom>
            <a:avLst/>
            <a:gdLst>
              <a:gd name="connsiteX0" fmla="*/ 22307 w 1487425"/>
              <a:gd name="connsiteY0" fmla="*/ 0 h 502351"/>
              <a:gd name="connsiteX1" fmla="*/ 74261 w 1487425"/>
              <a:gd name="connsiteY1" fmla="*/ 363682 h 502351"/>
              <a:gd name="connsiteX2" fmla="*/ 635370 w 1487425"/>
              <a:gd name="connsiteY2" fmla="*/ 498764 h 502351"/>
              <a:gd name="connsiteX3" fmla="*/ 1487425 w 1487425"/>
              <a:gd name="connsiteY3" fmla="*/ 238991 h 502351"/>
            </a:gdLst>
            <a:ahLst/>
            <a:cxnLst>
              <a:cxn ang="0">
                <a:pos x="connsiteX0" y="connsiteY0"/>
              </a:cxn>
              <a:cxn ang="0">
                <a:pos x="connsiteX1" y="connsiteY1"/>
              </a:cxn>
              <a:cxn ang="0">
                <a:pos x="connsiteX2" y="connsiteY2"/>
              </a:cxn>
              <a:cxn ang="0">
                <a:pos x="connsiteX3" y="connsiteY3"/>
              </a:cxn>
            </a:cxnLst>
            <a:rect l="l" t="t" r="r" b="b"/>
            <a:pathLst>
              <a:path w="1487425" h="502351">
                <a:moveTo>
                  <a:pt x="22307" y="0"/>
                </a:moveTo>
                <a:cubicBezTo>
                  <a:pt x="-2805" y="140277"/>
                  <a:pt x="-27916" y="280555"/>
                  <a:pt x="74261" y="363682"/>
                </a:cubicBezTo>
                <a:cubicBezTo>
                  <a:pt x="176438" y="446809"/>
                  <a:pt x="399843" y="519546"/>
                  <a:pt x="635370" y="498764"/>
                </a:cubicBezTo>
                <a:cubicBezTo>
                  <a:pt x="870897" y="477982"/>
                  <a:pt x="1179161" y="358486"/>
                  <a:pt x="1487425" y="238991"/>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Freeform 60">
            <a:extLst>
              <a:ext uri="{FF2B5EF4-FFF2-40B4-BE49-F238E27FC236}">
                <a16:creationId xmlns:a16="http://schemas.microsoft.com/office/drawing/2014/main" id="{792D4F6D-522B-9C4E-9A82-99E53DF1CFAD}"/>
              </a:ext>
            </a:extLst>
          </p:cNvPr>
          <p:cNvSpPr/>
          <p:nvPr/>
        </p:nvSpPr>
        <p:spPr>
          <a:xfrm>
            <a:off x="2375063" y="5706319"/>
            <a:ext cx="275540" cy="428263"/>
          </a:xfrm>
          <a:custGeom>
            <a:avLst/>
            <a:gdLst>
              <a:gd name="connsiteX0" fmla="*/ 9322 w 275540"/>
              <a:gd name="connsiteY0" fmla="*/ 428263 h 428263"/>
              <a:gd name="connsiteX1" fmla="*/ 32471 w 275540"/>
              <a:gd name="connsiteY1" fmla="*/ 185195 h 428263"/>
              <a:gd name="connsiteX2" fmla="*/ 275540 w 275540"/>
              <a:gd name="connsiteY2" fmla="*/ 0 h 428263"/>
            </a:gdLst>
            <a:ahLst/>
            <a:cxnLst>
              <a:cxn ang="0">
                <a:pos x="connsiteX0" y="connsiteY0"/>
              </a:cxn>
              <a:cxn ang="0">
                <a:pos x="connsiteX1" y="connsiteY1"/>
              </a:cxn>
              <a:cxn ang="0">
                <a:pos x="connsiteX2" y="connsiteY2"/>
              </a:cxn>
            </a:cxnLst>
            <a:rect l="l" t="t" r="r" b="b"/>
            <a:pathLst>
              <a:path w="275540" h="428263">
                <a:moveTo>
                  <a:pt x="9322" y="428263"/>
                </a:moveTo>
                <a:cubicBezTo>
                  <a:pt x="-1289" y="342417"/>
                  <a:pt x="-11899" y="256572"/>
                  <a:pt x="32471" y="185195"/>
                </a:cubicBezTo>
                <a:cubicBezTo>
                  <a:pt x="76841" y="113818"/>
                  <a:pt x="176190" y="56909"/>
                  <a:pt x="275540" y="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Freeform 61">
            <a:extLst>
              <a:ext uri="{FF2B5EF4-FFF2-40B4-BE49-F238E27FC236}">
                <a16:creationId xmlns:a16="http://schemas.microsoft.com/office/drawing/2014/main" id="{73E2B030-5D4E-6D45-A50D-7372B3F6ECB1}"/>
              </a:ext>
            </a:extLst>
          </p:cNvPr>
          <p:cNvSpPr/>
          <p:nvPr/>
        </p:nvSpPr>
        <p:spPr>
          <a:xfrm>
            <a:off x="2789499" y="5706319"/>
            <a:ext cx="925974" cy="162046"/>
          </a:xfrm>
          <a:custGeom>
            <a:avLst/>
            <a:gdLst>
              <a:gd name="connsiteX0" fmla="*/ 0 w 925974"/>
              <a:gd name="connsiteY0" fmla="*/ 0 h 162046"/>
              <a:gd name="connsiteX1" fmla="*/ 405114 w 925974"/>
              <a:gd name="connsiteY1" fmla="*/ 104172 h 162046"/>
              <a:gd name="connsiteX2" fmla="*/ 740779 w 925974"/>
              <a:gd name="connsiteY2" fmla="*/ 69448 h 162046"/>
              <a:gd name="connsiteX3" fmla="*/ 925974 w 925974"/>
              <a:gd name="connsiteY3" fmla="*/ 162046 h 162046"/>
            </a:gdLst>
            <a:ahLst/>
            <a:cxnLst>
              <a:cxn ang="0">
                <a:pos x="connsiteX0" y="connsiteY0"/>
              </a:cxn>
              <a:cxn ang="0">
                <a:pos x="connsiteX1" y="connsiteY1"/>
              </a:cxn>
              <a:cxn ang="0">
                <a:pos x="connsiteX2" y="connsiteY2"/>
              </a:cxn>
              <a:cxn ang="0">
                <a:pos x="connsiteX3" y="connsiteY3"/>
              </a:cxn>
            </a:cxnLst>
            <a:rect l="l" t="t" r="r" b="b"/>
            <a:pathLst>
              <a:path w="925974" h="162046">
                <a:moveTo>
                  <a:pt x="0" y="0"/>
                </a:moveTo>
                <a:cubicBezTo>
                  <a:pt x="140825" y="46298"/>
                  <a:pt x="281651" y="92597"/>
                  <a:pt x="405114" y="104172"/>
                </a:cubicBezTo>
                <a:cubicBezTo>
                  <a:pt x="528577" y="115747"/>
                  <a:pt x="653969" y="59802"/>
                  <a:pt x="740779" y="69448"/>
                </a:cubicBezTo>
                <a:cubicBezTo>
                  <a:pt x="827589" y="79094"/>
                  <a:pt x="876781" y="120570"/>
                  <a:pt x="925974" y="162046"/>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Freeform 62">
            <a:extLst>
              <a:ext uri="{FF2B5EF4-FFF2-40B4-BE49-F238E27FC236}">
                <a16:creationId xmlns:a16="http://schemas.microsoft.com/office/drawing/2014/main" id="{E2E21437-93EB-A342-83A7-4B8F15C6F999}"/>
              </a:ext>
            </a:extLst>
          </p:cNvPr>
          <p:cNvSpPr/>
          <p:nvPr/>
        </p:nvSpPr>
        <p:spPr>
          <a:xfrm>
            <a:off x="3368233" y="5984111"/>
            <a:ext cx="381964" cy="706056"/>
          </a:xfrm>
          <a:custGeom>
            <a:avLst/>
            <a:gdLst>
              <a:gd name="connsiteX0" fmla="*/ 381964 w 381964"/>
              <a:gd name="connsiteY0" fmla="*/ 0 h 706056"/>
              <a:gd name="connsiteX1" fmla="*/ 277792 w 381964"/>
              <a:gd name="connsiteY1" fmla="*/ 439838 h 706056"/>
              <a:gd name="connsiteX2" fmla="*/ 0 w 381964"/>
              <a:gd name="connsiteY2" fmla="*/ 706056 h 706056"/>
            </a:gdLst>
            <a:ahLst/>
            <a:cxnLst>
              <a:cxn ang="0">
                <a:pos x="connsiteX0" y="connsiteY0"/>
              </a:cxn>
              <a:cxn ang="0">
                <a:pos x="connsiteX1" y="connsiteY1"/>
              </a:cxn>
              <a:cxn ang="0">
                <a:pos x="connsiteX2" y="connsiteY2"/>
              </a:cxn>
            </a:cxnLst>
            <a:rect l="l" t="t" r="r" b="b"/>
            <a:pathLst>
              <a:path w="381964" h="706056">
                <a:moveTo>
                  <a:pt x="381964" y="0"/>
                </a:moveTo>
                <a:cubicBezTo>
                  <a:pt x="361708" y="161081"/>
                  <a:pt x="341453" y="322162"/>
                  <a:pt x="277792" y="439838"/>
                </a:cubicBezTo>
                <a:cubicBezTo>
                  <a:pt x="214131" y="557514"/>
                  <a:pt x="107065" y="631785"/>
                  <a:pt x="0" y="706056"/>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Freeform 63">
            <a:extLst>
              <a:ext uri="{FF2B5EF4-FFF2-40B4-BE49-F238E27FC236}">
                <a16:creationId xmlns:a16="http://schemas.microsoft.com/office/drawing/2014/main" id="{9825A613-14BA-5848-987A-66BED348B067}"/>
              </a:ext>
            </a:extLst>
          </p:cNvPr>
          <p:cNvSpPr/>
          <p:nvPr/>
        </p:nvSpPr>
        <p:spPr>
          <a:xfrm>
            <a:off x="2405681" y="6166908"/>
            <a:ext cx="812081" cy="557983"/>
          </a:xfrm>
          <a:custGeom>
            <a:avLst/>
            <a:gdLst>
              <a:gd name="connsiteX0" fmla="*/ 821803 w 821803"/>
              <a:gd name="connsiteY0" fmla="*/ 497711 h 497711"/>
              <a:gd name="connsiteX1" fmla="*/ 474563 w 821803"/>
              <a:gd name="connsiteY1" fmla="*/ 370390 h 497711"/>
              <a:gd name="connsiteX2" fmla="*/ 208345 w 821803"/>
              <a:gd name="connsiteY2" fmla="*/ 127321 h 497711"/>
              <a:gd name="connsiteX3" fmla="*/ 0 w 821803"/>
              <a:gd name="connsiteY3" fmla="*/ 0 h 497711"/>
            </a:gdLst>
            <a:ahLst/>
            <a:cxnLst>
              <a:cxn ang="0">
                <a:pos x="connsiteX0" y="connsiteY0"/>
              </a:cxn>
              <a:cxn ang="0">
                <a:pos x="connsiteX1" y="connsiteY1"/>
              </a:cxn>
              <a:cxn ang="0">
                <a:pos x="connsiteX2" y="connsiteY2"/>
              </a:cxn>
              <a:cxn ang="0">
                <a:pos x="connsiteX3" y="connsiteY3"/>
              </a:cxn>
            </a:cxnLst>
            <a:rect l="l" t="t" r="r" b="b"/>
            <a:pathLst>
              <a:path w="821803" h="497711">
                <a:moveTo>
                  <a:pt x="821803" y="497711"/>
                </a:moveTo>
                <a:cubicBezTo>
                  <a:pt x="699304" y="464916"/>
                  <a:pt x="576806" y="432122"/>
                  <a:pt x="474563" y="370390"/>
                </a:cubicBezTo>
                <a:cubicBezTo>
                  <a:pt x="372320" y="308658"/>
                  <a:pt x="287439" y="189053"/>
                  <a:pt x="208345" y="127321"/>
                </a:cubicBezTo>
                <a:cubicBezTo>
                  <a:pt x="129251" y="65589"/>
                  <a:pt x="64625" y="32794"/>
                  <a:pt x="0" y="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A738A0BA-31A5-7048-BFE5-B2C8F0AE4EB7}"/>
              </a:ext>
            </a:extLst>
          </p:cNvPr>
          <p:cNvSpPr/>
          <p:nvPr/>
        </p:nvSpPr>
        <p:spPr>
          <a:xfrm>
            <a:off x="2279562" y="6096428"/>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499BE216-8FC2-2A42-B0C5-762D9A6B9B6E}"/>
              </a:ext>
            </a:extLst>
          </p:cNvPr>
          <p:cNvSpPr/>
          <p:nvPr/>
        </p:nvSpPr>
        <p:spPr>
          <a:xfrm>
            <a:off x="2651880" y="5614781"/>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B891D2A9-0F0D-C44E-8A22-F1C6C93DD82D}"/>
              </a:ext>
            </a:extLst>
          </p:cNvPr>
          <p:cNvSpPr/>
          <p:nvPr/>
        </p:nvSpPr>
        <p:spPr>
          <a:xfrm>
            <a:off x="3227058" y="6611905"/>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E03F21B6-0087-9346-B666-83D779F160F7}"/>
              </a:ext>
            </a:extLst>
          </p:cNvPr>
          <p:cNvSpPr/>
          <p:nvPr/>
        </p:nvSpPr>
        <p:spPr>
          <a:xfrm>
            <a:off x="3670450" y="5855616"/>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6FCEE330-25ED-7F45-84A8-ADE7DBEFBD8E}"/>
              </a:ext>
            </a:extLst>
          </p:cNvPr>
          <p:cNvSpPr txBox="1"/>
          <p:nvPr/>
        </p:nvSpPr>
        <p:spPr>
          <a:xfrm>
            <a:off x="-30617" y="2175409"/>
            <a:ext cx="21162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Fiber Optic Quantum Link</a:t>
            </a:r>
          </a:p>
        </p:txBody>
      </p:sp>
      <p:cxnSp>
        <p:nvCxnSpPr>
          <p:cNvPr id="69" name="Straight Connector 68">
            <a:extLst>
              <a:ext uri="{FF2B5EF4-FFF2-40B4-BE49-F238E27FC236}">
                <a16:creationId xmlns:a16="http://schemas.microsoft.com/office/drawing/2014/main" id="{DE5F81D5-FB79-4A4E-9626-A83DA9A955AF}"/>
              </a:ext>
            </a:extLst>
          </p:cNvPr>
          <p:cNvCxnSpPr>
            <a:cxnSpLocks/>
          </p:cNvCxnSpPr>
          <p:nvPr/>
        </p:nvCxnSpPr>
        <p:spPr>
          <a:xfrm>
            <a:off x="1796698" y="2398427"/>
            <a:ext cx="110912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EB07728-AC6C-0C47-8328-612465C0AAB9}"/>
              </a:ext>
            </a:extLst>
          </p:cNvPr>
          <p:cNvCxnSpPr>
            <a:cxnSpLocks/>
            <a:endCxn id="47" idx="7"/>
          </p:cNvCxnSpPr>
          <p:nvPr/>
        </p:nvCxnSpPr>
        <p:spPr>
          <a:xfrm flipH="1">
            <a:off x="2759529" y="4720798"/>
            <a:ext cx="1464552" cy="911975"/>
          </a:xfrm>
          <a:prstGeom prst="straightConnector1">
            <a:avLst/>
          </a:prstGeom>
          <a:ln w="381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080B7A5-22E6-024A-8A61-5736FABBE52E}"/>
              </a:ext>
            </a:extLst>
          </p:cNvPr>
          <p:cNvCxnSpPr>
            <a:cxnSpLocks/>
            <a:endCxn id="12" idx="2"/>
          </p:cNvCxnSpPr>
          <p:nvPr/>
        </p:nvCxnSpPr>
        <p:spPr>
          <a:xfrm flipH="1" flipV="1">
            <a:off x="4844274" y="4856373"/>
            <a:ext cx="264423" cy="679766"/>
          </a:xfrm>
          <a:prstGeom prst="straightConnector1">
            <a:avLst/>
          </a:prstGeom>
          <a:ln w="508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B0B23553-E5E6-6340-8C16-9B9839735C8D}"/>
              </a:ext>
            </a:extLst>
          </p:cNvPr>
          <p:cNvCxnSpPr>
            <a:cxnSpLocks/>
            <a:stCxn id="75" idx="1"/>
          </p:cNvCxnSpPr>
          <p:nvPr/>
        </p:nvCxnSpPr>
        <p:spPr>
          <a:xfrm flipH="1" flipV="1">
            <a:off x="5599814" y="4553865"/>
            <a:ext cx="3240146" cy="20207"/>
          </a:xfrm>
          <a:prstGeom prst="straightConnector1">
            <a:avLst/>
          </a:prstGeom>
          <a:ln w="508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0" name="Picture 79" descr="A picture containing text, truck, road, outdoor&#10;&#10;Description automatically generated">
            <a:extLst>
              <a:ext uri="{FF2B5EF4-FFF2-40B4-BE49-F238E27FC236}">
                <a16:creationId xmlns:a16="http://schemas.microsoft.com/office/drawing/2014/main" id="{67C1A48C-BA93-B34A-B999-451F1C45687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435474" y="5592921"/>
            <a:ext cx="2226465" cy="1252728"/>
          </a:xfrm>
          <a:prstGeom prst="rect">
            <a:avLst/>
          </a:prstGeom>
        </p:spPr>
      </p:pic>
      <p:sp>
        <p:nvSpPr>
          <p:cNvPr id="81" name="TextBox 80">
            <a:extLst>
              <a:ext uri="{FF2B5EF4-FFF2-40B4-BE49-F238E27FC236}">
                <a16:creationId xmlns:a16="http://schemas.microsoft.com/office/drawing/2014/main" id="{17327F4C-9AB1-8040-BDBC-EEA310F05983}"/>
              </a:ext>
            </a:extLst>
          </p:cNvPr>
          <p:cNvSpPr txBox="1"/>
          <p:nvPr/>
        </p:nvSpPr>
        <p:spPr>
          <a:xfrm>
            <a:off x="10390198" y="5840204"/>
            <a:ext cx="160903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QLAN</a:t>
            </a:r>
          </a:p>
        </p:txBody>
      </p:sp>
      <p:sp>
        <p:nvSpPr>
          <p:cNvPr id="82" name="Freeform 81">
            <a:extLst>
              <a:ext uri="{FF2B5EF4-FFF2-40B4-BE49-F238E27FC236}">
                <a16:creationId xmlns:a16="http://schemas.microsoft.com/office/drawing/2014/main" id="{959B2D67-F445-9A4A-96B7-F74CC2AFC7AB}"/>
              </a:ext>
            </a:extLst>
          </p:cNvPr>
          <p:cNvSpPr/>
          <p:nvPr/>
        </p:nvSpPr>
        <p:spPr>
          <a:xfrm>
            <a:off x="10466487" y="5504820"/>
            <a:ext cx="275540" cy="428263"/>
          </a:xfrm>
          <a:custGeom>
            <a:avLst/>
            <a:gdLst>
              <a:gd name="connsiteX0" fmla="*/ 9322 w 275540"/>
              <a:gd name="connsiteY0" fmla="*/ 428263 h 428263"/>
              <a:gd name="connsiteX1" fmla="*/ 32471 w 275540"/>
              <a:gd name="connsiteY1" fmla="*/ 185195 h 428263"/>
              <a:gd name="connsiteX2" fmla="*/ 275540 w 275540"/>
              <a:gd name="connsiteY2" fmla="*/ 0 h 428263"/>
            </a:gdLst>
            <a:ahLst/>
            <a:cxnLst>
              <a:cxn ang="0">
                <a:pos x="connsiteX0" y="connsiteY0"/>
              </a:cxn>
              <a:cxn ang="0">
                <a:pos x="connsiteX1" y="connsiteY1"/>
              </a:cxn>
              <a:cxn ang="0">
                <a:pos x="connsiteX2" y="connsiteY2"/>
              </a:cxn>
            </a:cxnLst>
            <a:rect l="l" t="t" r="r" b="b"/>
            <a:pathLst>
              <a:path w="275540" h="428263">
                <a:moveTo>
                  <a:pt x="9322" y="428263"/>
                </a:moveTo>
                <a:cubicBezTo>
                  <a:pt x="-1289" y="342417"/>
                  <a:pt x="-11899" y="256572"/>
                  <a:pt x="32471" y="185195"/>
                </a:cubicBezTo>
                <a:cubicBezTo>
                  <a:pt x="76841" y="113818"/>
                  <a:pt x="176190" y="56909"/>
                  <a:pt x="275540" y="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F2A68CD3-1EEF-964D-BE9C-D4A8C3360061}"/>
              </a:ext>
            </a:extLst>
          </p:cNvPr>
          <p:cNvSpPr/>
          <p:nvPr/>
        </p:nvSpPr>
        <p:spPr>
          <a:xfrm>
            <a:off x="10880923" y="5504820"/>
            <a:ext cx="925974" cy="162046"/>
          </a:xfrm>
          <a:custGeom>
            <a:avLst/>
            <a:gdLst>
              <a:gd name="connsiteX0" fmla="*/ 0 w 925974"/>
              <a:gd name="connsiteY0" fmla="*/ 0 h 162046"/>
              <a:gd name="connsiteX1" fmla="*/ 405114 w 925974"/>
              <a:gd name="connsiteY1" fmla="*/ 104172 h 162046"/>
              <a:gd name="connsiteX2" fmla="*/ 740779 w 925974"/>
              <a:gd name="connsiteY2" fmla="*/ 69448 h 162046"/>
              <a:gd name="connsiteX3" fmla="*/ 925974 w 925974"/>
              <a:gd name="connsiteY3" fmla="*/ 162046 h 162046"/>
            </a:gdLst>
            <a:ahLst/>
            <a:cxnLst>
              <a:cxn ang="0">
                <a:pos x="connsiteX0" y="connsiteY0"/>
              </a:cxn>
              <a:cxn ang="0">
                <a:pos x="connsiteX1" y="connsiteY1"/>
              </a:cxn>
              <a:cxn ang="0">
                <a:pos x="connsiteX2" y="connsiteY2"/>
              </a:cxn>
              <a:cxn ang="0">
                <a:pos x="connsiteX3" y="connsiteY3"/>
              </a:cxn>
            </a:cxnLst>
            <a:rect l="l" t="t" r="r" b="b"/>
            <a:pathLst>
              <a:path w="925974" h="162046">
                <a:moveTo>
                  <a:pt x="0" y="0"/>
                </a:moveTo>
                <a:cubicBezTo>
                  <a:pt x="140825" y="46298"/>
                  <a:pt x="281651" y="92597"/>
                  <a:pt x="405114" y="104172"/>
                </a:cubicBezTo>
                <a:cubicBezTo>
                  <a:pt x="528577" y="115747"/>
                  <a:pt x="653969" y="59802"/>
                  <a:pt x="740779" y="69448"/>
                </a:cubicBezTo>
                <a:cubicBezTo>
                  <a:pt x="827589" y="79094"/>
                  <a:pt x="876781" y="120570"/>
                  <a:pt x="925974" y="162046"/>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Freeform 83">
            <a:extLst>
              <a:ext uri="{FF2B5EF4-FFF2-40B4-BE49-F238E27FC236}">
                <a16:creationId xmlns:a16="http://schemas.microsoft.com/office/drawing/2014/main" id="{EB03DDE9-8938-5443-BEC5-F59CD2ABEC72}"/>
              </a:ext>
            </a:extLst>
          </p:cNvPr>
          <p:cNvSpPr/>
          <p:nvPr/>
        </p:nvSpPr>
        <p:spPr>
          <a:xfrm>
            <a:off x="11459657" y="5782612"/>
            <a:ext cx="381964" cy="706056"/>
          </a:xfrm>
          <a:custGeom>
            <a:avLst/>
            <a:gdLst>
              <a:gd name="connsiteX0" fmla="*/ 381964 w 381964"/>
              <a:gd name="connsiteY0" fmla="*/ 0 h 706056"/>
              <a:gd name="connsiteX1" fmla="*/ 277792 w 381964"/>
              <a:gd name="connsiteY1" fmla="*/ 439838 h 706056"/>
              <a:gd name="connsiteX2" fmla="*/ 0 w 381964"/>
              <a:gd name="connsiteY2" fmla="*/ 706056 h 706056"/>
            </a:gdLst>
            <a:ahLst/>
            <a:cxnLst>
              <a:cxn ang="0">
                <a:pos x="connsiteX0" y="connsiteY0"/>
              </a:cxn>
              <a:cxn ang="0">
                <a:pos x="connsiteX1" y="connsiteY1"/>
              </a:cxn>
              <a:cxn ang="0">
                <a:pos x="connsiteX2" y="connsiteY2"/>
              </a:cxn>
            </a:cxnLst>
            <a:rect l="l" t="t" r="r" b="b"/>
            <a:pathLst>
              <a:path w="381964" h="706056">
                <a:moveTo>
                  <a:pt x="381964" y="0"/>
                </a:moveTo>
                <a:cubicBezTo>
                  <a:pt x="361708" y="161081"/>
                  <a:pt x="341453" y="322162"/>
                  <a:pt x="277792" y="439838"/>
                </a:cubicBezTo>
                <a:cubicBezTo>
                  <a:pt x="214131" y="557514"/>
                  <a:pt x="107065" y="631785"/>
                  <a:pt x="0" y="706056"/>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B95408E6-741F-EB43-ACA9-9E05473436D0}"/>
              </a:ext>
            </a:extLst>
          </p:cNvPr>
          <p:cNvSpPr/>
          <p:nvPr/>
        </p:nvSpPr>
        <p:spPr>
          <a:xfrm>
            <a:off x="10497105" y="5965409"/>
            <a:ext cx="812081" cy="557983"/>
          </a:xfrm>
          <a:custGeom>
            <a:avLst/>
            <a:gdLst>
              <a:gd name="connsiteX0" fmla="*/ 821803 w 821803"/>
              <a:gd name="connsiteY0" fmla="*/ 497711 h 497711"/>
              <a:gd name="connsiteX1" fmla="*/ 474563 w 821803"/>
              <a:gd name="connsiteY1" fmla="*/ 370390 h 497711"/>
              <a:gd name="connsiteX2" fmla="*/ 208345 w 821803"/>
              <a:gd name="connsiteY2" fmla="*/ 127321 h 497711"/>
              <a:gd name="connsiteX3" fmla="*/ 0 w 821803"/>
              <a:gd name="connsiteY3" fmla="*/ 0 h 497711"/>
            </a:gdLst>
            <a:ahLst/>
            <a:cxnLst>
              <a:cxn ang="0">
                <a:pos x="connsiteX0" y="connsiteY0"/>
              </a:cxn>
              <a:cxn ang="0">
                <a:pos x="connsiteX1" y="connsiteY1"/>
              </a:cxn>
              <a:cxn ang="0">
                <a:pos x="connsiteX2" y="connsiteY2"/>
              </a:cxn>
              <a:cxn ang="0">
                <a:pos x="connsiteX3" y="connsiteY3"/>
              </a:cxn>
            </a:cxnLst>
            <a:rect l="l" t="t" r="r" b="b"/>
            <a:pathLst>
              <a:path w="821803" h="497711">
                <a:moveTo>
                  <a:pt x="821803" y="497711"/>
                </a:moveTo>
                <a:cubicBezTo>
                  <a:pt x="699304" y="464916"/>
                  <a:pt x="576806" y="432122"/>
                  <a:pt x="474563" y="370390"/>
                </a:cubicBezTo>
                <a:cubicBezTo>
                  <a:pt x="372320" y="308658"/>
                  <a:pt x="287439" y="189053"/>
                  <a:pt x="208345" y="127321"/>
                </a:cubicBezTo>
                <a:cubicBezTo>
                  <a:pt x="129251" y="65589"/>
                  <a:pt x="64625" y="32794"/>
                  <a:pt x="0" y="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06B66A23-8ABA-2740-9DDC-DECEA224929F}"/>
              </a:ext>
            </a:extLst>
          </p:cNvPr>
          <p:cNvCxnSpPr>
            <a:cxnSpLocks/>
          </p:cNvCxnSpPr>
          <p:nvPr/>
        </p:nvCxnSpPr>
        <p:spPr>
          <a:xfrm flipV="1">
            <a:off x="9675208" y="3049832"/>
            <a:ext cx="393043" cy="1196097"/>
          </a:xfrm>
          <a:prstGeom prst="straightConnector1">
            <a:avLst/>
          </a:prstGeom>
          <a:ln w="381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7" name="Freeform 106">
            <a:extLst>
              <a:ext uri="{FF2B5EF4-FFF2-40B4-BE49-F238E27FC236}">
                <a16:creationId xmlns:a16="http://schemas.microsoft.com/office/drawing/2014/main" id="{319E6EFA-9863-7C41-85CB-5404DE9698E6}"/>
              </a:ext>
            </a:extLst>
          </p:cNvPr>
          <p:cNvSpPr/>
          <p:nvPr/>
        </p:nvSpPr>
        <p:spPr>
          <a:xfrm>
            <a:off x="9569560" y="4722471"/>
            <a:ext cx="812931" cy="1278676"/>
          </a:xfrm>
          <a:custGeom>
            <a:avLst/>
            <a:gdLst>
              <a:gd name="connsiteX0" fmla="*/ 25853 w 812931"/>
              <a:gd name="connsiteY0" fmla="*/ 0 h 1278676"/>
              <a:gd name="connsiteX1" fmla="*/ 37427 w 812931"/>
              <a:gd name="connsiteY1" fmla="*/ 995423 h 1278676"/>
              <a:gd name="connsiteX2" fmla="*/ 384668 w 812931"/>
              <a:gd name="connsiteY2" fmla="*/ 1250066 h 1278676"/>
              <a:gd name="connsiteX3" fmla="*/ 812931 w 812931"/>
              <a:gd name="connsiteY3" fmla="*/ 1261640 h 1278676"/>
            </a:gdLst>
            <a:ahLst/>
            <a:cxnLst>
              <a:cxn ang="0">
                <a:pos x="connsiteX0" y="connsiteY0"/>
              </a:cxn>
              <a:cxn ang="0">
                <a:pos x="connsiteX1" y="connsiteY1"/>
              </a:cxn>
              <a:cxn ang="0">
                <a:pos x="connsiteX2" y="connsiteY2"/>
              </a:cxn>
              <a:cxn ang="0">
                <a:pos x="connsiteX3" y="connsiteY3"/>
              </a:cxn>
            </a:cxnLst>
            <a:rect l="l" t="t" r="r" b="b"/>
            <a:pathLst>
              <a:path w="812931" h="1278676">
                <a:moveTo>
                  <a:pt x="25853" y="0"/>
                </a:moveTo>
                <a:cubicBezTo>
                  <a:pt x="1739" y="393539"/>
                  <a:pt x="-22375" y="787079"/>
                  <a:pt x="37427" y="995423"/>
                </a:cubicBezTo>
                <a:cubicBezTo>
                  <a:pt x="97229" y="1203767"/>
                  <a:pt x="255417" y="1205697"/>
                  <a:pt x="384668" y="1250066"/>
                </a:cubicBezTo>
                <a:cubicBezTo>
                  <a:pt x="513919" y="1294436"/>
                  <a:pt x="663425" y="1278038"/>
                  <a:pt x="812931" y="1261640"/>
                </a:cubicBezTo>
              </a:path>
            </a:pathLst>
          </a:cu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5" name="Picture 74">
            <a:extLst>
              <a:ext uri="{FF2B5EF4-FFF2-40B4-BE49-F238E27FC236}">
                <a16:creationId xmlns:a16="http://schemas.microsoft.com/office/drawing/2014/main" id="{11F9FF31-153E-BF44-B79F-88840608FBD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9960" y="4250906"/>
            <a:ext cx="1507255" cy="646331"/>
          </a:xfrm>
          <a:prstGeom prst="rect">
            <a:avLst/>
          </a:prstGeom>
        </p:spPr>
      </p:pic>
      <p:cxnSp>
        <p:nvCxnSpPr>
          <p:cNvPr id="11" name="Straight Arrow Connector 10">
            <a:extLst>
              <a:ext uri="{FF2B5EF4-FFF2-40B4-BE49-F238E27FC236}">
                <a16:creationId xmlns:a16="http://schemas.microsoft.com/office/drawing/2014/main" id="{871E060F-05A6-E84E-BC50-EB112CA9B994}"/>
              </a:ext>
            </a:extLst>
          </p:cNvPr>
          <p:cNvCxnSpPr>
            <a:cxnSpLocks/>
            <a:stCxn id="80" idx="0"/>
          </p:cNvCxnSpPr>
          <p:nvPr/>
        </p:nvCxnSpPr>
        <p:spPr>
          <a:xfrm flipV="1">
            <a:off x="8548707" y="4889025"/>
            <a:ext cx="733939" cy="703896"/>
          </a:xfrm>
          <a:prstGeom prst="straightConnector1">
            <a:avLst/>
          </a:prstGeom>
          <a:ln w="508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407F0E48-A5BB-F849-913D-16DB3B299D59}"/>
              </a:ext>
            </a:extLst>
          </p:cNvPr>
          <p:cNvSpPr txBox="1"/>
          <p:nvPr/>
        </p:nvSpPr>
        <p:spPr>
          <a:xfrm>
            <a:off x="9643045" y="4961047"/>
            <a:ext cx="21179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Fiber Optic Cable</a:t>
            </a:r>
          </a:p>
        </p:txBody>
      </p:sp>
      <p:sp>
        <p:nvSpPr>
          <p:cNvPr id="87" name="Oval 86">
            <a:extLst>
              <a:ext uri="{FF2B5EF4-FFF2-40B4-BE49-F238E27FC236}">
                <a16:creationId xmlns:a16="http://schemas.microsoft.com/office/drawing/2014/main" id="{3A4A1B59-4F7B-8140-9C99-C77C12044AD0}"/>
              </a:ext>
            </a:extLst>
          </p:cNvPr>
          <p:cNvSpPr/>
          <p:nvPr/>
        </p:nvSpPr>
        <p:spPr>
          <a:xfrm>
            <a:off x="10743304" y="5413282"/>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C278785A-9840-BE41-9313-1B9988A82F8D}"/>
              </a:ext>
            </a:extLst>
          </p:cNvPr>
          <p:cNvSpPr/>
          <p:nvPr/>
        </p:nvSpPr>
        <p:spPr>
          <a:xfrm>
            <a:off x="11318482" y="6410406"/>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4C045759-E98A-E14B-AE1B-58BF62EC3A85}"/>
              </a:ext>
            </a:extLst>
          </p:cNvPr>
          <p:cNvSpPr/>
          <p:nvPr/>
        </p:nvSpPr>
        <p:spPr>
          <a:xfrm>
            <a:off x="11761874" y="5654117"/>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D278FB6C-64A3-9B49-98AD-5A93BE0EB65D}"/>
              </a:ext>
            </a:extLst>
          </p:cNvPr>
          <p:cNvSpPr/>
          <p:nvPr/>
        </p:nvSpPr>
        <p:spPr>
          <a:xfrm>
            <a:off x="10370986" y="5894929"/>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B98DE05C-7357-9646-8AF6-3BE9A30EFE3C}"/>
              </a:ext>
            </a:extLst>
          </p:cNvPr>
          <p:cNvCxnSpPr>
            <a:cxnSpLocks/>
          </p:cNvCxnSpPr>
          <p:nvPr/>
        </p:nvCxnSpPr>
        <p:spPr>
          <a:xfrm>
            <a:off x="4872710" y="1993357"/>
            <a:ext cx="2983411" cy="0"/>
          </a:xfrm>
          <a:prstGeom prst="straightConnector1">
            <a:avLst/>
          </a:prstGeom>
          <a:ln w="381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C49C17A-4290-504F-979F-D744411828AD}"/>
              </a:ext>
            </a:extLst>
          </p:cNvPr>
          <p:cNvCxnSpPr>
            <a:cxnSpLocks/>
          </p:cNvCxnSpPr>
          <p:nvPr/>
        </p:nvCxnSpPr>
        <p:spPr>
          <a:xfrm flipH="1" flipV="1">
            <a:off x="8078268" y="2028678"/>
            <a:ext cx="1386890" cy="583516"/>
          </a:xfrm>
          <a:prstGeom prst="straightConnector1">
            <a:avLst/>
          </a:prstGeom>
          <a:ln w="38100">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3EC0F47-561C-B06A-0A55-44D137FD1187}"/>
              </a:ext>
            </a:extLst>
          </p:cNvPr>
          <p:cNvCxnSpPr>
            <a:cxnSpLocks/>
          </p:cNvCxnSpPr>
          <p:nvPr/>
        </p:nvCxnSpPr>
        <p:spPr>
          <a:xfrm flipH="1">
            <a:off x="6118162" y="6041703"/>
            <a:ext cx="1308016" cy="0"/>
          </a:xfrm>
          <a:prstGeom prst="straightConnector1">
            <a:avLst/>
          </a:prstGeom>
          <a:ln w="508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0F8B482-CCD5-F99B-FB35-FA54562FB9EC}"/>
              </a:ext>
            </a:extLst>
          </p:cNvPr>
          <p:cNvSpPr txBox="1"/>
          <p:nvPr/>
        </p:nvSpPr>
        <p:spPr>
          <a:xfrm>
            <a:off x="6029926" y="4961047"/>
            <a:ext cx="163416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Our Work</a:t>
            </a:r>
          </a:p>
        </p:txBody>
      </p:sp>
    </p:spTree>
    <p:extLst>
      <p:ext uri="{BB962C8B-B14F-4D97-AF65-F5344CB8AC3E}">
        <p14:creationId xmlns:p14="http://schemas.microsoft.com/office/powerpoint/2010/main" val="1033210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143154"/>
            <a:ext cx="9144000" cy="926432"/>
          </a:xfrm>
        </p:spPr>
        <p:txBody>
          <a:bodyPr>
            <a:normAutofit/>
          </a:bodyPr>
          <a:lstStyle/>
          <a:p>
            <a:pPr algn="ctr"/>
            <a:r>
              <a:rPr lang="en-US" dirty="0"/>
              <a:t>“Stealth” Communication…</a:t>
            </a:r>
          </a:p>
        </p:txBody>
      </p:sp>
      <p:pic>
        <p:nvPicPr>
          <p:cNvPr id="3" name="Picture 2" descr="A house with lights on at night&#10;&#10;Description automatically generated with low confidence">
            <a:extLst>
              <a:ext uri="{FF2B5EF4-FFF2-40B4-BE49-F238E27FC236}">
                <a16:creationId xmlns:a16="http://schemas.microsoft.com/office/drawing/2014/main" id="{8835191F-B4C0-A2F4-E3EC-B06C0743DA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463" y="-55420"/>
            <a:ext cx="13301124" cy="7481454"/>
          </a:xfrm>
          <a:prstGeom prst="rect">
            <a:avLst/>
          </a:prstGeom>
        </p:spPr>
      </p:pic>
    </p:spTree>
    <p:extLst>
      <p:ext uri="{BB962C8B-B14F-4D97-AF65-F5344CB8AC3E}">
        <p14:creationId xmlns:p14="http://schemas.microsoft.com/office/powerpoint/2010/main" val="4091179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4E70B237-7E10-46F0-AB4C-9EF3342D2F4F}"/>
              </a:ext>
            </a:extLst>
          </p:cNvPr>
          <p:cNvSpPr/>
          <p:nvPr/>
        </p:nvSpPr>
        <p:spPr>
          <a:xfrm rot="16200000">
            <a:off x="5888100" y="-4668140"/>
            <a:ext cx="415800" cy="12192000"/>
          </a:xfrm>
          <a:prstGeom prst="arc">
            <a:avLst>
              <a:gd name="adj1" fmla="val 16200000"/>
              <a:gd name="adj2" fmla="val 540214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2BC8A6A1-3223-4C3A-9D61-979C24BBF7E0}"/>
              </a:ext>
            </a:extLst>
          </p:cNvPr>
          <p:cNvSpPr/>
          <p:nvPr/>
        </p:nvSpPr>
        <p:spPr>
          <a:xfrm>
            <a:off x="1418086" y="1443035"/>
            <a:ext cx="11551956" cy="4401205"/>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Overview</a:t>
            </a:r>
          </a:p>
          <a:p>
            <a:pPr marL="514350" indent="-514350">
              <a:buFontTx/>
              <a:buAutoNum type="arabicPeriod"/>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Memory-enhanced quantum networking</a:t>
            </a:r>
          </a:p>
          <a:p>
            <a:pPr marL="514350" indent="-514350">
              <a:buFontTx/>
              <a:buAutoNum type="arabicPeriod"/>
              <a:defRPr/>
            </a:pPr>
            <a:r>
              <a:rPr kumimoji="0" lang="en-US" sz="40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Problem with fibers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Hybrid network</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F81133B6-C68A-4DFB-A657-7CB2B41922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014"/>
            <a:ext cx="12192000" cy="1425924"/>
          </a:xfrm>
          <a:prstGeom prst="rect">
            <a:avLst/>
          </a:prstGeom>
        </p:spPr>
      </p:pic>
      <p:sp>
        <p:nvSpPr>
          <p:cNvPr id="43" name="Rectangle 42">
            <a:extLst>
              <a:ext uri="{FF2B5EF4-FFF2-40B4-BE49-F238E27FC236}">
                <a16:creationId xmlns:a16="http://schemas.microsoft.com/office/drawing/2014/main" id="{E17E507C-B776-4A6A-ADB3-5CAEA4E08157}"/>
              </a:ext>
            </a:extLst>
          </p:cNvPr>
          <p:cNvSpPr/>
          <p:nvPr/>
        </p:nvSpPr>
        <p:spPr>
          <a:xfrm>
            <a:off x="0" y="286529"/>
            <a:ext cx="12192000" cy="819186"/>
          </a:xfrm>
          <a:prstGeom prst="rect">
            <a:avLst/>
          </a:prstGeom>
          <a:solidFill>
            <a:srgbClr val="13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Outline</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996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4E70B237-7E10-46F0-AB4C-9EF3342D2F4F}"/>
              </a:ext>
            </a:extLst>
          </p:cNvPr>
          <p:cNvSpPr/>
          <p:nvPr/>
        </p:nvSpPr>
        <p:spPr>
          <a:xfrm rot="16200000">
            <a:off x="5888100" y="-4668140"/>
            <a:ext cx="415800" cy="12192000"/>
          </a:xfrm>
          <a:prstGeom prst="arc">
            <a:avLst>
              <a:gd name="adj1" fmla="val 16200000"/>
              <a:gd name="adj2" fmla="val 540214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2" name="Picture 31">
            <a:extLst>
              <a:ext uri="{FF2B5EF4-FFF2-40B4-BE49-F238E27FC236}">
                <a16:creationId xmlns:a16="http://schemas.microsoft.com/office/drawing/2014/main" id="{F81133B6-C68A-4DFB-A657-7CB2B41922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014"/>
            <a:ext cx="12192000" cy="1425924"/>
          </a:xfrm>
          <a:prstGeom prst="rect">
            <a:avLst/>
          </a:prstGeom>
        </p:spPr>
      </p:pic>
      <p:sp>
        <p:nvSpPr>
          <p:cNvPr id="43" name="Rectangle 42">
            <a:extLst>
              <a:ext uri="{FF2B5EF4-FFF2-40B4-BE49-F238E27FC236}">
                <a16:creationId xmlns:a16="http://schemas.microsoft.com/office/drawing/2014/main" id="{E17E507C-B776-4A6A-ADB3-5CAEA4E08157}"/>
              </a:ext>
            </a:extLst>
          </p:cNvPr>
          <p:cNvSpPr/>
          <p:nvPr/>
        </p:nvSpPr>
        <p:spPr>
          <a:xfrm>
            <a:off x="0" y="286529"/>
            <a:ext cx="12192000" cy="819186"/>
          </a:xfrm>
          <a:prstGeom prst="rect">
            <a:avLst/>
          </a:prstGeom>
          <a:solidFill>
            <a:srgbClr val="13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Entanglement Swapping</a:t>
            </a:r>
          </a:p>
        </p:txBody>
      </p:sp>
      <p:sp>
        <p:nvSpPr>
          <p:cNvPr id="3" name="Oval 2">
            <a:extLst>
              <a:ext uri="{FF2B5EF4-FFF2-40B4-BE49-F238E27FC236}">
                <a16:creationId xmlns:a16="http://schemas.microsoft.com/office/drawing/2014/main" id="{89576FB5-456F-D665-E8D1-D3ED160A2A25}"/>
              </a:ext>
            </a:extLst>
          </p:cNvPr>
          <p:cNvSpPr/>
          <p:nvPr/>
        </p:nvSpPr>
        <p:spPr>
          <a:xfrm>
            <a:off x="9438218" y="3557771"/>
            <a:ext cx="557771" cy="56590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grpSp>
        <p:nvGrpSpPr>
          <p:cNvPr id="4" name="Group 3">
            <a:extLst>
              <a:ext uri="{FF2B5EF4-FFF2-40B4-BE49-F238E27FC236}">
                <a16:creationId xmlns:a16="http://schemas.microsoft.com/office/drawing/2014/main" id="{C43C7961-8748-476F-46F4-181B9383010D}"/>
              </a:ext>
            </a:extLst>
          </p:cNvPr>
          <p:cNvGrpSpPr/>
          <p:nvPr/>
        </p:nvGrpSpPr>
        <p:grpSpPr>
          <a:xfrm>
            <a:off x="628792" y="1416910"/>
            <a:ext cx="8809426" cy="5081001"/>
            <a:chOff x="4926004" y="990452"/>
            <a:chExt cx="4041066" cy="2344402"/>
          </a:xfrm>
        </p:grpSpPr>
        <p:pic>
          <p:nvPicPr>
            <p:cNvPr id="5" name="Picture 4">
              <a:extLst>
                <a:ext uri="{FF2B5EF4-FFF2-40B4-BE49-F238E27FC236}">
                  <a16:creationId xmlns:a16="http://schemas.microsoft.com/office/drawing/2014/main" id="{6899948B-C334-1662-58F3-6F46D83B25C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17788" y="990452"/>
              <a:ext cx="3749282" cy="2344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A3FAA46-07E0-8D6C-F06E-3F763EBF53E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3"/>
            <a:stretch/>
          </p:blipFill>
          <p:spPr bwMode="auto">
            <a:xfrm>
              <a:off x="4926004" y="2409903"/>
              <a:ext cx="789533" cy="854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835F49C0-367A-4D1D-F548-D17F97012274}"/>
              </a:ext>
            </a:extLst>
          </p:cNvPr>
          <p:cNvSpPr txBox="1"/>
          <p:nvPr/>
        </p:nvSpPr>
        <p:spPr>
          <a:xfrm>
            <a:off x="7024295" y="4123676"/>
            <a:ext cx="6100010" cy="1938992"/>
          </a:xfrm>
          <a:prstGeom prst="rect">
            <a:avLst/>
          </a:prstGeom>
          <a:noFill/>
        </p:spPr>
        <p:txBody>
          <a:bodyPr wrap="square">
            <a:spAutoFit/>
          </a:bodyPr>
          <a:lstStyle/>
          <a:p>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Problem: sources sometimes emit 2 pairs</a:t>
            </a:r>
          </a:p>
          <a:p>
            <a:r>
              <a:rPr lang="en-US" sz="4000" dirty="0">
                <a:solidFill>
                  <a:prstClr val="black"/>
                </a:solidFill>
                <a:latin typeface="Calibri" panose="020F0502020204030204"/>
              </a:rPr>
              <a:t>Solution: drive weakly</a:t>
            </a:r>
            <a:endParaRPr lang="en-US" dirty="0"/>
          </a:p>
        </p:txBody>
      </p:sp>
      <p:sp>
        <p:nvSpPr>
          <p:cNvPr id="10" name="TextBox 9">
            <a:extLst>
              <a:ext uri="{FF2B5EF4-FFF2-40B4-BE49-F238E27FC236}">
                <a16:creationId xmlns:a16="http://schemas.microsoft.com/office/drawing/2014/main" id="{7C540E01-368E-C042-EC5C-AC7686E74CB9}"/>
              </a:ext>
            </a:extLst>
          </p:cNvPr>
          <p:cNvSpPr txBox="1"/>
          <p:nvPr/>
        </p:nvSpPr>
        <p:spPr>
          <a:xfrm>
            <a:off x="8929187" y="5985439"/>
            <a:ext cx="6100010" cy="707886"/>
          </a:xfrm>
          <a:prstGeom prst="rect">
            <a:avLst/>
          </a:prstGeom>
          <a:noFill/>
        </p:spPr>
        <p:txBody>
          <a:bodyPr wrap="square">
            <a:spAutoFit/>
          </a:bodyPr>
          <a:lstStyle/>
          <a:p>
            <a:r>
              <a:rPr lang="en-US" sz="4000" dirty="0">
                <a:solidFill>
                  <a:prstClr val="black"/>
                </a:solidFill>
                <a:latin typeface="Calibri" panose="020F0502020204030204"/>
              </a:rPr>
              <a:t>drive weekly</a:t>
            </a:r>
            <a:endParaRPr lang="en-US" dirty="0"/>
          </a:p>
        </p:txBody>
      </p:sp>
    </p:spTree>
    <p:extLst>
      <p:ext uri="{BB962C8B-B14F-4D97-AF65-F5344CB8AC3E}">
        <p14:creationId xmlns:p14="http://schemas.microsoft.com/office/powerpoint/2010/main" val="228996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Improved Performance via Memory</a:t>
            </a:r>
          </a:p>
        </p:txBody>
      </p:sp>
      <p:sp>
        <p:nvSpPr>
          <p:cNvPr id="3" name="Slide Number Placeholder 84">
            <a:extLst>
              <a:ext uri="{FF2B5EF4-FFF2-40B4-BE49-F238E27FC236}">
                <a16:creationId xmlns:a16="http://schemas.microsoft.com/office/drawing/2014/main" id="{C5C51F54-6802-B65C-24C5-0702C1374042}"/>
              </a:ext>
            </a:extLst>
          </p:cNvPr>
          <p:cNvSpPr>
            <a:spLocks noGrp="1"/>
          </p:cNvSpPr>
          <p:nvPr>
            <p:ph type="sldNum" sz="quarter" idx="12"/>
          </p:nvPr>
        </p:nvSpPr>
        <p:spPr>
          <a:xfrm>
            <a:off x="9448798" y="64731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835F5-48DE-483F-8570-43BCBC4365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133" name="Picture 132">
            <a:extLst>
              <a:ext uri="{FF2B5EF4-FFF2-40B4-BE49-F238E27FC236}">
                <a16:creationId xmlns:a16="http://schemas.microsoft.com/office/drawing/2014/main" id="{913DD841-5090-6DBC-4B4D-71928A19E1AA}"/>
              </a:ext>
            </a:extLst>
          </p:cNvPr>
          <p:cNvPicPr>
            <a:picLocks noChangeAspect="1"/>
          </p:cNvPicPr>
          <p:nvPr/>
        </p:nvPicPr>
        <p:blipFill>
          <a:blip r:embed="rId3"/>
          <a:stretch>
            <a:fillRect/>
          </a:stretch>
        </p:blipFill>
        <p:spPr>
          <a:xfrm>
            <a:off x="1289090" y="1216190"/>
            <a:ext cx="8891161" cy="2690244"/>
          </a:xfrm>
          <a:prstGeom prst="rect">
            <a:avLst/>
          </a:prstGeom>
        </p:spPr>
      </p:pic>
      <p:sp>
        <p:nvSpPr>
          <p:cNvPr id="134" name="正方形/長方形 75">
            <a:extLst>
              <a:ext uri="{FF2B5EF4-FFF2-40B4-BE49-F238E27FC236}">
                <a16:creationId xmlns:a16="http://schemas.microsoft.com/office/drawing/2014/main" id="{F12D7843-5DAC-23D1-C205-D48E18B2A0AC}"/>
              </a:ext>
            </a:extLst>
          </p:cNvPr>
          <p:cNvSpPr/>
          <p:nvPr/>
        </p:nvSpPr>
        <p:spPr>
          <a:xfrm>
            <a:off x="15759280" y="3985962"/>
            <a:ext cx="636713" cy="507575"/>
          </a:xfrm>
          <a:prstGeom prst="rect">
            <a:avLst/>
          </a:prstGeom>
        </p:spPr>
        <p:txBody>
          <a:bodyPr wrap="none">
            <a:spAutoFit/>
          </a:bodyPr>
          <a:lstStyle/>
          <a:p>
            <a:pPr algn="ctr"/>
            <a:r>
              <a:rPr lang="en-US" altLang="ja-JP" sz="1349" dirty="0">
                <a:latin typeface="Arial"/>
                <a:cs typeface="Arial"/>
              </a:rPr>
              <a:t>From </a:t>
            </a:r>
          </a:p>
          <a:p>
            <a:pPr algn="ctr"/>
            <a:r>
              <a:rPr lang="en-US" altLang="ja-JP" sz="1349" dirty="0">
                <a:latin typeface="Arial"/>
                <a:cs typeface="Arial"/>
              </a:rPr>
              <a:t>Bob</a:t>
            </a:r>
            <a:endParaRPr lang="ja-JP" altLang="en-US" sz="1349" dirty="0">
              <a:latin typeface="Arial"/>
              <a:cs typeface="Arial"/>
            </a:endParaRPr>
          </a:p>
        </p:txBody>
      </p:sp>
      <p:sp>
        <p:nvSpPr>
          <p:cNvPr id="135" name="角丸四角形 46">
            <a:extLst>
              <a:ext uri="{FF2B5EF4-FFF2-40B4-BE49-F238E27FC236}">
                <a16:creationId xmlns:a16="http://schemas.microsoft.com/office/drawing/2014/main" id="{C1139910-5778-42A2-A8F6-5AD9FD24C286}"/>
              </a:ext>
            </a:extLst>
          </p:cNvPr>
          <p:cNvSpPr/>
          <p:nvPr/>
        </p:nvSpPr>
        <p:spPr>
          <a:xfrm>
            <a:off x="13493984" y="3957811"/>
            <a:ext cx="2219676" cy="1739265"/>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ja-JP" altLang="en-US" sz="1349" dirty="0">
              <a:latin typeface="Arial"/>
              <a:cs typeface="Arial"/>
            </a:endParaRPr>
          </a:p>
        </p:txBody>
      </p:sp>
      <p:sp>
        <p:nvSpPr>
          <p:cNvPr id="136" name="TextBox 135">
            <a:extLst>
              <a:ext uri="{FF2B5EF4-FFF2-40B4-BE49-F238E27FC236}">
                <a16:creationId xmlns:a16="http://schemas.microsoft.com/office/drawing/2014/main" id="{496E49BD-836F-8439-1898-E00984B4B8A9}"/>
              </a:ext>
            </a:extLst>
          </p:cNvPr>
          <p:cNvSpPr txBox="1"/>
          <p:nvPr/>
        </p:nvSpPr>
        <p:spPr>
          <a:xfrm>
            <a:off x="12901340" y="4623060"/>
            <a:ext cx="184731" cy="403637"/>
          </a:xfrm>
          <a:prstGeom prst="rect">
            <a:avLst/>
          </a:prstGeom>
          <a:noFill/>
        </p:spPr>
        <p:txBody>
          <a:bodyPr wrap="none" rtlCol="0">
            <a:spAutoFit/>
          </a:bodyPr>
          <a:lstStyle/>
          <a:p>
            <a:endParaRPr lang="en-US" sz="2023" dirty="0"/>
          </a:p>
        </p:txBody>
      </p:sp>
      <p:sp>
        <p:nvSpPr>
          <p:cNvPr id="137" name="正方形/長方形 75">
            <a:extLst>
              <a:ext uri="{FF2B5EF4-FFF2-40B4-BE49-F238E27FC236}">
                <a16:creationId xmlns:a16="http://schemas.microsoft.com/office/drawing/2014/main" id="{65ED4EBC-A31F-5EA6-F033-FEEFC5FFDAD2}"/>
              </a:ext>
            </a:extLst>
          </p:cNvPr>
          <p:cNvSpPr/>
          <p:nvPr/>
        </p:nvSpPr>
        <p:spPr>
          <a:xfrm>
            <a:off x="12514378" y="3938700"/>
            <a:ext cx="1002261" cy="299954"/>
          </a:xfrm>
          <a:prstGeom prst="rect">
            <a:avLst/>
          </a:prstGeom>
        </p:spPr>
        <p:txBody>
          <a:bodyPr wrap="none">
            <a:spAutoFit/>
          </a:bodyPr>
          <a:lstStyle/>
          <a:p>
            <a:pPr algn="ctr"/>
            <a:r>
              <a:rPr lang="en-US" altLang="ja-JP" sz="1349" dirty="0">
                <a:latin typeface="Arial"/>
                <a:cs typeface="Arial"/>
              </a:rPr>
              <a:t>From Alice</a:t>
            </a:r>
            <a:endParaRPr lang="ja-JP" altLang="en-US" sz="1349" dirty="0">
              <a:latin typeface="Arial"/>
              <a:cs typeface="Arial"/>
            </a:endParaRPr>
          </a:p>
        </p:txBody>
      </p:sp>
      <p:grpSp>
        <p:nvGrpSpPr>
          <p:cNvPr id="138" name="Group 137">
            <a:extLst>
              <a:ext uri="{FF2B5EF4-FFF2-40B4-BE49-F238E27FC236}">
                <a16:creationId xmlns:a16="http://schemas.microsoft.com/office/drawing/2014/main" id="{ED154C41-17F4-CFFF-0234-559142893B9E}"/>
              </a:ext>
            </a:extLst>
          </p:cNvPr>
          <p:cNvGrpSpPr>
            <a:grpSpLocks noChangeAspect="1"/>
          </p:cNvGrpSpPr>
          <p:nvPr/>
        </p:nvGrpSpPr>
        <p:grpSpPr>
          <a:xfrm>
            <a:off x="13022259" y="4099640"/>
            <a:ext cx="3159892" cy="1896113"/>
            <a:chOff x="5823026" y="4576236"/>
            <a:chExt cx="3073730" cy="1844411"/>
          </a:xfrm>
        </p:grpSpPr>
        <p:grpSp>
          <p:nvGrpSpPr>
            <p:cNvPr id="139" name="Group 138">
              <a:extLst>
                <a:ext uri="{FF2B5EF4-FFF2-40B4-BE49-F238E27FC236}">
                  <a16:creationId xmlns:a16="http://schemas.microsoft.com/office/drawing/2014/main" id="{AA64CAB8-FA0C-C209-326D-D6C10AE4903F}"/>
                </a:ext>
              </a:extLst>
            </p:cNvPr>
            <p:cNvGrpSpPr/>
            <p:nvPr/>
          </p:nvGrpSpPr>
          <p:grpSpPr>
            <a:xfrm rot="18900000">
              <a:off x="7245349" y="4945612"/>
              <a:ext cx="235804" cy="235190"/>
              <a:chOff x="7245349" y="4945612"/>
              <a:chExt cx="235804" cy="235190"/>
            </a:xfrm>
          </p:grpSpPr>
          <p:sp>
            <p:nvSpPr>
              <p:cNvPr id="169" name="Rectangle 23">
                <a:extLst>
                  <a:ext uri="{FF2B5EF4-FFF2-40B4-BE49-F238E27FC236}">
                    <a16:creationId xmlns:a16="http://schemas.microsoft.com/office/drawing/2014/main" id="{00DD3E86-79CB-DDDF-131D-738A42ECC6A8}"/>
                  </a:ext>
                </a:extLst>
              </p:cNvPr>
              <p:cNvSpPr>
                <a:spLocks noChangeArrowheads="1"/>
              </p:cNvSpPr>
              <p:nvPr/>
            </p:nvSpPr>
            <p:spPr bwMode="auto">
              <a:xfrm rot="21539488">
                <a:off x="7245349" y="4945612"/>
                <a:ext cx="235804" cy="235185"/>
              </a:xfrm>
              <a:prstGeom prst="rect">
                <a:avLst/>
              </a:prstGeom>
              <a:gradFill rotWithShape="1">
                <a:gsLst>
                  <a:gs pos="0">
                    <a:srgbClr val="DDDDDD"/>
                  </a:gs>
                  <a:gs pos="100000">
                    <a:srgbClr val="DDDDDD">
                      <a:gamma/>
                      <a:shade val="76078"/>
                      <a:invGamma/>
                    </a:srgbClr>
                  </a:gs>
                </a:gsLst>
                <a:lin ang="5400000" scaled="1"/>
              </a:gradFill>
              <a:ln w="1905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ja-JP" altLang="en-US" sz="1799">
                  <a:latin typeface="Arial"/>
                  <a:cs typeface="Arial"/>
                </a:endParaRPr>
              </a:p>
            </p:txBody>
          </p:sp>
          <p:sp>
            <p:nvSpPr>
              <p:cNvPr id="170" name="Line 24">
                <a:extLst>
                  <a:ext uri="{FF2B5EF4-FFF2-40B4-BE49-F238E27FC236}">
                    <a16:creationId xmlns:a16="http://schemas.microsoft.com/office/drawing/2014/main" id="{9A080271-F813-76E3-2F27-F1B81C2AE2EA}"/>
                  </a:ext>
                </a:extLst>
              </p:cNvPr>
              <p:cNvSpPr>
                <a:spLocks noChangeShapeType="1"/>
              </p:cNvSpPr>
              <p:nvPr/>
            </p:nvSpPr>
            <p:spPr bwMode="auto">
              <a:xfrm rot="21539488">
                <a:off x="7245349" y="4945617"/>
                <a:ext cx="235185" cy="235185"/>
              </a:xfrm>
              <a:prstGeom prst="line">
                <a:avLst/>
              </a:prstGeom>
              <a:noFill/>
              <a:ln w="19050">
                <a:solidFill>
                  <a:srgbClr val="333333"/>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ja-JP" altLang="en-US" sz="1799">
                  <a:latin typeface="Arial"/>
                  <a:cs typeface="Arial"/>
                </a:endParaRPr>
              </a:p>
            </p:txBody>
          </p:sp>
        </p:grpSp>
        <p:cxnSp>
          <p:nvCxnSpPr>
            <p:cNvPr id="140" name="直線矢印コネクタ 71">
              <a:extLst>
                <a:ext uri="{FF2B5EF4-FFF2-40B4-BE49-F238E27FC236}">
                  <a16:creationId xmlns:a16="http://schemas.microsoft.com/office/drawing/2014/main" id="{20817E3C-EF5B-DA78-B74D-CEACB41B7C4E}"/>
                </a:ext>
              </a:extLst>
            </p:cNvPr>
            <p:cNvCxnSpPr/>
            <p:nvPr/>
          </p:nvCxnSpPr>
          <p:spPr>
            <a:xfrm rot="18900000" flipH="1" flipV="1">
              <a:off x="6663208" y="5410157"/>
              <a:ext cx="720000" cy="0"/>
            </a:xfrm>
            <a:prstGeom prst="straightConnector1">
              <a:avLst/>
            </a:prstGeom>
            <a:ln>
              <a:solidFill>
                <a:srgbClr val="FF0000"/>
              </a:solidFill>
              <a:headEnd type="none"/>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141" name="直線矢印コネクタ 71">
              <a:extLst>
                <a:ext uri="{FF2B5EF4-FFF2-40B4-BE49-F238E27FC236}">
                  <a16:creationId xmlns:a16="http://schemas.microsoft.com/office/drawing/2014/main" id="{B7A7671F-BF98-3CC5-07F8-34D04CFC1063}"/>
                </a:ext>
              </a:extLst>
            </p:cNvPr>
            <p:cNvCxnSpPr/>
            <p:nvPr/>
          </p:nvCxnSpPr>
          <p:spPr>
            <a:xfrm rot="2700000" flipV="1">
              <a:off x="7349838" y="5404037"/>
              <a:ext cx="720000" cy="0"/>
            </a:xfrm>
            <a:prstGeom prst="straightConnector1">
              <a:avLst/>
            </a:prstGeom>
            <a:ln>
              <a:solidFill>
                <a:srgbClr val="FF0000"/>
              </a:solidFill>
              <a:headEnd type="none"/>
              <a:tailEnd type="arrow" w="sm" len="med"/>
            </a:ln>
            <a:effectLst/>
          </p:spPr>
          <p:style>
            <a:lnRef idx="2">
              <a:schemeClr val="accent1"/>
            </a:lnRef>
            <a:fillRef idx="0">
              <a:schemeClr val="accent1"/>
            </a:fillRef>
            <a:effectRef idx="1">
              <a:schemeClr val="accent1"/>
            </a:effectRef>
            <a:fontRef idx="minor">
              <a:schemeClr val="tx1"/>
            </a:fontRef>
          </p:style>
        </p:cxnSp>
        <p:cxnSp>
          <p:nvCxnSpPr>
            <p:cNvPr id="142" name="直線矢印コネクタ 71">
              <a:extLst>
                <a:ext uri="{FF2B5EF4-FFF2-40B4-BE49-F238E27FC236}">
                  <a16:creationId xmlns:a16="http://schemas.microsoft.com/office/drawing/2014/main" id="{4165101E-9370-EC31-3C2A-B082A0C4510D}"/>
                </a:ext>
              </a:extLst>
            </p:cNvPr>
            <p:cNvCxnSpPr/>
            <p:nvPr/>
          </p:nvCxnSpPr>
          <p:spPr>
            <a:xfrm flipH="1" flipV="1">
              <a:off x="6775510" y="5656208"/>
              <a:ext cx="1187991" cy="0"/>
            </a:xfrm>
            <a:prstGeom prst="straightConnector1">
              <a:avLst/>
            </a:prstGeom>
            <a:ln>
              <a:solidFill>
                <a:srgbClr val="FF0000"/>
              </a:solidFill>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143" name="Rounded Rectangle 106">
              <a:extLst>
                <a:ext uri="{FF2B5EF4-FFF2-40B4-BE49-F238E27FC236}">
                  <a16:creationId xmlns:a16="http://schemas.microsoft.com/office/drawing/2014/main" id="{7EACA429-B4D7-BA7D-8CEA-9DBA9B4B0CF4}"/>
                </a:ext>
              </a:extLst>
            </p:cNvPr>
            <p:cNvSpPr/>
            <p:nvPr/>
          </p:nvSpPr>
          <p:spPr>
            <a:xfrm rot="21599488">
              <a:off x="7133974" y="5495172"/>
              <a:ext cx="486030" cy="291571"/>
            </a:xfrm>
            <a:prstGeom prst="roundRect">
              <a:avLst>
                <a:gd name="adj" fmla="val 16667"/>
              </a:avLst>
            </a:prstGeom>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49" dirty="0">
                <a:latin typeface="Arial"/>
                <a:cs typeface="Arial"/>
              </a:endParaRPr>
            </a:p>
          </p:txBody>
        </p:sp>
        <p:grpSp>
          <p:nvGrpSpPr>
            <p:cNvPr id="144" name="Group 143">
              <a:extLst>
                <a:ext uri="{FF2B5EF4-FFF2-40B4-BE49-F238E27FC236}">
                  <a16:creationId xmlns:a16="http://schemas.microsoft.com/office/drawing/2014/main" id="{C858F8E6-A744-7CFF-8FA6-6AD4D443AEAB}"/>
                </a:ext>
              </a:extLst>
            </p:cNvPr>
            <p:cNvGrpSpPr/>
            <p:nvPr/>
          </p:nvGrpSpPr>
          <p:grpSpPr>
            <a:xfrm>
              <a:off x="7150885" y="4669203"/>
              <a:ext cx="5400" cy="359997"/>
              <a:chOff x="7150885" y="4669203"/>
              <a:chExt cx="5400" cy="359997"/>
            </a:xfrm>
          </p:grpSpPr>
          <p:cxnSp>
            <p:nvCxnSpPr>
              <p:cNvPr id="167" name="直線矢印コネクタ 71">
                <a:extLst>
                  <a:ext uri="{FF2B5EF4-FFF2-40B4-BE49-F238E27FC236}">
                    <a16:creationId xmlns:a16="http://schemas.microsoft.com/office/drawing/2014/main" id="{E88F1122-6FD8-C522-E8F6-8D5E1C17EC39}"/>
                  </a:ext>
                </a:extLst>
              </p:cNvPr>
              <p:cNvCxnSpPr/>
              <p:nvPr/>
            </p:nvCxnSpPr>
            <p:spPr>
              <a:xfrm rot="13500000" flipH="1" flipV="1">
                <a:off x="6970886" y="4849202"/>
                <a:ext cx="359997" cy="0"/>
              </a:xfrm>
              <a:prstGeom prst="straightConnector1">
                <a:avLst/>
              </a:prstGeom>
              <a:ln>
                <a:solidFill>
                  <a:srgbClr val="FF0000"/>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68" name="直線矢印コネクタ 71">
                <a:extLst>
                  <a:ext uri="{FF2B5EF4-FFF2-40B4-BE49-F238E27FC236}">
                    <a16:creationId xmlns:a16="http://schemas.microsoft.com/office/drawing/2014/main" id="{3FA73AE4-B5F8-F794-64C3-4BC73703036B}"/>
                  </a:ext>
                </a:extLst>
              </p:cNvPr>
              <p:cNvCxnSpPr/>
              <p:nvPr/>
            </p:nvCxnSpPr>
            <p:spPr>
              <a:xfrm rot="13500000" flipH="1" flipV="1">
                <a:off x="7048287" y="4851107"/>
                <a:ext cx="215996" cy="0"/>
              </a:xfrm>
              <a:prstGeom prst="straightConnector1">
                <a:avLst/>
              </a:prstGeom>
              <a:ln>
                <a:solidFill>
                  <a:srgbClr val="FF0000"/>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grpSp>
        <p:grpSp>
          <p:nvGrpSpPr>
            <p:cNvPr id="145" name="Group 144">
              <a:extLst>
                <a:ext uri="{FF2B5EF4-FFF2-40B4-BE49-F238E27FC236}">
                  <a16:creationId xmlns:a16="http://schemas.microsoft.com/office/drawing/2014/main" id="{1A9FDB80-6967-0400-08AD-96587343B40A}"/>
                </a:ext>
              </a:extLst>
            </p:cNvPr>
            <p:cNvGrpSpPr/>
            <p:nvPr/>
          </p:nvGrpSpPr>
          <p:grpSpPr>
            <a:xfrm rot="5400000">
              <a:off x="7579229" y="4671127"/>
              <a:ext cx="5400" cy="359997"/>
              <a:chOff x="7150885" y="4669203"/>
              <a:chExt cx="5400" cy="359997"/>
            </a:xfrm>
          </p:grpSpPr>
          <p:cxnSp>
            <p:nvCxnSpPr>
              <p:cNvPr id="165" name="直線矢印コネクタ 71">
                <a:extLst>
                  <a:ext uri="{FF2B5EF4-FFF2-40B4-BE49-F238E27FC236}">
                    <a16:creationId xmlns:a16="http://schemas.microsoft.com/office/drawing/2014/main" id="{54530515-3CB0-5A34-9170-ABB4027B702C}"/>
                  </a:ext>
                </a:extLst>
              </p:cNvPr>
              <p:cNvCxnSpPr/>
              <p:nvPr/>
            </p:nvCxnSpPr>
            <p:spPr>
              <a:xfrm rot="13500000" flipH="1" flipV="1">
                <a:off x="6970886" y="4849202"/>
                <a:ext cx="359997" cy="0"/>
              </a:xfrm>
              <a:prstGeom prst="straightConnector1">
                <a:avLst/>
              </a:prstGeom>
              <a:ln>
                <a:solidFill>
                  <a:srgbClr val="FF0000"/>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66" name="直線矢印コネクタ 71">
                <a:extLst>
                  <a:ext uri="{FF2B5EF4-FFF2-40B4-BE49-F238E27FC236}">
                    <a16:creationId xmlns:a16="http://schemas.microsoft.com/office/drawing/2014/main" id="{D352D2F1-9615-B3BF-FB22-3C5F18EF62E6}"/>
                  </a:ext>
                </a:extLst>
              </p:cNvPr>
              <p:cNvCxnSpPr/>
              <p:nvPr/>
            </p:nvCxnSpPr>
            <p:spPr>
              <a:xfrm rot="13500000" flipH="1" flipV="1">
                <a:off x="7048287" y="4851107"/>
                <a:ext cx="215996" cy="0"/>
              </a:xfrm>
              <a:prstGeom prst="straightConnector1">
                <a:avLst/>
              </a:prstGeom>
              <a:ln>
                <a:solidFill>
                  <a:srgbClr val="FF0000"/>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grpSp>
        <p:cxnSp>
          <p:nvCxnSpPr>
            <p:cNvPr id="146" name="直線矢印コネクタ 71">
              <a:extLst>
                <a:ext uri="{FF2B5EF4-FFF2-40B4-BE49-F238E27FC236}">
                  <a16:creationId xmlns:a16="http://schemas.microsoft.com/office/drawing/2014/main" id="{5A3A1242-9910-461C-8664-B2CCDA556FE0}"/>
                </a:ext>
              </a:extLst>
            </p:cNvPr>
            <p:cNvCxnSpPr/>
            <p:nvPr/>
          </p:nvCxnSpPr>
          <p:spPr>
            <a:xfrm rot="10800000" flipH="1" flipV="1">
              <a:off x="6521565" y="4722597"/>
              <a:ext cx="503996" cy="0"/>
            </a:xfrm>
            <a:prstGeom prst="straightConnector1">
              <a:avLst/>
            </a:prstGeom>
            <a:ln>
              <a:solidFill>
                <a:srgbClr val="FF0000"/>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47" name="直線矢印コネクタ 71">
              <a:extLst>
                <a:ext uri="{FF2B5EF4-FFF2-40B4-BE49-F238E27FC236}">
                  <a16:creationId xmlns:a16="http://schemas.microsoft.com/office/drawing/2014/main" id="{9AFBFFE3-353E-7B6F-3B7B-B73466CB4E39}"/>
                </a:ext>
              </a:extLst>
            </p:cNvPr>
            <p:cNvCxnSpPr/>
            <p:nvPr/>
          </p:nvCxnSpPr>
          <p:spPr>
            <a:xfrm rot="10800000" flipH="1" flipV="1">
              <a:off x="6738500" y="4720124"/>
              <a:ext cx="215994" cy="0"/>
            </a:xfrm>
            <a:prstGeom prst="straightConnector1">
              <a:avLst/>
            </a:prstGeom>
            <a:ln>
              <a:solidFill>
                <a:srgbClr val="FF0000"/>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48" name="直線矢印コネクタ 71">
              <a:extLst>
                <a:ext uri="{FF2B5EF4-FFF2-40B4-BE49-F238E27FC236}">
                  <a16:creationId xmlns:a16="http://schemas.microsoft.com/office/drawing/2014/main" id="{338D6645-098C-A9EE-71E0-B5A80E962008}"/>
                </a:ext>
              </a:extLst>
            </p:cNvPr>
            <p:cNvCxnSpPr/>
            <p:nvPr/>
          </p:nvCxnSpPr>
          <p:spPr>
            <a:xfrm rot="10800000" flipH="1" flipV="1">
              <a:off x="7712399" y="4722598"/>
              <a:ext cx="503996" cy="0"/>
            </a:xfrm>
            <a:prstGeom prst="straightConnector1">
              <a:avLst/>
            </a:prstGeom>
            <a:ln>
              <a:solidFill>
                <a:srgbClr val="FF0000"/>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49" name="直線矢印コネクタ 71">
              <a:extLst>
                <a:ext uri="{FF2B5EF4-FFF2-40B4-BE49-F238E27FC236}">
                  <a16:creationId xmlns:a16="http://schemas.microsoft.com/office/drawing/2014/main" id="{EE563FEC-7F56-339E-E341-38DC41036C4E}"/>
                </a:ext>
              </a:extLst>
            </p:cNvPr>
            <p:cNvCxnSpPr/>
            <p:nvPr/>
          </p:nvCxnSpPr>
          <p:spPr>
            <a:xfrm rot="10800000" flipH="1" flipV="1">
              <a:off x="7781179" y="4720125"/>
              <a:ext cx="215994" cy="0"/>
            </a:xfrm>
            <a:prstGeom prst="straightConnector1">
              <a:avLst/>
            </a:prstGeom>
            <a:ln>
              <a:solidFill>
                <a:srgbClr val="FF0000"/>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grpSp>
          <p:nvGrpSpPr>
            <p:cNvPr id="150" name="Group 149">
              <a:extLst>
                <a:ext uri="{FF2B5EF4-FFF2-40B4-BE49-F238E27FC236}">
                  <a16:creationId xmlns:a16="http://schemas.microsoft.com/office/drawing/2014/main" id="{31983F74-2151-7ED5-D6B5-30E7647C4028}"/>
                </a:ext>
              </a:extLst>
            </p:cNvPr>
            <p:cNvGrpSpPr/>
            <p:nvPr/>
          </p:nvGrpSpPr>
          <p:grpSpPr>
            <a:xfrm>
              <a:off x="6417705" y="4576236"/>
              <a:ext cx="287999" cy="287999"/>
              <a:chOff x="6197589" y="4559304"/>
              <a:chExt cx="287999" cy="287999"/>
            </a:xfrm>
            <a:solidFill>
              <a:srgbClr val="FFFFFF"/>
            </a:solidFill>
          </p:grpSpPr>
          <p:sp>
            <p:nvSpPr>
              <p:cNvPr id="163" name="Oval 162">
                <a:extLst>
                  <a:ext uri="{FF2B5EF4-FFF2-40B4-BE49-F238E27FC236}">
                    <a16:creationId xmlns:a16="http://schemas.microsoft.com/office/drawing/2014/main" id="{2A29A717-AA48-DBEA-5042-AD52F3AB92D3}"/>
                  </a:ext>
                </a:extLst>
              </p:cNvPr>
              <p:cNvSpPr>
                <a:spLocks noChangeAspect="1"/>
              </p:cNvSpPr>
              <p:nvPr/>
            </p:nvSpPr>
            <p:spPr>
              <a:xfrm>
                <a:off x="6197589" y="4559304"/>
                <a:ext cx="287999" cy="287999"/>
              </a:xfrm>
              <a:prstGeom prst="ellipse">
                <a:avLst/>
              </a:prstGeom>
              <a:grp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23"/>
              </a:p>
            </p:txBody>
          </p:sp>
          <p:sp>
            <p:nvSpPr>
              <p:cNvPr id="164" name="Arc 163">
                <a:extLst>
                  <a:ext uri="{FF2B5EF4-FFF2-40B4-BE49-F238E27FC236}">
                    <a16:creationId xmlns:a16="http://schemas.microsoft.com/office/drawing/2014/main" id="{0DD54FE8-31C6-759E-2C65-9D7B33689E70}"/>
                  </a:ext>
                </a:extLst>
              </p:cNvPr>
              <p:cNvSpPr/>
              <p:nvPr/>
            </p:nvSpPr>
            <p:spPr>
              <a:xfrm rot="7800000">
                <a:off x="6252540" y="4613375"/>
                <a:ext cx="180000" cy="180000"/>
              </a:xfrm>
              <a:prstGeom prst="arc">
                <a:avLst>
                  <a:gd name="adj1" fmla="val 16200000"/>
                  <a:gd name="adj2" fmla="val 14435592"/>
                </a:avLst>
              </a:prstGeom>
              <a:grpFill/>
              <a:ln>
                <a:solidFill>
                  <a:schemeClr val="tx1"/>
                </a:solidFill>
                <a:tailEnd type="stealt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23"/>
              </a:p>
            </p:txBody>
          </p:sp>
        </p:grpSp>
        <p:grpSp>
          <p:nvGrpSpPr>
            <p:cNvPr id="151" name="Group 150">
              <a:extLst>
                <a:ext uri="{FF2B5EF4-FFF2-40B4-BE49-F238E27FC236}">
                  <a16:creationId xmlns:a16="http://schemas.microsoft.com/office/drawing/2014/main" id="{33CA7BEB-8605-40D0-8161-3E1F281C1126}"/>
                </a:ext>
              </a:extLst>
            </p:cNvPr>
            <p:cNvGrpSpPr/>
            <p:nvPr/>
          </p:nvGrpSpPr>
          <p:grpSpPr>
            <a:xfrm flipV="1">
              <a:off x="8019348" y="4579792"/>
              <a:ext cx="287999" cy="287999"/>
              <a:chOff x="6197589" y="4559304"/>
              <a:chExt cx="287999" cy="287999"/>
            </a:xfrm>
            <a:solidFill>
              <a:srgbClr val="FFFFFF"/>
            </a:solidFill>
          </p:grpSpPr>
          <p:sp>
            <p:nvSpPr>
              <p:cNvPr id="161" name="Oval 160">
                <a:extLst>
                  <a:ext uri="{FF2B5EF4-FFF2-40B4-BE49-F238E27FC236}">
                    <a16:creationId xmlns:a16="http://schemas.microsoft.com/office/drawing/2014/main" id="{0046BCB7-6157-1C2C-498C-7BE2428CEEC0}"/>
                  </a:ext>
                </a:extLst>
              </p:cNvPr>
              <p:cNvSpPr>
                <a:spLocks noChangeAspect="1"/>
              </p:cNvSpPr>
              <p:nvPr/>
            </p:nvSpPr>
            <p:spPr>
              <a:xfrm>
                <a:off x="6197589" y="4559304"/>
                <a:ext cx="287999" cy="287999"/>
              </a:xfrm>
              <a:prstGeom prst="ellipse">
                <a:avLst/>
              </a:prstGeom>
              <a:grp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23"/>
              </a:p>
            </p:txBody>
          </p:sp>
          <p:sp>
            <p:nvSpPr>
              <p:cNvPr id="162" name="Arc 161">
                <a:extLst>
                  <a:ext uri="{FF2B5EF4-FFF2-40B4-BE49-F238E27FC236}">
                    <a16:creationId xmlns:a16="http://schemas.microsoft.com/office/drawing/2014/main" id="{1396F3E2-E27A-7DA4-0042-B26B271B0F85}"/>
                  </a:ext>
                </a:extLst>
              </p:cNvPr>
              <p:cNvSpPr/>
              <p:nvPr/>
            </p:nvSpPr>
            <p:spPr>
              <a:xfrm rot="7800000">
                <a:off x="6252540" y="4613375"/>
                <a:ext cx="180000" cy="180000"/>
              </a:xfrm>
              <a:prstGeom prst="arc">
                <a:avLst>
                  <a:gd name="adj1" fmla="val 16200000"/>
                  <a:gd name="adj2" fmla="val 14435592"/>
                </a:avLst>
              </a:prstGeom>
              <a:grpFill/>
              <a:ln>
                <a:solidFill>
                  <a:schemeClr val="tx1"/>
                </a:solidFill>
                <a:tailEnd type="stealt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23"/>
              </a:p>
            </p:txBody>
          </p:sp>
        </p:grpSp>
        <p:cxnSp>
          <p:nvCxnSpPr>
            <p:cNvPr id="152" name="直線矢印コネクタ 71">
              <a:extLst>
                <a:ext uri="{FF2B5EF4-FFF2-40B4-BE49-F238E27FC236}">
                  <a16:creationId xmlns:a16="http://schemas.microsoft.com/office/drawing/2014/main" id="{CBD921AA-E46A-00FD-45B7-3E4FECBDC201}"/>
                </a:ext>
              </a:extLst>
            </p:cNvPr>
            <p:cNvCxnSpPr/>
            <p:nvPr/>
          </p:nvCxnSpPr>
          <p:spPr>
            <a:xfrm rot="10800000" flipH="1" flipV="1">
              <a:off x="5823026" y="4715848"/>
              <a:ext cx="590449" cy="0"/>
            </a:xfrm>
            <a:prstGeom prst="straightConnector1">
              <a:avLst/>
            </a:prstGeom>
            <a:ln>
              <a:solidFill>
                <a:srgbClr val="FF0000"/>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3" name="直線矢印コネクタ 71">
              <a:extLst>
                <a:ext uri="{FF2B5EF4-FFF2-40B4-BE49-F238E27FC236}">
                  <a16:creationId xmlns:a16="http://schemas.microsoft.com/office/drawing/2014/main" id="{E56AB136-6B29-D3DC-DB0A-FC9E7C048405}"/>
                </a:ext>
              </a:extLst>
            </p:cNvPr>
            <p:cNvCxnSpPr/>
            <p:nvPr/>
          </p:nvCxnSpPr>
          <p:spPr>
            <a:xfrm rot="10800000" flipV="1">
              <a:off x="8306307" y="4722599"/>
              <a:ext cx="590449" cy="0"/>
            </a:xfrm>
            <a:prstGeom prst="straightConnector1">
              <a:avLst/>
            </a:prstGeom>
            <a:ln>
              <a:solidFill>
                <a:srgbClr val="FF0000"/>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4" name="直線矢印コネクタ 71">
              <a:extLst>
                <a:ext uri="{FF2B5EF4-FFF2-40B4-BE49-F238E27FC236}">
                  <a16:creationId xmlns:a16="http://schemas.microsoft.com/office/drawing/2014/main" id="{CA22BB78-86D7-4709-076D-C526C3324A10}"/>
                </a:ext>
              </a:extLst>
            </p:cNvPr>
            <p:cNvCxnSpPr/>
            <p:nvPr/>
          </p:nvCxnSpPr>
          <p:spPr>
            <a:xfrm rot="16200000" flipH="1" flipV="1">
              <a:off x="5791893" y="5648795"/>
              <a:ext cx="1535163" cy="0"/>
            </a:xfrm>
            <a:prstGeom prst="straightConnector1">
              <a:avLst/>
            </a:prstGeom>
            <a:ln>
              <a:solidFill>
                <a:srgbClr val="FF0000"/>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5" name="直線矢印コネクタ 71">
              <a:extLst>
                <a:ext uri="{FF2B5EF4-FFF2-40B4-BE49-F238E27FC236}">
                  <a16:creationId xmlns:a16="http://schemas.microsoft.com/office/drawing/2014/main" id="{27A92DB0-95FB-228F-DA90-F965C4B5BE07}"/>
                </a:ext>
              </a:extLst>
            </p:cNvPr>
            <p:cNvCxnSpPr/>
            <p:nvPr/>
          </p:nvCxnSpPr>
          <p:spPr>
            <a:xfrm rot="16200000" flipH="1" flipV="1">
              <a:off x="7398430" y="5653066"/>
              <a:ext cx="1535163" cy="0"/>
            </a:xfrm>
            <a:prstGeom prst="straightConnector1">
              <a:avLst/>
            </a:prstGeom>
            <a:ln>
              <a:solidFill>
                <a:srgbClr val="FF0000"/>
              </a:solidFill>
              <a:headEnd type="none"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156" name="直線矢印コネクタ 71">
              <a:extLst>
                <a:ext uri="{FF2B5EF4-FFF2-40B4-BE49-F238E27FC236}">
                  <a16:creationId xmlns:a16="http://schemas.microsoft.com/office/drawing/2014/main" id="{A8062898-E28D-5283-7FBA-8372185B5423}"/>
                </a:ext>
              </a:extLst>
            </p:cNvPr>
            <p:cNvCxnSpPr/>
            <p:nvPr/>
          </p:nvCxnSpPr>
          <p:spPr>
            <a:xfrm rot="20280000" flipH="1" flipV="1">
              <a:off x="7612122" y="4707381"/>
              <a:ext cx="179992" cy="0"/>
            </a:xfrm>
            <a:prstGeom prst="straightConnector1">
              <a:avLst/>
            </a:prstGeom>
            <a:ln>
              <a:solidFill>
                <a:srgbClr val="000000"/>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57" name="直線矢印コネクタ 71">
              <a:extLst>
                <a:ext uri="{FF2B5EF4-FFF2-40B4-BE49-F238E27FC236}">
                  <a16:creationId xmlns:a16="http://schemas.microsoft.com/office/drawing/2014/main" id="{06135E0C-506F-9032-62FA-388383304081}"/>
                </a:ext>
              </a:extLst>
            </p:cNvPr>
            <p:cNvCxnSpPr/>
            <p:nvPr/>
          </p:nvCxnSpPr>
          <p:spPr>
            <a:xfrm rot="1380000" flipV="1">
              <a:off x="6947814" y="4707380"/>
              <a:ext cx="179992" cy="0"/>
            </a:xfrm>
            <a:prstGeom prst="straightConnector1">
              <a:avLst/>
            </a:prstGeom>
            <a:ln>
              <a:solidFill>
                <a:srgbClr val="000000"/>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58" name="直線矢印コネクタ 71">
              <a:extLst>
                <a:ext uri="{FF2B5EF4-FFF2-40B4-BE49-F238E27FC236}">
                  <a16:creationId xmlns:a16="http://schemas.microsoft.com/office/drawing/2014/main" id="{4F89C19B-994A-6309-9431-7C3F2BF20F5C}"/>
                </a:ext>
              </a:extLst>
            </p:cNvPr>
            <p:cNvCxnSpPr/>
            <p:nvPr/>
          </p:nvCxnSpPr>
          <p:spPr>
            <a:xfrm rot="17580000" flipV="1">
              <a:off x="7873504" y="5656051"/>
              <a:ext cx="179992" cy="0"/>
            </a:xfrm>
            <a:prstGeom prst="straightConnector1">
              <a:avLst/>
            </a:prstGeom>
            <a:ln>
              <a:solidFill>
                <a:srgbClr val="000000"/>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59" name="直線矢印コネクタ 71">
              <a:extLst>
                <a:ext uri="{FF2B5EF4-FFF2-40B4-BE49-F238E27FC236}">
                  <a16:creationId xmlns:a16="http://schemas.microsoft.com/office/drawing/2014/main" id="{EE263F9E-5DAE-F02D-A3F9-9679D6ECC2C9}"/>
                </a:ext>
              </a:extLst>
            </p:cNvPr>
            <p:cNvCxnSpPr/>
            <p:nvPr/>
          </p:nvCxnSpPr>
          <p:spPr>
            <a:xfrm rot="4020000">
              <a:off x="6678653" y="5647398"/>
              <a:ext cx="179992" cy="0"/>
            </a:xfrm>
            <a:prstGeom prst="straightConnector1">
              <a:avLst/>
            </a:prstGeom>
            <a:ln>
              <a:solidFill>
                <a:srgbClr val="000000"/>
              </a:solidFill>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160" name="正方形/長方形 75">
              <a:extLst>
                <a:ext uri="{FF2B5EF4-FFF2-40B4-BE49-F238E27FC236}">
                  <a16:creationId xmlns:a16="http://schemas.microsoft.com/office/drawing/2014/main" id="{D9CF815E-6E3D-A24A-D5E8-3FBA5F026F9F}"/>
                </a:ext>
              </a:extLst>
            </p:cNvPr>
            <p:cNvSpPr/>
            <p:nvPr/>
          </p:nvSpPr>
          <p:spPr>
            <a:xfrm>
              <a:off x="6902676" y="5786462"/>
              <a:ext cx="951480" cy="258094"/>
            </a:xfrm>
            <a:prstGeom prst="rect">
              <a:avLst/>
            </a:prstGeom>
          </p:spPr>
          <p:txBody>
            <a:bodyPr wrap="none">
              <a:spAutoFit/>
            </a:bodyPr>
            <a:lstStyle/>
            <a:p>
              <a:pPr algn="ctr"/>
              <a:r>
                <a:rPr lang="en-US" altLang="ja-JP" sz="1124" dirty="0">
                  <a:latin typeface="Arial"/>
                  <a:cs typeface="Arial"/>
                </a:rPr>
                <a:t>Pockels Cell</a:t>
              </a:r>
              <a:endParaRPr lang="ja-JP" altLang="en-US" sz="1124" dirty="0">
                <a:latin typeface="Arial"/>
                <a:cs typeface="Arial"/>
              </a:endParaRPr>
            </a:p>
          </p:txBody>
        </p:sp>
      </p:grpSp>
      <p:pic>
        <p:nvPicPr>
          <p:cNvPr id="171" name="Picture 170">
            <a:extLst>
              <a:ext uri="{FF2B5EF4-FFF2-40B4-BE49-F238E27FC236}">
                <a16:creationId xmlns:a16="http://schemas.microsoft.com/office/drawing/2014/main" id="{F15BF4A0-C7BE-6137-CEED-C80BA1FB5194}"/>
              </a:ext>
            </a:extLst>
          </p:cNvPr>
          <p:cNvPicPr>
            <a:picLocks noChangeAspect="1"/>
          </p:cNvPicPr>
          <p:nvPr/>
        </p:nvPicPr>
        <p:blipFill>
          <a:blip r:embed="rId4"/>
          <a:stretch>
            <a:fillRect/>
          </a:stretch>
        </p:blipFill>
        <p:spPr>
          <a:xfrm>
            <a:off x="3064017" y="4167778"/>
            <a:ext cx="4895949" cy="2670518"/>
          </a:xfrm>
          <a:prstGeom prst="rect">
            <a:avLst/>
          </a:prstGeom>
        </p:spPr>
      </p:pic>
    </p:spTree>
    <p:extLst>
      <p:ext uri="{BB962C8B-B14F-4D97-AF65-F5344CB8AC3E}">
        <p14:creationId xmlns:p14="http://schemas.microsoft.com/office/powerpoint/2010/main" val="61025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3" name="Text Box 3">
            <a:extLst>
              <a:ext uri="{FF2B5EF4-FFF2-40B4-BE49-F238E27FC236}">
                <a16:creationId xmlns:a16="http://schemas.microsoft.com/office/drawing/2014/main" id="{1B1FA6EC-C033-D01C-EADF-DA66816E1138}"/>
              </a:ext>
            </a:extLst>
          </p:cNvPr>
          <p:cNvSpPr txBox="1">
            <a:spLocks noChangeArrowheads="1"/>
          </p:cNvSpPr>
          <p:nvPr/>
        </p:nvSpPr>
        <p:spPr bwMode="auto">
          <a:xfrm>
            <a:off x="5798288" y="1403254"/>
            <a:ext cx="6393712"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Operation:</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  Horizontal polarization in</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  </a:t>
            </a:r>
            <a:r>
              <a:rPr kumimoji="0" lang="en-US" altLang="en-US" sz="2800" b="0" i="0" u="none" strike="noStrike" kern="1200" cap="none" spc="0" normalizeH="0" baseline="0" noProof="0" dirty="0" err="1">
                <a:ln>
                  <a:noFill/>
                </a:ln>
                <a:solidFill>
                  <a:srgbClr val="FFFF00"/>
                </a:solidFill>
                <a:effectLst/>
                <a:uLnTx/>
                <a:uFillTx/>
                <a:latin typeface="Arial" panose="020B0604020202020204" pitchFamily="34" charset="0"/>
                <a:ea typeface="ＭＳ Ｐゴシック" panose="020B0600070205080204" pitchFamily="34" charset="-128"/>
                <a:cs typeface="+mn-cs"/>
              </a:rPr>
              <a:t>Pocke</a:t>
            </a: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l cell switch to Vertical</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  Circulates </a:t>
            </a:r>
            <a:r>
              <a:rPr kumimoji="0" lang="en-US" altLang="en-US" sz="2800" b="0"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N </a:t>
            </a: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times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  </a:t>
            </a:r>
            <a:r>
              <a:rPr kumimoji="0" lang="en-US" altLang="en-US" sz="2800" b="0" i="0" u="none" strike="noStrike" kern="1200" cap="none" spc="0" normalizeH="0" baseline="0" noProof="0" dirty="0" err="1">
                <a:ln>
                  <a:noFill/>
                </a:ln>
                <a:solidFill>
                  <a:srgbClr val="FFFF00"/>
                </a:solidFill>
                <a:effectLst/>
                <a:uLnTx/>
                <a:uFillTx/>
                <a:latin typeface="Arial" panose="020B0604020202020204" pitchFamily="34" charset="0"/>
                <a:ea typeface="ＭＳ Ｐゴシック" panose="020B0600070205080204" pitchFamily="34" charset="-128"/>
                <a:cs typeface="+mn-cs"/>
              </a:rPr>
              <a:t>Pockel</a:t>
            </a: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 cell switch back to Horizontal 	to switch out </a:t>
            </a: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Performance:</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  Switch rise/fall ~3 ns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  Low loss </a:t>
            </a: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sym typeface="Wingdings" pitchFamily="2" charset="2"/>
              </a:rPr>
              <a:t> only ~1.5%/cycle</a:t>
            </a:r>
          </a:p>
          <a:p>
            <a:pPr marL="0" marR="0" lvl="0" indent="0" algn="l" defTabSz="914400" rtl="0" eaLnBrk="1" fontAlgn="auto" latinLnBrk="0" hangingPunct="1">
              <a:lnSpc>
                <a:spcPct val="100000"/>
              </a:lnSpc>
              <a:spcBef>
                <a:spcPts val="0"/>
              </a:spcBef>
              <a:spcAft>
                <a:spcPts val="0"/>
              </a:spcAft>
              <a:buClrTx/>
              <a:buSzTx/>
              <a:buFontTx/>
              <a:buChar char="•"/>
              <a:tabLst/>
              <a:defRPr/>
            </a:pPr>
            <a:endPar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sym typeface="Wingdings" pitchFamily="2" charset="2"/>
              </a:rPr>
              <a:t>But…. 0.985</a:t>
            </a:r>
            <a:r>
              <a:rPr kumimoji="0" lang="en-US" altLang="en-US" sz="2800" b="0" i="0" u="none" strike="noStrike" kern="1200" cap="none" spc="0" normalizeH="0" baseline="30000" noProof="0" dirty="0">
                <a:ln>
                  <a:noFill/>
                </a:ln>
                <a:solidFill>
                  <a:srgbClr val="FFFF00"/>
                </a:solidFill>
                <a:effectLst/>
                <a:uLnTx/>
                <a:uFillTx/>
                <a:latin typeface="Arial" panose="020B0604020202020204" pitchFamily="34" charset="0"/>
                <a:ea typeface="ＭＳ Ｐゴシック" panose="020B0600070205080204" pitchFamily="34" charset="-128"/>
                <a:cs typeface="+mn-cs"/>
                <a:sym typeface="Wingdings" pitchFamily="2" charset="2"/>
              </a:rPr>
              <a:t>537</a:t>
            </a: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sym typeface="Wingdings" pitchFamily="2" charset="2"/>
              </a:rPr>
              <a:t>  = 0!</a:t>
            </a:r>
          </a:p>
        </p:txBody>
      </p:sp>
      <p:sp>
        <p:nvSpPr>
          <p:cNvPr id="59397" name="Rectangle 5">
            <a:extLst>
              <a:ext uri="{FF2B5EF4-FFF2-40B4-BE49-F238E27FC236}">
                <a16:creationId xmlns:a16="http://schemas.microsoft.com/office/drawing/2014/main" id="{76A037CA-92E7-345E-37EF-DDDB5A165A38}"/>
              </a:ext>
            </a:extLst>
          </p:cNvPr>
          <p:cNvSpPr>
            <a:spLocks noChangeArrowheads="1"/>
          </p:cNvSpPr>
          <p:nvPr/>
        </p:nvSpPr>
        <p:spPr bwMode="auto">
          <a:xfrm>
            <a:off x="1600200" y="0"/>
            <a:ext cx="99074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Quantum Memory: low-loss optical delay line </a:t>
            </a:r>
            <a:r>
              <a:rPr kumimoji="0" lang="en-US" altLang="en-US" sz="2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Applications to </a:t>
            </a:r>
            <a:r>
              <a:rPr kumimoji="0" lang="en-US" altLang="en-US" sz="2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sym typeface="Wingdings" pitchFamily="2" charset="2"/>
              </a:rPr>
              <a:t>quantum cryptography, quantum “repeaters”, scalable</a:t>
            </a:r>
            <a:r>
              <a:rPr kumimoji="0" lang="en-US" altLang="en-US" sz="2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quantum logic, novel quantum communication protocols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2" name="Picture 1" descr="A picture containing table, sitting, box, different&#10;&#10;Description automatically generated">
            <a:extLst>
              <a:ext uri="{FF2B5EF4-FFF2-40B4-BE49-F238E27FC236}">
                <a16:creationId xmlns:a16="http://schemas.microsoft.com/office/drawing/2014/main" id="{F0EBEE36-5997-7730-C406-B96580E7EAC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91702" y="1643886"/>
            <a:ext cx="5222290" cy="3970106"/>
          </a:xfrm>
          <a:prstGeom prst="rect">
            <a:avLst/>
          </a:prstGeom>
        </p:spPr>
      </p:pic>
    </p:spTree>
    <p:extLst>
      <p:ext uri="{BB962C8B-B14F-4D97-AF65-F5344CB8AC3E}">
        <p14:creationId xmlns:p14="http://schemas.microsoft.com/office/powerpoint/2010/main" val="25290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7203">
                                            <p:txEl>
                                              <p:pRg st="0" end="0"/>
                                            </p:txEl>
                                          </p:spTgt>
                                        </p:tgtEl>
                                        <p:attrNameLst>
                                          <p:attrName>style.visibility</p:attrName>
                                        </p:attrNameLst>
                                      </p:cBhvr>
                                      <p:to>
                                        <p:strVal val="visible"/>
                                      </p:to>
                                    </p:set>
                                    <p:animEffect transition="in" filter="wipe(left)">
                                      <p:cBhvr>
                                        <p:cTn id="7" dur="500"/>
                                        <p:tgtEl>
                                          <p:spTgt spid="30720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7203">
                                            <p:txEl>
                                              <p:pRg st="1" end="1"/>
                                            </p:txEl>
                                          </p:spTgt>
                                        </p:tgtEl>
                                        <p:attrNameLst>
                                          <p:attrName>style.visibility</p:attrName>
                                        </p:attrNameLst>
                                      </p:cBhvr>
                                      <p:to>
                                        <p:strVal val="visible"/>
                                      </p:to>
                                    </p:set>
                                    <p:animEffect transition="in" filter="wipe(left)">
                                      <p:cBhvr>
                                        <p:cTn id="10" dur="500"/>
                                        <p:tgtEl>
                                          <p:spTgt spid="30720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07203">
                                            <p:txEl>
                                              <p:pRg st="2" end="2"/>
                                            </p:txEl>
                                          </p:spTgt>
                                        </p:tgtEl>
                                        <p:attrNameLst>
                                          <p:attrName>style.visibility</p:attrName>
                                        </p:attrNameLst>
                                      </p:cBhvr>
                                      <p:to>
                                        <p:strVal val="visible"/>
                                      </p:to>
                                    </p:set>
                                    <p:animEffect transition="in" filter="wipe(left)">
                                      <p:cBhvr>
                                        <p:cTn id="13" dur="500"/>
                                        <p:tgtEl>
                                          <p:spTgt spid="307203">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07203">
                                            <p:txEl>
                                              <p:pRg st="3" end="3"/>
                                            </p:txEl>
                                          </p:spTgt>
                                        </p:tgtEl>
                                        <p:attrNameLst>
                                          <p:attrName>style.visibility</p:attrName>
                                        </p:attrNameLst>
                                      </p:cBhvr>
                                      <p:to>
                                        <p:strVal val="visible"/>
                                      </p:to>
                                    </p:set>
                                    <p:animEffect transition="in" filter="wipe(left)">
                                      <p:cBhvr>
                                        <p:cTn id="16" dur="500"/>
                                        <p:tgtEl>
                                          <p:spTgt spid="307203">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07203">
                                            <p:txEl>
                                              <p:pRg st="4" end="4"/>
                                            </p:txEl>
                                          </p:spTgt>
                                        </p:tgtEl>
                                        <p:attrNameLst>
                                          <p:attrName>style.visibility</p:attrName>
                                        </p:attrNameLst>
                                      </p:cBhvr>
                                      <p:to>
                                        <p:strVal val="visible"/>
                                      </p:to>
                                    </p:set>
                                    <p:animEffect transition="in" filter="wipe(left)">
                                      <p:cBhvr>
                                        <p:cTn id="19" dur="500"/>
                                        <p:tgtEl>
                                          <p:spTgt spid="30720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07203">
                                            <p:txEl>
                                              <p:pRg st="6" end="6"/>
                                            </p:txEl>
                                          </p:spTgt>
                                        </p:tgtEl>
                                        <p:attrNameLst>
                                          <p:attrName>style.visibility</p:attrName>
                                        </p:attrNameLst>
                                      </p:cBhvr>
                                      <p:to>
                                        <p:strVal val="visible"/>
                                      </p:to>
                                    </p:set>
                                    <p:animEffect transition="in" filter="wipe(left)">
                                      <p:cBhvr>
                                        <p:cTn id="24" dur="500"/>
                                        <p:tgtEl>
                                          <p:spTgt spid="307203">
                                            <p:txEl>
                                              <p:pRg st="6" end="6"/>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07203">
                                            <p:txEl>
                                              <p:pRg st="7" end="7"/>
                                            </p:txEl>
                                          </p:spTgt>
                                        </p:tgtEl>
                                        <p:attrNameLst>
                                          <p:attrName>style.visibility</p:attrName>
                                        </p:attrNameLst>
                                      </p:cBhvr>
                                      <p:to>
                                        <p:strVal val="visible"/>
                                      </p:to>
                                    </p:set>
                                    <p:animEffect transition="in" filter="wipe(left)">
                                      <p:cBhvr>
                                        <p:cTn id="27" dur="500"/>
                                        <p:tgtEl>
                                          <p:spTgt spid="307203">
                                            <p:txEl>
                                              <p:pRg st="7" end="7"/>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07203">
                                            <p:txEl>
                                              <p:pRg st="8" end="8"/>
                                            </p:txEl>
                                          </p:spTgt>
                                        </p:tgtEl>
                                        <p:attrNameLst>
                                          <p:attrName>style.visibility</p:attrName>
                                        </p:attrNameLst>
                                      </p:cBhvr>
                                      <p:to>
                                        <p:strVal val="visible"/>
                                      </p:to>
                                    </p:set>
                                    <p:animEffect transition="in" filter="wipe(left)">
                                      <p:cBhvr>
                                        <p:cTn id="30" dur="500"/>
                                        <p:tgtEl>
                                          <p:spTgt spid="307203">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07203">
                                            <p:txEl>
                                              <p:pRg st="10" end="10"/>
                                            </p:txEl>
                                          </p:spTgt>
                                        </p:tgtEl>
                                        <p:attrNameLst>
                                          <p:attrName>style.visibility</p:attrName>
                                        </p:attrNameLst>
                                      </p:cBhvr>
                                      <p:to>
                                        <p:strVal val="visible"/>
                                      </p:to>
                                    </p:set>
                                    <p:animEffect transition="in" filter="wipe(left)">
                                      <p:cBhvr>
                                        <p:cTn id="35" dur="500"/>
                                        <p:tgtEl>
                                          <p:spTgt spid="30720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01DEB08E-59F1-6ECB-2F90-3F1110B38B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3094" y="1368426"/>
            <a:ext cx="7390306" cy="2806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3" name="Text Box 3">
            <a:extLst>
              <a:ext uri="{FF2B5EF4-FFF2-40B4-BE49-F238E27FC236}">
                <a16:creationId xmlns:a16="http://schemas.microsoft.com/office/drawing/2014/main" id="{1B1FA6EC-C033-D01C-EADF-DA66816E1138}"/>
              </a:ext>
            </a:extLst>
          </p:cNvPr>
          <p:cNvSpPr txBox="1">
            <a:spLocks noChangeArrowheads="1"/>
          </p:cNvSpPr>
          <p:nvPr/>
        </p:nvSpPr>
        <p:spPr bwMode="auto">
          <a:xfrm>
            <a:off x="1905000" y="4113292"/>
            <a:ext cx="8382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Advantages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  High bandwidth (~10 nm)</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  Polarization insensitive</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  Adjustable time delay (10 ns – 10</a:t>
            </a: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sym typeface="Symbol" pitchFamily="2" charset="2"/>
              </a:rPr>
              <a:t></a:t>
            </a: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s)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  Low loss (custom mirror coatings)</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altLang="en-US" sz="2800" b="0"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  Store multiple k-vectors, spatial modes</a:t>
            </a:r>
          </a:p>
        </p:txBody>
      </p:sp>
      <p:sp>
        <p:nvSpPr>
          <p:cNvPr id="59397" name="Rectangle 5">
            <a:extLst>
              <a:ext uri="{FF2B5EF4-FFF2-40B4-BE49-F238E27FC236}">
                <a16:creationId xmlns:a16="http://schemas.microsoft.com/office/drawing/2014/main" id="{76A037CA-92E7-345E-37EF-DDDB5A165A38}"/>
              </a:ext>
            </a:extLst>
          </p:cNvPr>
          <p:cNvSpPr>
            <a:spLocks noChangeArrowheads="1"/>
          </p:cNvSpPr>
          <p:nvPr/>
        </p:nvSpPr>
        <p:spPr bwMode="auto">
          <a:xfrm>
            <a:off x="1600200" y="0"/>
            <a:ext cx="99074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37931725" indent="-37474525">
              <a:defRPr sz="2400">
                <a:solidFill>
                  <a:schemeClr val="tx1"/>
                </a:solidFill>
                <a:latin typeface="Times New Roman" panose="02020603050405020304" pitchFamily="18" charset="0"/>
                <a:ea typeface="ＭＳ Ｐゴシック" panose="020B0600070205080204" pitchFamily="34" charset="-128"/>
              </a:defRPr>
            </a:lvl2pPr>
            <a:lvl3pPr>
              <a:defRPr sz="2400">
                <a:solidFill>
                  <a:schemeClr val="tx1"/>
                </a:solidFill>
                <a:latin typeface="Times New Roman" panose="02020603050405020304" pitchFamily="18" charset="0"/>
                <a:ea typeface="ＭＳ Ｐゴシック" panose="020B0600070205080204" pitchFamily="34" charset="-128"/>
              </a:defRPr>
            </a:lvl3pPr>
            <a:lvl4pPr>
              <a:defRPr sz="2400">
                <a:solidFill>
                  <a:schemeClr val="tx1"/>
                </a:solidFill>
                <a:latin typeface="Times New Roman" panose="02020603050405020304" pitchFamily="18" charset="0"/>
                <a:ea typeface="ＭＳ Ｐゴシック" panose="020B0600070205080204" pitchFamily="34" charset="-128"/>
              </a:defRPr>
            </a:lvl4pPr>
            <a:lvl5pPr>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Quantum Memory: low-loss optical delay line </a:t>
            </a:r>
            <a:r>
              <a:rPr kumimoji="0" lang="en-US" altLang="en-US" sz="2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Applications to </a:t>
            </a:r>
            <a:r>
              <a:rPr kumimoji="0" lang="en-US" altLang="en-US" sz="2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sym typeface="Wingdings" pitchFamily="2" charset="2"/>
              </a:rPr>
              <a:t>quantum cryptography, quantum “repeaters”, scalable</a:t>
            </a:r>
            <a:r>
              <a:rPr kumimoji="0" lang="en-US" altLang="en-US" sz="2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 quantum logic, novel quantum communication protocols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59398" name="Picture 7">
            <a:extLst>
              <a:ext uri="{FF2B5EF4-FFF2-40B4-BE49-F238E27FC236}">
                <a16:creationId xmlns:a16="http://schemas.microsoft.com/office/drawing/2014/main" id="{DFBF7B70-C511-C8C2-BF4B-FB93354DD2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66100" y="1371600"/>
            <a:ext cx="25019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08" name="Picture 8" descr="DSC00300.JPG                                                   001DBB96Macintosh HD                   B75E23A5:">
            <a:extLst>
              <a:ext uri="{FF2B5EF4-FFF2-40B4-BE49-F238E27FC236}">
                <a16:creationId xmlns:a16="http://schemas.microsoft.com/office/drawing/2014/main" id="{4F7126BB-9686-D464-D4EC-8479B6642B1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153401" y="1333499"/>
            <a:ext cx="2805022" cy="2848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9315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0418" name="Picture 2" descr="DSC00283.JPG                                                   001DBB96Macintosh HD                   B75E23A5:">
            <a:extLst>
              <a:ext uri="{FF2B5EF4-FFF2-40B4-BE49-F238E27FC236}">
                <a16:creationId xmlns:a16="http://schemas.microsoft.com/office/drawing/2014/main" id="{D32D14DF-6830-1426-81DF-592CA92EE3F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08188" y="381001"/>
            <a:ext cx="8126412"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27" name="Picture 3" descr="DSC00290.JPG                                                   001DBB96Macintosh HD                   B75E23A5:">
            <a:extLst>
              <a:ext uri="{FF2B5EF4-FFF2-40B4-BE49-F238E27FC236}">
                <a16:creationId xmlns:a16="http://schemas.microsoft.com/office/drawing/2014/main" id="{8FAFC339-43AB-D2A3-CC11-221BF874F8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8188" y="382588"/>
            <a:ext cx="8126412" cy="609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8DF68811-9438-86DC-ABF5-2C139283D0A6}"/>
              </a:ext>
            </a:extLst>
          </p:cNvPr>
          <p:cNvGrpSpPr>
            <a:grpSpLocks/>
          </p:cNvGrpSpPr>
          <p:nvPr/>
        </p:nvGrpSpPr>
        <p:grpSpPr bwMode="auto">
          <a:xfrm>
            <a:off x="2008188" y="363538"/>
            <a:ext cx="8126412" cy="6094412"/>
            <a:chOff x="641" y="1584"/>
            <a:chExt cx="5119" cy="3839"/>
          </a:xfrm>
        </p:grpSpPr>
        <p:pic>
          <p:nvPicPr>
            <p:cNvPr id="60421" name="Picture 5" descr="DSC00285.JPG                                                   001DBB96Macintosh HD                   B75E23A5:">
              <a:extLst>
                <a:ext uri="{FF2B5EF4-FFF2-40B4-BE49-F238E27FC236}">
                  <a16:creationId xmlns:a16="http://schemas.microsoft.com/office/drawing/2014/main" id="{E84BD005-5D58-5762-02CB-B86679C1153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1" y="1584"/>
              <a:ext cx="5119" cy="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6" descr="DSC00289.JPG                                                   001DBB96Macintosh HD                   B75E23A5:">
              <a:extLst>
                <a:ext uri="{FF2B5EF4-FFF2-40B4-BE49-F238E27FC236}">
                  <a16:creationId xmlns:a16="http://schemas.microsoft.com/office/drawing/2014/main" id="{3DE6D461-EAE0-64F7-3904-5119693F6D3C}"/>
                </a:ext>
              </a:extLst>
            </p:cNvPr>
            <p:cNvPicPr>
              <a:picLocks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41" y="1584"/>
              <a:ext cx="5119"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9979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8227"/>
                                        </p:tgtEl>
                                        <p:attrNameLst>
                                          <p:attrName>style.visibility</p:attrName>
                                        </p:attrNameLst>
                                      </p:cBhvr>
                                      <p:to>
                                        <p:strVal val="visible"/>
                                      </p:to>
                                    </p:set>
                                    <p:animEffect transition="in" filter="fade">
                                      <p:cBhvr>
                                        <p:cTn id="7" dur="1000"/>
                                        <p:tgtEl>
                                          <p:spTgt spid="30822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a:extLst>
              <a:ext uri="{FF2B5EF4-FFF2-40B4-BE49-F238E27FC236}">
                <a16:creationId xmlns:a16="http://schemas.microsoft.com/office/drawing/2014/main" id="{9D463E5A-FFCB-8A23-3E6F-AAAB6C092016}"/>
              </a:ext>
            </a:extLst>
          </p:cNvPr>
          <p:cNvSpPr>
            <a:spLocks noGrp="1" noChangeArrowheads="1"/>
          </p:cNvSpPr>
          <p:nvPr>
            <p:ph type="title" idx="4294967295"/>
          </p:nvPr>
        </p:nvSpPr>
        <p:spPr>
          <a:xfrm>
            <a:off x="1524000" y="0"/>
            <a:ext cx="9144000" cy="609600"/>
          </a:xfrm>
        </p:spPr>
        <p:txBody>
          <a:bodyPr/>
          <a:lstStyle/>
          <a:p>
            <a:r>
              <a:rPr lang="en-US" altLang="en-US" sz="3600" dirty="0">
                <a:solidFill>
                  <a:schemeClr val="tx1"/>
                </a:solidFill>
                <a:latin typeface="Arial" panose="020B0604020202020204" pitchFamily="34" charset="0"/>
                <a:ea typeface="ＭＳ Ｐゴシック" panose="020B0600070205080204" pitchFamily="34" charset="-128"/>
              </a:rPr>
              <a:t>“Digital” Quantum Memory</a:t>
            </a:r>
          </a:p>
        </p:txBody>
      </p:sp>
      <p:grpSp>
        <p:nvGrpSpPr>
          <p:cNvPr id="14" name="Group 13">
            <a:extLst>
              <a:ext uri="{FF2B5EF4-FFF2-40B4-BE49-F238E27FC236}">
                <a16:creationId xmlns:a16="http://schemas.microsoft.com/office/drawing/2014/main" id="{B272E359-752B-19FF-647B-D892BB25F28E}"/>
              </a:ext>
            </a:extLst>
          </p:cNvPr>
          <p:cNvGrpSpPr/>
          <p:nvPr/>
        </p:nvGrpSpPr>
        <p:grpSpPr>
          <a:xfrm>
            <a:off x="4073691" y="1244325"/>
            <a:ext cx="3037071" cy="2190475"/>
            <a:chOff x="3017930" y="3118954"/>
            <a:chExt cx="2230233" cy="1648601"/>
          </a:xfrm>
        </p:grpSpPr>
        <p:sp>
          <p:nvSpPr>
            <p:cNvPr id="15" name="TextBox 14">
              <a:extLst>
                <a:ext uri="{FF2B5EF4-FFF2-40B4-BE49-F238E27FC236}">
                  <a16:creationId xmlns:a16="http://schemas.microsoft.com/office/drawing/2014/main" id="{5DB1498C-F9C4-1D8D-BC97-47D06A2E6BD6}"/>
                </a:ext>
              </a:extLst>
            </p:cNvPr>
            <p:cNvSpPr txBox="1"/>
            <p:nvPr/>
          </p:nvSpPr>
          <p:spPr>
            <a:xfrm>
              <a:off x="3017930" y="4512752"/>
              <a:ext cx="2230233" cy="25480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venir Book" panose="02000503020000020003" pitchFamily="2" charset="0"/>
                  <a:ea typeface="ＭＳ Ｐゴシック"/>
                  <a:cs typeface="+mn-cs"/>
                </a:rPr>
                <a:t>Herriott cell cavity</a:t>
              </a:r>
              <a:endParaRPr kumimoji="0" lang="en-US" sz="1400" b="0" i="0" u="none" strike="noStrike" kern="1200" cap="none" spc="0" normalizeH="0" baseline="0" noProof="0" dirty="0">
                <a:ln>
                  <a:noFill/>
                </a:ln>
                <a:solidFill>
                  <a:srgbClr val="FFFF00"/>
                </a:solidFill>
                <a:effectLst/>
                <a:uLnTx/>
                <a:uFillTx/>
                <a:latin typeface="Avenir Book" panose="02000503020000020003" pitchFamily="2" charset="0"/>
                <a:ea typeface="ＭＳ Ｐゴシック"/>
                <a:cs typeface="+mn-cs"/>
              </a:endParaRPr>
            </a:p>
          </p:txBody>
        </p:sp>
        <p:pic>
          <p:nvPicPr>
            <p:cNvPr id="16" name="Picture 15" descr="A picture containing text, device, meter&#10;&#10;Description automatically generated">
              <a:extLst>
                <a:ext uri="{FF2B5EF4-FFF2-40B4-BE49-F238E27FC236}">
                  <a16:creationId xmlns:a16="http://schemas.microsoft.com/office/drawing/2014/main" id="{0153DD18-02F5-62E4-5446-40F5642D1011}"/>
                </a:ext>
              </a:extLst>
            </p:cNvPr>
            <p:cNvPicPr/>
            <p:nvPr/>
          </p:nvPicPr>
          <p:blipFill rotWithShape="1">
            <a:blip r:embed="rId3" cstate="print">
              <a:extLst>
                <a:ext uri="{28A0092B-C50C-407E-A947-70E740481C1C}">
                  <a14:useLocalDpi xmlns:a14="http://schemas.microsoft.com/office/drawing/2010/main"/>
                </a:ext>
              </a:extLst>
            </a:blip>
            <a:srcRect/>
            <a:stretch/>
          </p:blipFill>
          <p:spPr bwMode="auto">
            <a:xfrm>
              <a:off x="3142448" y="3118954"/>
              <a:ext cx="1981199" cy="1372687"/>
            </a:xfrm>
            <a:prstGeom prst="rect">
              <a:avLst/>
            </a:prstGeom>
            <a:ln>
              <a:noFill/>
            </a:ln>
            <a:extLst>
              <a:ext uri="{53640926-AAD7-44D8-BBD7-CCE9431645EC}">
                <a14:shadowObscured xmlns:a14="http://schemas.microsoft.com/office/drawing/2010/main"/>
              </a:ext>
            </a:extLst>
          </p:spPr>
        </p:pic>
      </p:grpSp>
      <p:sp>
        <p:nvSpPr>
          <p:cNvPr id="17" name="Slide Number Placeholder 2">
            <a:extLst>
              <a:ext uri="{FF2B5EF4-FFF2-40B4-BE49-F238E27FC236}">
                <a16:creationId xmlns:a16="http://schemas.microsoft.com/office/drawing/2014/main" id="{D9879E96-A78A-5E3B-3071-C30BF681BF1D}"/>
              </a:ext>
            </a:extLst>
          </p:cNvPr>
          <p:cNvSpPr txBox="1">
            <a:spLocks/>
          </p:cNvSpPr>
          <p:nvPr/>
        </p:nvSpPr>
        <p:spPr>
          <a:xfrm>
            <a:off x="9373857"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0835F5-48DE-483F-8570-43BCBC436577}" type="slidenum">
              <a:rPr kumimoji="0" lang="en-US" sz="1200" b="0" i="0" u="none" strike="noStrike" kern="1200" cap="none" spc="0" normalizeH="0" baseline="0" noProof="0" smtClean="0">
                <a:ln>
                  <a:noFill/>
                </a:ln>
                <a:solidFill>
                  <a:srgbClr val="FFFF00"/>
                </a:solidFill>
                <a:effectLst/>
                <a:uLnTx/>
                <a:uFillTx/>
                <a:latin typeface="Calibri" panose="020F0502020204030204"/>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FFFF00"/>
              </a:solidFill>
              <a:effectLst/>
              <a:uLnTx/>
              <a:uFillTx/>
              <a:latin typeface="Calibri" panose="020F0502020204030204"/>
              <a:ea typeface="ＭＳ Ｐゴシック"/>
              <a:cs typeface="+mn-cs"/>
            </a:endParaRPr>
          </a:p>
        </p:txBody>
      </p:sp>
      <p:pic>
        <p:nvPicPr>
          <p:cNvPr id="18" name="Picture 17" descr="A close up of a map&#10;&#10;Description automatically generated">
            <a:extLst>
              <a:ext uri="{FF2B5EF4-FFF2-40B4-BE49-F238E27FC236}">
                <a16:creationId xmlns:a16="http://schemas.microsoft.com/office/drawing/2014/main" id="{7037E7E4-DC3D-639F-3573-F318C5B07F6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3201" y="3585837"/>
            <a:ext cx="3831842" cy="2613063"/>
          </a:xfrm>
          <a:prstGeom prst="rect">
            <a:avLst/>
          </a:prstGeom>
        </p:spPr>
      </p:pic>
      <p:grpSp>
        <p:nvGrpSpPr>
          <p:cNvPr id="20" name="Group 19">
            <a:extLst>
              <a:ext uri="{FF2B5EF4-FFF2-40B4-BE49-F238E27FC236}">
                <a16:creationId xmlns:a16="http://schemas.microsoft.com/office/drawing/2014/main" id="{8B1D8C07-B740-03C3-D615-CE53F609B86A}"/>
              </a:ext>
            </a:extLst>
          </p:cNvPr>
          <p:cNvGrpSpPr/>
          <p:nvPr/>
        </p:nvGrpSpPr>
        <p:grpSpPr>
          <a:xfrm>
            <a:off x="900939" y="1244333"/>
            <a:ext cx="3037069" cy="2190495"/>
            <a:chOff x="552720" y="3567074"/>
            <a:chExt cx="2230232" cy="1648611"/>
          </a:xfrm>
        </p:grpSpPr>
        <p:pic>
          <p:nvPicPr>
            <p:cNvPr id="21" name="Picture 20" descr="A picture containing text, device, meter&#10;&#10;Description automatically generated">
              <a:extLst>
                <a:ext uri="{FF2B5EF4-FFF2-40B4-BE49-F238E27FC236}">
                  <a16:creationId xmlns:a16="http://schemas.microsoft.com/office/drawing/2014/main" id="{DC12ACC2-6056-0A5A-7DFE-9CD25062F349}"/>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601036" y="3567074"/>
              <a:ext cx="2133600" cy="1372687"/>
            </a:xfrm>
            <a:prstGeom prst="rect">
              <a:avLst/>
            </a:prstGeom>
            <a:ln>
              <a:noFill/>
            </a:ln>
            <a:extLst>
              <a:ext uri="{53640926-AAD7-44D8-BBD7-CCE9431645EC}">
                <a14:shadowObscured xmlns:a14="http://schemas.microsoft.com/office/drawing/2010/main"/>
              </a:ext>
            </a:extLst>
          </p:spPr>
        </p:pic>
        <p:sp>
          <p:nvSpPr>
            <p:cNvPr id="22" name="TextBox 21">
              <a:extLst>
                <a:ext uri="{FF2B5EF4-FFF2-40B4-BE49-F238E27FC236}">
                  <a16:creationId xmlns:a16="http://schemas.microsoft.com/office/drawing/2014/main" id="{B6CB58C5-A9A9-9D2A-C2DF-4BC75F3430AB}"/>
                </a:ext>
              </a:extLst>
            </p:cNvPr>
            <p:cNvSpPr txBox="1"/>
            <p:nvPr/>
          </p:nvSpPr>
          <p:spPr>
            <a:xfrm>
              <a:off x="552720" y="4960882"/>
              <a:ext cx="2230232" cy="25480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venir Book" panose="02000503020000020003" pitchFamily="2" charset="0"/>
                  <a:ea typeface="ＭＳ Ｐゴシック"/>
                  <a:cs typeface="+mn-cs"/>
                </a:rPr>
                <a:t>Flat-mirror cavity</a:t>
              </a:r>
              <a:endParaRPr kumimoji="0" lang="en-US" sz="1400" b="0" i="0" u="none" strike="noStrike" kern="1200" cap="none" spc="0" normalizeH="0" baseline="0" noProof="0" dirty="0">
                <a:ln>
                  <a:noFill/>
                </a:ln>
                <a:solidFill>
                  <a:srgbClr val="FFFF00"/>
                </a:solidFill>
                <a:effectLst/>
                <a:uLnTx/>
                <a:uFillTx/>
                <a:latin typeface="Avenir Book" panose="02000503020000020003" pitchFamily="2" charset="0"/>
                <a:ea typeface="ＭＳ Ｐゴシック"/>
                <a:cs typeface="+mn-cs"/>
              </a:endParaRPr>
            </a:p>
          </p:txBody>
        </p:sp>
      </p:grpSp>
      <p:grpSp>
        <p:nvGrpSpPr>
          <p:cNvPr id="23" name="Group 22">
            <a:extLst>
              <a:ext uri="{FF2B5EF4-FFF2-40B4-BE49-F238E27FC236}">
                <a16:creationId xmlns:a16="http://schemas.microsoft.com/office/drawing/2014/main" id="{5C3FAD93-8345-16EB-08EF-186C52CD45F1}"/>
              </a:ext>
            </a:extLst>
          </p:cNvPr>
          <p:cNvGrpSpPr/>
          <p:nvPr/>
        </p:nvGrpSpPr>
        <p:grpSpPr>
          <a:xfrm>
            <a:off x="6961270" y="1239037"/>
            <a:ext cx="3965495" cy="2195788"/>
            <a:chOff x="4741321" y="3563088"/>
            <a:chExt cx="2912009" cy="1652595"/>
          </a:xfrm>
        </p:grpSpPr>
        <p:pic>
          <p:nvPicPr>
            <p:cNvPr id="24" name="Picture 23" descr="A picture containing text, device, meter&#10;&#10;Description automatically generated">
              <a:extLst>
                <a:ext uri="{FF2B5EF4-FFF2-40B4-BE49-F238E27FC236}">
                  <a16:creationId xmlns:a16="http://schemas.microsoft.com/office/drawing/2014/main" id="{193F4F6A-90FB-9BE6-B8C9-1D7F7A0D4944}"/>
                </a:ext>
              </a:extLst>
            </p:cNvPr>
            <p:cNvPicPr/>
            <p:nvPr/>
          </p:nvPicPr>
          <p:blipFill rotWithShape="1">
            <a:blip r:embed="rId6" cstate="print">
              <a:extLst>
                <a:ext uri="{28A0092B-C50C-407E-A947-70E740481C1C}">
                  <a14:useLocalDpi xmlns:a14="http://schemas.microsoft.com/office/drawing/2010/main"/>
                </a:ext>
              </a:extLst>
            </a:blip>
            <a:srcRect/>
            <a:stretch/>
          </p:blipFill>
          <p:spPr bwMode="auto">
            <a:xfrm>
              <a:off x="5159999" y="3563088"/>
              <a:ext cx="2057400" cy="1372687"/>
            </a:xfrm>
            <a:prstGeom prst="rect">
              <a:avLst/>
            </a:prstGeom>
            <a:ln>
              <a:noFill/>
            </a:ln>
            <a:extLst>
              <a:ext uri="{53640926-AAD7-44D8-BBD7-CCE9431645EC}">
                <a14:shadowObscured xmlns:a14="http://schemas.microsoft.com/office/drawing/2010/main"/>
              </a:ext>
            </a:extLst>
          </p:spPr>
        </p:pic>
        <p:sp>
          <p:nvSpPr>
            <p:cNvPr id="25" name="TextBox 24">
              <a:extLst>
                <a:ext uri="{FF2B5EF4-FFF2-40B4-BE49-F238E27FC236}">
                  <a16:creationId xmlns:a16="http://schemas.microsoft.com/office/drawing/2014/main" id="{419DBC3E-96A2-04BC-3CE3-18AABD66C130}"/>
                </a:ext>
              </a:extLst>
            </p:cNvPr>
            <p:cNvSpPr txBox="1"/>
            <p:nvPr/>
          </p:nvSpPr>
          <p:spPr>
            <a:xfrm>
              <a:off x="4741321" y="4960880"/>
              <a:ext cx="2912009" cy="25480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venir Book" panose="02000503020000020003" pitchFamily="2" charset="0"/>
                  <a:ea typeface="ＭＳ Ｐゴシック"/>
                  <a:cs typeface="+mn-cs"/>
                </a:rPr>
                <a:t>Modified Herriott cell cavity</a:t>
              </a:r>
              <a:endParaRPr kumimoji="0" lang="en-US" sz="1400" b="0" i="0" u="none" strike="noStrike" kern="1200" cap="none" spc="0" normalizeH="0" baseline="0" noProof="0" dirty="0">
                <a:ln>
                  <a:noFill/>
                </a:ln>
                <a:solidFill>
                  <a:srgbClr val="FFFF00"/>
                </a:solidFill>
                <a:effectLst/>
                <a:uLnTx/>
                <a:uFillTx/>
                <a:latin typeface="Avenir Book" panose="02000503020000020003" pitchFamily="2" charset="0"/>
                <a:ea typeface="ＭＳ Ｐゴシック"/>
                <a:cs typeface="+mn-cs"/>
              </a:endParaRPr>
            </a:p>
          </p:txBody>
        </p:sp>
      </p:grpSp>
      <p:pic>
        <p:nvPicPr>
          <p:cNvPr id="26" name="Picture 7" descr="A picture containing text, monitor, display&#10;&#10;Description automatically generated">
            <a:extLst>
              <a:ext uri="{FF2B5EF4-FFF2-40B4-BE49-F238E27FC236}">
                <a16:creationId xmlns:a16="http://schemas.microsoft.com/office/drawing/2014/main" id="{E1307402-C23A-7F71-BA0A-7D3C442C2F9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390485" y="3700802"/>
            <a:ext cx="2942641" cy="1960343"/>
          </a:xfrm>
          <a:prstGeom prst="rect">
            <a:avLst/>
          </a:prstGeom>
          <a:ln>
            <a:noFill/>
          </a:ln>
          <a:effectLst>
            <a:softEdge rad="112500"/>
          </a:effectLst>
        </p:spPr>
      </p:pic>
      <p:sp>
        <p:nvSpPr>
          <p:cNvPr id="27" name="Content Placeholder 2">
            <a:extLst>
              <a:ext uri="{FF2B5EF4-FFF2-40B4-BE49-F238E27FC236}">
                <a16:creationId xmlns:a16="http://schemas.microsoft.com/office/drawing/2014/main" id="{D6308A73-92F7-4D41-6CEE-072A1FE08844}"/>
              </a:ext>
            </a:extLst>
          </p:cNvPr>
          <p:cNvSpPr txBox="1">
            <a:spLocks/>
          </p:cNvSpPr>
          <p:nvPr/>
        </p:nvSpPr>
        <p:spPr>
          <a:xfrm>
            <a:off x="4232017" y="3849656"/>
            <a:ext cx="2942641" cy="546735"/>
          </a:xfrm>
          <a:prstGeom prst="rect">
            <a:avLst/>
          </a:prstGeom>
        </p:spPr>
        <p:txBody>
          <a:bodyPr wrap="square">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rPr>
              <a:t>Number of bounces limited by mirror area</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rPr>
              <a:t>E.g., 1.1-m spacing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rPr>
              <a:t> → 339 reflections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rPr>
              <a:t> → 1.25-µs delay</a:t>
            </a:r>
          </a:p>
        </p:txBody>
      </p:sp>
      <p:pic>
        <p:nvPicPr>
          <p:cNvPr id="28" name="Picture 27" descr="A picture containing light, traffic, red, lit&#10;&#10;Description automatically generated">
            <a:extLst>
              <a:ext uri="{FF2B5EF4-FFF2-40B4-BE49-F238E27FC236}">
                <a16:creationId xmlns:a16="http://schemas.microsoft.com/office/drawing/2014/main" id="{B20F2710-55B7-DD42-04BF-A1C412E4B81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68750" y="3597699"/>
            <a:ext cx="1648307" cy="1960343"/>
          </a:xfrm>
          <a:prstGeom prst="rect">
            <a:avLst/>
          </a:prstGeom>
        </p:spPr>
      </p:pic>
      <p:grpSp>
        <p:nvGrpSpPr>
          <p:cNvPr id="29" name="Group 28">
            <a:extLst>
              <a:ext uri="{FF2B5EF4-FFF2-40B4-BE49-F238E27FC236}">
                <a16:creationId xmlns:a16="http://schemas.microsoft.com/office/drawing/2014/main" id="{F1567EFE-1FC0-07A6-564E-FC863C8F8D2A}"/>
              </a:ext>
            </a:extLst>
          </p:cNvPr>
          <p:cNvGrpSpPr/>
          <p:nvPr/>
        </p:nvGrpSpPr>
        <p:grpSpPr>
          <a:xfrm>
            <a:off x="1682144" y="3700802"/>
            <a:ext cx="2323676" cy="1396547"/>
            <a:chOff x="1682144" y="4359902"/>
            <a:chExt cx="2323676" cy="1396547"/>
          </a:xfrm>
        </p:grpSpPr>
        <p:sp>
          <p:nvSpPr>
            <p:cNvPr id="30" name="Content Placeholder 2">
              <a:extLst>
                <a:ext uri="{FF2B5EF4-FFF2-40B4-BE49-F238E27FC236}">
                  <a16:creationId xmlns:a16="http://schemas.microsoft.com/office/drawing/2014/main" id="{1804274E-3EC7-38E4-02F5-ABFB89177E82}"/>
                </a:ext>
              </a:extLst>
            </p:cNvPr>
            <p:cNvSpPr txBox="1">
              <a:spLocks/>
            </p:cNvSpPr>
            <p:nvPr/>
          </p:nvSpPr>
          <p:spPr>
            <a:xfrm>
              <a:off x="1682144" y="4359902"/>
              <a:ext cx="2323676" cy="546735"/>
            </a:xfrm>
            <a:prstGeom prst="rect">
              <a:avLst/>
            </a:prstGeom>
          </p:spPr>
          <p:txBody>
            <a:bodyPr wrap="square">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0040"/>
                  </a:solidFill>
                  <a:effectLst/>
                  <a:uLnTx/>
                  <a:uFillTx/>
                  <a:latin typeface="Calibri" panose="020F0502020204030204" pitchFamily="34" charset="0"/>
                  <a:ea typeface="Calibri" panose="020F0502020204030204" pitchFamily="34" charset="0"/>
                  <a:cs typeface="Times New Roman" panose="02020603050405020304" pitchFamily="18" charset="0"/>
                </a:rPr>
                <a:t>T</a:t>
              </a:r>
              <a:r>
                <a:rPr kumimoji="0" lang="en-US" sz="2800" b="0" i="0" u="none" strike="noStrike" kern="1200" cap="none" spc="0" normalizeH="0" baseline="-25000" noProof="0" dirty="0">
                  <a:ln>
                    <a:noFill/>
                  </a:ln>
                  <a:solidFill>
                    <a:srgbClr val="000040"/>
                  </a:solidFill>
                  <a:effectLst/>
                  <a:uLnTx/>
                  <a:uFillTx/>
                  <a:latin typeface="Calibri" panose="020F0502020204030204" pitchFamily="34" charset="0"/>
                  <a:ea typeface="Calibri" panose="020F0502020204030204" pitchFamily="34" charset="0"/>
                  <a:cs typeface="Times New Roman" panose="02020603050405020304" pitchFamily="18" charset="0"/>
                </a:rPr>
                <a:t>537 cycles </a:t>
              </a:r>
              <a:r>
                <a:rPr kumimoji="0" lang="en-US" sz="2800" b="0" i="0" u="none" strike="noStrike" kern="1200" cap="none" spc="0" normalizeH="0" baseline="0" noProof="0" dirty="0">
                  <a:ln>
                    <a:noFill/>
                  </a:ln>
                  <a:solidFill>
                    <a:srgbClr val="000040"/>
                  </a:solidFill>
                  <a:effectLst/>
                  <a:uLnTx/>
                  <a:uFillTx/>
                  <a:latin typeface="Calibri" panose="020F0502020204030204" pitchFamily="34" charset="0"/>
                  <a:ea typeface="Calibri" panose="020F0502020204030204" pitchFamily="34" charset="0"/>
                  <a:cs typeface="Times New Roman" panose="02020603050405020304" pitchFamily="18" charset="0"/>
                </a:rPr>
                <a:t>~35%</a:t>
              </a:r>
            </a:p>
          </p:txBody>
        </p:sp>
        <p:cxnSp>
          <p:nvCxnSpPr>
            <p:cNvPr id="31" name="Straight Arrow Connector 30">
              <a:extLst>
                <a:ext uri="{FF2B5EF4-FFF2-40B4-BE49-F238E27FC236}">
                  <a16:creationId xmlns:a16="http://schemas.microsoft.com/office/drawing/2014/main" id="{3B671A10-07A9-64EA-3777-BCE64B6763FA}"/>
                </a:ext>
              </a:extLst>
            </p:cNvPr>
            <p:cNvCxnSpPr>
              <a:cxnSpLocks/>
            </p:cNvCxnSpPr>
            <p:nvPr/>
          </p:nvCxnSpPr>
          <p:spPr>
            <a:xfrm>
              <a:off x="2652012" y="4906637"/>
              <a:ext cx="0" cy="849812"/>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2" name="Content Placeholder 2">
            <a:extLst>
              <a:ext uri="{FF2B5EF4-FFF2-40B4-BE49-F238E27FC236}">
                <a16:creationId xmlns:a16="http://schemas.microsoft.com/office/drawing/2014/main" id="{3C319396-085C-DB8C-EC9D-A8473FBBFF78}"/>
              </a:ext>
            </a:extLst>
          </p:cNvPr>
          <p:cNvSpPr txBox="1">
            <a:spLocks/>
          </p:cNvSpPr>
          <p:nvPr/>
        </p:nvSpPr>
        <p:spPr>
          <a:xfrm>
            <a:off x="7110762" y="5803642"/>
            <a:ext cx="5006295" cy="1054358"/>
          </a:xfrm>
          <a:prstGeom prst="rect">
            <a:avLst/>
          </a:prstGeom>
        </p:spPr>
        <p:txBody>
          <a:bodyPr wrap="square">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rPr>
              <a:t>Other ‘bases’ may be more optimal than ‘digital’, depending on application</a:t>
            </a:r>
          </a:p>
        </p:txBody>
      </p:sp>
    </p:spTree>
    <p:extLst>
      <p:ext uri="{BB962C8B-B14F-4D97-AF65-F5344CB8AC3E}">
        <p14:creationId xmlns:p14="http://schemas.microsoft.com/office/powerpoint/2010/main" val="319708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500"/>
                                        <p:tgtEl>
                                          <p:spTgt spid="29"/>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phic 24">
            <a:extLst>
              <a:ext uri="{FF2B5EF4-FFF2-40B4-BE49-F238E27FC236}">
                <a16:creationId xmlns:a16="http://schemas.microsoft.com/office/drawing/2014/main" id="{B473F56E-299B-F955-D4C7-CB7481104B1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517225" y="2030220"/>
            <a:ext cx="4088205" cy="4033696"/>
          </a:xfrm>
          <a:prstGeom prst="rect">
            <a:avLst/>
          </a:prstGeom>
        </p:spPr>
      </p:pic>
      <p:sp>
        <p:nvSpPr>
          <p:cNvPr id="28" name="Content Placeholder 2">
            <a:extLst>
              <a:ext uri="{FF2B5EF4-FFF2-40B4-BE49-F238E27FC236}">
                <a16:creationId xmlns:a16="http://schemas.microsoft.com/office/drawing/2014/main" id="{8737DFA3-0CFE-77BB-92E5-63CCE8C786FD}"/>
              </a:ext>
            </a:extLst>
          </p:cNvPr>
          <p:cNvSpPr txBox="1">
            <a:spLocks/>
          </p:cNvSpPr>
          <p:nvPr/>
        </p:nvSpPr>
        <p:spPr>
          <a:xfrm>
            <a:off x="426939" y="1177287"/>
            <a:ext cx="11338121" cy="348757"/>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rPr>
              <a:t>While fiber-based memories must deal with fundamental dispersion and loss limitations, mirror coatings and active-switching technologies are continuously improving</a:t>
            </a:r>
          </a:p>
        </p:txBody>
      </p:sp>
      <p:sp>
        <p:nvSpPr>
          <p:cNvPr id="3" name="Content Placeholder 2">
            <a:extLst>
              <a:ext uri="{FF2B5EF4-FFF2-40B4-BE49-F238E27FC236}">
                <a16:creationId xmlns:a16="http://schemas.microsoft.com/office/drawing/2014/main" id="{73999694-DDE4-DA75-46F2-DD032FD6090B}"/>
              </a:ext>
            </a:extLst>
          </p:cNvPr>
          <p:cNvSpPr txBox="1">
            <a:spLocks/>
          </p:cNvSpPr>
          <p:nvPr/>
        </p:nvSpPr>
        <p:spPr>
          <a:xfrm>
            <a:off x="-331877" y="5117510"/>
            <a:ext cx="2129109" cy="348757"/>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000" b="0" i="0" u="none" strike="noStrike" kern="1200" cap="none" spc="0" normalizeH="0" baseline="0" noProof="0" dirty="0">
                <a:ln>
                  <a:noFill/>
                </a:ln>
                <a:solidFill>
                  <a:srgbClr val="00FFFF">
                    <a:lumMod val="20000"/>
                    <a:lumOff val="8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125-ns loop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000" b="0" i="0" u="none" strike="noStrike" kern="1200" cap="none" spc="0" normalizeH="0" baseline="0" noProof="0" dirty="0">
                <a:ln>
                  <a:noFill/>
                </a:ln>
                <a:solidFill>
                  <a:srgbClr val="00FFFF">
                    <a:lumMod val="20000"/>
                    <a:lumOff val="8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end-to-end efficiency</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srgbClr val="00FFFF">
                  <a:lumMod val="20000"/>
                  <a:lumOff val="8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FFFF">
                    <a:lumMod val="20000"/>
                    <a:lumOff val="8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4" name="Content Placeholder 2">
            <a:extLst>
              <a:ext uri="{FF2B5EF4-FFF2-40B4-BE49-F238E27FC236}">
                <a16:creationId xmlns:a16="http://schemas.microsoft.com/office/drawing/2014/main" id="{B4D92870-03B4-F259-9EA5-4AED0EB017E2}"/>
              </a:ext>
            </a:extLst>
          </p:cNvPr>
          <p:cNvSpPr txBox="1">
            <a:spLocks/>
          </p:cNvSpPr>
          <p:nvPr/>
        </p:nvSpPr>
        <p:spPr>
          <a:xfrm>
            <a:off x="9689803" y="5157577"/>
            <a:ext cx="2217699" cy="348757"/>
          </a:xfrm>
          <a:prstGeom prst="rect">
            <a:avLst/>
          </a:prstGeom>
        </p:spPr>
        <p:txBody>
          <a:bodyPr wrap="square">
            <a:no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000" b="0" i="0" u="none" strike="noStrike" kern="1200" cap="none" spc="0" normalizeH="0" baseline="0" noProof="0" dirty="0">
                <a:ln>
                  <a:noFill/>
                </a:ln>
                <a:solidFill>
                  <a:srgbClr val="00FFFF">
                    <a:lumMod val="20000"/>
                    <a:lumOff val="8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1.25-µs loop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000" b="0" i="0" u="none" strike="noStrike" kern="1200" cap="none" spc="0" normalizeH="0" baseline="0" noProof="0" dirty="0">
                <a:ln>
                  <a:noFill/>
                </a:ln>
                <a:solidFill>
                  <a:srgbClr val="00FFFF">
                    <a:lumMod val="20000"/>
                    <a:lumOff val="8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end-to-end efficiency</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US" sz="2800" b="0" i="0" u="none" strike="noStrike" kern="1200" cap="none" spc="0" normalizeH="0" baseline="0" noProof="0" dirty="0">
              <a:ln>
                <a:noFill/>
              </a:ln>
              <a:solidFill>
                <a:srgbClr val="00FFFF">
                  <a:lumMod val="20000"/>
                  <a:lumOff val="8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0" i="0" u="none" strike="noStrike" kern="1200" cap="none" spc="0" normalizeH="0" baseline="0" noProof="0" dirty="0">
                <a:ln>
                  <a:noFill/>
                </a:ln>
                <a:solidFill>
                  <a:srgbClr val="00FFFF">
                    <a:lumMod val="20000"/>
                    <a:lumOff val="8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7" name="Title 1">
            <a:extLst>
              <a:ext uri="{FF2B5EF4-FFF2-40B4-BE49-F238E27FC236}">
                <a16:creationId xmlns:a16="http://schemas.microsoft.com/office/drawing/2014/main" id="{01B6A8E3-DF5C-920D-CCDC-5A698041DE2D}"/>
              </a:ext>
            </a:extLst>
          </p:cNvPr>
          <p:cNvSpPr>
            <a:spLocks noGrp="1"/>
          </p:cNvSpPr>
          <p:nvPr>
            <p:ph type="title"/>
          </p:nvPr>
        </p:nvSpPr>
        <p:spPr>
          <a:xfrm>
            <a:off x="961067" y="-25419"/>
            <a:ext cx="10311592" cy="1412999"/>
          </a:xfrm>
        </p:spPr>
        <p:txBody>
          <a:bodyPr/>
          <a:lstStyle/>
          <a:p>
            <a:r>
              <a:rPr lang="en-US" b="0" dirty="0">
                <a:solidFill>
                  <a:schemeClr val="tx1"/>
                </a:solidFill>
                <a:latin typeface="Arial" panose="020B0604020202020204" pitchFamily="34" charset="0"/>
                <a:cs typeface="Arial" panose="020B0604020202020204" pitchFamily="34" charset="0"/>
              </a:rPr>
              <a:t>Memory performance limited by mirror reflectivity and polarization-switching efficiency </a:t>
            </a:r>
          </a:p>
        </p:txBody>
      </p:sp>
      <p:grpSp>
        <p:nvGrpSpPr>
          <p:cNvPr id="9" name="Group 8">
            <a:extLst>
              <a:ext uri="{FF2B5EF4-FFF2-40B4-BE49-F238E27FC236}">
                <a16:creationId xmlns:a16="http://schemas.microsoft.com/office/drawing/2014/main" id="{CAD58143-AF36-2119-C739-4CEC652DA115}"/>
              </a:ext>
            </a:extLst>
          </p:cNvPr>
          <p:cNvGrpSpPr/>
          <p:nvPr/>
        </p:nvGrpSpPr>
        <p:grpSpPr>
          <a:xfrm>
            <a:off x="6188922" y="2038857"/>
            <a:ext cx="3821352" cy="4033696"/>
            <a:chOff x="8039628" y="3304057"/>
            <a:chExt cx="3359891" cy="3315092"/>
          </a:xfrm>
        </p:grpSpPr>
        <p:pic>
          <p:nvPicPr>
            <p:cNvPr id="21" name="Graphic 20">
              <a:extLst>
                <a:ext uri="{FF2B5EF4-FFF2-40B4-BE49-F238E27FC236}">
                  <a16:creationId xmlns:a16="http://schemas.microsoft.com/office/drawing/2014/main" id="{532714D6-0CC1-FA45-BFF2-360B028273E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8039628" y="3304057"/>
              <a:ext cx="3359891" cy="3315092"/>
            </a:xfrm>
            <a:prstGeom prst="rect">
              <a:avLst/>
            </a:prstGeom>
          </p:spPr>
        </p:pic>
        <p:sp>
          <p:nvSpPr>
            <p:cNvPr id="13" name="5-Point Star 12">
              <a:extLst>
                <a:ext uri="{FF2B5EF4-FFF2-40B4-BE49-F238E27FC236}">
                  <a16:creationId xmlns:a16="http://schemas.microsoft.com/office/drawing/2014/main" id="{FAC8F1F6-DAF0-DFC3-BAAC-D346CE92EA9D}"/>
                </a:ext>
              </a:extLst>
            </p:cNvPr>
            <p:cNvSpPr/>
            <p:nvPr/>
          </p:nvSpPr>
          <p:spPr>
            <a:xfrm>
              <a:off x="8845422" y="3620278"/>
              <a:ext cx="91440" cy="914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ＭＳ Ｐゴシック"/>
                <a:cs typeface="+mn-cs"/>
              </a:endParaRPr>
            </a:p>
          </p:txBody>
        </p:sp>
        <p:sp>
          <p:nvSpPr>
            <p:cNvPr id="14" name="5-Point Star 13">
              <a:extLst>
                <a:ext uri="{FF2B5EF4-FFF2-40B4-BE49-F238E27FC236}">
                  <a16:creationId xmlns:a16="http://schemas.microsoft.com/office/drawing/2014/main" id="{8D36FE1A-EAF2-5DAC-8A52-1484D99DDA28}"/>
                </a:ext>
              </a:extLst>
            </p:cNvPr>
            <p:cNvSpPr/>
            <p:nvPr/>
          </p:nvSpPr>
          <p:spPr>
            <a:xfrm>
              <a:off x="9165778" y="3828661"/>
              <a:ext cx="91440" cy="914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ＭＳ Ｐゴシック"/>
                <a:cs typeface="+mn-cs"/>
              </a:endParaRPr>
            </a:p>
          </p:txBody>
        </p:sp>
        <p:sp>
          <p:nvSpPr>
            <p:cNvPr id="15" name="5-Point Star 14">
              <a:extLst>
                <a:ext uri="{FF2B5EF4-FFF2-40B4-BE49-F238E27FC236}">
                  <a16:creationId xmlns:a16="http://schemas.microsoft.com/office/drawing/2014/main" id="{B10E4F47-6F70-4522-D3C8-E8F7DA3522F1}"/>
                </a:ext>
              </a:extLst>
            </p:cNvPr>
            <p:cNvSpPr/>
            <p:nvPr/>
          </p:nvSpPr>
          <p:spPr>
            <a:xfrm>
              <a:off x="9579439" y="3999722"/>
              <a:ext cx="91440" cy="914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ＭＳ Ｐゴシック"/>
                <a:cs typeface="+mn-cs"/>
              </a:endParaRPr>
            </a:p>
          </p:txBody>
        </p:sp>
        <p:sp>
          <p:nvSpPr>
            <p:cNvPr id="16" name="5-Point Star 15">
              <a:extLst>
                <a:ext uri="{FF2B5EF4-FFF2-40B4-BE49-F238E27FC236}">
                  <a16:creationId xmlns:a16="http://schemas.microsoft.com/office/drawing/2014/main" id="{5D014412-2E05-B20C-76A9-38A20DE4C98D}"/>
                </a:ext>
              </a:extLst>
            </p:cNvPr>
            <p:cNvSpPr/>
            <p:nvPr/>
          </p:nvSpPr>
          <p:spPr>
            <a:xfrm>
              <a:off x="9899795" y="4114800"/>
              <a:ext cx="91440" cy="914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ＭＳ Ｐゴシック"/>
                <a:cs typeface="+mn-cs"/>
              </a:endParaRPr>
            </a:p>
          </p:txBody>
        </p:sp>
        <p:sp>
          <p:nvSpPr>
            <p:cNvPr id="17" name="5-Point Star 16">
              <a:extLst>
                <a:ext uri="{FF2B5EF4-FFF2-40B4-BE49-F238E27FC236}">
                  <a16:creationId xmlns:a16="http://schemas.microsoft.com/office/drawing/2014/main" id="{8409A0E9-05D4-0EBE-56F4-DD493A893214}"/>
                </a:ext>
              </a:extLst>
            </p:cNvPr>
            <p:cNvSpPr/>
            <p:nvPr/>
          </p:nvSpPr>
          <p:spPr>
            <a:xfrm>
              <a:off x="10220151" y="4285861"/>
              <a:ext cx="91440" cy="914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ＭＳ Ｐゴシック"/>
                <a:cs typeface="+mn-cs"/>
              </a:endParaRPr>
            </a:p>
          </p:txBody>
        </p:sp>
        <p:sp>
          <p:nvSpPr>
            <p:cNvPr id="18" name="5-Point Star 17">
              <a:extLst>
                <a:ext uri="{FF2B5EF4-FFF2-40B4-BE49-F238E27FC236}">
                  <a16:creationId xmlns:a16="http://schemas.microsoft.com/office/drawing/2014/main" id="{E328B7EA-A07F-E8FB-9F2D-E79A5858BBE3}"/>
                </a:ext>
              </a:extLst>
            </p:cNvPr>
            <p:cNvSpPr/>
            <p:nvPr/>
          </p:nvSpPr>
          <p:spPr>
            <a:xfrm>
              <a:off x="10540507" y="4400939"/>
              <a:ext cx="91440" cy="914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ＭＳ Ｐゴシック"/>
                <a:cs typeface="+mn-cs"/>
              </a:endParaRPr>
            </a:p>
          </p:txBody>
        </p:sp>
        <p:sp>
          <p:nvSpPr>
            <p:cNvPr id="19" name="5-Point Star 18">
              <a:extLst>
                <a:ext uri="{FF2B5EF4-FFF2-40B4-BE49-F238E27FC236}">
                  <a16:creationId xmlns:a16="http://schemas.microsoft.com/office/drawing/2014/main" id="{C3087541-2F40-0FCB-E380-93F2804857F6}"/>
                </a:ext>
              </a:extLst>
            </p:cNvPr>
            <p:cNvSpPr/>
            <p:nvPr/>
          </p:nvSpPr>
          <p:spPr>
            <a:xfrm>
              <a:off x="10860863" y="4516017"/>
              <a:ext cx="91440" cy="914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ＭＳ Ｐゴシック"/>
                <a:cs typeface="+mn-cs"/>
              </a:endParaRPr>
            </a:p>
          </p:txBody>
        </p:sp>
        <p:sp>
          <p:nvSpPr>
            <p:cNvPr id="20" name="5-Point Star 19">
              <a:extLst>
                <a:ext uri="{FF2B5EF4-FFF2-40B4-BE49-F238E27FC236}">
                  <a16:creationId xmlns:a16="http://schemas.microsoft.com/office/drawing/2014/main" id="{89E97567-FCF7-FFC2-2AFD-712E6D6AACA4}"/>
                </a:ext>
              </a:extLst>
            </p:cNvPr>
            <p:cNvSpPr/>
            <p:nvPr/>
          </p:nvSpPr>
          <p:spPr>
            <a:xfrm>
              <a:off x="11181219" y="4631095"/>
              <a:ext cx="91440" cy="91440"/>
            </a:xfrm>
            <a:prstGeom prst="star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mic Sans MS"/>
                <a:ea typeface="ＭＳ Ｐゴシック"/>
                <a:cs typeface="+mn-cs"/>
              </a:endParaRPr>
            </a:p>
          </p:txBody>
        </p:sp>
      </p:grpSp>
      <p:sp>
        <p:nvSpPr>
          <p:cNvPr id="2" name="Content Placeholder 2">
            <a:extLst>
              <a:ext uri="{FF2B5EF4-FFF2-40B4-BE49-F238E27FC236}">
                <a16:creationId xmlns:a16="http://schemas.microsoft.com/office/drawing/2014/main" id="{417FFCC5-DCC9-BE8C-CAFB-C5A60079B177}"/>
              </a:ext>
            </a:extLst>
          </p:cNvPr>
          <p:cNvSpPr txBox="1">
            <a:spLocks/>
          </p:cNvSpPr>
          <p:nvPr/>
        </p:nvSpPr>
        <p:spPr>
          <a:xfrm>
            <a:off x="1540325" y="6219335"/>
            <a:ext cx="11338121" cy="348757"/>
          </a:xfrm>
          <a:prstGeom prst="rect">
            <a:avLst/>
          </a:prstGeom>
        </p:spPr>
        <p:txBody>
          <a:bodyPr wrap="square">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Times New Roman" panose="02020603050405020304" pitchFamily="18" charset="0"/>
              </a:rPr>
              <a:t>Can synchronize up to ~1000 time bins.  Even better with QND!</a:t>
            </a:r>
          </a:p>
        </p:txBody>
      </p:sp>
    </p:spTree>
    <p:extLst>
      <p:ext uri="{BB962C8B-B14F-4D97-AF65-F5344CB8AC3E}">
        <p14:creationId xmlns:p14="http://schemas.microsoft.com/office/powerpoint/2010/main" val="209288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1C93CDD-DBB5-45CC-8ADE-F58E53B08DD3}"/>
              </a:ext>
            </a:extLst>
          </p:cNvPr>
          <p:cNvSpPr/>
          <p:nvPr/>
        </p:nvSpPr>
        <p:spPr>
          <a:xfrm>
            <a:off x="0" y="0"/>
            <a:ext cx="12192000" cy="6858000"/>
          </a:xfrm>
          <a:prstGeom prst="rect">
            <a:avLst/>
          </a:prstGeom>
          <a:noFill/>
          <a:ln w="635000">
            <a:solidFill>
              <a:srgbClr val="E84A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AE34F31-4F53-4543-96C2-9EC7408601D9}"/>
              </a:ext>
            </a:extLst>
          </p:cNvPr>
          <p:cNvSpPr txBox="1"/>
          <p:nvPr/>
        </p:nvSpPr>
        <p:spPr>
          <a:xfrm rot="606815">
            <a:off x="-2145724" y="-1626132"/>
            <a:ext cx="5108231" cy="8806851"/>
          </a:xfrm>
          <a:prstGeom prst="rect">
            <a:avLst/>
          </a:prstGeom>
          <a:blipFill dpi="0" rotWithShape="1">
            <a:blip r:embed="rId3" cstate="print">
              <a:extLst>
                <a:ext uri="{28A0092B-C50C-407E-A947-70E740481C1C}">
                  <a14:useLocalDpi xmlns:a14="http://schemas.microsoft.com/office/drawing/2010/main"/>
                </a:ext>
              </a:extLst>
            </a:blip>
            <a:srcRect/>
            <a:tile tx="0" ty="0" sx="100000" sy="100000" flip="none" algn="tl"/>
          </a:bli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9E363FA3-EFBD-4C15-9C14-5C2DB059EB47}"/>
              </a:ext>
            </a:extLst>
          </p:cNvPr>
          <p:cNvSpPr>
            <a:spLocks noGrp="1"/>
          </p:cNvSpPr>
          <p:nvPr>
            <p:ph type="ctrTitle"/>
          </p:nvPr>
        </p:nvSpPr>
        <p:spPr>
          <a:xfrm>
            <a:off x="3392352" y="934483"/>
            <a:ext cx="8466592" cy="1466831"/>
          </a:xfrm>
        </p:spPr>
        <p:txBody>
          <a:bodyPr>
            <a:noAutofit/>
          </a:bodyPr>
          <a:lstStyle/>
          <a:p>
            <a:r>
              <a:rPr lang="en-US" sz="4000" b="1" dirty="0"/>
              <a:t>Pretty Advanced Quantum Networking</a:t>
            </a:r>
            <a:endParaRPr lang="en-US" sz="4000" dirty="0">
              <a:solidFill>
                <a:schemeClr val="bg1"/>
              </a:solidFill>
            </a:endParaRPr>
          </a:p>
        </p:txBody>
      </p:sp>
      <p:sp>
        <p:nvSpPr>
          <p:cNvPr id="7" name="Subtitle 2">
            <a:extLst>
              <a:ext uri="{FF2B5EF4-FFF2-40B4-BE49-F238E27FC236}">
                <a16:creationId xmlns:a16="http://schemas.microsoft.com/office/drawing/2014/main" id="{2B4B3278-D9A8-4ECD-A0FE-208657D5437F}"/>
              </a:ext>
            </a:extLst>
          </p:cNvPr>
          <p:cNvSpPr>
            <a:spLocks noGrp="1"/>
          </p:cNvSpPr>
          <p:nvPr>
            <p:ph type="subTitle" idx="1"/>
          </p:nvPr>
        </p:nvSpPr>
        <p:spPr>
          <a:xfrm>
            <a:off x="3248245" y="2755898"/>
            <a:ext cx="8769169" cy="1655762"/>
          </a:xfrm>
        </p:spPr>
        <p:txBody>
          <a:bodyPr>
            <a:normAutofit/>
          </a:bodyPr>
          <a:lstStyle/>
          <a:p>
            <a:pPr algn="l"/>
            <a:r>
              <a:rPr lang="en-US" sz="3600" dirty="0"/>
              <a:t>Paul G. </a:t>
            </a:r>
            <a:r>
              <a:rPr lang="en-US" sz="3600" dirty="0" err="1"/>
              <a:t>Kwiat</a:t>
            </a:r>
            <a:endParaRPr lang="en-US" sz="3600" dirty="0"/>
          </a:p>
        </p:txBody>
      </p:sp>
      <p:sp>
        <p:nvSpPr>
          <p:cNvPr id="8" name="Rectangle 7">
            <a:extLst>
              <a:ext uri="{FF2B5EF4-FFF2-40B4-BE49-F238E27FC236}">
                <a16:creationId xmlns:a16="http://schemas.microsoft.com/office/drawing/2014/main" id="{2DCAF567-E035-4988-8C58-1D4DD70FE54D}"/>
              </a:ext>
            </a:extLst>
          </p:cNvPr>
          <p:cNvSpPr/>
          <p:nvPr/>
        </p:nvSpPr>
        <p:spPr>
          <a:xfrm>
            <a:off x="3129603" y="3465065"/>
            <a:ext cx="8654005"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Department of Physics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Quantum Information Science &amp; Technology Center (IQUIST)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University of Illinois Urbana-Champaign</a:t>
            </a:r>
          </a:p>
        </p:txBody>
      </p:sp>
      <p:pic>
        <p:nvPicPr>
          <p:cNvPr id="13" name="Picture 12">
            <a:extLst>
              <a:ext uri="{FF2B5EF4-FFF2-40B4-BE49-F238E27FC236}">
                <a16:creationId xmlns:a16="http://schemas.microsoft.com/office/drawing/2014/main" id="{661B9860-2A78-4285-902F-1BF6C57CC82C}"/>
              </a:ext>
            </a:extLst>
          </p:cNvPr>
          <p:cNvPicPr>
            <a:picLocks noChangeAspect="1"/>
          </p:cNvPicPr>
          <p:nvPr/>
        </p:nvPicPr>
        <p:blipFill>
          <a:blip r:embed="rId4"/>
          <a:stretch>
            <a:fillRect/>
          </a:stretch>
        </p:blipFill>
        <p:spPr>
          <a:xfrm>
            <a:off x="2578611" y="5473709"/>
            <a:ext cx="3392351" cy="747547"/>
          </a:xfrm>
          <a:prstGeom prst="rect">
            <a:avLst/>
          </a:prstGeom>
        </p:spPr>
      </p:pic>
      <p:cxnSp>
        <p:nvCxnSpPr>
          <p:cNvPr id="16" name="Straight Connector 15">
            <a:extLst>
              <a:ext uri="{FF2B5EF4-FFF2-40B4-BE49-F238E27FC236}">
                <a16:creationId xmlns:a16="http://schemas.microsoft.com/office/drawing/2014/main" id="{447E5571-DD06-4116-8E29-F59F5E18A3DA}"/>
              </a:ext>
            </a:extLst>
          </p:cNvPr>
          <p:cNvCxnSpPr>
            <a:cxnSpLocks/>
          </p:cNvCxnSpPr>
          <p:nvPr/>
        </p:nvCxnSpPr>
        <p:spPr>
          <a:xfrm flipH="1">
            <a:off x="1997635" y="-613458"/>
            <a:ext cx="1485707" cy="8218025"/>
          </a:xfrm>
          <a:prstGeom prst="line">
            <a:avLst/>
          </a:prstGeom>
          <a:ln w="317500">
            <a:solidFill>
              <a:srgbClr val="E84A27"/>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58C6B40-56B0-4217-A652-394F6EACA6D4}"/>
              </a:ext>
            </a:extLst>
          </p:cNvPr>
          <p:cNvSpPr/>
          <p:nvPr/>
        </p:nvSpPr>
        <p:spPr>
          <a:xfrm>
            <a:off x="-301062" y="201281"/>
            <a:ext cx="3392352" cy="206210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Kwiat</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panose="020F0502020204030204"/>
                <a:ea typeface="+mn-ea"/>
                <a:cs typeface="+mn-cs"/>
              </a:rPr>
              <a:t>Quantum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Calibri" panose="020F0502020204030204"/>
                <a:ea typeface="+mn-ea"/>
                <a:cs typeface="+mn-cs"/>
              </a:rPr>
              <a:t>Information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Group</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494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Sources, Sources</a:t>
            </a:r>
          </a:p>
        </p:txBody>
      </p:sp>
      <p:sp>
        <p:nvSpPr>
          <p:cNvPr id="3" name="Slide Number Placeholder 84">
            <a:extLst>
              <a:ext uri="{FF2B5EF4-FFF2-40B4-BE49-F238E27FC236}">
                <a16:creationId xmlns:a16="http://schemas.microsoft.com/office/drawing/2014/main" id="{C5C51F54-6802-B65C-24C5-0702C1374042}"/>
              </a:ext>
            </a:extLst>
          </p:cNvPr>
          <p:cNvSpPr>
            <a:spLocks noGrp="1"/>
          </p:cNvSpPr>
          <p:nvPr>
            <p:ph type="sldNum" sz="quarter" idx="12"/>
          </p:nvPr>
        </p:nvSpPr>
        <p:spPr>
          <a:xfrm>
            <a:off x="9448798" y="64731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835F5-48DE-483F-8570-43BCBC4365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EAD92554-C4B0-03E4-8FCC-AE139F2FCD36}"/>
              </a:ext>
            </a:extLst>
          </p:cNvPr>
          <p:cNvSpPr/>
          <p:nvPr/>
        </p:nvSpPr>
        <p:spPr>
          <a:xfrm>
            <a:off x="192150" y="1659285"/>
            <a:ext cx="11807696"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High brightness = many pairs/second (but NOT many pairs/pulse)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High heralding efficiency = reduced effect of multi-pair events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High purity = factorizable joint spectral amplitude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‘swappable’ entanglement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a:sym typeface="Wingdings" pitchFamily="2" charset="2"/>
            </a:endParaRPr>
          </a:p>
        </p:txBody>
      </p:sp>
    </p:spTree>
    <p:extLst>
      <p:ext uri="{BB962C8B-B14F-4D97-AF65-F5344CB8AC3E}">
        <p14:creationId xmlns:p14="http://schemas.microsoft.com/office/powerpoint/2010/main" val="33397817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D11C2-0F4A-294D-9D81-3AABCC8CFD71}"/>
              </a:ext>
            </a:extLst>
          </p:cNvPr>
          <p:cNvSpPr>
            <a:spLocks noGrp="1"/>
          </p:cNvSpPr>
          <p:nvPr>
            <p:ph type="title"/>
          </p:nvPr>
        </p:nvSpPr>
        <p:spPr/>
        <p:txBody>
          <a:bodyPr/>
          <a:lstStyle/>
          <a:p>
            <a:r>
              <a:rPr lang="en-US" dirty="0"/>
              <a:t>Photon Pair Source – Joint Spectral Intensity Simulation</a:t>
            </a:r>
          </a:p>
        </p:txBody>
      </p:sp>
      <p:pic>
        <p:nvPicPr>
          <p:cNvPr id="3" name="Picture 2" descr="Image preview">
            <a:extLst>
              <a:ext uri="{FF2B5EF4-FFF2-40B4-BE49-F238E27FC236}">
                <a16:creationId xmlns:a16="http://schemas.microsoft.com/office/drawing/2014/main" id="{23D09467-B2DA-FD46-AF84-ACE8E51BD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57" y="2084838"/>
            <a:ext cx="4260244" cy="31951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F1ABF8D-6245-954C-8224-2B658F4D948D}"/>
              </a:ext>
            </a:extLst>
          </p:cNvPr>
          <p:cNvPicPr>
            <a:picLocks noChangeAspect="1"/>
          </p:cNvPicPr>
          <p:nvPr/>
        </p:nvPicPr>
        <p:blipFill>
          <a:blip r:embed="rId3"/>
          <a:stretch>
            <a:fillRect/>
          </a:stretch>
        </p:blipFill>
        <p:spPr>
          <a:xfrm>
            <a:off x="5026848" y="2145163"/>
            <a:ext cx="5934760" cy="4635391"/>
          </a:xfrm>
          <a:prstGeom prst="rect">
            <a:avLst/>
          </a:prstGeom>
        </p:spPr>
      </p:pic>
      <p:cxnSp>
        <p:nvCxnSpPr>
          <p:cNvPr id="5" name="Straight Arrow Connector 4">
            <a:extLst>
              <a:ext uri="{FF2B5EF4-FFF2-40B4-BE49-F238E27FC236}">
                <a16:creationId xmlns:a16="http://schemas.microsoft.com/office/drawing/2014/main" id="{7C4C245A-CD48-A24B-9549-E8BA2DDBEC86}"/>
              </a:ext>
            </a:extLst>
          </p:cNvPr>
          <p:cNvCxnSpPr/>
          <p:nvPr/>
        </p:nvCxnSpPr>
        <p:spPr>
          <a:xfrm flipV="1">
            <a:off x="4060375" y="5626371"/>
            <a:ext cx="931108" cy="20284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E8F56CD9-7B04-8642-9CC9-879F10F032E2}"/>
              </a:ext>
            </a:extLst>
          </p:cNvPr>
          <p:cNvSpPr txBox="1"/>
          <p:nvPr/>
        </p:nvSpPr>
        <p:spPr>
          <a:xfrm>
            <a:off x="1724507" y="5576603"/>
            <a:ext cx="2248442" cy="645690"/>
          </a:xfrm>
          <a:prstGeom prst="rect">
            <a:avLst/>
          </a:prstGeom>
          <a:noFill/>
        </p:spPr>
        <p:txBody>
          <a:bodyPr wrap="square" rtlCol="0">
            <a:spAutoFit/>
          </a:bodyPr>
          <a:lstStyle/>
          <a:p>
            <a:pPr defTabSz="913680"/>
            <a:r>
              <a:rPr lang="en-US" sz="1798" dirty="0">
                <a:solidFill>
                  <a:prstClr val="black"/>
                </a:solidFill>
                <a:latin typeface="Calibri" panose="020F0502020204030204"/>
              </a:rPr>
              <a:t>E</a:t>
            </a:r>
            <a:r>
              <a:rPr lang="en-US" altLang="zh-CN" sz="1798" dirty="0">
                <a:solidFill>
                  <a:prstClr val="black"/>
                </a:solidFill>
                <a:latin typeface="Calibri" panose="020F0502020204030204"/>
                <a:ea typeface="等线" panose="02010600030101010101" pitchFamily="2" charset="-122"/>
              </a:rPr>
              <a:t>xpected purity with 1.5ps pump</a:t>
            </a:r>
            <a:endParaRPr lang="en-US" sz="1798" dirty="0">
              <a:solidFill>
                <a:prstClr val="black"/>
              </a:solidFill>
              <a:latin typeface="Calibri" panose="020F0502020204030204"/>
            </a:endParaRPr>
          </a:p>
        </p:txBody>
      </p:sp>
      <p:sp>
        <p:nvSpPr>
          <p:cNvPr id="7" name="Slide Number Placeholder 6">
            <a:extLst>
              <a:ext uri="{FF2B5EF4-FFF2-40B4-BE49-F238E27FC236}">
                <a16:creationId xmlns:a16="http://schemas.microsoft.com/office/drawing/2014/main" id="{325FEF20-1141-5240-891D-951DA22897C3}"/>
              </a:ext>
            </a:extLst>
          </p:cNvPr>
          <p:cNvSpPr>
            <a:spLocks noGrp="1"/>
          </p:cNvSpPr>
          <p:nvPr>
            <p:ph type="sldNum" sz="quarter" idx="12"/>
          </p:nvPr>
        </p:nvSpPr>
        <p:spPr/>
        <p:txBody>
          <a:bodyPr/>
          <a:lstStyle/>
          <a:p>
            <a:pPr defTabSz="913680"/>
            <a:fld id="{398B71F6-63FF-495C-992E-40FB3D909B9B}" type="slidenum">
              <a:rPr lang="en-US">
                <a:solidFill>
                  <a:prstClr val="black">
                    <a:tint val="75000"/>
                  </a:prstClr>
                </a:solidFill>
                <a:latin typeface="Calibri" panose="020F0502020204030204"/>
              </a:rPr>
              <a:pPr defTabSz="913680"/>
              <a:t>21</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381921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D75DF-8AAE-4C6C-A0CA-8E377D41D7D3}"/>
              </a:ext>
            </a:extLst>
          </p:cNvPr>
          <p:cNvSpPr>
            <a:spLocks noGrp="1"/>
          </p:cNvSpPr>
          <p:nvPr>
            <p:ph type="title"/>
          </p:nvPr>
        </p:nvSpPr>
        <p:spPr/>
        <p:txBody>
          <a:bodyPr/>
          <a:lstStyle/>
          <a:p>
            <a:r>
              <a:rPr lang="en-US" dirty="0"/>
              <a:t>Nearly-degenerate source around 775 nm</a:t>
            </a:r>
          </a:p>
        </p:txBody>
      </p:sp>
      <mc:AlternateContent xmlns:mc="http://schemas.openxmlformats.org/markup-compatibility/2006" xmlns:a14="http://schemas.microsoft.com/office/drawing/2010/main">
        <mc:Choice Requires="a14">
          <p:graphicFrame>
            <p:nvGraphicFramePr>
              <p:cNvPr id="6" name="Table 6">
                <a:extLst>
                  <a:ext uri="{FF2B5EF4-FFF2-40B4-BE49-F238E27FC236}">
                    <a16:creationId xmlns:a16="http://schemas.microsoft.com/office/drawing/2014/main" id="{3F95CBF0-4979-4C4B-9F75-A7A398D7E344}"/>
                  </a:ext>
                </a:extLst>
              </p:cNvPr>
              <p:cNvGraphicFramePr>
                <a:graphicFrameLocks noGrp="1"/>
              </p:cNvGraphicFramePr>
              <p:nvPr/>
            </p:nvGraphicFramePr>
            <p:xfrm>
              <a:off x="409959" y="2240444"/>
              <a:ext cx="5924192" cy="3708400"/>
            </p:xfrm>
            <a:graphic>
              <a:graphicData uri="http://schemas.openxmlformats.org/drawingml/2006/table">
                <a:tbl>
                  <a:tblPr firstCol="1" bandRow="1">
                    <a:tableStyleId>{073A0DAA-6AF3-43AB-8588-CEC1D06C72B9}</a:tableStyleId>
                  </a:tblPr>
                  <a:tblGrid>
                    <a:gridCol w="2606196">
                      <a:extLst>
                        <a:ext uri="{9D8B030D-6E8A-4147-A177-3AD203B41FA5}">
                          <a16:colId xmlns:a16="http://schemas.microsoft.com/office/drawing/2014/main" val="887875560"/>
                        </a:ext>
                      </a:extLst>
                    </a:gridCol>
                    <a:gridCol w="3317996">
                      <a:extLst>
                        <a:ext uri="{9D8B030D-6E8A-4147-A177-3AD203B41FA5}">
                          <a16:colId xmlns:a16="http://schemas.microsoft.com/office/drawing/2014/main" val="693666793"/>
                        </a:ext>
                      </a:extLst>
                    </a:gridCol>
                  </a:tblGrid>
                  <a:tr h="370840">
                    <a:tc>
                      <a:txBody>
                        <a:bodyPr/>
                        <a:lstStyle/>
                        <a:p>
                          <a:r>
                            <a:rPr lang="en-US" dirty="0"/>
                            <a:t>Pump Wavelength</a:t>
                          </a:r>
                        </a:p>
                      </a:txBody>
                      <a:tcPr/>
                    </a:tc>
                    <a:tc>
                      <a:txBody>
                        <a:bodyPr/>
                        <a:lstStyle/>
                        <a:p>
                          <a:r>
                            <a:rPr lang="en-US" dirty="0"/>
                            <a:t>387.484 nm</a:t>
                          </a:r>
                        </a:p>
                      </a:txBody>
                      <a:tcPr/>
                    </a:tc>
                    <a:extLst>
                      <a:ext uri="{0D108BD9-81ED-4DB2-BD59-A6C34878D82A}">
                        <a16:rowId xmlns:a16="http://schemas.microsoft.com/office/drawing/2014/main" val="2579809456"/>
                      </a:ext>
                    </a:extLst>
                  </a:tr>
                  <a:tr h="370840">
                    <a:tc>
                      <a:txBody>
                        <a:bodyPr/>
                        <a:lstStyle/>
                        <a:p>
                          <a:r>
                            <a:rPr lang="en-US" dirty="0"/>
                            <a:t>Crystal</a:t>
                          </a:r>
                        </a:p>
                      </a:txBody>
                      <a:tcPr/>
                    </a:tc>
                    <a:tc>
                      <a:txBody>
                        <a:bodyPr/>
                        <a:lstStyle/>
                        <a:p>
                          <a:r>
                            <a:rPr lang="en-US" dirty="0"/>
                            <a:t>ppKTP e → o + o</a:t>
                          </a:r>
                        </a:p>
                      </a:txBody>
                      <a:tcPr/>
                    </a:tc>
                    <a:extLst>
                      <a:ext uri="{0D108BD9-81ED-4DB2-BD59-A6C34878D82A}">
                        <a16:rowId xmlns:a16="http://schemas.microsoft.com/office/drawing/2014/main" val="2175944459"/>
                      </a:ext>
                    </a:extLst>
                  </a:tr>
                  <a:tr h="370840">
                    <a:tc>
                      <a:txBody>
                        <a:bodyPr/>
                        <a:lstStyle/>
                        <a:p>
                          <a:r>
                            <a:rPr lang="en-US" dirty="0"/>
                            <a:t>Pulse Width</a:t>
                          </a:r>
                        </a:p>
                      </a:txBody>
                      <a:tcPr/>
                    </a:tc>
                    <a:tc>
                      <a:txBody>
                        <a:bodyPr/>
                        <a:lstStyle/>
                        <a:p>
                          <a:r>
                            <a:rPr lang="en-US" dirty="0"/>
                            <a:t>1 </a:t>
                          </a:r>
                          <a:r>
                            <a:rPr lang="en-US" dirty="0" err="1"/>
                            <a:t>ps</a:t>
                          </a:r>
                          <a:endParaRPr lang="en-US" dirty="0"/>
                        </a:p>
                      </a:txBody>
                      <a:tcPr/>
                    </a:tc>
                    <a:extLst>
                      <a:ext uri="{0D108BD9-81ED-4DB2-BD59-A6C34878D82A}">
                        <a16:rowId xmlns:a16="http://schemas.microsoft.com/office/drawing/2014/main" val="1890831892"/>
                      </a:ext>
                    </a:extLst>
                  </a:tr>
                  <a:tr h="370840">
                    <a:tc>
                      <a:txBody>
                        <a:bodyPr/>
                        <a:lstStyle/>
                        <a:p>
                          <a:r>
                            <a:rPr lang="en-US" dirty="0"/>
                            <a:t>Repetition Rate</a:t>
                          </a:r>
                        </a:p>
                      </a:txBody>
                      <a:tcPr/>
                    </a:tc>
                    <a:tc>
                      <a:txBody>
                        <a:bodyPr/>
                        <a:lstStyle/>
                        <a:p>
                          <a:r>
                            <a:rPr lang="en-US" dirty="0"/>
                            <a:t>1 GHz</a:t>
                          </a:r>
                        </a:p>
                      </a:txBody>
                      <a:tcPr/>
                    </a:tc>
                    <a:extLst>
                      <a:ext uri="{0D108BD9-81ED-4DB2-BD59-A6C34878D82A}">
                        <a16:rowId xmlns:a16="http://schemas.microsoft.com/office/drawing/2014/main" val="4235145760"/>
                      </a:ext>
                    </a:extLst>
                  </a:tr>
                  <a:tr h="370840">
                    <a:tc>
                      <a:txBody>
                        <a:bodyPr/>
                        <a:lstStyle/>
                        <a:p>
                          <a:r>
                            <a:rPr lang="en-US" dirty="0"/>
                            <a:t>Crystal Length</a:t>
                          </a:r>
                        </a:p>
                      </a:txBody>
                      <a:tcPr/>
                    </a:tc>
                    <a:tc>
                      <a:txBody>
                        <a:bodyPr/>
                        <a:lstStyle/>
                        <a:p>
                          <a:r>
                            <a:rPr lang="en-US" dirty="0"/>
                            <a:t>3 mm</a:t>
                          </a:r>
                        </a:p>
                      </a:txBody>
                      <a:tcPr/>
                    </a:tc>
                    <a:extLst>
                      <a:ext uri="{0D108BD9-81ED-4DB2-BD59-A6C34878D82A}">
                        <a16:rowId xmlns:a16="http://schemas.microsoft.com/office/drawing/2014/main" val="3448076962"/>
                      </a:ext>
                    </a:extLst>
                  </a:tr>
                  <a:tr h="370840">
                    <a:tc>
                      <a:txBody>
                        <a:bodyPr/>
                        <a:lstStyle/>
                        <a:p>
                          <a:r>
                            <a:rPr lang="en-US" dirty="0"/>
                            <a:t>Beam waists (</a:t>
                          </a:r>
                          <a:r>
                            <a:rPr lang="en-US" dirty="0" err="1"/>
                            <a:t>p,s,i</a:t>
                          </a:r>
                          <a:r>
                            <a:rPr lang="en-US" dirty="0"/>
                            <a:t>)</a:t>
                          </a:r>
                        </a:p>
                      </a:txBody>
                      <a:tcPr/>
                    </a:tc>
                    <a:tc>
                      <a:txBody>
                        <a:bodyPr/>
                        <a:lstStyle/>
                        <a:p>
                          <a:r>
                            <a:rPr lang="en-US" dirty="0"/>
                            <a:t>10 um, 12 um, 12 um</a:t>
                          </a:r>
                        </a:p>
                      </a:txBody>
                      <a:tcPr/>
                    </a:tc>
                    <a:extLst>
                      <a:ext uri="{0D108BD9-81ED-4DB2-BD59-A6C34878D82A}">
                        <a16:rowId xmlns:a16="http://schemas.microsoft.com/office/drawing/2014/main" val="3490719539"/>
                      </a:ext>
                    </a:extLst>
                  </a:tr>
                  <a:tr h="370840">
                    <a:tc>
                      <a:txBody>
                        <a:bodyPr/>
                        <a:lstStyle/>
                        <a:p>
                          <a:r>
                            <a:rPr lang="en-US" dirty="0"/>
                            <a:t>Signal/Idler Filter</a:t>
                          </a:r>
                        </a:p>
                      </a:txBody>
                      <a:tcPr/>
                    </a:tc>
                    <a:tc>
                      <a:txBody>
                        <a:bodyPr/>
                        <a:lstStyle/>
                        <a:p>
                          <a:r>
                            <a:rPr lang="en-US" dirty="0"/>
                            <a:t>0.75 nm</a:t>
                          </a:r>
                        </a:p>
                      </a:txBody>
                      <a:tcPr/>
                    </a:tc>
                    <a:extLst>
                      <a:ext uri="{0D108BD9-81ED-4DB2-BD59-A6C34878D82A}">
                        <a16:rowId xmlns:a16="http://schemas.microsoft.com/office/drawing/2014/main" val="1657292415"/>
                      </a:ext>
                    </a:extLst>
                  </a:tr>
                  <a:tr h="370840">
                    <a:tc>
                      <a:txBody>
                        <a:bodyPr/>
                        <a:lstStyle/>
                        <a:p>
                          <a:r>
                            <a:rPr lang="en-US" dirty="0"/>
                            <a:t>Approximate Brightness</a:t>
                          </a:r>
                        </a:p>
                      </a:txBody>
                      <a:tcPr/>
                    </a:tc>
                    <a:tc>
                      <a:txBody>
                        <a:bodyPr/>
                        <a:lstStyle/>
                        <a:p>
                          <a14:m>
                            <m:oMath xmlns:m="http://schemas.openxmlformats.org/officeDocument/2006/math">
                              <m:r>
                                <a:rPr lang="en-US" b="0" smtClean="0">
                                  <a:latin typeface="Cambria Math" panose="02040503050406030204" pitchFamily="18" charset="0"/>
                                </a:rPr>
                                <m:t>6.39</m:t>
                              </m:r>
                              <m:r>
                                <a:rPr lang="en-US" b="0" i="0" smtClean="0">
                                  <a:latin typeface="Cambria Math" panose="02040503050406030204" pitchFamily="18" charset="0"/>
                                </a:rPr>
                                <m:t>(43.2)</m:t>
                              </m:r>
                            </m:oMath>
                          </a14:m>
                          <a:r>
                            <a:rPr lang="en-US" dirty="0"/>
                            <a:t> x </a:t>
                          </a:r>
                          <a14:m>
                            <m:oMath xmlns:m="http://schemas.openxmlformats.org/officeDocument/2006/math">
                              <m:sSup>
                                <m:sSupPr>
                                  <m:ctrlPr>
                                    <a:rPr lang="en-US" b="0" i="1" smtClean="0">
                                      <a:latin typeface="Cambria Math" panose="02040503050406030204" pitchFamily="18" charset="0"/>
                                    </a:rPr>
                                  </m:ctrlPr>
                                </m:sSupPr>
                                <m:e>
                                  <m:r>
                                    <a:rPr lang="en-US" b="0" smtClean="0">
                                      <a:latin typeface="Cambria Math" panose="02040503050406030204" pitchFamily="18" charset="0"/>
                                    </a:rPr>
                                    <m:t>10</m:t>
                                  </m:r>
                                </m:e>
                                <m:sup>
                                  <m:r>
                                    <a:rPr lang="en-US" b="0" smtClean="0">
                                      <a:latin typeface="Cambria Math" panose="02040503050406030204" pitchFamily="18" charset="0"/>
                                    </a:rPr>
                                    <m:t>−5</m:t>
                                  </m:r>
                                </m:sup>
                              </m:sSup>
                            </m:oMath>
                          </a14:m>
                          <a:r>
                            <a:rPr lang="en-US" dirty="0"/>
                            <a:t> cc/</a:t>
                          </a:r>
                          <a:r>
                            <a:rPr lang="en-US" dirty="0" err="1"/>
                            <a:t>mW•pulse</a:t>
                          </a:r>
                          <a:endParaRPr lang="en-US" dirty="0"/>
                        </a:p>
                      </a:txBody>
                      <a:tcPr/>
                    </a:tc>
                    <a:extLst>
                      <a:ext uri="{0D108BD9-81ED-4DB2-BD59-A6C34878D82A}">
                        <a16:rowId xmlns:a16="http://schemas.microsoft.com/office/drawing/2014/main" val="428646053"/>
                      </a:ext>
                    </a:extLst>
                  </a:tr>
                  <a:tr h="370840">
                    <a:tc>
                      <a:txBody>
                        <a:bodyPr/>
                        <a:lstStyle/>
                        <a:p>
                          <a:r>
                            <a:rPr lang="en-US" dirty="0"/>
                            <a:t>Heralding Efficiency</a:t>
                          </a:r>
                        </a:p>
                      </a:txBody>
                      <a:tcPr/>
                    </a:tc>
                    <a:tc>
                      <a:txBody>
                        <a:bodyPr/>
                        <a:lstStyle/>
                        <a:p>
                          <a:r>
                            <a:rPr lang="en-US" dirty="0"/>
                            <a:t>91%</a:t>
                          </a:r>
                        </a:p>
                      </a:txBody>
                      <a:tcPr/>
                    </a:tc>
                    <a:extLst>
                      <a:ext uri="{0D108BD9-81ED-4DB2-BD59-A6C34878D82A}">
                        <a16:rowId xmlns:a16="http://schemas.microsoft.com/office/drawing/2014/main" val="662781183"/>
                      </a:ext>
                    </a:extLst>
                  </a:tr>
                  <a:tr h="370840">
                    <a:tc>
                      <a:txBody>
                        <a:bodyPr/>
                        <a:lstStyle/>
                        <a:p>
                          <a:r>
                            <a:rPr lang="en-US" dirty="0"/>
                            <a:t>Purity</a:t>
                          </a:r>
                        </a:p>
                      </a:txBody>
                      <a:tcPr/>
                    </a:tc>
                    <a:tc>
                      <a:txBody>
                        <a:bodyPr/>
                        <a:lstStyle/>
                        <a:p>
                          <a:r>
                            <a:rPr lang="en-US" dirty="0"/>
                            <a:t>81%</a:t>
                          </a:r>
                        </a:p>
                      </a:txBody>
                      <a:tcPr/>
                    </a:tc>
                    <a:extLst>
                      <a:ext uri="{0D108BD9-81ED-4DB2-BD59-A6C34878D82A}">
                        <a16:rowId xmlns:a16="http://schemas.microsoft.com/office/drawing/2014/main" val="2608405108"/>
                      </a:ext>
                    </a:extLst>
                  </a:tr>
                </a:tbl>
              </a:graphicData>
            </a:graphic>
          </p:graphicFrame>
        </mc:Choice>
        <mc:Fallback xmlns="">
          <p:graphicFrame>
            <p:nvGraphicFramePr>
              <p:cNvPr id="6" name="Table 6">
                <a:extLst>
                  <a:ext uri="{FF2B5EF4-FFF2-40B4-BE49-F238E27FC236}">
                    <a16:creationId xmlns:a16="http://schemas.microsoft.com/office/drawing/2014/main" id="{3F95CBF0-4979-4C4B-9F75-A7A398D7E344}"/>
                  </a:ext>
                </a:extLst>
              </p:cNvPr>
              <p:cNvGraphicFramePr>
                <a:graphicFrameLocks noGrp="1"/>
              </p:cNvGraphicFramePr>
              <p:nvPr>
                <p:extLst>
                  <p:ext uri="{D42A27DB-BD31-4B8C-83A1-F6EECF244321}">
                    <p14:modId xmlns:p14="http://schemas.microsoft.com/office/powerpoint/2010/main" val="3746271721"/>
                  </p:ext>
                </p:extLst>
              </p:nvPr>
            </p:nvGraphicFramePr>
            <p:xfrm>
              <a:off x="409959" y="2240444"/>
              <a:ext cx="5924192" cy="3713544"/>
            </p:xfrm>
            <a:graphic>
              <a:graphicData uri="http://schemas.openxmlformats.org/drawingml/2006/table">
                <a:tbl>
                  <a:tblPr firstCol="1" bandRow="1">
                    <a:tableStyleId>{073A0DAA-6AF3-43AB-8588-CEC1D06C72B9}</a:tableStyleId>
                  </a:tblPr>
                  <a:tblGrid>
                    <a:gridCol w="2606196">
                      <a:extLst>
                        <a:ext uri="{9D8B030D-6E8A-4147-A177-3AD203B41FA5}">
                          <a16:colId xmlns:a16="http://schemas.microsoft.com/office/drawing/2014/main" val="887875560"/>
                        </a:ext>
                      </a:extLst>
                    </a:gridCol>
                    <a:gridCol w="3317996">
                      <a:extLst>
                        <a:ext uri="{9D8B030D-6E8A-4147-A177-3AD203B41FA5}">
                          <a16:colId xmlns:a16="http://schemas.microsoft.com/office/drawing/2014/main" val="693666793"/>
                        </a:ext>
                      </a:extLst>
                    </a:gridCol>
                  </a:tblGrid>
                  <a:tr h="370840">
                    <a:tc>
                      <a:txBody>
                        <a:bodyPr/>
                        <a:lstStyle/>
                        <a:p>
                          <a:r>
                            <a:rPr lang="en-US" dirty="0"/>
                            <a:t>Pump Wavelength</a:t>
                          </a:r>
                        </a:p>
                      </a:txBody>
                      <a:tcPr/>
                    </a:tc>
                    <a:tc>
                      <a:txBody>
                        <a:bodyPr/>
                        <a:lstStyle/>
                        <a:p>
                          <a:r>
                            <a:rPr lang="en-US" dirty="0"/>
                            <a:t>387.484 nm</a:t>
                          </a:r>
                        </a:p>
                      </a:txBody>
                      <a:tcPr/>
                    </a:tc>
                    <a:extLst>
                      <a:ext uri="{0D108BD9-81ED-4DB2-BD59-A6C34878D82A}">
                        <a16:rowId xmlns:a16="http://schemas.microsoft.com/office/drawing/2014/main" val="2579809456"/>
                      </a:ext>
                    </a:extLst>
                  </a:tr>
                  <a:tr h="370840">
                    <a:tc>
                      <a:txBody>
                        <a:bodyPr/>
                        <a:lstStyle/>
                        <a:p>
                          <a:r>
                            <a:rPr lang="en-US" dirty="0"/>
                            <a:t>Crystal</a:t>
                          </a:r>
                        </a:p>
                      </a:txBody>
                      <a:tcPr/>
                    </a:tc>
                    <a:tc>
                      <a:txBody>
                        <a:bodyPr/>
                        <a:lstStyle/>
                        <a:p>
                          <a:r>
                            <a:rPr lang="en-US" dirty="0"/>
                            <a:t>ppKTP e → o + o</a:t>
                          </a:r>
                        </a:p>
                      </a:txBody>
                      <a:tcPr/>
                    </a:tc>
                    <a:extLst>
                      <a:ext uri="{0D108BD9-81ED-4DB2-BD59-A6C34878D82A}">
                        <a16:rowId xmlns:a16="http://schemas.microsoft.com/office/drawing/2014/main" val="2175944459"/>
                      </a:ext>
                    </a:extLst>
                  </a:tr>
                  <a:tr h="370840">
                    <a:tc>
                      <a:txBody>
                        <a:bodyPr/>
                        <a:lstStyle/>
                        <a:p>
                          <a:r>
                            <a:rPr lang="en-US" dirty="0"/>
                            <a:t>Pulse Width</a:t>
                          </a:r>
                        </a:p>
                      </a:txBody>
                      <a:tcPr/>
                    </a:tc>
                    <a:tc>
                      <a:txBody>
                        <a:bodyPr/>
                        <a:lstStyle/>
                        <a:p>
                          <a:r>
                            <a:rPr lang="en-US" dirty="0"/>
                            <a:t>1 </a:t>
                          </a:r>
                          <a:r>
                            <a:rPr lang="en-US" dirty="0" err="1"/>
                            <a:t>ps</a:t>
                          </a:r>
                          <a:endParaRPr lang="en-US" dirty="0"/>
                        </a:p>
                      </a:txBody>
                      <a:tcPr/>
                    </a:tc>
                    <a:extLst>
                      <a:ext uri="{0D108BD9-81ED-4DB2-BD59-A6C34878D82A}">
                        <a16:rowId xmlns:a16="http://schemas.microsoft.com/office/drawing/2014/main" val="1890831892"/>
                      </a:ext>
                    </a:extLst>
                  </a:tr>
                  <a:tr h="370840">
                    <a:tc>
                      <a:txBody>
                        <a:bodyPr/>
                        <a:lstStyle/>
                        <a:p>
                          <a:r>
                            <a:rPr lang="en-US" dirty="0"/>
                            <a:t>Repetition Rate</a:t>
                          </a:r>
                        </a:p>
                      </a:txBody>
                      <a:tcPr/>
                    </a:tc>
                    <a:tc>
                      <a:txBody>
                        <a:bodyPr/>
                        <a:lstStyle/>
                        <a:p>
                          <a:r>
                            <a:rPr lang="en-US" dirty="0"/>
                            <a:t>1 GHz</a:t>
                          </a:r>
                        </a:p>
                      </a:txBody>
                      <a:tcPr/>
                    </a:tc>
                    <a:extLst>
                      <a:ext uri="{0D108BD9-81ED-4DB2-BD59-A6C34878D82A}">
                        <a16:rowId xmlns:a16="http://schemas.microsoft.com/office/drawing/2014/main" val="4235145760"/>
                      </a:ext>
                    </a:extLst>
                  </a:tr>
                  <a:tr h="370840">
                    <a:tc>
                      <a:txBody>
                        <a:bodyPr/>
                        <a:lstStyle/>
                        <a:p>
                          <a:r>
                            <a:rPr lang="en-US" dirty="0"/>
                            <a:t>Crystal Length</a:t>
                          </a:r>
                        </a:p>
                      </a:txBody>
                      <a:tcPr/>
                    </a:tc>
                    <a:tc>
                      <a:txBody>
                        <a:bodyPr/>
                        <a:lstStyle/>
                        <a:p>
                          <a:r>
                            <a:rPr lang="en-US" dirty="0"/>
                            <a:t>3 mm</a:t>
                          </a:r>
                        </a:p>
                      </a:txBody>
                      <a:tcPr/>
                    </a:tc>
                    <a:extLst>
                      <a:ext uri="{0D108BD9-81ED-4DB2-BD59-A6C34878D82A}">
                        <a16:rowId xmlns:a16="http://schemas.microsoft.com/office/drawing/2014/main" val="3448076962"/>
                      </a:ext>
                    </a:extLst>
                  </a:tr>
                  <a:tr h="370840">
                    <a:tc>
                      <a:txBody>
                        <a:bodyPr/>
                        <a:lstStyle/>
                        <a:p>
                          <a:r>
                            <a:rPr lang="en-US" dirty="0"/>
                            <a:t>Beam waists (</a:t>
                          </a:r>
                          <a:r>
                            <a:rPr lang="en-US" dirty="0" err="1"/>
                            <a:t>p,s,i</a:t>
                          </a:r>
                          <a:r>
                            <a:rPr lang="en-US" dirty="0"/>
                            <a:t>)</a:t>
                          </a:r>
                        </a:p>
                      </a:txBody>
                      <a:tcPr/>
                    </a:tc>
                    <a:tc>
                      <a:txBody>
                        <a:bodyPr/>
                        <a:lstStyle/>
                        <a:p>
                          <a:r>
                            <a:rPr lang="en-US" dirty="0"/>
                            <a:t>10 um, 12 um, 12 um</a:t>
                          </a:r>
                        </a:p>
                      </a:txBody>
                      <a:tcPr/>
                    </a:tc>
                    <a:extLst>
                      <a:ext uri="{0D108BD9-81ED-4DB2-BD59-A6C34878D82A}">
                        <a16:rowId xmlns:a16="http://schemas.microsoft.com/office/drawing/2014/main" val="3490719539"/>
                      </a:ext>
                    </a:extLst>
                  </a:tr>
                  <a:tr h="370840">
                    <a:tc>
                      <a:txBody>
                        <a:bodyPr/>
                        <a:lstStyle/>
                        <a:p>
                          <a:r>
                            <a:rPr lang="en-US" dirty="0"/>
                            <a:t>Signal/Idler Filter</a:t>
                          </a:r>
                        </a:p>
                      </a:txBody>
                      <a:tcPr/>
                    </a:tc>
                    <a:tc>
                      <a:txBody>
                        <a:bodyPr/>
                        <a:lstStyle/>
                        <a:p>
                          <a:r>
                            <a:rPr lang="en-US" dirty="0"/>
                            <a:t>0.75 nm</a:t>
                          </a:r>
                        </a:p>
                      </a:txBody>
                      <a:tcPr/>
                    </a:tc>
                    <a:extLst>
                      <a:ext uri="{0D108BD9-81ED-4DB2-BD59-A6C34878D82A}">
                        <a16:rowId xmlns:a16="http://schemas.microsoft.com/office/drawing/2014/main" val="1657292415"/>
                      </a:ext>
                    </a:extLst>
                  </a:tr>
                  <a:tr h="375984">
                    <a:tc>
                      <a:txBody>
                        <a:bodyPr/>
                        <a:lstStyle/>
                        <a:p>
                          <a:r>
                            <a:rPr lang="en-US" dirty="0"/>
                            <a:t>Approximate Brightness</a:t>
                          </a:r>
                        </a:p>
                      </a:txBody>
                      <a:tcPr/>
                    </a:tc>
                    <a:tc>
                      <a:txBody>
                        <a:bodyPr/>
                        <a:lstStyle/>
                        <a:p>
                          <a:endParaRPr lang="en-US"/>
                        </a:p>
                      </a:txBody>
                      <a:tcPr>
                        <a:blipFill>
                          <a:blip r:embed="rId2"/>
                          <a:stretch>
                            <a:fillRect l="-78716" t="-695161" r="-367" b="-220968"/>
                          </a:stretch>
                        </a:blipFill>
                      </a:tcPr>
                    </a:tc>
                    <a:extLst>
                      <a:ext uri="{0D108BD9-81ED-4DB2-BD59-A6C34878D82A}">
                        <a16:rowId xmlns:a16="http://schemas.microsoft.com/office/drawing/2014/main" val="428646053"/>
                      </a:ext>
                    </a:extLst>
                  </a:tr>
                  <a:tr h="370840">
                    <a:tc>
                      <a:txBody>
                        <a:bodyPr/>
                        <a:lstStyle/>
                        <a:p>
                          <a:r>
                            <a:rPr lang="en-US" dirty="0"/>
                            <a:t>Heralding Efficiency</a:t>
                          </a:r>
                        </a:p>
                      </a:txBody>
                      <a:tcPr/>
                    </a:tc>
                    <a:tc>
                      <a:txBody>
                        <a:bodyPr/>
                        <a:lstStyle/>
                        <a:p>
                          <a:r>
                            <a:rPr lang="en-US" dirty="0"/>
                            <a:t>91%</a:t>
                          </a:r>
                        </a:p>
                      </a:txBody>
                      <a:tcPr/>
                    </a:tc>
                    <a:extLst>
                      <a:ext uri="{0D108BD9-81ED-4DB2-BD59-A6C34878D82A}">
                        <a16:rowId xmlns:a16="http://schemas.microsoft.com/office/drawing/2014/main" val="662781183"/>
                      </a:ext>
                    </a:extLst>
                  </a:tr>
                  <a:tr h="370840">
                    <a:tc>
                      <a:txBody>
                        <a:bodyPr/>
                        <a:lstStyle/>
                        <a:p>
                          <a:r>
                            <a:rPr lang="en-US" dirty="0"/>
                            <a:t>Purity</a:t>
                          </a:r>
                        </a:p>
                      </a:txBody>
                      <a:tcPr/>
                    </a:tc>
                    <a:tc>
                      <a:txBody>
                        <a:bodyPr/>
                        <a:lstStyle/>
                        <a:p>
                          <a:r>
                            <a:rPr lang="en-US" dirty="0"/>
                            <a:t>81%</a:t>
                          </a:r>
                        </a:p>
                      </a:txBody>
                      <a:tcPr/>
                    </a:tc>
                    <a:extLst>
                      <a:ext uri="{0D108BD9-81ED-4DB2-BD59-A6C34878D82A}">
                        <a16:rowId xmlns:a16="http://schemas.microsoft.com/office/drawing/2014/main" val="2608405108"/>
                      </a:ext>
                    </a:extLst>
                  </a:tr>
                </a:tbl>
              </a:graphicData>
            </a:graphic>
          </p:graphicFrame>
        </mc:Fallback>
      </mc:AlternateContent>
      <p:pic>
        <p:nvPicPr>
          <p:cNvPr id="9" name="Picture 8" descr="A rainbow colored spectrum with a spectrum of colors&#10;&#10;Description automatically generated with medium confidence">
            <a:extLst>
              <a:ext uri="{FF2B5EF4-FFF2-40B4-BE49-F238E27FC236}">
                <a16:creationId xmlns:a16="http://schemas.microsoft.com/office/drawing/2014/main" id="{8CB54C39-1852-3AF1-00A3-F73B522FD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4151" y="1765698"/>
            <a:ext cx="5839377" cy="4389129"/>
          </a:xfrm>
          <a:prstGeom prst="rect">
            <a:avLst/>
          </a:prstGeom>
        </p:spPr>
      </p:pic>
      <p:sp>
        <p:nvSpPr>
          <p:cNvPr id="14" name="TextBox 13">
            <a:extLst>
              <a:ext uri="{FF2B5EF4-FFF2-40B4-BE49-F238E27FC236}">
                <a16:creationId xmlns:a16="http://schemas.microsoft.com/office/drawing/2014/main" id="{D938C06A-5241-5E04-F2B4-D3E85D469AC8}"/>
              </a:ext>
            </a:extLst>
          </p:cNvPr>
          <p:cNvSpPr txBox="1"/>
          <p:nvPr/>
        </p:nvSpPr>
        <p:spPr>
          <a:xfrm>
            <a:off x="955344" y="1633739"/>
            <a:ext cx="7710985" cy="369332"/>
          </a:xfrm>
          <a:prstGeom prst="rect">
            <a:avLst/>
          </a:prstGeom>
          <a:noFill/>
        </p:spPr>
        <p:txBody>
          <a:bodyPr wrap="square" rtlCol="0">
            <a:spAutoFit/>
          </a:bodyPr>
          <a:lstStyle/>
          <a:p>
            <a:r>
              <a:rPr lang="en-US" dirty="0"/>
              <a:t>Slightly modified poling period to center JSI</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A98CBEB-F3E1-278D-A220-222F3C2F51AA}"/>
                  </a:ext>
                </a:extLst>
              </p:cNvPr>
              <p:cNvSpPr txBox="1"/>
              <p:nvPr/>
            </p:nvSpPr>
            <p:spPr>
              <a:xfrm>
                <a:off x="0" y="6581766"/>
                <a:ext cx="10058400" cy="287066"/>
              </a:xfrm>
              <a:prstGeom prst="rect">
                <a:avLst/>
              </a:prstGeom>
              <a:noFill/>
            </p:spPr>
            <p:txBody>
              <a:bodyPr wrap="square" rtlCol="0">
                <a:spAutoFit/>
              </a:bodyPr>
              <a:lstStyle/>
              <a:p>
                <a14:m>
                  <m:oMath xmlns:m="http://schemas.openxmlformats.org/officeDocument/2006/math">
                    <m:sSup>
                      <m:sSupPr>
                        <m:ctrlPr>
                          <a:rPr lang="en-US" sz="1200" i="1" smtClean="0">
                            <a:latin typeface="Cambria Math" panose="02040503050406030204" pitchFamily="18" charset="0"/>
                          </a:rPr>
                        </m:ctrlPr>
                      </m:sSupPr>
                      <m:e/>
                      <m:sup>
                        <m:r>
                          <a:rPr lang="en-US" sz="1200" b="0" i="1" smtClean="0">
                            <a:latin typeface="Cambria Math" panose="02040503050406030204" pitchFamily="18" charset="0"/>
                          </a:rPr>
                          <m:t>∗</m:t>
                        </m:r>
                      </m:sup>
                    </m:sSup>
                  </m:oMath>
                </a14:m>
                <a:r>
                  <a:rPr lang="en-US" sz="1200" i="1" dirty="0"/>
                  <a:t>Values have not been experimentally scaled/verified, where the effective nonlinear coefficient is set to 1 (2.6) pm/V.</a:t>
                </a:r>
              </a:p>
            </p:txBody>
          </p:sp>
        </mc:Choice>
        <mc:Fallback xmlns="">
          <p:sp>
            <p:nvSpPr>
              <p:cNvPr id="17" name="TextBox 16">
                <a:extLst>
                  <a:ext uri="{FF2B5EF4-FFF2-40B4-BE49-F238E27FC236}">
                    <a16:creationId xmlns:a16="http://schemas.microsoft.com/office/drawing/2014/main" id="{8A98CBEB-F3E1-278D-A220-222F3C2F51AA}"/>
                  </a:ext>
                </a:extLst>
              </p:cNvPr>
              <p:cNvSpPr txBox="1">
                <a:spLocks noRot="1" noChangeAspect="1" noMove="1" noResize="1" noEditPoints="1" noAdjustHandles="1" noChangeArrowheads="1" noChangeShapeType="1" noTextEdit="1"/>
              </p:cNvSpPr>
              <p:nvPr/>
            </p:nvSpPr>
            <p:spPr>
              <a:xfrm>
                <a:off x="0" y="6581766"/>
                <a:ext cx="10058400" cy="287066"/>
              </a:xfrm>
              <a:prstGeom prst="rect">
                <a:avLst/>
              </a:prstGeom>
              <a:blipFill>
                <a:blip r:embed="rId4"/>
                <a:stretch>
                  <a:fillRect b="-17021"/>
                </a:stretch>
              </a:blipFill>
            </p:spPr>
            <p:txBody>
              <a:bodyPr/>
              <a:lstStyle/>
              <a:p>
                <a:r>
                  <a:rPr lang="en-US">
                    <a:noFill/>
                  </a:rPr>
                  <a:t> </a:t>
                </a:r>
              </a:p>
            </p:txBody>
          </p:sp>
        </mc:Fallback>
      </mc:AlternateContent>
    </p:spTree>
    <p:extLst>
      <p:ext uri="{BB962C8B-B14F-4D97-AF65-F5344CB8AC3E}">
        <p14:creationId xmlns:p14="http://schemas.microsoft.com/office/powerpoint/2010/main" val="1520895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D75DF-8AAE-4C6C-A0CA-8E377D41D7D3}"/>
              </a:ext>
            </a:extLst>
          </p:cNvPr>
          <p:cNvSpPr>
            <a:spLocks noGrp="1"/>
          </p:cNvSpPr>
          <p:nvPr>
            <p:ph type="title"/>
          </p:nvPr>
        </p:nvSpPr>
        <p:spPr/>
        <p:txBody>
          <a:bodyPr/>
          <a:lstStyle/>
          <a:p>
            <a:r>
              <a:rPr lang="en-US" dirty="0"/>
              <a:t>Non-Degenerate Source</a:t>
            </a:r>
          </a:p>
        </p:txBody>
      </p:sp>
      <mc:AlternateContent xmlns:mc="http://schemas.openxmlformats.org/markup-compatibility/2006" xmlns:a14="http://schemas.microsoft.com/office/drawing/2010/main">
        <mc:Choice Requires="a14">
          <p:graphicFrame>
            <p:nvGraphicFramePr>
              <p:cNvPr id="6" name="Table 6">
                <a:extLst>
                  <a:ext uri="{FF2B5EF4-FFF2-40B4-BE49-F238E27FC236}">
                    <a16:creationId xmlns:a16="http://schemas.microsoft.com/office/drawing/2014/main" id="{3F95CBF0-4979-4C4B-9F75-A7A398D7E344}"/>
                  </a:ext>
                </a:extLst>
              </p:cNvPr>
              <p:cNvGraphicFramePr>
                <a:graphicFrameLocks noGrp="1"/>
              </p:cNvGraphicFramePr>
              <p:nvPr/>
            </p:nvGraphicFramePr>
            <p:xfrm>
              <a:off x="409958" y="2240444"/>
              <a:ext cx="6100023" cy="3708400"/>
            </p:xfrm>
            <a:graphic>
              <a:graphicData uri="http://schemas.openxmlformats.org/drawingml/2006/table">
                <a:tbl>
                  <a:tblPr firstCol="1" bandRow="1">
                    <a:tableStyleId>{073A0DAA-6AF3-43AB-8588-CEC1D06C72B9}</a:tableStyleId>
                  </a:tblPr>
                  <a:tblGrid>
                    <a:gridCol w="2602189">
                      <a:extLst>
                        <a:ext uri="{9D8B030D-6E8A-4147-A177-3AD203B41FA5}">
                          <a16:colId xmlns:a16="http://schemas.microsoft.com/office/drawing/2014/main" val="887875560"/>
                        </a:ext>
                      </a:extLst>
                    </a:gridCol>
                    <a:gridCol w="3497834">
                      <a:extLst>
                        <a:ext uri="{9D8B030D-6E8A-4147-A177-3AD203B41FA5}">
                          <a16:colId xmlns:a16="http://schemas.microsoft.com/office/drawing/2014/main" val="693666793"/>
                        </a:ext>
                      </a:extLst>
                    </a:gridCol>
                  </a:tblGrid>
                  <a:tr h="370840">
                    <a:tc>
                      <a:txBody>
                        <a:bodyPr/>
                        <a:lstStyle/>
                        <a:p>
                          <a:r>
                            <a:rPr lang="en-US" dirty="0"/>
                            <a:t>Pump Wavelength</a:t>
                          </a:r>
                        </a:p>
                      </a:txBody>
                      <a:tcPr/>
                    </a:tc>
                    <a:tc>
                      <a:txBody>
                        <a:bodyPr/>
                        <a:lstStyle/>
                        <a:p>
                          <a:r>
                            <a:rPr lang="en-US" dirty="0"/>
                            <a:t>520 nm</a:t>
                          </a:r>
                        </a:p>
                      </a:txBody>
                      <a:tcPr/>
                    </a:tc>
                    <a:extLst>
                      <a:ext uri="{0D108BD9-81ED-4DB2-BD59-A6C34878D82A}">
                        <a16:rowId xmlns:a16="http://schemas.microsoft.com/office/drawing/2014/main" val="2579809456"/>
                      </a:ext>
                    </a:extLst>
                  </a:tr>
                  <a:tr h="370840">
                    <a:tc>
                      <a:txBody>
                        <a:bodyPr/>
                        <a:lstStyle/>
                        <a:p>
                          <a:r>
                            <a:rPr lang="en-US" dirty="0"/>
                            <a:t>Crystal</a:t>
                          </a:r>
                        </a:p>
                      </a:txBody>
                      <a:tcPr/>
                    </a:tc>
                    <a:tc>
                      <a:txBody>
                        <a:bodyPr/>
                        <a:lstStyle/>
                        <a:p>
                          <a:r>
                            <a:rPr lang="en-US" dirty="0"/>
                            <a:t>ppKTP e → e + o</a:t>
                          </a:r>
                        </a:p>
                      </a:txBody>
                      <a:tcPr/>
                    </a:tc>
                    <a:extLst>
                      <a:ext uri="{0D108BD9-81ED-4DB2-BD59-A6C34878D82A}">
                        <a16:rowId xmlns:a16="http://schemas.microsoft.com/office/drawing/2014/main" val="2175944459"/>
                      </a:ext>
                    </a:extLst>
                  </a:tr>
                  <a:tr h="370840">
                    <a:tc>
                      <a:txBody>
                        <a:bodyPr/>
                        <a:lstStyle/>
                        <a:p>
                          <a:r>
                            <a:rPr lang="en-US" dirty="0"/>
                            <a:t>Pulse Width</a:t>
                          </a:r>
                        </a:p>
                      </a:txBody>
                      <a:tcPr/>
                    </a:tc>
                    <a:tc>
                      <a:txBody>
                        <a:bodyPr/>
                        <a:lstStyle/>
                        <a:p>
                          <a:r>
                            <a:rPr lang="en-US" dirty="0"/>
                            <a:t>2 </a:t>
                          </a:r>
                          <a:r>
                            <a:rPr lang="en-US" dirty="0" err="1"/>
                            <a:t>ps</a:t>
                          </a:r>
                          <a:endParaRPr lang="en-US" dirty="0"/>
                        </a:p>
                      </a:txBody>
                      <a:tcPr/>
                    </a:tc>
                    <a:extLst>
                      <a:ext uri="{0D108BD9-81ED-4DB2-BD59-A6C34878D82A}">
                        <a16:rowId xmlns:a16="http://schemas.microsoft.com/office/drawing/2014/main" val="1890831892"/>
                      </a:ext>
                    </a:extLst>
                  </a:tr>
                  <a:tr h="370840">
                    <a:tc>
                      <a:txBody>
                        <a:bodyPr/>
                        <a:lstStyle/>
                        <a:p>
                          <a:r>
                            <a:rPr lang="en-US" dirty="0"/>
                            <a:t>Repetition Rate</a:t>
                          </a:r>
                        </a:p>
                      </a:txBody>
                      <a:tcPr/>
                    </a:tc>
                    <a:tc>
                      <a:txBody>
                        <a:bodyPr/>
                        <a:lstStyle/>
                        <a:p>
                          <a:r>
                            <a:rPr lang="en-US" dirty="0"/>
                            <a:t>1 GHz</a:t>
                          </a:r>
                        </a:p>
                      </a:txBody>
                      <a:tcPr/>
                    </a:tc>
                    <a:extLst>
                      <a:ext uri="{0D108BD9-81ED-4DB2-BD59-A6C34878D82A}">
                        <a16:rowId xmlns:a16="http://schemas.microsoft.com/office/drawing/2014/main" val="4235145760"/>
                      </a:ext>
                    </a:extLst>
                  </a:tr>
                  <a:tr h="370840">
                    <a:tc>
                      <a:txBody>
                        <a:bodyPr/>
                        <a:lstStyle/>
                        <a:p>
                          <a:r>
                            <a:rPr lang="en-US" dirty="0"/>
                            <a:t>Crystal Length</a:t>
                          </a:r>
                        </a:p>
                      </a:txBody>
                      <a:tcPr/>
                    </a:tc>
                    <a:tc>
                      <a:txBody>
                        <a:bodyPr/>
                        <a:lstStyle/>
                        <a:p>
                          <a:r>
                            <a:rPr lang="en-US" dirty="0"/>
                            <a:t>20 mm</a:t>
                          </a:r>
                        </a:p>
                      </a:txBody>
                      <a:tcPr/>
                    </a:tc>
                    <a:extLst>
                      <a:ext uri="{0D108BD9-81ED-4DB2-BD59-A6C34878D82A}">
                        <a16:rowId xmlns:a16="http://schemas.microsoft.com/office/drawing/2014/main" val="3448076962"/>
                      </a:ext>
                    </a:extLst>
                  </a:tr>
                  <a:tr h="370840">
                    <a:tc>
                      <a:txBody>
                        <a:bodyPr/>
                        <a:lstStyle/>
                        <a:p>
                          <a:r>
                            <a:rPr lang="en-US" dirty="0"/>
                            <a:t>Beam waists (</a:t>
                          </a:r>
                          <a:r>
                            <a:rPr lang="en-US" dirty="0" err="1"/>
                            <a:t>p,s,i</a:t>
                          </a:r>
                          <a:r>
                            <a:rPr lang="en-US" dirty="0"/>
                            <a:t>)</a:t>
                          </a:r>
                        </a:p>
                      </a:txBody>
                      <a:tcPr/>
                    </a:tc>
                    <a:tc>
                      <a:txBody>
                        <a:bodyPr/>
                        <a:lstStyle/>
                        <a:p>
                          <a:r>
                            <a:rPr lang="en-US" dirty="0"/>
                            <a:t>18 um, 33 um, 22 um</a:t>
                          </a:r>
                        </a:p>
                      </a:txBody>
                      <a:tcPr/>
                    </a:tc>
                    <a:extLst>
                      <a:ext uri="{0D108BD9-81ED-4DB2-BD59-A6C34878D82A}">
                        <a16:rowId xmlns:a16="http://schemas.microsoft.com/office/drawing/2014/main" val="3490719539"/>
                      </a:ext>
                    </a:extLst>
                  </a:tr>
                  <a:tr h="370840">
                    <a:tc>
                      <a:txBody>
                        <a:bodyPr/>
                        <a:lstStyle/>
                        <a:p>
                          <a:r>
                            <a:rPr lang="en-US" dirty="0" err="1"/>
                            <a:t>Signal,Idler</a:t>
                          </a:r>
                          <a:r>
                            <a:rPr lang="en-US" dirty="0"/>
                            <a:t> Filter</a:t>
                          </a:r>
                        </a:p>
                      </a:txBody>
                      <a:tcPr/>
                    </a:tc>
                    <a:tc>
                      <a:txBody>
                        <a:bodyPr/>
                        <a:lstStyle/>
                        <a:p>
                          <a:r>
                            <a:rPr lang="en-US" dirty="0"/>
                            <a:t> 1 nm, 1 nm</a:t>
                          </a:r>
                        </a:p>
                      </a:txBody>
                      <a:tcPr/>
                    </a:tc>
                    <a:extLst>
                      <a:ext uri="{0D108BD9-81ED-4DB2-BD59-A6C34878D82A}">
                        <a16:rowId xmlns:a16="http://schemas.microsoft.com/office/drawing/2014/main" val="1657292415"/>
                      </a:ext>
                    </a:extLst>
                  </a:tr>
                  <a:tr h="370840">
                    <a:tc>
                      <a:txBody>
                        <a:bodyPr/>
                        <a:lstStyle/>
                        <a:p>
                          <a:r>
                            <a:rPr lang="en-US" dirty="0"/>
                            <a:t>Approximate </a:t>
                          </a:r>
                          <a:r>
                            <a:rPr lang="en-US" dirty="0" err="1"/>
                            <a:t>Brightne</a:t>
                          </a:r>
                          <a14:m>
                            <m:oMath xmlns:m="http://schemas.openxmlformats.org/officeDocument/2006/math">
                              <m:r>
                                <a:rPr lang="en-US" b="1" i="0" smtClean="0">
                                  <a:latin typeface="Cambria Math" panose="02040503050406030204" pitchFamily="18" charset="0"/>
                                </a:rPr>
                                <m:t>𝐬</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𝒔</m:t>
                                  </m:r>
                                </m:e>
                                <m:sup>
                                  <m:r>
                                    <a:rPr lang="en-US" b="1" i="1" smtClean="0">
                                      <a:latin typeface="Cambria Math" panose="02040503050406030204" pitchFamily="18" charset="0"/>
                                    </a:rPr>
                                    <m:t>∗</m:t>
                                  </m:r>
                                </m:sup>
                              </m:sSup>
                            </m:oMath>
                          </a14:m>
                          <a:endParaRPr lang="en-US" dirty="0"/>
                        </a:p>
                      </a:txBody>
                      <a:tcPr/>
                    </a:tc>
                    <a:tc>
                      <a:txBody>
                        <a:bodyPr/>
                        <a:lstStyle/>
                        <a:p>
                          <a14:m>
                            <m:oMath xmlns:m="http://schemas.openxmlformats.org/officeDocument/2006/math">
                              <m:r>
                                <a:rPr lang="en-US" b="0" i="1" smtClean="0">
                                  <a:latin typeface="Cambria Math" panose="02040503050406030204" pitchFamily="18" charset="0"/>
                                </a:rPr>
                                <m:t>6.78(42.04)</m:t>
                              </m:r>
                            </m:oMath>
                          </a14:m>
                          <a:r>
                            <a:rPr lang="en-US" dirty="0"/>
                            <a:t> x </a:t>
                          </a:r>
                          <a14:m>
                            <m:oMath xmlns:m="http://schemas.openxmlformats.org/officeDocument/2006/math">
                              <m:sSup>
                                <m:sSupPr>
                                  <m:ctrlPr>
                                    <a:rPr lang="en-US" b="0" i="1" smtClean="0">
                                      <a:latin typeface="Cambria Math" panose="02040503050406030204" pitchFamily="18" charset="0"/>
                                    </a:rPr>
                                  </m:ctrlPr>
                                </m:sSupPr>
                                <m:e>
                                  <m:r>
                                    <a:rPr lang="en-US" b="0" smtClean="0">
                                      <a:latin typeface="Cambria Math" panose="02040503050406030204" pitchFamily="18" charset="0"/>
                                    </a:rPr>
                                    <m:t>10</m:t>
                                  </m:r>
                                </m:e>
                                <m:sup>
                                  <m:r>
                                    <a:rPr lang="en-US" b="0" smtClean="0">
                                      <a:latin typeface="Cambria Math" panose="02040503050406030204" pitchFamily="18" charset="0"/>
                                    </a:rPr>
                                    <m:t>−</m:t>
                                  </m:r>
                                  <m:r>
                                    <a:rPr lang="en-US" b="0" i="0" smtClean="0">
                                      <a:latin typeface="Cambria Math" panose="02040503050406030204" pitchFamily="18" charset="0"/>
                                    </a:rPr>
                                    <m:t>5</m:t>
                                  </m:r>
                                </m:sup>
                              </m:sSup>
                            </m:oMath>
                          </a14:m>
                          <a:r>
                            <a:rPr lang="en-US" dirty="0"/>
                            <a:t> cc/</a:t>
                          </a:r>
                          <a:r>
                            <a:rPr lang="en-US" dirty="0" err="1"/>
                            <a:t>mW•pulse</a:t>
                          </a:r>
                          <a:endParaRPr lang="en-US" dirty="0"/>
                        </a:p>
                      </a:txBody>
                      <a:tcPr/>
                    </a:tc>
                    <a:extLst>
                      <a:ext uri="{0D108BD9-81ED-4DB2-BD59-A6C34878D82A}">
                        <a16:rowId xmlns:a16="http://schemas.microsoft.com/office/drawing/2014/main" val="428646053"/>
                      </a:ext>
                    </a:extLst>
                  </a:tr>
                  <a:tr h="370840">
                    <a:tc>
                      <a:txBody>
                        <a:bodyPr/>
                        <a:lstStyle/>
                        <a:p>
                          <a:r>
                            <a:rPr lang="en-US" dirty="0"/>
                            <a:t>Heralding Efficiency</a:t>
                          </a:r>
                        </a:p>
                      </a:txBody>
                      <a:tcPr/>
                    </a:tc>
                    <a:tc>
                      <a:txBody>
                        <a:bodyPr/>
                        <a:lstStyle/>
                        <a:p>
                          <a:r>
                            <a:rPr lang="en-US" dirty="0"/>
                            <a:t>95%</a:t>
                          </a:r>
                        </a:p>
                      </a:txBody>
                      <a:tcPr/>
                    </a:tc>
                    <a:extLst>
                      <a:ext uri="{0D108BD9-81ED-4DB2-BD59-A6C34878D82A}">
                        <a16:rowId xmlns:a16="http://schemas.microsoft.com/office/drawing/2014/main" val="662781183"/>
                      </a:ext>
                    </a:extLst>
                  </a:tr>
                  <a:tr h="370840">
                    <a:tc>
                      <a:txBody>
                        <a:bodyPr/>
                        <a:lstStyle/>
                        <a:p>
                          <a:r>
                            <a:rPr lang="en-US" dirty="0"/>
                            <a:t>Purity</a:t>
                          </a:r>
                        </a:p>
                      </a:txBody>
                      <a:tcPr/>
                    </a:tc>
                    <a:tc>
                      <a:txBody>
                        <a:bodyPr/>
                        <a:lstStyle/>
                        <a:p>
                          <a:r>
                            <a:rPr lang="en-US" dirty="0"/>
                            <a:t>92%</a:t>
                          </a:r>
                        </a:p>
                      </a:txBody>
                      <a:tcPr/>
                    </a:tc>
                    <a:extLst>
                      <a:ext uri="{0D108BD9-81ED-4DB2-BD59-A6C34878D82A}">
                        <a16:rowId xmlns:a16="http://schemas.microsoft.com/office/drawing/2014/main" val="2608405108"/>
                      </a:ext>
                    </a:extLst>
                  </a:tr>
                </a:tbl>
              </a:graphicData>
            </a:graphic>
          </p:graphicFrame>
        </mc:Choice>
        <mc:Fallback xmlns="">
          <p:graphicFrame>
            <p:nvGraphicFramePr>
              <p:cNvPr id="6" name="Table 6">
                <a:extLst>
                  <a:ext uri="{FF2B5EF4-FFF2-40B4-BE49-F238E27FC236}">
                    <a16:creationId xmlns:a16="http://schemas.microsoft.com/office/drawing/2014/main" id="{3F95CBF0-4979-4C4B-9F75-A7A398D7E344}"/>
                  </a:ext>
                </a:extLst>
              </p:cNvPr>
              <p:cNvGraphicFramePr>
                <a:graphicFrameLocks noGrp="1"/>
              </p:cNvGraphicFramePr>
              <p:nvPr>
                <p:extLst>
                  <p:ext uri="{D42A27DB-BD31-4B8C-83A1-F6EECF244321}">
                    <p14:modId xmlns:p14="http://schemas.microsoft.com/office/powerpoint/2010/main" val="1476073869"/>
                  </p:ext>
                </p:extLst>
              </p:nvPr>
            </p:nvGraphicFramePr>
            <p:xfrm>
              <a:off x="409958" y="2240444"/>
              <a:ext cx="6100023" cy="3708400"/>
            </p:xfrm>
            <a:graphic>
              <a:graphicData uri="http://schemas.openxmlformats.org/drawingml/2006/table">
                <a:tbl>
                  <a:tblPr firstCol="1" bandRow="1">
                    <a:tableStyleId>{073A0DAA-6AF3-43AB-8588-CEC1D06C72B9}</a:tableStyleId>
                  </a:tblPr>
                  <a:tblGrid>
                    <a:gridCol w="2602189">
                      <a:extLst>
                        <a:ext uri="{9D8B030D-6E8A-4147-A177-3AD203B41FA5}">
                          <a16:colId xmlns:a16="http://schemas.microsoft.com/office/drawing/2014/main" val="887875560"/>
                        </a:ext>
                      </a:extLst>
                    </a:gridCol>
                    <a:gridCol w="3497834">
                      <a:extLst>
                        <a:ext uri="{9D8B030D-6E8A-4147-A177-3AD203B41FA5}">
                          <a16:colId xmlns:a16="http://schemas.microsoft.com/office/drawing/2014/main" val="693666793"/>
                        </a:ext>
                      </a:extLst>
                    </a:gridCol>
                  </a:tblGrid>
                  <a:tr h="370840">
                    <a:tc>
                      <a:txBody>
                        <a:bodyPr/>
                        <a:lstStyle/>
                        <a:p>
                          <a:r>
                            <a:rPr lang="en-US" dirty="0"/>
                            <a:t>Pump Wavelength</a:t>
                          </a:r>
                        </a:p>
                      </a:txBody>
                      <a:tcPr/>
                    </a:tc>
                    <a:tc>
                      <a:txBody>
                        <a:bodyPr/>
                        <a:lstStyle/>
                        <a:p>
                          <a:r>
                            <a:rPr lang="en-US" dirty="0"/>
                            <a:t>520 nm</a:t>
                          </a:r>
                        </a:p>
                      </a:txBody>
                      <a:tcPr/>
                    </a:tc>
                    <a:extLst>
                      <a:ext uri="{0D108BD9-81ED-4DB2-BD59-A6C34878D82A}">
                        <a16:rowId xmlns:a16="http://schemas.microsoft.com/office/drawing/2014/main" val="2579809456"/>
                      </a:ext>
                    </a:extLst>
                  </a:tr>
                  <a:tr h="370840">
                    <a:tc>
                      <a:txBody>
                        <a:bodyPr/>
                        <a:lstStyle/>
                        <a:p>
                          <a:r>
                            <a:rPr lang="en-US" dirty="0"/>
                            <a:t>Crystal</a:t>
                          </a:r>
                        </a:p>
                      </a:txBody>
                      <a:tcPr/>
                    </a:tc>
                    <a:tc>
                      <a:txBody>
                        <a:bodyPr/>
                        <a:lstStyle/>
                        <a:p>
                          <a:r>
                            <a:rPr lang="en-US" dirty="0"/>
                            <a:t>ppKTP e → e + o</a:t>
                          </a:r>
                        </a:p>
                      </a:txBody>
                      <a:tcPr/>
                    </a:tc>
                    <a:extLst>
                      <a:ext uri="{0D108BD9-81ED-4DB2-BD59-A6C34878D82A}">
                        <a16:rowId xmlns:a16="http://schemas.microsoft.com/office/drawing/2014/main" val="2175944459"/>
                      </a:ext>
                    </a:extLst>
                  </a:tr>
                  <a:tr h="370840">
                    <a:tc>
                      <a:txBody>
                        <a:bodyPr/>
                        <a:lstStyle/>
                        <a:p>
                          <a:r>
                            <a:rPr lang="en-US" dirty="0"/>
                            <a:t>Pulse Width</a:t>
                          </a:r>
                        </a:p>
                      </a:txBody>
                      <a:tcPr/>
                    </a:tc>
                    <a:tc>
                      <a:txBody>
                        <a:bodyPr/>
                        <a:lstStyle/>
                        <a:p>
                          <a:r>
                            <a:rPr lang="en-US" dirty="0"/>
                            <a:t>2 </a:t>
                          </a:r>
                          <a:r>
                            <a:rPr lang="en-US" dirty="0" err="1"/>
                            <a:t>ps</a:t>
                          </a:r>
                          <a:endParaRPr lang="en-US" dirty="0"/>
                        </a:p>
                      </a:txBody>
                      <a:tcPr/>
                    </a:tc>
                    <a:extLst>
                      <a:ext uri="{0D108BD9-81ED-4DB2-BD59-A6C34878D82A}">
                        <a16:rowId xmlns:a16="http://schemas.microsoft.com/office/drawing/2014/main" val="1890831892"/>
                      </a:ext>
                    </a:extLst>
                  </a:tr>
                  <a:tr h="370840">
                    <a:tc>
                      <a:txBody>
                        <a:bodyPr/>
                        <a:lstStyle/>
                        <a:p>
                          <a:r>
                            <a:rPr lang="en-US" dirty="0"/>
                            <a:t>Repetition Rate</a:t>
                          </a:r>
                        </a:p>
                      </a:txBody>
                      <a:tcPr/>
                    </a:tc>
                    <a:tc>
                      <a:txBody>
                        <a:bodyPr/>
                        <a:lstStyle/>
                        <a:p>
                          <a:r>
                            <a:rPr lang="en-US" dirty="0"/>
                            <a:t>1 GHz</a:t>
                          </a:r>
                        </a:p>
                      </a:txBody>
                      <a:tcPr/>
                    </a:tc>
                    <a:extLst>
                      <a:ext uri="{0D108BD9-81ED-4DB2-BD59-A6C34878D82A}">
                        <a16:rowId xmlns:a16="http://schemas.microsoft.com/office/drawing/2014/main" val="4235145760"/>
                      </a:ext>
                    </a:extLst>
                  </a:tr>
                  <a:tr h="370840">
                    <a:tc>
                      <a:txBody>
                        <a:bodyPr/>
                        <a:lstStyle/>
                        <a:p>
                          <a:r>
                            <a:rPr lang="en-US" dirty="0"/>
                            <a:t>Crystal Length</a:t>
                          </a:r>
                        </a:p>
                      </a:txBody>
                      <a:tcPr/>
                    </a:tc>
                    <a:tc>
                      <a:txBody>
                        <a:bodyPr/>
                        <a:lstStyle/>
                        <a:p>
                          <a:r>
                            <a:rPr lang="en-US" dirty="0"/>
                            <a:t>20 mm</a:t>
                          </a:r>
                        </a:p>
                      </a:txBody>
                      <a:tcPr/>
                    </a:tc>
                    <a:extLst>
                      <a:ext uri="{0D108BD9-81ED-4DB2-BD59-A6C34878D82A}">
                        <a16:rowId xmlns:a16="http://schemas.microsoft.com/office/drawing/2014/main" val="3448076962"/>
                      </a:ext>
                    </a:extLst>
                  </a:tr>
                  <a:tr h="370840">
                    <a:tc>
                      <a:txBody>
                        <a:bodyPr/>
                        <a:lstStyle/>
                        <a:p>
                          <a:r>
                            <a:rPr lang="en-US" dirty="0"/>
                            <a:t>Beam waists (</a:t>
                          </a:r>
                          <a:r>
                            <a:rPr lang="en-US" dirty="0" err="1"/>
                            <a:t>p,s,i</a:t>
                          </a:r>
                          <a:r>
                            <a:rPr lang="en-US" dirty="0"/>
                            <a:t>)</a:t>
                          </a:r>
                        </a:p>
                      </a:txBody>
                      <a:tcPr/>
                    </a:tc>
                    <a:tc>
                      <a:txBody>
                        <a:bodyPr/>
                        <a:lstStyle/>
                        <a:p>
                          <a:r>
                            <a:rPr lang="en-US" dirty="0"/>
                            <a:t>18 um, 33 um, 22 um</a:t>
                          </a:r>
                        </a:p>
                      </a:txBody>
                      <a:tcPr/>
                    </a:tc>
                    <a:extLst>
                      <a:ext uri="{0D108BD9-81ED-4DB2-BD59-A6C34878D82A}">
                        <a16:rowId xmlns:a16="http://schemas.microsoft.com/office/drawing/2014/main" val="3490719539"/>
                      </a:ext>
                    </a:extLst>
                  </a:tr>
                  <a:tr h="370840">
                    <a:tc>
                      <a:txBody>
                        <a:bodyPr/>
                        <a:lstStyle/>
                        <a:p>
                          <a:r>
                            <a:rPr lang="en-US" dirty="0" err="1"/>
                            <a:t>Signal,Idler</a:t>
                          </a:r>
                          <a:r>
                            <a:rPr lang="en-US" dirty="0"/>
                            <a:t> Filter</a:t>
                          </a:r>
                        </a:p>
                      </a:txBody>
                      <a:tcPr/>
                    </a:tc>
                    <a:tc>
                      <a:txBody>
                        <a:bodyPr/>
                        <a:lstStyle/>
                        <a:p>
                          <a:r>
                            <a:rPr lang="en-US" dirty="0"/>
                            <a:t> 1 nm, 1 nm</a:t>
                          </a:r>
                        </a:p>
                      </a:txBody>
                      <a:tcPr/>
                    </a:tc>
                    <a:extLst>
                      <a:ext uri="{0D108BD9-81ED-4DB2-BD59-A6C34878D82A}">
                        <a16:rowId xmlns:a16="http://schemas.microsoft.com/office/drawing/2014/main" val="1657292415"/>
                      </a:ext>
                    </a:extLst>
                  </a:tr>
                  <a:tr h="370840">
                    <a:tc>
                      <a:txBody>
                        <a:bodyPr/>
                        <a:lstStyle/>
                        <a:p>
                          <a:endParaRPr lang="en-US"/>
                        </a:p>
                      </a:txBody>
                      <a:tcPr>
                        <a:blipFill>
                          <a:blip r:embed="rId2"/>
                          <a:stretch>
                            <a:fillRect l="-234" t="-706557" r="-134895" b="-224590"/>
                          </a:stretch>
                        </a:blipFill>
                      </a:tcPr>
                    </a:tc>
                    <a:tc>
                      <a:txBody>
                        <a:bodyPr/>
                        <a:lstStyle/>
                        <a:p>
                          <a:endParaRPr lang="en-US"/>
                        </a:p>
                      </a:txBody>
                      <a:tcPr>
                        <a:blipFill>
                          <a:blip r:embed="rId2"/>
                          <a:stretch>
                            <a:fillRect l="-74564" t="-706557" r="-348" b="-224590"/>
                          </a:stretch>
                        </a:blipFill>
                      </a:tcPr>
                    </a:tc>
                    <a:extLst>
                      <a:ext uri="{0D108BD9-81ED-4DB2-BD59-A6C34878D82A}">
                        <a16:rowId xmlns:a16="http://schemas.microsoft.com/office/drawing/2014/main" val="428646053"/>
                      </a:ext>
                    </a:extLst>
                  </a:tr>
                  <a:tr h="370840">
                    <a:tc>
                      <a:txBody>
                        <a:bodyPr/>
                        <a:lstStyle/>
                        <a:p>
                          <a:r>
                            <a:rPr lang="en-US" dirty="0"/>
                            <a:t>Heralding Efficiency</a:t>
                          </a:r>
                        </a:p>
                      </a:txBody>
                      <a:tcPr/>
                    </a:tc>
                    <a:tc>
                      <a:txBody>
                        <a:bodyPr/>
                        <a:lstStyle/>
                        <a:p>
                          <a:r>
                            <a:rPr lang="en-US" dirty="0"/>
                            <a:t>95%</a:t>
                          </a:r>
                        </a:p>
                      </a:txBody>
                      <a:tcPr/>
                    </a:tc>
                    <a:extLst>
                      <a:ext uri="{0D108BD9-81ED-4DB2-BD59-A6C34878D82A}">
                        <a16:rowId xmlns:a16="http://schemas.microsoft.com/office/drawing/2014/main" val="662781183"/>
                      </a:ext>
                    </a:extLst>
                  </a:tr>
                  <a:tr h="370840">
                    <a:tc>
                      <a:txBody>
                        <a:bodyPr/>
                        <a:lstStyle/>
                        <a:p>
                          <a:r>
                            <a:rPr lang="en-US" dirty="0"/>
                            <a:t>Purity</a:t>
                          </a:r>
                        </a:p>
                      </a:txBody>
                      <a:tcPr/>
                    </a:tc>
                    <a:tc>
                      <a:txBody>
                        <a:bodyPr/>
                        <a:lstStyle/>
                        <a:p>
                          <a:r>
                            <a:rPr lang="en-US" dirty="0"/>
                            <a:t>92%</a:t>
                          </a:r>
                        </a:p>
                      </a:txBody>
                      <a:tcPr/>
                    </a:tc>
                    <a:extLst>
                      <a:ext uri="{0D108BD9-81ED-4DB2-BD59-A6C34878D82A}">
                        <a16:rowId xmlns:a16="http://schemas.microsoft.com/office/drawing/2014/main" val="2608405108"/>
                      </a:ext>
                    </a:extLst>
                  </a:tr>
                </a:tbl>
              </a:graphicData>
            </a:graphic>
          </p:graphicFrame>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79AC2F9-05C8-7D86-1D76-A06B4B3A1220}"/>
                  </a:ext>
                </a:extLst>
              </p:cNvPr>
              <p:cNvSpPr txBox="1"/>
              <p:nvPr/>
            </p:nvSpPr>
            <p:spPr>
              <a:xfrm>
                <a:off x="0" y="6581766"/>
                <a:ext cx="10058400" cy="287066"/>
              </a:xfrm>
              <a:prstGeom prst="rect">
                <a:avLst/>
              </a:prstGeom>
              <a:noFill/>
            </p:spPr>
            <p:txBody>
              <a:bodyPr wrap="square" rtlCol="0">
                <a:spAutoFit/>
              </a:bodyPr>
              <a:lstStyle/>
              <a:p>
                <a14:m>
                  <m:oMath xmlns:m="http://schemas.openxmlformats.org/officeDocument/2006/math">
                    <m:sSup>
                      <m:sSupPr>
                        <m:ctrlPr>
                          <a:rPr lang="en-US" sz="1200" i="1" smtClean="0">
                            <a:latin typeface="Cambria Math" panose="02040503050406030204" pitchFamily="18" charset="0"/>
                          </a:rPr>
                        </m:ctrlPr>
                      </m:sSupPr>
                      <m:e/>
                      <m:sup>
                        <m:r>
                          <a:rPr lang="en-US" sz="1200" b="0" i="1" smtClean="0">
                            <a:latin typeface="Cambria Math" panose="02040503050406030204" pitchFamily="18" charset="0"/>
                          </a:rPr>
                          <m:t>∗</m:t>
                        </m:r>
                      </m:sup>
                    </m:sSup>
                  </m:oMath>
                </a14:m>
                <a:r>
                  <a:rPr lang="en-US" sz="1200" i="1" dirty="0"/>
                  <a:t>Values have not been experimentally scaled/verified, where the effective nonlinear coefficient is set to 1 (2.49) pm/V.</a:t>
                </a:r>
              </a:p>
            </p:txBody>
          </p:sp>
        </mc:Choice>
        <mc:Fallback xmlns="">
          <p:sp>
            <p:nvSpPr>
              <p:cNvPr id="5" name="TextBox 4">
                <a:extLst>
                  <a:ext uri="{FF2B5EF4-FFF2-40B4-BE49-F238E27FC236}">
                    <a16:creationId xmlns:a16="http://schemas.microsoft.com/office/drawing/2014/main" id="{879AC2F9-05C8-7D86-1D76-A06B4B3A1220}"/>
                  </a:ext>
                </a:extLst>
              </p:cNvPr>
              <p:cNvSpPr txBox="1">
                <a:spLocks noRot="1" noChangeAspect="1" noMove="1" noResize="1" noEditPoints="1" noAdjustHandles="1" noChangeArrowheads="1" noChangeShapeType="1" noTextEdit="1"/>
              </p:cNvSpPr>
              <p:nvPr/>
            </p:nvSpPr>
            <p:spPr>
              <a:xfrm>
                <a:off x="0" y="6581766"/>
                <a:ext cx="10058400" cy="287066"/>
              </a:xfrm>
              <a:prstGeom prst="rect">
                <a:avLst/>
              </a:prstGeom>
              <a:blipFill>
                <a:blip r:embed="rId3"/>
                <a:stretch>
                  <a:fillRect b="-1702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EFA75757-86C1-F0F3-5C86-0A569AED8435}"/>
              </a:ext>
            </a:extLst>
          </p:cNvPr>
          <p:cNvSpPr txBox="1"/>
          <p:nvPr/>
        </p:nvSpPr>
        <p:spPr>
          <a:xfrm>
            <a:off x="955344" y="1633739"/>
            <a:ext cx="7710985" cy="369332"/>
          </a:xfrm>
          <a:prstGeom prst="rect">
            <a:avLst/>
          </a:prstGeom>
          <a:noFill/>
        </p:spPr>
        <p:txBody>
          <a:bodyPr wrap="square" rtlCol="0">
            <a:spAutoFit/>
          </a:bodyPr>
          <a:lstStyle/>
          <a:p>
            <a:r>
              <a:rPr lang="en-US" dirty="0"/>
              <a:t>Optimized waists for brightness</a:t>
            </a:r>
          </a:p>
        </p:txBody>
      </p:sp>
      <p:pic>
        <p:nvPicPr>
          <p:cNvPr id="8" name="Picture 7" descr="A colorful spectrum of a signal&#10;&#10;Description automatically generated with medium confidence">
            <a:extLst>
              <a:ext uri="{FF2B5EF4-FFF2-40B4-BE49-F238E27FC236}">
                <a16:creationId xmlns:a16="http://schemas.microsoft.com/office/drawing/2014/main" id="{499BEF20-266A-B4C1-A6BE-DEBF29C6C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2411" y="1771674"/>
            <a:ext cx="5844201" cy="4383151"/>
          </a:xfrm>
          <a:prstGeom prst="rect">
            <a:avLst/>
          </a:prstGeom>
        </p:spPr>
      </p:pic>
    </p:spTree>
    <p:extLst>
      <p:ext uri="{BB962C8B-B14F-4D97-AF65-F5344CB8AC3E}">
        <p14:creationId xmlns:p14="http://schemas.microsoft.com/office/powerpoint/2010/main" val="1421919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4E70B237-7E10-46F0-AB4C-9EF3342D2F4F}"/>
              </a:ext>
            </a:extLst>
          </p:cNvPr>
          <p:cNvSpPr/>
          <p:nvPr/>
        </p:nvSpPr>
        <p:spPr>
          <a:xfrm rot="16200000">
            <a:off x="5888100" y="-4668140"/>
            <a:ext cx="415800" cy="12192000"/>
          </a:xfrm>
          <a:prstGeom prst="arc">
            <a:avLst>
              <a:gd name="adj1" fmla="val 16200000"/>
              <a:gd name="adj2" fmla="val 540214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2BC8A6A1-3223-4C3A-9D61-979C24BBF7E0}"/>
              </a:ext>
            </a:extLst>
          </p:cNvPr>
          <p:cNvSpPr/>
          <p:nvPr/>
        </p:nvSpPr>
        <p:spPr>
          <a:xfrm>
            <a:off x="1418086" y="1443035"/>
            <a:ext cx="11551956" cy="4401205"/>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Overview</a:t>
            </a:r>
          </a:p>
          <a:p>
            <a:pPr marL="514350" indent="-514350">
              <a:buFontTx/>
              <a:buAutoNum type="arabicPeriod"/>
              <a:defRPr/>
            </a:pPr>
            <a:r>
              <a:rPr kumimoji="0" lang="en-US" sz="40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Memory-enhanced quantum networking</a:t>
            </a:r>
          </a:p>
          <a:p>
            <a:pPr marL="514350" indent="-514350">
              <a:buFontTx/>
              <a:buAutoNum type="arabicPeriod"/>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Problem with fibers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Hybrid network</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F81133B6-C68A-4DFB-A657-7CB2B41922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014"/>
            <a:ext cx="12192000" cy="1425924"/>
          </a:xfrm>
          <a:prstGeom prst="rect">
            <a:avLst/>
          </a:prstGeom>
        </p:spPr>
      </p:pic>
      <p:sp>
        <p:nvSpPr>
          <p:cNvPr id="43" name="Rectangle 42">
            <a:extLst>
              <a:ext uri="{FF2B5EF4-FFF2-40B4-BE49-F238E27FC236}">
                <a16:creationId xmlns:a16="http://schemas.microsoft.com/office/drawing/2014/main" id="{E17E507C-B776-4A6A-ADB3-5CAEA4E08157}"/>
              </a:ext>
            </a:extLst>
          </p:cNvPr>
          <p:cNvSpPr/>
          <p:nvPr/>
        </p:nvSpPr>
        <p:spPr>
          <a:xfrm>
            <a:off x="0" y="286529"/>
            <a:ext cx="12192000" cy="819186"/>
          </a:xfrm>
          <a:prstGeom prst="rect">
            <a:avLst/>
          </a:prstGeom>
          <a:solidFill>
            <a:srgbClr val="13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Outline</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226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4E70B237-7E10-46F0-AB4C-9EF3342D2F4F}"/>
              </a:ext>
            </a:extLst>
          </p:cNvPr>
          <p:cNvSpPr/>
          <p:nvPr/>
        </p:nvSpPr>
        <p:spPr>
          <a:xfrm rot="16200000">
            <a:off x="5888100" y="-4668140"/>
            <a:ext cx="415800" cy="12192000"/>
          </a:xfrm>
          <a:prstGeom prst="arc">
            <a:avLst>
              <a:gd name="adj1" fmla="val 16200000"/>
              <a:gd name="adj2" fmla="val 540214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2" name="Picture 31">
            <a:extLst>
              <a:ext uri="{FF2B5EF4-FFF2-40B4-BE49-F238E27FC236}">
                <a16:creationId xmlns:a16="http://schemas.microsoft.com/office/drawing/2014/main" id="{F81133B6-C68A-4DFB-A657-7CB2B41922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014"/>
            <a:ext cx="12192000" cy="1425924"/>
          </a:xfrm>
          <a:prstGeom prst="rect">
            <a:avLst/>
          </a:prstGeom>
        </p:spPr>
      </p:pic>
      <p:sp>
        <p:nvSpPr>
          <p:cNvPr id="43" name="Rectangle 42">
            <a:extLst>
              <a:ext uri="{FF2B5EF4-FFF2-40B4-BE49-F238E27FC236}">
                <a16:creationId xmlns:a16="http://schemas.microsoft.com/office/drawing/2014/main" id="{E17E507C-B776-4A6A-ADB3-5CAEA4E08157}"/>
              </a:ext>
            </a:extLst>
          </p:cNvPr>
          <p:cNvSpPr/>
          <p:nvPr/>
        </p:nvSpPr>
        <p:spPr>
          <a:xfrm>
            <a:off x="0" y="286529"/>
            <a:ext cx="12192000" cy="819186"/>
          </a:xfrm>
          <a:prstGeom prst="rect">
            <a:avLst/>
          </a:prstGeom>
          <a:solidFill>
            <a:srgbClr val="13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The Problem with Fiber…</a:t>
            </a:r>
            <a:endParaRPr lang="en-US" sz="3600" dirty="0"/>
          </a:p>
        </p:txBody>
      </p:sp>
      <p:sp>
        <p:nvSpPr>
          <p:cNvPr id="6" name="Text Box 4">
            <a:extLst>
              <a:ext uri="{FF2B5EF4-FFF2-40B4-BE49-F238E27FC236}">
                <a16:creationId xmlns:a16="http://schemas.microsoft.com/office/drawing/2014/main" id="{D6E7D8B5-FAB6-6D93-B10E-96A9B1E773FD}"/>
              </a:ext>
            </a:extLst>
          </p:cNvPr>
          <p:cNvSpPr txBox="1">
            <a:spLocks noChangeArrowheads="1"/>
          </p:cNvSpPr>
          <p:nvPr/>
        </p:nvSpPr>
        <p:spPr bwMode="auto">
          <a:xfrm>
            <a:off x="1898401" y="1401258"/>
            <a:ext cx="8395198" cy="2677652"/>
          </a:xfrm>
          <a:prstGeom prst="rect">
            <a:avLst/>
          </a:prstGeom>
          <a:noFill/>
          <a:ln w="9525">
            <a:noFill/>
            <a:miter lim="800000"/>
            <a:headEnd/>
            <a:tailEnd/>
          </a:ln>
          <a:effectLst/>
        </p:spPr>
        <p:txBody>
          <a:bodyPr wrap="square" lIns="91432" tIns="45718" rIns="91432" bIns="45718">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a:cs typeface="ＭＳ Ｐゴシック" charset="0"/>
              </a:rPr>
              <a:t>Causes unwanted modifications to polarization.</a:t>
            </a:r>
          </a:p>
          <a:p>
            <a:pPr marL="0" marR="0" lvl="0" indent="0" algn="l" defTabSz="914400" rtl="0" eaLnBrk="1" fontAlgn="auto" latinLnBrk="0" hangingPunct="1">
              <a:lnSpc>
                <a:spcPct val="100000"/>
              </a:lnSpc>
              <a:spcBef>
                <a:spcPct val="50000"/>
              </a:spcBef>
              <a:spcAft>
                <a:spcPts val="0"/>
              </a:spcAft>
              <a:buClrTx/>
              <a:buSzTx/>
              <a:buFontTx/>
              <a:buNone/>
              <a:tabLst/>
              <a:defRPr/>
            </a:pPr>
            <a:r>
              <a:rPr lang="en-US" sz="2800" b="1" dirty="0">
                <a:solidFill>
                  <a:srgbClr val="000000"/>
                </a:solidFill>
                <a:latin typeface="Arial"/>
                <a:ea typeface="ＭＳ Ｐゴシック"/>
                <a:cs typeface="ＭＳ Ｐゴシック" charset="0"/>
              </a:rPr>
              <a:t>PLUS these can depend on wavelength</a:t>
            </a:r>
          </a:p>
          <a:p>
            <a:pPr marL="0" marR="0" lvl="0" indent="0" algn="l" defTabSz="914400" rtl="0" eaLnBrk="1" fontAlgn="auto" latinLnBrk="0" hangingPunct="1">
              <a:lnSpc>
                <a:spcPct val="100000"/>
              </a:lnSpc>
              <a:spcBef>
                <a:spcPct val="50000"/>
              </a:spcBef>
              <a:spcAft>
                <a:spcPts val="0"/>
              </a:spcAft>
              <a:buClrTx/>
              <a:buSzTx/>
              <a:buFontTx/>
              <a:buNone/>
              <a:tabLst/>
              <a:defRPr/>
            </a:pPr>
            <a:r>
              <a:rPr lang="en-US" sz="2800" b="1" dirty="0">
                <a:solidFill>
                  <a:srgbClr val="000000"/>
                </a:solidFill>
                <a:latin typeface="Arial"/>
                <a:ea typeface="ＭＳ Ｐゴシック"/>
                <a:cs typeface="ＭＳ Ｐゴシック" charset="0"/>
                <a:sym typeface="Wingdings" pitchFamily="2" charset="2"/>
              </a:rPr>
              <a:t> “polarization mode dispersion” is effectively decoherence for quantum states encoded in polarization.</a:t>
            </a:r>
            <a:endParaRPr lang="en-US" sz="2800" b="1" dirty="0">
              <a:solidFill>
                <a:srgbClr val="000000"/>
              </a:solidFill>
              <a:latin typeface="Arial"/>
              <a:ea typeface="ＭＳ Ｐゴシック"/>
              <a:cs typeface="ＭＳ Ｐゴシック" charset="0"/>
            </a:endParaRPr>
          </a:p>
        </p:txBody>
      </p:sp>
    </p:spTree>
    <p:extLst>
      <p:ext uri="{BB962C8B-B14F-4D97-AF65-F5344CB8AC3E}">
        <p14:creationId xmlns:p14="http://schemas.microsoft.com/office/powerpoint/2010/main" val="190972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BF74A-205C-244E-AA4B-B9228BCA0083}"/>
              </a:ext>
            </a:extLst>
          </p:cNvPr>
          <p:cNvSpPr>
            <a:spLocks noGrp="1"/>
          </p:cNvSpPr>
          <p:nvPr>
            <p:ph type="title"/>
          </p:nvPr>
        </p:nvSpPr>
        <p:spPr/>
        <p:txBody>
          <a:bodyPr/>
          <a:lstStyle/>
          <a:p>
            <a:r>
              <a:rPr lang="en-US" dirty="0"/>
              <a:t>Polarization Stability</a:t>
            </a:r>
          </a:p>
        </p:txBody>
      </p:sp>
      <p:sp>
        <p:nvSpPr>
          <p:cNvPr id="5" name="TextBox 4">
            <a:extLst>
              <a:ext uri="{FF2B5EF4-FFF2-40B4-BE49-F238E27FC236}">
                <a16:creationId xmlns:a16="http://schemas.microsoft.com/office/drawing/2014/main" id="{E9CC6C16-3295-4C4F-9544-EAF3224EA8AF}"/>
              </a:ext>
            </a:extLst>
          </p:cNvPr>
          <p:cNvSpPr txBox="1"/>
          <p:nvPr/>
        </p:nvSpPr>
        <p:spPr>
          <a:xfrm>
            <a:off x="0" y="2287571"/>
            <a:ext cx="5702968"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Send different wavelengths utilizing tunable laser</a:t>
            </a:r>
          </a:p>
          <a:p>
            <a:pPr marL="742950" lvl="1" indent="-285750">
              <a:buFont typeface="Arial" panose="020B0604020202020204" pitchFamily="34" charset="0"/>
              <a:buChar char="•"/>
            </a:pPr>
            <a:r>
              <a:rPr lang="en-US" sz="2400" dirty="0"/>
              <a:t>1549-1550nm</a:t>
            </a:r>
          </a:p>
          <a:p>
            <a:pPr marL="285750" indent="-285750">
              <a:buFont typeface="Arial" panose="020B0604020202020204" pitchFamily="34" charset="0"/>
              <a:buChar char="•"/>
            </a:pPr>
            <a:r>
              <a:rPr lang="en-US" sz="2400" dirty="0"/>
              <a:t>Measure the polarization after sending light of different wavelengths through the loop over multiple hours</a:t>
            </a:r>
          </a:p>
          <a:p>
            <a:pPr marL="285750" indent="-285750">
              <a:buFont typeface="Arial" panose="020B0604020202020204" pitchFamily="34" charset="0"/>
              <a:buChar char="•"/>
            </a:pPr>
            <a:r>
              <a:rPr lang="en-US" sz="2400" dirty="0"/>
              <a:t>Also measure with polarimeter</a:t>
            </a:r>
          </a:p>
        </p:txBody>
      </p:sp>
      <p:sp>
        <p:nvSpPr>
          <p:cNvPr id="8" name="Slide Number Placeholder 7">
            <a:extLst>
              <a:ext uri="{FF2B5EF4-FFF2-40B4-BE49-F238E27FC236}">
                <a16:creationId xmlns:a16="http://schemas.microsoft.com/office/drawing/2014/main" id="{612258C9-420F-6644-AAFB-EB81852398C9}"/>
              </a:ext>
            </a:extLst>
          </p:cNvPr>
          <p:cNvSpPr>
            <a:spLocks noGrp="1"/>
          </p:cNvSpPr>
          <p:nvPr>
            <p:ph type="sldNum" sz="quarter" idx="12"/>
          </p:nvPr>
        </p:nvSpPr>
        <p:spPr/>
        <p:txBody>
          <a:bodyPr/>
          <a:lstStyle/>
          <a:p>
            <a:fld id="{398B71F6-63FF-495C-992E-40FB3D909B9B}" type="slidenum">
              <a:rPr lang="en-US" smtClean="0"/>
              <a:t>26</a:t>
            </a:fld>
            <a:endParaRPr lang="en-US"/>
          </a:p>
        </p:txBody>
      </p:sp>
      <p:pic>
        <p:nvPicPr>
          <p:cNvPr id="9" name="Picture 8">
            <a:extLst>
              <a:ext uri="{FF2B5EF4-FFF2-40B4-BE49-F238E27FC236}">
                <a16:creationId xmlns:a16="http://schemas.microsoft.com/office/drawing/2014/main" id="{387985E6-8ABD-A649-895F-1FF2F47B6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8993" y="1613586"/>
            <a:ext cx="5173363" cy="4742249"/>
          </a:xfrm>
          <a:prstGeom prst="rect">
            <a:avLst/>
          </a:prstGeom>
        </p:spPr>
      </p:pic>
    </p:spTree>
    <p:extLst>
      <p:ext uri="{BB962C8B-B14F-4D97-AF65-F5344CB8AC3E}">
        <p14:creationId xmlns:p14="http://schemas.microsoft.com/office/powerpoint/2010/main" val="2275884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E5070-9846-7644-A7D9-B69537A68A7D}"/>
              </a:ext>
            </a:extLst>
          </p:cNvPr>
          <p:cNvSpPr>
            <a:spLocks noGrp="1"/>
          </p:cNvSpPr>
          <p:nvPr>
            <p:ph type="title"/>
          </p:nvPr>
        </p:nvSpPr>
        <p:spPr/>
        <p:txBody>
          <a:bodyPr/>
          <a:lstStyle/>
          <a:p>
            <a:r>
              <a:rPr lang="en-US" dirty="0"/>
              <a:t>Polarization Stability</a:t>
            </a:r>
          </a:p>
        </p:txBody>
      </p:sp>
      <p:pic>
        <p:nvPicPr>
          <p:cNvPr id="4" name="Picture 3">
            <a:extLst>
              <a:ext uri="{FF2B5EF4-FFF2-40B4-BE49-F238E27FC236}">
                <a16:creationId xmlns:a16="http://schemas.microsoft.com/office/drawing/2014/main" id="{1AF43EA6-C143-0E44-81E9-0DEED82DDC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1417" y="3200400"/>
            <a:ext cx="5486400" cy="3657600"/>
          </a:xfrm>
          <a:prstGeom prst="rect">
            <a:avLst/>
          </a:prstGeom>
        </p:spPr>
      </p:pic>
      <p:pic>
        <p:nvPicPr>
          <p:cNvPr id="6" name="Picture 5">
            <a:extLst>
              <a:ext uri="{FF2B5EF4-FFF2-40B4-BE49-F238E27FC236}">
                <a16:creationId xmlns:a16="http://schemas.microsoft.com/office/drawing/2014/main" id="{5AB6C202-496C-9547-9782-511FF1C1D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17412"/>
            <a:ext cx="5486400" cy="3657600"/>
          </a:xfrm>
          <a:prstGeom prst="rect">
            <a:avLst/>
          </a:prstGeom>
        </p:spPr>
      </p:pic>
      <p:sp>
        <p:nvSpPr>
          <p:cNvPr id="7" name="TextBox 6">
            <a:extLst>
              <a:ext uri="{FF2B5EF4-FFF2-40B4-BE49-F238E27FC236}">
                <a16:creationId xmlns:a16="http://schemas.microsoft.com/office/drawing/2014/main" id="{0107A8A5-A4EC-E349-9FDF-DC5A0C50EF53}"/>
              </a:ext>
            </a:extLst>
          </p:cNvPr>
          <p:cNvSpPr txBox="1"/>
          <p:nvPr/>
        </p:nvSpPr>
        <p:spPr>
          <a:xfrm>
            <a:off x="889686" y="5288692"/>
            <a:ext cx="4917990"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Single polarization correction not viable for different wavelengths</a:t>
            </a:r>
          </a:p>
        </p:txBody>
      </p:sp>
      <p:sp>
        <p:nvSpPr>
          <p:cNvPr id="8" name="Slide Number Placeholder 7">
            <a:extLst>
              <a:ext uri="{FF2B5EF4-FFF2-40B4-BE49-F238E27FC236}">
                <a16:creationId xmlns:a16="http://schemas.microsoft.com/office/drawing/2014/main" id="{F3FFB4CD-B046-2D46-A0B6-C0208AAADF60}"/>
              </a:ext>
            </a:extLst>
          </p:cNvPr>
          <p:cNvSpPr>
            <a:spLocks noGrp="1"/>
          </p:cNvSpPr>
          <p:nvPr>
            <p:ph type="sldNum" sz="quarter" idx="12"/>
          </p:nvPr>
        </p:nvSpPr>
        <p:spPr/>
        <p:txBody>
          <a:bodyPr/>
          <a:lstStyle/>
          <a:p>
            <a:fld id="{398B71F6-63FF-495C-992E-40FB3D909B9B}" type="slidenum">
              <a:rPr lang="en-US" smtClean="0"/>
              <a:t>27</a:t>
            </a:fld>
            <a:endParaRPr lang="en-US"/>
          </a:p>
        </p:txBody>
      </p:sp>
      <p:pic>
        <p:nvPicPr>
          <p:cNvPr id="1026" name="Picture 2" descr="Using the Poincare Sphere to Represent the Polarization State">
            <a:extLst>
              <a:ext uri="{FF2B5EF4-FFF2-40B4-BE49-F238E27FC236}">
                <a16:creationId xmlns:a16="http://schemas.microsoft.com/office/drawing/2014/main" id="{1D8D8A32-73BA-3964-D3ED-44A80AF45F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5884" y="116730"/>
            <a:ext cx="3147916" cy="3147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7758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D11C2-0F4A-294D-9D81-3AABCC8CFD71}"/>
              </a:ext>
            </a:extLst>
          </p:cNvPr>
          <p:cNvSpPr>
            <a:spLocks noGrp="1"/>
          </p:cNvSpPr>
          <p:nvPr>
            <p:ph type="title"/>
          </p:nvPr>
        </p:nvSpPr>
        <p:spPr>
          <a:xfrm>
            <a:off x="1323706" y="-91607"/>
            <a:ext cx="10515600" cy="1325563"/>
          </a:xfrm>
        </p:spPr>
        <p:txBody>
          <a:bodyPr/>
          <a:lstStyle/>
          <a:p>
            <a:r>
              <a:rPr lang="en-US" dirty="0"/>
              <a:t>Entanglement Source</a:t>
            </a:r>
          </a:p>
        </p:txBody>
      </p:sp>
      <p:pic>
        <p:nvPicPr>
          <p:cNvPr id="3" name="Picture 2" descr="Image preview">
            <a:extLst>
              <a:ext uri="{FF2B5EF4-FFF2-40B4-BE49-F238E27FC236}">
                <a16:creationId xmlns:a16="http://schemas.microsoft.com/office/drawing/2014/main" id="{23D09467-B2DA-FD46-AF84-ACE8E51BDA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620" y="974066"/>
            <a:ext cx="5743306" cy="43074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F1ABF8D-6245-954C-8224-2B658F4D948D}"/>
              </a:ext>
            </a:extLst>
          </p:cNvPr>
          <p:cNvPicPr>
            <a:picLocks noChangeAspect="1"/>
          </p:cNvPicPr>
          <p:nvPr/>
        </p:nvPicPr>
        <p:blipFill>
          <a:blip r:embed="rId3"/>
          <a:stretch>
            <a:fillRect/>
          </a:stretch>
        </p:blipFill>
        <p:spPr>
          <a:xfrm>
            <a:off x="5829507" y="855438"/>
            <a:ext cx="7236788" cy="5652350"/>
          </a:xfrm>
          <a:prstGeom prst="rect">
            <a:avLst/>
          </a:prstGeom>
        </p:spPr>
      </p:pic>
      <p:cxnSp>
        <p:nvCxnSpPr>
          <p:cNvPr id="5" name="Straight Arrow Connector 4">
            <a:extLst>
              <a:ext uri="{FF2B5EF4-FFF2-40B4-BE49-F238E27FC236}">
                <a16:creationId xmlns:a16="http://schemas.microsoft.com/office/drawing/2014/main" id="{7C4C245A-CD48-A24B-9549-E8BA2DDBEC86}"/>
              </a:ext>
            </a:extLst>
          </p:cNvPr>
          <p:cNvCxnSpPr>
            <a:cxnSpLocks/>
          </p:cNvCxnSpPr>
          <p:nvPr/>
        </p:nvCxnSpPr>
        <p:spPr>
          <a:xfrm flipV="1">
            <a:off x="4912185" y="5169366"/>
            <a:ext cx="917322" cy="413784"/>
          </a:xfrm>
          <a:prstGeom prst="straightConnector1">
            <a:avLst/>
          </a:prstGeom>
          <a:ln w="50800">
            <a:headEnd w="lg" len="med"/>
            <a:tailEnd type="triangl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E8F56CD9-7B04-8642-9CC9-879F10F032E2}"/>
              </a:ext>
            </a:extLst>
          </p:cNvPr>
          <p:cNvSpPr txBox="1"/>
          <p:nvPr/>
        </p:nvSpPr>
        <p:spPr>
          <a:xfrm>
            <a:off x="577917" y="5383053"/>
            <a:ext cx="5546168" cy="461665"/>
          </a:xfrm>
          <a:prstGeom prst="rect">
            <a:avLst/>
          </a:prstGeom>
          <a:noFill/>
        </p:spPr>
        <p:txBody>
          <a:bodyPr wrap="square" rtlCol="0">
            <a:spAutoFit/>
          </a:bodyPr>
          <a:lstStyle/>
          <a:p>
            <a:r>
              <a:rPr lang="en-US" sz="2400" dirty="0"/>
              <a:t>E</a:t>
            </a:r>
            <a:r>
              <a:rPr lang="en-US" altLang="zh-CN" sz="2400" dirty="0"/>
              <a:t>xpected purity with 1.5-ps pump</a:t>
            </a:r>
            <a:endParaRPr lang="en-US" sz="2400" dirty="0"/>
          </a:p>
        </p:txBody>
      </p:sp>
      <p:sp>
        <p:nvSpPr>
          <p:cNvPr id="7" name="Slide Number Placeholder 6">
            <a:extLst>
              <a:ext uri="{FF2B5EF4-FFF2-40B4-BE49-F238E27FC236}">
                <a16:creationId xmlns:a16="http://schemas.microsoft.com/office/drawing/2014/main" id="{325FEF20-1141-5240-891D-951DA22897C3}"/>
              </a:ext>
            </a:extLst>
          </p:cNvPr>
          <p:cNvSpPr>
            <a:spLocks noGrp="1"/>
          </p:cNvSpPr>
          <p:nvPr>
            <p:ph type="sldNum" sz="quarter" idx="12"/>
          </p:nvPr>
        </p:nvSpPr>
        <p:spPr/>
        <p:txBody>
          <a:bodyPr/>
          <a:lstStyle/>
          <a:p>
            <a:fld id="{398B71F6-63FF-495C-992E-40FB3D909B9B}" type="slidenum">
              <a:rPr lang="en-US" smtClean="0"/>
              <a:t>28</a:t>
            </a:fld>
            <a:endParaRPr lang="en-US"/>
          </a:p>
        </p:txBody>
      </p:sp>
      <p:sp>
        <p:nvSpPr>
          <p:cNvPr id="8" name="TextBox 7">
            <a:extLst>
              <a:ext uri="{FF2B5EF4-FFF2-40B4-BE49-F238E27FC236}">
                <a16:creationId xmlns:a16="http://schemas.microsoft.com/office/drawing/2014/main" id="{0C47C4AF-B88C-1647-B5BC-156A62ED452C}"/>
              </a:ext>
            </a:extLst>
          </p:cNvPr>
          <p:cNvSpPr txBox="1"/>
          <p:nvPr/>
        </p:nvSpPr>
        <p:spPr>
          <a:xfrm>
            <a:off x="577917" y="5918733"/>
            <a:ext cx="9318263" cy="523220"/>
          </a:xfrm>
          <a:prstGeom prst="rect">
            <a:avLst/>
          </a:prstGeom>
          <a:noFill/>
        </p:spPr>
        <p:txBody>
          <a:bodyPr wrap="square" rtlCol="0">
            <a:spAutoFit/>
          </a:bodyPr>
          <a:lstStyle/>
          <a:p>
            <a:r>
              <a:rPr lang="en-US" sz="2800" dirty="0"/>
              <a:t>PMD becomes issue given bandwidth of source…</a:t>
            </a:r>
          </a:p>
        </p:txBody>
      </p:sp>
    </p:spTree>
    <p:extLst>
      <p:ext uri="{BB962C8B-B14F-4D97-AF65-F5344CB8AC3E}">
        <p14:creationId xmlns:p14="http://schemas.microsoft.com/office/powerpoint/2010/main" val="126899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104058C-9598-A643-A8A9-2701A5AAC0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5420" y="1825625"/>
            <a:ext cx="9361160" cy="4351338"/>
          </a:xfrm>
        </p:spPr>
      </p:pic>
      <p:sp>
        <p:nvSpPr>
          <p:cNvPr id="3" name="Slide Number Placeholder 2">
            <a:extLst>
              <a:ext uri="{FF2B5EF4-FFF2-40B4-BE49-F238E27FC236}">
                <a16:creationId xmlns:a16="http://schemas.microsoft.com/office/drawing/2014/main" id="{7D8E7EB5-6237-8541-852D-8A4FB62BEA9E}"/>
              </a:ext>
            </a:extLst>
          </p:cNvPr>
          <p:cNvSpPr>
            <a:spLocks noGrp="1"/>
          </p:cNvSpPr>
          <p:nvPr>
            <p:ph type="sldNum" sz="quarter" idx="12"/>
          </p:nvPr>
        </p:nvSpPr>
        <p:spPr/>
        <p:txBody>
          <a:bodyPr/>
          <a:lstStyle/>
          <a:p>
            <a:fld id="{398B71F6-63FF-495C-992E-40FB3D909B9B}" type="slidenum">
              <a:rPr lang="en-US" smtClean="0"/>
              <a:t>29</a:t>
            </a:fld>
            <a:endParaRPr lang="en-US"/>
          </a:p>
        </p:txBody>
      </p:sp>
      <p:sp>
        <p:nvSpPr>
          <p:cNvPr id="4" name="Title 3">
            <a:extLst>
              <a:ext uri="{FF2B5EF4-FFF2-40B4-BE49-F238E27FC236}">
                <a16:creationId xmlns:a16="http://schemas.microsoft.com/office/drawing/2014/main" id="{695DCC33-1650-CB40-B12E-E265A705110D}"/>
              </a:ext>
            </a:extLst>
          </p:cNvPr>
          <p:cNvSpPr>
            <a:spLocks noGrp="1"/>
          </p:cNvSpPr>
          <p:nvPr>
            <p:ph type="title"/>
          </p:nvPr>
        </p:nvSpPr>
        <p:spPr/>
        <p:txBody>
          <a:bodyPr/>
          <a:lstStyle/>
          <a:p>
            <a:r>
              <a:rPr lang="en-US" dirty="0"/>
              <a:t>Polarization Mode Dispersion</a:t>
            </a:r>
          </a:p>
        </p:txBody>
      </p:sp>
    </p:spTree>
    <p:extLst>
      <p:ext uri="{BB962C8B-B14F-4D97-AF65-F5344CB8AC3E}">
        <p14:creationId xmlns:p14="http://schemas.microsoft.com/office/powerpoint/2010/main" val="3932292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E40471-8940-479D-A192-427395E520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96483-E888-48B3-85C4-366DC5B914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904B551A-184E-42E4-B729-9776F74C74D9}"/>
              </a:ext>
            </a:extLst>
          </p:cNvPr>
          <p:cNvSpPr>
            <a:spLocks noGrp="1"/>
          </p:cNvSpPr>
          <p:nvPr>
            <p:ph type="title"/>
          </p:nvPr>
        </p:nvSpPr>
        <p:spPr>
          <a:xfrm>
            <a:off x="152400" y="1234565"/>
            <a:ext cx="4008121" cy="1412999"/>
          </a:xfrm>
        </p:spPr>
        <p:txBody>
          <a:bodyPr>
            <a:normAutofit fontScale="90000"/>
          </a:bodyPr>
          <a:lstStyle/>
          <a:p>
            <a:r>
              <a:rPr lang="en-US" dirty="0"/>
              <a:t>KQC: </a:t>
            </a:r>
            <a:r>
              <a:rPr lang="en-US" dirty="0" err="1"/>
              <a:t>Kwiat’s</a:t>
            </a:r>
            <a:r>
              <a:rPr lang="en-US" dirty="0"/>
              <a:t> </a:t>
            </a:r>
            <a:br>
              <a:rPr lang="en-US" dirty="0"/>
            </a:br>
            <a:r>
              <a:rPr lang="en-US" dirty="0"/>
              <a:t>Quantum Consortium</a:t>
            </a:r>
            <a:br>
              <a:rPr lang="en-US" dirty="0"/>
            </a:br>
            <a:r>
              <a:rPr lang="en-US" dirty="0"/>
              <a:t>(Cohort, Clan, Collective, </a:t>
            </a:r>
            <a:br>
              <a:rPr lang="en-US" dirty="0"/>
            </a:br>
            <a:r>
              <a:rPr lang="en-US" dirty="0"/>
              <a:t>Comrades, …) </a:t>
            </a:r>
          </a:p>
        </p:txBody>
      </p:sp>
      <p:sp>
        <p:nvSpPr>
          <p:cNvPr id="5" name="Rectangle 11">
            <a:extLst>
              <a:ext uri="{FF2B5EF4-FFF2-40B4-BE49-F238E27FC236}">
                <a16:creationId xmlns:a16="http://schemas.microsoft.com/office/drawing/2014/main" id="{C601F1CD-CC3F-4EF0-B3E6-5E3AB4E19D53}"/>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ectangle 12">
            <a:extLst>
              <a:ext uri="{FF2B5EF4-FFF2-40B4-BE49-F238E27FC236}">
                <a16:creationId xmlns:a16="http://schemas.microsoft.com/office/drawing/2014/main" id="{1F8811FD-AA44-42BA-A5D6-A30D9A89AD20}"/>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ED1847AA-76FF-AE7B-B18F-FA9EF8DD150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57288" y="-2665"/>
            <a:ext cx="8556412" cy="7415557"/>
          </a:xfrm>
          <a:prstGeom prst="rect">
            <a:avLst/>
          </a:prstGeom>
        </p:spPr>
      </p:pic>
      <p:sp>
        <p:nvSpPr>
          <p:cNvPr id="43" name="Rectangle 42">
            <a:extLst>
              <a:ext uri="{FF2B5EF4-FFF2-40B4-BE49-F238E27FC236}">
                <a16:creationId xmlns:a16="http://schemas.microsoft.com/office/drawing/2014/main" id="{3B6CDC30-50B7-5420-40C7-B6EBD0A5FBF3}"/>
              </a:ext>
            </a:extLst>
          </p:cNvPr>
          <p:cNvSpPr/>
          <p:nvPr/>
        </p:nvSpPr>
        <p:spPr>
          <a:xfrm>
            <a:off x="853773" y="5421397"/>
            <a:ext cx="321394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itchFamily="28" charset="0"/>
                <a:ea typeface="Arial" pitchFamily="28" charset="0"/>
                <a:cs typeface="Arial" pitchFamily="28" charset="0"/>
              </a:rPr>
              <a:t>looking forward to new collaborators, postdocs, students … </a:t>
            </a:r>
          </a:p>
        </p:txBody>
      </p:sp>
      <p:grpSp>
        <p:nvGrpSpPr>
          <p:cNvPr id="44" name="Group 43">
            <a:extLst>
              <a:ext uri="{FF2B5EF4-FFF2-40B4-BE49-F238E27FC236}">
                <a16:creationId xmlns:a16="http://schemas.microsoft.com/office/drawing/2014/main" id="{1D6529C5-EA36-76E9-A713-B9B4F96F8F46}"/>
              </a:ext>
            </a:extLst>
          </p:cNvPr>
          <p:cNvGrpSpPr/>
          <p:nvPr/>
        </p:nvGrpSpPr>
        <p:grpSpPr>
          <a:xfrm flipH="1">
            <a:off x="4157288" y="3987404"/>
            <a:ext cx="1119249" cy="2734071"/>
            <a:chOff x="5586138" y="4417066"/>
            <a:chExt cx="865462" cy="2057677"/>
          </a:xfrm>
        </p:grpSpPr>
        <p:sp>
          <p:nvSpPr>
            <p:cNvPr id="45" name="Freeform 44">
              <a:extLst>
                <a:ext uri="{FF2B5EF4-FFF2-40B4-BE49-F238E27FC236}">
                  <a16:creationId xmlns:a16="http://schemas.microsoft.com/office/drawing/2014/main" id="{641892BB-7BB2-997B-10DB-1E5C8BB109E2}"/>
                </a:ext>
              </a:extLst>
            </p:cNvPr>
            <p:cNvSpPr/>
            <p:nvPr/>
          </p:nvSpPr>
          <p:spPr>
            <a:xfrm>
              <a:off x="5586138" y="6350000"/>
              <a:ext cx="256938" cy="124743"/>
            </a:xfrm>
            <a:custGeom>
              <a:avLst/>
              <a:gdLst>
                <a:gd name="connsiteX0" fmla="*/ 1862 w 256938"/>
                <a:gd name="connsiteY0" fmla="*/ 84667 h 124743"/>
                <a:gd name="connsiteX1" fmla="*/ 137329 w 256938"/>
                <a:gd name="connsiteY1" fmla="*/ 0 h 124743"/>
                <a:gd name="connsiteX2" fmla="*/ 221995 w 256938"/>
                <a:gd name="connsiteY2" fmla="*/ 16933 h 124743"/>
                <a:gd name="connsiteX3" fmla="*/ 255862 w 256938"/>
                <a:gd name="connsiteY3" fmla="*/ 67733 h 124743"/>
                <a:gd name="connsiteX4" fmla="*/ 238929 w 256938"/>
                <a:gd name="connsiteY4" fmla="*/ 118533 h 124743"/>
                <a:gd name="connsiteX5" fmla="*/ 1862 w 256938"/>
                <a:gd name="connsiteY5" fmla="*/ 84667 h 12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38" h="124743">
                  <a:moveTo>
                    <a:pt x="1862" y="84667"/>
                  </a:moveTo>
                  <a:cubicBezTo>
                    <a:pt x="-15071" y="64912"/>
                    <a:pt x="87694" y="0"/>
                    <a:pt x="137329" y="0"/>
                  </a:cubicBezTo>
                  <a:cubicBezTo>
                    <a:pt x="166110" y="0"/>
                    <a:pt x="193773" y="11289"/>
                    <a:pt x="221995" y="16933"/>
                  </a:cubicBezTo>
                  <a:cubicBezTo>
                    <a:pt x="233284" y="33866"/>
                    <a:pt x="252516" y="47659"/>
                    <a:pt x="255862" y="67733"/>
                  </a:cubicBezTo>
                  <a:cubicBezTo>
                    <a:pt x="258797" y="85339"/>
                    <a:pt x="256535" y="115599"/>
                    <a:pt x="238929" y="118533"/>
                  </a:cubicBezTo>
                  <a:cubicBezTo>
                    <a:pt x="116917" y="138869"/>
                    <a:pt x="18795" y="104422"/>
                    <a:pt x="1862" y="84667"/>
                  </a:cubicBezTo>
                  <a:close/>
                </a:path>
              </a:pathLst>
            </a:custGeom>
            <a:gradFill rotWithShape="1">
              <a:gsLst>
                <a:gs pos="0">
                  <a:srgbClr val="00CC99">
                    <a:tint val="100000"/>
                    <a:shade val="100000"/>
                    <a:satMod val="130000"/>
                  </a:srgbClr>
                </a:gs>
                <a:gs pos="100000">
                  <a:srgbClr val="00CC99">
                    <a:tint val="50000"/>
                    <a:shade val="100000"/>
                    <a:satMod val="350000"/>
                  </a:srgbClr>
                </a:gs>
              </a:gsLst>
              <a:lin ang="16200000" scaled="0"/>
            </a:gradFill>
            <a:ln w="9525" cap="flat" cmpd="sng" algn="ctr">
              <a:solidFill>
                <a:srgbClr val="00CC9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a:ea typeface="ＭＳ Ｐゴシック"/>
                <a:cs typeface="Helvetica Light"/>
              </a:endParaRPr>
            </a:p>
          </p:txBody>
        </p:sp>
        <p:sp>
          <p:nvSpPr>
            <p:cNvPr id="46" name="Freeform 45">
              <a:extLst>
                <a:ext uri="{FF2B5EF4-FFF2-40B4-BE49-F238E27FC236}">
                  <a16:creationId xmlns:a16="http://schemas.microsoft.com/office/drawing/2014/main" id="{45E8F4E1-D2C0-7EBB-9FA1-5EB8D2E53C11}"/>
                </a:ext>
              </a:extLst>
            </p:cNvPr>
            <p:cNvSpPr/>
            <p:nvPr/>
          </p:nvSpPr>
          <p:spPr>
            <a:xfrm flipH="1">
              <a:off x="6172200" y="6324600"/>
              <a:ext cx="252924" cy="150143"/>
            </a:xfrm>
            <a:custGeom>
              <a:avLst/>
              <a:gdLst>
                <a:gd name="connsiteX0" fmla="*/ 1862 w 256938"/>
                <a:gd name="connsiteY0" fmla="*/ 84667 h 124743"/>
                <a:gd name="connsiteX1" fmla="*/ 137329 w 256938"/>
                <a:gd name="connsiteY1" fmla="*/ 0 h 124743"/>
                <a:gd name="connsiteX2" fmla="*/ 221995 w 256938"/>
                <a:gd name="connsiteY2" fmla="*/ 16933 h 124743"/>
                <a:gd name="connsiteX3" fmla="*/ 255862 w 256938"/>
                <a:gd name="connsiteY3" fmla="*/ 67733 h 124743"/>
                <a:gd name="connsiteX4" fmla="*/ 238929 w 256938"/>
                <a:gd name="connsiteY4" fmla="*/ 118533 h 124743"/>
                <a:gd name="connsiteX5" fmla="*/ 1862 w 256938"/>
                <a:gd name="connsiteY5" fmla="*/ 84667 h 12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38" h="124743">
                  <a:moveTo>
                    <a:pt x="1862" y="84667"/>
                  </a:moveTo>
                  <a:cubicBezTo>
                    <a:pt x="-15071" y="64912"/>
                    <a:pt x="87694" y="0"/>
                    <a:pt x="137329" y="0"/>
                  </a:cubicBezTo>
                  <a:cubicBezTo>
                    <a:pt x="166110" y="0"/>
                    <a:pt x="193773" y="11289"/>
                    <a:pt x="221995" y="16933"/>
                  </a:cubicBezTo>
                  <a:cubicBezTo>
                    <a:pt x="233284" y="33866"/>
                    <a:pt x="252516" y="47659"/>
                    <a:pt x="255862" y="67733"/>
                  </a:cubicBezTo>
                  <a:cubicBezTo>
                    <a:pt x="258797" y="85339"/>
                    <a:pt x="256535" y="115599"/>
                    <a:pt x="238929" y="118533"/>
                  </a:cubicBezTo>
                  <a:cubicBezTo>
                    <a:pt x="116917" y="138869"/>
                    <a:pt x="18795" y="104422"/>
                    <a:pt x="1862" y="84667"/>
                  </a:cubicBezTo>
                  <a:close/>
                </a:path>
              </a:pathLst>
            </a:custGeom>
            <a:gradFill rotWithShape="1">
              <a:gsLst>
                <a:gs pos="0">
                  <a:srgbClr val="00CC99">
                    <a:tint val="100000"/>
                    <a:shade val="100000"/>
                    <a:satMod val="130000"/>
                  </a:srgbClr>
                </a:gs>
                <a:gs pos="100000">
                  <a:srgbClr val="00CC99">
                    <a:tint val="50000"/>
                    <a:shade val="100000"/>
                    <a:satMod val="350000"/>
                  </a:srgbClr>
                </a:gs>
              </a:gsLst>
              <a:lin ang="16200000" scaled="0"/>
            </a:gradFill>
            <a:ln w="9525" cap="flat" cmpd="sng" algn="ctr">
              <a:solidFill>
                <a:srgbClr val="00CC99">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a:ea typeface="ＭＳ Ｐゴシック"/>
                <a:cs typeface="Helvetica Light"/>
              </a:endParaRPr>
            </a:p>
          </p:txBody>
        </p:sp>
        <p:sp>
          <p:nvSpPr>
            <p:cNvPr id="47" name="Freeform 46">
              <a:extLst>
                <a:ext uri="{FF2B5EF4-FFF2-40B4-BE49-F238E27FC236}">
                  <a16:creationId xmlns:a16="http://schemas.microsoft.com/office/drawing/2014/main" id="{F742676D-07A6-67B0-40C6-21A5FBE8B078}"/>
                </a:ext>
              </a:extLst>
            </p:cNvPr>
            <p:cNvSpPr/>
            <p:nvPr/>
          </p:nvSpPr>
          <p:spPr>
            <a:xfrm>
              <a:off x="5774267" y="5687491"/>
              <a:ext cx="541866" cy="679442"/>
            </a:xfrm>
            <a:custGeom>
              <a:avLst/>
              <a:gdLst>
                <a:gd name="connsiteX0" fmla="*/ 0 w 541866"/>
                <a:gd name="connsiteY0" fmla="*/ 645576 h 679442"/>
                <a:gd name="connsiteX1" fmla="*/ 33866 w 541866"/>
                <a:gd name="connsiteY1" fmla="*/ 357709 h 679442"/>
                <a:gd name="connsiteX2" fmla="*/ 67733 w 541866"/>
                <a:gd name="connsiteY2" fmla="*/ 306909 h 679442"/>
                <a:gd name="connsiteX3" fmla="*/ 118533 w 541866"/>
                <a:gd name="connsiteY3" fmla="*/ 273042 h 679442"/>
                <a:gd name="connsiteX4" fmla="*/ 186266 w 541866"/>
                <a:gd name="connsiteY4" fmla="*/ 171442 h 679442"/>
                <a:gd name="connsiteX5" fmla="*/ 220133 w 541866"/>
                <a:gd name="connsiteY5" fmla="*/ 120642 h 679442"/>
                <a:gd name="connsiteX6" fmla="*/ 270933 w 541866"/>
                <a:gd name="connsiteY6" fmla="*/ 103709 h 679442"/>
                <a:gd name="connsiteX7" fmla="*/ 304800 w 541866"/>
                <a:gd name="connsiteY7" fmla="*/ 52909 h 679442"/>
                <a:gd name="connsiteX8" fmla="*/ 321733 w 541866"/>
                <a:gd name="connsiteY8" fmla="*/ 2109 h 679442"/>
                <a:gd name="connsiteX9" fmla="*/ 355600 w 541866"/>
                <a:gd name="connsiteY9" fmla="*/ 103709 h 679442"/>
                <a:gd name="connsiteX10" fmla="*/ 423333 w 541866"/>
                <a:gd name="connsiteY10" fmla="*/ 273042 h 679442"/>
                <a:gd name="connsiteX11" fmla="*/ 440266 w 541866"/>
                <a:gd name="connsiteY11" fmla="*/ 323842 h 679442"/>
                <a:gd name="connsiteX12" fmla="*/ 457200 w 541866"/>
                <a:gd name="connsiteY12" fmla="*/ 374642 h 679442"/>
                <a:gd name="connsiteX13" fmla="*/ 474133 w 541866"/>
                <a:gd name="connsiteY13" fmla="*/ 442376 h 679442"/>
                <a:gd name="connsiteX14" fmla="*/ 491066 w 541866"/>
                <a:gd name="connsiteY14" fmla="*/ 527042 h 679442"/>
                <a:gd name="connsiteX15" fmla="*/ 524933 w 541866"/>
                <a:gd name="connsiteY15" fmla="*/ 628642 h 679442"/>
                <a:gd name="connsiteX16" fmla="*/ 541866 w 541866"/>
                <a:gd name="connsiteY16" fmla="*/ 679442 h 679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1866" h="679442">
                  <a:moveTo>
                    <a:pt x="0" y="645576"/>
                  </a:moveTo>
                  <a:cubicBezTo>
                    <a:pt x="2675" y="608127"/>
                    <a:pt x="-4620" y="434682"/>
                    <a:pt x="33866" y="357709"/>
                  </a:cubicBezTo>
                  <a:cubicBezTo>
                    <a:pt x="42967" y="339506"/>
                    <a:pt x="53342" y="321300"/>
                    <a:pt x="67733" y="306909"/>
                  </a:cubicBezTo>
                  <a:cubicBezTo>
                    <a:pt x="82124" y="292518"/>
                    <a:pt x="101600" y="284331"/>
                    <a:pt x="118533" y="273042"/>
                  </a:cubicBezTo>
                  <a:lnTo>
                    <a:pt x="186266" y="171442"/>
                  </a:lnTo>
                  <a:cubicBezTo>
                    <a:pt x="197555" y="154509"/>
                    <a:pt x="200826" y="127078"/>
                    <a:pt x="220133" y="120642"/>
                  </a:cubicBezTo>
                  <a:lnTo>
                    <a:pt x="270933" y="103709"/>
                  </a:lnTo>
                  <a:cubicBezTo>
                    <a:pt x="282222" y="86776"/>
                    <a:pt x="295699" y="71112"/>
                    <a:pt x="304800" y="52909"/>
                  </a:cubicBezTo>
                  <a:cubicBezTo>
                    <a:pt x="312782" y="36944"/>
                    <a:pt x="309112" y="-10512"/>
                    <a:pt x="321733" y="2109"/>
                  </a:cubicBezTo>
                  <a:cubicBezTo>
                    <a:pt x="346976" y="27352"/>
                    <a:pt x="339635" y="71779"/>
                    <a:pt x="355600" y="103709"/>
                  </a:cubicBezTo>
                  <a:cubicBezTo>
                    <a:pt x="405430" y="203370"/>
                    <a:pt x="381485" y="147497"/>
                    <a:pt x="423333" y="273042"/>
                  </a:cubicBezTo>
                  <a:lnTo>
                    <a:pt x="440266" y="323842"/>
                  </a:lnTo>
                  <a:cubicBezTo>
                    <a:pt x="445911" y="340775"/>
                    <a:pt x="452871" y="357326"/>
                    <a:pt x="457200" y="374642"/>
                  </a:cubicBezTo>
                  <a:cubicBezTo>
                    <a:pt x="462844" y="397220"/>
                    <a:pt x="469085" y="419657"/>
                    <a:pt x="474133" y="442376"/>
                  </a:cubicBezTo>
                  <a:cubicBezTo>
                    <a:pt x="480376" y="470472"/>
                    <a:pt x="483493" y="499275"/>
                    <a:pt x="491066" y="527042"/>
                  </a:cubicBezTo>
                  <a:cubicBezTo>
                    <a:pt x="500459" y="561483"/>
                    <a:pt x="513644" y="594775"/>
                    <a:pt x="524933" y="628642"/>
                  </a:cubicBezTo>
                  <a:lnTo>
                    <a:pt x="541866" y="679442"/>
                  </a:lnTo>
                </a:path>
              </a:pathLst>
            </a:custGeom>
            <a:noFill/>
            <a:ln w="57150" cap="flat" cmpd="sng" algn="ctr">
              <a:solidFill>
                <a:srgbClr val="00CC99"/>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a:ea typeface="ＭＳ Ｐゴシック"/>
                <a:cs typeface="Helvetica Light"/>
              </a:endParaRPr>
            </a:p>
          </p:txBody>
        </p:sp>
        <p:sp>
          <p:nvSpPr>
            <p:cNvPr id="48" name="Freeform 47">
              <a:extLst>
                <a:ext uri="{FF2B5EF4-FFF2-40B4-BE49-F238E27FC236}">
                  <a16:creationId xmlns:a16="http://schemas.microsoft.com/office/drawing/2014/main" id="{B14A7388-3685-9AF6-66DA-EE7A9356C73F}"/>
                </a:ext>
              </a:extLst>
            </p:cNvPr>
            <p:cNvSpPr/>
            <p:nvPr/>
          </p:nvSpPr>
          <p:spPr>
            <a:xfrm>
              <a:off x="5723467" y="4858210"/>
              <a:ext cx="406400" cy="814457"/>
            </a:xfrm>
            <a:custGeom>
              <a:avLst/>
              <a:gdLst>
                <a:gd name="connsiteX0" fmla="*/ 372533 w 406400"/>
                <a:gd name="connsiteY0" fmla="*/ 814457 h 814457"/>
                <a:gd name="connsiteX1" fmla="*/ 355600 w 406400"/>
                <a:gd name="connsiteY1" fmla="*/ 645123 h 814457"/>
                <a:gd name="connsiteX2" fmla="*/ 389466 w 406400"/>
                <a:gd name="connsiteY2" fmla="*/ 103257 h 814457"/>
                <a:gd name="connsiteX3" fmla="*/ 406400 w 406400"/>
                <a:gd name="connsiteY3" fmla="*/ 18590 h 814457"/>
                <a:gd name="connsiteX4" fmla="*/ 304800 w 406400"/>
                <a:gd name="connsiteY4" fmla="*/ 35523 h 814457"/>
                <a:gd name="connsiteX5" fmla="*/ 135466 w 406400"/>
                <a:gd name="connsiteY5" fmla="*/ 52457 h 814457"/>
                <a:gd name="connsiteX6" fmla="*/ 101600 w 406400"/>
                <a:gd name="connsiteY6" fmla="*/ 154057 h 814457"/>
                <a:gd name="connsiteX7" fmla="*/ 67733 w 406400"/>
                <a:gd name="connsiteY7" fmla="*/ 272590 h 814457"/>
                <a:gd name="connsiteX8" fmla="*/ 50800 w 406400"/>
                <a:gd name="connsiteY8" fmla="*/ 391123 h 814457"/>
                <a:gd name="connsiteX9" fmla="*/ 16933 w 406400"/>
                <a:gd name="connsiteY9" fmla="*/ 509657 h 814457"/>
                <a:gd name="connsiteX10" fmla="*/ 0 w 406400"/>
                <a:gd name="connsiteY10" fmla="*/ 509657 h 81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400" h="814457">
                  <a:moveTo>
                    <a:pt x="372533" y="814457"/>
                  </a:moveTo>
                  <a:cubicBezTo>
                    <a:pt x="366889" y="758012"/>
                    <a:pt x="355600" y="701849"/>
                    <a:pt x="355600" y="645123"/>
                  </a:cubicBezTo>
                  <a:cubicBezTo>
                    <a:pt x="355600" y="497744"/>
                    <a:pt x="365717" y="269498"/>
                    <a:pt x="389466" y="103257"/>
                  </a:cubicBezTo>
                  <a:cubicBezTo>
                    <a:pt x="393536" y="74765"/>
                    <a:pt x="400755" y="46812"/>
                    <a:pt x="406400" y="18590"/>
                  </a:cubicBezTo>
                  <a:cubicBezTo>
                    <a:pt x="291800" y="-19609"/>
                    <a:pt x="421182" y="8666"/>
                    <a:pt x="304800" y="35523"/>
                  </a:cubicBezTo>
                  <a:cubicBezTo>
                    <a:pt x="249526" y="48278"/>
                    <a:pt x="191911" y="46812"/>
                    <a:pt x="135466" y="52457"/>
                  </a:cubicBezTo>
                  <a:lnTo>
                    <a:pt x="101600" y="154057"/>
                  </a:lnTo>
                  <a:cubicBezTo>
                    <a:pt x="87089" y="197589"/>
                    <a:pt x="76240" y="225803"/>
                    <a:pt x="67733" y="272590"/>
                  </a:cubicBezTo>
                  <a:cubicBezTo>
                    <a:pt x="60593" y="311858"/>
                    <a:pt x="57940" y="351855"/>
                    <a:pt x="50800" y="391123"/>
                  </a:cubicBezTo>
                  <a:cubicBezTo>
                    <a:pt x="49389" y="398882"/>
                    <a:pt x="26000" y="496057"/>
                    <a:pt x="16933" y="509657"/>
                  </a:cubicBezTo>
                  <a:cubicBezTo>
                    <a:pt x="13802" y="514353"/>
                    <a:pt x="5644" y="509657"/>
                    <a:pt x="0" y="509657"/>
                  </a:cubicBezTo>
                </a:path>
              </a:pathLst>
            </a:custGeom>
            <a:noFill/>
            <a:ln w="57150" cap="flat" cmpd="sng" algn="ctr">
              <a:solidFill>
                <a:srgbClr val="00CC9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a:ea typeface="ＭＳ Ｐゴシック"/>
                <a:cs typeface="Helvetica Light"/>
              </a:endParaRPr>
            </a:p>
          </p:txBody>
        </p:sp>
        <p:sp>
          <p:nvSpPr>
            <p:cNvPr id="49" name="Freeform 48">
              <a:extLst>
                <a:ext uri="{FF2B5EF4-FFF2-40B4-BE49-F238E27FC236}">
                  <a16:creationId xmlns:a16="http://schemas.microsoft.com/office/drawing/2014/main" id="{360BDBC8-818D-FB13-0E2B-6681FCA45D5B}"/>
                </a:ext>
              </a:extLst>
            </p:cNvPr>
            <p:cNvSpPr/>
            <p:nvPr/>
          </p:nvSpPr>
          <p:spPr>
            <a:xfrm>
              <a:off x="6028267" y="4417066"/>
              <a:ext cx="423333" cy="1137067"/>
            </a:xfrm>
            <a:custGeom>
              <a:avLst/>
              <a:gdLst>
                <a:gd name="connsiteX0" fmla="*/ 118533 w 423333"/>
                <a:gd name="connsiteY0" fmla="*/ 408934 h 1137067"/>
                <a:gd name="connsiteX1" fmla="*/ 254000 w 423333"/>
                <a:gd name="connsiteY1" fmla="*/ 392001 h 1137067"/>
                <a:gd name="connsiteX2" fmla="*/ 304800 w 423333"/>
                <a:gd name="connsiteY2" fmla="*/ 375067 h 1137067"/>
                <a:gd name="connsiteX3" fmla="*/ 321733 w 423333"/>
                <a:gd name="connsiteY3" fmla="*/ 307334 h 1137067"/>
                <a:gd name="connsiteX4" fmla="*/ 338666 w 423333"/>
                <a:gd name="connsiteY4" fmla="*/ 256534 h 1137067"/>
                <a:gd name="connsiteX5" fmla="*/ 321733 w 423333"/>
                <a:gd name="connsiteY5" fmla="*/ 53334 h 1137067"/>
                <a:gd name="connsiteX6" fmla="*/ 287866 w 423333"/>
                <a:gd name="connsiteY6" fmla="*/ 2534 h 1137067"/>
                <a:gd name="connsiteX7" fmla="*/ 67733 w 423333"/>
                <a:gd name="connsiteY7" fmla="*/ 19467 h 1137067"/>
                <a:gd name="connsiteX8" fmla="*/ 16933 w 423333"/>
                <a:gd name="connsiteY8" fmla="*/ 53334 h 1137067"/>
                <a:gd name="connsiteX9" fmla="*/ 0 w 423333"/>
                <a:gd name="connsiteY9" fmla="*/ 104134 h 1137067"/>
                <a:gd name="connsiteX10" fmla="*/ 33866 w 423333"/>
                <a:gd name="connsiteY10" fmla="*/ 307334 h 1137067"/>
                <a:gd name="connsiteX11" fmla="*/ 101600 w 423333"/>
                <a:gd name="connsiteY11" fmla="*/ 408934 h 1137067"/>
                <a:gd name="connsiteX12" fmla="*/ 152400 w 423333"/>
                <a:gd name="connsiteY12" fmla="*/ 442801 h 1137067"/>
                <a:gd name="connsiteX13" fmla="*/ 203200 w 423333"/>
                <a:gd name="connsiteY13" fmla="*/ 459734 h 1137067"/>
                <a:gd name="connsiteX14" fmla="*/ 287866 w 423333"/>
                <a:gd name="connsiteY14" fmla="*/ 493601 h 1137067"/>
                <a:gd name="connsiteX15" fmla="*/ 338666 w 423333"/>
                <a:gd name="connsiteY15" fmla="*/ 527467 h 1137067"/>
                <a:gd name="connsiteX16" fmla="*/ 355600 w 423333"/>
                <a:gd name="connsiteY16" fmla="*/ 595201 h 1137067"/>
                <a:gd name="connsiteX17" fmla="*/ 389466 w 423333"/>
                <a:gd name="connsiteY17" fmla="*/ 696801 h 1137067"/>
                <a:gd name="connsiteX18" fmla="*/ 406400 w 423333"/>
                <a:gd name="connsiteY18" fmla="*/ 747601 h 1137067"/>
                <a:gd name="connsiteX19" fmla="*/ 423333 w 423333"/>
                <a:gd name="connsiteY19" fmla="*/ 815334 h 1137067"/>
                <a:gd name="connsiteX20" fmla="*/ 406400 w 423333"/>
                <a:gd name="connsiteY20" fmla="*/ 1001601 h 1137067"/>
                <a:gd name="connsiteX21" fmla="*/ 389466 w 423333"/>
                <a:gd name="connsiteY21" fmla="*/ 1069334 h 1137067"/>
                <a:gd name="connsiteX22" fmla="*/ 338666 w 423333"/>
                <a:gd name="connsiteY22" fmla="*/ 1086267 h 1137067"/>
                <a:gd name="connsiteX23" fmla="*/ 321733 w 423333"/>
                <a:gd name="connsiteY23" fmla="*/ 1137067 h 113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333" h="1137067">
                  <a:moveTo>
                    <a:pt x="118533" y="408934"/>
                  </a:moveTo>
                  <a:cubicBezTo>
                    <a:pt x="163689" y="403290"/>
                    <a:pt x="209227" y="400142"/>
                    <a:pt x="254000" y="392001"/>
                  </a:cubicBezTo>
                  <a:cubicBezTo>
                    <a:pt x="271561" y="388808"/>
                    <a:pt x="293650" y="389005"/>
                    <a:pt x="304800" y="375067"/>
                  </a:cubicBezTo>
                  <a:cubicBezTo>
                    <a:pt x="319338" y="356894"/>
                    <a:pt x="315340" y="329711"/>
                    <a:pt x="321733" y="307334"/>
                  </a:cubicBezTo>
                  <a:cubicBezTo>
                    <a:pt x="326636" y="290171"/>
                    <a:pt x="333022" y="273467"/>
                    <a:pt x="338666" y="256534"/>
                  </a:cubicBezTo>
                  <a:cubicBezTo>
                    <a:pt x="333022" y="188801"/>
                    <a:pt x="335063" y="119982"/>
                    <a:pt x="321733" y="53334"/>
                  </a:cubicBezTo>
                  <a:cubicBezTo>
                    <a:pt x="317742" y="33378"/>
                    <a:pt x="308039" y="5224"/>
                    <a:pt x="287866" y="2534"/>
                  </a:cubicBezTo>
                  <a:cubicBezTo>
                    <a:pt x="214917" y="-7193"/>
                    <a:pt x="141111" y="13823"/>
                    <a:pt x="67733" y="19467"/>
                  </a:cubicBezTo>
                  <a:cubicBezTo>
                    <a:pt x="50800" y="30756"/>
                    <a:pt x="29646" y="37442"/>
                    <a:pt x="16933" y="53334"/>
                  </a:cubicBezTo>
                  <a:cubicBezTo>
                    <a:pt x="5783" y="67272"/>
                    <a:pt x="0" y="86285"/>
                    <a:pt x="0" y="104134"/>
                  </a:cubicBezTo>
                  <a:cubicBezTo>
                    <a:pt x="0" y="126514"/>
                    <a:pt x="7372" y="259644"/>
                    <a:pt x="33866" y="307334"/>
                  </a:cubicBezTo>
                  <a:cubicBezTo>
                    <a:pt x="53633" y="342915"/>
                    <a:pt x="67733" y="386356"/>
                    <a:pt x="101600" y="408934"/>
                  </a:cubicBezTo>
                  <a:cubicBezTo>
                    <a:pt x="118533" y="420223"/>
                    <a:pt x="134197" y="433700"/>
                    <a:pt x="152400" y="442801"/>
                  </a:cubicBezTo>
                  <a:cubicBezTo>
                    <a:pt x="168365" y="450783"/>
                    <a:pt x="186487" y="453467"/>
                    <a:pt x="203200" y="459734"/>
                  </a:cubicBezTo>
                  <a:cubicBezTo>
                    <a:pt x="231661" y="470407"/>
                    <a:pt x="260679" y="480007"/>
                    <a:pt x="287866" y="493601"/>
                  </a:cubicBezTo>
                  <a:cubicBezTo>
                    <a:pt x="306069" y="502702"/>
                    <a:pt x="321733" y="516178"/>
                    <a:pt x="338666" y="527467"/>
                  </a:cubicBezTo>
                  <a:cubicBezTo>
                    <a:pt x="344311" y="550045"/>
                    <a:pt x="348913" y="572910"/>
                    <a:pt x="355600" y="595201"/>
                  </a:cubicBezTo>
                  <a:cubicBezTo>
                    <a:pt x="365858" y="629394"/>
                    <a:pt x="378177" y="662934"/>
                    <a:pt x="389466" y="696801"/>
                  </a:cubicBezTo>
                  <a:cubicBezTo>
                    <a:pt x="395110" y="713734"/>
                    <a:pt x="402071" y="730285"/>
                    <a:pt x="406400" y="747601"/>
                  </a:cubicBezTo>
                  <a:lnTo>
                    <a:pt x="423333" y="815334"/>
                  </a:lnTo>
                  <a:cubicBezTo>
                    <a:pt x="417689" y="877423"/>
                    <a:pt x="414640" y="939803"/>
                    <a:pt x="406400" y="1001601"/>
                  </a:cubicBezTo>
                  <a:cubicBezTo>
                    <a:pt x="403324" y="1024669"/>
                    <a:pt x="404004" y="1051161"/>
                    <a:pt x="389466" y="1069334"/>
                  </a:cubicBezTo>
                  <a:cubicBezTo>
                    <a:pt x="378316" y="1083272"/>
                    <a:pt x="355599" y="1080623"/>
                    <a:pt x="338666" y="1086267"/>
                  </a:cubicBezTo>
                  <a:lnTo>
                    <a:pt x="321733" y="1137067"/>
                  </a:lnTo>
                </a:path>
              </a:pathLst>
            </a:custGeom>
            <a:noFill/>
            <a:ln w="57150" cap="flat" cmpd="sng" algn="ctr">
              <a:solidFill>
                <a:srgbClr val="00CC99"/>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Times"/>
                <a:ea typeface="ＭＳ Ｐゴシック"/>
                <a:cs typeface="Helvetica Light"/>
              </a:endParaRPr>
            </a:p>
          </p:txBody>
        </p:sp>
        <p:sp>
          <p:nvSpPr>
            <p:cNvPr id="50" name="Freeform 49">
              <a:extLst>
                <a:ext uri="{FF2B5EF4-FFF2-40B4-BE49-F238E27FC236}">
                  <a16:creationId xmlns:a16="http://schemas.microsoft.com/office/drawing/2014/main" id="{9CCD9A49-C7D4-E667-003D-9B9B5B024EC5}"/>
                </a:ext>
              </a:extLst>
            </p:cNvPr>
            <p:cNvSpPr/>
            <p:nvPr/>
          </p:nvSpPr>
          <p:spPr>
            <a:xfrm>
              <a:off x="6044516" y="4779433"/>
              <a:ext cx="250451" cy="123244"/>
            </a:xfrm>
            <a:custGeom>
              <a:avLst/>
              <a:gdLst>
                <a:gd name="connsiteX0" fmla="*/ 4917 w 250451"/>
                <a:gd name="connsiteY0" fmla="*/ 0 h 123244"/>
                <a:gd name="connsiteX1" fmla="*/ 4917 w 250451"/>
                <a:gd name="connsiteY1" fmla="*/ 0 h 123244"/>
                <a:gd name="connsiteX2" fmla="*/ 684 w 250451"/>
                <a:gd name="connsiteY2" fmla="*/ 88900 h 123244"/>
                <a:gd name="connsiteX3" fmla="*/ 13384 w 250451"/>
                <a:gd name="connsiteY3" fmla="*/ 97367 h 123244"/>
                <a:gd name="connsiteX4" fmla="*/ 26084 w 250451"/>
                <a:gd name="connsiteY4" fmla="*/ 88900 h 123244"/>
                <a:gd name="connsiteX5" fmla="*/ 51484 w 250451"/>
                <a:gd name="connsiteY5" fmla="*/ 80434 h 123244"/>
                <a:gd name="connsiteX6" fmla="*/ 76884 w 250451"/>
                <a:gd name="connsiteY6" fmla="*/ 71967 h 123244"/>
                <a:gd name="connsiteX7" fmla="*/ 93817 w 250451"/>
                <a:gd name="connsiteY7" fmla="*/ 67734 h 123244"/>
                <a:gd name="connsiteX8" fmla="*/ 123451 w 250451"/>
                <a:gd name="connsiteY8" fmla="*/ 59267 h 123244"/>
                <a:gd name="connsiteX9" fmla="*/ 136151 w 250451"/>
                <a:gd name="connsiteY9" fmla="*/ 50800 h 123244"/>
                <a:gd name="connsiteX10" fmla="*/ 153084 w 250451"/>
                <a:gd name="connsiteY10" fmla="*/ 46567 h 123244"/>
                <a:gd name="connsiteX11" fmla="*/ 182717 w 250451"/>
                <a:gd name="connsiteY11" fmla="*/ 38100 h 123244"/>
                <a:gd name="connsiteX12" fmla="*/ 212351 w 250451"/>
                <a:gd name="connsiteY12" fmla="*/ 33867 h 123244"/>
                <a:gd name="connsiteX13" fmla="*/ 250451 w 250451"/>
                <a:gd name="connsiteY13" fmla="*/ 29634 h 123244"/>
                <a:gd name="connsiteX14" fmla="*/ 246217 w 250451"/>
                <a:gd name="connsiteY14" fmla="*/ 110067 h 123244"/>
                <a:gd name="connsiteX15" fmla="*/ 241984 w 250451"/>
                <a:gd name="connsiteY15" fmla="*/ 122767 h 123244"/>
                <a:gd name="connsiteX16" fmla="*/ 229284 w 250451"/>
                <a:gd name="connsiteY16" fmla="*/ 118534 h 123244"/>
                <a:gd name="connsiteX17" fmla="*/ 216584 w 250451"/>
                <a:gd name="connsiteY17" fmla="*/ 110067 h 123244"/>
                <a:gd name="connsiteX18" fmla="*/ 191184 w 250451"/>
                <a:gd name="connsiteY18" fmla="*/ 101600 h 123244"/>
                <a:gd name="connsiteX19" fmla="*/ 165784 w 250451"/>
                <a:gd name="connsiteY19" fmla="*/ 88900 h 123244"/>
                <a:gd name="connsiteX20" fmla="*/ 157317 w 250451"/>
                <a:gd name="connsiteY20" fmla="*/ 76200 h 123244"/>
                <a:gd name="connsiteX21" fmla="*/ 131917 w 250451"/>
                <a:gd name="connsiteY21" fmla="*/ 67734 h 123244"/>
                <a:gd name="connsiteX22" fmla="*/ 119217 w 250451"/>
                <a:gd name="connsiteY22" fmla="*/ 59267 h 123244"/>
                <a:gd name="connsiteX23" fmla="*/ 110751 w 250451"/>
                <a:gd name="connsiteY23" fmla="*/ 46567 h 123244"/>
                <a:gd name="connsiteX24" fmla="*/ 98051 w 250451"/>
                <a:gd name="connsiteY24" fmla="*/ 42334 h 123244"/>
                <a:gd name="connsiteX25" fmla="*/ 85351 w 250451"/>
                <a:gd name="connsiteY25" fmla="*/ 33867 h 123244"/>
                <a:gd name="connsiteX26" fmla="*/ 59951 w 250451"/>
                <a:gd name="connsiteY26" fmla="*/ 25400 h 123244"/>
                <a:gd name="connsiteX27" fmla="*/ 21851 w 250451"/>
                <a:gd name="connsiteY27" fmla="*/ 8467 h 123244"/>
                <a:gd name="connsiteX28" fmla="*/ 9151 w 250451"/>
                <a:gd name="connsiteY28" fmla="*/ 4234 h 123244"/>
                <a:gd name="connsiteX29" fmla="*/ 4917 w 250451"/>
                <a:gd name="connsiteY29" fmla="*/ 0 h 123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0451" h="123244">
                  <a:moveTo>
                    <a:pt x="4917" y="0"/>
                  </a:moveTo>
                  <a:lnTo>
                    <a:pt x="4917" y="0"/>
                  </a:lnTo>
                  <a:cubicBezTo>
                    <a:pt x="3506" y="29633"/>
                    <a:pt x="-1886" y="59345"/>
                    <a:pt x="684" y="88900"/>
                  </a:cubicBezTo>
                  <a:cubicBezTo>
                    <a:pt x="1125" y="93969"/>
                    <a:pt x="8296" y="97367"/>
                    <a:pt x="13384" y="97367"/>
                  </a:cubicBezTo>
                  <a:cubicBezTo>
                    <a:pt x="18472" y="97367"/>
                    <a:pt x="21435" y="90966"/>
                    <a:pt x="26084" y="88900"/>
                  </a:cubicBezTo>
                  <a:cubicBezTo>
                    <a:pt x="34239" y="85275"/>
                    <a:pt x="43017" y="83256"/>
                    <a:pt x="51484" y="80434"/>
                  </a:cubicBezTo>
                  <a:lnTo>
                    <a:pt x="76884" y="71967"/>
                  </a:lnTo>
                  <a:cubicBezTo>
                    <a:pt x="82528" y="70556"/>
                    <a:pt x="88223" y="69332"/>
                    <a:pt x="93817" y="67734"/>
                  </a:cubicBezTo>
                  <a:cubicBezTo>
                    <a:pt x="136319" y="55590"/>
                    <a:pt x="70527" y="72496"/>
                    <a:pt x="123451" y="59267"/>
                  </a:cubicBezTo>
                  <a:cubicBezTo>
                    <a:pt x="127684" y="56445"/>
                    <a:pt x="131474" y="52804"/>
                    <a:pt x="136151" y="50800"/>
                  </a:cubicBezTo>
                  <a:cubicBezTo>
                    <a:pt x="141499" y="48508"/>
                    <a:pt x="147490" y="48165"/>
                    <a:pt x="153084" y="46567"/>
                  </a:cubicBezTo>
                  <a:cubicBezTo>
                    <a:pt x="168945" y="42036"/>
                    <a:pt x="164530" y="41407"/>
                    <a:pt x="182717" y="38100"/>
                  </a:cubicBezTo>
                  <a:cubicBezTo>
                    <a:pt x="192534" y="36315"/>
                    <a:pt x="202473" y="35278"/>
                    <a:pt x="212351" y="33867"/>
                  </a:cubicBezTo>
                  <a:cubicBezTo>
                    <a:pt x="241984" y="23989"/>
                    <a:pt x="229284" y="22577"/>
                    <a:pt x="250451" y="29634"/>
                  </a:cubicBezTo>
                  <a:cubicBezTo>
                    <a:pt x="249040" y="56445"/>
                    <a:pt x="248648" y="83329"/>
                    <a:pt x="246217" y="110067"/>
                  </a:cubicBezTo>
                  <a:cubicBezTo>
                    <a:pt x="245813" y="114511"/>
                    <a:pt x="245975" y="120771"/>
                    <a:pt x="241984" y="122767"/>
                  </a:cubicBezTo>
                  <a:cubicBezTo>
                    <a:pt x="237993" y="124763"/>
                    <a:pt x="233517" y="119945"/>
                    <a:pt x="229284" y="118534"/>
                  </a:cubicBezTo>
                  <a:cubicBezTo>
                    <a:pt x="225051" y="115712"/>
                    <a:pt x="221233" y="112133"/>
                    <a:pt x="216584" y="110067"/>
                  </a:cubicBezTo>
                  <a:cubicBezTo>
                    <a:pt x="208429" y="106442"/>
                    <a:pt x="198610" y="106550"/>
                    <a:pt x="191184" y="101600"/>
                  </a:cubicBezTo>
                  <a:cubicBezTo>
                    <a:pt x="174771" y="90659"/>
                    <a:pt x="183311" y="94743"/>
                    <a:pt x="165784" y="88900"/>
                  </a:cubicBezTo>
                  <a:cubicBezTo>
                    <a:pt x="162962" y="84667"/>
                    <a:pt x="161632" y="78896"/>
                    <a:pt x="157317" y="76200"/>
                  </a:cubicBezTo>
                  <a:cubicBezTo>
                    <a:pt x="149749" y="71470"/>
                    <a:pt x="131917" y="67734"/>
                    <a:pt x="131917" y="67734"/>
                  </a:cubicBezTo>
                  <a:cubicBezTo>
                    <a:pt x="127684" y="64912"/>
                    <a:pt x="122815" y="62865"/>
                    <a:pt x="119217" y="59267"/>
                  </a:cubicBezTo>
                  <a:cubicBezTo>
                    <a:pt x="115620" y="55669"/>
                    <a:pt x="114724" y="49745"/>
                    <a:pt x="110751" y="46567"/>
                  </a:cubicBezTo>
                  <a:cubicBezTo>
                    <a:pt x="107267" y="43779"/>
                    <a:pt x="102284" y="43745"/>
                    <a:pt x="98051" y="42334"/>
                  </a:cubicBezTo>
                  <a:cubicBezTo>
                    <a:pt x="93818" y="39512"/>
                    <a:pt x="90000" y="35933"/>
                    <a:pt x="85351" y="33867"/>
                  </a:cubicBezTo>
                  <a:cubicBezTo>
                    <a:pt x="77196" y="30242"/>
                    <a:pt x="67377" y="30350"/>
                    <a:pt x="59951" y="25400"/>
                  </a:cubicBezTo>
                  <a:cubicBezTo>
                    <a:pt x="39826" y="11984"/>
                    <a:pt x="52076" y="18542"/>
                    <a:pt x="21851" y="8467"/>
                  </a:cubicBezTo>
                  <a:lnTo>
                    <a:pt x="9151" y="4234"/>
                  </a:lnTo>
                  <a:lnTo>
                    <a:pt x="4917" y="0"/>
                  </a:lnTo>
                  <a:close/>
                </a:path>
              </a:pathLst>
            </a:custGeom>
            <a:gradFill rotWithShape="1">
              <a:gsLst>
                <a:gs pos="0">
                  <a:srgbClr val="00CC99">
                    <a:tint val="100000"/>
                    <a:shade val="100000"/>
                    <a:satMod val="130000"/>
                  </a:srgbClr>
                </a:gs>
                <a:gs pos="100000">
                  <a:srgbClr val="00CC99">
                    <a:tint val="50000"/>
                    <a:shade val="100000"/>
                    <a:satMod val="350000"/>
                  </a:srgbClr>
                </a:gs>
              </a:gsLst>
              <a:lin ang="16200000" scaled="0"/>
            </a:gradFill>
            <a:ln w="9525" cap="flat" cmpd="sng" algn="ctr">
              <a:solidFill>
                <a:srgbClr val="00CC99">
                  <a:lumMod val="50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imes"/>
                <a:ea typeface="ＭＳ Ｐゴシック"/>
                <a:cs typeface="Helvetica Light"/>
              </a:endParaRPr>
            </a:p>
          </p:txBody>
        </p:sp>
      </p:grpSp>
      <p:sp>
        <p:nvSpPr>
          <p:cNvPr id="15" name="Oval 14">
            <a:extLst>
              <a:ext uri="{FF2B5EF4-FFF2-40B4-BE49-F238E27FC236}">
                <a16:creationId xmlns:a16="http://schemas.microsoft.com/office/drawing/2014/main" id="{07738620-74A4-35CE-6B83-110C9F4F7B7C}"/>
              </a:ext>
            </a:extLst>
          </p:cNvPr>
          <p:cNvSpPr/>
          <p:nvPr/>
        </p:nvSpPr>
        <p:spPr>
          <a:xfrm flipH="1">
            <a:off x="5049842" y="4376829"/>
            <a:ext cx="1513989" cy="655474"/>
          </a:xfrm>
          <a:prstGeom prst="ellipse">
            <a:avLst/>
          </a:prstGeom>
          <a:solidFill>
            <a:schemeClr val="bg1">
              <a:lumMod val="85000"/>
              <a:alpha val="80000"/>
            </a:schemeClr>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a:ea typeface="ＭＳ Ｐゴシック"/>
              <a:cs typeface="+mn-cs"/>
            </a:endParaRPr>
          </a:p>
        </p:txBody>
      </p:sp>
      <p:sp>
        <p:nvSpPr>
          <p:cNvPr id="16" name="TextBox 15">
            <a:extLst>
              <a:ext uri="{FF2B5EF4-FFF2-40B4-BE49-F238E27FC236}">
                <a16:creationId xmlns:a16="http://schemas.microsoft.com/office/drawing/2014/main" id="{8BA3F5E7-E083-AD1F-8268-7E43FD038E91}"/>
              </a:ext>
            </a:extLst>
          </p:cNvPr>
          <p:cNvSpPr txBox="1"/>
          <p:nvPr/>
        </p:nvSpPr>
        <p:spPr>
          <a:xfrm>
            <a:off x="5300751" y="4324583"/>
            <a:ext cx="1012173"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53735"/>
                </a:solidFill>
                <a:effectLst/>
                <a:uLnTx/>
                <a:uFillTx/>
                <a:latin typeface="Arial"/>
                <a:ea typeface="+mn-ea"/>
                <a:cs typeface="Arial"/>
                <a:sym typeface="Helvetica Light"/>
              </a:rPr>
              <a:t>Timur Javid</a:t>
            </a:r>
          </a:p>
        </p:txBody>
      </p:sp>
      <p:sp>
        <p:nvSpPr>
          <p:cNvPr id="17" name="Oval 16">
            <a:extLst>
              <a:ext uri="{FF2B5EF4-FFF2-40B4-BE49-F238E27FC236}">
                <a16:creationId xmlns:a16="http://schemas.microsoft.com/office/drawing/2014/main" id="{0C7DF1A4-BC33-103C-30E6-BAC761700DB2}"/>
              </a:ext>
            </a:extLst>
          </p:cNvPr>
          <p:cNvSpPr/>
          <p:nvPr/>
        </p:nvSpPr>
        <p:spPr>
          <a:xfrm flipH="1">
            <a:off x="6759273" y="3147742"/>
            <a:ext cx="1747605" cy="918099"/>
          </a:xfrm>
          <a:prstGeom prst="ellipse">
            <a:avLst/>
          </a:prstGeom>
          <a:solidFill>
            <a:schemeClr val="bg1">
              <a:lumMod val="85000"/>
              <a:alpha val="80000"/>
            </a:schemeClr>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a:ea typeface="ＭＳ Ｐゴシック"/>
              <a:cs typeface="+mn-cs"/>
            </a:endParaRPr>
          </a:p>
        </p:txBody>
      </p:sp>
      <p:sp>
        <p:nvSpPr>
          <p:cNvPr id="18" name="TextBox 17">
            <a:extLst>
              <a:ext uri="{FF2B5EF4-FFF2-40B4-BE49-F238E27FC236}">
                <a16:creationId xmlns:a16="http://schemas.microsoft.com/office/drawing/2014/main" id="{B6F0FE3E-AD75-9B74-A7E8-76436A2E4556}"/>
              </a:ext>
            </a:extLst>
          </p:cNvPr>
          <p:cNvSpPr txBox="1"/>
          <p:nvPr/>
        </p:nvSpPr>
        <p:spPr>
          <a:xfrm>
            <a:off x="6811346" y="3207703"/>
            <a:ext cx="1638030"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53735"/>
                </a:solidFill>
                <a:effectLst/>
                <a:uLnTx/>
                <a:uFillTx/>
                <a:latin typeface="Arial"/>
                <a:ea typeface="+mn-ea"/>
                <a:cs typeface="Arial"/>
                <a:sym typeface="Helvetica Light"/>
              </a:rPr>
              <a:t>Benjamin Nussbaum</a:t>
            </a:r>
          </a:p>
        </p:txBody>
      </p:sp>
      <p:sp>
        <p:nvSpPr>
          <p:cNvPr id="21" name="Oval 20">
            <a:extLst>
              <a:ext uri="{FF2B5EF4-FFF2-40B4-BE49-F238E27FC236}">
                <a16:creationId xmlns:a16="http://schemas.microsoft.com/office/drawing/2014/main" id="{181BDC72-A715-C459-8788-B9DCF832189C}"/>
              </a:ext>
            </a:extLst>
          </p:cNvPr>
          <p:cNvSpPr/>
          <p:nvPr/>
        </p:nvSpPr>
        <p:spPr>
          <a:xfrm flipH="1">
            <a:off x="7752304" y="259790"/>
            <a:ext cx="1513989" cy="655474"/>
          </a:xfrm>
          <a:prstGeom prst="ellipse">
            <a:avLst/>
          </a:prstGeom>
          <a:solidFill>
            <a:schemeClr val="bg1">
              <a:lumMod val="85000"/>
              <a:alpha val="80000"/>
            </a:schemeClr>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a:ea typeface="ＭＳ Ｐゴシック"/>
              <a:cs typeface="+mn-cs"/>
            </a:endParaRPr>
          </a:p>
        </p:txBody>
      </p:sp>
      <p:sp>
        <p:nvSpPr>
          <p:cNvPr id="22" name="TextBox 21">
            <a:extLst>
              <a:ext uri="{FF2B5EF4-FFF2-40B4-BE49-F238E27FC236}">
                <a16:creationId xmlns:a16="http://schemas.microsoft.com/office/drawing/2014/main" id="{222CB5C3-1F06-E46D-8241-82A1CCD12D6F}"/>
              </a:ext>
            </a:extLst>
          </p:cNvPr>
          <p:cNvSpPr txBox="1"/>
          <p:nvPr/>
        </p:nvSpPr>
        <p:spPr>
          <a:xfrm>
            <a:off x="7908837" y="185823"/>
            <a:ext cx="1285267"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53735"/>
                </a:solidFill>
                <a:effectLst/>
                <a:uLnTx/>
                <a:uFillTx/>
                <a:latin typeface="Arial"/>
                <a:ea typeface="+mn-ea"/>
                <a:cs typeface="Arial"/>
                <a:sym typeface="Helvetica Light"/>
              </a:rPr>
              <a:t>Keshav     Kapoor</a:t>
            </a:r>
          </a:p>
        </p:txBody>
      </p:sp>
      <p:sp>
        <p:nvSpPr>
          <p:cNvPr id="23" name="Oval 22">
            <a:extLst>
              <a:ext uri="{FF2B5EF4-FFF2-40B4-BE49-F238E27FC236}">
                <a16:creationId xmlns:a16="http://schemas.microsoft.com/office/drawing/2014/main" id="{B3297E44-D31D-49C3-6DB9-CC85DFB1CBBE}"/>
              </a:ext>
            </a:extLst>
          </p:cNvPr>
          <p:cNvSpPr/>
          <p:nvPr/>
        </p:nvSpPr>
        <p:spPr>
          <a:xfrm flipH="1">
            <a:off x="9708394" y="5693760"/>
            <a:ext cx="1367655" cy="918099"/>
          </a:xfrm>
          <a:prstGeom prst="ellipse">
            <a:avLst/>
          </a:prstGeom>
          <a:solidFill>
            <a:schemeClr val="bg1">
              <a:lumMod val="85000"/>
              <a:alpha val="80000"/>
            </a:schemeClr>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a:ea typeface="ＭＳ Ｐゴシック"/>
              <a:cs typeface="+mn-cs"/>
            </a:endParaRPr>
          </a:p>
        </p:txBody>
      </p:sp>
      <p:sp>
        <p:nvSpPr>
          <p:cNvPr id="24" name="TextBox 23">
            <a:extLst>
              <a:ext uri="{FF2B5EF4-FFF2-40B4-BE49-F238E27FC236}">
                <a16:creationId xmlns:a16="http://schemas.microsoft.com/office/drawing/2014/main" id="{B29A9989-63DB-07BA-4960-E6550F7531A0}"/>
              </a:ext>
            </a:extLst>
          </p:cNvPr>
          <p:cNvSpPr txBox="1"/>
          <p:nvPr/>
        </p:nvSpPr>
        <p:spPr>
          <a:xfrm>
            <a:off x="9712340" y="5753721"/>
            <a:ext cx="1367656"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53735"/>
                </a:solidFill>
                <a:effectLst/>
                <a:uLnTx/>
                <a:uFillTx/>
                <a:latin typeface="Arial"/>
                <a:ea typeface="+mn-ea"/>
                <a:cs typeface="Arial"/>
                <a:sym typeface="Helvetica Light"/>
              </a:rPr>
              <a:t>Andrew Conrad</a:t>
            </a:r>
          </a:p>
        </p:txBody>
      </p:sp>
      <p:sp>
        <p:nvSpPr>
          <p:cNvPr id="4" name="Oval 3">
            <a:extLst>
              <a:ext uri="{FF2B5EF4-FFF2-40B4-BE49-F238E27FC236}">
                <a16:creationId xmlns:a16="http://schemas.microsoft.com/office/drawing/2014/main" id="{FC519CDC-B5BA-4D12-0BF2-213FA30E24C4}"/>
              </a:ext>
            </a:extLst>
          </p:cNvPr>
          <p:cNvSpPr/>
          <p:nvPr/>
        </p:nvSpPr>
        <p:spPr>
          <a:xfrm flipH="1">
            <a:off x="6710906" y="5353321"/>
            <a:ext cx="1902370" cy="918099"/>
          </a:xfrm>
          <a:prstGeom prst="ellipse">
            <a:avLst/>
          </a:prstGeom>
          <a:solidFill>
            <a:schemeClr val="bg1">
              <a:lumMod val="85000"/>
              <a:alpha val="80000"/>
            </a:schemeClr>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a:ea typeface="ＭＳ Ｐゴシック"/>
              <a:cs typeface="+mn-cs"/>
            </a:endParaRPr>
          </a:p>
        </p:txBody>
      </p:sp>
      <p:sp>
        <p:nvSpPr>
          <p:cNvPr id="7" name="TextBox 6">
            <a:extLst>
              <a:ext uri="{FF2B5EF4-FFF2-40B4-BE49-F238E27FC236}">
                <a16:creationId xmlns:a16="http://schemas.microsoft.com/office/drawing/2014/main" id="{DAD88A7D-A7D1-7C4F-830A-8B69CD64B7E1}"/>
              </a:ext>
            </a:extLst>
          </p:cNvPr>
          <p:cNvSpPr txBox="1"/>
          <p:nvPr/>
        </p:nvSpPr>
        <p:spPr>
          <a:xfrm>
            <a:off x="6734000" y="5454915"/>
            <a:ext cx="1953072"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53735"/>
                </a:solidFill>
                <a:effectLst/>
                <a:uLnTx/>
                <a:uFillTx/>
                <a:latin typeface="Arial"/>
                <a:ea typeface="+mn-ea"/>
                <a:cs typeface="Arial"/>
                <a:sym typeface="Helvetica Light"/>
              </a:rPr>
              <a:t>Samantha </a:t>
            </a:r>
          </a:p>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53735"/>
                </a:solidFill>
                <a:effectLst/>
                <a:uLnTx/>
                <a:uFillTx/>
                <a:latin typeface="Arial"/>
                <a:ea typeface="+mn-ea"/>
                <a:cs typeface="Arial"/>
                <a:sym typeface="Helvetica Light"/>
              </a:rPr>
              <a:t>Isaac</a:t>
            </a:r>
          </a:p>
        </p:txBody>
      </p:sp>
      <p:sp>
        <p:nvSpPr>
          <p:cNvPr id="9" name="Oval 8">
            <a:extLst>
              <a:ext uri="{FF2B5EF4-FFF2-40B4-BE49-F238E27FC236}">
                <a16:creationId xmlns:a16="http://schemas.microsoft.com/office/drawing/2014/main" id="{7DCBB612-22E5-FB05-6E77-DC568228B340}"/>
              </a:ext>
            </a:extLst>
          </p:cNvPr>
          <p:cNvSpPr/>
          <p:nvPr/>
        </p:nvSpPr>
        <p:spPr>
          <a:xfrm flipH="1">
            <a:off x="10585454" y="3445502"/>
            <a:ext cx="1321485" cy="655474"/>
          </a:xfrm>
          <a:prstGeom prst="ellipse">
            <a:avLst/>
          </a:prstGeom>
          <a:solidFill>
            <a:schemeClr val="bg1">
              <a:lumMod val="85000"/>
              <a:alpha val="80000"/>
            </a:schemeClr>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a:ea typeface="ＭＳ Ｐゴシック"/>
              <a:cs typeface="+mn-cs"/>
            </a:endParaRPr>
          </a:p>
        </p:txBody>
      </p:sp>
      <p:sp>
        <p:nvSpPr>
          <p:cNvPr id="10" name="TextBox 9">
            <a:extLst>
              <a:ext uri="{FF2B5EF4-FFF2-40B4-BE49-F238E27FC236}">
                <a16:creationId xmlns:a16="http://schemas.microsoft.com/office/drawing/2014/main" id="{00E946E0-703F-CF03-76E3-74996A2CF41F}"/>
              </a:ext>
            </a:extLst>
          </p:cNvPr>
          <p:cNvSpPr txBox="1"/>
          <p:nvPr/>
        </p:nvSpPr>
        <p:spPr>
          <a:xfrm>
            <a:off x="10621673" y="3371535"/>
            <a:ext cx="1285267"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53735"/>
                </a:solidFill>
                <a:effectLst/>
                <a:uLnTx/>
                <a:uFillTx/>
                <a:latin typeface="Arial"/>
                <a:ea typeface="+mn-ea"/>
                <a:cs typeface="Arial"/>
                <a:sym typeface="Helvetica Light"/>
              </a:rPr>
              <a:t>John     Floyd</a:t>
            </a:r>
          </a:p>
        </p:txBody>
      </p:sp>
      <p:sp>
        <p:nvSpPr>
          <p:cNvPr id="11" name="Oval 10">
            <a:extLst>
              <a:ext uri="{FF2B5EF4-FFF2-40B4-BE49-F238E27FC236}">
                <a16:creationId xmlns:a16="http://schemas.microsoft.com/office/drawing/2014/main" id="{CAB0E26C-3AA3-0719-B88B-FDD6C2256316}"/>
              </a:ext>
            </a:extLst>
          </p:cNvPr>
          <p:cNvSpPr/>
          <p:nvPr/>
        </p:nvSpPr>
        <p:spPr>
          <a:xfrm flipH="1">
            <a:off x="8520042" y="2577935"/>
            <a:ext cx="1747605" cy="918099"/>
          </a:xfrm>
          <a:prstGeom prst="ellipse">
            <a:avLst/>
          </a:prstGeom>
          <a:solidFill>
            <a:schemeClr val="bg1">
              <a:lumMod val="85000"/>
              <a:alpha val="80000"/>
            </a:schemeClr>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imes"/>
              <a:ea typeface="ＭＳ Ｐゴシック"/>
              <a:cs typeface="+mn-cs"/>
            </a:endParaRPr>
          </a:p>
        </p:txBody>
      </p:sp>
      <p:sp>
        <p:nvSpPr>
          <p:cNvPr id="12" name="TextBox 11">
            <a:extLst>
              <a:ext uri="{FF2B5EF4-FFF2-40B4-BE49-F238E27FC236}">
                <a16:creationId xmlns:a16="http://schemas.microsoft.com/office/drawing/2014/main" id="{66E7FD40-7E87-6209-9BC4-FC56B828B08D}"/>
              </a:ext>
            </a:extLst>
          </p:cNvPr>
          <p:cNvSpPr txBox="1"/>
          <p:nvPr/>
        </p:nvSpPr>
        <p:spPr>
          <a:xfrm>
            <a:off x="8572115" y="2637896"/>
            <a:ext cx="1505320" cy="77970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1"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53735"/>
                </a:solidFill>
                <a:effectLst/>
                <a:uLnTx/>
                <a:uFillTx/>
                <a:latin typeface="Arial"/>
                <a:ea typeface="+mn-ea"/>
                <a:cs typeface="Arial"/>
                <a:sym typeface="Helvetica Light"/>
              </a:rPr>
              <a:t>Spencer  Johnson</a:t>
            </a:r>
          </a:p>
        </p:txBody>
      </p:sp>
    </p:spTree>
    <p:extLst>
      <p:ext uri="{BB962C8B-B14F-4D97-AF65-F5344CB8AC3E}">
        <p14:creationId xmlns:p14="http://schemas.microsoft.com/office/powerpoint/2010/main" val="98446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500"/>
                                        <p:tgtEl>
                                          <p:spTgt spid="44"/>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5" grpId="0" animBg="1"/>
      <p:bldP spid="16" grpId="0"/>
      <p:bldP spid="17" grpId="0" animBg="1"/>
      <p:bldP spid="18" grpId="0"/>
      <p:bldP spid="21" grpId="0" animBg="1"/>
      <p:bldP spid="22" grpId="0"/>
      <p:bldP spid="23" grpId="0" animBg="1"/>
      <p:bldP spid="24" grpId="0"/>
      <p:bldP spid="4" grpId="0" animBg="1"/>
      <p:bldP spid="7" grpId="0"/>
      <p:bldP spid="9" grpId="0" animBg="1"/>
      <p:bldP spid="10" grpId="0"/>
      <p:bldP spid="11"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D04C2-ECD0-A744-AEBF-7A8F75E19EE5}"/>
              </a:ext>
            </a:extLst>
          </p:cNvPr>
          <p:cNvSpPr>
            <a:spLocks noGrp="1"/>
          </p:cNvSpPr>
          <p:nvPr>
            <p:ph type="title"/>
          </p:nvPr>
        </p:nvSpPr>
        <p:spPr/>
        <p:txBody>
          <a:bodyPr/>
          <a:lstStyle/>
          <a:p>
            <a:r>
              <a:rPr lang="en-US" dirty="0"/>
              <a:t>PMD Compensation</a:t>
            </a:r>
          </a:p>
        </p:txBody>
      </p:sp>
      <p:sp>
        <p:nvSpPr>
          <p:cNvPr id="49" name="TextBox 48">
            <a:extLst>
              <a:ext uri="{FF2B5EF4-FFF2-40B4-BE49-F238E27FC236}">
                <a16:creationId xmlns:a16="http://schemas.microsoft.com/office/drawing/2014/main" id="{3CEDEADA-3CBD-4647-90D6-4976F4C1AA28}"/>
              </a:ext>
            </a:extLst>
          </p:cNvPr>
          <p:cNvSpPr txBox="1"/>
          <p:nvPr/>
        </p:nvSpPr>
        <p:spPr>
          <a:xfrm>
            <a:off x="236857" y="4180344"/>
            <a:ext cx="12726158"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We find Principal Axis(PA) from polarimeter</a:t>
            </a:r>
          </a:p>
          <a:p>
            <a:pPr marL="285750" indent="-285750">
              <a:buFont typeface="Arial" panose="020B0604020202020204" pitchFamily="34" charset="0"/>
              <a:buChar char="•"/>
            </a:pPr>
            <a:r>
              <a:rPr lang="en-US" sz="2400" dirty="0"/>
              <a:t>Align laser output to PA with PC1</a:t>
            </a:r>
          </a:p>
          <a:p>
            <a:pPr marL="285750" indent="-285750">
              <a:buFont typeface="Arial" panose="020B0604020202020204" pitchFamily="34" charset="0"/>
              <a:buChar char="•"/>
            </a:pPr>
            <a:r>
              <a:rPr lang="en-US" sz="2400" dirty="0"/>
              <a:t>Send light into compensator</a:t>
            </a:r>
          </a:p>
          <a:p>
            <a:pPr marL="285750" indent="-285750">
              <a:buFont typeface="Arial" panose="020B0604020202020204" pitchFamily="34" charset="0"/>
              <a:buChar char="•"/>
            </a:pPr>
            <a:r>
              <a:rPr lang="en-US" sz="2400" dirty="0"/>
              <a:t>Minimize output in one branch of PBS to align PA axis with PMF axis with PC2</a:t>
            </a:r>
          </a:p>
          <a:p>
            <a:pPr marL="285750" indent="-285750">
              <a:buFont typeface="Arial" panose="020B0604020202020204" pitchFamily="34" charset="0"/>
              <a:buChar char="•"/>
            </a:pPr>
            <a:r>
              <a:rPr lang="en-US" sz="2400" dirty="0"/>
              <a:t>Process tomography at 1560 and 1561nm with and without compensation </a:t>
            </a:r>
          </a:p>
          <a:p>
            <a:pPr marL="742950" lvl="1" indent="-285750">
              <a:buFont typeface="Arial" panose="020B0604020202020204" pitchFamily="34" charset="0"/>
              <a:buChar char="•"/>
            </a:pPr>
            <a:r>
              <a:rPr lang="en-US" sz="2400" dirty="0"/>
              <a:t>If compensated transfer matrix should not change with wavelength</a:t>
            </a:r>
          </a:p>
          <a:p>
            <a:pPr marL="742950" lvl="1" indent="-285750">
              <a:buFont typeface="Arial" panose="020B0604020202020204" pitchFamily="34" charset="0"/>
              <a:buChar char="•"/>
            </a:pPr>
            <a:r>
              <a:rPr lang="en-US" sz="2400" dirty="0"/>
              <a:t>If not compensated transfer matrix should change with wavelength</a:t>
            </a:r>
          </a:p>
        </p:txBody>
      </p:sp>
      <p:pic>
        <p:nvPicPr>
          <p:cNvPr id="4" name="Picture 3">
            <a:extLst>
              <a:ext uri="{FF2B5EF4-FFF2-40B4-BE49-F238E27FC236}">
                <a16:creationId xmlns:a16="http://schemas.microsoft.com/office/drawing/2014/main" id="{EAC945DA-582E-F14E-A5E8-4A3F274D39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736" y="1191399"/>
            <a:ext cx="11421311" cy="3055768"/>
          </a:xfrm>
          <a:prstGeom prst="rect">
            <a:avLst/>
          </a:prstGeom>
        </p:spPr>
      </p:pic>
      <p:sp>
        <p:nvSpPr>
          <p:cNvPr id="5" name="Rectangle 4">
            <a:extLst>
              <a:ext uri="{FF2B5EF4-FFF2-40B4-BE49-F238E27FC236}">
                <a16:creationId xmlns:a16="http://schemas.microsoft.com/office/drawing/2014/main" id="{9F0FF0F0-A15B-AA4E-9024-D92BFF0065EB}"/>
              </a:ext>
            </a:extLst>
          </p:cNvPr>
          <p:cNvSpPr/>
          <p:nvPr/>
        </p:nvSpPr>
        <p:spPr>
          <a:xfrm>
            <a:off x="1853514" y="3768811"/>
            <a:ext cx="3756454" cy="253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7792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62C586-72F9-F948-8EF5-E63D4506291E}"/>
              </a:ext>
            </a:extLst>
          </p:cNvPr>
          <p:cNvSpPr>
            <a:spLocks noGrp="1"/>
          </p:cNvSpPr>
          <p:nvPr>
            <p:ph type="sldNum" sz="quarter" idx="12"/>
          </p:nvPr>
        </p:nvSpPr>
        <p:spPr/>
        <p:txBody>
          <a:bodyPr/>
          <a:lstStyle/>
          <a:p>
            <a:fld id="{398B71F6-63FF-495C-992E-40FB3D909B9B}" type="slidenum">
              <a:rPr lang="en-US" smtClean="0"/>
              <a:t>31</a:t>
            </a:fld>
            <a:endParaRPr lang="en-US"/>
          </a:p>
        </p:txBody>
      </p:sp>
      <p:sp>
        <p:nvSpPr>
          <p:cNvPr id="3" name="Title 2">
            <a:extLst>
              <a:ext uri="{FF2B5EF4-FFF2-40B4-BE49-F238E27FC236}">
                <a16:creationId xmlns:a16="http://schemas.microsoft.com/office/drawing/2014/main" id="{A5AE6D20-9544-5A43-BB19-037DD521F079}"/>
              </a:ext>
            </a:extLst>
          </p:cNvPr>
          <p:cNvSpPr>
            <a:spLocks noGrp="1"/>
          </p:cNvSpPr>
          <p:nvPr>
            <p:ph type="title"/>
          </p:nvPr>
        </p:nvSpPr>
        <p:spPr/>
        <p:txBody>
          <a:bodyPr/>
          <a:lstStyle/>
          <a:p>
            <a:r>
              <a:rPr lang="en-US" dirty="0"/>
              <a:t>PMD Compensation</a:t>
            </a:r>
          </a:p>
        </p:txBody>
      </p:sp>
      <p:pic>
        <p:nvPicPr>
          <p:cNvPr id="56" name="Picture 55">
            <a:extLst>
              <a:ext uri="{FF2B5EF4-FFF2-40B4-BE49-F238E27FC236}">
                <a16:creationId xmlns:a16="http://schemas.microsoft.com/office/drawing/2014/main" id="{63DB8311-11AB-8D43-8610-3538973C9795}"/>
              </a:ext>
            </a:extLst>
          </p:cNvPr>
          <p:cNvPicPr>
            <a:picLocks noChangeAspect="1"/>
          </p:cNvPicPr>
          <p:nvPr/>
        </p:nvPicPr>
        <p:blipFill>
          <a:blip r:embed="rId2"/>
          <a:stretch>
            <a:fillRect/>
          </a:stretch>
        </p:blipFill>
        <p:spPr>
          <a:xfrm>
            <a:off x="705438" y="1699594"/>
            <a:ext cx="6056340" cy="1095620"/>
          </a:xfrm>
          <a:prstGeom prst="rect">
            <a:avLst/>
          </a:prstGeom>
        </p:spPr>
      </p:pic>
      <p:pic>
        <p:nvPicPr>
          <p:cNvPr id="57" name="Picture 56">
            <a:extLst>
              <a:ext uri="{FF2B5EF4-FFF2-40B4-BE49-F238E27FC236}">
                <a16:creationId xmlns:a16="http://schemas.microsoft.com/office/drawing/2014/main" id="{37866B30-A7B3-864C-916B-464E645657C6}"/>
              </a:ext>
            </a:extLst>
          </p:cNvPr>
          <p:cNvPicPr>
            <a:picLocks noChangeAspect="1"/>
          </p:cNvPicPr>
          <p:nvPr/>
        </p:nvPicPr>
        <p:blipFill>
          <a:blip r:embed="rId3"/>
          <a:stretch>
            <a:fillRect/>
          </a:stretch>
        </p:blipFill>
        <p:spPr>
          <a:xfrm>
            <a:off x="2889689" y="4493449"/>
            <a:ext cx="3086100" cy="444500"/>
          </a:xfrm>
          <a:prstGeom prst="rect">
            <a:avLst/>
          </a:prstGeom>
        </p:spPr>
      </p:pic>
      <p:pic>
        <p:nvPicPr>
          <p:cNvPr id="58" name="Picture 57">
            <a:extLst>
              <a:ext uri="{FF2B5EF4-FFF2-40B4-BE49-F238E27FC236}">
                <a16:creationId xmlns:a16="http://schemas.microsoft.com/office/drawing/2014/main" id="{DF094608-13A8-2E42-987F-7B7A8FF7AE56}"/>
              </a:ext>
            </a:extLst>
          </p:cNvPr>
          <p:cNvPicPr>
            <a:picLocks noChangeAspect="1"/>
          </p:cNvPicPr>
          <p:nvPr/>
        </p:nvPicPr>
        <p:blipFill>
          <a:blip r:embed="rId4"/>
          <a:stretch>
            <a:fillRect/>
          </a:stretch>
        </p:blipFill>
        <p:spPr>
          <a:xfrm>
            <a:off x="2889689" y="5368611"/>
            <a:ext cx="2870200" cy="444500"/>
          </a:xfrm>
          <a:prstGeom prst="rect">
            <a:avLst/>
          </a:prstGeom>
        </p:spPr>
      </p:pic>
      <p:sp>
        <p:nvSpPr>
          <p:cNvPr id="59" name="TextBox 58">
            <a:extLst>
              <a:ext uri="{FF2B5EF4-FFF2-40B4-BE49-F238E27FC236}">
                <a16:creationId xmlns:a16="http://schemas.microsoft.com/office/drawing/2014/main" id="{1D8E8796-1E70-5345-9B99-D9D7171749F3}"/>
              </a:ext>
            </a:extLst>
          </p:cNvPr>
          <p:cNvSpPr txBox="1"/>
          <p:nvPr/>
        </p:nvSpPr>
        <p:spPr>
          <a:xfrm>
            <a:off x="1394985" y="3108680"/>
            <a:ext cx="6075509" cy="954107"/>
          </a:xfrm>
          <a:prstGeom prst="rect">
            <a:avLst/>
          </a:prstGeom>
          <a:noFill/>
        </p:spPr>
        <p:txBody>
          <a:bodyPr wrap="none" rtlCol="0">
            <a:spAutoFit/>
          </a:bodyPr>
          <a:lstStyle/>
          <a:p>
            <a:r>
              <a:rPr lang="en-US" sz="2800" dirty="0"/>
              <a:t>a = transfer matrix for the 1560-nm light</a:t>
            </a:r>
          </a:p>
          <a:p>
            <a:r>
              <a:rPr lang="en-US" sz="2800" dirty="0"/>
              <a:t>b = transfer matrix for the 1561-nm light</a:t>
            </a:r>
          </a:p>
        </p:txBody>
      </p:sp>
    </p:spTree>
    <p:extLst>
      <p:ext uri="{BB962C8B-B14F-4D97-AF65-F5344CB8AC3E}">
        <p14:creationId xmlns:p14="http://schemas.microsoft.com/office/powerpoint/2010/main" val="2270246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4E70B237-7E10-46F0-AB4C-9EF3342D2F4F}"/>
              </a:ext>
            </a:extLst>
          </p:cNvPr>
          <p:cNvSpPr/>
          <p:nvPr/>
        </p:nvSpPr>
        <p:spPr>
          <a:xfrm rot="16200000">
            <a:off x="5888100" y="-4668140"/>
            <a:ext cx="415800" cy="12192000"/>
          </a:xfrm>
          <a:prstGeom prst="arc">
            <a:avLst>
              <a:gd name="adj1" fmla="val 16200000"/>
              <a:gd name="adj2" fmla="val 540214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2BC8A6A1-3223-4C3A-9D61-979C24BBF7E0}"/>
              </a:ext>
            </a:extLst>
          </p:cNvPr>
          <p:cNvSpPr/>
          <p:nvPr/>
        </p:nvSpPr>
        <p:spPr>
          <a:xfrm>
            <a:off x="1418086" y="1443035"/>
            <a:ext cx="11551956" cy="4401205"/>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Overview</a:t>
            </a:r>
          </a:p>
          <a:p>
            <a:pPr marL="514350" indent="-514350">
              <a:buFontTx/>
              <a:buAutoNum type="arabicPeriod"/>
              <a:defRPr/>
            </a:pPr>
            <a:r>
              <a:rPr kumimoji="0" lang="en-US" sz="40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Memory-enhanced quantum networking</a:t>
            </a:r>
          </a:p>
          <a:p>
            <a:pPr marL="514350" indent="-514350">
              <a:buFontTx/>
              <a:buAutoNum type="arabicPeriod"/>
              <a:defRPr/>
            </a:pPr>
            <a:r>
              <a:rPr kumimoji="0" lang="en-US" sz="4000" b="0" i="0" u="none" strike="noStrike" kern="1200" cap="none" spc="0" normalizeH="0" baseline="0" noProof="0" dirty="0">
                <a:ln>
                  <a:noFill/>
                </a:ln>
                <a:solidFill>
                  <a:schemeClr val="bg1">
                    <a:lumMod val="75000"/>
                  </a:schemeClr>
                </a:solidFill>
                <a:effectLst/>
                <a:uLnTx/>
                <a:uFillTx/>
                <a:latin typeface="Calibri" panose="020F0502020204030204"/>
                <a:ea typeface="+mn-ea"/>
                <a:cs typeface="+mn-cs"/>
              </a:rPr>
              <a:t>Problem with fibers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Hybrid network</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F81133B6-C68A-4DFB-A657-7CB2B41922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014"/>
            <a:ext cx="12192000" cy="1425924"/>
          </a:xfrm>
          <a:prstGeom prst="rect">
            <a:avLst/>
          </a:prstGeom>
        </p:spPr>
      </p:pic>
      <p:sp>
        <p:nvSpPr>
          <p:cNvPr id="43" name="Rectangle 42">
            <a:extLst>
              <a:ext uri="{FF2B5EF4-FFF2-40B4-BE49-F238E27FC236}">
                <a16:creationId xmlns:a16="http://schemas.microsoft.com/office/drawing/2014/main" id="{E17E507C-B776-4A6A-ADB3-5CAEA4E08157}"/>
              </a:ext>
            </a:extLst>
          </p:cNvPr>
          <p:cNvSpPr/>
          <p:nvPr/>
        </p:nvSpPr>
        <p:spPr>
          <a:xfrm>
            <a:off x="0" y="286529"/>
            <a:ext cx="12192000" cy="819186"/>
          </a:xfrm>
          <a:prstGeom prst="rect">
            <a:avLst/>
          </a:prstGeom>
          <a:solidFill>
            <a:srgbClr val="13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Outline</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44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4E70B237-7E10-46F0-AB4C-9EF3342D2F4F}"/>
              </a:ext>
            </a:extLst>
          </p:cNvPr>
          <p:cNvSpPr/>
          <p:nvPr/>
        </p:nvSpPr>
        <p:spPr>
          <a:xfrm rot="16200000">
            <a:off x="5888100" y="-4668140"/>
            <a:ext cx="415800" cy="12192000"/>
          </a:xfrm>
          <a:prstGeom prst="arc">
            <a:avLst>
              <a:gd name="adj1" fmla="val 16200000"/>
              <a:gd name="adj2" fmla="val 540214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2" name="Picture 31">
            <a:extLst>
              <a:ext uri="{FF2B5EF4-FFF2-40B4-BE49-F238E27FC236}">
                <a16:creationId xmlns:a16="http://schemas.microsoft.com/office/drawing/2014/main" id="{F81133B6-C68A-4DFB-A657-7CB2B41922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014"/>
            <a:ext cx="12192000" cy="1425924"/>
          </a:xfrm>
          <a:prstGeom prst="rect">
            <a:avLst/>
          </a:prstGeom>
        </p:spPr>
      </p:pic>
      <p:sp>
        <p:nvSpPr>
          <p:cNvPr id="43" name="Rectangle 42">
            <a:extLst>
              <a:ext uri="{FF2B5EF4-FFF2-40B4-BE49-F238E27FC236}">
                <a16:creationId xmlns:a16="http://schemas.microsoft.com/office/drawing/2014/main" id="{E17E507C-B776-4A6A-ADB3-5CAEA4E08157}"/>
              </a:ext>
            </a:extLst>
          </p:cNvPr>
          <p:cNvSpPr/>
          <p:nvPr/>
        </p:nvSpPr>
        <p:spPr>
          <a:xfrm>
            <a:off x="0" y="286529"/>
            <a:ext cx="12192000" cy="819186"/>
          </a:xfrm>
          <a:prstGeom prst="rect">
            <a:avLst/>
          </a:prstGeom>
          <a:solidFill>
            <a:srgbClr val="13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rPr>
              <a:t>The </a:t>
            </a:r>
            <a:r>
              <a:rPr lang="en-US" sz="4000" i="1" dirty="0">
                <a:solidFill>
                  <a:schemeClr val="bg1"/>
                </a:solidFill>
              </a:rPr>
              <a:t>OTHER </a:t>
            </a:r>
            <a:r>
              <a:rPr lang="en-US" sz="4000" dirty="0">
                <a:solidFill>
                  <a:schemeClr val="bg1"/>
                </a:solidFill>
              </a:rPr>
              <a:t>Problem with Fiber…</a:t>
            </a:r>
            <a:endParaRPr lang="en-US" sz="3600" dirty="0"/>
          </a:p>
        </p:txBody>
      </p:sp>
      <p:sp>
        <p:nvSpPr>
          <p:cNvPr id="6" name="Text Box 4">
            <a:extLst>
              <a:ext uri="{FF2B5EF4-FFF2-40B4-BE49-F238E27FC236}">
                <a16:creationId xmlns:a16="http://schemas.microsoft.com/office/drawing/2014/main" id="{D6E7D8B5-FAB6-6D93-B10E-96A9B1E773FD}"/>
              </a:ext>
            </a:extLst>
          </p:cNvPr>
          <p:cNvSpPr txBox="1">
            <a:spLocks noChangeArrowheads="1"/>
          </p:cNvSpPr>
          <p:nvPr/>
        </p:nvSpPr>
        <p:spPr bwMode="auto">
          <a:xfrm>
            <a:off x="1898401" y="1401258"/>
            <a:ext cx="8395198" cy="4401201"/>
          </a:xfrm>
          <a:prstGeom prst="rect">
            <a:avLst/>
          </a:prstGeom>
          <a:noFill/>
          <a:ln w="9525">
            <a:noFill/>
            <a:miter lim="800000"/>
            <a:headEnd/>
            <a:tailEnd/>
          </a:ln>
          <a:effectLst/>
        </p:spPr>
        <p:txBody>
          <a:bodyPr wrap="square" lIns="91432" tIns="45718" rIns="91432" bIns="45718">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a:cs typeface="ＭＳ Ｐゴシック" charset="0"/>
              </a:rPr>
              <a:t>- direct optical path required (or trusted nodes)</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a:cs typeface="ＭＳ Ｐゴシック" charset="0"/>
              </a:rPr>
              <a:t>- transmission drops exponentially with length</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a:cs typeface="ＭＳ Ｐゴシック" charset="0"/>
              </a:rPr>
              <a:t>	~ -0.2dB/km </a:t>
            </a:r>
            <a:r>
              <a:rPr kumimoji="0" lang="en-US" sz="2800" b="1" i="0" u="none" strike="noStrike" kern="1200" cap="none" spc="0" normalizeH="0" baseline="0" noProof="0" dirty="0">
                <a:ln>
                  <a:noFill/>
                </a:ln>
                <a:solidFill>
                  <a:srgbClr val="000000"/>
                </a:solidFill>
                <a:effectLst/>
                <a:uLnTx/>
                <a:uFillTx/>
                <a:latin typeface="Arial"/>
                <a:ea typeface="ＭＳ Ｐゴシック"/>
                <a:cs typeface="ＭＳ Ｐゴシック" charset="0"/>
                <a:sym typeface="Wingdings"/>
              </a:rPr>
              <a:t> 	T(200 km) = 10</a:t>
            </a:r>
            <a:r>
              <a:rPr kumimoji="0" lang="en-US" sz="2800" b="1" i="0" u="none" strike="noStrike" kern="1200" cap="none" spc="0" normalizeH="0" baseline="30000" noProof="0" dirty="0">
                <a:ln>
                  <a:noFill/>
                </a:ln>
                <a:solidFill>
                  <a:srgbClr val="000000"/>
                </a:solidFill>
                <a:effectLst/>
                <a:uLnTx/>
                <a:uFillTx/>
                <a:latin typeface="Arial"/>
                <a:ea typeface="ＭＳ Ｐゴシック"/>
                <a:cs typeface="ＭＳ Ｐゴシック" charset="0"/>
                <a:sym typeface="Wingdings"/>
              </a:rPr>
              <a:t>-5</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Arial"/>
                <a:ea typeface="ＭＳ Ｐゴシック"/>
                <a:cs typeface="ＭＳ Ｐゴシック" charset="0"/>
                <a:sym typeface="Wingdings"/>
              </a:rPr>
              <a:t>			</a:t>
            </a:r>
            <a:r>
              <a:rPr kumimoji="0" lang="en-US" sz="2800" b="1" i="0" u="none" strike="noStrike" kern="1200" cap="none" spc="0" normalizeH="0" baseline="0" noProof="0" dirty="0">
                <a:ln>
                  <a:noFill/>
                </a:ln>
                <a:solidFill>
                  <a:srgbClr val="000000"/>
                </a:solidFill>
                <a:effectLst/>
                <a:uLnTx/>
                <a:uFillTx/>
                <a:latin typeface="Arial"/>
                <a:ea typeface="ＭＳ Ｐゴシック"/>
                <a:cs typeface="ＭＳ Ｐゴシック" charset="0"/>
                <a:sym typeface="Wingdings"/>
              </a:rPr>
              <a:t>      		T(1000 km) = 10</a:t>
            </a:r>
            <a:r>
              <a:rPr kumimoji="0" lang="en-US" sz="2800" b="1" i="0" u="none" strike="noStrike" kern="1200" cap="none" spc="0" normalizeH="0" baseline="30000" noProof="0" dirty="0">
                <a:ln>
                  <a:noFill/>
                </a:ln>
                <a:solidFill>
                  <a:srgbClr val="000000"/>
                </a:solidFill>
                <a:effectLst/>
                <a:uLnTx/>
                <a:uFillTx/>
                <a:latin typeface="Arial"/>
                <a:ea typeface="ＭＳ Ｐゴシック"/>
                <a:cs typeface="ＭＳ Ｐゴシック" charset="0"/>
                <a:sym typeface="Wingdings"/>
              </a:rPr>
              <a:t>-25</a:t>
            </a:r>
            <a:r>
              <a:rPr kumimoji="0" lang="en-US" sz="2800" b="1" i="0" u="none" strike="noStrike" kern="1200" cap="none" spc="0" normalizeH="0" baseline="0" noProof="0" dirty="0">
                <a:ln>
                  <a:noFill/>
                </a:ln>
                <a:solidFill>
                  <a:srgbClr val="000000"/>
                </a:solidFill>
                <a:effectLst/>
                <a:uLnTx/>
                <a:uFillTx/>
                <a:latin typeface="Arial"/>
                <a:ea typeface="ＭＳ Ｐゴシック"/>
                <a:cs typeface="ＭＳ Ｐゴシック" charset="0"/>
                <a:sym typeface="Wingdings"/>
              </a:rPr>
              <a:t>  </a:t>
            </a:r>
            <a:endParaRPr kumimoji="0" lang="en-US" sz="2800" b="1" i="0" u="none" strike="noStrike" kern="1200" cap="none" spc="0" normalizeH="0" baseline="0" noProof="0" dirty="0">
              <a:ln>
                <a:noFill/>
              </a:ln>
              <a:solidFill>
                <a:srgbClr val="000000"/>
              </a:solidFill>
              <a:effectLst/>
              <a:uLnTx/>
              <a:uFillTx/>
              <a:latin typeface="Arial"/>
              <a:ea typeface="ＭＳ Ｐゴシック"/>
              <a:cs typeface="ＭＳ Ｐゴシック" charset="0"/>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a:cs typeface="ＭＳ Ｐゴシック" charset="0"/>
              </a:rPr>
              <a:t>- quantum repeaters possible, but not yet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a:cs typeface="ＭＳ Ｐゴシック" charset="0"/>
              </a:rPr>
              <a:t>- no fiber-free applications</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ＭＳ Ｐゴシック"/>
                <a:cs typeface="ＭＳ Ｐゴシック" charset="0"/>
              </a:rPr>
              <a:t>	- space, water, battlefield, …</a:t>
            </a:r>
          </a:p>
        </p:txBody>
      </p:sp>
    </p:spTree>
    <p:extLst>
      <p:ext uri="{BB962C8B-B14F-4D97-AF65-F5344CB8AC3E}">
        <p14:creationId xmlns:p14="http://schemas.microsoft.com/office/powerpoint/2010/main" val="3853376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left)">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wipe(left)">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wipe(left)">
                                      <p:cBhvr>
                                        <p:cTn id="3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0" y="143154"/>
            <a:ext cx="9144000" cy="926432"/>
          </a:xfrm>
        </p:spPr>
        <p:txBody>
          <a:bodyPr>
            <a:normAutofit/>
          </a:bodyPr>
          <a:lstStyle/>
          <a:p>
            <a:pPr algn="ctr"/>
            <a:r>
              <a:rPr lang="en-US" dirty="0"/>
              <a:t>“Stealth” Communication…</a:t>
            </a:r>
          </a:p>
        </p:txBody>
      </p:sp>
      <p:pic>
        <p:nvPicPr>
          <p:cNvPr id="3" name="Picture 2" descr="A house with lights on at night&#10;&#10;Description automatically generated with low confidence">
            <a:extLst>
              <a:ext uri="{FF2B5EF4-FFF2-40B4-BE49-F238E27FC236}">
                <a16:creationId xmlns:a16="http://schemas.microsoft.com/office/drawing/2014/main" id="{8835191F-B4C0-A2F4-E3EC-B06C0743DA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463" y="-55420"/>
            <a:ext cx="13301124" cy="7481454"/>
          </a:xfrm>
          <a:prstGeom prst="rect">
            <a:avLst/>
          </a:prstGeom>
        </p:spPr>
      </p:pic>
    </p:spTree>
    <p:extLst>
      <p:ext uri="{BB962C8B-B14F-4D97-AF65-F5344CB8AC3E}">
        <p14:creationId xmlns:p14="http://schemas.microsoft.com/office/powerpoint/2010/main" val="3968995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559D-5057-695D-4657-E071E76E8189}"/>
              </a:ext>
            </a:extLst>
          </p:cNvPr>
          <p:cNvSpPr>
            <a:spLocks noGrp="1"/>
          </p:cNvSpPr>
          <p:nvPr>
            <p:ph type="title"/>
          </p:nvPr>
        </p:nvSpPr>
        <p:spPr/>
        <p:txBody>
          <a:bodyPr/>
          <a:lstStyle/>
          <a:p>
            <a:r>
              <a:rPr lang="en-US" dirty="0"/>
              <a:t>System Design</a:t>
            </a:r>
          </a:p>
        </p:txBody>
      </p:sp>
      <p:pic>
        <p:nvPicPr>
          <p:cNvPr id="3" name="Picture 2" descr="A picture containing grass, outdoor, sky, field&#10;&#10;Description automatically generated">
            <a:extLst>
              <a:ext uri="{FF2B5EF4-FFF2-40B4-BE49-F238E27FC236}">
                <a16:creationId xmlns:a16="http://schemas.microsoft.com/office/drawing/2014/main" id="{530AACD4-37A1-D236-BE46-12CC84F3CE1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445304" y="1736312"/>
            <a:ext cx="6481871" cy="4685484"/>
          </a:xfrm>
          <a:prstGeom prst="rect">
            <a:avLst/>
          </a:prstGeom>
        </p:spPr>
      </p:pic>
      <p:sp>
        <p:nvSpPr>
          <p:cNvPr id="4" name="TextBox 3">
            <a:extLst>
              <a:ext uri="{FF2B5EF4-FFF2-40B4-BE49-F238E27FC236}">
                <a16:creationId xmlns:a16="http://schemas.microsoft.com/office/drawing/2014/main" id="{940D2B0C-A6B0-7A00-66BC-0ED196F85921}"/>
              </a:ext>
            </a:extLst>
          </p:cNvPr>
          <p:cNvSpPr txBox="1"/>
          <p:nvPr/>
        </p:nvSpPr>
        <p:spPr>
          <a:xfrm>
            <a:off x="264825" y="1561651"/>
            <a:ext cx="5272945"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System Overview: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Quantum Transmitter (Alice)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Quantum Key Distribution (QKD) source: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Resonant cavity LED</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Decoy state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Polarization encoded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Custom optics benches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Quantum Receiver (Bob)</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Single-Photon Detectors (SPCM-AQ4C)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FPGA-based Time-Tagger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Qubit-based Time Synchronization (Post-processing)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Pointing, Acquisition, and Tracking (PAT)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Mobile Platforms: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Drone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Car</a:t>
            </a:r>
          </a:p>
        </p:txBody>
      </p:sp>
      <p:sp>
        <p:nvSpPr>
          <p:cNvPr id="6" name="TextBox 5">
            <a:extLst>
              <a:ext uri="{FF2B5EF4-FFF2-40B4-BE49-F238E27FC236}">
                <a16:creationId xmlns:a16="http://schemas.microsoft.com/office/drawing/2014/main" id="{0066A5DB-5C5C-0176-5318-C1D94BEA4003}"/>
              </a:ext>
            </a:extLst>
          </p:cNvPr>
          <p:cNvSpPr txBox="1"/>
          <p:nvPr/>
        </p:nvSpPr>
        <p:spPr>
          <a:xfrm>
            <a:off x="7738030" y="6445293"/>
            <a:ext cx="18964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65867"/>
                </a:solidFill>
                <a:effectLst/>
                <a:uLnTx/>
                <a:uFillTx/>
                <a:latin typeface="proxima-nova"/>
                <a:ea typeface="+mn-ea"/>
                <a:cs typeface="+mn-cs"/>
              </a:rPr>
              <a:t>Image Courtesy Timur Javid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7202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E559D-5057-695D-4657-E071E76E8189}"/>
              </a:ext>
            </a:extLst>
          </p:cNvPr>
          <p:cNvSpPr>
            <a:spLocks noGrp="1"/>
          </p:cNvSpPr>
          <p:nvPr>
            <p:ph type="title"/>
          </p:nvPr>
        </p:nvSpPr>
        <p:spPr/>
        <p:txBody>
          <a:bodyPr/>
          <a:lstStyle/>
          <a:p>
            <a:r>
              <a:rPr lang="en-US" dirty="0"/>
              <a:t>Modular Design</a:t>
            </a:r>
          </a:p>
        </p:txBody>
      </p:sp>
      <p:sp>
        <p:nvSpPr>
          <p:cNvPr id="11" name="Rectangle 10">
            <a:extLst>
              <a:ext uri="{FF2B5EF4-FFF2-40B4-BE49-F238E27FC236}">
                <a16:creationId xmlns:a16="http://schemas.microsoft.com/office/drawing/2014/main" id="{3CE8F738-EB26-0C80-CA8E-F65488A7FFD1}"/>
              </a:ext>
            </a:extLst>
          </p:cNvPr>
          <p:cNvSpPr/>
          <p:nvPr/>
        </p:nvSpPr>
        <p:spPr>
          <a:xfrm>
            <a:off x="6973959" y="5415814"/>
            <a:ext cx="4230756" cy="299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8E199F8-4611-1E65-5622-C3CEBA7FA35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154775" y="1780455"/>
            <a:ext cx="7772400" cy="4490177"/>
          </a:xfrm>
          <a:prstGeom prst="rect">
            <a:avLst/>
          </a:prstGeom>
        </p:spPr>
      </p:pic>
      <p:sp>
        <p:nvSpPr>
          <p:cNvPr id="6" name="TextBox 5">
            <a:extLst>
              <a:ext uri="{FF2B5EF4-FFF2-40B4-BE49-F238E27FC236}">
                <a16:creationId xmlns:a16="http://schemas.microsoft.com/office/drawing/2014/main" id="{9443032D-B5D7-002A-8BD2-3865FB81049C}"/>
              </a:ext>
            </a:extLst>
          </p:cNvPr>
          <p:cNvSpPr txBox="1"/>
          <p:nvPr/>
        </p:nvSpPr>
        <p:spPr>
          <a:xfrm>
            <a:off x="264826" y="1561651"/>
            <a:ext cx="3721548"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Modular Design: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Our QKD system shares no resources with host mobile platform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Power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Control</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Communication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Single quick-release connection with drone</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Place QKD transmitter (receiver) on other platforms (</a:t>
            </a:r>
            <a:r>
              <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rPr>
              <a:t>e.g.,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vehicle) with no required hardware changes</a:t>
            </a:r>
          </a:p>
        </p:txBody>
      </p:sp>
      <p:sp>
        <p:nvSpPr>
          <p:cNvPr id="7" name="TextBox 6">
            <a:extLst>
              <a:ext uri="{FF2B5EF4-FFF2-40B4-BE49-F238E27FC236}">
                <a16:creationId xmlns:a16="http://schemas.microsoft.com/office/drawing/2014/main" id="{4A3468CF-52A8-4281-CCB5-69C2DF702268}"/>
              </a:ext>
            </a:extLst>
          </p:cNvPr>
          <p:cNvSpPr txBox="1"/>
          <p:nvPr/>
        </p:nvSpPr>
        <p:spPr>
          <a:xfrm flipH="1">
            <a:off x="5040079" y="1411123"/>
            <a:ext cx="25274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QKD Transmitter (Alice)</a:t>
            </a:r>
          </a:p>
        </p:txBody>
      </p:sp>
      <p:sp>
        <p:nvSpPr>
          <p:cNvPr id="8" name="TextBox 7">
            <a:extLst>
              <a:ext uri="{FF2B5EF4-FFF2-40B4-BE49-F238E27FC236}">
                <a16:creationId xmlns:a16="http://schemas.microsoft.com/office/drawing/2014/main" id="{20D05489-ACEA-7FFC-CC9B-1C89E6D35F94}"/>
              </a:ext>
            </a:extLst>
          </p:cNvPr>
          <p:cNvSpPr txBox="1"/>
          <p:nvPr/>
        </p:nvSpPr>
        <p:spPr>
          <a:xfrm flipH="1">
            <a:off x="8708506" y="1411122"/>
            <a:ext cx="234250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QKD Receiver (Bob)</a:t>
            </a:r>
          </a:p>
        </p:txBody>
      </p:sp>
      <p:sp>
        <p:nvSpPr>
          <p:cNvPr id="9" name="TextBox 8">
            <a:extLst>
              <a:ext uri="{FF2B5EF4-FFF2-40B4-BE49-F238E27FC236}">
                <a16:creationId xmlns:a16="http://schemas.microsoft.com/office/drawing/2014/main" id="{C9444D50-1B8C-1337-F268-A12162B95C14}"/>
              </a:ext>
            </a:extLst>
          </p:cNvPr>
          <p:cNvSpPr txBox="1"/>
          <p:nvPr/>
        </p:nvSpPr>
        <p:spPr>
          <a:xfrm flipH="1">
            <a:off x="10051883" y="5438792"/>
            <a:ext cx="1793355"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Equipment Tray</a:t>
            </a:r>
          </a:p>
        </p:txBody>
      </p:sp>
      <p:sp>
        <p:nvSpPr>
          <p:cNvPr id="12" name="TextBox 11">
            <a:extLst>
              <a:ext uri="{FF2B5EF4-FFF2-40B4-BE49-F238E27FC236}">
                <a16:creationId xmlns:a16="http://schemas.microsoft.com/office/drawing/2014/main" id="{99E2DA36-35B0-B845-662F-6BCE4A4EA573}"/>
              </a:ext>
            </a:extLst>
          </p:cNvPr>
          <p:cNvSpPr txBox="1"/>
          <p:nvPr/>
        </p:nvSpPr>
        <p:spPr>
          <a:xfrm flipH="1">
            <a:off x="4430265" y="2184564"/>
            <a:ext cx="782485"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Gimbal</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ED25830-F7DB-A152-5C81-4A1D74832DE1}"/>
              </a:ext>
            </a:extLst>
          </p:cNvPr>
          <p:cNvSpPr txBox="1"/>
          <p:nvPr/>
        </p:nvSpPr>
        <p:spPr>
          <a:xfrm flipH="1">
            <a:off x="7659320" y="2076842"/>
            <a:ext cx="910642" cy="523220"/>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Optical Benches</a:t>
            </a:r>
          </a:p>
        </p:txBody>
      </p:sp>
      <p:sp>
        <p:nvSpPr>
          <p:cNvPr id="14" name="TextBox 13">
            <a:extLst>
              <a:ext uri="{FF2B5EF4-FFF2-40B4-BE49-F238E27FC236}">
                <a16:creationId xmlns:a16="http://schemas.microsoft.com/office/drawing/2014/main" id="{00D2F204-003D-0F97-2CF3-23B5E8D7CEF4}"/>
              </a:ext>
            </a:extLst>
          </p:cNvPr>
          <p:cNvSpPr txBox="1"/>
          <p:nvPr/>
        </p:nvSpPr>
        <p:spPr>
          <a:xfrm flipH="1">
            <a:off x="4178756" y="3275111"/>
            <a:ext cx="1150707"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PAT Camera</a:t>
            </a:r>
          </a:p>
        </p:txBody>
      </p:sp>
      <p:sp>
        <p:nvSpPr>
          <p:cNvPr id="24" name="TextBox 23">
            <a:extLst>
              <a:ext uri="{FF2B5EF4-FFF2-40B4-BE49-F238E27FC236}">
                <a16:creationId xmlns:a16="http://schemas.microsoft.com/office/drawing/2014/main" id="{1806C3DE-671B-51E6-9BEC-7E3E32E97C9A}"/>
              </a:ext>
            </a:extLst>
          </p:cNvPr>
          <p:cNvSpPr txBox="1"/>
          <p:nvPr/>
        </p:nvSpPr>
        <p:spPr>
          <a:xfrm flipH="1">
            <a:off x="7144297" y="6486075"/>
            <a:ext cx="1793355"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Vibrational Dampers </a:t>
            </a:r>
          </a:p>
        </p:txBody>
      </p:sp>
      <p:sp>
        <p:nvSpPr>
          <p:cNvPr id="25" name="TextBox 24">
            <a:extLst>
              <a:ext uri="{FF2B5EF4-FFF2-40B4-BE49-F238E27FC236}">
                <a16:creationId xmlns:a16="http://schemas.microsoft.com/office/drawing/2014/main" id="{F76267AD-2CFB-6BAD-D888-19BF3189773C}"/>
              </a:ext>
            </a:extLst>
          </p:cNvPr>
          <p:cNvSpPr txBox="1"/>
          <p:nvPr/>
        </p:nvSpPr>
        <p:spPr>
          <a:xfrm flipH="1">
            <a:off x="10948560" y="2185265"/>
            <a:ext cx="782485"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Gimbal</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D8BAB0F7-BA41-0F00-04F3-86F582B4EEBD}"/>
              </a:ext>
            </a:extLst>
          </p:cNvPr>
          <p:cNvSpPr txBox="1"/>
          <p:nvPr/>
        </p:nvSpPr>
        <p:spPr>
          <a:xfrm flipH="1">
            <a:off x="4316072" y="5446877"/>
            <a:ext cx="1793355"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Equipment Tray</a:t>
            </a:r>
          </a:p>
        </p:txBody>
      </p:sp>
      <p:sp>
        <p:nvSpPr>
          <p:cNvPr id="27" name="TextBox 26">
            <a:extLst>
              <a:ext uri="{FF2B5EF4-FFF2-40B4-BE49-F238E27FC236}">
                <a16:creationId xmlns:a16="http://schemas.microsoft.com/office/drawing/2014/main" id="{F91D2EAB-0DB2-F842-3E1D-1D38D0AE67E5}"/>
              </a:ext>
            </a:extLst>
          </p:cNvPr>
          <p:cNvSpPr txBox="1"/>
          <p:nvPr/>
        </p:nvSpPr>
        <p:spPr>
          <a:xfrm flipH="1">
            <a:off x="4178756" y="3717766"/>
            <a:ext cx="1150707"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NIR Beacon</a:t>
            </a:r>
          </a:p>
        </p:txBody>
      </p:sp>
      <p:sp>
        <p:nvSpPr>
          <p:cNvPr id="28" name="TextBox 27">
            <a:extLst>
              <a:ext uri="{FF2B5EF4-FFF2-40B4-BE49-F238E27FC236}">
                <a16:creationId xmlns:a16="http://schemas.microsoft.com/office/drawing/2014/main" id="{79984815-4536-D19D-4EAB-6F3FB14AF009}"/>
              </a:ext>
            </a:extLst>
          </p:cNvPr>
          <p:cNvSpPr txBox="1"/>
          <p:nvPr/>
        </p:nvSpPr>
        <p:spPr>
          <a:xfrm flipH="1">
            <a:off x="10644026" y="3717766"/>
            <a:ext cx="1150707"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PAT Camera</a:t>
            </a:r>
          </a:p>
        </p:txBody>
      </p:sp>
      <p:sp>
        <p:nvSpPr>
          <p:cNvPr id="29" name="TextBox 28">
            <a:extLst>
              <a:ext uri="{FF2B5EF4-FFF2-40B4-BE49-F238E27FC236}">
                <a16:creationId xmlns:a16="http://schemas.microsoft.com/office/drawing/2014/main" id="{970CEE6D-9E5D-EA9B-4254-F9C2FB863533}"/>
              </a:ext>
            </a:extLst>
          </p:cNvPr>
          <p:cNvSpPr txBox="1"/>
          <p:nvPr/>
        </p:nvSpPr>
        <p:spPr>
          <a:xfrm flipH="1">
            <a:off x="10644026" y="3275923"/>
            <a:ext cx="1150707" cy="30777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NIR Beacon</a:t>
            </a:r>
          </a:p>
        </p:txBody>
      </p:sp>
      <p:cxnSp>
        <p:nvCxnSpPr>
          <p:cNvPr id="31" name="Straight Arrow Connector 30">
            <a:extLst>
              <a:ext uri="{FF2B5EF4-FFF2-40B4-BE49-F238E27FC236}">
                <a16:creationId xmlns:a16="http://schemas.microsoft.com/office/drawing/2014/main" id="{400B3698-3AB0-DE71-D4ED-3AE413218E35}"/>
              </a:ext>
            </a:extLst>
          </p:cNvPr>
          <p:cNvCxnSpPr>
            <a:cxnSpLocks/>
          </p:cNvCxnSpPr>
          <p:nvPr/>
        </p:nvCxnSpPr>
        <p:spPr>
          <a:xfrm>
            <a:off x="5207780" y="2357128"/>
            <a:ext cx="39717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BB9FF72-A0DB-9DBA-9EF2-9FCEA86F2054}"/>
              </a:ext>
            </a:extLst>
          </p:cNvPr>
          <p:cNvCxnSpPr>
            <a:cxnSpLocks/>
            <a:stCxn id="25" idx="3"/>
          </p:cNvCxnSpPr>
          <p:nvPr/>
        </p:nvCxnSpPr>
        <p:spPr>
          <a:xfrm flipH="1" flipV="1">
            <a:off x="10489915" y="2327495"/>
            <a:ext cx="4572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C2F8E6B9-5DA1-C4CF-F0C6-6592792C5B7E}"/>
              </a:ext>
            </a:extLst>
          </p:cNvPr>
          <p:cNvCxnSpPr>
            <a:cxnSpLocks/>
          </p:cNvCxnSpPr>
          <p:nvPr/>
        </p:nvCxnSpPr>
        <p:spPr>
          <a:xfrm flipH="1">
            <a:off x="6973959" y="2373098"/>
            <a:ext cx="685361" cy="6166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BEA5264-73C4-FC2A-6F41-E26144B3850D}"/>
              </a:ext>
            </a:extLst>
          </p:cNvPr>
          <p:cNvCxnSpPr>
            <a:cxnSpLocks/>
          </p:cNvCxnSpPr>
          <p:nvPr/>
        </p:nvCxnSpPr>
        <p:spPr>
          <a:xfrm>
            <a:off x="8570684" y="2317607"/>
            <a:ext cx="684639" cy="6517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CBE94EF8-DE15-D5CF-0B74-2FE8E045A7F0}"/>
              </a:ext>
            </a:extLst>
          </p:cNvPr>
          <p:cNvCxnSpPr>
            <a:cxnSpLocks/>
          </p:cNvCxnSpPr>
          <p:nvPr/>
        </p:nvCxnSpPr>
        <p:spPr>
          <a:xfrm flipV="1">
            <a:off x="5329463" y="3139899"/>
            <a:ext cx="168401" cy="3371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F48E4E5-A2A0-AE5A-C97F-1B362C0CC3B1}"/>
              </a:ext>
            </a:extLst>
          </p:cNvPr>
          <p:cNvCxnSpPr>
            <a:cxnSpLocks/>
          </p:cNvCxnSpPr>
          <p:nvPr/>
        </p:nvCxnSpPr>
        <p:spPr>
          <a:xfrm flipV="1">
            <a:off x="5322165" y="3099324"/>
            <a:ext cx="864366" cy="8012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D0C78560-4755-C348-DE7D-68C704EBC1F1}"/>
              </a:ext>
            </a:extLst>
          </p:cNvPr>
          <p:cNvCxnSpPr>
            <a:cxnSpLocks/>
          </p:cNvCxnSpPr>
          <p:nvPr/>
        </p:nvCxnSpPr>
        <p:spPr>
          <a:xfrm flipV="1">
            <a:off x="5231632" y="4859783"/>
            <a:ext cx="747928" cy="5790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C12E7E38-3195-0D23-AEFB-12D63A5E3BEC}"/>
              </a:ext>
            </a:extLst>
          </p:cNvPr>
          <p:cNvCxnSpPr>
            <a:cxnSpLocks/>
          </p:cNvCxnSpPr>
          <p:nvPr/>
        </p:nvCxnSpPr>
        <p:spPr>
          <a:xfrm flipH="1" flipV="1">
            <a:off x="7870004" y="6088849"/>
            <a:ext cx="170970" cy="3972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D130A22-C72D-CE44-08ED-0F1D28BA2F99}"/>
              </a:ext>
            </a:extLst>
          </p:cNvPr>
          <p:cNvCxnSpPr>
            <a:cxnSpLocks/>
          </p:cNvCxnSpPr>
          <p:nvPr/>
        </p:nvCxnSpPr>
        <p:spPr>
          <a:xfrm flipV="1">
            <a:off x="8040974" y="6087829"/>
            <a:ext cx="168401" cy="3982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F021E7A9-5CCD-AC57-308B-5448FF557F2A}"/>
              </a:ext>
            </a:extLst>
          </p:cNvPr>
          <p:cNvCxnSpPr>
            <a:cxnSpLocks/>
          </p:cNvCxnSpPr>
          <p:nvPr/>
        </p:nvCxnSpPr>
        <p:spPr>
          <a:xfrm flipH="1" flipV="1">
            <a:off x="10274157" y="4891751"/>
            <a:ext cx="711110" cy="5597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CCF8FD09-529C-3502-CA8F-9DF18EBCD7F7}"/>
              </a:ext>
            </a:extLst>
          </p:cNvPr>
          <p:cNvCxnSpPr>
            <a:cxnSpLocks/>
          </p:cNvCxnSpPr>
          <p:nvPr/>
        </p:nvCxnSpPr>
        <p:spPr>
          <a:xfrm flipH="1" flipV="1">
            <a:off x="9606337" y="3262631"/>
            <a:ext cx="1023375" cy="6038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8FEF996-D425-84C8-79BC-BB11B3C19D04}"/>
              </a:ext>
            </a:extLst>
          </p:cNvPr>
          <p:cNvCxnSpPr>
            <a:cxnSpLocks/>
            <a:stCxn id="29" idx="0"/>
          </p:cNvCxnSpPr>
          <p:nvPr/>
        </p:nvCxnSpPr>
        <p:spPr>
          <a:xfrm flipH="1" flipV="1">
            <a:off x="10376899" y="3193703"/>
            <a:ext cx="842480" cy="822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945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63496-561B-40A7-8DE2-6E5FFEEB2E0A}"/>
              </a:ext>
            </a:extLst>
          </p:cNvPr>
          <p:cNvSpPr>
            <a:spLocks noGrp="1"/>
          </p:cNvSpPr>
          <p:nvPr>
            <p:ph type="title"/>
          </p:nvPr>
        </p:nvSpPr>
        <p:spPr/>
        <p:txBody>
          <a:bodyPr/>
          <a:lstStyle/>
          <a:p>
            <a:r>
              <a:rPr lang="en-US" dirty="0"/>
              <a:t>PAT Subsystem (Course Adjustment)</a:t>
            </a:r>
          </a:p>
        </p:txBody>
      </p:sp>
      <p:pic>
        <p:nvPicPr>
          <p:cNvPr id="5" name="Picture 4">
            <a:extLst>
              <a:ext uri="{FF2B5EF4-FFF2-40B4-BE49-F238E27FC236}">
                <a16:creationId xmlns:a16="http://schemas.microsoft.com/office/drawing/2014/main" id="{C1C051DA-0F92-4036-8F30-AFBF2E7F52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3275" y="3458237"/>
            <a:ext cx="5452723" cy="2869323"/>
          </a:xfrm>
          <a:prstGeom prst="rect">
            <a:avLst/>
          </a:prstGeom>
        </p:spPr>
      </p:pic>
      <p:sp>
        <p:nvSpPr>
          <p:cNvPr id="6" name="Content Placeholder 2">
            <a:extLst>
              <a:ext uri="{FF2B5EF4-FFF2-40B4-BE49-F238E27FC236}">
                <a16:creationId xmlns:a16="http://schemas.microsoft.com/office/drawing/2014/main" id="{7A1C4B7C-76AB-46AB-8BF2-278EFB46979F}"/>
              </a:ext>
            </a:extLst>
          </p:cNvPr>
          <p:cNvSpPr txBox="1">
            <a:spLocks/>
          </p:cNvSpPr>
          <p:nvPr/>
        </p:nvSpPr>
        <p:spPr>
          <a:xfrm>
            <a:off x="612188" y="1494222"/>
            <a:ext cx="5824071" cy="44559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Calibri"/>
              </a:rPr>
              <a:t>Outer-Control Loop Calibration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Initial Pointing, acquisition, and course pointing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IR Beacon/IR Camera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Image processing to identify location in camera’s reference frame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Feedback Control</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21" name="Picture 20">
            <a:extLst>
              <a:ext uri="{FF2B5EF4-FFF2-40B4-BE49-F238E27FC236}">
                <a16:creationId xmlns:a16="http://schemas.microsoft.com/office/drawing/2014/main" id="{AA10DF48-B4B9-A8BE-3C8D-C6DD46EAB878}"/>
              </a:ext>
            </a:extLst>
          </p:cNvPr>
          <p:cNvPicPr>
            <a:picLocks noChangeAspect="1"/>
          </p:cNvPicPr>
          <p:nvPr/>
        </p:nvPicPr>
        <p:blipFill>
          <a:blip r:embed="rId4"/>
          <a:stretch>
            <a:fillRect/>
          </a:stretch>
        </p:blipFill>
        <p:spPr>
          <a:xfrm>
            <a:off x="6295051" y="1327292"/>
            <a:ext cx="5656729" cy="3991296"/>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EF7B0AE-419D-3F0E-4EB8-A3E4AA475FB7}"/>
                  </a:ext>
                </a:extLst>
              </p:cNvPr>
              <p:cNvSpPr txBox="1"/>
              <p:nvPr/>
            </p:nvSpPr>
            <p:spPr>
              <a:xfrm>
                <a:off x="8319178" y="5350409"/>
                <a:ext cx="6102848" cy="101566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Tracking Performance: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Pan RMS Error = </a:t>
                </a:r>
                <a14:m>
                  <m:oMath xmlns:m="http://schemas.openxmlformats.org/officeDocument/2006/math">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m:rPr>
                            <m:nor/>
                          </m:rP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m:t>0.023</m:t>
                        </m:r>
                        <m:r>
                          <m:rPr>
                            <m:nor/>
                          </m:rPr>
                          <a:rPr kumimoji="0" lang="en-US" sz="2000" b="0" i="0" u="none" strike="noStrike" kern="1200" cap="none" spc="0" normalizeH="0" baseline="0" noProof="0" smtClean="0">
                            <a:ln>
                              <a:noFill/>
                            </a:ln>
                            <a:solidFill>
                              <a:prstClr val="black"/>
                            </a:solidFill>
                            <a:effectLst/>
                            <a:uLnTx/>
                            <a:uFillTx/>
                            <a:latin typeface="Calibri" panose="020F0502020204030204"/>
                            <a:ea typeface="+mn-ea"/>
                            <a:cs typeface="+mn-cs"/>
                          </a:rPr>
                          <m:t>0</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oMath>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Tilt RMS Error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sSup>
                      <m:sSup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0.026</m:t>
                        </m:r>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 name="TextBox 22">
                <a:extLst>
                  <a:ext uri="{FF2B5EF4-FFF2-40B4-BE49-F238E27FC236}">
                    <a16:creationId xmlns:a16="http://schemas.microsoft.com/office/drawing/2014/main" id="{9EF7B0AE-419D-3F0E-4EB8-A3E4AA475FB7}"/>
                  </a:ext>
                </a:extLst>
              </p:cNvPr>
              <p:cNvSpPr txBox="1">
                <a:spLocks noRot="1" noChangeAspect="1" noMove="1" noResize="1" noEditPoints="1" noAdjustHandles="1" noChangeArrowheads="1" noChangeShapeType="1" noTextEdit="1"/>
              </p:cNvSpPr>
              <p:nvPr/>
            </p:nvSpPr>
            <p:spPr>
              <a:xfrm>
                <a:off x="8319178" y="5350409"/>
                <a:ext cx="6102848" cy="1015663"/>
              </a:xfrm>
              <a:prstGeom prst="rect">
                <a:avLst/>
              </a:prstGeom>
              <a:blipFill>
                <a:blip r:embed="rId5"/>
                <a:stretch>
                  <a:fillRect l="-1040" t="-3704" b="-98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4AAF0B0-4E87-8C34-C57F-B0146B2ECF27}"/>
                  </a:ext>
                </a:extLst>
              </p:cNvPr>
              <p:cNvSpPr txBox="1"/>
              <p:nvPr/>
            </p:nvSpPr>
            <p:spPr>
              <a:xfrm>
                <a:off x="8515636" y="6429715"/>
                <a:ext cx="3339119" cy="369332"/>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Gimbal Jitter Specification = </a:t>
                </a:r>
                <a14:m>
                  <m:oMath xmlns:m="http://schemas.openxmlformats.org/officeDocument/2006/math">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nor/>
                          </m:rP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m:t>0.02</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oMath>
                </a14:m>
                <a:endPar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mc:Choice>
        <mc:Fallback xmlns="">
          <p:sp>
            <p:nvSpPr>
              <p:cNvPr id="24" name="TextBox 23">
                <a:extLst>
                  <a:ext uri="{FF2B5EF4-FFF2-40B4-BE49-F238E27FC236}">
                    <a16:creationId xmlns:a16="http://schemas.microsoft.com/office/drawing/2014/main" id="{94AAF0B0-4E87-8C34-C57F-B0146B2ECF27}"/>
                  </a:ext>
                </a:extLst>
              </p:cNvPr>
              <p:cNvSpPr txBox="1">
                <a:spLocks noRot="1" noChangeAspect="1" noMove="1" noResize="1" noEditPoints="1" noAdjustHandles="1" noChangeArrowheads="1" noChangeShapeType="1" noTextEdit="1"/>
              </p:cNvSpPr>
              <p:nvPr/>
            </p:nvSpPr>
            <p:spPr>
              <a:xfrm>
                <a:off x="8515636" y="6429715"/>
                <a:ext cx="3339119" cy="369332"/>
              </a:xfrm>
              <a:prstGeom prst="rect">
                <a:avLst/>
              </a:prstGeom>
              <a:blipFill>
                <a:blip r:embed="rId6"/>
                <a:stretch>
                  <a:fillRect l="-1509" t="-3226" b="-22581"/>
                </a:stretch>
              </a:blipFill>
              <a:ln>
                <a:solidFill>
                  <a:srgbClr val="FF0000"/>
                </a:solidFill>
              </a:ln>
            </p:spPr>
            <p:txBody>
              <a:bodyPr/>
              <a:lstStyle/>
              <a:p>
                <a:r>
                  <a:rPr lang="en-US">
                    <a:noFill/>
                  </a:rPr>
                  <a:t> </a:t>
                </a:r>
              </a:p>
            </p:txBody>
          </p:sp>
        </mc:Fallback>
      </mc:AlternateContent>
      <p:pic>
        <p:nvPicPr>
          <p:cNvPr id="25" name="Picture 24" descr="A close-up of a camera&#10;&#10;Description automatically generated with medium confidence">
            <a:extLst>
              <a:ext uri="{FF2B5EF4-FFF2-40B4-BE49-F238E27FC236}">
                <a16:creationId xmlns:a16="http://schemas.microsoft.com/office/drawing/2014/main" id="{4AF71FF5-FA91-1712-FC1B-0D904E5B0B4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78536" y="5776659"/>
            <a:ext cx="890717" cy="1022388"/>
          </a:xfrm>
          <a:prstGeom prst="rect">
            <a:avLst/>
          </a:prstGeom>
          <a:ln>
            <a:solidFill>
              <a:schemeClr val="tx1"/>
            </a:solidFill>
          </a:ln>
        </p:spPr>
      </p:pic>
      <p:sp>
        <p:nvSpPr>
          <p:cNvPr id="26" name="TextBox 25">
            <a:extLst>
              <a:ext uri="{FF2B5EF4-FFF2-40B4-BE49-F238E27FC236}">
                <a16:creationId xmlns:a16="http://schemas.microsoft.com/office/drawing/2014/main" id="{B688F172-A427-335E-2757-323D4F7A2C67}"/>
              </a:ext>
            </a:extLst>
          </p:cNvPr>
          <p:cNvSpPr txBox="1"/>
          <p:nvPr/>
        </p:nvSpPr>
        <p:spPr>
          <a:xfrm>
            <a:off x="6325172" y="5086986"/>
            <a:ext cx="119744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Gimbal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(Movi Pro)</a:t>
            </a:r>
          </a:p>
        </p:txBody>
      </p:sp>
    </p:spTree>
    <p:extLst>
      <p:ext uri="{BB962C8B-B14F-4D97-AF65-F5344CB8AC3E}">
        <p14:creationId xmlns:p14="http://schemas.microsoft.com/office/powerpoint/2010/main" val="34849292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63496-561B-40A7-8DE2-6E5FFEEB2E0A}"/>
              </a:ext>
            </a:extLst>
          </p:cNvPr>
          <p:cNvSpPr>
            <a:spLocks noGrp="1"/>
          </p:cNvSpPr>
          <p:nvPr>
            <p:ph type="title"/>
          </p:nvPr>
        </p:nvSpPr>
        <p:spPr/>
        <p:txBody>
          <a:bodyPr/>
          <a:lstStyle/>
          <a:p>
            <a:r>
              <a:rPr lang="en-US" dirty="0"/>
              <a:t>PAT Subsystem (Course </a:t>
            </a:r>
            <a:r>
              <a:rPr lang="en-US"/>
              <a:t>and f </a:t>
            </a:r>
            <a:r>
              <a:rPr lang="en-US" dirty="0"/>
              <a:t>Adjustment)</a:t>
            </a:r>
          </a:p>
        </p:txBody>
      </p:sp>
      <p:pic>
        <p:nvPicPr>
          <p:cNvPr id="5" name="Picture 4">
            <a:extLst>
              <a:ext uri="{FF2B5EF4-FFF2-40B4-BE49-F238E27FC236}">
                <a16:creationId xmlns:a16="http://schemas.microsoft.com/office/drawing/2014/main" id="{C1C051DA-0F92-4036-8F30-AFBF2E7F52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3275" y="3458237"/>
            <a:ext cx="5452723" cy="2869323"/>
          </a:xfrm>
          <a:prstGeom prst="rect">
            <a:avLst/>
          </a:prstGeom>
        </p:spPr>
      </p:pic>
      <p:sp>
        <p:nvSpPr>
          <p:cNvPr id="6" name="Content Placeholder 2">
            <a:extLst>
              <a:ext uri="{FF2B5EF4-FFF2-40B4-BE49-F238E27FC236}">
                <a16:creationId xmlns:a16="http://schemas.microsoft.com/office/drawing/2014/main" id="{7A1C4B7C-76AB-46AB-8BF2-278EFB46979F}"/>
              </a:ext>
            </a:extLst>
          </p:cNvPr>
          <p:cNvSpPr txBox="1">
            <a:spLocks/>
          </p:cNvSpPr>
          <p:nvPr/>
        </p:nvSpPr>
        <p:spPr>
          <a:xfrm>
            <a:off x="612188" y="1494222"/>
            <a:ext cx="5824071" cy="44559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Calibri"/>
              </a:rPr>
              <a:t>Outer-Control Loop Calibration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Initial Pointing, acquisition, and course pointing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IR Beacon/IR Camera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Image processing to identify location in camera’s reference frame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rPr>
              <a:t>Feedback Control</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21" name="Picture 20">
            <a:extLst>
              <a:ext uri="{FF2B5EF4-FFF2-40B4-BE49-F238E27FC236}">
                <a16:creationId xmlns:a16="http://schemas.microsoft.com/office/drawing/2014/main" id="{AA10DF48-B4B9-A8BE-3C8D-C6DD46EAB878}"/>
              </a:ext>
            </a:extLst>
          </p:cNvPr>
          <p:cNvPicPr>
            <a:picLocks noChangeAspect="1"/>
          </p:cNvPicPr>
          <p:nvPr/>
        </p:nvPicPr>
        <p:blipFill>
          <a:blip r:embed="rId4"/>
          <a:stretch>
            <a:fillRect/>
          </a:stretch>
        </p:blipFill>
        <p:spPr>
          <a:xfrm>
            <a:off x="6295051" y="1327292"/>
            <a:ext cx="5656729" cy="3991296"/>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EF7B0AE-419D-3F0E-4EB8-A3E4AA475FB7}"/>
                  </a:ext>
                </a:extLst>
              </p:cNvPr>
              <p:cNvSpPr txBox="1"/>
              <p:nvPr/>
            </p:nvSpPr>
            <p:spPr>
              <a:xfrm>
                <a:off x="8319178" y="5350409"/>
                <a:ext cx="6102848" cy="1015663"/>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Tracking Performance: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Pan RMS Error = </a:t>
                </a:r>
                <a14:m>
                  <m:oMath xmlns:m="http://schemas.openxmlformats.org/officeDocument/2006/math">
                    <m:sSup>
                      <m:sSup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m:rPr>
                            <m:nor/>
                          </m:rP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m:t>0.023</m:t>
                        </m:r>
                        <m:r>
                          <m:rPr>
                            <m:nor/>
                          </m:rPr>
                          <a:rPr kumimoji="0" lang="en-US" sz="2000" b="0" i="0" u="none" strike="noStrike" kern="1200" cap="none" spc="0" normalizeH="0" baseline="0" noProof="0" smtClean="0">
                            <a:ln>
                              <a:noFill/>
                            </a:ln>
                            <a:solidFill>
                              <a:prstClr val="black"/>
                            </a:solidFill>
                            <a:effectLst/>
                            <a:uLnTx/>
                            <a:uFillTx/>
                            <a:latin typeface="Calibri" panose="020F0502020204030204"/>
                            <a:ea typeface="+mn-ea"/>
                            <a:cs typeface="+mn-cs"/>
                          </a:rPr>
                          <m:t>0</m:t>
                        </m:r>
                      </m:e>
                      <m:sup>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oMath>
                </a14:m>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Tilt RMS Error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14:m>
                  <m:oMath xmlns:m="http://schemas.openxmlformats.org/officeDocument/2006/math">
                    <m:sSup>
                      <m:sSupPr>
                        <m:ctrlP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a:rPr kumimoji="0" lang="en-US"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0.026</m:t>
                        </m:r>
                        <m:r>
                          <a:rPr kumimoji="0" lang="en-US" sz="20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e>
                      <m:sup>
                        <m:r>
                          <a:rPr kumimoji="0" lang="en-US" sz="20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oMath>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 name="TextBox 22">
                <a:extLst>
                  <a:ext uri="{FF2B5EF4-FFF2-40B4-BE49-F238E27FC236}">
                    <a16:creationId xmlns:a16="http://schemas.microsoft.com/office/drawing/2014/main" id="{9EF7B0AE-419D-3F0E-4EB8-A3E4AA475FB7}"/>
                  </a:ext>
                </a:extLst>
              </p:cNvPr>
              <p:cNvSpPr txBox="1">
                <a:spLocks noRot="1" noChangeAspect="1" noMove="1" noResize="1" noEditPoints="1" noAdjustHandles="1" noChangeArrowheads="1" noChangeShapeType="1" noTextEdit="1"/>
              </p:cNvSpPr>
              <p:nvPr/>
            </p:nvSpPr>
            <p:spPr>
              <a:xfrm>
                <a:off x="8319178" y="5350409"/>
                <a:ext cx="6102848" cy="1015663"/>
              </a:xfrm>
              <a:prstGeom prst="rect">
                <a:avLst/>
              </a:prstGeom>
              <a:blipFill>
                <a:blip r:embed="rId5"/>
                <a:stretch>
                  <a:fillRect l="-1040" t="-3704" b="-98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94AAF0B0-4E87-8C34-C57F-B0146B2ECF27}"/>
                  </a:ext>
                </a:extLst>
              </p:cNvPr>
              <p:cNvSpPr txBox="1"/>
              <p:nvPr/>
            </p:nvSpPr>
            <p:spPr>
              <a:xfrm>
                <a:off x="8515636" y="6429715"/>
                <a:ext cx="3339119" cy="369332"/>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Gimbal Jitter Specification = </a:t>
                </a:r>
                <a14:m>
                  <m:oMath xmlns:m="http://schemas.openxmlformats.org/officeDocument/2006/math">
                    <m:sSup>
                      <m:sSup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pPr>
                      <m:e>
                        <m:r>
                          <m:rPr>
                            <m:nor/>
                          </m:rP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m:t>0.02</m:t>
                        </m:r>
                      </m:e>
                      <m:sup>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sup>
                    </m:sSup>
                  </m:oMath>
                </a14:m>
                <a:endPar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mc:Choice>
        <mc:Fallback xmlns="">
          <p:sp>
            <p:nvSpPr>
              <p:cNvPr id="24" name="TextBox 23">
                <a:extLst>
                  <a:ext uri="{FF2B5EF4-FFF2-40B4-BE49-F238E27FC236}">
                    <a16:creationId xmlns:a16="http://schemas.microsoft.com/office/drawing/2014/main" id="{94AAF0B0-4E87-8C34-C57F-B0146B2ECF27}"/>
                  </a:ext>
                </a:extLst>
              </p:cNvPr>
              <p:cNvSpPr txBox="1">
                <a:spLocks noRot="1" noChangeAspect="1" noMove="1" noResize="1" noEditPoints="1" noAdjustHandles="1" noChangeArrowheads="1" noChangeShapeType="1" noTextEdit="1"/>
              </p:cNvSpPr>
              <p:nvPr/>
            </p:nvSpPr>
            <p:spPr>
              <a:xfrm>
                <a:off x="8515636" y="6429715"/>
                <a:ext cx="3339119" cy="369332"/>
              </a:xfrm>
              <a:prstGeom prst="rect">
                <a:avLst/>
              </a:prstGeom>
              <a:blipFill>
                <a:blip r:embed="rId6"/>
                <a:stretch>
                  <a:fillRect l="-1509" t="-3226" b="-22581"/>
                </a:stretch>
              </a:blipFill>
              <a:ln>
                <a:solidFill>
                  <a:srgbClr val="FF0000"/>
                </a:solidFill>
              </a:ln>
            </p:spPr>
            <p:txBody>
              <a:bodyPr/>
              <a:lstStyle/>
              <a:p>
                <a:r>
                  <a:rPr lang="en-US">
                    <a:noFill/>
                  </a:rPr>
                  <a:t> </a:t>
                </a:r>
              </a:p>
            </p:txBody>
          </p:sp>
        </mc:Fallback>
      </mc:AlternateContent>
      <p:pic>
        <p:nvPicPr>
          <p:cNvPr id="25" name="Picture 24" descr="A close-up of a camera&#10;&#10;Description automatically generated with medium confidence">
            <a:extLst>
              <a:ext uri="{FF2B5EF4-FFF2-40B4-BE49-F238E27FC236}">
                <a16:creationId xmlns:a16="http://schemas.microsoft.com/office/drawing/2014/main" id="{4AF71FF5-FA91-1712-FC1B-0D904E5B0B4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78536" y="5776659"/>
            <a:ext cx="890717" cy="1022388"/>
          </a:xfrm>
          <a:prstGeom prst="rect">
            <a:avLst/>
          </a:prstGeom>
          <a:ln>
            <a:solidFill>
              <a:schemeClr val="tx1"/>
            </a:solidFill>
          </a:ln>
        </p:spPr>
      </p:pic>
      <p:sp>
        <p:nvSpPr>
          <p:cNvPr id="26" name="TextBox 25">
            <a:extLst>
              <a:ext uri="{FF2B5EF4-FFF2-40B4-BE49-F238E27FC236}">
                <a16:creationId xmlns:a16="http://schemas.microsoft.com/office/drawing/2014/main" id="{B688F172-A427-335E-2757-323D4F7A2C67}"/>
              </a:ext>
            </a:extLst>
          </p:cNvPr>
          <p:cNvSpPr txBox="1"/>
          <p:nvPr/>
        </p:nvSpPr>
        <p:spPr>
          <a:xfrm>
            <a:off x="6325172" y="5086986"/>
            <a:ext cx="119744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Gimbal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(Movi Pro)</a:t>
            </a:r>
          </a:p>
        </p:txBody>
      </p:sp>
    </p:spTree>
    <p:extLst>
      <p:ext uri="{BB962C8B-B14F-4D97-AF65-F5344CB8AC3E}">
        <p14:creationId xmlns:p14="http://schemas.microsoft.com/office/powerpoint/2010/main" val="3580686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3CBB3-FBEB-45FD-968B-1FF5DB0874A5}"/>
              </a:ext>
            </a:extLst>
          </p:cNvPr>
          <p:cNvSpPr>
            <a:spLocks noGrp="1"/>
          </p:cNvSpPr>
          <p:nvPr>
            <p:ph type="title"/>
          </p:nvPr>
        </p:nvSpPr>
        <p:spPr/>
        <p:txBody>
          <a:bodyPr/>
          <a:lstStyle/>
          <a:p>
            <a:r>
              <a:rPr lang="en-US" dirty="0"/>
              <a:t>PAT Subsystem (Fine Adjustment)</a:t>
            </a:r>
          </a:p>
        </p:txBody>
      </p:sp>
      <p:sp>
        <p:nvSpPr>
          <p:cNvPr id="4" name="Content Placeholder 2">
            <a:extLst>
              <a:ext uri="{FF2B5EF4-FFF2-40B4-BE49-F238E27FC236}">
                <a16:creationId xmlns:a16="http://schemas.microsoft.com/office/drawing/2014/main" id="{5702F6CC-8B56-419A-81FD-523409D597B4}"/>
              </a:ext>
            </a:extLst>
          </p:cNvPr>
          <p:cNvSpPr txBox="1">
            <a:spLocks/>
          </p:cNvSpPr>
          <p:nvPr/>
        </p:nvSpPr>
        <p:spPr>
          <a:xfrm>
            <a:off x="86755" y="1452287"/>
            <a:ext cx="4180150" cy="52197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Calibri"/>
              </a:rPr>
              <a:t>PAT Subsystem (Fine Adjustment)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Co-propagating laser beacons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rPr>
              <a:t>Transmitter: 705-nm beacon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rPr>
              <a:t>Receiver: 520-nm beacon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Fast Steering Mirrors + Position Sensitive Diode (PSD)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Senses incoming beacon beam Angle of Arrival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Calibri"/>
              </a:rPr>
              <a:t>AoA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Raspberry Pi single-board computer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rPr>
              <a:t>Local (no PAT communication between drones)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7" name="TextBox 6">
            <a:extLst>
              <a:ext uri="{FF2B5EF4-FFF2-40B4-BE49-F238E27FC236}">
                <a16:creationId xmlns:a16="http://schemas.microsoft.com/office/drawing/2014/main" id="{CFA1947F-74CA-0948-BB59-904F69E3A3A1}"/>
              </a:ext>
            </a:extLst>
          </p:cNvPr>
          <p:cNvSpPr txBox="1"/>
          <p:nvPr/>
        </p:nvSpPr>
        <p:spPr>
          <a:xfrm>
            <a:off x="4142234" y="1938492"/>
            <a:ext cx="765115" cy="443583"/>
          </a:xfrm>
          <a:prstGeom prst="rect">
            <a:avLst/>
          </a:prstGeom>
          <a:noFill/>
        </p:spPr>
        <p:txBody>
          <a:bodyPr wrap="square" rtlCol="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653 nm QKD Source</a:t>
            </a:r>
          </a:p>
        </p:txBody>
      </p:sp>
      <p:sp>
        <p:nvSpPr>
          <p:cNvPr id="8" name="Rectangle 7">
            <a:extLst>
              <a:ext uri="{FF2B5EF4-FFF2-40B4-BE49-F238E27FC236}">
                <a16:creationId xmlns:a16="http://schemas.microsoft.com/office/drawing/2014/main" id="{6FE37D0A-04DB-9640-B748-E873B778415E}"/>
              </a:ext>
            </a:extLst>
          </p:cNvPr>
          <p:cNvSpPr/>
          <p:nvPr/>
        </p:nvSpPr>
        <p:spPr>
          <a:xfrm>
            <a:off x="4386429" y="2354442"/>
            <a:ext cx="274320" cy="274320"/>
          </a:xfrm>
          <a:prstGeom prst="rect">
            <a:avLst/>
          </a:prstGeom>
          <a:solidFill>
            <a:schemeClr val="accent2"/>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BAD53580-8CF9-3B48-AA5C-EB359C8DCA11}"/>
              </a:ext>
            </a:extLst>
          </p:cNvPr>
          <p:cNvSpPr/>
          <p:nvPr/>
        </p:nvSpPr>
        <p:spPr>
          <a:xfrm>
            <a:off x="5124864" y="2930585"/>
            <a:ext cx="274320" cy="274320"/>
          </a:xfrm>
          <a:prstGeom prst="rect">
            <a:avLst/>
          </a:prstGeom>
          <a:solidFill>
            <a:srgbClr val="C0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9F78D9F-8345-1247-B2AE-92B735DC4A62}"/>
              </a:ext>
            </a:extLst>
          </p:cNvPr>
          <p:cNvSpPr/>
          <p:nvPr/>
        </p:nvSpPr>
        <p:spPr>
          <a:xfrm>
            <a:off x="5695284" y="2933395"/>
            <a:ext cx="274320" cy="274320"/>
          </a:xfrm>
          <a:prstGeom prst="rect">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D2AEF549-1D6F-DB46-B223-0C716A13AFAB}"/>
              </a:ext>
            </a:extLst>
          </p:cNvPr>
          <p:cNvCxnSpPr>
            <a:cxnSpLocks/>
          </p:cNvCxnSpPr>
          <p:nvPr/>
        </p:nvCxnSpPr>
        <p:spPr>
          <a:xfrm flipV="1">
            <a:off x="5834539" y="2512266"/>
            <a:ext cx="0" cy="41148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8283CA-A967-6743-99A8-91155F3E53DA}"/>
              </a:ext>
            </a:extLst>
          </p:cNvPr>
          <p:cNvCxnSpPr>
            <a:cxnSpLocks/>
          </p:cNvCxnSpPr>
          <p:nvPr/>
        </p:nvCxnSpPr>
        <p:spPr>
          <a:xfrm>
            <a:off x="5844070" y="2512004"/>
            <a:ext cx="347472"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9A98D8-9ADE-3A4B-B361-98DA479311B4}"/>
              </a:ext>
            </a:extLst>
          </p:cNvPr>
          <p:cNvCxnSpPr>
            <a:cxnSpLocks/>
          </p:cNvCxnSpPr>
          <p:nvPr/>
        </p:nvCxnSpPr>
        <p:spPr>
          <a:xfrm>
            <a:off x="5263905" y="2481204"/>
            <a:ext cx="1005840" cy="2968"/>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C05CA5-76F0-7A46-9232-781ABD2D3463}"/>
              </a:ext>
            </a:extLst>
          </p:cNvPr>
          <p:cNvCxnSpPr>
            <a:cxnSpLocks/>
          </p:cNvCxnSpPr>
          <p:nvPr/>
        </p:nvCxnSpPr>
        <p:spPr>
          <a:xfrm flipH="1" flipV="1">
            <a:off x="4674581" y="2495189"/>
            <a:ext cx="1554480" cy="3348"/>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ED4F906-282A-5949-9BD6-CB9C103183FD}"/>
              </a:ext>
            </a:extLst>
          </p:cNvPr>
          <p:cNvCxnSpPr>
            <a:cxnSpLocks/>
          </p:cNvCxnSpPr>
          <p:nvPr/>
        </p:nvCxnSpPr>
        <p:spPr>
          <a:xfrm flipV="1">
            <a:off x="6253708" y="2055667"/>
            <a:ext cx="0" cy="402336"/>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45CDE41-DE90-404D-831F-A28171D9AEE7}"/>
              </a:ext>
            </a:extLst>
          </p:cNvPr>
          <p:cNvCxnSpPr>
            <a:cxnSpLocks/>
          </p:cNvCxnSpPr>
          <p:nvPr/>
        </p:nvCxnSpPr>
        <p:spPr>
          <a:xfrm flipV="1">
            <a:off x="6236897" y="2078569"/>
            <a:ext cx="0" cy="41148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F81FEB-804A-9846-B97D-D29E97870771}"/>
              </a:ext>
            </a:extLst>
          </p:cNvPr>
          <p:cNvCxnSpPr>
            <a:cxnSpLocks/>
          </p:cNvCxnSpPr>
          <p:nvPr/>
        </p:nvCxnSpPr>
        <p:spPr>
          <a:xfrm flipV="1">
            <a:off x="6222433" y="2095009"/>
            <a:ext cx="0" cy="384048"/>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35E9D82-23DB-A447-88F1-0F84B5D45412}"/>
              </a:ext>
            </a:extLst>
          </p:cNvPr>
          <p:cNvCxnSpPr>
            <a:cxnSpLocks/>
          </p:cNvCxnSpPr>
          <p:nvPr/>
        </p:nvCxnSpPr>
        <p:spPr>
          <a:xfrm flipH="1">
            <a:off x="5262024" y="2478997"/>
            <a:ext cx="3068" cy="438912"/>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948883F-BF9C-8341-989D-7E0D927A08AC}"/>
              </a:ext>
            </a:extLst>
          </p:cNvPr>
          <p:cNvSpPr/>
          <p:nvPr/>
        </p:nvSpPr>
        <p:spPr>
          <a:xfrm>
            <a:off x="4915633" y="2333954"/>
            <a:ext cx="54864" cy="310896"/>
          </a:xfrm>
          <a:prstGeom prst="rect">
            <a:avLst/>
          </a:prstGeom>
          <a:solidFill>
            <a:schemeClr val="accent2">
              <a:alpha val="67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F651956-536F-6041-B330-5479AE0472C4}"/>
              </a:ext>
            </a:extLst>
          </p:cNvPr>
          <p:cNvSpPr/>
          <p:nvPr/>
        </p:nvSpPr>
        <p:spPr>
          <a:xfrm rot="2700000">
            <a:off x="5793160" y="2353584"/>
            <a:ext cx="54864" cy="274320"/>
          </a:xfrm>
          <a:prstGeom prst="rect">
            <a:avLst/>
          </a:prstGeom>
          <a:solidFill>
            <a:schemeClr val="accent4">
              <a:lumMod val="60000"/>
              <a:lumOff val="40000"/>
              <a:alpha val="57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2DE8BD17-ADBB-B643-A4CE-0F9FADC4DB8E}"/>
              </a:ext>
            </a:extLst>
          </p:cNvPr>
          <p:cNvSpPr/>
          <p:nvPr/>
        </p:nvSpPr>
        <p:spPr>
          <a:xfrm rot="2700000">
            <a:off x="5198782" y="2348557"/>
            <a:ext cx="54864" cy="274320"/>
          </a:xfrm>
          <a:prstGeom prst="rect">
            <a:avLst/>
          </a:prstGeom>
          <a:solidFill>
            <a:schemeClr val="accent2">
              <a:lumMod val="60000"/>
              <a:lumOff val="40000"/>
              <a:alpha val="57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1C87C4B3-71FC-1047-ABEC-E7267FFD2A0D}"/>
              </a:ext>
            </a:extLst>
          </p:cNvPr>
          <p:cNvSpPr/>
          <p:nvPr/>
        </p:nvSpPr>
        <p:spPr>
          <a:xfrm rot="2700000">
            <a:off x="6219771" y="2375902"/>
            <a:ext cx="76200" cy="274320"/>
          </a:xfrm>
          <a:prstGeom prst="rect">
            <a:avLst/>
          </a:prstGeom>
          <a:solidFill>
            <a:schemeClr val="bg2">
              <a:lumMod val="5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3" name="Straight Connector 22">
            <a:extLst>
              <a:ext uri="{FF2B5EF4-FFF2-40B4-BE49-F238E27FC236}">
                <a16:creationId xmlns:a16="http://schemas.microsoft.com/office/drawing/2014/main" id="{0B8E0663-7F93-4545-9FCB-6DFC31E55D53}"/>
              </a:ext>
            </a:extLst>
          </p:cNvPr>
          <p:cNvCxnSpPr>
            <a:cxnSpLocks/>
          </p:cNvCxnSpPr>
          <p:nvPr/>
        </p:nvCxnSpPr>
        <p:spPr>
          <a:xfrm flipV="1">
            <a:off x="6251722" y="2061646"/>
            <a:ext cx="1828800" cy="1"/>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AAF8694-30BE-5C46-9C24-4B7D5C23E9E1}"/>
              </a:ext>
            </a:extLst>
          </p:cNvPr>
          <p:cNvCxnSpPr>
            <a:cxnSpLocks/>
          </p:cNvCxnSpPr>
          <p:nvPr/>
        </p:nvCxnSpPr>
        <p:spPr>
          <a:xfrm>
            <a:off x="6236897" y="2076514"/>
            <a:ext cx="18288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EB3639D-2B49-0B43-86A0-B89CA25E8394}"/>
              </a:ext>
            </a:extLst>
          </p:cNvPr>
          <p:cNvCxnSpPr>
            <a:cxnSpLocks/>
          </p:cNvCxnSpPr>
          <p:nvPr/>
        </p:nvCxnSpPr>
        <p:spPr>
          <a:xfrm>
            <a:off x="6253707" y="2092338"/>
            <a:ext cx="1828800"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9AC667B-4C3F-084F-888C-858D4460B77E}"/>
              </a:ext>
            </a:extLst>
          </p:cNvPr>
          <p:cNvSpPr/>
          <p:nvPr/>
        </p:nvSpPr>
        <p:spPr>
          <a:xfrm rot="2700000">
            <a:off x="6188736" y="1893515"/>
            <a:ext cx="76200" cy="274320"/>
          </a:xfrm>
          <a:prstGeom prst="rect">
            <a:avLst/>
          </a:prstGeom>
          <a:solidFill>
            <a:schemeClr val="bg2">
              <a:lumMod val="5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81851C63-125F-DD44-8BD4-725AEC2C8131}"/>
              </a:ext>
            </a:extLst>
          </p:cNvPr>
          <p:cNvSpPr txBox="1"/>
          <p:nvPr/>
        </p:nvSpPr>
        <p:spPr>
          <a:xfrm>
            <a:off x="4951557" y="3250323"/>
            <a:ext cx="629724" cy="443583"/>
          </a:xfrm>
          <a:prstGeom prst="rect">
            <a:avLst/>
          </a:prstGeom>
          <a:noFill/>
        </p:spPr>
        <p:txBody>
          <a:bodyPr wrap="square" rtlCol="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705 nm TX Beacon</a:t>
            </a:r>
          </a:p>
        </p:txBody>
      </p:sp>
      <p:sp>
        <p:nvSpPr>
          <p:cNvPr id="28" name="TextBox 27">
            <a:extLst>
              <a:ext uri="{FF2B5EF4-FFF2-40B4-BE49-F238E27FC236}">
                <a16:creationId xmlns:a16="http://schemas.microsoft.com/office/drawing/2014/main" id="{FD50B25F-3719-2B4C-9BA2-FC3C1ECBC15A}"/>
              </a:ext>
            </a:extLst>
          </p:cNvPr>
          <p:cNvSpPr txBox="1"/>
          <p:nvPr/>
        </p:nvSpPr>
        <p:spPr>
          <a:xfrm>
            <a:off x="5433950" y="3212602"/>
            <a:ext cx="7651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PSD</a:t>
            </a:r>
          </a:p>
        </p:txBody>
      </p:sp>
      <p:sp>
        <p:nvSpPr>
          <p:cNvPr id="29" name="TextBox 28">
            <a:extLst>
              <a:ext uri="{FF2B5EF4-FFF2-40B4-BE49-F238E27FC236}">
                <a16:creationId xmlns:a16="http://schemas.microsoft.com/office/drawing/2014/main" id="{B5C253BE-CA57-EA4B-BC7B-BA3C5B186E59}"/>
              </a:ext>
            </a:extLst>
          </p:cNvPr>
          <p:cNvSpPr txBox="1"/>
          <p:nvPr/>
        </p:nvSpPr>
        <p:spPr>
          <a:xfrm>
            <a:off x="4843656" y="2122645"/>
            <a:ext cx="7651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DM</a:t>
            </a:r>
          </a:p>
        </p:txBody>
      </p:sp>
      <p:sp>
        <p:nvSpPr>
          <p:cNvPr id="30" name="TextBox 29">
            <a:extLst>
              <a:ext uri="{FF2B5EF4-FFF2-40B4-BE49-F238E27FC236}">
                <a16:creationId xmlns:a16="http://schemas.microsoft.com/office/drawing/2014/main" id="{6703BE7B-C86A-ED42-9E2B-3BC72E4A0544}"/>
              </a:ext>
            </a:extLst>
          </p:cNvPr>
          <p:cNvSpPr txBox="1"/>
          <p:nvPr/>
        </p:nvSpPr>
        <p:spPr>
          <a:xfrm>
            <a:off x="5430961" y="2131754"/>
            <a:ext cx="7651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DM</a:t>
            </a:r>
          </a:p>
        </p:txBody>
      </p:sp>
      <p:sp>
        <p:nvSpPr>
          <p:cNvPr id="31" name="TextBox 30">
            <a:extLst>
              <a:ext uri="{FF2B5EF4-FFF2-40B4-BE49-F238E27FC236}">
                <a16:creationId xmlns:a16="http://schemas.microsoft.com/office/drawing/2014/main" id="{AD1228E9-BC55-614A-8915-51CFA55493B4}"/>
              </a:ext>
            </a:extLst>
          </p:cNvPr>
          <p:cNvSpPr txBox="1"/>
          <p:nvPr/>
        </p:nvSpPr>
        <p:spPr>
          <a:xfrm>
            <a:off x="4560507" y="2628762"/>
            <a:ext cx="7651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BP</a:t>
            </a:r>
          </a:p>
        </p:txBody>
      </p:sp>
      <p:sp>
        <p:nvSpPr>
          <p:cNvPr id="32" name="TextBox 31">
            <a:extLst>
              <a:ext uri="{FF2B5EF4-FFF2-40B4-BE49-F238E27FC236}">
                <a16:creationId xmlns:a16="http://schemas.microsoft.com/office/drawing/2014/main" id="{B7D23F64-2CBE-2041-9E6F-F41C7966490E}"/>
              </a:ext>
            </a:extLst>
          </p:cNvPr>
          <p:cNvSpPr txBox="1"/>
          <p:nvPr/>
        </p:nvSpPr>
        <p:spPr>
          <a:xfrm>
            <a:off x="5860697" y="1608304"/>
            <a:ext cx="7651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FSM</a:t>
            </a:r>
          </a:p>
        </p:txBody>
      </p:sp>
      <p:sp>
        <p:nvSpPr>
          <p:cNvPr id="33" name="Rectangle 32">
            <a:extLst>
              <a:ext uri="{FF2B5EF4-FFF2-40B4-BE49-F238E27FC236}">
                <a16:creationId xmlns:a16="http://schemas.microsoft.com/office/drawing/2014/main" id="{95D3C168-F494-2348-B825-96AB0730426F}"/>
              </a:ext>
            </a:extLst>
          </p:cNvPr>
          <p:cNvSpPr/>
          <p:nvPr/>
        </p:nvSpPr>
        <p:spPr>
          <a:xfrm>
            <a:off x="6044116" y="1860402"/>
            <a:ext cx="401778" cy="83297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4" name="Connector: Elbow 86">
            <a:extLst>
              <a:ext uri="{FF2B5EF4-FFF2-40B4-BE49-F238E27FC236}">
                <a16:creationId xmlns:a16="http://schemas.microsoft.com/office/drawing/2014/main" id="{D69E6788-035C-F34D-B004-79E57B8E31FD}"/>
              </a:ext>
            </a:extLst>
          </p:cNvPr>
          <p:cNvCxnSpPr>
            <a:cxnSpLocks/>
            <a:stCxn id="28" idx="2"/>
            <a:endCxn id="33" idx="2"/>
          </p:cNvCxnSpPr>
          <p:nvPr/>
        </p:nvCxnSpPr>
        <p:spPr>
          <a:xfrm rot="5400000" flipH="1" flipV="1">
            <a:off x="5648031" y="2861849"/>
            <a:ext cx="765450" cy="428497"/>
          </a:xfrm>
          <a:prstGeom prst="bentConnector3">
            <a:avLst>
              <a:gd name="adj1" fmla="val -29865"/>
            </a:avLst>
          </a:prstGeom>
          <a:ln w="9525">
            <a:solidFill>
              <a:schemeClr val="bg2">
                <a:lumMod val="50000"/>
                <a:alpha val="98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B5BD167-D785-3A4E-A905-42D12120892D}"/>
              </a:ext>
            </a:extLst>
          </p:cNvPr>
          <p:cNvSpPr txBox="1"/>
          <p:nvPr/>
        </p:nvSpPr>
        <p:spPr>
          <a:xfrm>
            <a:off x="5505917" y="3692835"/>
            <a:ext cx="10496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Position Error Feedback Loop</a:t>
            </a:r>
          </a:p>
        </p:txBody>
      </p:sp>
      <p:grpSp>
        <p:nvGrpSpPr>
          <p:cNvPr id="36" name="Group 35">
            <a:extLst>
              <a:ext uri="{FF2B5EF4-FFF2-40B4-BE49-F238E27FC236}">
                <a16:creationId xmlns:a16="http://schemas.microsoft.com/office/drawing/2014/main" id="{91912D59-5DBA-0C4E-BC87-6C654174ADBC}"/>
              </a:ext>
            </a:extLst>
          </p:cNvPr>
          <p:cNvGrpSpPr/>
          <p:nvPr/>
        </p:nvGrpSpPr>
        <p:grpSpPr>
          <a:xfrm>
            <a:off x="6739930" y="1858907"/>
            <a:ext cx="174242" cy="120996"/>
            <a:chOff x="3758487" y="4683657"/>
            <a:chExt cx="174242" cy="120996"/>
          </a:xfrm>
        </p:grpSpPr>
        <p:sp>
          <p:nvSpPr>
            <p:cNvPr id="37" name="Rectangle 36">
              <a:extLst>
                <a:ext uri="{FF2B5EF4-FFF2-40B4-BE49-F238E27FC236}">
                  <a16:creationId xmlns:a16="http://schemas.microsoft.com/office/drawing/2014/main" id="{C1AD87F9-6550-EC4E-8E2E-EFB2786FB642}"/>
                </a:ext>
              </a:extLst>
            </p:cNvPr>
            <p:cNvSpPr/>
            <p:nvPr/>
          </p:nvSpPr>
          <p:spPr>
            <a:xfrm>
              <a:off x="3758487" y="4683657"/>
              <a:ext cx="128523" cy="120996"/>
            </a:xfrm>
            <a:prstGeom prst="rect">
              <a:avLst/>
            </a:prstGeom>
            <a:solidFill>
              <a:schemeClr val="bg2">
                <a:lumMod val="5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EF999AE5-B2B4-B24E-9898-C7F9F17A0457}"/>
                </a:ext>
              </a:extLst>
            </p:cNvPr>
            <p:cNvSpPr/>
            <p:nvPr/>
          </p:nvSpPr>
          <p:spPr>
            <a:xfrm>
              <a:off x="3887010" y="4723498"/>
              <a:ext cx="45719" cy="45719"/>
            </a:xfrm>
            <a:prstGeom prst="rect">
              <a:avLst/>
            </a:prstGeom>
            <a:solidFill>
              <a:schemeClr val="bg2">
                <a:lumMod val="5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85768F-BD1D-7B46-9BF2-FF2C7BE37D74}"/>
              </a:ext>
            </a:extLst>
          </p:cNvPr>
          <p:cNvGrpSpPr/>
          <p:nvPr/>
        </p:nvGrpSpPr>
        <p:grpSpPr>
          <a:xfrm>
            <a:off x="6736109" y="2496096"/>
            <a:ext cx="174242" cy="120996"/>
            <a:chOff x="3759171" y="4886909"/>
            <a:chExt cx="174242" cy="120996"/>
          </a:xfrm>
        </p:grpSpPr>
        <p:sp>
          <p:nvSpPr>
            <p:cNvPr id="40" name="Rectangle 39">
              <a:extLst>
                <a:ext uri="{FF2B5EF4-FFF2-40B4-BE49-F238E27FC236}">
                  <a16:creationId xmlns:a16="http://schemas.microsoft.com/office/drawing/2014/main" id="{4483F42D-BAEF-A843-A6C7-DE8BB3D58CC5}"/>
                </a:ext>
              </a:extLst>
            </p:cNvPr>
            <p:cNvSpPr/>
            <p:nvPr/>
          </p:nvSpPr>
          <p:spPr>
            <a:xfrm>
              <a:off x="3759171" y="4886909"/>
              <a:ext cx="128523" cy="120996"/>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9CB94E78-4544-1B45-898B-35BF1E67453E}"/>
                </a:ext>
              </a:extLst>
            </p:cNvPr>
            <p:cNvSpPr/>
            <p:nvPr/>
          </p:nvSpPr>
          <p:spPr>
            <a:xfrm>
              <a:off x="3887694" y="4926750"/>
              <a:ext cx="45719" cy="45719"/>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9BB189C7-A2A3-8348-9823-7086110DBA8D}"/>
              </a:ext>
            </a:extLst>
          </p:cNvPr>
          <p:cNvGrpSpPr/>
          <p:nvPr/>
        </p:nvGrpSpPr>
        <p:grpSpPr>
          <a:xfrm>
            <a:off x="6739805" y="2201593"/>
            <a:ext cx="377304" cy="120969"/>
            <a:chOff x="3942697" y="4209181"/>
            <a:chExt cx="377304" cy="120969"/>
          </a:xfrm>
        </p:grpSpPr>
        <p:sp>
          <p:nvSpPr>
            <p:cNvPr id="43" name="Cylinder 94">
              <a:extLst>
                <a:ext uri="{FF2B5EF4-FFF2-40B4-BE49-F238E27FC236}">
                  <a16:creationId xmlns:a16="http://schemas.microsoft.com/office/drawing/2014/main" id="{1E7F22B9-7398-7D45-8E5B-46ACB8027719}"/>
                </a:ext>
              </a:extLst>
            </p:cNvPr>
            <p:cNvSpPr/>
            <p:nvPr/>
          </p:nvSpPr>
          <p:spPr>
            <a:xfrm rot="5400000">
              <a:off x="3959856" y="4192689"/>
              <a:ext cx="120302" cy="154619"/>
            </a:xfrm>
            <a:prstGeom prst="can">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rapezoid 43">
              <a:extLst>
                <a:ext uri="{FF2B5EF4-FFF2-40B4-BE49-F238E27FC236}">
                  <a16:creationId xmlns:a16="http://schemas.microsoft.com/office/drawing/2014/main" id="{DE27CBC9-8CD0-D344-986C-292993DBD885}"/>
                </a:ext>
              </a:extLst>
            </p:cNvPr>
            <p:cNvSpPr/>
            <p:nvPr/>
          </p:nvSpPr>
          <p:spPr>
            <a:xfrm rot="16200000">
              <a:off x="4136434" y="4144861"/>
              <a:ext cx="119247" cy="247887"/>
            </a:xfrm>
            <a:prstGeom prst="trapezoid">
              <a:avLst/>
            </a:prstGeom>
            <a:solidFill>
              <a:srgbClr val="FF0000">
                <a:alpha val="48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722B6A1D-B30E-8941-B42B-4CBA8BE526ED}"/>
              </a:ext>
            </a:extLst>
          </p:cNvPr>
          <p:cNvSpPr txBox="1"/>
          <p:nvPr/>
        </p:nvSpPr>
        <p:spPr>
          <a:xfrm>
            <a:off x="6218635" y="1798429"/>
            <a:ext cx="7651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LRC</a:t>
            </a:r>
          </a:p>
        </p:txBody>
      </p:sp>
      <p:sp>
        <p:nvSpPr>
          <p:cNvPr id="46" name="TextBox 45">
            <a:extLst>
              <a:ext uri="{FF2B5EF4-FFF2-40B4-BE49-F238E27FC236}">
                <a16:creationId xmlns:a16="http://schemas.microsoft.com/office/drawing/2014/main" id="{2ABE06AB-730C-0940-A86F-9904C9C5A0FF}"/>
              </a:ext>
            </a:extLst>
          </p:cNvPr>
          <p:cNvSpPr txBox="1"/>
          <p:nvPr/>
        </p:nvSpPr>
        <p:spPr>
          <a:xfrm>
            <a:off x="6220437" y="2144548"/>
            <a:ext cx="7651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IRB</a:t>
            </a:r>
          </a:p>
        </p:txBody>
      </p:sp>
      <p:sp>
        <p:nvSpPr>
          <p:cNvPr id="47" name="TextBox 46">
            <a:extLst>
              <a:ext uri="{FF2B5EF4-FFF2-40B4-BE49-F238E27FC236}">
                <a16:creationId xmlns:a16="http://schemas.microsoft.com/office/drawing/2014/main" id="{8C543184-0605-D043-B494-2EAD29E767A9}"/>
              </a:ext>
            </a:extLst>
          </p:cNvPr>
          <p:cNvSpPr txBox="1"/>
          <p:nvPr/>
        </p:nvSpPr>
        <p:spPr>
          <a:xfrm>
            <a:off x="6225529" y="2436580"/>
            <a:ext cx="7651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IRC</a:t>
            </a:r>
          </a:p>
        </p:txBody>
      </p:sp>
      <p:sp>
        <p:nvSpPr>
          <p:cNvPr id="48" name="Rectangle 47">
            <a:extLst>
              <a:ext uri="{FF2B5EF4-FFF2-40B4-BE49-F238E27FC236}">
                <a16:creationId xmlns:a16="http://schemas.microsoft.com/office/drawing/2014/main" id="{1B1E3C46-2442-6342-B245-80F854A276FE}"/>
              </a:ext>
            </a:extLst>
          </p:cNvPr>
          <p:cNvSpPr/>
          <p:nvPr/>
        </p:nvSpPr>
        <p:spPr>
          <a:xfrm flipH="1">
            <a:off x="11144553" y="2201592"/>
            <a:ext cx="765115" cy="666695"/>
          </a:xfrm>
          <a:prstGeom prst="rect">
            <a:avLst/>
          </a:prstGeom>
          <a:solidFill>
            <a:schemeClr val="accent1">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291DF83D-52E9-4C44-BD16-68C4D31A7D54}"/>
              </a:ext>
            </a:extLst>
          </p:cNvPr>
          <p:cNvSpPr/>
          <p:nvPr/>
        </p:nvSpPr>
        <p:spPr>
          <a:xfrm flipH="1">
            <a:off x="10412117" y="2930912"/>
            <a:ext cx="274320" cy="274320"/>
          </a:xfrm>
          <a:prstGeom prst="rect">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C14100C3-7E6B-5A4A-9F42-C624D7909D1E}"/>
              </a:ext>
            </a:extLst>
          </p:cNvPr>
          <p:cNvSpPr/>
          <p:nvPr/>
        </p:nvSpPr>
        <p:spPr>
          <a:xfrm flipH="1">
            <a:off x="9841697" y="2933722"/>
            <a:ext cx="274320" cy="274320"/>
          </a:xfrm>
          <a:prstGeom prst="rect">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1" name="Straight Connector 50">
            <a:extLst>
              <a:ext uri="{FF2B5EF4-FFF2-40B4-BE49-F238E27FC236}">
                <a16:creationId xmlns:a16="http://schemas.microsoft.com/office/drawing/2014/main" id="{B0267242-5484-8047-9E39-EC3F256444C6}"/>
              </a:ext>
            </a:extLst>
          </p:cNvPr>
          <p:cNvCxnSpPr>
            <a:cxnSpLocks/>
          </p:cNvCxnSpPr>
          <p:nvPr/>
        </p:nvCxnSpPr>
        <p:spPr>
          <a:xfrm flipV="1">
            <a:off x="9976762" y="2512593"/>
            <a:ext cx="0" cy="41148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F15501A-3D2B-634E-9743-F3160095165B}"/>
              </a:ext>
            </a:extLst>
          </p:cNvPr>
          <p:cNvCxnSpPr>
            <a:cxnSpLocks/>
          </p:cNvCxnSpPr>
          <p:nvPr/>
        </p:nvCxnSpPr>
        <p:spPr>
          <a:xfrm flipH="1">
            <a:off x="9619759" y="2512331"/>
            <a:ext cx="347472"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5008525-694F-C34F-BC40-B3FD2CB0EDE5}"/>
              </a:ext>
            </a:extLst>
          </p:cNvPr>
          <p:cNvCxnSpPr>
            <a:cxnSpLocks/>
          </p:cNvCxnSpPr>
          <p:nvPr/>
        </p:nvCxnSpPr>
        <p:spPr>
          <a:xfrm flipH="1">
            <a:off x="9541556" y="2481531"/>
            <a:ext cx="1005840" cy="2968"/>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126919F-34A6-BC4E-8694-054B616D23DD}"/>
              </a:ext>
            </a:extLst>
          </p:cNvPr>
          <p:cNvCxnSpPr>
            <a:cxnSpLocks/>
          </p:cNvCxnSpPr>
          <p:nvPr/>
        </p:nvCxnSpPr>
        <p:spPr>
          <a:xfrm flipV="1">
            <a:off x="9582240" y="2495516"/>
            <a:ext cx="1554480" cy="3348"/>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B564A57-BB1B-D744-9C83-CD06F9AC3E34}"/>
              </a:ext>
            </a:extLst>
          </p:cNvPr>
          <p:cNvCxnSpPr>
            <a:cxnSpLocks/>
          </p:cNvCxnSpPr>
          <p:nvPr/>
        </p:nvCxnSpPr>
        <p:spPr>
          <a:xfrm>
            <a:off x="10546209" y="2479324"/>
            <a:ext cx="3068" cy="438912"/>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274DDBE5-F85D-CF45-8BCA-05FA15C01328}"/>
              </a:ext>
            </a:extLst>
          </p:cNvPr>
          <p:cNvSpPr/>
          <p:nvPr/>
        </p:nvSpPr>
        <p:spPr>
          <a:xfrm flipH="1">
            <a:off x="10840804" y="2334281"/>
            <a:ext cx="54864" cy="310896"/>
          </a:xfrm>
          <a:prstGeom prst="rect">
            <a:avLst/>
          </a:prstGeom>
          <a:solidFill>
            <a:schemeClr val="accent2">
              <a:alpha val="67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6DF31CBD-9AF7-4A41-92C8-BEB9E1531A19}"/>
              </a:ext>
            </a:extLst>
          </p:cNvPr>
          <p:cNvSpPr/>
          <p:nvPr/>
        </p:nvSpPr>
        <p:spPr>
          <a:xfrm rot="18900000" flipH="1">
            <a:off x="9963277" y="2353911"/>
            <a:ext cx="54864" cy="274320"/>
          </a:xfrm>
          <a:prstGeom prst="rect">
            <a:avLst/>
          </a:prstGeom>
          <a:solidFill>
            <a:schemeClr val="accent2">
              <a:lumMod val="60000"/>
              <a:lumOff val="40000"/>
              <a:alpha val="57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984169A3-6DD2-FC4C-8852-A4E22C89E8AC}"/>
              </a:ext>
            </a:extLst>
          </p:cNvPr>
          <p:cNvSpPr/>
          <p:nvPr/>
        </p:nvSpPr>
        <p:spPr>
          <a:xfrm rot="18900000" flipH="1">
            <a:off x="10557655" y="2348884"/>
            <a:ext cx="54864" cy="274320"/>
          </a:xfrm>
          <a:prstGeom prst="rect">
            <a:avLst/>
          </a:prstGeom>
          <a:solidFill>
            <a:schemeClr val="accent4">
              <a:lumMod val="60000"/>
              <a:lumOff val="40000"/>
              <a:alpha val="57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9" name="Straight Connector 58">
            <a:extLst>
              <a:ext uri="{FF2B5EF4-FFF2-40B4-BE49-F238E27FC236}">
                <a16:creationId xmlns:a16="http://schemas.microsoft.com/office/drawing/2014/main" id="{7DC8EE6B-6116-8244-8FDD-2A092CF24947}"/>
              </a:ext>
            </a:extLst>
          </p:cNvPr>
          <p:cNvCxnSpPr>
            <a:cxnSpLocks/>
          </p:cNvCxnSpPr>
          <p:nvPr/>
        </p:nvCxnSpPr>
        <p:spPr>
          <a:xfrm flipH="1">
            <a:off x="7730779" y="2061974"/>
            <a:ext cx="1828800" cy="0"/>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A3B50FA-C6B1-F448-A151-CC73AEC06D24}"/>
              </a:ext>
            </a:extLst>
          </p:cNvPr>
          <p:cNvCxnSpPr>
            <a:cxnSpLocks/>
          </p:cNvCxnSpPr>
          <p:nvPr/>
        </p:nvCxnSpPr>
        <p:spPr>
          <a:xfrm flipH="1">
            <a:off x="7745604" y="2076841"/>
            <a:ext cx="1828800" cy="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3CE9340-24B3-8742-A5F3-B7A40B2E9E43}"/>
              </a:ext>
            </a:extLst>
          </p:cNvPr>
          <p:cNvCxnSpPr>
            <a:cxnSpLocks/>
          </p:cNvCxnSpPr>
          <p:nvPr/>
        </p:nvCxnSpPr>
        <p:spPr>
          <a:xfrm flipH="1">
            <a:off x="7728794" y="2092665"/>
            <a:ext cx="1828800" cy="0"/>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37C335A8-285E-9C4E-8330-08158828AD2F}"/>
              </a:ext>
            </a:extLst>
          </p:cNvPr>
          <p:cNvSpPr txBox="1"/>
          <p:nvPr/>
        </p:nvSpPr>
        <p:spPr>
          <a:xfrm flipH="1">
            <a:off x="10230020" y="3250650"/>
            <a:ext cx="629724" cy="443583"/>
          </a:xfrm>
          <a:prstGeom prst="rect">
            <a:avLst/>
          </a:prstGeom>
          <a:noFill/>
        </p:spPr>
        <p:txBody>
          <a:bodyPr wrap="square" rtlCol="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520 nm RX Beacon</a:t>
            </a:r>
          </a:p>
        </p:txBody>
      </p:sp>
      <p:sp>
        <p:nvSpPr>
          <p:cNvPr id="63" name="TextBox 62">
            <a:extLst>
              <a:ext uri="{FF2B5EF4-FFF2-40B4-BE49-F238E27FC236}">
                <a16:creationId xmlns:a16="http://schemas.microsoft.com/office/drawing/2014/main" id="{4C335C56-C51F-DE49-B493-EAE8D66B265E}"/>
              </a:ext>
            </a:extLst>
          </p:cNvPr>
          <p:cNvSpPr txBox="1"/>
          <p:nvPr/>
        </p:nvSpPr>
        <p:spPr>
          <a:xfrm flipH="1">
            <a:off x="9612236" y="3212929"/>
            <a:ext cx="7651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PSD</a:t>
            </a:r>
          </a:p>
        </p:txBody>
      </p:sp>
      <p:sp>
        <p:nvSpPr>
          <p:cNvPr id="64" name="TextBox 63">
            <a:extLst>
              <a:ext uri="{FF2B5EF4-FFF2-40B4-BE49-F238E27FC236}">
                <a16:creationId xmlns:a16="http://schemas.microsoft.com/office/drawing/2014/main" id="{0597BD59-3B8B-E645-85C7-1F564EB81864}"/>
              </a:ext>
            </a:extLst>
          </p:cNvPr>
          <p:cNvSpPr txBox="1"/>
          <p:nvPr/>
        </p:nvSpPr>
        <p:spPr>
          <a:xfrm flipH="1">
            <a:off x="10202530" y="2122972"/>
            <a:ext cx="7651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DM</a:t>
            </a:r>
          </a:p>
        </p:txBody>
      </p:sp>
      <p:sp>
        <p:nvSpPr>
          <p:cNvPr id="65" name="TextBox 64">
            <a:extLst>
              <a:ext uri="{FF2B5EF4-FFF2-40B4-BE49-F238E27FC236}">
                <a16:creationId xmlns:a16="http://schemas.microsoft.com/office/drawing/2014/main" id="{96D9B8F0-A267-9E4A-8015-C2C32C2DEEB1}"/>
              </a:ext>
            </a:extLst>
          </p:cNvPr>
          <p:cNvSpPr txBox="1"/>
          <p:nvPr/>
        </p:nvSpPr>
        <p:spPr>
          <a:xfrm flipH="1">
            <a:off x="9615225" y="2132081"/>
            <a:ext cx="7651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DM</a:t>
            </a:r>
          </a:p>
        </p:txBody>
      </p:sp>
      <p:sp>
        <p:nvSpPr>
          <p:cNvPr id="66" name="TextBox 65">
            <a:extLst>
              <a:ext uri="{FF2B5EF4-FFF2-40B4-BE49-F238E27FC236}">
                <a16:creationId xmlns:a16="http://schemas.microsoft.com/office/drawing/2014/main" id="{CA87480E-E9B9-8542-9806-F44E2E2AA01A}"/>
              </a:ext>
            </a:extLst>
          </p:cNvPr>
          <p:cNvSpPr txBox="1"/>
          <p:nvPr/>
        </p:nvSpPr>
        <p:spPr>
          <a:xfrm flipH="1">
            <a:off x="10485679" y="2629089"/>
            <a:ext cx="7651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BP</a:t>
            </a:r>
          </a:p>
        </p:txBody>
      </p:sp>
      <p:sp>
        <p:nvSpPr>
          <p:cNvPr id="67" name="TextBox 66">
            <a:extLst>
              <a:ext uri="{FF2B5EF4-FFF2-40B4-BE49-F238E27FC236}">
                <a16:creationId xmlns:a16="http://schemas.microsoft.com/office/drawing/2014/main" id="{758DD7F1-5BD4-D746-97C0-36DE74A765A7}"/>
              </a:ext>
            </a:extLst>
          </p:cNvPr>
          <p:cNvSpPr txBox="1"/>
          <p:nvPr/>
        </p:nvSpPr>
        <p:spPr>
          <a:xfrm flipH="1">
            <a:off x="9185489" y="1608631"/>
            <a:ext cx="7651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FSM</a:t>
            </a:r>
          </a:p>
        </p:txBody>
      </p:sp>
      <p:sp>
        <p:nvSpPr>
          <p:cNvPr id="68" name="Rectangle 67">
            <a:extLst>
              <a:ext uri="{FF2B5EF4-FFF2-40B4-BE49-F238E27FC236}">
                <a16:creationId xmlns:a16="http://schemas.microsoft.com/office/drawing/2014/main" id="{8956FAFB-BC22-4446-A5A0-32B812EC679F}"/>
              </a:ext>
            </a:extLst>
          </p:cNvPr>
          <p:cNvSpPr/>
          <p:nvPr/>
        </p:nvSpPr>
        <p:spPr>
          <a:xfrm flipH="1">
            <a:off x="9365407" y="1860729"/>
            <a:ext cx="401778" cy="832971"/>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9" name="Connector: Elbow 28">
            <a:extLst>
              <a:ext uri="{FF2B5EF4-FFF2-40B4-BE49-F238E27FC236}">
                <a16:creationId xmlns:a16="http://schemas.microsoft.com/office/drawing/2014/main" id="{479A1749-E2C0-274D-88F9-C49D3945C9DF}"/>
              </a:ext>
            </a:extLst>
          </p:cNvPr>
          <p:cNvCxnSpPr>
            <a:cxnSpLocks/>
            <a:stCxn id="63" idx="2"/>
            <a:endCxn id="68" idx="2"/>
          </p:cNvCxnSpPr>
          <p:nvPr/>
        </p:nvCxnSpPr>
        <p:spPr>
          <a:xfrm rot="5400000" flipH="1">
            <a:off x="9397820" y="2862177"/>
            <a:ext cx="765450" cy="428497"/>
          </a:xfrm>
          <a:prstGeom prst="bentConnector3">
            <a:avLst>
              <a:gd name="adj1" fmla="val -29865"/>
            </a:avLst>
          </a:prstGeom>
          <a:ln w="9525">
            <a:solidFill>
              <a:schemeClr val="bg2">
                <a:lumMod val="50000"/>
                <a:alpha val="98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0F90FA97-49D1-7E47-9815-D540F04CF3D9}"/>
              </a:ext>
            </a:extLst>
          </p:cNvPr>
          <p:cNvSpPr txBox="1"/>
          <p:nvPr/>
        </p:nvSpPr>
        <p:spPr>
          <a:xfrm flipH="1">
            <a:off x="9255706" y="3693162"/>
            <a:ext cx="10496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rPr>
              <a:t>Position Error Feedback Loop</a:t>
            </a:r>
          </a:p>
        </p:txBody>
      </p:sp>
      <p:grpSp>
        <p:nvGrpSpPr>
          <p:cNvPr id="71" name="Group 70">
            <a:extLst>
              <a:ext uri="{FF2B5EF4-FFF2-40B4-BE49-F238E27FC236}">
                <a16:creationId xmlns:a16="http://schemas.microsoft.com/office/drawing/2014/main" id="{A015F3EF-C5D1-B546-84BD-AC69EEFF9C19}"/>
              </a:ext>
            </a:extLst>
          </p:cNvPr>
          <p:cNvGrpSpPr/>
          <p:nvPr/>
        </p:nvGrpSpPr>
        <p:grpSpPr>
          <a:xfrm>
            <a:off x="8817125" y="2055994"/>
            <a:ext cx="771743" cy="434382"/>
            <a:chOff x="6020017" y="4047349"/>
            <a:chExt cx="771743" cy="434382"/>
          </a:xfrm>
        </p:grpSpPr>
        <p:cxnSp>
          <p:nvCxnSpPr>
            <p:cNvPr id="72" name="Straight Connector 71">
              <a:extLst>
                <a:ext uri="{FF2B5EF4-FFF2-40B4-BE49-F238E27FC236}">
                  <a16:creationId xmlns:a16="http://schemas.microsoft.com/office/drawing/2014/main" id="{029C4724-4882-C144-8D13-40B3E4AFC390}"/>
                </a:ext>
              </a:extLst>
            </p:cNvPr>
            <p:cNvCxnSpPr>
              <a:cxnSpLocks/>
            </p:cNvCxnSpPr>
            <p:nvPr/>
          </p:nvCxnSpPr>
          <p:spPr>
            <a:xfrm flipH="1" flipV="1">
              <a:off x="6760485" y="4047349"/>
              <a:ext cx="0" cy="402336"/>
            </a:xfrm>
            <a:prstGeom prst="line">
              <a:avLst/>
            </a:prstGeom>
            <a:ln w="158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1010474-B88E-6748-B3FB-3BC0D0738C1A}"/>
                </a:ext>
              </a:extLst>
            </p:cNvPr>
            <p:cNvCxnSpPr>
              <a:cxnSpLocks/>
            </p:cNvCxnSpPr>
            <p:nvPr/>
          </p:nvCxnSpPr>
          <p:spPr>
            <a:xfrm flipH="1" flipV="1">
              <a:off x="6777296" y="4070251"/>
              <a:ext cx="0" cy="411480"/>
            </a:xfrm>
            <a:prstGeom prst="line">
              <a:avLst/>
            </a:prstGeom>
            <a:ln w="158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7F40A3A-3E7C-C04F-962D-C64BD955F6F2}"/>
                </a:ext>
              </a:extLst>
            </p:cNvPr>
            <p:cNvCxnSpPr>
              <a:cxnSpLocks/>
            </p:cNvCxnSpPr>
            <p:nvPr/>
          </p:nvCxnSpPr>
          <p:spPr>
            <a:xfrm flipH="1" flipV="1">
              <a:off x="6791760" y="4086691"/>
              <a:ext cx="0" cy="384048"/>
            </a:xfrm>
            <a:prstGeom prst="line">
              <a:avLst/>
            </a:prstGeom>
            <a:ln w="158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0183815E-1197-F842-A14B-EF63FBD727F5}"/>
                </a:ext>
              </a:extLst>
            </p:cNvPr>
            <p:cNvGrpSpPr/>
            <p:nvPr/>
          </p:nvGrpSpPr>
          <p:grpSpPr>
            <a:xfrm flipH="1">
              <a:off x="6096419" y="4217010"/>
              <a:ext cx="174242" cy="120996"/>
              <a:chOff x="3758487" y="4683657"/>
              <a:chExt cx="174242" cy="120996"/>
            </a:xfrm>
          </p:grpSpPr>
          <p:sp>
            <p:nvSpPr>
              <p:cNvPr id="77" name="Rectangle 76">
                <a:extLst>
                  <a:ext uri="{FF2B5EF4-FFF2-40B4-BE49-F238E27FC236}">
                    <a16:creationId xmlns:a16="http://schemas.microsoft.com/office/drawing/2014/main" id="{2DF49DFE-035A-F441-A595-2FFECDBD974A}"/>
                  </a:ext>
                </a:extLst>
              </p:cNvPr>
              <p:cNvSpPr/>
              <p:nvPr/>
            </p:nvSpPr>
            <p:spPr>
              <a:xfrm>
                <a:off x="3758487" y="4683657"/>
                <a:ext cx="128523" cy="120996"/>
              </a:xfrm>
              <a:prstGeom prst="rect">
                <a:avLst/>
              </a:prstGeom>
              <a:solidFill>
                <a:schemeClr val="bg2">
                  <a:lumMod val="5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67D09EBC-2D51-7346-9F34-454640A791A9}"/>
                  </a:ext>
                </a:extLst>
              </p:cNvPr>
              <p:cNvSpPr/>
              <p:nvPr/>
            </p:nvSpPr>
            <p:spPr>
              <a:xfrm>
                <a:off x="3887010" y="4723498"/>
                <a:ext cx="45719" cy="45719"/>
              </a:xfrm>
              <a:prstGeom prst="rect">
                <a:avLst/>
              </a:prstGeom>
              <a:solidFill>
                <a:schemeClr val="bg2">
                  <a:lumMod val="5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6" name="TextBox 75">
              <a:extLst>
                <a:ext uri="{FF2B5EF4-FFF2-40B4-BE49-F238E27FC236}">
                  <a16:creationId xmlns:a16="http://schemas.microsoft.com/office/drawing/2014/main" id="{0C0A959D-BBF4-5649-8DB7-82E356D936A9}"/>
                </a:ext>
              </a:extLst>
            </p:cNvPr>
            <p:cNvSpPr txBox="1"/>
            <p:nvPr/>
          </p:nvSpPr>
          <p:spPr>
            <a:xfrm flipH="1">
              <a:off x="6020017" y="4152686"/>
              <a:ext cx="7651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LRC</a:t>
              </a:r>
            </a:p>
          </p:txBody>
        </p:sp>
      </p:grpSp>
      <p:grpSp>
        <p:nvGrpSpPr>
          <p:cNvPr id="79" name="Group 78">
            <a:extLst>
              <a:ext uri="{FF2B5EF4-FFF2-40B4-BE49-F238E27FC236}">
                <a16:creationId xmlns:a16="http://schemas.microsoft.com/office/drawing/2014/main" id="{D5C0A97F-4287-E94C-A557-F2270976F7CA}"/>
              </a:ext>
            </a:extLst>
          </p:cNvPr>
          <p:cNvGrpSpPr/>
          <p:nvPr/>
        </p:nvGrpSpPr>
        <p:grpSpPr>
          <a:xfrm>
            <a:off x="8691392" y="1808125"/>
            <a:ext cx="896672" cy="246221"/>
            <a:chOff x="6010515" y="3487581"/>
            <a:chExt cx="896672" cy="246221"/>
          </a:xfrm>
        </p:grpSpPr>
        <p:grpSp>
          <p:nvGrpSpPr>
            <p:cNvPr id="80" name="Group 79">
              <a:extLst>
                <a:ext uri="{FF2B5EF4-FFF2-40B4-BE49-F238E27FC236}">
                  <a16:creationId xmlns:a16="http://schemas.microsoft.com/office/drawing/2014/main" id="{71F6B162-ED58-0344-819F-720D5BB08A5D}"/>
                </a:ext>
              </a:extLst>
            </p:cNvPr>
            <p:cNvGrpSpPr/>
            <p:nvPr/>
          </p:nvGrpSpPr>
          <p:grpSpPr>
            <a:xfrm flipH="1">
              <a:off x="6010515" y="3544626"/>
              <a:ext cx="377304" cy="120969"/>
              <a:chOff x="3942697" y="4209181"/>
              <a:chExt cx="377304" cy="120969"/>
            </a:xfrm>
          </p:grpSpPr>
          <p:sp>
            <p:nvSpPr>
              <p:cNvPr id="82" name="Cylinder 50">
                <a:extLst>
                  <a:ext uri="{FF2B5EF4-FFF2-40B4-BE49-F238E27FC236}">
                    <a16:creationId xmlns:a16="http://schemas.microsoft.com/office/drawing/2014/main" id="{3F7563C7-11DF-3440-80EB-D94C35BADA4D}"/>
                  </a:ext>
                </a:extLst>
              </p:cNvPr>
              <p:cNvSpPr/>
              <p:nvPr/>
            </p:nvSpPr>
            <p:spPr>
              <a:xfrm rot="5400000">
                <a:off x="3959856" y="4192689"/>
                <a:ext cx="120302" cy="154619"/>
              </a:xfrm>
              <a:prstGeom prst="can">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Trapezoid 82">
                <a:extLst>
                  <a:ext uri="{FF2B5EF4-FFF2-40B4-BE49-F238E27FC236}">
                    <a16:creationId xmlns:a16="http://schemas.microsoft.com/office/drawing/2014/main" id="{8F8188CD-874C-BD45-9777-CF53B872AD01}"/>
                  </a:ext>
                </a:extLst>
              </p:cNvPr>
              <p:cNvSpPr/>
              <p:nvPr/>
            </p:nvSpPr>
            <p:spPr>
              <a:xfrm rot="16200000">
                <a:off x="4136434" y="4144861"/>
                <a:ext cx="119247" cy="247887"/>
              </a:xfrm>
              <a:prstGeom prst="trapezoid">
                <a:avLst/>
              </a:prstGeom>
              <a:solidFill>
                <a:srgbClr val="FF0000">
                  <a:alpha val="48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1" name="TextBox 80">
              <a:extLst>
                <a:ext uri="{FF2B5EF4-FFF2-40B4-BE49-F238E27FC236}">
                  <a16:creationId xmlns:a16="http://schemas.microsoft.com/office/drawing/2014/main" id="{A2F9D115-A7CF-7944-AF05-E05915A42195}"/>
                </a:ext>
              </a:extLst>
            </p:cNvPr>
            <p:cNvSpPr txBox="1"/>
            <p:nvPr/>
          </p:nvSpPr>
          <p:spPr>
            <a:xfrm flipH="1">
              <a:off x="6142072" y="3487581"/>
              <a:ext cx="7651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IRB</a:t>
              </a:r>
            </a:p>
          </p:txBody>
        </p:sp>
      </p:grpSp>
      <p:grpSp>
        <p:nvGrpSpPr>
          <p:cNvPr id="84" name="Group 83">
            <a:extLst>
              <a:ext uri="{FF2B5EF4-FFF2-40B4-BE49-F238E27FC236}">
                <a16:creationId xmlns:a16="http://schemas.microsoft.com/office/drawing/2014/main" id="{787B9212-93D2-E847-A02F-F1B3B32B85F1}"/>
              </a:ext>
            </a:extLst>
          </p:cNvPr>
          <p:cNvGrpSpPr/>
          <p:nvPr/>
        </p:nvGrpSpPr>
        <p:grpSpPr>
          <a:xfrm>
            <a:off x="8820657" y="2436907"/>
            <a:ext cx="765115" cy="246221"/>
            <a:chOff x="6023549" y="4428262"/>
            <a:chExt cx="765115" cy="246221"/>
          </a:xfrm>
        </p:grpSpPr>
        <p:grpSp>
          <p:nvGrpSpPr>
            <p:cNvPr id="85" name="Group 84">
              <a:extLst>
                <a:ext uri="{FF2B5EF4-FFF2-40B4-BE49-F238E27FC236}">
                  <a16:creationId xmlns:a16="http://schemas.microsoft.com/office/drawing/2014/main" id="{C1A07CEB-9D1A-6A41-AC34-534F59F34A3B}"/>
                </a:ext>
              </a:extLst>
            </p:cNvPr>
            <p:cNvGrpSpPr/>
            <p:nvPr/>
          </p:nvGrpSpPr>
          <p:grpSpPr>
            <a:xfrm flipH="1">
              <a:off x="6103842" y="4487778"/>
              <a:ext cx="174242" cy="120996"/>
              <a:chOff x="3759171" y="4886909"/>
              <a:chExt cx="174242" cy="120996"/>
            </a:xfrm>
          </p:grpSpPr>
          <p:sp>
            <p:nvSpPr>
              <p:cNvPr id="87" name="Rectangle 86">
                <a:extLst>
                  <a:ext uri="{FF2B5EF4-FFF2-40B4-BE49-F238E27FC236}">
                    <a16:creationId xmlns:a16="http://schemas.microsoft.com/office/drawing/2014/main" id="{72D7A546-F68E-2048-89D6-972B84BAF01B}"/>
                  </a:ext>
                </a:extLst>
              </p:cNvPr>
              <p:cNvSpPr/>
              <p:nvPr/>
            </p:nvSpPr>
            <p:spPr>
              <a:xfrm>
                <a:off x="3759171" y="4886909"/>
                <a:ext cx="128523" cy="120996"/>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6401BB0B-0758-DC4C-BBFB-EAE8F3E00C4B}"/>
                  </a:ext>
                </a:extLst>
              </p:cNvPr>
              <p:cNvSpPr/>
              <p:nvPr/>
            </p:nvSpPr>
            <p:spPr>
              <a:xfrm>
                <a:off x="3887694" y="4926750"/>
                <a:ext cx="45719" cy="45719"/>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6" name="TextBox 85">
              <a:extLst>
                <a:ext uri="{FF2B5EF4-FFF2-40B4-BE49-F238E27FC236}">
                  <a16:creationId xmlns:a16="http://schemas.microsoft.com/office/drawing/2014/main" id="{E7E7BCF7-323B-EC41-A62D-07B425EB80DF}"/>
                </a:ext>
              </a:extLst>
            </p:cNvPr>
            <p:cNvSpPr txBox="1"/>
            <p:nvPr/>
          </p:nvSpPr>
          <p:spPr>
            <a:xfrm flipH="1">
              <a:off x="6023549" y="4428262"/>
              <a:ext cx="765115"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IRC</a:t>
              </a:r>
            </a:p>
          </p:txBody>
        </p:sp>
      </p:grpSp>
      <p:sp>
        <p:nvSpPr>
          <p:cNvPr id="89" name="TextBox 88">
            <a:extLst>
              <a:ext uri="{FF2B5EF4-FFF2-40B4-BE49-F238E27FC236}">
                <a16:creationId xmlns:a16="http://schemas.microsoft.com/office/drawing/2014/main" id="{E540179D-1FA8-994F-8907-15A369D9B7B5}"/>
              </a:ext>
            </a:extLst>
          </p:cNvPr>
          <p:cNvSpPr txBox="1"/>
          <p:nvPr/>
        </p:nvSpPr>
        <p:spPr>
          <a:xfrm flipH="1">
            <a:off x="11161375" y="2389134"/>
            <a:ext cx="765115" cy="328167"/>
          </a:xfrm>
          <a:prstGeom prst="rect">
            <a:avLst/>
          </a:prstGeom>
          <a:noFill/>
        </p:spPr>
        <p:txBody>
          <a:bodyPr wrap="square" rtlCol="0">
            <a:spAutoFit/>
          </a:bodyPr>
          <a:lstStyle/>
          <a:p>
            <a:pPr marL="0" marR="0" lvl="0" indent="0" algn="ctr" defTabSz="914400" rtl="0" eaLnBrk="1" fontAlgn="auto" latinLnBrk="0" hangingPunct="1">
              <a:lnSpc>
                <a:spcPts val="9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Calibri" panose="020F0502020204030204"/>
                <a:ea typeface="+mn-ea"/>
                <a:cs typeface="+mn-cs"/>
              </a:rPr>
              <a:t>Detection/Analysis</a:t>
            </a:r>
          </a:p>
        </p:txBody>
      </p:sp>
      <p:sp>
        <p:nvSpPr>
          <p:cNvPr id="90" name="Rectangle 89">
            <a:extLst>
              <a:ext uri="{FF2B5EF4-FFF2-40B4-BE49-F238E27FC236}">
                <a16:creationId xmlns:a16="http://schemas.microsoft.com/office/drawing/2014/main" id="{C18DB426-B511-7345-A805-271F10CB942E}"/>
              </a:ext>
            </a:extLst>
          </p:cNvPr>
          <p:cNvSpPr/>
          <p:nvPr/>
        </p:nvSpPr>
        <p:spPr>
          <a:xfrm>
            <a:off x="7328339" y="1938491"/>
            <a:ext cx="1238968" cy="263101"/>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Free-Space Channel</a:t>
            </a:r>
          </a:p>
        </p:txBody>
      </p:sp>
      <p:sp>
        <p:nvSpPr>
          <p:cNvPr id="91" name="Rectangle 90">
            <a:extLst>
              <a:ext uri="{FF2B5EF4-FFF2-40B4-BE49-F238E27FC236}">
                <a16:creationId xmlns:a16="http://schemas.microsoft.com/office/drawing/2014/main" id="{097B531A-05D9-B340-838A-5A06A15B017C}"/>
              </a:ext>
            </a:extLst>
          </p:cNvPr>
          <p:cNvSpPr/>
          <p:nvPr/>
        </p:nvSpPr>
        <p:spPr>
          <a:xfrm rot="18900000" flipH="1">
            <a:off x="9515330" y="2376229"/>
            <a:ext cx="76200" cy="274320"/>
          </a:xfrm>
          <a:prstGeom prst="rect">
            <a:avLst/>
          </a:prstGeom>
          <a:solidFill>
            <a:schemeClr val="bg2">
              <a:lumMod val="5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3A0B1C92-E90C-524E-B5F7-465CBADBF8E8}"/>
              </a:ext>
            </a:extLst>
          </p:cNvPr>
          <p:cNvSpPr/>
          <p:nvPr/>
        </p:nvSpPr>
        <p:spPr>
          <a:xfrm rot="18900000" flipH="1">
            <a:off x="9546365" y="1893842"/>
            <a:ext cx="76200" cy="274320"/>
          </a:xfrm>
          <a:prstGeom prst="rect">
            <a:avLst/>
          </a:prstGeom>
          <a:solidFill>
            <a:schemeClr val="bg2">
              <a:lumMod val="5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3" name="Straight Arrow Connector 92">
            <a:extLst>
              <a:ext uri="{FF2B5EF4-FFF2-40B4-BE49-F238E27FC236}">
                <a16:creationId xmlns:a16="http://schemas.microsoft.com/office/drawing/2014/main" id="{AE406A3F-DDA7-7B4C-8E8E-1E2EBAC8CC7C}"/>
              </a:ext>
            </a:extLst>
          </p:cNvPr>
          <p:cNvCxnSpPr>
            <a:cxnSpLocks/>
          </p:cNvCxnSpPr>
          <p:nvPr/>
        </p:nvCxnSpPr>
        <p:spPr>
          <a:xfrm flipV="1">
            <a:off x="5262024" y="2705078"/>
            <a:ext cx="0" cy="6319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22A5849A-AF45-8844-BC3C-B49CBF30C752}"/>
              </a:ext>
            </a:extLst>
          </p:cNvPr>
          <p:cNvCxnSpPr>
            <a:cxnSpLocks/>
          </p:cNvCxnSpPr>
          <p:nvPr/>
        </p:nvCxnSpPr>
        <p:spPr>
          <a:xfrm flipV="1">
            <a:off x="10548991" y="2672352"/>
            <a:ext cx="0" cy="63192"/>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8C409780-445B-C64F-B2C6-71A26402052E}"/>
              </a:ext>
            </a:extLst>
          </p:cNvPr>
          <p:cNvCxnSpPr>
            <a:cxnSpLocks/>
          </p:cNvCxnSpPr>
          <p:nvPr/>
        </p:nvCxnSpPr>
        <p:spPr>
          <a:xfrm>
            <a:off x="9976762" y="2697291"/>
            <a:ext cx="0" cy="6319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D2570F31-7D7B-E04A-BA5D-AF2C34DC95DA}"/>
              </a:ext>
            </a:extLst>
          </p:cNvPr>
          <p:cNvCxnSpPr>
            <a:cxnSpLocks/>
          </p:cNvCxnSpPr>
          <p:nvPr/>
        </p:nvCxnSpPr>
        <p:spPr>
          <a:xfrm>
            <a:off x="5831799" y="2728888"/>
            <a:ext cx="0" cy="6319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AD22B587-74F2-AB4D-ABB4-118962246880}"/>
              </a:ext>
            </a:extLst>
          </p:cNvPr>
          <p:cNvCxnSpPr>
            <a:cxnSpLocks/>
          </p:cNvCxnSpPr>
          <p:nvPr/>
        </p:nvCxnSpPr>
        <p:spPr>
          <a:xfrm>
            <a:off x="4780463" y="2496423"/>
            <a:ext cx="63192" cy="0"/>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2D5A8A32-801E-2045-8492-0C130152C389}"/>
              </a:ext>
            </a:extLst>
          </p:cNvPr>
          <p:cNvCxnSpPr>
            <a:cxnSpLocks/>
          </p:cNvCxnSpPr>
          <p:nvPr/>
        </p:nvCxnSpPr>
        <p:spPr>
          <a:xfrm flipV="1">
            <a:off x="10970344" y="2495660"/>
            <a:ext cx="60494" cy="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E40BAD75-F6C3-C94B-93CC-E3643E10A108}"/>
              </a:ext>
            </a:extLst>
          </p:cNvPr>
          <p:cNvSpPr txBox="1"/>
          <p:nvPr/>
        </p:nvSpPr>
        <p:spPr>
          <a:xfrm>
            <a:off x="7087259" y="2556594"/>
            <a:ext cx="2133918"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LRC –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Long Range Camera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IRB –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Infrared Beacon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IRC –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Infrared Camera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FSM –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Fast Steering Mirror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DM –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Dichroic Mirror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PSD –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Position Sensitive Detector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BP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Narrowband Bandpass Filter</a:t>
            </a:r>
          </a:p>
        </p:txBody>
      </p:sp>
      <p:sp>
        <p:nvSpPr>
          <p:cNvPr id="3" name="TextBox 2">
            <a:extLst>
              <a:ext uri="{FF2B5EF4-FFF2-40B4-BE49-F238E27FC236}">
                <a16:creationId xmlns:a16="http://schemas.microsoft.com/office/drawing/2014/main" id="{D13878EA-022D-8D4D-83F0-B27D8BF721D2}"/>
              </a:ext>
            </a:extLst>
          </p:cNvPr>
          <p:cNvSpPr txBox="1"/>
          <p:nvPr/>
        </p:nvSpPr>
        <p:spPr>
          <a:xfrm>
            <a:off x="4987135" y="1234008"/>
            <a:ext cx="21139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Transmitter</a:t>
            </a:r>
          </a:p>
        </p:txBody>
      </p:sp>
      <p:sp>
        <p:nvSpPr>
          <p:cNvPr id="100" name="TextBox 99">
            <a:extLst>
              <a:ext uri="{FF2B5EF4-FFF2-40B4-BE49-F238E27FC236}">
                <a16:creationId xmlns:a16="http://schemas.microsoft.com/office/drawing/2014/main" id="{58C11ECE-671B-524B-B077-23F5DE5565A4}"/>
              </a:ext>
            </a:extLst>
          </p:cNvPr>
          <p:cNvSpPr txBox="1"/>
          <p:nvPr/>
        </p:nvSpPr>
        <p:spPr>
          <a:xfrm>
            <a:off x="9708393" y="1306534"/>
            <a:ext cx="21139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Receiver</a:t>
            </a:r>
          </a:p>
        </p:txBody>
      </p:sp>
      <p:sp>
        <p:nvSpPr>
          <p:cNvPr id="5" name="Pie 4">
            <a:extLst>
              <a:ext uri="{FF2B5EF4-FFF2-40B4-BE49-F238E27FC236}">
                <a16:creationId xmlns:a16="http://schemas.microsoft.com/office/drawing/2014/main" id="{F1EB65FB-75C8-531A-85B6-6E3931D85B4E}"/>
              </a:ext>
            </a:extLst>
          </p:cNvPr>
          <p:cNvSpPr/>
          <p:nvPr/>
        </p:nvSpPr>
        <p:spPr>
          <a:xfrm>
            <a:off x="5674114" y="2618743"/>
            <a:ext cx="319766" cy="297567"/>
          </a:xfrm>
          <a:prstGeom prst="pie">
            <a:avLst>
              <a:gd name="adj1" fmla="val 10800000"/>
              <a:gd name="adj2" fmla="val 215675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Pie 5">
            <a:extLst>
              <a:ext uri="{FF2B5EF4-FFF2-40B4-BE49-F238E27FC236}">
                <a16:creationId xmlns:a16="http://schemas.microsoft.com/office/drawing/2014/main" id="{B0BA9567-7878-EC38-EE35-F808B687A4C1}"/>
              </a:ext>
            </a:extLst>
          </p:cNvPr>
          <p:cNvSpPr/>
          <p:nvPr/>
        </p:nvSpPr>
        <p:spPr>
          <a:xfrm>
            <a:off x="9813179" y="2657114"/>
            <a:ext cx="319766" cy="297567"/>
          </a:xfrm>
          <a:prstGeom prst="pie">
            <a:avLst>
              <a:gd name="adj1" fmla="val 10800000"/>
              <a:gd name="adj2" fmla="val 215675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Triangle 100">
            <a:extLst>
              <a:ext uri="{FF2B5EF4-FFF2-40B4-BE49-F238E27FC236}">
                <a16:creationId xmlns:a16="http://schemas.microsoft.com/office/drawing/2014/main" id="{C8BE9B32-4EA4-83A2-F6B4-1BF8D8C83CCC}"/>
              </a:ext>
            </a:extLst>
          </p:cNvPr>
          <p:cNvSpPr/>
          <p:nvPr/>
        </p:nvSpPr>
        <p:spPr>
          <a:xfrm rot="10800000">
            <a:off x="5791995" y="2807602"/>
            <a:ext cx="96110" cy="87929"/>
          </a:xfrm>
          <a:prstGeom prst="triangle">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 name="Triangle 102">
            <a:extLst>
              <a:ext uri="{FF2B5EF4-FFF2-40B4-BE49-F238E27FC236}">
                <a16:creationId xmlns:a16="http://schemas.microsoft.com/office/drawing/2014/main" id="{0B258249-2C85-DDB3-746E-BAAE124AE47F}"/>
              </a:ext>
            </a:extLst>
          </p:cNvPr>
          <p:cNvSpPr/>
          <p:nvPr/>
        </p:nvSpPr>
        <p:spPr>
          <a:xfrm rot="10800000">
            <a:off x="9920499" y="2836714"/>
            <a:ext cx="96110" cy="87929"/>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 name="Picture 101" descr="Chart&#10;&#10;Description automatically generated">
            <a:extLst>
              <a:ext uri="{FF2B5EF4-FFF2-40B4-BE49-F238E27FC236}">
                <a16:creationId xmlns:a16="http://schemas.microsoft.com/office/drawing/2014/main" id="{6E55542A-A04E-8EE1-8D99-6AA2EA21210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05222" y="4162350"/>
            <a:ext cx="3587861" cy="2690896"/>
          </a:xfrm>
          <a:prstGeom prst="rect">
            <a:avLst/>
          </a:prstGeom>
        </p:spPr>
      </p:pic>
      <mc:AlternateContent xmlns:mc="http://schemas.openxmlformats.org/markup-compatibility/2006" xmlns:a14="http://schemas.microsoft.com/office/drawing/2010/main">
        <mc:Choice Requires="a14">
          <p:sp>
            <p:nvSpPr>
              <p:cNvPr id="104" name="TextBox 103">
                <a:extLst>
                  <a:ext uri="{FF2B5EF4-FFF2-40B4-BE49-F238E27FC236}">
                    <a16:creationId xmlns:a16="http://schemas.microsoft.com/office/drawing/2014/main" id="{A8ED8F93-1727-FA91-A274-41C195A3680D}"/>
                  </a:ext>
                </a:extLst>
              </p:cNvPr>
              <p:cNvSpPr txBox="1"/>
              <p:nvPr/>
            </p:nvSpPr>
            <p:spPr>
              <a:xfrm>
                <a:off x="8493083" y="5096754"/>
                <a:ext cx="37685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Pointing Error_x = 21.1</a:t>
                </a:r>
                <a14:m>
                  <m:oMath xmlns:m="http://schemas.openxmlformats.org/officeDocument/2006/math">
                    <m: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itchFamily="2" charset="2"/>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sym typeface="Wingdings" pitchFamily="2" charset="2"/>
                      </a:rPr>
                      <m:t>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rad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Pointing Error_y = 22.9 </a:t>
                </a:r>
                <a14:m>
                  <m:oMath xmlns:m="http://schemas.openxmlformats.org/officeDocument/2006/math">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sym typeface="Wingdings" pitchFamily="2" charset="2"/>
                      </a:rPr>
                      <m:t>𝜇</m:t>
                    </m:r>
                  </m:oMath>
                </a14:m>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rad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à"/>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04" name="TextBox 103">
                <a:extLst>
                  <a:ext uri="{FF2B5EF4-FFF2-40B4-BE49-F238E27FC236}">
                    <a16:creationId xmlns:a16="http://schemas.microsoft.com/office/drawing/2014/main" id="{A8ED8F93-1727-FA91-A274-41C195A3680D}"/>
                  </a:ext>
                </a:extLst>
              </p:cNvPr>
              <p:cNvSpPr txBox="1">
                <a:spLocks noRot="1" noChangeAspect="1" noMove="1" noResize="1" noEditPoints="1" noAdjustHandles="1" noChangeArrowheads="1" noChangeShapeType="1" noTextEdit="1"/>
              </p:cNvSpPr>
              <p:nvPr/>
            </p:nvSpPr>
            <p:spPr>
              <a:xfrm>
                <a:off x="8493083" y="5096754"/>
                <a:ext cx="3768536" cy="923330"/>
              </a:xfrm>
              <a:prstGeom prst="rect">
                <a:avLst/>
              </a:prstGeom>
              <a:blipFill>
                <a:blip r:embed="rId3"/>
                <a:stretch>
                  <a:fillRect l="-1342" t="-2703"/>
                </a:stretch>
              </a:blipFill>
            </p:spPr>
            <p:txBody>
              <a:bodyPr/>
              <a:lstStyle/>
              <a:p>
                <a:r>
                  <a:rPr lang="en-US">
                    <a:noFill/>
                  </a:rPr>
                  <a:t> </a:t>
                </a:r>
              </a:p>
            </p:txBody>
          </p:sp>
        </mc:Fallback>
      </mc:AlternateContent>
      <p:pic>
        <p:nvPicPr>
          <p:cNvPr id="107" name="Picture 106">
            <a:extLst>
              <a:ext uri="{FF2B5EF4-FFF2-40B4-BE49-F238E27FC236}">
                <a16:creationId xmlns:a16="http://schemas.microsoft.com/office/drawing/2014/main" id="{C644E482-6AF1-026A-94BF-D92DC6DC9D9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78736" y="4941332"/>
            <a:ext cx="1781771" cy="1831265"/>
          </a:xfrm>
          <a:prstGeom prst="rect">
            <a:avLst/>
          </a:prstGeom>
        </p:spPr>
      </p:pic>
      <p:sp>
        <p:nvSpPr>
          <p:cNvPr id="108" name="TextBox 107">
            <a:extLst>
              <a:ext uri="{FF2B5EF4-FFF2-40B4-BE49-F238E27FC236}">
                <a16:creationId xmlns:a16="http://schemas.microsoft.com/office/drawing/2014/main" id="{E02EFEE0-2279-2E0C-3204-39ABE88B816F}"/>
              </a:ext>
            </a:extLst>
          </p:cNvPr>
          <p:cNvSpPr txBox="1"/>
          <p:nvPr/>
        </p:nvSpPr>
        <p:spPr>
          <a:xfrm>
            <a:off x="490967" y="5522496"/>
            <a:ext cx="2172711"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Fast Steering Mirrors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(Model LR-17)</a:t>
            </a:r>
          </a:p>
        </p:txBody>
      </p:sp>
    </p:spTree>
    <p:extLst>
      <p:ext uri="{BB962C8B-B14F-4D97-AF65-F5344CB8AC3E}">
        <p14:creationId xmlns:p14="http://schemas.microsoft.com/office/powerpoint/2010/main" val="1441885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4E70B237-7E10-46F0-AB4C-9EF3342D2F4F}"/>
              </a:ext>
            </a:extLst>
          </p:cNvPr>
          <p:cNvSpPr/>
          <p:nvPr/>
        </p:nvSpPr>
        <p:spPr>
          <a:xfrm rot="16200000">
            <a:off x="5888100" y="-4668140"/>
            <a:ext cx="415800" cy="12192000"/>
          </a:xfrm>
          <a:prstGeom prst="arc">
            <a:avLst>
              <a:gd name="adj1" fmla="val 16200000"/>
              <a:gd name="adj2" fmla="val 540214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2BC8A6A1-3223-4C3A-9D61-979C24BBF7E0}"/>
              </a:ext>
            </a:extLst>
          </p:cNvPr>
          <p:cNvSpPr/>
          <p:nvPr/>
        </p:nvSpPr>
        <p:spPr>
          <a:xfrm>
            <a:off x="1418086" y="1443035"/>
            <a:ext cx="11551956" cy="4401205"/>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Overview</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Memory-enhanced quantum networking</a:t>
            </a:r>
          </a:p>
          <a:p>
            <a:pPr marL="514350" indent="-514350">
              <a:buFontTx/>
              <a:buAutoNum type="arabicPeriod"/>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Problem with fibers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Hybrid network</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F81133B6-C68A-4DFB-A657-7CB2B41922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014"/>
            <a:ext cx="12192000" cy="1425924"/>
          </a:xfrm>
          <a:prstGeom prst="rect">
            <a:avLst/>
          </a:prstGeom>
        </p:spPr>
      </p:pic>
      <p:sp>
        <p:nvSpPr>
          <p:cNvPr id="43" name="Rectangle 42">
            <a:extLst>
              <a:ext uri="{FF2B5EF4-FFF2-40B4-BE49-F238E27FC236}">
                <a16:creationId xmlns:a16="http://schemas.microsoft.com/office/drawing/2014/main" id="{E17E507C-B776-4A6A-ADB3-5CAEA4E08157}"/>
              </a:ext>
            </a:extLst>
          </p:cNvPr>
          <p:cNvSpPr/>
          <p:nvPr/>
        </p:nvSpPr>
        <p:spPr>
          <a:xfrm>
            <a:off x="0" y="286529"/>
            <a:ext cx="12192000" cy="819186"/>
          </a:xfrm>
          <a:prstGeom prst="rect">
            <a:avLst/>
          </a:prstGeom>
          <a:solidFill>
            <a:srgbClr val="13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Outline</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2400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C76143E-99BC-4854-1E50-F81519AF04ED}"/>
              </a:ext>
            </a:extLst>
          </p:cNvPr>
          <p:cNvGrpSpPr>
            <a:grpSpLocks noChangeAspect="1"/>
          </p:cNvGrpSpPr>
          <p:nvPr/>
        </p:nvGrpSpPr>
        <p:grpSpPr>
          <a:xfrm>
            <a:off x="5918756" y="2738063"/>
            <a:ext cx="5941564" cy="4140485"/>
            <a:chOff x="3994579" y="1310938"/>
            <a:chExt cx="7959990" cy="5547062"/>
          </a:xfrm>
        </p:grpSpPr>
        <p:pic>
          <p:nvPicPr>
            <p:cNvPr id="4" name="Picture 3" descr="Chart, histogram&#10;&#10;Description automatically generated with medium confidence">
              <a:extLst>
                <a:ext uri="{FF2B5EF4-FFF2-40B4-BE49-F238E27FC236}">
                  <a16:creationId xmlns:a16="http://schemas.microsoft.com/office/drawing/2014/main" id="{656529CF-7BF2-5F15-4807-C383B5B7B16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94579" y="1310938"/>
              <a:ext cx="7772400" cy="5547062"/>
            </a:xfrm>
            <a:prstGeom prst="rect">
              <a:avLst/>
            </a:prstGeom>
          </p:spPr>
        </p:pic>
        <p:sp>
          <p:nvSpPr>
            <p:cNvPr id="9" name="TextBox 8">
              <a:extLst>
                <a:ext uri="{FF2B5EF4-FFF2-40B4-BE49-F238E27FC236}">
                  <a16:creationId xmlns:a16="http://schemas.microsoft.com/office/drawing/2014/main" id="{7619233E-A87B-DB2B-FDEF-0238E8BF9304}"/>
                </a:ext>
              </a:extLst>
            </p:cNvPr>
            <p:cNvSpPr txBox="1"/>
            <p:nvPr/>
          </p:nvSpPr>
          <p:spPr>
            <a:xfrm>
              <a:off x="5362636" y="4808398"/>
              <a:ext cx="6367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Land</a:t>
              </a:r>
            </a:p>
          </p:txBody>
        </p:sp>
        <p:sp>
          <p:nvSpPr>
            <p:cNvPr id="10" name="TextBox 9">
              <a:extLst>
                <a:ext uri="{FF2B5EF4-FFF2-40B4-BE49-F238E27FC236}">
                  <a16:creationId xmlns:a16="http://schemas.microsoft.com/office/drawing/2014/main" id="{6653874F-AB68-AC9B-D452-DC181A3DCAFD}"/>
                </a:ext>
              </a:extLst>
            </p:cNvPr>
            <p:cNvSpPr txBox="1"/>
            <p:nvPr/>
          </p:nvSpPr>
          <p:spPr>
            <a:xfrm>
              <a:off x="5029728" y="5693642"/>
              <a:ext cx="8622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Takeoff</a:t>
              </a:r>
            </a:p>
          </p:txBody>
        </p:sp>
        <p:sp>
          <p:nvSpPr>
            <p:cNvPr id="11" name="TextBox 10">
              <a:extLst>
                <a:ext uri="{FF2B5EF4-FFF2-40B4-BE49-F238E27FC236}">
                  <a16:creationId xmlns:a16="http://schemas.microsoft.com/office/drawing/2014/main" id="{91BC91B8-9C6A-AC9D-2E1B-33574124F5D1}"/>
                </a:ext>
              </a:extLst>
            </p:cNvPr>
            <p:cNvSpPr txBox="1"/>
            <p:nvPr/>
          </p:nvSpPr>
          <p:spPr>
            <a:xfrm>
              <a:off x="5266619" y="3089492"/>
              <a:ext cx="122822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Acquisition</a:t>
              </a:r>
            </a:p>
          </p:txBody>
        </p:sp>
        <p:sp>
          <p:nvSpPr>
            <p:cNvPr id="12" name="TextBox 11">
              <a:extLst>
                <a:ext uri="{FF2B5EF4-FFF2-40B4-BE49-F238E27FC236}">
                  <a16:creationId xmlns:a16="http://schemas.microsoft.com/office/drawing/2014/main" id="{9890D1E4-55C2-F78B-99EE-0DF4BBFD8A4B}"/>
                </a:ext>
              </a:extLst>
            </p:cNvPr>
            <p:cNvSpPr txBox="1"/>
            <p:nvPr/>
          </p:nvSpPr>
          <p:spPr>
            <a:xfrm>
              <a:off x="8084100" y="1883247"/>
              <a:ext cx="836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Locked</a:t>
              </a:r>
            </a:p>
          </p:txBody>
        </p:sp>
        <p:sp>
          <p:nvSpPr>
            <p:cNvPr id="13" name="TextBox 12">
              <a:extLst>
                <a:ext uri="{FF2B5EF4-FFF2-40B4-BE49-F238E27FC236}">
                  <a16:creationId xmlns:a16="http://schemas.microsoft.com/office/drawing/2014/main" id="{D304F012-3FB7-F494-04B3-0F65FDA2639B}"/>
                </a:ext>
              </a:extLst>
            </p:cNvPr>
            <p:cNvSpPr txBox="1"/>
            <p:nvPr/>
          </p:nvSpPr>
          <p:spPr>
            <a:xfrm>
              <a:off x="10442947" y="2703463"/>
              <a:ext cx="1511622" cy="865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Control Loops Off</a:t>
              </a:r>
            </a:p>
          </p:txBody>
        </p:sp>
        <p:sp>
          <p:nvSpPr>
            <p:cNvPr id="14" name="TextBox 13">
              <a:extLst>
                <a:ext uri="{FF2B5EF4-FFF2-40B4-BE49-F238E27FC236}">
                  <a16:creationId xmlns:a16="http://schemas.microsoft.com/office/drawing/2014/main" id="{AF77F589-6593-A475-A325-1461609F2451}"/>
                </a:ext>
              </a:extLst>
            </p:cNvPr>
            <p:cNvSpPr txBox="1"/>
            <p:nvPr/>
          </p:nvSpPr>
          <p:spPr>
            <a:xfrm>
              <a:off x="10702936" y="5029014"/>
              <a:ext cx="6367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Land</a:t>
              </a:r>
            </a:p>
          </p:txBody>
        </p:sp>
        <p:cxnSp>
          <p:nvCxnSpPr>
            <p:cNvPr id="18" name="Straight Arrow Connector 17">
              <a:extLst>
                <a:ext uri="{FF2B5EF4-FFF2-40B4-BE49-F238E27FC236}">
                  <a16:creationId xmlns:a16="http://schemas.microsoft.com/office/drawing/2014/main" id="{05F8E8F5-585D-23D4-A7B1-20B8E002DEEA}"/>
                </a:ext>
              </a:extLst>
            </p:cNvPr>
            <p:cNvCxnSpPr>
              <a:cxnSpLocks/>
            </p:cNvCxnSpPr>
            <p:nvPr/>
          </p:nvCxnSpPr>
          <p:spPr>
            <a:xfrm flipV="1">
              <a:off x="5999350" y="5547063"/>
              <a:ext cx="513294" cy="2213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1A49FD7-21E0-858C-8DA9-B08DCF0C577D}"/>
                </a:ext>
              </a:extLst>
            </p:cNvPr>
            <p:cNvCxnSpPr>
              <a:cxnSpLocks/>
              <a:stCxn id="11" idx="2"/>
            </p:cNvCxnSpPr>
            <p:nvPr/>
          </p:nvCxnSpPr>
          <p:spPr>
            <a:xfrm>
              <a:off x="5880730" y="3458824"/>
              <a:ext cx="631913" cy="9986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968F617-4301-8C12-BFEA-7814460F5E3D}"/>
                </a:ext>
              </a:extLst>
            </p:cNvPr>
            <p:cNvCxnSpPr>
              <a:cxnSpLocks/>
            </p:cNvCxnSpPr>
            <p:nvPr/>
          </p:nvCxnSpPr>
          <p:spPr>
            <a:xfrm flipH="1">
              <a:off x="10442947" y="3458823"/>
              <a:ext cx="519978" cy="18779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itle 4">
            <a:extLst>
              <a:ext uri="{FF2B5EF4-FFF2-40B4-BE49-F238E27FC236}">
                <a16:creationId xmlns:a16="http://schemas.microsoft.com/office/drawing/2014/main" id="{BDA225DD-2838-C701-78EB-6ED8D4771257}"/>
              </a:ext>
            </a:extLst>
          </p:cNvPr>
          <p:cNvSpPr>
            <a:spLocks noGrp="1"/>
          </p:cNvSpPr>
          <p:nvPr>
            <p:ph type="title"/>
          </p:nvPr>
        </p:nvSpPr>
        <p:spPr/>
        <p:txBody>
          <a:bodyPr/>
          <a:lstStyle/>
          <a:p>
            <a:r>
              <a:rPr lang="en-US" dirty="0"/>
              <a:t>Air-to-Air Classical Locking</a:t>
            </a:r>
          </a:p>
        </p:txBody>
      </p:sp>
      <p:pic>
        <p:nvPicPr>
          <p:cNvPr id="3" name="Picture 2" descr="A picture containing laser, scene, outdoor, green&#10;&#10;Description automatically generated">
            <a:extLst>
              <a:ext uri="{FF2B5EF4-FFF2-40B4-BE49-F238E27FC236}">
                <a16:creationId xmlns:a16="http://schemas.microsoft.com/office/drawing/2014/main" id="{61942C25-76D5-8A6B-39C2-A301D8E5CCA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9546" y="2950044"/>
            <a:ext cx="4896580" cy="3650412"/>
          </a:xfrm>
          <a:prstGeom prst="rect">
            <a:avLst/>
          </a:prstGeom>
        </p:spPr>
      </p:pic>
      <p:sp>
        <p:nvSpPr>
          <p:cNvPr id="8" name="TextBox 7">
            <a:extLst>
              <a:ext uri="{FF2B5EF4-FFF2-40B4-BE49-F238E27FC236}">
                <a16:creationId xmlns:a16="http://schemas.microsoft.com/office/drawing/2014/main" id="{21D5098F-179E-B0ED-660F-54030615F4E8}"/>
              </a:ext>
            </a:extLst>
          </p:cNvPr>
          <p:cNvSpPr txBox="1"/>
          <p:nvPr/>
        </p:nvSpPr>
        <p:spPr>
          <a:xfrm>
            <a:off x="6430038" y="1394134"/>
            <a:ext cx="573288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System Characterization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Classical Air-to-Air Locking into multimode fiber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Average 2.25 dB Channel Loss (60% transmission)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10-meter distance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A6432C2-FEA9-24FF-DB2D-1BBA89C6E297}"/>
              </a:ext>
            </a:extLst>
          </p:cNvPr>
          <p:cNvSpPr txBox="1"/>
          <p:nvPr/>
        </p:nvSpPr>
        <p:spPr>
          <a:xfrm>
            <a:off x="516778" y="1394134"/>
            <a:ext cx="540786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Drone Platform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Alta 8 Pro Drone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20 lbs payload capacity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Two 10,000 mA-hr Lithium Polymer Batteries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2F797CA-9FBC-9A23-2630-4530FF7C2981}"/>
              </a:ext>
            </a:extLst>
          </p:cNvPr>
          <p:cNvSpPr txBox="1"/>
          <p:nvPr/>
        </p:nvSpPr>
        <p:spPr>
          <a:xfrm>
            <a:off x="2079627" y="6561794"/>
            <a:ext cx="18964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65867"/>
                </a:solidFill>
                <a:effectLst/>
                <a:uLnTx/>
                <a:uFillTx/>
                <a:latin typeface="proxima-nova"/>
                <a:ea typeface="+mn-ea"/>
                <a:cs typeface="+mn-cs"/>
              </a:rPr>
              <a:t>Image Courtesy Timur Javid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E576EBC-96D3-2DD2-BD36-2C8F57CCA4CC}"/>
              </a:ext>
            </a:extLst>
          </p:cNvPr>
          <p:cNvSpPr txBox="1"/>
          <p:nvPr/>
        </p:nvSpPr>
        <p:spPr>
          <a:xfrm>
            <a:off x="8633534" y="3835303"/>
            <a:ext cx="16558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60% Transmission</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2617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2F5D6D-83A8-0973-6E90-8A9227918E7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591842" y="1395520"/>
            <a:ext cx="1600156" cy="1088766"/>
          </a:xfrm>
          <a:prstGeom prst="rect">
            <a:avLst/>
          </a:prstGeom>
        </p:spPr>
      </p:pic>
      <p:sp>
        <p:nvSpPr>
          <p:cNvPr id="2" name="Title 1">
            <a:extLst>
              <a:ext uri="{FF2B5EF4-FFF2-40B4-BE49-F238E27FC236}">
                <a16:creationId xmlns:a16="http://schemas.microsoft.com/office/drawing/2014/main" id="{D867935F-5F86-4376-A16B-716F22A462B2}"/>
              </a:ext>
            </a:extLst>
          </p:cNvPr>
          <p:cNvSpPr>
            <a:spLocks noGrp="1"/>
          </p:cNvSpPr>
          <p:nvPr>
            <p:ph type="title"/>
          </p:nvPr>
        </p:nvSpPr>
        <p:spPr/>
        <p:txBody>
          <a:bodyPr/>
          <a:lstStyle/>
          <a:p>
            <a:r>
              <a:rPr lang="en-US" dirty="0"/>
              <a:t>Drone Air-to-Air QKD Flights (Nov 2</a:t>
            </a:r>
            <a:r>
              <a:rPr lang="en-US" baseline="30000" dirty="0"/>
              <a:t>nd</a:t>
            </a:r>
            <a:r>
              <a:rPr lang="en-US" dirty="0"/>
              <a:t>, 2022)</a:t>
            </a:r>
          </a:p>
        </p:txBody>
      </p:sp>
      <p:sp>
        <p:nvSpPr>
          <p:cNvPr id="8" name="TextBox 7">
            <a:extLst>
              <a:ext uri="{FF2B5EF4-FFF2-40B4-BE49-F238E27FC236}">
                <a16:creationId xmlns:a16="http://schemas.microsoft.com/office/drawing/2014/main" id="{C0A6CF4A-F456-F92B-D41A-41286CB1F7F4}"/>
              </a:ext>
            </a:extLst>
          </p:cNvPr>
          <p:cNvSpPr txBox="1"/>
          <p:nvPr/>
        </p:nvSpPr>
        <p:spPr>
          <a:xfrm>
            <a:off x="4843739" y="1281078"/>
            <a:ext cx="6708095"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Quantum Transmission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Average QBER =2.9% (R/L Basis), 3.0% (H/V Basis)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st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demonstration of drone-to-drone QKD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Collaborating with </a:t>
            </a:r>
            <a:r>
              <a:rPr kumimoji="0" lang="en-US" sz="1800" b="0" i="0" u="none" strike="noStrike" kern="1200" cap="none" spc="0" normalizeH="0" baseline="0" noProof="0" dirty="0" err="1">
                <a:ln>
                  <a:noFill/>
                </a:ln>
                <a:solidFill>
                  <a:srgbClr val="000000"/>
                </a:solidFill>
                <a:effectLst/>
                <a:uLnTx/>
                <a:uFillTx/>
                <a:latin typeface="BureauGrotCond Book"/>
                <a:ea typeface="+mn-ea"/>
                <a:cs typeface="+mn-cs"/>
              </a:rPr>
              <a:t>Lütkenhaus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group to develop                         tailor-made finite key analysis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5F2492-AF50-E9E3-E8B9-257666439122}"/>
              </a:ext>
            </a:extLst>
          </p:cNvPr>
          <p:cNvSpPr txBox="1"/>
          <p:nvPr/>
        </p:nvSpPr>
        <p:spPr>
          <a:xfrm>
            <a:off x="511889" y="1383172"/>
            <a:ext cx="540786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Air-to-Air QKD Setup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Both drones hovering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10-meter distance between drones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Altitude ~5 meters above ground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graphicFrame>
            <p:nvGraphicFramePr>
              <p:cNvPr id="6" name="Table 9">
                <a:extLst>
                  <a:ext uri="{FF2B5EF4-FFF2-40B4-BE49-F238E27FC236}">
                    <a16:creationId xmlns:a16="http://schemas.microsoft.com/office/drawing/2014/main" id="{FBEB6262-AFBA-18E8-DD08-E38BA6F9D65C}"/>
                  </a:ext>
                </a:extLst>
              </p:cNvPr>
              <p:cNvGraphicFramePr>
                <a:graphicFrameLocks noGrp="1"/>
              </p:cNvGraphicFramePr>
              <p:nvPr/>
            </p:nvGraphicFramePr>
            <p:xfrm>
              <a:off x="5180359" y="5342562"/>
              <a:ext cx="6836642" cy="1417320"/>
            </p:xfrm>
            <a:graphic>
              <a:graphicData uri="http://schemas.openxmlformats.org/drawingml/2006/table">
                <a:tbl>
                  <a:tblPr firstRow="1" bandRow="1">
                    <a:tableStyleId>{5940675A-B579-460E-94D1-54222C63F5DA}</a:tableStyleId>
                  </a:tblPr>
                  <a:tblGrid>
                    <a:gridCol w="2038611">
                      <a:extLst>
                        <a:ext uri="{9D8B030D-6E8A-4147-A177-3AD203B41FA5}">
                          <a16:colId xmlns:a16="http://schemas.microsoft.com/office/drawing/2014/main" val="3653915942"/>
                        </a:ext>
                      </a:extLst>
                    </a:gridCol>
                    <a:gridCol w="1585983">
                      <a:extLst>
                        <a:ext uri="{9D8B030D-6E8A-4147-A177-3AD203B41FA5}">
                          <a16:colId xmlns:a16="http://schemas.microsoft.com/office/drawing/2014/main" val="2445288550"/>
                        </a:ext>
                      </a:extLst>
                    </a:gridCol>
                    <a:gridCol w="1530849">
                      <a:extLst>
                        <a:ext uri="{9D8B030D-6E8A-4147-A177-3AD203B41FA5}">
                          <a16:colId xmlns:a16="http://schemas.microsoft.com/office/drawing/2014/main" val="1527717618"/>
                        </a:ext>
                      </a:extLst>
                    </a:gridCol>
                    <a:gridCol w="1681199">
                      <a:extLst>
                        <a:ext uri="{9D8B030D-6E8A-4147-A177-3AD203B41FA5}">
                          <a16:colId xmlns:a16="http://schemas.microsoft.com/office/drawing/2014/main" val="3361783928"/>
                        </a:ext>
                      </a:extLst>
                    </a:gridCol>
                  </a:tblGrid>
                  <a:tr h="240417">
                    <a:tc>
                      <a:txBody>
                        <a:bodyPr/>
                        <a:lstStyle/>
                        <a:p>
                          <a:endParaRPr lang="en-US" sz="1400" dirty="0"/>
                        </a:p>
                      </a:txBody>
                      <a:tcPr/>
                    </a:tc>
                    <a:tc>
                      <a:txBody>
                        <a:bodyPr/>
                        <a:lstStyle/>
                        <a:p>
                          <a:pPr algn="ctr"/>
                          <a:r>
                            <a:rPr lang="en-US" sz="1400" b="1" dirty="0"/>
                            <a:t>Flight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Flight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Flight #3</a:t>
                          </a:r>
                        </a:p>
                      </a:txBody>
                      <a:tcPr/>
                    </a:tc>
                    <a:extLst>
                      <a:ext uri="{0D108BD9-81ED-4DB2-BD59-A6C34878D82A}">
                        <a16:rowId xmlns:a16="http://schemas.microsoft.com/office/drawing/2014/main" val="3370595455"/>
                      </a:ext>
                    </a:extLst>
                  </a:tr>
                  <a:tr h="370840">
                    <a:tc>
                      <a:txBody>
                        <a:bodyPr/>
                        <a:lstStyle/>
                        <a:p>
                          <a:r>
                            <a:rPr lang="en-US" sz="1400" b="1" dirty="0"/>
                            <a:t>QBER (R/L)</a:t>
                          </a:r>
                        </a:p>
                      </a:txBody>
                      <a:tcPr/>
                    </a:tc>
                    <a:tc>
                      <a:txBody>
                        <a:bodyPr/>
                        <a:lstStyle/>
                        <a:p>
                          <a:pPr algn="ctr"/>
                          <a:r>
                            <a:rPr lang="en-US" sz="1400" dirty="0"/>
                            <a:t>2.0%</a:t>
                          </a:r>
                        </a:p>
                      </a:txBody>
                      <a:tcPr/>
                    </a:tc>
                    <a:tc>
                      <a:txBody>
                        <a:bodyPr/>
                        <a:lstStyle/>
                        <a:p>
                          <a:pPr algn="ctr"/>
                          <a:r>
                            <a:rPr lang="en-US" sz="1400" dirty="0"/>
                            <a:t>1.8%</a:t>
                          </a:r>
                        </a:p>
                      </a:txBody>
                      <a:tcPr/>
                    </a:tc>
                    <a:tc>
                      <a:txBody>
                        <a:bodyPr/>
                        <a:lstStyle/>
                        <a:p>
                          <a:pPr algn="ctr"/>
                          <a:r>
                            <a:rPr lang="en-US" sz="1400" dirty="0"/>
                            <a:t>5.0%</a:t>
                          </a:r>
                        </a:p>
                      </a:txBody>
                      <a:tcPr/>
                    </a:tc>
                    <a:extLst>
                      <a:ext uri="{0D108BD9-81ED-4DB2-BD59-A6C34878D82A}">
                        <a16:rowId xmlns:a16="http://schemas.microsoft.com/office/drawing/2014/main" val="13595588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QBER (H/V)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3.6%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3.1%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2.4%</a:t>
                          </a:r>
                        </a:p>
                      </a:txBody>
                      <a:tcPr/>
                    </a:tc>
                    <a:extLst>
                      <a:ext uri="{0D108BD9-81ED-4DB2-BD59-A6C34878D82A}">
                        <a16:rowId xmlns:a16="http://schemas.microsoft.com/office/drawing/2014/main" val="246269369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Mean Photon Number </a:t>
                          </a:r>
                          <a14:m>
                            <m:oMath xmlns:m="http://schemas.openxmlformats.org/officeDocument/2006/math">
                              <m:r>
                                <a:rPr lang="en-US" sz="1400" b="1" i="1" smtClean="0">
                                  <a:latin typeface="Cambria Math" panose="02040503050406030204" pitchFamily="18" charset="0"/>
                                </a:rPr>
                                <m:t>𝝁</m:t>
                              </m:r>
                            </m:oMath>
                          </a14:m>
                          <a:endParaRPr lang="en-US" sz="1400" b="1" dirty="0"/>
                        </a:p>
                      </a:txBody>
                      <a:tcPr/>
                    </a:tc>
                    <a:tc>
                      <a:txBody>
                        <a:bodyPr/>
                        <a:lstStyle/>
                        <a:p>
                          <a:pPr algn="ctr"/>
                          <a:r>
                            <a:rPr lang="en-US" sz="1400" dirty="0"/>
                            <a:t>0.78</a:t>
                          </a:r>
                        </a:p>
                      </a:txBody>
                      <a:tcPr/>
                    </a:tc>
                    <a:tc>
                      <a:txBody>
                        <a:bodyPr/>
                        <a:lstStyle/>
                        <a:p>
                          <a:pPr algn="ctr"/>
                          <a:r>
                            <a:rPr lang="en-US" sz="1400" dirty="0"/>
                            <a:t>0.78</a:t>
                          </a:r>
                        </a:p>
                      </a:txBody>
                      <a:tcPr/>
                    </a:tc>
                    <a:tc>
                      <a:txBody>
                        <a:bodyPr/>
                        <a:lstStyle/>
                        <a:p>
                          <a:pPr algn="ctr"/>
                          <a:r>
                            <a:rPr lang="en-US" sz="1400" dirty="0"/>
                            <a:t>0.73</a:t>
                          </a:r>
                        </a:p>
                      </a:txBody>
                      <a:tcPr/>
                    </a:tc>
                    <a:extLst>
                      <a:ext uri="{0D108BD9-81ED-4DB2-BD59-A6C34878D82A}">
                        <a16:rowId xmlns:a16="http://schemas.microsoft.com/office/drawing/2014/main" val="3274398845"/>
                      </a:ext>
                    </a:extLst>
                  </a:tr>
                </a:tbl>
              </a:graphicData>
            </a:graphic>
          </p:graphicFrame>
        </mc:Choice>
        <mc:Fallback xmlns="">
          <p:graphicFrame>
            <p:nvGraphicFramePr>
              <p:cNvPr id="6" name="Table 9">
                <a:extLst>
                  <a:ext uri="{FF2B5EF4-FFF2-40B4-BE49-F238E27FC236}">
                    <a16:creationId xmlns:a16="http://schemas.microsoft.com/office/drawing/2014/main" id="{FBEB6262-AFBA-18E8-DD08-E38BA6F9D65C}"/>
                  </a:ext>
                </a:extLst>
              </p:cNvPr>
              <p:cNvGraphicFramePr>
                <a:graphicFrameLocks noGrp="1"/>
              </p:cNvGraphicFramePr>
              <p:nvPr/>
            </p:nvGraphicFramePr>
            <p:xfrm>
              <a:off x="5180359" y="5342562"/>
              <a:ext cx="6836642" cy="1417320"/>
            </p:xfrm>
            <a:graphic>
              <a:graphicData uri="http://schemas.openxmlformats.org/drawingml/2006/table">
                <a:tbl>
                  <a:tblPr firstRow="1" bandRow="1">
                    <a:tableStyleId>{5940675A-B579-460E-94D1-54222C63F5DA}</a:tableStyleId>
                  </a:tblPr>
                  <a:tblGrid>
                    <a:gridCol w="2038611">
                      <a:extLst>
                        <a:ext uri="{9D8B030D-6E8A-4147-A177-3AD203B41FA5}">
                          <a16:colId xmlns:a16="http://schemas.microsoft.com/office/drawing/2014/main" val="3653915942"/>
                        </a:ext>
                      </a:extLst>
                    </a:gridCol>
                    <a:gridCol w="1585983">
                      <a:extLst>
                        <a:ext uri="{9D8B030D-6E8A-4147-A177-3AD203B41FA5}">
                          <a16:colId xmlns:a16="http://schemas.microsoft.com/office/drawing/2014/main" val="2445288550"/>
                        </a:ext>
                      </a:extLst>
                    </a:gridCol>
                    <a:gridCol w="1530849">
                      <a:extLst>
                        <a:ext uri="{9D8B030D-6E8A-4147-A177-3AD203B41FA5}">
                          <a16:colId xmlns:a16="http://schemas.microsoft.com/office/drawing/2014/main" val="1527717618"/>
                        </a:ext>
                      </a:extLst>
                    </a:gridCol>
                    <a:gridCol w="1681199">
                      <a:extLst>
                        <a:ext uri="{9D8B030D-6E8A-4147-A177-3AD203B41FA5}">
                          <a16:colId xmlns:a16="http://schemas.microsoft.com/office/drawing/2014/main" val="3361783928"/>
                        </a:ext>
                      </a:extLst>
                    </a:gridCol>
                  </a:tblGrid>
                  <a:tr h="304800">
                    <a:tc>
                      <a:txBody>
                        <a:bodyPr/>
                        <a:lstStyle/>
                        <a:p>
                          <a:endParaRPr lang="en-US" sz="1400" dirty="0"/>
                        </a:p>
                      </a:txBody>
                      <a:tcPr/>
                    </a:tc>
                    <a:tc>
                      <a:txBody>
                        <a:bodyPr/>
                        <a:lstStyle/>
                        <a:p>
                          <a:pPr algn="ctr"/>
                          <a:r>
                            <a:rPr lang="en-US" sz="1400" b="1" dirty="0"/>
                            <a:t>Flight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Flight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t>Flight #3</a:t>
                          </a:r>
                        </a:p>
                      </a:txBody>
                      <a:tcPr/>
                    </a:tc>
                    <a:extLst>
                      <a:ext uri="{0D108BD9-81ED-4DB2-BD59-A6C34878D82A}">
                        <a16:rowId xmlns:a16="http://schemas.microsoft.com/office/drawing/2014/main" val="3370595455"/>
                      </a:ext>
                    </a:extLst>
                  </a:tr>
                  <a:tr h="370840">
                    <a:tc>
                      <a:txBody>
                        <a:bodyPr/>
                        <a:lstStyle/>
                        <a:p>
                          <a:r>
                            <a:rPr lang="en-US" sz="1400" b="1" dirty="0"/>
                            <a:t>QBER (R/L)</a:t>
                          </a:r>
                        </a:p>
                      </a:txBody>
                      <a:tcPr/>
                    </a:tc>
                    <a:tc>
                      <a:txBody>
                        <a:bodyPr/>
                        <a:lstStyle/>
                        <a:p>
                          <a:pPr algn="ctr"/>
                          <a:r>
                            <a:rPr lang="en-US" sz="1400" dirty="0"/>
                            <a:t>2.0%</a:t>
                          </a:r>
                        </a:p>
                      </a:txBody>
                      <a:tcPr/>
                    </a:tc>
                    <a:tc>
                      <a:txBody>
                        <a:bodyPr/>
                        <a:lstStyle/>
                        <a:p>
                          <a:pPr algn="ctr"/>
                          <a:r>
                            <a:rPr lang="en-US" sz="1400" dirty="0"/>
                            <a:t>1.8%</a:t>
                          </a:r>
                        </a:p>
                      </a:txBody>
                      <a:tcPr/>
                    </a:tc>
                    <a:tc>
                      <a:txBody>
                        <a:bodyPr/>
                        <a:lstStyle/>
                        <a:p>
                          <a:pPr algn="ctr"/>
                          <a:r>
                            <a:rPr lang="en-US" sz="1400" dirty="0"/>
                            <a:t>5.0%</a:t>
                          </a:r>
                        </a:p>
                      </a:txBody>
                      <a:tcPr/>
                    </a:tc>
                    <a:extLst>
                      <a:ext uri="{0D108BD9-81ED-4DB2-BD59-A6C34878D82A}">
                        <a16:rowId xmlns:a16="http://schemas.microsoft.com/office/drawing/2014/main" val="135955883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QBER (H/V)</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3.6%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3.1%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kern="1200" dirty="0">
                              <a:solidFill>
                                <a:schemeClr val="tx1"/>
                              </a:solidFill>
                              <a:effectLst/>
                              <a:latin typeface="+mn-lt"/>
                              <a:ea typeface="+mn-ea"/>
                              <a:cs typeface="+mn-cs"/>
                            </a:rPr>
                            <a:t>2.4%</a:t>
                          </a:r>
                        </a:p>
                      </a:txBody>
                      <a:tcPr/>
                    </a:tc>
                    <a:extLst>
                      <a:ext uri="{0D108BD9-81ED-4DB2-BD59-A6C34878D82A}">
                        <a16:rowId xmlns:a16="http://schemas.microsoft.com/office/drawing/2014/main" val="2462693693"/>
                      </a:ext>
                    </a:extLst>
                  </a:tr>
                  <a:tr h="370840">
                    <a:tc>
                      <a:txBody>
                        <a:bodyPr/>
                        <a:lstStyle/>
                        <a:p>
                          <a:endParaRPr lang="en-US"/>
                        </a:p>
                      </a:txBody>
                      <a:tcPr>
                        <a:blipFill>
                          <a:blip r:embed="rId3"/>
                          <a:stretch>
                            <a:fillRect t="-276667" r="-236025" b="-3333"/>
                          </a:stretch>
                        </a:blipFill>
                      </a:tcPr>
                    </a:tc>
                    <a:tc>
                      <a:txBody>
                        <a:bodyPr/>
                        <a:lstStyle/>
                        <a:p>
                          <a:pPr algn="ctr"/>
                          <a:r>
                            <a:rPr lang="en-US" sz="1400" dirty="0"/>
                            <a:t>0.78</a:t>
                          </a:r>
                        </a:p>
                      </a:txBody>
                      <a:tcPr/>
                    </a:tc>
                    <a:tc>
                      <a:txBody>
                        <a:bodyPr/>
                        <a:lstStyle/>
                        <a:p>
                          <a:pPr algn="ctr"/>
                          <a:r>
                            <a:rPr lang="en-US" sz="1400" dirty="0"/>
                            <a:t>0.78</a:t>
                          </a:r>
                        </a:p>
                      </a:txBody>
                      <a:tcPr/>
                    </a:tc>
                    <a:tc>
                      <a:txBody>
                        <a:bodyPr/>
                        <a:lstStyle/>
                        <a:p>
                          <a:pPr algn="ctr"/>
                          <a:r>
                            <a:rPr lang="en-US" sz="1400" dirty="0"/>
                            <a:t>0.73</a:t>
                          </a:r>
                        </a:p>
                      </a:txBody>
                      <a:tcPr/>
                    </a:tc>
                    <a:extLst>
                      <a:ext uri="{0D108BD9-81ED-4DB2-BD59-A6C34878D82A}">
                        <a16:rowId xmlns:a16="http://schemas.microsoft.com/office/drawing/2014/main" val="3274398845"/>
                      </a:ext>
                    </a:extLst>
                  </a:tr>
                </a:tbl>
              </a:graphicData>
            </a:graphic>
          </p:graphicFrame>
        </mc:Fallback>
      </mc:AlternateContent>
      <p:pic>
        <p:nvPicPr>
          <p:cNvPr id="1026" name="Picture 2" descr="Chart, bar chart, histogram&#10;&#10;Description automatically generated">
            <a:extLst>
              <a:ext uri="{FF2B5EF4-FFF2-40B4-BE49-F238E27FC236}">
                <a16:creationId xmlns:a16="http://schemas.microsoft.com/office/drawing/2014/main" id="{3768B741-A2AE-2E57-283B-7456AB73F85D}"/>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402389" y="2778786"/>
            <a:ext cx="3067952" cy="25244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rt, histogram&#10;&#10;Description automatically generated">
            <a:extLst>
              <a:ext uri="{FF2B5EF4-FFF2-40B4-BE49-F238E27FC236}">
                <a16:creationId xmlns:a16="http://schemas.microsoft.com/office/drawing/2014/main" id="{3333C73F-999D-3F0E-C771-D4D6B3E56E9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684519" y="2754648"/>
            <a:ext cx="3067952" cy="256822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house with lights on at night&#10;&#10;Description automatically generated with low confidence">
            <a:extLst>
              <a:ext uri="{FF2B5EF4-FFF2-40B4-BE49-F238E27FC236}">
                <a16:creationId xmlns:a16="http://schemas.microsoft.com/office/drawing/2014/main" id="{4564D5A7-AEB3-ED5D-8983-0BDA3A155C50}"/>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7946" y="2849854"/>
            <a:ext cx="5014931" cy="338901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7D1E2BE-5A5C-3380-B14C-F5777462B17D}"/>
              </a:ext>
            </a:extLst>
          </p:cNvPr>
          <p:cNvSpPr txBox="1"/>
          <p:nvPr/>
        </p:nvSpPr>
        <p:spPr>
          <a:xfrm>
            <a:off x="1617202" y="6238870"/>
            <a:ext cx="18964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65867"/>
                </a:solidFill>
                <a:effectLst/>
                <a:uLnTx/>
                <a:uFillTx/>
                <a:latin typeface="proxima-nova"/>
                <a:ea typeface="+mn-ea"/>
                <a:cs typeface="+mn-cs"/>
              </a:rPr>
              <a:t>Image Courtesy Timur Javid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6489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4A7145-5C79-B659-D0DD-60450108A30E}"/>
              </a:ext>
            </a:extLst>
          </p:cNvPr>
          <p:cNvSpPr>
            <a:spLocks noGrp="1"/>
          </p:cNvSpPr>
          <p:nvPr>
            <p:ph type="title"/>
          </p:nvPr>
        </p:nvSpPr>
        <p:spPr/>
        <p:txBody>
          <a:bodyPr/>
          <a:lstStyle/>
          <a:p>
            <a:r>
              <a:rPr lang="en-US" dirty="0"/>
              <a:t>Drone-to-Vehicle Results</a:t>
            </a:r>
          </a:p>
        </p:txBody>
      </p:sp>
      <p:pic>
        <p:nvPicPr>
          <p:cNvPr id="2" name="Picture 1" descr="A car driving on a road at night&#10;&#10;Description automatically generated with low confidence">
            <a:extLst>
              <a:ext uri="{FF2B5EF4-FFF2-40B4-BE49-F238E27FC236}">
                <a16:creationId xmlns:a16="http://schemas.microsoft.com/office/drawing/2014/main" id="{6A074560-CAEC-D474-0885-ECBACA08223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816619" y="3071975"/>
            <a:ext cx="5341026" cy="3257312"/>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E6DDD3D2-8A21-F562-A342-72BA4A780F84}"/>
              </a:ext>
            </a:extLst>
          </p:cNvPr>
          <p:cNvSpPr txBox="1"/>
          <p:nvPr/>
        </p:nvSpPr>
        <p:spPr>
          <a:xfrm>
            <a:off x="6184123" y="1323948"/>
            <a:ext cx="6095998"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Classical Transmission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Average coupling efficiency 38% into multimode fiber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QKD Transmission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Average QBER = 6.4% (R/L Basis), 3.0% (H/V Basis)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56AE7D-D082-0056-7B0F-D83107D7090C}"/>
              </a:ext>
            </a:extLst>
          </p:cNvPr>
          <p:cNvSpPr txBox="1"/>
          <p:nvPr/>
        </p:nvSpPr>
        <p:spPr>
          <a:xfrm>
            <a:off x="511890" y="1435210"/>
            <a:ext cx="5407863"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Air-to-Car Setup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Drone flying parallel to moving car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Speeds up to 10 mph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Transmitter on drone, receiver on car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9747604-1A97-2D9F-5CF0-DEAC7E0DD63A}"/>
              </a:ext>
            </a:extLst>
          </p:cNvPr>
          <p:cNvSpPr txBox="1"/>
          <p:nvPr/>
        </p:nvSpPr>
        <p:spPr>
          <a:xfrm>
            <a:off x="2538923" y="6347886"/>
            <a:ext cx="189641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65867"/>
                </a:solidFill>
                <a:effectLst/>
                <a:uLnTx/>
                <a:uFillTx/>
                <a:latin typeface="proxima-nova"/>
                <a:ea typeface="+mn-ea"/>
                <a:cs typeface="+mn-cs"/>
              </a:rPr>
              <a:t>Image Courtesy Timur Javid</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graph of a number of objects&#10;&#10;Description automatically generated with medium confidence">
            <a:extLst>
              <a:ext uri="{FF2B5EF4-FFF2-40B4-BE49-F238E27FC236}">
                <a16:creationId xmlns:a16="http://schemas.microsoft.com/office/drawing/2014/main" id="{3E371079-06A8-D7BB-1F27-6F03C036FC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74907" y="3134255"/>
            <a:ext cx="5514431" cy="3472969"/>
          </a:xfrm>
          <a:prstGeom prst="rect">
            <a:avLst/>
          </a:prstGeom>
        </p:spPr>
      </p:pic>
    </p:spTree>
    <p:extLst>
      <p:ext uri="{BB962C8B-B14F-4D97-AF65-F5344CB8AC3E}">
        <p14:creationId xmlns:p14="http://schemas.microsoft.com/office/powerpoint/2010/main" val="26812676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6793-173F-80DA-EA63-56F54CCCC9F6}"/>
              </a:ext>
            </a:extLst>
          </p:cNvPr>
          <p:cNvSpPr>
            <a:spLocks noGrp="1"/>
          </p:cNvSpPr>
          <p:nvPr>
            <p:ph type="title"/>
          </p:nvPr>
        </p:nvSpPr>
        <p:spPr/>
        <p:txBody>
          <a:bodyPr/>
          <a:lstStyle/>
          <a:p>
            <a:r>
              <a:rPr lang="en-US" dirty="0"/>
              <a:t>70 mph Vehicle-to-Vehicle Quantum Transmission</a:t>
            </a:r>
          </a:p>
        </p:txBody>
      </p:sp>
      <p:sp>
        <p:nvSpPr>
          <p:cNvPr id="13" name="TextBox 12">
            <a:extLst>
              <a:ext uri="{FF2B5EF4-FFF2-40B4-BE49-F238E27FC236}">
                <a16:creationId xmlns:a16="http://schemas.microsoft.com/office/drawing/2014/main" id="{9F0DE1AC-EB65-AC16-066A-08DA7385604E}"/>
              </a:ext>
            </a:extLst>
          </p:cNvPr>
          <p:cNvSpPr txBox="1"/>
          <p:nvPr/>
        </p:nvSpPr>
        <p:spPr>
          <a:xfrm>
            <a:off x="444344" y="1591412"/>
            <a:ext cx="5503655" cy="34470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Car-to-Car Quantum Setup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70 mph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Interstate Highway (I-57)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Outer-Control Loop only (Near-IR Beacon)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No alignment lasers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Attenuated laser quantum source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Coupled into multi-mode and single-mode fiber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Achieved 70 mph 28.6 dB SNR into multimode fiber and 17.4 dB SNR into single-mode fiber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We believe this is the first demonstration of a car-to-car quantum link on public highway</a:t>
            </a:r>
          </a:p>
        </p:txBody>
      </p:sp>
      <p:pic>
        <p:nvPicPr>
          <p:cNvPr id="3" name="Picture 2" descr="Map&#10;&#10;Description automatically generated">
            <a:extLst>
              <a:ext uri="{FF2B5EF4-FFF2-40B4-BE49-F238E27FC236}">
                <a16:creationId xmlns:a16="http://schemas.microsoft.com/office/drawing/2014/main" id="{ACD6D3C6-4088-6C55-B257-87FF3E452BB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79610" y="1575001"/>
            <a:ext cx="5019172" cy="4805265"/>
          </a:xfrm>
          <a:prstGeom prst="rect">
            <a:avLst/>
          </a:prstGeom>
        </p:spPr>
      </p:pic>
      <p:sp>
        <p:nvSpPr>
          <p:cNvPr id="4" name="Rectangle 3">
            <a:extLst>
              <a:ext uri="{FF2B5EF4-FFF2-40B4-BE49-F238E27FC236}">
                <a16:creationId xmlns:a16="http://schemas.microsoft.com/office/drawing/2014/main" id="{E55CE204-11A9-0D5F-FDE7-4D16964B5A97}"/>
              </a:ext>
            </a:extLst>
          </p:cNvPr>
          <p:cNvSpPr/>
          <p:nvPr/>
        </p:nvSpPr>
        <p:spPr>
          <a:xfrm>
            <a:off x="8925082" y="3100384"/>
            <a:ext cx="1712704" cy="2806441"/>
          </a:xfrm>
          <a:prstGeom prst="rect">
            <a:avLst/>
          </a:prstGeom>
          <a:solidFill>
            <a:schemeClr val="bg1"/>
          </a:solid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picture containing text&#10;&#10;Description automatically generated">
            <a:extLst>
              <a:ext uri="{FF2B5EF4-FFF2-40B4-BE49-F238E27FC236}">
                <a16:creationId xmlns:a16="http://schemas.microsoft.com/office/drawing/2014/main" id="{1014F3F8-2FE3-06DE-534A-2CC6DCBBB2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40298" y="3492167"/>
            <a:ext cx="1482271" cy="2282058"/>
          </a:xfrm>
          <a:prstGeom prst="rect">
            <a:avLst/>
          </a:prstGeom>
        </p:spPr>
      </p:pic>
      <p:sp>
        <p:nvSpPr>
          <p:cNvPr id="7" name="5-Point Star 6">
            <a:extLst>
              <a:ext uri="{FF2B5EF4-FFF2-40B4-BE49-F238E27FC236}">
                <a16:creationId xmlns:a16="http://schemas.microsoft.com/office/drawing/2014/main" id="{1EFA8601-0F15-1D4F-6FCC-E68B31608C2E}"/>
              </a:ext>
            </a:extLst>
          </p:cNvPr>
          <p:cNvSpPr/>
          <p:nvPr/>
        </p:nvSpPr>
        <p:spPr>
          <a:xfrm>
            <a:off x="9875421" y="4385631"/>
            <a:ext cx="350435" cy="339473"/>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0" name="Straight Arrow Connector 9">
            <a:extLst>
              <a:ext uri="{FF2B5EF4-FFF2-40B4-BE49-F238E27FC236}">
                <a16:creationId xmlns:a16="http://schemas.microsoft.com/office/drawing/2014/main" id="{D5EFC51C-CF27-975D-2DEF-8F0BD544CA17}"/>
              </a:ext>
            </a:extLst>
          </p:cNvPr>
          <p:cNvCxnSpPr>
            <a:cxnSpLocks/>
          </p:cNvCxnSpPr>
          <p:nvPr/>
        </p:nvCxnSpPr>
        <p:spPr>
          <a:xfrm>
            <a:off x="7016376" y="4148620"/>
            <a:ext cx="724777" cy="462733"/>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E40CBDA-43D0-EE1E-9428-C5270E2D87B8}"/>
              </a:ext>
            </a:extLst>
          </p:cNvPr>
          <p:cNvSpPr txBox="1"/>
          <p:nvPr/>
        </p:nvSpPr>
        <p:spPr>
          <a:xfrm>
            <a:off x="6255715" y="3694548"/>
            <a:ext cx="1037015" cy="646331"/>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Highway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Route</a:t>
            </a:r>
          </a:p>
        </p:txBody>
      </p:sp>
      <p:sp>
        <p:nvSpPr>
          <p:cNvPr id="14" name="TextBox 13">
            <a:extLst>
              <a:ext uri="{FF2B5EF4-FFF2-40B4-BE49-F238E27FC236}">
                <a16:creationId xmlns:a16="http://schemas.microsoft.com/office/drawing/2014/main" id="{35155B95-1019-0F62-FFB6-B5F338812B7B}"/>
              </a:ext>
            </a:extLst>
          </p:cNvPr>
          <p:cNvSpPr txBox="1"/>
          <p:nvPr/>
        </p:nvSpPr>
        <p:spPr>
          <a:xfrm>
            <a:off x="9387735" y="3122835"/>
            <a:ext cx="7873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Illinois</a:t>
            </a:r>
          </a:p>
        </p:txBody>
      </p:sp>
      <p:cxnSp>
        <p:nvCxnSpPr>
          <p:cNvPr id="15" name="Straight Connector 14">
            <a:extLst>
              <a:ext uri="{FF2B5EF4-FFF2-40B4-BE49-F238E27FC236}">
                <a16:creationId xmlns:a16="http://schemas.microsoft.com/office/drawing/2014/main" id="{15A33161-2B7B-387F-B6FC-4CCE50D99F37}"/>
              </a:ext>
            </a:extLst>
          </p:cNvPr>
          <p:cNvCxnSpPr>
            <a:cxnSpLocks/>
          </p:cNvCxnSpPr>
          <p:nvPr/>
        </p:nvCxnSpPr>
        <p:spPr>
          <a:xfrm>
            <a:off x="9354861" y="3625814"/>
            <a:ext cx="820269" cy="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699ECC1-BAD9-8D14-B60C-A1E819B0D94D}"/>
              </a:ext>
            </a:extLst>
          </p:cNvPr>
          <p:cNvCxnSpPr>
            <a:cxnSpLocks/>
            <a:stCxn id="18" idx="1"/>
          </p:cNvCxnSpPr>
          <p:nvPr/>
        </p:nvCxnSpPr>
        <p:spPr>
          <a:xfrm flipV="1">
            <a:off x="10265559" y="3902039"/>
            <a:ext cx="15497" cy="9525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Freeform 16">
            <a:extLst>
              <a:ext uri="{FF2B5EF4-FFF2-40B4-BE49-F238E27FC236}">
                <a16:creationId xmlns:a16="http://schemas.microsoft.com/office/drawing/2014/main" id="{57535772-02E0-8AFB-D57F-7B2604F1CC72}"/>
              </a:ext>
            </a:extLst>
          </p:cNvPr>
          <p:cNvSpPr/>
          <p:nvPr/>
        </p:nvSpPr>
        <p:spPr>
          <a:xfrm>
            <a:off x="10154434" y="3625814"/>
            <a:ext cx="130175" cy="301625"/>
          </a:xfrm>
          <a:custGeom>
            <a:avLst/>
            <a:gdLst>
              <a:gd name="connsiteX0" fmla="*/ 130175 w 130175"/>
              <a:gd name="connsiteY0" fmla="*/ 301625 h 301625"/>
              <a:gd name="connsiteX1" fmla="*/ 88900 w 130175"/>
              <a:gd name="connsiteY1" fmla="*/ 260350 h 301625"/>
              <a:gd name="connsiteX2" fmla="*/ 69850 w 130175"/>
              <a:gd name="connsiteY2" fmla="*/ 247650 h 301625"/>
              <a:gd name="connsiteX3" fmla="*/ 66675 w 130175"/>
              <a:gd name="connsiteY3" fmla="*/ 215900 h 301625"/>
              <a:gd name="connsiteX4" fmla="*/ 60325 w 130175"/>
              <a:gd name="connsiteY4" fmla="*/ 196850 h 301625"/>
              <a:gd name="connsiteX5" fmla="*/ 57150 w 130175"/>
              <a:gd name="connsiteY5" fmla="*/ 149225 h 301625"/>
              <a:gd name="connsiteX6" fmla="*/ 53975 w 130175"/>
              <a:gd name="connsiteY6" fmla="*/ 139700 h 301625"/>
              <a:gd name="connsiteX7" fmla="*/ 41275 w 130175"/>
              <a:gd name="connsiteY7" fmla="*/ 120650 h 301625"/>
              <a:gd name="connsiteX8" fmla="*/ 31750 w 130175"/>
              <a:gd name="connsiteY8" fmla="*/ 88900 h 301625"/>
              <a:gd name="connsiteX9" fmla="*/ 28575 w 130175"/>
              <a:gd name="connsiteY9" fmla="*/ 79375 h 301625"/>
              <a:gd name="connsiteX10" fmla="*/ 15875 w 130175"/>
              <a:gd name="connsiteY10" fmla="*/ 50800 h 301625"/>
              <a:gd name="connsiteX11" fmla="*/ 12700 w 130175"/>
              <a:gd name="connsiteY11" fmla="*/ 41275 h 301625"/>
              <a:gd name="connsiteX12" fmla="*/ 3175 w 130175"/>
              <a:gd name="connsiteY12" fmla="*/ 3175 h 301625"/>
              <a:gd name="connsiteX13" fmla="*/ 0 w 130175"/>
              <a:gd name="connsiteY13" fmla="*/ 0 h 30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175" h="301625">
                <a:moveTo>
                  <a:pt x="130175" y="301625"/>
                </a:moveTo>
                <a:cubicBezTo>
                  <a:pt x="116417" y="287867"/>
                  <a:pt x="103920" y="272719"/>
                  <a:pt x="88900" y="260350"/>
                </a:cubicBezTo>
                <a:cubicBezTo>
                  <a:pt x="58592" y="235391"/>
                  <a:pt x="90781" y="279046"/>
                  <a:pt x="69850" y="247650"/>
                </a:cubicBezTo>
                <a:cubicBezTo>
                  <a:pt x="68792" y="237067"/>
                  <a:pt x="68635" y="226354"/>
                  <a:pt x="66675" y="215900"/>
                </a:cubicBezTo>
                <a:cubicBezTo>
                  <a:pt x="65441" y="209321"/>
                  <a:pt x="60325" y="196850"/>
                  <a:pt x="60325" y="196850"/>
                </a:cubicBezTo>
                <a:cubicBezTo>
                  <a:pt x="59267" y="180975"/>
                  <a:pt x="58907" y="165038"/>
                  <a:pt x="57150" y="149225"/>
                </a:cubicBezTo>
                <a:cubicBezTo>
                  <a:pt x="56780" y="145899"/>
                  <a:pt x="55600" y="142626"/>
                  <a:pt x="53975" y="139700"/>
                </a:cubicBezTo>
                <a:cubicBezTo>
                  <a:pt x="50269" y="133029"/>
                  <a:pt x="41275" y="120650"/>
                  <a:pt x="41275" y="120650"/>
                </a:cubicBezTo>
                <a:cubicBezTo>
                  <a:pt x="36477" y="101456"/>
                  <a:pt x="39480" y="112090"/>
                  <a:pt x="31750" y="88900"/>
                </a:cubicBezTo>
                <a:cubicBezTo>
                  <a:pt x="30692" y="85725"/>
                  <a:pt x="30431" y="82160"/>
                  <a:pt x="28575" y="79375"/>
                </a:cubicBezTo>
                <a:cubicBezTo>
                  <a:pt x="18512" y="64281"/>
                  <a:pt x="23432" y="73470"/>
                  <a:pt x="15875" y="50800"/>
                </a:cubicBezTo>
                <a:cubicBezTo>
                  <a:pt x="14817" y="47625"/>
                  <a:pt x="13250" y="44576"/>
                  <a:pt x="12700" y="41275"/>
                </a:cubicBezTo>
                <a:cubicBezTo>
                  <a:pt x="11651" y="34979"/>
                  <a:pt x="8206" y="8206"/>
                  <a:pt x="3175" y="3175"/>
                </a:cubicBezTo>
                <a:lnTo>
                  <a:pt x="0" y="0"/>
                </a:lnTo>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eeform 17">
            <a:extLst>
              <a:ext uri="{FF2B5EF4-FFF2-40B4-BE49-F238E27FC236}">
                <a16:creationId xmlns:a16="http://schemas.microsoft.com/office/drawing/2014/main" id="{41164E30-D8F7-646C-B180-3B444B5CF573}"/>
              </a:ext>
            </a:extLst>
          </p:cNvPr>
          <p:cNvSpPr/>
          <p:nvPr/>
        </p:nvSpPr>
        <p:spPr>
          <a:xfrm>
            <a:off x="9982984" y="4838664"/>
            <a:ext cx="307975" cy="758825"/>
          </a:xfrm>
          <a:custGeom>
            <a:avLst/>
            <a:gdLst>
              <a:gd name="connsiteX0" fmla="*/ 285750 w 307975"/>
              <a:gd name="connsiteY0" fmla="*/ 0 h 758825"/>
              <a:gd name="connsiteX1" fmla="*/ 282575 w 307975"/>
              <a:gd name="connsiteY1" fmla="*/ 15875 h 758825"/>
              <a:gd name="connsiteX2" fmla="*/ 276225 w 307975"/>
              <a:gd name="connsiteY2" fmla="*/ 25400 h 758825"/>
              <a:gd name="connsiteX3" fmla="*/ 269875 w 307975"/>
              <a:gd name="connsiteY3" fmla="*/ 47625 h 758825"/>
              <a:gd name="connsiteX4" fmla="*/ 273050 w 307975"/>
              <a:gd name="connsiteY4" fmla="*/ 101600 h 758825"/>
              <a:gd name="connsiteX5" fmla="*/ 279400 w 307975"/>
              <a:gd name="connsiteY5" fmla="*/ 120650 h 758825"/>
              <a:gd name="connsiteX6" fmla="*/ 288925 w 307975"/>
              <a:gd name="connsiteY6" fmla="*/ 127000 h 758825"/>
              <a:gd name="connsiteX7" fmla="*/ 292100 w 307975"/>
              <a:gd name="connsiteY7" fmla="*/ 136525 h 758825"/>
              <a:gd name="connsiteX8" fmla="*/ 301625 w 307975"/>
              <a:gd name="connsiteY8" fmla="*/ 142875 h 758825"/>
              <a:gd name="connsiteX9" fmla="*/ 307975 w 307975"/>
              <a:gd name="connsiteY9" fmla="*/ 161925 h 758825"/>
              <a:gd name="connsiteX10" fmla="*/ 301625 w 307975"/>
              <a:gd name="connsiteY10" fmla="*/ 225425 h 758825"/>
              <a:gd name="connsiteX11" fmla="*/ 298450 w 307975"/>
              <a:gd name="connsiteY11" fmla="*/ 238125 h 758825"/>
              <a:gd name="connsiteX12" fmla="*/ 295275 w 307975"/>
              <a:gd name="connsiteY12" fmla="*/ 254000 h 758825"/>
              <a:gd name="connsiteX13" fmla="*/ 288925 w 307975"/>
              <a:gd name="connsiteY13" fmla="*/ 273050 h 758825"/>
              <a:gd name="connsiteX14" fmla="*/ 285750 w 307975"/>
              <a:gd name="connsiteY14" fmla="*/ 282575 h 758825"/>
              <a:gd name="connsiteX15" fmla="*/ 282575 w 307975"/>
              <a:gd name="connsiteY15" fmla="*/ 292100 h 758825"/>
              <a:gd name="connsiteX16" fmla="*/ 276225 w 307975"/>
              <a:gd name="connsiteY16" fmla="*/ 301625 h 758825"/>
              <a:gd name="connsiteX17" fmla="*/ 263525 w 307975"/>
              <a:gd name="connsiteY17" fmla="*/ 330200 h 758825"/>
              <a:gd name="connsiteX18" fmla="*/ 254000 w 307975"/>
              <a:gd name="connsiteY18" fmla="*/ 333375 h 758825"/>
              <a:gd name="connsiteX19" fmla="*/ 234950 w 307975"/>
              <a:gd name="connsiteY19" fmla="*/ 342900 h 758825"/>
              <a:gd name="connsiteX20" fmla="*/ 231775 w 307975"/>
              <a:gd name="connsiteY20" fmla="*/ 352425 h 758825"/>
              <a:gd name="connsiteX21" fmla="*/ 225425 w 307975"/>
              <a:gd name="connsiteY21" fmla="*/ 377825 h 758825"/>
              <a:gd name="connsiteX22" fmla="*/ 219075 w 307975"/>
              <a:gd name="connsiteY22" fmla="*/ 396875 h 758825"/>
              <a:gd name="connsiteX23" fmla="*/ 209550 w 307975"/>
              <a:gd name="connsiteY23" fmla="*/ 403225 h 758825"/>
              <a:gd name="connsiteX24" fmla="*/ 168275 w 307975"/>
              <a:gd name="connsiteY24" fmla="*/ 403225 h 758825"/>
              <a:gd name="connsiteX25" fmla="*/ 171450 w 307975"/>
              <a:gd name="connsiteY25" fmla="*/ 412750 h 758825"/>
              <a:gd name="connsiteX26" fmla="*/ 184150 w 307975"/>
              <a:gd name="connsiteY26" fmla="*/ 428625 h 758825"/>
              <a:gd name="connsiteX27" fmla="*/ 184150 w 307975"/>
              <a:gd name="connsiteY27" fmla="*/ 457200 h 758825"/>
              <a:gd name="connsiteX28" fmla="*/ 174625 w 307975"/>
              <a:gd name="connsiteY28" fmla="*/ 463550 h 758825"/>
              <a:gd name="connsiteX29" fmla="*/ 171450 w 307975"/>
              <a:gd name="connsiteY29" fmla="*/ 473075 h 758825"/>
              <a:gd name="connsiteX30" fmla="*/ 158750 w 307975"/>
              <a:gd name="connsiteY30" fmla="*/ 492125 h 758825"/>
              <a:gd name="connsiteX31" fmla="*/ 152400 w 307975"/>
              <a:gd name="connsiteY31" fmla="*/ 511175 h 758825"/>
              <a:gd name="connsiteX32" fmla="*/ 149225 w 307975"/>
              <a:gd name="connsiteY32" fmla="*/ 555625 h 758825"/>
              <a:gd name="connsiteX33" fmla="*/ 139700 w 307975"/>
              <a:gd name="connsiteY33" fmla="*/ 558800 h 758825"/>
              <a:gd name="connsiteX34" fmla="*/ 142875 w 307975"/>
              <a:gd name="connsiteY34" fmla="*/ 568325 h 758825"/>
              <a:gd name="connsiteX35" fmla="*/ 152400 w 307975"/>
              <a:gd name="connsiteY35" fmla="*/ 587375 h 758825"/>
              <a:gd name="connsiteX36" fmla="*/ 139700 w 307975"/>
              <a:gd name="connsiteY36" fmla="*/ 603250 h 758825"/>
              <a:gd name="connsiteX37" fmla="*/ 136525 w 307975"/>
              <a:gd name="connsiteY37" fmla="*/ 612775 h 758825"/>
              <a:gd name="connsiteX38" fmla="*/ 127000 w 307975"/>
              <a:gd name="connsiteY38" fmla="*/ 631825 h 758825"/>
              <a:gd name="connsiteX39" fmla="*/ 136525 w 307975"/>
              <a:gd name="connsiteY39" fmla="*/ 676275 h 758825"/>
              <a:gd name="connsiteX40" fmla="*/ 139700 w 307975"/>
              <a:gd name="connsiteY40" fmla="*/ 685800 h 758825"/>
              <a:gd name="connsiteX41" fmla="*/ 142875 w 307975"/>
              <a:gd name="connsiteY41" fmla="*/ 708025 h 758825"/>
              <a:gd name="connsiteX42" fmla="*/ 130175 w 307975"/>
              <a:gd name="connsiteY42" fmla="*/ 720725 h 758825"/>
              <a:gd name="connsiteX43" fmla="*/ 95250 w 307975"/>
              <a:gd name="connsiteY43" fmla="*/ 730250 h 758825"/>
              <a:gd name="connsiteX44" fmla="*/ 76200 w 307975"/>
              <a:gd name="connsiteY44" fmla="*/ 742950 h 758825"/>
              <a:gd name="connsiteX45" fmla="*/ 50800 w 307975"/>
              <a:gd name="connsiteY45" fmla="*/ 752475 h 758825"/>
              <a:gd name="connsiteX46" fmla="*/ 31750 w 307975"/>
              <a:gd name="connsiteY46" fmla="*/ 758825 h 758825"/>
              <a:gd name="connsiteX47" fmla="*/ 9525 w 307975"/>
              <a:gd name="connsiteY47" fmla="*/ 755650 h 758825"/>
              <a:gd name="connsiteX48" fmla="*/ 0 w 307975"/>
              <a:gd name="connsiteY48" fmla="*/ 752475 h 75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7975" h="758825">
                <a:moveTo>
                  <a:pt x="285750" y="0"/>
                </a:moveTo>
                <a:cubicBezTo>
                  <a:pt x="284692" y="5292"/>
                  <a:pt x="284470" y="10822"/>
                  <a:pt x="282575" y="15875"/>
                </a:cubicBezTo>
                <a:cubicBezTo>
                  <a:pt x="281235" y="19448"/>
                  <a:pt x="277932" y="21987"/>
                  <a:pt x="276225" y="25400"/>
                </a:cubicBezTo>
                <a:cubicBezTo>
                  <a:pt x="273948" y="29955"/>
                  <a:pt x="270892" y="43556"/>
                  <a:pt x="269875" y="47625"/>
                </a:cubicBezTo>
                <a:cubicBezTo>
                  <a:pt x="270933" y="65617"/>
                  <a:pt x="270719" y="83729"/>
                  <a:pt x="273050" y="101600"/>
                </a:cubicBezTo>
                <a:cubicBezTo>
                  <a:pt x="273916" y="108237"/>
                  <a:pt x="273831" y="116937"/>
                  <a:pt x="279400" y="120650"/>
                </a:cubicBezTo>
                <a:lnTo>
                  <a:pt x="288925" y="127000"/>
                </a:lnTo>
                <a:cubicBezTo>
                  <a:pt x="289983" y="130175"/>
                  <a:pt x="290009" y="133912"/>
                  <a:pt x="292100" y="136525"/>
                </a:cubicBezTo>
                <a:cubicBezTo>
                  <a:pt x="294484" y="139505"/>
                  <a:pt x="299603" y="139639"/>
                  <a:pt x="301625" y="142875"/>
                </a:cubicBezTo>
                <a:cubicBezTo>
                  <a:pt x="305173" y="148551"/>
                  <a:pt x="307975" y="161925"/>
                  <a:pt x="307975" y="161925"/>
                </a:cubicBezTo>
                <a:cubicBezTo>
                  <a:pt x="305858" y="183092"/>
                  <a:pt x="306784" y="204788"/>
                  <a:pt x="301625" y="225425"/>
                </a:cubicBezTo>
                <a:cubicBezTo>
                  <a:pt x="300567" y="229658"/>
                  <a:pt x="299397" y="233865"/>
                  <a:pt x="298450" y="238125"/>
                </a:cubicBezTo>
                <a:cubicBezTo>
                  <a:pt x="297279" y="243393"/>
                  <a:pt x="296695" y="248794"/>
                  <a:pt x="295275" y="254000"/>
                </a:cubicBezTo>
                <a:cubicBezTo>
                  <a:pt x="293514" y="260458"/>
                  <a:pt x="291042" y="266700"/>
                  <a:pt x="288925" y="273050"/>
                </a:cubicBezTo>
                <a:lnTo>
                  <a:pt x="285750" y="282575"/>
                </a:lnTo>
                <a:cubicBezTo>
                  <a:pt x="284692" y="285750"/>
                  <a:pt x="284431" y="289315"/>
                  <a:pt x="282575" y="292100"/>
                </a:cubicBezTo>
                <a:cubicBezTo>
                  <a:pt x="280458" y="295275"/>
                  <a:pt x="277775" y="298138"/>
                  <a:pt x="276225" y="301625"/>
                </a:cubicBezTo>
                <a:cubicBezTo>
                  <a:pt x="273281" y="308249"/>
                  <a:pt x="270958" y="324253"/>
                  <a:pt x="263525" y="330200"/>
                </a:cubicBezTo>
                <a:cubicBezTo>
                  <a:pt x="260912" y="332291"/>
                  <a:pt x="256993" y="331878"/>
                  <a:pt x="254000" y="333375"/>
                </a:cubicBezTo>
                <a:cubicBezTo>
                  <a:pt x="229381" y="345685"/>
                  <a:pt x="258891" y="334920"/>
                  <a:pt x="234950" y="342900"/>
                </a:cubicBezTo>
                <a:cubicBezTo>
                  <a:pt x="233892" y="346075"/>
                  <a:pt x="232656" y="349196"/>
                  <a:pt x="231775" y="352425"/>
                </a:cubicBezTo>
                <a:cubicBezTo>
                  <a:pt x="229479" y="360845"/>
                  <a:pt x="228185" y="369546"/>
                  <a:pt x="225425" y="377825"/>
                </a:cubicBezTo>
                <a:cubicBezTo>
                  <a:pt x="223308" y="384175"/>
                  <a:pt x="224644" y="393162"/>
                  <a:pt x="219075" y="396875"/>
                </a:cubicBezTo>
                <a:lnTo>
                  <a:pt x="209550" y="403225"/>
                </a:lnTo>
                <a:cubicBezTo>
                  <a:pt x="194823" y="398316"/>
                  <a:pt x="187820" y="394538"/>
                  <a:pt x="168275" y="403225"/>
                </a:cubicBezTo>
                <a:cubicBezTo>
                  <a:pt x="165217" y="404584"/>
                  <a:pt x="170531" y="409532"/>
                  <a:pt x="171450" y="412750"/>
                </a:cubicBezTo>
                <a:cubicBezTo>
                  <a:pt x="176066" y="428907"/>
                  <a:pt x="170003" y="423909"/>
                  <a:pt x="184150" y="428625"/>
                </a:cubicBezTo>
                <a:cubicBezTo>
                  <a:pt x="189500" y="444676"/>
                  <a:pt x="195471" y="445879"/>
                  <a:pt x="184150" y="457200"/>
                </a:cubicBezTo>
                <a:cubicBezTo>
                  <a:pt x="181452" y="459898"/>
                  <a:pt x="177800" y="461433"/>
                  <a:pt x="174625" y="463550"/>
                </a:cubicBezTo>
                <a:cubicBezTo>
                  <a:pt x="173567" y="466725"/>
                  <a:pt x="173075" y="470149"/>
                  <a:pt x="171450" y="473075"/>
                </a:cubicBezTo>
                <a:cubicBezTo>
                  <a:pt x="167744" y="479746"/>
                  <a:pt x="161163" y="484885"/>
                  <a:pt x="158750" y="492125"/>
                </a:cubicBezTo>
                <a:lnTo>
                  <a:pt x="152400" y="511175"/>
                </a:lnTo>
                <a:cubicBezTo>
                  <a:pt x="151342" y="525992"/>
                  <a:pt x="153052" y="541272"/>
                  <a:pt x="149225" y="555625"/>
                </a:cubicBezTo>
                <a:cubicBezTo>
                  <a:pt x="148363" y="558859"/>
                  <a:pt x="141197" y="555807"/>
                  <a:pt x="139700" y="558800"/>
                </a:cubicBezTo>
                <a:cubicBezTo>
                  <a:pt x="138203" y="561793"/>
                  <a:pt x="141378" y="565332"/>
                  <a:pt x="142875" y="568325"/>
                </a:cubicBezTo>
                <a:cubicBezTo>
                  <a:pt x="155185" y="592944"/>
                  <a:pt x="144420" y="563434"/>
                  <a:pt x="152400" y="587375"/>
                </a:cubicBezTo>
                <a:cubicBezTo>
                  <a:pt x="144420" y="611316"/>
                  <a:pt x="156113" y="582734"/>
                  <a:pt x="139700" y="603250"/>
                </a:cubicBezTo>
                <a:cubicBezTo>
                  <a:pt x="137609" y="605863"/>
                  <a:pt x="138022" y="609782"/>
                  <a:pt x="136525" y="612775"/>
                </a:cubicBezTo>
                <a:cubicBezTo>
                  <a:pt x="124215" y="637394"/>
                  <a:pt x="134980" y="607884"/>
                  <a:pt x="127000" y="631825"/>
                </a:cubicBezTo>
                <a:cubicBezTo>
                  <a:pt x="131005" y="663867"/>
                  <a:pt x="127477" y="649130"/>
                  <a:pt x="136525" y="676275"/>
                </a:cubicBezTo>
                <a:lnTo>
                  <a:pt x="139700" y="685800"/>
                </a:lnTo>
                <a:cubicBezTo>
                  <a:pt x="140758" y="693208"/>
                  <a:pt x="142875" y="700541"/>
                  <a:pt x="142875" y="708025"/>
                </a:cubicBezTo>
                <a:cubicBezTo>
                  <a:pt x="142875" y="718608"/>
                  <a:pt x="138642" y="718608"/>
                  <a:pt x="130175" y="720725"/>
                </a:cubicBezTo>
                <a:cubicBezTo>
                  <a:pt x="120633" y="723111"/>
                  <a:pt x="103424" y="724801"/>
                  <a:pt x="95250" y="730250"/>
                </a:cubicBezTo>
                <a:cubicBezTo>
                  <a:pt x="88900" y="734483"/>
                  <a:pt x="83604" y="741099"/>
                  <a:pt x="76200" y="742950"/>
                </a:cubicBezTo>
                <a:cubicBezTo>
                  <a:pt x="48704" y="749824"/>
                  <a:pt x="78472" y="741406"/>
                  <a:pt x="50800" y="752475"/>
                </a:cubicBezTo>
                <a:cubicBezTo>
                  <a:pt x="44585" y="754961"/>
                  <a:pt x="31750" y="758825"/>
                  <a:pt x="31750" y="758825"/>
                </a:cubicBezTo>
                <a:cubicBezTo>
                  <a:pt x="24342" y="757767"/>
                  <a:pt x="16863" y="757118"/>
                  <a:pt x="9525" y="755650"/>
                </a:cubicBezTo>
                <a:cubicBezTo>
                  <a:pt x="6243" y="754994"/>
                  <a:pt x="0" y="752475"/>
                  <a:pt x="0" y="752475"/>
                </a:cubicBezTo>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A24DD5CB-8B2A-A156-4C9B-A30CE544015F}"/>
              </a:ext>
            </a:extLst>
          </p:cNvPr>
          <p:cNvSpPr/>
          <p:nvPr/>
        </p:nvSpPr>
        <p:spPr>
          <a:xfrm>
            <a:off x="9440059" y="5032339"/>
            <a:ext cx="568325" cy="709268"/>
          </a:xfrm>
          <a:custGeom>
            <a:avLst/>
            <a:gdLst>
              <a:gd name="connsiteX0" fmla="*/ 561975 w 568325"/>
              <a:gd name="connsiteY0" fmla="*/ 574675 h 709268"/>
              <a:gd name="connsiteX1" fmla="*/ 555625 w 568325"/>
              <a:gd name="connsiteY1" fmla="*/ 590550 h 709268"/>
              <a:gd name="connsiteX2" fmla="*/ 561975 w 568325"/>
              <a:gd name="connsiteY2" fmla="*/ 650875 h 709268"/>
              <a:gd name="connsiteX3" fmla="*/ 568325 w 568325"/>
              <a:gd name="connsiteY3" fmla="*/ 660400 h 709268"/>
              <a:gd name="connsiteX4" fmla="*/ 565150 w 568325"/>
              <a:gd name="connsiteY4" fmla="*/ 673100 h 709268"/>
              <a:gd name="connsiteX5" fmla="*/ 546100 w 568325"/>
              <a:gd name="connsiteY5" fmla="*/ 685800 h 709268"/>
              <a:gd name="connsiteX6" fmla="*/ 498475 w 568325"/>
              <a:gd name="connsiteY6" fmla="*/ 679450 h 709268"/>
              <a:gd name="connsiteX7" fmla="*/ 479425 w 568325"/>
              <a:gd name="connsiteY7" fmla="*/ 666750 h 709268"/>
              <a:gd name="connsiteX8" fmla="*/ 469900 w 568325"/>
              <a:gd name="connsiteY8" fmla="*/ 660400 h 709268"/>
              <a:gd name="connsiteX9" fmla="*/ 460375 w 568325"/>
              <a:gd name="connsiteY9" fmla="*/ 654050 h 709268"/>
              <a:gd name="connsiteX10" fmla="*/ 431800 w 568325"/>
              <a:gd name="connsiteY10" fmla="*/ 644525 h 709268"/>
              <a:gd name="connsiteX11" fmla="*/ 422275 w 568325"/>
              <a:gd name="connsiteY11" fmla="*/ 641350 h 709268"/>
              <a:gd name="connsiteX12" fmla="*/ 412750 w 568325"/>
              <a:gd name="connsiteY12" fmla="*/ 638175 h 709268"/>
              <a:gd name="connsiteX13" fmla="*/ 387350 w 568325"/>
              <a:gd name="connsiteY13" fmla="*/ 641350 h 709268"/>
              <a:gd name="connsiteX14" fmla="*/ 374650 w 568325"/>
              <a:gd name="connsiteY14" fmla="*/ 657225 h 709268"/>
              <a:gd name="connsiteX15" fmla="*/ 365125 w 568325"/>
              <a:gd name="connsiteY15" fmla="*/ 666750 h 709268"/>
              <a:gd name="connsiteX16" fmla="*/ 355600 w 568325"/>
              <a:gd name="connsiteY16" fmla="*/ 685800 h 709268"/>
              <a:gd name="connsiteX17" fmla="*/ 352425 w 568325"/>
              <a:gd name="connsiteY17" fmla="*/ 708025 h 709268"/>
              <a:gd name="connsiteX18" fmla="*/ 336550 w 568325"/>
              <a:gd name="connsiteY18" fmla="*/ 704850 h 709268"/>
              <a:gd name="connsiteX19" fmla="*/ 314325 w 568325"/>
              <a:gd name="connsiteY19" fmla="*/ 701675 h 709268"/>
              <a:gd name="connsiteX20" fmla="*/ 304800 w 568325"/>
              <a:gd name="connsiteY20" fmla="*/ 698500 h 709268"/>
              <a:gd name="connsiteX21" fmla="*/ 292100 w 568325"/>
              <a:gd name="connsiteY21" fmla="*/ 679450 h 709268"/>
              <a:gd name="connsiteX22" fmla="*/ 279400 w 568325"/>
              <a:gd name="connsiteY22" fmla="*/ 650875 h 709268"/>
              <a:gd name="connsiteX23" fmla="*/ 276225 w 568325"/>
              <a:gd name="connsiteY23" fmla="*/ 641350 h 709268"/>
              <a:gd name="connsiteX24" fmla="*/ 273050 w 568325"/>
              <a:gd name="connsiteY24" fmla="*/ 631825 h 709268"/>
              <a:gd name="connsiteX25" fmla="*/ 263525 w 568325"/>
              <a:gd name="connsiteY25" fmla="*/ 625475 h 709268"/>
              <a:gd name="connsiteX26" fmla="*/ 276225 w 568325"/>
              <a:gd name="connsiteY26" fmla="*/ 606425 h 709268"/>
              <a:gd name="connsiteX27" fmla="*/ 288925 w 568325"/>
              <a:gd name="connsiteY27" fmla="*/ 587375 h 709268"/>
              <a:gd name="connsiteX28" fmla="*/ 279400 w 568325"/>
              <a:gd name="connsiteY28" fmla="*/ 558800 h 709268"/>
              <a:gd name="connsiteX29" fmla="*/ 269875 w 568325"/>
              <a:gd name="connsiteY29" fmla="*/ 552450 h 709268"/>
              <a:gd name="connsiteX30" fmla="*/ 263525 w 568325"/>
              <a:gd name="connsiteY30" fmla="*/ 517525 h 709268"/>
              <a:gd name="connsiteX31" fmla="*/ 257175 w 568325"/>
              <a:gd name="connsiteY31" fmla="*/ 495300 h 709268"/>
              <a:gd name="connsiteX32" fmla="*/ 254000 w 568325"/>
              <a:gd name="connsiteY32" fmla="*/ 466725 h 709268"/>
              <a:gd name="connsiteX33" fmla="*/ 231775 w 568325"/>
              <a:gd name="connsiteY33" fmla="*/ 441325 h 709268"/>
              <a:gd name="connsiteX34" fmla="*/ 225425 w 568325"/>
              <a:gd name="connsiteY34" fmla="*/ 431800 h 709268"/>
              <a:gd name="connsiteX35" fmla="*/ 215900 w 568325"/>
              <a:gd name="connsiteY35" fmla="*/ 425450 h 709268"/>
              <a:gd name="connsiteX36" fmla="*/ 203200 w 568325"/>
              <a:gd name="connsiteY36" fmla="*/ 412750 h 709268"/>
              <a:gd name="connsiteX37" fmla="*/ 196850 w 568325"/>
              <a:gd name="connsiteY37" fmla="*/ 403225 h 709268"/>
              <a:gd name="connsiteX38" fmla="*/ 177800 w 568325"/>
              <a:gd name="connsiteY38" fmla="*/ 396875 h 709268"/>
              <a:gd name="connsiteX39" fmla="*/ 158750 w 568325"/>
              <a:gd name="connsiteY39" fmla="*/ 387350 h 709268"/>
              <a:gd name="connsiteX40" fmla="*/ 149225 w 568325"/>
              <a:gd name="connsiteY40" fmla="*/ 381000 h 709268"/>
              <a:gd name="connsiteX41" fmla="*/ 130175 w 568325"/>
              <a:gd name="connsiteY41" fmla="*/ 374650 h 709268"/>
              <a:gd name="connsiteX42" fmla="*/ 120650 w 568325"/>
              <a:gd name="connsiteY42" fmla="*/ 371475 h 709268"/>
              <a:gd name="connsiteX43" fmla="*/ 114300 w 568325"/>
              <a:gd name="connsiteY43" fmla="*/ 361950 h 709268"/>
              <a:gd name="connsiteX44" fmla="*/ 98425 w 568325"/>
              <a:gd name="connsiteY44" fmla="*/ 346075 h 709268"/>
              <a:gd name="connsiteX45" fmla="*/ 95250 w 568325"/>
              <a:gd name="connsiteY45" fmla="*/ 336550 h 709268"/>
              <a:gd name="connsiteX46" fmla="*/ 92075 w 568325"/>
              <a:gd name="connsiteY46" fmla="*/ 320675 h 709268"/>
              <a:gd name="connsiteX47" fmla="*/ 73025 w 568325"/>
              <a:gd name="connsiteY47" fmla="*/ 304800 h 709268"/>
              <a:gd name="connsiteX48" fmla="*/ 41275 w 568325"/>
              <a:gd name="connsiteY48" fmla="*/ 273050 h 709268"/>
              <a:gd name="connsiteX49" fmla="*/ 31750 w 568325"/>
              <a:gd name="connsiteY49" fmla="*/ 266700 h 709268"/>
              <a:gd name="connsiteX50" fmla="*/ 28575 w 568325"/>
              <a:gd name="connsiteY50" fmla="*/ 257175 h 709268"/>
              <a:gd name="connsiteX51" fmla="*/ 15875 w 568325"/>
              <a:gd name="connsiteY51" fmla="*/ 238125 h 709268"/>
              <a:gd name="connsiteX52" fmla="*/ 9525 w 568325"/>
              <a:gd name="connsiteY52" fmla="*/ 219075 h 709268"/>
              <a:gd name="connsiteX53" fmla="*/ 3175 w 568325"/>
              <a:gd name="connsiteY53" fmla="*/ 200025 h 709268"/>
              <a:gd name="connsiteX54" fmla="*/ 0 w 568325"/>
              <a:gd name="connsiteY54" fmla="*/ 190500 h 709268"/>
              <a:gd name="connsiteX55" fmla="*/ 6350 w 568325"/>
              <a:gd name="connsiteY55" fmla="*/ 171450 h 709268"/>
              <a:gd name="connsiteX56" fmla="*/ 12700 w 568325"/>
              <a:gd name="connsiteY56" fmla="*/ 161925 h 709268"/>
              <a:gd name="connsiteX57" fmla="*/ 22225 w 568325"/>
              <a:gd name="connsiteY57" fmla="*/ 130175 h 709268"/>
              <a:gd name="connsiteX58" fmla="*/ 28575 w 568325"/>
              <a:gd name="connsiteY58" fmla="*/ 111125 h 709268"/>
              <a:gd name="connsiteX59" fmla="*/ 34925 w 568325"/>
              <a:gd name="connsiteY59" fmla="*/ 101600 h 709268"/>
              <a:gd name="connsiteX60" fmla="*/ 41275 w 568325"/>
              <a:gd name="connsiteY60" fmla="*/ 79375 h 709268"/>
              <a:gd name="connsiteX61" fmla="*/ 44450 w 568325"/>
              <a:gd name="connsiteY61" fmla="*/ 69850 h 709268"/>
              <a:gd name="connsiteX62" fmla="*/ 47625 w 568325"/>
              <a:gd name="connsiteY62" fmla="*/ 57150 h 709268"/>
              <a:gd name="connsiteX63" fmla="*/ 53975 w 568325"/>
              <a:gd name="connsiteY63" fmla="*/ 38100 h 709268"/>
              <a:gd name="connsiteX64" fmla="*/ 60325 w 568325"/>
              <a:gd name="connsiteY64" fmla="*/ 19050 h 709268"/>
              <a:gd name="connsiteX65" fmla="*/ 63500 w 568325"/>
              <a:gd name="connsiteY65" fmla="*/ 9525 h 709268"/>
              <a:gd name="connsiteX66" fmla="*/ 66675 w 568325"/>
              <a:gd name="connsiteY66" fmla="*/ 0 h 709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68325" h="709268">
                <a:moveTo>
                  <a:pt x="561975" y="574675"/>
                </a:moveTo>
                <a:cubicBezTo>
                  <a:pt x="559858" y="579967"/>
                  <a:pt x="555896" y="584857"/>
                  <a:pt x="555625" y="590550"/>
                </a:cubicBezTo>
                <a:cubicBezTo>
                  <a:pt x="555448" y="594273"/>
                  <a:pt x="554137" y="635199"/>
                  <a:pt x="561975" y="650875"/>
                </a:cubicBezTo>
                <a:cubicBezTo>
                  <a:pt x="563682" y="654288"/>
                  <a:pt x="566208" y="657225"/>
                  <a:pt x="568325" y="660400"/>
                </a:cubicBezTo>
                <a:cubicBezTo>
                  <a:pt x="567267" y="664633"/>
                  <a:pt x="568023" y="669816"/>
                  <a:pt x="565150" y="673100"/>
                </a:cubicBezTo>
                <a:cubicBezTo>
                  <a:pt x="560124" y="678843"/>
                  <a:pt x="546100" y="685800"/>
                  <a:pt x="546100" y="685800"/>
                </a:cubicBezTo>
                <a:cubicBezTo>
                  <a:pt x="543398" y="685575"/>
                  <a:pt x="509918" y="685807"/>
                  <a:pt x="498475" y="679450"/>
                </a:cubicBezTo>
                <a:cubicBezTo>
                  <a:pt x="491804" y="675744"/>
                  <a:pt x="485775" y="670983"/>
                  <a:pt x="479425" y="666750"/>
                </a:cubicBezTo>
                <a:lnTo>
                  <a:pt x="469900" y="660400"/>
                </a:lnTo>
                <a:cubicBezTo>
                  <a:pt x="466725" y="658283"/>
                  <a:pt x="463995" y="655257"/>
                  <a:pt x="460375" y="654050"/>
                </a:cubicBezTo>
                <a:lnTo>
                  <a:pt x="431800" y="644525"/>
                </a:lnTo>
                <a:lnTo>
                  <a:pt x="422275" y="641350"/>
                </a:lnTo>
                <a:lnTo>
                  <a:pt x="412750" y="638175"/>
                </a:lnTo>
                <a:cubicBezTo>
                  <a:pt x="404283" y="639233"/>
                  <a:pt x="395582" y="639105"/>
                  <a:pt x="387350" y="641350"/>
                </a:cubicBezTo>
                <a:cubicBezTo>
                  <a:pt x="372886" y="645295"/>
                  <a:pt x="380922" y="647818"/>
                  <a:pt x="374650" y="657225"/>
                </a:cubicBezTo>
                <a:cubicBezTo>
                  <a:pt x="372159" y="660961"/>
                  <a:pt x="368000" y="663301"/>
                  <a:pt x="365125" y="666750"/>
                </a:cubicBezTo>
                <a:cubicBezTo>
                  <a:pt x="358286" y="674956"/>
                  <a:pt x="358782" y="676254"/>
                  <a:pt x="355600" y="685800"/>
                </a:cubicBezTo>
                <a:cubicBezTo>
                  <a:pt x="354542" y="693208"/>
                  <a:pt x="357717" y="702733"/>
                  <a:pt x="352425" y="708025"/>
                </a:cubicBezTo>
                <a:cubicBezTo>
                  <a:pt x="348609" y="711841"/>
                  <a:pt x="341873" y="705737"/>
                  <a:pt x="336550" y="704850"/>
                </a:cubicBezTo>
                <a:cubicBezTo>
                  <a:pt x="329168" y="703620"/>
                  <a:pt x="321733" y="702733"/>
                  <a:pt x="314325" y="701675"/>
                </a:cubicBezTo>
                <a:cubicBezTo>
                  <a:pt x="311150" y="700617"/>
                  <a:pt x="307167" y="700867"/>
                  <a:pt x="304800" y="698500"/>
                </a:cubicBezTo>
                <a:cubicBezTo>
                  <a:pt x="299404" y="693104"/>
                  <a:pt x="296333" y="685800"/>
                  <a:pt x="292100" y="679450"/>
                </a:cubicBezTo>
                <a:cubicBezTo>
                  <a:pt x="282037" y="664356"/>
                  <a:pt x="286957" y="673545"/>
                  <a:pt x="279400" y="650875"/>
                </a:cubicBezTo>
                <a:lnTo>
                  <a:pt x="276225" y="641350"/>
                </a:lnTo>
                <a:cubicBezTo>
                  <a:pt x="275167" y="638175"/>
                  <a:pt x="275835" y="633681"/>
                  <a:pt x="273050" y="631825"/>
                </a:cubicBezTo>
                <a:lnTo>
                  <a:pt x="263525" y="625475"/>
                </a:lnTo>
                <a:cubicBezTo>
                  <a:pt x="270133" y="599044"/>
                  <a:pt x="260877" y="623966"/>
                  <a:pt x="276225" y="606425"/>
                </a:cubicBezTo>
                <a:cubicBezTo>
                  <a:pt x="281251" y="600682"/>
                  <a:pt x="288925" y="587375"/>
                  <a:pt x="288925" y="587375"/>
                </a:cubicBezTo>
                <a:cubicBezTo>
                  <a:pt x="286796" y="574603"/>
                  <a:pt x="288329" y="567729"/>
                  <a:pt x="279400" y="558800"/>
                </a:cubicBezTo>
                <a:cubicBezTo>
                  <a:pt x="276702" y="556102"/>
                  <a:pt x="273050" y="554567"/>
                  <a:pt x="269875" y="552450"/>
                </a:cubicBezTo>
                <a:cubicBezTo>
                  <a:pt x="262674" y="523645"/>
                  <a:pt x="271109" y="559238"/>
                  <a:pt x="263525" y="517525"/>
                </a:cubicBezTo>
                <a:cubicBezTo>
                  <a:pt x="261930" y="508754"/>
                  <a:pt x="259895" y="503461"/>
                  <a:pt x="257175" y="495300"/>
                </a:cubicBezTo>
                <a:cubicBezTo>
                  <a:pt x="256117" y="485775"/>
                  <a:pt x="257031" y="475817"/>
                  <a:pt x="254000" y="466725"/>
                </a:cubicBezTo>
                <a:cubicBezTo>
                  <a:pt x="248708" y="450850"/>
                  <a:pt x="242887" y="448733"/>
                  <a:pt x="231775" y="441325"/>
                </a:cubicBezTo>
                <a:cubicBezTo>
                  <a:pt x="229658" y="438150"/>
                  <a:pt x="228123" y="434498"/>
                  <a:pt x="225425" y="431800"/>
                </a:cubicBezTo>
                <a:cubicBezTo>
                  <a:pt x="222727" y="429102"/>
                  <a:pt x="218284" y="428430"/>
                  <a:pt x="215900" y="425450"/>
                </a:cubicBezTo>
                <a:cubicBezTo>
                  <a:pt x="203585" y="410056"/>
                  <a:pt x="223982" y="419677"/>
                  <a:pt x="203200" y="412750"/>
                </a:cubicBezTo>
                <a:cubicBezTo>
                  <a:pt x="201083" y="409575"/>
                  <a:pt x="200086" y="405247"/>
                  <a:pt x="196850" y="403225"/>
                </a:cubicBezTo>
                <a:cubicBezTo>
                  <a:pt x="191174" y="399677"/>
                  <a:pt x="183369" y="400588"/>
                  <a:pt x="177800" y="396875"/>
                </a:cubicBezTo>
                <a:cubicBezTo>
                  <a:pt x="150503" y="378677"/>
                  <a:pt x="185040" y="400495"/>
                  <a:pt x="158750" y="387350"/>
                </a:cubicBezTo>
                <a:cubicBezTo>
                  <a:pt x="155337" y="385643"/>
                  <a:pt x="152712" y="382550"/>
                  <a:pt x="149225" y="381000"/>
                </a:cubicBezTo>
                <a:cubicBezTo>
                  <a:pt x="143108" y="378282"/>
                  <a:pt x="136525" y="376767"/>
                  <a:pt x="130175" y="374650"/>
                </a:cubicBezTo>
                <a:lnTo>
                  <a:pt x="120650" y="371475"/>
                </a:lnTo>
                <a:cubicBezTo>
                  <a:pt x="118533" y="368300"/>
                  <a:pt x="116998" y="364648"/>
                  <a:pt x="114300" y="361950"/>
                </a:cubicBezTo>
                <a:cubicBezTo>
                  <a:pt x="101600" y="349250"/>
                  <a:pt x="106892" y="363008"/>
                  <a:pt x="98425" y="346075"/>
                </a:cubicBezTo>
                <a:cubicBezTo>
                  <a:pt x="96928" y="343082"/>
                  <a:pt x="96062" y="339797"/>
                  <a:pt x="95250" y="336550"/>
                </a:cubicBezTo>
                <a:cubicBezTo>
                  <a:pt x="93941" y="331315"/>
                  <a:pt x="94488" y="325502"/>
                  <a:pt x="92075" y="320675"/>
                </a:cubicBezTo>
                <a:cubicBezTo>
                  <a:pt x="89019" y="314563"/>
                  <a:pt x="78495" y="308447"/>
                  <a:pt x="73025" y="304800"/>
                </a:cubicBezTo>
                <a:cubicBezTo>
                  <a:pt x="56092" y="279400"/>
                  <a:pt x="66675" y="289983"/>
                  <a:pt x="41275" y="273050"/>
                </a:cubicBezTo>
                <a:lnTo>
                  <a:pt x="31750" y="266700"/>
                </a:lnTo>
                <a:cubicBezTo>
                  <a:pt x="30692" y="263525"/>
                  <a:pt x="30200" y="260101"/>
                  <a:pt x="28575" y="257175"/>
                </a:cubicBezTo>
                <a:cubicBezTo>
                  <a:pt x="24869" y="250504"/>
                  <a:pt x="18288" y="245365"/>
                  <a:pt x="15875" y="238125"/>
                </a:cubicBezTo>
                <a:lnTo>
                  <a:pt x="9525" y="219075"/>
                </a:lnTo>
                <a:lnTo>
                  <a:pt x="3175" y="200025"/>
                </a:lnTo>
                <a:lnTo>
                  <a:pt x="0" y="190500"/>
                </a:lnTo>
                <a:cubicBezTo>
                  <a:pt x="2117" y="184150"/>
                  <a:pt x="2637" y="177019"/>
                  <a:pt x="6350" y="171450"/>
                </a:cubicBezTo>
                <a:cubicBezTo>
                  <a:pt x="8467" y="168275"/>
                  <a:pt x="11150" y="165412"/>
                  <a:pt x="12700" y="161925"/>
                </a:cubicBezTo>
                <a:cubicBezTo>
                  <a:pt x="19608" y="146382"/>
                  <a:pt x="17962" y="144383"/>
                  <a:pt x="22225" y="130175"/>
                </a:cubicBezTo>
                <a:cubicBezTo>
                  <a:pt x="24148" y="123764"/>
                  <a:pt x="24862" y="116694"/>
                  <a:pt x="28575" y="111125"/>
                </a:cubicBezTo>
                <a:cubicBezTo>
                  <a:pt x="30692" y="107950"/>
                  <a:pt x="33218" y="105013"/>
                  <a:pt x="34925" y="101600"/>
                </a:cubicBezTo>
                <a:cubicBezTo>
                  <a:pt x="37463" y="96525"/>
                  <a:pt x="39919" y="84122"/>
                  <a:pt x="41275" y="79375"/>
                </a:cubicBezTo>
                <a:cubicBezTo>
                  <a:pt x="42194" y="76157"/>
                  <a:pt x="43531" y="73068"/>
                  <a:pt x="44450" y="69850"/>
                </a:cubicBezTo>
                <a:cubicBezTo>
                  <a:pt x="45649" y="65654"/>
                  <a:pt x="46371" y="61330"/>
                  <a:pt x="47625" y="57150"/>
                </a:cubicBezTo>
                <a:cubicBezTo>
                  <a:pt x="49548" y="50739"/>
                  <a:pt x="51858" y="44450"/>
                  <a:pt x="53975" y="38100"/>
                </a:cubicBezTo>
                <a:lnTo>
                  <a:pt x="60325" y="19050"/>
                </a:lnTo>
                <a:lnTo>
                  <a:pt x="63500" y="9525"/>
                </a:lnTo>
                <a:lnTo>
                  <a:pt x="66675" y="0"/>
                </a:lnTo>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eeform 19">
            <a:extLst>
              <a:ext uri="{FF2B5EF4-FFF2-40B4-BE49-F238E27FC236}">
                <a16:creationId xmlns:a16="http://schemas.microsoft.com/office/drawing/2014/main" id="{45F473E7-AB62-15D5-5316-A3D8DFC1DE22}"/>
              </a:ext>
            </a:extLst>
          </p:cNvPr>
          <p:cNvSpPr/>
          <p:nvPr/>
        </p:nvSpPr>
        <p:spPr>
          <a:xfrm>
            <a:off x="9093984" y="4260814"/>
            <a:ext cx="425450" cy="777875"/>
          </a:xfrm>
          <a:custGeom>
            <a:avLst/>
            <a:gdLst>
              <a:gd name="connsiteX0" fmla="*/ 425450 w 425450"/>
              <a:gd name="connsiteY0" fmla="*/ 777875 h 777875"/>
              <a:gd name="connsiteX1" fmla="*/ 371475 w 425450"/>
              <a:gd name="connsiteY1" fmla="*/ 768350 h 777875"/>
              <a:gd name="connsiteX2" fmla="*/ 358775 w 425450"/>
              <a:gd name="connsiteY2" fmla="*/ 762000 h 777875"/>
              <a:gd name="connsiteX3" fmla="*/ 339725 w 425450"/>
              <a:gd name="connsiteY3" fmla="*/ 755650 h 777875"/>
              <a:gd name="connsiteX4" fmla="*/ 327025 w 425450"/>
              <a:gd name="connsiteY4" fmla="*/ 752475 h 777875"/>
              <a:gd name="connsiteX5" fmla="*/ 307975 w 425450"/>
              <a:gd name="connsiteY5" fmla="*/ 746125 h 777875"/>
              <a:gd name="connsiteX6" fmla="*/ 288925 w 425450"/>
              <a:gd name="connsiteY6" fmla="*/ 749300 h 777875"/>
              <a:gd name="connsiteX7" fmla="*/ 285750 w 425450"/>
              <a:gd name="connsiteY7" fmla="*/ 758825 h 777875"/>
              <a:gd name="connsiteX8" fmla="*/ 276225 w 425450"/>
              <a:gd name="connsiteY8" fmla="*/ 765175 h 777875"/>
              <a:gd name="connsiteX9" fmla="*/ 241300 w 425450"/>
              <a:gd name="connsiteY9" fmla="*/ 755650 h 777875"/>
              <a:gd name="connsiteX10" fmla="*/ 234950 w 425450"/>
              <a:gd name="connsiteY10" fmla="*/ 736600 h 777875"/>
              <a:gd name="connsiteX11" fmla="*/ 231775 w 425450"/>
              <a:gd name="connsiteY11" fmla="*/ 727075 h 777875"/>
              <a:gd name="connsiteX12" fmla="*/ 231775 w 425450"/>
              <a:gd name="connsiteY12" fmla="*/ 612775 h 777875"/>
              <a:gd name="connsiteX13" fmla="*/ 206375 w 425450"/>
              <a:gd name="connsiteY13" fmla="*/ 590550 h 777875"/>
              <a:gd name="connsiteX14" fmla="*/ 196850 w 425450"/>
              <a:gd name="connsiteY14" fmla="*/ 584200 h 777875"/>
              <a:gd name="connsiteX15" fmla="*/ 187325 w 425450"/>
              <a:gd name="connsiteY15" fmla="*/ 577850 h 777875"/>
              <a:gd name="connsiteX16" fmla="*/ 165100 w 425450"/>
              <a:gd name="connsiteY16" fmla="*/ 549275 h 777875"/>
              <a:gd name="connsiteX17" fmla="*/ 146050 w 425450"/>
              <a:gd name="connsiteY17" fmla="*/ 539750 h 777875"/>
              <a:gd name="connsiteX18" fmla="*/ 117475 w 425450"/>
              <a:gd name="connsiteY18" fmla="*/ 517525 h 777875"/>
              <a:gd name="connsiteX19" fmla="*/ 104775 w 425450"/>
              <a:gd name="connsiteY19" fmla="*/ 498475 h 777875"/>
              <a:gd name="connsiteX20" fmla="*/ 85725 w 425450"/>
              <a:gd name="connsiteY20" fmla="*/ 479425 h 777875"/>
              <a:gd name="connsiteX21" fmla="*/ 63500 w 425450"/>
              <a:gd name="connsiteY21" fmla="*/ 463550 h 777875"/>
              <a:gd name="connsiteX22" fmla="*/ 53975 w 425450"/>
              <a:gd name="connsiteY22" fmla="*/ 460375 h 777875"/>
              <a:gd name="connsiteX23" fmla="*/ 44450 w 425450"/>
              <a:gd name="connsiteY23" fmla="*/ 450850 h 777875"/>
              <a:gd name="connsiteX24" fmla="*/ 34925 w 425450"/>
              <a:gd name="connsiteY24" fmla="*/ 444500 h 777875"/>
              <a:gd name="connsiteX25" fmla="*/ 22225 w 425450"/>
              <a:gd name="connsiteY25" fmla="*/ 425450 h 777875"/>
              <a:gd name="connsiteX26" fmla="*/ 15875 w 425450"/>
              <a:gd name="connsiteY26" fmla="*/ 365125 h 777875"/>
              <a:gd name="connsiteX27" fmla="*/ 12700 w 425450"/>
              <a:gd name="connsiteY27" fmla="*/ 355600 h 777875"/>
              <a:gd name="connsiteX28" fmla="*/ 9525 w 425450"/>
              <a:gd name="connsiteY28" fmla="*/ 342900 h 777875"/>
              <a:gd name="connsiteX29" fmla="*/ 0 w 425450"/>
              <a:gd name="connsiteY29" fmla="*/ 273050 h 777875"/>
              <a:gd name="connsiteX30" fmla="*/ 3175 w 425450"/>
              <a:gd name="connsiteY30" fmla="*/ 260350 h 777875"/>
              <a:gd name="connsiteX31" fmla="*/ 9525 w 425450"/>
              <a:gd name="connsiteY31" fmla="*/ 231775 h 777875"/>
              <a:gd name="connsiteX32" fmla="*/ 15875 w 425450"/>
              <a:gd name="connsiteY32" fmla="*/ 212725 h 777875"/>
              <a:gd name="connsiteX33" fmla="*/ 22225 w 425450"/>
              <a:gd name="connsiteY33" fmla="*/ 190500 h 777875"/>
              <a:gd name="connsiteX34" fmla="*/ 41275 w 425450"/>
              <a:gd name="connsiteY34" fmla="*/ 152400 h 777875"/>
              <a:gd name="connsiteX35" fmla="*/ 44450 w 425450"/>
              <a:gd name="connsiteY35" fmla="*/ 142875 h 777875"/>
              <a:gd name="connsiteX36" fmla="*/ 47625 w 425450"/>
              <a:gd name="connsiteY36" fmla="*/ 107950 h 777875"/>
              <a:gd name="connsiteX37" fmla="*/ 73025 w 425450"/>
              <a:gd name="connsiteY37" fmla="*/ 104775 h 777875"/>
              <a:gd name="connsiteX38" fmla="*/ 92075 w 425450"/>
              <a:gd name="connsiteY38" fmla="*/ 95250 h 777875"/>
              <a:gd name="connsiteX39" fmla="*/ 101600 w 425450"/>
              <a:gd name="connsiteY39" fmla="*/ 76200 h 777875"/>
              <a:gd name="connsiteX40" fmla="*/ 107950 w 425450"/>
              <a:gd name="connsiteY40" fmla="*/ 66675 h 777875"/>
              <a:gd name="connsiteX41" fmla="*/ 111125 w 425450"/>
              <a:gd name="connsiteY41" fmla="*/ 57150 h 777875"/>
              <a:gd name="connsiteX42" fmla="*/ 123825 w 425450"/>
              <a:gd name="connsiteY42" fmla="*/ 38100 h 777875"/>
              <a:gd name="connsiteX43" fmla="*/ 133350 w 425450"/>
              <a:gd name="connsiteY43" fmla="*/ 19050 h 777875"/>
              <a:gd name="connsiteX44" fmla="*/ 133350 w 425450"/>
              <a:gd name="connsiteY44" fmla="*/ 0 h 77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25450" h="777875">
                <a:moveTo>
                  <a:pt x="425450" y="777875"/>
                </a:moveTo>
                <a:cubicBezTo>
                  <a:pt x="407458" y="774700"/>
                  <a:pt x="389248" y="772582"/>
                  <a:pt x="371475" y="768350"/>
                </a:cubicBezTo>
                <a:cubicBezTo>
                  <a:pt x="366871" y="767254"/>
                  <a:pt x="363169" y="763758"/>
                  <a:pt x="358775" y="762000"/>
                </a:cubicBezTo>
                <a:cubicBezTo>
                  <a:pt x="352560" y="759514"/>
                  <a:pt x="346219" y="757273"/>
                  <a:pt x="339725" y="755650"/>
                </a:cubicBezTo>
                <a:cubicBezTo>
                  <a:pt x="335492" y="754592"/>
                  <a:pt x="331205" y="753729"/>
                  <a:pt x="327025" y="752475"/>
                </a:cubicBezTo>
                <a:cubicBezTo>
                  <a:pt x="320614" y="750552"/>
                  <a:pt x="307975" y="746125"/>
                  <a:pt x="307975" y="746125"/>
                </a:cubicBezTo>
                <a:cubicBezTo>
                  <a:pt x="301625" y="747183"/>
                  <a:pt x="294514" y="746106"/>
                  <a:pt x="288925" y="749300"/>
                </a:cubicBezTo>
                <a:cubicBezTo>
                  <a:pt x="286019" y="750960"/>
                  <a:pt x="287841" y="756212"/>
                  <a:pt x="285750" y="758825"/>
                </a:cubicBezTo>
                <a:cubicBezTo>
                  <a:pt x="283366" y="761805"/>
                  <a:pt x="279400" y="763058"/>
                  <a:pt x="276225" y="765175"/>
                </a:cubicBezTo>
                <a:cubicBezTo>
                  <a:pt x="270561" y="764467"/>
                  <a:pt x="247405" y="765418"/>
                  <a:pt x="241300" y="755650"/>
                </a:cubicBezTo>
                <a:cubicBezTo>
                  <a:pt x="237752" y="749974"/>
                  <a:pt x="237067" y="742950"/>
                  <a:pt x="234950" y="736600"/>
                </a:cubicBezTo>
                <a:lnTo>
                  <a:pt x="231775" y="727075"/>
                </a:lnTo>
                <a:cubicBezTo>
                  <a:pt x="233140" y="695688"/>
                  <a:pt x="238183" y="646953"/>
                  <a:pt x="231775" y="612775"/>
                </a:cubicBezTo>
                <a:cubicBezTo>
                  <a:pt x="229885" y="602696"/>
                  <a:pt x="211213" y="593775"/>
                  <a:pt x="206375" y="590550"/>
                </a:cubicBezTo>
                <a:lnTo>
                  <a:pt x="196850" y="584200"/>
                </a:lnTo>
                <a:lnTo>
                  <a:pt x="187325" y="577850"/>
                </a:lnTo>
                <a:cubicBezTo>
                  <a:pt x="178475" y="564575"/>
                  <a:pt x="176291" y="558601"/>
                  <a:pt x="165100" y="549275"/>
                </a:cubicBezTo>
                <a:cubicBezTo>
                  <a:pt x="148186" y="535180"/>
                  <a:pt x="163233" y="549296"/>
                  <a:pt x="146050" y="539750"/>
                </a:cubicBezTo>
                <a:cubicBezTo>
                  <a:pt x="128960" y="530256"/>
                  <a:pt x="129045" y="529095"/>
                  <a:pt x="117475" y="517525"/>
                </a:cubicBezTo>
                <a:cubicBezTo>
                  <a:pt x="111895" y="500786"/>
                  <a:pt x="117988" y="514330"/>
                  <a:pt x="104775" y="498475"/>
                </a:cubicBezTo>
                <a:cubicBezTo>
                  <a:pt x="89300" y="479904"/>
                  <a:pt x="110062" y="497678"/>
                  <a:pt x="85725" y="479425"/>
                </a:cubicBezTo>
                <a:cubicBezTo>
                  <a:pt x="80433" y="463550"/>
                  <a:pt x="85725" y="470958"/>
                  <a:pt x="63500" y="463550"/>
                </a:cubicBezTo>
                <a:lnTo>
                  <a:pt x="53975" y="460375"/>
                </a:lnTo>
                <a:cubicBezTo>
                  <a:pt x="50800" y="457200"/>
                  <a:pt x="47899" y="453725"/>
                  <a:pt x="44450" y="450850"/>
                </a:cubicBezTo>
                <a:cubicBezTo>
                  <a:pt x="41519" y="448407"/>
                  <a:pt x="37438" y="447372"/>
                  <a:pt x="34925" y="444500"/>
                </a:cubicBezTo>
                <a:cubicBezTo>
                  <a:pt x="29899" y="438757"/>
                  <a:pt x="22225" y="425450"/>
                  <a:pt x="22225" y="425450"/>
                </a:cubicBezTo>
                <a:cubicBezTo>
                  <a:pt x="20615" y="404525"/>
                  <a:pt x="20358" y="385298"/>
                  <a:pt x="15875" y="365125"/>
                </a:cubicBezTo>
                <a:cubicBezTo>
                  <a:pt x="15149" y="361858"/>
                  <a:pt x="13619" y="358818"/>
                  <a:pt x="12700" y="355600"/>
                </a:cubicBezTo>
                <a:cubicBezTo>
                  <a:pt x="11501" y="351404"/>
                  <a:pt x="10583" y="347133"/>
                  <a:pt x="9525" y="342900"/>
                </a:cubicBezTo>
                <a:cubicBezTo>
                  <a:pt x="2693" y="281413"/>
                  <a:pt x="7824" y="304345"/>
                  <a:pt x="0" y="273050"/>
                </a:cubicBezTo>
                <a:cubicBezTo>
                  <a:pt x="1058" y="268817"/>
                  <a:pt x="2228" y="264610"/>
                  <a:pt x="3175" y="260350"/>
                </a:cubicBezTo>
                <a:cubicBezTo>
                  <a:pt x="5765" y="248697"/>
                  <a:pt x="6207" y="242837"/>
                  <a:pt x="9525" y="231775"/>
                </a:cubicBezTo>
                <a:cubicBezTo>
                  <a:pt x="11448" y="225364"/>
                  <a:pt x="14252" y="219219"/>
                  <a:pt x="15875" y="212725"/>
                </a:cubicBezTo>
                <a:cubicBezTo>
                  <a:pt x="16622" y="209736"/>
                  <a:pt x="20155" y="194227"/>
                  <a:pt x="22225" y="190500"/>
                </a:cubicBezTo>
                <a:cubicBezTo>
                  <a:pt x="42741" y="153571"/>
                  <a:pt x="28913" y="189486"/>
                  <a:pt x="41275" y="152400"/>
                </a:cubicBezTo>
                <a:lnTo>
                  <a:pt x="44450" y="142875"/>
                </a:lnTo>
                <a:cubicBezTo>
                  <a:pt x="45508" y="131233"/>
                  <a:pt x="40611" y="117302"/>
                  <a:pt x="47625" y="107950"/>
                </a:cubicBezTo>
                <a:cubicBezTo>
                  <a:pt x="52745" y="101124"/>
                  <a:pt x="64630" y="106301"/>
                  <a:pt x="73025" y="104775"/>
                </a:cubicBezTo>
                <a:cubicBezTo>
                  <a:pt x="82062" y="103132"/>
                  <a:pt x="84449" y="100334"/>
                  <a:pt x="92075" y="95250"/>
                </a:cubicBezTo>
                <a:cubicBezTo>
                  <a:pt x="110273" y="67953"/>
                  <a:pt x="88455" y="102490"/>
                  <a:pt x="101600" y="76200"/>
                </a:cubicBezTo>
                <a:cubicBezTo>
                  <a:pt x="103307" y="72787"/>
                  <a:pt x="106243" y="70088"/>
                  <a:pt x="107950" y="66675"/>
                </a:cubicBezTo>
                <a:cubicBezTo>
                  <a:pt x="109447" y="63682"/>
                  <a:pt x="109500" y="60076"/>
                  <a:pt x="111125" y="57150"/>
                </a:cubicBezTo>
                <a:cubicBezTo>
                  <a:pt x="114831" y="50479"/>
                  <a:pt x="119592" y="44450"/>
                  <a:pt x="123825" y="38100"/>
                </a:cubicBezTo>
                <a:cubicBezTo>
                  <a:pt x="128035" y="31785"/>
                  <a:pt x="132474" y="26937"/>
                  <a:pt x="133350" y="19050"/>
                </a:cubicBezTo>
                <a:cubicBezTo>
                  <a:pt x="134051" y="12739"/>
                  <a:pt x="133350" y="6350"/>
                  <a:pt x="133350" y="0"/>
                </a:cubicBezTo>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B5317DA0-BB34-D75B-5A37-AD3F578E920F}"/>
              </a:ext>
            </a:extLst>
          </p:cNvPr>
          <p:cNvSpPr/>
          <p:nvPr/>
        </p:nvSpPr>
        <p:spPr>
          <a:xfrm>
            <a:off x="9209339" y="3635339"/>
            <a:ext cx="291045" cy="638175"/>
          </a:xfrm>
          <a:custGeom>
            <a:avLst/>
            <a:gdLst>
              <a:gd name="connsiteX0" fmla="*/ 8470 w 291045"/>
              <a:gd name="connsiteY0" fmla="*/ 638175 h 638175"/>
              <a:gd name="connsiteX1" fmla="*/ 33870 w 291045"/>
              <a:gd name="connsiteY1" fmla="*/ 612775 h 638175"/>
              <a:gd name="connsiteX2" fmla="*/ 37045 w 291045"/>
              <a:gd name="connsiteY2" fmla="*/ 603250 h 638175"/>
              <a:gd name="connsiteX3" fmla="*/ 43395 w 291045"/>
              <a:gd name="connsiteY3" fmla="*/ 593725 h 638175"/>
              <a:gd name="connsiteX4" fmla="*/ 49745 w 291045"/>
              <a:gd name="connsiteY4" fmla="*/ 574675 h 638175"/>
              <a:gd name="connsiteX5" fmla="*/ 56095 w 291045"/>
              <a:gd name="connsiteY5" fmla="*/ 555625 h 638175"/>
              <a:gd name="connsiteX6" fmla="*/ 59270 w 291045"/>
              <a:gd name="connsiteY6" fmla="*/ 546100 h 638175"/>
              <a:gd name="connsiteX7" fmla="*/ 65620 w 291045"/>
              <a:gd name="connsiteY7" fmla="*/ 536575 h 638175"/>
              <a:gd name="connsiteX8" fmla="*/ 62445 w 291045"/>
              <a:gd name="connsiteY8" fmla="*/ 514350 h 638175"/>
              <a:gd name="connsiteX9" fmla="*/ 52920 w 291045"/>
              <a:gd name="connsiteY9" fmla="*/ 511175 h 638175"/>
              <a:gd name="connsiteX10" fmla="*/ 33870 w 291045"/>
              <a:gd name="connsiteY10" fmla="*/ 498475 h 638175"/>
              <a:gd name="connsiteX11" fmla="*/ 24345 w 291045"/>
              <a:gd name="connsiteY11" fmla="*/ 492125 h 638175"/>
              <a:gd name="connsiteX12" fmla="*/ 14820 w 291045"/>
              <a:gd name="connsiteY12" fmla="*/ 485775 h 638175"/>
              <a:gd name="connsiteX13" fmla="*/ 5295 w 291045"/>
              <a:gd name="connsiteY13" fmla="*/ 431800 h 638175"/>
              <a:gd name="connsiteX14" fmla="*/ 14820 w 291045"/>
              <a:gd name="connsiteY14" fmla="*/ 422275 h 638175"/>
              <a:gd name="connsiteX15" fmla="*/ 27520 w 291045"/>
              <a:gd name="connsiteY15" fmla="*/ 403225 h 638175"/>
              <a:gd name="connsiteX16" fmla="*/ 33870 w 291045"/>
              <a:gd name="connsiteY16" fmla="*/ 393700 h 638175"/>
              <a:gd name="connsiteX17" fmla="*/ 97370 w 291045"/>
              <a:gd name="connsiteY17" fmla="*/ 390525 h 638175"/>
              <a:gd name="connsiteX18" fmla="*/ 132295 w 291045"/>
              <a:gd name="connsiteY18" fmla="*/ 384175 h 638175"/>
              <a:gd name="connsiteX19" fmla="*/ 141820 w 291045"/>
              <a:gd name="connsiteY19" fmla="*/ 381000 h 638175"/>
              <a:gd name="connsiteX20" fmla="*/ 151345 w 291045"/>
              <a:gd name="connsiteY20" fmla="*/ 374650 h 638175"/>
              <a:gd name="connsiteX21" fmla="*/ 160870 w 291045"/>
              <a:gd name="connsiteY21" fmla="*/ 371475 h 638175"/>
              <a:gd name="connsiteX22" fmla="*/ 189445 w 291045"/>
              <a:gd name="connsiteY22" fmla="*/ 352425 h 638175"/>
              <a:gd name="connsiteX23" fmla="*/ 198970 w 291045"/>
              <a:gd name="connsiteY23" fmla="*/ 346075 h 638175"/>
              <a:gd name="connsiteX24" fmla="*/ 218020 w 291045"/>
              <a:gd name="connsiteY24" fmla="*/ 339725 h 638175"/>
              <a:gd name="connsiteX25" fmla="*/ 237070 w 291045"/>
              <a:gd name="connsiteY25" fmla="*/ 327025 h 638175"/>
              <a:gd name="connsiteX26" fmla="*/ 237070 w 291045"/>
              <a:gd name="connsiteY26" fmla="*/ 285750 h 638175"/>
              <a:gd name="connsiteX27" fmla="*/ 240245 w 291045"/>
              <a:gd name="connsiteY27" fmla="*/ 266700 h 638175"/>
              <a:gd name="connsiteX28" fmla="*/ 256120 w 291045"/>
              <a:gd name="connsiteY28" fmla="*/ 250825 h 638175"/>
              <a:gd name="connsiteX29" fmla="*/ 268820 w 291045"/>
              <a:gd name="connsiteY29" fmla="*/ 247650 h 638175"/>
              <a:gd name="connsiteX30" fmla="*/ 278345 w 291045"/>
              <a:gd name="connsiteY30" fmla="*/ 244475 h 638175"/>
              <a:gd name="connsiteX31" fmla="*/ 284695 w 291045"/>
              <a:gd name="connsiteY31" fmla="*/ 234950 h 638175"/>
              <a:gd name="connsiteX32" fmla="*/ 291045 w 291045"/>
              <a:gd name="connsiteY32" fmla="*/ 196850 h 638175"/>
              <a:gd name="connsiteX33" fmla="*/ 287870 w 291045"/>
              <a:gd name="connsiteY33" fmla="*/ 117475 h 638175"/>
              <a:gd name="connsiteX34" fmla="*/ 278345 w 291045"/>
              <a:gd name="connsiteY34" fmla="*/ 114300 h 638175"/>
              <a:gd name="connsiteX35" fmla="*/ 252945 w 291045"/>
              <a:gd name="connsiteY35" fmla="*/ 107950 h 638175"/>
              <a:gd name="connsiteX36" fmla="*/ 233895 w 291045"/>
              <a:gd name="connsiteY36" fmla="*/ 101600 h 638175"/>
              <a:gd name="connsiteX37" fmla="*/ 224370 w 291045"/>
              <a:gd name="connsiteY37" fmla="*/ 98425 h 638175"/>
              <a:gd name="connsiteX38" fmla="*/ 218020 w 291045"/>
              <a:gd name="connsiteY38" fmla="*/ 76200 h 638175"/>
              <a:gd name="connsiteX39" fmla="*/ 208495 w 291045"/>
              <a:gd name="connsiteY39" fmla="*/ 50800 h 638175"/>
              <a:gd name="connsiteX40" fmla="*/ 189445 w 291045"/>
              <a:gd name="connsiteY40" fmla="*/ 41275 h 638175"/>
              <a:gd name="connsiteX41" fmla="*/ 183095 w 291045"/>
              <a:gd name="connsiteY41" fmla="*/ 31750 h 638175"/>
              <a:gd name="connsiteX42" fmla="*/ 173570 w 291045"/>
              <a:gd name="connsiteY42" fmla="*/ 22225 h 638175"/>
              <a:gd name="connsiteX43" fmla="*/ 170395 w 291045"/>
              <a:gd name="connsiteY43" fmla="*/ 12700 h 638175"/>
              <a:gd name="connsiteX44" fmla="*/ 160870 w 291045"/>
              <a:gd name="connsiteY44"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1045" h="638175">
                <a:moveTo>
                  <a:pt x="8470" y="638175"/>
                </a:moveTo>
                <a:cubicBezTo>
                  <a:pt x="16937" y="629708"/>
                  <a:pt x="26288" y="622042"/>
                  <a:pt x="33870" y="612775"/>
                </a:cubicBezTo>
                <a:cubicBezTo>
                  <a:pt x="35989" y="610185"/>
                  <a:pt x="35548" y="606243"/>
                  <a:pt x="37045" y="603250"/>
                </a:cubicBezTo>
                <a:cubicBezTo>
                  <a:pt x="38752" y="599837"/>
                  <a:pt x="41845" y="597212"/>
                  <a:pt x="43395" y="593725"/>
                </a:cubicBezTo>
                <a:cubicBezTo>
                  <a:pt x="46113" y="587608"/>
                  <a:pt x="47628" y="581025"/>
                  <a:pt x="49745" y="574675"/>
                </a:cubicBezTo>
                <a:lnTo>
                  <a:pt x="56095" y="555625"/>
                </a:lnTo>
                <a:cubicBezTo>
                  <a:pt x="57153" y="552450"/>
                  <a:pt x="57414" y="548885"/>
                  <a:pt x="59270" y="546100"/>
                </a:cubicBezTo>
                <a:lnTo>
                  <a:pt x="65620" y="536575"/>
                </a:lnTo>
                <a:cubicBezTo>
                  <a:pt x="64562" y="529167"/>
                  <a:pt x="65792" y="521043"/>
                  <a:pt x="62445" y="514350"/>
                </a:cubicBezTo>
                <a:cubicBezTo>
                  <a:pt x="60948" y="511357"/>
                  <a:pt x="55846" y="512800"/>
                  <a:pt x="52920" y="511175"/>
                </a:cubicBezTo>
                <a:cubicBezTo>
                  <a:pt x="46249" y="507469"/>
                  <a:pt x="40220" y="502708"/>
                  <a:pt x="33870" y="498475"/>
                </a:cubicBezTo>
                <a:lnTo>
                  <a:pt x="24345" y="492125"/>
                </a:lnTo>
                <a:lnTo>
                  <a:pt x="14820" y="485775"/>
                </a:lnTo>
                <a:cubicBezTo>
                  <a:pt x="-578" y="462677"/>
                  <a:pt x="-4370" y="465627"/>
                  <a:pt x="5295" y="431800"/>
                </a:cubicBezTo>
                <a:cubicBezTo>
                  <a:pt x="6529" y="427483"/>
                  <a:pt x="12063" y="425819"/>
                  <a:pt x="14820" y="422275"/>
                </a:cubicBezTo>
                <a:cubicBezTo>
                  <a:pt x="19505" y="416251"/>
                  <a:pt x="23287" y="409575"/>
                  <a:pt x="27520" y="403225"/>
                </a:cubicBezTo>
                <a:cubicBezTo>
                  <a:pt x="29637" y="400050"/>
                  <a:pt x="30059" y="393891"/>
                  <a:pt x="33870" y="393700"/>
                </a:cubicBezTo>
                <a:lnTo>
                  <a:pt x="97370" y="390525"/>
                </a:lnTo>
                <a:cubicBezTo>
                  <a:pt x="115357" y="387955"/>
                  <a:pt x="117325" y="388452"/>
                  <a:pt x="132295" y="384175"/>
                </a:cubicBezTo>
                <a:cubicBezTo>
                  <a:pt x="135513" y="383256"/>
                  <a:pt x="138827" y="382497"/>
                  <a:pt x="141820" y="381000"/>
                </a:cubicBezTo>
                <a:cubicBezTo>
                  <a:pt x="145233" y="379293"/>
                  <a:pt x="147932" y="376357"/>
                  <a:pt x="151345" y="374650"/>
                </a:cubicBezTo>
                <a:cubicBezTo>
                  <a:pt x="154338" y="373153"/>
                  <a:pt x="157944" y="373100"/>
                  <a:pt x="160870" y="371475"/>
                </a:cubicBezTo>
                <a:lnTo>
                  <a:pt x="189445" y="352425"/>
                </a:lnTo>
                <a:cubicBezTo>
                  <a:pt x="192620" y="350308"/>
                  <a:pt x="195350" y="347282"/>
                  <a:pt x="198970" y="346075"/>
                </a:cubicBezTo>
                <a:cubicBezTo>
                  <a:pt x="205320" y="343958"/>
                  <a:pt x="212451" y="343438"/>
                  <a:pt x="218020" y="339725"/>
                </a:cubicBezTo>
                <a:lnTo>
                  <a:pt x="237070" y="327025"/>
                </a:lnTo>
                <a:cubicBezTo>
                  <a:pt x="244712" y="304098"/>
                  <a:pt x="237070" y="331354"/>
                  <a:pt x="237070" y="285750"/>
                </a:cubicBezTo>
                <a:cubicBezTo>
                  <a:pt x="237070" y="279312"/>
                  <a:pt x="238209" y="272807"/>
                  <a:pt x="240245" y="266700"/>
                </a:cubicBezTo>
                <a:cubicBezTo>
                  <a:pt x="242597" y="259644"/>
                  <a:pt x="249535" y="253647"/>
                  <a:pt x="256120" y="250825"/>
                </a:cubicBezTo>
                <a:cubicBezTo>
                  <a:pt x="260131" y="249106"/>
                  <a:pt x="264624" y="248849"/>
                  <a:pt x="268820" y="247650"/>
                </a:cubicBezTo>
                <a:cubicBezTo>
                  <a:pt x="272038" y="246731"/>
                  <a:pt x="275170" y="245533"/>
                  <a:pt x="278345" y="244475"/>
                </a:cubicBezTo>
                <a:cubicBezTo>
                  <a:pt x="280462" y="241300"/>
                  <a:pt x="283192" y="238457"/>
                  <a:pt x="284695" y="234950"/>
                </a:cubicBezTo>
                <a:cubicBezTo>
                  <a:pt x="288397" y="226312"/>
                  <a:pt x="290345" y="202451"/>
                  <a:pt x="291045" y="196850"/>
                </a:cubicBezTo>
                <a:cubicBezTo>
                  <a:pt x="289987" y="170392"/>
                  <a:pt x="291896" y="143647"/>
                  <a:pt x="287870" y="117475"/>
                </a:cubicBezTo>
                <a:cubicBezTo>
                  <a:pt x="287361" y="114167"/>
                  <a:pt x="281574" y="115181"/>
                  <a:pt x="278345" y="114300"/>
                </a:cubicBezTo>
                <a:cubicBezTo>
                  <a:pt x="269925" y="112004"/>
                  <a:pt x="261224" y="110710"/>
                  <a:pt x="252945" y="107950"/>
                </a:cubicBezTo>
                <a:lnTo>
                  <a:pt x="233895" y="101600"/>
                </a:lnTo>
                <a:lnTo>
                  <a:pt x="224370" y="98425"/>
                </a:lnTo>
                <a:cubicBezTo>
                  <a:pt x="220834" y="87818"/>
                  <a:pt x="220678" y="88160"/>
                  <a:pt x="218020" y="76200"/>
                </a:cubicBezTo>
                <a:cubicBezTo>
                  <a:pt x="215424" y="64517"/>
                  <a:pt x="216900" y="59205"/>
                  <a:pt x="208495" y="50800"/>
                </a:cubicBezTo>
                <a:cubicBezTo>
                  <a:pt x="202340" y="44645"/>
                  <a:pt x="197192" y="43857"/>
                  <a:pt x="189445" y="41275"/>
                </a:cubicBezTo>
                <a:cubicBezTo>
                  <a:pt x="187328" y="38100"/>
                  <a:pt x="185538" y="34681"/>
                  <a:pt x="183095" y="31750"/>
                </a:cubicBezTo>
                <a:cubicBezTo>
                  <a:pt x="180220" y="28301"/>
                  <a:pt x="176061" y="25961"/>
                  <a:pt x="173570" y="22225"/>
                </a:cubicBezTo>
                <a:cubicBezTo>
                  <a:pt x="171714" y="19440"/>
                  <a:pt x="171892" y="15693"/>
                  <a:pt x="170395" y="12700"/>
                </a:cubicBezTo>
                <a:cubicBezTo>
                  <a:pt x="166805" y="5520"/>
                  <a:pt x="165335" y="4465"/>
                  <a:pt x="160870" y="0"/>
                </a:cubicBezTo>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0E229EA3-6C99-5348-E8E1-CD3C39883A8E}"/>
              </a:ext>
            </a:extLst>
          </p:cNvPr>
          <p:cNvSpPr txBox="1"/>
          <p:nvPr/>
        </p:nvSpPr>
        <p:spPr>
          <a:xfrm>
            <a:off x="7885015" y="6409224"/>
            <a:ext cx="20006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565867"/>
                </a:solidFill>
                <a:effectLst/>
                <a:uLnTx/>
                <a:uFillTx/>
                <a:latin typeface="proxima-nova"/>
                <a:ea typeface="+mn-ea"/>
                <a:cs typeface="+mn-cs"/>
              </a:rPr>
              <a:t>Image Courtesy Google Earth</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4346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4D66C-8D32-1BC3-53E4-AEE75DEB1E1C}"/>
              </a:ext>
            </a:extLst>
          </p:cNvPr>
          <p:cNvSpPr>
            <a:spLocks noGrp="1"/>
          </p:cNvSpPr>
          <p:nvPr>
            <p:ph type="title"/>
          </p:nvPr>
        </p:nvSpPr>
        <p:spPr>
          <a:xfrm>
            <a:off x="0" y="-4156"/>
            <a:ext cx="12191999" cy="1412999"/>
          </a:xfrm>
        </p:spPr>
        <p:txBody>
          <a:bodyPr/>
          <a:lstStyle/>
          <a:p>
            <a:r>
              <a:rPr lang="en-US" dirty="0"/>
              <a:t>Entanglement Distribution Between Moving Platforms</a:t>
            </a:r>
          </a:p>
        </p:txBody>
      </p:sp>
      <p:sp>
        <p:nvSpPr>
          <p:cNvPr id="3" name="Oval 2">
            <a:extLst>
              <a:ext uri="{FF2B5EF4-FFF2-40B4-BE49-F238E27FC236}">
                <a16:creationId xmlns:a16="http://schemas.microsoft.com/office/drawing/2014/main" id="{C4C80171-BC54-4D77-8B45-A0BF3A005719}"/>
              </a:ext>
            </a:extLst>
          </p:cNvPr>
          <p:cNvSpPr/>
          <p:nvPr/>
        </p:nvSpPr>
        <p:spPr>
          <a:xfrm>
            <a:off x="0" y="3569867"/>
            <a:ext cx="8273989" cy="7066625"/>
          </a:xfrm>
          <a:prstGeom prst="ellipse">
            <a:avLst/>
          </a:prstGeom>
          <a:solidFill>
            <a:schemeClr val="accent1">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2F8E1332-A90B-4CC6-BAA8-029FDE273B49}"/>
              </a:ext>
            </a:extLst>
          </p:cNvPr>
          <p:cNvSpPr/>
          <p:nvPr/>
        </p:nvSpPr>
        <p:spPr>
          <a:xfrm rot="5400000">
            <a:off x="3718008" y="3770351"/>
            <a:ext cx="510468" cy="1549154"/>
          </a:xfrm>
          <a:custGeom>
            <a:avLst/>
            <a:gdLst>
              <a:gd name="connsiteX0" fmla="*/ 177554 w 941033"/>
              <a:gd name="connsiteY0" fmla="*/ 35511 h 878889"/>
              <a:gd name="connsiteX1" fmla="*/ 133165 w 941033"/>
              <a:gd name="connsiteY1" fmla="*/ 53266 h 878889"/>
              <a:gd name="connsiteX2" fmla="*/ 26633 w 941033"/>
              <a:gd name="connsiteY2" fmla="*/ 168676 h 878889"/>
              <a:gd name="connsiteX3" fmla="*/ 8878 w 941033"/>
              <a:gd name="connsiteY3" fmla="*/ 213064 h 878889"/>
              <a:gd name="connsiteX4" fmla="*/ 8878 w 941033"/>
              <a:gd name="connsiteY4" fmla="*/ 594804 h 878889"/>
              <a:gd name="connsiteX5" fmla="*/ 0 w 941033"/>
              <a:gd name="connsiteY5" fmla="*/ 639192 h 878889"/>
              <a:gd name="connsiteX6" fmla="*/ 115410 w 941033"/>
              <a:gd name="connsiteY6" fmla="*/ 861134 h 878889"/>
              <a:gd name="connsiteX7" fmla="*/ 186432 w 941033"/>
              <a:gd name="connsiteY7" fmla="*/ 878889 h 878889"/>
              <a:gd name="connsiteX8" fmla="*/ 372863 w 941033"/>
              <a:gd name="connsiteY8" fmla="*/ 852256 h 878889"/>
              <a:gd name="connsiteX9" fmla="*/ 408373 w 941033"/>
              <a:gd name="connsiteY9" fmla="*/ 843379 h 878889"/>
              <a:gd name="connsiteX10" fmla="*/ 426129 w 941033"/>
              <a:gd name="connsiteY10" fmla="*/ 790112 h 878889"/>
              <a:gd name="connsiteX11" fmla="*/ 470517 w 941033"/>
              <a:gd name="connsiteY11" fmla="*/ 719091 h 878889"/>
              <a:gd name="connsiteX12" fmla="*/ 514905 w 941033"/>
              <a:gd name="connsiteY12" fmla="*/ 710213 h 878889"/>
              <a:gd name="connsiteX13" fmla="*/ 585927 w 941033"/>
              <a:gd name="connsiteY13" fmla="*/ 656947 h 878889"/>
              <a:gd name="connsiteX14" fmla="*/ 648070 w 941033"/>
              <a:gd name="connsiteY14" fmla="*/ 639192 h 878889"/>
              <a:gd name="connsiteX15" fmla="*/ 825624 w 941033"/>
              <a:gd name="connsiteY15" fmla="*/ 656947 h 878889"/>
              <a:gd name="connsiteX16" fmla="*/ 896645 w 941033"/>
              <a:gd name="connsiteY16" fmla="*/ 710213 h 878889"/>
              <a:gd name="connsiteX17" fmla="*/ 941033 w 941033"/>
              <a:gd name="connsiteY17" fmla="*/ 630314 h 878889"/>
              <a:gd name="connsiteX18" fmla="*/ 896645 w 941033"/>
              <a:gd name="connsiteY18" fmla="*/ 372862 h 878889"/>
              <a:gd name="connsiteX19" fmla="*/ 861134 w 941033"/>
              <a:gd name="connsiteY19" fmla="*/ 363984 h 878889"/>
              <a:gd name="connsiteX20" fmla="*/ 639193 w 941033"/>
              <a:gd name="connsiteY20" fmla="*/ 381740 h 878889"/>
              <a:gd name="connsiteX21" fmla="*/ 603682 w 941033"/>
              <a:gd name="connsiteY21" fmla="*/ 390617 h 878889"/>
              <a:gd name="connsiteX22" fmla="*/ 497150 w 941033"/>
              <a:gd name="connsiteY22" fmla="*/ 213064 h 878889"/>
              <a:gd name="connsiteX23" fmla="*/ 417251 w 941033"/>
              <a:gd name="connsiteY23" fmla="*/ 186431 h 878889"/>
              <a:gd name="connsiteX24" fmla="*/ 399496 w 941033"/>
              <a:gd name="connsiteY24" fmla="*/ 150920 h 878889"/>
              <a:gd name="connsiteX25" fmla="*/ 381740 w 941033"/>
              <a:gd name="connsiteY25" fmla="*/ 35511 h 878889"/>
              <a:gd name="connsiteX26" fmla="*/ 346230 w 941033"/>
              <a:gd name="connsiteY26" fmla="*/ 17755 h 878889"/>
              <a:gd name="connsiteX27" fmla="*/ 275208 w 941033"/>
              <a:gd name="connsiteY27" fmla="*/ 0 h 878889"/>
              <a:gd name="connsiteX28" fmla="*/ 177554 w 941033"/>
              <a:gd name="connsiteY28" fmla="*/ 35511 h 87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41033" h="878889">
                <a:moveTo>
                  <a:pt x="177554" y="35511"/>
                </a:moveTo>
                <a:cubicBezTo>
                  <a:pt x="153880" y="44389"/>
                  <a:pt x="146425" y="44426"/>
                  <a:pt x="133165" y="53266"/>
                </a:cubicBezTo>
                <a:cubicBezTo>
                  <a:pt x="85879" y="84790"/>
                  <a:pt x="54983" y="120076"/>
                  <a:pt x="26633" y="168676"/>
                </a:cubicBezTo>
                <a:cubicBezTo>
                  <a:pt x="18603" y="182441"/>
                  <a:pt x="14796" y="198268"/>
                  <a:pt x="8878" y="213064"/>
                </a:cubicBezTo>
                <a:cubicBezTo>
                  <a:pt x="19991" y="401974"/>
                  <a:pt x="23187" y="373024"/>
                  <a:pt x="8878" y="594804"/>
                </a:cubicBezTo>
                <a:cubicBezTo>
                  <a:pt x="7906" y="609862"/>
                  <a:pt x="2959" y="624396"/>
                  <a:pt x="0" y="639192"/>
                </a:cubicBezTo>
                <a:cubicBezTo>
                  <a:pt x="34426" y="770008"/>
                  <a:pt x="6782" y="806820"/>
                  <a:pt x="115410" y="861134"/>
                </a:cubicBezTo>
                <a:cubicBezTo>
                  <a:pt x="137236" y="872047"/>
                  <a:pt x="162758" y="872971"/>
                  <a:pt x="186432" y="878889"/>
                </a:cubicBezTo>
                <a:lnTo>
                  <a:pt x="372863" y="852256"/>
                </a:lnTo>
                <a:cubicBezTo>
                  <a:pt x="384911" y="850328"/>
                  <a:pt x="400433" y="852643"/>
                  <a:pt x="408373" y="843379"/>
                </a:cubicBezTo>
                <a:cubicBezTo>
                  <a:pt x="420553" y="829169"/>
                  <a:pt x="419178" y="807489"/>
                  <a:pt x="426129" y="790112"/>
                </a:cubicBezTo>
                <a:cubicBezTo>
                  <a:pt x="432320" y="774635"/>
                  <a:pt x="456271" y="727995"/>
                  <a:pt x="470517" y="719091"/>
                </a:cubicBezTo>
                <a:cubicBezTo>
                  <a:pt x="483312" y="711094"/>
                  <a:pt x="500109" y="713172"/>
                  <a:pt x="514905" y="710213"/>
                </a:cubicBezTo>
                <a:cubicBezTo>
                  <a:pt x="541127" y="683991"/>
                  <a:pt x="548106" y="672706"/>
                  <a:pt x="585927" y="656947"/>
                </a:cubicBezTo>
                <a:cubicBezTo>
                  <a:pt x="605813" y="648661"/>
                  <a:pt x="627356" y="645110"/>
                  <a:pt x="648070" y="639192"/>
                </a:cubicBezTo>
                <a:cubicBezTo>
                  <a:pt x="707255" y="645110"/>
                  <a:pt x="768433" y="640607"/>
                  <a:pt x="825624" y="656947"/>
                </a:cubicBezTo>
                <a:cubicBezTo>
                  <a:pt x="854078" y="665077"/>
                  <a:pt x="867811" y="716867"/>
                  <a:pt x="896645" y="710213"/>
                </a:cubicBezTo>
                <a:cubicBezTo>
                  <a:pt x="926332" y="703362"/>
                  <a:pt x="926237" y="656947"/>
                  <a:pt x="941033" y="630314"/>
                </a:cubicBezTo>
                <a:cubicBezTo>
                  <a:pt x="926237" y="544497"/>
                  <a:pt x="921668" y="456273"/>
                  <a:pt x="896645" y="372862"/>
                </a:cubicBezTo>
                <a:cubicBezTo>
                  <a:pt x="893139" y="361175"/>
                  <a:pt x="873328" y="363563"/>
                  <a:pt x="861134" y="363984"/>
                </a:cubicBezTo>
                <a:cubicBezTo>
                  <a:pt x="786961" y="366542"/>
                  <a:pt x="713173" y="375821"/>
                  <a:pt x="639193" y="381740"/>
                </a:cubicBezTo>
                <a:cubicBezTo>
                  <a:pt x="627356" y="384699"/>
                  <a:pt x="615883" y="390617"/>
                  <a:pt x="603682" y="390617"/>
                </a:cubicBezTo>
                <a:cubicBezTo>
                  <a:pt x="409336" y="390617"/>
                  <a:pt x="577716" y="390309"/>
                  <a:pt x="497150" y="213064"/>
                </a:cubicBezTo>
                <a:cubicBezTo>
                  <a:pt x="485533" y="187507"/>
                  <a:pt x="417251" y="186431"/>
                  <a:pt x="417251" y="186431"/>
                </a:cubicBezTo>
                <a:cubicBezTo>
                  <a:pt x="411333" y="174594"/>
                  <a:pt x="402527" y="163802"/>
                  <a:pt x="399496" y="150920"/>
                </a:cubicBezTo>
                <a:cubicBezTo>
                  <a:pt x="390581" y="113032"/>
                  <a:pt x="396195" y="71649"/>
                  <a:pt x="381740" y="35511"/>
                </a:cubicBezTo>
                <a:cubicBezTo>
                  <a:pt x="376825" y="23224"/>
                  <a:pt x="358785" y="21940"/>
                  <a:pt x="346230" y="17755"/>
                </a:cubicBezTo>
                <a:cubicBezTo>
                  <a:pt x="323080" y="10038"/>
                  <a:pt x="275208" y="0"/>
                  <a:pt x="275208" y="0"/>
                </a:cubicBezTo>
                <a:cubicBezTo>
                  <a:pt x="168989" y="28969"/>
                  <a:pt x="201228" y="26633"/>
                  <a:pt x="177554" y="35511"/>
                </a:cubicBezTo>
                <a:close/>
              </a:path>
            </a:pathLst>
          </a:custGeom>
          <a:solidFill>
            <a:schemeClr val="accent6">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A8CBA7D5-87A8-B48B-3775-395040EACA92}"/>
              </a:ext>
            </a:extLst>
          </p:cNvPr>
          <p:cNvSpPr/>
          <p:nvPr/>
        </p:nvSpPr>
        <p:spPr>
          <a:xfrm>
            <a:off x="1112400" y="4926943"/>
            <a:ext cx="1919853" cy="1012054"/>
          </a:xfrm>
          <a:custGeom>
            <a:avLst/>
            <a:gdLst>
              <a:gd name="connsiteX0" fmla="*/ 179829 w 827899"/>
              <a:gd name="connsiteY0" fmla="*/ 26633 h 515024"/>
              <a:gd name="connsiteX1" fmla="*/ 455037 w 827899"/>
              <a:gd name="connsiteY1" fmla="*/ 0 h 515024"/>
              <a:gd name="connsiteX2" fmla="*/ 676979 w 827899"/>
              <a:gd name="connsiteY2" fmla="*/ 8878 h 515024"/>
              <a:gd name="connsiteX3" fmla="*/ 774633 w 827899"/>
              <a:gd name="connsiteY3" fmla="*/ 44388 h 515024"/>
              <a:gd name="connsiteX4" fmla="*/ 827899 w 827899"/>
              <a:gd name="connsiteY4" fmla="*/ 115410 h 515024"/>
              <a:gd name="connsiteX5" fmla="*/ 819022 w 827899"/>
              <a:gd name="connsiteY5" fmla="*/ 266330 h 515024"/>
              <a:gd name="connsiteX6" fmla="*/ 774633 w 827899"/>
              <a:gd name="connsiteY6" fmla="*/ 310718 h 515024"/>
              <a:gd name="connsiteX7" fmla="*/ 588202 w 827899"/>
              <a:gd name="connsiteY7" fmla="*/ 408373 h 515024"/>
              <a:gd name="connsiteX8" fmla="*/ 526059 w 827899"/>
              <a:gd name="connsiteY8" fmla="*/ 443883 h 515024"/>
              <a:gd name="connsiteX9" fmla="*/ 384016 w 827899"/>
              <a:gd name="connsiteY9" fmla="*/ 479394 h 515024"/>
              <a:gd name="connsiteX10" fmla="*/ 339627 w 827899"/>
              <a:gd name="connsiteY10" fmla="*/ 506027 h 515024"/>
              <a:gd name="connsiteX11" fmla="*/ 295239 w 827899"/>
              <a:gd name="connsiteY11" fmla="*/ 514905 h 515024"/>
              <a:gd name="connsiteX12" fmla="*/ 37787 w 827899"/>
              <a:gd name="connsiteY12" fmla="*/ 488272 h 515024"/>
              <a:gd name="connsiteX13" fmla="*/ 2276 w 827899"/>
              <a:gd name="connsiteY13" fmla="*/ 443883 h 515024"/>
              <a:gd name="connsiteX14" fmla="*/ 73297 w 827899"/>
              <a:gd name="connsiteY14" fmla="*/ 257452 h 515024"/>
              <a:gd name="connsiteX15" fmla="*/ 108808 w 827899"/>
              <a:gd name="connsiteY15" fmla="*/ 248575 h 515024"/>
              <a:gd name="connsiteX16" fmla="*/ 135441 w 827899"/>
              <a:gd name="connsiteY16" fmla="*/ 221942 h 515024"/>
              <a:gd name="connsiteX17" fmla="*/ 153196 w 827899"/>
              <a:gd name="connsiteY17" fmla="*/ 177553 h 515024"/>
              <a:gd name="connsiteX18" fmla="*/ 179829 w 827899"/>
              <a:gd name="connsiteY18" fmla="*/ 142043 h 515024"/>
              <a:gd name="connsiteX19" fmla="*/ 197585 w 827899"/>
              <a:gd name="connsiteY19" fmla="*/ 53266 h 515024"/>
              <a:gd name="connsiteX20" fmla="*/ 179829 w 827899"/>
              <a:gd name="connsiteY20" fmla="*/ 26633 h 51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7899" h="515024">
                <a:moveTo>
                  <a:pt x="179829" y="26633"/>
                </a:moveTo>
                <a:cubicBezTo>
                  <a:pt x="222738" y="17755"/>
                  <a:pt x="232021" y="0"/>
                  <a:pt x="455037" y="0"/>
                </a:cubicBezTo>
                <a:cubicBezTo>
                  <a:pt x="529077" y="0"/>
                  <a:pt x="602998" y="5919"/>
                  <a:pt x="676979" y="8878"/>
                </a:cubicBezTo>
                <a:cubicBezTo>
                  <a:pt x="709530" y="20715"/>
                  <a:pt x="744932" y="26568"/>
                  <a:pt x="774633" y="44388"/>
                </a:cubicBezTo>
                <a:cubicBezTo>
                  <a:pt x="786349" y="51418"/>
                  <a:pt x="816785" y="98738"/>
                  <a:pt x="827899" y="115410"/>
                </a:cubicBezTo>
                <a:cubicBezTo>
                  <a:pt x="824940" y="165717"/>
                  <a:pt x="832281" y="217712"/>
                  <a:pt x="819022" y="266330"/>
                </a:cubicBezTo>
                <a:cubicBezTo>
                  <a:pt x="813516" y="286518"/>
                  <a:pt x="791507" y="298344"/>
                  <a:pt x="774633" y="310718"/>
                </a:cubicBezTo>
                <a:cubicBezTo>
                  <a:pt x="699177" y="366052"/>
                  <a:pt x="671703" y="366622"/>
                  <a:pt x="588202" y="408373"/>
                </a:cubicBezTo>
                <a:cubicBezTo>
                  <a:pt x="566863" y="419042"/>
                  <a:pt x="548593" y="436045"/>
                  <a:pt x="526059" y="443883"/>
                </a:cubicBezTo>
                <a:cubicBezTo>
                  <a:pt x="479963" y="459916"/>
                  <a:pt x="384016" y="479394"/>
                  <a:pt x="384016" y="479394"/>
                </a:cubicBezTo>
                <a:cubicBezTo>
                  <a:pt x="369220" y="488272"/>
                  <a:pt x="355648" y="499619"/>
                  <a:pt x="339627" y="506027"/>
                </a:cubicBezTo>
                <a:cubicBezTo>
                  <a:pt x="325617" y="511631"/>
                  <a:pt x="310302" y="515791"/>
                  <a:pt x="295239" y="514905"/>
                </a:cubicBezTo>
                <a:cubicBezTo>
                  <a:pt x="209113" y="509839"/>
                  <a:pt x="123604" y="497150"/>
                  <a:pt x="37787" y="488272"/>
                </a:cubicBezTo>
                <a:cubicBezTo>
                  <a:pt x="25950" y="473476"/>
                  <a:pt x="3099" y="462814"/>
                  <a:pt x="2276" y="443883"/>
                </a:cubicBezTo>
                <a:cubicBezTo>
                  <a:pt x="-2824" y="326584"/>
                  <a:pt x="-6350" y="292850"/>
                  <a:pt x="73297" y="257452"/>
                </a:cubicBezTo>
                <a:cubicBezTo>
                  <a:pt x="84447" y="252497"/>
                  <a:pt x="96971" y="251534"/>
                  <a:pt x="108808" y="248575"/>
                </a:cubicBezTo>
                <a:cubicBezTo>
                  <a:pt x="117686" y="239697"/>
                  <a:pt x="128787" y="232589"/>
                  <a:pt x="135441" y="221942"/>
                </a:cubicBezTo>
                <a:cubicBezTo>
                  <a:pt x="143887" y="208428"/>
                  <a:pt x="145457" y="191484"/>
                  <a:pt x="153196" y="177553"/>
                </a:cubicBezTo>
                <a:cubicBezTo>
                  <a:pt x="160381" y="164619"/>
                  <a:pt x="170951" y="153880"/>
                  <a:pt x="179829" y="142043"/>
                </a:cubicBezTo>
                <a:cubicBezTo>
                  <a:pt x="196844" y="90999"/>
                  <a:pt x="183984" y="134871"/>
                  <a:pt x="197585" y="53266"/>
                </a:cubicBezTo>
                <a:cubicBezTo>
                  <a:pt x="200066" y="38382"/>
                  <a:pt x="136920" y="35511"/>
                  <a:pt x="179829" y="26633"/>
                </a:cubicBezTo>
                <a:close/>
              </a:path>
            </a:pathLst>
          </a:custGeom>
          <a:solidFill>
            <a:schemeClr val="accent6">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98BB3660-3B22-C44E-0325-34EDE1606983}"/>
              </a:ext>
            </a:extLst>
          </p:cNvPr>
          <p:cNvSpPr/>
          <p:nvPr/>
        </p:nvSpPr>
        <p:spPr>
          <a:xfrm>
            <a:off x="4894617" y="5328132"/>
            <a:ext cx="2691880" cy="1152403"/>
          </a:xfrm>
          <a:custGeom>
            <a:avLst/>
            <a:gdLst>
              <a:gd name="connsiteX0" fmla="*/ 206132 w 2398917"/>
              <a:gd name="connsiteY0" fmla="*/ 284086 h 1447060"/>
              <a:gd name="connsiteX1" fmla="*/ 277154 w 2398917"/>
              <a:gd name="connsiteY1" fmla="*/ 159798 h 1447060"/>
              <a:gd name="connsiteX2" fmla="*/ 321542 w 2398917"/>
              <a:gd name="connsiteY2" fmla="*/ 115410 h 1447060"/>
              <a:gd name="connsiteX3" fmla="*/ 525729 w 2398917"/>
              <a:gd name="connsiteY3" fmla="*/ 0 h 1447060"/>
              <a:gd name="connsiteX4" fmla="*/ 747670 w 2398917"/>
              <a:gd name="connsiteY4" fmla="*/ 26633 h 1447060"/>
              <a:gd name="connsiteX5" fmla="*/ 792059 w 2398917"/>
              <a:gd name="connsiteY5" fmla="*/ 79899 h 1447060"/>
              <a:gd name="connsiteX6" fmla="*/ 845325 w 2398917"/>
              <a:gd name="connsiteY6" fmla="*/ 115410 h 1447060"/>
              <a:gd name="connsiteX7" fmla="*/ 863080 w 2398917"/>
              <a:gd name="connsiteY7" fmla="*/ 159798 h 1447060"/>
              <a:gd name="connsiteX8" fmla="*/ 889713 w 2398917"/>
              <a:gd name="connsiteY8" fmla="*/ 292963 h 1447060"/>
              <a:gd name="connsiteX9" fmla="*/ 925224 w 2398917"/>
              <a:gd name="connsiteY9" fmla="*/ 346229 h 1447060"/>
              <a:gd name="connsiteX10" fmla="*/ 960734 w 2398917"/>
              <a:gd name="connsiteY10" fmla="*/ 381740 h 1447060"/>
              <a:gd name="connsiteX11" fmla="*/ 1191554 w 2398917"/>
              <a:gd name="connsiteY11" fmla="*/ 390618 h 1447060"/>
              <a:gd name="connsiteX12" fmla="*/ 1342474 w 2398917"/>
              <a:gd name="connsiteY12" fmla="*/ 452761 h 1447060"/>
              <a:gd name="connsiteX13" fmla="*/ 1422373 w 2398917"/>
              <a:gd name="connsiteY13" fmla="*/ 497150 h 1447060"/>
              <a:gd name="connsiteX14" fmla="*/ 1502272 w 2398917"/>
              <a:gd name="connsiteY14" fmla="*/ 577049 h 1447060"/>
              <a:gd name="connsiteX15" fmla="*/ 1555538 w 2398917"/>
              <a:gd name="connsiteY15" fmla="*/ 798990 h 1447060"/>
              <a:gd name="connsiteX16" fmla="*/ 1591049 w 2398917"/>
              <a:gd name="connsiteY16" fmla="*/ 887767 h 1447060"/>
              <a:gd name="connsiteX17" fmla="*/ 1644315 w 2398917"/>
              <a:gd name="connsiteY17" fmla="*/ 941033 h 1447060"/>
              <a:gd name="connsiteX18" fmla="*/ 1688703 w 2398917"/>
              <a:gd name="connsiteY18" fmla="*/ 994299 h 1447060"/>
              <a:gd name="connsiteX19" fmla="*/ 1768602 w 2398917"/>
              <a:gd name="connsiteY19" fmla="*/ 1074198 h 1447060"/>
              <a:gd name="connsiteX20" fmla="*/ 1857379 w 2398917"/>
              <a:gd name="connsiteY20" fmla="*/ 1038688 h 1447060"/>
              <a:gd name="connsiteX21" fmla="*/ 1901767 w 2398917"/>
              <a:gd name="connsiteY21" fmla="*/ 1003177 h 1447060"/>
              <a:gd name="connsiteX22" fmla="*/ 2043810 w 2398917"/>
              <a:gd name="connsiteY22" fmla="*/ 958788 h 1447060"/>
              <a:gd name="connsiteX23" fmla="*/ 2088198 w 2398917"/>
              <a:gd name="connsiteY23" fmla="*/ 949911 h 1447060"/>
              <a:gd name="connsiteX24" fmla="*/ 2203608 w 2398917"/>
              <a:gd name="connsiteY24" fmla="*/ 967666 h 1447060"/>
              <a:gd name="connsiteX25" fmla="*/ 2274629 w 2398917"/>
              <a:gd name="connsiteY25" fmla="*/ 1029810 h 1447060"/>
              <a:gd name="connsiteX26" fmla="*/ 2398917 w 2398917"/>
              <a:gd name="connsiteY26" fmla="*/ 1171853 h 1447060"/>
              <a:gd name="connsiteX27" fmla="*/ 2354529 w 2398917"/>
              <a:gd name="connsiteY27" fmla="*/ 1313895 h 1447060"/>
              <a:gd name="connsiteX28" fmla="*/ 2310140 w 2398917"/>
              <a:gd name="connsiteY28" fmla="*/ 1322773 h 1447060"/>
              <a:gd name="connsiteX29" fmla="*/ 2274629 w 2398917"/>
              <a:gd name="connsiteY29" fmla="*/ 1331651 h 1447060"/>
              <a:gd name="connsiteX30" fmla="*/ 2239119 w 2398917"/>
              <a:gd name="connsiteY30" fmla="*/ 1349406 h 1447060"/>
              <a:gd name="connsiteX31" fmla="*/ 2114831 w 2398917"/>
              <a:gd name="connsiteY31" fmla="*/ 1393794 h 1447060"/>
              <a:gd name="connsiteX32" fmla="*/ 2079321 w 2398917"/>
              <a:gd name="connsiteY32" fmla="*/ 1411550 h 1447060"/>
              <a:gd name="connsiteX33" fmla="*/ 1946156 w 2398917"/>
              <a:gd name="connsiteY33" fmla="*/ 1429305 h 1447060"/>
              <a:gd name="connsiteX34" fmla="*/ 1475639 w 2398917"/>
              <a:gd name="connsiteY34" fmla="*/ 1429305 h 1447060"/>
              <a:gd name="connsiteX35" fmla="*/ 1413496 w 2398917"/>
              <a:gd name="connsiteY35" fmla="*/ 1447060 h 1447060"/>
              <a:gd name="connsiteX36" fmla="*/ 357053 w 2398917"/>
              <a:gd name="connsiteY36" fmla="*/ 1438183 h 1447060"/>
              <a:gd name="connsiteX37" fmla="*/ 294909 w 2398917"/>
              <a:gd name="connsiteY37" fmla="*/ 1429305 h 1447060"/>
              <a:gd name="connsiteX38" fmla="*/ 99600 w 2398917"/>
              <a:gd name="connsiteY38" fmla="*/ 1296140 h 1447060"/>
              <a:gd name="connsiteX39" fmla="*/ 19701 w 2398917"/>
              <a:gd name="connsiteY39" fmla="*/ 1207363 h 1447060"/>
              <a:gd name="connsiteX40" fmla="*/ 1946 w 2398917"/>
              <a:gd name="connsiteY40" fmla="*/ 1162975 h 1447060"/>
              <a:gd name="connsiteX41" fmla="*/ 28579 w 2398917"/>
              <a:gd name="connsiteY41" fmla="*/ 994299 h 1447060"/>
              <a:gd name="connsiteX42" fmla="*/ 81845 w 2398917"/>
              <a:gd name="connsiteY42" fmla="*/ 727969 h 1447060"/>
              <a:gd name="connsiteX43" fmla="*/ 126233 w 2398917"/>
              <a:gd name="connsiteY43" fmla="*/ 656948 h 1447060"/>
              <a:gd name="connsiteX44" fmla="*/ 161744 w 2398917"/>
              <a:gd name="connsiteY44" fmla="*/ 630315 h 1447060"/>
              <a:gd name="connsiteX45" fmla="*/ 206132 w 2398917"/>
              <a:gd name="connsiteY45" fmla="*/ 594804 h 1447060"/>
              <a:gd name="connsiteX46" fmla="*/ 241643 w 2398917"/>
              <a:gd name="connsiteY46" fmla="*/ 559293 h 1447060"/>
              <a:gd name="connsiteX47" fmla="*/ 259398 w 2398917"/>
              <a:gd name="connsiteY47" fmla="*/ 435006 h 1447060"/>
              <a:gd name="connsiteX48" fmla="*/ 259398 w 2398917"/>
              <a:gd name="connsiteY48" fmla="*/ 239697 h 144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398917" h="1447060">
                <a:moveTo>
                  <a:pt x="206132" y="284086"/>
                </a:moveTo>
                <a:cubicBezTo>
                  <a:pt x="230050" y="224293"/>
                  <a:pt x="226550" y="224203"/>
                  <a:pt x="277154" y="159798"/>
                </a:cubicBezTo>
                <a:cubicBezTo>
                  <a:pt x="290082" y="143345"/>
                  <a:pt x="304579" y="127661"/>
                  <a:pt x="321542" y="115410"/>
                </a:cubicBezTo>
                <a:cubicBezTo>
                  <a:pt x="396101" y="61562"/>
                  <a:pt x="447110" y="39309"/>
                  <a:pt x="525729" y="0"/>
                </a:cubicBezTo>
                <a:cubicBezTo>
                  <a:pt x="599709" y="8878"/>
                  <a:pt x="676301" y="5222"/>
                  <a:pt x="747670" y="26633"/>
                </a:cubicBezTo>
                <a:cubicBezTo>
                  <a:pt x="769808" y="33274"/>
                  <a:pt x="774957" y="64352"/>
                  <a:pt x="792059" y="79899"/>
                </a:cubicBezTo>
                <a:cubicBezTo>
                  <a:pt x="807849" y="94253"/>
                  <a:pt x="827570" y="103573"/>
                  <a:pt x="845325" y="115410"/>
                </a:cubicBezTo>
                <a:cubicBezTo>
                  <a:pt x="851243" y="130206"/>
                  <a:pt x="858887" y="144424"/>
                  <a:pt x="863080" y="159798"/>
                </a:cubicBezTo>
                <a:cubicBezTo>
                  <a:pt x="878669" y="216957"/>
                  <a:pt x="864680" y="230381"/>
                  <a:pt x="889713" y="292963"/>
                </a:cubicBezTo>
                <a:cubicBezTo>
                  <a:pt x="897638" y="312776"/>
                  <a:pt x="911894" y="329566"/>
                  <a:pt x="925224" y="346229"/>
                </a:cubicBezTo>
                <a:cubicBezTo>
                  <a:pt x="935681" y="359301"/>
                  <a:pt x="944222" y="378988"/>
                  <a:pt x="960734" y="381740"/>
                </a:cubicBezTo>
                <a:cubicBezTo>
                  <a:pt x="1036683" y="394398"/>
                  <a:pt x="1114614" y="387659"/>
                  <a:pt x="1191554" y="390618"/>
                </a:cubicBezTo>
                <a:cubicBezTo>
                  <a:pt x="1326882" y="417683"/>
                  <a:pt x="1237561" y="387190"/>
                  <a:pt x="1342474" y="452761"/>
                </a:cubicBezTo>
                <a:cubicBezTo>
                  <a:pt x="1368310" y="468909"/>
                  <a:pt x="1397023" y="480250"/>
                  <a:pt x="1422373" y="497150"/>
                </a:cubicBezTo>
                <a:cubicBezTo>
                  <a:pt x="1470849" y="529467"/>
                  <a:pt x="1472115" y="536840"/>
                  <a:pt x="1502272" y="577049"/>
                </a:cubicBezTo>
                <a:cubicBezTo>
                  <a:pt x="1522057" y="675975"/>
                  <a:pt x="1524706" y="710900"/>
                  <a:pt x="1555538" y="798990"/>
                </a:cubicBezTo>
                <a:cubicBezTo>
                  <a:pt x="1566067" y="829073"/>
                  <a:pt x="1574157" y="860740"/>
                  <a:pt x="1591049" y="887767"/>
                </a:cubicBezTo>
                <a:cubicBezTo>
                  <a:pt x="1604357" y="909060"/>
                  <a:pt x="1627348" y="922523"/>
                  <a:pt x="1644315" y="941033"/>
                </a:cubicBezTo>
                <a:cubicBezTo>
                  <a:pt x="1659932" y="958070"/>
                  <a:pt x="1672933" y="977403"/>
                  <a:pt x="1688703" y="994299"/>
                </a:cubicBezTo>
                <a:cubicBezTo>
                  <a:pt x="1714402" y="1021834"/>
                  <a:pt x="1768602" y="1074198"/>
                  <a:pt x="1768602" y="1074198"/>
                </a:cubicBezTo>
                <a:cubicBezTo>
                  <a:pt x="1798432" y="1064255"/>
                  <a:pt x="1830425" y="1054411"/>
                  <a:pt x="1857379" y="1038688"/>
                </a:cubicBezTo>
                <a:cubicBezTo>
                  <a:pt x="1873746" y="1029140"/>
                  <a:pt x="1885400" y="1012725"/>
                  <a:pt x="1901767" y="1003177"/>
                </a:cubicBezTo>
                <a:cubicBezTo>
                  <a:pt x="1950598" y="974692"/>
                  <a:pt x="1988384" y="970665"/>
                  <a:pt x="2043810" y="958788"/>
                </a:cubicBezTo>
                <a:cubicBezTo>
                  <a:pt x="2058564" y="955626"/>
                  <a:pt x="2073402" y="952870"/>
                  <a:pt x="2088198" y="949911"/>
                </a:cubicBezTo>
                <a:cubicBezTo>
                  <a:pt x="2126668" y="955829"/>
                  <a:pt x="2167833" y="952334"/>
                  <a:pt x="2203608" y="967666"/>
                </a:cubicBezTo>
                <a:cubicBezTo>
                  <a:pt x="2232522" y="980058"/>
                  <a:pt x="2251793" y="1008176"/>
                  <a:pt x="2274629" y="1029810"/>
                </a:cubicBezTo>
                <a:cubicBezTo>
                  <a:pt x="2376449" y="1126271"/>
                  <a:pt x="2351612" y="1093010"/>
                  <a:pt x="2398917" y="1171853"/>
                </a:cubicBezTo>
                <a:cubicBezTo>
                  <a:pt x="2384121" y="1219200"/>
                  <a:pt x="2379680" y="1271139"/>
                  <a:pt x="2354529" y="1313895"/>
                </a:cubicBezTo>
                <a:cubicBezTo>
                  <a:pt x="2346878" y="1326901"/>
                  <a:pt x="2324870" y="1319500"/>
                  <a:pt x="2310140" y="1322773"/>
                </a:cubicBezTo>
                <a:cubicBezTo>
                  <a:pt x="2298229" y="1325420"/>
                  <a:pt x="2286053" y="1327367"/>
                  <a:pt x="2274629" y="1331651"/>
                </a:cubicBezTo>
                <a:cubicBezTo>
                  <a:pt x="2262238" y="1336298"/>
                  <a:pt x="2251283" y="1344193"/>
                  <a:pt x="2239119" y="1349406"/>
                </a:cubicBezTo>
                <a:cubicBezTo>
                  <a:pt x="2155028" y="1385445"/>
                  <a:pt x="2175132" y="1378720"/>
                  <a:pt x="2114831" y="1393794"/>
                </a:cubicBezTo>
                <a:cubicBezTo>
                  <a:pt x="2102994" y="1399713"/>
                  <a:pt x="2092089" y="1408068"/>
                  <a:pt x="2079321" y="1411550"/>
                </a:cubicBezTo>
                <a:cubicBezTo>
                  <a:pt x="2068964" y="1414375"/>
                  <a:pt x="1951966" y="1428579"/>
                  <a:pt x="1946156" y="1429305"/>
                </a:cubicBezTo>
                <a:cubicBezTo>
                  <a:pt x="1905647" y="1428405"/>
                  <a:pt x="1610257" y="1402381"/>
                  <a:pt x="1475639" y="1429305"/>
                </a:cubicBezTo>
                <a:cubicBezTo>
                  <a:pt x="1454514" y="1433530"/>
                  <a:pt x="1434210" y="1441142"/>
                  <a:pt x="1413496" y="1447060"/>
                </a:cubicBezTo>
                <a:lnTo>
                  <a:pt x="357053" y="1438183"/>
                </a:lnTo>
                <a:cubicBezTo>
                  <a:pt x="336131" y="1437851"/>
                  <a:pt x="313230" y="1439413"/>
                  <a:pt x="294909" y="1429305"/>
                </a:cubicBezTo>
                <a:cubicBezTo>
                  <a:pt x="225917" y="1391241"/>
                  <a:pt x="152311" y="1354708"/>
                  <a:pt x="99600" y="1296140"/>
                </a:cubicBezTo>
                <a:lnTo>
                  <a:pt x="19701" y="1207363"/>
                </a:lnTo>
                <a:cubicBezTo>
                  <a:pt x="13783" y="1192567"/>
                  <a:pt x="2784" y="1178889"/>
                  <a:pt x="1946" y="1162975"/>
                </a:cubicBezTo>
                <a:cubicBezTo>
                  <a:pt x="-3409" y="1061216"/>
                  <a:pt x="1296" y="1062510"/>
                  <a:pt x="28579" y="994299"/>
                </a:cubicBezTo>
                <a:cubicBezTo>
                  <a:pt x="45191" y="866940"/>
                  <a:pt x="32421" y="820639"/>
                  <a:pt x="81845" y="727969"/>
                </a:cubicBezTo>
                <a:cubicBezTo>
                  <a:pt x="94982" y="703336"/>
                  <a:pt x="103899" y="673698"/>
                  <a:pt x="126233" y="656948"/>
                </a:cubicBezTo>
                <a:lnTo>
                  <a:pt x="161744" y="630315"/>
                </a:lnTo>
                <a:cubicBezTo>
                  <a:pt x="205007" y="565419"/>
                  <a:pt x="151557" y="633786"/>
                  <a:pt x="206132" y="594804"/>
                </a:cubicBezTo>
                <a:cubicBezTo>
                  <a:pt x="219754" y="585074"/>
                  <a:pt x="229806" y="571130"/>
                  <a:pt x="241643" y="559293"/>
                </a:cubicBezTo>
                <a:cubicBezTo>
                  <a:pt x="258816" y="507776"/>
                  <a:pt x="256805" y="520587"/>
                  <a:pt x="259398" y="435006"/>
                </a:cubicBezTo>
                <a:cubicBezTo>
                  <a:pt x="261370" y="369933"/>
                  <a:pt x="259398" y="304800"/>
                  <a:pt x="259398" y="239697"/>
                </a:cubicBezTo>
              </a:path>
            </a:pathLst>
          </a:custGeom>
          <a:solidFill>
            <a:schemeClr val="accent6">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9B1455D8-ABAC-93C1-7A51-98AD012B4925}"/>
              </a:ext>
            </a:extLst>
          </p:cNvPr>
          <p:cNvSpPr/>
          <p:nvPr/>
        </p:nvSpPr>
        <p:spPr>
          <a:xfrm>
            <a:off x="1429691" y="2110570"/>
            <a:ext cx="2838786" cy="1235562"/>
          </a:xfrm>
          <a:prstGeom prst="round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2" name="Straight Arrow Connector 51">
            <a:extLst>
              <a:ext uri="{FF2B5EF4-FFF2-40B4-BE49-F238E27FC236}">
                <a16:creationId xmlns:a16="http://schemas.microsoft.com/office/drawing/2014/main" id="{5EDCC0F3-F9A8-757D-EDB7-E09D3F515843}"/>
              </a:ext>
            </a:extLst>
          </p:cNvPr>
          <p:cNvCxnSpPr>
            <a:cxnSpLocks/>
          </p:cNvCxnSpPr>
          <p:nvPr/>
        </p:nvCxnSpPr>
        <p:spPr>
          <a:xfrm>
            <a:off x="2421860" y="2613140"/>
            <a:ext cx="324075" cy="0"/>
          </a:xfrm>
          <a:prstGeom prst="straightConnector1">
            <a:avLst/>
          </a:prstGeom>
          <a:ln w="28575">
            <a:solidFill>
              <a:srgbClr val="FF0000"/>
            </a:solidFill>
            <a:prstDash val="solid"/>
            <a:tailEnd type="triangle"/>
          </a:ln>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500157DD-A064-AF99-5C58-F87F69A0DC16}"/>
              </a:ext>
            </a:extLst>
          </p:cNvPr>
          <p:cNvSpPr/>
          <p:nvPr/>
        </p:nvSpPr>
        <p:spPr>
          <a:xfrm>
            <a:off x="2745935" y="2220925"/>
            <a:ext cx="1426920" cy="8266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86ADB685-A28D-935D-EA73-8FC8355888D6}"/>
              </a:ext>
            </a:extLst>
          </p:cNvPr>
          <p:cNvSpPr txBox="1"/>
          <p:nvPr/>
        </p:nvSpPr>
        <p:spPr>
          <a:xfrm>
            <a:off x="2718835" y="2317724"/>
            <a:ext cx="149688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Entanglement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A</a:t>
            </a:r>
          </a:p>
        </p:txBody>
      </p:sp>
      <p:sp>
        <p:nvSpPr>
          <p:cNvPr id="68" name="Rectangle: Rounded Corners 67">
            <a:extLst>
              <a:ext uri="{FF2B5EF4-FFF2-40B4-BE49-F238E27FC236}">
                <a16:creationId xmlns:a16="http://schemas.microsoft.com/office/drawing/2014/main" id="{38E99BFD-1B47-B936-231D-BCB5B92C2666}"/>
              </a:ext>
            </a:extLst>
          </p:cNvPr>
          <p:cNvSpPr/>
          <p:nvPr/>
        </p:nvSpPr>
        <p:spPr>
          <a:xfrm>
            <a:off x="2534043" y="4225648"/>
            <a:ext cx="1834543" cy="2219494"/>
          </a:xfrm>
          <a:prstGeom prst="round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3A13F85-3D4B-6F75-A07B-0C27E18C47DF}"/>
              </a:ext>
            </a:extLst>
          </p:cNvPr>
          <p:cNvSpPr/>
          <p:nvPr/>
        </p:nvSpPr>
        <p:spPr>
          <a:xfrm>
            <a:off x="1546497" y="2219318"/>
            <a:ext cx="875779" cy="8266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09A8EF0-647F-21DC-FC6E-3F0B5C650228}"/>
              </a:ext>
            </a:extLst>
          </p:cNvPr>
          <p:cNvSpPr txBox="1"/>
          <p:nvPr/>
        </p:nvSpPr>
        <p:spPr>
          <a:xfrm>
            <a:off x="1548863" y="2300588"/>
            <a:ext cx="8840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Clock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Laser</a:t>
            </a:r>
          </a:p>
        </p:txBody>
      </p:sp>
      <p:sp>
        <p:nvSpPr>
          <p:cNvPr id="49" name="Freeform: Shape 48">
            <a:extLst>
              <a:ext uri="{FF2B5EF4-FFF2-40B4-BE49-F238E27FC236}">
                <a16:creationId xmlns:a16="http://schemas.microsoft.com/office/drawing/2014/main" id="{E1283BBD-1F48-98B0-D7FD-C4E7B3508885}"/>
              </a:ext>
            </a:extLst>
          </p:cNvPr>
          <p:cNvSpPr/>
          <p:nvPr/>
        </p:nvSpPr>
        <p:spPr>
          <a:xfrm rot="11958387">
            <a:off x="1679888" y="3654211"/>
            <a:ext cx="637618" cy="164603"/>
          </a:xfrm>
          <a:custGeom>
            <a:avLst/>
            <a:gdLst>
              <a:gd name="connsiteX0" fmla="*/ 182880 w 637618"/>
              <a:gd name="connsiteY0" fmla="*/ 45156 h 164603"/>
              <a:gd name="connsiteX1" fmla="*/ 182880 w 637618"/>
              <a:gd name="connsiteY1" fmla="*/ 136596 h 164603"/>
              <a:gd name="connsiteX2" fmla="*/ 0 w 637618"/>
              <a:gd name="connsiteY2" fmla="*/ 136596 h 164603"/>
              <a:gd name="connsiteX3" fmla="*/ 0 w 637618"/>
              <a:gd name="connsiteY3" fmla="*/ 45156 h 164603"/>
              <a:gd name="connsiteX4" fmla="*/ 637618 w 637618"/>
              <a:gd name="connsiteY4" fmla="*/ 44040 h 164603"/>
              <a:gd name="connsiteX5" fmla="*/ 637617 w 637618"/>
              <a:gd name="connsiteY5" fmla="*/ 135481 h 164603"/>
              <a:gd name="connsiteX6" fmla="*/ 454737 w 637618"/>
              <a:gd name="connsiteY6" fmla="*/ 135481 h 164603"/>
              <a:gd name="connsiteX7" fmla="*/ 454738 w 637618"/>
              <a:gd name="connsiteY7" fmla="*/ 109189 h 164603"/>
              <a:gd name="connsiteX8" fmla="*/ 401124 w 637618"/>
              <a:gd name="connsiteY8" fmla="*/ 109189 h 164603"/>
              <a:gd name="connsiteX9" fmla="*/ 391066 w 637618"/>
              <a:gd name="connsiteY9" fmla="*/ 130940 h 164603"/>
              <a:gd name="connsiteX10" fmla="*/ 276043 w 637618"/>
              <a:gd name="connsiteY10" fmla="*/ 148686 h 164603"/>
              <a:gd name="connsiteX11" fmla="*/ 254025 w 637618"/>
              <a:gd name="connsiteY11" fmla="*/ 124537 h 164603"/>
              <a:gd name="connsiteX12" fmla="*/ 248505 w 637618"/>
              <a:gd name="connsiteY12" fmla="*/ 109189 h 164603"/>
              <a:gd name="connsiteX13" fmla="*/ 190475 w 637618"/>
              <a:gd name="connsiteY13" fmla="*/ 109189 h 164603"/>
              <a:gd name="connsiteX14" fmla="*/ 190476 w 637618"/>
              <a:gd name="connsiteY14" fmla="*/ 81757 h 164603"/>
              <a:gd name="connsiteX15" fmla="*/ 243860 w 637618"/>
              <a:gd name="connsiteY15" fmla="*/ 81757 h 164603"/>
              <a:gd name="connsiteX16" fmla="*/ 244582 w 637618"/>
              <a:gd name="connsiteY16" fmla="*/ 63325 h 164603"/>
              <a:gd name="connsiteX17" fmla="*/ 258297 w 637618"/>
              <a:gd name="connsiteY17" fmla="*/ 33663 h 164603"/>
              <a:gd name="connsiteX18" fmla="*/ 373321 w 637618"/>
              <a:gd name="connsiteY18" fmla="*/ 15917 h 164603"/>
              <a:gd name="connsiteX19" fmla="*/ 406016 w 637618"/>
              <a:gd name="connsiteY19" fmla="*/ 69754 h 164603"/>
              <a:gd name="connsiteX20" fmla="*/ 405546 w 637618"/>
              <a:gd name="connsiteY20" fmla="*/ 81757 h 164603"/>
              <a:gd name="connsiteX21" fmla="*/ 454737 w 637618"/>
              <a:gd name="connsiteY21" fmla="*/ 81756 h 164603"/>
              <a:gd name="connsiteX22" fmla="*/ 454738 w 637618"/>
              <a:gd name="connsiteY22" fmla="*/ 44041 h 16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7618" h="164603">
                <a:moveTo>
                  <a:pt x="182880" y="45156"/>
                </a:moveTo>
                <a:lnTo>
                  <a:pt x="182880" y="136596"/>
                </a:lnTo>
                <a:lnTo>
                  <a:pt x="0" y="136596"/>
                </a:lnTo>
                <a:lnTo>
                  <a:pt x="0" y="45156"/>
                </a:lnTo>
                <a:close/>
                <a:moveTo>
                  <a:pt x="637618" y="44040"/>
                </a:moveTo>
                <a:lnTo>
                  <a:pt x="637617" y="135481"/>
                </a:lnTo>
                <a:lnTo>
                  <a:pt x="454737" y="135481"/>
                </a:lnTo>
                <a:lnTo>
                  <a:pt x="454738" y="109189"/>
                </a:lnTo>
                <a:lnTo>
                  <a:pt x="401124" y="109189"/>
                </a:lnTo>
                <a:lnTo>
                  <a:pt x="391066" y="130940"/>
                </a:lnTo>
                <a:cubicBezTo>
                  <a:pt x="364204" y="167604"/>
                  <a:pt x="312706" y="175548"/>
                  <a:pt x="276043" y="148686"/>
                </a:cubicBezTo>
                <a:cubicBezTo>
                  <a:pt x="266877" y="141970"/>
                  <a:pt x="259507" y="133715"/>
                  <a:pt x="254025" y="124537"/>
                </a:cubicBezTo>
                <a:lnTo>
                  <a:pt x="248505" y="109189"/>
                </a:lnTo>
                <a:lnTo>
                  <a:pt x="190475" y="109189"/>
                </a:lnTo>
                <a:lnTo>
                  <a:pt x="190476" y="81757"/>
                </a:lnTo>
                <a:lnTo>
                  <a:pt x="243860" y="81757"/>
                </a:lnTo>
                <a:lnTo>
                  <a:pt x="244582" y="63325"/>
                </a:lnTo>
                <a:cubicBezTo>
                  <a:pt x="247042" y="52921"/>
                  <a:pt x="251582" y="42829"/>
                  <a:pt x="258297" y="33663"/>
                </a:cubicBezTo>
                <a:cubicBezTo>
                  <a:pt x="285160" y="-3001"/>
                  <a:pt x="336657" y="-10946"/>
                  <a:pt x="373321" y="15917"/>
                </a:cubicBezTo>
                <a:cubicBezTo>
                  <a:pt x="391652" y="29348"/>
                  <a:pt x="402804" y="48938"/>
                  <a:pt x="406016" y="69754"/>
                </a:cubicBezTo>
                <a:lnTo>
                  <a:pt x="405546" y="81757"/>
                </a:lnTo>
                <a:lnTo>
                  <a:pt x="454737" y="81756"/>
                </a:lnTo>
                <a:lnTo>
                  <a:pt x="454738" y="44041"/>
                </a:lnTo>
                <a:close/>
              </a:path>
            </a:pathLst>
          </a:cu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Arc 49">
            <a:extLst>
              <a:ext uri="{FF2B5EF4-FFF2-40B4-BE49-F238E27FC236}">
                <a16:creationId xmlns:a16="http://schemas.microsoft.com/office/drawing/2014/main" id="{5D83D181-E2AD-56FD-16ED-E3310CFB6FB7}"/>
              </a:ext>
            </a:extLst>
          </p:cNvPr>
          <p:cNvSpPr/>
          <p:nvPr/>
        </p:nvSpPr>
        <p:spPr>
          <a:xfrm rot="12723624">
            <a:off x="355286" y="3374246"/>
            <a:ext cx="3939046" cy="5228933"/>
          </a:xfrm>
          <a:prstGeom prst="arc">
            <a:avLst>
              <a:gd name="adj1" fmla="val 2029825"/>
              <a:gd name="adj2" fmla="val 2550953"/>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Arc 50">
            <a:extLst>
              <a:ext uri="{FF2B5EF4-FFF2-40B4-BE49-F238E27FC236}">
                <a16:creationId xmlns:a16="http://schemas.microsoft.com/office/drawing/2014/main" id="{367F5D00-AFE9-D81D-75F2-D7A9C16C61BC}"/>
              </a:ext>
            </a:extLst>
          </p:cNvPr>
          <p:cNvSpPr/>
          <p:nvPr/>
        </p:nvSpPr>
        <p:spPr>
          <a:xfrm rot="13628811">
            <a:off x="622037" y="3048018"/>
            <a:ext cx="3939046" cy="5228933"/>
          </a:xfrm>
          <a:prstGeom prst="arc">
            <a:avLst>
              <a:gd name="adj1" fmla="val 1895119"/>
              <a:gd name="adj2" fmla="val 2363690"/>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7" name="Straight Arrow Connector 66">
            <a:extLst>
              <a:ext uri="{FF2B5EF4-FFF2-40B4-BE49-F238E27FC236}">
                <a16:creationId xmlns:a16="http://schemas.microsoft.com/office/drawing/2014/main" id="{FBF0810A-75C9-707D-02B2-99C1192CB326}"/>
              </a:ext>
            </a:extLst>
          </p:cNvPr>
          <p:cNvCxnSpPr>
            <a:cxnSpLocks/>
          </p:cNvCxnSpPr>
          <p:nvPr/>
        </p:nvCxnSpPr>
        <p:spPr>
          <a:xfrm>
            <a:off x="3608495" y="3052972"/>
            <a:ext cx="0" cy="274320"/>
          </a:xfrm>
          <a:prstGeom prst="straightConnector1">
            <a:avLst/>
          </a:prstGeom>
          <a:ln w="28575">
            <a:solidFill>
              <a:schemeClr val="accent2"/>
            </a:solidFill>
            <a:prstDash val="solid"/>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9" name="Oval 18">
            <a:extLst>
              <a:ext uri="{FF2B5EF4-FFF2-40B4-BE49-F238E27FC236}">
                <a16:creationId xmlns:a16="http://schemas.microsoft.com/office/drawing/2014/main" id="{DBDAFACA-F433-080C-3443-9DA32DA82E33}"/>
              </a:ext>
            </a:extLst>
          </p:cNvPr>
          <p:cNvSpPr/>
          <p:nvPr/>
        </p:nvSpPr>
        <p:spPr>
          <a:xfrm>
            <a:off x="3680380" y="3063073"/>
            <a:ext cx="274320" cy="27432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1</a:t>
            </a:r>
          </a:p>
        </p:txBody>
      </p:sp>
      <p:grpSp>
        <p:nvGrpSpPr>
          <p:cNvPr id="18" name="Group 17">
            <a:extLst>
              <a:ext uri="{FF2B5EF4-FFF2-40B4-BE49-F238E27FC236}">
                <a16:creationId xmlns:a16="http://schemas.microsoft.com/office/drawing/2014/main" id="{A347D082-58F3-58F7-0CED-3B7D96B4711C}"/>
              </a:ext>
            </a:extLst>
          </p:cNvPr>
          <p:cNvGrpSpPr/>
          <p:nvPr/>
        </p:nvGrpSpPr>
        <p:grpSpPr>
          <a:xfrm>
            <a:off x="5611724" y="1475361"/>
            <a:ext cx="6274375" cy="2024563"/>
            <a:chOff x="5591296" y="1650385"/>
            <a:chExt cx="6274375" cy="2024563"/>
          </a:xfrm>
        </p:grpSpPr>
        <p:pic>
          <p:nvPicPr>
            <p:cNvPr id="11" name="Picture 10">
              <a:extLst>
                <a:ext uri="{FF2B5EF4-FFF2-40B4-BE49-F238E27FC236}">
                  <a16:creationId xmlns:a16="http://schemas.microsoft.com/office/drawing/2014/main" id="{0F1E5508-3D1D-1270-BA57-4EE6974CA1EB}"/>
                </a:ext>
              </a:extLst>
            </p:cNvPr>
            <p:cNvPicPr>
              <a:picLocks noChangeAspect="1"/>
            </p:cNvPicPr>
            <p:nvPr/>
          </p:nvPicPr>
          <p:blipFill rotWithShape="1">
            <a:blip r:embed="rId3">
              <a:extLst>
                <a:ext uri="{28A0092B-C50C-407E-A947-70E740481C1C}">
                  <a14:useLocalDpi xmlns:a14="http://schemas.microsoft.com/office/drawing/2010/main" val="0"/>
                </a:ext>
              </a:extLst>
            </a:blip>
            <a:srcRect t="23020" b="33957"/>
            <a:stretch/>
          </p:blipFill>
          <p:spPr>
            <a:xfrm>
              <a:off x="5591296" y="1650385"/>
              <a:ext cx="6274375" cy="2024563"/>
            </a:xfrm>
            <a:prstGeom prst="rect">
              <a:avLst/>
            </a:prstGeom>
          </p:spPr>
        </p:pic>
        <p:cxnSp>
          <p:nvCxnSpPr>
            <p:cNvPr id="66" name="Straight Arrow Connector 65">
              <a:extLst>
                <a:ext uri="{FF2B5EF4-FFF2-40B4-BE49-F238E27FC236}">
                  <a16:creationId xmlns:a16="http://schemas.microsoft.com/office/drawing/2014/main" id="{F32E3E5B-9FC4-73C9-C424-244FC483AEAF}"/>
                </a:ext>
              </a:extLst>
            </p:cNvPr>
            <p:cNvCxnSpPr/>
            <p:nvPr/>
          </p:nvCxnSpPr>
          <p:spPr>
            <a:xfrm>
              <a:off x="5713407" y="2040660"/>
              <a:ext cx="4157932" cy="73959"/>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69" name="Straight Arrow Connector 68">
              <a:extLst>
                <a:ext uri="{FF2B5EF4-FFF2-40B4-BE49-F238E27FC236}">
                  <a16:creationId xmlns:a16="http://schemas.microsoft.com/office/drawing/2014/main" id="{E594166F-910B-BA11-DB84-92EFD6E7D3A9}"/>
                </a:ext>
              </a:extLst>
            </p:cNvPr>
            <p:cNvCxnSpPr>
              <a:cxnSpLocks/>
            </p:cNvCxnSpPr>
            <p:nvPr/>
          </p:nvCxnSpPr>
          <p:spPr>
            <a:xfrm>
              <a:off x="7231508" y="2069739"/>
              <a:ext cx="192670" cy="59492"/>
            </a:xfrm>
            <a:prstGeom prst="straightConnector1">
              <a:avLst/>
            </a:prstGeom>
            <a:ln w="19050">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71" name="Straight Arrow Connector 70">
              <a:extLst>
                <a:ext uri="{FF2B5EF4-FFF2-40B4-BE49-F238E27FC236}">
                  <a16:creationId xmlns:a16="http://schemas.microsoft.com/office/drawing/2014/main" id="{F0B28245-CE00-C945-B062-AACD00EC033E}"/>
                </a:ext>
              </a:extLst>
            </p:cNvPr>
            <p:cNvCxnSpPr>
              <a:cxnSpLocks/>
            </p:cNvCxnSpPr>
            <p:nvPr/>
          </p:nvCxnSpPr>
          <p:spPr>
            <a:xfrm>
              <a:off x="7424178" y="2128709"/>
              <a:ext cx="2450592" cy="36432"/>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74" name="Straight Arrow Connector 73">
              <a:extLst>
                <a:ext uri="{FF2B5EF4-FFF2-40B4-BE49-F238E27FC236}">
                  <a16:creationId xmlns:a16="http://schemas.microsoft.com/office/drawing/2014/main" id="{757E05B6-0900-E2B6-1408-B754B3847CA1}"/>
                </a:ext>
              </a:extLst>
            </p:cNvPr>
            <p:cNvCxnSpPr>
              <a:cxnSpLocks/>
            </p:cNvCxnSpPr>
            <p:nvPr/>
          </p:nvCxnSpPr>
          <p:spPr>
            <a:xfrm>
              <a:off x="10132519" y="2109341"/>
              <a:ext cx="684382" cy="14398"/>
            </a:xfrm>
            <a:prstGeom prst="straightConnector1">
              <a:avLst/>
            </a:prstGeom>
            <a:ln w="19050">
              <a:solidFill>
                <a:schemeClr val="accent2"/>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77" name="Straight Arrow Connector 76">
              <a:extLst>
                <a:ext uri="{FF2B5EF4-FFF2-40B4-BE49-F238E27FC236}">
                  <a16:creationId xmlns:a16="http://schemas.microsoft.com/office/drawing/2014/main" id="{7DE02AF0-E7FA-94C0-5192-5F521BBF0A60}"/>
                </a:ext>
              </a:extLst>
            </p:cNvPr>
            <p:cNvCxnSpPr>
              <a:cxnSpLocks/>
            </p:cNvCxnSpPr>
            <p:nvPr/>
          </p:nvCxnSpPr>
          <p:spPr>
            <a:xfrm>
              <a:off x="10132519" y="2165141"/>
              <a:ext cx="684382" cy="0"/>
            </a:xfrm>
            <a:prstGeom prst="straightConnector1">
              <a:avLst/>
            </a:prstGeom>
            <a:ln w="19050">
              <a:solidFill>
                <a:schemeClr val="accent2"/>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78" name="Straight Arrow Connector 77">
              <a:extLst>
                <a:ext uri="{FF2B5EF4-FFF2-40B4-BE49-F238E27FC236}">
                  <a16:creationId xmlns:a16="http://schemas.microsoft.com/office/drawing/2014/main" id="{96FC65AB-6560-B2B0-9FEC-C96DB4FDF598}"/>
                </a:ext>
              </a:extLst>
            </p:cNvPr>
            <p:cNvCxnSpPr>
              <a:cxnSpLocks/>
            </p:cNvCxnSpPr>
            <p:nvPr/>
          </p:nvCxnSpPr>
          <p:spPr>
            <a:xfrm>
              <a:off x="10816901" y="2168258"/>
              <a:ext cx="433946" cy="718683"/>
            </a:xfrm>
            <a:prstGeom prst="straightConnector1">
              <a:avLst/>
            </a:prstGeom>
            <a:ln w="19050">
              <a:solidFill>
                <a:schemeClr val="accent2"/>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81" name="Straight Arrow Connector 80">
              <a:extLst>
                <a:ext uri="{FF2B5EF4-FFF2-40B4-BE49-F238E27FC236}">
                  <a16:creationId xmlns:a16="http://schemas.microsoft.com/office/drawing/2014/main" id="{9CD795A8-C695-DC39-C4D8-AB0E659A3949}"/>
                </a:ext>
              </a:extLst>
            </p:cNvPr>
            <p:cNvCxnSpPr>
              <a:cxnSpLocks/>
            </p:cNvCxnSpPr>
            <p:nvPr/>
          </p:nvCxnSpPr>
          <p:spPr>
            <a:xfrm>
              <a:off x="10819576" y="2119698"/>
              <a:ext cx="429148" cy="699654"/>
            </a:xfrm>
            <a:prstGeom prst="straightConnector1">
              <a:avLst/>
            </a:prstGeom>
            <a:ln w="19050">
              <a:solidFill>
                <a:schemeClr val="accent2"/>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85" name="Straight Arrow Connector 84">
              <a:extLst>
                <a:ext uri="{FF2B5EF4-FFF2-40B4-BE49-F238E27FC236}">
                  <a16:creationId xmlns:a16="http://schemas.microsoft.com/office/drawing/2014/main" id="{340F8DD3-E715-8E3A-15FB-31002448DEAA}"/>
                </a:ext>
              </a:extLst>
            </p:cNvPr>
            <p:cNvCxnSpPr>
              <a:cxnSpLocks/>
            </p:cNvCxnSpPr>
            <p:nvPr/>
          </p:nvCxnSpPr>
          <p:spPr>
            <a:xfrm flipH="1" flipV="1">
              <a:off x="7170361" y="2770071"/>
              <a:ext cx="3272905" cy="42968"/>
            </a:xfrm>
            <a:prstGeom prst="straightConnector1">
              <a:avLst/>
            </a:prstGeom>
            <a:ln w="19050">
              <a:solidFill>
                <a:schemeClr val="accent2"/>
              </a:solidFill>
              <a:tailEnd type="triangle"/>
            </a:ln>
          </p:spPr>
          <p:style>
            <a:lnRef idx="1">
              <a:schemeClr val="accent6"/>
            </a:lnRef>
            <a:fillRef idx="0">
              <a:schemeClr val="accent6"/>
            </a:fillRef>
            <a:effectRef idx="0">
              <a:schemeClr val="accent6"/>
            </a:effectRef>
            <a:fontRef idx="minor">
              <a:schemeClr val="tx1"/>
            </a:fontRef>
          </p:style>
        </p:cxnSp>
        <p:cxnSp>
          <p:nvCxnSpPr>
            <p:cNvPr id="86" name="Straight Arrow Connector 85">
              <a:extLst>
                <a:ext uri="{FF2B5EF4-FFF2-40B4-BE49-F238E27FC236}">
                  <a16:creationId xmlns:a16="http://schemas.microsoft.com/office/drawing/2014/main" id="{A9F629ED-C865-2ECF-D79C-1F87DA2E8A0C}"/>
                </a:ext>
              </a:extLst>
            </p:cNvPr>
            <p:cNvCxnSpPr>
              <a:cxnSpLocks/>
            </p:cNvCxnSpPr>
            <p:nvPr/>
          </p:nvCxnSpPr>
          <p:spPr>
            <a:xfrm>
              <a:off x="10095331" y="2159679"/>
              <a:ext cx="404323" cy="0"/>
            </a:xfrm>
            <a:prstGeom prst="straightConnector1">
              <a:avLst/>
            </a:prstGeom>
            <a:ln w="19050">
              <a:solidFill>
                <a:schemeClr val="accent1"/>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87" name="Straight Arrow Connector 86">
              <a:extLst>
                <a:ext uri="{FF2B5EF4-FFF2-40B4-BE49-F238E27FC236}">
                  <a16:creationId xmlns:a16="http://schemas.microsoft.com/office/drawing/2014/main" id="{33ECE62A-A798-5946-8EDC-FB525FEF687C}"/>
                </a:ext>
              </a:extLst>
            </p:cNvPr>
            <p:cNvCxnSpPr>
              <a:cxnSpLocks/>
            </p:cNvCxnSpPr>
            <p:nvPr/>
          </p:nvCxnSpPr>
          <p:spPr>
            <a:xfrm flipH="1" flipV="1">
              <a:off x="10436492" y="2819352"/>
              <a:ext cx="814355" cy="7512"/>
            </a:xfrm>
            <a:prstGeom prst="straightConnector1">
              <a:avLst/>
            </a:prstGeom>
            <a:ln w="19050">
              <a:solidFill>
                <a:schemeClr val="accent2"/>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88" name="Straight Arrow Connector 87">
              <a:extLst>
                <a:ext uri="{FF2B5EF4-FFF2-40B4-BE49-F238E27FC236}">
                  <a16:creationId xmlns:a16="http://schemas.microsoft.com/office/drawing/2014/main" id="{3B01AF79-68DA-5523-A77D-AD37819A083A}"/>
                </a:ext>
              </a:extLst>
            </p:cNvPr>
            <p:cNvCxnSpPr>
              <a:cxnSpLocks/>
            </p:cNvCxnSpPr>
            <p:nvPr/>
          </p:nvCxnSpPr>
          <p:spPr>
            <a:xfrm flipH="1">
              <a:off x="10609497" y="2874666"/>
              <a:ext cx="634819" cy="0"/>
            </a:xfrm>
            <a:prstGeom prst="straightConnector1">
              <a:avLst/>
            </a:prstGeom>
            <a:ln w="19050">
              <a:solidFill>
                <a:schemeClr val="accent2"/>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95" name="Straight Arrow Connector 94">
              <a:extLst>
                <a:ext uri="{FF2B5EF4-FFF2-40B4-BE49-F238E27FC236}">
                  <a16:creationId xmlns:a16="http://schemas.microsoft.com/office/drawing/2014/main" id="{8CCB4B71-CFE9-CCD8-30F2-B7624978043C}"/>
                </a:ext>
              </a:extLst>
            </p:cNvPr>
            <p:cNvCxnSpPr>
              <a:cxnSpLocks/>
            </p:cNvCxnSpPr>
            <p:nvPr/>
          </p:nvCxnSpPr>
          <p:spPr>
            <a:xfrm flipH="1" flipV="1">
              <a:off x="10474710" y="2826864"/>
              <a:ext cx="134787" cy="47802"/>
            </a:xfrm>
            <a:prstGeom prst="straightConnector1">
              <a:avLst/>
            </a:prstGeom>
            <a:ln w="19050">
              <a:solidFill>
                <a:schemeClr val="accent2"/>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00" name="Straight Arrow Connector 99">
              <a:extLst>
                <a:ext uri="{FF2B5EF4-FFF2-40B4-BE49-F238E27FC236}">
                  <a16:creationId xmlns:a16="http://schemas.microsoft.com/office/drawing/2014/main" id="{ACA20ADF-610F-A314-3595-39D7FC1CAC86}"/>
                </a:ext>
              </a:extLst>
            </p:cNvPr>
            <p:cNvCxnSpPr>
              <a:cxnSpLocks/>
            </p:cNvCxnSpPr>
            <p:nvPr/>
          </p:nvCxnSpPr>
          <p:spPr>
            <a:xfrm>
              <a:off x="10094476" y="2096189"/>
              <a:ext cx="404323" cy="0"/>
            </a:xfrm>
            <a:prstGeom prst="straightConnector1">
              <a:avLst/>
            </a:prstGeom>
            <a:ln w="19050">
              <a:solidFill>
                <a:schemeClr val="accent1"/>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01" name="Straight Arrow Connector 100">
              <a:extLst>
                <a:ext uri="{FF2B5EF4-FFF2-40B4-BE49-F238E27FC236}">
                  <a16:creationId xmlns:a16="http://schemas.microsoft.com/office/drawing/2014/main" id="{3FEF9D85-6BAF-0B63-12BE-250F90A598B0}"/>
                </a:ext>
              </a:extLst>
            </p:cNvPr>
            <p:cNvCxnSpPr>
              <a:cxnSpLocks/>
            </p:cNvCxnSpPr>
            <p:nvPr/>
          </p:nvCxnSpPr>
          <p:spPr>
            <a:xfrm>
              <a:off x="10484681" y="2096189"/>
              <a:ext cx="248321" cy="392838"/>
            </a:xfrm>
            <a:prstGeom prst="straightConnector1">
              <a:avLst/>
            </a:prstGeom>
            <a:ln w="19050">
              <a:solidFill>
                <a:schemeClr val="accent1"/>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03" name="Straight Arrow Connector 102">
              <a:extLst>
                <a:ext uri="{FF2B5EF4-FFF2-40B4-BE49-F238E27FC236}">
                  <a16:creationId xmlns:a16="http://schemas.microsoft.com/office/drawing/2014/main" id="{347C7D87-4795-B348-DA15-C598AD566D69}"/>
                </a:ext>
              </a:extLst>
            </p:cNvPr>
            <p:cNvCxnSpPr>
              <a:cxnSpLocks/>
            </p:cNvCxnSpPr>
            <p:nvPr/>
          </p:nvCxnSpPr>
          <p:spPr>
            <a:xfrm>
              <a:off x="10484681" y="2168082"/>
              <a:ext cx="225988" cy="349081"/>
            </a:xfrm>
            <a:prstGeom prst="straightConnector1">
              <a:avLst/>
            </a:prstGeom>
            <a:ln w="19050">
              <a:solidFill>
                <a:schemeClr val="accent1"/>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05" name="Straight Arrow Connector 104">
              <a:extLst>
                <a:ext uri="{FF2B5EF4-FFF2-40B4-BE49-F238E27FC236}">
                  <a16:creationId xmlns:a16="http://schemas.microsoft.com/office/drawing/2014/main" id="{D1C29F8D-9C12-4396-01EE-151BA6EBEE9B}"/>
                </a:ext>
              </a:extLst>
            </p:cNvPr>
            <p:cNvCxnSpPr>
              <a:cxnSpLocks/>
            </p:cNvCxnSpPr>
            <p:nvPr/>
          </p:nvCxnSpPr>
          <p:spPr>
            <a:xfrm flipH="1">
              <a:off x="9674460" y="2480662"/>
              <a:ext cx="1049732" cy="0"/>
            </a:xfrm>
            <a:prstGeom prst="straightConnector1">
              <a:avLst/>
            </a:prstGeom>
            <a:ln w="19050">
              <a:solidFill>
                <a:schemeClr val="accent1"/>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08" name="Straight Arrow Connector 107">
              <a:extLst>
                <a:ext uri="{FF2B5EF4-FFF2-40B4-BE49-F238E27FC236}">
                  <a16:creationId xmlns:a16="http://schemas.microsoft.com/office/drawing/2014/main" id="{A9B3AFD5-A938-57E8-882F-B1ACDF41A120}"/>
                </a:ext>
              </a:extLst>
            </p:cNvPr>
            <p:cNvCxnSpPr>
              <a:cxnSpLocks/>
            </p:cNvCxnSpPr>
            <p:nvPr/>
          </p:nvCxnSpPr>
          <p:spPr>
            <a:xfrm flipH="1">
              <a:off x="9886391" y="2516165"/>
              <a:ext cx="828276" cy="7296"/>
            </a:xfrm>
            <a:prstGeom prst="straightConnector1">
              <a:avLst/>
            </a:prstGeom>
            <a:ln w="19050">
              <a:solidFill>
                <a:schemeClr val="accent1"/>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12" name="Straight Arrow Connector 111">
              <a:extLst>
                <a:ext uri="{FF2B5EF4-FFF2-40B4-BE49-F238E27FC236}">
                  <a16:creationId xmlns:a16="http://schemas.microsoft.com/office/drawing/2014/main" id="{38C6F5D5-9544-7381-D933-7D342DD2B8F4}"/>
                </a:ext>
              </a:extLst>
            </p:cNvPr>
            <p:cNvCxnSpPr>
              <a:cxnSpLocks/>
            </p:cNvCxnSpPr>
            <p:nvPr/>
          </p:nvCxnSpPr>
          <p:spPr>
            <a:xfrm flipH="1" flipV="1">
              <a:off x="9674460" y="2480662"/>
              <a:ext cx="261937" cy="50382"/>
            </a:xfrm>
            <a:prstGeom prst="straightConnector1">
              <a:avLst/>
            </a:prstGeom>
            <a:ln w="19050">
              <a:solidFill>
                <a:schemeClr val="accent1"/>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cxnSp>
          <p:nvCxnSpPr>
            <p:cNvPr id="115" name="Straight Arrow Connector 114">
              <a:extLst>
                <a:ext uri="{FF2B5EF4-FFF2-40B4-BE49-F238E27FC236}">
                  <a16:creationId xmlns:a16="http://schemas.microsoft.com/office/drawing/2014/main" id="{98CCF000-0336-4C1E-6DA9-A0BC12FD0080}"/>
                </a:ext>
              </a:extLst>
            </p:cNvPr>
            <p:cNvCxnSpPr>
              <a:cxnSpLocks/>
            </p:cNvCxnSpPr>
            <p:nvPr/>
          </p:nvCxnSpPr>
          <p:spPr>
            <a:xfrm flipH="1">
              <a:off x="6251904" y="2480662"/>
              <a:ext cx="3422556" cy="0"/>
            </a:xfrm>
            <a:prstGeom prst="straightConnector1">
              <a:avLst/>
            </a:prstGeom>
            <a:ln w="19050">
              <a:solidFill>
                <a:schemeClr val="accent1"/>
              </a:solidFill>
              <a:tailEnd type="triangle"/>
            </a:ln>
          </p:spPr>
          <p:style>
            <a:lnRef idx="1">
              <a:schemeClr val="accent6"/>
            </a:lnRef>
            <a:fillRef idx="0">
              <a:schemeClr val="accent6"/>
            </a:fillRef>
            <a:effectRef idx="0">
              <a:schemeClr val="accent6"/>
            </a:effectRef>
            <a:fontRef idx="minor">
              <a:schemeClr val="tx1"/>
            </a:fontRef>
          </p:style>
        </p:cxnSp>
        <p:cxnSp>
          <p:nvCxnSpPr>
            <p:cNvPr id="130" name="Straight Arrow Connector 129">
              <a:extLst>
                <a:ext uri="{FF2B5EF4-FFF2-40B4-BE49-F238E27FC236}">
                  <a16:creationId xmlns:a16="http://schemas.microsoft.com/office/drawing/2014/main" id="{2AF9437F-066A-1162-F7ED-867772293EC6}"/>
                </a:ext>
              </a:extLst>
            </p:cNvPr>
            <p:cNvCxnSpPr>
              <a:cxnSpLocks/>
            </p:cNvCxnSpPr>
            <p:nvPr/>
          </p:nvCxnSpPr>
          <p:spPr>
            <a:xfrm>
              <a:off x="10645230" y="2117631"/>
              <a:ext cx="78962" cy="0"/>
            </a:xfrm>
            <a:prstGeom prst="straightConnector1">
              <a:avLst/>
            </a:prstGeom>
            <a:ln w="19050">
              <a:solidFill>
                <a:schemeClr val="accent2"/>
              </a:solidFill>
              <a:tailEnd type="triangle"/>
            </a:ln>
          </p:spPr>
          <p:style>
            <a:lnRef idx="1">
              <a:schemeClr val="accent6"/>
            </a:lnRef>
            <a:fillRef idx="0">
              <a:schemeClr val="accent6"/>
            </a:fillRef>
            <a:effectRef idx="0">
              <a:schemeClr val="accent6"/>
            </a:effectRef>
            <a:fontRef idx="minor">
              <a:schemeClr val="tx1"/>
            </a:fontRef>
          </p:style>
        </p:cxnSp>
        <p:cxnSp>
          <p:nvCxnSpPr>
            <p:cNvPr id="137" name="Straight Arrow Connector 136">
              <a:extLst>
                <a:ext uri="{FF2B5EF4-FFF2-40B4-BE49-F238E27FC236}">
                  <a16:creationId xmlns:a16="http://schemas.microsoft.com/office/drawing/2014/main" id="{51756C3A-DEB8-D5CD-F852-971004DB1A4F}"/>
                </a:ext>
              </a:extLst>
            </p:cNvPr>
            <p:cNvCxnSpPr>
              <a:cxnSpLocks/>
            </p:cNvCxnSpPr>
            <p:nvPr/>
          </p:nvCxnSpPr>
          <p:spPr>
            <a:xfrm>
              <a:off x="10594330" y="2257835"/>
              <a:ext cx="29022" cy="67683"/>
            </a:xfrm>
            <a:prstGeom prst="straightConnector1">
              <a:avLst/>
            </a:prstGeom>
            <a:ln w="19050">
              <a:solidFill>
                <a:schemeClr val="accent1"/>
              </a:solidFill>
              <a:tailEnd type="triangle"/>
            </a:ln>
          </p:spPr>
          <p:style>
            <a:lnRef idx="1">
              <a:schemeClr val="accent6"/>
            </a:lnRef>
            <a:fillRef idx="0">
              <a:schemeClr val="accent6"/>
            </a:fillRef>
            <a:effectRef idx="0">
              <a:schemeClr val="accent6"/>
            </a:effectRef>
            <a:fontRef idx="minor">
              <a:schemeClr val="tx1"/>
            </a:fontRef>
          </p:style>
        </p:cxnSp>
      </p:grpSp>
      <p:cxnSp>
        <p:nvCxnSpPr>
          <p:cNvPr id="13" name="Straight Connector 12">
            <a:extLst>
              <a:ext uri="{FF2B5EF4-FFF2-40B4-BE49-F238E27FC236}">
                <a16:creationId xmlns:a16="http://schemas.microsoft.com/office/drawing/2014/main" id="{572560AC-E8F6-371B-16F3-549A6AB8BD61}"/>
              </a:ext>
            </a:extLst>
          </p:cNvPr>
          <p:cNvCxnSpPr>
            <a:cxnSpLocks/>
          </p:cNvCxnSpPr>
          <p:nvPr/>
        </p:nvCxnSpPr>
        <p:spPr>
          <a:xfrm flipV="1">
            <a:off x="4172855" y="1482277"/>
            <a:ext cx="1436746" cy="73704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D7CFA1-6ACA-F469-8201-44439F41CFBE}"/>
              </a:ext>
            </a:extLst>
          </p:cNvPr>
          <p:cNvCxnSpPr>
            <a:cxnSpLocks/>
          </p:cNvCxnSpPr>
          <p:nvPr/>
        </p:nvCxnSpPr>
        <p:spPr>
          <a:xfrm>
            <a:off x="4164376" y="3037489"/>
            <a:ext cx="1445225" cy="44852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6B6F85E-24AE-A989-CB9C-472F5FEA6A7D}"/>
              </a:ext>
            </a:extLst>
          </p:cNvPr>
          <p:cNvSpPr txBox="1"/>
          <p:nvPr/>
        </p:nvSpPr>
        <p:spPr>
          <a:xfrm>
            <a:off x="430811" y="3329552"/>
            <a:ext cx="11777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Satellite  </a:t>
            </a:r>
          </a:p>
        </p:txBody>
      </p:sp>
      <p:sp>
        <p:nvSpPr>
          <p:cNvPr id="28" name="TextBox 27">
            <a:extLst>
              <a:ext uri="{FF2B5EF4-FFF2-40B4-BE49-F238E27FC236}">
                <a16:creationId xmlns:a16="http://schemas.microsoft.com/office/drawing/2014/main" id="{A4C2C213-F652-FB0E-A809-0DCDE76A4360}"/>
              </a:ext>
            </a:extLst>
          </p:cNvPr>
          <p:cNvSpPr txBox="1"/>
          <p:nvPr/>
        </p:nvSpPr>
        <p:spPr>
          <a:xfrm>
            <a:off x="5825982" y="1514912"/>
            <a:ext cx="35210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520 nm from frequency conversion </a:t>
            </a:r>
          </a:p>
        </p:txBody>
      </p:sp>
      <p:pic>
        <p:nvPicPr>
          <p:cNvPr id="8" name="Picture 7">
            <a:extLst>
              <a:ext uri="{FF2B5EF4-FFF2-40B4-BE49-F238E27FC236}">
                <a16:creationId xmlns:a16="http://schemas.microsoft.com/office/drawing/2014/main" id="{1FD568D1-3382-D17E-427C-31C0F694E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0609" y="3801040"/>
            <a:ext cx="3432912" cy="2706074"/>
          </a:xfrm>
          <a:prstGeom prst="rect">
            <a:avLst/>
          </a:prstGeom>
        </p:spPr>
      </p:pic>
      <p:sp>
        <p:nvSpPr>
          <p:cNvPr id="16" name="TextBox 15">
            <a:extLst>
              <a:ext uri="{FF2B5EF4-FFF2-40B4-BE49-F238E27FC236}">
                <a16:creationId xmlns:a16="http://schemas.microsoft.com/office/drawing/2014/main" id="{3D0ED6EC-EF1A-A2B0-43B8-B48602AE0D1E}"/>
              </a:ext>
            </a:extLst>
          </p:cNvPr>
          <p:cNvSpPr txBox="1"/>
          <p:nvPr/>
        </p:nvSpPr>
        <p:spPr>
          <a:xfrm>
            <a:off x="9163903" y="4031267"/>
            <a:ext cx="2015412" cy="523220"/>
          </a:xfrm>
          <a:prstGeom prst="rect">
            <a:avLst/>
          </a:prstGeom>
          <a:solidFill>
            <a:schemeClr val="bg2">
              <a:alpha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Wavelength relation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for </a:t>
            </a:r>
            <a:r>
              <a:rPr kumimoji="0" lang="en-US" sz="1400" b="1" i="1" u="none" strike="noStrike" kern="1200" cap="none" spc="0" normalizeH="0" baseline="0" noProof="0" dirty="0">
                <a:ln>
                  <a:noFill/>
                </a:ln>
                <a:solidFill>
                  <a:prstClr val="black"/>
                </a:solidFill>
                <a:effectLst/>
                <a:uLnTx/>
                <a:uFillTx/>
                <a:latin typeface="Calibri" panose="020F0502020204030204"/>
                <a:ea typeface="+mn-ea"/>
                <a:cs typeface="+mn-cs"/>
              </a:rPr>
              <a:t>swappable</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 source</a:t>
            </a:r>
          </a:p>
        </p:txBody>
      </p:sp>
      <p:sp>
        <p:nvSpPr>
          <p:cNvPr id="20" name="Rectangle 19">
            <a:extLst>
              <a:ext uri="{FF2B5EF4-FFF2-40B4-BE49-F238E27FC236}">
                <a16:creationId xmlns:a16="http://schemas.microsoft.com/office/drawing/2014/main" id="{F833463D-A188-5034-AB66-748C4D16C5F5}"/>
              </a:ext>
            </a:extLst>
          </p:cNvPr>
          <p:cNvSpPr/>
          <p:nvPr/>
        </p:nvSpPr>
        <p:spPr>
          <a:xfrm>
            <a:off x="8600609" y="5391970"/>
            <a:ext cx="182037" cy="234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1E1FC739-03F9-2532-4301-AA035D4B3D0D}"/>
              </a:ext>
            </a:extLst>
          </p:cNvPr>
          <p:cNvSpPr/>
          <p:nvPr/>
        </p:nvSpPr>
        <p:spPr>
          <a:xfrm>
            <a:off x="9512851" y="6312352"/>
            <a:ext cx="378916" cy="234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DDEB9FA-3DFC-D488-DEEE-41F2759443B2}"/>
              </a:ext>
            </a:extLst>
          </p:cNvPr>
          <p:cNvSpPr/>
          <p:nvPr/>
        </p:nvSpPr>
        <p:spPr>
          <a:xfrm>
            <a:off x="9562956" y="6272422"/>
            <a:ext cx="274320" cy="27432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1</a:t>
            </a:r>
          </a:p>
        </p:txBody>
      </p:sp>
      <p:sp>
        <p:nvSpPr>
          <p:cNvPr id="22" name="Oval 21">
            <a:extLst>
              <a:ext uri="{FF2B5EF4-FFF2-40B4-BE49-F238E27FC236}">
                <a16:creationId xmlns:a16="http://schemas.microsoft.com/office/drawing/2014/main" id="{17CA1BF5-4FA3-B97E-5323-6D6935454AB9}"/>
              </a:ext>
            </a:extLst>
          </p:cNvPr>
          <p:cNvSpPr/>
          <p:nvPr/>
        </p:nvSpPr>
        <p:spPr>
          <a:xfrm rot="16200000">
            <a:off x="8554467" y="5391970"/>
            <a:ext cx="274320" cy="27432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2</a:t>
            </a:r>
          </a:p>
        </p:txBody>
      </p:sp>
      <p:cxnSp>
        <p:nvCxnSpPr>
          <p:cNvPr id="24" name="Straight Arrow Connector 23">
            <a:extLst>
              <a:ext uri="{FF2B5EF4-FFF2-40B4-BE49-F238E27FC236}">
                <a16:creationId xmlns:a16="http://schemas.microsoft.com/office/drawing/2014/main" id="{3D8B3A2B-C9DB-C338-06D4-6AE8C6C0ABB8}"/>
              </a:ext>
            </a:extLst>
          </p:cNvPr>
          <p:cNvCxnSpPr>
            <a:cxnSpLocks/>
          </p:cNvCxnSpPr>
          <p:nvPr/>
        </p:nvCxnSpPr>
        <p:spPr>
          <a:xfrm>
            <a:off x="3482291" y="3053436"/>
            <a:ext cx="0" cy="1371600"/>
          </a:xfrm>
          <a:prstGeom prst="straightConnector1">
            <a:avLst/>
          </a:prstGeom>
          <a:ln w="28575">
            <a:solidFill>
              <a:schemeClr val="accent1"/>
            </a:solidFill>
            <a:prstDash val="solid"/>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22ECB549-7BDD-8D64-BFF4-5EFB33188F91}"/>
              </a:ext>
            </a:extLst>
          </p:cNvPr>
          <p:cNvSpPr txBox="1"/>
          <p:nvPr/>
        </p:nvSpPr>
        <p:spPr>
          <a:xfrm>
            <a:off x="402961" y="1379941"/>
            <a:ext cx="43618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Goal: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Distribute </a:t>
            </a:r>
            <a:r>
              <a:rPr kumimoji="0" lang="en-US" sz="1800" b="0" i="0" u="none" strike="noStrike" kern="1200" cap="none" spc="0" normalizeH="0" baseline="0" noProof="0" dirty="0">
                <a:ln>
                  <a:noFill/>
                </a:ln>
                <a:solidFill>
                  <a:srgbClr val="E84A27"/>
                </a:solidFill>
                <a:effectLst/>
                <a:uLnTx/>
                <a:uFillTx/>
                <a:latin typeface="Calibri" panose="020F0502020204030204"/>
                <a:ea typeface="+mn-ea"/>
                <a:cs typeface="+mn-cs"/>
              </a:rPr>
              <a:t>swappable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E84A27"/>
                </a:solidFill>
                <a:effectLst/>
                <a:uLnTx/>
                <a:uFillTx/>
                <a:latin typeface="Calibri" panose="020F0502020204030204"/>
                <a:ea typeface="+mn-ea"/>
                <a:cs typeface="+mn-cs"/>
              </a:rPr>
              <a:t>entanglement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dirty="0">
                <a:solidFill>
                  <a:prstClr val="black"/>
                </a:solidFill>
                <a:latin typeface="Calibri" panose="020F0502020204030204"/>
              </a:rPr>
              <a:t> between different platforms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6D481ABC-C74A-EEC9-8F3C-620FDD808A75}"/>
              </a:ext>
            </a:extLst>
          </p:cNvPr>
          <p:cNvGrpSpPr/>
          <p:nvPr/>
        </p:nvGrpSpPr>
        <p:grpSpPr>
          <a:xfrm>
            <a:off x="132144" y="2228250"/>
            <a:ext cx="1210651" cy="894201"/>
            <a:chOff x="579813" y="5454124"/>
            <a:chExt cx="1210651" cy="894201"/>
          </a:xfrm>
        </p:grpSpPr>
        <p:cxnSp>
          <p:nvCxnSpPr>
            <p:cNvPr id="31" name="Straight Arrow Connector 30">
              <a:extLst>
                <a:ext uri="{FF2B5EF4-FFF2-40B4-BE49-F238E27FC236}">
                  <a16:creationId xmlns:a16="http://schemas.microsoft.com/office/drawing/2014/main" id="{48C0C0CC-9BFB-7E91-CCFB-16E1BA7AAB03}"/>
                </a:ext>
              </a:extLst>
            </p:cNvPr>
            <p:cNvCxnSpPr>
              <a:cxnSpLocks/>
            </p:cNvCxnSpPr>
            <p:nvPr/>
          </p:nvCxnSpPr>
          <p:spPr>
            <a:xfrm>
              <a:off x="579813" y="5634850"/>
              <a:ext cx="324075" cy="0"/>
            </a:xfrm>
            <a:prstGeom prst="straightConnector1">
              <a:avLst/>
            </a:prstGeom>
            <a:ln w="28575">
              <a:solidFill>
                <a:srgbClr val="FF0000"/>
              </a:solidFill>
              <a:prstDash val="solid"/>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9EC99ABF-28F2-67C8-0A7E-DC6B55253826}"/>
                </a:ext>
              </a:extLst>
            </p:cNvPr>
            <p:cNvCxnSpPr>
              <a:cxnSpLocks/>
            </p:cNvCxnSpPr>
            <p:nvPr/>
          </p:nvCxnSpPr>
          <p:spPr>
            <a:xfrm>
              <a:off x="588385" y="5907754"/>
              <a:ext cx="320040" cy="0"/>
            </a:xfrm>
            <a:prstGeom prst="straightConnector1">
              <a:avLst/>
            </a:prstGeom>
            <a:ln w="28575">
              <a:solidFill>
                <a:schemeClr val="accent1"/>
              </a:solidFill>
              <a:prstDash val="solid"/>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CED21F96-B3D4-22B2-A2A7-5B11459C2ABE}"/>
                </a:ext>
              </a:extLst>
            </p:cNvPr>
            <p:cNvCxnSpPr>
              <a:cxnSpLocks/>
            </p:cNvCxnSpPr>
            <p:nvPr/>
          </p:nvCxnSpPr>
          <p:spPr>
            <a:xfrm flipV="1">
              <a:off x="586517" y="6202150"/>
              <a:ext cx="320040" cy="0"/>
            </a:xfrm>
            <a:prstGeom prst="straightConnector1">
              <a:avLst/>
            </a:prstGeom>
            <a:ln w="28575">
              <a:solidFill>
                <a:schemeClr val="accent2"/>
              </a:solidFill>
              <a:prstDash val="solid"/>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7311F9D7-A0E8-AFAE-6E0B-FD20FCA636B6}"/>
                </a:ext>
              </a:extLst>
            </p:cNvPr>
            <p:cNvSpPr txBox="1"/>
            <p:nvPr/>
          </p:nvSpPr>
          <p:spPr>
            <a:xfrm>
              <a:off x="910359" y="5454124"/>
              <a:ext cx="873957" cy="3231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1560 nm</a:t>
              </a:r>
            </a:p>
          </p:txBody>
        </p:sp>
        <p:sp>
          <p:nvSpPr>
            <p:cNvPr id="36" name="TextBox 35">
              <a:extLst>
                <a:ext uri="{FF2B5EF4-FFF2-40B4-BE49-F238E27FC236}">
                  <a16:creationId xmlns:a16="http://schemas.microsoft.com/office/drawing/2014/main" id="{51AB2E7B-55E6-37A3-9C91-18E1AA101BC3}"/>
                </a:ext>
              </a:extLst>
            </p:cNvPr>
            <p:cNvSpPr txBox="1"/>
            <p:nvPr/>
          </p:nvSpPr>
          <p:spPr>
            <a:xfrm>
              <a:off x="916507" y="5735513"/>
              <a:ext cx="873957" cy="3231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1588 nm</a:t>
              </a:r>
            </a:p>
          </p:txBody>
        </p:sp>
        <p:sp>
          <p:nvSpPr>
            <p:cNvPr id="37" name="TextBox 36">
              <a:extLst>
                <a:ext uri="{FF2B5EF4-FFF2-40B4-BE49-F238E27FC236}">
                  <a16:creationId xmlns:a16="http://schemas.microsoft.com/office/drawing/2014/main" id="{69192FDD-DFB4-0858-6A36-DD330ED1C3B7}"/>
                </a:ext>
              </a:extLst>
            </p:cNvPr>
            <p:cNvSpPr txBox="1"/>
            <p:nvPr/>
          </p:nvSpPr>
          <p:spPr>
            <a:xfrm>
              <a:off x="914639" y="6025160"/>
              <a:ext cx="776175" cy="3231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773 nm</a:t>
              </a:r>
            </a:p>
          </p:txBody>
        </p:sp>
      </p:grpSp>
      <p:sp>
        <p:nvSpPr>
          <p:cNvPr id="10" name="Oval 9">
            <a:extLst>
              <a:ext uri="{FF2B5EF4-FFF2-40B4-BE49-F238E27FC236}">
                <a16:creationId xmlns:a16="http://schemas.microsoft.com/office/drawing/2014/main" id="{B6F94F92-BDBC-3D48-6BD4-927F97091E9A}"/>
              </a:ext>
            </a:extLst>
          </p:cNvPr>
          <p:cNvSpPr/>
          <p:nvPr/>
        </p:nvSpPr>
        <p:spPr>
          <a:xfrm>
            <a:off x="3515956" y="3668725"/>
            <a:ext cx="274320" cy="27432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2</a:t>
            </a:r>
          </a:p>
        </p:txBody>
      </p:sp>
      <p:sp>
        <p:nvSpPr>
          <p:cNvPr id="14" name="Slide Number Placeholder 84">
            <a:extLst>
              <a:ext uri="{FF2B5EF4-FFF2-40B4-BE49-F238E27FC236}">
                <a16:creationId xmlns:a16="http://schemas.microsoft.com/office/drawing/2014/main" id="{7662E25B-9853-6331-060B-404E1760843A}"/>
              </a:ext>
            </a:extLst>
          </p:cNvPr>
          <p:cNvSpPr>
            <a:spLocks noGrp="1"/>
          </p:cNvSpPr>
          <p:nvPr>
            <p:ph type="sldNum" sz="quarter" idx="12"/>
          </p:nvPr>
        </p:nvSpPr>
        <p:spPr>
          <a:xfrm>
            <a:off x="9448798" y="64731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835F5-48DE-483F-8570-43BCBC4365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58637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4D66C-8D32-1BC3-53E4-AEE75DEB1E1C}"/>
              </a:ext>
            </a:extLst>
          </p:cNvPr>
          <p:cNvSpPr>
            <a:spLocks noGrp="1"/>
          </p:cNvSpPr>
          <p:nvPr>
            <p:ph type="title"/>
          </p:nvPr>
        </p:nvSpPr>
        <p:spPr>
          <a:xfrm>
            <a:off x="0" y="-4156"/>
            <a:ext cx="12191999" cy="1412999"/>
          </a:xfrm>
        </p:spPr>
        <p:txBody>
          <a:bodyPr/>
          <a:lstStyle/>
          <a:p>
            <a:r>
              <a:rPr lang="en-US" dirty="0"/>
              <a:t>Entanglement Distribution Between Moving Platforms</a:t>
            </a:r>
          </a:p>
        </p:txBody>
      </p:sp>
      <p:sp>
        <p:nvSpPr>
          <p:cNvPr id="3" name="Oval 2">
            <a:extLst>
              <a:ext uri="{FF2B5EF4-FFF2-40B4-BE49-F238E27FC236}">
                <a16:creationId xmlns:a16="http://schemas.microsoft.com/office/drawing/2014/main" id="{C4C80171-BC54-4D77-8B45-A0BF3A005719}"/>
              </a:ext>
            </a:extLst>
          </p:cNvPr>
          <p:cNvSpPr/>
          <p:nvPr/>
        </p:nvSpPr>
        <p:spPr>
          <a:xfrm>
            <a:off x="0" y="3569867"/>
            <a:ext cx="8273989" cy="7066625"/>
          </a:xfrm>
          <a:prstGeom prst="ellipse">
            <a:avLst/>
          </a:prstGeom>
          <a:solidFill>
            <a:schemeClr val="accent1">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A8CBA7D5-87A8-B48B-3775-395040EACA92}"/>
              </a:ext>
            </a:extLst>
          </p:cNvPr>
          <p:cNvSpPr/>
          <p:nvPr/>
        </p:nvSpPr>
        <p:spPr>
          <a:xfrm>
            <a:off x="1112400" y="4926943"/>
            <a:ext cx="1919853" cy="1012054"/>
          </a:xfrm>
          <a:custGeom>
            <a:avLst/>
            <a:gdLst>
              <a:gd name="connsiteX0" fmla="*/ 179829 w 827899"/>
              <a:gd name="connsiteY0" fmla="*/ 26633 h 515024"/>
              <a:gd name="connsiteX1" fmla="*/ 455037 w 827899"/>
              <a:gd name="connsiteY1" fmla="*/ 0 h 515024"/>
              <a:gd name="connsiteX2" fmla="*/ 676979 w 827899"/>
              <a:gd name="connsiteY2" fmla="*/ 8878 h 515024"/>
              <a:gd name="connsiteX3" fmla="*/ 774633 w 827899"/>
              <a:gd name="connsiteY3" fmla="*/ 44388 h 515024"/>
              <a:gd name="connsiteX4" fmla="*/ 827899 w 827899"/>
              <a:gd name="connsiteY4" fmla="*/ 115410 h 515024"/>
              <a:gd name="connsiteX5" fmla="*/ 819022 w 827899"/>
              <a:gd name="connsiteY5" fmla="*/ 266330 h 515024"/>
              <a:gd name="connsiteX6" fmla="*/ 774633 w 827899"/>
              <a:gd name="connsiteY6" fmla="*/ 310718 h 515024"/>
              <a:gd name="connsiteX7" fmla="*/ 588202 w 827899"/>
              <a:gd name="connsiteY7" fmla="*/ 408373 h 515024"/>
              <a:gd name="connsiteX8" fmla="*/ 526059 w 827899"/>
              <a:gd name="connsiteY8" fmla="*/ 443883 h 515024"/>
              <a:gd name="connsiteX9" fmla="*/ 384016 w 827899"/>
              <a:gd name="connsiteY9" fmla="*/ 479394 h 515024"/>
              <a:gd name="connsiteX10" fmla="*/ 339627 w 827899"/>
              <a:gd name="connsiteY10" fmla="*/ 506027 h 515024"/>
              <a:gd name="connsiteX11" fmla="*/ 295239 w 827899"/>
              <a:gd name="connsiteY11" fmla="*/ 514905 h 515024"/>
              <a:gd name="connsiteX12" fmla="*/ 37787 w 827899"/>
              <a:gd name="connsiteY12" fmla="*/ 488272 h 515024"/>
              <a:gd name="connsiteX13" fmla="*/ 2276 w 827899"/>
              <a:gd name="connsiteY13" fmla="*/ 443883 h 515024"/>
              <a:gd name="connsiteX14" fmla="*/ 73297 w 827899"/>
              <a:gd name="connsiteY14" fmla="*/ 257452 h 515024"/>
              <a:gd name="connsiteX15" fmla="*/ 108808 w 827899"/>
              <a:gd name="connsiteY15" fmla="*/ 248575 h 515024"/>
              <a:gd name="connsiteX16" fmla="*/ 135441 w 827899"/>
              <a:gd name="connsiteY16" fmla="*/ 221942 h 515024"/>
              <a:gd name="connsiteX17" fmla="*/ 153196 w 827899"/>
              <a:gd name="connsiteY17" fmla="*/ 177553 h 515024"/>
              <a:gd name="connsiteX18" fmla="*/ 179829 w 827899"/>
              <a:gd name="connsiteY18" fmla="*/ 142043 h 515024"/>
              <a:gd name="connsiteX19" fmla="*/ 197585 w 827899"/>
              <a:gd name="connsiteY19" fmla="*/ 53266 h 515024"/>
              <a:gd name="connsiteX20" fmla="*/ 179829 w 827899"/>
              <a:gd name="connsiteY20" fmla="*/ 26633 h 51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7899" h="515024">
                <a:moveTo>
                  <a:pt x="179829" y="26633"/>
                </a:moveTo>
                <a:cubicBezTo>
                  <a:pt x="222738" y="17755"/>
                  <a:pt x="232021" y="0"/>
                  <a:pt x="455037" y="0"/>
                </a:cubicBezTo>
                <a:cubicBezTo>
                  <a:pt x="529077" y="0"/>
                  <a:pt x="602998" y="5919"/>
                  <a:pt x="676979" y="8878"/>
                </a:cubicBezTo>
                <a:cubicBezTo>
                  <a:pt x="709530" y="20715"/>
                  <a:pt x="744932" y="26568"/>
                  <a:pt x="774633" y="44388"/>
                </a:cubicBezTo>
                <a:cubicBezTo>
                  <a:pt x="786349" y="51418"/>
                  <a:pt x="816785" y="98738"/>
                  <a:pt x="827899" y="115410"/>
                </a:cubicBezTo>
                <a:cubicBezTo>
                  <a:pt x="824940" y="165717"/>
                  <a:pt x="832281" y="217712"/>
                  <a:pt x="819022" y="266330"/>
                </a:cubicBezTo>
                <a:cubicBezTo>
                  <a:pt x="813516" y="286518"/>
                  <a:pt x="791507" y="298344"/>
                  <a:pt x="774633" y="310718"/>
                </a:cubicBezTo>
                <a:cubicBezTo>
                  <a:pt x="699177" y="366052"/>
                  <a:pt x="671703" y="366622"/>
                  <a:pt x="588202" y="408373"/>
                </a:cubicBezTo>
                <a:cubicBezTo>
                  <a:pt x="566863" y="419042"/>
                  <a:pt x="548593" y="436045"/>
                  <a:pt x="526059" y="443883"/>
                </a:cubicBezTo>
                <a:cubicBezTo>
                  <a:pt x="479963" y="459916"/>
                  <a:pt x="384016" y="479394"/>
                  <a:pt x="384016" y="479394"/>
                </a:cubicBezTo>
                <a:cubicBezTo>
                  <a:pt x="369220" y="488272"/>
                  <a:pt x="355648" y="499619"/>
                  <a:pt x="339627" y="506027"/>
                </a:cubicBezTo>
                <a:cubicBezTo>
                  <a:pt x="325617" y="511631"/>
                  <a:pt x="310302" y="515791"/>
                  <a:pt x="295239" y="514905"/>
                </a:cubicBezTo>
                <a:cubicBezTo>
                  <a:pt x="209113" y="509839"/>
                  <a:pt x="123604" y="497150"/>
                  <a:pt x="37787" y="488272"/>
                </a:cubicBezTo>
                <a:cubicBezTo>
                  <a:pt x="25950" y="473476"/>
                  <a:pt x="3099" y="462814"/>
                  <a:pt x="2276" y="443883"/>
                </a:cubicBezTo>
                <a:cubicBezTo>
                  <a:pt x="-2824" y="326584"/>
                  <a:pt x="-6350" y="292850"/>
                  <a:pt x="73297" y="257452"/>
                </a:cubicBezTo>
                <a:cubicBezTo>
                  <a:pt x="84447" y="252497"/>
                  <a:pt x="96971" y="251534"/>
                  <a:pt x="108808" y="248575"/>
                </a:cubicBezTo>
                <a:cubicBezTo>
                  <a:pt x="117686" y="239697"/>
                  <a:pt x="128787" y="232589"/>
                  <a:pt x="135441" y="221942"/>
                </a:cubicBezTo>
                <a:cubicBezTo>
                  <a:pt x="143887" y="208428"/>
                  <a:pt x="145457" y="191484"/>
                  <a:pt x="153196" y="177553"/>
                </a:cubicBezTo>
                <a:cubicBezTo>
                  <a:pt x="160381" y="164619"/>
                  <a:pt x="170951" y="153880"/>
                  <a:pt x="179829" y="142043"/>
                </a:cubicBezTo>
                <a:cubicBezTo>
                  <a:pt x="196844" y="90999"/>
                  <a:pt x="183984" y="134871"/>
                  <a:pt x="197585" y="53266"/>
                </a:cubicBezTo>
                <a:cubicBezTo>
                  <a:pt x="200066" y="38382"/>
                  <a:pt x="136920" y="35511"/>
                  <a:pt x="179829" y="26633"/>
                </a:cubicBezTo>
                <a:close/>
              </a:path>
            </a:pathLst>
          </a:custGeom>
          <a:solidFill>
            <a:schemeClr val="accent6">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98BB3660-3B22-C44E-0325-34EDE1606983}"/>
              </a:ext>
            </a:extLst>
          </p:cNvPr>
          <p:cNvSpPr/>
          <p:nvPr/>
        </p:nvSpPr>
        <p:spPr>
          <a:xfrm>
            <a:off x="4894617" y="5328132"/>
            <a:ext cx="2691880" cy="1152403"/>
          </a:xfrm>
          <a:custGeom>
            <a:avLst/>
            <a:gdLst>
              <a:gd name="connsiteX0" fmla="*/ 206132 w 2398917"/>
              <a:gd name="connsiteY0" fmla="*/ 284086 h 1447060"/>
              <a:gd name="connsiteX1" fmla="*/ 277154 w 2398917"/>
              <a:gd name="connsiteY1" fmla="*/ 159798 h 1447060"/>
              <a:gd name="connsiteX2" fmla="*/ 321542 w 2398917"/>
              <a:gd name="connsiteY2" fmla="*/ 115410 h 1447060"/>
              <a:gd name="connsiteX3" fmla="*/ 525729 w 2398917"/>
              <a:gd name="connsiteY3" fmla="*/ 0 h 1447060"/>
              <a:gd name="connsiteX4" fmla="*/ 747670 w 2398917"/>
              <a:gd name="connsiteY4" fmla="*/ 26633 h 1447060"/>
              <a:gd name="connsiteX5" fmla="*/ 792059 w 2398917"/>
              <a:gd name="connsiteY5" fmla="*/ 79899 h 1447060"/>
              <a:gd name="connsiteX6" fmla="*/ 845325 w 2398917"/>
              <a:gd name="connsiteY6" fmla="*/ 115410 h 1447060"/>
              <a:gd name="connsiteX7" fmla="*/ 863080 w 2398917"/>
              <a:gd name="connsiteY7" fmla="*/ 159798 h 1447060"/>
              <a:gd name="connsiteX8" fmla="*/ 889713 w 2398917"/>
              <a:gd name="connsiteY8" fmla="*/ 292963 h 1447060"/>
              <a:gd name="connsiteX9" fmla="*/ 925224 w 2398917"/>
              <a:gd name="connsiteY9" fmla="*/ 346229 h 1447060"/>
              <a:gd name="connsiteX10" fmla="*/ 960734 w 2398917"/>
              <a:gd name="connsiteY10" fmla="*/ 381740 h 1447060"/>
              <a:gd name="connsiteX11" fmla="*/ 1191554 w 2398917"/>
              <a:gd name="connsiteY11" fmla="*/ 390618 h 1447060"/>
              <a:gd name="connsiteX12" fmla="*/ 1342474 w 2398917"/>
              <a:gd name="connsiteY12" fmla="*/ 452761 h 1447060"/>
              <a:gd name="connsiteX13" fmla="*/ 1422373 w 2398917"/>
              <a:gd name="connsiteY13" fmla="*/ 497150 h 1447060"/>
              <a:gd name="connsiteX14" fmla="*/ 1502272 w 2398917"/>
              <a:gd name="connsiteY14" fmla="*/ 577049 h 1447060"/>
              <a:gd name="connsiteX15" fmla="*/ 1555538 w 2398917"/>
              <a:gd name="connsiteY15" fmla="*/ 798990 h 1447060"/>
              <a:gd name="connsiteX16" fmla="*/ 1591049 w 2398917"/>
              <a:gd name="connsiteY16" fmla="*/ 887767 h 1447060"/>
              <a:gd name="connsiteX17" fmla="*/ 1644315 w 2398917"/>
              <a:gd name="connsiteY17" fmla="*/ 941033 h 1447060"/>
              <a:gd name="connsiteX18" fmla="*/ 1688703 w 2398917"/>
              <a:gd name="connsiteY18" fmla="*/ 994299 h 1447060"/>
              <a:gd name="connsiteX19" fmla="*/ 1768602 w 2398917"/>
              <a:gd name="connsiteY19" fmla="*/ 1074198 h 1447060"/>
              <a:gd name="connsiteX20" fmla="*/ 1857379 w 2398917"/>
              <a:gd name="connsiteY20" fmla="*/ 1038688 h 1447060"/>
              <a:gd name="connsiteX21" fmla="*/ 1901767 w 2398917"/>
              <a:gd name="connsiteY21" fmla="*/ 1003177 h 1447060"/>
              <a:gd name="connsiteX22" fmla="*/ 2043810 w 2398917"/>
              <a:gd name="connsiteY22" fmla="*/ 958788 h 1447060"/>
              <a:gd name="connsiteX23" fmla="*/ 2088198 w 2398917"/>
              <a:gd name="connsiteY23" fmla="*/ 949911 h 1447060"/>
              <a:gd name="connsiteX24" fmla="*/ 2203608 w 2398917"/>
              <a:gd name="connsiteY24" fmla="*/ 967666 h 1447060"/>
              <a:gd name="connsiteX25" fmla="*/ 2274629 w 2398917"/>
              <a:gd name="connsiteY25" fmla="*/ 1029810 h 1447060"/>
              <a:gd name="connsiteX26" fmla="*/ 2398917 w 2398917"/>
              <a:gd name="connsiteY26" fmla="*/ 1171853 h 1447060"/>
              <a:gd name="connsiteX27" fmla="*/ 2354529 w 2398917"/>
              <a:gd name="connsiteY27" fmla="*/ 1313895 h 1447060"/>
              <a:gd name="connsiteX28" fmla="*/ 2310140 w 2398917"/>
              <a:gd name="connsiteY28" fmla="*/ 1322773 h 1447060"/>
              <a:gd name="connsiteX29" fmla="*/ 2274629 w 2398917"/>
              <a:gd name="connsiteY29" fmla="*/ 1331651 h 1447060"/>
              <a:gd name="connsiteX30" fmla="*/ 2239119 w 2398917"/>
              <a:gd name="connsiteY30" fmla="*/ 1349406 h 1447060"/>
              <a:gd name="connsiteX31" fmla="*/ 2114831 w 2398917"/>
              <a:gd name="connsiteY31" fmla="*/ 1393794 h 1447060"/>
              <a:gd name="connsiteX32" fmla="*/ 2079321 w 2398917"/>
              <a:gd name="connsiteY32" fmla="*/ 1411550 h 1447060"/>
              <a:gd name="connsiteX33" fmla="*/ 1946156 w 2398917"/>
              <a:gd name="connsiteY33" fmla="*/ 1429305 h 1447060"/>
              <a:gd name="connsiteX34" fmla="*/ 1475639 w 2398917"/>
              <a:gd name="connsiteY34" fmla="*/ 1429305 h 1447060"/>
              <a:gd name="connsiteX35" fmla="*/ 1413496 w 2398917"/>
              <a:gd name="connsiteY35" fmla="*/ 1447060 h 1447060"/>
              <a:gd name="connsiteX36" fmla="*/ 357053 w 2398917"/>
              <a:gd name="connsiteY36" fmla="*/ 1438183 h 1447060"/>
              <a:gd name="connsiteX37" fmla="*/ 294909 w 2398917"/>
              <a:gd name="connsiteY37" fmla="*/ 1429305 h 1447060"/>
              <a:gd name="connsiteX38" fmla="*/ 99600 w 2398917"/>
              <a:gd name="connsiteY38" fmla="*/ 1296140 h 1447060"/>
              <a:gd name="connsiteX39" fmla="*/ 19701 w 2398917"/>
              <a:gd name="connsiteY39" fmla="*/ 1207363 h 1447060"/>
              <a:gd name="connsiteX40" fmla="*/ 1946 w 2398917"/>
              <a:gd name="connsiteY40" fmla="*/ 1162975 h 1447060"/>
              <a:gd name="connsiteX41" fmla="*/ 28579 w 2398917"/>
              <a:gd name="connsiteY41" fmla="*/ 994299 h 1447060"/>
              <a:gd name="connsiteX42" fmla="*/ 81845 w 2398917"/>
              <a:gd name="connsiteY42" fmla="*/ 727969 h 1447060"/>
              <a:gd name="connsiteX43" fmla="*/ 126233 w 2398917"/>
              <a:gd name="connsiteY43" fmla="*/ 656948 h 1447060"/>
              <a:gd name="connsiteX44" fmla="*/ 161744 w 2398917"/>
              <a:gd name="connsiteY44" fmla="*/ 630315 h 1447060"/>
              <a:gd name="connsiteX45" fmla="*/ 206132 w 2398917"/>
              <a:gd name="connsiteY45" fmla="*/ 594804 h 1447060"/>
              <a:gd name="connsiteX46" fmla="*/ 241643 w 2398917"/>
              <a:gd name="connsiteY46" fmla="*/ 559293 h 1447060"/>
              <a:gd name="connsiteX47" fmla="*/ 259398 w 2398917"/>
              <a:gd name="connsiteY47" fmla="*/ 435006 h 1447060"/>
              <a:gd name="connsiteX48" fmla="*/ 259398 w 2398917"/>
              <a:gd name="connsiteY48" fmla="*/ 239697 h 144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398917" h="1447060">
                <a:moveTo>
                  <a:pt x="206132" y="284086"/>
                </a:moveTo>
                <a:cubicBezTo>
                  <a:pt x="230050" y="224293"/>
                  <a:pt x="226550" y="224203"/>
                  <a:pt x="277154" y="159798"/>
                </a:cubicBezTo>
                <a:cubicBezTo>
                  <a:pt x="290082" y="143345"/>
                  <a:pt x="304579" y="127661"/>
                  <a:pt x="321542" y="115410"/>
                </a:cubicBezTo>
                <a:cubicBezTo>
                  <a:pt x="396101" y="61562"/>
                  <a:pt x="447110" y="39309"/>
                  <a:pt x="525729" y="0"/>
                </a:cubicBezTo>
                <a:cubicBezTo>
                  <a:pt x="599709" y="8878"/>
                  <a:pt x="676301" y="5222"/>
                  <a:pt x="747670" y="26633"/>
                </a:cubicBezTo>
                <a:cubicBezTo>
                  <a:pt x="769808" y="33274"/>
                  <a:pt x="774957" y="64352"/>
                  <a:pt x="792059" y="79899"/>
                </a:cubicBezTo>
                <a:cubicBezTo>
                  <a:pt x="807849" y="94253"/>
                  <a:pt x="827570" y="103573"/>
                  <a:pt x="845325" y="115410"/>
                </a:cubicBezTo>
                <a:cubicBezTo>
                  <a:pt x="851243" y="130206"/>
                  <a:pt x="858887" y="144424"/>
                  <a:pt x="863080" y="159798"/>
                </a:cubicBezTo>
                <a:cubicBezTo>
                  <a:pt x="878669" y="216957"/>
                  <a:pt x="864680" y="230381"/>
                  <a:pt x="889713" y="292963"/>
                </a:cubicBezTo>
                <a:cubicBezTo>
                  <a:pt x="897638" y="312776"/>
                  <a:pt x="911894" y="329566"/>
                  <a:pt x="925224" y="346229"/>
                </a:cubicBezTo>
                <a:cubicBezTo>
                  <a:pt x="935681" y="359301"/>
                  <a:pt x="944222" y="378988"/>
                  <a:pt x="960734" y="381740"/>
                </a:cubicBezTo>
                <a:cubicBezTo>
                  <a:pt x="1036683" y="394398"/>
                  <a:pt x="1114614" y="387659"/>
                  <a:pt x="1191554" y="390618"/>
                </a:cubicBezTo>
                <a:cubicBezTo>
                  <a:pt x="1326882" y="417683"/>
                  <a:pt x="1237561" y="387190"/>
                  <a:pt x="1342474" y="452761"/>
                </a:cubicBezTo>
                <a:cubicBezTo>
                  <a:pt x="1368310" y="468909"/>
                  <a:pt x="1397023" y="480250"/>
                  <a:pt x="1422373" y="497150"/>
                </a:cubicBezTo>
                <a:cubicBezTo>
                  <a:pt x="1470849" y="529467"/>
                  <a:pt x="1472115" y="536840"/>
                  <a:pt x="1502272" y="577049"/>
                </a:cubicBezTo>
                <a:cubicBezTo>
                  <a:pt x="1522057" y="675975"/>
                  <a:pt x="1524706" y="710900"/>
                  <a:pt x="1555538" y="798990"/>
                </a:cubicBezTo>
                <a:cubicBezTo>
                  <a:pt x="1566067" y="829073"/>
                  <a:pt x="1574157" y="860740"/>
                  <a:pt x="1591049" y="887767"/>
                </a:cubicBezTo>
                <a:cubicBezTo>
                  <a:pt x="1604357" y="909060"/>
                  <a:pt x="1627348" y="922523"/>
                  <a:pt x="1644315" y="941033"/>
                </a:cubicBezTo>
                <a:cubicBezTo>
                  <a:pt x="1659932" y="958070"/>
                  <a:pt x="1672933" y="977403"/>
                  <a:pt x="1688703" y="994299"/>
                </a:cubicBezTo>
                <a:cubicBezTo>
                  <a:pt x="1714402" y="1021834"/>
                  <a:pt x="1768602" y="1074198"/>
                  <a:pt x="1768602" y="1074198"/>
                </a:cubicBezTo>
                <a:cubicBezTo>
                  <a:pt x="1798432" y="1064255"/>
                  <a:pt x="1830425" y="1054411"/>
                  <a:pt x="1857379" y="1038688"/>
                </a:cubicBezTo>
                <a:cubicBezTo>
                  <a:pt x="1873746" y="1029140"/>
                  <a:pt x="1885400" y="1012725"/>
                  <a:pt x="1901767" y="1003177"/>
                </a:cubicBezTo>
                <a:cubicBezTo>
                  <a:pt x="1950598" y="974692"/>
                  <a:pt x="1988384" y="970665"/>
                  <a:pt x="2043810" y="958788"/>
                </a:cubicBezTo>
                <a:cubicBezTo>
                  <a:pt x="2058564" y="955626"/>
                  <a:pt x="2073402" y="952870"/>
                  <a:pt x="2088198" y="949911"/>
                </a:cubicBezTo>
                <a:cubicBezTo>
                  <a:pt x="2126668" y="955829"/>
                  <a:pt x="2167833" y="952334"/>
                  <a:pt x="2203608" y="967666"/>
                </a:cubicBezTo>
                <a:cubicBezTo>
                  <a:pt x="2232522" y="980058"/>
                  <a:pt x="2251793" y="1008176"/>
                  <a:pt x="2274629" y="1029810"/>
                </a:cubicBezTo>
                <a:cubicBezTo>
                  <a:pt x="2376449" y="1126271"/>
                  <a:pt x="2351612" y="1093010"/>
                  <a:pt x="2398917" y="1171853"/>
                </a:cubicBezTo>
                <a:cubicBezTo>
                  <a:pt x="2384121" y="1219200"/>
                  <a:pt x="2379680" y="1271139"/>
                  <a:pt x="2354529" y="1313895"/>
                </a:cubicBezTo>
                <a:cubicBezTo>
                  <a:pt x="2346878" y="1326901"/>
                  <a:pt x="2324870" y="1319500"/>
                  <a:pt x="2310140" y="1322773"/>
                </a:cubicBezTo>
                <a:cubicBezTo>
                  <a:pt x="2298229" y="1325420"/>
                  <a:pt x="2286053" y="1327367"/>
                  <a:pt x="2274629" y="1331651"/>
                </a:cubicBezTo>
                <a:cubicBezTo>
                  <a:pt x="2262238" y="1336298"/>
                  <a:pt x="2251283" y="1344193"/>
                  <a:pt x="2239119" y="1349406"/>
                </a:cubicBezTo>
                <a:cubicBezTo>
                  <a:pt x="2155028" y="1385445"/>
                  <a:pt x="2175132" y="1378720"/>
                  <a:pt x="2114831" y="1393794"/>
                </a:cubicBezTo>
                <a:cubicBezTo>
                  <a:pt x="2102994" y="1399713"/>
                  <a:pt x="2092089" y="1408068"/>
                  <a:pt x="2079321" y="1411550"/>
                </a:cubicBezTo>
                <a:cubicBezTo>
                  <a:pt x="2068964" y="1414375"/>
                  <a:pt x="1951966" y="1428579"/>
                  <a:pt x="1946156" y="1429305"/>
                </a:cubicBezTo>
                <a:cubicBezTo>
                  <a:pt x="1905647" y="1428405"/>
                  <a:pt x="1610257" y="1402381"/>
                  <a:pt x="1475639" y="1429305"/>
                </a:cubicBezTo>
                <a:cubicBezTo>
                  <a:pt x="1454514" y="1433530"/>
                  <a:pt x="1434210" y="1441142"/>
                  <a:pt x="1413496" y="1447060"/>
                </a:cubicBezTo>
                <a:lnTo>
                  <a:pt x="357053" y="1438183"/>
                </a:lnTo>
                <a:cubicBezTo>
                  <a:pt x="336131" y="1437851"/>
                  <a:pt x="313230" y="1439413"/>
                  <a:pt x="294909" y="1429305"/>
                </a:cubicBezTo>
                <a:cubicBezTo>
                  <a:pt x="225917" y="1391241"/>
                  <a:pt x="152311" y="1354708"/>
                  <a:pt x="99600" y="1296140"/>
                </a:cubicBezTo>
                <a:lnTo>
                  <a:pt x="19701" y="1207363"/>
                </a:lnTo>
                <a:cubicBezTo>
                  <a:pt x="13783" y="1192567"/>
                  <a:pt x="2784" y="1178889"/>
                  <a:pt x="1946" y="1162975"/>
                </a:cubicBezTo>
                <a:cubicBezTo>
                  <a:pt x="-3409" y="1061216"/>
                  <a:pt x="1296" y="1062510"/>
                  <a:pt x="28579" y="994299"/>
                </a:cubicBezTo>
                <a:cubicBezTo>
                  <a:pt x="45191" y="866940"/>
                  <a:pt x="32421" y="820639"/>
                  <a:pt x="81845" y="727969"/>
                </a:cubicBezTo>
                <a:cubicBezTo>
                  <a:pt x="94982" y="703336"/>
                  <a:pt x="103899" y="673698"/>
                  <a:pt x="126233" y="656948"/>
                </a:cubicBezTo>
                <a:lnTo>
                  <a:pt x="161744" y="630315"/>
                </a:lnTo>
                <a:cubicBezTo>
                  <a:pt x="205007" y="565419"/>
                  <a:pt x="151557" y="633786"/>
                  <a:pt x="206132" y="594804"/>
                </a:cubicBezTo>
                <a:cubicBezTo>
                  <a:pt x="219754" y="585074"/>
                  <a:pt x="229806" y="571130"/>
                  <a:pt x="241643" y="559293"/>
                </a:cubicBezTo>
                <a:cubicBezTo>
                  <a:pt x="258816" y="507776"/>
                  <a:pt x="256805" y="520587"/>
                  <a:pt x="259398" y="435006"/>
                </a:cubicBezTo>
                <a:cubicBezTo>
                  <a:pt x="261370" y="369933"/>
                  <a:pt x="259398" y="304800"/>
                  <a:pt x="259398" y="239697"/>
                </a:cubicBezTo>
              </a:path>
            </a:pathLst>
          </a:custGeom>
          <a:solidFill>
            <a:schemeClr val="accent6">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9147463-3D83-2F80-EBEA-1A9E32A46DCE}"/>
              </a:ext>
            </a:extLst>
          </p:cNvPr>
          <p:cNvSpPr/>
          <p:nvPr/>
        </p:nvSpPr>
        <p:spPr>
          <a:xfrm rot="5400000">
            <a:off x="3718008" y="3770351"/>
            <a:ext cx="510468" cy="1549154"/>
          </a:xfrm>
          <a:custGeom>
            <a:avLst/>
            <a:gdLst>
              <a:gd name="connsiteX0" fmla="*/ 177554 w 941033"/>
              <a:gd name="connsiteY0" fmla="*/ 35511 h 878889"/>
              <a:gd name="connsiteX1" fmla="*/ 133165 w 941033"/>
              <a:gd name="connsiteY1" fmla="*/ 53266 h 878889"/>
              <a:gd name="connsiteX2" fmla="*/ 26633 w 941033"/>
              <a:gd name="connsiteY2" fmla="*/ 168676 h 878889"/>
              <a:gd name="connsiteX3" fmla="*/ 8878 w 941033"/>
              <a:gd name="connsiteY3" fmla="*/ 213064 h 878889"/>
              <a:gd name="connsiteX4" fmla="*/ 8878 w 941033"/>
              <a:gd name="connsiteY4" fmla="*/ 594804 h 878889"/>
              <a:gd name="connsiteX5" fmla="*/ 0 w 941033"/>
              <a:gd name="connsiteY5" fmla="*/ 639192 h 878889"/>
              <a:gd name="connsiteX6" fmla="*/ 115410 w 941033"/>
              <a:gd name="connsiteY6" fmla="*/ 861134 h 878889"/>
              <a:gd name="connsiteX7" fmla="*/ 186432 w 941033"/>
              <a:gd name="connsiteY7" fmla="*/ 878889 h 878889"/>
              <a:gd name="connsiteX8" fmla="*/ 372863 w 941033"/>
              <a:gd name="connsiteY8" fmla="*/ 852256 h 878889"/>
              <a:gd name="connsiteX9" fmla="*/ 408373 w 941033"/>
              <a:gd name="connsiteY9" fmla="*/ 843379 h 878889"/>
              <a:gd name="connsiteX10" fmla="*/ 426129 w 941033"/>
              <a:gd name="connsiteY10" fmla="*/ 790112 h 878889"/>
              <a:gd name="connsiteX11" fmla="*/ 470517 w 941033"/>
              <a:gd name="connsiteY11" fmla="*/ 719091 h 878889"/>
              <a:gd name="connsiteX12" fmla="*/ 514905 w 941033"/>
              <a:gd name="connsiteY12" fmla="*/ 710213 h 878889"/>
              <a:gd name="connsiteX13" fmla="*/ 585927 w 941033"/>
              <a:gd name="connsiteY13" fmla="*/ 656947 h 878889"/>
              <a:gd name="connsiteX14" fmla="*/ 648070 w 941033"/>
              <a:gd name="connsiteY14" fmla="*/ 639192 h 878889"/>
              <a:gd name="connsiteX15" fmla="*/ 825624 w 941033"/>
              <a:gd name="connsiteY15" fmla="*/ 656947 h 878889"/>
              <a:gd name="connsiteX16" fmla="*/ 896645 w 941033"/>
              <a:gd name="connsiteY16" fmla="*/ 710213 h 878889"/>
              <a:gd name="connsiteX17" fmla="*/ 941033 w 941033"/>
              <a:gd name="connsiteY17" fmla="*/ 630314 h 878889"/>
              <a:gd name="connsiteX18" fmla="*/ 896645 w 941033"/>
              <a:gd name="connsiteY18" fmla="*/ 372862 h 878889"/>
              <a:gd name="connsiteX19" fmla="*/ 861134 w 941033"/>
              <a:gd name="connsiteY19" fmla="*/ 363984 h 878889"/>
              <a:gd name="connsiteX20" fmla="*/ 639193 w 941033"/>
              <a:gd name="connsiteY20" fmla="*/ 381740 h 878889"/>
              <a:gd name="connsiteX21" fmla="*/ 603682 w 941033"/>
              <a:gd name="connsiteY21" fmla="*/ 390617 h 878889"/>
              <a:gd name="connsiteX22" fmla="*/ 497150 w 941033"/>
              <a:gd name="connsiteY22" fmla="*/ 213064 h 878889"/>
              <a:gd name="connsiteX23" fmla="*/ 417251 w 941033"/>
              <a:gd name="connsiteY23" fmla="*/ 186431 h 878889"/>
              <a:gd name="connsiteX24" fmla="*/ 399496 w 941033"/>
              <a:gd name="connsiteY24" fmla="*/ 150920 h 878889"/>
              <a:gd name="connsiteX25" fmla="*/ 381740 w 941033"/>
              <a:gd name="connsiteY25" fmla="*/ 35511 h 878889"/>
              <a:gd name="connsiteX26" fmla="*/ 346230 w 941033"/>
              <a:gd name="connsiteY26" fmla="*/ 17755 h 878889"/>
              <a:gd name="connsiteX27" fmla="*/ 275208 w 941033"/>
              <a:gd name="connsiteY27" fmla="*/ 0 h 878889"/>
              <a:gd name="connsiteX28" fmla="*/ 177554 w 941033"/>
              <a:gd name="connsiteY28" fmla="*/ 35511 h 87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41033" h="878889">
                <a:moveTo>
                  <a:pt x="177554" y="35511"/>
                </a:moveTo>
                <a:cubicBezTo>
                  <a:pt x="153880" y="44389"/>
                  <a:pt x="146425" y="44426"/>
                  <a:pt x="133165" y="53266"/>
                </a:cubicBezTo>
                <a:cubicBezTo>
                  <a:pt x="85879" y="84790"/>
                  <a:pt x="54983" y="120076"/>
                  <a:pt x="26633" y="168676"/>
                </a:cubicBezTo>
                <a:cubicBezTo>
                  <a:pt x="18603" y="182441"/>
                  <a:pt x="14796" y="198268"/>
                  <a:pt x="8878" y="213064"/>
                </a:cubicBezTo>
                <a:cubicBezTo>
                  <a:pt x="19991" y="401974"/>
                  <a:pt x="23187" y="373024"/>
                  <a:pt x="8878" y="594804"/>
                </a:cubicBezTo>
                <a:cubicBezTo>
                  <a:pt x="7906" y="609862"/>
                  <a:pt x="2959" y="624396"/>
                  <a:pt x="0" y="639192"/>
                </a:cubicBezTo>
                <a:cubicBezTo>
                  <a:pt x="34426" y="770008"/>
                  <a:pt x="6782" y="806820"/>
                  <a:pt x="115410" y="861134"/>
                </a:cubicBezTo>
                <a:cubicBezTo>
                  <a:pt x="137236" y="872047"/>
                  <a:pt x="162758" y="872971"/>
                  <a:pt x="186432" y="878889"/>
                </a:cubicBezTo>
                <a:lnTo>
                  <a:pt x="372863" y="852256"/>
                </a:lnTo>
                <a:cubicBezTo>
                  <a:pt x="384911" y="850328"/>
                  <a:pt x="400433" y="852643"/>
                  <a:pt x="408373" y="843379"/>
                </a:cubicBezTo>
                <a:cubicBezTo>
                  <a:pt x="420553" y="829169"/>
                  <a:pt x="419178" y="807489"/>
                  <a:pt x="426129" y="790112"/>
                </a:cubicBezTo>
                <a:cubicBezTo>
                  <a:pt x="432320" y="774635"/>
                  <a:pt x="456271" y="727995"/>
                  <a:pt x="470517" y="719091"/>
                </a:cubicBezTo>
                <a:cubicBezTo>
                  <a:pt x="483312" y="711094"/>
                  <a:pt x="500109" y="713172"/>
                  <a:pt x="514905" y="710213"/>
                </a:cubicBezTo>
                <a:cubicBezTo>
                  <a:pt x="541127" y="683991"/>
                  <a:pt x="548106" y="672706"/>
                  <a:pt x="585927" y="656947"/>
                </a:cubicBezTo>
                <a:cubicBezTo>
                  <a:pt x="605813" y="648661"/>
                  <a:pt x="627356" y="645110"/>
                  <a:pt x="648070" y="639192"/>
                </a:cubicBezTo>
                <a:cubicBezTo>
                  <a:pt x="707255" y="645110"/>
                  <a:pt x="768433" y="640607"/>
                  <a:pt x="825624" y="656947"/>
                </a:cubicBezTo>
                <a:cubicBezTo>
                  <a:pt x="854078" y="665077"/>
                  <a:pt x="867811" y="716867"/>
                  <a:pt x="896645" y="710213"/>
                </a:cubicBezTo>
                <a:cubicBezTo>
                  <a:pt x="926332" y="703362"/>
                  <a:pt x="926237" y="656947"/>
                  <a:pt x="941033" y="630314"/>
                </a:cubicBezTo>
                <a:cubicBezTo>
                  <a:pt x="926237" y="544497"/>
                  <a:pt x="921668" y="456273"/>
                  <a:pt x="896645" y="372862"/>
                </a:cubicBezTo>
                <a:cubicBezTo>
                  <a:pt x="893139" y="361175"/>
                  <a:pt x="873328" y="363563"/>
                  <a:pt x="861134" y="363984"/>
                </a:cubicBezTo>
                <a:cubicBezTo>
                  <a:pt x="786961" y="366542"/>
                  <a:pt x="713173" y="375821"/>
                  <a:pt x="639193" y="381740"/>
                </a:cubicBezTo>
                <a:cubicBezTo>
                  <a:pt x="627356" y="384699"/>
                  <a:pt x="615883" y="390617"/>
                  <a:pt x="603682" y="390617"/>
                </a:cubicBezTo>
                <a:cubicBezTo>
                  <a:pt x="409336" y="390617"/>
                  <a:pt x="577716" y="390309"/>
                  <a:pt x="497150" y="213064"/>
                </a:cubicBezTo>
                <a:cubicBezTo>
                  <a:pt x="485533" y="187507"/>
                  <a:pt x="417251" y="186431"/>
                  <a:pt x="417251" y="186431"/>
                </a:cubicBezTo>
                <a:cubicBezTo>
                  <a:pt x="411333" y="174594"/>
                  <a:pt x="402527" y="163802"/>
                  <a:pt x="399496" y="150920"/>
                </a:cubicBezTo>
                <a:cubicBezTo>
                  <a:pt x="390581" y="113032"/>
                  <a:pt x="396195" y="71649"/>
                  <a:pt x="381740" y="35511"/>
                </a:cubicBezTo>
                <a:cubicBezTo>
                  <a:pt x="376825" y="23224"/>
                  <a:pt x="358785" y="21940"/>
                  <a:pt x="346230" y="17755"/>
                </a:cubicBezTo>
                <a:cubicBezTo>
                  <a:pt x="323080" y="10038"/>
                  <a:pt x="275208" y="0"/>
                  <a:pt x="275208" y="0"/>
                </a:cubicBezTo>
                <a:cubicBezTo>
                  <a:pt x="168989" y="28969"/>
                  <a:pt x="201228" y="26633"/>
                  <a:pt x="177554" y="35511"/>
                </a:cubicBezTo>
                <a:close/>
              </a:path>
            </a:pathLst>
          </a:custGeom>
          <a:solidFill>
            <a:schemeClr val="accent6">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417E0D1-1D05-4B50-EB47-8063F7D53F74}"/>
              </a:ext>
            </a:extLst>
          </p:cNvPr>
          <p:cNvSpPr/>
          <p:nvPr/>
        </p:nvSpPr>
        <p:spPr>
          <a:xfrm rot="18753164">
            <a:off x="1461143" y="4758361"/>
            <a:ext cx="415642" cy="497149"/>
          </a:xfrm>
          <a:custGeom>
            <a:avLst/>
            <a:gdLst>
              <a:gd name="connsiteX0" fmla="*/ 316586 w 415642"/>
              <a:gd name="connsiteY0" fmla="*/ 2 h 497149"/>
              <a:gd name="connsiteX1" fmla="*/ 315492 w 415642"/>
              <a:gd name="connsiteY1" fmla="*/ 232503 h 497149"/>
              <a:gd name="connsiteX2" fmla="*/ 350976 w 415642"/>
              <a:gd name="connsiteY2" fmla="*/ 232503 h 497149"/>
              <a:gd name="connsiteX3" fmla="*/ 354905 w 415642"/>
              <a:gd name="connsiteY3" fmla="*/ 223818 h 497149"/>
              <a:gd name="connsiteX4" fmla="*/ 405800 w 415642"/>
              <a:gd name="connsiteY4" fmla="*/ 226747 h 497149"/>
              <a:gd name="connsiteX5" fmla="*/ 404376 w 415642"/>
              <a:gd name="connsiteY5" fmla="*/ 277706 h 497149"/>
              <a:gd name="connsiteX6" fmla="*/ 378633 w 415642"/>
              <a:gd name="connsiteY6" fmla="*/ 286795 h 497149"/>
              <a:gd name="connsiteX7" fmla="*/ 360692 w 415642"/>
              <a:gd name="connsiteY7" fmla="*/ 278222 h 497149"/>
              <a:gd name="connsiteX8" fmla="*/ 315740 w 415642"/>
              <a:gd name="connsiteY8" fmla="*/ 278222 h 497149"/>
              <a:gd name="connsiteX9" fmla="*/ 318129 w 415642"/>
              <a:gd name="connsiteY9" fmla="*/ 497131 h 497149"/>
              <a:gd name="connsiteX10" fmla="*/ 109551 w 415642"/>
              <a:gd name="connsiteY10" fmla="*/ 369002 h 497149"/>
              <a:gd name="connsiteX11" fmla="*/ 99913 w 415642"/>
              <a:gd name="connsiteY11" fmla="*/ 343415 h 497149"/>
              <a:gd name="connsiteX12" fmla="*/ 30918 w 415642"/>
              <a:gd name="connsiteY12" fmla="*/ 406754 h 497149"/>
              <a:gd name="connsiteX13" fmla="*/ 0 w 415642"/>
              <a:gd name="connsiteY13" fmla="*/ 373075 h 497149"/>
              <a:gd name="connsiteX14" fmla="*/ 85621 w 415642"/>
              <a:gd name="connsiteY14" fmla="*/ 294473 h 497149"/>
              <a:gd name="connsiteX15" fmla="*/ 80158 w 415642"/>
              <a:gd name="connsiteY15" fmla="*/ 249353 h 497149"/>
              <a:gd name="connsiteX16" fmla="*/ 108957 w 415642"/>
              <a:gd name="connsiteY16" fmla="*/ 129512 h 497149"/>
              <a:gd name="connsiteX17" fmla="*/ 316586 w 415642"/>
              <a:gd name="connsiteY17" fmla="*/ 2 h 49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5642" h="497149">
                <a:moveTo>
                  <a:pt x="316586" y="2"/>
                </a:moveTo>
                <a:lnTo>
                  <a:pt x="315492" y="232503"/>
                </a:lnTo>
                <a:lnTo>
                  <a:pt x="350976" y="232503"/>
                </a:lnTo>
                <a:lnTo>
                  <a:pt x="354905" y="223818"/>
                </a:lnTo>
                <a:cubicBezTo>
                  <a:pt x="369352" y="210555"/>
                  <a:pt x="392139" y="211866"/>
                  <a:pt x="405800" y="226747"/>
                </a:cubicBezTo>
                <a:cubicBezTo>
                  <a:pt x="419460" y="241627"/>
                  <a:pt x="418823" y="264443"/>
                  <a:pt x="404376" y="277706"/>
                </a:cubicBezTo>
                <a:cubicBezTo>
                  <a:pt x="397152" y="284337"/>
                  <a:pt x="387843" y="287325"/>
                  <a:pt x="378633" y="286795"/>
                </a:cubicBezTo>
                <a:lnTo>
                  <a:pt x="360692" y="278222"/>
                </a:lnTo>
                <a:lnTo>
                  <a:pt x="315740" y="278222"/>
                </a:lnTo>
                <a:lnTo>
                  <a:pt x="318129" y="497131"/>
                </a:lnTo>
                <a:cubicBezTo>
                  <a:pt x="231567" y="498233"/>
                  <a:pt x="151450" y="449017"/>
                  <a:pt x="109551" y="369002"/>
                </a:cubicBezTo>
                <a:lnTo>
                  <a:pt x="99913" y="343415"/>
                </a:lnTo>
                <a:lnTo>
                  <a:pt x="30918" y="406754"/>
                </a:lnTo>
                <a:lnTo>
                  <a:pt x="0" y="373075"/>
                </a:lnTo>
                <a:lnTo>
                  <a:pt x="85621" y="294473"/>
                </a:lnTo>
                <a:lnTo>
                  <a:pt x="80158" y="249353"/>
                </a:lnTo>
                <a:cubicBezTo>
                  <a:pt x="80056" y="208123"/>
                  <a:pt x="89652" y="166861"/>
                  <a:pt x="108957" y="129512"/>
                </a:cubicBezTo>
                <a:cubicBezTo>
                  <a:pt x="150407" y="49324"/>
                  <a:pt x="230132" y="-405"/>
                  <a:pt x="316586" y="2"/>
                </a:cubicBezTo>
                <a:close/>
              </a:path>
            </a:pathLst>
          </a:cu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9B1455D8-ABAC-93C1-7A51-98AD012B4925}"/>
              </a:ext>
            </a:extLst>
          </p:cNvPr>
          <p:cNvSpPr/>
          <p:nvPr/>
        </p:nvSpPr>
        <p:spPr>
          <a:xfrm>
            <a:off x="1429691" y="2110570"/>
            <a:ext cx="2838786" cy="1235562"/>
          </a:xfrm>
          <a:prstGeom prst="round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2" name="Straight Arrow Connector 51">
            <a:extLst>
              <a:ext uri="{FF2B5EF4-FFF2-40B4-BE49-F238E27FC236}">
                <a16:creationId xmlns:a16="http://schemas.microsoft.com/office/drawing/2014/main" id="{5EDCC0F3-F9A8-757D-EDB7-E09D3F515843}"/>
              </a:ext>
            </a:extLst>
          </p:cNvPr>
          <p:cNvCxnSpPr>
            <a:cxnSpLocks/>
          </p:cNvCxnSpPr>
          <p:nvPr/>
        </p:nvCxnSpPr>
        <p:spPr>
          <a:xfrm>
            <a:off x="2421860" y="2613140"/>
            <a:ext cx="324075" cy="0"/>
          </a:xfrm>
          <a:prstGeom prst="straightConnector1">
            <a:avLst/>
          </a:prstGeom>
          <a:ln w="28575">
            <a:solidFill>
              <a:srgbClr val="FF0000"/>
            </a:solidFill>
            <a:prstDash val="solid"/>
            <a:tailEnd type="triangle"/>
          </a:ln>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500157DD-A064-AF99-5C58-F87F69A0DC16}"/>
              </a:ext>
            </a:extLst>
          </p:cNvPr>
          <p:cNvSpPr/>
          <p:nvPr/>
        </p:nvSpPr>
        <p:spPr>
          <a:xfrm>
            <a:off x="2745935" y="2220925"/>
            <a:ext cx="1426920" cy="8266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86ADB685-A28D-935D-EA73-8FC8355888D6}"/>
              </a:ext>
            </a:extLst>
          </p:cNvPr>
          <p:cNvSpPr txBox="1"/>
          <p:nvPr/>
        </p:nvSpPr>
        <p:spPr>
          <a:xfrm>
            <a:off x="2718835" y="2317724"/>
            <a:ext cx="149688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Entanglement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A</a:t>
            </a:r>
          </a:p>
        </p:txBody>
      </p:sp>
      <p:sp>
        <p:nvSpPr>
          <p:cNvPr id="68" name="Rectangle: Rounded Corners 67">
            <a:extLst>
              <a:ext uri="{FF2B5EF4-FFF2-40B4-BE49-F238E27FC236}">
                <a16:creationId xmlns:a16="http://schemas.microsoft.com/office/drawing/2014/main" id="{38E99BFD-1B47-B936-231D-BCB5B92C2666}"/>
              </a:ext>
            </a:extLst>
          </p:cNvPr>
          <p:cNvSpPr/>
          <p:nvPr/>
        </p:nvSpPr>
        <p:spPr>
          <a:xfrm>
            <a:off x="2534043" y="4225648"/>
            <a:ext cx="1834543" cy="2219494"/>
          </a:xfrm>
          <a:prstGeom prst="round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3A13F85-3D4B-6F75-A07B-0C27E18C47DF}"/>
              </a:ext>
            </a:extLst>
          </p:cNvPr>
          <p:cNvSpPr/>
          <p:nvPr/>
        </p:nvSpPr>
        <p:spPr>
          <a:xfrm>
            <a:off x="1546497" y="2219318"/>
            <a:ext cx="875779" cy="8266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09A8EF0-647F-21DC-FC6E-3F0B5C650228}"/>
              </a:ext>
            </a:extLst>
          </p:cNvPr>
          <p:cNvSpPr txBox="1"/>
          <p:nvPr/>
        </p:nvSpPr>
        <p:spPr>
          <a:xfrm>
            <a:off x="1548863" y="2300588"/>
            <a:ext cx="8840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Clock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Laser</a:t>
            </a:r>
          </a:p>
        </p:txBody>
      </p:sp>
      <p:sp>
        <p:nvSpPr>
          <p:cNvPr id="20" name="TextBox 19">
            <a:extLst>
              <a:ext uri="{FF2B5EF4-FFF2-40B4-BE49-F238E27FC236}">
                <a16:creationId xmlns:a16="http://schemas.microsoft.com/office/drawing/2014/main" id="{889FE173-139E-C263-A818-5048A78A2EEC}"/>
              </a:ext>
            </a:extLst>
          </p:cNvPr>
          <p:cNvSpPr txBox="1"/>
          <p:nvPr/>
        </p:nvSpPr>
        <p:spPr>
          <a:xfrm>
            <a:off x="1510382" y="4224338"/>
            <a:ext cx="1070562"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Ground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Station </a:t>
            </a:r>
          </a:p>
        </p:txBody>
      </p:sp>
      <p:sp>
        <p:nvSpPr>
          <p:cNvPr id="49" name="Freeform: Shape 48">
            <a:extLst>
              <a:ext uri="{FF2B5EF4-FFF2-40B4-BE49-F238E27FC236}">
                <a16:creationId xmlns:a16="http://schemas.microsoft.com/office/drawing/2014/main" id="{E1283BBD-1F48-98B0-D7FD-C4E7B3508885}"/>
              </a:ext>
            </a:extLst>
          </p:cNvPr>
          <p:cNvSpPr/>
          <p:nvPr/>
        </p:nvSpPr>
        <p:spPr>
          <a:xfrm rot="11958387">
            <a:off x="1679888" y="3654211"/>
            <a:ext cx="637618" cy="164603"/>
          </a:xfrm>
          <a:custGeom>
            <a:avLst/>
            <a:gdLst>
              <a:gd name="connsiteX0" fmla="*/ 182880 w 637618"/>
              <a:gd name="connsiteY0" fmla="*/ 45156 h 164603"/>
              <a:gd name="connsiteX1" fmla="*/ 182880 w 637618"/>
              <a:gd name="connsiteY1" fmla="*/ 136596 h 164603"/>
              <a:gd name="connsiteX2" fmla="*/ 0 w 637618"/>
              <a:gd name="connsiteY2" fmla="*/ 136596 h 164603"/>
              <a:gd name="connsiteX3" fmla="*/ 0 w 637618"/>
              <a:gd name="connsiteY3" fmla="*/ 45156 h 164603"/>
              <a:gd name="connsiteX4" fmla="*/ 637618 w 637618"/>
              <a:gd name="connsiteY4" fmla="*/ 44040 h 164603"/>
              <a:gd name="connsiteX5" fmla="*/ 637617 w 637618"/>
              <a:gd name="connsiteY5" fmla="*/ 135481 h 164603"/>
              <a:gd name="connsiteX6" fmla="*/ 454737 w 637618"/>
              <a:gd name="connsiteY6" fmla="*/ 135481 h 164603"/>
              <a:gd name="connsiteX7" fmla="*/ 454738 w 637618"/>
              <a:gd name="connsiteY7" fmla="*/ 109189 h 164603"/>
              <a:gd name="connsiteX8" fmla="*/ 401124 w 637618"/>
              <a:gd name="connsiteY8" fmla="*/ 109189 h 164603"/>
              <a:gd name="connsiteX9" fmla="*/ 391066 w 637618"/>
              <a:gd name="connsiteY9" fmla="*/ 130940 h 164603"/>
              <a:gd name="connsiteX10" fmla="*/ 276043 w 637618"/>
              <a:gd name="connsiteY10" fmla="*/ 148686 h 164603"/>
              <a:gd name="connsiteX11" fmla="*/ 254025 w 637618"/>
              <a:gd name="connsiteY11" fmla="*/ 124537 h 164603"/>
              <a:gd name="connsiteX12" fmla="*/ 248505 w 637618"/>
              <a:gd name="connsiteY12" fmla="*/ 109189 h 164603"/>
              <a:gd name="connsiteX13" fmla="*/ 190475 w 637618"/>
              <a:gd name="connsiteY13" fmla="*/ 109189 h 164603"/>
              <a:gd name="connsiteX14" fmla="*/ 190476 w 637618"/>
              <a:gd name="connsiteY14" fmla="*/ 81757 h 164603"/>
              <a:gd name="connsiteX15" fmla="*/ 243860 w 637618"/>
              <a:gd name="connsiteY15" fmla="*/ 81757 h 164603"/>
              <a:gd name="connsiteX16" fmla="*/ 244582 w 637618"/>
              <a:gd name="connsiteY16" fmla="*/ 63325 h 164603"/>
              <a:gd name="connsiteX17" fmla="*/ 258297 w 637618"/>
              <a:gd name="connsiteY17" fmla="*/ 33663 h 164603"/>
              <a:gd name="connsiteX18" fmla="*/ 373321 w 637618"/>
              <a:gd name="connsiteY18" fmla="*/ 15917 h 164603"/>
              <a:gd name="connsiteX19" fmla="*/ 406016 w 637618"/>
              <a:gd name="connsiteY19" fmla="*/ 69754 h 164603"/>
              <a:gd name="connsiteX20" fmla="*/ 405546 w 637618"/>
              <a:gd name="connsiteY20" fmla="*/ 81757 h 164603"/>
              <a:gd name="connsiteX21" fmla="*/ 454737 w 637618"/>
              <a:gd name="connsiteY21" fmla="*/ 81756 h 164603"/>
              <a:gd name="connsiteX22" fmla="*/ 454738 w 637618"/>
              <a:gd name="connsiteY22" fmla="*/ 44041 h 16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7618" h="164603">
                <a:moveTo>
                  <a:pt x="182880" y="45156"/>
                </a:moveTo>
                <a:lnTo>
                  <a:pt x="182880" y="136596"/>
                </a:lnTo>
                <a:lnTo>
                  <a:pt x="0" y="136596"/>
                </a:lnTo>
                <a:lnTo>
                  <a:pt x="0" y="45156"/>
                </a:lnTo>
                <a:close/>
                <a:moveTo>
                  <a:pt x="637618" y="44040"/>
                </a:moveTo>
                <a:lnTo>
                  <a:pt x="637617" y="135481"/>
                </a:lnTo>
                <a:lnTo>
                  <a:pt x="454737" y="135481"/>
                </a:lnTo>
                <a:lnTo>
                  <a:pt x="454738" y="109189"/>
                </a:lnTo>
                <a:lnTo>
                  <a:pt x="401124" y="109189"/>
                </a:lnTo>
                <a:lnTo>
                  <a:pt x="391066" y="130940"/>
                </a:lnTo>
                <a:cubicBezTo>
                  <a:pt x="364204" y="167604"/>
                  <a:pt x="312706" y="175548"/>
                  <a:pt x="276043" y="148686"/>
                </a:cubicBezTo>
                <a:cubicBezTo>
                  <a:pt x="266877" y="141970"/>
                  <a:pt x="259507" y="133715"/>
                  <a:pt x="254025" y="124537"/>
                </a:cubicBezTo>
                <a:lnTo>
                  <a:pt x="248505" y="109189"/>
                </a:lnTo>
                <a:lnTo>
                  <a:pt x="190475" y="109189"/>
                </a:lnTo>
                <a:lnTo>
                  <a:pt x="190476" y="81757"/>
                </a:lnTo>
                <a:lnTo>
                  <a:pt x="243860" y="81757"/>
                </a:lnTo>
                <a:lnTo>
                  <a:pt x="244582" y="63325"/>
                </a:lnTo>
                <a:cubicBezTo>
                  <a:pt x="247042" y="52921"/>
                  <a:pt x="251582" y="42829"/>
                  <a:pt x="258297" y="33663"/>
                </a:cubicBezTo>
                <a:cubicBezTo>
                  <a:pt x="285160" y="-3001"/>
                  <a:pt x="336657" y="-10946"/>
                  <a:pt x="373321" y="15917"/>
                </a:cubicBezTo>
                <a:cubicBezTo>
                  <a:pt x="391652" y="29348"/>
                  <a:pt x="402804" y="48938"/>
                  <a:pt x="406016" y="69754"/>
                </a:cubicBezTo>
                <a:lnTo>
                  <a:pt x="405546" y="81757"/>
                </a:lnTo>
                <a:lnTo>
                  <a:pt x="454737" y="81756"/>
                </a:lnTo>
                <a:lnTo>
                  <a:pt x="454738" y="44041"/>
                </a:lnTo>
                <a:close/>
              </a:path>
            </a:pathLst>
          </a:cu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Arc 49">
            <a:extLst>
              <a:ext uri="{FF2B5EF4-FFF2-40B4-BE49-F238E27FC236}">
                <a16:creationId xmlns:a16="http://schemas.microsoft.com/office/drawing/2014/main" id="{5D83D181-E2AD-56FD-16ED-E3310CFB6FB7}"/>
              </a:ext>
            </a:extLst>
          </p:cNvPr>
          <p:cNvSpPr/>
          <p:nvPr/>
        </p:nvSpPr>
        <p:spPr>
          <a:xfrm rot="12723624">
            <a:off x="355286" y="3374246"/>
            <a:ext cx="3939046" cy="5228933"/>
          </a:xfrm>
          <a:prstGeom prst="arc">
            <a:avLst>
              <a:gd name="adj1" fmla="val 2029825"/>
              <a:gd name="adj2" fmla="val 2550953"/>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Arc 50">
            <a:extLst>
              <a:ext uri="{FF2B5EF4-FFF2-40B4-BE49-F238E27FC236}">
                <a16:creationId xmlns:a16="http://schemas.microsoft.com/office/drawing/2014/main" id="{367F5D00-AFE9-D81D-75F2-D7A9C16C61BC}"/>
              </a:ext>
            </a:extLst>
          </p:cNvPr>
          <p:cNvSpPr/>
          <p:nvPr/>
        </p:nvSpPr>
        <p:spPr>
          <a:xfrm rot="13628811">
            <a:off x="622037" y="3048018"/>
            <a:ext cx="3939046" cy="5228933"/>
          </a:xfrm>
          <a:prstGeom prst="arc">
            <a:avLst>
              <a:gd name="adj1" fmla="val 1895119"/>
              <a:gd name="adj2" fmla="val 2363690"/>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37F8E8FC-7ABE-A7F4-28AD-845CBF28C8D9}"/>
              </a:ext>
            </a:extLst>
          </p:cNvPr>
          <p:cNvSpPr/>
          <p:nvPr/>
        </p:nvSpPr>
        <p:spPr>
          <a:xfrm>
            <a:off x="2720051" y="4589881"/>
            <a:ext cx="1426920" cy="8266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4255A899-6A2F-0D1B-D253-90B30BD901A2}"/>
              </a:ext>
            </a:extLst>
          </p:cNvPr>
          <p:cNvSpPr txBox="1"/>
          <p:nvPr/>
        </p:nvSpPr>
        <p:spPr>
          <a:xfrm>
            <a:off x="2694020" y="4668985"/>
            <a:ext cx="1496885" cy="64633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Entanglement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B</a:t>
            </a:r>
          </a:p>
        </p:txBody>
      </p:sp>
      <p:sp>
        <p:nvSpPr>
          <p:cNvPr id="95" name="Oval 94">
            <a:extLst>
              <a:ext uri="{FF2B5EF4-FFF2-40B4-BE49-F238E27FC236}">
                <a16:creationId xmlns:a16="http://schemas.microsoft.com/office/drawing/2014/main" id="{70A0EDD7-3823-8066-E676-9BA0B635DE00}"/>
              </a:ext>
            </a:extLst>
          </p:cNvPr>
          <p:cNvSpPr/>
          <p:nvPr/>
        </p:nvSpPr>
        <p:spPr>
          <a:xfrm>
            <a:off x="3432258" y="5427583"/>
            <a:ext cx="274320" cy="27432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3</a:t>
            </a:r>
          </a:p>
        </p:txBody>
      </p:sp>
      <p:sp>
        <p:nvSpPr>
          <p:cNvPr id="96" name="Oval 95">
            <a:extLst>
              <a:ext uri="{FF2B5EF4-FFF2-40B4-BE49-F238E27FC236}">
                <a16:creationId xmlns:a16="http://schemas.microsoft.com/office/drawing/2014/main" id="{9A37ECE7-DF93-98EE-FEEB-425AB33CF1AD}"/>
              </a:ext>
            </a:extLst>
          </p:cNvPr>
          <p:cNvSpPr/>
          <p:nvPr/>
        </p:nvSpPr>
        <p:spPr>
          <a:xfrm>
            <a:off x="2592885" y="5731098"/>
            <a:ext cx="274320" cy="27432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4</a:t>
            </a:r>
          </a:p>
        </p:txBody>
      </p:sp>
      <p:cxnSp>
        <p:nvCxnSpPr>
          <p:cNvPr id="123" name="Straight Arrow Connector 122">
            <a:extLst>
              <a:ext uri="{FF2B5EF4-FFF2-40B4-BE49-F238E27FC236}">
                <a16:creationId xmlns:a16="http://schemas.microsoft.com/office/drawing/2014/main" id="{E2A65D0E-9B52-547B-2A92-087F07BB352E}"/>
              </a:ext>
            </a:extLst>
          </p:cNvPr>
          <p:cNvCxnSpPr>
            <a:cxnSpLocks/>
          </p:cNvCxnSpPr>
          <p:nvPr/>
        </p:nvCxnSpPr>
        <p:spPr>
          <a:xfrm>
            <a:off x="3415387" y="5422519"/>
            <a:ext cx="3731" cy="420624"/>
          </a:xfrm>
          <a:prstGeom prst="straightConnector1">
            <a:avLst/>
          </a:prstGeom>
          <a:ln w="28575">
            <a:solidFill>
              <a:schemeClr val="accent1"/>
            </a:solidFill>
            <a:prstDash val="solid"/>
            <a:tailEnd type="triangle"/>
          </a:ln>
        </p:spPr>
        <p:style>
          <a:lnRef idx="1">
            <a:schemeClr val="dk1"/>
          </a:lnRef>
          <a:fillRef idx="0">
            <a:schemeClr val="dk1"/>
          </a:fillRef>
          <a:effectRef idx="0">
            <a:schemeClr val="dk1"/>
          </a:effectRef>
          <a:fontRef idx="minor">
            <a:schemeClr val="tx1"/>
          </a:fontRef>
        </p:style>
      </p:cxnSp>
      <p:cxnSp>
        <p:nvCxnSpPr>
          <p:cNvPr id="145" name="Straight Arrow Connector 144">
            <a:extLst>
              <a:ext uri="{FF2B5EF4-FFF2-40B4-BE49-F238E27FC236}">
                <a16:creationId xmlns:a16="http://schemas.microsoft.com/office/drawing/2014/main" id="{2543ADAB-5694-914F-601F-E9CFEDFD66F6}"/>
              </a:ext>
            </a:extLst>
          </p:cNvPr>
          <p:cNvCxnSpPr>
            <a:cxnSpLocks/>
          </p:cNvCxnSpPr>
          <p:nvPr/>
        </p:nvCxnSpPr>
        <p:spPr>
          <a:xfrm>
            <a:off x="2554333" y="3266527"/>
            <a:ext cx="914400" cy="0"/>
          </a:xfrm>
          <a:prstGeom prst="straightConnector1">
            <a:avLst/>
          </a:prstGeom>
          <a:ln w="28575">
            <a:solidFill>
              <a:srgbClr val="FF0000"/>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9" name="Straight Arrow Connector 158">
            <a:extLst>
              <a:ext uri="{FF2B5EF4-FFF2-40B4-BE49-F238E27FC236}">
                <a16:creationId xmlns:a16="http://schemas.microsoft.com/office/drawing/2014/main" id="{ED1F9827-9BC9-5EBD-FE0D-3E8F8863EF9B}"/>
              </a:ext>
            </a:extLst>
          </p:cNvPr>
          <p:cNvCxnSpPr>
            <a:cxnSpLocks/>
          </p:cNvCxnSpPr>
          <p:nvPr/>
        </p:nvCxnSpPr>
        <p:spPr>
          <a:xfrm>
            <a:off x="3392602" y="5422199"/>
            <a:ext cx="0" cy="256032"/>
          </a:xfrm>
          <a:prstGeom prst="straightConnector1">
            <a:avLst/>
          </a:prstGeom>
          <a:ln w="28575">
            <a:solidFill>
              <a:schemeClr val="accent2"/>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1" name="Straight Arrow Connector 160">
            <a:extLst>
              <a:ext uri="{FF2B5EF4-FFF2-40B4-BE49-F238E27FC236}">
                <a16:creationId xmlns:a16="http://schemas.microsoft.com/office/drawing/2014/main" id="{FF23F5CA-0ACE-1092-1CF4-795F785E233B}"/>
              </a:ext>
            </a:extLst>
          </p:cNvPr>
          <p:cNvCxnSpPr>
            <a:cxnSpLocks/>
          </p:cNvCxnSpPr>
          <p:nvPr/>
        </p:nvCxnSpPr>
        <p:spPr>
          <a:xfrm flipH="1" flipV="1">
            <a:off x="2627573" y="5667454"/>
            <a:ext cx="780205" cy="0"/>
          </a:xfrm>
          <a:prstGeom prst="straightConnector1">
            <a:avLst/>
          </a:prstGeom>
          <a:ln w="28575">
            <a:solidFill>
              <a:schemeClr val="accent2"/>
            </a:solidFill>
            <a:prstDash val="solid"/>
            <a:tailEnd type="triangle"/>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4BB806CE-E700-76EE-D920-2FAB083DDFF2}"/>
              </a:ext>
            </a:extLst>
          </p:cNvPr>
          <p:cNvCxnSpPr/>
          <p:nvPr/>
        </p:nvCxnSpPr>
        <p:spPr>
          <a:xfrm>
            <a:off x="2556238" y="2623132"/>
            <a:ext cx="0" cy="65836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40AB2B13-2EB7-9595-2244-98F68156D6A3}"/>
              </a:ext>
            </a:extLst>
          </p:cNvPr>
          <p:cNvSpPr txBox="1"/>
          <p:nvPr/>
        </p:nvSpPr>
        <p:spPr>
          <a:xfrm>
            <a:off x="5381751" y="1413412"/>
            <a:ext cx="65952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Main Challenge: </a:t>
            </a:r>
            <a:r>
              <a:rPr kumimoji="0" lang="en-US" sz="1800" b="0" i="0" u="none" strike="noStrike" kern="1200" cap="none" spc="0" normalizeH="0" baseline="0" noProof="0" dirty="0">
                <a:ln>
                  <a:noFill/>
                </a:ln>
                <a:solidFill>
                  <a:srgbClr val="E84A27"/>
                </a:solidFill>
                <a:effectLst/>
                <a:uLnTx/>
                <a:uFillTx/>
                <a:latin typeface="Calibri" panose="020F0502020204030204"/>
                <a:ea typeface="+mn-ea"/>
                <a:cs typeface="+mn-cs"/>
              </a:rPr>
              <a:t>Synchronize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entanglement sources, A &amp; B.</a:t>
            </a:r>
          </a:p>
        </p:txBody>
      </p:sp>
      <p:sp>
        <p:nvSpPr>
          <p:cNvPr id="64" name="Rectangle: Rounded Corners 63">
            <a:extLst>
              <a:ext uri="{FF2B5EF4-FFF2-40B4-BE49-F238E27FC236}">
                <a16:creationId xmlns:a16="http://schemas.microsoft.com/office/drawing/2014/main" id="{1B22DEB1-9FFA-EAB6-61EA-CFD385733340}"/>
              </a:ext>
            </a:extLst>
          </p:cNvPr>
          <p:cNvSpPr/>
          <p:nvPr/>
        </p:nvSpPr>
        <p:spPr>
          <a:xfrm>
            <a:off x="2543379" y="4335423"/>
            <a:ext cx="1844179" cy="2137484"/>
          </a:xfrm>
          <a:prstGeom prst="round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1" name="Straight Arrow Connector 20">
            <a:extLst>
              <a:ext uri="{FF2B5EF4-FFF2-40B4-BE49-F238E27FC236}">
                <a16:creationId xmlns:a16="http://schemas.microsoft.com/office/drawing/2014/main" id="{D9C48CF3-4499-0079-D054-78B0CDCA01DB}"/>
              </a:ext>
            </a:extLst>
          </p:cNvPr>
          <p:cNvCxnSpPr>
            <a:cxnSpLocks/>
          </p:cNvCxnSpPr>
          <p:nvPr/>
        </p:nvCxnSpPr>
        <p:spPr>
          <a:xfrm>
            <a:off x="3482291" y="3053436"/>
            <a:ext cx="0" cy="1371600"/>
          </a:xfrm>
          <a:prstGeom prst="straightConnector1">
            <a:avLst/>
          </a:prstGeom>
          <a:ln w="28575">
            <a:solidFill>
              <a:schemeClr val="accent1"/>
            </a:solidFill>
            <a:prstDash val="solid"/>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47" name="Straight Arrow Connector 146">
            <a:extLst>
              <a:ext uri="{FF2B5EF4-FFF2-40B4-BE49-F238E27FC236}">
                <a16:creationId xmlns:a16="http://schemas.microsoft.com/office/drawing/2014/main" id="{E053E40D-EA9D-E06E-3BA7-475F6E6F3E2A}"/>
              </a:ext>
            </a:extLst>
          </p:cNvPr>
          <p:cNvCxnSpPr>
            <a:cxnSpLocks/>
          </p:cNvCxnSpPr>
          <p:nvPr/>
        </p:nvCxnSpPr>
        <p:spPr>
          <a:xfrm>
            <a:off x="3453680" y="3268431"/>
            <a:ext cx="0" cy="1325880"/>
          </a:xfrm>
          <a:prstGeom prst="straightConnector1">
            <a:avLst/>
          </a:prstGeom>
          <a:ln w="28575">
            <a:solidFill>
              <a:srgbClr val="FF0000"/>
            </a:solidFill>
            <a:prstDash val="solid"/>
            <a:tailEnd type="triangle"/>
          </a:ln>
        </p:spPr>
        <p:style>
          <a:lnRef idx="1">
            <a:schemeClr val="dk1"/>
          </a:lnRef>
          <a:fillRef idx="0">
            <a:schemeClr val="dk1"/>
          </a:fillRef>
          <a:effectRef idx="0">
            <a:schemeClr val="dk1"/>
          </a:effectRef>
          <a:fontRef idx="minor">
            <a:schemeClr val="tx1"/>
          </a:fontRef>
        </p:style>
      </p:cxnSp>
      <p:sp>
        <p:nvSpPr>
          <p:cNvPr id="8" name="Oval 7">
            <a:extLst>
              <a:ext uri="{FF2B5EF4-FFF2-40B4-BE49-F238E27FC236}">
                <a16:creationId xmlns:a16="http://schemas.microsoft.com/office/drawing/2014/main" id="{1CCB3EB8-D1AA-2088-0628-1DED2585566C}"/>
              </a:ext>
            </a:extLst>
          </p:cNvPr>
          <p:cNvSpPr/>
          <p:nvPr/>
        </p:nvSpPr>
        <p:spPr>
          <a:xfrm>
            <a:off x="8529388" y="3370021"/>
            <a:ext cx="274320" cy="2743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715DDE9F-C5DF-2C88-4E02-9E34608F97A6}"/>
              </a:ext>
            </a:extLst>
          </p:cNvPr>
          <p:cNvSpPr/>
          <p:nvPr/>
        </p:nvSpPr>
        <p:spPr>
          <a:xfrm>
            <a:off x="7972281" y="2805029"/>
            <a:ext cx="1371600" cy="13716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0DA3D54D-CC95-2C55-8F5B-397DCD052B59}"/>
              </a:ext>
            </a:extLst>
          </p:cNvPr>
          <p:cNvSpPr/>
          <p:nvPr/>
        </p:nvSpPr>
        <p:spPr>
          <a:xfrm rot="2846836" flipH="1">
            <a:off x="8579340" y="3202042"/>
            <a:ext cx="144524" cy="166524"/>
          </a:xfrm>
          <a:custGeom>
            <a:avLst/>
            <a:gdLst>
              <a:gd name="connsiteX0" fmla="*/ 316586 w 415642"/>
              <a:gd name="connsiteY0" fmla="*/ 2 h 497149"/>
              <a:gd name="connsiteX1" fmla="*/ 315492 w 415642"/>
              <a:gd name="connsiteY1" fmla="*/ 232503 h 497149"/>
              <a:gd name="connsiteX2" fmla="*/ 350976 w 415642"/>
              <a:gd name="connsiteY2" fmla="*/ 232503 h 497149"/>
              <a:gd name="connsiteX3" fmla="*/ 354905 w 415642"/>
              <a:gd name="connsiteY3" fmla="*/ 223818 h 497149"/>
              <a:gd name="connsiteX4" fmla="*/ 405800 w 415642"/>
              <a:gd name="connsiteY4" fmla="*/ 226747 h 497149"/>
              <a:gd name="connsiteX5" fmla="*/ 404376 w 415642"/>
              <a:gd name="connsiteY5" fmla="*/ 277706 h 497149"/>
              <a:gd name="connsiteX6" fmla="*/ 378633 w 415642"/>
              <a:gd name="connsiteY6" fmla="*/ 286795 h 497149"/>
              <a:gd name="connsiteX7" fmla="*/ 360692 w 415642"/>
              <a:gd name="connsiteY7" fmla="*/ 278222 h 497149"/>
              <a:gd name="connsiteX8" fmla="*/ 315740 w 415642"/>
              <a:gd name="connsiteY8" fmla="*/ 278222 h 497149"/>
              <a:gd name="connsiteX9" fmla="*/ 318129 w 415642"/>
              <a:gd name="connsiteY9" fmla="*/ 497131 h 497149"/>
              <a:gd name="connsiteX10" fmla="*/ 109551 w 415642"/>
              <a:gd name="connsiteY10" fmla="*/ 369002 h 497149"/>
              <a:gd name="connsiteX11" fmla="*/ 99913 w 415642"/>
              <a:gd name="connsiteY11" fmla="*/ 343415 h 497149"/>
              <a:gd name="connsiteX12" fmla="*/ 30918 w 415642"/>
              <a:gd name="connsiteY12" fmla="*/ 406754 h 497149"/>
              <a:gd name="connsiteX13" fmla="*/ 0 w 415642"/>
              <a:gd name="connsiteY13" fmla="*/ 373075 h 497149"/>
              <a:gd name="connsiteX14" fmla="*/ 85621 w 415642"/>
              <a:gd name="connsiteY14" fmla="*/ 294473 h 497149"/>
              <a:gd name="connsiteX15" fmla="*/ 80158 w 415642"/>
              <a:gd name="connsiteY15" fmla="*/ 249353 h 497149"/>
              <a:gd name="connsiteX16" fmla="*/ 108957 w 415642"/>
              <a:gd name="connsiteY16" fmla="*/ 129512 h 497149"/>
              <a:gd name="connsiteX17" fmla="*/ 316586 w 415642"/>
              <a:gd name="connsiteY17" fmla="*/ 2 h 49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5642" h="497149">
                <a:moveTo>
                  <a:pt x="316586" y="2"/>
                </a:moveTo>
                <a:lnTo>
                  <a:pt x="315492" y="232503"/>
                </a:lnTo>
                <a:lnTo>
                  <a:pt x="350976" y="232503"/>
                </a:lnTo>
                <a:lnTo>
                  <a:pt x="354905" y="223818"/>
                </a:lnTo>
                <a:cubicBezTo>
                  <a:pt x="369352" y="210555"/>
                  <a:pt x="392139" y="211866"/>
                  <a:pt x="405800" y="226747"/>
                </a:cubicBezTo>
                <a:cubicBezTo>
                  <a:pt x="419460" y="241627"/>
                  <a:pt x="418823" y="264443"/>
                  <a:pt x="404376" y="277706"/>
                </a:cubicBezTo>
                <a:cubicBezTo>
                  <a:pt x="397152" y="284337"/>
                  <a:pt x="387843" y="287325"/>
                  <a:pt x="378633" y="286795"/>
                </a:cubicBezTo>
                <a:lnTo>
                  <a:pt x="360692" y="278222"/>
                </a:lnTo>
                <a:lnTo>
                  <a:pt x="315740" y="278222"/>
                </a:lnTo>
                <a:lnTo>
                  <a:pt x="318129" y="497131"/>
                </a:lnTo>
                <a:cubicBezTo>
                  <a:pt x="231567" y="498233"/>
                  <a:pt x="151450" y="449017"/>
                  <a:pt x="109551" y="369002"/>
                </a:cubicBezTo>
                <a:lnTo>
                  <a:pt x="99913" y="343415"/>
                </a:lnTo>
                <a:lnTo>
                  <a:pt x="30918" y="406754"/>
                </a:lnTo>
                <a:lnTo>
                  <a:pt x="0" y="373075"/>
                </a:lnTo>
                <a:lnTo>
                  <a:pt x="85621" y="294473"/>
                </a:lnTo>
                <a:lnTo>
                  <a:pt x="80158" y="249353"/>
                </a:lnTo>
                <a:cubicBezTo>
                  <a:pt x="80056" y="208123"/>
                  <a:pt x="89652" y="166861"/>
                  <a:pt x="108957" y="129512"/>
                </a:cubicBezTo>
                <a:cubicBezTo>
                  <a:pt x="150407" y="49324"/>
                  <a:pt x="230132" y="-405"/>
                  <a:pt x="316586" y="2"/>
                </a:cubicBezTo>
                <a:close/>
              </a:path>
            </a:pathLst>
          </a:cu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Arrow Connector 15">
            <a:extLst>
              <a:ext uri="{FF2B5EF4-FFF2-40B4-BE49-F238E27FC236}">
                <a16:creationId xmlns:a16="http://schemas.microsoft.com/office/drawing/2014/main" id="{37ABDEB1-30C1-97D8-0512-20B63AAE60CB}"/>
              </a:ext>
            </a:extLst>
          </p:cNvPr>
          <p:cNvCxnSpPr>
            <a:cxnSpLocks/>
            <a:stCxn id="9" idx="0"/>
          </p:cNvCxnSpPr>
          <p:nvPr/>
        </p:nvCxnSpPr>
        <p:spPr>
          <a:xfrm>
            <a:off x="8658081" y="2805029"/>
            <a:ext cx="182880"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E263DAD-C2EA-EEA3-F859-049C2A5CB9F2}"/>
              </a:ext>
            </a:extLst>
          </p:cNvPr>
          <p:cNvCxnSpPr>
            <a:cxnSpLocks/>
          </p:cNvCxnSpPr>
          <p:nvPr/>
        </p:nvCxnSpPr>
        <p:spPr>
          <a:xfrm flipH="1">
            <a:off x="8475494" y="4176629"/>
            <a:ext cx="182880" cy="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5" name="Picture 24" descr="A graph of a line&#10;&#10;Description automatically generated">
            <a:extLst>
              <a:ext uri="{FF2B5EF4-FFF2-40B4-BE49-F238E27FC236}">
                <a16:creationId xmlns:a16="http://schemas.microsoft.com/office/drawing/2014/main" id="{CBF03312-7454-CA4F-BDDD-970BFBEBF9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7957" y="2711402"/>
            <a:ext cx="2299027" cy="1558853"/>
          </a:xfrm>
          <a:prstGeom prst="rect">
            <a:avLst/>
          </a:prstGeom>
        </p:spPr>
      </p:pic>
      <p:sp>
        <p:nvSpPr>
          <p:cNvPr id="31" name="Rectangle 30">
            <a:extLst>
              <a:ext uri="{FF2B5EF4-FFF2-40B4-BE49-F238E27FC236}">
                <a16:creationId xmlns:a16="http://schemas.microsoft.com/office/drawing/2014/main" id="{CB3AC5C9-29E6-4B5B-80EE-A5D151942E2B}"/>
              </a:ext>
            </a:extLst>
          </p:cNvPr>
          <p:cNvSpPr/>
          <p:nvPr/>
        </p:nvSpPr>
        <p:spPr>
          <a:xfrm>
            <a:off x="9649490" y="2914463"/>
            <a:ext cx="145334" cy="10851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11DB7416-D5FE-1019-9732-9870969E9E4A}"/>
              </a:ext>
            </a:extLst>
          </p:cNvPr>
          <p:cNvSpPr/>
          <p:nvPr/>
        </p:nvSpPr>
        <p:spPr>
          <a:xfrm>
            <a:off x="10815937" y="4168162"/>
            <a:ext cx="309806" cy="936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54BA88B3-49F1-83D1-D669-D1CB862B85CC}"/>
              </a:ext>
            </a:extLst>
          </p:cNvPr>
          <p:cNvSpPr txBox="1"/>
          <p:nvPr/>
        </p:nvSpPr>
        <p:spPr>
          <a:xfrm>
            <a:off x="10693496" y="4238555"/>
            <a:ext cx="67653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Time (s)</a:t>
            </a:r>
          </a:p>
        </p:txBody>
      </p:sp>
      <p:sp>
        <p:nvSpPr>
          <p:cNvPr id="34" name="Rectangle 33">
            <a:extLst>
              <a:ext uri="{FF2B5EF4-FFF2-40B4-BE49-F238E27FC236}">
                <a16:creationId xmlns:a16="http://schemas.microsoft.com/office/drawing/2014/main" id="{BBC95C12-9149-A2B0-C298-D50B28EFFC70}"/>
              </a:ext>
            </a:extLst>
          </p:cNvPr>
          <p:cNvSpPr/>
          <p:nvPr/>
        </p:nvSpPr>
        <p:spPr>
          <a:xfrm>
            <a:off x="9793396" y="2867289"/>
            <a:ext cx="201541" cy="12670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8CECA75E-3F8D-8698-4C45-251AA83DEE7D}"/>
              </a:ext>
            </a:extLst>
          </p:cNvPr>
          <p:cNvSpPr/>
          <p:nvPr/>
        </p:nvSpPr>
        <p:spPr>
          <a:xfrm rot="16200000">
            <a:off x="10949075" y="3221915"/>
            <a:ext cx="83265" cy="181891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ACDCCCBF-1954-6FB0-9AA9-1E8A2D379B47}"/>
              </a:ext>
            </a:extLst>
          </p:cNvPr>
          <p:cNvSpPr txBox="1"/>
          <p:nvPr/>
        </p:nvSpPr>
        <p:spPr>
          <a:xfrm rot="16200000">
            <a:off x="8788807" y="3381096"/>
            <a:ext cx="189501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Clock Frequency Change (kHz)</a:t>
            </a:r>
          </a:p>
        </p:txBody>
      </p:sp>
      <p:sp>
        <p:nvSpPr>
          <p:cNvPr id="38" name="TextBox 37">
            <a:extLst>
              <a:ext uri="{FF2B5EF4-FFF2-40B4-BE49-F238E27FC236}">
                <a16:creationId xmlns:a16="http://schemas.microsoft.com/office/drawing/2014/main" id="{96D1E15D-9AA7-6C88-02E2-C03A16AAECF3}"/>
              </a:ext>
            </a:extLst>
          </p:cNvPr>
          <p:cNvSpPr txBox="1"/>
          <p:nvPr/>
        </p:nvSpPr>
        <p:spPr>
          <a:xfrm>
            <a:off x="9769083" y="2890032"/>
            <a:ext cx="32893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39" name="TextBox 38">
            <a:extLst>
              <a:ext uri="{FF2B5EF4-FFF2-40B4-BE49-F238E27FC236}">
                <a16:creationId xmlns:a16="http://schemas.microsoft.com/office/drawing/2014/main" id="{7C634F7B-2581-D7D7-E454-D3B607ECA47B}"/>
              </a:ext>
            </a:extLst>
          </p:cNvPr>
          <p:cNvSpPr txBox="1"/>
          <p:nvPr/>
        </p:nvSpPr>
        <p:spPr>
          <a:xfrm>
            <a:off x="9724992" y="3747541"/>
            <a:ext cx="37221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-20</a:t>
            </a:r>
          </a:p>
        </p:txBody>
      </p:sp>
      <p:sp>
        <p:nvSpPr>
          <p:cNvPr id="42" name="TextBox 41">
            <a:extLst>
              <a:ext uri="{FF2B5EF4-FFF2-40B4-BE49-F238E27FC236}">
                <a16:creationId xmlns:a16="http://schemas.microsoft.com/office/drawing/2014/main" id="{5A3E1F35-5D3D-8C0A-E810-4F0410462A88}"/>
              </a:ext>
            </a:extLst>
          </p:cNvPr>
          <p:cNvSpPr txBox="1"/>
          <p:nvPr/>
        </p:nvSpPr>
        <p:spPr>
          <a:xfrm>
            <a:off x="9813403" y="3316468"/>
            <a:ext cx="2568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44" name="TextBox 43">
            <a:extLst>
              <a:ext uri="{FF2B5EF4-FFF2-40B4-BE49-F238E27FC236}">
                <a16:creationId xmlns:a16="http://schemas.microsoft.com/office/drawing/2014/main" id="{1C36ECDB-2B4F-268E-3974-4EA0160D9EC1}"/>
              </a:ext>
            </a:extLst>
          </p:cNvPr>
          <p:cNvSpPr txBox="1"/>
          <p:nvPr/>
        </p:nvSpPr>
        <p:spPr>
          <a:xfrm>
            <a:off x="9965572" y="4076626"/>
            <a:ext cx="44435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45" name="TextBox 44">
            <a:extLst>
              <a:ext uri="{FF2B5EF4-FFF2-40B4-BE49-F238E27FC236}">
                <a16:creationId xmlns:a16="http://schemas.microsoft.com/office/drawing/2014/main" id="{006A3089-B5A7-F3CD-A979-0D4EA4CBA020}"/>
              </a:ext>
            </a:extLst>
          </p:cNvPr>
          <p:cNvSpPr txBox="1"/>
          <p:nvPr/>
        </p:nvSpPr>
        <p:spPr>
          <a:xfrm>
            <a:off x="11556647" y="4073813"/>
            <a:ext cx="40107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46" name="TextBox 45">
            <a:extLst>
              <a:ext uri="{FF2B5EF4-FFF2-40B4-BE49-F238E27FC236}">
                <a16:creationId xmlns:a16="http://schemas.microsoft.com/office/drawing/2014/main" id="{DF098DB2-F3E3-81F9-B4B2-2B10A6800BC2}"/>
              </a:ext>
            </a:extLst>
          </p:cNvPr>
          <p:cNvSpPr txBox="1"/>
          <p:nvPr/>
        </p:nvSpPr>
        <p:spPr>
          <a:xfrm>
            <a:off x="10856395" y="4054291"/>
            <a:ext cx="25680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47" name="Rectangle 46">
            <a:extLst>
              <a:ext uri="{FF2B5EF4-FFF2-40B4-BE49-F238E27FC236}">
                <a16:creationId xmlns:a16="http://schemas.microsoft.com/office/drawing/2014/main" id="{0BE46934-E822-3D1B-F4AC-5C858D4528EE}"/>
              </a:ext>
            </a:extLst>
          </p:cNvPr>
          <p:cNvSpPr/>
          <p:nvPr/>
        </p:nvSpPr>
        <p:spPr>
          <a:xfrm>
            <a:off x="10625667" y="2728336"/>
            <a:ext cx="744364" cy="923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3A0C59FE-47D5-DDA0-513A-B919C6E3B075}"/>
              </a:ext>
            </a:extLst>
          </p:cNvPr>
          <p:cNvSpPr txBox="1"/>
          <p:nvPr/>
        </p:nvSpPr>
        <p:spPr>
          <a:xfrm>
            <a:off x="10059166" y="2548586"/>
            <a:ext cx="181891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1 GHz Clock Doppler Shift</a:t>
            </a:r>
          </a:p>
        </p:txBody>
      </p:sp>
      <p:sp>
        <p:nvSpPr>
          <p:cNvPr id="75" name="TextBox 74">
            <a:extLst>
              <a:ext uri="{FF2B5EF4-FFF2-40B4-BE49-F238E27FC236}">
                <a16:creationId xmlns:a16="http://schemas.microsoft.com/office/drawing/2014/main" id="{A9C2E7AB-EC77-FC95-DB2F-A593BF9092F8}"/>
              </a:ext>
            </a:extLst>
          </p:cNvPr>
          <p:cNvSpPr txBox="1"/>
          <p:nvPr/>
        </p:nvSpPr>
        <p:spPr>
          <a:xfrm>
            <a:off x="6197906" y="3272385"/>
            <a:ext cx="15376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Doppler Shift: </a:t>
            </a:r>
          </a:p>
        </p:txBody>
      </p:sp>
      <p:sp>
        <p:nvSpPr>
          <p:cNvPr id="76" name="TextBox 75">
            <a:extLst>
              <a:ext uri="{FF2B5EF4-FFF2-40B4-BE49-F238E27FC236}">
                <a16:creationId xmlns:a16="http://schemas.microsoft.com/office/drawing/2014/main" id="{B560CD30-93EE-60F2-E836-CBDCF9941BEC}"/>
              </a:ext>
            </a:extLst>
          </p:cNvPr>
          <p:cNvSpPr txBox="1"/>
          <p:nvPr/>
        </p:nvSpPr>
        <p:spPr>
          <a:xfrm>
            <a:off x="7384609" y="5281056"/>
            <a:ext cx="13469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Turbulence: </a:t>
            </a:r>
          </a:p>
        </p:txBody>
      </p:sp>
      <p:sp>
        <p:nvSpPr>
          <p:cNvPr id="80" name="Freeform: Shape 79">
            <a:extLst>
              <a:ext uri="{FF2B5EF4-FFF2-40B4-BE49-F238E27FC236}">
                <a16:creationId xmlns:a16="http://schemas.microsoft.com/office/drawing/2014/main" id="{B455AAE6-B618-111F-615E-51A8FBD1B559}"/>
              </a:ext>
            </a:extLst>
          </p:cNvPr>
          <p:cNvSpPr/>
          <p:nvPr/>
        </p:nvSpPr>
        <p:spPr>
          <a:xfrm rot="6902518">
            <a:off x="8598761" y="2775056"/>
            <a:ext cx="213574" cy="57235"/>
          </a:xfrm>
          <a:custGeom>
            <a:avLst/>
            <a:gdLst>
              <a:gd name="connsiteX0" fmla="*/ 182880 w 637618"/>
              <a:gd name="connsiteY0" fmla="*/ 45156 h 164603"/>
              <a:gd name="connsiteX1" fmla="*/ 182880 w 637618"/>
              <a:gd name="connsiteY1" fmla="*/ 136596 h 164603"/>
              <a:gd name="connsiteX2" fmla="*/ 0 w 637618"/>
              <a:gd name="connsiteY2" fmla="*/ 136596 h 164603"/>
              <a:gd name="connsiteX3" fmla="*/ 0 w 637618"/>
              <a:gd name="connsiteY3" fmla="*/ 45156 h 164603"/>
              <a:gd name="connsiteX4" fmla="*/ 637618 w 637618"/>
              <a:gd name="connsiteY4" fmla="*/ 44040 h 164603"/>
              <a:gd name="connsiteX5" fmla="*/ 637617 w 637618"/>
              <a:gd name="connsiteY5" fmla="*/ 135481 h 164603"/>
              <a:gd name="connsiteX6" fmla="*/ 454737 w 637618"/>
              <a:gd name="connsiteY6" fmla="*/ 135481 h 164603"/>
              <a:gd name="connsiteX7" fmla="*/ 454738 w 637618"/>
              <a:gd name="connsiteY7" fmla="*/ 109189 h 164603"/>
              <a:gd name="connsiteX8" fmla="*/ 401124 w 637618"/>
              <a:gd name="connsiteY8" fmla="*/ 109189 h 164603"/>
              <a:gd name="connsiteX9" fmla="*/ 391066 w 637618"/>
              <a:gd name="connsiteY9" fmla="*/ 130940 h 164603"/>
              <a:gd name="connsiteX10" fmla="*/ 276043 w 637618"/>
              <a:gd name="connsiteY10" fmla="*/ 148686 h 164603"/>
              <a:gd name="connsiteX11" fmla="*/ 254025 w 637618"/>
              <a:gd name="connsiteY11" fmla="*/ 124537 h 164603"/>
              <a:gd name="connsiteX12" fmla="*/ 248505 w 637618"/>
              <a:gd name="connsiteY12" fmla="*/ 109189 h 164603"/>
              <a:gd name="connsiteX13" fmla="*/ 190475 w 637618"/>
              <a:gd name="connsiteY13" fmla="*/ 109189 h 164603"/>
              <a:gd name="connsiteX14" fmla="*/ 190476 w 637618"/>
              <a:gd name="connsiteY14" fmla="*/ 81757 h 164603"/>
              <a:gd name="connsiteX15" fmla="*/ 243860 w 637618"/>
              <a:gd name="connsiteY15" fmla="*/ 81757 h 164603"/>
              <a:gd name="connsiteX16" fmla="*/ 244582 w 637618"/>
              <a:gd name="connsiteY16" fmla="*/ 63325 h 164603"/>
              <a:gd name="connsiteX17" fmla="*/ 258297 w 637618"/>
              <a:gd name="connsiteY17" fmla="*/ 33663 h 164603"/>
              <a:gd name="connsiteX18" fmla="*/ 373321 w 637618"/>
              <a:gd name="connsiteY18" fmla="*/ 15917 h 164603"/>
              <a:gd name="connsiteX19" fmla="*/ 406016 w 637618"/>
              <a:gd name="connsiteY19" fmla="*/ 69754 h 164603"/>
              <a:gd name="connsiteX20" fmla="*/ 405546 w 637618"/>
              <a:gd name="connsiteY20" fmla="*/ 81757 h 164603"/>
              <a:gd name="connsiteX21" fmla="*/ 454737 w 637618"/>
              <a:gd name="connsiteY21" fmla="*/ 81756 h 164603"/>
              <a:gd name="connsiteX22" fmla="*/ 454738 w 637618"/>
              <a:gd name="connsiteY22" fmla="*/ 44041 h 16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7618" h="164603">
                <a:moveTo>
                  <a:pt x="182880" y="45156"/>
                </a:moveTo>
                <a:lnTo>
                  <a:pt x="182880" y="136596"/>
                </a:lnTo>
                <a:lnTo>
                  <a:pt x="0" y="136596"/>
                </a:lnTo>
                <a:lnTo>
                  <a:pt x="0" y="45156"/>
                </a:lnTo>
                <a:close/>
                <a:moveTo>
                  <a:pt x="637618" y="44040"/>
                </a:moveTo>
                <a:lnTo>
                  <a:pt x="637617" y="135481"/>
                </a:lnTo>
                <a:lnTo>
                  <a:pt x="454737" y="135481"/>
                </a:lnTo>
                <a:lnTo>
                  <a:pt x="454738" y="109189"/>
                </a:lnTo>
                <a:lnTo>
                  <a:pt x="401124" y="109189"/>
                </a:lnTo>
                <a:lnTo>
                  <a:pt x="391066" y="130940"/>
                </a:lnTo>
                <a:cubicBezTo>
                  <a:pt x="364204" y="167604"/>
                  <a:pt x="312706" y="175548"/>
                  <a:pt x="276043" y="148686"/>
                </a:cubicBezTo>
                <a:cubicBezTo>
                  <a:pt x="266877" y="141970"/>
                  <a:pt x="259507" y="133715"/>
                  <a:pt x="254025" y="124537"/>
                </a:cubicBezTo>
                <a:lnTo>
                  <a:pt x="248505" y="109189"/>
                </a:lnTo>
                <a:lnTo>
                  <a:pt x="190475" y="109189"/>
                </a:lnTo>
                <a:lnTo>
                  <a:pt x="190476" y="81757"/>
                </a:lnTo>
                <a:lnTo>
                  <a:pt x="243860" y="81757"/>
                </a:lnTo>
                <a:lnTo>
                  <a:pt x="244582" y="63325"/>
                </a:lnTo>
                <a:cubicBezTo>
                  <a:pt x="247042" y="52921"/>
                  <a:pt x="251582" y="42829"/>
                  <a:pt x="258297" y="33663"/>
                </a:cubicBezTo>
                <a:cubicBezTo>
                  <a:pt x="285160" y="-3001"/>
                  <a:pt x="336657" y="-10946"/>
                  <a:pt x="373321" y="15917"/>
                </a:cubicBezTo>
                <a:cubicBezTo>
                  <a:pt x="391652" y="29348"/>
                  <a:pt x="402804" y="48938"/>
                  <a:pt x="406016" y="69754"/>
                </a:cubicBezTo>
                <a:lnTo>
                  <a:pt x="405546" y="81757"/>
                </a:lnTo>
                <a:lnTo>
                  <a:pt x="454737" y="81756"/>
                </a:lnTo>
                <a:lnTo>
                  <a:pt x="454738" y="44041"/>
                </a:lnTo>
                <a:close/>
              </a:path>
            </a:pathLst>
          </a:cu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A90EBF10-3B77-D407-4780-258605295270}"/>
              </a:ext>
            </a:extLst>
          </p:cNvPr>
          <p:cNvSpPr/>
          <p:nvPr/>
        </p:nvSpPr>
        <p:spPr>
          <a:xfrm rot="9652048">
            <a:off x="8002459" y="3074466"/>
            <a:ext cx="213574" cy="57235"/>
          </a:xfrm>
          <a:custGeom>
            <a:avLst/>
            <a:gdLst>
              <a:gd name="connsiteX0" fmla="*/ 182880 w 637618"/>
              <a:gd name="connsiteY0" fmla="*/ 45156 h 164603"/>
              <a:gd name="connsiteX1" fmla="*/ 182880 w 637618"/>
              <a:gd name="connsiteY1" fmla="*/ 136596 h 164603"/>
              <a:gd name="connsiteX2" fmla="*/ 0 w 637618"/>
              <a:gd name="connsiteY2" fmla="*/ 136596 h 164603"/>
              <a:gd name="connsiteX3" fmla="*/ 0 w 637618"/>
              <a:gd name="connsiteY3" fmla="*/ 45156 h 164603"/>
              <a:gd name="connsiteX4" fmla="*/ 637618 w 637618"/>
              <a:gd name="connsiteY4" fmla="*/ 44040 h 164603"/>
              <a:gd name="connsiteX5" fmla="*/ 637617 w 637618"/>
              <a:gd name="connsiteY5" fmla="*/ 135481 h 164603"/>
              <a:gd name="connsiteX6" fmla="*/ 454737 w 637618"/>
              <a:gd name="connsiteY6" fmla="*/ 135481 h 164603"/>
              <a:gd name="connsiteX7" fmla="*/ 454738 w 637618"/>
              <a:gd name="connsiteY7" fmla="*/ 109189 h 164603"/>
              <a:gd name="connsiteX8" fmla="*/ 401124 w 637618"/>
              <a:gd name="connsiteY8" fmla="*/ 109189 h 164603"/>
              <a:gd name="connsiteX9" fmla="*/ 391066 w 637618"/>
              <a:gd name="connsiteY9" fmla="*/ 130940 h 164603"/>
              <a:gd name="connsiteX10" fmla="*/ 276043 w 637618"/>
              <a:gd name="connsiteY10" fmla="*/ 148686 h 164603"/>
              <a:gd name="connsiteX11" fmla="*/ 254025 w 637618"/>
              <a:gd name="connsiteY11" fmla="*/ 124537 h 164603"/>
              <a:gd name="connsiteX12" fmla="*/ 248505 w 637618"/>
              <a:gd name="connsiteY12" fmla="*/ 109189 h 164603"/>
              <a:gd name="connsiteX13" fmla="*/ 190475 w 637618"/>
              <a:gd name="connsiteY13" fmla="*/ 109189 h 164603"/>
              <a:gd name="connsiteX14" fmla="*/ 190476 w 637618"/>
              <a:gd name="connsiteY14" fmla="*/ 81757 h 164603"/>
              <a:gd name="connsiteX15" fmla="*/ 243860 w 637618"/>
              <a:gd name="connsiteY15" fmla="*/ 81757 h 164603"/>
              <a:gd name="connsiteX16" fmla="*/ 244582 w 637618"/>
              <a:gd name="connsiteY16" fmla="*/ 63325 h 164603"/>
              <a:gd name="connsiteX17" fmla="*/ 258297 w 637618"/>
              <a:gd name="connsiteY17" fmla="*/ 33663 h 164603"/>
              <a:gd name="connsiteX18" fmla="*/ 373321 w 637618"/>
              <a:gd name="connsiteY18" fmla="*/ 15917 h 164603"/>
              <a:gd name="connsiteX19" fmla="*/ 406016 w 637618"/>
              <a:gd name="connsiteY19" fmla="*/ 69754 h 164603"/>
              <a:gd name="connsiteX20" fmla="*/ 405546 w 637618"/>
              <a:gd name="connsiteY20" fmla="*/ 81757 h 164603"/>
              <a:gd name="connsiteX21" fmla="*/ 454737 w 637618"/>
              <a:gd name="connsiteY21" fmla="*/ 81756 h 164603"/>
              <a:gd name="connsiteX22" fmla="*/ 454738 w 637618"/>
              <a:gd name="connsiteY22" fmla="*/ 44041 h 16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7618" h="164603">
                <a:moveTo>
                  <a:pt x="182880" y="45156"/>
                </a:moveTo>
                <a:lnTo>
                  <a:pt x="182880" y="136596"/>
                </a:lnTo>
                <a:lnTo>
                  <a:pt x="0" y="136596"/>
                </a:lnTo>
                <a:lnTo>
                  <a:pt x="0" y="45156"/>
                </a:lnTo>
                <a:close/>
                <a:moveTo>
                  <a:pt x="637618" y="44040"/>
                </a:moveTo>
                <a:lnTo>
                  <a:pt x="637617" y="135481"/>
                </a:lnTo>
                <a:lnTo>
                  <a:pt x="454737" y="135481"/>
                </a:lnTo>
                <a:lnTo>
                  <a:pt x="454738" y="109189"/>
                </a:lnTo>
                <a:lnTo>
                  <a:pt x="401124" y="109189"/>
                </a:lnTo>
                <a:lnTo>
                  <a:pt x="391066" y="130940"/>
                </a:lnTo>
                <a:cubicBezTo>
                  <a:pt x="364204" y="167604"/>
                  <a:pt x="312706" y="175548"/>
                  <a:pt x="276043" y="148686"/>
                </a:cubicBezTo>
                <a:cubicBezTo>
                  <a:pt x="266877" y="141970"/>
                  <a:pt x="259507" y="133715"/>
                  <a:pt x="254025" y="124537"/>
                </a:cubicBezTo>
                <a:lnTo>
                  <a:pt x="248505" y="109189"/>
                </a:lnTo>
                <a:lnTo>
                  <a:pt x="190475" y="109189"/>
                </a:lnTo>
                <a:lnTo>
                  <a:pt x="190476" y="81757"/>
                </a:lnTo>
                <a:lnTo>
                  <a:pt x="243860" y="81757"/>
                </a:lnTo>
                <a:lnTo>
                  <a:pt x="244582" y="63325"/>
                </a:lnTo>
                <a:cubicBezTo>
                  <a:pt x="247042" y="52921"/>
                  <a:pt x="251582" y="42829"/>
                  <a:pt x="258297" y="33663"/>
                </a:cubicBezTo>
                <a:cubicBezTo>
                  <a:pt x="285160" y="-3001"/>
                  <a:pt x="336657" y="-10946"/>
                  <a:pt x="373321" y="15917"/>
                </a:cubicBezTo>
                <a:cubicBezTo>
                  <a:pt x="391652" y="29348"/>
                  <a:pt x="402804" y="48938"/>
                  <a:pt x="406016" y="69754"/>
                </a:cubicBezTo>
                <a:lnTo>
                  <a:pt x="405546" y="81757"/>
                </a:lnTo>
                <a:lnTo>
                  <a:pt x="454737" y="81756"/>
                </a:lnTo>
                <a:lnTo>
                  <a:pt x="454738" y="44041"/>
                </a:lnTo>
                <a:close/>
              </a:path>
            </a:pathLst>
          </a:cu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D71867DD-BCF5-E09C-7639-D6D46225DFAA}"/>
              </a:ext>
            </a:extLst>
          </p:cNvPr>
          <p:cNvSpPr/>
          <p:nvPr/>
        </p:nvSpPr>
        <p:spPr>
          <a:xfrm rot="9652048">
            <a:off x="9196409" y="3197681"/>
            <a:ext cx="213574" cy="57235"/>
          </a:xfrm>
          <a:custGeom>
            <a:avLst/>
            <a:gdLst>
              <a:gd name="connsiteX0" fmla="*/ 182880 w 637618"/>
              <a:gd name="connsiteY0" fmla="*/ 45156 h 164603"/>
              <a:gd name="connsiteX1" fmla="*/ 182880 w 637618"/>
              <a:gd name="connsiteY1" fmla="*/ 136596 h 164603"/>
              <a:gd name="connsiteX2" fmla="*/ 0 w 637618"/>
              <a:gd name="connsiteY2" fmla="*/ 136596 h 164603"/>
              <a:gd name="connsiteX3" fmla="*/ 0 w 637618"/>
              <a:gd name="connsiteY3" fmla="*/ 45156 h 164603"/>
              <a:gd name="connsiteX4" fmla="*/ 637618 w 637618"/>
              <a:gd name="connsiteY4" fmla="*/ 44040 h 164603"/>
              <a:gd name="connsiteX5" fmla="*/ 637617 w 637618"/>
              <a:gd name="connsiteY5" fmla="*/ 135481 h 164603"/>
              <a:gd name="connsiteX6" fmla="*/ 454737 w 637618"/>
              <a:gd name="connsiteY6" fmla="*/ 135481 h 164603"/>
              <a:gd name="connsiteX7" fmla="*/ 454738 w 637618"/>
              <a:gd name="connsiteY7" fmla="*/ 109189 h 164603"/>
              <a:gd name="connsiteX8" fmla="*/ 401124 w 637618"/>
              <a:gd name="connsiteY8" fmla="*/ 109189 h 164603"/>
              <a:gd name="connsiteX9" fmla="*/ 391066 w 637618"/>
              <a:gd name="connsiteY9" fmla="*/ 130940 h 164603"/>
              <a:gd name="connsiteX10" fmla="*/ 276043 w 637618"/>
              <a:gd name="connsiteY10" fmla="*/ 148686 h 164603"/>
              <a:gd name="connsiteX11" fmla="*/ 254025 w 637618"/>
              <a:gd name="connsiteY11" fmla="*/ 124537 h 164603"/>
              <a:gd name="connsiteX12" fmla="*/ 248505 w 637618"/>
              <a:gd name="connsiteY12" fmla="*/ 109189 h 164603"/>
              <a:gd name="connsiteX13" fmla="*/ 190475 w 637618"/>
              <a:gd name="connsiteY13" fmla="*/ 109189 h 164603"/>
              <a:gd name="connsiteX14" fmla="*/ 190476 w 637618"/>
              <a:gd name="connsiteY14" fmla="*/ 81757 h 164603"/>
              <a:gd name="connsiteX15" fmla="*/ 243860 w 637618"/>
              <a:gd name="connsiteY15" fmla="*/ 81757 h 164603"/>
              <a:gd name="connsiteX16" fmla="*/ 244582 w 637618"/>
              <a:gd name="connsiteY16" fmla="*/ 63325 h 164603"/>
              <a:gd name="connsiteX17" fmla="*/ 258297 w 637618"/>
              <a:gd name="connsiteY17" fmla="*/ 33663 h 164603"/>
              <a:gd name="connsiteX18" fmla="*/ 373321 w 637618"/>
              <a:gd name="connsiteY18" fmla="*/ 15917 h 164603"/>
              <a:gd name="connsiteX19" fmla="*/ 406016 w 637618"/>
              <a:gd name="connsiteY19" fmla="*/ 69754 h 164603"/>
              <a:gd name="connsiteX20" fmla="*/ 405546 w 637618"/>
              <a:gd name="connsiteY20" fmla="*/ 81757 h 164603"/>
              <a:gd name="connsiteX21" fmla="*/ 454737 w 637618"/>
              <a:gd name="connsiteY21" fmla="*/ 81756 h 164603"/>
              <a:gd name="connsiteX22" fmla="*/ 454738 w 637618"/>
              <a:gd name="connsiteY22" fmla="*/ 44041 h 16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7618" h="164603">
                <a:moveTo>
                  <a:pt x="182880" y="45156"/>
                </a:moveTo>
                <a:lnTo>
                  <a:pt x="182880" y="136596"/>
                </a:lnTo>
                <a:lnTo>
                  <a:pt x="0" y="136596"/>
                </a:lnTo>
                <a:lnTo>
                  <a:pt x="0" y="45156"/>
                </a:lnTo>
                <a:close/>
                <a:moveTo>
                  <a:pt x="637618" y="44040"/>
                </a:moveTo>
                <a:lnTo>
                  <a:pt x="637617" y="135481"/>
                </a:lnTo>
                <a:lnTo>
                  <a:pt x="454737" y="135481"/>
                </a:lnTo>
                <a:lnTo>
                  <a:pt x="454738" y="109189"/>
                </a:lnTo>
                <a:lnTo>
                  <a:pt x="401124" y="109189"/>
                </a:lnTo>
                <a:lnTo>
                  <a:pt x="391066" y="130940"/>
                </a:lnTo>
                <a:cubicBezTo>
                  <a:pt x="364204" y="167604"/>
                  <a:pt x="312706" y="175548"/>
                  <a:pt x="276043" y="148686"/>
                </a:cubicBezTo>
                <a:cubicBezTo>
                  <a:pt x="266877" y="141970"/>
                  <a:pt x="259507" y="133715"/>
                  <a:pt x="254025" y="124537"/>
                </a:cubicBezTo>
                <a:lnTo>
                  <a:pt x="248505" y="109189"/>
                </a:lnTo>
                <a:lnTo>
                  <a:pt x="190475" y="109189"/>
                </a:lnTo>
                <a:lnTo>
                  <a:pt x="190476" y="81757"/>
                </a:lnTo>
                <a:lnTo>
                  <a:pt x="243860" y="81757"/>
                </a:lnTo>
                <a:lnTo>
                  <a:pt x="244582" y="63325"/>
                </a:lnTo>
                <a:cubicBezTo>
                  <a:pt x="247042" y="52921"/>
                  <a:pt x="251582" y="42829"/>
                  <a:pt x="258297" y="33663"/>
                </a:cubicBezTo>
                <a:cubicBezTo>
                  <a:pt x="285160" y="-3001"/>
                  <a:pt x="336657" y="-10946"/>
                  <a:pt x="373321" y="15917"/>
                </a:cubicBezTo>
                <a:cubicBezTo>
                  <a:pt x="391652" y="29348"/>
                  <a:pt x="402804" y="48938"/>
                  <a:pt x="406016" y="69754"/>
                </a:cubicBezTo>
                <a:lnTo>
                  <a:pt x="405546" y="81757"/>
                </a:lnTo>
                <a:lnTo>
                  <a:pt x="454737" y="81756"/>
                </a:lnTo>
                <a:lnTo>
                  <a:pt x="454738" y="44041"/>
                </a:lnTo>
                <a:close/>
              </a:path>
            </a:pathLst>
          </a:cu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2" name="Group 91">
            <a:extLst>
              <a:ext uri="{FF2B5EF4-FFF2-40B4-BE49-F238E27FC236}">
                <a16:creationId xmlns:a16="http://schemas.microsoft.com/office/drawing/2014/main" id="{3B84F852-E5E6-BF9B-E7F3-0FF49B7C4D22}"/>
              </a:ext>
            </a:extLst>
          </p:cNvPr>
          <p:cNvGrpSpPr/>
          <p:nvPr/>
        </p:nvGrpSpPr>
        <p:grpSpPr>
          <a:xfrm rot="21045667">
            <a:off x="8158488" y="3006285"/>
            <a:ext cx="411937" cy="444944"/>
            <a:chOff x="7720096" y="3622878"/>
            <a:chExt cx="594363" cy="740474"/>
          </a:xfrm>
        </p:grpSpPr>
        <p:pic>
          <p:nvPicPr>
            <p:cNvPr id="90" name="Picture 89">
              <a:extLst>
                <a:ext uri="{FF2B5EF4-FFF2-40B4-BE49-F238E27FC236}">
                  <a16:creationId xmlns:a16="http://schemas.microsoft.com/office/drawing/2014/main" id="{391C0C48-ACB6-3BFF-23EF-F1E952EDE24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968949">
              <a:off x="7720096" y="3622878"/>
              <a:ext cx="419845" cy="609653"/>
            </a:xfrm>
            <a:prstGeom prst="rect">
              <a:avLst/>
            </a:prstGeom>
          </p:spPr>
        </p:pic>
        <p:pic>
          <p:nvPicPr>
            <p:cNvPr id="91" name="Picture 90">
              <a:extLst>
                <a:ext uri="{FF2B5EF4-FFF2-40B4-BE49-F238E27FC236}">
                  <a16:creationId xmlns:a16="http://schemas.microsoft.com/office/drawing/2014/main" id="{78D790AB-DF6A-FF32-73A0-C723FC82A09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rot="1968949">
              <a:off x="7894613" y="3749484"/>
              <a:ext cx="419846" cy="613868"/>
            </a:xfrm>
            <a:prstGeom prst="rect">
              <a:avLst/>
            </a:prstGeom>
          </p:spPr>
        </p:pic>
      </p:grpSp>
      <p:pic>
        <p:nvPicPr>
          <p:cNvPr id="97" name="Picture 96">
            <a:extLst>
              <a:ext uri="{FF2B5EF4-FFF2-40B4-BE49-F238E27FC236}">
                <a16:creationId xmlns:a16="http://schemas.microsoft.com/office/drawing/2014/main" id="{916E5133-FC69-A5D5-0E3B-ED45E73C69B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rot="5821357">
            <a:off x="8414914" y="2908101"/>
            <a:ext cx="510407" cy="190759"/>
          </a:xfrm>
          <a:prstGeom prst="rect">
            <a:avLst/>
          </a:prstGeom>
        </p:spPr>
      </p:pic>
      <p:pic>
        <p:nvPicPr>
          <p:cNvPr id="102" name="Picture 101">
            <a:extLst>
              <a:ext uri="{FF2B5EF4-FFF2-40B4-BE49-F238E27FC236}">
                <a16:creationId xmlns:a16="http://schemas.microsoft.com/office/drawing/2014/main" id="{28DD13B9-779A-A051-A0BC-7F09D5E66EF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rot="9854133">
            <a:off x="8691224" y="3027627"/>
            <a:ext cx="553084" cy="344091"/>
          </a:xfrm>
          <a:prstGeom prst="rect">
            <a:avLst/>
          </a:prstGeom>
        </p:spPr>
      </p:pic>
      <p:grpSp>
        <p:nvGrpSpPr>
          <p:cNvPr id="10" name="Group 9">
            <a:extLst>
              <a:ext uri="{FF2B5EF4-FFF2-40B4-BE49-F238E27FC236}">
                <a16:creationId xmlns:a16="http://schemas.microsoft.com/office/drawing/2014/main" id="{6F61DFAA-8A96-F544-7CD5-86A2D60C1E19}"/>
              </a:ext>
            </a:extLst>
          </p:cNvPr>
          <p:cNvGrpSpPr/>
          <p:nvPr/>
        </p:nvGrpSpPr>
        <p:grpSpPr>
          <a:xfrm>
            <a:off x="8868836" y="4806794"/>
            <a:ext cx="2351838" cy="1597477"/>
            <a:chOff x="8868836" y="4806794"/>
            <a:chExt cx="2351838" cy="1597477"/>
          </a:xfrm>
        </p:grpSpPr>
        <p:sp>
          <p:nvSpPr>
            <p:cNvPr id="56" name="Freeform: Shape 55">
              <a:extLst>
                <a:ext uri="{FF2B5EF4-FFF2-40B4-BE49-F238E27FC236}">
                  <a16:creationId xmlns:a16="http://schemas.microsoft.com/office/drawing/2014/main" id="{FD3C8CEA-8081-D12F-9FBA-E82BF157C736}"/>
                </a:ext>
              </a:extLst>
            </p:cNvPr>
            <p:cNvSpPr/>
            <p:nvPr/>
          </p:nvSpPr>
          <p:spPr>
            <a:xfrm rot="1453336">
              <a:off x="9427632" y="4806794"/>
              <a:ext cx="967872" cy="723888"/>
            </a:xfrm>
            <a:custGeom>
              <a:avLst/>
              <a:gdLst>
                <a:gd name="connsiteX0" fmla="*/ 1289166 w 1527154"/>
                <a:gd name="connsiteY0" fmla="*/ 255 h 1241424"/>
                <a:gd name="connsiteX1" fmla="*/ 1388809 w 1527154"/>
                <a:gd name="connsiteY1" fmla="*/ 37551 h 1241424"/>
                <a:gd name="connsiteX2" fmla="*/ 1368959 w 1527154"/>
                <a:gd name="connsiteY2" fmla="*/ 415000 h 1241424"/>
                <a:gd name="connsiteX3" fmla="*/ 1360191 w 1527154"/>
                <a:gd name="connsiteY3" fmla="*/ 428922 h 1241424"/>
                <a:gd name="connsiteX4" fmla="*/ 1385255 w 1527154"/>
                <a:gd name="connsiteY4" fmla="*/ 439816 h 1241424"/>
                <a:gd name="connsiteX5" fmla="*/ 1527154 w 1527154"/>
                <a:gd name="connsiteY5" fmla="*/ 620294 h 1241424"/>
                <a:gd name="connsiteX6" fmla="*/ 1042680 w 1527154"/>
                <a:gd name="connsiteY6" fmla="*/ 875528 h 1241424"/>
                <a:gd name="connsiteX7" fmla="*/ 854101 w 1527154"/>
                <a:gd name="connsiteY7" fmla="*/ 855471 h 1241424"/>
                <a:gd name="connsiteX8" fmla="*/ 817454 w 1527154"/>
                <a:gd name="connsiteY8" fmla="*/ 844992 h 1241424"/>
                <a:gd name="connsiteX9" fmla="*/ 835561 w 1527154"/>
                <a:gd name="connsiteY9" fmla="*/ 937394 h 1241424"/>
                <a:gd name="connsiteX10" fmla="*/ 757141 w 1527154"/>
                <a:gd name="connsiteY10" fmla="*/ 1137099 h 1241424"/>
                <a:gd name="connsiteX11" fmla="*/ 380199 w 1527154"/>
                <a:gd name="connsiteY11" fmla="*/ 1184251 h 1241424"/>
                <a:gd name="connsiteX12" fmla="*/ 322189 w 1527154"/>
                <a:gd name="connsiteY12" fmla="*/ 900556 h 1241424"/>
                <a:gd name="connsiteX13" fmla="*/ 336760 w 1527154"/>
                <a:gd name="connsiteY13" fmla="*/ 870934 h 1241424"/>
                <a:gd name="connsiteX14" fmla="*/ 285032 w 1527154"/>
                <a:gd name="connsiteY14" fmla="*/ 875528 h 1241424"/>
                <a:gd name="connsiteX15" fmla="*/ 0 w 1527154"/>
                <a:gd name="connsiteY15" fmla="*/ 624400 h 1241424"/>
                <a:gd name="connsiteX16" fmla="*/ 285032 w 1527154"/>
                <a:gd name="connsiteY16" fmla="*/ 373272 h 1241424"/>
                <a:gd name="connsiteX17" fmla="*/ 395980 w 1527154"/>
                <a:gd name="connsiteY17" fmla="*/ 393007 h 1241424"/>
                <a:gd name="connsiteX18" fmla="*/ 403490 w 1527154"/>
                <a:gd name="connsiteY18" fmla="*/ 396599 h 1241424"/>
                <a:gd name="connsiteX19" fmla="*/ 411096 w 1527154"/>
                <a:gd name="connsiteY19" fmla="*/ 373661 h 1241424"/>
                <a:gd name="connsiteX20" fmla="*/ 684554 w 1527154"/>
                <a:gd name="connsiteY20" fmla="*/ 203974 h 1241424"/>
                <a:gd name="connsiteX21" fmla="*/ 850488 w 1527154"/>
                <a:gd name="connsiteY21" fmla="*/ 251423 h 1241424"/>
                <a:gd name="connsiteX22" fmla="*/ 856854 w 1527154"/>
                <a:gd name="connsiteY22" fmla="*/ 256340 h 1241424"/>
                <a:gd name="connsiteX23" fmla="*/ 876668 w 1527154"/>
                <a:gd name="connsiteY23" fmla="*/ 231383 h 1241424"/>
                <a:gd name="connsiteX24" fmla="*/ 1289166 w 1527154"/>
                <a:gd name="connsiteY24" fmla="*/ 255 h 1241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7154" h="1241424">
                  <a:moveTo>
                    <a:pt x="1289166" y="255"/>
                  </a:moveTo>
                  <a:cubicBezTo>
                    <a:pt x="1328281" y="2120"/>
                    <a:pt x="1362411" y="14205"/>
                    <a:pt x="1388809" y="37551"/>
                  </a:cubicBezTo>
                  <a:cubicBezTo>
                    <a:pt x="1468005" y="107588"/>
                    <a:pt x="1455127" y="259075"/>
                    <a:pt x="1368959" y="415000"/>
                  </a:cubicBezTo>
                  <a:lnTo>
                    <a:pt x="1360191" y="428922"/>
                  </a:lnTo>
                  <a:lnTo>
                    <a:pt x="1385255" y="439816"/>
                  </a:lnTo>
                  <a:cubicBezTo>
                    <a:pt x="1472928" y="486005"/>
                    <a:pt x="1527154" y="549813"/>
                    <a:pt x="1527154" y="620294"/>
                  </a:cubicBezTo>
                  <a:cubicBezTo>
                    <a:pt x="1527154" y="761256"/>
                    <a:pt x="1310248" y="875528"/>
                    <a:pt x="1042680" y="875528"/>
                  </a:cubicBezTo>
                  <a:cubicBezTo>
                    <a:pt x="975788" y="875528"/>
                    <a:pt x="912063" y="868386"/>
                    <a:pt x="854101" y="855471"/>
                  </a:cubicBezTo>
                  <a:lnTo>
                    <a:pt x="817454" y="844992"/>
                  </a:lnTo>
                  <a:lnTo>
                    <a:pt x="835561" y="937394"/>
                  </a:lnTo>
                  <a:cubicBezTo>
                    <a:pt x="835434" y="1006139"/>
                    <a:pt x="809284" y="1078138"/>
                    <a:pt x="757141" y="1137099"/>
                  </a:cubicBezTo>
                  <a:cubicBezTo>
                    <a:pt x="652857" y="1255021"/>
                    <a:pt x="484094" y="1276131"/>
                    <a:pt x="380199" y="1184251"/>
                  </a:cubicBezTo>
                  <a:cubicBezTo>
                    <a:pt x="302278" y="1115341"/>
                    <a:pt x="282976" y="1002445"/>
                    <a:pt x="322189" y="900556"/>
                  </a:cubicBezTo>
                  <a:lnTo>
                    <a:pt x="336760" y="870934"/>
                  </a:lnTo>
                  <a:lnTo>
                    <a:pt x="285032" y="875528"/>
                  </a:lnTo>
                  <a:cubicBezTo>
                    <a:pt x="127613" y="875528"/>
                    <a:pt x="0" y="763094"/>
                    <a:pt x="0" y="624400"/>
                  </a:cubicBezTo>
                  <a:cubicBezTo>
                    <a:pt x="0" y="485706"/>
                    <a:pt x="127613" y="373272"/>
                    <a:pt x="285032" y="373272"/>
                  </a:cubicBezTo>
                  <a:cubicBezTo>
                    <a:pt x="324387" y="373272"/>
                    <a:pt x="361879" y="380299"/>
                    <a:pt x="395980" y="393007"/>
                  </a:cubicBezTo>
                  <a:lnTo>
                    <a:pt x="403490" y="396599"/>
                  </a:lnTo>
                  <a:lnTo>
                    <a:pt x="411096" y="373661"/>
                  </a:lnTo>
                  <a:cubicBezTo>
                    <a:pt x="456149" y="273943"/>
                    <a:pt x="561623" y="203974"/>
                    <a:pt x="684554" y="203974"/>
                  </a:cubicBezTo>
                  <a:cubicBezTo>
                    <a:pt x="746020" y="203974"/>
                    <a:pt x="803121" y="221466"/>
                    <a:pt x="850488" y="251423"/>
                  </a:cubicBezTo>
                  <a:lnTo>
                    <a:pt x="856854" y="256340"/>
                  </a:lnTo>
                  <a:lnTo>
                    <a:pt x="876668" y="231383"/>
                  </a:lnTo>
                  <a:cubicBezTo>
                    <a:pt x="1009609" y="81058"/>
                    <a:pt x="1171822" y="-5338"/>
                    <a:pt x="1289166" y="255"/>
                  </a:cubicBezTo>
                  <a:close/>
                </a:path>
              </a:pathLst>
            </a:cu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2D3278F-450B-DB11-F2EB-60703D4ED982}"/>
                </a:ext>
              </a:extLst>
            </p:cNvPr>
            <p:cNvSpPr/>
            <p:nvPr/>
          </p:nvSpPr>
          <p:spPr>
            <a:xfrm>
              <a:off x="8994511" y="4870825"/>
              <a:ext cx="282148" cy="382620"/>
            </a:xfrm>
            <a:custGeom>
              <a:avLst/>
              <a:gdLst>
                <a:gd name="connsiteX0" fmla="*/ 0 w 448574"/>
                <a:gd name="connsiteY0" fmla="*/ 672972 h 716104"/>
                <a:gd name="connsiteX1" fmla="*/ 224287 w 448574"/>
                <a:gd name="connsiteY1" fmla="*/ 112 h 716104"/>
                <a:gd name="connsiteX2" fmla="*/ 448574 w 448574"/>
                <a:gd name="connsiteY2" fmla="*/ 716104 h 716104"/>
              </a:gdLst>
              <a:ahLst/>
              <a:cxnLst>
                <a:cxn ang="0">
                  <a:pos x="connsiteX0" y="connsiteY0"/>
                </a:cxn>
                <a:cxn ang="0">
                  <a:pos x="connsiteX1" y="connsiteY1"/>
                </a:cxn>
                <a:cxn ang="0">
                  <a:pos x="connsiteX2" y="connsiteY2"/>
                </a:cxn>
              </a:cxnLst>
              <a:rect l="l" t="t" r="r" b="b"/>
              <a:pathLst>
                <a:path w="448574" h="716104">
                  <a:moveTo>
                    <a:pt x="0" y="672972"/>
                  </a:moveTo>
                  <a:cubicBezTo>
                    <a:pt x="74762" y="332947"/>
                    <a:pt x="149525" y="-7077"/>
                    <a:pt x="224287" y="112"/>
                  </a:cubicBezTo>
                  <a:cubicBezTo>
                    <a:pt x="299049" y="7301"/>
                    <a:pt x="373811" y="361702"/>
                    <a:pt x="448574" y="71610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AA1F1B46-049D-83C5-8C5B-67F9360ED150}"/>
                </a:ext>
              </a:extLst>
            </p:cNvPr>
            <p:cNvSpPr/>
            <p:nvPr/>
          </p:nvSpPr>
          <p:spPr>
            <a:xfrm>
              <a:off x="8994511" y="5596867"/>
              <a:ext cx="282148" cy="382620"/>
            </a:xfrm>
            <a:custGeom>
              <a:avLst/>
              <a:gdLst>
                <a:gd name="connsiteX0" fmla="*/ 0 w 448574"/>
                <a:gd name="connsiteY0" fmla="*/ 672972 h 716104"/>
                <a:gd name="connsiteX1" fmla="*/ 224287 w 448574"/>
                <a:gd name="connsiteY1" fmla="*/ 112 h 716104"/>
                <a:gd name="connsiteX2" fmla="*/ 448574 w 448574"/>
                <a:gd name="connsiteY2" fmla="*/ 716104 h 716104"/>
              </a:gdLst>
              <a:ahLst/>
              <a:cxnLst>
                <a:cxn ang="0">
                  <a:pos x="connsiteX0" y="connsiteY0"/>
                </a:cxn>
                <a:cxn ang="0">
                  <a:pos x="connsiteX1" y="connsiteY1"/>
                </a:cxn>
                <a:cxn ang="0">
                  <a:pos x="connsiteX2" y="connsiteY2"/>
                </a:cxn>
              </a:cxnLst>
              <a:rect l="l" t="t" r="r" b="b"/>
              <a:pathLst>
                <a:path w="448574" h="716104">
                  <a:moveTo>
                    <a:pt x="0" y="672972"/>
                  </a:moveTo>
                  <a:cubicBezTo>
                    <a:pt x="74762" y="332947"/>
                    <a:pt x="149525" y="-7077"/>
                    <a:pt x="224287" y="112"/>
                  </a:cubicBezTo>
                  <a:cubicBezTo>
                    <a:pt x="299049" y="7301"/>
                    <a:pt x="373811" y="361702"/>
                    <a:pt x="448574" y="71610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FC662947-4CA8-980E-AE91-2038B4F3F99B}"/>
                </a:ext>
              </a:extLst>
            </p:cNvPr>
            <p:cNvSpPr/>
            <p:nvPr/>
          </p:nvSpPr>
          <p:spPr>
            <a:xfrm rot="1453336">
              <a:off x="9458798" y="5469400"/>
              <a:ext cx="967872" cy="723888"/>
            </a:xfrm>
            <a:custGeom>
              <a:avLst/>
              <a:gdLst>
                <a:gd name="connsiteX0" fmla="*/ 1289166 w 1527154"/>
                <a:gd name="connsiteY0" fmla="*/ 255 h 1241424"/>
                <a:gd name="connsiteX1" fmla="*/ 1388809 w 1527154"/>
                <a:gd name="connsiteY1" fmla="*/ 37551 h 1241424"/>
                <a:gd name="connsiteX2" fmla="*/ 1368959 w 1527154"/>
                <a:gd name="connsiteY2" fmla="*/ 415000 h 1241424"/>
                <a:gd name="connsiteX3" fmla="*/ 1360191 w 1527154"/>
                <a:gd name="connsiteY3" fmla="*/ 428922 h 1241424"/>
                <a:gd name="connsiteX4" fmla="*/ 1385255 w 1527154"/>
                <a:gd name="connsiteY4" fmla="*/ 439816 h 1241424"/>
                <a:gd name="connsiteX5" fmla="*/ 1527154 w 1527154"/>
                <a:gd name="connsiteY5" fmla="*/ 620294 h 1241424"/>
                <a:gd name="connsiteX6" fmla="*/ 1042680 w 1527154"/>
                <a:gd name="connsiteY6" fmla="*/ 875528 h 1241424"/>
                <a:gd name="connsiteX7" fmla="*/ 854101 w 1527154"/>
                <a:gd name="connsiteY7" fmla="*/ 855471 h 1241424"/>
                <a:gd name="connsiteX8" fmla="*/ 817454 w 1527154"/>
                <a:gd name="connsiteY8" fmla="*/ 844992 h 1241424"/>
                <a:gd name="connsiteX9" fmla="*/ 835561 w 1527154"/>
                <a:gd name="connsiteY9" fmla="*/ 937394 h 1241424"/>
                <a:gd name="connsiteX10" fmla="*/ 757141 w 1527154"/>
                <a:gd name="connsiteY10" fmla="*/ 1137099 h 1241424"/>
                <a:gd name="connsiteX11" fmla="*/ 380199 w 1527154"/>
                <a:gd name="connsiteY11" fmla="*/ 1184251 h 1241424"/>
                <a:gd name="connsiteX12" fmla="*/ 322189 w 1527154"/>
                <a:gd name="connsiteY12" fmla="*/ 900556 h 1241424"/>
                <a:gd name="connsiteX13" fmla="*/ 336760 w 1527154"/>
                <a:gd name="connsiteY13" fmla="*/ 870934 h 1241424"/>
                <a:gd name="connsiteX14" fmla="*/ 285032 w 1527154"/>
                <a:gd name="connsiteY14" fmla="*/ 875528 h 1241424"/>
                <a:gd name="connsiteX15" fmla="*/ 0 w 1527154"/>
                <a:gd name="connsiteY15" fmla="*/ 624400 h 1241424"/>
                <a:gd name="connsiteX16" fmla="*/ 285032 w 1527154"/>
                <a:gd name="connsiteY16" fmla="*/ 373272 h 1241424"/>
                <a:gd name="connsiteX17" fmla="*/ 395980 w 1527154"/>
                <a:gd name="connsiteY17" fmla="*/ 393007 h 1241424"/>
                <a:gd name="connsiteX18" fmla="*/ 403490 w 1527154"/>
                <a:gd name="connsiteY18" fmla="*/ 396599 h 1241424"/>
                <a:gd name="connsiteX19" fmla="*/ 411096 w 1527154"/>
                <a:gd name="connsiteY19" fmla="*/ 373661 h 1241424"/>
                <a:gd name="connsiteX20" fmla="*/ 684554 w 1527154"/>
                <a:gd name="connsiteY20" fmla="*/ 203974 h 1241424"/>
                <a:gd name="connsiteX21" fmla="*/ 850488 w 1527154"/>
                <a:gd name="connsiteY21" fmla="*/ 251423 h 1241424"/>
                <a:gd name="connsiteX22" fmla="*/ 856854 w 1527154"/>
                <a:gd name="connsiteY22" fmla="*/ 256340 h 1241424"/>
                <a:gd name="connsiteX23" fmla="*/ 876668 w 1527154"/>
                <a:gd name="connsiteY23" fmla="*/ 231383 h 1241424"/>
                <a:gd name="connsiteX24" fmla="*/ 1289166 w 1527154"/>
                <a:gd name="connsiteY24" fmla="*/ 255 h 1241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7154" h="1241424">
                  <a:moveTo>
                    <a:pt x="1289166" y="255"/>
                  </a:moveTo>
                  <a:cubicBezTo>
                    <a:pt x="1328281" y="2120"/>
                    <a:pt x="1362411" y="14205"/>
                    <a:pt x="1388809" y="37551"/>
                  </a:cubicBezTo>
                  <a:cubicBezTo>
                    <a:pt x="1468005" y="107588"/>
                    <a:pt x="1455127" y="259075"/>
                    <a:pt x="1368959" y="415000"/>
                  </a:cubicBezTo>
                  <a:lnTo>
                    <a:pt x="1360191" y="428922"/>
                  </a:lnTo>
                  <a:lnTo>
                    <a:pt x="1385255" y="439816"/>
                  </a:lnTo>
                  <a:cubicBezTo>
                    <a:pt x="1472928" y="486005"/>
                    <a:pt x="1527154" y="549813"/>
                    <a:pt x="1527154" y="620294"/>
                  </a:cubicBezTo>
                  <a:cubicBezTo>
                    <a:pt x="1527154" y="761256"/>
                    <a:pt x="1310248" y="875528"/>
                    <a:pt x="1042680" y="875528"/>
                  </a:cubicBezTo>
                  <a:cubicBezTo>
                    <a:pt x="975788" y="875528"/>
                    <a:pt x="912063" y="868386"/>
                    <a:pt x="854101" y="855471"/>
                  </a:cubicBezTo>
                  <a:lnTo>
                    <a:pt x="817454" y="844992"/>
                  </a:lnTo>
                  <a:lnTo>
                    <a:pt x="835561" y="937394"/>
                  </a:lnTo>
                  <a:cubicBezTo>
                    <a:pt x="835434" y="1006139"/>
                    <a:pt x="809284" y="1078138"/>
                    <a:pt x="757141" y="1137099"/>
                  </a:cubicBezTo>
                  <a:cubicBezTo>
                    <a:pt x="652857" y="1255021"/>
                    <a:pt x="484094" y="1276131"/>
                    <a:pt x="380199" y="1184251"/>
                  </a:cubicBezTo>
                  <a:cubicBezTo>
                    <a:pt x="302278" y="1115341"/>
                    <a:pt x="282976" y="1002445"/>
                    <a:pt x="322189" y="900556"/>
                  </a:cubicBezTo>
                  <a:lnTo>
                    <a:pt x="336760" y="870934"/>
                  </a:lnTo>
                  <a:lnTo>
                    <a:pt x="285032" y="875528"/>
                  </a:lnTo>
                  <a:cubicBezTo>
                    <a:pt x="127613" y="875528"/>
                    <a:pt x="0" y="763094"/>
                    <a:pt x="0" y="624400"/>
                  </a:cubicBezTo>
                  <a:cubicBezTo>
                    <a:pt x="0" y="485706"/>
                    <a:pt x="127613" y="373272"/>
                    <a:pt x="285032" y="373272"/>
                  </a:cubicBezTo>
                  <a:cubicBezTo>
                    <a:pt x="324387" y="373272"/>
                    <a:pt x="361879" y="380299"/>
                    <a:pt x="395980" y="393007"/>
                  </a:cubicBezTo>
                  <a:lnTo>
                    <a:pt x="403490" y="396599"/>
                  </a:lnTo>
                  <a:lnTo>
                    <a:pt x="411096" y="373661"/>
                  </a:lnTo>
                  <a:cubicBezTo>
                    <a:pt x="456149" y="273943"/>
                    <a:pt x="561623" y="203974"/>
                    <a:pt x="684554" y="203974"/>
                  </a:cubicBezTo>
                  <a:cubicBezTo>
                    <a:pt x="746020" y="203974"/>
                    <a:pt x="803121" y="221466"/>
                    <a:pt x="850488" y="251423"/>
                  </a:cubicBezTo>
                  <a:lnTo>
                    <a:pt x="856854" y="256340"/>
                  </a:lnTo>
                  <a:lnTo>
                    <a:pt x="876668" y="231383"/>
                  </a:lnTo>
                  <a:cubicBezTo>
                    <a:pt x="1009609" y="81058"/>
                    <a:pt x="1171822" y="-5338"/>
                    <a:pt x="1289166" y="255"/>
                  </a:cubicBezTo>
                  <a:close/>
                </a:path>
              </a:pathLst>
            </a:custGeom>
            <a:solidFill>
              <a:schemeClr val="bg1"/>
            </a:solidFill>
            <a:ln>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55E21C7-C91F-A899-7D0D-8B5C0F867E13}"/>
                </a:ext>
              </a:extLst>
            </p:cNvPr>
            <p:cNvSpPr/>
            <p:nvPr/>
          </p:nvSpPr>
          <p:spPr>
            <a:xfrm>
              <a:off x="10566661" y="4870825"/>
              <a:ext cx="282148" cy="382620"/>
            </a:xfrm>
            <a:custGeom>
              <a:avLst/>
              <a:gdLst>
                <a:gd name="connsiteX0" fmla="*/ 0 w 448574"/>
                <a:gd name="connsiteY0" fmla="*/ 672972 h 716104"/>
                <a:gd name="connsiteX1" fmla="*/ 224287 w 448574"/>
                <a:gd name="connsiteY1" fmla="*/ 112 h 716104"/>
                <a:gd name="connsiteX2" fmla="*/ 448574 w 448574"/>
                <a:gd name="connsiteY2" fmla="*/ 716104 h 716104"/>
              </a:gdLst>
              <a:ahLst/>
              <a:cxnLst>
                <a:cxn ang="0">
                  <a:pos x="connsiteX0" y="connsiteY0"/>
                </a:cxn>
                <a:cxn ang="0">
                  <a:pos x="connsiteX1" y="connsiteY1"/>
                </a:cxn>
                <a:cxn ang="0">
                  <a:pos x="connsiteX2" y="connsiteY2"/>
                </a:cxn>
              </a:cxnLst>
              <a:rect l="l" t="t" r="r" b="b"/>
              <a:pathLst>
                <a:path w="448574" h="716104">
                  <a:moveTo>
                    <a:pt x="0" y="672972"/>
                  </a:moveTo>
                  <a:cubicBezTo>
                    <a:pt x="74762" y="332947"/>
                    <a:pt x="149525" y="-7077"/>
                    <a:pt x="224287" y="112"/>
                  </a:cubicBezTo>
                  <a:cubicBezTo>
                    <a:pt x="299049" y="7301"/>
                    <a:pt x="373811" y="361702"/>
                    <a:pt x="448574" y="71610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B00F81E-EC99-69D8-F6DB-B06E9A4EEA29}"/>
                </a:ext>
              </a:extLst>
            </p:cNvPr>
            <p:cNvSpPr/>
            <p:nvPr/>
          </p:nvSpPr>
          <p:spPr>
            <a:xfrm>
              <a:off x="10938526" y="5602389"/>
              <a:ext cx="282148" cy="382620"/>
            </a:xfrm>
            <a:custGeom>
              <a:avLst/>
              <a:gdLst>
                <a:gd name="connsiteX0" fmla="*/ 0 w 448574"/>
                <a:gd name="connsiteY0" fmla="*/ 672972 h 716104"/>
                <a:gd name="connsiteX1" fmla="*/ 224287 w 448574"/>
                <a:gd name="connsiteY1" fmla="*/ 112 h 716104"/>
                <a:gd name="connsiteX2" fmla="*/ 448574 w 448574"/>
                <a:gd name="connsiteY2" fmla="*/ 716104 h 716104"/>
              </a:gdLst>
              <a:ahLst/>
              <a:cxnLst>
                <a:cxn ang="0">
                  <a:pos x="connsiteX0" y="connsiteY0"/>
                </a:cxn>
                <a:cxn ang="0">
                  <a:pos x="connsiteX1" y="connsiteY1"/>
                </a:cxn>
                <a:cxn ang="0">
                  <a:pos x="connsiteX2" y="connsiteY2"/>
                </a:cxn>
              </a:cxnLst>
              <a:rect l="l" t="t" r="r" b="b"/>
              <a:pathLst>
                <a:path w="448574" h="716104">
                  <a:moveTo>
                    <a:pt x="0" y="672972"/>
                  </a:moveTo>
                  <a:cubicBezTo>
                    <a:pt x="74762" y="332947"/>
                    <a:pt x="149525" y="-7077"/>
                    <a:pt x="224287" y="112"/>
                  </a:cubicBezTo>
                  <a:cubicBezTo>
                    <a:pt x="299049" y="7301"/>
                    <a:pt x="373811" y="361702"/>
                    <a:pt x="448574" y="716104"/>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4" name="Straight Arrow Connector 83">
              <a:extLst>
                <a:ext uri="{FF2B5EF4-FFF2-40B4-BE49-F238E27FC236}">
                  <a16:creationId xmlns:a16="http://schemas.microsoft.com/office/drawing/2014/main" id="{7EE079D9-0DF6-AC56-DB2C-B167641E9850}"/>
                </a:ext>
              </a:extLst>
            </p:cNvPr>
            <p:cNvCxnSpPr/>
            <p:nvPr/>
          </p:nvCxnSpPr>
          <p:spPr>
            <a:xfrm>
              <a:off x="8887125" y="5062135"/>
              <a:ext cx="5263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5" name="Straight Arrow Connector 84">
              <a:extLst>
                <a:ext uri="{FF2B5EF4-FFF2-40B4-BE49-F238E27FC236}">
                  <a16:creationId xmlns:a16="http://schemas.microsoft.com/office/drawing/2014/main" id="{7CC9EC09-38A7-AD12-6083-D442C7C5173E}"/>
                </a:ext>
              </a:extLst>
            </p:cNvPr>
            <p:cNvCxnSpPr/>
            <p:nvPr/>
          </p:nvCxnSpPr>
          <p:spPr>
            <a:xfrm>
              <a:off x="8912795" y="5787400"/>
              <a:ext cx="5263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7" name="Straight Connector 86">
              <a:extLst>
                <a:ext uri="{FF2B5EF4-FFF2-40B4-BE49-F238E27FC236}">
                  <a16:creationId xmlns:a16="http://schemas.microsoft.com/office/drawing/2014/main" id="{14C0D352-EEEC-2DB2-B397-CB1750FF927F}"/>
                </a:ext>
              </a:extLst>
            </p:cNvPr>
            <p:cNvCxnSpPr>
              <a:cxnSpLocks/>
              <a:stCxn id="72" idx="1"/>
            </p:cNvCxnSpPr>
            <p:nvPr/>
          </p:nvCxnSpPr>
          <p:spPr>
            <a:xfrm flipH="1">
              <a:off x="10693496" y="4870885"/>
              <a:ext cx="0" cy="1154275"/>
            </a:xfrm>
            <a:prstGeom prst="line">
              <a:avLst/>
            </a:prstGeom>
            <a:ln w="12700">
              <a:prstDash val="dash"/>
            </a:ln>
          </p:spPr>
          <p:style>
            <a:lnRef idx="1">
              <a:schemeClr val="dk1"/>
            </a:lnRef>
            <a:fillRef idx="0">
              <a:schemeClr val="dk1"/>
            </a:fillRef>
            <a:effectRef idx="0">
              <a:schemeClr val="dk1"/>
            </a:effectRef>
            <a:fontRef idx="minor">
              <a:schemeClr val="tx1"/>
            </a:fontRef>
          </p:style>
        </p:cxnSp>
        <p:cxnSp>
          <p:nvCxnSpPr>
            <p:cNvPr id="88" name="Straight Connector 87">
              <a:extLst>
                <a:ext uri="{FF2B5EF4-FFF2-40B4-BE49-F238E27FC236}">
                  <a16:creationId xmlns:a16="http://schemas.microsoft.com/office/drawing/2014/main" id="{9B90AABE-D75D-6DBE-8743-83ECA7B6637E}"/>
                </a:ext>
              </a:extLst>
            </p:cNvPr>
            <p:cNvCxnSpPr>
              <a:cxnSpLocks/>
              <a:stCxn id="74" idx="1"/>
            </p:cNvCxnSpPr>
            <p:nvPr/>
          </p:nvCxnSpPr>
          <p:spPr>
            <a:xfrm flipH="1">
              <a:off x="11069873" y="5602449"/>
              <a:ext cx="0" cy="422711"/>
            </a:xfrm>
            <a:prstGeom prst="line">
              <a:avLst/>
            </a:prstGeom>
            <a:ln w="12700">
              <a:prstDash val="dash"/>
            </a:ln>
          </p:spPr>
          <p:style>
            <a:lnRef idx="1">
              <a:schemeClr val="dk1"/>
            </a:lnRef>
            <a:fillRef idx="0">
              <a:schemeClr val="dk1"/>
            </a:fillRef>
            <a:effectRef idx="0">
              <a:schemeClr val="dk1"/>
            </a:effectRef>
            <a:fontRef idx="minor">
              <a:schemeClr val="tx1"/>
            </a:fontRef>
          </p:style>
        </p:cxnSp>
        <p:sp>
          <p:nvSpPr>
            <p:cNvPr id="99" name="TextBox 98">
              <a:extLst>
                <a:ext uri="{FF2B5EF4-FFF2-40B4-BE49-F238E27FC236}">
                  <a16:creationId xmlns:a16="http://schemas.microsoft.com/office/drawing/2014/main" id="{21809F25-91D7-D707-35FE-FC47D5F537BF}"/>
                </a:ext>
              </a:extLst>
            </p:cNvPr>
            <p:cNvSpPr txBox="1"/>
            <p:nvPr/>
          </p:nvSpPr>
          <p:spPr>
            <a:xfrm>
              <a:off x="10747140" y="5820752"/>
              <a:ext cx="2744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rPr>
                <a:t>τ</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1" name="Straight Arrow Connector 100">
              <a:extLst>
                <a:ext uri="{FF2B5EF4-FFF2-40B4-BE49-F238E27FC236}">
                  <a16:creationId xmlns:a16="http://schemas.microsoft.com/office/drawing/2014/main" id="{E4831B34-AD92-3A3C-85DD-E0F424355310}"/>
                </a:ext>
              </a:extLst>
            </p:cNvPr>
            <p:cNvCxnSpPr>
              <a:cxnSpLocks/>
            </p:cNvCxnSpPr>
            <p:nvPr/>
          </p:nvCxnSpPr>
          <p:spPr>
            <a:xfrm>
              <a:off x="10692315" y="6025160"/>
              <a:ext cx="137160"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9" name="Straight Arrow Connector 108">
              <a:extLst>
                <a:ext uri="{FF2B5EF4-FFF2-40B4-BE49-F238E27FC236}">
                  <a16:creationId xmlns:a16="http://schemas.microsoft.com/office/drawing/2014/main" id="{58DA33C8-CFC6-E26B-EF61-719899D9C6B1}"/>
                </a:ext>
              </a:extLst>
            </p:cNvPr>
            <p:cNvCxnSpPr>
              <a:cxnSpLocks/>
            </p:cNvCxnSpPr>
            <p:nvPr/>
          </p:nvCxnSpPr>
          <p:spPr>
            <a:xfrm>
              <a:off x="10938526" y="6025160"/>
              <a:ext cx="137160" cy="0"/>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11" name="TextBox 110">
              <a:extLst>
                <a:ext uri="{FF2B5EF4-FFF2-40B4-BE49-F238E27FC236}">
                  <a16:creationId xmlns:a16="http://schemas.microsoft.com/office/drawing/2014/main" id="{343808FC-F4D8-8C21-A00E-882CD93CFD3A}"/>
                </a:ext>
              </a:extLst>
            </p:cNvPr>
            <p:cNvSpPr txBox="1"/>
            <p:nvPr/>
          </p:nvSpPr>
          <p:spPr>
            <a:xfrm>
              <a:off x="8868836" y="6127272"/>
              <a:ext cx="59607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Space</a:t>
              </a:r>
            </a:p>
          </p:txBody>
        </p:sp>
        <p:sp>
          <p:nvSpPr>
            <p:cNvPr id="112" name="TextBox 111">
              <a:extLst>
                <a:ext uri="{FF2B5EF4-FFF2-40B4-BE49-F238E27FC236}">
                  <a16:creationId xmlns:a16="http://schemas.microsoft.com/office/drawing/2014/main" id="{AA793729-3DC3-5B53-6DDA-FC2120284AB3}"/>
                </a:ext>
              </a:extLst>
            </p:cNvPr>
            <p:cNvSpPr txBox="1"/>
            <p:nvPr/>
          </p:nvSpPr>
          <p:spPr>
            <a:xfrm>
              <a:off x="10621873" y="6127271"/>
              <a:ext cx="52017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Earth</a:t>
              </a:r>
            </a:p>
          </p:txBody>
        </p:sp>
      </p:grpSp>
      <p:cxnSp>
        <p:nvCxnSpPr>
          <p:cNvPr id="11" name="Straight Arrow Connector 10">
            <a:extLst>
              <a:ext uri="{FF2B5EF4-FFF2-40B4-BE49-F238E27FC236}">
                <a16:creationId xmlns:a16="http://schemas.microsoft.com/office/drawing/2014/main" id="{A00106BD-40D4-EB2C-BA98-BFF9CE82F76C}"/>
              </a:ext>
            </a:extLst>
          </p:cNvPr>
          <p:cNvCxnSpPr>
            <a:cxnSpLocks/>
          </p:cNvCxnSpPr>
          <p:nvPr/>
        </p:nvCxnSpPr>
        <p:spPr>
          <a:xfrm>
            <a:off x="3608495" y="3052972"/>
            <a:ext cx="0" cy="274320"/>
          </a:xfrm>
          <a:prstGeom prst="straightConnector1">
            <a:avLst/>
          </a:prstGeom>
          <a:ln w="28575">
            <a:solidFill>
              <a:schemeClr val="accent2"/>
            </a:solidFill>
            <a:prstDash val="solid"/>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8" name="Oval 17">
            <a:extLst>
              <a:ext uri="{FF2B5EF4-FFF2-40B4-BE49-F238E27FC236}">
                <a16:creationId xmlns:a16="http://schemas.microsoft.com/office/drawing/2014/main" id="{A5939485-AF9B-C8B3-3DE3-BC1B703B2AD0}"/>
              </a:ext>
            </a:extLst>
          </p:cNvPr>
          <p:cNvSpPr/>
          <p:nvPr/>
        </p:nvSpPr>
        <p:spPr>
          <a:xfrm>
            <a:off x="3680380" y="3063073"/>
            <a:ext cx="274320" cy="27432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1</a:t>
            </a:r>
          </a:p>
        </p:txBody>
      </p:sp>
      <p:sp>
        <p:nvSpPr>
          <p:cNvPr id="28" name="TextBox 27">
            <a:extLst>
              <a:ext uri="{FF2B5EF4-FFF2-40B4-BE49-F238E27FC236}">
                <a16:creationId xmlns:a16="http://schemas.microsoft.com/office/drawing/2014/main" id="{B40A6957-ECE9-8BCD-799C-7122BA95EEEA}"/>
              </a:ext>
            </a:extLst>
          </p:cNvPr>
          <p:cNvSpPr txBox="1"/>
          <p:nvPr/>
        </p:nvSpPr>
        <p:spPr>
          <a:xfrm>
            <a:off x="430811" y="3329552"/>
            <a:ext cx="11777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Satellite  </a:t>
            </a:r>
          </a:p>
        </p:txBody>
      </p:sp>
      <p:grpSp>
        <p:nvGrpSpPr>
          <p:cNvPr id="19" name="Group 18">
            <a:extLst>
              <a:ext uri="{FF2B5EF4-FFF2-40B4-BE49-F238E27FC236}">
                <a16:creationId xmlns:a16="http://schemas.microsoft.com/office/drawing/2014/main" id="{C4EA79B8-61D7-D72B-6B1E-DDBBCE66C525}"/>
              </a:ext>
            </a:extLst>
          </p:cNvPr>
          <p:cNvGrpSpPr/>
          <p:nvPr/>
        </p:nvGrpSpPr>
        <p:grpSpPr>
          <a:xfrm>
            <a:off x="132144" y="2228250"/>
            <a:ext cx="1210651" cy="894201"/>
            <a:chOff x="579813" y="5454124"/>
            <a:chExt cx="1210651" cy="894201"/>
          </a:xfrm>
        </p:grpSpPr>
        <p:cxnSp>
          <p:nvCxnSpPr>
            <p:cNvPr id="23" name="Straight Arrow Connector 22">
              <a:extLst>
                <a:ext uri="{FF2B5EF4-FFF2-40B4-BE49-F238E27FC236}">
                  <a16:creationId xmlns:a16="http://schemas.microsoft.com/office/drawing/2014/main" id="{DB94F38D-75E2-C852-E7B1-41EC5FB25259}"/>
                </a:ext>
              </a:extLst>
            </p:cNvPr>
            <p:cNvCxnSpPr>
              <a:cxnSpLocks/>
            </p:cNvCxnSpPr>
            <p:nvPr/>
          </p:nvCxnSpPr>
          <p:spPr>
            <a:xfrm>
              <a:off x="579813" y="5634850"/>
              <a:ext cx="324075" cy="0"/>
            </a:xfrm>
            <a:prstGeom prst="straightConnector1">
              <a:avLst/>
            </a:prstGeom>
            <a:ln w="28575">
              <a:solidFill>
                <a:srgbClr val="FF0000"/>
              </a:solidFill>
              <a:prstDash val="solid"/>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74C6EAC6-EFA8-A7F6-A033-9ED7E9532BF9}"/>
                </a:ext>
              </a:extLst>
            </p:cNvPr>
            <p:cNvCxnSpPr>
              <a:cxnSpLocks/>
            </p:cNvCxnSpPr>
            <p:nvPr/>
          </p:nvCxnSpPr>
          <p:spPr>
            <a:xfrm>
              <a:off x="588385" y="5907754"/>
              <a:ext cx="320040" cy="0"/>
            </a:xfrm>
            <a:prstGeom prst="straightConnector1">
              <a:avLst/>
            </a:prstGeom>
            <a:ln w="28575">
              <a:solidFill>
                <a:schemeClr val="accent1"/>
              </a:solidFill>
              <a:prstDash val="solid"/>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5B243A87-ACFA-BD5E-191D-D2FD9AF2AAEC}"/>
                </a:ext>
              </a:extLst>
            </p:cNvPr>
            <p:cNvCxnSpPr>
              <a:cxnSpLocks/>
            </p:cNvCxnSpPr>
            <p:nvPr/>
          </p:nvCxnSpPr>
          <p:spPr>
            <a:xfrm flipV="1">
              <a:off x="586517" y="6202150"/>
              <a:ext cx="320040" cy="0"/>
            </a:xfrm>
            <a:prstGeom prst="straightConnector1">
              <a:avLst/>
            </a:prstGeom>
            <a:ln w="28575">
              <a:solidFill>
                <a:schemeClr val="accent2"/>
              </a:solidFill>
              <a:prstDash val="solid"/>
              <a:tailEnd type="triangle"/>
            </a:ln>
          </p:spPr>
          <p:style>
            <a:lnRef idx="1">
              <a:schemeClr val="dk1"/>
            </a:lnRef>
            <a:fillRef idx="0">
              <a:schemeClr val="dk1"/>
            </a:fillRef>
            <a:effectRef idx="0">
              <a:schemeClr val="dk1"/>
            </a:effectRef>
            <a:fontRef idx="minor">
              <a:schemeClr val="tx1"/>
            </a:fontRef>
          </p:style>
        </p:cxnSp>
        <p:sp>
          <p:nvSpPr>
            <p:cNvPr id="27" name="TextBox 26">
              <a:extLst>
                <a:ext uri="{FF2B5EF4-FFF2-40B4-BE49-F238E27FC236}">
                  <a16:creationId xmlns:a16="http://schemas.microsoft.com/office/drawing/2014/main" id="{78EFE278-CE36-2939-62B7-A65A63E38255}"/>
                </a:ext>
              </a:extLst>
            </p:cNvPr>
            <p:cNvSpPr txBox="1"/>
            <p:nvPr/>
          </p:nvSpPr>
          <p:spPr>
            <a:xfrm>
              <a:off x="910359" y="5454124"/>
              <a:ext cx="873957" cy="3231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1560 nm</a:t>
              </a:r>
            </a:p>
          </p:txBody>
        </p:sp>
        <p:sp>
          <p:nvSpPr>
            <p:cNvPr id="35" name="TextBox 34">
              <a:extLst>
                <a:ext uri="{FF2B5EF4-FFF2-40B4-BE49-F238E27FC236}">
                  <a16:creationId xmlns:a16="http://schemas.microsoft.com/office/drawing/2014/main" id="{97DAA47C-1202-9421-109F-58CAB22AF581}"/>
                </a:ext>
              </a:extLst>
            </p:cNvPr>
            <p:cNvSpPr txBox="1"/>
            <p:nvPr/>
          </p:nvSpPr>
          <p:spPr>
            <a:xfrm>
              <a:off x="916507" y="5735513"/>
              <a:ext cx="873957" cy="3231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1588 nm</a:t>
              </a:r>
            </a:p>
          </p:txBody>
        </p:sp>
        <p:sp>
          <p:nvSpPr>
            <p:cNvPr id="40" name="TextBox 39">
              <a:extLst>
                <a:ext uri="{FF2B5EF4-FFF2-40B4-BE49-F238E27FC236}">
                  <a16:creationId xmlns:a16="http://schemas.microsoft.com/office/drawing/2014/main" id="{DE30F161-DA26-E183-7ADC-E3B55EAB988E}"/>
                </a:ext>
              </a:extLst>
            </p:cNvPr>
            <p:cNvSpPr txBox="1"/>
            <p:nvPr/>
          </p:nvSpPr>
          <p:spPr>
            <a:xfrm>
              <a:off x="914639" y="6025160"/>
              <a:ext cx="776175" cy="3231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773 nm</a:t>
              </a:r>
            </a:p>
          </p:txBody>
        </p:sp>
      </p:grpSp>
      <p:sp>
        <p:nvSpPr>
          <p:cNvPr id="43" name="Oval 42">
            <a:extLst>
              <a:ext uri="{FF2B5EF4-FFF2-40B4-BE49-F238E27FC236}">
                <a16:creationId xmlns:a16="http://schemas.microsoft.com/office/drawing/2014/main" id="{AF252A3F-7081-A949-88AE-1C40908C1724}"/>
              </a:ext>
            </a:extLst>
          </p:cNvPr>
          <p:cNvSpPr/>
          <p:nvPr/>
        </p:nvSpPr>
        <p:spPr>
          <a:xfrm>
            <a:off x="3515956" y="3668725"/>
            <a:ext cx="274320" cy="27432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2</a:t>
            </a:r>
          </a:p>
        </p:txBody>
      </p:sp>
      <p:sp>
        <p:nvSpPr>
          <p:cNvPr id="53" name="Slide Number Placeholder 84">
            <a:extLst>
              <a:ext uri="{FF2B5EF4-FFF2-40B4-BE49-F238E27FC236}">
                <a16:creationId xmlns:a16="http://schemas.microsoft.com/office/drawing/2014/main" id="{01F67166-160F-359B-96BD-1B0AD6FB977F}"/>
              </a:ext>
            </a:extLst>
          </p:cNvPr>
          <p:cNvSpPr>
            <a:spLocks noGrp="1"/>
          </p:cNvSpPr>
          <p:nvPr>
            <p:ph type="sldNum" sz="quarter" idx="12"/>
          </p:nvPr>
        </p:nvSpPr>
        <p:spPr>
          <a:xfrm>
            <a:off x="9448798" y="64731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835F5-48DE-483F-8570-43BCBC4365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72109E99-400D-229E-2807-A155BD0CC6C2}"/>
              </a:ext>
            </a:extLst>
          </p:cNvPr>
          <p:cNvSpPr txBox="1"/>
          <p:nvPr/>
        </p:nvSpPr>
        <p:spPr>
          <a:xfrm>
            <a:off x="402961" y="1379941"/>
            <a:ext cx="43618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Goal: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Distribute </a:t>
            </a:r>
            <a:r>
              <a:rPr kumimoji="0" lang="en-US" sz="1800" b="0" i="0" u="none" strike="noStrike" kern="1200" cap="none" spc="0" normalizeH="0" baseline="0" noProof="0" dirty="0">
                <a:ln>
                  <a:noFill/>
                </a:ln>
                <a:solidFill>
                  <a:srgbClr val="E84A27"/>
                </a:solidFill>
                <a:effectLst/>
                <a:uLnTx/>
                <a:uFillTx/>
                <a:latin typeface="Calibri" panose="020F0502020204030204"/>
                <a:ea typeface="+mn-ea"/>
                <a:cs typeface="+mn-cs"/>
              </a:rPr>
              <a:t>swappable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E84A27"/>
                </a:solidFill>
                <a:effectLst/>
                <a:uLnTx/>
                <a:uFillTx/>
                <a:latin typeface="Calibri" panose="020F0502020204030204"/>
                <a:ea typeface="+mn-ea"/>
                <a:cs typeface="+mn-cs"/>
              </a:rPr>
              <a:t>entanglement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dirty="0">
                <a:solidFill>
                  <a:prstClr val="black"/>
                </a:solidFill>
                <a:latin typeface="Calibri" panose="020F0502020204030204"/>
              </a:rPr>
              <a:t> between different platforms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67637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4D66C-8D32-1BC3-53E4-AEE75DEB1E1C}"/>
              </a:ext>
            </a:extLst>
          </p:cNvPr>
          <p:cNvSpPr>
            <a:spLocks noGrp="1"/>
          </p:cNvSpPr>
          <p:nvPr>
            <p:ph type="title"/>
          </p:nvPr>
        </p:nvSpPr>
        <p:spPr>
          <a:xfrm>
            <a:off x="0" y="-4156"/>
            <a:ext cx="12191999" cy="1412999"/>
          </a:xfrm>
        </p:spPr>
        <p:txBody>
          <a:bodyPr/>
          <a:lstStyle/>
          <a:p>
            <a:r>
              <a:rPr lang="en-US" dirty="0"/>
              <a:t>Entanglement Distribution Between Moving Platforms</a:t>
            </a:r>
          </a:p>
        </p:txBody>
      </p:sp>
      <p:sp>
        <p:nvSpPr>
          <p:cNvPr id="3" name="Oval 2">
            <a:extLst>
              <a:ext uri="{FF2B5EF4-FFF2-40B4-BE49-F238E27FC236}">
                <a16:creationId xmlns:a16="http://schemas.microsoft.com/office/drawing/2014/main" id="{C4C80171-BC54-4D77-8B45-A0BF3A005719}"/>
              </a:ext>
            </a:extLst>
          </p:cNvPr>
          <p:cNvSpPr/>
          <p:nvPr/>
        </p:nvSpPr>
        <p:spPr>
          <a:xfrm>
            <a:off x="0" y="3569867"/>
            <a:ext cx="8273989" cy="7066625"/>
          </a:xfrm>
          <a:prstGeom prst="ellipse">
            <a:avLst/>
          </a:prstGeom>
          <a:solidFill>
            <a:srgbClr val="DAE3F3"/>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A8B0E8-5431-557D-1420-E06F88649748}"/>
              </a:ext>
            </a:extLst>
          </p:cNvPr>
          <p:cNvSpPr/>
          <p:nvPr/>
        </p:nvSpPr>
        <p:spPr>
          <a:xfrm rot="5400000">
            <a:off x="3718008" y="3770351"/>
            <a:ext cx="510468" cy="1549154"/>
          </a:xfrm>
          <a:custGeom>
            <a:avLst/>
            <a:gdLst>
              <a:gd name="connsiteX0" fmla="*/ 177554 w 941033"/>
              <a:gd name="connsiteY0" fmla="*/ 35511 h 878889"/>
              <a:gd name="connsiteX1" fmla="*/ 133165 w 941033"/>
              <a:gd name="connsiteY1" fmla="*/ 53266 h 878889"/>
              <a:gd name="connsiteX2" fmla="*/ 26633 w 941033"/>
              <a:gd name="connsiteY2" fmla="*/ 168676 h 878889"/>
              <a:gd name="connsiteX3" fmla="*/ 8878 w 941033"/>
              <a:gd name="connsiteY3" fmla="*/ 213064 h 878889"/>
              <a:gd name="connsiteX4" fmla="*/ 8878 w 941033"/>
              <a:gd name="connsiteY4" fmla="*/ 594804 h 878889"/>
              <a:gd name="connsiteX5" fmla="*/ 0 w 941033"/>
              <a:gd name="connsiteY5" fmla="*/ 639192 h 878889"/>
              <a:gd name="connsiteX6" fmla="*/ 115410 w 941033"/>
              <a:gd name="connsiteY6" fmla="*/ 861134 h 878889"/>
              <a:gd name="connsiteX7" fmla="*/ 186432 w 941033"/>
              <a:gd name="connsiteY7" fmla="*/ 878889 h 878889"/>
              <a:gd name="connsiteX8" fmla="*/ 372863 w 941033"/>
              <a:gd name="connsiteY8" fmla="*/ 852256 h 878889"/>
              <a:gd name="connsiteX9" fmla="*/ 408373 w 941033"/>
              <a:gd name="connsiteY9" fmla="*/ 843379 h 878889"/>
              <a:gd name="connsiteX10" fmla="*/ 426129 w 941033"/>
              <a:gd name="connsiteY10" fmla="*/ 790112 h 878889"/>
              <a:gd name="connsiteX11" fmla="*/ 470517 w 941033"/>
              <a:gd name="connsiteY11" fmla="*/ 719091 h 878889"/>
              <a:gd name="connsiteX12" fmla="*/ 514905 w 941033"/>
              <a:gd name="connsiteY12" fmla="*/ 710213 h 878889"/>
              <a:gd name="connsiteX13" fmla="*/ 585927 w 941033"/>
              <a:gd name="connsiteY13" fmla="*/ 656947 h 878889"/>
              <a:gd name="connsiteX14" fmla="*/ 648070 w 941033"/>
              <a:gd name="connsiteY14" fmla="*/ 639192 h 878889"/>
              <a:gd name="connsiteX15" fmla="*/ 825624 w 941033"/>
              <a:gd name="connsiteY15" fmla="*/ 656947 h 878889"/>
              <a:gd name="connsiteX16" fmla="*/ 896645 w 941033"/>
              <a:gd name="connsiteY16" fmla="*/ 710213 h 878889"/>
              <a:gd name="connsiteX17" fmla="*/ 941033 w 941033"/>
              <a:gd name="connsiteY17" fmla="*/ 630314 h 878889"/>
              <a:gd name="connsiteX18" fmla="*/ 896645 w 941033"/>
              <a:gd name="connsiteY18" fmla="*/ 372862 h 878889"/>
              <a:gd name="connsiteX19" fmla="*/ 861134 w 941033"/>
              <a:gd name="connsiteY19" fmla="*/ 363984 h 878889"/>
              <a:gd name="connsiteX20" fmla="*/ 639193 w 941033"/>
              <a:gd name="connsiteY20" fmla="*/ 381740 h 878889"/>
              <a:gd name="connsiteX21" fmla="*/ 603682 w 941033"/>
              <a:gd name="connsiteY21" fmla="*/ 390617 h 878889"/>
              <a:gd name="connsiteX22" fmla="*/ 497150 w 941033"/>
              <a:gd name="connsiteY22" fmla="*/ 213064 h 878889"/>
              <a:gd name="connsiteX23" fmla="*/ 417251 w 941033"/>
              <a:gd name="connsiteY23" fmla="*/ 186431 h 878889"/>
              <a:gd name="connsiteX24" fmla="*/ 399496 w 941033"/>
              <a:gd name="connsiteY24" fmla="*/ 150920 h 878889"/>
              <a:gd name="connsiteX25" fmla="*/ 381740 w 941033"/>
              <a:gd name="connsiteY25" fmla="*/ 35511 h 878889"/>
              <a:gd name="connsiteX26" fmla="*/ 346230 w 941033"/>
              <a:gd name="connsiteY26" fmla="*/ 17755 h 878889"/>
              <a:gd name="connsiteX27" fmla="*/ 275208 w 941033"/>
              <a:gd name="connsiteY27" fmla="*/ 0 h 878889"/>
              <a:gd name="connsiteX28" fmla="*/ 177554 w 941033"/>
              <a:gd name="connsiteY28" fmla="*/ 35511 h 87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41033" h="878889">
                <a:moveTo>
                  <a:pt x="177554" y="35511"/>
                </a:moveTo>
                <a:cubicBezTo>
                  <a:pt x="153880" y="44389"/>
                  <a:pt x="146425" y="44426"/>
                  <a:pt x="133165" y="53266"/>
                </a:cubicBezTo>
                <a:cubicBezTo>
                  <a:pt x="85879" y="84790"/>
                  <a:pt x="54983" y="120076"/>
                  <a:pt x="26633" y="168676"/>
                </a:cubicBezTo>
                <a:cubicBezTo>
                  <a:pt x="18603" y="182441"/>
                  <a:pt x="14796" y="198268"/>
                  <a:pt x="8878" y="213064"/>
                </a:cubicBezTo>
                <a:cubicBezTo>
                  <a:pt x="19991" y="401974"/>
                  <a:pt x="23187" y="373024"/>
                  <a:pt x="8878" y="594804"/>
                </a:cubicBezTo>
                <a:cubicBezTo>
                  <a:pt x="7906" y="609862"/>
                  <a:pt x="2959" y="624396"/>
                  <a:pt x="0" y="639192"/>
                </a:cubicBezTo>
                <a:cubicBezTo>
                  <a:pt x="34426" y="770008"/>
                  <a:pt x="6782" y="806820"/>
                  <a:pt x="115410" y="861134"/>
                </a:cubicBezTo>
                <a:cubicBezTo>
                  <a:pt x="137236" y="872047"/>
                  <a:pt x="162758" y="872971"/>
                  <a:pt x="186432" y="878889"/>
                </a:cubicBezTo>
                <a:lnTo>
                  <a:pt x="372863" y="852256"/>
                </a:lnTo>
                <a:cubicBezTo>
                  <a:pt x="384911" y="850328"/>
                  <a:pt x="400433" y="852643"/>
                  <a:pt x="408373" y="843379"/>
                </a:cubicBezTo>
                <a:cubicBezTo>
                  <a:pt x="420553" y="829169"/>
                  <a:pt x="419178" y="807489"/>
                  <a:pt x="426129" y="790112"/>
                </a:cubicBezTo>
                <a:cubicBezTo>
                  <a:pt x="432320" y="774635"/>
                  <a:pt x="456271" y="727995"/>
                  <a:pt x="470517" y="719091"/>
                </a:cubicBezTo>
                <a:cubicBezTo>
                  <a:pt x="483312" y="711094"/>
                  <a:pt x="500109" y="713172"/>
                  <a:pt x="514905" y="710213"/>
                </a:cubicBezTo>
                <a:cubicBezTo>
                  <a:pt x="541127" y="683991"/>
                  <a:pt x="548106" y="672706"/>
                  <a:pt x="585927" y="656947"/>
                </a:cubicBezTo>
                <a:cubicBezTo>
                  <a:pt x="605813" y="648661"/>
                  <a:pt x="627356" y="645110"/>
                  <a:pt x="648070" y="639192"/>
                </a:cubicBezTo>
                <a:cubicBezTo>
                  <a:pt x="707255" y="645110"/>
                  <a:pt x="768433" y="640607"/>
                  <a:pt x="825624" y="656947"/>
                </a:cubicBezTo>
                <a:cubicBezTo>
                  <a:pt x="854078" y="665077"/>
                  <a:pt x="867811" y="716867"/>
                  <a:pt x="896645" y="710213"/>
                </a:cubicBezTo>
                <a:cubicBezTo>
                  <a:pt x="926332" y="703362"/>
                  <a:pt x="926237" y="656947"/>
                  <a:pt x="941033" y="630314"/>
                </a:cubicBezTo>
                <a:cubicBezTo>
                  <a:pt x="926237" y="544497"/>
                  <a:pt x="921668" y="456273"/>
                  <a:pt x="896645" y="372862"/>
                </a:cubicBezTo>
                <a:cubicBezTo>
                  <a:pt x="893139" y="361175"/>
                  <a:pt x="873328" y="363563"/>
                  <a:pt x="861134" y="363984"/>
                </a:cubicBezTo>
                <a:cubicBezTo>
                  <a:pt x="786961" y="366542"/>
                  <a:pt x="713173" y="375821"/>
                  <a:pt x="639193" y="381740"/>
                </a:cubicBezTo>
                <a:cubicBezTo>
                  <a:pt x="627356" y="384699"/>
                  <a:pt x="615883" y="390617"/>
                  <a:pt x="603682" y="390617"/>
                </a:cubicBezTo>
                <a:cubicBezTo>
                  <a:pt x="409336" y="390617"/>
                  <a:pt x="577716" y="390309"/>
                  <a:pt x="497150" y="213064"/>
                </a:cubicBezTo>
                <a:cubicBezTo>
                  <a:pt x="485533" y="187507"/>
                  <a:pt x="417251" y="186431"/>
                  <a:pt x="417251" y="186431"/>
                </a:cubicBezTo>
                <a:cubicBezTo>
                  <a:pt x="411333" y="174594"/>
                  <a:pt x="402527" y="163802"/>
                  <a:pt x="399496" y="150920"/>
                </a:cubicBezTo>
                <a:cubicBezTo>
                  <a:pt x="390581" y="113032"/>
                  <a:pt x="396195" y="71649"/>
                  <a:pt x="381740" y="35511"/>
                </a:cubicBezTo>
                <a:cubicBezTo>
                  <a:pt x="376825" y="23224"/>
                  <a:pt x="358785" y="21940"/>
                  <a:pt x="346230" y="17755"/>
                </a:cubicBezTo>
                <a:cubicBezTo>
                  <a:pt x="323080" y="10038"/>
                  <a:pt x="275208" y="0"/>
                  <a:pt x="275208" y="0"/>
                </a:cubicBezTo>
                <a:cubicBezTo>
                  <a:pt x="168989" y="28969"/>
                  <a:pt x="201228" y="26633"/>
                  <a:pt x="177554" y="35511"/>
                </a:cubicBezTo>
                <a:close/>
              </a:path>
            </a:pathLst>
          </a:custGeom>
          <a:solidFill>
            <a:schemeClr val="accent6">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A8CBA7D5-87A8-B48B-3775-395040EACA92}"/>
              </a:ext>
            </a:extLst>
          </p:cNvPr>
          <p:cNvSpPr/>
          <p:nvPr/>
        </p:nvSpPr>
        <p:spPr>
          <a:xfrm>
            <a:off x="1112400" y="4926943"/>
            <a:ext cx="1919853" cy="1012054"/>
          </a:xfrm>
          <a:custGeom>
            <a:avLst/>
            <a:gdLst>
              <a:gd name="connsiteX0" fmla="*/ 179829 w 827899"/>
              <a:gd name="connsiteY0" fmla="*/ 26633 h 515024"/>
              <a:gd name="connsiteX1" fmla="*/ 455037 w 827899"/>
              <a:gd name="connsiteY1" fmla="*/ 0 h 515024"/>
              <a:gd name="connsiteX2" fmla="*/ 676979 w 827899"/>
              <a:gd name="connsiteY2" fmla="*/ 8878 h 515024"/>
              <a:gd name="connsiteX3" fmla="*/ 774633 w 827899"/>
              <a:gd name="connsiteY3" fmla="*/ 44388 h 515024"/>
              <a:gd name="connsiteX4" fmla="*/ 827899 w 827899"/>
              <a:gd name="connsiteY4" fmla="*/ 115410 h 515024"/>
              <a:gd name="connsiteX5" fmla="*/ 819022 w 827899"/>
              <a:gd name="connsiteY5" fmla="*/ 266330 h 515024"/>
              <a:gd name="connsiteX6" fmla="*/ 774633 w 827899"/>
              <a:gd name="connsiteY6" fmla="*/ 310718 h 515024"/>
              <a:gd name="connsiteX7" fmla="*/ 588202 w 827899"/>
              <a:gd name="connsiteY7" fmla="*/ 408373 h 515024"/>
              <a:gd name="connsiteX8" fmla="*/ 526059 w 827899"/>
              <a:gd name="connsiteY8" fmla="*/ 443883 h 515024"/>
              <a:gd name="connsiteX9" fmla="*/ 384016 w 827899"/>
              <a:gd name="connsiteY9" fmla="*/ 479394 h 515024"/>
              <a:gd name="connsiteX10" fmla="*/ 339627 w 827899"/>
              <a:gd name="connsiteY10" fmla="*/ 506027 h 515024"/>
              <a:gd name="connsiteX11" fmla="*/ 295239 w 827899"/>
              <a:gd name="connsiteY11" fmla="*/ 514905 h 515024"/>
              <a:gd name="connsiteX12" fmla="*/ 37787 w 827899"/>
              <a:gd name="connsiteY12" fmla="*/ 488272 h 515024"/>
              <a:gd name="connsiteX13" fmla="*/ 2276 w 827899"/>
              <a:gd name="connsiteY13" fmla="*/ 443883 h 515024"/>
              <a:gd name="connsiteX14" fmla="*/ 73297 w 827899"/>
              <a:gd name="connsiteY14" fmla="*/ 257452 h 515024"/>
              <a:gd name="connsiteX15" fmla="*/ 108808 w 827899"/>
              <a:gd name="connsiteY15" fmla="*/ 248575 h 515024"/>
              <a:gd name="connsiteX16" fmla="*/ 135441 w 827899"/>
              <a:gd name="connsiteY16" fmla="*/ 221942 h 515024"/>
              <a:gd name="connsiteX17" fmla="*/ 153196 w 827899"/>
              <a:gd name="connsiteY17" fmla="*/ 177553 h 515024"/>
              <a:gd name="connsiteX18" fmla="*/ 179829 w 827899"/>
              <a:gd name="connsiteY18" fmla="*/ 142043 h 515024"/>
              <a:gd name="connsiteX19" fmla="*/ 197585 w 827899"/>
              <a:gd name="connsiteY19" fmla="*/ 53266 h 515024"/>
              <a:gd name="connsiteX20" fmla="*/ 179829 w 827899"/>
              <a:gd name="connsiteY20" fmla="*/ 26633 h 51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7899" h="515024">
                <a:moveTo>
                  <a:pt x="179829" y="26633"/>
                </a:moveTo>
                <a:cubicBezTo>
                  <a:pt x="222738" y="17755"/>
                  <a:pt x="232021" y="0"/>
                  <a:pt x="455037" y="0"/>
                </a:cubicBezTo>
                <a:cubicBezTo>
                  <a:pt x="529077" y="0"/>
                  <a:pt x="602998" y="5919"/>
                  <a:pt x="676979" y="8878"/>
                </a:cubicBezTo>
                <a:cubicBezTo>
                  <a:pt x="709530" y="20715"/>
                  <a:pt x="744932" y="26568"/>
                  <a:pt x="774633" y="44388"/>
                </a:cubicBezTo>
                <a:cubicBezTo>
                  <a:pt x="786349" y="51418"/>
                  <a:pt x="816785" y="98738"/>
                  <a:pt x="827899" y="115410"/>
                </a:cubicBezTo>
                <a:cubicBezTo>
                  <a:pt x="824940" y="165717"/>
                  <a:pt x="832281" y="217712"/>
                  <a:pt x="819022" y="266330"/>
                </a:cubicBezTo>
                <a:cubicBezTo>
                  <a:pt x="813516" y="286518"/>
                  <a:pt x="791507" y="298344"/>
                  <a:pt x="774633" y="310718"/>
                </a:cubicBezTo>
                <a:cubicBezTo>
                  <a:pt x="699177" y="366052"/>
                  <a:pt x="671703" y="366622"/>
                  <a:pt x="588202" y="408373"/>
                </a:cubicBezTo>
                <a:cubicBezTo>
                  <a:pt x="566863" y="419042"/>
                  <a:pt x="548593" y="436045"/>
                  <a:pt x="526059" y="443883"/>
                </a:cubicBezTo>
                <a:cubicBezTo>
                  <a:pt x="479963" y="459916"/>
                  <a:pt x="384016" y="479394"/>
                  <a:pt x="384016" y="479394"/>
                </a:cubicBezTo>
                <a:cubicBezTo>
                  <a:pt x="369220" y="488272"/>
                  <a:pt x="355648" y="499619"/>
                  <a:pt x="339627" y="506027"/>
                </a:cubicBezTo>
                <a:cubicBezTo>
                  <a:pt x="325617" y="511631"/>
                  <a:pt x="310302" y="515791"/>
                  <a:pt x="295239" y="514905"/>
                </a:cubicBezTo>
                <a:cubicBezTo>
                  <a:pt x="209113" y="509839"/>
                  <a:pt x="123604" y="497150"/>
                  <a:pt x="37787" y="488272"/>
                </a:cubicBezTo>
                <a:cubicBezTo>
                  <a:pt x="25950" y="473476"/>
                  <a:pt x="3099" y="462814"/>
                  <a:pt x="2276" y="443883"/>
                </a:cubicBezTo>
                <a:cubicBezTo>
                  <a:pt x="-2824" y="326584"/>
                  <a:pt x="-6350" y="292850"/>
                  <a:pt x="73297" y="257452"/>
                </a:cubicBezTo>
                <a:cubicBezTo>
                  <a:pt x="84447" y="252497"/>
                  <a:pt x="96971" y="251534"/>
                  <a:pt x="108808" y="248575"/>
                </a:cubicBezTo>
                <a:cubicBezTo>
                  <a:pt x="117686" y="239697"/>
                  <a:pt x="128787" y="232589"/>
                  <a:pt x="135441" y="221942"/>
                </a:cubicBezTo>
                <a:cubicBezTo>
                  <a:pt x="143887" y="208428"/>
                  <a:pt x="145457" y="191484"/>
                  <a:pt x="153196" y="177553"/>
                </a:cubicBezTo>
                <a:cubicBezTo>
                  <a:pt x="160381" y="164619"/>
                  <a:pt x="170951" y="153880"/>
                  <a:pt x="179829" y="142043"/>
                </a:cubicBezTo>
                <a:cubicBezTo>
                  <a:pt x="196844" y="90999"/>
                  <a:pt x="183984" y="134871"/>
                  <a:pt x="197585" y="53266"/>
                </a:cubicBezTo>
                <a:cubicBezTo>
                  <a:pt x="200066" y="38382"/>
                  <a:pt x="136920" y="35511"/>
                  <a:pt x="179829" y="26633"/>
                </a:cubicBezTo>
                <a:close/>
              </a:path>
            </a:pathLst>
          </a:custGeom>
          <a:solidFill>
            <a:schemeClr val="accent6">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98BB3660-3B22-C44E-0325-34EDE1606983}"/>
              </a:ext>
            </a:extLst>
          </p:cNvPr>
          <p:cNvSpPr/>
          <p:nvPr/>
        </p:nvSpPr>
        <p:spPr>
          <a:xfrm>
            <a:off x="4894617" y="5328132"/>
            <a:ext cx="2691880" cy="1152403"/>
          </a:xfrm>
          <a:custGeom>
            <a:avLst/>
            <a:gdLst>
              <a:gd name="connsiteX0" fmla="*/ 206132 w 2398917"/>
              <a:gd name="connsiteY0" fmla="*/ 284086 h 1447060"/>
              <a:gd name="connsiteX1" fmla="*/ 277154 w 2398917"/>
              <a:gd name="connsiteY1" fmla="*/ 159798 h 1447060"/>
              <a:gd name="connsiteX2" fmla="*/ 321542 w 2398917"/>
              <a:gd name="connsiteY2" fmla="*/ 115410 h 1447060"/>
              <a:gd name="connsiteX3" fmla="*/ 525729 w 2398917"/>
              <a:gd name="connsiteY3" fmla="*/ 0 h 1447060"/>
              <a:gd name="connsiteX4" fmla="*/ 747670 w 2398917"/>
              <a:gd name="connsiteY4" fmla="*/ 26633 h 1447060"/>
              <a:gd name="connsiteX5" fmla="*/ 792059 w 2398917"/>
              <a:gd name="connsiteY5" fmla="*/ 79899 h 1447060"/>
              <a:gd name="connsiteX6" fmla="*/ 845325 w 2398917"/>
              <a:gd name="connsiteY6" fmla="*/ 115410 h 1447060"/>
              <a:gd name="connsiteX7" fmla="*/ 863080 w 2398917"/>
              <a:gd name="connsiteY7" fmla="*/ 159798 h 1447060"/>
              <a:gd name="connsiteX8" fmla="*/ 889713 w 2398917"/>
              <a:gd name="connsiteY8" fmla="*/ 292963 h 1447060"/>
              <a:gd name="connsiteX9" fmla="*/ 925224 w 2398917"/>
              <a:gd name="connsiteY9" fmla="*/ 346229 h 1447060"/>
              <a:gd name="connsiteX10" fmla="*/ 960734 w 2398917"/>
              <a:gd name="connsiteY10" fmla="*/ 381740 h 1447060"/>
              <a:gd name="connsiteX11" fmla="*/ 1191554 w 2398917"/>
              <a:gd name="connsiteY11" fmla="*/ 390618 h 1447060"/>
              <a:gd name="connsiteX12" fmla="*/ 1342474 w 2398917"/>
              <a:gd name="connsiteY12" fmla="*/ 452761 h 1447060"/>
              <a:gd name="connsiteX13" fmla="*/ 1422373 w 2398917"/>
              <a:gd name="connsiteY13" fmla="*/ 497150 h 1447060"/>
              <a:gd name="connsiteX14" fmla="*/ 1502272 w 2398917"/>
              <a:gd name="connsiteY14" fmla="*/ 577049 h 1447060"/>
              <a:gd name="connsiteX15" fmla="*/ 1555538 w 2398917"/>
              <a:gd name="connsiteY15" fmla="*/ 798990 h 1447060"/>
              <a:gd name="connsiteX16" fmla="*/ 1591049 w 2398917"/>
              <a:gd name="connsiteY16" fmla="*/ 887767 h 1447060"/>
              <a:gd name="connsiteX17" fmla="*/ 1644315 w 2398917"/>
              <a:gd name="connsiteY17" fmla="*/ 941033 h 1447060"/>
              <a:gd name="connsiteX18" fmla="*/ 1688703 w 2398917"/>
              <a:gd name="connsiteY18" fmla="*/ 994299 h 1447060"/>
              <a:gd name="connsiteX19" fmla="*/ 1768602 w 2398917"/>
              <a:gd name="connsiteY19" fmla="*/ 1074198 h 1447060"/>
              <a:gd name="connsiteX20" fmla="*/ 1857379 w 2398917"/>
              <a:gd name="connsiteY20" fmla="*/ 1038688 h 1447060"/>
              <a:gd name="connsiteX21" fmla="*/ 1901767 w 2398917"/>
              <a:gd name="connsiteY21" fmla="*/ 1003177 h 1447060"/>
              <a:gd name="connsiteX22" fmla="*/ 2043810 w 2398917"/>
              <a:gd name="connsiteY22" fmla="*/ 958788 h 1447060"/>
              <a:gd name="connsiteX23" fmla="*/ 2088198 w 2398917"/>
              <a:gd name="connsiteY23" fmla="*/ 949911 h 1447060"/>
              <a:gd name="connsiteX24" fmla="*/ 2203608 w 2398917"/>
              <a:gd name="connsiteY24" fmla="*/ 967666 h 1447060"/>
              <a:gd name="connsiteX25" fmla="*/ 2274629 w 2398917"/>
              <a:gd name="connsiteY25" fmla="*/ 1029810 h 1447060"/>
              <a:gd name="connsiteX26" fmla="*/ 2398917 w 2398917"/>
              <a:gd name="connsiteY26" fmla="*/ 1171853 h 1447060"/>
              <a:gd name="connsiteX27" fmla="*/ 2354529 w 2398917"/>
              <a:gd name="connsiteY27" fmla="*/ 1313895 h 1447060"/>
              <a:gd name="connsiteX28" fmla="*/ 2310140 w 2398917"/>
              <a:gd name="connsiteY28" fmla="*/ 1322773 h 1447060"/>
              <a:gd name="connsiteX29" fmla="*/ 2274629 w 2398917"/>
              <a:gd name="connsiteY29" fmla="*/ 1331651 h 1447060"/>
              <a:gd name="connsiteX30" fmla="*/ 2239119 w 2398917"/>
              <a:gd name="connsiteY30" fmla="*/ 1349406 h 1447060"/>
              <a:gd name="connsiteX31" fmla="*/ 2114831 w 2398917"/>
              <a:gd name="connsiteY31" fmla="*/ 1393794 h 1447060"/>
              <a:gd name="connsiteX32" fmla="*/ 2079321 w 2398917"/>
              <a:gd name="connsiteY32" fmla="*/ 1411550 h 1447060"/>
              <a:gd name="connsiteX33" fmla="*/ 1946156 w 2398917"/>
              <a:gd name="connsiteY33" fmla="*/ 1429305 h 1447060"/>
              <a:gd name="connsiteX34" fmla="*/ 1475639 w 2398917"/>
              <a:gd name="connsiteY34" fmla="*/ 1429305 h 1447060"/>
              <a:gd name="connsiteX35" fmla="*/ 1413496 w 2398917"/>
              <a:gd name="connsiteY35" fmla="*/ 1447060 h 1447060"/>
              <a:gd name="connsiteX36" fmla="*/ 357053 w 2398917"/>
              <a:gd name="connsiteY36" fmla="*/ 1438183 h 1447060"/>
              <a:gd name="connsiteX37" fmla="*/ 294909 w 2398917"/>
              <a:gd name="connsiteY37" fmla="*/ 1429305 h 1447060"/>
              <a:gd name="connsiteX38" fmla="*/ 99600 w 2398917"/>
              <a:gd name="connsiteY38" fmla="*/ 1296140 h 1447060"/>
              <a:gd name="connsiteX39" fmla="*/ 19701 w 2398917"/>
              <a:gd name="connsiteY39" fmla="*/ 1207363 h 1447060"/>
              <a:gd name="connsiteX40" fmla="*/ 1946 w 2398917"/>
              <a:gd name="connsiteY40" fmla="*/ 1162975 h 1447060"/>
              <a:gd name="connsiteX41" fmla="*/ 28579 w 2398917"/>
              <a:gd name="connsiteY41" fmla="*/ 994299 h 1447060"/>
              <a:gd name="connsiteX42" fmla="*/ 81845 w 2398917"/>
              <a:gd name="connsiteY42" fmla="*/ 727969 h 1447060"/>
              <a:gd name="connsiteX43" fmla="*/ 126233 w 2398917"/>
              <a:gd name="connsiteY43" fmla="*/ 656948 h 1447060"/>
              <a:gd name="connsiteX44" fmla="*/ 161744 w 2398917"/>
              <a:gd name="connsiteY44" fmla="*/ 630315 h 1447060"/>
              <a:gd name="connsiteX45" fmla="*/ 206132 w 2398917"/>
              <a:gd name="connsiteY45" fmla="*/ 594804 h 1447060"/>
              <a:gd name="connsiteX46" fmla="*/ 241643 w 2398917"/>
              <a:gd name="connsiteY46" fmla="*/ 559293 h 1447060"/>
              <a:gd name="connsiteX47" fmla="*/ 259398 w 2398917"/>
              <a:gd name="connsiteY47" fmla="*/ 435006 h 1447060"/>
              <a:gd name="connsiteX48" fmla="*/ 259398 w 2398917"/>
              <a:gd name="connsiteY48" fmla="*/ 239697 h 144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398917" h="1447060">
                <a:moveTo>
                  <a:pt x="206132" y="284086"/>
                </a:moveTo>
                <a:cubicBezTo>
                  <a:pt x="230050" y="224293"/>
                  <a:pt x="226550" y="224203"/>
                  <a:pt x="277154" y="159798"/>
                </a:cubicBezTo>
                <a:cubicBezTo>
                  <a:pt x="290082" y="143345"/>
                  <a:pt x="304579" y="127661"/>
                  <a:pt x="321542" y="115410"/>
                </a:cubicBezTo>
                <a:cubicBezTo>
                  <a:pt x="396101" y="61562"/>
                  <a:pt x="447110" y="39309"/>
                  <a:pt x="525729" y="0"/>
                </a:cubicBezTo>
                <a:cubicBezTo>
                  <a:pt x="599709" y="8878"/>
                  <a:pt x="676301" y="5222"/>
                  <a:pt x="747670" y="26633"/>
                </a:cubicBezTo>
                <a:cubicBezTo>
                  <a:pt x="769808" y="33274"/>
                  <a:pt x="774957" y="64352"/>
                  <a:pt x="792059" y="79899"/>
                </a:cubicBezTo>
                <a:cubicBezTo>
                  <a:pt x="807849" y="94253"/>
                  <a:pt x="827570" y="103573"/>
                  <a:pt x="845325" y="115410"/>
                </a:cubicBezTo>
                <a:cubicBezTo>
                  <a:pt x="851243" y="130206"/>
                  <a:pt x="858887" y="144424"/>
                  <a:pt x="863080" y="159798"/>
                </a:cubicBezTo>
                <a:cubicBezTo>
                  <a:pt x="878669" y="216957"/>
                  <a:pt x="864680" y="230381"/>
                  <a:pt x="889713" y="292963"/>
                </a:cubicBezTo>
                <a:cubicBezTo>
                  <a:pt x="897638" y="312776"/>
                  <a:pt x="911894" y="329566"/>
                  <a:pt x="925224" y="346229"/>
                </a:cubicBezTo>
                <a:cubicBezTo>
                  <a:pt x="935681" y="359301"/>
                  <a:pt x="944222" y="378988"/>
                  <a:pt x="960734" y="381740"/>
                </a:cubicBezTo>
                <a:cubicBezTo>
                  <a:pt x="1036683" y="394398"/>
                  <a:pt x="1114614" y="387659"/>
                  <a:pt x="1191554" y="390618"/>
                </a:cubicBezTo>
                <a:cubicBezTo>
                  <a:pt x="1326882" y="417683"/>
                  <a:pt x="1237561" y="387190"/>
                  <a:pt x="1342474" y="452761"/>
                </a:cubicBezTo>
                <a:cubicBezTo>
                  <a:pt x="1368310" y="468909"/>
                  <a:pt x="1397023" y="480250"/>
                  <a:pt x="1422373" y="497150"/>
                </a:cubicBezTo>
                <a:cubicBezTo>
                  <a:pt x="1470849" y="529467"/>
                  <a:pt x="1472115" y="536840"/>
                  <a:pt x="1502272" y="577049"/>
                </a:cubicBezTo>
                <a:cubicBezTo>
                  <a:pt x="1522057" y="675975"/>
                  <a:pt x="1524706" y="710900"/>
                  <a:pt x="1555538" y="798990"/>
                </a:cubicBezTo>
                <a:cubicBezTo>
                  <a:pt x="1566067" y="829073"/>
                  <a:pt x="1574157" y="860740"/>
                  <a:pt x="1591049" y="887767"/>
                </a:cubicBezTo>
                <a:cubicBezTo>
                  <a:pt x="1604357" y="909060"/>
                  <a:pt x="1627348" y="922523"/>
                  <a:pt x="1644315" y="941033"/>
                </a:cubicBezTo>
                <a:cubicBezTo>
                  <a:pt x="1659932" y="958070"/>
                  <a:pt x="1672933" y="977403"/>
                  <a:pt x="1688703" y="994299"/>
                </a:cubicBezTo>
                <a:cubicBezTo>
                  <a:pt x="1714402" y="1021834"/>
                  <a:pt x="1768602" y="1074198"/>
                  <a:pt x="1768602" y="1074198"/>
                </a:cubicBezTo>
                <a:cubicBezTo>
                  <a:pt x="1798432" y="1064255"/>
                  <a:pt x="1830425" y="1054411"/>
                  <a:pt x="1857379" y="1038688"/>
                </a:cubicBezTo>
                <a:cubicBezTo>
                  <a:pt x="1873746" y="1029140"/>
                  <a:pt x="1885400" y="1012725"/>
                  <a:pt x="1901767" y="1003177"/>
                </a:cubicBezTo>
                <a:cubicBezTo>
                  <a:pt x="1950598" y="974692"/>
                  <a:pt x="1988384" y="970665"/>
                  <a:pt x="2043810" y="958788"/>
                </a:cubicBezTo>
                <a:cubicBezTo>
                  <a:pt x="2058564" y="955626"/>
                  <a:pt x="2073402" y="952870"/>
                  <a:pt x="2088198" y="949911"/>
                </a:cubicBezTo>
                <a:cubicBezTo>
                  <a:pt x="2126668" y="955829"/>
                  <a:pt x="2167833" y="952334"/>
                  <a:pt x="2203608" y="967666"/>
                </a:cubicBezTo>
                <a:cubicBezTo>
                  <a:pt x="2232522" y="980058"/>
                  <a:pt x="2251793" y="1008176"/>
                  <a:pt x="2274629" y="1029810"/>
                </a:cubicBezTo>
                <a:cubicBezTo>
                  <a:pt x="2376449" y="1126271"/>
                  <a:pt x="2351612" y="1093010"/>
                  <a:pt x="2398917" y="1171853"/>
                </a:cubicBezTo>
                <a:cubicBezTo>
                  <a:pt x="2384121" y="1219200"/>
                  <a:pt x="2379680" y="1271139"/>
                  <a:pt x="2354529" y="1313895"/>
                </a:cubicBezTo>
                <a:cubicBezTo>
                  <a:pt x="2346878" y="1326901"/>
                  <a:pt x="2324870" y="1319500"/>
                  <a:pt x="2310140" y="1322773"/>
                </a:cubicBezTo>
                <a:cubicBezTo>
                  <a:pt x="2298229" y="1325420"/>
                  <a:pt x="2286053" y="1327367"/>
                  <a:pt x="2274629" y="1331651"/>
                </a:cubicBezTo>
                <a:cubicBezTo>
                  <a:pt x="2262238" y="1336298"/>
                  <a:pt x="2251283" y="1344193"/>
                  <a:pt x="2239119" y="1349406"/>
                </a:cubicBezTo>
                <a:cubicBezTo>
                  <a:pt x="2155028" y="1385445"/>
                  <a:pt x="2175132" y="1378720"/>
                  <a:pt x="2114831" y="1393794"/>
                </a:cubicBezTo>
                <a:cubicBezTo>
                  <a:pt x="2102994" y="1399713"/>
                  <a:pt x="2092089" y="1408068"/>
                  <a:pt x="2079321" y="1411550"/>
                </a:cubicBezTo>
                <a:cubicBezTo>
                  <a:pt x="2068964" y="1414375"/>
                  <a:pt x="1951966" y="1428579"/>
                  <a:pt x="1946156" y="1429305"/>
                </a:cubicBezTo>
                <a:cubicBezTo>
                  <a:pt x="1905647" y="1428405"/>
                  <a:pt x="1610257" y="1402381"/>
                  <a:pt x="1475639" y="1429305"/>
                </a:cubicBezTo>
                <a:cubicBezTo>
                  <a:pt x="1454514" y="1433530"/>
                  <a:pt x="1434210" y="1441142"/>
                  <a:pt x="1413496" y="1447060"/>
                </a:cubicBezTo>
                <a:lnTo>
                  <a:pt x="357053" y="1438183"/>
                </a:lnTo>
                <a:cubicBezTo>
                  <a:pt x="336131" y="1437851"/>
                  <a:pt x="313230" y="1439413"/>
                  <a:pt x="294909" y="1429305"/>
                </a:cubicBezTo>
                <a:cubicBezTo>
                  <a:pt x="225917" y="1391241"/>
                  <a:pt x="152311" y="1354708"/>
                  <a:pt x="99600" y="1296140"/>
                </a:cubicBezTo>
                <a:lnTo>
                  <a:pt x="19701" y="1207363"/>
                </a:lnTo>
                <a:cubicBezTo>
                  <a:pt x="13783" y="1192567"/>
                  <a:pt x="2784" y="1178889"/>
                  <a:pt x="1946" y="1162975"/>
                </a:cubicBezTo>
                <a:cubicBezTo>
                  <a:pt x="-3409" y="1061216"/>
                  <a:pt x="1296" y="1062510"/>
                  <a:pt x="28579" y="994299"/>
                </a:cubicBezTo>
                <a:cubicBezTo>
                  <a:pt x="45191" y="866940"/>
                  <a:pt x="32421" y="820639"/>
                  <a:pt x="81845" y="727969"/>
                </a:cubicBezTo>
                <a:cubicBezTo>
                  <a:pt x="94982" y="703336"/>
                  <a:pt x="103899" y="673698"/>
                  <a:pt x="126233" y="656948"/>
                </a:cubicBezTo>
                <a:lnTo>
                  <a:pt x="161744" y="630315"/>
                </a:lnTo>
                <a:cubicBezTo>
                  <a:pt x="205007" y="565419"/>
                  <a:pt x="151557" y="633786"/>
                  <a:pt x="206132" y="594804"/>
                </a:cubicBezTo>
                <a:cubicBezTo>
                  <a:pt x="219754" y="585074"/>
                  <a:pt x="229806" y="571130"/>
                  <a:pt x="241643" y="559293"/>
                </a:cubicBezTo>
                <a:cubicBezTo>
                  <a:pt x="258816" y="507776"/>
                  <a:pt x="256805" y="520587"/>
                  <a:pt x="259398" y="435006"/>
                </a:cubicBezTo>
                <a:cubicBezTo>
                  <a:pt x="261370" y="369933"/>
                  <a:pt x="259398" y="304800"/>
                  <a:pt x="259398" y="239697"/>
                </a:cubicBezTo>
              </a:path>
            </a:pathLst>
          </a:custGeom>
          <a:solidFill>
            <a:schemeClr val="accent6">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417E0D1-1D05-4B50-EB47-8063F7D53F74}"/>
              </a:ext>
            </a:extLst>
          </p:cNvPr>
          <p:cNvSpPr/>
          <p:nvPr/>
        </p:nvSpPr>
        <p:spPr>
          <a:xfrm rot="18753164">
            <a:off x="1461143" y="4758361"/>
            <a:ext cx="415642" cy="497149"/>
          </a:xfrm>
          <a:custGeom>
            <a:avLst/>
            <a:gdLst>
              <a:gd name="connsiteX0" fmla="*/ 316586 w 415642"/>
              <a:gd name="connsiteY0" fmla="*/ 2 h 497149"/>
              <a:gd name="connsiteX1" fmla="*/ 315492 w 415642"/>
              <a:gd name="connsiteY1" fmla="*/ 232503 h 497149"/>
              <a:gd name="connsiteX2" fmla="*/ 350976 w 415642"/>
              <a:gd name="connsiteY2" fmla="*/ 232503 h 497149"/>
              <a:gd name="connsiteX3" fmla="*/ 354905 w 415642"/>
              <a:gd name="connsiteY3" fmla="*/ 223818 h 497149"/>
              <a:gd name="connsiteX4" fmla="*/ 405800 w 415642"/>
              <a:gd name="connsiteY4" fmla="*/ 226747 h 497149"/>
              <a:gd name="connsiteX5" fmla="*/ 404376 w 415642"/>
              <a:gd name="connsiteY5" fmla="*/ 277706 h 497149"/>
              <a:gd name="connsiteX6" fmla="*/ 378633 w 415642"/>
              <a:gd name="connsiteY6" fmla="*/ 286795 h 497149"/>
              <a:gd name="connsiteX7" fmla="*/ 360692 w 415642"/>
              <a:gd name="connsiteY7" fmla="*/ 278222 h 497149"/>
              <a:gd name="connsiteX8" fmla="*/ 315740 w 415642"/>
              <a:gd name="connsiteY8" fmla="*/ 278222 h 497149"/>
              <a:gd name="connsiteX9" fmla="*/ 318129 w 415642"/>
              <a:gd name="connsiteY9" fmla="*/ 497131 h 497149"/>
              <a:gd name="connsiteX10" fmla="*/ 109551 w 415642"/>
              <a:gd name="connsiteY10" fmla="*/ 369002 h 497149"/>
              <a:gd name="connsiteX11" fmla="*/ 99913 w 415642"/>
              <a:gd name="connsiteY11" fmla="*/ 343415 h 497149"/>
              <a:gd name="connsiteX12" fmla="*/ 30918 w 415642"/>
              <a:gd name="connsiteY12" fmla="*/ 406754 h 497149"/>
              <a:gd name="connsiteX13" fmla="*/ 0 w 415642"/>
              <a:gd name="connsiteY13" fmla="*/ 373075 h 497149"/>
              <a:gd name="connsiteX14" fmla="*/ 85621 w 415642"/>
              <a:gd name="connsiteY14" fmla="*/ 294473 h 497149"/>
              <a:gd name="connsiteX15" fmla="*/ 80158 w 415642"/>
              <a:gd name="connsiteY15" fmla="*/ 249353 h 497149"/>
              <a:gd name="connsiteX16" fmla="*/ 108957 w 415642"/>
              <a:gd name="connsiteY16" fmla="*/ 129512 h 497149"/>
              <a:gd name="connsiteX17" fmla="*/ 316586 w 415642"/>
              <a:gd name="connsiteY17" fmla="*/ 2 h 49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5642" h="497149">
                <a:moveTo>
                  <a:pt x="316586" y="2"/>
                </a:moveTo>
                <a:lnTo>
                  <a:pt x="315492" y="232503"/>
                </a:lnTo>
                <a:lnTo>
                  <a:pt x="350976" y="232503"/>
                </a:lnTo>
                <a:lnTo>
                  <a:pt x="354905" y="223818"/>
                </a:lnTo>
                <a:cubicBezTo>
                  <a:pt x="369352" y="210555"/>
                  <a:pt x="392139" y="211866"/>
                  <a:pt x="405800" y="226747"/>
                </a:cubicBezTo>
                <a:cubicBezTo>
                  <a:pt x="419460" y="241627"/>
                  <a:pt x="418823" y="264443"/>
                  <a:pt x="404376" y="277706"/>
                </a:cubicBezTo>
                <a:cubicBezTo>
                  <a:pt x="397152" y="284337"/>
                  <a:pt x="387843" y="287325"/>
                  <a:pt x="378633" y="286795"/>
                </a:cubicBezTo>
                <a:lnTo>
                  <a:pt x="360692" y="278222"/>
                </a:lnTo>
                <a:lnTo>
                  <a:pt x="315740" y="278222"/>
                </a:lnTo>
                <a:lnTo>
                  <a:pt x="318129" y="497131"/>
                </a:lnTo>
                <a:cubicBezTo>
                  <a:pt x="231567" y="498233"/>
                  <a:pt x="151450" y="449017"/>
                  <a:pt x="109551" y="369002"/>
                </a:cubicBezTo>
                <a:lnTo>
                  <a:pt x="99913" y="343415"/>
                </a:lnTo>
                <a:lnTo>
                  <a:pt x="30918" y="406754"/>
                </a:lnTo>
                <a:lnTo>
                  <a:pt x="0" y="373075"/>
                </a:lnTo>
                <a:lnTo>
                  <a:pt x="85621" y="294473"/>
                </a:lnTo>
                <a:lnTo>
                  <a:pt x="80158" y="249353"/>
                </a:lnTo>
                <a:cubicBezTo>
                  <a:pt x="80056" y="208123"/>
                  <a:pt x="89652" y="166861"/>
                  <a:pt x="108957" y="129512"/>
                </a:cubicBezTo>
                <a:cubicBezTo>
                  <a:pt x="150407" y="49324"/>
                  <a:pt x="230132" y="-405"/>
                  <a:pt x="316586" y="2"/>
                </a:cubicBezTo>
                <a:close/>
              </a:path>
            </a:pathLst>
          </a:custGeom>
          <a:solidFill>
            <a:schemeClr val="tx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5ABAEEBD-640A-9AC7-8205-EAEC05D1E578}"/>
              </a:ext>
            </a:extLst>
          </p:cNvPr>
          <p:cNvSpPr/>
          <p:nvPr/>
        </p:nvSpPr>
        <p:spPr>
          <a:xfrm rot="2846836" flipH="1">
            <a:off x="5246294" y="5115034"/>
            <a:ext cx="415642" cy="497149"/>
          </a:xfrm>
          <a:custGeom>
            <a:avLst/>
            <a:gdLst>
              <a:gd name="connsiteX0" fmla="*/ 316586 w 415642"/>
              <a:gd name="connsiteY0" fmla="*/ 2 h 497149"/>
              <a:gd name="connsiteX1" fmla="*/ 315492 w 415642"/>
              <a:gd name="connsiteY1" fmla="*/ 232503 h 497149"/>
              <a:gd name="connsiteX2" fmla="*/ 350976 w 415642"/>
              <a:gd name="connsiteY2" fmla="*/ 232503 h 497149"/>
              <a:gd name="connsiteX3" fmla="*/ 354905 w 415642"/>
              <a:gd name="connsiteY3" fmla="*/ 223818 h 497149"/>
              <a:gd name="connsiteX4" fmla="*/ 405800 w 415642"/>
              <a:gd name="connsiteY4" fmla="*/ 226747 h 497149"/>
              <a:gd name="connsiteX5" fmla="*/ 404376 w 415642"/>
              <a:gd name="connsiteY5" fmla="*/ 277706 h 497149"/>
              <a:gd name="connsiteX6" fmla="*/ 378633 w 415642"/>
              <a:gd name="connsiteY6" fmla="*/ 286795 h 497149"/>
              <a:gd name="connsiteX7" fmla="*/ 360692 w 415642"/>
              <a:gd name="connsiteY7" fmla="*/ 278222 h 497149"/>
              <a:gd name="connsiteX8" fmla="*/ 315740 w 415642"/>
              <a:gd name="connsiteY8" fmla="*/ 278222 h 497149"/>
              <a:gd name="connsiteX9" fmla="*/ 318129 w 415642"/>
              <a:gd name="connsiteY9" fmla="*/ 497131 h 497149"/>
              <a:gd name="connsiteX10" fmla="*/ 109551 w 415642"/>
              <a:gd name="connsiteY10" fmla="*/ 369002 h 497149"/>
              <a:gd name="connsiteX11" fmla="*/ 99913 w 415642"/>
              <a:gd name="connsiteY11" fmla="*/ 343415 h 497149"/>
              <a:gd name="connsiteX12" fmla="*/ 30918 w 415642"/>
              <a:gd name="connsiteY12" fmla="*/ 406754 h 497149"/>
              <a:gd name="connsiteX13" fmla="*/ 0 w 415642"/>
              <a:gd name="connsiteY13" fmla="*/ 373075 h 497149"/>
              <a:gd name="connsiteX14" fmla="*/ 85621 w 415642"/>
              <a:gd name="connsiteY14" fmla="*/ 294473 h 497149"/>
              <a:gd name="connsiteX15" fmla="*/ 80158 w 415642"/>
              <a:gd name="connsiteY15" fmla="*/ 249353 h 497149"/>
              <a:gd name="connsiteX16" fmla="*/ 108957 w 415642"/>
              <a:gd name="connsiteY16" fmla="*/ 129512 h 497149"/>
              <a:gd name="connsiteX17" fmla="*/ 316586 w 415642"/>
              <a:gd name="connsiteY17" fmla="*/ 2 h 49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5642" h="497149">
                <a:moveTo>
                  <a:pt x="316586" y="2"/>
                </a:moveTo>
                <a:lnTo>
                  <a:pt x="315492" y="232503"/>
                </a:lnTo>
                <a:lnTo>
                  <a:pt x="350976" y="232503"/>
                </a:lnTo>
                <a:lnTo>
                  <a:pt x="354905" y="223818"/>
                </a:lnTo>
                <a:cubicBezTo>
                  <a:pt x="369352" y="210555"/>
                  <a:pt x="392139" y="211866"/>
                  <a:pt x="405800" y="226747"/>
                </a:cubicBezTo>
                <a:cubicBezTo>
                  <a:pt x="419460" y="241627"/>
                  <a:pt x="418823" y="264443"/>
                  <a:pt x="404376" y="277706"/>
                </a:cubicBezTo>
                <a:cubicBezTo>
                  <a:pt x="397152" y="284337"/>
                  <a:pt x="387843" y="287325"/>
                  <a:pt x="378633" y="286795"/>
                </a:cubicBezTo>
                <a:lnTo>
                  <a:pt x="360692" y="278222"/>
                </a:lnTo>
                <a:lnTo>
                  <a:pt x="315740" y="278222"/>
                </a:lnTo>
                <a:lnTo>
                  <a:pt x="318129" y="497131"/>
                </a:lnTo>
                <a:cubicBezTo>
                  <a:pt x="231567" y="498233"/>
                  <a:pt x="151450" y="449017"/>
                  <a:pt x="109551" y="369002"/>
                </a:cubicBezTo>
                <a:lnTo>
                  <a:pt x="99913" y="343415"/>
                </a:lnTo>
                <a:lnTo>
                  <a:pt x="30918" y="406754"/>
                </a:lnTo>
                <a:lnTo>
                  <a:pt x="0" y="373075"/>
                </a:lnTo>
                <a:lnTo>
                  <a:pt x="85621" y="294473"/>
                </a:lnTo>
                <a:lnTo>
                  <a:pt x="80158" y="249353"/>
                </a:lnTo>
                <a:cubicBezTo>
                  <a:pt x="80056" y="208123"/>
                  <a:pt x="89652" y="166861"/>
                  <a:pt x="108957" y="129512"/>
                </a:cubicBezTo>
                <a:cubicBezTo>
                  <a:pt x="150407" y="49324"/>
                  <a:pt x="230132" y="-405"/>
                  <a:pt x="316586" y="2"/>
                </a:cubicBezTo>
                <a:close/>
              </a:path>
            </a:pathLst>
          </a:cu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9B1455D8-ABAC-93C1-7A51-98AD012B4925}"/>
              </a:ext>
            </a:extLst>
          </p:cNvPr>
          <p:cNvSpPr/>
          <p:nvPr/>
        </p:nvSpPr>
        <p:spPr>
          <a:xfrm>
            <a:off x="1429691" y="2110570"/>
            <a:ext cx="2838786" cy="1235562"/>
          </a:xfrm>
          <a:prstGeom prst="round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2" name="Straight Arrow Connector 51">
            <a:extLst>
              <a:ext uri="{FF2B5EF4-FFF2-40B4-BE49-F238E27FC236}">
                <a16:creationId xmlns:a16="http://schemas.microsoft.com/office/drawing/2014/main" id="{5EDCC0F3-F9A8-757D-EDB7-E09D3F515843}"/>
              </a:ext>
            </a:extLst>
          </p:cNvPr>
          <p:cNvCxnSpPr>
            <a:cxnSpLocks/>
          </p:cNvCxnSpPr>
          <p:nvPr/>
        </p:nvCxnSpPr>
        <p:spPr>
          <a:xfrm>
            <a:off x="2421860" y="2613140"/>
            <a:ext cx="324075" cy="0"/>
          </a:xfrm>
          <a:prstGeom prst="straightConnector1">
            <a:avLst/>
          </a:prstGeom>
          <a:ln w="28575">
            <a:solidFill>
              <a:srgbClr val="FF0000"/>
            </a:solidFill>
            <a:prstDash val="solid"/>
            <a:tailEnd type="triangle"/>
          </a:ln>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500157DD-A064-AF99-5C58-F87F69A0DC16}"/>
              </a:ext>
            </a:extLst>
          </p:cNvPr>
          <p:cNvSpPr/>
          <p:nvPr/>
        </p:nvSpPr>
        <p:spPr>
          <a:xfrm>
            <a:off x="2745935" y="2220925"/>
            <a:ext cx="1426920" cy="8266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86ADB685-A28D-935D-EA73-8FC8355888D6}"/>
              </a:ext>
            </a:extLst>
          </p:cNvPr>
          <p:cNvSpPr txBox="1"/>
          <p:nvPr/>
        </p:nvSpPr>
        <p:spPr>
          <a:xfrm>
            <a:off x="2718835" y="2317724"/>
            <a:ext cx="1496885"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Entanglement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A</a:t>
            </a:r>
          </a:p>
        </p:txBody>
      </p:sp>
      <p:sp>
        <p:nvSpPr>
          <p:cNvPr id="68" name="Rectangle: Rounded Corners 67">
            <a:extLst>
              <a:ext uri="{FF2B5EF4-FFF2-40B4-BE49-F238E27FC236}">
                <a16:creationId xmlns:a16="http://schemas.microsoft.com/office/drawing/2014/main" id="{38E99BFD-1B47-B936-231D-BCB5B92C2666}"/>
              </a:ext>
            </a:extLst>
          </p:cNvPr>
          <p:cNvSpPr/>
          <p:nvPr/>
        </p:nvSpPr>
        <p:spPr>
          <a:xfrm>
            <a:off x="2534043" y="4225648"/>
            <a:ext cx="1834543" cy="2219494"/>
          </a:xfrm>
          <a:prstGeom prst="roundRect">
            <a:avLst/>
          </a:prstGeom>
          <a:noFill/>
          <a:ln w="63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Partial Circle 16">
            <a:extLst>
              <a:ext uri="{FF2B5EF4-FFF2-40B4-BE49-F238E27FC236}">
                <a16:creationId xmlns:a16="http://schemas.microsoft.com/office/drawing/2014/main" id="{A38EAC1B-C57C-0C2D-84CA-71AAA7209D43}"/>
              </a:ext>
            </a:extLst>
          </p:cNvPr>
          <p:cNvSpPr/>
          <p:nvPr/>
        </p:nvSpPr>
        <p:spPr>
          <a:xfrm>
            <a:off x="2960652" y="5744446"/>
            <a:ext cx="300981" cy="330933"/>
          </a:xfrm>
          <a:prstGeom prst="pie">
            <a:avLst>
              <a:gd name="adj1" fmla="val 5432304"/>
              <a:gd name="adj2" fmla="val 16200000"/>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Partial Circle 17">
            <a:extLst>
              <a:ext uri="{FF2B5EF4-FFF2-40B4-BE49-F238E27FC236}">
                <a16:creationId xmlns:a16="http://schemas.microsoft.com/office/drawing/2014/main" id="{D973F02A-9E30-CFA8-9F08-317FD7CB32C0}"/>
              </a:ext>
            </a:extLst>
          </p:cNvPr>
          <p:cNvSpPr/>
          <p:nvPr/>
        </p:nvSpPr>
        <p:spPr>
          <a:xfrm rot="16200000">
            <a:off x="3294202" y="6059302"/>
            <a:ext cx="300981" cy="330933"/>
          </a:xfrm>
          <a:prstGeom prst="pie">
            <a:avLst>
              <a:gd name="adj1" fmla="val 5432304"/>
              <a:gd name="adj2" fmla="val 16200000"/>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0AD2F4A0-1ED4-6F4F-8FCA-C27952D122B2}"/>
              </a:ext>
            </a:extLst>
          </p:cNvPr>
          <p:cNvSpPr txBox="1"/>
          <p:nvPr/>
        </p:nvSpPr>
        <p:spPr>
          <a:xfrm>
            <a:off x="1828936" y="6033247"/>
            <a:ext cx="1437021"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Interference</a:t>
            </a:r>
          </a:p>
        </p:txBody>
      </p:sp>
      <p:cxnSp>
        <p:nvCxnSpPr>
          <p:cNvPr id="9" name="Straight Arrow Connector 8">
            <a:extLst>
              <a:ext uri="{FF2B5EF4-FFF2-40B4-BE49-F238E27FC236}">
                <a16:creationId xmlns:a16="http://schemas.microsoft.com/office/drawing/2014/main" id="{895A7570-A01E-FABB-4774-32D8ABBD63FC}"/>
              </a:ext>
            </a:extLst>
          </p:cNvPr>
          <p:cNvCxnSpPr>
            <a:cxnSpLocks/>
          </p:cNvCxnSpPr>
          <p:nvPr/>
        </p:nvCxnSpPr>
        <p:spPr>
          <a:xfrm>
            <a:off x="3482291" y="3053436"/>
            <a:ext cx="0" cy="1371600"/>
          </a:xfrm>
          <a:prstGeom prst="straightConnector1">
            <a:avLst/>
          </a:prstGeom>
          <a:ln w="28575">
            <a:solidFill>
              <a:schemeClr val="accent1"/>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93A13F85-3D4B-6F75-A07B-0C27E18C47DF}"/>
              </a:ext>
            </a:extLst>
          </p:cNvPr>
          <p:cNvSpPr/>
          <p:nvPr/>
        </p:nvSpPr>
        <p:spPr>
          <a:xfrm>
            <a:off x="1546497" y="2219318"/>
            <a:ext cx="875779" cy="8266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09A8EF0-647F-21DC-FC6E-3F0B5C650228}"/>
              </a:ext>
            </a:extLst>
          </p:cNvPr>
          <p:cNvSpPr txBox="1"/>
          <p:nvPr/>
        </p:nvSpPr>
        <p:spPr>
          <a:xfrm>
            <a:off x="1548863" y="2300588"/>
            <a:ext cx="8840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Clock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Laser</a:t>
            </a:r>
          </a:p>
        </p:txBody>
      </p:sp>
      <p:sp>
        <p:nvSpPr>
          <p:cNvPr id="15" name="TextBox 14">
            <a:extLst>
              <a:ext uri="{FF2B5EF4-FFF2-40B4-BE49-F238E27FC236}">
                <a16:creationId xmlns:a16="http://schemas.microsoft.com/office/drawing/2014/main" id="{F2FBC06A-FC3B-D209-F80D-D7D35D4C842C}"/>
              </a:ext>
            </a:extLst>
          </p:cNvPr>
          <p:cNvSpPr txBox="1"/>
          <p:nvPr/>
        </p:nvSpPr>
        <p:spPr>
          <a:xfrm>
            <a:off x="5537775" y="3825205"/>
            <a:ext cx="118488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Satellite 2 </a:t>
            </a:r>
          </a:p>
        </p:txBody>
      </p:sp>
      <p:sp>
        <p:nvSpPr>
          <p:cNvPr id="20" name="TextBox 19">
            <a:extLst>
              <a:ext uri="{FF2B5EF4-FFF2-40B4-BE49-F238E27FC236}">
                <a16:creationId xmlns:a16="http://schemas.microsoft.com/office/drawing/2014/main" id="{889FE173-139E-C263-A818-5048A78A2EEC}"/>
              </a:ext>
            </a:extLst>
          </p:cNvPr>
          <p:cNvSpPr txBox="1"/>
          <p:nvPr/>
        </p:nvSpPr>
        <p:spPr>
          <a:xfrm>
            <a:off x="1510382" y="4224338"/>
            <a:ext cx="1070562"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Ground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Station 1 </a:t>
            </a:r>
          </a:p>
        </p:txBody>
      </p:sp>
      <p:sp>
        <p:nvSpPr>
          <p:cNvPr id="49" name="Freeform: Shape 48">
            <a:extLst>
              <a:ext uri="{FF2B5EF4-FFF2-40B4-BE49-F238E27FC236}">
                <a16:creationId xmlns:a16="http://schemas.microsoft.com/office/drawing/2014/main" id="{E1283BBD-1F48-98B0-D7FD-C4E7B3508885}"/>
              </a:ext>
            </a:extLst>
          </p:cNvPr>
          <p:cNvSpPr/>
          <p:nvPr/>
        </p:nvSpPr>
        <p:spPr>
          <a:xfrm rot="11958387">
            <a:off x="1679888" y="3654211"/>
            <a:ext cx="637618" cy="164603"/>
          </a:xfrm>
          <a:custGeom>
            <a:avLst/>
            <a:gdLst>
              <a:gd name="connsiteX0" fmla="*/ 182880 w 637618"/>
              <a:gd name="connsiteY0" fmla="*/ 45156 h 164603"/>
              <a:gd name="connsiteX1" fmla="*/ 182880 w 637618"/>
              <a:gd name="connsiteY1" fmla="*/ 136596 h 164603"/>
              <a:gd name="connsiteX2" fmla="*/ 0 w 637618"/>
              <a:gd name="connsiteY2" fmla="*/ 136596 h 164603"/>
              <a:gd name="connsiteX3" fmla="*/ 0 w 637618"/>
              <a:gd name="connsiteY3" fmla="*/ 45156 h 164603"/>
              <a:gd name="connsiteX4" fmla="*/ 637618 w 637618"/>
              <a:gd name="connsiteY4" fmla="*/ 44040 h 164603"/>
              <a:gd name="connsiteX5" fmla="*/ 637617 w 637618"/>
              <a:gd name="connsiteY5" fmla="*/ 135481 h 164603"/>
              <a:gd name="connsiteX6" fmla="*/ 454737 w 637618"/>
              <a:gd name="connsiteY6" fmla="*/ 135481 h 164603"/>
              <a:gd name="connsiteX7" fmla="*/ 454738 w 637618"/>
              <a:gd name="connsiteY7" fmla="*/ 109189 h 164603"/>
              <a:gd name="connsiteX8" fmla="*/ 401124 w 637618"/>
              <a:gd name="connsiteY8" fmla="*/ 109189 h 164603"/>
              <a:gd name="connsiteX9" fmla="*/ 391066 w 637618"/>
              <a:gd name="connsiteY9" fmla="*/ 130940 h 164603"/>
              <a:gd name="connsiteX10" fmla="*/ 276043 w 637618"/>
              <a:gd name="connsiteY10" fmla="*/ 148686 h 164603"/>
              <a:gd name="connsiteX11" fmla="*/ 254025 w 637618"/>
              <a:gd name="connsiteY11" fmla="*/ 124537 h 164603"/>
              <a:gd name="connsiteX12" fmla="*/ 248505 w 637618"/>
              <a:gd name="connsiteY12" fmla="*/ 109189 h 164603"/>
              <a:gd name="connsiteX13" fmla="*/ 190475 w 637618"/>
              <a:gd name="connsiteY13" fmla="*/ 109189 h 164603"/>
              <a:gd name="connsiteX14" fmla="*/ 190476 w 637618"/>
              <a:gd name="connsiteY14" fmla="*/ 81757 h 164603"/>
              <a:gd name="connsiteX15" fmla="*/ 243860 w 637618"/>
              <a:gd name="connsiteY15" fmla="*/ 81757 h 164603"/>
              <a:gd name="connsiteX16" fmla="*/ 244582 w 637618"/>
              <a:gd name="connsiteY16" fmla="*/ 63325 h 164603"/>
              <a:gd name="connsiteX17" fmla="*/ 258297 w 637618"/>
              <a:gd name="connsiteY17" fmla="*/ 33663 h 164603"/>
              <a:gd name="connsiteX18" fmla="*/ 373321 w 637618"/>
              <a:gd name="connsiteY18" fmla="*/ 15917 h 164603"/>
              <a:gd name="connsiteX19" fmla="*/ 406016 w 637618"/>
              <a:gd name="connsiteY19" fmla="*/ 69754 h 164603"/>
              <a:gd name="connsiteX20" fmla="*/ 405546 w 637618"/>
              <a:gd name="connsiteY20" fmla="*/ 81757 h 164603"/>
              <a:gd name="connsiteX21" fmla="*/ 454737 w 637618"/>
              <a:gd name="connsiteY21" fmla="*/ 81756 h 164603"/>
              <a:gd name="connsiteX22" fmla="*/ 454738 w 637618"/>
              <a:gd name="connsiteY22" fmla="*/ 44041 h 16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7618" h="164603">
                <a:moveTo>
                  <a:pt x="182880" y="45156"/>
                </a:moveTo>
                <a:lnTo>
                  <a:pt x="182880" y="136596"/>
                </a:lnTo>
                <a:lnTo>
                  <a:pt x="0" y="136596"/>
                </a:lnTo>
                <a:lnTo>
                  <a:pt x="0" y="45156"/>
                </a:lnTo>
                <a:close/>
                <a:moveTo>
                  <a:pt x="637618" y="44040"/>
                </a:moveTo>
                <a:lnTo>
                  <a:pt x="637617" y="135481"/>
                </a:lnTo>
                <a:lnTo>
                  <a:pt x="454737" y="135481"/>
                </a:lnTo>
                <a:lnTo>
                  <a:pt x="454738" y="109189"/>
                </a:lnTo>
                <a:lnTo>
                  <a:pt x="401124" y="109189"/>
                </a:lnTo>
                <a:lnTo>
                  <a:pt x="391066" y="130940"/>
                </a:lnTo>
                <a:cubicBezTo>
                  <a:pt x="364204" y="167604"/>
                  <a:pt x="312706" y="175548"/>
                  <a:pt x="276043" y="148686"/>
                </a:cubicBezTo>
                <a:cubicBezTo>
                  <a:pt x="266877" y="141970"/>
                  <a:pt x="259507" y="133715"/>
                  <a:pt x="254025" y="124537"/>
                </a:cubicBezTo>
                <a:lnTo>
                  <a:pt x="248505" y="109189"/>
                </a:lnTo>
                <a:lnTo>
                  <a:pt x="190475" y="109189"/>
                </a:lnTo>
                <a:lnTo>
                  <a:pt x="190476" y="81757"/>
                </a:lnTo>
                <a:lnTo>
                  <a:pt x="243860" y="81757"/>
                </a:lnTo>
                <a:lnTo>
                  <a:pt x="244582" y="63325"/>
                </a:lnTo>
                <a:cubicBezTo>
                  <a:pt x="247042" y="52921"/>
                  <a:pt x="251582" y="42829"/>
                  <a:pt x="258297" y="33663"/>
                </a:cubicBezTo>
                <a:cubicBezTo>
                  <a:pt x="285160" y="-3001"/>
                  <a:pt x="336657" y="-10946"/>
                  <a:pt x="373321" y="15917"/>
                </a:cubicBezTo>
                <a:cubicBezTo>
                  <a:pt x="391652" y="29348"/>
                  <a:pt x="402804" y="48938"/>
                  <a:pt x="406016" y="69754"/>
                </a:cubicBezTo>
                <a:lnTo>
                  <a:pt x="405546" y="81757"/>
                </a:lnTo>
                <a:lnTo>
                  <a:pt x="454737" y="81756"/>
                </a:lnTo>
                <a:lnTo>
                  <a:pt x="454738" y="44041"/>
                </a:lnTo>
                <a:close/>
              </a:path>
            </a:pathLst>
          </a:cu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Arc 49">
            <a:extLst>
              <a:ext uri="{FF2B5EF4-FFF2-40B4-BE49-F238E27FC236}">
                <a16:creationId xmlns:a16="http://schemas.microsoft.com/office/drawing/2014/main" id="{5D83D181-E2AD-56FD-16ED-E3310CFB6FB7}"/>
              </a:ext>
            </a:extLst>
          </p:cNvPr>
          <p:cNvSpPr/>
          <p:nvPr/>
        </p:nvSpPr>
        <p:spPr>
          <a:xfrm rot="12723624">
            <a:off x="355286" y="3374246"/>
            <a:ext cx="3939046" cy="5228933"/>
          </a:xfrm>
          <a:prstGeom prst="arc">
            <a:avLst>
              <a:gd name="adj1" fmla="val 2029825"/>
              <a:gd name="adj2" fmla="val 2550953"/>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Arc 50">
            <a:extLst>
              <a:ext uri="{FF2B5EF4-FFF2-40B4-BE49-F238E27FC236}">
                <a16:creationId xmlns:a16="http://schemas.microsoft.com/office/drawing/2014/main" id="{367F5D00-AFE9-D81D-75F2-D7A9C16C61BC}"/>
              </a:ext>
            </a:extLst>
          </p:cNvPr>
          <p:cNvSpPr/>
          <p:nvPr/>
        </p:nvSpPr>
        <p:spPr>
          <a:xfrm rot="13628811">
            <a:off x="622037" y="3048018"/>
            <a:ext cx="3939046" cy="5228933"/>
          </a:xfrm>
          <a:prstGeom prst="arc">
            <a:avLst>
              <a:gd name="adj1" fmla="val 1895119"/>
              <a:gd name="adj2" fmla="val 2363690"/>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37F8E8FC-7ABE-A7F4-28AD-845CBF28C8D9}"/>
              </a:ext>
            </a:extLst>
          </p:cNvPr>
          <p:cNvSpPr/>
          <p:nvPr/>
        </p:nvSpPr>
        <p:spPr>
          <a:xfrm>
            <a:off x="2720051" y="4589881"/>
            <a:ext cx="1426920" cy="8266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4255A899-6A2F-0D1B-D253-90B30BD901A2}"/>
              </a:ext>
            </a:extLst>
          </p:cNvPr>
          <p:cNvSpPr txBox="1"/>
          <p:nvPr/>
        </p:nvSpPr>
        <p:spPr>
          <a:xfrm>
            <a:off x="2694020" y="4668985"/>
            <a:ext cx="1496885" cy="646331"/>
          </a:xfrm>
          <a:prstGeom prst="rect">
            <a:avLst/>
          </a:prstGeom>
          <a:noFill/>
          <a:ln>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Entanglement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Source B</a:t>
            </a:r>
          </a:p>
        </p:txBody>
      </p:sp>
      <p:sp>
        <p:nvSpPr>
          <p:cNvPr id="94" name="Oval 93">
            <a:extLst>
              <a:ext uri="{FF2B5EF4-FFF2-40B4-BE49-F238E27FC236}">
                <a16:creationId xmlns:a16="http://schemas.microsoft.com/office/drawing/2014/main" id="{BB854997-3F05-0ABB-8100-2F125D7388FD}"/>
              </a:ext>
            </a:extLst>
          </p:cNvPr>
          <p:cNvSpPr/>
          <p:nvPr/>
        </p:nvSpPr>
        <p:spPr>
          <a:xfrm>
            <a:off x="3515956" y="3668725"/>
            <a:ext cx="274320" cy="27432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2</a:t>
            </a:r>
          </a:p>
        </p:txBody>
      </p:sp>
      <p:sp>
        <p:nvSpPr>
          <p:cNvPr id="95" name="Oval 94">
            <a:extLst>
              <a:ext uri="{FF2B5EF4-FFF2-40B4-BE49-F238E27FC236}">
                <a16:creationId xmlns:a16="http://schemas.microsoft.com/office/drawing/2014/main" id="{70A0EDD7-3823-8066-E676-9BA0B635DE00}"/>
              </a:ext>
            </a:extLst>
          </p:cNvPr>
          <p:cNvSpPr/>
          <p:nvPr/>
        </p:nvSpPr>
        <p:spPr>
          <a:xfrm>
            <a:off x="3432258" y="5427583"/>
            <a:ext cx="274320" cy="27432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3</a:t>
            </a:r>
          </a:p>
        </p:txBody>
      </p:sp>
      <p:sp>
        <p:nvSpPr>
          <p:cNvPr id="96" name="Oval 95">
            <a:extLst>
              <a:ext uri="{FF2B5EF4-FFF2-40B4-BE49-F238E27FC236}">
                <a16:creationId xmlns:a16="http://schemas.microsoft.com/office/drawing/2014/main" id="{9A37ECE7-DF93-98EE-FEEB-425AB33CF1AD}"/>
              </a:ext>
            </a:extLst>
          </p:cNvPr>
          <p:cNvSpPr/>
          <p:nvPr/>
        </p:nvSpPr>
        <p:spPr>
          <a:xfrm>
            <a:off x="2592885" y="5731098"/>
            <a:ext cx="274320" cy="27432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4</a:t>
            </a:r>
          </a:p>
        </p:txBody>
      </p:sp>
      <p:cxnSp>
        <p:nvCxnSpPr>
          <p:cNvPr id="110" name="Straight Arrow Connector 109">
            <a:extLst>
              <a:ext uri="{FF2B5EF4-FFF2-40B4-BE49-F238E27FC236}">
                <a16:creationId xmlns:a16="http://schemas.microsoft.com/office/drawing/2014/main" id="{D8154A2F-2369-2C02-C7C0-72317D6FB96F}"/>
              </a:ext>
            </a:extLst>
          </p:cNvPr>
          <p:cNvCxnSpPr>
            <a:cxnSpLocks/>
          </p:cNvCxnSpPr>
          <p:nvPr/>
        </p:nvCxnSpPr>
        <p:spPr>
          <a:xfrm flipV="1">
            <a:off x="3545214" y="3261790"/>
            <a:ext cx="1930939" cy="10383"/>
          </a:xfrm>
          <a:prstGeom prst="straightConnector1">
            <a:avLst/>
          </a:prstGeom>
          <a:ln w="28575">
            <a:solidFill>
              <a:schemeClr val="accent2"/>
            </a:solidFill>
            <a:prstDash val="sysDash"/>
            <a:tailEnd type="triangle"/>
          </a:ln>
        </p:spPr>
        <p:style>
          <a:lnRef idx="1">
            <a:schemeClr val="dk1"/>
          </a:lnRef>
          <a:fillRef idx="0">
            <a:schemeClr val="dk1"/>
          </a:fillRef>
          <a:effectRef idx="0">
            <a:schemeClr val="dk1"/>
          </a:effectRef>
          <a:fontRef idx="minor">
            <a:schemeClr val="tx1"/>
          </a:fontRef>
        </p:style>
      </p:cxnSp>
      <p:cxnSp>
        <p:nvCxnSpPr>
          <p:cNvPr id="123" name="Straight Arrow Connector 122">
            <a:extLst>
              <a:ext uri="{FF2B5EF4-FFF2-40B4-BE49-F238E27FC236}">
                <a16:creationId xmlns:a16="http://schemas.microsoft.com/office/drawing/2014/main" id="{E2A65D0E-9B52-547B-2A92-087F07BB352E}"/>
              </a:ext>
            </a:extLst>
          </p:cNvPr>
          <p:cNvCxnSpPr>
            <a:cxnSpLocks/>
          </p:cNvCxnSpPr>
          <p:nvPr/>
        </p:nvCxnSpPr>
        <p:spPr>
          <a:xfrm>
            <a:off x="3415387" y="5422519"/>
            <a:ext cx="3731" cy="420624"/>
          </a:xfrm>
          <a:prstGeom prst="straightConnector1">
            <a:avLst/>
          </a:prstGeom>
          <a:ln w="28575">
            <a:solidFill>
              <a:schemeClr val="accent1"/>
            </a:solidFill>
            <a:prstDash val="solid"/>
            <a:tailEnd type="triangle"/>
          </a:ln>
        </p:spPr>
        <p:style>
          <a:lnRef idx="1">
            <a:schemeClr val="dk1"/>
          </a:lnRef>
          <a:fillRef idx="0">
            <a:schemeClr val="dk1"/>
          </a:fillRef>
          <a:effectRef idx="0">
            <a:schemeClr val="dk1"/>
          </a:effectRef>
          <a:fontRef idx="minor">
            <a:schemeClr val="tx1"/>
          </a:fontRef>
        </p:style>
      </p:cxnSp>
      <p:cxnSp>
        <p:nvCxnSpPr>
          <p:cNvPr id="127" name="Straight Connector 126">
            <a:extLst>
              <a:ext uri="{FF2B5EF4-FFF2-40B4-BE49-F238E27FC236}">
                <a16:creationId xmlns:a16="http://schemas.microsoft.com/office/drawing/2014/main" id="{4C248E85-FD68-FB27-C1B4-115597262F49}"/>
              </a:ext>
            </a:extLst>
          </p:cNvPr>
          <p:cNvCxnSpPr/>
          <p:nvPr/>
        </p:nvCxnSpPr>
        <p:spPr>
          <a:xfrm flipV="1">
            <a:off x="3274543" y="5741455"/>
            <a:ext cx="320040" cy="32004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129" name="Straight Arrow Connector 128">
            <a:extLst>
              <a:ext uri="{FF2B5EF4-FFF2-40B4-BE49-F238E27FC236}">
                <a16:creationId xmlns:a16="http://schemas.microsoft.com/office/drawing/2014/main" id="{0C6A976E-92A3-5915-515A-E2C99ECD57BD}"/>
              </a:ext>
            </a:extLst>
          </p:cNvPr>
          <p:cNvCxnSpPr>
            <a:cxnSpLocks/>
          </p:cNvCxnSpPr>
          <p:nvPr/>
        </p:nvCxnSpPr>
        <p:spPr>
          <a:xfrm flipH="1">
            <a:off x="3477766" y="5909206"/>
            <a:ext cx="768096" cy="0"/>
          </a:xfrm>
          <a:prstGeom prst="straightConnector1">
            <a:avLst/>
          </a:prstGeom>
          <a:ln w="28575">
            <a:solidFill>
              <a:schemeClr val="accent1"/>
            </a:solidFill>
            <a:prstDash val="solid"/>
            <a:tailEnd type="triangle"/>
          </a:ln>
        </p:spPr>
        <p:style>
          <a:lnRef idx="1">
            <a:schemeClr val="dk1"/>
          </a:lnRef>
          <a:fillRef idx="0">
            <a:schemeClr val="dk1"/>
          </a:fillRef>
          <a:effectRef idx="0">
            <a:schemeClr val="dk1"/>
          </a:effectRef>
          <a:fontRef idx="minor">
            <a:schemeClr val="tx1"/>
          </a:fontRef>
        </p:style>
      </p:cxnSp>
      <p:cxnSp>
        <p:nvCxnSpPr>
          <p:cNvPr id="132" name="Straight Arrow Connector 131">
            <a:extLst>
              <a:ext uri="{FF2B5EF4-FFF2-40B4-BE49-F238E27FC236}">
                <a16:creationId xmlns:a16="http://schemas.microsoft.com/office/drawing/2014/main" id="{900DE582-952B-9391-0065-673DF3099E8D}"/>
              </a:ext>
            </a:extLst>
          </p:cNvPr>
          <p:cNvCxnSpPr>
            <a:cxnSpLocks/>
          </p:cNvCxnSpPr>
          <p:nvPr/>
        </p:nvCxnSpPr>
        <p:spPr>
          <a:xfrm>
            <a:off x="3433511" y="5975133"/>
            <a:ext cx="3731" cy="228600"/>
          </a:xfrm>
          <a:prstGeom prst="straightConnector1">
            <a:avLst/>
          </a:prstGeom>
          <a:ln w="28575">
            <a:solidFill>
              <a:schemeClr val="accent1"/>
            </a:solidFill>
            <a:prstDash val="solid"/>
            <a:tailEnd type="triangle"/>
          </a:ln>
        </p:spPr>
        <p:style>
          <a:lnRef idx="1">
            <a:schemeClr val="dk1"/>
          </a:lnRef>
          <a:fillRef idx="0">
            <a:schemeClr val="dk1"/>
          </a:fillRef>
          <a:effectRef idx="0">
            <a:schemeClr val="dk1"/>
          </a:effectRef>
          <a:fontRef idx="minor">
            <a:schemeClr val="tx1"/>
          </a:fontRef>
        </p:style>
      </p:cxnSp>
      <p:cxnSp>
        <p:nvCxnSpPr>
          <p:cNvPr id="133" name="Straight Arrow Connector 132">
            <a:extLst>
              <a:ext uri="{FF2B5EF4-FFF2-40B4-BE49-F238E27FC236}">
                <a16:creationId xmlns:a16="http://schemas.microsoft.com/office/drawing/2014/main" id="{BDDEBD0C-5A50-3FA8-BC23-01388B2532D6}"/>
              </a:ext>
            </a:extLst>
          </p:cNvPr>
          <p:cNvCxnSpPr>
            <a:cxnSpLocks/>
          </p:cNvCxnSpPr>
          <p:nvPr/>
        </p:nvCxnSpPr>
        <p:spPr>
          <a:xfrm flipH="1">
            <a:off x="3136169" y="5900946"/>
            <a:ext cx="228600" cy="0"/>
          </a:xfrm>
          <a:prstGeom prst="straightConnector1">
            <a:avLst/>
          </a:prstGeom>
          <a:ln w="28575">
            <a:solidFill>
              <a:schemeClr val="accent1"/>
            </a:solidFill>
            <a:prstDash val="solid"/>
            <a:tailEnd type="triangle"/>
          </a:ln>
        </p:spPr>
        <p:style>
          <a:lnRef idx="1">
            <a:schemeClr val="dk1"/>
          </a:lnRef>
          <a:fillRef idx="0">
            <a:schemeClr val="dk1"/>
          </a:fillRef>
          <a:effectRef idx="0">
            <a:schemeClr val="dk1"/>
          </a:effectRef>
          <a:fontRef idx="minor">
            <a:schemeClr val="tx1"/>
          </a:fontRef>
        </p:style>
      </p:cxnSp>
      <p:cxnSp>
        <p:nvCxnSpPr>
          <p:cNvPr id="145" name="Straight Arrow Connector 144">
            <a:extLst>
              <a:ext uri="{FF2B5EF4-FFF2-40B4-BE49-F238E27FC236}">
                <a16:creationId xmlns:a16="http://schemas.microsoft.com/office/drawing/2014/main" id="{2543ADAB-5694-914F-601F-E9CFEDFD66F6}"/>
              </a:ext>
            </a:extLst>
          </p:cNvPr>
          <p:cNvCxnSpPr>
            <a:cxnSpLocks/>
          </p:cNvCxnSpPr>
          <p:nvPr/>
        </p:nvCxnSpPr>
        <p:spPr>
          <a:xfrm>
            <a:off x="2554333" y="3266527"/>
            <a:ext cx="914400" cy="0"/>
          </a:xfrm>
          <a:prstGeom prst="straightConnector1">
            <a:avLst/>
          </a:prstGeom>
          <a:ln w="28575">
            <a:solidFill>
              <a:srgbClr val="FF0000"/>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7" name="Straight Arrow Connector 146">
            <a:extLst>
              <a:ext uri="{FF2B5EF4-FFF2-40B4-BE49-F238E27FC236}">
                <a16:creationId xmlns:a16="http://schemas.microsoft.com/office/drawing/2014/main" id="{E053E40D-EA9D-E06E-3BA7-475F6E6F3E2A}"/>
              </a:ext>
            </a:extLst>
          </p:cNvPr>
          <p:cNvCxnSpPr>
            <a:cxnSpLocks/>
          </p:cNvCxnSpPr>
          <p:nvPr/>
        </p:nvCxnSpPr>
        <p:spPr>
          <a:xfrm>
            <a:off x="3453680" y="3268431"/>
            <a:ext cx="0" cy="1325880"/>
          </a:xfrm>
          <a:prstGeom prst="straightConnector1">
            <a:avLst/>
          </a:prstGeom>
          <a:ln w="28575">
            <a:solidFill>
              <a:srgbClr val="FF0000"/>
            </a:solidFill>
            <a:prstDash val="solid"/>
            <a:tailEnd type="triangle"/>
          </a:ln>
        </p:spPr>
        <p:style>
          <a:lnRef idx="1">
            <a:schemeClr val="dk1"/>
          </a:lnRef>
          <a:fillRef idx="0">
            <a:schemeClr val="dk1"/>
          </a:fillRef>
          <a:effectRef idx="0">
            <a:schemeClr val="dk1"/>
          </a:effectRef>
          <a:fontRef idx="minor">
            <a:schemeClr val="tx1"/>
          </a:fontRef>
        </p:style>
      </p:cxnSp>
      <p:cxnSp>
        <p:nvCxnSpPr>
          <p:cNvPr id="152" name="Straight Arrow Connector 151">
            <a:extLst>
              <a:ext uri="{FF2B5EF4-FFF2-40B4-BE49-F238E27FC236}">
                <a16:creationId xmlns:a16="http://schemas.microsoft.com/office/drawing/2014/main" id="{88426B42-3A0B-09CB-1FB2-6CCF0E89FE13}"/>
              </a:ext>
            </a:extLst>
          </p:cNvPr>
          <p:cNvCxnSpPr>
            <a:cxnSpLocks/>
          </p:cNvCxnSpPr>
          <p:nvPr/>
        </p:nvCxnSpPr>
        <p:spPr>
          <a:xfrm>
            <a:off x="3470366" y="4421882"/>
            <a:ext cx="777240" cy="3154"/>
          </a:xfrm>
          <a:prstGeom prst="straightConnector1">
            <a:avLst/>
          </a:prstGeom>
          <a:ln w="28575">
            <a:solidFill>
              <a:schemeClr val="accent1"/>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5" name="Straight Arrow Connector 154">
            <a:extLst>
              <a:ext uri="{FF2B5EF4-FFF2-40B4-BE49-F238E27FC236}">
                <a16:creationId xmlns:a16="http://schemas.microsoft.com/office/drawing/2014/main" id="{AB57AF50-9B37-2A44-1868-30B81F2BE0FD}"/>
              </a:ext>
            </a:extLst>
          </p:cNvPr>
          <p:cNvCxnSpPr>
            <a:cxnSpLocks/>
          </p:cNvCxnSpPr>
          <p:nvPr/>
        </p:nvCxnSpPr>
        <p:spPr>
          <a:xfrm>
            <a:off x="4233794" y="4411945"/>
            <a:ext cx="0" cy="1508760"/>
          </a:xfrm>
          <a:prstGeom prst="straightConnector1">
            <a:avLst/>
          </a:prstGeom>
          <a:ln w="28575">
            <a:solidFill>
              <a:schemeClr val="accent1"/>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9" name="Straight Arrow Connector 158">
            <a:extLst>
              <a:ext uri="{FF2B5EF4-FFF2-40B4-BE49-F238E27FC236}">
                <a16:creationId xmlns:a16="http://schemas.microsoft.com/office/drawing/2014/main" id="{ED1F9827-9BC9-5EBD-FE0D-3E8F8863EF9B}"/>
              </a:ext>
            </a:extLst>
          </p:cNvPr>
          <p:cNvCxnSpPr>
            <a:cxnSpLocks/>
          </p:cNvCxnSpPr>
          <p:nvPr/>
        </p:nvCxnSpPr>
        <p:spPr>
          <a:xfrm>
            <a:off x="3392602" y="5422199"/>
            <a:ext cx="0" cy="256032"/>
          </a:xfrm>
          <a:prstGeom prst="straightConnector1">
            <a:avLst/>
          </a:prstGeom>
          <a:ln w="28575">
            <a:solidFill>
              <a:schemeClr val="accent2"/>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61" name="Straight Arrow Connector 160">
            <a:extLst>
              <a:ext uri="{FF2B5EF4-FFF2-40B4-BE49-F238E27FC236}">
                <a16:creationId xmlns:a16="http://schemas.microsoft.com/office/drawing/2014/main" id="{FF23F5CA-0ACE-1092-1CF4-795F785E233B}"/>
              </a:ext>
            </a:extLst>
          </p:cNvPr>
          <p:cNvCxnSpPr>
            <a:cxnSpLocks/>
          </p:cNvCxnSpPr>
          <p:nvPr/>
        </p:nvCxnSpPr>
        <p:spPr>
          <a:xfrm flipH="1" flipV="1">
            <a:off x="2627573" y="5667454"/>
            <a:ext cx="780205" cy="0"/>
          </a:xfrm>
          <a:prstGeom prst="straightConnector1">
            <a:avLst/>
          </a:prstGeom>
          <a:ln w="28575">
            <a:solidFill>
              <a:schemeClr val="accent2"/>
            </a:solidFill>
            <a:prstDash val="solid"/>
            <a:tailEnd type="triangle"/>
          </a:ln>
        </p:spPr>
        <p:style>
          <a:lnRef idx="1">
            <a:schemeClr val="dk1"/>
          </a:lnRef>
          <a:fillRef idx="0">
            <a:schemeClr val="dk1"/>
          </a:fillRef>
          <a:effectRef idx="0">
            <a:schemeClr val="dk1"/>
          </a:effectRef>
          <a:fontRef idx="minor">
            <a:schemeClr val="tx1"/>
          </a:fontRef>
        </p:style>
      </p:cxnSp>
      <p:grpSp>
        <p:nvGrpSpPr>
          <p:cNvPr id="168" name="Group 167">
            <a:extLst>
              <a:ext uri="{FF2B5EF4-FFF2-40B4-BE49-F238E27FC236}">
                <a16:creationId xmlns:a16="http://schemas.microsoft.com/office/drawing/2014/main" id="{45592860-09DE-B86B-C958-36F49098C0B1}"/>
              </a:ext>
            </a:extLst>
          </p:cNvPr>
          <p:cNvGrpSpPr/>
          <p:nvPr/>
        </p:nvGrpSpPr>
        <p:grpSpPr>
          <a:xfrm>
            <a:off x="7464554" y="3809726"/>
            <a:ext cx="4913653" cy="646331"/>
            <a:chOff x="376989" y="1716505"/>
            <a:chExt cx="4913653" cy="646331"/>
          </a:xfrm>
        </p:grpSpPr>
        <p:sp>
          <p:nvSpPr>
            <p:cNvPr id="163" name="TextBox 162">
              <a:extLst>
                <a:ext uri="{FF2B5EF4-FFF2-40B4-BE49-F238E27FC236}">
                  <a16:creationId xmlns:a16="http://schemas.microsoft.com/office/drawing/2014/main" id="{4B88C2B4-C991-1416-D81E-231021D81396}"/>
                </a:ext>
              </a:extLst>
            </p:cNvPr>
            <p:cNvSpPr txBox="1"/>
            <p:nvPr/>
          </p:nvSpPr>
          <p:spPr>
            <a:xfrm>
              <a:off x="376989" y="1716505"/>
              <a:ext cx="491365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When we interfere &amp; measure photons        &amp;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photons        &amp;        become entangled.</a:t>
              </a:r>
            </a:p>
          </p:txBody>
        </p:sp>
        <p:sp>
          <p:nvSpPr>
            <p:cNvPr id="164" name="Oval 163">
              <a:extLst>
                <a:ext uri="{FF2B5EF4-FFF2-40B4-BE49-F238E27FC236}">
                  <a16:creationId xmlns:a16="http://schemas.microsoft.com/office/drawing/2014/main" id="{DA0C17B1-ACDD-9493-3F64-313E8C125BFB}"/>
                </a:ext>
              </a:extLst>
            </p:cNvPr>
            <p:cNvSpPr/>
            <p:nvPr/>
          </p:nvSpPr>
          <p:spPr>
            <a:xfrm>
              <a:off x="4165921" y="1767884"/>
              <a:ext cx="274320" cy="27432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2</a:t>
              </a:r>
            </a:p>
          </p:txBody>
        </p:sp>
        <p:sp>
          <p:nvSpPr>
            <p:cNvPr id="165" name="Oval 164">
              <a:extLst>
                <a:ext uri="{FF2B5EF4-FFF2-40B4-BE49-F238E27FC236}">
                  <a16:creationId xmlns:a16="http://schemas.microsoft.com/office/drawing/2014/main" id="{D9519024-C462-AC92-19A4-14AC5E974CA7}"/>
                </a:ext>
              </a:extLst>
            </p:cNvPr>
            <p:cNvSpPr/>
            <p:nvPr/>
          </p:nvSpPr>
          <p:spPr>
            <a:xfrm>
              <a:off x="4739027" y="1767677"/>
              <a:ext cx="274320" cy="27432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3</a:t>
              </a:r>
            </a:p>
          </p:txBody>
        </p:sp>
        <p:sp>
          <p:nvSpPr>
            <p:cNvPr id="166" name="Oval 165">
              <a:extLst>
                <a:ext uri="{FF2B5EF4-FFF2-40B4-BE49-F238E27FC236}">
                  <a16:creationId xmlns:a16="http://schemas.microsoft.com/office/drawing/2014/main" id="{B6C4BF09-4339-5E63-5869-D4F7A58E3580}"/>
                </a:ext>
              </a:extLst>
            </p:cNvPr>
            <p:cNvSpPr/>
            <p:nvPr/>
          </p:nvSpPr>
          <p:spPr>
            <a:xfrm>
              <a:off x="1300966" y="2029735"/>
              <a:ext cx="274320" cy="27432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1</a:t>
              </a:r>
            </a:p>
          </p:txBody>
        </p:sp>
        <p:sp>
          <p:nvSpPr>
            <p:cNvPr id="167" name="Oval 166">
              <a:extLst>
                <a:ext uri="{FF2B5EF4-FFF2-40B4-BE49-F238E27FC236}">
                  <a16:creationId xmlns:a16="http://schemas.microsoft.com/office/drawing/2014/main" id="{3395CD1A-FFE2-7D39-E11F-72C92FEBD984}"/>
                </a:ext>
              </a:extLst>
            </p:cNvPr>
            <p:cNvSpPr/>
            <p:nvPr/>
          </p:nvSpPr>
          <p:spPr>
            <a:xfrm>
              <a:off x="1872831" y="2028774"/>
              <a:ext cx="274320" cy="27432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4</a:t>
              </a:r>
            </a:p>
          </p:txBody>
        </p:sp>
      </p:grpSp>
      <p:cxnSp>
        <p:nvCxnSpPr>
          <p:cNvPr id="13" name="Straight Connector 12">
            <a:extLst>
              <a:ext uri="{FF2B5EF4-FFF2-40B4-BE49-F238E27FC236}">
                <a16:creationId xmlns:a16="http://schemas.microsoft.com/office/drawing/2014/main" id="{4BB806CE-E700-76EE-D920-2FAB083DDFF2}"/>
              </a:ext>
            </a:extLst>
          </p:cNvPr>
          <p:cNvCxnSpPr/>
          <p:nvPr/>
        </p:nvCxnSpPr>
        <p:spPr>
          <a:xfrm>
            <a:off x="2556238" y="2623132"/>
            <a:ext cx="0" cy="658368"/>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67" name="Straight Arrow Connector 66">
            <a:extLst>
              <a:ext uri="{FF2B5EF4-FFF2-40B4-BE49-F238E27FC236}">
                <a16:creationId xmlns:a16="http://schemas.microsoft.com/office/drawing/2014/main" id="{FBF0810A-75C9-707D-02B2-99C1192CB326}"/>
              </a:ext>
            </a:extLst>
          </p:cNvPr>
          <p:cNvCxnSpPr>
            <a:cxnSpLocks/>
          </p:cNvCxnSpPr>
          <p:nvPr/>
        </p:nvCxnSpPr>
        <p:spPr>
          <a:xfrm>
            <a:off x="3560369" y="3052972"/>
            <a:ext cx="0" cy="210312"/>
          </a:xfrm>
          <a:prstGeom prst="straightConnector1">
            <a:avLst/>
          </a:prstGeom>
          <a:ln w="28575">
            <a:solidFill>
              <a:schemeClr val="accent2"/>
            </a:solidFill>
            <a:prstDash val="solid"/>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9" name="Oval 18">
            <a:extLst>
              <a:ext uri="{FF2B5EF4-FFF2-40B4-BE49-F238E27FC236}">
                <a16:creationId xmlns:a16="http://schemas.microsoft.com/office/drawing/2014/main" id="{DBDAFACA-F433-080C-3443-9DA32DA82E33}"/>
              </a:ext>
            </a:extLst>
          </p:cNvPr>
          <p:cNvSpPr/>
          <p:nvPr/>
        </p:nvSpPr>
        <p:spPr>
          <a:xfrm>
            <a:off x="3888964" y="3362565"/>
            <a:ext cx="274320" cy="274320"/>
          </a:xfrm>
          <a:prstGeom prst="ellipse">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1</a:t>
            </a:r>
          </a:p>
        </p:txBody>
      </p:sp>
      <p:sp>
        <p:nvSpPr>
          <p:cNvPr id="25" name="Freeform: Shape 24">
            <a:extLst>
              <a:ext uri="{FF2B5EF4-FFF2-40B4-BE49-F238E27FC236}">
                <a16:creationId xmlns:a16="http://schemas.microsoft.com/office/drawing/2014/main" id="{FE2AC255-6E18-A8C1-2DEB-85CDD634798E}"/>
              </a:ext>
            </a:extLst>
          </p:cNvPr>
          <p:cNvSpPr/>
          <p:nvPr/>
        </p:nvSpPr>
        <p:spPr>
          <a:xfrm rot="9436760">
            <a:off x="5916117" y="3524169"/>
            <a:ext cx="637618" cy="164603"/>
          </a:xfrm>
          <a:custGeom>
            <a:avLst/>
            <a:gdLst>
              <a:gd name="connsiteX0" fmla="*/ 182880 w 637618"/>
              <a:gd name="connsiteY0" fmla="*/ 45156 h 164603"/>
              <a:gd name="connsiteX1" fmla="*/ 182880 w 637618"/>
              <a:gd name="connsiteY1" fmla="*/ 136596 h 164603"/>
              <a:gd name="connsiteX2" fmla="*/ 0 w 637618"/>
              <a:gd name="connsiteY2" fmla="*/ 136596 h 164603"/>
              <a:gd name="connsiteX3" fmla="*/ 0 w 637618"/>
              <a:gd name="connsiteY3" fmla="*/ 45156 h 164603"/>
              <a:gd name="connsiteX4" fmla="*/ 637618 w 637618"/>
              <a:gd name="connsiteY4" fmla="*/ 44040 h 164603"/>
              <a:gd name="connsiteX5" fmla="*/ 637617 w 637618"/>
              <a:gd name="connsiteY5" fmla="*/ 135481 h 164603"/>
              <a:gd name="connsiteX6" fmla="*/ 454737 w 637618"/>
              <a:gd name="connsiteY6" fmla="*/ 135481 h 164603"/>
              <a:gd name="connsiteX7" fmla="*/ 454738 w 637618"/>
              <a:gd name="connsiteY7" fmla="*/ 109189 h 164603"/>
              <a:gd name="connsiteX8" fmla="*/ 401124 w 637618"/>
              <a:gd name="connsiteY8" fmla="*/ 109189 h 164603"/>
              <a:gd name="connsiteX9" fmla="*/ 391066 w 637618"/>
              <a:gd name="connsiteY9" fmla="*/ 130940 h 164603"/>
              <a:gd name="connsiteX10" fmla="*/ 276043 w 637618"/>
              <a:gd name="connsiteY10" fmla="*/ 148686 h 164603"/>
              <a:gd name="connsiteX11" fmla="*/ 254025 w 637618"/>
              <a:gd name="connsiteY11" fmla="*/ 124537 h 164603"/>
              <a:gd name="connsiteX12" fmla="*/ 248505 w 637618"/>
              <a:gd name="connsiteY12" fmla="*/ 109189 h 164603"/>
              <a:gd name="connsiteX13" fmla="*/ 190475 w 637618"/>
              <a:gd name="connsiteY13" fmla="*/ 109189 h 164603"/>
              <a:gd name="connsiteX14" fmla="*/ 190476 w 637618"/>
              <a:gd name="connsiteY14" fmla="*/ 81757 h 164603"/>
              <a:gd name="connsiteX15" fmla="*/ 243860 w 637618"/>
              <a:gd name="connsiteY15" fmla="*/ 81757 h 164603"/>
              <a:gd name="connsiteX16" fmla="*/ 244582 w 637618"/>
              <a:gd name="connsiteY16" fmla="*/ 63325 h 164603"/>
              <a:gd name="connsiteX17" fmla="*/ 258297 w 637618"/>
              <a:gd name="connsiteY17" fmla="*/ 33663 h 164603"/>
              <a:gd name="connsiteX18" fmla="*/ 373321 w 637618"/>
              <a:gd name="connsiteY18" fmla="*/ 15917 h 164603"/>
              <a:gd name="connsiteX19" fmla="*/ 406016 w 637618"/>
              <a:gd name="connsiteY19" fmla="*/ 69754 h 164603"/>
              <a:gd name="connsiteX20" fmla="*/ 405546 w 637618"/>
              <a:gd name="connsiteY20" fmla="*/ 81757 h 164603"/>
              <a:gd name="connsiteX21" fmla="*/ 454737 w 637618"/>
              <a:gd name="connsiteY21" fmla="*/ 81756 h 164603"/>
              <a:gd name="connsiteX22" fmla="*/ 454738 w 637618"/>
              <a:gd name="connsiteY22" fmla="*/ 44041 h 16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37618" h="164603">
                <a:moveTo>
                  <a:pt x="182880" y="45156"/>
                </a:moveTo>
                <a:lnTo>
                  <a:pt x="182880" y="136596"/>
                </a:lnTo>
                <a:lnTo>
                  <a:pt x="0" y="136596"/>
                </a:lnTo>
                <a:lnTo>
                  <a:pt x="0" y="45156"/>
                </a:lnTo>
                <a:close/>
                <a:moveTo>
                  <a:pt x="637618" y="44040"/>
                </a:moveTo>
                <a:lnTo>
                  <a:pt x="637617" y="135481"/>
                </a:lnTo>
                <a:lnTo>
                  <a:pt x="454737" y="135481"/>
                </a:lnTo>
                <a:lnTo>
                  <a:pt x="454738" y="109189"/>
                </a:lnTo>
                <a:lnTo>
                  <a:pt x="401124" y="109189"/>
                </a:lnTo>
                <a:lnTo>
                  <a:pt x="391066" y="130940"/>
                </a:lnTo>
                <a:cubicBezTo>
                  <a:pt x="364204" y="167604"/>
                  <a:pt x="312706" y="175548"/>
                  <a:pt x="276043" y="148686"/>
                </a:cubicBezTo>
                <a:cubicBezTo>
                  <a:pt x="266877" y="141970"/>
                  <a:pt x="259507" y="133715"/>
                  <a:pt x="254025" y="124537"/>
                </a:cubicBezTo>
                <a:lnTo>
                  <a:pt x="248505" y="109189"/>
                </a:lnTo>
                <a:lnTo>
                  <a:pt x="190475" y="109189"/>
                </a:lnTo>
                <a:lnTo>
                  <a:pt x="190476" y="81757"/>
                </a:lnTo>
                <a:lnTo>
                  <a:pt x="243860" y="81757"/>
                </a:lnTo>
                <a:lnTo>
                  <a:pt x="244582" y="63325"/>
                </a:lnTo>
                <a:cubicBezTo>
                  <a:pt x="247042" y="52921"/>
                  <a:pt x="251582" y="42829"/>
                  <a:pt x="258297" y="33663"/>
                </a:cubicBezTo>
                <a:cubicBezTo>
                  <a:pt x="285160" y="-3001"/>
                  <a:pt x="336657" y="-10946"/>
                  <a:pt x="373321" y="15917"/>
                </a:cubicBezTo>
                <a:cubicBezTo>
                  <a:pt x="391652" y="29348"/>
                  <a:pt x="402804" y="48938"/>
                  <a:pt x="406016" y="69754"/>
                </a:cubicBezTo>
                <a:lnTo>
                  <a:pt x="405546" y="81757"/>
                </a:lnTo>
                <a:lnTo>
                  <a:pt x="454737" y="81756"/>
                </a:lnTo>
                <a:lnTo>
                  <a:pt x="454738" y="44041"/>
                </a:lnTo>
                <a:close/>
              </a:path>
            </a:pathLst>
          </a:custGeom>
          <a:solidFill>
            <a:schemeClr val="tx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Arc 27">
            <a:extLst>
              <a:ext uri="{FF2B5EF4-FFF2-40B4-BE49-F238E27FC236}">
                <a16:creationId xmlns:a16="http://schemas.microsoft.com/office/drawing/2014/main" id="{05F48F4A-7C38-1AA7-321C-FE96EE269861}"/>
              </a:ext>
            </a:extLst>
          </p:cNvPr>
          <p:cNvSpPr/>
          <p:nvPr/>
        </p:nvSpPr>
        <p:spPr>
          <a:xfrm rot="15928794">
            <a:off x="2710696" y="2614732"/>
            <a:ext cx="3939046" cy="5228933"/>
          </a:xfrm>
          <a:prstGeom prst="arc">
            <a:avLst>
              <a:gd name="adj1" fmla="val 2029825"/>
              <a:gd name="adj2" fmla="val 2550953"/>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Arc 28">
            <a:extLst>
              <a:ext uri="{FF2B5EF4-FFF2-40B4-BE49-F238E27FC236}">
                <a16:creationId xmlns:a16="http://schemas.microsoft.com/office/drawing/2014/main" id="{A652C554-EBD8-16CF-2256-E8CCAD51A656}"/>
              </a:ext>
            </a:extLst>
          </p:cNvPr>
          <p:cNvSpPr/>
          <p:nvPr/>
        </p:nvSpPr>
        <p:spPr>
          <a:xfrm rot="16918733">
            <a:off x="3012994" y="2646853"/>
            <a:ext cx="3939046" cy="5228933"/>
          </a:xfrm>
          <a:prstGeom prst="arc">
            <a:avLst>
              <a:gd name="adj1" fmla="val 1895119"/>
              <a:gd name="adj2" fmla="val 2363690"/>
            </a:avLst>
          </a:prstGeom>
          <a:ln>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6CE26932-CDB0-5AB8-B184-B5F0D7AFE8A2}"/>
              </a:ext>
            </a:extLst>
          </p:cNvPr>
          <p:cNvSpPr txBox="1"/>
          <p:nvPr/>
        </p:nvSpPr>
        <p:spPr>
          <a:xfrm>
            <a:off x="5581706" y="5767826"/>
            <a:ext cx="1184883"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Ground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Station 2 </a:t>
            </a:r>
          </a:p>
        </p:txBody>
      </p:sp>
      <p:sp>
        <p:nvSpPr>
          <p:cNvPr id="33" name="Oval 32">
            <a:extLst>
              <a:ext uri="{FF2B5EF4-FFF2-40B4-BE49-F238E27FC236}">
                <a16:creationId xmlns:a16="http://schemas.microsoft.com/office/drawing/2014/main" id="{EE3244B4-B73D-8FBD-FA4C-813CA717517D}"/>
              </a:ext>
            </a:extLst>
          </p:cNvPr>
          <p:cNvSpPr/>
          <p:nvPr/>
        </p:nvSpPr>
        <p:spPr>
          <a:xfrm>
            <a:off x="3669919" y="5922782"/>
            <a:ext cx="274320" cy="274320"/>
          </a:xfrm>
          <a:prstGeom prst="ellipse">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2</a:t>
            </a:r>
          </a:p>
        </p:txBody>
      </p:sp>
      <p:cxnSp>
        <p:nvCxnSpPr>
          <p:cNvPr id="38" name="Straight Arrow Connector 37">
            <a:extLst>
              <a:ext uri="{FF2B5EF4-FFF2-40B4-BE49-F238E27FC236}">
                <a16:creationId xmlns:a16="http://schemas.microsoft.com/office/drawing/2014/main" id="{2AB53791-7CBB-84A0-D530-D74E174D59ED}"/>
              </a:ext>
            </a:extLst>
          </p:cNvPr>
          <p:cNvCxnSpPr/>
          <p:nvPr/>
        </p:nvCxnSpPr>
        <p:spPr>
          <a:xfrm flipV="1">
            <a:off x="9321459" y="4865089"/>
            <a:ext cx="509865" cy="7768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A02FCBA-4D11-8345-F36C-007BE85D10AA}"/>
              </a:ext>
            </a:extLst>
          </p:cNvPr>
          <p:cNvCxnSpPr>
            <a:cxnSpLocks/>
          </p:cNvCxnSpPr>
          <p:nvPr/>
        </p:nvCxnSpPr>
        <p:spPr>
          <a:xfrm flipH="1" flipV="1">
            <a:off x="8807638" y="4860446"/>
            <a:ext cx="512064" cy="77724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45" name="Straight Arrow Connector 44">
            <a:extLst>
              <a:ext uri="{FF2B5EF4-FFF2-40B4-BE49-F238E27FC236}">
                <a16:creationId xmlns:a16="http://schemas.microsoft.com/office/drawing/2014/main" id="{B4E20B8A-865F-D195-9818-31F2158DC30D}"/>
              </a:ext>
            </a:extLst>
          </p:cNvPr>
          <p:cNvCxnSpPr/>
          <p:nvPr/>
        </p:nvCxnSpPr>
        <p:spPr>
          <a:xfrm flipV="1">
            <a:off x="10482841" y="4868675"/>
            <a:ext cx="509865" cy="77687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46" name="Straight Arrow Connector 45">
            <a:extLst>
              <a:ext uri="{FF2B5EF4-FFF2-40B4-BE49-F238E27FC236}">
                <a16:creationId xmlns:a16="http://schemas.microsoft.com/office/drawing/2014/main" id="{5118750B-F560-DC41-5218-1EE7CDD6AF0D}"/>
              </a:ext>
            </a:extLst>
          </p:cNvPr>
          <p:cNvCxnSpPr>
            <a:cxnSpLocks/>
          </p:cNvCxnSpPr>
          <p:nvPr/>
        </p:nvCxnSpPr>
        <p:spPr>
          <a:xfrm flipH="1" flipV="1">
            <a:off x="9969020" y="4864032"/>
            <a:ext cx="512064" cy="7772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5C98E8B-9085-5B39-D7A3-F4523BF339B5}"/>
              </a:ext>
            </a:extLst>
          </p:cNvPr>
          <p:cNvCxnSpPr/>
          <p:nvPr/>
        </p:nvCxnSpPr>
        <p:spPr>
          <a:xfrm>
            <a:off x="9899312" y="4670513"/>
            <a:ext cx="0" cy="371061"/>
          </a:xfrm>
          <a:prstGeom prst="line">
            <a:avLst/>
          </a:prstGeom>
          <a:ln w="28575"/>
        </p:spPr>
        <p:style>
          <a:lnRef idx="1">
            <a:schemeClr val="dk1"/>
          </a:lnRef>
          <a:fillRef idx="0">
            <a:schemeClr val="dk1"/>
          </a:fillRef>
          <a:effectRef idx="0">
            <a:schemeClr val="dk1"/>
          </a:effectRef>
          <a:fontRef idx="minor">
            <a:schemeClr val="tx1"/>
          </a:fontRef>
        </p:style>
      </p:cxnSp>
      <p:sp>
        <p:nvSpPr>
          <p:cNvPr id="53" name="Rectangle 52">
            <a:extLst>
              <a:ext uri="{FF2B5EF4-FFF2-40B4-BE49-F238E27FC236}">
                <a16:creationId xmlns:a16="http://schemas.microsoft.com/office/drawing/2014/main" id="{8228EBF0-E042-BDEB-C7DD-8F1F6E840045}"/>
              </a:ext>
            </a:extLst>
          </p:cNvPr>
          <p:cNvSpPr/>
          <p:nvPr/>
        </p:nvSpPr>
        <p:spPr>
          <a:xfrm>
            <a:off x="9170355" y="5654312"/>
            <a:ext cx="319449" cy="25236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22593521-F017-BF14-E8B4-35D3C4897187}"/>
              </a:ext>
            </a:extLst>
          </p:cNvPr>
          <p:cNvSpPr/>
          <p:nvPr/>
        </p:nvSpPr>
        <p:spPr>
          <a:xfrm>
            <a:off x="10328484" y="5660866"/>
            <a:ext cx="319449" cy="252362"/>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TextBox 54">
            <a:extLst>
              <a:ext uri="{FF2B5EF4-FFF2-40B4-BE49-F238E27FC236}">
                <a16:creationId xmlns:a16="http://schemas.microsoft.com/office/drawing/2014/main" id="{D0CC8449-5DCD-E6E6-535D-EB8292A5F4C0}"/>
              </a:ext>
            </a:extLst>
          </p:cNvPr>
          <p:cNvSpPr txBox="1"/>
          <p:nvPr/>
        </p:nvSpPr>
        <p:spPr>
          <a:xfrm>
            <a:off x="9164277" y="5582213"/>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56" name="TextBox 55">
            <a:extLst>
              <a:ext uri="{FF2B5EF4-FFF2-40B4-BE49-F238E27FC236}">
                <a16:creationId xmlns:a16="http://schemas.microsoft.com/office/drawing/2014/main" id="{3238EB6B-9908-0F74-CE0B-785BCBDD740E}"/>
              </a:ext>
            </a:extLst>
          </p:cNvPr>
          <p:cNvSpPr txBox="1"/>
          <p:nvPr/>
        </p:nvSpPr>
        <p:spPr>
          <a:xfrm>
            <a:off x="10329389" y="5587964"/>
            <a:ext cx="3177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57" name="Oval 56">
            <a:extLst>
              <a:ext uri="{FF2B5EF4-FFF2-40B4-BE49-F238E27FC236}">
                <a16:creationId xmlns:a16="http://schemas.microsoft.com/office/drawing/2014/main" id="{9683204F-B236-28A0-784D-C184BB434D99}"/>
              </a:ext>
            </a:extLst>
          </p:cNvPr>
          <p:cNvSpPr/>
          <p:nvPr/>
        </p:nvSpPr>
        <p:spPr>
          <a:xfrm>
            <a:off x="9015356" y="5248874"/>
            <a:ext cx="274320" cy="27432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1</a:t>
            </a:r>
          </a:p>
        </p:txBody>
      </p:sp>
      <p:sp>
        <p:nvSpPr>
          <p:cNvPr id="58" name="Oval 57">
            <a:extLst>
              <a:ext uri="{FF2B5EF4-FFF2-40B4-BE49-F238E27FC236}">
                <a16:creationId xmlns:a16="http://schemas.microsoft.com/office/drawing/2014/main" id="{BFBDEAC6-DCC9-C4D1-8E71-BB14257D1670}"/>
              </a:ext>
            </a:extLst>
          </p:cNvPr>
          <p:cNvSpPr/>
          <p:nvPr/>
        </p:nvSpPr>
        <p:spPr>
          <a:xfrm>
            <a:off x="9335187" y="5252009"/>
            <a:ext cx="274320" cy="27432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2</a:t>
            </a:r>
          </a:p>
        </p:txBody>
      </p:sp>
      <p:sp>
        <p:nvSpPr>
          <p:cNvPr id="61" name="Oval 60">
            <a:extLst>
              <a:ext uri="{FF2B5EF4-FFF2-40B4-BE49-F238E27FC236}">
                <a16:creationId xmlns:a16="http://schemas.microsoft.com/office/drawing/2014/main" id="{4A657A0B-FE46-43FE-322C-E04D56301D8A}"/>
              </a:ext>
            </a:extLst>
          </p:cNvPr>
          <p:cNvSpPr/>
          <p:nvPr/>
        </p:nvSpPr>
        <p:spPr>
          <a:xfrm>
            <a:off x="10185525" y="5257760"/>
            <a:ext cx="274320" cy="274320"/>
          </a:xfrm>
          <a:prstGeom prst="ellips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rPr>
              <a:t>3</a:t>
            </a:r>
          </a:p>
        </p:txBody>
      </p:sp>
      <p:sp>
        <p:nvSpPr>
          <p:cNvPr id="62" name="Oval 61">
            <a:extLst>
              <a:ext uri="{FF2B5EF4-FFF2-40B4-BE49-F238E27FC236}">
                <a16:creationId xmlns:a16="http://schemas.microsoft.com/office/drawing/2014/main" id="{FE72D35B-525E-21C9-59C6-4EBA23FB8B99}"/>
              </a:ext>
            </a:extLst>
          </p:cNvPr>
          <p:cNvSpPr/>
          <p:nvPr/>
        </p:nvSpPr>
        <p:spPr>
          <a:xfrm>
            <a:off x="10509945" y="5259321"/>
            <a:ext cx="274320" cy="274320"/>
          </a:xfrm>
          <a:prstGeom prst="ellipse">
            <a:avLst/>
          </a:prstGeom>
          <a:solidFill>
            <a:schemeClr val="bg1"/>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4</a:t>
            </a:r>
          </a:p>
        </p:txBody>
      </p:sp>
      <p:sp>
        <p:nvSpPr>
          <p:cNvPr id="63" name="TextBox 62">
            <a:extLst>
              <a:ext uri="{FF2B5EF4-FFF2-40B4-BE49-F238E27FC236}">
                <a16:creationId xmlns:a16="http://schemas.microsoft.com/office/drawing/2014/main" id="{E7615E4C-37A5-C3C0-546E-DCC183A56798}"/>
              </a:ext>
            </a:extLst>
          </p:cNvPr>
          <p:cNvSpPr txBox="1"/>
          <p:nvPr/>
        </p:nvSpPr>
        <p:spPr>
          <a:xfrm>
            <a:off x="7470662" y="3418437"/>
            <a:ext cx="25604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Entanglement Swapping:</a:t>
            </a:r>
          </a:p>
        </p:txBody>
      </p:sp>
      <p:sp>
        <p:nvSpPr>
          <p:cNvPr id="64" name="Rectangle: Rounded Corners 63">
            <a:extLst>
              <a:ext uri="{FF2B5EF4-FFF2-40B4-BE49-F238E27FC236}">
                <a16:creationId xmlns:a16="http://schemas.microsoft.com/office/drawing/2014/main" id="{1B22DEB1-9FFA-EAB6-61EA-CFD385733340}"/>
              </a:ext>
            </a:extLst>
          </p:cNvPr>
          <p:cNvSpPr/>
          <p:nvPr/>
        </p:nvSpPr>
        <p:spPr>
          <a:xfrm>
            <a:off x="2543379" y="4335423"/>
            <a:ext cx="1844179" cy="2137484"/>
          </a:xfrm>
          <a:prstGeom prst="roundRect">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B9A5171-001E-80CD-2BB2-FCE187F1EA1E}"/>
              </a:ext>
            </a:extLst>
          </p:cNvPr>
          <p:cNvSpPr txBox="1"/>
          <p:nvPr/>
        </p:nvSpPr>
        <p:spPr>
          <a:xfrm>
            <a:off x="5381751" y="1413412"/>
            <a:ext cx="659521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Main Challenge: </a:t>
            </a:r>
            <a:r>
              <a:rPr kumimoji="0" lang="en-US" sz="1800" b="0" i="0" u="none" strike="noStrike" kern="1200" cap="none" spc="0" normalizeH="0" baseline="0" noProof="0" dirty="0">
                <a:ln>
                  <a:noFill/>
                </a:ln>
                <a:solidFill>
                  <a:srgbClr val="E84A27"/>
                </a:solidFill>
                <a:effectLst/>
                <a:uLnTx/>
                <a:uFillTx/>
                <a:latin typeface="Calibri" panose="020F0502020204030204"/>
                <a:ea typeface="+mn-ea"/>
                <a:cs typeface="+mn-cs"/>
              </a:rPr>
              <a:t>Synchronize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entanglement sources, A &amp; B.</a:t>
            </a:r>
          </a:p>
        </p:txBody>
      </p:sp>
      <p:sp>
        <p:nvSpPr>
          <p:cNvPr id="16" name="TextBox 15">
            <a:extLst>
              <a:ext uri="{FF2B5EF4-FFF2-40B4-BE49-F238E27FC236}">
                <a16:creationId xmlns:a16="http://schemas.microsoft.com/office/drawing/2014/main" id="{CF49C0E2-4CF5-0B98-66FA-254021D5966E}"/>
              </a:ext>
            </a:extLst>
          </p:cNvPr>
          <p:cNvSpPr txBox="1"/>
          <p:nvPr/>
        </p:nvSpPr>
        <p:spPr>
          <a:xfrm>
            <a:off x="430811" y="3329552"/>
            <a:ext cx="11777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Satellite 1 </a:t>
            </a:r>
          </a:p>
        </p:txBody>
      </p:sp>
      <p:cxnSp>
        <p:nvCxnSpPr>
          <p:cNvPr id="10" name="Straight Arrow Connector 9">
            <a:extLst>
              <a:ext uri="{FF2B5EF4-FFF2-40B4-BE49-F238E27FC236}">
                <a16:creationId xmlns:a16="http://schemas.microsoft.com/office/drawing/2014/main" id="{55AF752D-EFF3-2E40-A3F2-348A77D3D50C}"/>
              </a:ext>
            </a:extLst>
          </p:cNvPr>
          <p:cNvCxnSpPr>
            <a:cxnSpLocks/>
          </p:cNvCxnSpPr>
          <p:nvPr/>
        </p:nvCxnSpPr>
        <p:spPr>
          <a:xfrm>
            <a:off x="3567171" y="3284043"/>
            <a:ext cx="1690629" cy="1840407"/>
          </a:xfrm>
          <a:prstGeom prst="straightConnector1">
            <a:avLst/>
          </a:prstGeom>
          <a:ln w="28575">
            <a:solidFill>
              <a:schemeClr val="accent2"/>
            </a:solidFill>
            <a:prstDash val="sysDash"/>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6D8C9BCE-CEF4-7E17-D719-951A60C63D54}"/>
              </a:ext>
            </a:extLst>
          </p:cNvPr>
          <p:cNvSpPr txBox="1"/>
          <p:nvPr/>
        </p:nvSpPr>
        <p:spPr>
          <a:xfrm>
            <a:off x="6495467" y="2104170"/>
            <a:ext cx="572682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longer distances, we need to perform multiple swaps,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which requires</a:t>
            </a:r>
            <a:r>
              <a:rPr kumimoji="0" lang="en-US" sz="1800" b="0" i="0" u="none" strike="noStrike" kern="1200" cap="none" spc="0" normalizeH="0" baseline="0" noProof="0" dirty="0">
                <a:ln>
                  <a:noFill/>
                </a:ln>
                <a:solidFill>
                  <a:srgbClr val="E84A27"/>
                </a:solidFill>
                <a:effectLst/>
                <a:uLnTx/>
                <a:uFillTx/>
                <a:latin typeface="Calibri" panose="020F0502020204030204"/>
                <a:ea typeface="+mn-ea"/>
                <a:cs typeface="+mn-cs"/>
              </a:rPr>
              <a:t> high efficiency, non-cryogenic detectors</a:t>
            </a:r>
            <a:r>
              <a:rPr kumimoji="0" lang="en-US" sz="1800" b="1" i="0" u="none" strike="noStrike" kern="1200" cap="none" spc="0" normalizeH="0" baseline="0" noProof="0" dirty="0">
                <a:ln>
                  <a:noFill/>
                </a:ln>
                <a:solidFill>
                  <a:srgbClr val="E84A27"/>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satellites.</a:t>
            </a:r>
          </a:p>
        </p:txBody>
      </p:sp>
      <p:cxnSp>
        <p:nvCxnSpPr>
          <p:cNvPr id="26" name="Straight Arrow Connector 25">
            <a:extLst>
              <a:ext uri="{FF2B5EF4-FFF2-40B4-BE49-F238E27FC236}">
                <a16:creationId xmlns:a16="http://schemas.microsoft.com/office/drawing/2014/main" id="{190FEC80-F11B-D8CA-04FF-2E015A696420}"/>
              </a:ext>
            </a:extLst>
          </p:cNvPr>
          <p:cNvCxnSpPr/>
          <p:nvPr/>
        </p:nvCxnSpPr>
        <p:spPr>
          <a:xfrm flipH="1">
            <a:off x="6390640" y="2960403"/>
            <a:ext cx="209655" cy="40216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CC5E79B-BEB6-6701-7B0A-B141EFF391DA}"/>
              </a:ext>
            </a:extLst>
          </p:cNvPr>
          <p:cNvGrpSpPr/>
          <p:nvPr/>
        </p:nvGrpSpPr>
        <p:grpSpPr>
          <a:xfrm>
            <a:off x="132144" y="2228250"/>
            <a:ext cx="1210651" cy="894201"/>
            <a:chOff x="579813" y="5454124"/>
            <a:chExt cx="1210651" cy="894201"/>
          </a:xfrm>
        </p:grpSpPr>
        <p:cxnSp>
          <p:nvCxnSpPr>
            <p:cNvPr id="27" name="Straight Arrow Connector 26">
              <a:extLst>
                <a:ext uri="{FF2B5EF4-FFF2-40B4-BE49-F238E27FC236}">
                  <a16:creationId xmlns:a16="http://schemas.microsoft.com/office/drawing/2014/main" id="{35160BB8-9EB9-486F-E1B6-CB3BD213BBE3}"/>
                </a:ext>
              </a:extLst>
            </p:cNvPr>
            <p:cNvCxnSpPr>
              <a:cxnSpLocks/>
            </p:cNvCxnSpPr>
            <p:nvPr/>
          </p:nvCxnSpPr>
          <p:spPr>
            <a:xfrm>
              <a:off x="579813" y="5634850"/>
              <a:ext cx="324075" cy="0"/>
            </a:xfrm>
            <a:prstGeom prst="straightConnector1">
              <a:avLst/>
            </a:prstGeom>
            <a:ln w="28575">
              <a:solidFill>
                <a:srgbClr val="FF0000"/>
              </a:solidFill>
              <a:prstDash val="solid"/>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49DC18AB-5B15-A113-0A2A-4BA1A2A30C33}"/>
                </a:ext>
              </a:extLst>
            </p:cNvPr>
            <p:cNvCxnSpPr>
              <a:cxnSpLocks/>
            </p:cNvCxnSpPr>
            <p:nvPr/>
          </p:nvCxnSpPr>
          <p:spPr>
            <a:xfrm>
              <a:off x="588385" y="5907754"/>
              <a:ext cx="320040" cy="0"/>
            </a:xfrm>
            <a:prstGeom prst="straightConnector1">
              <a:avLst/>
            </a:prstGeom>
            <a:ln w="28575">
              <a:solidFill>
                <a:schemeClr val="accent1"/>
              </a:solidFill>
              <a:prstDash val="solid"/>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C9A7208E-B7E8-52F3-B40E-8AA6CA0C6C3C}"/>
                </a:ext>
              </a:extLst>
            </p:cNvPr>
            <p:cNvCxnSpPr>
              <a:cxnSpLocks/>
            </p:cNvCxnSpPr>
            <p:nvPr/>
          </p:nvCxnSpPr>
          <p:spPr>
            <a:xfrm flipV="1">
              <a:off x="586517" y="6202150"/>
              <a:ext cx="320040" cy="0"/>
            </a:xfrm>
            <a:prstGeom prst="straightConnector1">
              <a:avLst/>
            </a:prstGeom>
            <a:ln w="28575">
              <a:solidFill>
                <a:schemeClr val="accent2"/>
              </a:solidFill>
              <a:prstDash val="solid"/>
              <a:tailEnd type="triangle"/>
            </a:ln>
          </p:spPr>
          <p:style>
            <a:lnRef idx="1">
              <a:schemeClr val="dk1"/>
            </a:lnRef>
            <a:fillRef idx="0">
              <a:schemeClr val="dk1"/>
            </a:fillRef>
            <a:effectRef idx="0">
              <a:schemeClr val="dk1"/>
            </a:effectRef>
            <a:fontRef idx="minor">
              <a:schemeClr val="tx1"/>
            </a:fontRef>
          </p:style>
        </p:cxnSp>
        <p:sp>
          <p:nvSpPr>
            <p:cNvPr id="40" name="TextBox 39">
              <a:extLst>
                <a:ext uri="{FF2B5EF4-FFF2-40B4-BE49-F238E27FC236}">
                  <a16:creationId xmlns:a16="http://schemas.microsoft.com/office/drawing/2014/main" id="{5E13914C-4E97-EFFB-D303-0B577EA34E05}"/>
                </a:ext>
              </a:extLst>
            </p:cNvPr>
            <p:cNvSpPr txBox="1"/>
            <p:nvPr/>
          </p:nvSpPr>
          <p:spPr>
            <a:xfrm>
              <a:off x="910359" y="5454124"/>
              <a:ext cx="873957" cy="3231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1560 nm</a:t>
              </a:r>
            </a:p>
          </p:txBody>
        </p:sp>
        <p:sp>
          <p:nvSpPr>
            <p:cNvPr id="43" name="TextBox 42">
              <a:extLst>
                <a:ext uri="{FF2B5EF4-FFF2-40B4-BE49-F238E27FC236}">
                  <a16:creationId xmlns:a16="http://schemas.microsoft.com/office/drawing/2014/main" id="{DFEC3989-7AE2-34D3-6A3F-DCC11FD3591C}"/>
                </a:ext>
              </a:extLst>
            </p:cNvPr>
            <p:cNvSpPr txBox="1"/>
            <p:nvPr/>
          </p:nvSpPr>
          <p:spPr>
            <a:xfrm>
              <a:off x="916507" y="5735513"/>
              <a:ext cx="873957" cy="3231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1588 nm</a:t>
              </a:r>
            </a:p>
          </p:txBody>
        </p:sp>
        <p:sp>
          <p:nvSpPr>
            <p:cNvPr id="65" name="TextBox 64">
              <a:extLst>
                <a:ext uri="{FF2B5EF4-FFF2-40B4-BE49-F238E27FC236}">
                  <a16:creationId xmlns:a16="http://schemas.microsoft.com/office/drawing/2014/main" id="{3260308B-2ADD-FC8B-0BA8-D42E3E2703E6}"/>
                </a:ext>
              </a:extLst>
            </p:cNvPr>
            <p:cNvSpPr txBox="1"/>
            <p:nvPr/>
          </p:nvSpPr>
          <p:spPr>
            <a:xfrm>
              <a:off x="914639" y="6025160"/>
              <a:ext cx="776175" cy="3231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773 nm</a:t>
              </a:r>
            </a:p>
          </p:txBody>
        </p:sp>
      </p:grpSp>
      <p:sp>
        <p:nvSpPr>
          <p:cNvPr id="21" name="Slide Number Placeholder 84">
            <a:extLst>
              <a:ext uri="{FF2B5EF4-FFF2-40B4-BE49-F238E27FC236}">
                <a16:creationId xmlns:a16="http://schemas.microsoft.com/office/drawing/2014/main" id="{83EEE9BB-40CA-7889-0D60-4190E393F8E7}"/>
              </a:ext>
            </a:extLst>
          </p:cNvPr>
          <p:cNvSpPr>
            <a:spLocks noGrp="1"/>
          </p:cNvSpPr>
          <p:nvPr>
            <p:ph type="sldNum" sz="quarter" idx="12"/>
          </p:nvPr>
        </p:nvSpPr>
        <p:spPr>
          <a:xfrm>
            <a:off x="9448798" y="647317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835F5-48DE-483F-8570-43BCBC436577}"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CD5CC16B-4B9C-5F2B-90C6-1706AD4971B0}"/>
              </a:ext>
            </a:extLst>
          </p:cNvPr>
          <p:cNvSpPr txBox="1"/>
          <p:nvPr/>
        </p:nvSpPr>
        <p:spPr>
          <a:xfrm>
            <a:off x="402961" y="1379941"/>
            <a:ext cx="43618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Goal: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Distribute </a:t>
            </a:r>
            <a:r>
              <a:rPr kumimoji="0" lang="en-US" sz="1800" b="0" i="0" u="none" strike="noStrike" kern="1200" cap="none" spc="0" normalizeH="0" baseline="0" noProof="0" dirty="0">
                <a:ln>
                  <a:noFill/>
                </a:ln>
                <a:solidFill>
                  <a:srgbClr val="E84A27"/>
                </a:solidFill>
                <a:effectLst/>
                <a:uLnTx/>
                <a:uFillTx/>
                <a:latin typeface="Calibri" panose="020F0502020204030204"/>
                <a:ea typeface="+mn-ea"/>
                <a:cs typeface="+mn-cs"/>
              </a:rPr>
              <a:t>swappable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E84A27"/>
                </a:solidFill>
                <a:effectLst/>
                <a:uLnTx/>
                <a:uFillTx/>
                <a:latin typeface="Calibri" panose="020F0502020204030204"/>
                <a:ea typeface="+mn-ea"/>
                <a:cs typeface="+mn-cs"/>
              </a:rPr>
              <a:t>entanglement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dirty="0">
                <a:solidFill>
                  <a:prstClr val="black"/>
                </a:solidFill>
                <a:latin typeface="Calibri" panose="020F0502020204030204"/>
              </a:rPr>
              <a:t> between different platforms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1389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C6793-173F-80DA-EA63-56F54CCCC9F6}"/>
              </a:ext>
            </a:extLst>
          </p:cNvPr>
          <p:cNvSpPr>
            <a:spLocks noGrp="1"/>
          </p:cNvSpPr>
          <p:nvPr>
            <p:ph type="title"/>
          </p:nvPr>
        </p:nvSpPr>
        <p:spPr/>
        <p:txBody>
          <a:bodyPr/>
          <a:lstStyle/>
          <a:p>
            <a:r>
              <a:rPr lang="en-US" dirty="0"/>
              <a:t>Entanglement Distribution in Hybrid Network</a:t>
            </a:r>
          </a:p>
        </p:txBody>
      </p:sp>
      <p:pic>
        <p:nvPicPr>
          <p:cNvPr id="5" name="Graphic 4" descr="Quadcopter with solid fill">
            <a:extLst>
              <a:ext uri="{FF2B5EF4-FFF2-40B4-BE49-F238E27FC236}">
                <a16:creationId xmlns:a16="http://schemas.microsoft.com/office/drawing/2014/main" id="{69E5E1BE-33A8-CD7F-531B-6DF0932FC76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97210" y="1693363"/>
            <a:ext cx="812800" cy="812800"/>
          </a:xfrm>
          <a:prstGeom prst="rect">
            <a:avLst/>
          </a:prstGeom>
        </p:spPr>
      </p:pic>
      <p:pic>
        <p:nvPicPr>
          <p:cNvPr id="8" name="Graphic 7" descr="Satellite dish with solid fill">
            <a:extLst>
              <a:ext uri="{FF2B5EF4-FFF2-40B4-BE49-F238E27FC236}">
                <a16:creationId xmlns:a16="http://schemas.microsoft.com/office/drawing/2014/main" id="{89BE528F-C12F-C393-289A-B7C7D15512F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3882" y="3622324"/>
            <a:ext cx="812800" cy="812800"/>
          </a:xfrm>
          <a:prstGeom prst="rect">
            <a:avLst/>
          </a:prstGeom>
        </p:spPr>
      </p:pic>
      <p:cxnSp>
        <p:nvCxnSpPr>
          <p:cNvPr id="9" name="Straight Arrow Connector 8">
            <a:extLst>
              <a:ext uri="{FF2B5EF4-FFF2-40B4-BE49-F238E27FC236}">
                <a16:creationId xmlns:a16="http://schemas.microsoft.com/office/drawing/2014/main" id="{4FA3DCDF-9DE8-5BEF-DEE1-AA08FBEC36DE}"/>
              </a:ext>
            </a:extLst>
          </p:cNvPr>
          <p:cNvCxnSpPr/>
          <p:nvPr/>
        </p:nvCxnSpPr>
        <p:spPr>
          <a:xfrm flipH="1">
            <a:off x="2210202" y="2506166"/>
            <a:ext cx="841828" cy="84182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076F27B-4A53-63F4-EEC9-71EF0CCBF23C}"/>
              </a:ext>
            </a:extLst>
          </p:cNvPr>
          <p:cNvCxnSpPr>
            <a:cxnSpLocks/>
          </p:cNvCxnSpPr>
          <p:nvPr/>
        </p:nvCxnSpPr>
        <p:spPr>
          <a:xfrm>
            <a:off x="3510038" y="2506163"/>
            <a:ext cx="841828" cy="84182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A2338BA-ED62-386B-56AE-8792844D787E}"/>
              </a:ext>
            </a:extLst>
          </p:cNvPr>
          <p:cNvSpPr txBox="1"/>
          <p:nvPr/>
        </p:nvSpPr>
        <p:spPr>
          <a:xfrm>
            <a:off x="2829479" y="1282995"/>
            <a:ext cx="948266" cy="420564"/>
          </a:xfrm>
          <a:prstGeom prst="rect">
            <a:avLst/>
          </a:prstGeom>
          <a:noFill/>
        </p:spPr>
        <p:txBody>
          <a:bodyPr wrap="square" rtlCol="0">
            <a:spAutoFit/>
          </a:bodyPr>
          <a:lstStyle/>
          <a:p>
            <a:pPr algn="ctr"/>
            <a:r>
              <a:rPr lang="en-US" sz="2133" dirty="0"/>
              <a:t>UAV</a:t>
            </a:r>
            <a:endParaRPr lang="en-US" sz="1601" dirty="0"/>
          </a:p>
        </p:txBody>
      </p:sp>
      <p:sp>
        <p:nvSpPr>
          <p:cNvPr id="24" name="TextBox 23">
            <a:extLst>
              <a:ext uri="{FF2B5EF4-FFF2-40B4-BE49-F238E27FC236}">
                <a16:creationId xmlns:a16="http://schemas.microsoft.com/office/drawing/2014/main" id="{1D83C426-6BB0-44E6-0E72-7F3D5352D90F}"/>
              </a:ext>
            </a:extLst>
          </p:cNvPr>
          <p:cNvSpPr txBox="1"/>
          <p:nvPr/>
        </p:nvSpPr>
        <p:spPr>
          <a:xfrm>
            <a:off x="735524" y="4427767"/>
            <a:ext cx="2108110" cy="748795"/>
          </a:xfrm>
          <a:prstGeom prst="rect">
            <a:avLst/>
          </a:prstGeom>
          <a:noFill/>
        </p:spPr>
        <p:txBody>
          <a:bodyPr wrap="square" rtlCol="0">
            <a:spAutoFit/>
          </a:bodyPr>
          <a:lstStyle/>
          <a:p>
            <a:pPr algn="ctr"/>
            <a:r>
              <a:rPr lang="en-US" sz="2133" dirty="0"/>
              <a:t>Ground Station </a:t>
            </a:r>
            <a:r>
              <a:rPr lang="en-US" sz="2133" b="1" dirty="0"/>
              <a:t>Node 1</a:t>
            </a:r>
            <a:endParaRPr lang="en-US" sz="1601" b="1" dirty="0"/>
          </a:p>
        </p:txBody>
      </p:sp>
      <p:cxnSp>
        <p:nvCxnSpPr>
          <p:cNvPr id="25" name="Straight Arrow Connector 24">
            <a:extLst>
              <a:ext uri="{FF2B5EF4-FFF2-40B4-BE49-F238E27FC236}">
                <a16:creationId xmlns:a16="http://schemas.microsoft.com/office/drawing/2014/main" id="{F19504F0-DAF6-903C-F020-489ACFBB7F15}"/>
              </a:ext>
            </a:extLst>
          </p:cNvPr>
          <p:cNvCxnSpPr>
            <a:cxnSpLocks/>
            <a:stCxn id="36" idx="1"/>
          </p:cNvCxnSpPr>
          <p:nvPr/>
        </p:nvCxnSpPr>
        <p:spPr>
          <a:xfrm flipH="1">
            <a:off x="6182279" y="3754392"/>
            <a:ext cx="1226988" cy="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114029D-7A0C-C290-3590-608B2C6F07D5}"/>
              </a:ext>
            </a:extLst>
          </p:cNvPr>
          <p:cNvSpPr txBox="1"/>
          <p:nvPr/>
        </p:nvSpPr>
        <p:spPr>
          <a:xfrm>
            <a:off x="3676141" y="2415516"/>
            <a:ext cx="1376439" cy="420564"/>
          </a:xfrm>
          <a:prstGeom prst="rect">
            <a:avLst/>
          </a:prstGeom>
          <a:noFill/>
        </p:spPr>
        <p:txBody>
          <a:bodyPr wrap="square" rtlCol="0">
            <a:spAutoFit/>
          </a:bodyPr>
          <a:lstStyle/>
          <a:p>
            <a:r>
              <a:rPr lang="en-US" sz="2133" dirty="0"/>
              <a:t>Photon a</a:t>
            </a:r>
            <a:r>
              <a:rPr lang="en-US" sz="2133" baseline="-25000" dirty="0"/>
              <a:t>2</a:t>
            </a:r>
            <a:endParaRPr lang="en-US" sz="1601" baseline="-25000" dirty="0"/>
          </a:p>
        </p:txBody>
      </p:sp>
      <p:sp>
        <p:nvSpPr>
          <p:cNvPr id="27" name="TextBox 26">
            <a:extLst>
              <a:ext uri="{FF2B5EF4-FFF2-40B4-BE49-F238E27FC236}">
                <a16:creationId xmlns:a16="http://schemas.microsoft.com/office/drawing/2014/main" id="{8A412EFE-9A97-D62E-4D3F-40963D2AE427}"/>
              </a:ext>
            </a:extLst>
          </p:cNvPr>
          <p:cNvSpPr txBox="1"/>
          <p:nvPr/>
        </p:nvSpPr>
        <p:spPr>
          <a:xfrm>
            <a:off x="1514724" y="2415516"/>
            <a:ext cx="1376439" cy="420564"/>
          </a:xfrm>
          <a:prstGeom prst="rect">
            <a:avLst/>
          </a:prstGeom>
          <a:noFill/>
        </p:spPr>
        <p:txBody>
          <a:bodyPr wrap="square" rtlCol="0">
            <a:spAutoFit/>
          </a:bodyPr>
          <a:lstStyle/>
          <a:p>
            <a:r>
              <a:rPr lang="en-US" sz="2133" dirty="0"/>
              <a:t>Photon a</a:t>
            </a:r>
            <a:r>
              <a:rPr lang="en-US" sz="2133" baseline="-25000" dirty="0"/>
              <a:t>1</a:t>
            </a:r>
            <a:endParaRPr lang="en-US" sz="1601" baseline="-25000" dirty="0"/>
          </a:p>
        </p:txBody>
      </p:sp>
      <p:sp>
        <p:nvSpPr>
          <p:cNvPr id="28" name="TextBox 27">
            <a:extLst>
              <a:ext uri="{FF2B5EF4-FFF2-40B4-BE49-F238E27FC236}">
                <a16:creationId xmlns:a16="http://schemas.microsoft.com/office/drawing/2014/main" id="{BE99F523-9DE1-E82D-44D8-15D91D5FF9E2}"/>
              </a:ext>
            </a:extLst>
          </p:cNvPr>
          <p:cNvSpPr txBox="1"/>
          <p:nvPr/>
        </p:nvSpPr>
        <p:spPr>
          <a:xfrm>
            <a:off x="6424347" y="3385062"/>
            <a:ext cx="1044020" cy="748795"/>
          </a:xfrm>
          <a:prstGeom prst="rect">
            <a:avLst/>
          </a:prstGeom>
          <a:noFill/>
        </p:spPr>
        <p:txBody>
          <a:bodyPr wrap="square" rtlCol="0">
            <a:spAutoFit/>
          </a:bodyPr>
          <a:lstStyle/>
          <a:p>
            <a:pPr algn="ctr"/>
            <a:r>
              <a:rPr lang="en-US" sz="2133" dirty="0"/>
              <a:t>Photon b</a:t>
            </a:r>
            <a:r>
              <a:rPr lang="en-US" sz="2133" baseline="-25000" dirty="0"/>
              <a:t>1</a:t>
            </a:r>
            <a:endParaRPr lang="en-US" sz="1601" baseline="-25000" dirty="0"/>
          </a:p>
        </p:txBody>
      </p:sp>
      <p:cxnSp>
        <p:nvCxnSpPr>
          <p:cNvPr id="29" name="Straight Arrow Connector 28">
            <a:extLst>
              <a:ext uri="{FF2B5EF4-FFF2-40B4-BE49-F238E27FC236}">
                <a16:creationId xmlns:a16="http://schemas.microsoft.com/office/drawing/2014/main" id="{9A42BE80-5C9D-68A7-266C-29F894173425}"/>
              </a:ext>
            </a:extLst>
          </p:cNvPr>
          <p:cNvCxnSpPr>
            <a:cxnSpLocks/>
            <a:stCxn id="36" idx="3"/>
          </p:cNvCxnSpPr>
          <p:nvPr/>
        </p:nvCxnSpPr>
        <p:spPr>
          <a:xfrm>
            <a:off x="8785708" y="3754394"/>
            <a:ext cx="1422673" cy="1635"/>
          </a:xfrm>
          <a:prstGeom prst="straightConnector1">
            <a:avLst/>
          </a:prstGeom>
          <a:ln w="571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D1504DCE-B317-208F-99C9-66E8CA6F3C81}"/>
              </a:ext>
            </a:extLst>
          </p:cNvPr>
          <p:cNvSpPr txBox="1"/>
          <p:nvPr/>
        </p:nvSpPr>
        <p:spPr>
          <a:xfrm>
            <a:off x="8871447" y="3382726"/>
            <a:ext cx="980932" cy="748795"/>
          </a:xfrm>
          <a:prstGeom prst="rect">
            <a:avLst/>
          </a:prstGeom>
          <a:noFill/>
        </p:spPr>
        <p:txBody>
          <a:bodyPr wrap="square" rtlCol="0">
            <a:spAutoFit/>
          </a:bodyPr>
          <a:lstStyle/>
          <a:p>
            <a:pPr algn="ctr"/>
            <a:r>
              <a:rPr lang="en-US" sz="2133" dirty="0"/>
              <a:t>Photon b</a:t>
            </a:r>
            <a:r>
              <a:rPr lang="en-US" sz="2133" baseline="-25000" dirty="0"/>
              <a:t>2</a:t>
            </a:r>
          </a:p>
        </p:txBody>
      </p:sp>
      <p:sp>
        <p:nvSpPr>
          <p:cNvPr id="31" name="TextBox 30">
            <a:extLst>
              <a:ext uri="{FF2B5EF4-FFF2-40B4-BE49-F238E27FC236}">
                <a16:creationId xmlns:a16="http://schemas.microsoft.com/office/drawing/2014/main" id="{0EDB3CE5-9029-875F-4BEC-415D1B5D95AD}"/>
              </a:ext>
            </a:extLst>
          </p:cNvPr>
          <p:cNvSpPr txBox="1"/>
          <p:nvPr/>
        </p:nvSpPr>
        <p:spPr>
          <a:xfrm>
            <a:off x="10070834" y="3549209"/>
            <a:ext cx="1315963" cy="420564"/>
          </a:xfrm>
          <a:prstGeom prst="rect">
            <a:avLst/>
          </a:prstGeom>
          <a:noFill/>
        </p:spPr>
        <p:txBody>
          <a:bodyPr wrap="square" rtlCol="0">
            <a:spAutoFit/>
          </a:bodyPr>
          <a:lstStyle/>
          <a:p>
            <a:pPr algn="ctr"/>
            <a:r>
              <a:rPr lang="en-US" sz="2133" b="1" dirty="0"/>
              <a:t>Node 3</a:t>
            </a:r>
            <a:endParaRPr lang="en-US" sz="1601" b="1" dirty="0"/>
          </a:p>
        </p:txBody>
      </p:sp>
      <p:grpSp>
        <p:nvGrpSpPr>
          <p:cNvPr id="32" name="Group 31">
            <a:extLst>
              <a:ext uri="{FF2B5EF4-FFF2-40B4-BE49-F238E27FC236}">
                <a16:creationId xmlns:a16="http://schemas.microsoft.com/office/drawing/2014/main" id="{0DF1F989-9E9B-05D8-5612-D3D205913C59}"/>
              </a:ext>
            </a:extLst>
          </p:cNvPr>
          <p:cNvGrpSpPr/>
          <p:nvPr/>
        </p:nvGrpSpPr>
        <p:grpSpPr>
          <a:xfrm>
            <a:off x="4169385" y="3237782"/>
            <a:ext cx="2175941" cy="2063131"/>
            <a:chOff x="3793398" y="3267197"/>
            <a:chExt cx="2447934" cy="2321021"/>
          </a:xfrm>
        </p:grpSpPr>
        <p:pic>
          <p:nvPicPr>
            <p:cNvPr id="33" name="Graphic 32" descr="Satellite dish with solid fill">
              <a:extLst>
                <a:ext uri="{FF2B5EF4-FFF2-40B4-BE49-F238E27FC236}">
                  <a16:creationId xmlns:a16="http://schemas.microsoft.com/office/drawing/2014/main" id="{3B5F351D-E504-84F4-1200-13BB934DDB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3793398" y="3267197"/>
              <a:ext cx="914735" cy="914400"/>
            </a:xfrm>
            <a:prstGeom prst="rect">
              <a:avLst/>
            </a:prstGeom>
          </p:spPr>
        </p:pic>
        <p:sp>
          <p:nvSpPr>
            <p:cNvPr id="34" name="TextBox 33">
              <a:extLst>
                <a:ext uri="{FF2B5EF4-FFF2-40B4-BE49-F238E27FC236}">
                  <a16:creationId xmlns:a16="http://schemas.microsoft.com/office/drawing/2014/main" id="{F6454C8E-F907-A28C-9953-841E0AAB88C7}"/>
                </a:ext>
              </a:extLst>
            </p:cNvPr>
            <p:cNvSpPr txBox="1"/>
            <p:nvPr/>
          </p:nvSpPr>
          <p:spPr>
            <a:xfrm>
              <a:off x="4042277" y="4745824"/>
              <a:ext cx="2199055" cy="842394"/>
            </a:xfrm>
            <a:prstGeom prst="rect">
              <a:avLst/>
            </a:prstGeom>
            <a:noFill/>
          </p:spPr>
          <p:txBody>
            <a:bodyPr wrap="square">
              <a:spAutoFit/>
            </a:bodyPr>
            <a:lstStyle/>
            <a:p>
              <a:pPr algn="ctr"/>
              <a:r>
                <a:rPr lang="en-US" sz="2133" dirty="0"/>
                <a:t>Ground Station</a:t>
              </a:r>
            </a:p>
            <a:p>
              <a:pPr algn="ctr"/>
              <a:r>
                <a:rPr lang="en-US" sz="2133" b="1" dirty="0"/>
                <a:t>Node 2</a:t>
              </a:r>
            </a:p>
          </p:txBody>
        </p:sp>
      </p:grpSp>
      <p:sp>
        <p:nvSpPr>
          <p:cNvPr id="35" name="Rectangle 34">
            <a:extLst>
              <a:ext uri="{FF2B5EF4-FFF2-40B4-BE49-F238E27FC236}">
                <a16:creationId xmlns:a16="http://schemas.microsoft.com/office/drawing/2014/main" id="{AC3D73B6-02E7-ADB3-AC57-3E4DBBC446F8}"/>
              </a:ext>
            </a:extLst>
          </p:cNvPr>
          <p:cNvSpPr/>
          <p:nvPr/>
        </p:nvSpPr>
        <p:spPr>
          <a:xfrm>
            <a:off x="5188511" y="3527294"/>
            <a:ext cx="993767" cy="738664"/>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1" dirty="0"/>
              <a:t>Bell State Measure-ment</a:t>
            </a:r>
          </a:p>
        </p:txBody>
      </p:sp>
      <p:sp>
        <p:nvSpPr>
          <p:cNvPr id="36" name="Rectangle 35">
            <a:extLst>
              <a:ext uri="{FF2B5EF4-FFF2-40B4-BE49-F238E27FC236}">
                <a16:creationId xmlns:a16="http://schemas.microsoft.com/office/drawing/2014/main" id="{19ED4D8E-D5B1-C7CF-A6AB-ABA996199118}"/>
              </a:ext>
            </a:extLst>
          </p:cNvPr>
          <p:cNvSpPr/>
          <p:nvPr/>
        </p:nvSpPr>
        <p:spPr>
          <a:xfrm>
            <a:off x="7409267" y="3504681"/>
            <a:ext cx="1376439" cy="499423"/>
          </a:xfrm>
          <a:prstGeom prst="rect">
            <a:avLst/>
          </a:prstGeom>
          <a:solidFill>
            <a:schemeClr val="accent5">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1" dirty="0"/>
              <a:t>Entanglement Source</a:t>
            </a:r>
          </a:p>
        </p:txBody>
      </p:sp>
      <p:cxnSp>
        <p:nvCxnSpPr>
          <p:cNvPr id="37" name="Straight Arrow Connector 36">
            <a:extLst>
              <a:ext uri="{FF2B5EF4-FFF2-40B4-BE49-F238E27FC236}">
                <a16:creationId xmlns:a16="http://schemas.microsoft.com/office/drawing/2014/main" id="{51DF6737-C26A-00D5-6256-35F06FCC9CE9}"/>
              </a:ext>
            </a:extLst>
          </p:cNvPr>
          <p:cNvCxnSpPr>
            <a:cxnSpLocks/>
          </p:cNvCxnSpPr>
          <p:nvPr/>
        </p:nvCxnSpPr>
        <p:spPr>
          <a:xfrm>
            <a:off x="4623561" y="3594222"/>
            <a:ext cx="586521" cy="160172"/>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5EDB47C7-E238-69EA-CB7D-82509061AD11}"/>
              </a:ext>
            </a:extLst>
          </p:cNvPr>
          <p:cNvSpPr/>
          <p:nvPr/>
        </p:nvSpPr>
        <p:spPr>
          <a:xfrm>
            <a:off x="735524" y="3347995"/>
            <a:ext cx="2108110" cy="2163704"/>
          </a:xfrm>
          <a:prstGeom prst="ellipse">
            <a:avLst/>
          </a:pr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1" dirty="0"/>
          </a:p>
        </p:txBody>
      </p:sp>
      <p:sp>
        <p:nvSpPr>
          <p:cNvPr id="39" name="Oval 38">
            <a:extLst>
              <a:ext uri="{FF2B5EF4-FFF2-40B4-BE49-F238E27FC236}">
                <a16:creationId xmlns:a16="http://schemas.microsoft.com/office/drawing/2014/main" id="{F1CE5A0F-5A25-D039-A576-48CF4D37D776}"/>
              </a:ext>
            </a:extLst>
          </p:cNvPr>
          <p:cNvSpPr/>
          <p:nvPr/>
        </p:nvSpPr>
        <p:spPr>
          <a:xfrm>
            <a:off x="9985022" y="3066300"/>
            <a:ext cx="1361466" cy="1361466"/>
          </a:xfrm>
          <a:prstGeom prst="ellipse">
            <a:avLst/>
          </a:pr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1" dirty="0"/>
          </a:p>
        </p:txBody>
      </p:sp>
      <p:sp>
        <p:nvSpPr>
          <p:cNvPr id="40" name="Oval 39">
            <a:extLst>
              <a:ext uri="{FF2B5EF4-FFF2-40B4-BE49-F238E27FC236}">
                <a16:creationId xmlns:a16="http://schemas.microsoft.com/office/drawing/2014/main" id="{C6F8E652-736F-297B-7DB0-F01748897390}"/>
              </a:ext>
            </a:extLst>
          </p:cNvPr>
          <p:cNvSpPr/>
          <p:nvPr/>
        </p:nvSpPr>
        <p:spPr>
          <a:xfrm>
            <a:off x="4042573" y="2883528"/>
            <a:ext cx="2588424" cy="2588424"/>
          </a:xfrm>
          <a:prstGeom prst="ellipse">
            <a:avLst/>
          </a:prstGeom>
          <a:noFill/>
          <a:ln w="254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1" dirty="0"/>
          </a:p>
        </p:txBody>
      </p:sp>
      <p:sp>
        <p:nvSpPr>
          <p:cNvPr id="41" name="TextBox 40">
            <a:extLst>
              <a:ext uri="{FF2B5EF4-FFF2-40B4-BE49-F238E27FC236}">
                <a16:creationId xmlns:a16="http://schemas.microsoft.com/office/drawing/2014/main" id="{884C73A4-3C30-7E33-7336-E7654043C731}"/>
              </a:ext>
            </a:extLst>
          </p:cNvPr>
          <p:cNvSpPr txBox="1"/>
          <p:nvPr/>
        </p:nvSpPr>
        <p:spPr>
          <a:xfrm>
            <a:off x="8699968" y="4027271"/>
            <a:ext cx="1323889" cy="311175"/>
          </a:xfrm>
          <a:prstGeom prst="rect">
            <a:avLst/>
          </a:prstGeom>
          <a:noFill/>
        </p:spPr>
        <p:txBody>
          <a:bodyPr wrap="square">
            <a:spAutoFit/>
          </a:bodyPr>
          <a:lstStyle/>
          <a:p>
            <a:pPr algn="ctr"/>
            <a:r>
              <a:rPr lang="en-US" sz="2133" baseline="-25000" dirty="0"/>
              <a:t>(telecom fiber)</a:t>
            </a:r>
          </a:p>
        </p:txBody>
      </p:sp>
    </p:spTree>
    <p:extLst>
      <p:ext uri="{BB962C8B-B14F-4D97-AF65-F5344CB8AC3E}">
        <p14:creationId xmlns:p14="http://schemas.microsoft.com/office/powerpoint/2010/main" val="4240506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4E70B237-7E10-46F0-AB4C-9EF3342D2F4F}"/>
              </a:ext>
            </a:extLst>
          </p:cNvPr>
          <p:cNvSpPr/>
          <p:nvPr/>
        </p:nvSpPr>
        <p:spPr>
          <a:xfrm rot="16200000">
            <a:off x="5888100" y="-4668140"/>
            <a:ext cx="415800" cy="12192000"/>
          </a:xfrm>
          <a:prstGeom prst="arc">
            <a:avLst>
              <a:gd name="adj1" fmla="val 16200000"/>
              <a:gd name="adj2" fmla="val 5402140"/>
            </a:avLst>
          </a:pr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2BC8A6A1-3223-4C3A-9D61-979C24BBF7E0}"/>
              </a:ext>
            </a:extLst>
          </p:cNvPr>
          <p:cNvSpPr/>
          <p:nvPr/>
        </p:nvSpPr>
        <p:spPr>
          <a:xfrm>
            <a:off x="1418086" y="1443035"/>
            <a:ext cx="11551956" cy="4401205"/>
          </a:xfrm>
          <a:prstGeom prst="rect">
            <a:avLst/>
          </a:prstGeom>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a:ln>
                  <a:noFill/>
                </a:ln>
                <a:effectLst/>
                <a:uLnTx/>
                <a:uFillTx/>
                <a:latin typeface="Calibri" panose="020F0502020204030204"/>
                <a:ea typeface="+mn-ea"/>
                <a:cs typeface="+mn-cs"/>
              </a:rPr>
              <a:t>Overview</a:t>
            </a:r>
          </a:p>
          <a:p>
            <a:pPr marL="514350" indent="-514350">
              <a:buFontTx/>
              <a:buAutoNum type="arabicPeriod"/>
              <a:defRPr/>
            </a:pPr>
            <a:r>
              <a:rPr kumimoji="0" lang="en-US" sz="4000" b="0" i="0" u="none" strike="noStrike" kern="1200" cap="none" spc="0" normalizeH="0" baseline="0" noProof="0" dirty="0">
                <a:ln>
                  <a:noFill/>
                </a:ln>
                <a:effectLst/>
                <a:uLnTx/>
                <a:uFillTx/>
                <a:latin typeface="Calibri" panose="020F0502020204030204"/>
                <a:ea typeface="+mn-ea"/>
                <a:cs typeface="+mn-cs"/>
              </a:rPr>
              <a:t>Memory-enhanced quantum networking</a:t>
            </a:r>
          </a:p>
          <a:p>
            <a:pPr marL="514350" indent="-514350">
              <a:buFontTx/>
              <a:buAutoNum type="arabicPeriod"/>
              <a:defRPr/>
            </a:pPr>
            <a:r>
              <a:rPr kumimoji="0" lang="en-US" sz="4000" b="0" i="0" u="none" strike="noStrike" kern="1200" cap="none" spc="0" normalizeH="0" baseline="0" noProof="0" dirty="0">
                <a:ln>
                  <a:noFill/>
                </a:ln>
                <a:effectLst/>
                <a:uLnTx/>
                <a:uFillTx/>
                <a:latin typeface="Calibri" panose="020F0502020204030204"/>
                <a:ea typeface="+mn-ea"/>
                <a:cs typeface="+mn-cs"/>
              </a:rPr>
              <a:t>Problem with fibers</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a:ln>
                  <a:noFill/>
                </a:ln>
                <a:effectLst/>
                <a:uLnTx/>
                <a:uFillTx/>
                <a:latin typeface="Calibri" panose="020F0502020204030204"/>
                <a:ea typeface="+mn-ea"/>
                <a:cs typeface="+mn-cs"/>
              </a:rPr>
              <a:t>Hybrid network</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F81133B6-C68A-4DFB-A657-7CB2B41922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014"/>
            <a:ext cx="12192000" cy="1425924"/>
          </a:xfrm>
          <a:prstGeom prst="rect">
            <a:avLst/>
          </a:prstGeom>
        </p:spPr>
      </p:pic>
      <p:sp>
        <p:nvSpPr>
          <p:cNvPr id="43" name="Rectangle 42">
            <a:extLst>
              <a:ext uri="{FF2B5EF4-FFF2-40B4-BE49-F238E27FC236}">
                <a16:creationId xmlns:a16="http://schemas.microsoft.com/office/drawing/2014/main" id="{E17E507C-B776-4A6A-ADB3-5CAEA4E08157}"/>
              </a:ext>
            </a:extLst>
          </p:cNvPr>
          <p:cNvSpPr/>
          <p:nvPr/>
        </p:nvSpPr>
        <p:spPr>
          <a:xfrm>
            <a:off x="0" y="286529"/>
            <a:ext cx="12192000" cy="819186"/>
          </a:xfrm>
          <a:prstGeom prst="rect">
            <a:avLst/>
          </a:prstGeom>
          <a:solidFill>
            <a:srgbClr val="1329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Summary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7253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AA6E-3759-F84C-82E1-73942013F402}"/>
              </a:ext>
            </a:extLst>
          </p:cNvPr>
          <p:cNvSpPr>
            <a:spLocks noGrp="1"/>
          </p:cNvSpPr>
          <p:nvPr>
            <p:ph type="title"/>
          </p:nvPr>
        </p:nvSpPr>
        <p:spPr/>
        <p:txBody>
          <a:bodyPr/>
          <a:lstStyle/>
          <a:p>
            <a:r>
              <a:rPr lang="en-US" dirty="0"/>
              <a:t>Current Quantum Networks</a:t>
            </a:r>
          </a:p>
        </p:txBody>
      </p:sp>
      <p:sp>
        <p:nvSpPr>
          <p:cNvPr id="23" name="Rectangle 22">
            <a:extLst>
              <a:ext uri="{FF2B5EF4-FFF2-40B4-BE49-F238E27FC236}">
                <a16:creationId xmlns:a16="http://schemas.microsoft.com/office/drawing/2014/main" id="{045A2273-162C-B84E-98A7-D9615EE0EC53}"/>
              </a:ext>
            </a:extLst>
          </p:cNvPr>
          <p:cNvSpPr/>
          <p:nvPr/>
        </p:nvSpPr>
        <p:spPr>
          <a:xfrm>
            <a:off x="173426" y="1431934"/>
            <a:ext cx="2829667" cy="13841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288F3714-A21F-544F-8DBA-8E135E14C996}"/>
              </a:ext>
            </a:extLst>
          </p:cNvPr>
          <p:cNvSpPr txBox="1"/>
          <p:nvPr/>
        </p:nvSpPr>
        <p:spPr>
          <a:xfrm>
            <a:off x="350379" y="6488668"/>
            <a:ext cx="21179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Fiber Optic Cable</a:t>
            </a:r>
          </a:p>
        </p:txBody>
      </p:sp>
      <p:sp>
        <p:nvSpPr>
          <p:cNvPr id="42" name="TextBox 41">
            <a:extLst>
              <a:ext uri="{FF2B5EF4-FFF2-40B4-BE49-F238E27FC236}">
                <a16:creationId xmlns:a16="http://schemas.microsoft.com/office/drawing/2014/main" id="{F139BC72-6DF6-BA4E-98C5-AE1B96B5B484}"/>
              </a:ext>
            </a:extLst>
          </p:cNvPr>
          <p:cNvSpPr txBox="1"/>
          <p:nvPr/>
        </p:nvSpPr>
        <p:spPr>
          <a:xfrm>
            <a:off x="2321634" y="5904543"/>
            <a:ext cx="16090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QUIUC-Net (QLAN)</a:t>
            </a:r>
          </a:p>
        </p:txBody>
      </p:sp>
      <p:sp>
        <p:nvSpPr>
          <p:cNvPr id="61" name="Freeform 60">
            <a:extLst>
              <a:ext uri="{FF2B5EF4-FFF2-40B4-BE49-F238E27FC236}">
                <a16:creationId xmlns:a16="http://schemas.microsoft.com/office/drawing/2014/main" id="{792D4F6D-522B-9C4E-9A82-99E53DF1CFAD}"/>
              </a:ext>
            </a:extLst>
          </p:cNvPr>
          <p:cNvSpPr/>
          <p:nvPr/>
        </p:nvSpPr>
        <p:spPr>
          <a:xfrm>
            <a:off x="2375063" y="5706319"/>
            <a:ext cx="275540" cy="428263"/>
          </a:xfrm>
          <a:custGeom>
            <a:avLst/>
            <a:gdLst>
              <a:gd name="connsiteX0" fmla="*/ 9322 w 275540"/>
              <a:gd name="connsiteY0" fmla="*/ 428263 h 428263"/>
              <a:gd name="connsiteX1" fmla="*/ 32471 w 275540"/>
              <a:gd name="connsiteY1" fmla="*/ 185195 h 428263"/>
              <a:gd name="connsiteX2" fmla="*/ 275540 w 275540"/>
              <a:gd name="connsiteY2" fmla="*/ 0 h 428263"/>
            </a:gdLst>
            <a:ahLst/>
            <a:cxnLst>
              <a:cxn ang="0">
                <a:pos x="connsiteX0" y="connsiteY0"/>
              </a:cxn>
              <a:cxn ang="0">
                <a:pos x="connsiteX1" y="connsiteY1"/>
              </a:cxn>
              <a:cxn ang="0">
                <a:pos x="connsiteX2" y="connsiteY2"/>
              </a:cxn>
            </a:cxnLst>
            <a:rect l="l" t="t" r="r" b="b"/>
            <a:pathLst>
              <a:path w="275540" h="428263">
                <a:moveTo>
                  <a:pt x="9322" y="428263"/>
                </a:moveTo>
                <a:cubicBezTo>
                  <a:pt x="-1289" y="342417"/>
                  <a:pt x="-11899" y="256572"/>
                  <a:pt x="32471" y="185195"/>
                </a:cubicBezTo>
                <a:cubicBezTo>
                  <a:pt x="76841" y="113818"/>
                  <a:pt x="176190" y="56909"/>
                  <a:pt x="275540"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61">
            <a:extLst>
              <a:ext uri="{FF2B5EF4-FFF2-40B4-BE49-F238E27FC236}">
                <a16:creationId xmlns:a16="http://schemas.microsoft.com/office/drawing/2014/main" id="{73E2B030-5D4E-6D45-A50D-7372B3F6ECB1}"/>
              </a:ext>
            </a:extLst>
          </p:cNvPr>
          <p:cNvSpPr/>
          <p:nvPr/>
        </p:nvSpPr>
        <p:spPr>
          <a:xfrm>
            <a:off x="2789499" y="5706319"/>
            <a:ext cx="925974" cy="162046"/>
          </a:xfrm>
          <a:custGeom>
            <a:avLst/>
            <a:gdLst>
              <a:gd name="connsiteX0" fmla="*/ 0 w 925974"/>
              <a:gd name="connsiteY0" fmla="*/ 0 h 162046"/>
              <a:gd name="connsiteX1" fmla="*/ 405114 w 925974"/>
              <a:gd name="connsiteY1" fmla="*/ 104172 h 162046"/>
              <a:gd name="connsiteX2" fmla="*/ 740779 w 925974"/>
              <a:gd name="connsiteY2" fmla="*/ 69448 h 162046"/>
              <a:gd name="connsiteX3" fmla="*/ 925974 w 925974"/>
              <a:gd name="connsiteY3" fmla="*/ 162046 h 162046"/>
            </a:gdLst>
            <a:ahLst/>
            <a:cxnLst>
              <a:cxn ang="0">
                <a:pos x="connsiteX0" y="connsiteY0"/>
              </a:cxn>
              <a:cxn ang="0">
                <a:pos x="connsiteX1" y="connsiteY1"/>
              </a:cxn>
              <a:cxn ang="0">
                <a:pos x="connsiteX2" y="connsiteY2"/>
              </a:cxn>
              <a:cxn ang="0">
                <a:pos x="connsiteX3" y="connsiteY3"/>
              </a:cxn>
            </a:cxnLst>
            <a:rect l="l" t="t" r="r" b="b"/>
            <a:pathLst>
              <a:path w="925974" h="162046">
                <a:moveTo>
                  <a:pt x="0" y="0"/>
                </a:moveTo>
                <a:cubicBezTo>
                  <a:pt x="140825" y="46298"/>
                  <a:pt x="281651" y="92597"/>
                  <a:pt x="405114" y="104172"/>
                </a:cubicBezTo>
                <a:cubicBezTo>
                  <a:pt x="528577" y="115747"/>
                  <a:pt x="653969" y="59802"/>
                  <a:pt x="740779" y="69448"/>
                </a:cubicBezTo>
                <a:cubicBezTo>
                  <a:pt x="827589" y="79094"/>
                  <a:pt x="876781" y="120570"/>
                  <a:pt x="925974" y="162046"/>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62">
            <a:extLst>
              <a:ext uri="{FF2B5EF4-FFF2-40B4-BE49-F238E27FC236}">
                <a16:creationId xmlns:a16="http://schemas.microsoft.com/office/drawing/2014/main" id="{E2E21437-93EB-A342-83A7-4B8F15C6F999}"/>
              </a:ext>
            </a:extLst>
          </p:cNvPr>
          <p:cNvSpPr/>
          <p:nvPr/>
        </p:nvSpPr>
        <p:spPr>
          <a:xfrm>
            <a:off x="3368233" y="5984111"/>
            <a:ext cx="381964" cy="706056"/>
          </a:xfrm>
          <a:custGeom>
            <a:avLst/>
            <a:gdLst>
              <a:gd name="connsiteX0" fmla="*/ 381964 w 381964"/>
              <a:gd name="connsiteY0" fmla="*/ 0 h 706056"/>
              <a:gd name="connsiteX1" fmla="*/ 277792 w 381964"/>
              <a:gd name="connsiteY1" fmla="*/ 439838 h 706056"/>
              <a:gd name="connsiteX2" fmla="*/ 0 w 381964"/>
              <a:gd name="connsiteY2" fmla="*/ 706056 h 706056"/>
            </a:gdLst>
            <a:ahLst/>
            <a:cxnLst>
              <a:cxn ang="0">
                <a:pos x="connsiteX0" y="connsiteY0"/>
              </a:cxn>
              <a:cxn ang="0">
                <a:pos x="connsiteX1" y="connsiteY1"/>
              </a:cxn>
              <a:cxn ang="0">
                <a:pos x="connsiteX2" y="connsiteY2"/>
              </a:cxn>
            </a:cxnLst>
            <a:rect l="l" t="t" r="r" b="b"/>
            <a:pathLst>
              <a:path w="381964" h="706056">
                <a:moveTo>
                  <a:pt x="381964" y="0"/>
                </a:moveTo>
                <a:cubicBezTo>
                  <a:pt x="361708" y="161081"/>
                  <a:pt x="341453" y="322162"/>
                  <a:pt x="277792" y="439838"/>
                </a:cubicBezTo>
                <a:cubicBezTo>
                  <a:pt x="214131" y="557514"/>
                  <a:pt x="107065" y="631785"/>
                  <a:pt x="0" y="706056"/>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63">
            <a:extLst>
              <a:ext uri="{FF2B5EF4-FFF2-40B4-BE49-F238E27FC236}">
                <a16:creationId xmlns:a16="http://schemas.microsoft.com/office/drawing/2014/main" id="{9825A613-14BA-5848-987A-66BED348B067}"/>
              </a:ext>
            </a:extLst>
          </p:cNvPr>
          <p:cNvSpPr/>
          <p:nvPr/>
        </p:nvSpPr>
        <p:spPr>
          <a:xfrm>
            <a:off x="2405681" y="6166908"/>
            <a:ext cx="812081" cy="557983"/>
          </a:xfrm>
          <a:custGeom>
            <a:avLst/>
            <a:gdLst>
              <a:gd name="connsiteX0" fmla="*/ 821803 w 821803"/>
              <a:gd name="connsiteY0" fmla="*/ 497711 h 497711"/>
              <a:gd name="connsiteX1" fmla="*/ 474563 w 821803"/>
              <a:gd name="connsiteY1" fmla="*/ 370390 h 497711"/>
              <a:gd name="connsiteX2" fmla="*/ 208345 w 821803"/>
              <a:gd name="connsiteY2" fmla="*/ 127321 h 497711"/>
              <a:gd name="connsiteX3" fmla="*/ 0 w 821803"/>
              <a:gd name="connsiteY3" fmla="*/ 0 h 497711"/>
            </a:gdLst>
            <a:ahLst/>
            <a:cxnLst>
              <a:cxn ang="0">
                <a:pos x="connsiteX0" y="connsiteY0"/>
              </a:cxn>
              <a:cxn ang="0">
                <a:pos x="connsiteX1" y="connsiteY1"/>
              </a:cxn>
              <a:cxn ang="0">
                <a:pos x="connsiteX2" y="connsiteY2"/>
              </a:cxn>
              <a:cxn ang="0">
                <a:pos x="connsiteX3" y="connsiteY3"/>
              </a:cxn>
            </a:cxnLst>
            <a:rect l="l" t="t" r="r" b="b"/>
            <a:pathLst>
              <a:path w="821803" h="497711">
                <a:moveTo>
                  <a:pt x="821803" y="497711"/>
                </a:moveTo>
                <a:cubicBezTo>
                  <a:pt x="699304" y="464916"/>
                  <a:pt x="576806" y="432122"/>
                  <a:pt x="474563" y="370390"/>
                </a:cubicBezTo>
                <a:cubicBezTo>
                  <a:pt x="372320" y="308658"/>
                  <a:pt x="287439" y="189053"/>
                  <a:pt x="208345" y="127321"/>
                </a:cubicBezTo>
                <a:cubicBezTo>
                  <a:pt x="129251" y="65589"/>
                  <a:pt x="64625" y="32794"/>
                  <a:pt x="0"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A738A0BA-31A5-7048-BFE5-B2C8F0AE4EB7}"/>
              </a:ext>
            </a:extLst>
          </p:cNvPr>
          <p:cNvSpPr/>
          <p:nvPr/>
        </p:nvSpPr>
        <p:spPr>
          <a:xfrm>
            <a:off x="2279562" y="6096428"/>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499BE216-8FC2-2A42-B0C5-762D9A6B9B6E}"/>
              </a:ext>
            </a:extLst>
          </p:cNvPr>
          <p:cNvSpPr/>
          <p:nvPr/>
        </p:nvSpPr>
        <p:spPr>
          <a:xfrm>
            <a:off x="2651880" y="5614781"/>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B891D2A9-0F0D-C44E-8A22-F1C6C93DD82D}"/>
              </a:ext>
            </a:extLst>
          </p:cNvPr>
          <p:cNvSpPr/>
          <p:nvPr/>
        </p:nvSpPr>
        <p:spPr>
          <a:xfrm>
            <a:off x="3227058" y="6611905"/>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E03F21B6-0087-9346-B666-83D779F160F7}"/>
              </a:ext>
            </a:extLst>
          </p:cNvPr>
          <p:cNvSpPr/>
          <p:nvPr/>
        </p:nvSpPr>
        <p:spPr>
          <a:xfrm>
            <a:off x="3670450" y="5855616"/>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6FCEE330-25ED-7F45-84A8-ADE7DBEFBD8E}"/>
              </a:ext>
            </a:extLst>
          </p:cNvPr>
          <p:cNvSpPr txBox="1"/>
          <p:nvPr/>
        </p:nvSpPr>
        <p:spPr>
          <a:xfrm>
            <a:off x="-30617" y="2175409"/>
            <a:ext cx="21162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Fiber Optic Quantum Link</a:t>
            </a:r>
          </a:p>
        </p:txBody>
      </p:sp>
      <p:cxnSp>
        <p:nvCxnSpPr>
          <p:cNvPr id="69" name="Straight Connector 68">
            <a:extLst>
              <a:ext uri="{FF2B5EF4-FFF2-40B4-BE49-F238E27FC236}">
                <a16:creationId xmlns:a16="http://schemas.microsoft.com/office/drawing/2014/main" id="{DE5F81D5-FB79-4A4E-9626-A83DA9A955AF}"/>
              </a:ext>
            </a:extLst>
          </p:cNvPr>
          <p:cNvCxnSpPr>
            <a:cxnSpLocks/>
          </p:cNvCxnSpPr>
          <p:nvPr/>
        </p:nvCxnSpPr>
        <p:spPr>
          <a:xfrm>
            <a:off x="1796698" y="2398427"/>
            <a:ext cx="110912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17327F4C-9AB1-8040-BDBC-EEA310F05983}"/>
              </a:ext>
            </a:extLst>
          </p:cNvPr>
          <p:cNvSpPr txBox="1"/>
          <p:nvPr/>
        </p:nvSpPr>
        <p:spPr>
          <a:xfrm>
            <a:off x="10390198" y="5703044"/>
            <a:ext cx="16090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Chicago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QLAN)</a:t>
            </a:r>
          </a:p>
        </p:txBody>
      </p:sp>
      <p:sp>
        <p:nvSpPr>
          <p:cNvPr id="82" name="Freeform 81">
            <a:extLst>
              <a:ext uri="{FF2B5EF4-FFF2-40B4-BE49-F238E27FC236}">
                <a16:creationId xmlns:a16="http://schemas.microsoft.com/office/drawing/2014/main" id="{959B2D67-F445-9A4A-96B7-F74CC2AFC7AB}"/>
              </a:ext>
            </a:extLst>
          </p:cNvPr>
          <p:cNvSpPr/>
          <p:nvPr/>
        </p:nvSpPr>
        <p:spPr>
          <a:xfrm>
            <a:off x="10466487" y="5504820"/>
            <a:ext cx="275540" cy="428263"/>
          </a:xfrm>
          <a:custGeom>
            <a:avLst/>
            <a:gdLst>
              <a:gd name="connsiteX0" fmla="*/ 9322 w 275540"/>
              <a:gd name="connsiteY0" fmla="*/ 428263 h 428263"/>
              <a:gd name="connsiteX1" fmla="*/ 32471 w 275540"/>
              <a:gd name="connsiteY1" fmla="*/ 185195 h 428263"/>
              <a:gd name="connsiteX2" fmla="*/ 275540 w 275540"/>
              <a:gd name="connsiteY2" fmla="*/ 0 h 428263"/>
            </a:gdLst>
            <a:ahLst/>
            <a:cxnLst>
              <a:cxn ang="0">
                <a:pos x="connsiteX0" y="connsiteY0"/>
              </a:cxn>
              <a:cxn ang="0">
                <a:pos x="connsiteX1" y="connsiteY1"/>
              </a:cxn>
              <a:cxn ang="0">
                <a:pos x="connsiteX2" y="connsiteY2"/>
              </a:cxn>
            </a:cxnLst>
            <a:rect l="l" t="t" r="r" b="b"/>
            <a:pathLst>
              <a:path w="275540" h="428263">
                <a:moveTo>
                  <a:pt x="9322" y="428263"/>
                </a:moveTo>
                <a:cubicBezTo>
                  <a:pt x="-1289" y="342417"/>
                  <a:pt x="-11899" y="256572"/>
                  <a:pt x="32471" y="185195"/>
                </a:cubicBezTo>
                <a:cubicBezTo>
                  <a:pt x="76841" y="113818"/>
                  <a:pt x="176190" y="56909"/>
                  <a:pt x="275540"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F2A68CD3-1EEF-964D-BE9C-D4A8C3360061}"/>
              </a:ext>
            </a:extLst>
          </p:cNvPr>
          <p:cNvSpPr/>
          <p:nvPr/>
        </p:nvSpPr>
        <p:spPr>
          <a:xfrm>
            <a:off x="10880923" y="5504820"/>
            <a:ext cx="925974" cy="162046"/>
          </a:xfrm>
          <a:custGeom>
            <a:avLst/>
            <a:gdLst>
              <a:gd name="connsiteX0" fmla="*/ 0 w 925974"/>
              <a:gd name="connsiteY0" fmla="*/ 0 h 162046"/>
              <a:gd name="connsiteX1" fmla="*/ 405114 w 925974"/>
              <a:gd name="connsiteY1" fmla="*/ 104172 h 162046"/>
              <a:gd name="connsiteX2" fmla="*/ 740779 w 925974"/>
              <a:gd name="connsiteY2" fmla="*/ 69448 h 162046"/>
              <a:gd name="connsiteX3" fmla="*/ 925974 w 925974"/>
              <a:gd name="connsiteY3" fmla="*/ 162046 h 162046"/>
            </a:gdLst>
            <a:ahLst/>
            <a:cxnLst>
              <a:cxn ang="0">
                <a:pos x="connsiteX0" y="connsiteY0"/>
              </a:cxn>
              <a:cxn ang="0">
                <a:pos x="connsiteX1" y="connsiteY1"/>
              </a:cxn>
              <a:cxn ang="0">
                <a:pos x="connsiteX2" y="connsiteY2"/>
              </a:cxn>
              <a:cxn ang="0">
                <a:pos x="connsiteX3" y="connsiteY3"/>
              </a:cxn>
            </a:cxnLst>
            <a:rect l="l" t="t" r="r" b="b"/>
            <a:pathLst>
              <a:path w="925974" h="162046">
                <a:moveTo>
                  <a:pt x="0" y="0"/>
                </a:moveTo>
                <a:cubicBezTo>
                  <a:pt x="140825" y="46298"/>
                  <a:pt x="281651" y="92597"/>
                  <a:pt x="405114" y="104172"/>
                </a:cubicBezTo>
                <a:cubicBezTo>
                  <a:pt x="528577" y="115747"/>
                  <a:pt x="653969" y="59802"/>
                  <a:pt x="740779" y="69448"/>
                </a:cubicBezTo>
                <a:cubicBezTo>
                  <a:pt x="827589" y="79094"/>
                  <a:pt x="876781" y="120570"/>
                  <a:pt x="925974" y="162046"/>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Freeform 83">
            <a:extLst>
              <a:ext uri="{FF2B5EF4-FFF2-40B4-BE49-F238E27FC236}">
                <a16:creationId xmlns:a16="http://schemas.microsoft.com/office/drawing/2014/main" id="{EB03DDE9-8938-5443-BEC5-F59CD2ABEC72}"/>
              </a:ext>
            </a:extLst>
          </p:cNvPr>
          <p:cNvSpPr/>
          <p:nvPr/>
        </p:nvSpPr>
        <p:spPr>
          <a:xfrm>
            <a:off x="11459657" y="5782612"/>
            <a:ext cx="381964" cy="706056"/>
          </a:xfrm>
          <a:custGeom>
            <a:avLst/>
            <a:gdLst>
              <a:gd name="connsiteX0" fmla="*/ 381964 w 381964"/>
              <a:gd name="connsiteY0" fmla="*/ 0 h 706056"/>
              <a:gd name="connsiteX1" fmla="*/ 277792 w 381964"/>
              <a:gd name="connsiteY1" fmla="*/ 439838 h 706056"/>
              <a:gd name="connsiteX2" fmla="*/ 0 w 381964"/>
              <a:gd name="connsiteY2" fmla="*/ 706056 h 706056"/>
            </a:gdLst>
            <a:ahLst/>
            <a:cxnLst>
              <a:cxn ang="0">
                <a:pos x="connsiteX0" y="connsiteY0"/>
              </a:cxn>
              <a:cxn ang="0">
                <a:pos x="connsiteX1" y="connsiteY1"/>
              </a:cxn>
              <a:cxn ang="0">
                <a:pos x="connsiteX2" y="connsiteY2"/>
              </a:cxn>
            </a:cxnLst>
            <a:rect l="l" t="t" r="r" b="b"/>
            <a:pathLst>
              <a:path w="381964" h="706056">
                <a:moveTo>
                  <a:pt x="381964" y="0"/>
                </a:moveTo>
                <a:cubicBezTo>
                  <a:pt x="361708" y="161081"/>
                  <a:pt x="341453" y="322162"/>
                  <a:pt x="277792" y="439838"/>
                </a:cubicBezTo>
                <a:cubicBezTo>
                  <a:pt x="214131" y="557514"/>
                  <a:pt x="107065" y="631785"/>
                  <a:pt x="0" y="706056"/>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B95408E6-741F-EB43-ACA9-9E05473436D0}"/>
              </a:ext>
            </a:extLst>
          </p:cNvPr>
          <p:cNvSpPr/>
          <p:nvPr/>
        </p:nvSpPr>
        <p:spPr>
          <a:xfrm>
            <a:off x="10497105" y="5965409"/>
            <a:ext cx="812081" cy="557983"/>
          </a:xfrm>
          <a:custGeom>
            <a:avLst/>
            <a:gdLst>
              <a:gd name="connsiteX0" fmla="*/ 821803 w 821803"/>
              <a:gd name="connsiteY0" fmla="*/ 497711 h 497711"/>
              <a:gd name="connsiteX1" fmla="*/ 474563 w 821803"/>
              <a:gd name="connsiteY1" fmla="*/ 370390 h 497711"/>
              <a:gd name="connsiteX2" fmla="*/ 208345 w 821803"/>
              <a:gd name="connsiteY2" fmla="*/ 127321 h 497711"/>
              <a:gd name="connsiteX3" fmla="*/ 0 w 821803"/>
              <a:gd name="connsiteY3" fmla="*/ 0 h 497711"/>
            </a:gdLst>
            <a:ahLst/>
            <a:cxnLst>
              <a:cxn ang="0">
                <a:pos x="connsiteX0" y="connsiteY0"/>
              </a:cxn>
              <a:cxn ang="0">
                <a:pos x="connsiteX1" y="connsiteY1"/>
              </a:cxn>
              <a:cxn ang="0">
                <a:pos x="connsiteX2" y="connsiteY2"/>
              </a:cxn>
              <a:cxn ang="0">
                <a:pos x="connsiteX3" y="connsiteY3"/>
              </a:cxn>
            </a:cxnLst>
            <a:rect l="l" t="t" r="r" b="b"/>
            <a:pathLst>
              <a:path w="821803" h="497711">
                <a:moveTo>
                  <a:pt x="821803" y="497711"/>
                </a:moveTo>
                <a:cubicBezTo>
                  <a:pt x="699304" y="464916"/>
                  <a:pt x="576806" y="432122"/>
                  <a:pt x="474563" y="370390"/>
                </a:cubicBezTo>
                <a:cubicBezTo>
                  <a:pt x="372320" y="308658"/>
                  <a:pt x="287439" y="189053"/>
                  <a:pt x="208345" y="127321"/>
                </a:cubicBezTo>
                <a:cubicBezTo>
                  <a:pt x="129251" y="65589"/>
                  <a:pt x="64625" y="32794"/>
                  <a:pt x="0"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407F0E48-A5BB-F849-913D-16DB3B299D59}"/>
              </a:ext>
            </a:extLst>
          </p:cNvPr>
          <p:cNvSpPr txBox="1"/>
          <p:nvPr/>
        </p:nvSpPr>
        <p:spPr>
          <a:xfrm>
            <a:off x="9643045" y="4961047"/>
            <a:ext cx="21179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Fiber Optic Cable</a:t>
            </a:r>
          </a:p>
        </p:txBody>
      </p:sp>
      <p:sp>
        <p:nvSpPr>
          <p:cNvPr id="87" name="Oval 86">
            <a:extLst>
              <a:ext uri="{FF2B5EF4-FFF2-40B4-BE49-F238E27FC236}">
                <a16:creationId xmlns:a16="http://schemas.microsoft.com/office/drawing/2014/main" id="{3A4A1B59-4F7B-8140-9C99-C77C12044AD0}"/>
              </a:ext>
            </a:extLst>
          </p:cNvPr>
          <p:cNvSpPr/>
          <p:nvPr/>
        </p:nvSpPr>
        <p:spPr>
          <a:xfrm>
            <a:off x="10743304" y="5413282"/>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C278785A-9840-BE41-9313-1B9988A82F8D}"/>
              </a:ext>
            </a:extLst>
          </p:cNvPr>
          <p:cNvSpPr/>
          <p:nvPr/>
        </p:nvSpPr>
        <p:spPr>
          <a:xfrm>
            <a:off x="11318482" y="6410406"/>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4C045759-E98A-E14B-AE1B-58BF62EC3A85}"/>
              </a:ext>
            </a:extLst>
          </p:cNvPr>
          <p:cNvSpPr/>
          <p:nvPr/>
        </p:nvSpPr>
        <p:spPr>
          <a:xfrm>
            <a:off x="11761874" y="5654117"/>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D278FB6C-64A3-9B49-98AD-5A93BE0EB65D}"/>
              </a:ext>
            </a:extLst>
          </p:cNvPr>
          <p:cNvSpPr/>
          <p:nvPr/>
        </p:nvSpPr>
        <p:spPr>
          <a:xfrm>
            <a:off x="10370986" y="5894929"/>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5418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87A27F-C81C-7749-8F87-DC04CC8A7B5C}"/>
              </a:ext>
            </a:extLst>
          </p:cNvPr>
          <p:cNvSpPr>
            <a:spLocks noGrp="1"/>
          </p:cNvSpPr>
          <p:nvPr>
            <p:ph type="sldNum" sz="quarter" idx="12"/>
          </p:nvPr>
        </p:nvSpPr>
        <p:spPr/>
        <p:txBody>
          <a:bodyPr/>
          <a:lstStyle/>
          <a:p>
            <a:fld id="{398B71F6-63FF-495C-992E-40FB3D909B9B}" type="slidenum">
              <a:rPr lang="en-US" smtClean="0"/>
              <a:t>6</a:t>
            </a:fld>
            <a:endParaRPr lang="en-US"/>
          </a:p>
        </p:txBody>
      </p:sp>
      <p:sp>
        <p:nvSpPr>
          <p:cNvPr id="3" name="Title 2">
            <a:extLst>
              <a:ext uri="{FF2B5EF4-FFF2-40B4-BE49-F238E27FC236}">
                <a16:creationId xmlns:a16="http://schemas.microsoft.com/office/drawing/2014/main" id="{8525AEF3-1A92-EA46-ACA4-487F3F03A900}"/>
              </a:ext>
            </a:extLst>
          </p:cNvPr>
          <p:cNvSpPr>
            <a:spLocks noGrp="1"/>
          </p:cNvSpPr>
          <p:nvPr>
            <p:ph type="title"/>
          </p:nvPr>
        </p:nvSpPr>
        <p:spPr/>
        <p:txBody>
          <a:bodyPr/>
          <a:lstStyle/>
          <a:p>
            <a:r>
              <a:rPr lang="en-US" dirty="0"/>
              <a:t>QUIUC-Net Network Schematic</a:t>
            </a:r>
          </a:p>
        </p:txBody>
      </p:sp>
      <p:pic>
        <p:nvPicPr>
          <p:cNvPr id="5" name="Picture 4">
            <a:extLst>
              <a:ext uri="{FF2B5EF4-FFF2-40B4-BE49-F238E27FC236}">
                <a16:creationId xmlns:a16="http://schemas.microsoft.com/office/drawing/2014/main" id="{148AF779-4213-2944-B0D1-CCE98C464F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1381" y="1193617"/>
            <a:ext cx="6329234" cy="5527858"/>
          </a:xfrm>
          <a:prstGeom prst="rect">
            <a:avLst/>
          </a:prstGeom>
        </p:spPr>
      </p:pic>
    </p:spTree>
    <p:extLst>
      <p:ext uri="{BB962C8B-B14F-4D97-AF65-F5344CB8AC3E}">
        <p14:creationId xmlns:p14="http://schemas.microsoft.com/office/powerpoint/2010/main" val="3234898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AA6E-3759-F84C-82E1-73942013F402}"/>
              </a:ext>
            </a:extLst>
          </p:cNvPr>
          <p:cNvSpPr>
            <a:spLocks noGrp="1"/>
          </p:cNvSpPr>
          <p:nvPr>
            <p:ph type="title"/>
          </p:nvPr>
        </p:nvSpPr>
        <p:spPr/>
        <p:txBody>
          <a:bodyPr/>
          <a:lstStyle/>
          <a:p>
            <a:r>
              <a:rPr lang="en-US" dirty="0"/>
              <a:t>Urbana-Chicago Fiber Link</a:t>
            </a:r>
          </a:p>
        </p:txBody>
      </p:sp>
      <p:sp>
        <p:nvSpPr>
          <p:cNvPr id="23" name="Rectangle 22">
            <a:extLst>
              <a:ext uri="{FF2B5EF4-FFF2-40B4-BE49-F238E27FC236}">
                <a16:creationId xmlns:a16="http://schemas.microsoft.com/office/drawing/2014/main" id="{045A2273-162C-B84E-98A7-D9615EE0EC53}"/>
              </a:ext>
            </a:extLst>
          </p:cNvPr>
          <p:cNvSpPr/>
          <p:nvPr/>
        </p:nvSpPr>
        <p:spPr>
          <a:xfrm>
            <a:off x="173426" y="1431934"/>
            <a:ext cx="2829667" cy="13841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288F3714-A21F-544F-8DBA-8E135E14C996}"/>
              </a:ext>
            </a:extLst>
          </p:cNvPr>
          <p:cNvSpPr txBox="1"/>
          <p:nvPr/>
        </p:nvSpPr>
        <p:spPr>
          <a:xfrm>
            <a:off x="350379" y="6488668"/>
            <a:ext cx="21179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Fiber Optic Cable</a:t>
            </a:r>
          </a:p>
        </p:txBody>
      </p:sp>
      <p:sp>
        <p:nvSpPr>
          <p:cNvPr id="42" name="TextBox 41">
            <a:extLst>
              <a:ext uri="{FF2B5EF4-FFF2-40B4-BE49-F238E27FC236}">
                <a16:creationId xmlns:a16="http://schemas.microsoft.com/office/drawing/2014/main" id="{F139BC72-6DF6-BA4E-98C5-AE1B96B5B484}"/>
              </a:ext>
            </a:extLst>
          </p:cNvPr>
          <p:cNvSpPr txBox="1"/>
          <p:nvPr/>
        </p:nvSpPr>
        <p:spPr>
          <a:xfrm>
            <a:off x="2321634" y="5904543"/>
            <a:ext cx="16090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QUIUC-Net (QLAN)</a:t>
            </a:r>
          </a:p>
        </p:txBody>
      </p:sp>
      <p:sp>
        <p:nvSpPr>
          <p:cNvPr id="61" name="Freeform 60">
            <a:extLst>
              <a:ext uri="{FF2B5EF4-FFF2-40B4-BE49-F238E27FC236}">
                <a16:creationId xmlns:a16="http://schemas.microsoft.com/office/drawing/2014/main" id="{792D4F6D-522B-9C4E-9A82-99E53DF1CFAD}"/>
              </a:ext>
            </a:extLst>
          </p:cNvPr>
          <p:cNvSpPr/>
          <p:nvPr/>
        </p:nvSpPr>
        <p:spPr>
          <a:xfrm>
            <a:off x="2375063" y="5706319"/>
            <a:ext cx="275540" cy="428263"/>
          </a:xfrm>
          <a:custGeom>
            <a:avLst/>
            <a:gdLst>
              <a:gd name="connsiteX0" fmla="*/ 9322 w 275540"/>
              <a:gd name="connsiteY0" fmla="*/ 428263 h 428263"/>
              <a:gd name="connsiteX1" fmla="*/ 32471 w 275540"/>
              <a:gd name="connsiteY1" fmla="*/ 185195 h 428263"/>
              <a:gd name="connsiteX2" fmla="*/ 275540 w 275540"/>
              <a:gd name="connsiteY2" fmla="*/ 0 h 428263"/>
            </a:gdLst>
            <a:ahLst/>
            <a:cxnLst>
              <a:cxn ang="0">
                <a:pos x="connsiteX0" y="connsiteY0"/>
              </a:cxn>
              <a:cxn ang="0">
                <a:pos x="connsiteX1" y="connsiteY1"/>
              </a:cxn>
              <a:cxn ang="0">
                <a:pos x="connsiteX2" y="connsiteY2"/>
              </a:cxn>
            </a:cxnLst>
            <a:rect l="l" t="t" r="r" b="b"/>
            <a:pathLst>
              <a:path w="275540" h="428263">
                <a:moveTo>
                  <a:pt x="9322" y="428263"/>
                </a:moveTo>
                <a:cubicBezTo>
                  <a:pt x="-1289" y="342417"/>
                  <a:pt x="-11899" y="256572"/>
                  <a:pt x="32471" y="185195"/>
                </a:cubicBezTo>
                <a:cubicBezTo>
                  <a:pt x="76841" y="113818"/>
                  <a:pt x="176190" y="56909"/>
                  <a:pt x="275540"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61">
            <a:extLst>
              <a:ext uri="{FF2B5EF4-FFF2-40B4-BE49-F238E27FC236}">
                <a16:creationId xmlns:a16="http://schemas.microsoft.com/office/drawing/2014/main" id="{73E2B030-5D4E-6D45-A50D-7372B3F6ECB1}"/>
              </a:ext>
            </a:extLst>
          </p:cNvPr>
          <p:cNvSpPr/>
          <p:nvPr/>
        </p:nvSpPr>
        <p:spPr>
          <a:xfrm>
            <a:off x="2789499" y="5706319"/>
            <a:ext cx="925974" cy="162046"/>
          </a:xfrm>
          <a:custGeom>
            <a:avLst/>
            <a:gdLst>
              <a:gd name="connsiteX0" fmla="*/ 0 w 925974"/>
              <a:gd name="connsiteY0" fmla="*/ 0 h 162046"/>
              <a:gd name="connsiteX1" fmla="*/ 405114 w 925974"/>
              <a:gd name="connsiteY1" fmla="*/ 104172 h 162046"/>
              <a:gd name="connsiteX2" fmla="*/ 740779 w 925974"/>
              <a:gd name="connsiteY2" fmla="*/ 69448 h 162046"/>
              <a:gd name="connsiteX3" fmla="*/ 925974 w 925974"/>
              <a:gd name="connsiteY3" fmla="*/ 162046 h 162046"/>
            </a:gdLst>
            <a:ahLst/>
            <a:cxnLst>
              <a:cxn ang="0">
                <a:pos x="connsiteX0" y="connsiteY0"/>
              </a:cxn>
              <a:cxn ang="0">
                <a:pos x="connsiteX1" y="connsiteY1"/>
              </a:cxn>
              <a:cxn ang="0">
                <a:pos x="connsiteX2" y="connsiteY2"/>
              </a:cxn>
              <a:cxn ang="0">
                <a:pos x="connsiteX3" y="connsiteY3"/>
              </a:cxn>
            </a:cxnLst>
            <a:rect l="l" t="t" r="r" b="b"/>
            <a:pathLst>
              <a:path w="925974" h="162046">
                <a:moveTo>
                  <a:pt x="0" y="0"/>
                </a:moveTo>
                <a:cubicBezTo>
                  <a:pt x="140825" y="46298"/>
                  <a:pt x="281651" y="92597"/>
                  <a:pt x="405114" y="104172"/>
                </a:cubicBezTo>
                <a:cubicBezTo>
                  <a:pt x="528577" y="115747"/>
                  <a:pt x="653969" y="59802"/>
                  <a:pt x="740779" y="69448"/>
                </a:cubicBezTo>
                <a:cubicBezTo>
                  <a:pt x="827589" y="79094"/>
                  <a:pt x="876781" y="120570"/>
                  <a:pt x="925974" y="162046"/>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62">
            <a:extLst>
              <a:ext uri="{FF2B5EF4-FFF2-40B4-BE49-F238E27FC236}">
                <a16:creationId xmlns:a16="http://schemas.microsoft.com/office/drawing/2014/main" id="{E2E21437-93EB-A342-83A7-4B8F15C6F999}"/>
              </a:ext>
            </a:extLst>
          </p:cNvPr>
          <p:cNvSpPr/>
          <p:nvPr/>
        </p:nvSpPr>
        <p:spPr>
          <a:xfrm>
            <a:off x="3368233" y="5984111"/>
            <a:ext cx="381964" cy="706056"/>
          </a:xfrm>
          <a:custGeom>
            <a:avLst/>
            <a:gdLst>
              <a:gd name="connsiteX0" fmla="*/ 381964 w 381964"/>
              <a:gd name="connsiteY0" fmla="*/ 0 h 706056"/>
              <a:gd name="connsiteX1" fmla="*/ 277792 w 381964"/>
              <a:gd name="connsiteY1" fmla="*/ 439838 h 706056"/>
              <a:gd name="connsiteX2" fmla="*/ 0 w 381964"/>
              <a:gd name="connsiteY2" fmla="*/ 706056 h 706056"/>
            </a:gdLst>
            <a:ahLst/>
            <a:cxnLst>
              <a:cxn ang="0">
                <a:pos x="connsiteX0" y="connsiteY0"/>
              </a:cxn>
              <a:cxn ang="0">
                <a:pos x="connsiteX1" y="connsiteY1"/>
              </a:cxn>
              <a:cxn ang="0">
                <a:pos x="connsiteX2" y="connsiteY2"/>
              </a:cxn>
            </a:cxnLst>
            <a:rect l="l" t="t" r="r" b="b"/>
            <a:pathLst>
              <a:path w="381964" h="706056">
                <a:moveTo>
                  <a:pt x="381964" y="0"/>
                </a:moveTo>
                <a:cubicBezTo>
                  <a:pt x="361708" y="161081"/>
                  <a:pt x="341453" y="322162"/>
                  <a:pt x="277792" y="439838"/>
                </a:cubicBezTo>
                <a:cubicBezTo>
                  <a:pt x="214131" y="557514"/>
                  <a:pt x="107065" y="631785"/>
                  <a:pt x="0" y="706056"/>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63">
            <a:extLst>
              <a:ext uri="{FF2B5EF4-FFF2-40B4-BE49-F238E27FC236}">
                <a16:creationId xmlns:a16="http://schemas.microsoft.com/office/drawing/2014/main" id="{9825A613-14BA-5848-987A-66BED348B067}"/>
              </a:ext>
            </a:extLst>
          </p:cNvPr>
          <p:cNvSpPr/>
          <p:nvPr/>
        </p:nvSpPr>
        <p:spPr>
          <a:xfrm>
            <a:off x="2405681" y="6166908"/>
            <a:ext cx="812081" cy="557983"/>
          </a:xfrm>
          <a:custGeom>
            <a:avLst/>
            <a:gdLst>
              <a:gd name="connsiteX0" fmla="*/ 821803 w 821803"/>
              <a:gd name="connsiteY0" fmla="*/ 497711 h 497711"/>
              <a:gd name="connsiteX1" fmla="*/ 474563 w 821803"/>
              <a:gd name="connsiteY1" fmla="*/ 370390 h 497711"/>
              <a:gd name="connsiteX2" fmla="*/ 208345 w 821803"/>
              <a:gd name="connsiteY2" fmla="*/ 127321 h 497711"/>
              <a:gd name="connsiteX3" fmla="*/ 0 w 821803"/>
              <a:gd name="connsiteY3" fmla="*/ 0 h 497711"/>
            </a:gdLst>
            <a:ahLst/>
            <a:cxnLst>
              <a:cxn ang="0">
                <a:pos x="connsiteX0" y="connsiteY0"/>
              </a:cxn>
              <a:cxn ang="0">
                <a:pos x="connsiteX1" y="connsiteY1"/>
              </a:cxn>
              <a:cxn ang="0">
                <a:pos x="connsiteX2" y="connsiteY2"/>
              </a:cxn>
              <a:cxn ang="0">
                <a:pos x="connsiteX3" y="connsiteY3"/>
              </a:cxn>
            </a:cxnLst>
            <a:rect l="l" t="t" r="r" b="b"/>
            <a:pathLst>
              <a:path w="821803" h="497711">
                <a:moveTo>
                  <a:pt x="821803" y="497711"/>
                </a:moveTo>
                <a:cubicBezTo>
                  <a:pt x="699304" y="464916"/>
                  <a:pt x="576806" y="432122"/>
                  <a:pt x="474563" y="370390"/>
                </a:cubicBezTo>
                <a:cubicBezTo>
                  <a:pt x="372320" y="308658"/>
                  <a:pt x="287439" y="189053"/>
                  <a:pt x="208345" y="127321"/>
                </a:cubicBezTo>
                <a:cubicBezTo>
                  <a:pt x="129251" y="65589"/>
                  <a:pt x="64625" y="32794"/>
                  <a:pt x="0"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A738A0BA-31A5-7048-BFE5-B2C8F0AE4EB7}"/>
              </a:ext>
            </a:extLst>
          </p:cNvPr>
          <p:cNvSpPr/>
          <p:nvPr/>
        </p:nvSpPr>
        <p:spPr>
          <a:xfrm>
            <a:off x="2279562" y="6096428"/>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499BE216-8FC2-2A42-B0C5-762D9A6B9B6E}"/>
              </a:ext>
            </a:extLst>
          </p:cNvPr>
          <p:cNvSpPr/>
          <p:nvPr/>
        </p:nvSpPr>
        <p:spPr>
          <a:xfrm>
            <a:off x="2651880" y="5614781"/>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B891D2A9-0F0D-C44E-8A22-F1C6C93DD82D}"/>
              </a:ext>
            </a:extLst>
          </p:cNvPr>
          <p:cNvSpPr/>
          <p:nvPr/>
        </p:nvSpPr>
        <p:spPr>
          <a:xfrm>
            <a:off x="3227058" y="6611905"/>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E03F21B6-0087-9346-B666-83D779F160F7}"/>
              </a:ext>
            </a:extLst>
          </p:cNvPr>
          <p:cNvSpPr/>
          <p:nvPr/>
        </p:nvSpPr>
        <p:spPr>
          <a:xfrm>
            <a:off x="3670450" y="5855616"/>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6FCEE330-25ED-7F45-84A8-ADE7DBEFBD8E}"/>
              </a:ext>
            </a:extLst>
          </p:cNvPr>
          <p:cNvSpPr txBox="1"/>
          <p:nvPr/>
        </p:nvSpPr>
        <p:spPr>
          <a:xfrm>
            <a:off x="-30617" y="2175409"/>
            <a:ext cx="21162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Fiber Optic Quantum Link</a:t>
            </a:r>
          </a:p>
        </p:txBody>
      </p:sp>
      <p:cxnSp>
        <p:nvCxnSpPr>
          <p:cNvPr id="69" name="Straight Connector 68">
            <a:extLst>
              <a:ext uri="{FF2B5EF4-FFF2-40B4-BE49-F238E27FC236}">
                <a16:creationId xmlns:a16="http://schemas.microsoft.com/office/drawing/2014/main" id="{DE5F81D5-FB79-4A4E-9626-A83DA9A955AF}"/>
              </a:ext>
            </a:extLst>
          </p:cNvPr>
          <p:cNvCxnSpPr>
            <a:cxnSpLocks/>
          </p:cNvCxnSpPr>
          <p:nvPr/>
        </p:nvCxnSpPr>
        <p:spPr>
          <a:xfrm>
            <a:off x="1796698" y="2398427"/>
            <a:ext cx="110912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17327F4C-9AB1-8040-BDBC-EEA310F05983}"/>
              </a:ext>
            </a:extLst>
          </p:cNvPr>
          <p:cNvSpPr txBox="1"/>
          <p:nvPr/>
        </p:nvSpPr>
        <p:spPr>
          <a:xfrm>
            <a:off x="10390198" y="5703044"/>
            <a:ext cx="16090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Chicago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QLAN)</a:t>
            </a:r>
          </a:p>
        </p:txBody>
      </p:sp>
      <p:sp>
        <p:nvSpPr>
          <p:cNvPr id="82" name="Freeform 81">
            <a:extLst>
              <a:ext uri="{FF2B5EF4-FFF2-40B4-BE49-F238E27FC236}">
                <a16:creationId xmlns:a16="http://schemas.microsoft.com/office/drawing/2014/main" id="{959B2D67-F445-9A4A-96B7-F74CC2AFC7AB}"/>
              </a:ext>
            </a:extLst>
          </p:cNvPr>
          <p:cNvSpPr/>
          <p:nvPr/>
        </p:nvSpPr>
        <p:spPr>
          <a:xfrm>
            <a:off x="10466487" y="5504820"/>
            <a:ext cx="275540" cy="428263"/>
          </a:xfrm>
          <a:custGeom>
            <a:avLst/>
            <a:gdLst>
              <a:gd name="connsiteX0" fmla="*/ 9322 w 275540"/>
              <a:gd name="connsiteY0" fmla="*/ 428263 h 428263"/>
              <a:gd name="connsiteX1" fmla="*/ 32471 w 275540"/>
              <a:gd name="connsiteY1" fmla="*/ 185195 h 428263"/>
              <a:gd name="connsiteX2" fmla="*/ 275540 w 275540"/>
              <a:gd name="connsiteY2" fmla="*/ 0 h 428263"/>
            </a:gdLst>
            <a:ahLst/>
            <a:cxnLst>
              <a:cxn ang="0">
                <a:pos x="connsiteX0" y="connsiteY0"/>
              </a:cxn>
              <a:cxn ang="0">
                <a:pos x="connsiteX1" y="connsiteY1"/>
              </a:cxn>
              <a:cxn ang="0">
                <a:pos x="connsiteX2" y="connsiteY2"/>
              </a:cxn>
            </a:cxnLst>
            <a:rect l="l" t="t" r="r" b="b"/>
            <a:pathLst>
              <a:path w="275540" h="428263">
                <a:moveTo>
                  <a:pt x="9322" y="428263"/>
                </a:moveTo>
                <a:cubicBezTo>
                  <a:pt x="-1289" y="342417"/>
                  <a:pt x="-11899" y="256572"/>
                  <a:pt x="32471" y="185195"/>
                </a:cubicBezTo>
                <a:cubicBezTo>
                  <a:pt x="76841" y="113818"/>
                  <a:pt x="176190" y="56909"/>
                  <a:pt x="275540"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F2A68CD3-1EEF-964D-BE9C-D4A8C3360061}"/>
              </a:ext>
            </a:extLst>
          </p:cNvPr>
          <p:cNvSpPr/>
          <p:nvPr/>
        </p:nvSpPr>
        <p:spPr>
          <a:xfrm>
            <a:off x="10880923" y="5504820"/>
            <a:ext cx="925974" cy="162046"/>
          </a:xfrm>
          <a:custGeom>
            <a:avLst/>
            <a:gdLst>
              <a:gd name="connsiteX0" fmla="*/ 0 w 925974"/>
              <a:gd name="connsiteY0" fmla="*/ 0 h 162046"/>
              <a:gd name="connsiteX1" fmla="*/ 405114 w 925974"/>
              <a:gd name="connsiteY1" fmla="*/ 104172 h 162046"/>
              <a:gd name="connsiteX2" fmla="*/ 740779 w 925974"/>
              <a:gd name="connsiteY2" fmla="*/ 69448 h 162046"/>
              <a:gd name="connsiteX3" fmla="*/ 925974 w 925974"/>
              <a:gd name="connsiteY3" fmla="*/ 162046 h 162046"/>
            </a:gdLst>
            <a:ahLst/>
            <a:cxnLst>
              <a:cxn ang="0">
                <a:pos x="connsiteX0" y="connsiteY0"/>
              </a:cxn>
              <a:cxn ang="0">
                <a:pos x="connsiteX1" y="connsiteY1"/>
              </a:cxn>
              <a:cxn ang="0">
                <a:pos x="connsiteX2" y="connsiteY2"/>
              </a:cxn>
              <a:cxn ang="0">
                <a:pos x="connsiteX3" y="connsiteY3"/>
              </a:cxn>
            </a:cxnLst>
            <a:rect l="l" t="t" r="r" b="b"/>
            <a:pathLst>
              <a:path w="925974" h="162046">
                <a:moveTo>
                  <a:pt x="0" y="0"/>
                </a:moveTo>
                <a:cubicBezTo>
                  <a:pt x="140825" y="46298"/>
                  <a:pt x="281651" y="92597"/>
                  <a:pt x="405114" y="104172"/>
                </a:cubicBezTo>
                <a:cubicBezTo>
                  <a:pt x="528577" y="115747"/>
                  <a:pt x="653969" y="59802"/>
                  <a:pt x="740779" y="69448"/>
                </a:cubicBezTo>
                <a:cubicBezTo>
                  <a:pt x="827589" y="79094"/>
                  <a:pt x="876781" y="120570"/>
                  <a:pt x="925974" y="162046"/>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Freeform 83">
            <a:extLst>
              <a:ext uri="{FF2B5EF4-FFF2-40B4-BE49-F238E27FC236}">
                <a16:creationId xmlns:a16="http://schemas.microsoft.com/office/drawing/2014/main" id="{EB03DDE9-8938-5443-BEC5-F59CD2ABEC72}"/>
              </a:ext>
            </a:extLst>
          </p:cNvPr>
          <p:cNvSpPr/>
          <p:nvPr/>
        </p:nvSpPr>
        <p:spPr>
          <a:xfrm>
            <a:off x="11459657" y="5782612"/>
            <a:ext cx="381964" cy="706056"/>
          </a:xfrm>
          <a:custGeom>
            <a:avLst/>
            <a:gdLst>
              <a:gd name="connsiteX0" fmla="*/ 381964 w 381964"/>
              <a:gd name="connsiteY0" fmla="*/ 0 h 706056"/>
              <a:gd name="connsiteX1" fmla="*/ 277792 w 381964"/>
              <a:gd name="connsiteY1" fmla="*/ 439838 h 706056"/>
              <a:gd name="connsiteX2" fmla="*/ 0 w 381964"/>
              <a:gd name="connsiteY2" fmla="*/ 706056 h 706056"/>
            </a:gdLst>
            <a:ahLst/>
            <a:cxnLst>
              <a:cxn ang="0">
                <a:pos x="connsiteX0" y="connsiteY0"/>
              </a:cxn>
              <a:cxn ang="0">
                <a:pos x="connsiteX1" y="connsiteY1"/>
              </a:cxn>
              <a:cxn ang="0">
                <a:pos x="connsiteX2" y="connsiteY2"/>
              </a:cxn>
            </a:cxnLst>
            <a:rect l="l" t="t" r="r" b="b"/>
            <a:pathLst>
              <a:path w="381964" h="706056">
                <a:moveTo>
                  <a:pt x="381964" y="0"/>
                </a:moveTo>
                <a:cubicBezTo>
                  <a:pt x="361708" y="161081"/>
                  <a:pt x="341453" y="322162"/>
                  <a:pt x="277792" y="439838"/>
                </a:cubicBezTo>
                <a:cubicBezTo>
                  <a:pt x="214131" y="557514"/>
                  <a:pt x="107065" y="631785"/>
                  <a:pt x="0" y="706056"/>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B95408E6-741F-EB43-ACA9-9E05473436D0}"/>
              </a:ext>
            </a:extLst>
          </p:cNvPr>
          <p:cNvSpPr/>
          <p:nvPr/>
        </p:nvSpPr>
        <p:spPr>
          <a:xfrm>
            <a:off x="10497105" y="5965409"/>
            <a:ext cx="812081" cy="557983"/>
          </a:xfrm>
          <a:custGeom>
            <a:avLst/>
            <a:gdLst>
              <a:gd name="connsiteX0" fmla="*/ 821803 w 821803"/>
              <a:gd name="connsiteY0" fmla="*/ 497711 h 497711"/>
              <a:gd name="connsiteX1" fmla="*/ 474563 w 821803"/>
              <a:gd name="connsiteY1" fmla="*/ 370390 h 497711"/>
              <a:gd name="connsiteX2" fmla="*/ 208345 w 821803"/>
              <a:gd name="connsiteY2" fmla="*/ 127321 h 497711"/>
              <a:gd name="connsiteX3" fmla="*/ 0 w 821803"/>
              <a:gd name="connsiteY3" fmla="*/ 0 h 497711"/>
            </a:gdLst>
            <a:ahLst/>
            <a:cxnLst>
              <a:cxn ang="0">
                <a:pos x="connsiteX0" y="connsiteY0"/>
              </a:cxn>
              <a:cxn ang="0">
                <a:pos x="connsiteX1" y="connsiteY1"/>
              </a:cxn>
              <a:cxn ang="0">
                <a:pos x="connsiteX2" y="connsiteY2"/>
              </a:cxn>
              <a:cxn ang="0">
                <a:pos x="connsiteX3" y="connsiteY3"/>
              </a:cxn>
            </a:cxnLst>
            <a:rect l="l" t="t" r="r" b="b"/>
            <a:pathLst>
              <a:path w="821803" h="497711">
                <a:moveTo>
                  <a:pt x="821803" y="497711"/>
                </a:moveTo>
                <a:cubicBezTo>
                  <a:pt x="699304" y="464916"/>
                  <a:pt x="576806" y="432122"/>
                  <a:pt x="474563" y="370390"/>
                </a:cubicBezTo>
                <a:cubicBezTo>
                  <a:pt x="372320" y="308658"/>
                  <a:pt x="287439" y="189053"/>
                  <a:pt x="208345" y="127321"/>
                </a:cubicBezTo>
                <a:cubicBezTo>
                  <a:pt x="129251" y="65589"/>
                  <a:pt x="64625" y="32794"/>
                  <a:pt x="0"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407F0E48-A5BB-F849-913D-16DB3B299D59}"/>
              </a:ext>
            </a:extLst>
          </p:cNvPr>
          <p:cNvSpPr txBox="1"/>
          <p:nvPr/>
        </p:nvSpPr>
        <p:spPr>
          <a:xfrm>
            <a:off x="9643045" y="4961047"/>
            <a:ext cx="21179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Fiber Optic Cable</a:t>
            </a:r>
          </a:p>
        </p:txBody>
      </p:sp>
      <p:sp>
        <p:nvSpPr>
          <p:cNvPr id="87" name="Oval 86">
            <a:extLst>
              <a:ext uri="{FF2B5EF4-FFF2-40B4-BE49-F238E27FC236}">
                <a16:creationId xmlns:a16="http://schemas.microsoft.com/office/drawing/2014/main" id="{3A4A1B59-4F7B-8140-9C99-C77C12044AD0}"/>
              </a:ext>
            </a:extLst>
          </p:cNvPr>
          <p:cNvSpPr/>
          <p:nvPr/>
        </p:nvSpPr>
        <p:spPr>
          <a:xfrm>
            <a:off x="10743304" y="5413282"/>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C278785A-9840-BE41-9313-1B9988A82F8D}"/>
              </a:ext>
            </a:extLst>
          </p:cNvPr>
          <p:cNvSpPr/>
          <p:nvPr/>
        </p:nvSpPr>
        <p:spPr>
          <a:xfrm>
            <a:off x="11318482" y="6410406"/>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4C045759-E98A-E14B-AE1B-58BF62EC3A85}"/>
              </a:ext>
            </a:extLst>
          </p:cNvPr>
          <p:cNvSpPr/>
          <p:nvPr/>
        </p:nvSpPr>
        <p:spPr>
          <a:xfrm>
            <a:off x="11761874" y="5654117"/>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D278FB6C-64A3-9B49-98AD-5A93BE0EB65D}"/>
              </a:ext>
            </a:extLst>
          </p:cNvPr>
          <p:cNvSpPr/>
          <p:nvPr/>
        </p:nvSpPr>
        <p:spPr>
          <a:xfrm>
            <a:off x="10370986" y="5894929"/>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2">
            <a:extLst>
              <a:ext uri="{FF2B5EF4-FFF2-40B4-BE49-F238E27FC236}">
                <a16:creationId xmlns:a16="http://schemas.microsoft.com/office/drawing/2014/main" id="{E3F22616-CFBF-ECAA-DE2A-F65754217E1D}"/>
              </a:ext>
            </a:extLst>
          </p:cNvPr>
          <p:cNvSpPr/>
          <p:nvPr/>
        </p:nvSpPr>
        <p:spPr>
          <a:xfrm>
            <a:off x="3771900" y="5851015"/>
            <a:ext cx="6583680" cy="366905"/>
          </a:xfrm>
          <a:custGeom>
            <a:avLst/>
            <a:gdLst>
              <a:gd name="connsiteX0" fmla="*/ 0 w 6583680"/>
              <a:gd name="connsiteY0" fmla="*/ 46865 h 366905"/>
              <a:gd name="connsiteX1" fmla="*/ 160020 w 6583680"/>
              <a:gd name="connsiteY1" fmla="*/ 1145 h 366905"/>
              <a:gd name="connsiteX2" fmla="*/ 571500 w 6583680"/>
              <a:gd name="connsiteY2" fmla="*/ 24005 h 366905"/>
              <a:gd name="connsiteX3" fmla="*/ 640080 w 6583680"/>
              <a:gd name="connsiteY3" fmla="*/ 46865 h 366905"/>
              <a:gd name="connsiteX4" fmla="*/ 800100 w 6583680"/>
              <a:gd name="connsiteY4" fmla="*/ 92585 h 366905"/>
              <a:gd name="connsiteX5" fmla="*/ 982980 w 6583680"/>
              <a:gd name="connsiteY5" fmla="*/ 252605 h 366905"/>
              <a:gd name="connsiteX6" fmla="*/ 1051560 w 6583680"/>
              <a:gd name="connsiteY6" fmla="*/ 298325 h 366905"/>
              <a:gd name="connsiteX7" fmla="*/ 1120140 w 6583680"/>
              <a:gd name="connsiteY7" fmla="*/ 344045 h 366905"/>
              <a:gd name="connsiteX8" fmla="*/ 1188720 w 6583680"/>
              <a:gd name="connsiteY8" fmla="*/ 366905 h 366905"/>
              <a:gd name="connsiteX9" fmla="*/ 1463040 w 6583680"/>
              <a:gd name="connsiteY9" fmla="*/ 321185 h 366905"/>
              <a:gd name="connsiteX10" fmla="*/ 1600200 w 6583680"/>
              <a:gd name="connsiteY10" fmla="*/ 275465 h 366905"/>
              <a:gd name="connsiteX11" fmla="*/ 1943100 w 6583680"/>
              <a:gd name="connsiteY11" fmla="*/ 252605 h 366905"/>
              <a:gd name="connsiteX12" fmla="*/ 2011680 w 6583680"/>
              <a:gd name="connsiteY12" fmla="*/ 229745 h 366905"/>
              <a:gd name="connsiteX13" fmla="*/ 2171700 w 6583680"/>
              <a:gd name="connsiteY13" fmla="*/ 184025 h 366905"/>
              <a:gd name="connsiteX14" fmla="*/ 2240280 w 6583680"/>
              <a:gd name="connsiteY14" fmla="*/ 138305 h 366905"/>
              <a:gd name="connsiteX15" fmla="*/ 2377440 w 6583680"/>
              <a:gd name="connsiteY15" fmla="*/ 92585 h 366905"/>
              <a:gd name="connsiteX16" fmla="*/ 2514600 w 6583680"/>
              <a:gd name="connsiteY16" fmla="*/ 46865 h 366905"/>
              <a:gd name="connsiteX17" fmla="*/ 2583180 w 6583680"/>
              <a:gd name="connsiteY17" fmla="*/ 24005 h 366905"/>
              <a:gd name="connsiteX18" fmla="*/ 2766060 w 6583680"/>
              <a:gd name="connsiteY18" fmla="*/ 1145 h 366905"/>
              <a:gd name="connsiteX19" fmla="*/ 3108960 w 6583680"/>
              <a:gd name="connsiteY19" fmla="*/ 69725 h 366905"/>
              <a:gd name="connsiteX20" fmla="*/ 3246120 w 6583680"/>
              <a:gd name="connsiteY20" fmla="*/ 138305 h 366905"/>
              <a:gd name="connsiteX21" fmla="*/ 3383280 w 6583680"/>
              <a:gd name="connsiteY21" fmla="*/ 206885 h 366905"/>
              <a:gd name="connsiteX22" fmla="*/ 3634740 w 6583680"/>
              <a:gd name="connsiteY22" fmla="*/ 184025 h 366905"/>
              <a:gd name="connsiteX23" fmla="*/ 3771900 w 6583680"/>
              <a:gd name="connsiteY23" fmla="*/ 138305 h 366905"/>
              <a:gd name="connsiteX24" fmla="*/ 3977640 w 6583680"/>
              <a:gd name="connsiteY24" fmla="*/ 69725 h 366905"/>
              <a:gd name="connsiteX25" fmla="*/ 4046220 w 6583680"/>
              <a:gd name="connsiteY25" fmla="*/ 46865 h 366905"/>
              <a:gd name="connsiteX26" fmla="*/ 4206240 w 6583680"/>
              <a:gd name="connsiteY26" fmla="*/ 24005 h 366905"/>
              <a:gd name="connsiteX27" fmla="*/ 4503420 w 6583680"/>
              <a:gd name="connsiteY27" fmla="*/ 46865 h 366905"/>
              <a:gd name="connsiteX28" fmla="*/ 4594860 w 6583680"/>
              <a:gd name="connsiteY28" fmla="*/ 69725 h 366905"/>
              <a:gd name="connsiteX29" fmla="*/ 4663440 w 6583680"/>
              <a:gd name="connsiteY29" fmla="*/ 92585 h 366905"/>
              <a:gd name="connsiteX30" fmla="*/ 4960620 w 6583680"/>
              <a:gd name="connsiteY30" fmla="*/ 115445 h 366905"/>
              <a:gd name="connsiteX31" fmla="*/ 5166360 w 6583680"/>
              <a:gd name="connsiteY31" fmla="*/ 184025 h 366905"/>
              <a:gd name="connsiteX32" fmla="*/ 5234940 w 6583680"/>
              <a:gd name="connsiteY32" fmla="*/ 206885 h 366905"/>
              <a:gd name="connsiteX33" fmla="*/ 5417820 w 6583680"/>
              <a:gd name="connsiteY33" fmla="*/ 252605 h 366905"/>
              <a:gd name="connsiteX34" fmla="*/ 5463540 w 6583680"/>
              <a:gd name="connsiteY34" fmla="*/ 321185 h 366905"/>
              <a:gd name="connsiteX35" fmla="*/ 5532120 w 6583680"/>
              <a:gd name="connsiteY35" fmla="*/ 275465 h 366905"/>
              <a:gd name="connsiteX36" fmla="*/ 5669280 w 6583680"/>
              <a:gd name="connsiteY36" fmla="*/ 252605 h 366905"/>
              <a:gd name="connsiteX37" fmla="*/ 5806440 w 6583680"/>
              <a:gd name="connsiteY37" fmla="*/ 206885 h 366905"/>
              <a:gd name="connsiteX38" fmla="*/ 5943600 w 6583680"/>
              <a:gd name="connsiteY38" fmla="*/ 229745 h 366905"/>
              <a:gd name="connsiteX39" fmla="*/ 6240780 w 6583680"/>
              <a:gd name="connsiteY39" fmla="*/ 161165 h 366905"/>
              <a:gd name="connsiteX40" fmla="*/ 6332220 w 6583680"/>
              <a:gd name="connsiteY40" fmla="*/ 138305 h 366905"/>
              <a:gd name="connsiteX41" fmla="*/ 6469380 w 6583680"/>
              <a:gd name="connsiteY41" fmla="*/ 161165 h 366905"/>
              <a:gd name="connsiteX42" fmla="*/ 6583680 w 6583680"/>
              <a:gd name="connsiteY42" fmla="*/ 138305 h 36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6583680" h="366905">
                <a:moveTo>
                  <a:pt x="0" y="46865"/>
                </a:moveTo>
                <a:cubicBezTo>
                  <a:pt x="53340" y="31625"/>
                  <a:pt x="104590" y="3362"/>
                  <a:pt x="160020" y="1145"/>
                </a:cubicBezTo>
                <a:cubicBezTo>
                  <a:pt x="297282" y="-4345"/>
                  <a:pt x="434747" y="10981"/>
                  <a:pt x="571500" y="24005"/>
                </a:cubicBezTo>
                <a:cubicBezTo>
                  <a:pt x="595488" y="26290"/>
                  <a:pt x="616911" y="40245"/>
                  <a:pt x="640080" y="46865"/>
                </a:cubicBezTo>
                <a:cubicBezTo>
                  <a:pt x="841010" y="104274"/>
                  <a:pt x="635669" y="37775"/>
                  <a:pt x="800100" y="92585"/>
                </a:cubicBezTo>
                <a:cubicBezTo>
                  <a:pt x="876300" y="206885"/>
                  <a:pt x="822960" y="145925"/>
                  <a:pt x="982980" y="252605"/>
                </a:cubicBezTo>
                <a:lnTo>
                  <a:pt x="1051560" y="298325"/>
                </a:lnTo>
                <a:cubicBezTo>
                  <a:pt x="1074420" y="313565"/>
                  <a:pt x="1094076" y="335357"/>
                  <a:pt x="1120140" y="344045"/>
                </a:cubicBezTo>
                <a:lnTo>
                  <a:pt x="1188720" y="366905"/>
                </a:lnTo>
                <a:cubicBezTo>
                  <a:pt x="1280160" y="351665"/>
                  <a:pt x="1375096" y="350500"/>
                  <a:pt x="1463040" y="321185"/>
                </a:cubicBezTo>
                <a:cubicBezTo>
                  <a:pt x="1508760" y="305945"/>
                  <a:pt x="1552114" y="278671"/>
                  <a:pt x="1600200" y="275465"/>
                </a:cubicBezTo>
                <a:lnTo>
                  <a:pt x="1943100" y="252605"/>
                </a:lnTo>
                <a:cubicBezTo>
                  <a:pt x="1965960" y="244985"/>
                  <a:pt x="1988511" y="236365"/>
                  <a:pt x="2011680" y="229745"/>
                </a:cubicBezTo>
                <a:cubicBezTo>
                  <a:pt x="2045860" y="219979"/>
                  <a:pt x="2135160" y="202295"/>
                  <a:pt x="2171700" y="184025"/>
                </a:cubicBezTo>
                <a:cubicBezTo>
                  <a:pt x="2196274" y="171738"/>
                  <a:pt x="2215174" y="149463"/>
                  <a:pt x="2240280" y="138305"/>
                </a:cubicBezTo>
                <a:cubicBezTo>
                  <a:pt x="2284319" y="118732"/>
                  <a:pt x="2331720" y="107825"/>
                  <a:pt x="2377440" y="92585"/>
                </a:cubicBezTo>
                <a:lnTo>
                  <a:pt x="2514600" y="46865"/>
                </a:lnTo>
                <a:cubicBezTo>
                  <a:pt x="2537460" y="39245"/>
                  <a:pt x="2559270" y="26994"/>
                  <a:pt x="2583180" y="24005"/>
                </a:cubicBezTo>
                <a:lnTo>
                  <a:pt x="2766060" y="1145"/>
                </a:lnTo>
                <a:cubicBezTo>
                  <a:pt x="2845633" y="9986"/>
                  <a:pt x="3027912" y="15693"/>
                  <a:pt x="3108960" y="69725"/>
                </a:cubicBezTo>
                <a:cubicBezTo>
                  <a:pt x="3305501" y="200752"/>
                  <a:pt x="3056831" y="43661"/>
                  <a:pt x="3246120" y="138305"/>
                </a:cubicBezTo>
                <a:cubicBezTo>
                  <a:pt x="3423379" y="226935"/>
                  <a:pt x="3210902" y="149426"/>
                  <a:pt x="3383280" y="206885"/>
                </a:cubicBezTo>
                <a:cubicBezTo>
                  <a:pt x="3467100" y="199265"/>
                  <a:pt x="3551855" y="198652"/>
                  <a:pt x="3634740" y="184025"/>
                </a:cubicBezTo>
                <a:cubicBezTo>
                  <a:pt x="3682200" y="175650"/>
                  <a:pt x="3726180" y="153545"/>
                  <a:pt x="3771900" y="138305"/>
                </a:cubicBezTo>
                <a:lnTo>
                  <a:pt x="3977640" y="69725"/>
                </a:lnTo>
                <a:cubicBezTo>
                  <a:pt x="4000500" y="62105"/>
                  <a:pt x="4022366" y="50273"/>
                  <a:pt x="4046220" y="46865"/>
                </a:cubicBezTo>
                <a:lnTo>
                  <a:pt x="4206240" y="24005"/>
                </a:lnTo>
                <a:cubicBezTo>
                  <a:pt x="4305300" y="31625"/>
                  <a:pt x="4404748" y="35257"/>
                  <a:pt x="4503420" y="46865"/>
                </a:cubicBezTo>
                <a:cubicBezTo>
                  <a:pt x="4534623" y="50536"/>
                  <a:pt x="4564651" y="61094"/>
                  <a:pt x="4594860" y="69725"/>
                </a:cubicBezTo>
                <a:cubicBezTo>
                  <a:pt x="4618029" y="76345"/>
                  <a:pt x="4639530" y="89596"/>
                  <a:pt x="4663440" y="92585"/>
                </a:cubicBezTo>
                <a:cubicBezTo>
                  <a:pt x="4762025" y="104908"/>
                  <a:pt x="4861560" y="107825"/>
                  <a:pt x="4960620" y="115445"/>
                </a:cubicBezTo>
                <a:lnTo>
                  <a:pt x="5166360" y="184025"/>
                </a:lnTo>
                <a:cubicBezTo>
                  <a:pt x="5189220" y="191645"/>
                  <a:pt x="5211311" y="202159"/>
                  <a:pt x="5234940" y="206885"/>
                </a:cubicBezTo>
                <a:cubicBezTo>
                  <a:pt x="5372869" y="234471"/>
                  <a:pt x="5312379" y="217458"/>
                  <a:pt x="5417820" y="252605"/>
                </a:cubicBezTo>
                <a:cubicBezTo>
                  <a:pt x="5433060" y="275465"/>
                  <a:pt x="5436599" y="315797"/>
                  <a:pt x="5463540" y="321185"/>
                </a:cubicBezTo>
                <a:cubicBezTo>
                  <a:pt x="5490481" y="326573"/>
                  <a:pt x="5506056" y="284153"/>
                  <a:pt x="5532120" y="275465"/>
                </a:cubicBezTo>
                <a:cubicBezTo>
                  <a:pt x="5576092" y="260808"/>
                  <a:pt x="5624313" y="263847"/>
                  <a:pt x="5669280" y="252605"/>
                </a:cubicBezTo>
                <a:cubicBezTo>
                  <a:pt x="5716034" y="240916"/>
                  <a:pt x="5806440" y="206885"/>
                  <a:pt x="5806440" y="206885"/>
                </a:cubicBezTo>
                <a:cubicBezTo>
                  <a:pt x="5852160" y="214505"/>
                  <a:pt x="5897249" y="229745"/>
                  <a:pt x="5943600" y="229745"/>
                </a:cubicBezTo>
                <a:cubicBezTo>
                  <a:pt x="6102793" y="229745"/>
                  <a:pt x="6095915" y="197381"/>
                  <a:pt x="6240780" y="161165"/>
                </a:cubicBezTo>
                <a:lnTo>
                  <a:pt x="6332220" y="138305"/>
                </a:lnTo>
                <a:cubicBezTo>
                  <a:pt x="6377940" y="145925"/>
                  <a:pt x="6423029" y="161165"/>
                  <a:pt x="6469380" y="161165"/>
                </a:cubicBezTo>
                <a:cubicBezTo>
                  <a:pt x="6508235" y="161165"/>
                  <a:pt x="6583680" y="138305"/>
                  <a:pt x="6583680" y="138305"/>
                </a:cubicBezTo>
              </a:path>
            </a:pathLst>
          </a:cu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453C7B3-0F35-3D7F-78AD-68F13D1DC596}"/>
              </a:ext>
            </a:extLst>
          </p:cNvPr>
          <p:cNvSpPr/>
          <p:nvPr/>
        </p:nvSpPr>
        <p:spPr>
          <a:xfrm>
            <a:off x="8123086" y="5795869"/>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1B17B4CF-DEB0-2B38-97B2-F2CA5A28AF2B}"/>
              </a:ext>
            </a:extLst>
          </p:cNvPr>
          <p:cNvSpPr/>
          <p:nvPr/>
        </p:nvSpPr>
        <p:spPr>
          <a:xfrm>
            <a:off x="4600090" y="5939436"/>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F525BAC7-6083-12D5-A0A1-8D3DA9EBCD34}"/>
              </a:ext>
            </a:extLst>
          </p:cNvPr>
          <p:cNvSpPr txBox="1"/>
          <p:nvPr/>
        </p:nvSpPr>
        <p:spPr>
          <a:xfrm>
            <a:off x="7724071" y="6008966"/>
            <a:ext cx="21179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Kankakee</a:t>
            </a:r>
          </a:p>
        </p:txBody>
      </p:sp>
      <p:sp>
        <p:nvSpPr>
          <p:cNvPr id="30" name="TextBox 29">
            <a:extLst>
              <a:ext uri="{FF2B5EF4-FFF2-40B4-BE49-F238E27FC236}">
                <a16:creationId xmlns:a16="http://schemas.microsoft.com/office/drawing/2014/main" id="{20054F0B-BED1-599F-98F9-FB2A53C6324F}"/>
              </a:ext>
            </a:extLst>
          </p:cNvPr>
          <p:cNvSpPr txBox="1"/>
          <p:nvPr/>
        </p:nvSpPr>
        <p:spPr>
          <a:xfrm>
            <a:off x="4663149" y="5690637"/>
            <a:ext cx="21179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Rantoul</a:t>
            </a:r>
          </a:p>
        </p:txBody>
      </p:sp>
    </p:spTree>
    <p:extLst>
      <p:ext uri="{BB962C8B-B14F-4D97-AF65-F5344CB8AC3E}">
        <p14:creationId xmlns:p14="http://schemas.microsoft.com/office/powerpoint/2010/main" val="552931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13B1E-FC74-3746-83E7-8754699574B1}"/>
              </a:ext>
            </a:extLst>
          </p:cNvPr>
          <p:cNvSpPr>
            <a:spLocks noGrp="1"/>
          </p:cNvSpPr>
          <p:nvPr>
            <p:ph type="title"/>
          </p:nvPr>
        </p:nvSpPr>
        <p:spPr>
          <a:xfrm>
            <a:off x="0" y="-53811"/>
            <a:ext cx="12191999" cy="1412999"/>
          </a:xfrm>
        </p:spPr>
        <p:txBody>
          <a:bodyPr/>
          <a:lstStyle/>
          <a:p>
            <a:r>
              <a:rPr lang="en-US" dirty="0"/>
              <a:t>Urbana-Chicago Fiber Link</a:t>
            </a:r>
          </a:p>
        </p:txBody>
      </p:sp>
      <p:pic>
        <p:nvPicPr>
          <p:cNvPr id="4" name="Picture 3">
            <a:extLst>
              <a:ext uri="{FF2B5EF4-FFF2-40B4-BE49-F238E27FC236}">
                <a16:creationId xmlns:a16="http://schemas.microsoft.com/office/drawing/2014/main" id="{92302BD3-364D-734E-B98F-6B80DD625E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65" y="1398529"/>
            <a:ext cx="2992915" cy="5415272"/>
          </a:xfrm>
          <a:prstGeom prst="rect">
            <a:avLst/>
          </a:prstGeom>
        </p:spPr>
      </p:pic>
      <p:sp>
        <p:nvSpPr>
          <p:cNvPr id="5" name="TextBox 4">
            <a:extLst>
              <a:ext uri="{FF2B5EF4-FFF2-40B4-BE49-F238E27FC236}">
                <a16:creationId xmlns:a16="http://schemas.microsoft.com/office/drawing/2014/main" id="{F9F8705E-2F5F-DD4B-B13D-D7AE2F0B0A2E}"/>
              </a:ext>
            </a:extLst>
          </p:cNvPr>
          <p:cNvSpPr txBox="1"/>
          <p:nvPr/>
        </p:nvSpPr>
        <p:spPr>
          <a:xfrm>
            <a:off x="8273703" y="4413151"/>
            <a:ext cx="3918297" cy="2308324"/>
          </a:xfrm>
          <a:prstGeom prst="rect">
            <a:avLst/>
          </a:prstGeom>
          <a:noFill/>
        </p:spPr>
        <p:txBody>
          <a:bodyPr wrap="square" rtlCol="0">
            <a:spAutoFit/>
          </a:bodyPr>
          <a:lstStyle/>
          <a:p>
            <a:pPr marL="285744" indent="-285744" defTabSz="914377">
              <a:buFont typeface="Arial" panose="020B0604020202020204" pitchFamily="34" charset="0"/>
              <a:buChar char="•"/>
            </a:pPr>
            <a:r>
              <a:rPr lang="en-US" sz="2400" dirty="0">
                <a:solidFill>
                  <a:prstClr val="black"/>
                </a:solidFill>
                <a:latin typeface="Calibri" panose="020F0502020204030204"/>
              </a:rPr>
              <a:t>12 ‘dark’ fibers from Illinois Century Network (ICN)</a:t>
            </a:r>
          </a:p>
          <a:p>
            <a:pPr marL="285744" indent="-285744" defTabSz="914377">
              <a:buFont typeface="Arial" panose="020B0604020202020204" pitchFamily="34" charset="0"/>
              <a:buChar char="•"/>
            </a:pPr>
            <a:r>
              <a:rPr lang="en-US" sz="2400" dirty="0">
                <a:solidFill>
                  <a:prstClr val="black"/>
                </a:solidFill>
                <a:latin typeface="Calibri" panose="020F0502020204030204"/>
              </a:rPr>
              <a:t>Fiber Loop from </a:t>
            </a:r>
            <a:r>
              <a:rPr lang="en-US" sz="2400" dirty="0" err="1">
                <a:solidFill>
                  <a:prstClr val="black"/>
                </a:solidFill>
                <a:latin typeface="Calibri" panose="020F0502020204030204"/>
              </a:rPr>
              <a:t>UIUC</a:t>
            </a:r>
            <a:r>
              <a:rPr lang="en-US" sz="2400" dirty="0" err="1">
                <a:solidFill>
                  <a:prstClr val="black"/>
                </a:solidFill>
                <a:latin typeface="Calibri" panose="020F0502020204030204"/>
                <a:sym typeface="Wingdings" pitchFamily="2" charset="2"/>
              </a:rPr>
              <a:t>RantoulUIUC</a:t>
            </a:r>
            <a:endParaRPr lang="en-US" sz="2400" dirty="0">
              <a:solidFill>
                <a:prstClr val="black"/>
              </a:solidFill>
              <a:latin typeface="Calibri" panose="020F0502020204030204"/>
              <a:sym typeface="Wingdings" pitchFamily="2" charset="2"/>
            </a:endParaRPr>
          </a:p>
          <a:p>
            <a:pPr marL="285744" indent="-285744" defTabSz="914377">
              <a:buFont typeface="Arial" panose="020B0604020202020204" pitchFamily="34" charset="0"/>
              <a:buChar char="•"/>
            </a:pPr>
            <a:r>
              <a:rPr lang="en-US" sz="2400" dirty="0">
                <a:solidFill>
                  <a:prstClr val="black"/>
                </a:solidFill>
                <a:latin typeface="Calibri" panose="020F0502020204030204"/>
                <a:sym typeface="Wingdings" pitchFamily="2" charset="2"/>
              </a:rPr>
              <a:t>52.6-km roundtrip fiber</a:t>
            </a:r>
          </a:p>
          <a:p>
            <a:pPr marL="285744" indent="-285744" defTabSz="914377">
              <a:buFont typeface="Arial" panose="020B0604020202020204" pitchFamily="34" charset="0"/>
              <a:buChar char="•"/>
            </a:pPr>
            <a:r>
              <a:rPr lang="en-US" sz="2400" dirty="0">
                <a:solidFill>
                  <a:prstClr val="black"/>
                </a:solidFill>
                <a:latin typeface="Calibri" panose="020F0502020204030204"/>
                <a:sym typeface="Wingdings" pitchFamily="2" charset="2"/>
              </a:rPr>
              <a:t>~18.5-dB loss at 1550nm</a:t>
            </a:r>
            <a:endParaRPr lang="en-US" sz="2400" dirty="0">
              <a:solidFill>
                <a:prstClr val="black"/>
              </a:solidFill>
              <a:latin typeface="Calibri" panose="020F0502020204030204"/>
            </a:endParaRPr>
          </a:p>
        </p:txBody>
      </p:sp>
      <p:pic>
        <p:nvPicPr>
          <p:cNvPr id="6" name="Picture 5">
            <a:extLst>
              <a:ext uri="{FF2B5EF4-FFF2-40B4-BE49-F238E27FC236}">
                <a16:creationId xmlns:a16="http://schemas.microsoft.com/office/drawing/2014/main" id="{9A79AE3D-BC01-3A4D-A62D-0DE547E73813}"/>
              </a:ext>
            </a:extLst>
          </p:cNvPr>
          <p:cNvPicPr>
            <a:picLocks noChangeAspect="1"/>
          </p:cNvPicPr>
          <p:nvPr/>
        </p:nvPicPr>
        <p:blipFill rotWithShape="1">
          <a:blip r:embed="rId3"/>
          <a:srcRect l="23835" t="24574"/>
          <a:stretch/>
        </p:blipFill>
        <p:spPr>
          <a:xfrm>
            <a:off x="8262489" y="1117356"/>
            <a:ext cx="3918297" cy="2910242"/>
          </a:xfrm>
          <a:prstGeom prst="rect">
            <a:avLst/>
          </a:prstGeom>
        </p:spPr>
      </p:pic>
      <p:sp>
        <p:nvSpPr>
          <p:cNvPr id="7" name="Slide Number Placeholder 6">
            <a:extLst>
              <a:ext uri="{FF2B5EF4-FFF2-40B4-BE49-F238E27FC236}">
                <a16:creationId xmlns:a16="http://schemas.microsoft.com/office/drawing/2014/main" id="{A32B11E1-75C4-E647-9DE6-EA20599EAC7C}"/>
              </a:ext>
            </a:extLst>
          </p:cNvPr>
          <p:cNvSpPr>
            <a:spLocks noGrp="1"/>
          </p:cNvSpPr>
          <p:nvPr>
            <p:ph type="sldNum" sz="quarter" idx="12"/>
          </p:nvPr>
        </p:nvSpPr>
        <p:spPr/>
        <p:txBody>
          <a:bodyPr/>
          <a:lstStyle/>
          <a:p>
            <a:fld id="{398B71F6-63FF-495C-992E-40FB3D909B9B}" type="slidenum">
              <a:rPr lang="en-US" smtClean="0"/>
              <a:t>8</a:t>
            </a:fld>
            <a:endParaRPr lang="en-US"/>
          </a:p>
        </p:txBody>
      </p:sp>
      <p:pic>
        <p:nvPicPr>
          <p:cNvPr id="8" name="Picture 7">
            <a:extLst>
              <a:ext uri="{FF2B5EF4-FFF2-40B4-BE49-F238E27FC236}">
                <a16:creationId xmlns:a16="http://schemas.microsoft.com/office/drawing/2014/main" id="{2645A0E6-57A3-DE81-CA22-F1B26014275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28766"/>
          <a:stretch/>
        </p:blipFill>
        <p:spPr>
          <a:xfrm>
            <a:off x="11214" y="1117356"/>
            <a:ext cx="2723200" cy="5793415"/>
          </a:xfrm>
          <a:prstGeom prst="rect">
            <a:avLst/>
          </a:prstGeom>
        </p:spPr>
      </p:pic>
      <p:pic>
        <p:nvPicPr>
          <p:cNvPr id="9" name="Picture 8">
            <a:extLst>
              <a:ext uri="{FF2B5EF4-FFF2-40B4-BE49-F238E27FC236}">
                <a16:creationId xmlns:a16="http://schemas.microsoft.com/office/drawing/2014/main" id="{EDEA7635-9B93-637F-38F3-A0E61BB84A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9790"/>
          <a:stretch/>
        </p:blipFill>
        <p:spPr>
          <a:xfrm>
            <a:off x="5784018" y="2343056"/>
            <a:ext cx="2428707" cy="4466818"/>
          </a:xfrm>
          <a:prstGeom prst="rect">
            <a:avLst/>
          </a:prstGeom>
        </p:spPr>
      </p:pic>
      <p:cxnSp>
        <p:nvCxnSpPr>
          <p:cNvPr id="10" name="Straight Connector 9">
            <a:extLst>
              <a:ext uri="{FF2B5EF4-FFF2-40B4-BE49-F238E27FC236}">
                <a16:creationId xmlns:a16="http://schemas.microsoft.com/office/drawing/2014/main" id="{A011047A-411A-CA7C-D28D-EF882DFA2CFC}"/>
              </a:ext>
            </a:extLst>
          </p:cNvPr>
          <p:cNvCxnSpPr>
            <a:cxnSpLocks/>
          </p:cNvCxnSpPr>
          <p:nvPr/>
        </p:nvCxnSpPr>
        <p:spPr>
          <a:xfrm flipV="1">
            <a:off x="4042611" y="2544052"/>
            <a:ext cx="1724771" cy="38122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EAB388B-5960-CAF6-85E0-88E44E494719}"/>
              </a:ext>
            </a:extLst>
          </p:cNvPr>
          <p:cNvCxnSpPr>
            <a:cxnSpLocks/>
          </p:cNvCxnSpPr>
          <p:nvPr/>
        </p:nvCxnSpPr>
        <p:spPr>
          <a:xfrm>
            <a:off x="4042611" y="6538912"/>
            <a:ext cx="1741407" cy="18256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A8DC14C-E33B-AAE5-197B-D46FAFEC6D7B}"/>
              </a:ext>
            </a:extLst>
          </p:cNvPr>
          <p:cNvCxnSpPr>
            <a:cxnSpLocks/>
          </p:cNvCxnSpPr>
          <p:nvPr/>
        </p:nvCxnSpPr>
        <p:spPr>
          <a:xfrm flipV="1">
            <a:off x="991112" y="1407539"/>
            <a:ext cx="2012347" cy="45932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2AFA236-1D6C-1C28-3B5A-19C1104324AC}"/>
              </a:ext>
            </a:extLst>
          </p:cNvPr>
          <p:cNvCxnSpPr>
            <a:cxnSpLocks/>
          </p:cNvCxnSpPr>
          <p:nvPr/>
        </p:nvCxnSpPr>
        <p:spPr>
          <a:xfrm>
            <a:off x="838200" y="6538912"/>
            <a:ext cx="1874301" cy="2950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175FEBF-FCBE-0938-9C19-DD4A29788F91}"/>
              </a:ext>
            </a:extLst>
          </p:cNvPr>
          <p:cNvCxnSpPr>
            <a:cxnSpLocks/>
          </p:cNvCxnSpPr>
          <p:nvPr/>
        </p:nvCxnSpPr>
        <p:spPr>
          <a:xfrm>
            <a:off x="5269832" y="1756611"/>
            <a:ext cx="3003871" cy="1890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63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22" presetClass="entr" presetSubtype="8"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par>
                                <p:cTn id="30" presetID="22" presetClass="entr" presetSubtype="8"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AA6E-3759-F84C-82E1-73942013F402}"/>
              </a:ext>
            </a:extLst>
          </p:cNvPr>
          <p:cNvSpPr>
            <a:spLocks noGrp="1"/>
          </p:cNvSpPr>
          <p:nvPr>
            <p:ph type="title"/>
          </p:nvPr>
        </p:nvSpPr>
        <p:spPr/>
        <p:txBody>
          <a:bodyPr/>
          <a:lstStyle/>
          <a:p>
            <a:r>
              <a:rPr lang="en-US" dirty="0"/>
              <a:t>Hybrid Quantum Network</a:t>
            </a:r>
          </a:p>
        </p:txBody>
      </p:sp>
      <p:pic>
        <p:nvPicPr>
          <p:cNvPr id="3" name="Picture 2">
            <a:extLst>
              <a:ext uri="{FF2B5EF4-FFF2-40B4-BE49-F238E27FC236}">
                <a16:creationId xmlns:a16="http://schemas.microsoft.com/office/drawing/2014/main" id="{5337EFD3-8233-0E4E-B96C-A4633B60FBF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36054" y="2528011"/>
            <a:ext cx="1501309" cy="557533"/>
          </a:xfrm>
          <a:prstGeom prst="rect">
            <a:avLst/>
          </a:prstGeom>
        </p:spPr>
      </p:pic>
      <p:pic>
        <p:nvPicPr>
          <p:cNvPr id="5" name="Picture 4">
            <a:extLst>
              <a:ext uri="{FF2B5EF4-FFF2-40B4-BE49-F238E27FC236}">
                <a16:creationId xmlns:a16="http://schemas.microsoft.com/office/drawing/2014/main" id="{2479980D-7170-FA47-861A-B12B856F18A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86963" y="1615876"/>
            <a:ext cx="874950" cy="452560"/>
          </a:xfrm>
          <a:prstGeom prst="rect">
            <a:avLst/>
          </a:prstGeom>
        </p:spPr>
      </p:pic>
      <p:pic>
        <p:nvPicPr>
          <p:cNvPr id="7" name="Picture 6">
            <a:extLst>
              <a:ext uri="{FF2B5EF4-FFF2-40B4-BE49-F238E27FC236}">
                <a16:creationId xmlns:a16="http://schemas.microsoft.com/office/drawing/2014/main" id="{B7B44005-2695-6441-BF98-8A7E777A801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60781" y="5257384"/>
            <a:ext cx="1261599" cy="1206747"/>
          </a:xfrm>
          <a:prstGeom prst="rect">
            <a:avLst/>
          </a:prstGeom>
        </p:spPr>
      </p:pic>
      <p:cxnSp>
        <p:nvCxnSpPr>
          <p:cNvPr id="10" name="Straight Arrow Connector 9">
            <a:extLst>
              <a:ext uri="{FF2B5EF4-FFF2-40B4-BE49-F238E27FC236}">
                <a16:creationId xmlns:a16="http://schemas.microsoft.com/office/drawing/2014/main" id="{634FE582-C6B3-F241-863C-1FD1EC3333FE}"/>
              </a:ext>
            </a:extLst>
          </p:cNvPr>
          <p:cNvCxnSpPr>
            <a:cxnSpLocks/>
          </p:cNvCxnSpPr>
          <p:nvPr/>
        </p:nvCxnSpPr>
        <p:spPr>
          <a:xfrm flipH="1">
            <a:off x="1503913" y="2092831"/>
            <a:ext cx="2829666" cy="2564737"/>
          </a:xfrm>
          <a:prstGeom prst="straightConnector1">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2DBCEC44-3A01-E143-8DDA-288480628B0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090646" y="4210042"/>
            <a:ext cx="1507255" cy="646331"/>
          </a:xfrm>
          <a:prstGeom prst="rect">
            <a:avLst/>
          </a:prstGeom>
        </p:spPr>
      </p:pic>
      <p:sp>
        <p:nvSpPr>
          <p:cNvPr id="15" name="TextBox 14">
            <a:extLst>
              <a:ext uri="{FF2B5EF4-FFF2-40B4-BE49-F238E27FC236}">
                <a16:creationId xmlns:a16="http://schemas.microsoft.com/office/drawing/2014/main" id="{0531DBCB-C6AA-0248-860A-F12CAC2CB4CB}"/>
              </a:ext>
            </a:extLst>
          </p:cNvPr>
          <p:cNvSpPr txBox="1"/>
          <p:nvPr/>
        </p:nvSpPr>
        <p:spPr>
          <a:xfrm>
            <a:off x="3381438" y="1210051"/>
            <a:ext cx="2286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Quantum Satellite</a:t>
            </a:r>
          </a:p>
        </p:txBody>
      </p:sp>
      <p:sp>
        <p:nvSpPr>
          <p:cNvPr id="17" name="TextBox 16">
            <a:extLst>
              <a:ext uri="{FF2B5EF4-FFF2-40B4-BE49-F238E27FC236}">
                <a16:creationId xmlns:a16="http://schemas.microsoft.com/office/drawing/2014/main" id="{5FF8F222-4241-1943-BB8D-885C48E15448}"/>
              </a:ext>
            </a:extLst>
          </p:cNvPr>
          <p:cNvSpPr txBox="1"/>
          <p:nvPr/>
        </p:nvSpPr>
        <p:spPr>
          <a:xfrm>
            <a:off x="7856121" y="3664749"/>
            <a:ext cx="16090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Quantum Relay Drone</a:t>
            </a:r>
          </a:p>
        </p:txBody>
      </p:sp>
      <p:sp>
        <p:nvSpPr>
          <p:cNvPr id="18" name="TextBox 17">
            <a:extLst>
              <a:ext uri="{FF2B5EF4-FFF2-40B4-BE49-F238E27FC236}">
                <a16:creationId xmlns:a16="http://schemas.microsoft.com/office/drawing/2014/main" id="{EF31827B-467C-CE4B-B84F-54614A006D65}"/>
              </a:ext>
            </a:extLst>
          </p:cNvPr>
          <p:cNvSpPr txBox="1"/>
          <p:nvPr/>
        </p:nvSpPr>
        <p:spPr>
          <a:xfrm>
            <a:off x="3983350" y="3599598"/>
            <a:ext cx="16090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Quantum Relay Drone</a:t>
            </a:r>
          </a:p>
        </p:txBody>
      </p:sp>
      <p:sp>
        <p:nvSpPr>
          <p:cNvPr id="21" name="TextBox 20">
            <a:extLst>
              <a:ext uri="{FF2B5EF4-FFF2-40B4-BE49-F238E27FC236}">
                <a16:creationId xmlns:a16="http://schemas.microsoft.com/office/drawing/2014/main" id="{1BEC122D-DE1E-3343-AAA4-D80FEEAC614B}"/>
              </a:ext>
            </a:extLst>
          </p:cNvPr>
          <p:cNvSpPr txBox="1"/>
          <p:nvPr/>
        </p:nvSpPr>
        <p:spPr>
          <a:xfrm>
            <a:off x="232893" y="1504683"/>
            <a:ext cx="1548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Free-Space Quantum Link</a:t>
            </a:r>
          </a:p>
        </p:txBody>
      </p:sp>
      <p:cxnSp>
        <p:nvCxnSpPr>
          <p:cNvPr id="22" name="Straight Arrow Connector 21">
            <a:extLst>
              <a:ext uri="{FF2B5EF4-FFF2-40B4-BE49-F238E27FC236}">
                <a16:creationId xmlns:a16="http://schemas.microsoft.com/office/drawing/2014/main" id="{644B6CC2-BD0E-2D40-9122-E9BB5A8A1DE7}"/>
              </a:ext>
            </a:extLst>
          </p:cNvPr>
          <p:cNvCxnSpPr>
            <a:cxnSpLocks/>
          </p:cNvCxnSpPr>
          <p:nvPr/>
        </p:nvCxnSpPr>
        <p:spPr>
          <a:xfrm flipH="1">
            <a:off x="1796698" y="1760231"/>
            <a:ext cx="1109129" cy="0"/>
          </a:xfrm>
          <a:prstGeom prst="straightConnector1">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45A2273-162C-B84E-98A7-D9615EE0EC53}"/>
              </a:ext>
            </a:extLst>
          </p:cNvPr>
          <p:cNvSpPr/>
          <p:nvPr/>
        </p:nvSpPr>
        <p:spPr>
          <a:xfrm>
            <a:off x="173426" y="1431934"/>
            <a:ext cx="2829667" cy="13841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288F3714-A21F-544F-8DBA-8E135E14C996}"/>
              </a:ext>
            </a:extLst>
          </p:cNvPr>
          <p:cNvSpPr txBox="1"/>
          <p:nvPr/>
        </p:nvSpPr>
        <p:spPr>
          <a:xfrm>
            <a:off x="350379" y="6488668"/>
            <a:ext cx="21179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Fiber Optic Cable</a:t>
            </a:r>
          </a:p>
        </p:txBody>
      </p:sp>
      <p:pic>
        <p:nvPicPr>
          <p:cNvPr id="29" name="Picture 28">
            <a:extLst>
              <a:ext uri="{FF2B5EF4-FFF2-40B4-BE49-F238E27FC236}">
                <a16:creationId xmlns:a16="http://schemas.microsoft.com/office/drawing/2014/main" id="{E58936D8-F639-594F-8E36-0E268BAEEC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46224" y="1614341"/>
            <a:ext cx="874950" cy="452560"/>
          </a:xfrm>
          <a:prstGeom prst="rect">
            <a:avLst/>
          </a:prstGeom>
        </p:spPr>
      </p:pic>
      <p:sp>
        <p:nvSpPr>
          <p:cNvPr id="30" name="TextBox 29">
            <a:extLst>
              <a:ext uri="{FF2B5EF4-FFF2-40B4-BE49-F238E27FC236}">
                <a16:creationId xmlns:a16="http://schemas.microsoft.com/office/drawing/2014/main" id="{90F70E11-4F1E-AF47-A143-FEA5F197B995}"/>
              </a:ext>
            </a:extLst>
          </p:cNvPr>
          <p:cNvSpPr txBox="1"/>
          <p:nvPr/>
        </p:nvSpPr>
        <p:spPr>
          <a:xfrm>
            <a:off x="6975782" y="1249085"/>
            <a:ext cx="2286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Quantum Satellite</a:t>
            </a:r>
          </a:p>
        </p:txBody>
      </p:sp>
      <p:pic>
        <p:nvPicPr>
          <p:cNvPr id="36" name="Picture 35" descr="Icon&#10;&#10;Description automatically generated">
            <a:extLst>
              <a:ext uri="{FF2B5EF4-FFF2-40B4-BE49-F238E27FC236}">
                <a16:creationId xmlns:a16="http://schemas.microsoft.com/office/drawing/2014/main" id="{8B7E5C4A-6E0F-D345-9623-81586EA142E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5105" y="4659909"/>
            <a:ext cx="1282700" cy="1422400"/>
          </a:xfrm>
          <a:prstGeom prst="rect">
            <a:avLst/>
          </a:prstGeom>
        </p:spPr>
      </p:pic>
      <p:sp>
        <p:nvSpPr>
          <p:cNvPr id="44" name="Freeform 43">
            <a:extLst>
              <a:ext uri="{FF2B5EF4-FFF2-40B4-BE49-F238E27FC236}">
                <a16:creationId xmlns:a16="http://schemas.microsoft.com/office/drawing/2014/main" id="{56924697-9F73-8F4F-B626-F97C0A4FF90E}"/>
              </a:ext>
            </a:extLst>
          </p:cNvPr>
          <p:cNvSpPr/>
          <p:nvPr/>
        </p:nvSpPr>
        <p:spPr>
          <a:xfrm>
            <a:off x="798575" y="5953991"/>
            <a:ext cx="1487425" cy="502351"/>
          </a:xfrm>
          <a:custGeom>
            <a:avLst/>
            <a:gdLst>
              <a:gd name="connsiteX0" fmla="*/ 22307 w 1487425"/>
              <a:gd name="connsiteY0" fmla="*/ 0 h 502351"/>
              <a:gd name="connsiteX1" fmla="*/ 74261 w 1487425"/>
              <a:gd name="connsiteY1" fmla="*/ 363682 h 502351"/>
              <a:gd name="connsiteX2" fmla="*/ 635370 w 1487425"/>
              <a:gd name="connsiteY2" fmla="*/ 498764 h 502351"/>
              <a:gd name="connsiteX3" fmla="*/ 1487425 w 1487425"/>
              <a:gd name="connsiteY3" fmla="*/ 238991 h 502351"/>
            </a:gdLst>
            <a:ahLst/>
            <a:cxnLst>
              <a:cxn ang="0">
                <a:pos x="connsiteX0" y="connsiteY0"/>
              </a:cxn>
              <a:cxn ang="0">
                <a:pos x="connsiteX1" y="connsiteY1"/>
              </a:cxn>
              <a:cxn ang="0">
                <a:pos x="connsiteX2" y="connsiteY2"/>
              </a:cxn>
              <a:cxn ang="0">
                <a:pos x="connsiteX3" y="connsiteY3"/>
              </a:cxn>
            </a:cxnLst>
            <a:rect l="l" t="t" r="r" b="b"/>
            <a:pathLst>
              <a:path w="1487425" h="502351">
                <a:moveTo>
                  <a:pt x="22307" y="0"/>
                </a:moveTo>
                <a:cubicBezTo>
                  <a:pt x="-2805" y="140277"/>
                  <a:pt x="-27916" y="280555"/>
                  <a:pt x="74261" y="363682"/>
                </a:cubicBezTo>
                <a:cubicBezTo>
                  <a:pt x="176438" y="446809"/>
                  <a:pt x="399843" y="519546"/>
                  <a:pt x="635370" y="498764"/>
                </a:cubicBezTo>
                <a:cubicBezTo>
                  <a:pt x="870897" y="477982"/>
                  <a:pt x="1179161" y="358486"/>
                  <a:pt x="1487425" y="238991"/>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60">
            <a:extLst>
              <a:ext uri="{FF2B5EF4-FFF2-40B4-BE49-F238E27FC236}">
                <a16:creationId xmlns:a16="http://schemas.microsoft.com/office/drawing/2014/main" id="{792D4F6D-522B-9C4E-9A82-99E53DF1CFAD}"/>
              </a:ext>
            </a:extLst>
          </p:cNvPr>
          <p:cNvSpPr/>
          <p:nvPr/>
        </p:nvSpPr>
        <p:spPr>
          <a:xfrm>
            <a:off x="2375063" y="5706319"/>
            <a:ext cx="275540" cy="428263"/>
          </a:xfrm>
          <a:custGeom>
            <a:avLst/>
            <a:gdLst>
              <a:gd name="connsiteX0" fmla="*/ 9322 w 275540"/>
              <a:gd name="connsiteY0" fmla="*/ 428263 h 428263"/>
              <a:gd name="connsiteX1" fmla="*/ 32471 w 275540"/>
              <a:gd name="connsiteY1" fmla="*/ 185195 h 428263"/>
              <a:gd name="connsiteX2" fmla="*/ 275540 w 275540"/>
              <a:gd name="connsiteY2" fmla="*/ 0 h 428263"/>
            </a:gdLst>
            <a:ahLst/>
            <a:cxnLst>
              <a:cxn ang="0">
                <a:pos x="connsiteX0" y="connsiteY0"/>
              </a:cxn>
              <a:cxn ang="0">
                <a:pos x="connsiteX1" y="connsiteY1"/>
              </a:cxn>
              <a:cxn ang="0">
                <a:pos x="connsiteX2" y="connsiteY2"/>
              </a:cxn>
            </a:cxnLst>
            <a:rect l="l" t="t" r="r" b="b"/>
            <a:pathLst>
              <a:path w="275540" h="428263">
                <a:moveTo>
                  <a:pt x="9322" y="428263"/>
                </a:moveTo>
                <a:cubicBezTo>
                  <a:pt x="-1289" y="342417"/>
                  <a:pt x="-11899" y="256572"/>
                  <a:pt x="32471" y="185195"/>
                </a:cubicBezTo>
                <a:cubicBezTo>
                  <a:pt x="76841" y="113818"/>
                  <a:pt x="176190" y="56909"/>
                  <a:pt x="275540"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61">
            <a:extLst>
              <a:ext uri="{FF2B5EF4-FFF2-40B4-BE49-F238E27FC236}">
                <a16:creationId xmlns:a16="http://schemas.microsoft.com/office/drawing/2014/main" id="{73E2B030-5D4E-6D45-A50D-7372B3F6ECB1}"/>
              </a:ext>
            </a:extLst>
          </p:cNvPr>
          <p:cNvSpPr/>
          <p:nvPr/>
        </p:nvSpPr>
        <p:spPr>
          <a:xfrm>
            <a:off x="2789499" y="5706319"/>
            <a:ext cx="925974" cy="162046"/>
          </a:xfrm>
          <a:custGeom>
            <a:avLst/>
            <a:gdLst>
              <a:gd name="connsiteX0" fmla="*/ 0 w 925974"/>
              <a:gd name="connsiteY0" fmla="*/ 0 h 162046"/>
              <a:gd name="connsiteX1" fmla="*/ 405114 w 925974"/>
              <a:gd name="connsiteY1" fmla="*/ 104172 h 162046"/>
              <a:gd name="connsiteX2" fmla="*/ 740779 w 925974"/>
              <a:gd name="connsiteY2" fmla="*/ 69448 h 162046"/>
              <a:gd name="connsiteX3" fmla="*/ 925974 w 925974"/>
              <a:gd name="connsiteY3" fmla="*/ 162046 h 162046"/>
            </a:gdLst>
            <a:ahLst/>
            <a:cxnLst>
              <a:cxn ang="0">
                <a:pos x="connsiteX0" y="connsiteY0"/>
              </a:cxn>
              <a:cxn ang="0">
                <a:pos x="connsiteX1" y="connsiteY1"/>
              </a:cxn>
              <a:cxn ang="0">
                <a:pos x="connsiteX2" y="connsiteY2"/>
              </a:cxn>
              <a:cxn ang="0">
                <a:pos x="connsiteX3" y="connsiteY3"/>
              </a:cxn>
            </a:cxnLst>
            <a:rect l="l" t="t" r="r" b="b"/>
            <a:pathLst>
              <a:path w="925974" h="162046">
                <a:moveTo>
                  <a:pt x="0" y="0"/>
                </a:moveTo>
                <a:cubicBezTo>
                  <a:pt x="140825" y="46298"/>
                  <a:pt x="281651" y="92597"/>
                  <a:pt x="405114" y="104172"/>
                </a:cubicBezTo>
                <a:cubicBezTo>
                  <a:pt x="528577" y="115747"/>
                  <a:pt x="653969" y="59802"/>
                  <a:pt x="740779" y="69448"/>
                </a:cubicBezTo>
                <a:cubicBezTo>
                  <a:pt x="827589" y="79094"/>
                  <a:pt x="876781" y="120570"/>
                  <a:pt x="925974" y="162046"/>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62">
            <a:extLst>
              <a:ext uri="{FF2B5EF4-FFF2-40B4-BE49-F238E27FC236}">
                <a16:creationId xmlns:a16="http://schemas.microsoft.com/office/drawing/2014/main" id="{E2E21437-93EB-A342-83A7-4B8F15C6F999}"/>
              </a:ext>
            </a:extLst>
          </p:cNvPr>
          <p:cNvSpPr/>
          <p:nvPr/>
        </p:nvSpPr>
        <p:spPr>
          <a:xfrm>
            <a:off x="3368233" y="5984111"/>
            <a:ext cx="381964" cy="706056"/>
          </a:xfrm>
          <a:custGeom>
            <a:avLst/>
            <a:gdLst>
              <a:gd name="connsiteX0" fmla="*/ 381964 w 381964"/>
              <a:gd name="connsiteY0" fmla="*/ 0 h 706056"/>
              <a:gd name="connsiteX1" fmla="*/ 277792 w 381964"/>
              <a:gd name="connsiteY1" fmla="*/ 439838 h 706056"/>
              <a:gd name="connsiteX2" fmla="*/ 0 w 381964"/>
              <a:gd name="connsiteY2" fmla="*/ 706056 h 706056"/>
            </a:gdLst>
            <a:ahLst/>
            <a:cxnLst>
              <a:cxn ang="0">
                <a:pos x="connsiteX0" y="connsiteY0"/>
              </a:cxn>
              <a:cxn ang="0">
                <a:pos x="connsiteX1" y="connsiteY1"/>
              </a:cxn>
              <a:cxn ang="0">
                <a:pos x="connsiteX2" y="connsiteY2"/>
              </a:cxn>
            </a:cxnLst>
            <a:rect l="l" t="t" r="r" b="b"/>
            <a:pathLst>
              <a:path w="381964" h="706056">
                <a:moveTo>
                  <a:pt x="381964" y="0"/>
                </a:moveTo>
                <a:cubicBezTo>
                  <a:pt x="361708" y="161081"/>
                  <a:pt x="341453" y="322162"/>
                  <a:pt x="277792" y="439838"/>
                </a:cubicBezTo>
                <a:cubicBezTo>
                  <a:pt x="214131" y="557514"/>
                  <a:pt x="107065" y="631785"/>
                  <a:pt x="0" y="706056"/>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63">
            <a:extLst>
              <a:ext uri="{FF2B5EF4-FFF2-40B4-BE49-F238E27FC236}">
                <a16:creationId xmlns:a16="http://schemas.microsoft.com/office/drawing/2014/main" id="{9825A613-14BA-5848-987A-66BED348B067}"/>
              </a:ext>
            </a:extLst>
          </p:cNvPr>
          <p:cNvSpPr/>
          <p:nvPr/>
        </p:nvSpPr>
        <p:spPr>
          <a:xfrm>
            <a:off x="2405681" y="6166908"/>
            <a:ext cx="812081" cy="557983"/>
          </a:xfrm>
          <a:custGeom>
            <a:avLst/>
            <a:gdLst>
              <a:gd name="connsiteX0" fmla="*/ 821803 w 821803"/>
              <a:gd name="connsiteY0" fmla="*/ 497711 h 497711"/>
              <a:gd name="connsiteX1" fmla="*/ 474563 w 821803"/>
              <a:gd name="connsiteY1" fmla="*/ 370390 h 497711"/>
              <a:gd name="connsiteX2" fmla="*/ 208345 w 821803"/>
              <a:gd name="connsiteY2" fmla="*/ 127321 h 497711"/>
              <a:gd name="connsiteX3" fmla="*/ 0 w 821803"/>
              <a:gd name="connsiteY3" fmla="*/ 0 h 497711"/>
            </a:gdLst>
            <a:ahLst/>
            <a:cxnLst>
              <a:cxn ang="0">
                <a:pos x="connsiteX0" y="connsiteY0"/>
              </a:cxn>
              <a:cxn ang="0">
                <a:pos x="connsiteX1" y="connsiteY1"/>
              </a:cxn>
              <a:cxn ang="0">
                <a:pos x="connsiteX2" y="connsiteY2"/>
              </a:cxn>
              <a:cxn ang="0">
                <a:pos x="connsiteX3" y="connsiteY3"/>
              </a:cxn>
            </a:cxnLst>
            <a:rect l="l" t="t" r="r" b="b"/>
            <a:pathLst>
              <a:path w="821803" h="497711">
                <a:moveTo>
                  <a:pt x="821803" y="497711"/>
                </a:moveTo>
                <a:cubicBezTo>
                  <a:pt x="699304" y="464916"/>
                  <a:pt x="576806" y="432122"/>
                  <a:pt x="474563" y="370390"/>
                </a:cubicBezTo>
                <a:cubicBezTo>
                  <a:pt x="372320" y="308658"/>
                  <a:pt x="287439" y="189053"/>
                  <a:pt x="208345" y="127321"/>
                </a:cubicBezTo>
                <a:cubicBezTo>
                  <a:pt x="129251" y="65589"/>
                  <a:pt x="64625" y="32794"/>
                  <a:pt x="0"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A738A0BA-31A5-7048-BFE5-B2C8F0AE4EB7}"/>
              </a:ext>
            </a:extLst>
          </p:cNvPr>
          <p:cNvSpPr/>
          <p:nvPr/>
        </p:nvSpPr>
        <p:spPr>
          <a:xfrm>
            <a:off x="2279562" y="6096428"/>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499BE216-8FC2-2A42-B0C5-762D9A6B9B6E}"/>
              </a:ext>
            </a:extLst>
          </p:cNvPr>
          <p:cNvSpPr/>
          <p:nvPr/>
        </p:nvSpPr>
        <p:spPr>
          <a:xfrm>
            <a:off x="2651880" y="5614781"/>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B891D2A9-0F0D-C44E-8A22-F1C6C93DD82D}"/>
              </a:ext>
            </a:extLst>
          </p:cNvPr>
          <p:cNvSpPr/>
          <p:nvPr/>
        </p:nvSpPr>
        <p:spPr>
          <a:xfrm>
            <a:off x="3227058" y="6611905"/>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a:extLst>
              <a:ext uri="{FF2B5EF4-FFF2-40B4-BE49-F238E27FC236}">
                <a16:creationId xmlns:a16="http://schemas.microsoft.com/office/drawing/2014/main" id="{E03F21B6-0087-9346-B666-83D779F160F7}"/>
              </a:ext>
            </a:extLst>
          </p:cNvPr>
          <p:cNvSpPr/>
          <p:nvPr/>
        </p:nvSpPr>
        <p:spPr>
          <a:xfrm>
            <a:off x="3670450" y="5855616"/>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6FCEE330-25ED-7F45-84A8-ADE7DBEFBD8E}"/>
              </a:ext>
            </a:extLst>
          </p:cNvPr>
          <p:cNvSpPr txBox="1"/>
          <p:nvPr/>
        </p:nvSpPr>
        <p:spPr>
          <a:xfrm>
            <a:off x="-30617" y="2175409"/>
            <a:ext cx="21162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Fiber Optic Quantum Link</a:t>
            </a:r>
          </a:p>
        </p:txBody>
      </p:sp>
      <p:cxnSp>
        <p:nvCxnSpPr>
          <p:cNvPr id="69" name="Straight Connector 68">
            <a:extLst>
              <a:ext uri="{FF2B5EF4-FFF2-40B4-BE49-F238E27FC236}">
                <a16:creationId xmlns:a16="http://schemas.microsoft.com/office/drawing/2014/main" id="{DE5F81D5-FB79-4A4E-9626-A83DA9A955AF}"/>
              </a:ext>
            </a:extLst>
          </p:cNvPr>
          <p:cNvCxnSpPr>
            <a:cxnSpLocks/>
          </p:cNvCxnSpPr>
          <p:nvPr/>
        </p:nvCxnSpPr>
        <p:spPr>
          <a:xfrm>
            <a:off x="1796698" y="2398427"/>
            <a:ext cx="110912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0EB07728-AC6C-0C47-8328-612465C0AAB9}"/>
              </a:ext>
            </a:extLst>
          </p:cNvPr>
          <p:cNvCxnSpPr>
            <a:cxnSpLocks/>
            <a:endCxn id="47" idx="7"/>
          </p:cNvCxnSpPr>
          <p:nvPr/>
        </p:nvCxnSpPr>
        <p:spPr>
          <a:xfrm flipH="1">
            <a:off x="2759529" y="4720798"/>
            <a:ext cx="1464552" cy="911975"/>
          </a:xfrm>
          <a:prstGeom prst="straightConnector1">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3080B7A5-22E6-024A-8A61-5736FABBE52E}"/>
              </a:ext>
            </a:extLst>
          </p:cNvPr>
          <p:cNvCxnSpPr>
            <a:cxnSpLocks/>
            <a:endCxn id="12" idx="2"/>
          </p:cNvCxnSpPr>
          <p:nvPr/>
        </p:nvCxnSpPr>
        <p:spPr>
          <a:xfrm flipH="1" flipV="1">
            <a:off x="4844274" y="4856373"/>
            <a:ext cx="386945" cy="474006"/>
          </a:xfrm>
          <a:prstGeom prst="straightConnector1">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B0B23553-E5E6-6340-8C16-9B9839735C8D}"/>
              </a:ext>
            </a:extLst>
          </p:cNvPr>
          <p:cNvCxnSpPr>
            <a:cxnSpLocks/>
            <a:stCxn id="75" idx="1"/>
          </p:cNvCxnSpPr>
          <p:nvPr/>
        </p:nvCxnSpPr>
        <p:spPr>
          <a:xfrm flipH="1" flipV="1">
            <a:off x="5599814" y="4553865"/>
            <a:ext cx="3240146" cy="20207"/>
          </a:xfrm>
          <a:prstGeom prst="straightConnector1">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0" name="Picture 79" descr="A picture containing text, truck, road, outdoor&#10;&#10;Description automatically generated">
            <a:extLst>
              <a:ext uri="{FF2B5EF4-FFF2-40B4-BE49-F238E27FC236}">
                <a16:creationId xmlns:a16="http://schemas.microsoft.com/office/drawing/2014/main" id="{67C1A48C-BA93-B34A-B999-451F1C45687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33865" y="5373047"/>
            <a:ext cx="2232634" cy="1256199"/>
          </a:xfrm>
          <a:prstGeom prst="rect">
            <a:avLst/>
          </a:prstGeom>
        </p:spPr>
      </p:pic>
      <p:sp>
        <p:nvSpPr>
          <p:cNvPr id="82" name="Freeform 81">
            <a:extLst>
              <a:ext uri="{FF2B5EF4-FFF2-40B4-BE49-F238E27FC236}">
                <a16:creationId xmlns:a16="http://schemas.microsoft.com/office/drawing/2014/main" id="{959B2D67-F445-9A4A-96B7-F74CC2AFC7AB}"/>
              </a:ext>
            </a:extLst>
          </p:cNvPr>
          <p:cNvSpPr/>
          <p:nvPr/>
        </p:nvSpPr>
        <p:spPr>
          <a:xfrm>
            <a:off x="10466487" y="5504820"/>
            <a:ext cx="275540" cy="428263"/>
          </a:xfrm>
          <a:custGeom>
            <a:avLst/>
            <a:gdLst>
              <a:gd name="connsiteX0" fmla="*/ 9322 w 275540"/>
              <a:gd name="connsiteY0" fmla="*/ 428263 h 428263"/>
              <a:gd name="connsiteX1" fmla="*/ 32471 w 275540"/>
              <a:gd name="connsiteY1" fmla="*/ 185195 h 428263"/>
              <a:gd name="connsiteX2" fmla="*/ 275540 w 275540"/>
              <a:gd name="connsiteY2" fmla="*/ 0 h 428263"/>
            </a:gdLst>
            <a:ahLst/>
            <a:cxnLst>
              <a:cxn ang="0">
                <a:pos x="connsiteX0" y="connsiteY0"/>
              </a:cxn>
              <a:cxn ang="0">
                <a:pos x="connsiteX1" y="connsiteY1"/>
              </a:cxn>
              <a:cxn ang="0">
                <a:pos x="connsiteX2" y="connsiteY2"/>
              </a:cxn>
            </a:cxnLst>
            <a:rect l="l" t="t" r="r" b="b"/>
            <a:pathLst>
              <a:path w="275540" h="428263">
                <a:moveTo>
                  <a:pt x="9322" y="428263"/>
                </a:moveTo>
                <a:cubicBezTo>
                  <a:pt x="-1289" y="342417"/>
                  <a:pt x="-11899" y="256572"/>
                  <a:pt x="32471" y="185195"/>
                </a:cubicBezTo>
                <a:cubicBezTo>
                  <a:pt x="76841" y="113818"/>
                  <a:pt x="176190" y="56909"/>
                  <a:pt x="275540"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reeform 82">
            <a:extLst>
              <a:ext uri="{FF2B5EF4-FFF2-40B4-BE49-F238E27FC236}">
                <a16:creationId xmlns:a16="http://schemas.microsoft.com/office/drawing/2014/main" id="{F2A68CD3-1EEF-964D-BE9C-D4A8C3360061}"/>
              </a:ext>
            </a:extLst>
          </p:cNvPr>
          <p:cNvSpPr/>
          <p:nvPr/>
        </p:nvSpPr>
        <p:spPr>
          <a:xfrm>
            <a:off x="10880923" y="5504820"/>
            <a:ext cx="925974" cy="162046"/>
          </a:xfrm>
          <a:custGeom>
            <a:avLst/>
            <a:gdLst>
              <a:gd name="connsiteX0" fmla="*/ 0 w 925974"/>
              <a:gd name="connsiteY0" fmla="*/ 0 h 162046"/>
              <a:gd name="connsiteX1" fmla="*/ 405114 w 925974"/>
              <a:gd name="connsiteY1" fmla="*/ 104172 h 162046"/>
              <a:gd name="connsiteX2" fmla="*/ 740779 w 925974"/>
              <a:gd name="connsiteY2" fmla="*/ 69448 h 162046"/>
              <a:gd name="connsiteX3" fmla="*/ 925974 w 925974"/>
              <a:gd name="connsiteY3" fmla="*/ 162046 h 162046"/>
            </a:gdLst>
            <a:ahLst/>
            <a:cxnLst>
              <a:cxn ang="0">
                <a:pos x="connsiteX0" y="connsiteY0"/>
              </a:cxn>
              <a:cxn ang="0">
                <a:pos x="connsiteX1" y="connsiteY1"/>
              </a:cxn>
              <a:cxn ang="0">
                <a:pos x="connsiteX2" y="connsiteY2"/>
              </a:cxn>
              <a:cxn ang="0">
                <a:pos x="connsiteX3" y="connsiteY3"/>
              </a:cxn>
            </a:cxnLst>
            <a:rect l="l" t="t" r="r" b="b"/>
            <a:pathLst>
              <a:path w="925974" h="162046">
                <a:moveTo>
                  <a:pt x="0" y="0"/>
                </a:moveTo>
                <a:cubicBezTo>
                  <a:pt x="140825" y="46298"/>
                  <a:pt x="281651" y="92597"/>
                  <a:pt x="405114" y="104172"/>
                </a:cubicBezTo>
                <a:cubicBezTo>
                  <a:pt x="528577" y="115747"/>
                  <a:pt x="653969" y="59802"/>
                  <a:pt x="740779" y="69448"/>
                </a:cubicBezTo>
                <a:cubicBezTo>
                  <a:pt x="827589" y="79094"/>
                  <a:pt x="876781" y="120570"/>
                  <a:pt x="925974" y="162046"/>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Freeform 83">
            <a:extLst>
              <a:ext uri="{FF2B5EF4-FFF2-40B4-BE49-F238E27FC236}">
                <a16:creationId xmlns:a16="http://schemas.microsoft.com/office/drawing/2014/main" id="{EB03DDE9-8938-5443-BEC5-F59CD2ABEC72}"/>
              </a:ext>
            </a:extLst>
          </p:cNvPr>
          <p:cNvSpPr/>
          <p:nvPr/>
        </p:nvSpPr>
        <p:spPr>
          <a:xfrm>
            <a:off x="11459657" y="5782612"/>
            <a:ext cx="381964" cy="706056"/>
          </a:xfrm>
          <a:custGeom>
            <a:avLst/>
            <a:gdLst>
              <a:gd name="connsiteX0" fmla="*/ 381964 w 381964"/>
              <a:gd name="connsiteY0" fmla="*/ 0 h 706056"/>
              <a:gd name="connsiteX1" fmla="*/ 277792 w 381964"/>
              <a:gd name="connsiteY1" fmla="*/ 439838 h 706056"/>
              <a:gd name="connsiteX2" fmla="*/ 0 w 381964"/>
              <a:gd name="connsiteY2" fmla="*/ 706056 h 706056"/>
            </a:gdLst>
            <a:ahLst/>
            <a:cxnLst>
              <a:cxn ang="0">
                <a:pos x="connsiteX0" y="connsiteY0"/>
              </a:cxn>
              <a:cxn ang="0">
                <a:pos x="connsiteX1" y="connsiteY1"/>
              </a:cxn>
              <a:cxn ang="0">
                <a:pos x="connsiteX2" y="connsiteY2"/>
              </a:cxn>
            </a:cxnLst>
            <a:rect l="l" t="t" r="r" b="b"/>
            <a:pathLst>
              <a:path w="381964" h="706056">
                <a:moveTo>
                  <a:pt x="381964" y="0"/>
                </a:moveTo>
                <a:cubicBezTo>
                  <a:pt x="361708" y="161081"/>
                  <a:pt x="341453" y="322162"/>
                  <a:pt x="277792" y="439838"/>
                </a:cubicBezTo>
                <a:cubicBezTo>
                  <a:pt x="214131" y="557514"/>
                  <a:pt x="107065" y="631785"/>
                  <a:pt x="0" y="706056"/>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Freeform 84">
            <a:extLst>
              <a:ext uri="{FF2B5EF4-FFF2-40B4-BE49-F238E27FC236}">
                <a16:creationId xmlns:a16="http://schemas.microsoft.com/office/drawing/2014/main" id="{B95408E6-741F-EB43-ACA9-9E05473436D0}"/>
              </a:ext>
            </a:extLst>
          </p:cNvPr>
          <p:cNvSpPr/>
          <p:nvPr/>
        </p:nvSpPr>
        <p:spPr>
          <a:xfrm>
            <a:off x="10497105" y="5965409"/>
            <a:ext cx="812081" cy="557983"/>
          </a:xfrm>
          <a:custGeom>
            <a:avLst/>
            <a:gdLst>
              <a:gd name="connsiteX0" fmla="*/ 821803 w 821803"/>
              <a:gd name="connsiteY0" fmla="*/ 497711 h 497711"/>
              <a:gd name="connsiteX1" fmla="*/ 474563 w 821803"/>
              <a:gd name="connsiteY1" fmla="*/ 370390 h 497711"/>
              <a:gd name="connsiteX2" fmla="*/ 208345 w 821803"/>
              <a:gd name="connsiteY2" fmla="*/ 127321 h 497711"/>
              <a:gd name="connsiteX3" fmla="*/ 0 w 821803"/>
              <a:gd name="connsiteY3" fmla="*/ 0 h 497711"/>
            </a:gdLst>
            <a:ahLst/>
            <a:cxnLst>
              <a:cxn ang="0">
                <a:pos x="connsiteX0" y="connsiteY0"/>
              </a:cxn>
              <a:cxn ang="0">
                <a:pos x="connsiteX1" y="connsiteY1"/>
              </a:cxn>
              <a:cxn ang="0">
                <a:pos x="connsiteX2" y="connsiteY2"/>
              </a:cxn>
              <a:cxn ang="0">
                <a:pos x="connsiteX3" y="connsiteY3"/>
              </a:cxn>
            </a:cxnLst>
            <a:rect l="l" t="t" r="r" b="b"/>
            <a:pathLst>
              <a:path w="821803" h="497711">
                <a:moveTo>
                  <a:pt x="821803" y="497711"/>
                </a:moveTo>
                <a:cubicBezTo>
                  <a:pt x="699304" y="464916"/>
                  <a:pt x="576806" y="432122"/>
                  <a:pt x="474563" y="370390"/>
                </a:cubicBezTo>
                <a:cubicBezTo>
                  <a:pt x="372320" y="308658"/>
                  <a:pt x="287439" y="189053"/>
                  <a:pt x="208345" y="127321"/>
                </a:cubicBezTo>
                <a:cubicBezTo>
                  <a:pt x="129251" y="65589"/>
                  <a:pt x="64625" y="32794"/>
                  <a:pt x="0" y="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Arrow Connector 7">
            <a:extLst>
              <a:ext uri="{FF2B5EF4-FFF2-40B4-BE49-F238E27FC236}">
                <a16:creationId xmlns:a16="http://schemas.microsoft.com/office/drawing/2014/main" id="{06B66A23-8ABA-2740-9DDC-DECEA224929F}"/>
              </a:ext>
            </a:extLst>
          </p:cNvPr>
          <p:cNvCxnSpPr>
            <a:cxnSpLocks/>
          </p:cNvCxnSpPr>
          <p:nvPr/>
        </p:nvCxnSpPr>
        <p:spPr>
          <a:xfrm flipV="1">
            <a:off x="9675208" y="3049832"/>
            <a:ext cx="393043" cy="1196097"/>
          </a:xfrm>
          <a:prstGeom prst="straightConnector1">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7" name="Freeform 106">
            <a:extLst>
              <a:ext uri="{FF2B5EF4-FFF2-40B4-BE49-F238E27FC236}">
                <a16:creationId xmlns:a16="http://schemas.microsoft.com/office/drawing/2014/main" id="{319E6EFA-9863-7C41-85CB-5404DE9698E6}"/>
              </a:ext>
            </a:extLst>
          </p:cNvPr>
          <p:cNvSpPr/>
          <p:nvPr/>
        </p:nvSpPr>
        <p:spPr>
          <a:xfrm>
            <a:off x="9569560" y="4722471"/>
            <a:ext cx="812931" cy="1278676"/>
          </a:xfrm>
          <a:custGeom>
            <a:avLst/>
            <a:gdLst>
              <a:gd name="connsiteX0" fmla="*/ 25853 w 812931"/>
              <a:gd name="connsiteY0" fmla="*/ 0 h 1278676"/>
              <a:gd name="connsiteX1" fmla="*/ 37427 w 812931"/>
              <a:gd name="connsiteY1" fmla="*/ 995423 h 1278676"/>
              <a:gd name="connsiteX2" fmla="*/ 384668 w 812931"/>
              <a:gd name="connsiteY2" fmla="*/ 1250066 h 1278676"/>
              <a:gd name="connsiteX3" fmla="*/ 812931 w 812931"/>
              <a:gd name="connsiteY3" fmla="*/ 1261640 h 1278676"/>
            </a:gdLst>
            <a:ahLst/>
            <a:cxnLst>
              <a:cxn ang="0">
                <a:pos x="connsiteX0" y="connsiteY0"/>
              </a:cxn>
              <a:cxn ang="0">
                <a:pos x="connsiteX1" y="connsiteY1"/>
              </a:cxn>
              <a:cxn ang="0">
                <a:pos x="connsiteX2" y="connsiteY2"/>
              </a:cxn>
              <a:cxn ang="0">
                <a:pos x="connsiteX3" y="connsiteY3"/>
              </a:cxn>
            </a:cxnLst>
            <a:rect l="l" t="t" r="r" b="b"/>
            <a:pathLst>
              <a:path w="812931" h="1278676">
                <a:moveTo>
                  <a:pt x="25853" y="0"/>
                </a:moveTo>
                <a:cubicBezTo>
                  <a:pt x="1739" y="393539"/>
                  <a:pt x="-22375" y="787079"/>
                  <a:pt x="37427" y="995423"/>
                </a:cubicBezTo>
                <a:cubicBezTo>
                  <a:pt x="97229" y="1203767"/>
                  <a:pt x="255417" y="1205697"/>
                  <a:pt x="384668" y="1250066"/>
                </a:cubicBezTo>
                <a:cubicBezTo>
                  <a:pt x="513919" y="1294436"/>
                  <a:pt x="663425" y="1278038"/>
                  <a:pt x="812931" y="1261640"/>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a:extLst>
              <a:ext uri="{FF2B5EF4-FFF2-40B4-BE49-F238E27FC236}">
                <a16:creationId xmlns:a16="http://schemas.microsoft.com/office/drawing/2014/main" id="{11F9FF31-153E-BF44-B79F-88840608FBD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839960" y="4250906"/>
            <a:ext cx="1507255" cy="646331"/>
          </a:xfrm>
          <a:prstGeom prst="rect">
            <a:avLst/>
          </a:prstGeom>
        </p:spPr>
      </p:pic>
      <p:cxnSp>
        <p:nvCxnSpPr>
          <p:cNvPr id="11" name="Straight Arrow Connector 10">
            <a:extLst>
              <a:ext uri="{FF2B5EF4-FFF2-40B4-BE49-F238E27FC236}">
                <a16:creationId xmlns:a16="http://schemas.microsoft.com/office/drawing/2014/main" id="{871E060F-05A6-E84E-BC50-EB112CA9B994}"/>
              </a:ext>
            </a:extLst>
          </p:cNvPr>
          <p:cNvCxnSpPr>
            <a:cxnSpLocks/>
            <a:stCxn id="80" idx="0"/>
          </p:cNvCxnSpPr>
          <p:nvPr/>
        </p:nvCxnSpPr>
        <p:spPr>
          <a:xfrm flipV="1">
            <a:off x="8150182" y="4660939"/>
            <a:ext cx="1116317" cy="712108"/>
          </a:xfrm>
          <a:prstGeom prst="straightConnector1">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407F0E48-A5BB-F849-913D-16DB3B299D59}"/>
              </a:ext>
            </a:extLst>
          </p:cNvPr>
          <p:cNvSpPr txBox="1"/>
          <p:nvPr/>
        </p:nvSpPr>
        <p:spPr>
          <a:xfrm>
            <a:off x="9643045" y="4961047"/>
            <a:ext cx="211799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Fiber Optic Cable</a:t>
            </a:r>
          </a:p>
        </p:txBody>
      </p:sp>
      <p:sp>
        <p:nvSpPr>
          <p:cNvPr id="87" name="Oval 86">
            <a:extLst>
              <a:ext uri="{FF2B5EF4-FFF2-40B4-BE49-F238E27FC236}">
                <a16:creationId xmlns:a16="http://schemas.microsoft.com/office/drawing/2014/main" id="{3A4A1B59-4F7B-8140-9C99-C77C12044AD0}"/>
              </a:ext>
            </a:extLst>
          </p:cNvPr>
          <p:cNvSpPr/>
          <p:nvPr/>
        </p:nvSpPr>
        <p:spPr>
          <a:xfrm>
            <a:off x="10743304" y="5413282"/>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C278785A-9840-BE41-9313-1B9988A82F8D}"/>
              </a:ext>
            </a:extLst>
          </p:cNvPr>
          <p:cNvSpPr/>
          <p:nvPr/>
        </p:nvSpPr>
        <p:spPr>
          <a:xfrm>
            <a:off x="11318482" y="6410406"/>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4C045759-E98A-E14B-AE1B-58BF62EC3A85}"/>
              </a:ext>
            </a:extLst>
          </p:cNvPr>
          <p:cNvSpPr/>
          <p:nvPr/>
        </p:nvSpPr>
        <p:spPr>
          <a:xfrm>
            <a:off x="11761874" y="5654117"/>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D278FB6C-64A3-9B49-98AD-5A93BE0EB65D}"/>
              </a:ext>
            </a:extLst>
          </p:cNvPr>
          <p:cNvSpPr/>
          <p:nvPr/>
        </p:nvSpPr>
        <p:spPr>
          <a:xfrm>
            <a:off x="10370986" y="5894929"/>
            <a:ext cx="126119" cy="1228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B98DE05C-7357-9646-8AF6-3BE9A30EFE3C}"/>
              </a:ext>
            </a:extLst>
          </p:cNvPr>
          <p:cNvCxnSpPr>
            <a:cxnSpLocks/>
          </p:cNvCxnSpPr>
          <p:nvPr/>
        </p:nvCxnSpPr>
        <p:spPr>
          <a:xfrm>
            <a:off x="4872710" y="1993357"/>
            <a:ext cx="2983411" cy="0"/>
          </a:xfrm>
          <a:prstGeom prst="straightConnector1">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C49C17A-4290-504F-979F-D744411828AD}"/>
              </a:ext>
            </a:extLst>
          </p:cNvPr>
          <p:cNvCxnSpPr>
            <a:cxnSpLocks/>
          </p:cNvCxnSpPr>
          <p:nvPr/>
        </p:nvCxnSpPr>
        <p:spPr>
          <a:xfrm flipH="1" flipV="1">
            <a:off x="8078268" y="2028678"/>
            <a:ext cx="1386890" cy="583516"/>
          </a:xfrm>
          <a:prstGeom prst="straightConnector1">
            <a:avLst/>
          </a:prstGeom>
          <a:ln w="38100">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Freeform 50">
            <a:extLst>
              <a:ext uri="{FF2B5EF4-FFF2-40B4-BE49-F238E27FC236}">
                <a16:creationId xmlns:a16="http://schemas.microsoft.com/office/drawing/2014/main" id="{4B56240C-A18F-494C-83FF-514BDB3A61FA}"/>
              </a:ext>
            </a:extLst>
          </p:cNvPr>
          <p:cNvSpPr/>
          <p:nvPr/>
        </p:nvSpPr>
        <p:spPr>
          <a:xfrm flipV="1">
            <a:off x="3315628" y="6510971"/>
            <a:ext cx="8002854" cy="172999"/>
          </a:xfrm>
          <a:custGeom>
            <a:avLst/>
            <a:gdLst>
              <a:gd name="connsiteX0" fmla="*/ 0 w 925974"/>
              <a:gd name="connsiteY0" fmla="*/ 0 h 162046"/>
              <a:gd name="connsiteX1" fmla="*/ 405114 w 925974"/>
              <a:gd name="connsiteY1" fmla="*/ 104172 h 162046"/>
              <a:gd name="connsiteX2" fmla="*/ 740779 w 925974"/>
              <a:gd name="connsiteY2" fmla="*/ 69448 h 162046"/>
              <a:gd name="connsiteX3" fmla="*/ 925974 w 925974"/>
              <a:gd name="connsiteY3" fmla="*/ 162046 h 162046"/>
            </a:gdLst>
            <a:ahLst/>
            <a:cxnLst>
              <a:cxn ang="0">
                <a:pos x="connsiteX0" y="connsiteY0"/>
              </a:cxn>
              <a:cxn ang="0">
                <a:pos x="connsiteX1" y="connsiteY1"/>
              </a:cxn>
              <a:cxn ang="0">
                <a:pos x="connsiteX2" y="connsiteY2"/>
              </a:cxn>
              <a:cxn ang="0">
                <a:pos x="connsiteX3" y="connsiteY3"/>
              </a:cxn>
            </a:cxnLst>
            <a:rect l="l" t="t" r="r" b="b"/>
            <a:pathLst>
              <a:path w="925974" h="162046">
                <a:moveTo>
                  <a:pt x="0" y="0"/>
                </a:moveTo>
                <a:cubicBezTo>
                  <a:pt x="140825" y="46298"/>
                  <a:pt x="281651" y="92597"/>
                  <a:pt x="405114" y="104172"/>
                </a:cubicBezTo>
                <a:cubicBezTo>
                  <a:pt x="528577" y="115747"/>
                  <a:pt x="653969" y="59802"/>
                  <a:pt x="740779" y="69448"/>
                </a:cubicBezTo>
                <a:cubicBezTo>
                  <a:pt x="827589" y="79094"/>
                  <a:pt x="876781" y="120570"/>
                  <a:pt x="925974" y="162046"/>
                </a:cubicBezTo>
              </a:path>
            </a:pathLst>
          </a:cu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xagon 8">
            <a:extLst>
              <a:ext uri="{FF2B5EF4-FFF2-40B4-BE49-F238E27FC236}">
                <a16:creationId xmlns:a16="http://schemas.microsoft.com/office/drawing/2014/main" id="{8B179921-6A63-DB43-B17E-8E9ECAC90088}"/>
              </a:ext>
            </a:extLst>
          </p:cNvPr>
          <p:cNvSpPr/>
          <p:nvPr/>
        </p:nvSpPr>
        <p:spPr>
          <a:xfrm>
            <a:off x="4433060" y="6449727"/>
            <a:ext cx="620193" cy="324356"/>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QR</a:t>
            </a:r>
          </a:p>
        </p:txBody>
      </p:sp>
      <p:sp>
        <p:nvSpPr>
          <p:cNvPr id="53" name="Hexagon 52">
            <a:extLst>
              <a:ext uri="{FF2B5EF4-FFF2-40B4-BE49-F238E27FC236}">
                <a16:creationId xmlns:a16="http://schemas.microsoft.com/office/drawing/2014/main" id="{EADDF177-0B96-9B42-9862-1D39E7907EC0}"/>
              </a:ext>
            </a:extLst>
          </p:cNvPr>
          <p:cNvSpPr/>
          <p:nvPr/>
        </p:nvSpPr>
        <p:spPr>
          <a:xfrm>
            <a:off x="6670315" y="6400535"/>
            <a:ext cx="620193" cy="324356"/>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QR</a:t>
            </a:r>
          </a:p>
        </p:txBody>
      </p:sp>
      <p:sp>
        <p:nvSpPr>
          <p:cNvPr id="54" name="Hexagon 53">
            <a:extLst>
              <a:ext uri="{FF2B5EF4-FFF2-40B4-BE49-F238E27FC236}">
                <a16:creationId xmlns:a16="http://schemas.microsoft.com/office/drawing/2014/main" id="{ACC8E327-7F13-1147-86C7-5AD76A4319B8}"/>
              </a:ext>
            </a:extLst>
          </p:cNvPr>
          <p:cNvSpPr/>
          <p:nvPr/>
        </p:nvSpPr>
        <p:spPr>
          <a:xfrm>
            <a:off x="9100522" y="6459373"/>
            <a:ext cx="620193" cy="324356"/>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QR</a:t>
            </a:r>
          </a:p>
        </p:txBody>
      </p:sp>
      <p:sp>
        <p:nvSpPr>
          <p:cNvPr id="55" name="TextBox 54">
            <a:extLst>
              <a:ext uri="{FF2B5EF4-FFF2-40B4-BE49-F238E27FC236}">
                <a16:creationId xmlns:a16="http://schemas.microsoft.com/office/drawing/2014/main" id="{38878378-EFF6-81D4-0C99-B7970016B367}"/>
              </a:ext>
            </a:extLst>
          </p:cNvPr>
          <p:cNvSpPr txBox="1"/>
          <p:nvPr/>
        </p:nvSpPr>
        <p:spPr>
          <a:xfrm>
            <a:off x="2321634" y="5904543"/>
            <a:ext cx="16090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QUIUC-Net (QLAN)</a:t>
            </a:r>
          </a:p>
        </p:txBody>
      </p:sp>
      <p:sp>
        <p:nvSpPr>
          <p:cNvPr id="56" name="TextBox 55">
            <a:extLst>
              <a:ext uri="{FF2B5EF4-FFF2-40B4-BE49-F238E27FC236}">
                <a16:creationId xmlns:a16="http://schemas.microsoft.com/office/drawing/2014/main" id="{28E79FCE-9B27-884D-916D-D65A5BEC1DC7}"/>
              </a:ext>
            </a:extLst>
          </p:cNvPr>
          <p:cNvSpPr txBox="1"/>
          <p:nvPr/>
        </p:nvSpPr>
        <p:spPr>
          <a:xfrm>
            <a:off x="10390198" y="5703044"/>
            <a:ext cx="160903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CQE-NET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(QLAN)</a:t>
            </a:r>
          </a:p>
        </p:txBody>
      </p:sp>
    </p:spTree>
    <p:extLst>
      <p:ext uri="{BB962C8B-B14F-4D97-AF65-F5344CB8AC3E}">
        <p14:creationId xmlns:p14="http://schemas.microsoft.com/office/powerpoint/2010/main" val="3085798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wiat ppt theme mark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 theme 5" id="{4D9C38F1-2FB3-4349-9079-F7662BB3D459}" vid="{3411971D-0012-4593-9AB6-285C732F71DE}"/>
    </a:ext>
  </a:extLst>
</a:theme>
</file>

<file path=ppt/theme/theme3.xml><?xml version="1.0" encoding="utf-8"?>
<a:theme xmlns:a="http://schemas.openxmlformats.org/drawingml/2006/main" name="1_kwiat ppt theme mark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t theme 5" id="{4D9C38F1-2FB3-4349-9079-F7662BB3D459}" vid="{3411971D-0012-4593-9AB6-285C732F71DE}"/>
    </a:ext>
  </a:extLst>
</a:theme>
</file>

<file path=ppt/theme/theme4.xml><?xml version="1.0" encoding="utf-8"?>
<a:theme xmlns:a="http://schemas.openxmlformats.org/drawingml/2006/main" name="1_\\Ntserver\bie on Entire Network">
  <a:themeElements>
    <a:clrScheme name="">
      <a:dk1>
        <a:srgbClr val="000040"/>
      </a:dk1>
      <a:lt1>
        <a:srgbClr val="FFFFFF"/>
      </a:lt1>
      <a:dk2>
        <a:srgbClr val="000080"/>
      </a:dk2>
      <a:lt2>
        <a:srgbClr val="FF7C80"/>
      </a:lt2>
      <a:accent1>
        <a:srgbClr val="00FFCC"/>
      </a:accent1>
      <a:accent2>
        <a:srgbClr val="00FFFF"/>
      </a:accent2>
      <a:accent3>
        <a:srgbClr val="AAAAC0"/>
      </a:accent3>
      <a:accent4>
        <a:srgbClr val="DADADA"/>
      </a:accent4>
      <a:accent5>
        <a:srgbClr val="AAFFE2"/>
      </a:accent5>
      <a:accent6>
        <a:srgbClr val="00E7E7"/>
      </a:accent6>
      <a:hlink>
        <a:srgbClr val="FF99FF"/>
      </a:hlink>
      <a:folHlink>
        <a:srgbClr val="8080FF"/>
      </a:folHlink>
    </a:clrScheme>
    <a:fontScheme name="\\Ntserver\bie on Entire Network">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400" b="0" i="0" u="none" strike="noStrike" cap="none" normalizeH="0" baseline="0">
            <a:ln>
              <a:noFill/>
            </a:ln>
            <a:solidFill>
              <a:srgbClr val="E7F21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1400" b="0" i="0" u="none" strike="noStrike" cap="none" normalizeH="0" baseline="0">
            <a:ln>
              <a:noFill/>
            </a:ln>
            <a:solidFill>
              <a:srgbClr val="E7F210"/>
            </a:solidFill>
            <a:effectLst/>
            <a:latin typeface="Comic Sans MS" charset="0"/>
            <a:ea typeface="ＭＳ Ｐゴシック" charset="0"/>
          </a:defRPr>
        </a:defPPr>
      </a:lstStyle>
    </a:lnDef>
  </a:objectDefaults>
  <a:extraClrSchemeLst>
    <a:extraClrScheme>
      <a:clrScheme name="\\Ntserver\bie on Entire Networ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tserver\bie on Entire Networ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tserver\bie on Entire Networ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tserver\bie on Entire Networ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tserver\bie on Entire Networ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tserver\bie on Entire Networ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tserver\bie on Entire Networ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11644</TotalTime>
  <Words>2820</Words>
  <Application>Microsoft Macintosh PowerPoint</Application>
  <PresentationFormat>Widescreen</PresentationFormat>
  <Paragraphs>621</Paragraphs>
  <Slides>48</Slides>
  <Notes>25</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48</vt:i4>
      </vt:variant>
    </vt:vector>
  </HeadingPairs>
  <TitlesOfParts>
    <vt:vector size="65" baseType="lpstr">
      <vt:lpstr>Arial</vt:lpstr>
      <vt:lpstr>Avenir Book</vt:lpstr>
      <vt:lpstr>BureauGrotCond Book</vt:lpstr>
      <vt:lpstr>Calibri</vt:lpstr>
      <vt:lpstr>Calibri Light</vt:lpstr>
      <vt:lpstr>Cambria Math</vt:lpstr>
      <vt:lpstr>Comic Sans MS</vt:lpstr>
      <vt:lpstr>Helvetica Neue</vt:lpstr>
      <vt:lpstr>Monotype Sorts</vt:lpstr>
      <vt:lpstr>proxima-nova</vt:lpstr>
      <vt:lpstr>Times</vt:lpstr>
      <vt:lpstr>Times New Roman</vt:lpstr>
      <vt:lpstr>Wingdings</vt:lpstr>
      <vt:lpstr>Office Theme</vt:lpstr>
      <vt:lpstr>kwiat ppt theme mark 1</vt:lpstr>
      <vt:lpstr>1_kwiat ppt theme mark 1</vt:lpstr>
      <vt:lpstr>1_\\Ntserver\bie on Entire Network</vt:lpstr>
      <vt:lpstr>Pretty Advanced Quantum Networking</vt:lpstr>
      <vt:lpstr>Pretty Advanced Quantum Networking</vt:lpstr>
      <vt:lpstr>KQC: Kwiat’s  Quantum Consortium (Cohort, Clan, Collective,  Comrades, …) </vt:lpstr>
      <vt:lpstr>PowerPoint Presentation</vt:lpstr>
      <vt:lpstr>Current Quantum Networks</vt:lpstr>
      <vt:lpstr>QUIUC-Net Network Schematic</vt:lpstr>
      <vt:lpstr>Urbana-Chicago Fiber Link</vt:lpstr>
      <vt:lpstr>Urbana-Chicago Fiber Link</vt:lpstr>
      <vt:lpstr>Hybrid Quantum Network</vt:lpstr>
      <vt:lpstr> Hybrid Quantum Network</vt:lpstr>
      <vt:lpstr>“Stealth” Communication…</vt:lpstr>
      <vt:lpstr>PowerPoint Presentation</vt:lpstr>
      <vt:lpstr>PowerPoint Presentation</vt:lpstr>
      <vt:lpstr>Improved Performance via Memory</vt:lpstr>
      <vt:lpstr>PowerPoint Presentation</vt:lpstr>
      <vt:lpstr>PowerPoint Presentation</vt:lpstr>
      <vt:lpstr>PowerPoint Presentation</vt:lpstr>
      <vt:lpstr>“Digital” Quantum Memory</vt:lpstr>
      <vt:lpstr>Memory performance limited by mirror reflectivity and polarization-switching efficiency </vt:lpstr>
      <vt:lpstr>Sources, Sources, Sources</vt:lpstr>
      <vt:lpstr>Photon Pair Source – Joint Spectral Intensity Simulation</vt:lpstr>
      <vt:lpstr>Nearly-degenerate source around 775 nm</vt:lpstr>
      <vt:lpstr>Non-Degenerate Source</vt:lpstr>
      <vt:lpstr>PowerPoint Presentation</vt:lpstr>
      <vt:lpstr>PowerPoint Presentation</vt:lpstr>
      <vt:lpstr>Polarization Stability</vt:lpstr>
      <vt:lpstr>Polarization Stability</vt:lpstr>
      <vt:lpstr>Entanglement Source</vt:lpstr>
      <vt:lpstr>Polarization Mode Dispersion</vt:lpstr>
      <vt:lpstr>PMD Compensation</vt:lpstr>
      <vt:lpstr>PMD Compensation</vt:lpstr>
      <vt:lpstr>PowerPoint Presentation</vt:lpstr>
      <vt:lpstr>PowerPoint Presentation</vt:lpstr>
      <vt:lpstr>“Stealth” Communication…</vt:lpstr>
      <vt:lpstr>System Design</vt:lpstr>
      <vt:lpstr>Modular Design</vt:lpstr>
      <vt:lpstr>PAT Subsystem (Course Adjustment)</vt:lpstr>
      <vt:lpstr>PAT Subsystem (Course and f Adjustment)</vt:lpstr>
      <vt:lpstr>PAT Subsystem (Fine Adjustment)</vt:lpstr>
      <vt:lpstr>Air-to-Air Classical Locking</vt:lpstr>
      <vt:lpstr>Drone Air-to-Air QKD Flights (Nov 2nd, 2022)</vt:lpstr>
      <vt:lpstr>Drone-to-Vehicle Results</vt:lpstr>
      <vt:lpstr>70 mph Vehicle-to-Vehicle Quantum Transmission</vt:lpstr>
      <vt:lpstr>Entanglement Distribution Between Moving Platforms</vt:lpstr>
      <vt:lpstr>Entanglement Distribution Between Moving Platforms</vt:lpstr>
      <vt:lpstr>Entanglement Distribution Between Moving Platforms</vt:lpstr>
      <vt:lpstr>Entanglement Distribution in Hybrid Network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High-Eﬃciency Time-Multiplexed  Single-Photon Source</dc:title>
  <dc:creator>Colin Lualdi</dc:creator>
  <cp:lastModifiedBy>Kwiat, Paul G</cp:lastModifiedBy>
  <cp:revision>254</cp:revision>
  <dcterms:created xsi:type="dcterms:W3CDTF">2019-10-24T15:12:19Z</dcterms:created>
  <dcterms:modified xsi:type="dcterms:W3CDTF">2023-12-14T13:37:23Z</dcterms:modified>
</cp:coreProperties>
</file>