
<file path=[Content_Types].xml><?xml version="1.0" encoding="utf-8"?>
<Types xmlns="http://schemas.openxmlformats.org/package/2006/content-types">
  <Default Extension="avi" ContentType="video/x-msvideo"/>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 id="2147484106" r:id="rId3"/>
  </p:sldMasterIdLst>
  <p:notesMasterIdLst>
    <p:notesMasterId r:id="rId26"/>
  </p:notesMasterIdLst>
  <p:handoutMasterIdLst>
    <p:handoutMasterId r:id="rId27"/>
  </p:handoutMasterIdLst>
  <p:sldIdLst>
    <p:sldId id="265" r:id="rId4"/>
    <p:sldId id="266" r:id="rId5"/>
    <p:sldId id="268" r:id="rId6"/>
    <p:sldId id="270" r:id="rId7"/>
    <p:sldId id="269" r:id="rId8"/>
    <p:sldId id="271" r:id="rId9"/>
    <p:sldId id="1163" r:id="rId10"/>
    <p:sldId id="1164" r:id="rId11"/>
    <p:sldId id="1177" r:id="rId12"/>
    <p:sldId id="1165" r:id="rId13"/>
    <p:sldId id="1826" r:id="rId14"/>
    <p:sldId id="281" r:id="rId15"/>
    <p:sldId id="282" r:id="rId16"/>
    <p:sldId id="1828" r:id="rId17"/>
    <p:sldId id="278" r:id="rId18"/>
    <p:sldId id="279" r:id="rId19"/>
    <p:sldId id="280" r:id="rId20"/>
    <p:sldId id="1169" r:id="rId21"/>
    <p:sldId id="283" r:id="rId22"/>
    <p:sldId id="1829" r:id="rId23"/>
    <p:sldId id="1173" r:id="rId24"/>
    <p:sldId id="1827" r:id="rId25"/>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04040"/>
    <a:srgbClr val="505050"/>
    <a:srgbClr val="004C97"/>
    <a:srgbClr val="63666A"/>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snapToObjects="1">
      <p:cViewPr varScale="1">
        <p:scale>
          <a:sx n="101" d="100"/>
          <a:sy n="101" d="100"/>
        </p:scale>
        <p:origin x="1188" y="108"/>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fld id="{80DBBE75-B897-4C2D-851E-711B34683BA3}" type="datetimeFigureOut">
              <a:rPr lang="en-US" altLang="en-US"/>
              <a:pPr/>
              <a:t>12/13/2023</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anose="020B0604020202020204" pitchFamily="34" charset="0"/>
              </a:defRPr>
            </a:lvl1pPr>
          </a:lstStyle>
          <a:p>
            <a:fld id="{CABB725D-266A-4787-B290-EA1B21029282}" type="slidenum">
              <a:rPr lang="en-US" altLang="en-US"/>
              <a:pPr/>
              <a:t>‹#›</a:t>
            </a:fld>
            <a:endParaRPr lang="en-US" altLang="en-US"/>
          </a:p>
        </p:txBody>
      </p:sp>
    </p:spTree>
    <p:extLst>
      <p:ext uri="{BB962C8B-B14F-4D97-AF65-F5344CB8AC3E}">
        <p14:creationId xmlns:p14="http://schemas.microsoft.com/office/powerpoint/2010/main" val="3016761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fld id="{4050BF1F-29FD-4232-8E96-B3FD1DCB3ADE}" type="datetimeFigureOut">
              <a:rPr lang="en-US" altLang="en-US"/>
              <a:pPr/>
              <a:t>11/16/2023</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anose="020B0604020202020204" pitchFamily="34" charset="0"/>
              </a:defRPr>
            </a:lvl1pPr>
          </a:lstStyle>
          <a:p>
            <a:fld id="{60BFB643-3B51-4A23-96A6-8ED93A064CCD}" type="slidenum">
              <a:rPr lang="en-US" altLang="en-US"/>
              <a:pPr/>
              <a:t>‹#›</a:t>
            </a:fld>
            <a:endParaRPr lang="en-US" altLang="en-US"/>
          </a:p>
        </p:txBody>
      </p:sp>
    </p:spTree>
    <p:extLst>
      <p:ext uri="{BB962C8B-B14F-4D97-AF65-F5344CB8AC3E}">
        <p14:creationId xmlns:p14="http://schemas.microsoft.com/office/powerpoint/2010/main" val="177947600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2pPr>
    <a:lvl3pPr marL="9144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3pPr>
    <a:lvl4pPr marL="13716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4pPr>
    <a:lvl5pPr marL="18288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Tree>
    <p:extLst>
      <p:ext uri="{BB962C8B-B14F-4D97-AF65-F5344CB8AC3E}">
        <p14:creationId xmlns:p14="http://schemas.microsoft.com/office/powerpoint/2010/main" val="419007980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Tree>
    <p:extLst>
      <p:ext uri="{BB962C8B-B14F-4D97-AF65-F5344CB8AC3E}">
        <p14:creationId xmlns:p14="http://schemas.microsoft.com/office/powerpoint/2010/main" val="405892745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fld id="{50889BEA-2B91-403F-ADA4-053DEE04721E}" type="datetime1">
              <a:rPr lang="en-US" altLang="en-US"/>
              <a:pPr/>
              <a:t>11/16/2023</a:t>
            </a:fld>
            <a:endParaRPr lang="en-US" altLang="en-US"/>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dirty="0"/>
              <a:t>Gustavo Cancelo - Fermilab</a:t>
            </a:r>
            <a:endParaRPr lang="en-US" b="1" dirty="0"/>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a:t>
            </a:fld>
            <a:endParaRPr lang="en-US" altLang="en-US"/>
          </a:p>
        </p:txBody>
      </p:sp>
    </p:spTree>
    <p:extLst>
      <p:ext uri="{BB962C8B-B14F-4D97-AF65-F5344CB8AC3E}">
        <p14:creationId xmlns:p14="http://schemas.microsoft.com/office/powerpoint/2010/main" val="3331121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7" name="Date Placeholder 3"/>
          <p:cNvSpPr>
            <a:spLocks noGrp="1"/>
          </p:cNvSpPr>
          <p:nvPr>
            <p:ph type="dt" sz="half" idx="19"/>
          </p:nvPr>
        </p:nvSpPr>
        <p:spPr/>
        <p:txBody>
          <a:bodyPr/>
          <a:lstStyle>
            <a:lvl1pPr>
              <a:defRPr sz="1200"/>
            </a:lvl1pPr>
          </a:lstStyle>
          <a:p>
            <a:fld id="{6A3537A3-8C6B-43C4-A25C-FC2CE8D9D9BB}" type="datetime1">
              <a:rPr lang="en-US" altLang="en-US"/>
              <a:pPr/>
              <a:t>11/16/2023</a:t>
            </a:fld>
            <a:endParaRPr lang="en-US" altLang="en-US"/>
          </a:p>
        </p:txBody>
      </p:sp>
      <p:sp>
        <p:nvSpPr>
          <p:cNvPr id="8" name="Footer Placeholder 4"/>
          <p:cNvSpPr>
            <a:spLocks noGrp="1"/>
          </p:cNvSpPr>
          <p:nvPr>
            <p:ph type="ftr" sz="quarter" idx="20"/>
          </p:nvPr>
        </p:nvSpPr>
        <p:spPr/>
        <p:txBody>
          <a:bodyPr/>
          <a:lstStyle>
            <a:lvl1pPr>
              <a:defRPr sz="1200" dirty="0" smtClean="0"/>
            </a:lvl1pPr>
          </a:lstStyle>
          <a:p>
            <a:pPr>
              <a:defRPr/>
            </a:pPr>
            <a:r>
              <a:rPr lang="en-US"/>
              <a:t>Presenter | Presentation Title</a:t>
            </a:r>
            <a:endParaRPr lang="en-US" b="1"/>
          </a:p>
        </p:txBody>
      </p:sp>
      <p:sp>
        <p:nvSpPr>
          <p:cNvPr id="9" name="Slide Number Placeholder 5"/>
          <p:cNvSpPr>
            <a:spLocks noGrp="1"/>
          </p:cNvSpPr>
          <p:nvPr>
            <p:ph type="sldNum" sz="quarter" idx="21"/>
          </p:nvPr>
        </p:nvSpPr>
        <p:spPr/>
        <p:txBody>
          <a:bodyPr/>
          <a:lstStyle>
            <a:lvl1pPr>
              <a:defRPr sz="1200"/>
            </a:lvl1pPr>
          </a:lstStyle>
          <a:p>
            <a:fld id="{47C05DF5-FB48-4D3F-AF82-EC74A689CACF}" type="slidenum">
              <a:rPr lang="en-US" altLang="en-US"/>
              <a:pPr/>
              <a:t>‹#›</a:t>
            </a:fld>
            <a:endParaRPr lang="en-US" altLang="en-US"/>
          </a:p>
        </p:txBody>
      </p:sp>
    </p:spTree>
    <p:extLst>
      <p:ext uri="{BB962C8B-B14F-4D97-AF65-F5344CB8AC3E}">
        <p14:creationId xmlns:p14="http://schemas.microsoft.com/office/powerpoint/2010/main" val="1229837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sz="1200"/>
            </a:lvl1pPr>
          </a:lstStyle>
          <a:p>
            <a:fld id="{2B1CF01D-1604-4C8E-BF6F-5634B5B9B0FA}" type="datetime1">
              <a:rPr lang="en-US" altLang="en-US"/>
              <a:pPr/>
              <a:t>11/16/2023</a:t>
            </a:fld>
            <a:endParaRPr lang="en-US" altLang="en-US"/>
          </a:p>
        </p:txBody>
      </p:sp>
      <p:sp>
        <p:nvSpPr>
          <p:cNvPr id="6" name="Footer Placeholder 4"/>
          <p:cNvSpPr>
            <a:spLocks noGrp="1"/>
          </p:cNvSpPr>
          <p:nvPr>
            <p:ph type="ftr" sz="quarter" idx="17"/>
          </p:nvPr>
        </p:nvSpPr>
        <p:spPr/>
        <p:txBody>
          <a:bodyPr/>
          <a:lstStyle>
            <a:lvl1pPr>
              <a:defRPr sz="1200" dirty="0" smtClean="0"/>
            </a:lvl1pPr>
          </a:lstStyle>
          <a:p>
            <a:pPr>
              <a:defRPr/>
            </a:pPr>
            <a:r>
              <a:rPr lang="en-US"/>
              <a:t>Presenter | Presentation Title</a:t>
            </a:r>
            <a:endParaRPr lang="en-US" b="1"/>
          </a:p>
        </p:txBody>
      </p:sp>
      <p:sp>
        <p:nvSpPr>
          <p:cNvPr id="7" name="Slide Number Placeholder 5"/>
          <p:cNvSpPr>
            <a:spLocks noGrp="1"/>
          </p:cNvSpPr>
          <p:nvPr>
            <p:ph type="sldNum" sz="quarter" idx="18"/>
          </p:nvPr>
        </p:nvSpPr>
        <p:spPr/>
        <p:txBody>
          <a:bodyPr/>
          <a:lstStyle>
            <a:lvl1pPr>
              <a:defRPr sz="1200"/>
            </a:lvl1pPr>
          </a:lstStyle>
          <a:p>
            <a:fld id="{071AFBCB-9629-4487-8658-FCC7F72DA46F}" type="slidenum">
              <a:rPr lang="en-US" altLang="en-US"/>
              <a:pPr/>
              <a:t>‹#›</a:t>
            </a:fld>
            <a:endParaRPr lang="en-US" altLang="en-US"/>
          </a:p>
        </p:txBody>
      </p:sp>
    </p:spTree>
    <p:extLst>
      <p:ext uri="{BB962C8B-B14F-4D97-AF65-F5344CB8AC3E}">
        <p14:creationId xmlns:p14="http://schemas.microsoft.com/office/powerpoint/2010/main" val="3669903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sz="1200"/>
            </a:lvl1pPr>
          </a:lstStyle>
          <a:p>
            <a:fld id="{5E62D87C-608A-49B4-979E-2C9EC8FFFA3E}" type="datetime1">
              <a:rPr lang="en-US" altLang="en-US"/>
              <a:pPr/>
              <a:t>11/16/2023</a:t>
            </a:fld>
            <a:endParaRPr lang="en-US" altLang="en-US"/>
          </a:p>
        </p:txBody>
      </p:sp>
      <p:sp>
        <p:nvSpPr>
          <p:cNvPr id="6" name="Footer Placeholder 4"/>
          <p:cNvSpPr>
            <a:spLocks noGrp="1"/>
          </p:cNvSpPr>
          <p:nvPr>
            <p:ph type="ftr" sz="quarter" idx="11"/>
          </p:nvPr>
        </p:nvSpPr>
        <p:spPr/>
        <p:txBody>
          <a:bodyPr/>
          <a:lstStyle>
            <a:lvl1pPr>
              <a:defRPr sz="1200" dirty="0" smtClean="0"/>
            </a:lvl1pPr>
          </a:lstStyle>
          <a:p>
            <a:pPr>
              <a:defRPr/>
            </a:pPr>
            <a:r>
              <a:rPr lang="en-US"/>
              <a:t>Presenter | Presentation Title</a:t>
            </a:r>
            <a:endParaRPr lang="en-US" b="1"/>
          </a:p>
        </p:txBody>
      </p:sp>
      <p:sp>
        <p:nvSpPr>
          <p:cNvPr id="7" name="Slide Number Placeholder 5"/>
          <p:cNvSpPr>
            <a:spLocks noGrp="1"/>
          </p:cNvSpPr>
          <p:nvPr>
            <p:ph type="sldNum" sz="quarter" idx="12"/>
          </p:nvPr>
        </p:nvSpPr>
        <p:spPr/>
        <p:txBody>
          <a:bodyPr/>
          <a:lstStyle>
            <a:lvl1pPr>
              <a:defRPr sz="1200"/>
            </a:lvl1pPr>
          </a:lstStyle>
          <a:p>
            <a:fld id="{077094B4-CDBE-4107-9E6E-D38410A9E4B1}" type="slidenum">
              <a:rPr lang="en-US" altLang="en-US"/>
              <a:pPr/>
              <a:t>‹#›</a:t>
            </a:fld>
            <a:endParaRPr lang="en-US" altLang="en-US"/>
          </a:p>
        </p:txBody>
      </p:sp>
    </p:spTree>
    <p:extLst>
      <p:ext uri="{BB962C8B-B14F-4D97-AF65-F5344CB8AC3E}">
        <p14:creationId xmlns:p14="http://schemas.microsoft.com/office/powerpoint/2010/main" val="232742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accent3"/>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p:cNvSpPr>
            <a:spLocks noGrp="1"/>
          </p:cNvSpPr>
          <p:nvPr>
            <p:ph type="title"/>
          </p:nvPr>
        </p:nvSpPr>
        <p:spPr bwMode="auto">
          <a:xfrm>
            <a:off x="353962" y="0"/>
            <a:ext cx="8412480" cy="731520"/>
          </a:xfrm>
          <a:prstGeom prst="rect">
            <a:avLst/>
          </a:prstGeom>
          <a:noFill/>
          <a:ln w="9525">
            <a:noFill/>
            <a:miter lim="800000"/>
            <a:headEnd/>
            <a:tailEnd/>
          </a:ln>
        </p:spPr>
        <p:txBody>
          <a:bodyPr/>
          <a:lstStyle>
            <a:lvl1pPr>
              <a:defRPr sz="1950" b="1">
                <a:solidFill>
                  <a:schemeClr val="accent3"/>
                </a:solidFill>
              </a:defRPr>
            </a:lvl1pPr>
          </a:lstStyle>
          <a:p>
            <a:pPr lvl="0"/>
            <a:r>
              <a:rPr lang="en-US" dirty="0"/>
              <a:t>Click to edit Master title style</a:t>
            </a:r>
          </a:p>
        </p:txBody>
      </p:sp>
      <p:sp>
        <p:nvSpPr>
          <p:cNvPr id="4" name="Footer Placeholder 10"/>
          <p:cNvSpPr>
            <a:spLocks noGrp="1"/>
          </p:cNvSpPr>
          <p:nvPr>
            <p:ph type="ftr" sz="quarter" idx="10"/>
          </p:nvPr>
        </p:nvSpPr>
        <p:spPr>
          <a:xfrm>
            <a:off x="3200400" y="6356352"/>
            <a:ext cx="5257800" cy="365125"/>
          </a:xfrm>
          <a:prstGeom prst="rect">
            <a:avLst/>
          </a:prstGeom>
        </p:spPr>
        <p:txBody>
          <a:bodyPr lIns="91365" tIns="45683" rIns="91365" bIns="45683"/>
          <a:lstStyle>
            <a:lvl1pPr algn="r">
              <a:defRPr b="0">
                <a:solidFill>
                  <a:srgbClr val="146737"/>
                </a:solidFill>
              </a:defRPr>
            </a:lvl1pPr>
          </a:lstStyle>
          <a:p>
            <a:pPr>
              <a:defRPr/>
            </a:pPr>
            <a:endParaRPr lang="en-US"/>
          </a:p>
        </p:txBody>
      </p:sp>
      <p:sp>
        <p:nvSpPr>
          <p:cNvPr id="5" name="Slide Number Placeholder 11"/>
          <p:cNvSpPr>
            <a:spLocks noGrp="1"/>
          </p:cNvSpPr>
          <p:nvPr>
            <p:ph type="sldNum" sz="quarter" idx="11"/>
          </p:nvPr>
        </p:nvSpPr>
        <p:spPr>
          <a:xfrm>
            <a:off x="8382000" y="6351590"/>
            <a:ext cx="457200" cy="365125"/>
          </a:xfrm>
        </p:spPr>
        <p:txBody>
          <a:bodyPr/>
          <a:lstStyle>
            <a:lvl1pPr algn="ctr">
              <a:defRPr/>
            </a:lvl1pPr>
          </a:lstStyle>
          <a:p>
            <a:pPr>
              <a:defRPr/>
            </a:pPr>
            <a:fld id="{371BFFFE-0D05-4D66-940B-5D906D67495C}" type="slidenum">
              <a:rPr lang="en-US"/>
              <a:pPr>
                <a:defRPr/>
              </a:pPr>
              <a:t>‹#›</a:t>
            </a:fld>
            <a:endParaRPr lang="en-US"/>
          </a:p>
        </p:txBody>
      </p:sp>
    </p:spTree>
    <p:extLst>
      <p:ext uri="{BB962C8B-B14F-4D97-AF65-F5344CB8AC3E}">
        <p14:creationId xmlns:p14="http://schemas.microsoft.com/office/powerpoint/2010/main" val="4219754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AAF8-1B73-4A5F-9428-8DFC5E7ECB59}"/>
              </a:ext>
            </a:extLst>
          </p:cNvPr>
          <p:cNvSpPr>
            <a:spLocks noGrp="1"/>
          </p:cNvSpPr>
          <p:nvPr>
            <p:ph type="title"/>
          </p:nvPr>
        </p:nvSpPr>
        <p:spPr>
          <a:xfrm>
            <a:off x="0" y="1"/>
            <a:ext cx="9144000" cy="848533"/>
          </a:xfrm>
          <a:prstGeom prst="rect">
            <a:avLst/>
          </a:prstGeom>
        </p:spPr>
        <p:txBody>
          <a:bodyPr/>
          <a:lstStyle>
            <a:lvl1pPr>
              <a:defRPr lang="en-US" sz="2100" kern="1200" dirty="0" smtClean="0">
                <a:solidFill>
                  <a:srgbClr val="0040B4"/>
                </a:solidFill>
                <a:latin typeface="Arial" panose="020B0604020202020204" pitchFamily="34" charset="0"/>
                <a:ea typeface="+mn-ea"/>
                <a:cs typeface="Arial"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9AB14B-3A6A-4CE5-B096-59741346DC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a:extLst>
              <a:ext uri="{FF2B5EF4-FFF2-40B4-BE49-F238E27FC236}">
                <a16:creationId xmlns:a16="http://schemas.microsoft.com/office/drawing/2014/main" id="{E8F44AC5-F206-4B2A-A2F2-136EF3AA14A0}"/>
              </a:ext>
            </a:extLst>
          </p:cNvPr>
          <p:cNvSpPr>
            <a:spLocks noGrp="1"/>
          </p:cNvSpPr>
          <p:nvPr>
            <p:ph type="body" sz="quarter" idx="10" hasCustomPrompt="1"/>
          </p:nvPr>
        </p:nvSpPr>
        <p:spPr>
          <a:xfrm>
            <a:off x="569568" y="6272502"/>
            <a:ext cx="3450431" cy="504825"/>
          </a:xfrm>
        </p:spPr>
        <p:txBody>
          <a:bodyPr/>
          <a:lstStyle>
            <a:lvl1pPr marL="0" indent="0">
              <a:buNone/>
              <a:defRPr sz="825"/>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Click to add ref: </a:t>
            </a:r>
            <a:r>
              <a:rPr kumimoji="0" lang="en-US" sz="825"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First Author, et al. </a:t>
            </a:r>
            <a:r>
              <a:rPr kumimoji="0" lang="en-US" sz="825"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Name of Journal</a:t>
            </a:r>
            <a:r>
              <a:rPr kumimoji="0" lang="en-US" sz="825"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(Year)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52245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042C9-FA50-4EB1-8DFE-440C20D8BD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CE190BC-57DC-4325-8A40-9FA793958F2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20177BC-BBFF-4113-B226-936A9B561543}"/>
              </a:ext>
            </a:extLst>
          </p:cNvPr>
          <p:cNvSpPr>
            <a:spLocks noGrp="1"/>
          </p:cNvSpPr>
          <p:nvPr>
            <p:ph type="dt" sz="half" idx="10"/>
          </p:nvPr>
        </p:nvSpPr>
        <p:spPr/>
        <p:txBody>
          <a:bodyPr/>
          <a:lstStyle/>
          <a:p>
            <a:fld id="{66BDF9C3-C8FC-490A-94DA-C7DC0019BEDB}" type="datetimeFigureOut">
              <a:rPr lang="en-US" smtClean="0"/>
              <a:t>11/16/2023</a:t>
            </a:fld>
            <a:endParaRPr lang="en-US"/>
          </a:p>
        </p:txBody>
      </p:sp>
      <p:sp>
        <p:nvSpPr>
          <p:cNvPr id="5" name="Footer Placeholder 4">
            <a:extLst>
              <a:ext uri="{FF2B5EF4-FFF2-40B4-BE49-F238E27FC236}">
                <a16:creationId xmlns:a16="http://schemas.microsoft.com/office/drawing/2014/main" id="{4DC6273A-0ABD-47BC-B8F7-6747A18D6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1ECBF-3709-4EDE-A68B-885C64199B68}"/>
              </a:ext>
            </a:extLst>
          </p:cNvPr>
          <p:cNvSpPr>
            <a:spLocks noGrp="1"/>
          </p:cNvSpPr>
          <p:nvPr>
            <p:ph type="sldNum" sz="quarter" idx="12"/>
          </p:nvPr>
        </p:nvSpPr>
        <p:spPr/>
        <p:txBody>
          <a:bodyPr/>
          <a:lstStyle/>
          <a:p>
            <a:fld id="{C1F5D404-CAD9-4FA3-912C-F930627EE42C}" type="slidenum">
              <a:rPr lang="en-US" smtClean="0"/>
              <a:t>‹#›</a:t>
            </a:fld>
            <a:endParaRPr lang="en-US"/>
          </a:p>
        </p:txBody>
      </p:sp>
    </p:spTree>
    <p:extLst>
      <p:ext uri="{BB962C8B-B14F-4D97-AF65-F5344CB8AC3E}">
        <p14:creationId xmlns:p14="http://schemas.microsoft.com/office/powerpoint/2010/main" val="1148340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32133C-996F-41E1-B6AF-0C0F5E71ADC4}"/>
              </a:ext>
            </a:extLst>
          </p:cNvPr>
          <p:cNvSpPr>
            <a:spLocks noGrp="1"/>
          </p:cNvSpPr>
          <p:nvPr>
            <p:ph type="dt" sz="half" idx="10"/>
          </p:nvPr>
        </p:nvSpPr>
        <p:spPr/>
        <p:txBody>
          <a:bodyPr/>
          <a:lstStyle/>
          <a:p>
            <a:r>
              <a:rPr lang="en-US"/>
              <a:t>March, 2023</a:t>
            </a:r>
          </a:p>
        </p:txBody>
      </p:sp>
      <p:sp>
        <p:nvSpPr>
          <p:cNvPr id="3" name="Footer Placeholder 2">
            <a:extLst>
              <a:ext uri="{FF2B5EF4-FFF2-40B4-BE49-F238E27FC236}">
                <a16:creationId xmlns:a16="http://schemas.microsoft.com/office/drawing/2014/main" id="{C1AD7CC8-69CD-45FE-8B35-6C2D16D23D2E}"/>
              </a:ext>
            </a:extLst>
          </p:cNvPr>
          <p:cNvSpPr>
            <a:spLocks noGrp="1"/>
          </p:cNvSpPr>
          <p:nvPr>
            <p:ph type="ftr" sz="quarter" idx="11"/>
          </p:nvPr>
        </p:nvSpPr>
        <p:spPr/>
        <p:txBody>
          <a:bodyPr/>
          <a:lstStyle/>
          <a:p>
            <a:r>
              <a:rPr lang="en-US"/>
              <a:t>Alan Prosser  | Detector R&amp;D | Optical Links</a:t>
            </a:r>
          </a:p>
        </p:txBody>
      </p:sp>
      <p:sp>
        <p:nvSpPr>
          <p:cNvPr id="4" name="Slide Number Placeholder 3">
            <a:extLst>
              <a:ext uri="{FF2B5EF4-FFF2-40B4-BE49-F238E27FC236}">
                <a16:creationId xmlns:a16="http://schemas.microsoft.com/office/drawing/2014/main" id="{272DFF4B-8CDD-4769-9FCC-28121733A2F6}"/>
              </a:ext>
            </a:extLst>
          </p:cNvPr>
          <p:cNvSpPr>
            <a:spLocks noGrp="1"/>
          </p:cNvSpPr>
          <p:nvPr>
            <p:ph type="sldNum" sz="quarter" idx="12"/>
          </p:nvPr>
        </p:nvSpPr>
        <p:spPr/>
        <p:txBody>
          <a:bodyPr/>
          <a:lstStyle/>
          <a:p>
            <a:fld id="{1850B533-6D9F-4C6D-9155-3D7891188007}" type="slidenum">
              <a:rPr lang="en-US" smtClean="0"/>
              <a:t>‹#›</a:t>
            </a:fld>
            <a:endParaRPr lang="en-US"/>
          </a:p>
        </p:txBody>
      </p:sp>
    </p:spTree>
    <p:extLst>
      <p:ext uri="{BB962C8B-B14F-4D97-AF65-F5344CB8AC3E}">
        <p14:creationId xmlns:p14="http://schemas.microsoft.com/office/powerpoint/2010/main" val="1641996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fld id="{50889BEA-2B91-403F-ADA4-053DEE04721E}" type="datetime1">
              <a:rPr lang="en-US" altLang="en-US"/>
              <a:pPr/>
              <a:t>11/16/2023</a:t>
            </a:fld>
            <a:endParaRPr lang="en-US" altLang="en-US"/>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a:t>Presenter | Presentation Title</a:t>
            </a: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a:t>
            </a:fld>
            <a:endParaRPr lang="en-US" altLang="en-US"/>
          </a:p>
        </p:txBody>
      </p:sp>
    </p:spTree>
    <p:extLst>
      <p:ext uri="{BB962C8B-B14F-4D97-AF65-F5344CB8AC3E}">
        <p14:creationId xmlns:p14="http://schemas.microsoft.com/office/powerpoint/2010/main" val="2118226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7" name="Date Placeholder 3"/>
          <p:cNvSpPr>
            <a:spLocks noGrp="1"/>
          </p:cNvSpPr>
          <p:nvPr>
            <p:ph type="dt" sz="half" idx="19"/>
          </p:nvPr>
        </p:nvSpPr>
        <p:spPr/>
        <p:txBody>
          <a:bodyPr/>
          <a:lstStyle>
            <a:lvl1pPr>
              <a:defRPr sz="1200"/>
            </a:lvl1pPr>
          </a:lstStyle>
          <a:p>
            <a:fld id="{6A3537A3-8C6B-43C4-A25C-FC2CE8D9D9BB}" type="datetime1">
              <a:rPr lang="en-US" altLang="en-US"/>
              <a:pPr/>
              <a:t>11/16/2023</a:t>
            </a:fld>
            <a:endParaRPr lang="en-US" altLang="en-US"/>
          </a:p>
        </p:txBody>
      </p:sp>
      <p:sp>
        <p:nvSpPr>
          <p:cNvPr id="8" name="Footer Placeholder 4"/>
          <p:cNvSpPr>
            <a:spLocks noGrp="1"/>
          </p:cNvSpPr>
          <p:nvPr>
            <p:ph type="ftr" sz="quarter" idx="20"/>
          </p:nvPr>
        </p:nvSpPr>
        <p:spPr/>
        <p:txBody>
          <a:bodyPr/>
          <a:lstStyle>
            <a:lvl1pPr>
              <a:defRPr sz="1200" dirty="0" smtClean="0"/>
            </a:lvl1pPr>
          </a:lstStyle>
          <a:p>
            <a:pPr>
              <a:defRPr/>
            </a:pPr>
            <a:r>
              <a:rPr lang="en-US"/>
              <a:t>Presenter | Presentation Title</a:t>
            </a:r>
            <a:endParaRPr lang="en-US" b="1"/>
          </a:p>
        </p:txBody>
      </p:sp>
      <p:sp>
        <p:nvSpPr>
          <p:cNvPr id="9" name="Slide Number Placeholder 5"/>
          <p:cNvSpPr>
            <a:spLocks noGrp="1"/>
          </p:cNvSpPr>
          <p:nvPr>
            <p:ph type="sldNum" sz="quarter" idx="21"/>
          </p:nvPr>
        </p:nvSpPr>
        <p:spPr/>
        <p:txBody>
          <a:bodyPr/>
          <a:lstStyle>
            <a:lvl1pPr>
              <a:defRPr sz="1200"/>
            </a:lvl1pPr>
          </a:lstStyle>
          <a:p>
            <a:fld id="{47C05DF5-FB48-4D3F-AF82-EC74A689CACF}" type="slidenum">
              <a:rPr lang="en-US" altLang="en-US"/>
              <a:pPr/>
              <a:t>‹#›</a:t>
            </a:fld>
            <a:endParaRPr lang="en-US" altLang="en-US"/>
          </a:p>
        </p:txBody>
      </p:sp>
    </p:spTree>
    <p:extLst>
      <p:ext uri="{BB962C8B-B14F-4D97-AF65-F5344CB8AC3E}">
        <p14:creationId xmlns:p14="http://schemas.microsoft.com/office/powerpoint/2010/main" val="209993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sz="1200"/>
            </a:lvl1pPr>
          </a:lstStyle>
          <a:p>
            <a:fld id="{2B1CF01D-1604-4C8E-BF6F-5634B5B9B0FA}" type="datetime1">
              <a:rPr lang="en-US" altLang="en-US"/>
              <a:pPr/>
              <a:t>11/16/2023</a:t>
            </a:fld>
            <a:endParaRPr lang="en-US" altLang="en-US"/>
          </a:p>
        </p:txBody>
      </p:sp>
      <p:sp>
        <p:nvSpPr>
          <p:cNvPr id="6" name="Footer Placeholder 4"/>
          <p:cNvSpPr>
            <a:spLocks noGrp="1"/>
          </p:cNvSpPr>
          <p:nvPr>
            <p:ph type="ftr" sz="quarter" idx="17"/>
          </p:nvPr>
        </p:nvSpPr>
        <p:spPr/>
        <p:txBody>
          <a:bodyPr/>
          <a:lstStyle>
            <a:lvl1pPr>
              <a:defRPr sz="1200" dirty="0" smtClean="0"/>
            </a:lvl1pPr>
          </a:lstStyle>
          <a:p>
            <a:pPr>
              <a:defRPr/>
            </a:pPr>
            <a:r>
              <a:rPr lang="en-US"/>
              <a:t>Presenter | Presentation Title</a:t>
            </a:r>
            <a:endParaRPr lang="en-US" b="1"/>
          </a:p>
        </p:txBody>
      </p:sp>
      <p:sp>
        <p:nvSpPr>
          <p:cNvPr id="7" name="Slide Number Placeholder 5"/>
          <p:cNvSpPr>
            <a:spLocks noGrp="1"/>
          </p:cNvSpPr>
          <p:nvPr>
            <p:ph type="sldNum" sz="quarter" idx="18"/>
          </p:nvPr>
        </p:nvSpPr>
        <p:spPr/>
        <p:txBody>
          <a:bodyPr/>
          <a:lstStyle>
            <a:lvl1pPr>
              <a:defRPr sz="1200"/>
            </a:lvl1pPr>
          </a:lstStyle>
          <a:p>
            <a:fld id="{071AFBCB-9629-4487-8658-FCC7F72DA46F}" type="slidenum">
              <a:rPr lang="en-US" altLang="en-US"/>
              <a:pPr/>
              <a:t>‹#›</a:t>
            </a:fld>
            <a:endParaRPr lang="en-US" altLang="en-US"/>
          </a:p>
        </p:txBody>
      </p:sp>
    </p:spTree>
    <p:extLst>
      <p:ext uri="{BB962C8B-B14F-4D97-AF65-F5344CB8AC3E}">
        <p14:creationId xmlns:p14="http://schemas.microsoft.com/office/powerpoint/2010/main" val="3043796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sz="1200"/>
            </a:lvl1pPr>
          </a:lstStyle>
          <a:p>
            <a:fld id="{5E62D87C-608A-49B4-979E-2C9EC8FFFA3E}" type="datetime1">
              <a:rPr lang="en-US" altLang="en-US"/>
              <a:pPr/>
              <a:t>11/16/2023</a:t>
            </a:fld>
            <a:endParaRPr lang="en-US" altLang="en-US"/>
          </a:p>
        </p:txBody>
      </p:sp>
      <p:sp>
        <p:nvSpPr>
          <p:cNvPr id="6" name="Footer Placeholder 4"/>
          <p:cNvSpPr>
            <a:spLocks noGrp="1"/>
          </p:cNvSpPr>
          <p:nvPr>
            <p:ph type="ftr" sz="quarter" idx="11"/>
          </p:nvPr>
        </p:nvSpPr>
        <p:spPr/>
        <p:txBody>
          <a:bodyPr/>
          <a:lstStyle>
            <a:lvl1pPr>
              <a:defRPr sz="1200" dirty="0" smtClean="0"/>
            </a:lvl1pPr>
          </a:lstStyle>
          <a:p>
            <a:pPr>
              <a:defRPr/>
            </a:pPr>
            <a:r>
              <a:rPr lang="en-US"/>
              <a:t>Presenter | Presentation Title</a:t>
            </a:r>
            <a:endParaRPr lang="en-US" b="1"/>
          </a:p>
        </p:txBody>
      </p:sp>
      <p:sp>
        <p:nvSpPr>
          <p:cNvPr id="7" name="Slide Number Placeholder 5"/>
          <p:cNvSpPr>
            <a:spLocks noGrp="1"/>
          </p:cNvSpPr>
          <p:nvPr>
            <p:ph type="sldNum" sz="quarter" idx="12"/>
          </p:nvPr>
        </p:nvSpPr>
        <p:spPr/>
        <p:txBody>
          <a:bodyPr/>
          <a:lstStyle>
            <a:lvl1pPr>
              <a:defRPr sz="1200"/>
            </a:lvl1pPr>
          </a:lstStyle>
          <a:p>
            <a:fld id="{077094B4-CDBE-4107-9E6E-D38410A9E4B1}" type="slidenum">
              <a:rPr lang="en-US" altLang="en-US"/>
              <a:pPr/>
              <a:t>‹#›</a:t>
            </a:fld>
            <a:endParaRPr lang="en-US" altLang="en-US"/>
          </a:p>
        </p:txBody>
      </p:sp>
    </p:spTree>
    <p:extLst>
      <p:ext uri="{BB962C8B-B14F-4D97-AF65-F5344CB8AC3E}">
        <p14:creationId xmlns:p14="http://schemas.microsoft.com/office/powerpoint/2010/main" val="1127332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EAD63FCB-C847-421A-A82C-644CA8D55BDB}" type="datetime1">
              <a:rPr lang="en-US" altLang="en-US"/>
              <a:pPr/>
              <a:t>11/16/2023</a:t>
            </a:fld>
            <a:endParaRPr lang="en-US" altLang="en-US"/>
          </a:p>
        </p:txBody>
      </p:sp>
      <p:sp>
        <p:nvSpPr>
          <p:cNvPr id="4" name="Footer Placeholder 4"/>
          <p:cNvSpPr>
            <a:spLocks noGrp="1"/>
          </p:cNvSpPr>
          <p:nvPr>
            <p:ph type="ftr" sz="quarter" idx="1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a:t>Presenter | Presentation Title</a:t>
            </a:r>
            <a:endParaRPr lang="en-US" b="1"/>
          </a:p>
        </p:txBody>
      </p:sp>
      <p:sp>
        <p:nvSpPr>
          <p:cNvPr id="5" name="Slide Number Placeholder 5"/>
          <p:cNvSpPr>
            <a:spLocks noGrp="1"/>
          </p:cNvSpPr>
          <p:nvPr>
            <p:ph type="sldNum" sz="quarter" idx="16"/>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B71519E6-F709-4990-B973-B339820CA70B}" type="slidenum">
              <a:rPr lang="en-US" altLang="en-US"/>
              <a:pPr/>
              <a:t>‹#›</a:t>
            </a:fld>
            <a:endParaRPr lang="en-US" altLang="en-US"/>
          </a:p>
        </p:txBody>
      </p:sp>
    </p:spTree>
    <p:extLst>
      <p:ext uri="{BB962C8B-B14F-4D97-AF65-F5344CB8AC3E}">
        <p14:creationId xmlns:p14="http://schemas.microsoft.com/office/powerpoint/2010/main" val="428952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A0E092C4-48F6-48C5-B2B3-815670E99CE7}" type="datetime1">
              <a:rPr lang="en-US" altLang="en-US"/>
              <a:pPr/>
              <a:t>11/16/2023</a:t>
            </a:fld>
            <a:endParaRPr lang="en-US" altLang="en-US"/>
          </a:p>
        </p:txBody>
      </p:sp>
      <p:sp>
        <p:nvSpPr>
          <p:cNvPr id="5" name="Footer Placeholder 4"/>
          <p:cNvSpPr>
            <a:spLocks noGrp="1"/>
          </p:cNvSpPr>
          <p:nvPr>
            <p:ph type="ftr" sz="quarter" idx="1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a:t>Presenter | Presentation Title</a:t>
            </a:r>
            <a:endParaRPr lang="en-US" b="1"/>
          </a:p>
        </p:txBody>
      </p:sp>
      <p:sp>
        <p:nvSpPr>
          <p:cNvPr id="6" name="Slide Number Placeholder 5"/>
          <p:cNvSpPr>
            <a:spLocks noGrp="1"/>
          </p:cNvSpPr>
          <p:nvPr>
            <p:ph type="sldNum" sz="quarter" idx="16"/>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C2BC038B-CA57-479E-BFA9-9E819877A5DF}" type="slidenum">
              <a:rPr lang="en-US" altLang="en-US"/>
              <a:pPr/>
              <a:t>‹#›</a:t>
            </a:fld>
            <a:endParaRPr lang="en-US" altLang="en-US"/>
          </a:p>
        </p:txBody>
      </p:sp>
    </p:spTree>
    <p:extLst>
      <p:ext uri="{BB962C8B-B14F-4D97-AF65-F5344CB8AC3E}">
        <p14:creationId xmlns:p14="http://schemas.microsoft.com/office/powerpoint/2010/main" val="3673382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a:t>Click to edit Master title style</a:t>
            </a:r>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DD380D08-F2CA-47D3-B2B9-BCFDF76A6561}" type="datetime1">
              <a:rPr lang="en-US" altLang="en-US"/>
              <a:pPr/>
              <a:t>11/16/2023</a:t>
            </a:fld>
            <a:endParaRPr lang="en-US" altLang="en-US"/>
          </a:p>
        </p:txBody>
      </p:sp>
      <p:sp>
        <p:nvSpPr>
          <p:cNvPr id="5" name="Footer Placeholder 4"/>
          <p:cNvSpPr>
            <a:spLocks noGrp="1"/>
          </p:cNvSpPr>
          <p:nvPr>
            <p:ph type="ftr" sz="quarter" idx="1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a:t>Presenter | Presentation Title</a:t>
            </a:r>
            <a:endParaRPr lang="en-US" b="1"/>
          </a:p>
        </p:txBody>
      </p:sp>
      <p:sp>
        <p:nvSpPr>
          <p:cNvPr id="8" name="Slide Number Placeholder 5"/>
          <p:cNvSpPr>
            <a:spLocks noGrp="1"/>
          </p:cNvSpPr>
          <p:nvPr>
            <p:ph type="sldNum" sz="quarter" idx="1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B5585131-D98E-4CC9-8879-1D32CC470D9D}" type="slidenum">
              <a:rPr lang="en-US" altLang="en-US"/>
              <a:pPr/>
              <a:t>‹#›</a:t>
            </a:fld>
            <a:endParaRPr lang="en-US" altLang="en-US"/>
          </a:p>
        </p:txBody>
      </p:sp>
    </p:spTree>
    <p:extLst>
      <p:ext uri="{BB962C8B-B14F-4D97-AF65-F5344CB8AC3E}">
        <p14:creationId xmlns:p14="http://schemas.microsoft.com/office/powerpoint/2010/main" val="133777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3"/>
          <p:cNvSpPr>
            <a:spLocks noGrp="1"/>
          </p:cNvSpPr>
          <p:nvPr>
            <p:ph type="dt" sz="half" idx="2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2866E9CA-C242-476E-AC96-726DAD61F4C9}" type="datetime1">
              <a:rPr lang="en-US" altLang="en-US"/>
              <a:pPr/>
              <a:t>11/16/2023</a:t>
            </a:fld>
            <a:endParaRPr lang="en-US" altLang="en-US"/>
          </a:p>
        </p:txBody>
      </p:sp>
      <p:sp>
        <p:nvSpPr>
          <p:cNvPr id="11" name="Footer Placeholder 4"/>
          <p:cNvSpPr>
            <a:spLocks noGrp="1"/>
          </p:cNvSpPr>
          <p:nvPr>
            <p:ph type="ftr" sz="quarter" idx="2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a:t>Presenter | Presentation Title</a:t>
            </a:r>
            <a:endParaRPr lang="en-US" b="1"/>
          </a:p>
        </p:txBody>
      </p:sp>
      <p:sp>
        <p:nvSpPr>
          <p:cNvPr id="12" name="Slide Number Placeholder 5"/>
          <p:cNvSpPr>
            <a:spLocks noGrp="1"/>
          </p:cNvSpPr>
          <p:nvPr>
            <p:ph type="sldNum" sz="quarter" idx="2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2C85A5DC-9CCB-48FE-8FD9-B52B9FD57499}" type="slidenum">
              <a:rPr lang="en-US" altLang="en-US"/>
              <a:pPr/>
              <a:t>‹#›</a:t>
            </a:fld>
            <a:endParaRPr lang="en-US" altLang="en-US"/>
          </a:p>
        </p:txBody>
      </p:sp>
    </p:spTree>
    <p:extLst>
      <p:ext uri="{BB962C8B-B14F-4D97-AF65-F5344CB8AC3E}">
        <p14:creationId xmlns:p14="http://schemas.microsoft.com/office/powerpoint/2010/main" val="38875525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3.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anose="020B0604020202020204" pitchFamily="34" charset="0"/>
              </a:defRPr>
            </a:lvl1pPr>
          </a:lstStyle>
          <a:p>
            <a:fld id="{D594D8DC-1801-43BE-B437-DF92E32BA858}" type="datetime1">
              <a:rPr lang="en-US" altLang="en-US"/>
              <a:pPr/>
              <a:t>11/16/2023</a:t>
            </a:fld>
            <a:endParaRPr lang="en-US" alt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anose="020B0604020202020204" pitchFamily="34" charset="0"/>
              </a:defRPr>
            </a:lvl1pPr>
          </a:lstStyle>
          <a:p>
            <a:fld id="{6827BE81-7C2D-481B-BBCE-23778685B2BA}" type="slidenum">
              <a:rPr lang="en-US" altLang="en-US"/>
              <a:pPr/>
              <a:t>‹#›</a:t>
            </a:fld>
            <a:endParaRPr lang="en-US" altLang="en-US"/>
          </a:p>
        </p:txBody>
      </p:sp>
      <p:pic>
        <p:nvPicPr>
          <p:cNvPr id="1029" name="Picture 2" descr="HeaderFooter_00603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Lst>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panose="020B0604020202020204" pitchFamily="34" charset="0"/>
              </a:defRPr>
            </a:lvl1pPr>
          </a:lstStyle>
          <a:p>
            <a:fld id="{F478486A-2EA2-4759-824C-EE1AD3861CE4}" type="datetime1">
              <a:rPr lang="en-US" altLang="en-US"/>
              <a:pPr/>
              <a:t>11/16/2023</a:t>
            </a:fld>
            <a:endParaRPr lang="en-US" alt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ea typeface="ＭＳ Ｐゴシック" charset="0"/>
                <a:cs typeface="ＭＳ Ｐゴシック" charset="0"/>
              </a:defRPr>
            </a:lvl1pPr>
          </a:lstStyle>
          <a:p>
            <a:pPr>
              <a:defRPr/>
            </a:pPr>
            <a:r>
              <a:rPr lang="en-US"/>
              <a:t>Presenter | Presentation Title</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panose="020B0604020202020204" pitchFamily="34" charset="0"/>
              </a:defRPr>
            </a:lvl1pPr>
          </a:lstStyle>
          <a:p>
            <a:fld id="{319E6341-E9E7-4128-9402-327DA8681509}" type="slidenum">
              <a:rPr lang="en-US" altLang="en-US"/>
              <a:pPr/>
              <a:t>‹#›</a:t>
            </a:fld>
            <a:endParaRPr lang="en-US" altLang="en-US"/>
          </a:p>
        </p:txBody>
      </p:sp>
      <p:pic>
        <p:nvPicPr>
          <p:cNvPr id="7173" name="Picture 1" descr="Footer_0603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Lst>
  <p:hf hdr="0"/>
  <p:txStyles>
    <p:titleStyle>
      <a:lvl1pPr algn="l" defTabSz="457200" rtl="0" eaLnBrk="0" fontAlgn="base" hangingPunct="0">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ern="1200">
          <a:solidFill>
            <a:srgbClr val="7F7F7F"/>
          </a:solidFill>
          <a:latin typeface="Helvetica"/>
          <a:ea typeface="Geneva"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7F7F7F"/>
          </a:solidFill>
          <a:latin typeface="Helvetica"/>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1400" kern="1200">
          <a:solidFill>
            <a:srgbClr val="7F7F7F"/>
          </a:solidFill>
          <a:latin typeface="Helvetica"/>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anose="020B0604020202020204" pitchFamily="34" charset="0"/>
              </a:defRPr>
            </a:lvl1pPr>
          </a:lstStyle>
          <a:p>
            <a:fld id="{D594D8DC-1801-43BE-B437-DF92E32BA858}" type="datetime1">
              <a:rPr lang="en-US" altLang="en-US"/>
              <a:pPr/>
              <a:t>11/16/2023</a:t>
            </a:fld>
            <a:endParaRPr lang="en-US" alt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anose="020B0604020202020204" pitchFamily="34" charset="0"/>
              </a:defRPr>
            </a:lvl1pPr>
          </a:lstStyle>
          <a:p>
            <a:fld id="{6827BE81-7C2D-481B-BBCE-23778685B2BA}" type="slidenum">
              <a:rPr lang="en-US" altLang="en-US"/>
              <a:pPr/>
              <a:t>‹#›</a:t>
            </a:fld>
            <a:endParaRPr lang="en-US" altLang="en-US"/>
          </a:p>
        </p:txBody>
      </p:sp>
      <p:pic>
        <p:nvPicPr>
          <p:cNvPr id="1029" name="Picture 2" descr="HeaderFooter_0060314.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836289"/>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Lst>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github.com/openquantumhardware/qick/tree/main/qick_demos" TargetMode="Externa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1.xml"/><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github.com/openquantumhardware"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qick-docs.readthedocs.io/en/lates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github.com/openquantumhardware" TargetMode="Externa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hyperlink" Target="https://arxiv.org/pdf/2009.01845.pdf" TargetMode="Externa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4501284"/>
            <a:ext cx="7526338"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pPr eaLnBrk="1" hangingPunct="1"/>
            <a:r>
              <a:rPr lang="en-US" altLang="en-US" sz="2900" dirty="0">
                <a:latin typeface="Helvetica" panose="020B0604020202020204" pitchFamily="34" charset="0"/>
                <a:ea typeface="Geneva" pitchFamily="121" charset="-128"/>
              </a:rPr>
              <a:t>Open-source quantum control and readout</a:t>
            </a:r>
          </a:p>
        </p:txBody>
      </p:sp>
      <p:sp>
        <p:nvSpPr>
          <p:cNvPr id="14338" name="Text Placeholder 2"/>
          <p:cNvSpPr>
            <a:spLocks noGrp="1"/>
          </p:cNvSpPr>
          <p:nvPr>
            <p:ph type="body" sz="quarter" idx="10"/>
          </p:nvPr>
        </p:nvSpPr>
        <p:spPr bwMode="auto">
          <a:xfrm>
            <a:off x="806450" y="6031345"/>
            <a:ext cx="7526338" cy="2996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1800" dirty="0">
                <a:latin typeface="Helvetica" panose="020B0604020202020204" pitchFamily="34" charset="0"/>
                <a:ea typeface="Geneva" pitchFamily="121" charset="-128"/>
              </a:rPr>
              <a:t>Gustavo Cancelo (Fermilab) for the QICK team</a:t>
            </a:r>
          </a:p>
        </p:txBody>
      </p:sp>
      <p:pic>
        <p:nvPicPr>
          <p:cNvPr id="3" name="Picture 2">
            <a:extLst>
              <a:ext uri="{FF2B5EF4-FFF2-40B4-BE49-F238E27FC236}">
                <a16:creationId xmlns:a16="http://schemas.microsoft.com/office/drawing/2014/main" id="{5B436671-385B-B449-B22B-06FB43783D07}"/>
              </a:ext>
            </a:extLst>
          </p:cNvPr>
          <p:cNvPicPr>
            <a:picLocks noChangeAspect="1"/>
          </p:cNvPicPr>
          <p:nvPr/>
        </p:nvPicPr>
        <p:blipFill>
          <a:blip r:embed="rId2"/>
          <a:stretch>
            <a:fillRect/>
          </a:stretch>
        </p:blipFill>
        <p:spPr>
          <a:xfrm>
            <a:off x="0" y="0"/>
            <a:ext cx="9144000" cy="593865"/>
          </a:xfrm>
          <a:prstGeom prst="rect">
            <a:avLst/>
          </a:prstGeom>
        </p:spPr>
      </p:pic>
      <p:pic>
        <p:nvPicPr>
          <p:cNvPr id="4" name="Picture 3">
            <a:extLst>
              <a:ext uri="{FF2B5EF4-FFF2-40B4-BE49-F238E27FC236}">
                <a16:creationId xmlns:a16="http://schemas.microsoft.com/office/drawing/2014/main" id="{69663B69-FEF4-B777-2FC7-33216FFE2AEE}"/>
              </a:ext>
            </a:extLst>
          </p:cNvPr>
          <p:cNvPicPr>
            <a:picLocks noChangeAspect="1"/>
          </p:cNvPicPr>
          <p:nvPr/>
        </p:nvPicPr>
        <p:blipFill>
          <a:blip r:embed="rId3"/>
          <a:stretch>
            <a:fillRect/>
          </a:stretch>
        </p:blipFill>
        <p:spPr>
          <a:xfrm>
            <a:off x="5040672" y="91661"/>
            <a:ext cx="1258527" cy="438426"/>
          </a:xfrm>
          <a:prstGeom prst="rect">
            <a:avLst/>
          </a:prstGeom>
        </p:spPr>
      </p:pic>
      <p:pic>
        <p:nvPicPr>
          <p:cNvPr id="2" name="Picture 1">
            <a:extLst>
              <a:ext uri="{FF2B5EF4-FFF2-40B4-BE49-F238E27FC236}">
                <a16:creationId xmlns:a16="http://schemas.microsoft.com/office/drawing/2014/main" id="{35B8B54D-4E0A-3116-4069-78E26223583A}"/>
              </a:ext>
            </a:extLst>
          </p:cNvPr>
          <p:cNvPicPr>
            <a:picLocks noChangeAspect="1"/>
          </p:cNvPicPr>
          <p:nvPr/>
        </p:nvPicPr>
        <p:blipFill>
          <a:blip r:embed="rId4"/>
          <a:stretch>
            <a:fillRect/>
          </a:stretch>
        </p:blipFill>
        <p:spPr>
          <a:xfrm>
            <a:off x="3223490" y="2756740"/>
            <a:ext cx="2259166" cy="168076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A7C19-63A1-A236-A0AF-97614AAFC5C4}"/>
              </a:ext>
            </a:extLst>
          </p:cNvPr>
          <p:cNvSpPr>
            <a:spLocks noGrp="1"/>
          </p:cNvSpPr>
          <p:nvPr>
            <p:ph type="title"/>
          </p:nvPr>
        </p:nvSpPr>
        <p:spPr>
          <a:xfrm>
            <a:off x="874059" y="2315175"/>
            <a:ext cx="7194176" cy="641739"/>
          </a:xfrm>
        </p:spPr>
        <p:txBody>
          <a:bodyPr/>
          <a:lstStyle/>
          <a:p>
            <a:r>
              <a:rPr lang="en-US" dirty="0"/>
              <a:t>Has QICK improved quantum experiments?</a:t>
            </a:r>
          </a:p>
        </p:txBody>
      </p:sp>
      <p:sp>
        <p:nvSpPr>
          <p:cNvPr id="4" name="Date Placeholder 3">
            <a:extLst>
              <a:ext uri="{FF2B5EF4-FFF2-40B4-BE49-F238E27FC236}">
                <a16:creationId xmlns:a16="http://schemas.microsoft.com/office/drawing/2014/main" id="{75DAF445-12C5-5EC7-59A2-68A6685CE2EE}"/>
              </a:ext>
            </a:extLst>
          </p:cNvPr>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0889BEA-2B91-403F-ADA4-053DEE04721E}" type="datetime1">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11/16/2023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6" name="Slide Number Placeholder 5">
            <a:extLst>
              <a:ext uri="{FF2B5EF4-FFF2-40B4-BE49-F238E27FC236}">
                <a16:creationId xmlns:a16="http://schemas.microsoft.com/office/drawing/2014/main" id="{8029A472-1A85-AEDD-3C58-B4ECA99BC70A}"/>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2E9C158-AEF1-41A2-A6CE-6F0BAB305EFD}" type="slidenum">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3" name="TextBox 2">
            <a:extLst>
              <a:ext uri="{FF2B5EF4-FFF2-40B4-BE49-F238E27FC236}">
                <a16:creationId xmlns:a16="http://schemas.microsoft.com/office/drawing/2014/main" id="{C70DE404-62DE-EF23-83A1-212F469913DE}"/>
              </a:ext>
            </a:extLst>
          </p:cNvPr>
          <p:cNvSpPr txBox="1"/>
          <p:nvPr/>
        </p:nvSpPr>
        <p:spPr>
          <a:xfrm>
            <a:off x="676275" y="3757570"/>
            <a:ext cx="7489318"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D1C1D"/>
                </a:solidFill>
                <a:effectLst/>
                <a:uLnTx/>
                <a:uFillTx/>
                <a:latin typeface="Slack-Lato"/>
                <a:ea typeface="Geneva" pitchFamily="121" charset="-128"/>
                <a:cs typeface="+mn-cs"/>
              </a:rPr>
              <a:t>I can certainly say that using the QICK has not just let us do experiments more cheaply but has changed the way we think about control and that we do things differently now </a:t>
            </a:r>
            <a:r>
              <a:rPr kumimoji="0" lang="en-US" sz="1600" b="0" i="0" u="none" strike="noStrike" kern="1200" cap="none" spc="0" normalizeH="0" baseline="0" noProof="0" dirty="0">
                <a:ln>
                  <a:noFill/>
                </a:ln>
                <a:solidFill>
                  <a:srgbClr val="004C97">
                    <a:lumMod val="75000"/>
                  </a:srgbClr>
                </a:solidFill>
                <a:effectLst/>
                <a:uLnTx/>
                <a:uFillTx/>
                <a:latin typeface="Slack-Lato"/>
                <a:ea typeface="Geneva" pitchFamily="121" charset="-128"/>
                <a:cs typeface="+mn-cs"/>
              </a:rPr>
              <a:t>(David Schuster, Stanford, and QICK team member)</a:t>
            </a:r>
            <a:endParaRPr kumimoji="0" lang="en-US" sz="1600" b="0" i="0" u="none" strike="noStrike" kern="1200" cap="none" spc="0" normalizeH="0" baseline="0" noProof="0" dirty="0">
              <a:ln>
                <a:noFill/>
              </a:ln>
              <a:solidFill>
                <a:srgbClr val="004C97">
                  <a:lumMod val="75000"/>
                </a:srgbClr>
              </a:solidFill>
              <a:effectLst/>
              <a:uLnTx/>
              <a:uFillTx/>
              <a:latin typeface="Calibri" panose="020F0502020204030204" pitchFamily="34" charset="0"/>
              <a:ea typeface="Geneva" pitchFamily="121" charset="-128"/>
              <a:cs typeface="+mn-cs"/>
            </a:endParaRPr>
          </a:p>
        </p:txBody>
      </p:sp>
      <p:sp>
        <p:nvSpPr>
          <p:cNvPr id="7" name="Footer Placeholder 4">
            <a:extLst>
              <a:ext uri="{FF2B5EF4-FFF2-40B4-BE49-F238E27FC236}">
                <a16:creationId xmlns:a16="http://schemas.microsoft.com/office/drawing/2014/main" id="{2A30738F-5314-F92A-B77B-511F8A2F1F9B}"/>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933254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EC6C5-3B6E-BC12-321E-72A30442173A}"/>
              </a:ext>
            </a:extLst>
          </p:cNvPr>
          <p:cNvSpPr>
            <a:spLocks noGrp="1"/>
          </p:cNvSpPr>
          <p:nvPr>
            <p:ph type="title"/>
          </p:nvPr>
        </p:nvSpPr>
        <p:spPr/>
        <p:txBody>
          <a:bodyPr/>
          <a:lstStyle/>
          <a:p>
            <a:r>
              <a:rPr lang="en-US" dirty="0"/>
              <a:t>Single qubit characterization (</a:t>
            </a:r>
            <a:r>
              <a:rPr lang="en-US" dirty="0" err="1"/>
              <a:t>transmon</a:t>
            </a:r>
            <a:r>
              <a:rPr lang="en-US" dirty="0"/>
              <a:t>) at Schuster’s lab</a:t>
            </a:r>
          </a:p>
        </p:txBody>
      </p:sp>
      <p:sp>
        <p:nvSpPr>
          <p:cNvPr id="3" name="Content Placeholder 2">
            <a:extLst>
              <a:ext uri="{FF2B5EF4-FFF2-40B4-BE49-F238E27FC236}">
                <a16:creationId xmlns:a16="http://schemas.microsoft.com/office/drawing/2014/main" id="{37BDF06F-71FB-9829-FEBC-F0975F2C8AE4}"/>
              </a:ext>
            </a:extLst>
          </p:cNvPr>
          <p:cNvSpPr>
            <a:spLocks noGrp="1"/>
          </p:cNvSpPr>
          <p:nvPr>
            <p:ph idx="1"/>
          </p:nvPr>
        </p:nvSpPr>
        <p:spPr>
          <a:xfrm>
            <a:off x="228600" y="4701309"/>
            <a:ext cx="8672513" cy="1329604"/>
          </a:xfrm>
        </p:spPr>
        <p:txBody>
          <a:bodyPr/>
          <a:lstStyle/>
          <a:p>
            <a:r>
              <a:rPr lang="en-US" sz="2000" dirty="0"/>
              <a:t>Measurements are fully automated using the software and firmware, see demo code at </a:t>
            </a:r>
            <a:r>
              <a:rPr lang="en-US" sz="2000" dirty="0">
                <a:hlinkClick r:id="rId2"/>
              </a:rPr>
              <a:t>https://github.com/openquantumhardware/qick/tree/main/qick_demos</a:t>
            </a:r>
            <a:endParaRPr lang="en-US" sz="2000" dirty="0"/>
          </a:p>
          <a:p>
            <a:endParaRPr lang="en-US" sz="2000" dirty="0"/>
          </a:p>
          <a:p>
            <a:endParaRPr lang="en-US" sz="2000" dirty="0"/>
          </a:p>
        </p:txBody>
      </p:sp>
      <p:sp>
        <p:nvSpPr>
          <p:cNvPr id="4" name="Date Placeholder 3">
            <a:extLst>
              <a:ext uri="{FF2B5EF4-FFF2-40B4-BE49-F238E27FC236}">
                <a16:creationId xmlns:a16="http://schemas.microsoft.com/office/drawing/2014/main" id="{13952C57-F567-240E-F292-D2703980D932}"/>
              </a:ext>
            </a:extLst>
          </p:cNvPr>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0889BEA-2B91-403F-ADA4-053DEE04721E}" type="datetime1">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11/16/2023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6" name="Slide Number Placeholder 5">
            <a:extLst>
              <a:ext uri="{FF2B5EF4-FFF2-40B4-BE49-F238E27FC236}">
                <a16:creationId xmlns:a16="http://schemas.microsoft.com/office/drawing/2014/main" id="{042F4AA9-1EF4-E483-94F6-F89A426BBDDC}"/>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2E9C158-AEF1-41A2-A6CE-6F0BAB305EFD}" type="slidenum">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pic>
        <p:nvPicPr>
          <p:cNvPr id="8" name="Picture 7">
            <a:extLst>
              <a:ext uri="{FF2B5EF4-FFF2-40B4-BE49-F238E27FC236}">
                <a16:creationId xmlns:a16="http://schemas.microsoft.com/office/drawing/2014/main" id="{B17CE8CC-638A-B89B-6D91-8C8B4514BC37}"/>
              </a:ext>
            </a:extLst>
          </p:cNvPr>
          <p:cNvPicPr>
            <a:picLocks noChangeAspect="1"/>
          </p:cNvPicPr>
          <p:nvPr/>
        </p:nvPicPr>
        <p:blipFill>
          <a:blip r:embed="rId3"/>
          <a:stretch>
            <a:fillRect/>
          </a:stretch>
        </p:blipFill>
        <p:spPr>
          <a:xfrm>
            <a:off x="0" y="1040472"/>
            <a:ext cx="9144000" cy="3132981"/>
          </a:xfrm>
          <a:prstGeom prst="rect">
            <a:avLst/>
          </a:prstGeom>
        </p:spPr>
      </p:pic>
      <p:sp>
        <p:nvSpPr>
          <p:cNvPr id="7" name="Footer Placeholder 4">
            <a:extLst>
              <a:ext uri="{FF2B5EF4-FFF2-40B4-BE49-F238E27FC236}">
                <a16:creationId xmlns:a16="http://schemas.microsoft.com/office/drawing/2014/main" id="{FB70C25E-8CAC-89A9-D9F4-9E016A192CD2}"/>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758935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1E28-2915-1C2F-366D-AE3CB7DF192B}"/>
              </a:ext>
            </a:extLst>
          </p:cNvPr>
          <p:cNvSpPr>
            <a:spLocks noGrp="1"/>
          </p:cNvSpPr>
          <p:nvPr>
            <p:ph type="title"/>
          </p:nvPr>
        </p:nvSpPr>
        <p:spPr>
          <a:xfrm>
            <a:off x="228600" y="103665"/>
            <a:ext cx="3636390" cy="386530"/>
          </a:xfrm>
        </p:spPr>
        <p:txBody>
          <a:bodyPr/>
          <a:lstStyle/>
          <a:p>
            <a:r>
              <a:rPr lang="en-US" sz="2200" dirty="0"/>
              <a:t>Four qubit-cavity + SNAIL</a:t>
            </a:r>
          </a:p>
        </p:txBody>
      </p:sp>
      <p:sp>
        <p:nvSpPr>
          <p:cNvPr id="4" name="Date Placeholder 3">
            <a:extLst>
              <a:ext uri="{FF2B5EF4-FFF2-40B4-BE49-F238E27FC236}">
                <a16:creationId xmlns:a16="http://schemas.microsoft.com/office/drawing/2014/main" id="{D9336803-ED4F-9487-9BF9-B237AB599C00}"/>
              </a:ext>
            </a:extLst>
          </p:cNvPr>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0889BEA-2B91-403F-ADA4-053DEE04721E}" type="datetime1">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11/16/2023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6" name="Slide Number Placeholder 5">
            <a:extLst>
              <a:ext uri="{FF2B5EF4-FFF2-40B4-BE49-F238E27FC236}">
                <a16:creationId xmlns:a16="http://schemas.microsoft.com/office/drawing/2014/main" id="{31C88C6F-3BAD-7E35-8B82-91F7E13838A9}"/>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2E9C158-AEF1-41A2-A6CE-6F0BAB305EFD}" type="slidenum">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pic>
        <p:nvPicPr>
          <p:cNvPr id="8" name="Picture 7">
            <a:extLst>
              <a:ext uri="{FF2B5EF4-FFF2-40B4-BE49-F238E27FC236}">
                <a16:creationId xmlns:a16="http://schemas.microsoft.com/office/drawing/2014/main" id="{763D097C-40D2-F2B3-2CB0-A164E33BBBC1}"/>
              </a:ext>
            </a:extLst>
          </p:cNvPr>
          <p:cNvPicPr>
            <a:picLocks noChangeAspect="1"/>
          </p:cNvPicPr>
          <p:nvPr/>
        </p:nvPicPr>
        <p:blipFill>
          <a:blip r:embed="rId2"/>
          <a:stretch>
            <a:fillRect/>
          </a:stretch>
        </p:blipFill>
        <p:spPr>
          <a:xfrm>
            <a:off x="0" y="881743"/>
            <a:ext cx="4068633" cy="2266810"/>
          </a:xfrm>
          <a:prstGeom prst="rect">
            <a:avLst/>
          </a:prstGeom>
        </p:spPr>
      </p:pic>
      <p:pic>
        <p:nvPicPr>
          <p:cNvPr id="10" name="Picture 9">
            <a:extLst>
              <a:ext uri="{FF2B5EF4-FFF2-40B4-BE49-F238E27FC236}">
                <a16:creationId xmlns:a16="http://schemas.microsoft.com/office/drawing/2014/main" id="{B0EB9C35-5D8D-18D2-D688-C0838EFB4C28}"/>
              </a:ext>
            </a:extLst>
          </p:cNvPr>
          <p:cNvPicPr>
            <a:picLocks noChangeAspect="1"/>
          </p:cNvPicPr>
          <p:nvPr/>
        </p:nvPicPr>
        <p:blipFill>
          <a:blip r:embed="rId3"/>
          <a:stretch>
            <a:fillRect/>
          </a:stretch>
        </p:blipFill>
        <p:spPr>
          <a:xfrm>
            <a:off x="4402318" y="764536"/>
            <a:ext cx="4570332" cy="2609512"/>
          </a:xfrm>
          <a:prstGeom prst="rect">
            <a:avLst/>
          </a:prstGeom>
        </p:spPr>
      </p:pic>
      <p:pic>
        <p:nvPicPr>
          <p:cNvPr id="12" name="Picture 11">
            <a:extLst>
              <a:ext uri="{FF2B5EF4-FFF2-40B4-BE49-F238E27FC236}">
                <a16:creationId xmlns:a16="http://schemas.microsoft.com/office/drawing/2014/main" id="{4F09FC58-0332-5E7A-EC80-80631E9CB5D2}"/>
              </a:ext>
            </a:extLst>
          </p:cNvPr>
          <p:cNvPicPr>
            <a:picLocks noChangeAspect="1"/>
          </p:cNvPicPr>
          <p:nvPr/>
        </p:nvPicPr>
        <p:blipFill>
          <a:blip r:embed="rId4"/>
          <a:stretch>
            <a:fillRect/>
          </a:stretch>
        </p:blipFill>
        <p:spPr>
          <a:xfrm>
            <a:off x="7909089" y="19937"/>
            <a:ext cx="934063" cy="739103"/>
          </a:xfrm>
          <a:prstGeom prst="rect">
            <a:avLst/>
          </a:prstGeom>
        </p:spPr>
      </p:pic>
      <p:pic>
        <p:nvPicPr>
          <p:cNvPr id="16" name="Picture 15">
            <a:extLst>
              <a:ext uri="{FF2B5EF4-FFF2-40B4-BE49-F238E27FC236}">
                <a16:creationId xmlns:a16="http://schemas.microsoft.com/office/drawing/2014/main" id="{41669F23-EA95-5E01-3D79-9196F6CF7D0F}"/>
              </a:ext>
            </a:extLst>
          </p:cNvPr>
          <p:cNvPicPr>
            <a:picLocks noChangeAspect="1"/>
          </p:cNvPicPr>
          <p:nvPr/>
        </p:nvPicPr>
        <p:blipFill>
          <a:blip r:embed="rId5"/>
          <a:stretch>
            <a:fillRect/>
          </a:stretch>
        </p:blipFill>
        <p:spPr>
          <a:xfrm>
            <a:off x="65988" y="3526173"/>
            <a:ext cx="4825405" cy="2763431"/>
          </a:xfrm>
          <a:prstGeom prst="rect">
            <a:avLst/>
          </a:prstGeom>
        </p:spPr>
      </p:pic>
      <p:sp>
        <p:nvSpPr>
          <p:cNvPr id="17" name="Rectangle: Rounded Corners 16">
            <a:extLst>
              <a:ext uri="{FF2B5EF4-FFF2-40B4-BE49-F238E27FC236}">
                <a16:creationId xmlns:a16="http://schemas.microsoft.com/office/drawing/2014/main" id="{E7D0BAE3-67AE-C832-79C2-9E5DAE10377E}"/>
              </a:ext>
            </a:extLst>
          </p:cNvPr>
          <p:cNvSpPr/>
          <p:nvPr/>
        </p:nvSpPr>
        <p:spPr>
          <a:xfrm>
            <a:off x="5893456" y="3122875"/>
            <a:ext cx="2147607" cy="306126"/>
          </a:xfrm>
          <a:prstGeom prst="roundRect">
            <a:avLst/>
          </a:prstGeom>
          <a:noFill/>
          <a:ln w="285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8" name="TextBox 17">
            <a:extLst>
              <a:ext uri="{FF2B5EF4-FFF2-40B4-BE49-F238E27FC236}">
                <a16:creationId xmlns:a16="http://schemas.microsoft.com/office/drawing/2014/main" id="{76C8BBA4-0870-F8D8-CC18-37AD28EBA703}"/>
              </a:ext>
            </a:extLst>
          </p:cNvPr>
          <p:cNvSpPr txBox="1"/>
          <p:nvPr/>
        </p:nvSpPr>
        <p:spPr>
          <a:xfrm>
            <a:off x="5133975" y="3900092"/>
            <a:ext cx="3603277" cy="2062103"/>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QICK helped solve a problem of run to run phase coherence that is intrinsically  control system architecture and functionality dependent.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QICK functionality is added based on experiment requirements.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Typically, a new feature/functionality added is used by other experiments too.</a:t>
            </a:r>
          </a:p>
        </p:txBody>
      </p:sp>
      <p:sp>
        <p:nvSpPr>
          <p:cNvPr id="3" name="Footer Placeholder 4">
            <a:extLst>
              <a:ext uri="{FF2B5EF4-FFF2-40B4-BE49-F238E27FC236}">
                <a16:creationId xmlns:a16="http://schemas.microsoft.com/office/drawing/2014/main" id="{AA289E8D-B29E-01EC-AAE0-E08F59254F8E}"/>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604612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9E425D-FBEC-851B-D4AB-4F8D3FBF68F2}"/>
              </a:ext>
            </a:extLst>
          </p:cNvPr>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0889BEA-2B91-403F-ADA4-053DEE04721E}" type="datetime1">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11/16/2023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6" name="Slide Number Placeholder 5">
            <a:extLst>
              <a:ext uri="{FF2B5EF4-FFF2-40B4-BE49-F238E27FC236}">
                <a16:creationId xmlns:a16="http://schemas.microsoft.com/office/drawing/2014/main" id="{024F4EBF-D37D-2CB7-1AD5-CA34E5F79E2B}"/>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2E9C158-AEF1-41A2-A6CE-6F0BAB305EFD}" type="slidenum">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pic>
        <p:nvPicPr>
          <p:cNvPr id="8" name="Picture 7">
            <a:extLst>
              <a:ext uri="{FF2B5EF4-FFF2-40B4-BE49-F238E27FC236}">
                <a16:creationId xmlns:a16="http://schemas.microsoft.com/office/drawing/2014/main" id="{9470C2AF-4FE9-E3A0-DA69-7BF3CAB319A9}"/>
              </a:ext>
            </a:extLst>
          </p:cNvPr>
          <p:cNvPicPr>
            <a:picLocks noChangeAspect="1"/>
          </p:cNvPicPr>
          <p:nvPr/>
        </p:nvPicPr>
        <p:blipFill>
          <a:blip r:embed="rId4"/>
          <a:stretch>
            <a:fillRect/>
          </a:stretch>
        </p:blipFill>
        <p:spPr>
          <a:xfrm>
            <a:off x="47115" y="53040"/>
            <a:ext cx="1831954" cy="1614011"/>
          </a:xfrm>
          <a:prstGeom prst="rect">
            <a:avLst/>
          </a:prstGeom>
        </p:spPr>
      </p:pic>
      <p:pic>
        <p:nvPicPr>
          <p:cNvPr id="10" name="Picture 9">
            <a:extLst>
              <a:ext uri="{FF2B5EF4-FFF2-40B4-BE49-F238E27FC236}">
                <a16:creationId xmlns:a16="http://schemas.microsoft.com/office/drawing/2014/main" id="{A78B954D-68FD-7246-4F96-98AAE875BE03}"/>
              </a:ext>
            </a:extLst>
          </p:cNvPr>
          <p:cNvPicPr>
            <a:picLocks noChangeAspect="1"/>
          </p:cNvPicPr>
          <p:nvPr/>
        </p:nvPicPr>
        <p:blipFill>
          <a:blip r:embed="rId5"/>
          <a:stretch>
            <a:fillRect/>
          </a:stretch>
        </p:blipFill>
        <p:spPr>
          <a:xfrm>
            <a:off x="1961251" y="48491"/>
            <a:ext cx="3810000" cy="2766360"/>
          </a:xfrm>
          <a:prstGeom prst="rect">
            <a:avLst/>
          </a:prstGeom>
        </p:spPr>
      </p:pic>
      <p:pic>
        <p:nvPicPr>
          <p:cNvPr id="12" name="Picture 11">
            <a:extLst>
              <a:ext uri="{FF2B5EF4-FFF2-40B4-BE49-F238E27FC236}">
                <a16:creationId xmlns:a16="http://schemas.microsoft.com/office/drawing/2014/main" id="{BBEFB0AC-697F-A90F-E534-6BC5433458F8}"/>
              </a:ext>
            </a:extLst>
          </p:cNvPr>
          <p:cNvPicPr>
            <a:picLocks noChangeAspect="1"/>
          </p:cNvPicPr>
          <p:nvPr/>
        </p:nvPicPr>
        <p:blipFill>
          <a:blip r:embed="rId6"/>
          <a:stretch>
            <a:fillRect/>
          </a:stretch>
        </p:blipFill>
        <p:spPr>
          <a:xfrm>
            <a:off x="104422" y="2819400"/>
            <a:ext cx="4792387" cy="3624212"/>
          </a:xfrm>
          <a:prstGeom prst="rect">
            <a:avLst/>
          </a:prstGeom>
        </p:spPr>
      </p:pic>
      <p:pic>
        <p:nvPicPr>
          <p:cNvPr id="14" name="Picture 13">
            <a:extLst>
              <a:ext uri="{FF2B5EF4-FFF2-40B4-BE49-F238E27FC236}">
                <a16:creationId xmlns:a16="http://schemas.microsoft.com/office/drawing/2014/main" id="{BE82C018-56CA-5152-8ED9-10407164ED1F}"/>
              </a:ext>
            </a:extLst>
          </p:cNvPr>
          <p:cNvPicPr>
            <a:picLocks noChangeAspect="1"/>
          </p:cNvPicPr>
          <p:nvPr/>
        </p:nvPicPr>
        <p:blipFill>
          <a:blip r:embed="rId7"/>
          <a:stretch>
            <a:fillRect/>
          </a:stretch>
        </p:blipFill>
        <p:spPr>
          <a:xfrm>
            <a:off x="4871087" y="3243673"/>
            <a:ext cx="4258439" cy="3104593"/>
          </a:xfrm>
          <a:prstGeom prst="rect">
            <a:avLst/>
          </a:prstGeom>
        </p:spPr>
      </p:pic>
      <p:sp>
        <p:nvSpPr>
          <p:cNvPr id="15" name="TextBox 14">
            <a:extLst>
              <a:ext uri="{FF2B5EF4-FFF2-40B4-BE49-F238E27FC236}">
                <a16:creationId xmlns:a16="http://schemas.microsoft.com/office/drawing/2014/main" id="{2866210D-C895-A880-2177-37E37E463E85}"/>
              </a:ext>
            </a:extLst>
          </p:cNvPr>
          <p:cNvSpPr txBox="1"/>
          <p:nvPr/>
        </p:nvSpPr>
        <p:spPr>
          <a:xfrm>
            <a:off x="6037820" y="312946"/>
            <a:ext cx="2289858" cy="461665"/>
          </a:xfrm>
          <a:prstGeom prst="rect">
            <a:avLst/>
          </a:prstGeom>
          <a:solidFill>
            <a:schemeClr val="bg1"/>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Tweezers control</a:t>
            </a:r>
          </a:p>
        </p:txBody>
      </p:sp>
      <p:pic>
        <p:nvPicPr>
          <p:cNvPr id="16" name="tweezer_rearrangement">
            <a:hlinkClick r:id="" action="ppaction://media"/>
            <a:extLst>
              <a:ext uri="{FF2B5EF4-FFF2-40B4-BE49-F238E27FC236}">
                <a16:creationId xmlns:a16="http://schemas.microsoft.com/office/drawing/2014/main" id="{1A73359C-87A4-7FC2-D0E9-A8D126CEFA6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980331" y="989022"/>
            <a:ext cx="2849903" cy="2132975"/>
          </a:xfrm>
          <a:prstGeom prst="rect">
            <a:avLst/>
          </a:prstGeom>
        </p:spPr>
      </p:pic>
      <p:sp>
        <p:nvSpPr>
          <p:cNvPr id="2" name="Footer Placeholder 4">
            <a:extLst>
              <a:ext uri="{FF2B5EF4-FFF2-40B4-BE49-F238E27FC236}">
                <a16:creationId xmlns:a16="http://schemas.microsoft.com/office/drawing/2014/main" id="{3AA6C265-8B1F-7439-C897-7F4AC54D7842}"/>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72196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8AA4B8-6670-0FF3-FEF6-7CF495F746B1}"/>
              </a:ext>
            </a:extLst>
          </p:cNvPr>
          <p:cNvSpPr>
            <a:spLocks noGrp="1"/>
          </p:cNvSpPr>
          <p:nvPr>
            <p:ph type="dt" sz="half" idx="10"/>
          </p:nvPr>
        </p:nvSpPr>
        <p:spPr/>
        <p:txBody>
          <a:bodyPr/>
          <a:lstStyle/>
          <a:p>
            <a:r>
              <a:rPr lang="en-US"/>
              <a:t>March, 2023</a:t>
            </a:r>
          </a:p>
        </p:txBody>
      </p:sp>
      <p:sp>
        <p:nvSpPr>
          <p:cNvPr id="3" name="Footer Placeholder 2">
            <a:extLst>
              <a:ext uri="{FF2B5EF4-FFF2-40B4-BE49-F238E27FC236}">
                <a16:creationId xmlns:a16="http://schemas.microsoft.com/office/drawing/2014/main" id="{45EB7D9B-FE82-E97D-5A73-42170435A8B6}"/>
              </a:ext>
            </a:extLst>
          </p:cNvPr>
          <p:cNvSpPr>
            <a:spLocks noGrp="1"/>
          </p:cNvSpPr>
          <p:nvPr>
            <p:ph type="ftr" sz="quarter" idx="11"/>
          </p:nvPr>
        </p:nvSpPr>
        <p:spPr/>
        <p:txBody>
          <a:bodyPr/>
          <a:lstStyle/>
          <a:p>
            <a:r>
              <a:rPr lang="en-US"/>
              <a:t>Alan Prosser  | Detector R&amp;D | Optical Links</a:t>
            </a:r>
          </a:p>
        </p:txBody>
      </p:sp>
      <p:sp>
        <p:nvSpPr>
          <p:cNvPr id="4" name="Slide Number Placeholder 3">
            <a:extLst>
              <a:ext uri="{FF2B5EF4-FFF2-40B4-BE49-F238E27FC236}">
                <a16:creationId xmlns:a16="http://schemas.microsoft.com/office/drawing/2014/main" id="{BA5F6610-06F0-B791-8A4A-6AE4017C9414}"/>
              </a:ext>
            </a:extLst>
          </p:cNvPr>
          <p:cNvSpPr>
            <a:spLocks noGrp="1"/>
          </p:cNvSpPr>
          <p:nvPr>
            <p:ph type="sldNum" sz="quarter" idx="12"/>
          </p:nvPr>
        </p:nvSpPr>
        <p:spPr/>
        <p:txBody>
          <a:bodyPr/>
          <a:lstStyle/>
          <a:p>
            <a:fld id="{1850B533-6D9F-4C6D-9155-3D7891188007}" type="slidenum">
              <a:rPr lang="en-US" smtClean="0"/>
              <a:t>14</a:t>
            </a:fld>
            <a:endParaRPr lang="en-US"/>
          </a:p>
        </p:txBody>
      </p:sp>
      <p:pic>
        <p:nvPicPr>
          <p:cNvPr id="5" name="long movie">
            <a:hlinkClick r:id="" action="ppaction://media"/>
            <a:extLst>
              <a:ext uri="{FF2B5EF4-FFF2-40B4-BE49-F238E27FC236}">
                <a16:creationId xmlns:a16="http://schemas.microsoft.com/office/drawing/2014/main" id="{F61A546E-A779-F847-F30E-D7168D50FF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350"/>
            <a:ext cx="9042400" cy="6767671"/>
          </a:xfrm>
          <a:prstGeom prst="rect">
            <a:avLst/>
          </a:prstGeom>
        </p:spPr>
      </p:pic>
    </p:spTree>
    <p:extLst>
      <p:ext uri="{BB962C8B-B14F-4D97-AF65-F5344CB8AC3E}">
        <p14:creationId xmlns:p14="http://schemas.microsoft.com/office/powerpoint/2010/main" val="201381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7D2F4-1F74-4551-4EDA-B5949384A548}"/>
              </a:ext>
            </a:extLst>
          </p:cNvPr>
          <p:cNvSpPr>
            <a:spLocks noGrp="1"/>
          </p:cNvSpPr>
          <p:nvPr>
            <p:ph type="title"/>
          </p:nvPr>
        </p:nvSpPr>
        <p:spPr>
          <a:xfrm>
            <a:off x="228600" y="103665"/>
            <a:ext cx="8686800" cy="509078"/>
          </a:xfrm>
        </p:spPr>
        <p:txBody>
          <a:bodyPr/>
          <a:lstStyle/>
          <a:p>
            <a:r>
              <a:rPr lang="en-US" sz="2200" dirty="0"/>
              <a:t>QICK applications: Quantum computing R&amp;D</a:t>
            </a:r>
          </a:p>
        </p:txBody>
      </p:sp>
      <p:sp>
        <p:nvSpPr>
          <p:cNvPr id="4" name="Date Placeholder 3">
            <a:extLst>
              <a:ext uri="{FF2B5EF4-FFF2-40B4-BE49-F238E27FC236}">
                <a16:creationId xmlns:a16="http://schemas.microsoft.com/office/drawing/2014/main" id="{DE72F145-C6AB-5DF5-37A9-23A2DCA27321}"/>
              </a:ext>
            </a:extLst>
          </p:cNvPr>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0889BEA-2B91-403F-ADA4-053DEE04721E}" type="datetime1">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11/16/2023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6" name="Slide Number Placeholder 5">
            <a:extLst>
              <a:ext uri="{FF2B5EF4-FFF2-40B4-BE49-F238E27FC236}">
                <a16:creationId xmlns:a16="http://schemas.microsoft.com/office/drawing/2014/main" id="{B5E680A4-73CC-40D1-4D6D-42D2AD48C7E8}"/>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2E9C158-AEF1-41A2-A6CE-6F0BAB305EFD}" type="slidenum">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pic>
        <p:nvPicPr>
          <p:cNvPr id="19" name="Picture 18">
            <a:extLst>
              <a:ext uri="{FF2B5EF4-FFF2-40B4-BE49-F238E27FC236}">
                <a16:creationId xmlns:a16="http://schemas.microsoft.com/office/drawing/2014/main" id="{0A333B97-09E0-B6E2-49C8-E6989E277C26}"/>
              </a:ext>
            </a:extLst>
          </p:cNvPr>
          <p:cNvPicPr>
            <a:picLocks noChangeAspect="1"/>
          </p:cNvPicPr>
          <p:nvPr/>
        </p:nvPicPr>
        <p:blipFill>
          <a:blip r:embed="rId2"/>
          <a:stretch>
            <a:fillRect/>
          </a:stretch>
        </p:blipFill>
        <p:spPr>
          <a:xfrm>
            <a:off x="0" y="944895"/>
            <a:ext cx="9144000" cy="4968210"/>
          </a:xfrm>
          <a:prstGeom prst="rect">
            <a:avLst/>
          </a:prstGeom>
        </p:spPr>
      </p:pic>
      <p:sp>
        <p:nvSpPr>
          <p:cNvPr id="20" name="TextBox 19">
            <a:extLst>
              <a:ext uri="{FF2B5EF4-FFF2-40B4-BE49-F238E27FC236}">
                <a16:creationId xmlns:a16="http://schemas.microsoft.com/office/drawing/2014/main" id="{B7D6A43C-BDDB-E4BD-66CD-82A7C1DE92A9}"/>
              </a:ext>
            </a:extLst>
          </p:cNvPr>
          <p:cNvSpPr txBox="1"/>
          <p:nvPr/>
        </p:nvSpPr>
        <p:spPr>
          <a:xfrm>
            <a:off x="4666268" y="944895"/>
            <a:ext cx="4053526" cy="5232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Credit: Andrew Houck, Sara Sussman (Princeton U.) QICK workshop Jan 12, 2023, Fermilab</a:t>
            </a:r>
          </a:p>
        </p:txBody>
      </p:sp>
      <p:sp>
        <p:nvSpPr>
          <p:cNvPr id="3" name="Footer Placeholder 4">
            <a:extLst>
              <a:ext uri="{FF2B5EF4-FFF2-40B4-BE49-F238E27FC236}">
                <a16:creationId xmlns:a16="http://schemas.microsoft.com/office/drawing/2014/main" id="{F79FB97C-C035-89BD-61A6-E982FC6750EF}"/>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312958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20A85-1963-5D01-4062-E8DC4DCE1011}"/>
              </a:ext>
            </a:extLst>
          </p:cNvPr>
          <p:cNvSpPr>
            <a:spLocks noGrp="1"/>
          </p:cNvSpPr>
          <p:nvPr>
            <p:ph type="title"/>
          </p:nvPr>
        </p:nvSpPr>
        <p:spPr/>
        <p:txBody>
          <a:bodyPr/>
          <a:lstStyle/>
          <a:p>
            <a:r>
              <a:rPr lang="en-US" sz="2200" dirty="0"/>
              <a:t>Schuster’s lab (U. Chicago, Stanford)</a:t>
            </a:r>
            <a:endParaRPr lang="en-US" sz="1400" dirty="0"/>
          </a:p>
        </p:txBody>
      </p:sp>
      <p:sp>
        <p:nvSpPr>
          <p:cNvPr id="4" name="Date Placeholder 3">
            <a:extLst>
              <a:ext uri="{FF2B5EF4-FFF2-40B4-BE49-F238E27FC236}">
                <a16:creationId xmlns:a16="http://schemas.microsoft.com/office/drawing/2014/main" id="{3E9FCE4C-D121-6493-8804-7BE4301AB385}"/>
              </a:ext>
            </a:extLst>
          </p:cNvPr>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0889BEA-2B91-403F-ADA4-053DEE04721E}" type="datetime1">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11/16/2023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6" name="Slide Number Placeholder 5">
            <a:extLst>
              <a:ext uri="{FF2B5EF4-FFF2-40B4-BE49-F238E27FC236}">
                <a16:creationId xmlns:a16="http://schemas.microsoft.com/office/drawing/2014/main" id="{2402089F-1F93-4207-C9A8-96E78ABF8C9C}"/>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2E9C158-AEF1-41A2-A6CE-6F0BAB305EFD}" type="slidenum">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pic>
        <p:nvPicPr>
          <p:cNvPr id="8" name="Picture 7">
            <a:extLst>
              <a:ext uri="{FF2B5EF4-FFF2-40B4-BE49-F238E27FC236}">
                <a16:creationId xmlns:a16="http://schemas.microsoft.com/office/drawing/2014/main" id="{ED1B7D19-C305-FCB6-EB56-5ACA7FE9E9A5}"/>
              </a:ext>
            </a:extLst>
          </p:cNvPr>
          <p:cNvPicPr>
            <a:picLocks noChangeAspect="1"/>
          </p:cNvPicPr>
          <p:nvPr/>
        </p:nvPicPr>
        <p:blipFill>
          <a:blip r:embed="rId2"/>
          <a:stretch>
            <a:fillRect/>
          </a:stretch>
        </p:blipFill>
        <p:spPr>
          <a:xfrm>
            <a:off x="150827" y="1004891"/>
            <a:ext cx="3997885" cy="2218626"/>
          </a:xfrm>
          <a:prstGeom prst="rect">
            <a:avLst/>
          </a:prstGeom>
        </p:spPr>
      </p:pic>
      <p:pic>
        <p:nvPicPr>
          <p:cNvPr id="10" name="Picture 9">
            <a:extLst>
              <a:ext uri="{FF2B5EF4-FFF2-40B4-BE49-F238E27FC236}">
                <a16:creationId xmlns:a16="http://schemas.microsoft.com/office/drawing/2014/main" id="{CE607A68-9AB1-8835-AC70-3E9936FB7E58}"/>
              </a:ext>
            </a:extLst>
          </p:cNvPr>
          <p:cNvPicPr>
            <a:picLocks noChangeAspect="1"/>
          </p:cNvPicPr>
          <p:nvPr/>
        </p:nvPicPr>
        <p:blipFill>
          <a:blip r:embed="rId3"/>
          <a:stretch>
            <a:fillRect/>
          </a:stretch>
        </p:blipFill>
        <p:spPr>
          <a:xfrm>
            <a:off x="4564728" y="903027"/>
            <a:ext cx="4145638" cy="2320490"/>
          </a:xfrm>
          <a:prstGeom prst="rect">
            <a:avLst/>
          </a:prstGeom>
        </p:spPr>
      </p:pic>
      <p:pic>
        <p:nvPicPr>
          <p:cNvPr id="12" name="Picture 11">
            <a:extLst>
              <a:ext uri="{FF2B5EF4-FFF2-40B4-BE49-F238E27FC236}">
                <a16:creationId xmlns:a16="http://schemas.microsoft.com/office/drawing/2014/main" id="{DD5931BA-85E9-70AC-22B3-FD072E6A18E1}"/>
              </a:ext>
            </a:extLst>
          </p:cNvPr>
          <p:cNvPicPr>
            <a:picLocks noChangeAspect="1"/>
          </p:cNvPicPr>
          <p:nvPr/>
        </p:nvPicPr>
        <p:blipFill>
          <a:blip r:embed="rId4"/>
          <a:stretch>
            <a:fillRect/>
          </a:stretch>
        </p:blipFill>
        <p:spPr>
          <a:xfrm>
            <a:off x="94226" y="3308075"/>
            <a:ext cx="4403046" cy="2491033"/>
          </a:xfrm>
          <a:prstGeom prst="rect">
            <a:avLst/>
          </a:prstGeom>
        </p:spPr>
      </p:pic>
      <p:sp>
        <p:nvSpPr>
          <p:cNvPr id="13" name="TextBox 12">
            <a:extLst>
              <a:ext uri="{FF2B5EF4-FFF2-40B4-BE49-F238E27FC236}">
                <a16:creationId xmlns:a16="http://schemas.microsoft.com/office/drawing/2014/main" id="{5B516653-1786-0683-5932-8F35C91B83C2}"/>
              </a:ext>
            </a:extLst>
          </p:cNvPr>
          <p:cNvSpPr txBox="1"/>
          <p:nvPr/>
        </p:nvSpPr>
        <p:spPr>
          <a:xfrm>
            <a:off x="5938887" y="210930"/>
            <a:ext cx="2615139"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(prepared by David Schuster and team</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QICK workshop Jan 12, 2023, Fermilab)</a:t>
            </a:r>
          </a:p>
        </p:txBody>
      </p:sp>
      <p:pic>
        <p:nvPicPr>
          <p:cNvPr id="15" name="Picture 14">
            <a:extLst>
              <a:ext uri="{FF2B5EF4-FFF2-40B4-BE49-F238E27FC236}">
                <a16:creationId xmlns:a16="http://schemas.microsoft.com/office/drawing/2014/main" id="{021F8F43-D9A0-D6E5-942A-C2CB12D95450}"/>
              </a:ext>
            </a:extLst>
          </p:cNvPr>
          <p:cNvPicPr>
            <a:picLocks noChangeAspect="1"/>
          </p:cNvPicPr>
          <p:nvPr/>
        </p:nvPicPr>
        <p:blipFill>
          <a:blip r:embed="rId5"/>
          <a:stretch>
            <a:fillRect/>
          </a:stretch>
        </p:blipFill>
        <p:spPr>
          <a:xfrm>
            <a:off x="4497272" y="3308075"/>
            <a:ext cx="4341911" cy="2772214"/>
          </a:xfrm>
          <a:prstGeom prst="rect">
            <a:avLst/>
          </a:prstGeom>
        </p:spPr>
      </p:pic>
      <p:sp>
        <p:nvSpPr>
          <p:cNvPr id="3" name="Footer Placeholder 4">
            <a:extLst>
              <a:ext uri="{FF2B5EF4-FFF2-40B4-BE49-F238E27FC236}">
                <a16:creationId xmlns:a16="http://schemas.microsoft.com/office/drawing/2014/main" id="{E5B92BEB-D5F3-62E9-059D-640768B6D16B}"/>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555320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EA62A-8F32-6539-9AB7-BC2CECAE5054}"/>
              </a:ext>
            </a:extLst>
          </p:cNvPr>
          <p:cNvSpPr>
            <a:spLocks noGrp="1"/>
          </p:cNvSpPr>
          <p:nvPr>
            <p:ph type="title"/>
          </p:nvPr>
        </p:nvSpPr>
        <p:spPr/>
        <p:txBody>
          <a:bodyPr/>
          <a:lstStyle/>
          <a:p>
            <a:r>
              <a:rPr lang="en-US" sz="2200" dirty="0"/>
              <a:t>Multi qubit systems with QICK at Princeton and U. Chicago</a:t>
            </a:r>
          </a:p>
        </p:txBody>
      </p:sp>
      <p:sp>
        <p:nvSpPr>
          <p:cNvPr id="4" name="Date Placeholder 3">
            <a:extLst>
              <a:ext uri="{FF2B5EF4-FFF2-40B4-BE49-F238E27FC236}">
                <a16:creationId xmlns:a16="http://schemas.microsoft.com/office/drawing/2014/main" id="{6B87B03B-B072-5672-C57B-3122318545C1}"/>
              </a:ext>
            </a:extLst>
          </p:cNvPr>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0889BEA-2B91-403F-ADA4-053DEE04721E}" type="datetime1">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11/16/2023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6" name="Slide Number Placeholder 5">
            <a:extLst>
              <a:ext uri="{FF2B5EF4-FFF2-40B4-BE49-F238E27FC236}">
                <a16:creationId xmlns:a16="http://schemas.microsoft.com/office/drawing/2014/main" id="{93C5DB9B-8074-DC6D-EE25-15B3528E4E23}"/>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2E9C158-AEF1-41A2-A6CE-6F0BAB305EFD}" type="slidenum">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pic>
        <p:nvPicPr>
          <p:cNvPr id="8" name="Picture 7">
            <a:extLst>
              <a:ext uri="{FF2B5EF4-FFF2-40B4-BE49-F238E27FC236}">
                <a16:creationId xmlns:a16="http://schemas.microsoft.com/office/drawing/2014/main" id="{65B96944-AC56-DEFE-7F46-5440B72B63AA}"/>
              </a:ext>
            </a:extLst>
          </p:cNvPr>
          <p:cNvPicPr>
            <a:picLocks noChangeAspect="1"/>
          </p:cNvPicPr>
          <p:nvPr/>
        </p:nvPicPr>
        <p:blipFill>
          <a:blip r:embed="rId2"/>
          <a:stretch>
            <a:fillRect/>
          </a:stretch>
        </p:blipFill>
        <p:spPr>
          <a:xfrm>
            <a:off x="44866" y="3536998"/>
            <a:ext cx="4572000" cy="2488223"/>
          </a:xfrm>
          <a:prstGeom prst="rect">
            <a:avLst/>
          </a:prstGeom>
        </p:spPr>
      </p:pic>
      <p:pic>
        <p:nvPicPr>
          <p:cNvPr id="10" name="Picture 9">
            <a:extLst>
              <a:ext uri="{FF2B5EF4-FFF2-40B4-BE49-F238E27FC236}">
                <a16:creationId xmlns:a16="http://schemas.microsoft.com/office/drawing/2014/main" id="{F83A3D6E-6CAC-2B0C-9EF9-FD388A2F12FB}"/>
              </a:ext>
            </a:extLst>
          </p:cNvPr>
          <p:cNvPicPr>
            <a:picLocks noChangeAspect="1"/>
          </p:cNvPicPr>
          <p:nvPr/>
        </p:nvPicPr>
        <p:blipFill>
          <a:blip r:embed="rId3"/>
          <a:stretch>
            <a:fillRect/>
          </a:stretch>
        </p:blipFill>
        <p:spPr>
          <a:xfrm>
            <a:off x="44866" y="897089"/>
            <a:ext cx="4482269" cy="2488223"/>
          </a:xfrm>
          <a:prstGeom prst="rect">
            <a:avLst/>
          </a:prstGeom>
        </p:spPr>
      </p:pic>
      <p:pic>
        <p:nvPicPr>
          <p:cNvPr id="12" name="Picture 11">
            <a:extLst>
              <a:ext uri="{FF2B5EF4-FFF2-40B4-BE49-F238E27FC236}">
                <a16:creationId xmlns:a16="http://schemas.microsoft.com/office/drawing/2014/main" id="{13B6D29D-CB36-99D0-2747-AC0506D41F8A}"/>
              </a:ext>
            </a:extLst>
          </p:cNvPr>
          <p:cNvPicPr>
            <a:picLocks noChangeAspect="1"/>
          </p:cNvPicPr>
          <p:nvPr/>
        </p:nvPicPr>
        <p:blipFill>
          <a:blip r:embed="rId4"/>
          <a:stretch>
            <a:fillRect/>
          </a:stretch>
        </p:blipFill>
        <p:spPr>
          <a:xfrm>
            <a:off x="4572001" y="897089"/>
            <a:ext cx="4572000" cy="2605451"/>
          </a:xfrm>
          <a:prstGeom prst="rect">
            <a:avLst/>
          </a:prstGeom>
        </p:spPr>
      </p:pic>
      <p:pic>
        <p:nvPicPr>
          <p:cNvPr id="14" name="Picture 13">
            <a:extLst>
              <a:ext uri="{FF2B5EF4-FFF2-40B4-BE49-F238E27FC236}">
                <a16:creationId xmlns:a16="http://schemas.microsoft.com/office/drawing/2014/main" id="{7D899149-FDA1-416B-1289-2BB3D7B7447F}"/>
              </a:ext>
            </a:extLst>
          </p:cNvPr>
          <p:cNvPicPr>
            <a:picLocks noChangeAspect="1"/>
          </p:cNvPicPr>
          <p:nvPr/>
        </p:nvPicPr>
        <p:blipFill>
          <a:blip r:embed="rId5"/>
          <a:stretch>
            <a:fillRect/>
          </a:stretch>
        </p:blipFill>
        <p:spPr>
          <a:xfrm>
            <a:off x="4616866" y="3757963"/>
            <a:ext cx="4374037" cy="2413696"/>
          </a:xfrm>
          <a:prstGeom prst="rect">
            <a:avLst/>
          </a:prstGeom>
        </p:spPr>
      </p:pic>
    </p:spTree>
    <p:extLst>
      <p:ext uri="{BB962C8B-B14F-4D97-AF65-F5344CB8AC3E}">
        <p14:creationId xmlns:p14="http://schemas.microsoft.com/office/powerpoint/2010/main" val="525270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9C2A56-D7A1-DAA4-4799-4145D618FB9D}"/>
              </a:ext>
            </a:extLst>
          </p:cNvPr>
          <p:cNvSpPr>
            <a:spLocks noGrp="1"/>
          </p:cNvSpPr>
          <p:nvPr>
            <p:ph type="dt" sz="half" idx="10"/>
          </p:nvPr>
        </p:nvSpPr>
        <p:spPr/>
        <p:txBody>
          <a:bodyPr/>
          <a:lstStyle/>
          <a:p>
            <a:r>
              <a:rPr lang="en-US"/>
              <a:t>March, 2023</a:t>
            </a:r>
          </a:p>
        </p:txBody>
      </p:sp>
      <p:sp>
        <p:nvSpPr>
          <p:cNvPr id="4" name="Slide Number Placeholder 3">
            <a:extLst>
              <a:ext uri="{FF2B5EF4-FFF2-40B4-BE49-F238E27FC236}">
                <a16:creationId xmlns:a16="http://schemas.microsoft.com/office/drawing/2014/main" id="{B50D2547-3538-7E1D-6E1A-092C7736990D}"/>
              </a:ext>
            </a:extLst>
          </p:cNvPr>
          <p:cNvSpPr>
            <a:spLocks noGrp="1"/>
          </p:cNvSpPr>
          <p:nvPr>
            <p:ph type="sldNum" sz="quarter" idx="12"/>
          </p:nvPr>
        </p:nvSpPr>
        <p:spPr/>
        <p:txBody>
          <a:bodyPr/>
          <a:lstStyle/>
          <a:p>
            <a:fld id="{1850B533-6D9F-4C6D-9155-3D7891188007}" type="slidenum">
              <a:rPr lang="en-US" smtClean="0"/>
              <a:t>18</a:t>
            </a:fld>
            <a:endParaRPr lang="en-US"/>
          </a:p>
        </p:txBody>
      </p:sp>
      <p:pic>
        <p:nvPicPr>
          <p:cNvPr id="8" name="Picture 7">
            <a:extLst>
              <a:ext uri="{FF2B5EF4-FFF2-40B4-BE49-F238E27FC236}">
                <a16:creationId xmlns:a16="http://schemas.microsoft.com/office/drawing/2014/main" id="{EB9C78A3-D074-F592-0486-442A293E9FCB}"/>
              </a:ext>
            </a:extLst>
          </p:cNvPr>
          <p:cNvPicPr>
            <a:picLocks noChangeAspect="1"/>
          </p:cNvPicPr>
          <p:nvPr/>
        </p:nvPicPr>
        <p:blipFill>
          <a:blip r:embed="rId2"/>
          <a:stretch>
            <a:fillRect/>
          </a:stretch>
        </p:blipFill>
        <p:spPr>
          <a:xfrm>
            <a:off x="80122" y="880600"/>
            <a:ext cx="4357407" cy="2331298"/>
          </a:xfrm>
          <a:prstGeom prst="rect">
            <a:avLst/>
          </a:prstGeom>
        </p:spPr>
      </p:pic>
      <p:pic>
        <p:nvPicPr>
          <p:cNvPr id="10" name="Picture 9">
            <a:extLst>
              <a:ext uri="{FF2B5EF4-FFF2-40B4-BE49-F238E27FC236}">
                <a16:creationId xmlns:a16="http://schemas.microsoft.com/office/drawing/2014/main" id="{EE9762B8-3AC3-327A-0D5D-A1696BC9070F}"/>
              </a:ext>
            </a:extLst>
          </p:cNvPr>
          <p:cNvPicPr>
            <a:picLocks noChangeAspect="1"/>
          </p:cNvPicPr>
          <p:nvPr/>
        </p:nvPicPr>
        <p:blipFill>
          <a:blip r:embed="rId3"/>
          <a:stretch>
            <a:fillRect/>
          </a:stretch>
        </p:blipFill>
        <p:spPr>
          <a:xfrm>
            <a:off x="4491878" y="880599"/>
            <a:ext cx="4572000" cy="2548401"/>
          </a:xfrm>
          <a:prstGeom prst="rect">
            <a:avLst/>
          </a:prstGeom>
        </p:spPr>
      </p:pic>
      <p:pic>
        <p:nvPicPr>
          <p:cNvPr id="12" name="Picture 11">
            <a:extLst>
              <a:ext uri="{FF2B5EF4-FFF2-40B4-BE49-F238E27FC236}">
                <a16:creationId xmlns:a16="http://schemas.microsoft.com/office/drawing/2014/main" id="{01026D3F-AE5C-DCEF-E41C-6C50F59F59CA}"/>
              </a:ext>
            </a:extLst>
          </p:cNvPr>
          <p:cNvPicPr>
            <a:picLocks noChangeAspect="1"/>
          </p:cNvPicPr>
          <p:nvPr/>
        </p:nvPicPr>
        <p:blipFill>
          <a:blip r:embed="rId4"/>
          <a:stretch>
            <a:fillRect/>
          </a:stretch>
        </p:blipFill>
        <p:spPr>
          <a:xfrm>
            <a:off x="0" y="3473858"/>
            <a:ext cx="4491878" cy="2514927"/>
          </a:xfrm>
          <a:prstGeom prst="rect">
            <a:avLst/>
          </a:prstGeom>
        </p:spPr>
      </p:pic>
      <p:pic>
        <p:nvPicPr>
          <p:cNvPr id="14" name="Picture 13">
            <a:extLst>
              <a:ext uri="{FF2B5EF4-FFF2-40B4-BE49-F238E27FC236}">
                <a16:creationId xmlns:a16="http://schemas.microsoft.com/office/drawing/2014/main" id="{3F3EDE85-116E-9D32-44BB-E640AB8278D0}"/>
              </a:ext>
            </a:extLst>
          </p:cNvPr>
          <p:cNvPicPr>
            <a:picLocks noChangeAspect="1"/>
          </p:cNvPicPr>
          <p:nvPr/>
        </p:nvPicPr>
        <p:blipFill>
          <a:blip r:embed="rId5"/>
          <a:stretch>
            <a:fillRect/>
          </a:stretch>
        </p:blipFill>
        <p:spPr>
          <a:xfrm>
            <a:off x="4563502" y="3473857"/>
            <a:ext cx="4450743" cy="2503543"/>
          </a:xfrm>
          <a:prstGeom prst="rect">
            <a:avLst/>
          </a:prstGeom>
        </p:spPr>
      </p:pic>
      <p:sp>
        <p:nvSpPr>
          <p:cNvPr id="5" name="TextBox 4">
            <a:extLst>
              <a:ext uri="{FF2B5EF4-FFF2-40B4-BE49-F238E27FC236}">
                <a16:creationId xmlns:a16="http://schemas.microsoft.com/office/drawing/2014/main" id="{85A56A1B-5A3D-5232-1076-39F067812ADB}"/>
              </a:ext>
            </a:extLst>
          </p:cNvPr>
          <p:cNvSpPr txBox="1"/>
          <p:nvPr/>
        </p:nvSpPr>
        <p:spPr>
          <a:xfrm>
            <a:off x="202675" y="191952"/>
            <a:ext cx="8649095" cy="461665"/>
          </a:xfrm>
          <a:prstGeom prst="rect">
            <a:avLst/>
          </a:prstGeom>
          <a:noFill/>
        </p:spPr>
        <p:txBody>
          <a:bodyPr wrap="square">
            <a:spAutoFit/>
          </a:bodyPr>
          <a:lstStyle/>
          <a:p>
            <a:r>
              <a:rPr lang="en-US" dirty="0"/>
              <a:t>QICK for detectors: Axion BREAD broadband antenna</a:t>
            </a:r>
          </a:p>
        </p:txBody>
      </p:sp>
      <p:sp>
        <p:nvSpPr>
          <p:cNvPr id="6" name="Footer Placeholder 4">
            <a:extLst>
              <a:ext uri="{FF2B5EF4-FFF2-40B4-BE49-F238E27FC236}">
                <a16:creationId xmlns:a16="http://schemas.microsoft.com/office/drawing/2014/main" id="{73ED1914-772B-DBF5-E991-7645A59AC91B}"/>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245016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18B74F3-A72C-7657-1080-4089EA3FC3B1}"/>
              </a:ext>
            </a:extLst>
          </p:cNvPr>
          <p:cNvSpPr>
            <a:spLocks noGrp="1"/>
          </p:cNvSpPr>
          <p:nvPr>
            <p:ph type="dt" sz="half" idx="10"/>
          </p:nvPr>
        </p:nvSpPr>
        <p:spPr/>
        <p:txBody>
          <a:bodyPr/>
          <a:lstStyle/>
          <a:p>
            <a:fld id="{50889BEA-2B91-403F-ADA4-053DEE04721E}" type="datetime1">
              <a:rPr lang="en-US" altLang="en-US" smtClean="0"/>
              <a:pPr/>
              <a:t>11/16/2023</a:t>
            </a:fld>
            <a:endParaRPr lang="en-US" altLang="en-US"/>
          </a:p>
        </p:txBody>
      </p:sp>
      <p:sp>
        <p:nvSpPr>
          <p:cNvPr id="5" name="Footer Placeholder 4">
            <a:extLst>
              <a:ext uri="{FF2B5EF4-FFF2-40B4-BE49-F238E27FC236}">
                <a16:creationId xmlns:a16="http://schemas.microsoft.com/office/drawing/2014/main" id="{F6F64847-A70B-C653-3694-C011BB27B0CE}"/>
              </a:ext>
            </a:extLst>
          </p:cNvPr>
          <p:cNvSpPr>
            <a:spLocks noGrp="1"/>
          </p:cNvSpPr>
          <p:nvPr>
            <p:ph type="ftr" sz="quarter" idx="11"/>
          </p:nvPr>
        </p:nvSpPr>
        <p:spPr/>
        <p:txBody>
          <a:bodyPr/>
          <a:lstStyle/>
          <a:p>
            <a:pPr>
              <a:defRPr/>
            </a:pPr>
            <a:r>
              <a:rPr lang="en-US"/>
              <a:t>Presenter | Presentation Title</a:t>
            </a:r>
            <a:endParaRPr lang="en-US" b="1"/>
          </a:p>
        </p:txBody>
      </p:sp>
      <p:sp>
        <p:nvSpPr>
          <p:cNvPr id="6" name="Slide Number Placeholder 5">
            <a:extLst>
              <a:ext uri="{FF2B5EF4-FFF2-40B4-BE49-F238E27FC236}">
                <a16:creationId xmlns:a16="http://schemas.microsoft.com/office/drawing/2014/main" id="{2A307F81-59C9-13D4-6E4B-24C4FC10F2BC}"/>
              </a:ext>
            </a:extLst>
          </p:cNvPr>
          <p:cNvSpPr>
            <a:spLocks noGrp="1"/>
          </p:cNvSpPr>
          <p:nvPr>
            <p:ph type="sldNum" sz="quarter" idx="12"/>
          </p:nvPr>
        </p:nvSpPr>
        <p:spPr/>
        <p:txBody>
          <a:bodyPr/>
          <a:lstStyle/>
          <a:p>
            <a:fld id="{52E9C158-AEF1-41A2-A6CE-6F0BAB305EFD}" type="slidenum">
              <a:rPr lang="en-US" altLang="en-US" smtClean="0"/>
              <a:pPr/>
              <a:t>19</a:t>
            </a:fld>
            <a:endParaRPr lang="en-US" altLang="en-US"/>
          </a:p>
        </p:txBody>
      </p:sp>
      <p:sp>
        <p:nvSpPr>
          <p:cNvPr id="8" name="Content Placeholder 1">
            <a:extLst>
              <a:ext uri="{FF2B5EF4-FFF2-40B4-BE49-F238E27FC236}">
                <a16:creationId xmlns:a16="http://schemas.microsoft.com/office/drawing/2014/main" id="{2B2305CA-4B76-D117-77E0-CAA74F2C8257}"/>
              </a:ext>
            </a:extLst>
          </p:cNvPr>
          <p:cNvSpPr txBox="1">
            <a:spLocks/>
          </p:cNvSpPr>
          <p:nvPr/>
        </p:nvSpPr>
        <p:spPr bwMode="auto">
          <a:xfrm>
            <a:off x="94268" y="866775"/>
            <a:ext cx="8757502" cy="3963843"/>
          </a:xfrm>
          <a:prstGeom prst="rect">
            <a:avLst/>
          </a:prstGeom>
          <a:noFill/>
          <a:ln w="9525">
            <a:noFill/>
            <a:miter lim="800000"/>
            <a:headEnd/>
            <a:tailEnd/>
          </a:ln>
        </p:spPr>
        <p:txBody>
          <a:bodyPr vert="horz" wrap="square" lIns="91169" tIns="45587" rIns="91169" bIns="45587" numCol="1" anchor="t" anchorCtr="0" compatLnSpc="1">
            <a:prstTxWarp prst="textNoShape">
              <a:avLst/>
            </a:prstTxWarp>
          </a:bodyPr>
          <a:lstStyle>
            <a:lvl1pPr marL="340795" indent="-340795" algn="l" rtl="0" eaLnBrk="1" fontAlgn="base" hangingPunct="1">
              <a:spcBef>
                <a:spcPct val="20000"/>
              </a:spcBef>
              <a:spcAft>
                <a:spcPct val="0"/>
              </a:spcAft>
              <a:buFont typeface="Arial" charset="0"/>
              <a:buChar char="•"/>
              <a:defRPr sz="2400" b="1" kern="1200">
                <a:solidFill>
                  <a:schemeClr val="accent3"/>
                </a:solidFill>
                <a:latin typeface="Arial" pitchFamily="34" charset="0"/>
                <a:ea typeface="+mn-ea"/>
                <a:cs typeface="Arial" pitchFamily="34" charset="0"/>
              </a:defRPr>
            </a:lvl1pPr>
            <a:lvl2pPr marL="740234" indent="-283732" algn="l" rtl="0" eaLnBrk="1" fontAlgn="base" hangingPunct="1">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38095"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4598"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1104"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07205"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060"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914"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769"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rPr>
              <a:t>1024 frequency multiplexed detectors on a single DAC-ADC pair. &gt;2GHz of BW.</a:t>
            </a: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r>
              <a:rPr lang="en-US" sz="1500" dirty="0">
                <a:solidFill>
                  <a:srgbClr val="106636"/>
                </a:solidFill>
                <a:latin typeface="Calibri" panose="020F0502020204030204" pitchFamily="34" charset="0"/>
                <a:cs typeface="Calibri" panose="020F0502020204030204" pitchFamily="34" charset="0"/>
              </a:rPr>
              <a:t>&gt;16 GHz per </a:t>
            </a:r>
            <a:r>
              <a:rPr lang="en-US" sz="1500" dirty="0" err="1">
                <a:solidFill>
                  <a:srgbClr val="106636"/>
                </a:solidFill>
                <a:latin typeface="Calibri" panose="020F0502020204030204" pitchFamily="34" charset="0"/>
                <a:cs typeface="Calibri" panose="020F0502020204030204" pitchFamily="34" charset="0"/>
              </a:rPr>
              <a:t>RFSoC</a:t>
            </a:r>
            <a:r>
              <a:rPr lang="en-US" sz="1500" dirty="0">
                <a:solidFill>
                  <a:srgbClr val="106636"/>
                </a:solidFill>
                <a:latin typeface="Calibri" panose="020F0502020204030204" pitchFamily="34" charset="0"/>
                <a:cs typeface="Calibri" panose="020F0502020204030204" pitchFamily="34" charset="0"/>
              </a:rPr>
              <a:t> board</a:t>
            </a: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rPr>
              <a:t>8K channels/board</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CB75479F-30E3-E6D1-69B4-B3ED1219DCD3}"/>
              </a:ext>
            </a:extLst>
          </p:cNvPr>
          <p:cNvPicPr>
            <a:picLocks noChangeAspect="1"/>
          </p:cNvPicPr>
          <p:nvPr/>
        </p:nvPicPr>
        <p:blipFill>
          <a:blip r:embed="rId2"/>
          <a:stretch>
            <a:fillRect/>
          </a:stretch>
        </p:blipFill>
        <p:spPr>
          <a:xfrm>
            <a:off x="2066550" y="1538334"/>
            <a:ext cx="6440141" cy="3200650"/>
          </a:xfrm>
          <a:prstGeom prst="rect">
            <a:avLst/>
          </a:prstGeom>
        </p:spPr>
      </p:pic>
      <p:sp>
        <p:nvSpPr>
          <p:cNvPr id="10" name="Left Brace 9">
            <a:extLst>
              <a:ext uri="{FF2B5EF4-FFF2-40B4-BE49-F238E27FC236}">
                <a16:creationId xmlns:a16="http://schemas.microsoft.com/office/drawing/2014/main" id="{1435FB6E-8504-2F67-CE70-88F0705C2294}"/>
              </a:ext>
            </a:extLst>
          </p:cNvPr>
          <p:cNvSpPr/>
          <p:nvPr/>
        </p:nvSpPr>
        <p:spPr>
          <a:xfrm>
            <a:off x="1913644" y="1720051"/>
            <a:ext cx="282804" cy="1576521"/>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0D6E67FF-AF46-AD31-65B7-EBE6B6F372B8}"/>
              </a:ext>
            </a:extLst>
          </p:cNvPr>
          <p:cNvSpPr txBox="1"/>
          <p:nvPr/>
        </p:nvSpPr>
        <p:spPr>
          <a:xfrm>
            <a:off x="202675" y="191952"/>
            <a:ext cx="8649095" cy="461665"/>
          </a:xfrm>
          <a:prstGeom prst="rect">
            <a:avLst/>
          </a:prstGeom>
          <a:noFill/>
        </p:spPr>
        <p:txBody>
          <a:bodyPr wrap="square">
            <a:spAutoFit/>
          </a:bodyPr>
          <a:lstStyle/>
          <a:p>
            <a:r>
              <a:rPr lang="en-US" dirty="0"/>
              <a:t>QICK for detectors: MKIDs, QCD, </a:t>
            </a:r>
            <a:r>
              <a:rPr lang="en-US" dirty="0" err="1"/>
              <a:t>muxed</a:t>
            </a:r>
            <a:r>
              <a:rPr lang="en-US" dirty="0"/>
              <a:t> SNSPDs</a:t>
            </a:r>
          </a:p>
        </p:txBody>
      </p:sp>
      <p:sp>
        <p:nvSpPr>
          <p:cNvPr id="2" name="Content Placeholder 1">
            <a:extLst>
              <a:ext uri="{FF2B5EF4-FFF2-40B4-BE49-F238E27FC236}">
                <a16:creationId xmlns:a16="http://schemas.microsoft.com/office/drawing/2014/main" id="{CD54BC39-DC71-70E2-80B1-96F98E01E21B}"/>
              </a:ext>
            </a:extLst>
          </p:cNvPr>
          <p:cNvSpPr txBox="1">
            <a:spLocks/>
          </p:cNvSpPr>
          <p:nvPr/>
        </p:nvSpPr>
        <p:spPr bwMode="auto">
          <a:xfrm>
            <a:off x="228600" y="4738984"/>
            <a:ext cx="8757502" cy="1319617"/>
          </a:xfrm>
          <a:prstGeom prst="rect">
            <a:avLst/>
          </a:prstGeom>
          <a:noFill/>
          <a:ln w="9525">
            <a:noFill/>
            <a:miter lim="800000"/>
            <a:headEnd/>
            <a:tailEnd/>
          </a:ln>
        </p:spPr>
        <p:txBody>
          <a:bodyPr vert="horz" wrap="square" lIns="91169" tIns="45587" rIns="91169" bIns="45587" numCol="1" anchor="t" anchorCtr="0" compatLnSpc="1">
            <a:prstTxWarp prst="textNoShape">
              <a:avLst/>
            </a:prstTxWarp>
          </a:bodyPr>
          <a:lstStyle>
            <a:lvl1pPr marL="340795" indent="-340795" algn="l" rtl="0" eaLnBrk="1" fontAlgn="base" hangingPunct="1">
              <a:spcBef>
                <a:spcPct val="20000"/>
              </a:spcBef>
              <a:spcAft>
                <a:spcPct val="0"/>
              </a:spcAft>
              <a:buFont typeface="Arial" charset="0"/>
              <a:buChar char="•"/>
              <a:defRPr sz="2400" b="1" kern="1200">
                <a:solidFill>
                  <a:schemeClr val="accent3"/>
                </a:solidFill>
                <a:latin typeface="Arial" pitchFamily="34" charset="0"/>
                <a:ea typeface="+mn-ea"/>
                <a:cs typeface="Arial" pitchFamily="34" charset="0"/>
              </a:defRPr>
            </a:lvl1pPr>
            <a:lvl2pPr marL="740234" indent="-283732" algn="l" rtl="0" eaLnBrk="1" fontAlgn="base" hangingPunct="1">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38095"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4598"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1104"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07205"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060"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914"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769"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rPr>
              <a:t>Not the same firmware for detectors, but we reuse many firmware and software modules from QC.</a:t>
            </a: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r>
              <a:rPr lang="en-US" sz="1500" dirty="0">
                <a:solidFill>
                  <a:srgbClr val="106636"/>
                </a:solidFill>
                <a:latin typeface="Calibri" panose="020F0502020204030204" pitchFamily="34" charset="0"/>
                <a:cs typeface="Calibri" panose="020F0502020204030204" pitchFamily="34" charset="0"/>
              </a:rPr>
              <a:t>Same hardware, same PYNQ software support</a:t>
            </a: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rPr>
              <a:t>Every detector requires some firmware modifications. Often, small mods.</a:t>
            </a: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p:txBody>
      </p:sp>
      <p:sp>
        <p:nvSpPr>
          <p:cNvPr id="3" name="Footer Placeholder 4">
            <a:extLst>
              <a:ext uri="{FF2B5EF4-FFF2-40B4-BE49-F238E27FC236}">
                <a16:creationId xmlns:a16="http://schemas.microsoft.com/office/drawing/2014/main" id="{56BC96D4-A652-9F84-2AF2-CCA032314F89}"/>
              </a:ext>
            </a:extLst>
          </p:cNvPr>
          <p:cNvSpPr txBox="1">
            <a:spLocks/>
          </p:cNvSpPr>
          <p:nvPr/>
        </p:nvSpPr>
        <p:spPr bwMode="auto">
          <a:xfrm>
            <a:off x="806450" y="6496067"/>
            <a:ext cx="5373688" cy="241300"/>
          </a:xfrm>
          <a:prstGeom prst="rect">
            <a:avLst/>
          </a:prstGeom>
          <a:solidFill>
            <a:schemeClr val="bg1"/>
          </a:solidFill>
        </p:spPr>
        <p:txBody>
          <a:bodyPr vert="horz" wrap="square" lIns="0" tIns="0" rIns="0" bIns="0" numCol="1" anchor="t" anchorCtr="0" compatLnSpc="1">
            <a:prstTxWarp prst="textNoShape">
              <a:avLst/>
            </a:prstTxWarp>
          </a:bodyPr>
          <a:lstStyle>
            <a:defPPr>
              <a:defRPr lang="en-US"/>
            </a:defPPr>
            <a:lvl1pPr marL="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ＭＳ Ｐゴシック" charset="0"/>
              </a:defRPr>
            </a:lvl1pPr>
            <a:lvl2pPr marL="742950" indent="-28575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11430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6002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20574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683971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000" dirty="0">
                <a:latin typeface="Helvetica" panose="020B0604020202020204" pitchFamily="34" charset="0"/>
                <a:ea typeface="Geneva" pitchFamily="121" charset="-128"/>
              </a:rPr>
              <a:t>Why do we need a </a:t>
            </a:r>
            <a:r>
              <a:rPr lang="en-US" altLang="en-US" sz="2000" i="1" dirty="0">
                <a:latin typeface="Helvetica" panose="020B0604020202020204" pitchFamily="34" charset="0"/>
                <a:ea typeface="Geneva" pitchFamily="121" charset="-128"/>
              </a:rPr>
              <a:t>classical</a:t>
            </a:r>
            <a:r>
              <a:rPr lang="en-US" altLang="en-US" sz="2000" dirty="0">
                <a:latin typeface="Helvetica" panose="020B0604020202020204" pitchFamily="34" charset="0"/>
                <a:ea typeface="Geneva" pitchFamily="121" charset="-128"/>
              </a:rPr>
              <a:t> control and readout system for a </a:t>
            </a:r>
            <a:r>
              <a:rPr lang="en-US" altLang="en-US" sz="2000" i="1" dirty="0">
                <a:latin typeface="Helvetica" panose="020B0604020202020204" pitchFamily="34" charset="0"/>
                <a:ea typeface="Geneva" pitchFamily="121" charset="-128"/>
              </a:rPr>
              <a:t>quantum</a:t>
            </a:r>
            <a:r>
              <a:rPr lang="en-US" altLang="en-US" sz="2000" dirty="0">
                <a:latin typeface="Helvetica" panose="020B0604020202020204" pitchFamily="34" charset="0"/>
                <a:ea typeface="Geneva" pitchFamily="121" charset="-128"/>
              </a:rPr>
              <a:t> processing system?</a:t>
            </a:r>
          </a:p>
        </p:txBody>
      </p:sp>
      <p:sp>
        <p:nvSpPr>
          <p:cNvPr id="24578" name="Content Placeholder 29"/>
          <p:cNvSpPr>
            <a:spLocks noGrp="1"/>
          </p:cNvSpPr>
          <p:nvPr>
            <p:ph idx="1"/>
          </p:nvPr>
        </p:nvSpPr>
        <p:spPr bwMode="auto">
          <a:xfrm>
            <a:off x="228600" y="1042988"/>
            <a:ext cx="5701145" cy="29655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1800" dirty="0">
                <a:latin typeface="Helvetica" panose="020B0604020202020204" pitchFamily="34" charset="0"/>
                <a:ea typeface="Geneva" pitchFamily="121" charset="-128"/>
              </a:rPr>
              <a:t>At the human scale the world behaves </a:t>
            </a:r>
            <a:r>
              <a:rPr lang="en-US" altLang="en-US" sz="1800" i="1" dirty="0">
                <a:latin typeface="Helvetica" panose="020B0604020202020204" pitchFamily="34" charset="0"/>
                <a:ea typeface="Geneva" pitchFamily="121" charset="-128"/>
              </a:rPr>
              <a:t>classical</a:t>
            </a:r>
            <a:r>
              <a:rPr lang="en-US" altLang="en-US" sz="1800" dirty="0">
                <a:latin typeface="Helvetica" panose="020B0604020202020204" pitchFamily="34" charset="0"/>
                <a:ea typeface="Geneva" pitchFamily="121" charset="-128"/>
              </a:rPr>
              <a:t>.</a:t>
            </a:r>
          </a:p>
          <a:p>
            <a:pPr eaLnBrk="1" hangingPunct="1"/>
            <a:r>
              <a:rPr lang="en-US" altLang="en-US" sz="1800" dirty="0">
                <a:latin typeface="Helvetica" panose="020B0604020202020204" pitchFamily="34" charset="0"/>
                <a:ea typeface="Geneva" pitchFamily="121" charset="-128"/>
              </a:rPr>
              <a:t>For 100 years we have developed instrumentation, actuators, readout systems that are </a:t>
            </a:r>
            <a:r>
              <a:rPr lang="en-US" altLang="en-US" sz="1800" i="1" dirty="0">
                <a:latin typeface="Helvetica" panose="020B0604020202020204" pitchFamily="34" charset="0"/>
                <a:ea typeface="Geneva" pitchFamily="121" charset="-128"/>
              </a:rPr>
              <a:t>classical</a:t>
            </a:r>
            <a:r>
              <a:rPr lang="en-US" altLang="en-US" sz="1800" dirty="0">
                <a:latin typeface="Helvetica" panose="020B0604020202020204" pitchFamily="34" charset="0"/>
                <a:ea typeface="Geneva" pitchFamily="121" charset="-128"/>
              </a:rPr>
              <a:t>. </a:t>
            </a:r>
          </a:p>
          <a:p>
            <a:pPr eaLnBrk="1" hangingPunct="1"/>
            <a:r>
              <a:rPr lang="en-US" altLang="en-US" sz="1800" dirty="0">
                <a:latin typeface="Helvetica" panose="020B0604020202020204" pitchFamily="34" charset="0"/>
                <a:ea typeface="Geneva" pitchFamily="121" charset="-128"/>
              </a:rPr>
              <a:t>Math and engineering models are simpler in the </a:t>
            </a:r>
            <a:r>
              <a:rPr lang="en-US" altLang="en-US" sz="1800" i="1" dirty="0">
                <a:latin typeface="Helvetica" panose="020B0604020202020204" pitchFamily="34" charset="0"/>
                <a:ea typeface="Geneva" pitchFamily="121" charset="-128"/>
              </a:rPr>
              <a:t>classical</a:t>
            </a:r>
            <a:r>
              <a:rPr lang="en-US" altLang="en-US" sz="1800" dirty="0">
                <a:latin typeface="Helvetica" panose="020B0604020202020204" pitchFamily="34" charset="0"/>
                <a:ea typeface="Geneva" pitchFamily="121" charset="-128"/>
              </a:rPr>
              <a:t> world. Si is data analysis.</a:t>
            </a:r>
          </a:p>
          <a:p>
            <a:pPr eaLnBrk="1" hangingPunct="1"/>
            <a:r>
              <a:rPr lang="en-US" altLang="en-US" sz="1800" dirty="0">
                <a:latin typeface="Helvetica" panose="020B0604020202020204" pitchFamily="34" charset="0"/>
                <a:ea typeface="Geneva" pitchFamily="121" charset="-128"/>
              </a:rPr>
              <a:t>We initialize and readout a </a:t>
            </a:r>
            <a:r>
              <a:rPr lang="en-US" altLang="en-US" sz="1800" i="1" dirty="0">
                <a:latin typeface="Helvetica" panose="020B0604020202020204" pitchFamily="34" charset="0"/>
                <a:ea typeface="Geneva" pitchFamily="121" charset="-128"/>
              </a:rPr>
              <a:t>quantum</a:t>
            </a:r>
            <a:r>
              <a:rPr lang="en-US" altLang="en-US" sz="1800" dirty="0">
                <a:latin typeface="Helvetica" panose="020B0604020202020204" pitchFamily="34" charset="0"/>
                <a:ea typeface="Geneva" pitchFamily="121" charset="-128"/>
              </a:rPr>
              <a:t> system using </a:t>
            </a:r>
            <a:r>
              <a:rPr lang="en-US" altLang="en-US" sz="1800" i="1" dirty="0">
                <a:latin typeface="Helvetica" panose="020B0604020202020204" pitchFamily="34" charset="0"/>
                <a:ea typeface="Geneva" pitchFamily="121" charset="-128"/>
              </a:rPr>
              <a:t>classical</a:t>
            </a:r>
            <a:r>
              <a:rPr lang="en-US" altLang="en-US" sz="1800" dirty="0">
                <a:latin typeface="Helvetica" panose="020B0604020202020204" pitchFamily="34" charset="0"/>
                <a:ea typeface="Geneva" pitchFamily="121" charset="-128"/>
              </a:rPr>
              <a:t> signals. We repeat and iterate the experiment many times to be able to capture its </a:t>
            </a:r>
            <a:r>
              <a:rPr lang="en-US" altLang="en-US" sz="1800" i="1" dirty="0">
                <a:latin typeface="Helvetica" panose="020B0604020202020204" pitchFamily="34" charset="0"/>
                <a:ea typeface="Geneva" pitchFamily="121" charset="-128"/>
              </a:rPr>
              <a:t>quantum</a:t>
            </a:r>
            <a:r>
              <a:rPr lang="en-US" altLang="en-US" sz="1800" dirty="0">
                <a:latin typeface="Helvetica" panose="020B0604020202020204" pitchFamily="34" charset="0"/>
                <a:ea typeface="Geneva" pitchFamily="121" charset="-128"/>
              </a:rPr>
              <a:t> (probabilistic) behavior.</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4DD9356F-AFC1-46DA-ACC5-77A7E9A7C83A}" type="datetime1">
              <a:rPr lang="en-US" altLang="en-US" sz="1200">
                <a:solidFill>
                  <a:srgbClr val="004C97"/>
                </a:solidFill>
                <a:latin typeface="Helvetica" panose="020B0604020202020204" pitchFamily="34" charset="0"/>
              </a:rPr>
              <a:pPr eaLnBrk="1" hangingPunct="1"/>
              <a:t>11/16/2023</a:t>
            </a:fld>
            <a:endParaRPr lang="en-US" altLang="en-US" sz="1200" dirty="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2</a:t>
            </a:fld>
            <a:endParaRPr lang="en-US" altLang="en-US" sz="1200">
              <a:solidFill>
                <a:srgbClr val="004C97"/>
              </a:solidFill>
              <a:latin typeface="Helvetica" panose="020B0604020202020204" pitchFamily="34" charset="0"/>
            </a:endParaRPr>
          </a:p>
        </p:txBody>
      </p:sp>
      <p:pic>
        <p:nvPicPr>
          <p:cNvPr id="3" name="Picture 2">
            <a:extLst>
              <a:ext uri="{FF2B5EF4-FFF2-40B4-BE49-F238E27FC236}">
                <a16:creationId xmlns:a16="http://schemas.microsoft.com/office/drawing/2014/main" id="{BC539B68-1868-0DAE-9F39-E580C980A12A}"/>
              </a:ext>
            </a:extLst>
          </p:cNvPr>
          <p:cNvPicPr>
            <a:picLocks noChangeAspect="1"/>
          </p:cNvPicPr>
          <p:nvPr/>
        </p:nvPicPr>
        <p:blipFill>
          <a:blip r:embed="rId2"/>
          <a:stretch>
            <a:fillRect/>
          </a:stretch>
        </p:blipFill>
        <p:spPr>
          <a:xfrm>
            <a:off x="6040582" y="832571"/>
            <a:ext cx="3103418" cy="2878881"/>
          </a:xfrm>
          <a:prstGeom prst="rect">
            <a:avLst/>
          </a:prstGeom>
        </p:spPr>
      </p:pic>
      <p:sp>
        <p:nvSpPr>
          <p:cNvPr id="4" name="Content Placeholder 29">
            <a:extLst>
              <a:ext uri="{FF2B5EF4-FFF2-40B4-BE49-F238E27FC236}">
                <a16:creationId xmlns:a16="http://schemas.microsoft.com/office/drawing/2014/main" id="{8976D935-37BF-CCDD-B7D1-17D2C6D5F27F}"/>
              </a:ext>
            </a:extLst>
          </p:cNvPr>
          <p:cNvSpPr txBox="1">
            <a:spLocks/>
          </p:cNvSpPr>
          <p:nvPr/>
        </p:nvSpPr>
        <p:spPr bwMode="auto">
          <a:xfrm>
            <a:off x="228600" y="4414982"/>
            <a:ext cx="8582891" cy="17918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800" dirty="0">
                <a:latin typeface="Helvetica" panose="020B0604020202020204" pitchFamily="34" charset="0"/>
                <a:ea typeface="Geneva" pitchFamily="121" charset="-128"/>
              </a:rPr>
              <a:t>Since quantum systems (e.g. a QPU) are probabilistic in nature with properties such as superposition, and interference and are easily disturbed by interfacing with a classical system. The wavefunction collapses to an eigenmode.</a:t>
            </a:r>
          </a:p>
          <a:p>
            <a:r>
              <a:rPr lang="en-US" altLang="en-US" sz="1800" dirty="0">
                <a:solidFill>
                  <a:srgbClr val="7030A0"/>
                </a:solidFill>
                <a:latin typeface="Helvetica" panose="020B0604020202020204" pitchFamily="34" charset="0"/>
                <a:ea typeface="Geneva" pitchFamily="121" charset="-128"/>
              </a:rPr>
              <a:t>The </a:t>
            </a:r>
            <a:r>
              <a:rPr lang="en-US" altLang="en-US" sz="1800" i="1" dirty="0">
                <a:solidFill>
                  <a:srgbClr val="7030A0"/>
                </a:solidFill>
                <a:latin typeface="Helvetica" panose="020B0604020202020204" pitchFamily="34" charset="0"/>
                <a:ea typeface="Geneva" pitchFamily="121" charset="-128"/>
              </a:rPr>
              <a:t>classical</a:t>
            </a:r>
            <a:r>
              <a:rPr lang="en-US" altLang="en-US" sz="1800" dirty="0">
                <a:solidFill>
                  <a:srgbClr val="7030A0"/>
                </a:solidFill>
                <a:latin typeface="Helvetica" panose="020B0604020202020204" pitchFamily="34" charset="0"/>
                <a:ea typeface="Geneva" pitchFamily="121" charset="-128"/>
              </a:rPr>
              <a:t> control and readout system has the difficult task of initializing and reading a quantum system to acquire information of its </a:t>
            </a:r>
            <a:r>
              <a:rPr lang="en-US" altLang="en-US" sz="1800" i="1" dirty="0">
                <a:solidFill>
                  <a:srgbClr val="7030A0"/>
                </a:solidFill>
                <a:latin typeface="Helvetica" panose="020B0604020202020204" pitchFamily="34" charset="0"/>
                <a:ea typeface="Geneva" pitchFamily="121" charset="-128"/>
              </a:rPr>
              <a:t>quantum</a:t>
            </a:r>
            <a:r>
              <a:rPr lang="en-US" altLang="en-US" sz="1800" dirty="0">
                <a:solidFill>
                  <a:srgbClr val="7030A0"/>
                </a:solidFill>
                <a:latin typeface="Helvetica" panose="020B0604020202020204" pitchFamily="34" charset="0"/>
                <a:ea typeface="Geneva" pitchFamily="121" charset="-128"/>
              </a:rPr>
              <a:t> behavior. </a:t>
            </a:r>
          </a:p>
        </p:txBody>
      </p:sp>
      <p:sp>
        <p:nvSpPr>
          <p:cNvPr id="5" name="TextBox 4">
            <a:extLst>
              <a:ext uri="{FF2B5EF4-FFF2-40B4-BE49-F238E27FC236}">
                <a16:creationId xmlns:a16="http://schemas.microsoft.com/office/drawing/2014/main" id="{6801B1C0-2D7A-633E-FF00-1BC631616B3C}"/>
              </a:ext>
            </a:extLst>
          </p:cNvPr>
          <p:cNvSpPr txBox="1"/>
          <p:nvPr/>
        </p:nvSpPr>
        <p:spPr>
          <a:xfrm>
            <a:off x="6040582" y="866198"/>
            <a:ext cx="2089355" cy="461665"/>
          </a:xfrm>
          <a:prstGeom prst="rect">
            <a:avLst/>
          </a:prstGeom>
          <a:noFill/>
        </p:spPr>
        <p:txBody>
          <a:bodyPr wrap="none" rtlCol="0">
            <a:spAutoFit/>
          </a:bodyPr>
          <a:lstStyle/>
          <a:p>
            <a:r>
              <a:rPr lang="en-US" b="1" dirty="0">
                <a:solidFill>
                  <a:srgbClr val="FFFF00"/>
                </a:solidFill>
              </a:rPr>
              <a:t>Control system</a:t>
            </a:r>
          </a:p>
        </p:txBody>
      </p:sp>
      <p:cxnSp>
        <p:nvCxnSpPr>
          <p:cNvPr id="7" name="Straight Arrow Connector 6">
            <a:extLst>
              <a:ext uri="{FF2B5EF4-FFF2-40B4-BE49-F238E27FC236}">
                <a16:creationId xmlns:a16="http://schemas.microsoft.com/office/drawing/2014/main" id="{2AEDAC38-603E-97F9-6C2E-2D7A22B3917C}"/>
              </a:ext>
            </a:extLst>
          </p:cNvPr>
          <p:cNvCxnSpPr/>
          <p:nvPr/>
        </p:nvCxnSpPr>
        <p:spPr>
          <a:xfrm>
            <a:off x="6622473" y="1235796"/>
            <a:ext cx="92363" cy="602240"/>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5044A0-E561-E570-42ED-16B00770E924}"/>
              </a:ext>
            </a:extLst>
          </p:cNvPr>
          <p:cNvSpPr>
            <a:spLocks noGrp="1"/>
          </p:cNvSpPr>
          <p:nvPr>
            <p:ph type="dt" sz="half" idx="10"/>
          </p:nvPr>
        </p:nvSpPr>
        <p:spPr/>
        <p:txBody>
          <a:bodyPr/>
          <a:lstStyle/>
          <a:p>
            <a:r>
              <a:rPr lang="en-US"/>
              <a:t>March, 2023</a:t>
            </a:r>
          </a:p>
        </p:txBody>
      </p:sp>
      <p:sp>
        <p:nvSpPr>
          <p:cNvPr id="3" name="Footer Placeholder 2">
            <a:extLst>
              <a:ext uri="{FF2B5EF4-FFF2-40B4-BE49-F238E27FC236}">
                <a16:creationId xmlns:a16="http://schemas.microsoft.com/office/drawing/2014/main" id="{0781EFF2-38DA-60A5-F7A2-5BFF264B8A83}"/>
              </a:ext>
            </a:extLst>
          </p:cNvPr>
          <p:cNvSpPr>
            <a:spLocks noGrp="1"/>
          </p:cNvSpPr>
          <p:nvPr>
            <p:ph type="ftr" sz="quarter" idx="11"/>
          </p:nvPr>
        </p:nvSpPr>
        <p:spPr/>
        <p:txBody>
          <a:bodyPr/>
          <a:lstStyle/>
          <a:p>
            <a:r>
              <a:rPr lang="en-US"/>
              <a:t>Alan Prosser  | Detector R&amp;D | Optical Links</a:t>
            </a:r>
          </a:p>
        </p:txBody>
      </p:sp>
      <p:sp>
        <p:nvSpPr>
          <p:cNvPr id="4" name="Slide Number Placeholder 3">
            <a:extLst>
              <a:ext uri="{FF2B5EF4-FFF2-40B4-BE49-F238E27FC236}">
                <a16:creationId xmlns:a16="http://schemas.microsoft.com/office/drawing/2014/main" id="{A54E80EB-D95C-8A08-C1D2-7992CC51FA78}"/>
              </a:ext>
            </a:extLst>
          </p:cNvPr>
          <p:cNvSpPr>
            <a:spLocks noGrp="1"/>
          </p:cNvSpPr>
          <p:nvPr>
            <p:ph type="sldNum" sz="quarter" idx="12"/>
          </p:nvPr>
        </p:nvSpPr>
        <p:spPr/>
        <p:txBody>
          <a:bodyPr/>
          <a:lstStyle/>
          <a:p>
            <a:fld id="{1850B533-6D9F-4C6D-9155-3D7891188007}" type="slidenum">
              <a:rPr lang="en-US" smtClean="0"/>
              <a:t>20</a:t>
            </a:fld>
            <a:endParaRPr lang="en-US"/>
          </a:p>
        </p:txBody>
      </p:sp>
      <p:pic>
        <p:nvPicPr>
          <p:cNvPr id="6" name="Picture 5">
            <a:extLst>
              <a:ext uri="{FF2B5EF4-FFF2-40B4-BE49-F238E27FC236}">
                <a16:creationId xmlns:a16="http://schemas.microsoft.com/office/drawing/2014/main" id="{84442413-2FAF-AD4B-EE6C-68BF028BF63D}"/>
              </a:ext>
            </a:extLst>
          </p:cNvPr>
          <p:cNvPicPr>
            <a:picLocks noChangeAspect="1"/>
          </p:cNvPicPr>
          <p:nvPr/>
        </p:nvPicPr>
        <p:blipFill>
          <a:blip r:embed="rId2"/>
          <a:stretch>
            <a:fillRect/>
          </a:stretch>
        </p:blipFill>
        <p:spPr>
          <a:xfrm rot="16200000">
            <a:off x="116052" y="-101765"/>
            <a:ext cx="6890909" cy="7094438"/>
          </a:xfrm>
          <a:prstGeom prst="rect">
            <a:avLst/>
          </a:prstGeom>
        </p:spPr>
      </p:pic>
    </p:spTree>
    <p:extLst>
      <p:ext uri="{BB962C8B-B14F-4D97-AF65-F5344CB8AC3E}">
        <p14:creationId xmlns:p14="http://schemas.microsoft.com/office/powerpoint/2010/main" val="2800101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5044A0-E561-E570-42ED-16B00770E924}"/>
              </a:ext>
            </a:extLst>
          </p:cNvPr>
          <p:cNvSpPr>
            <a:spLocks noGrp="1"/>
          </p:cNvSpPr>
          <p:nvPr>
            <p:ph type="dt" sz="half" idx="10"/>
          </p:nvPr>
        </p:nvSpPr>
        <p:spPr/>
        <p:txBody>
          <a:bodyPr/>
          <a:lstStyle/>
          <a:p>
            <a:r>
              <a:rPr lang="en-US"/>
              <a:t>March, 2023</a:t>
            </a:r>
          </a:p>
        </p:txBody>
      </p:sp>
      <p:sp>
        <p:nvSpPr>
          <p:cNvPr id="3" name="Footer Placeholder 2">
            <a:extLst>
              <a:ext uri="{FF2B5EF4-FFF2-40B4-BE49-F238E27FC236}">
                <a16:creationId xmlns:a16="http://schemas.microsoft.com/office/drawing/2014/main" id="{0781EFF2-38DA-60A5-F7A2-5BFF264B8A83}"/>
              </a:ext>
            </a:extLst>
          </p:cNvPr>
          <p:cNvSpPr>
            <a:spLocks noGrp="1"/>
          </p:cNvSpPr>
          <p:nvPr>
            <p:ph type="ftr" sz="quarter" idx="11"/>
          </p:nvPr>
        </p:nvSpPr>
        <p:spPr/>
        <p:txBody>
          <a:bodyPr/>
          <a:lstStyle/>
          <a:p>
            <a:r>
              <a:rPr lang="en-US"/>
              <a:t>Alan Prosser  | Detector R&amp;D | Optical Links</a:t>
            </a:r>
          </a:p>
        </p:txBody>
      </p:sp>
      <p:sp>
        <p:nvSpPr>
          <p:cNvPr id="4" name="Slide Number Placeholder 3">
            <a:extLst>
              <a:ext uri="{FF2B5EF4-FFF2-40B4-BE49-F238E27FC236}">
                <a16:creationId xmlns:a16="http://schemas.microsoft.com/office/drawing/2014/main" id="{A54E80EB-D95C-8A08-C1D2-7992CC51FA78}"/>
              </a:ext>
            </a:extLst>
          </p:cNvPr>
          <p:cNvSpPr>
            <a:spLocks noGrp="1"/>
          </p:cNvSpPr>
          <p:nvPr>
            <p:ph type="sldNum" sz="quarter" idx="12"/>
          </p:nvPr>
        </p:nvSpPr>
        <p:spPr/>
        <p:txBody>
          <a:bodyPr/>
          <a:lstStyle/>
          <a:p>
            <a:fld id="{1850B533-6D9F-4C6D-9155-3D7891188007}" type="slidenum">
              <a:rPr lang="en-US" smtClean="0"/>
              <a:t>21</a:t>
            </a:fld>
            <a:endParaRPr lang="en-US"/>
          </a:p>
        </p:txBody>
      </p:sp>
      <p:pic>
        <p:nvPicPr>
          <p:cNvPr id="7" name="Picture 6" descr="A picture containing text, electronics, desk&#10;&#10;Description automatically generated">
            <a:extLst>
              <a:ext uri="{FF2B5EF4-FFF2-40B4-BE49-F238E27FC236}">
                <a16:creationId xmlns:a16="http://schemas.microsoft.com/office/drawing/2014/main" id="{32BC975B-F9AA-B3E7-486E-B6C915168558}"/>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036549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154709" y="2994170"/>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eaLnBrk="1" hangingPunct="1"/>
            <a:r>
              <a:rPr lang="en-US" altLang="en-US" dirty="0">
                <a:latin typeface="Helvetica" panose="020B0604020202020204" pitchFamily="34" charset="0"/>
                <a:ea typeface="Geneva" pitchFamily="121" charset="-128"/>
              </a:rPr>
              <a:t>Thank you</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4DD9356F-AFC1-46DA-ACC5-77A7E9A7C83A}" type="datetime1">
              <a:rPr lang="en-US" altLang="en-US" sz="1200">
                <a:solidFill>
                  <a:srgbClr val="004C97"/>
                </a:solidFill>
                <a:latin typeface="Helvetica" panose="020B0604020202020204" pitchFamily="34" charset="0"/>
              </a:rPr>
              <a:pPr eaLnBrk="1" hangingPunct="1"/>
              <a:t>11/16/2023</a:t>
            </a:fld>
            <a:endParaRPr lang="en-US" altLang="en-US" sz="1200">
              <a:solidFill>
                <a:srgbClr val="004C97"/>
              </a:solidFill>
              <a:latin typeface="Helvetica" panose="020B0604020202020204" pitchFamily="34" charset="0"/>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22</a:t>
            </a:fld>
            <a:endParaRPr lang="en-US" altLang="en-US" sz="1200">
              <a:solidFill>
                <a:srgbClr val="004C97"/>
              </a:solidFill>
              <a:latin typeface="Helvetica" panose="020B0604020202020204" pitchFamily="34" charset="0"/>
            </a:endParaRPr>
          </a:p>
        </p:txBody>
      </p:sp>
      <p:sp>
        <p:nvSpPr>
          <p:cNvPr id="2" name="Footer Placeholder 4">
            <a:extLst>
              <a:ext uri="{FF2B5EF4-FFF2-40B4-BE49-F238E27FC236}">
                <a16:creationId xmlns:a16="http://schemas.microsoft.com/office/drawing/2014/main" id="{C9D0BDE7-55B4-57DB-4BF7-08EBC2E66DEA}"/>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926400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77177-41AA-D435-0B5F-46A2A5A66488}"/>
              </a:ext>
            </a:extLst>
          </p:cNvPr>
          <p:cNvSpPr>
            <a:spLocks noGrp="1"/>
          </p:cNvSpPr>
          <p:nvPr>
            <p:ph type="title"/>
          </p:nvPr>
        </p:nvSpPr>
        <p:spPr/>
        <p:txBody>
          <a:bodyPr/>
          <a:lstStyle/>
          <a:p>
            <a:r>
              <a:rPr lang="en-US" dirty="0"/>
              <a:t>Control and readout</a:t>
            </a:r>
          </a:p>
        </p:txBody>
      </p:sp>
      <p:sp>
        <p:nvSpPr>
          <p:cNvPr id="3" name="Content Placeholder 2">
            <a:extLst>
              <a:ext uri="{FF2B5EF4-FFF2-40B4-BE49-F238E27FC236}">
                <a16:creationId xmlns:a16="http://schemas.microsoft.com/office/drawing/2014/main" id="{DAE42157-C1E8-EB17-B4C8-0905F7AD8EFB}"/>
              </a:ext>
            </a:extLst>
          </p:cNvPr>
          <p:cNvSpPr>
            <a:spLocks noGrp="1"/>
          </p:cNvSpPr>
          <p:nvPr>
            <p:ph idx="1"/>
          </p:nvPr>
        </p:nvSpPr>
        <p:spPr>
          <a:xfrm>
            <a:off x="228601" y="1043047"/>
            <a:ext cx="6098308" cy="2152736"/>
          </a:xfrm>
        </p:spPr>
        <p:txBody>
          <a:bodyPr/>
          <a:lstStyle/>
          <a:p>
            <a:r>
              <a:rPr lang="en-US" sz="1600" dirty="0">
                <a:effectLst/>
                <a:latin typeface="Arial" panose="020B0604020202020204" pitchFamily="34" charset="0"/>
              </a:rPr>
              <a:t>There is exchange of information between the </a:t>
            </a:r>
            <a:r>
              <a:rPr lang="en-US" sz="1600" i="1" dirty="0">
                <a:effectLst/>
                <a:latin typeface="Arial" panose="020B0604020202020204" pitchFamily="34" charset="0"/>
              </a:rPr>
              <a:t>classical</a:t>
            </a:r>
            <a:r>
              <a:rPr lang="en-US" sz="1600" dirty="0">
                <a:effectLst/>
                <a:latin typeface="Arial" panose="020B0604020202020204" pitchFamily="34" charset="0"/>
              </a:rPr>
              <a:t> control and readout and the </a:t>
            </a:r>
            <a:r>
              <a:rPr lang="en-US" sz="1600" i="1" dirty="0">
                <a:effectLst/>
                <a:latin typeface="Arial" panose="020B0604020202020204" pitchFamily="34" charset="0"/>
              </a:rPr>
              <a:t>quantum</a:t>
            </a:r>
            <a:r>
              <a:rPr lang="en-US" sz="1600" dirty="0">
                <a:effectLst/>
                <a:latin typeface="Arial" panose="020B0604020202020204" pitchFamily="34" charset="0"/>
              </a:rPr>
              <a:t> system.</a:t>
            </a:r>
          </a:p>
          <a:p>
            <a:r>
              <a:rPr lang="en-US" sz="1600" dirty="0">
                <a:solidFill>
                  <a:srgbClr val="7030A0"/>
                </a:solidFill>
                <a:latin typeface="Arial" panose="020B0604020202020204" pitchFamily="34" charset="0"/>
              </a:rPr>
              <a:t>Information flows from the </a:t>
            </a:r>
            <a:r>
              <a:rPr lang="en-US" sz="1600" i="1" dirty="0">
                <a:solidFill>
                  <a:srgbClr val="7030A0"/>
                </a:solidFill>
                <a:latin typeface="Arial" panose="020B0604020202020204" pitchFamily="34" charset="0"/>
              </a:rPr>
              <a:t>classical</a:t>
            </a:r>
            <a:r>
              <a:rPr lang="en-US" sz="1600" dirty="0">
                <a:solidFill>
                  <a:srgbClr val="7030A0"/>
                </a:solidFill>
                <a:latin typeface="Arial" panose="020B0604020202020204" pitchFamily="34" charset="0"/>
              </a:rPr>
              <a:t> to the </a:t>
            </a:r>
            <a:r>
              <a:rPr lang="en-US" sz="1600" i="1" dirty="0">
                <a:solidFill>
                  <a:srgbClr val="7030A0"/>
                </a:solidFill>
                <a:latin typeface="Arial" panose="020B0604020202020204" pitchFamily="34" charset="0"/>
              </a:rPr>
              <a:t>quantum</a:t>
            </a:r>
            <a:r>
              <a:rPr lang="en-US" sz="1600" dirty="0">
                <a:solidFill>
                  <a:srgbClr val="7030A0"/>
                </a:solidFill>
                <a:latin typeface="Arial" panose="020B0604020202020204" pitchFamily="34" charset="0"/>
              </a:rPr>
              <a:t> during control and from the </a:t>
            </a:r>
            <a:r>
              <a:rPr lang="en-US" sz="1600" i="1" dirty="0">
                <a:solidFill>
                  <a:srgbClr val="7030A0"/>
                </a:solidFill>
                <a:latin typeface="Arial" panose="020B0604020202020204" pitchFamily="34" charset="0"/>
              </a:rPr>
              <a:t>quantum</a:t>
            </a:r>
            <a:r>
              <a:rPr lang="en-US" sz="1600" dirty="0">
                <a:solidFill>
                  <a:srgbClr val="7030A0"/>
                </a:solidFill>
                <a:latin typeface="Arial" panose="020B0604020202020204" pitchFamily="34" charset="0"/>
              </a:rPr>
              <a:t> to the </a:t>
            </a:r>
            <a:r>
              <a:rPr lang="en-US" sz="1600" i="1" dirty="0">
                <a:solidFill>
                  <a:srgbClr val="7030A0"/>
                </a:solidFill>
                <a:latin typeface="Arial" panose="020B0604020202020204" pitchFamily="34" charset="0"/>
              </a:rPr>
              <a:t>classical</a:t>
            </a:r>
            <a:r>
              <a:rPr lang="en-US" sz="1600" dirty="0">
                <a:solidFill>
                  <a:srgbClr val="7030A0"/>
                </a:solidFill>
                <a:latin typeface="Arial" panose="020B0604020202020204" pitchFamily="34" charset="0"/>
              </a:rPr>
              <a:t> during readout.</a:t>
            </a:r>
            <a:endParaRPr lang="en-US" sz="1600" dirty="0">
              <a:solidFill>
                <a:srgbClr val="7030A0"/>
              </a:solidFill>
              <a:effectLst/>
              <a:latin typeface="Arial" panose="020B0604020202020204" pitchFamily="34" charset="0"/>
            </a:endParaRPr>
          </a:p>
          <a:p>
            <a:endParaRPr lang="en-US" sz="1400" dirty="0">
              <a:effectLst/>
              <a:latin typeface="Arial" panose="020B0604020202020204" pitchFamily="34" charset="0"/>
            </a:endParaRPr>
          </a:p>
          <a:p>
            <a:r>
              <a:rPr lang="en-US" sz="1600" dirty="0">
                <a:effectLst/>
                <a:latin typeface="Arial" panose="020B0604020202020204" pitchFamily="34" charset="0"/>
              </a:rPr>
              <a:t>The ideal quantum control system is one that does not add more noise into a quantum system and is infinitely fast compared to the quantum system dynamics. </a:t>
            </a:r>
          </a:p>
          <a:p>
            <a:pPr marL="0" indent="0">
              <a:buNone/>
            </a:pPr>
            <a:endParaRPr lang="en-US" sz="1400" dirty="0">
              <a:latin typeface="Arial" panose="020B0604020202020204" pitchFamily="34" charset="0"/>
            </a:endParaRPr>
          </a:p>
        </p:txBody>
      </p:sp>
      <p:sp>
        <p:nvSpPr>
          <p:cNvPr id="4" name="Date Placeholder 3">
            <a:extLst>
              <a:ext uri="{FF2B5EF4-FFF2-40B4-BE49-F238E27FC236}">
                <a16:creationId xmlns:a16="http://schemas.microsoft.com/office/drawing/2014/main" id="{DB248174-9457-0447-60A9-1EAC601F7EF4}"/>
              </a:ext>
            </a:extLst>
          </p:cNvPr>
          <p:cNvSpPr>
            <a:spLocks noGrp="1"/>
          </p:cNvSpPr>
          <p:nvPr>
            <p:ph type="dt" sz="half" idx="10"/>
          </p:nvPr>
        </p:nvSpPr>
        <p:spPr/>
        <p:txBody>
          <a:bodyPr/>
          <a:lstStyle/>
          <a:p>
            <a:fld id="{50889BEA-2B91-403F-ADA4-053DEE04721E}" type="datetime1">
              <a:rPr lang="en-US" altLang="en-US" smtClean="0"/>
              <a:pPr/>
              <a:t>11/16/2023</a:t>
            </a:fld>
            <a:endParaRPr lang="en-US" altLang="en-US"/>
          </a:p>
        </p:txBody>
      </p:sp>
      <p:sp>
        <p:nvSpPr>
          <p:cNvPr id="6" name="Slide Number Placeholder 5">
            <a:extLst>
              <a:ext uri="{FF2B5EF4-FFF2-40B4-BE49-F238E27FC236}">
                <a16:creationId xmlns:a16="http://schemas.microsoft.com/office/drawing/2014/main" id="{777AAAB1-8F1C-748B-A8F4-D52DF321EB0A}"/>
              </a:ext>
            </a:extLst>
          </p:cNvPr>
          <p:cNvSpPr>
            <a:spLocks noGrp="1"/>
          </p:cNvSpPr>
          <p:nvPr>
            <p:ph type="sldNum" sz="quarter" idx="12"/>
          </p:nvPr>
        </p:nvSpPr>
        <p:spPr/>
        <p:txBody>
          <a:bodyPr/>
          <a:lstStyle/>
          <a:p>
            <a:fld id="{52E9C158-AEF1-41A2-A6CE-6F0BAB305EFD}" type="slidenum">
              <a:rPr lang="en-US" altLang="en-US" smtClean="0"/>
              <a:pPr/>
              <a:t>3</a:t>
            </a:fld>
            <a:endParaRPr lang="en-US" altLang="en-US"/>
          </a:p>
        </p:txBody>
      </p:sp>
      <p:sp>
        <p:nvSpPr>
          <p:cNvPr id="7" name="Oval 6">
            <a:extLst>
              <a:ext uri="{FF2B5EF4-FFF2-40B4-BE49-F238E27FC236}">
                <a16:creationId xmlns:a16="http://schemas.microsoft.com/office/drawing/2014/main" id="{9186F56C-F2BC-C99F-14DB-02945BAC89A8}"/>
              </a:ext>
            </a:extLst>
          </p:cNvPr>
          <p:cNvSpPr/>
          <p:nvPr/>
        </p:nvSpPr>
        <p:spPr>
          <a:xfrm>
            <a:off x="7813964" y="1209964"/>
            <a:ext cx="1101436" cy="803563"/>
          </a:xfrm>
          <a:prstGeom prst="ellipse">
            <a:avLst/>
          </a:prstGeom>
          <a:solidFill>
            <a:schemeClr val="bg1"/>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FF0000"/>
                </a:solidFill>
              </a:rPr>
              <a:t>QPU</a:t>
            </a:r>
          </a:p>
        </p:txBody>
      </p:sp>
      <p:sp>
        <p:nvSpPr>
          <p:cNvPr id="8" name="Oval 7">
            <a:extLst>
              <a:ext uri="{FF2B5EF4-FFF2-40B4-BE49-F238E27FC236}">
                <a16:creationId xmlns:a16="http://schemas.microsoft.com/office/drawing/2014/main" id="{349A8C52-A3A6-48C2-598B-D331406781A3}"/>
              </a:ext>
            </a:extLst>
          </p:cNvPr>
          <p:cNvSpPr/>
          <p:nvPr/>
        </p:nvSpPr>
        <p:spPr>
          <a:xfrm>
            <a:off x="6326909" y="1209963"/>
            <a:ext cx="1199429" cy="803563"/>
          </a:xfrm>
          <a:prstGeom prst="ellipse">
            <a:avLst/>
          </a:prstGeom>
          <a:solidFill>
            <a:schemeClr val="bg1"/>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7030A0"/>
                </a:solidFill>
              </a:rPr>
              <a:t>Control &amp; readout</a:t>
            </a:r>
          </a:p>
        </p:txBody>
      </p:sp>
      <p:sp>
        <p:nvSpPr>
          <p:cNvPr id="9" name="Freeform: Shape 8">
            <a:extLst>
              <a:ext uri="{FF2B5EF4-FFF2-40B4-BE49-F238E27FC236}">
                <a16:creationId xmlns:a16="http://schemas.microsoft.com/office/drawing/2014/main" id="{803C7D28-5B56-D3CE-68AE-B17E407CEE59}"/>
              </a:ext>
            </a:extLst>
          </p:cNvPr>
          <p:cNvSpPr/>
          <p:nvPr/>
        </p:nvSpPr>
        <p:spPr>
          <a:xfrm>
            <a:off x="7195128" y="1015966"/>
            <a:ext cx="969818" cy="221707"/>
          </a:xfrm>
          <a:custGeom>
            <a:avLst/>
            <a:gdLst>
              <a:gd name="connsiteX0" fmla="*/ 0 w 1060090"/>
              <a:gd name="connsiteY0" fmla="*/ 221707 h 221707"/>
              <a:gd name="connsiteX1" fmla="*/ 452582 w 1060090"/>
              <a:gd name="connsiteY1" fmla="*/ 34 h 221707"/>
              <a:gd name="connsiteX2" fmla="*/ 1006764 w 1060090"/>
              <a:gd name="connsiteY2" fmla="*/ 203234 h 221707"/>
              <a:gd name="connsiteX3" fmla="*/ 1006764 w 1060090"/>
              <a:gd name="connsiteY3" fmla="*/ 193998 h 221707"/>
            </a:gdLst>
            <a:ahLst/>
            <a:cxnLst>
              <a:cxn ang="0">
                <a:pos x="connsiteX0" y="connsiteY0"/>
              </a:cxn>
              <a:cxn ang="0">
                <a:pos x="connsiteX1" y="connsiteY1"/>
              </a:cxn>
              <a:cxn ang="0">
                <a:pos x="connsiteX2" y="connsiteY2"/>
              </a:cxn>
              <a:cxn ang="0">
                <a:pos x="connsiteX3" y="connsiteY3"/>
              </a:cxn>
            </a:cxnLst>
            <a:rect l="l" t="t" r="r" b="b"/>
            <a:pathLst>
              <a:path w="1060090" h="221707">
                <a:moveTo>
                  <a:pt x="0" y="221707"/>
                </a:moveTo>
                <a:cubicBezTo>
                  <a:pt x="142394" y="112410"/>
                  <a:pt x="284788" y="3113"/>
                  <a:pt x="452582" y="34"/>
                </a:cubicBezTo>
                <a:cubicBezTo>
                  <a:pt x="620376" y="-3045"/>
                  <a:pt x="1006764" y="203234"/>
                  <a:pt x="1006764" y="203234"/>
                </a:cubicBezTo>
                <a:cubicBezTo>
                  <a:pt x="1099128" y="235561"/>
                  <a:pt x="1052946" y="214779"/>
                  <a:pt x="1006764" y="193998"/>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4ACFD80-9502-4BED-0E7C-71DD13E080B9}"/>
              </a:ext>
            </a:extLst>
          </p:cNvPr>
          <p:cNvSpPr/>
          <p:nvPr/>
        </p:nvSpPr>
        <p:spPr>
          <a:xfrm flipV="1">
            <a:off x="7190868" y="2013526"/>
            <a:ext cx="1060090" cy="221707"/>
          </a:xfrm>
          <a:custGeom>
            <a:avLst/>
            <a:gdLst>
              <a:gd name="connsiteX0" fmla="*/ 0 w 1060090"/>
              <a:gd name="connsiteY0" fmla="*/ 221707 h 221707"/>
              <a:gd name="connsiteX1" fmla="*/ 452582 w 1060090"/>
              <a:gd name="connsiteY1" fmla="*/ 34 h 221707"/>
              <a:gd name="connsiteX2" fmla="*/ 1006764 w 1060090"/>
              <a:gd name="connsiteY2" fmla="*/ 203234 h 221707"/>
              <a:gd name="connsiteX3" fmla="*/ 1006764 w 1060090"/>
              <a:gd name="connsiteY3" fmla="*/ 193998 h 221707"/>
            </a:gdLst>
            <a:ahLst/>
            <a:cxnLst>
              <a:cxn ang="0">
                <a:pos x="connsiteX0" y="connsiteY0"/>
              </a:cxn>
              <a:cxn ang="0">
                <a:pos x="connsiteX1" y="connsiteY1"/>
              </a:cxn>
              <a:cxn ang="0">
                <a:pos x="connsiteX2" y="connsiteY2"/>
              </a:cxn>
              <a:cxn ang="0">
                <a:pos x="connsiteX3" y="connsiteY3"/>
              </a:cxn>
            </a:cxnLst>
            <a:rect l="l" t="t" r="r" b="b"/>
            <a:pathLst>
              <a:path w="1060090" h="221707">
                <a:moveTo>
                  <a:pt x="0" y="221707"/>
                </a:moveTo>
                <a:cubicBezTo>
                  <a:pt x="142394" y="112410"/>
                  <a:pt x="284788" y="3113"/>
                  <a:pt x="452582" y="34"/>
                </a:cubicBezTo>
                <a:cubicBezTo>
                  <a:pt x="620376" y="-3045"/>
                  <a:pt x="1006764" y="203234"/>
                  <a:pt x="1006764" y="203234"/>
                </a:cubicBezTo>
                <a:cubicBezTo>
                  <a:pt x="1099128" y="235561"/>
                  <a:pt x="1052946" y="214779"/>
                  <a:pt x="1006764" y="193998"/>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8CB6EA0B-2686-F31D-94EB-8D84845776B2}"/>
              </a:ext>
            </a:extLst>
          </p:cNvPr>
          <p:cNvCxnSpPr/>
          <p:nvPr/>
        </p:nvCxnSpPr>
        <p:spPr>
          <a:xfrm>
            <a:off x="8108227" y="1225526"/>
            <a:ext cx="84426" cy="5139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904DC61-4F44-E0D6-E47C-4062FB38EA32}"/>
              </a:ext>
            </a:extLst>
          </p:cNvPr>
          <p:cNvCxnSpPr/>
          <p:nvPr/>
        </p:nvCxnSpPr>
        <p:spPr>
          <a:xfrm flipH="1" flipV="1">
            <a:off x="7148948" y="1985834"/>
            <a:ext cx="155720" cy="12007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6" name="Content Placeholder 2">
            <a:extLst>
              <a:ext uri="{FF2B5EF4-FFF2-40B4-BE49-F238E27FC236}">
                <a16:creationId xmlns:a16="http://schemas.microsoft.com/office/drawing/2014/main" id="{245C8403-20A9-1626-9DA1-A6ABCFB32E8E}"/>
              </a:ext>
            </a:extLst>
          </p:cNvPr>
          <p:cNvSpPr txBox="1">
            <a:spLocks/>
          </p:cNvSpPr>
          <p:nvPr/>
        </p:nvSpPr>
        <p:spPr>
          <a:xfrm>
            <a:off x="216768" y="3321020"/>
            <a:ext cx="8698632" cy="2793454"/>
          </a:xfrm>
          <a:prstGeom prst="rect">
            <a:avLst/>
          </a:prstGeom>
        </p:spPr>
        <p:txBody>
          <a:bodyPr lIns="0" tIns="0" rIns="0" bIns="0"/>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1600" dirty="0">
                <a:solidFill>
                  <a:srgbClr val="7030A0"/>
                </a:solidFill>
                <a:latin typeface="Arial" panose="020B0604020202020204" pitchFamily="34" charset="0"/>
              </a:rPr>
              <a:t>Since qubits and quantum systems are in technical evolution, characterization and calibration are also part of the control and readout systems.</a:t>
            </a:r>
          </a:p>
          <a:p>
            <a:pPr>
              <a:spcAft>
                <a:spcPts val="600"/>
              </a:spcAft>
            </a:pPr>
            <a:r>
              <a:rPr lang="en-US" sz="1600" dirty="0">
                <a:latin typeface="Arial" panose="020B0604020202020204" pitchFamily="34" charset="0"/>
              </a:rPr>
              <a:t>Since there are many implementations for qubits and quantum systems, controls need to be different in nature or be extremely flexible instruments.</a:t>
            </a:r>
          </a:p>
          <a:p>
            <a:pPr>
              <a:spcAft>
                <a:spcPts val="600"/>
              </a:spcAft>
            </a:pPr>
            <a:r>
              <a:rPr lang="en-US" sz="1600" dirty="0">
                <a:solidFill>
                  <a:srgbClr val="7030A0"/>
                </a:solidFill>
                <a:latin typeface="Arial" panose="020B0604020202020204" pitchFamily="34" charset="0"/>
              </a:rPr>
              <a:t>Another desirable property for a control system is scalability. In theory a small number (≈ 100) noise-free qubits can tackle extremely complex problems. In practice, today’s noisy qubits require error mitigation, error correction and a large number of physical qubits to achieve quantum supremacy.</a:t>
            </a:r>
          </a:p>
          <a:p>
            <a:pPr>
              <a:spcAft>
                <a:spcPts val="600"/>
              </a:spcAft>
            </a:pPr>
            <a:r>
              <a:rPr lang="en-US" sz="1600" dirty="0">
                <a:latin typeface="Arial" panose="020B0604020202020204" pitchFamily="34" charset="0"/>
              </a:rPr>
              <a:t>Last but not least, we need a control system to be cost effective and accessible. </a:t>
            </a:r>
            <a:endParaRPr lang="en-US" sz="1600" dirty="0"/>
          </a:p>
        </p:txBody>
      </p:sp>
      <p:sp>
        <p:nvSpPr>
          <p:cNvPr id="17" name="Footer Placeholder 4">
            <a:extLst>
              <a:ext uri="{FF2B5EF4-FFF2-40B4-BE49-F238E27FC236}">
                <a16:creationId xmlns:a16="http://schemas.microsoft.com/office/drawing/2014/main" id="{D5E38FAF-72D5-9D39-1363-7E79A72629C3}"/>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628876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F4A2EA2-17C5-E6CA-613D-9866B9A8ECA7}"/>
              </a:ext>
            </a:extLst>
          </p:cNvPr>
          <p:cNvPicPr>
            <a:picLocks noChangeAspect="1"/>
          </p:cNvPicPr>
          <p:nvPr/>
        </p:nvPicPr>
        <p:blipFill>
          <a:blip r:embed="rId2"/>
          <a:stretch>
            <a:fillRect/>
          </a:stretch>
        </p:blipFill>
        <p:spPr>
          <a:xfrm>
            <a:off x="7047345" y="103664"/>
            <a:ext cx="1969342" cy="1465144"/>
          </a:xfrm>
          <a:prstGeom prst="rect">
            <a:avLst/>
          </a:prstGeom>
        </p:spPr>
      </p:pic>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dirty="0"/>
              <a:t>An example of a Control and readout system: QICK</a:t>
            </a:r>
            <a:endParaRPr lang="en-US" altLang="en-US" dirty="0">
              <a:latin typeface="Helvetica" panose="020B0604020202020204" pitchFamily="34" charset="0"/>
              <a:ea typeface="Geneva" pitchFamily="121" charset="-128"/>
            </a:endParaRPr>
          </a:p>
        </p:txBody>
      </p:sp>
      <p:sp>
        <p:nvSpPr>
          <p:cNvPr id="24578" name="Content Placeholder 29"/>
          <p:cNvSpPr>
            <a:spLocks noGrp="1"/>
          </p:cNvSpPr>
          <p:nvPr>
            <p:ph idx="1"/>
          </p:nvPr>
        </p:nvSpPr>
        <p:spPr bwMode="auto">
          <a:xfrm>
            <a:off x="0" y="941471"/>
            <a:ext cx="7315200" cy="2910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Aft>
                <a:spcPts val="600"/>
              </a:spcAft>
            </a:pPr>
            <a:r>
              <a:rPr lang="en-US" sz="1400" dirty="0"/>
              <a:t>A comprehensive, control and readout system for QIS (Quantum Information Science), including quantum computing (QC), quantum networks (QN) and quantum sensors (QS).</a:t>
            </a:r>
          </a:p>
          <a:p>
            <a:pPr lvl="1">
              <a:spcAft>
                <a:spcPts val="600"/>
              </a:spcAft>
            </a:pPr>
            <a:r>
              <a:rPr lang="en-US" sz="1400" b="1" dirty="0">
                <a:solidFill>
                  <a:srgbClr val="0070C0"/>
                </a:solidFill>
              </a:rPr>
              <a:t>Open source</a:t>
            </a:r>
            <a:r>
              <a:rPr lang="en-US" sz="1400" dirty="0">
                <a:solidFill>
                  <a:srgbClr val="0070C0"/>
                </a:solidFill>
              </a:rPr>
              <a:t>: including hardware schematics/layouts, firmware, software. See </a:t>
            </a:r>
            <a:r>
              <a:rPr lang="en-US" sz="1400" dirty="0">
                <a:solidFill>
                  <a:srgbClr val="00B050"/>
                </a:solidFill>
                <a:hlinkClick r:id="rId3"/>
              </a:rPr>
              <a:t>https://github.com/openquantumhardware</a:t>
            </a:r>
            <a:r>
              <a:rPr lang="en-US" sz="1400" dirty="0">
                <a:solidFill>
                  <a:srgbClr val="00B050"/>
                </a:solidFill>
              </a:rPr>
              <a:t>   </a:t>
            </a:r>
            <a:r>
              <a:rPr lang="en-US" sz="1400" dirty="0">
                <a:solidFill>
                  <a:srgbClr val="00B050"/>
                </a:solidFill>
                <a:hlinkClick r:id="rId4"/>
              </a:rPr>
              <a:t>https://qick-docs.readthedocs.io/en/latest/</a:t>
            </a:r>
            <a:endParaRPr lang="en-US" sz="1400" dirty="0">
              <a:solidFill>
                <a:srgbClr val="00B050"/>
              </a:solidFill>
            </a:endParaRPr>
          </a:p>
          <a:p>
            <a:pPr lvl="1">
              <a:spcAft>
                <a:spcPts val="600"/>
              </a:spcAft>
            </a:pPr>
            <a:r>
              <a:rPr lang="en-US" sz="1400" dirty="0">
                <a:solidFill>
                  <a:srgbClr val="0070C0"/>
                </a:solidFill>
              </a:rPr>
              <a:t>Easy to use: installation, demos including basic single qubit measurements.</a:t>
            </a:r>
          </a:p>
          <a:p>
            <a:pPr lvl="1">
              <a:spcAft>
                <a:spcPts val="600"/>
              </a:spcAft>
            </a:pPr>
            <a:r>
              <a:rPr lang="en-US" sz="1400" dirty="0">
                <a:solidFill>
                  <a:srgbClr val="0070C0"/>
                </a:solidFill>
              </a:rPr>
              <a:t>Cost effective: &lt;$1000/qubit, ~$1/detector pixel (e.g. MKID).</a:t>
            </a:r>
          </a:p>
          <a:p>
            <a:pPr lvl="1">
              <a:spcAft>
                <a:spcPts val="600"/>
              </a:spcAft>
            </a:pPr>
            <a:r>
              <a:rPr lang="en-US" sz="1400" dirty="0">
                <a:solidFill>
                  <a:srgbClr val="0070C0"/>
                </a:solidFill>
              </a:rPr>
              <a:t>Collaborative efforts with academia, DOE labs and industry.</a:t>
            </a:r>
          </a:p>
          <a:p>
            <a:pPr lvl="1">
              <a:spcAft>
                <a:spcPts val="600"/>
              </a:spcAft>
            </a:pPr>
            <a:r>
              <a:rPr lang="en-US" sz="1400" dirty="0">
                <a:solidFill>
                  <a:srgbClr val="0070C0"/>
                </a:solidFill>
              </a:rPr>
              <a:t>Supported by a growing international community &gt; 350 people, 40 institutions, 10 companies.</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DD9356F-AFC1-46DA-ACC5-77A7E9A7C83A}" type="datetime1">
              <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11/16/2023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626492DB-2F06-44C7-8B18-72CF568DED1B}" type="slidenum">
              <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pic>
        <p:nvPicPr>
          <p:cNvPr id="14" name="Picture 13">
            <a:extLst>
              <a:ext uri="{FF2B5EF4-FFF2-40B4-BE49-F238E27FC236}">
                <a16:creationId xmlns:a16="http://schemas.microsoft.com/office/drawing/2014/main" id="{F3665CF0-62C3-EB10-B2E1-8DB5EA7EA5D3}"/>
              </a:ext>
            </a:extLst>
          </p:cNvPr>
          <p:cNvPicPr>
            <a:picLocks noChangeAspect="1"/>
          </p:cNvPicPr>
          <p:nvPr/>
        </p:nvPicPr>
        <p:blipFill>
          <a:blip r:embed="rId5"/>
          <a:stretch>
            <a:fillRect/>
          </a:stretch>
        </p:blipFill>
        <p:spPr>
          <a:xfrm>
            <a:off x="4588816" y="4016924"/>
            <a:ext cx="3650211" cy="2196339"/>
          </a:xfrm>
          <a:prstGeom prst="rect">
            <a:avLst/>
          </a:prstGeom>
        </p:spPr>
      </p:pic>
      <p:grpSp>
        <p:nvGrpSpPr>
          <p:cNvPr id="15" name="Group 14">
            <a:extLst>
              <a:ext uri="{FF2B5EF4-FFF2-40B4-BE49-F238E27FC236}">
                <a16:creationId xmlns:a16="http://schemas.microsoft.com/office/drawing/2014/main" id="{97BF897D-7B3F-2CEE-8264-722294808EF6}"/>
              </a:ext>
            </a:extLst>
          </p:cNvPr>
          <p:cNvGrpSpPr/>
          <p:nvPr/>
        </p:nvGrpSpPr>
        <p:grpSpPr>
          <a:xfrm>
            <a:off x="537590" y="4016924"/>
            <a:ext cx="2827779" cy="2277329"/>
            <a:chOff x="424191" y="1306589"/>
            <a:chExt cx="5466065" cy="4612301"/>
          </a:xfrm>
        </p:grpSpPr>
        <p:sp>
          <p:nvSpPr>
            <p:cNvPr id="16" name="Oval 15">
              <a:extLst>
                <a:ext uri="{FF2B5EF4-FFF2-40B4-BE49-F238E27FC236}">
                  <a16:creationId xmlns:a16="http://schemas.microsoft.com/office/drawing/2014/main" id="{2BBDF388-BD37-5E76-831B-31CB1A546103}"/>
                </a:ext>
              </a:extLst>
            </p:cNvPr>
            <p:cNvSpPr/>
            <p:nvPr/>
          </p:nvSpPr>
          <p:spPr>
            <a:xfrm>
              <a:off x="424191" y="1306589"/>
              <a:ext cx="3504841" cy="348262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cs typeface="Arial" panose="020B0604020202020204" pitchFamily="34" charset="0"/>
              </a:endParaRPr>
            </a:p>
          </p:txBody>
        </p:sp>
        <p:sp>
          <p:nvSpPr>
            <p:cNvPr id="17" name="Oval 16">
              <a:extLst>
                <a:ext uri="{FF2B5EF4-FFF2-40B4-BE49-F238E27FC236}">
                  <a16:creationId xmlns:a16="http://schemas.microsoft.com/office/drawing/2014/main" id="{A5C380B3-5218-98CF-858C-4354E1D64DCE}"/>
                </a:ext>
              </a:extLst>
            </p:cNvPr>
            <p:cNvSpPr/>
            <p:nvPr/>
          </p:nvSpPr>
          <p:spPr>
            <a:xfrm>
              <a:off x="2176612" y="1392228"/>
              <a:ext cx="3433468" cy="3508020"/>
            </a:xfrm>
            <a:prstGeom prst="ellipse">
              <a:avLst/>
            </a:prstGeom>
            <a:solidFill>
              <a:srgbClr val="FFCC66">
                <a:alpha val="3019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cs typeface="Arial" panose="020B0604020202020204" pitchFamily="34" charset="0"/>
              </a:endParaRPr>
            </a:p>
          </p:txBody>
        </p:sp>
        <p:sp>
          <p:nvSpPr>
            <p:cNvPr id="18" name="Oval 17">
              <a:extLst>
                <a:ext uri="{FF2B5EF4-FFF2-40B4-BE49-F238E27FC236}">
                  <a16:creationId xmlns:a16="http://schemas.microsoft.com/office/drawing/2014/main" id="{5E72E3E7-ABB2-C5BB-B8B0-04F5281AC0C8}"/>
                </a:ext>
              </a:extLst>
            </p:cNvPr>
            <p:cNvSpPr/>
            <p:nvPr/>
          </p:nvSpPr>
          <p:spPr>
            <a:xfrm>
              <a:off x="1435354" y="2537361"/>
              <a:ext cx="3362464" cy="3381529"/>
            </a:xfrm>
            <a:prstGeom prst="ellipse">
              <a:avLst/>
            </a:prstGeom>
            <a:solidFill>
              <a:srgbClr val="99FF33">
                <a:alpha val="3019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cs typeface="Arial" panose="020B0604020202020204" pitchFamily="34" charset="0"/>
              </a:endParaRPr>
            </a:p>
          </p:txBody>
        </p:sp>
        <p:sp>
          <p:nvSpPr>
            <p:cNvPr id="19" name="TextBox 18">
              <a:extLst>
                <a:ext uri="{FF2B5EF4-FFF2-40B4-BE49-F238E27FC236}">
                  <a16:creationId xmlns:a16="http://schemas.microsoft.com/office/drawing/2014/main" id="{CB854AA3-0448-8BB5-57CA-A0BDDD3A03FF}"/>
                </a:ext>
              </a:extLst>
            </p:cNvPr>
            <p:cNvSpPr txBox="1"/>
            <p:nvPr/>
          </p:nvSpPr>
          <p:spPr>
            <a:xfrm>
              <a:off x="2539356" y="2895110"/>
              <a:ext cx="1234131" cy="845476"/>
            </a:xfrm>
            <a:prstGeom prst="rect">
              <a:avLst/>
            </a:prstGeom>
            <a:noFill/>
          </p:spPr>
          <p:txBody>
            <a:bodyPr wrap="square" rtlCol="0">
              <a:spAutoFit/>
            </a:bodyPr>
            <a:lstStyle/>
            <a:p>
              <a:r>
                <a:rPr lang="en-US" sz="1200" b="1" dirty="0">
                  <a:cs typeface="Arial" panose="020B0604020202020204" pitchFamily="34" charset="0"/>
                </a:rPr>
                <a:t>QICK control</a:t>
              </a:r>
            </a:p>
          </p:txBody>
        </p:sp>
        <p:sp>
          <p:nvSpPr>
            <p:cNvPr id="20" name="TextBox 19">
              <a:extLst>
                <a:ext uri="{FF2B5EF4-FFF2-40B4-BE49-F238E27FC236}">
                  <a16:creationId xmlns:a16="http://schemas.microsoft.com/office/drawing/2014/main" id="{07852B39-8BAC-C3AF-3210-180CBBD6C541}"/>
                </a:ext>
              </a:extLst>
            </p:cNvPr>
            <p:cNvSpPr txBox="1"/>
            <p:nvPr/>
          </p:nvSpPr>
          <p:spPr>
            <a:xfrm>
              <a:off x="610941" y="2131557"/>
              <a:ext cx="1984215" cy="845476"/>
            </a:xfrm>
            <a:prstGeom prst="rect">
              <a:avLst/>
            </a:prstGeom>
            <a:noFill/>
          </p:spPr>
          <p:txBody>
            <a:bodyPr wrap="square" rtlCol="0">
              <a:spAutoFit/>
            </a:bodyPr>
            <a:lstStyle/>
            <a:p>
              <a:r>
                <a:rPr lang="en-US" sz="1200" b="1" dirty="0">
                  <a:cs typeface="Arial" panose="020B0604020202020204" pitchFamily="34" charset="0"/>
                </a:rPr>
                <a:t>Quantum computing</a:t>
              </a:r>
            </a:p>
          </p:txBody>
        </p:sp>
        <p:sp>
          <p:nvSpPr>
            <p:cNvPr id="21" name="TextBox 20">
              <a:extLst>
                <a:ext uri="{FF2B5EF4-FFF2-40B4-BE49-F238E27FC236}">
                  <a16:creationId xmlns:a16="http://schemas.microsoft.com/office/drawing/2014/main" id="{3F970B3C-1EA2-F694-EAC0-EF1BD4680CA5}"/>
                </a:ext>
              </a:extLst>
            </p:cNvPr>
            <p:cNvSpPr txBox="1"/>
            <p:nvPr/>
          </p:nvSpPr>
          <p:spPr>
            <a:xfrm>
              <a:off x="4049228" y="2100570"/>
              <a:ext cx="1841028" cy="845476"/>
            </a:xfrm>
            <a:prstGeom prst="rect">
              <a:avLst/>
            </a:prstGeom>
            <a:noFill/>
          </p:spPr>
          <p:txBody>
            <a:bodyPr wrap="square" rtlCol="0">
              <a:spAutoFit/>
            </a:bodyPr>
            <a:lstStyle/>
            <a:p>
              <a:r>
                <a:rPr lang="en-US" sz="1200" b="1" dirty="0">
                  <a:cs typeface="Arial" panose="020B0604020202020204" pitchFamily="34" charset="0"/>
                </a:rPr>
                <a:t>Quantum networks</a:t>
              </a:r>
            </a:p>
          </p:txBody>
        </p:sp>
        <p:sp>
          <p:nvSpPr>
            <p:cNvPr id="22" name="TextBox 21">
              <a:extLst>
                <a:ext uri="{FF2B5EF4-FFF2-40B4-BE49-F238E27FC236}">
                  <a16:creationId xmlns:a16="http://schemas.microsoft.com/office/drawing/2014/main" id="{E2FF3D26-80D2-A3A6-853D-C932DDBA30D0}"/>
                </a:ext>
              </a:extLst>
            </p:cNvPr>
            <p:cNvSpPr txBox="1"/>
            <p:nvPr/>
          </p:nvSpPr>
          <p:spPr>
            <a:xfrm>
              <a:off x="2301166" y="4781195"/>
              <a:ext cx="1779031" cy="845476"/>
            </a:xfrm>
            <a:prstGeom prst="rect">
              <a:avLst/>
            </a:prstGeom>
            <a:noFill/>
          </p:spPr>
          <p:txBody>
            <a:bodyPr wrap="square" rtlCol="0">
              <a:spAutoFit/>
            </a:bodyPr>
            <a:lstStyle/>
            <a:p>
              <a:r>
                <a:rPr lang="en-US" sz="1200" b="1" dirty="0">
                  <a:cs typeface="Arial" panose="020B0604020202020204" pitchFamily="34" charset="0"/>
                </a:rPr>
                <a:t>Quantum sensing</a:t>
              </a:r>
            </a:p>
          </p:txBody>
        </p:sp>
      </p:grpSp>
      <p:sp>
        <p:nvSpPr>
          <p:cNvPr id="23" name="Footer Placeholder 4">
            <a:extLst>
              <a:ext uri="{FF2B5EF4-FFF2-40B4-BE49-F238E27FC236}">
                <a16:creationId xmlns:a16="http://schemas.microsoft.com/office/drawing/2014/main" id="{0E658A2F-4E35-765B-2D2F-1B28AF981837}"/>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566AC-9C73-EF96-2A1F-34E7AB73BF98}"/>
              </a:ext>
            </a:extLst>
          </p:cNvPr>
          <p:cNvSpPr>
            <a:spLocks noGrp="1"/>
          </p:cNvSpPr>
          <p:nvPr>
            <p:ph type="title"/>
          </p:nvPr>
        </p:nvSpPr>
        <p:spPr/>
        <p:txBody>
          <a:bodyPr/>
          <a:lstStyle/>
          <a:p>
            <a:r>
              <a:rPr lang="en-US" dirty="0"/>
              <a:t>What’s under the hood?</a:t>
            </a:r>
          </a:p>
        </p:txBody>
      </p:sp>
      <p:sp>
        <p:nvSpPr>
          <p:cNvPr id="3" name="Content Placeholder 2">
            <a:extLst>
              <a:ext uri="{FF2B5EF4-FFF2-40B4-BE49-F238E27FC236}">
                <a16:creationId xmlns:a16="http://schemas.microsoft.com/office/drawing/2014/main" id="{F0CEA331-D5FD-905A-FF69-4A120C32780D}"/>
              </a:ext>
            </a:extLst>
          </p:cNvPr>
          <p:cNvSpPr>
            <a:spLocks noGrp="1"/>
          </p:cNvSpPr>
          <p:nvPr>
            <p:ph idx="1"/>
          </p:nvPr>
        </p:nvSpPr>
        <p:spPr>
          <a:xfrm>
            <a:off x="4469867" y="2120778"/>
            <a:ext cx="4287635" cy="1942175"/>
          </a:xfrm>
        </p:spPr>
        <p:txBody>
          <a:bodyPr/>
          <a:lstStyle/>
          <a:p>
            <a:r>
              <a:rPr lang="en-US" sz="1700" dirty="0"/>
              <a:t>Hardware: RF, DC, FPGA, PS.</a:t>
            </a:r>
          </a:p>
          <a:p>
            <a:r>
              <a:rPr lang="en-US" sz="1700" dirty="0"/>
              <a:t>Firmware: SG and readout built in firmware.</a:t>
            </a:r>
          </a:p>
          <a:p>
            <a:r>
              <a:rPr lang="en-US" sz="1700" dirty="0"/>
              <a:t>Software: your quantum programs are python notebooks with a web interface (PYNQ).</a:t>
            </a:r>
          </a:p>
          <a:p>
            <a:r>
              <a:rPr lang="en-US" sz="1700" dirty="0"/>
              <a:t>Open source.</a:t>
            </a:r>
          </a:p>
        </p:txBody>
      </p:sp>
      <p:sp>
        <p:nvSpPr>
          <p:cNvPr id="4" name="Date Placeholder 3">
            <a:extLst>
              <a:ext uri="{FF2B5EF4-FFF2-40B4-BE49-F238E27FC236}">
                <a16:creationId xmlns:a16="http://schemas.microsoft.com/office/drawing/2014/main" id="{87645B4E-FCD3-1591-985E-A7E205497431}"/>
              </a:ext>
            </a:extLst>
          </p:cNvPr>
          <p:cNvSpPr>
            <a:spLocks noGrp="1"/>
          </p:cNvSpPr>
          <p:nvPr>
            <p:ph type="dt" sz="half" idx="10"/>
          </p:nvPr>
        </p:nvSpPr>
        <p:spPr/>
        <p:txBody>
          <a:bodyPr/>
          <a:lstStyle/>
          <a:p>
            <a:fld id="{50889BEA-2B91-403F-ADA4-053DEE04721E}" type="datetime1">
              <a:rPr lang="en-US" altLang="en-US" smtClean="0"/>
              <a:pPr/>
              <a:t>11/16/2023</a:t>
            </a:fld>
            <a:endParaRPr lang="en-US" altLang="en-US"/>
          </a:p>
        </p:txBody>
      </p:sp>
      <p:sp>
        <p:nvSpPr>
          <p:cNvPr id="6" name="Slide Number Placeholder 5">
            <a:extLst>
              <a:ext uri="{FF2B5EF4-FFF2-40B4-BE49-F238E27FC236}">
                <a16:creationId xmlns:a16="http://schemas.microsoft.com/office/drawing/2014/main" id="{38BB17A1-2B46-9437-2EC7-0E78BA447E43}"/>
              </a:ext>
            </a:extLst>
          </p:cNvPr>
          <p:cNvSpPr>
            <a:spLocks noGrp="1"/>
          </p:cNvSpPr>
          <p:nvPr>
            <p:ph type="sldNum" sz="quarter" idx="12"/>
          </p:nvPr>
        </p:nvSpPr>
        <p:spPr/>
        <p:txBody>
          <a:bodyPr/>
          <a:lstStyle/>
          <a:p>
            <a:fld id="{52E9C158-AEF1-41A2-A6CE-6F0BAB305EFD}" type="slidenum">
              <a:rPr lang="en-US" altLang="en-US" smtClean="0"/>
              <a:pPr/>
              <a:t>5</a:t>
            </a:fld>
            <a:endParaRPr lang="en-US" altLang="en-US"/>
          </a:p>
        </p:txBody>
      </p:sp>
      <p:pic>
        <p:nvPicPr>
          <p:cNvPr id="11" name="Picture 10">
            <a:extLst>
              <a:ext uri="{FF2B5EF4-FFF2-40B4-BE49-F238E27FC236}">
                <a16:creationId xmlns:a16="http://schemas.microsoft.com/office/drawing/2014/main" id="{2C904495-C062-C94C-5F9F-47A1F861D22E}"/>
              </a:ext>
            </a:extLst>
          </p:cNvPr>
          <p:cNvPicPr>
            <a:picLocks noChangeAspect="1"/>
          </p:cNvPicPr>
          <p:nvPr/>
        </p:nvPicPr>
        <p:blipFill>
          <a:blip r:embed="rId2"/>
          <a:stretch>
            <a:fillRect/>
          </a:stretch>
        </p:blipFill>
        <p:spPr>
          <a:xfrm>
            <a:off x="5931965" y="133359"/>
            <a:ext cx="2825538" cy="1819992"/>
          </a:xfrm>
          <a:prstGeom prst="rect">
            <a:avLst/>
          </a:prstGeom>
        </p:spPr>
      </p:pic>
      <p:pic>
        <p:nvPicPr>
          <p:cNvPr id="9" name="Picture 8">
            <a:extLst>
              <a:ext uri="{FF2B5EF4-FFF2-40B4-BE49-F238E27FC236}">
                <a16:creationId xmlns:a16="http://schemas.microsoft.com/office/drawing/2014/main" id="{139D0143-857E-3175-E854-0FDAEAAEBB45}"/>
              </a:ext>
            </a:extLst>
          </p:cNvPr>
          <p:cNvPicPr>
            <a:picLocks noChangeAspect="1"/>
          </p:cNvPicPr>
          <p:nvPr/>
        </p:nvPicPr>
        <p:blipFill>
          <a:blip r:embed="rId3"/>
          <a:stretch>
            <a:fillRect/>
          </a:stretch>
        </p:blipFill>
        <p:spPr>
          <a:xfrm rot="1220269">
            <a:off x="7219890" y="1218122"/>
            <a:ext cx="793929" cy="429936"/>
          </a:xfrm>
          <a:prstGeom prst="rect">
            <a:avLst/>
          </a:prstGeom>
        </p:spPr>
      </p:pic>
      <p:pic>
        <p:nvPicPr>
          <p:cNvPr id="13" name="Picture 12">
            <a:extLst>
              <a:ext uri="{FF2B5EF4-FFF2-40B4-BE49-F238E27FC236}">
                <a16:creationId xmlns:a16="http://schemas.microsoft.com/office/drawing/2014/main" id="{AE32BCE8-234B-FFAC-005E-53512223565E}"/>
              </a:ext>
            </a:extLst>
          </p:cNvPr>
          <p:cNvPicPr>
            <a:picLocks noChangeAspect="1"/>
          </p:cNvPicPr>
          <p:nvPr/>
        </p:nvPicPr>
        <p:blipFill>
          <a:blip r:embed="rId4"/>
          <a:stretch>
            <a:fillRect/>
          </a:stretch>
        </p:blipFill>
        <p:spPr>
          <a:xfrm>
            <a:off x="1327504" y="1495581"/>
            <a:ext cx="2796723" cy="2045287"/>
          </a:xfrm>
          <a:prstGeom prst="rect">
            <a:avLst/>
          </a:prstGeom>
        </p:spPr>
      </p:pic>
      <p:pic>
        <p:nvPicPr>
          <p:cNvPr id="14" name="Picture 13">
            <a:extLst>
              <a:ext uri="{FF2B5EF4-FFF2-40B4-BE49-F238E27FC236}">
                <a16:creationId xmlns:a16="http://schemas.microsoft.com/office/drawing/2014/main" id="{5B8EA5AF-7E25-24E1-5CCF-119C6DA5C74C}"/>
              </a:ext>
            </a:extLst>
          </p:cNvPr>
          <p:cNvPicPr>
            <a:picLocks noChangeAspect="1"/>
          </p:cNvPicPr>
          <p:nvPr/>
        </p:nvPicPr>
        <p:blipFill>
          <a:blip r:embed="rId5"/>
          <a:stretch>
            <a:fillRect/>
          </a:stretch>
        </p:blipFill>
        <p:spPr>
          <a:xfrm>
            <a:off x="676275" y="3960968"/>
            <a:ext cx="3496766" cy="2134031"/>
          </a:xfrm>
          <a:prstGeom prst="rect">
            <a:avLst/>
          </a:prstGeom>
        </p:spPr>
      </p:pic>
      <p:pic>
        <p:nvPicPr>
          <p:cNvPr id="15" name="Picture 14">
            <a:extLst>
              <a:ext uri="{FF2B5EF4-FFF2-40B4-BE49-F238E27FC236}">
                <a16:creationId xmlns:a16="http://schemas.microsoft.com/office/drawing/2014/main" id="{7FA4FE64-F32F-3834-3E1E-41D05C7A8E7D}"/>
              </a:ext>
            </a:extLst>
          </p:cNvPr>
          <p:cNvPicPr>
            <a:picLocks noChangeAspect="1"/>
          </p:cNvPicPr>
          <p:nvPr/>
        </p:nvPicPr>
        <p:blipFill>
          <a:blip r:embed="rId6"/>
          <a:stretch>
            <a:fillRect/>
          </a:stretch>
        </p:blipFill>
        <p:spPr>
          <a:xfrm>
            <a:off x="128871" y="1079067"/>
            <a:ext cx="1094808" cy="2744623"/>
          </a:xfrm>
          <a:prstGeom prst="rect">
            <a:avLst/>
          </a:prstGeom>
        </p:spPr>
      </p:pic>
      <p:sp>
        <p:nvSpPr>
          <p:cNvPr id="16" name="Rectangle: Rounded Corners 15">
            <a:extLst>
              <a:ext uri="{FF2B5EF4-FFF2-40B4-BE49-F238E27FC236}">
                <a16:creationId xmlns:a16="http://schemas.microsoft.com/office/drawing/2014/main" id="{0AF46980-EF37-8011-6DBC-6CCB0868A801}"/>
              </a:ext>
            </a:extLst>
          </p:cNvPr>
          <p:cNvSpPr/>
          <p:nvPr/>
        </p:nvSpPr>
        <p:spPr>
          <a:xfrm>
            <a:off x="2188723" y="2734271"/>
            <a:ext cx="1935504" cy="806597"/>
          </a:xfrm>
          <a:prstGeom prst="roundRect">
            <a:avLst/>
          </a:prstGeom>
          <a:noFill/>
          <a:ln w="285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A80CB5B8-0A7B-B4EB-B8FA-C5D68CD55631}"/>
              </a:ext>
            </a:extLst>
          </p:cNvPr>
          <p:cNvCxnSpPr>
            <a:stCxn id="16" idx="2"/>
          </p:cNvCxnSpPr>
          <p:nvPr/>
        </p:nvCxnSpPr>
        <p:spPr>
          <a:xfrm>
            <a:off x="3156475" y="3540868"/>
            <a:ext cx="5014" cy="750178"/>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Rectangle: Rounded Corners 17">
            <a:extLst>
              <a:ext uri="{FF2B5EF4-FFF2-40B4-BE49-F238E27FC236}">
                <a16:creationId xmlns:a16="http://schemas.microsoft.com/office/drawing/2014/main" id="{3AB194D6-E0EE-0E9D-6248-DC41F6120814}"/>
              </a:ext>
            </a:extLst>
          </p:cNvPr>
          <p:cNvSpPr/>
          <p:nvPr/>
        </p:nvSpPr>
        <p:spPr>
          <a:xfrm>
            <a:off x="1313233" y="1416826"/>
            <a:ext cx="865762" cy="2134031"/>
          </a:xfrm>
          <a:prstGeom prst="roundRect">
            <a:avLst/>
          </a:prstGeom>
          <a:noFill/>
          <a:ln w="28575">
            <a:solidFill>
              <a:srgbClr val="7030A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E79E9B6F-8E83-3431-1B3B-BAD72E5347A0}"/>
              </a:ext>
            </a:extLst>
          </p:cNvPr>
          <p:cNvCxnSpPr>
            <a:cxnSpLocks/>
            <a:endCxn id="14" idx="0"/>
          </p:cNvCxnSpPr>
          <p:nvPr/>
        </p:nvCxnSpPr>
        <p:spPr>
          <a:xfrm>
            <a:off x="1839998" y="3550857"/>
            <a:ext cx="584660" cy="410111"/>
          </a:xfrm>
          <a:prstGeom prst="straightConnector1">
            <a:avLst/>
          </a:prstGeom>
          <a:ln w="28575">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BA09930B-3208-B2E8-623B-3E75D6DD8C16}"/>
              </a:ext>
            </a:extLst>
          </p:cNvPr>
          <p:cNvCxnSpPr>
            <a:cxnSpLocks/>
          </p:cNvCxnSpPr>
          <p:nvPr/>
        </p:nvCxnSpPr>
        <p:spPr>
          <a:xfrm>
            <a:off x="974236" y="2224825"/>
            <a:ext cx="291713" cy="328655"/>
          </a:xfrm>
          <a:prstGeom prst="straightConnector1">
            <a:avLst/>
          </a:prstGeom>
          <a:ln w="28575">
            <a:solidFill>
              <a:srgbClr val="7030A0"/>
            </a:solidFill>
            <a:tailEnd type="triangle"/>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A57EB592-B26C-AA65-5F8B-0CB5B93FD9C0}"/>
              </a:ext>
            </a:extLst>
          </p:cNvPr>
          <p:cNvPicPr>
            <a:picLocks noChangeAspect="1"/>
          </p:cNvPicPr>
          <p:nvPr/>
        </p:nvPicPr>
        <p:blipFill>
          <a:blip r:embed="rId7"/>
          <a:stretch>
            <a:fillRect/>
          </a:stretch>
        </p:blipFill>
        <p:spPr>
          <a:xfrm>
            <a:off x="5641689" y="4170150"/>
            <a:ext cx="3056469" cy="1839083"/>
          </a:xfrm>
          <a:prstGeom prst="rect">
            <a:avLst/>
          </a:prstGeom>
        </p:spPr>
      </p:pic>
      <p:cxnSp>
        <p:nvCxnSpPr>
          <p:cNvPr id="23" name="Straight Arrow Connector 22">
            <a:extLst>
              <a:ext uri="{FF2B5EF4-FFF2-40B4-BE49-F238E27FC236}">
                <a16:creationId xmlns:a16="http://schemas.microsoft.com/office/drawing/2014/main" id="{9EFC3A9D-A624-B098-ADC2-BEC1A0EA5644}"/>
              </a:ext>
            </a:extLst>
          </p:cNvPr>
          <p:cNvCxnSpPr/>
          <p:nvPr/>
        </p:nvCxnSpPr>
        <p:spPr>
          <a:xfrm>
            <a:off x="4458878" y="5027983"/>
            <a:ext cx="2303421" cy="115432"/>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sp>
        <p:nvSpPr>
          <p:cNvPr id="24" name="TextBox 23">
            <a:extLst>
              <a:ext uri="{FF2B5EF4-FFF2-40B4-BE49-F238E27FC236}">
                <a16:creationId xmlns:a16="http://schemas.microsoft.com/office/drawing/2014/main" id="{0DF780B1-E48A-B695-A42A-976C3FD12B23}"/>
              </a:ext>
            </a:extLst>
          </p:cNvPr>
          <p:cNvSpPr txBox="1"/>
          <p:nvPr/>
        </p:nvSpPr>
        <p:spPr>
          <a:xfrm>
            <a:off x="7596946" y="149694"/>
            <a:ext cx="1119858" cy="307777"/>
          </a:xfrm>
          <a:prstGeom prst="rect">
            <a:avLst/>
          </a:prstGeom>
          <a:solidFill>
            <a:schemeClr val="tx1">
              <a:lumMod val="75000"/>
            </a:schemeClr>
          </a:solidFill>
        </p:spPr>
        <p:txBody>
          <a:bodyPr wrap="none" rtlCol="0">
            <a:spAutoFit/>
          </a:bodyPr>
          <a:lstStyle/>
          <a:p>
            <a:r>
              <a:rPr lang="en-US" sz="1400" b="1" dirty="0">
                <a:solidFill>
                  <a:schemeClr val="bg1"/>
                </a:solidFill>
              </a:rPr>
              <a:t>Open source</a:t>
            </a:r>
          </a:p>
        </p:txBody>
      </p:sp>
      <p:sp>
        <p:nvSpPr>
          <p:cNvPr id="25" name="Footer Placeholder 4">
            <a:extLst>
              <a:ext uri="{FF2B5EF4-FFF2-40B4-BE49-F238E27FC236}">
                <a16:creationId xmlns:a16="http://schemas.microsoft.com/office/drawing/2014/main" id="{33240C7E-4C51-0936-110B-0DCE5B9F4BFF}"/>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040039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01DDB5-A159-4011-A060-E67977BB3EBE}"/>
              </a:ext>
            </a:extLst>
          </p:cNvPr>
          <p:cNvSpPr>
            <a:spLocks noGrp="1"/>
          </p:cNvSpPr>
          <p:nvPr>
            <p:ph type="title"/>
          </p:nvPr>
        </p:nvSpPr>
        <p:spPr>
          <a:xfrm>
            <a:off x="335991" y="207749"/>
            <a:ext cx="8412480" cy="415498"/>
          </a:xfrm>
        </p:spPr>
        <p:txBody>
          <a:bodyPr/>
          <a:lstStyle/>
          <a:p>
            <a:r>
              <a:rPr lang="en-US" dirty="0">
                <a:solidFill>
                  <a:schemeClr val="tx2">
                    <a:lumMod val="75000"/>
                  </a:schemeClr>
                </a:solidFill>
              </a:rPr>
              <a:t>The QICK firmware</a:t>
            </a:r>
          </a:p>
        </p:txBody>
      </p:sp>
      <p:sp>
        <p:nvSpPr>
          <p:cNvPr id="5" name="Slide Number Placeholder 4">
            <a:extLst>
              <a:ext uri="{FF2B5EF4-FFF2-40B4-BE49-F238E27FC236}">
                <a16:creationId xmlns:a16="http://schemas.microsoft.com/office/drawing/2014/main" id="{6AF61FE6-1B5F-49E3-A260-221C20DCDB7B}"/>
              </a:ext>
            </a:extLst>
          </p:cNvPr>
          <p:cNvSpPr>
            <a:spLocks noGrp="1"/>
          </p:cNvSpPr>
          <p:nvPr>
            <p:ph type="sldNum"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371BFFFE-0D05-4D66-940B-5D906D67495C}" type="slidenum">
              <a:rPr kumimoji="0" lang="en-US" sz="9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6</a:t>
            </a:fld>
            <a:endParaRPr kumimoji="0" lang="en-US" sz="9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8" name="Explosion: 8 Points 7">
            <a:extLst>
              <a:ext uri="{FF2B5EF4-FFF2-40B4-BE49-F238E27FC236}">
                <a16:creationId xmlns:a16="http://schemas.microsoft.com/office/drawing/2014/main" id="{BB24BC92-E88A-462F-BCA7-E6E4234857EE}"/>
              </a:ext>
            </a:extLst>
          </p:cNvPr>
          <p:cNvSpPr/>
          <p:nvPr/>
        </p:nvSpPr>
        <p:spPr>
          <a:xfrm>
            <a:off x="8778316" y="2469162"/>
            <a:ext cx="307201" cy="397548"/>
          </a:xfrm>
          <a:prstGeom prst="irregularSeal1">
            <a:avLst/>
          </a:prstGeom>
          <a:solidFill>
            <a:schemeClr val="accent2">
              <a:lumMod val="40000"/>
              <a:lumOff val="60000"/>
            </a:schemeClr>
          </a:solidFill>
          <a:ln>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DF7AA06E-A4A7-49A9-AF89-9AF3815E9321}"/>
              </a:ext>
            </a:extLst>
          </p:cNvPr>
          <p:cNvGrpSpPr/>
          <p:nvPr/>
        </p:nvGrpSpPr>
        <p:grpSpPr>
          <a:xfrm>
            <a:off x="5957573" y="2490727"/>
            <a:ext cx="3060921" cy="830997"/>
            <a:chOff x="348792" y="1154784"/>
            <a:chExt cx="6852725" cy="2282096"/>
          </a:xfrm>
        </p:grpSpPr>
        <p:cxnSp>
          <p:nvCxnSpPr>
            <p:cNvPr id="10" name="Straight Connector 9">
              <a:extLst>
                <a:ext uri="{FF2B5EF4-FFF2-40B4-BE49-F238E27FC236}">
                  <a16:creationId xmlns:a16="http://schemas.microsoft.com/office/drawing/2014/main" id="{8C9198C7-0810-4D78-98DF-34A37593C269}"/>
                </a:ext>
              </a:extLst>
            </p:cNvPr>
            <p:cNvCxnSpPr/>
            <p:nvPr/>
          </p:nvCxnSpPr>
          <p:spPr>
            <a:xfrm>
              <a:off x="348792" y="1753386"/>
              <a:ext cx="6730738" cy="0"/>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39F685B-A9EB-4921-A218-1FE6845D506A}"/>
                </a:ext>
              </a:extLst>
            </p:cNvPr>
            <p:cNvCxnSpPr>
              <a:cxnSpLocks/>
            </p:cNvCxnSpPr>
            <p:nvPr/>
          </p:nvCxnSpPr>
          <p:spPr>
            <a:xfrm>
              <a:off x="1554325" y="1154784"/>
              <a:ext cx="0" cy="814693"/>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56E203D-F5CE-4B61-9CA9-0F029D12DE6F}"/>
                </a:ext>
              </a:extLst>
            </p:cNvPr>
            <p:cNvSpPr txBox="1"/>
            <p:nvPr/>
          </p:nvSpPr>
          <p:spPr>
            <a:xfrm>
              <a:off x="348792" y="1340862"/>
              <a:ext cx="994628" cy="65711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DAC1</a:t>
              </a:r>
            </a:p>
          </p:txBody>
        </p:sp>
        <p:sp>
          <p:nvSpPr>
            <p:cNvPr id="13" name="Freeform: Shape 12">
              <a:extLst>
                <a:ext uri="{FF2B5EF4-FFF2-40B4-BE49-F238E27FC236}">
                  <a16:creationId xmlns:a16="http://schemas.microsoft.com/office/drawing/2014/main" id="{470E328D-BD29-4540-8553-5C8224DE8117}"/>
                </a:ext>
              </a:extLst>
            </p:cNvPr>
            <p:cNvSpPr/>
            <p:nvPr/>
          </p:nvSpPr>
          <p:spPr>
            <a:xfrm>
              <a:off x="1238851" y="1270859"/>
              <a:ext cx="568750" cy="509341"/>
            </a:xfrm>
            <a:custGeom>
              <a:avLst/>
              <a:gdLst>
                <a:gd name="connsiteX0" fmla="*/ 0 w 868790"/>
                <a:gd name="connsiteY0" fmla="*/ 509341 h 509341"/>
                <a:gd name="connsiteX1" fmla="*/ 311084 w 868790"/>
                <a:gd name="connsiteY1" fmla="*/ 429213 h 509341"/>
                <a:gd name="connsiteX2" fmla="*/ 447773 w 868790"/>
                <a:gd name="connsiteY2" fmla="*/ 47428 h 509341"/>
                <a:gd name="connsiteX3" fmla="*/ 546754 w 868790"/>
                <a:gd name="connsiteY3" fmla="*/ 47428 h 509341"/>
                <a:gd name="connsiteX4" fmla="*/ 617455 w 868790"/>
                <a:gd name="connsiteY4" fmla="*/ 424500 h 509341"/>
                <a:gd name="connsiteX5" fmla="*/ 843699 w 868790"/>
                <a:gd name="connsiteY5" fmla="*/ 466920 h 509341"/>
                <a:gd name="connsiteX6" fmla="*/ 853126 w 868790"/>
                <a:gd name="connsiteY6" fmla="*/ 476347 h 50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790" h="509341">
                  <a:moveTo>
                    <a:pt x="0" y="509341"/>
                  </a:moveTo>
                  <a:cubicBezTo>
                    <a:pt x="118227" y="507769"/>
                    <a:pt x="236455" y="506198"/>
                    <a:pt x="311084" y="429213"/>
                  </a:cubicBezTo>
                  <a:cubicBezTo>
                    <a:pt x="385713" y="352227"/>
                    <a:pt x="408495" y="111059"/>
                    <a:pt x="447773" y="47428"/>
                  </a:cubicBezTo>
                  <a:cubicBezTo>
                    <a:pt x="487051" y="-16203"/>
                    <a:pt x="518474" y="-15417"/>
                    <a:pt x="546754" y="47428"/>
                  </a:cubicBezTo>
                  <a:cubicBezTo>
                    <a:pt x="575034" y="110273"/>
                    <a:pt x="567964" y="354585"/>
                    <a:pt x="617455" y="424500"/>
                  </a:cubicBezTo>
                  <a:cubicBezTo>
                    <a:pt x="666946" y="494415"/>
                    <a:pt x="804421" y="458279"/>
                    <a:pt x="843699" y="466920"/>
                  </a:cubicBezTo>
                  <a:cubicBezTo>
                    <a:pt x="882978" y="475561"/>
                    <a:pt x="868052" y="475954"/>
                    <a:pt x="853126" y="476347"/>
                  </a:cubicBez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76C82195-F9E9-4585-9061-16EB037AF248}"/>
                </a:ext>
              </a:extLst>
            </p:cNvPr>
            <p:cNvSpPr txBox="1"/>
            <p:nvPr/>
          </p:nvSpPr>
          <p:spPr>
            <a:xfrm>
              <a:off x="6634004" y="1214877"/>
              <a:ext cx="567513" cy="71531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f</a:t>
              </a:r>
            </a:p>
          </p:txBody>
        </p:sp>
        <p:sp>
          <p:nvSpPr>
            <p:cNvPr id="15" name="Freeform: Shape 14">
              <a:extLst>
                <a:ext uri="{FF2B5EF4-FFF2-40B4-BE49-F238E27FC236}">
                  <a16:creationId xmlns:a16="http://schemas.microsoft.com/office/drawing/2014/main" id="{51506098-FF85-4FB4-9AF1-6399B8087A22}"/>
                </a:ext>
              </a:extLst>
            </p:cNvPr>
            <p:cNvSpPr/>
            <p:nvPr/>
          </p:nvSpPr>
          <p:spPr>
            <a:xfrm>
              <a:off x="2081086" y="1599700"/>
              <a:ext cx="633047" cy="307372"/>
            </a:xfrm>
            <a:custGeom>
              <a:avLst/>
              <a:gdLst>
                <a:gd name="connsiteX0" fmla="*/ 0 w 633047"/>
                <a:gd name="connsiteY0" fmla="*/ 369896 h 822379"/>
                <a:gd name="connsiteX1" fmla="*/ 171939 w 633047"/>
                <a:gd name="connsiteY1" fmla="*/ 346450 h 822379"/>
                <a:gd name="connsiteX2" fmla="*/ 250093 w 633047"/>
                <a:gd name="connsiteY2" fmla="*/ 65096 h 822379"/>
                <a:gd name="connsiteX3" fmla="*/ 312616 w 633047"/>
                <a:gd name="connsiteY3" fmla="*/ 57281 h 822379"/>
                <a:gd name="connsiteX4" fmla="*/ 375139 w 633047"/>
                <a:gd name="connsiteY4" fmla="*/ 705958 h 822379"/>
                <a:gd name="connsiteX5" fmla="*/ 453293 w 633047"/>
                <a:gd name="connsiteY5" fmla="*/ 791927 h 822379"/>
                <a:gd name="connsiteX6" fmla="*/ 523631 w 633047"/>
                <a:gd name="connsiteY6" fmla="*/ 362081 h 822379"/>
                <a:gd name="connsiteX7" fmla="*/ 633047 w 633047"/>
                <a:gd name="connsiteY7" fmla="*/ 346450 h 82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047" h="822379">
                  <a:moveTo>
                    <a:pt x="0" y="369896"/>
                  </a:moveTo>
                  <a:cubicBezTo>
                    <a:pt x="65128" y="383573"/>
                    <a:pt x="130257" y="397250"/>
                    <a:pt x="171939" y="346450"/>
                  </a:cubicBezTo>
                  <a:cubicBezTo>
                    <a:pt x="213621" y="295650"/>
                    <a:pt x="226647" y="113291"/>
                    <a:pt x="250093" y="65096"/>
                  </a:cubicBezTo>
                  <a:cubicBezTo>
                    <a:pt x="273539" y="16901"/>
                    <a:pt x="291775" y="-49529"/>
                    <a:pt x="312616" y="57281"/>
                  </a:cubicBezTo>
                  <a:cubicBezTo>
                    <a:pt x="333457" y="164091"/>
                    <a:pt x="351693" y="583517"/>
                    <a:pt x="375139" y="705958"/>
                  </a:cubicBezTo>
                  <a:cubicBezTo>
                    <a:pt x="398585" y="828399"/>
                    <a:pt x="428544" y="849240"/>
                    <a:pt x="453293" y="791927"/>
                  </a:cubicBezTo>
                  <a:cubicBezTo>
                    <a:pt x="478042" y="734614"/>
                    <a:pt x="493672" y="436327"/>
                    <a:pt x="523631" y="362081"/>
                  </a:cubicBezTo>
                  <a:cubicBezTo>
                    <a:pt x="553590" y="287835"/>
                    <a:pt x="593318" y="317142"/>
                    <a:pt x="633047" y="346450"/>
                  </a:cubicBez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cxnSp>
          <p:nvCxnSpPr>
            <p:cNvPr id="16" name="Straight Connector 15">
              <a:extLst>
                <a:ext uri="{FF2B5EF4-FFF2-40B4-BE49-F238E27FC236}">
                  <a16:creationId xmlns:a16="http://schemas.microsoft.com/office/drawing/2014/main" id="{60551864-AEE8-48BF-A254-E400CDABFA5C}"/>
                </a:ext>
              </a:extLst>
            </p:cNvPr>
            <p:cNvCxnSpPr>
              <a:cxnSpLocks/>
            </p:cNvCxnSpPr>
            <p:nvPr/>
          </p:nvCxnSpPr>
          <p:spPr>
            <a:xfrm>
              <a:off x="2408396" y="1192353"/>
              <a:ext cx="0" cy="814693"/>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AF00EE7-50C4-46F4-BD8C-32FB65C8CC92}"/>
                </a:ext>
              </a:extLst>
            </p:cNvPr>
            <p:cNvCxnSpPr>
              <a:cxnSpLocks/>
            </p:cNvCxnSpPr>
            <p:nvPr/>
          </p:nvCxnSpPr>
          <p:spPr>
            <a:xfrm>
              <a:off x="3355765" y="1168907"/>
              <a:ext cx="0" cy="814693"/>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8" name="Freeform: Shape 17">
              <a:extLst>
                <a:ext uri="{FF2B5EF4-FFF2-40B4-BE49-F238E27FC236}">
                  <a16:creationId xmlns:a16="http://schemas.microsoft.com/office/drawing/2014/main" id="{F934B8A7-47E4-43BA-9711-84BDF2BA0DCF}"/>
                </a:ext>
              </a:extLst>
            </p:cNvPr>
            <p:cNvSpPr/>
            <p:nvPr/>
          </p:nvSpPr>
          <p:spPr>
            <a:xfrm>
              <a:off x="3041443" y="1272388"/>
              <a:ext cx="568750" cy="509341"/>
            </a:xfrm>
            <a:custGeom>
              <a:avLst/>
              <a:gdLst>
                <a:gd name="connsiteX0" fmla="*/ 0 w 868790"/>
                <a:gd name="connsiteY0" fmla="*/ 509341 h 509341"/>
                <a:gd name="connsiteX1" fmla="*/ 311084 w 868790"/>
                <a:gd name="connsiteY1" fmla="*/ 429213 h 509341"/>
                <a:gd name="connsiteX2" fmla="*/ 447773 w 868790"/>
                <a:gd name="connsiteY2" fmla="*/ 47428 h 509341"/>
                <a:gd name="connsiteX3" fmla="*/ 546754 w 868790"/>
                <a:gd name="connsiteY3" fmla="*/ 47428 h 509341"/>
                <a:gd name="connsiteX4" fmla="*/ 617455 w 868790"/>
                <a:gd name="connsiteY4" fmla="*/ 424500 h 509341"/>
                <a:gd name="connsiteX5" fmla="*/ 843699 w 868790"/>
                <a:gd name="connsiteY5" fmla="*/ 466920 h 509341"/>
                <a:gd name="connsiteX6" fmla="*/ 853126 w 868790"/>
                <a:gd name="connsiteY6" fmla="*/ 476347 h 50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790" h="509341">
                  <a:moveTo>
                    <a:pt x="0" y="509341"/>
                  </a:moveTo>
                  <a:cubicBezTo>
                    <a:pt x="118227" y="507769"/>
                    <a:pt x="236455" y="506198"/>
                    <a:pt x="311084" y="429213"/>
                  </a:cubicBezTo>
                  <a:cubicBezTo>
                    <a:pt x="385713" y="352227"/>
                    <a:pt x="408495" y="111059"/>
                    <a:pt x="447773" y="47428"/>
                  </a:cubicBezTo>
                  <a:cubicBezTo>
                    <a:pt x="487051" y="-16203"/>
                    <a:pt x="518474" y="-15417"/>
                    <a:pt x="546754" y="47428"/>
                  </a:cubicBezTo>
                  <a:cubicBezTo>
                    <a:pt x="575034" y="110273"/>
                    <a:pt x="567964" y="354585"/>
                    <a:pt x="617455" y="424500"/>
                  </a:cubicBezTo>
                  <a:cubicBezTo>
                    <a:pt x="666946" y="494415"/>
                    <a:pt x="804421" y="458279"/>
                    <a:pt x="843699" y="466920"/>
                  </a:cubicBezTo>
                  <a:cubicBezTo>
                    <a:pt x="882978" y="475561"/>
                    <a:pt x="868052" y="475954"/>
                    <a:pt x="853126" y="476347"/>
                  </a:cubicBez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C64928D9-8667-498D-BB9D-7E2E7BE84D88}"/>
                </a:ext>
              </a:extLst>
            </p:cNvPr>
            <p:cNvSpPr/>
            <p:nvPr/>
          </p:nvSpPr>
          <p:spPr>
            <a:xfrm>
              <a:off x="5541828" y="1422789"/>
              <a:ext cx="687754" cy="358459"/>
            </a:xfrm>
            <a:custGeom>
              <a:avLst/>
              <a:gdLst>
                <a:gd name="connsiteX0" fmla="*/ 0 w 797169"/>
                <a:gd name="connsiteY0" fmla="*/ 366276 h 386570"/>
                <a:gd name="connsiteX1" fmla="*/ 148492 w 797169"/>
                <a:gd name="connsiteY1" fmla="*/ 311568 h 386570"/>
                <a:gd name="connsiteX2" fmla="*/ 187569 w 797169"/>
                <a:gd name="connsiteY2" fmla="*/ 38030 h 386570"/>
                <a:gd name="connsiteX3" fmla="*/ 273538 w 797169"/>
                <a:gd name="connsiteY3" fmla="*/ 14584 h 386570"/>
                <a:gd name="connsiteX4" fmla="*/ 633046 w 797169"/>
                <a:gd name="connsiteY4" fmla="*/ 6768 h 386570"/>
                <a:gd name="connsiteX5" fmla="*/ 687754 w 797169"/>
                <a:gd name="connsiteY5" fmla="*/ 116184 h 386570"/>
                <a:gd name="connsiteX6" fmla="*/ 687754 w 797169"/>
                <a:gd name="connsiteY6" fmla="*/ 350645 h 386570"/>
                <a:gd name="connsiteX7" fmla="*/ 797169 w 797169"/>
                <a:gd name="connsiteY7" fmla="*/ 381907 h 38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7169" h="386570">
                  <a:moveTo>
                    <a:pt x="0" y="366276"/>
                  </a:moveTo>
                  <a:cubicBezTo>
                    <a:pt x="58615" y="366276"/>
                    <a:pt x="117231" y="366276"/>
                    <a:pt x="148492" y="311568"/>
                  </a:cubicBezTo>
                  <a:cubicBezTo>
                    <a:pt x="179753" y="256860"/>
                    <a:pt x="166728" y="87527"/>
                    <a:pt x="187569" y="38030"/>
                  </a:cubicBezTo>
                  <a:cubicBezTo>
                    <a:pt x="208410" y="-11467"/>
                    <a:pt x="199292" y="19794"/>
                    <a:pt x="273538" y="14584"/>
                  </a:cubicBezTo>
                  <a:cubicBezTo>
                    <a:pt x="347784" y="9374"/>
                    <a:pt x="564010" y="-10165"/>
                    <a:pt x="633046" y="6768"/>
                  </a:cubicBezTo>
                  <a:cubicBezTo>
                    <a:pt x="702082" y="23701"/>
                    <a:pt x="678636" y="58871"/>
                    <a:pt x="687754" y="116184"/>
                  </a:cubicBezTo>
                  <a:cubicBezTo>
                    <a:pt x="696872" y="173497"/>
                    <a:pt x="669518" y="306358"/>
                    <a:pt x="687754" y="350645"/>
                  </a:cubicBezTo>
                  <a:cubicBezTo>
                    <a:pt x="705990" y="394932"/>
                    <a:pt x="751579" y="388419"/>
                    <a:pt x="797169" y="381907"/>
                  </a:cubicBez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cxnSp>
          <p:nvCxnSpPr>
            <p:cNvPr id="20" name="Straight Connector 19">
              <a:extLst>
                <a:ext uri="{FF2B5EF4-FFF2-40B4-BE49-F238E27FC236}">
                  <a16:creationId xmlns:a16="http://schemas.microsoft.com/office/drawing/2014/main" id="{209FD673-254C-4C81-8D35-E32D969EAA8C}"/>
                </a:ext>
              </a:extLst>
            </p:cNvPr>
            <p:cNvCxnSpPr>
              <a:cxnSpLocks/>
            </p:cNvCxnSpPr>
            <p:nvPr/>
          </p:nvCxnSpPr>
          <p:spPr>
            <a:xfrm>
              <a:off x="5885705" y="1164365"/>
              <a:ext cx="0" cy="814693"/>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F00F7907-2A9A-4007-BC85-50DF45A04FB9}"/>
                </a:ext>
              </a:extLst>
            </p:cNvPr>
            <p:cNvSpPr txBox="1"/>
            <p:nvPr/>
          </p:nvSpPr>
          <p:spPr>
            <a:xfrm>
              <a:off x="4110858" y="1214877"/>
              <a:ext cx="906521" cy="65711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75" b="1"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  .  .</a:t>
              </a:r>
            </a:p>
          </p:txBody>
        </p:sp>
        <p:sp>
          <p:nvSpPr>
            <p:cNvPr id="22" name="TextBox 21">
              <a:extLst>
                <a:ext uri="{FF2B5EF4-FFF2-40B4-BE49-F238E27FC236}">
                  <a16:creationId xmlns:a16="http://schemas.microsoft.com/office/drawing/2014/main" id="{E14990A0-C2E2-4D93-BB80-40E613900835}"/>
                </a:ext>
              </a:extLst>
            </p:cNvPr>
            <p:cNvSpPr txBox="1"/>
            <p:nvPr/>
          </p:nvSpPr>
          <p:spPr>
            <a:xfrm>
              <a:off x="1403465" y="1899319"/>
              <a:ext cx="630946" cy="65711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f</a:t>
              </a:r>
              <a:r>
                <a:rPr kumimoji="0" lang="en-US" sz="675" b="0" i="0" u="none" strike="noStrike" kern="1200" cap="none" spc="0" normalizeH="0" baseline="-25000" noProof="0" dirty="0">
                  <a:ln>
                    <a:noFill/>
                  </a:ln>
                  <a:solidFill>
                    <a:srgbClr val="004C97"/>
                  </a:solidFill>
                  <a:effectLst/>
                  <a:uLnTx/>
                  <a:uFillTx/>
                  <a:latin typeface="Calibri" panose="020F0502020204030204" pitchFamily="34" charset="0"/>
                  <a:ea typeface="Geneva" pitchFamily="121" charset="-128"/>
                  <a:cs typeface="+mn-cs"/>
                </a:rPr>
                <a:t>1</a:t>
              </a:r>
            </a:p>
          </p:txBody>
        </p:sp>
        <p:sp>
          <p:nvSpPr>
            <p:cNvPr id="23" name="TextBox 22">
              <a:extLst>
                <a:ext uri="{FF2B5EF4-FFF2-40B4-BE49-F238E27FC236}">
                  <a16:creationId xmlns:a16="http://schemas.microsoft.com/office/drawing/2014/main" id="{B6204698-4850-479E-83E2-B99BF519F874}"/>
                </a:ext>
              </a:extLst>
            </p:cNvPr>
            <p:cNvSpPr txBox="1"/>
            <p:nvPr/>
          </p:nvSpPr>
          <p:spPr>
            <a:xfrm>
              <a:off x="2255778" y="1919001"/>
              <a:ext cx="630946" cy="65711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f</a:t>
              </a:r>
              <a:r>
                <a:rPr kumimoji="0" lang="en-US" sz="675" b="0" i="0" u="none" strike="noStrike" kern="1200" cap="none" spc="0" normalizeH="0" baseline="-25000" noProof="0" dirty="0">
                  <a:ln>
                    <a:noFill/>
                  </a:ln>
                  <a:solidFill>
                    <a:srgbClr val="004C97"/>
                  </a:solidFill>
                  <a:effectLst/>
                  <a:uLnTx/>
                  <a:uFillTx/>
                  <a:latin typeface="Calibri" panose="020F0502020204030204" pitchFamily="34" charset="0"/>
                  <a:ea typeface="Geneva" pitchFamily="121" charset="-128"/>
                  <a:cs typeface="+mn-cs"/>
                </a:rPr>
                <a:t>2</a:t>
              </a:r>
            </a:p>
          </p:txBody>
        </p:sp>
        <p:sp>
          <p:nvSpPr>
            <p:cNvPr id="24" name="TextBox 23">
              <a:extLst>
                <a:ext uri="{FF2B5EF4-FFF2-40B4-BE49-F238E27FC236}">
                  <a16:creationId xmlns:a16="http://schemas.microsoft.com/office/drawing/2014/main" id="{3678E966-A59B-4685-B0D9-F8DBD50B2A59}"/>
                </a:ext>
              </a:extLst>
            </p:cNvPr>
            <p:cNvSpPr txBox="1"/>
            <p:nvPr/>
          </p:nvSpPr>
          <p:spPr>
            <a:xfrm>
              <a:off x="3234456" y="1893394"/>
              <a:ext cx="630946" cy="65711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f</a:t>
              </a:r>
              <a:r>
                <a:rPr kumimoji="0" lang="en-US" sz="675" b="0" i="0" u="none" strike="noStrike" kern="1200" cap="none" spc="0" normalizeH="0" baseline="-25000" noProof="0" dirty="0">
                  <a:ln>
                    <a:noFill/>
                  </a:ln>
                  <a:solidFill>
                    <a:srgbClr val="004C97"/>
                  </a:solidFill>
                  <a:effectLst/>
                  <a:uLnTx/>
                  <a:uFillTx/>
                  <a:latin typeface="Calibri" panose="020F0502020204030204" pitchFamily="34" charset="0"/>
                  <a:ea typeface="Geneva" pitchFamily="121" charset="-128"/>
                  <a:cs typeface="+mn-cs"/>
                </a:rPr>
                <a:t>3</a:t>
              </a:r>
            </a:p>
          </p:txBody>
        </p:sp>
        <p:sp>
          <p:nvSpPr>
            <p:cNvPr id="25" name="TextBox 24">
              <a:extLst>
                <a:ext uri="{FF2B5EF4-FFF2-40B4-BE49-F238E27FC236}">
                  <a16:creationId xmlns:a16="http://schemas.microsoft.com/office/drawing/2014/main" id="{28798A65-1F9A-4539-966B-45737AF4BA3B}"/>
                </a:ext>
              </a:extLst>
            </p:cNvPr>
            <p:cNvSpPr txBox="1"/>
            <p:nvPr/>
          </p:nvSpPr>
          <p:spPr>
            <a:xfrm>
              <a:off x="5730815" y="1856842"/>
              <a:ext cx="652093" cy="65711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err="1">
                  <a:ln>
                    <a:noFill/>
                  </a:ln>
                  <a:solidFill>
                    <a:srgbClr val="004C97"/>
                  </a:solidFill>
                  <a:effectLst/>
                  <a:uLnTx/>
                  <a:uFillTx/>
                  <a:latin typeface="Calibri" panose="020F0502020204030204" pitchFamily="34" charset="0"/>
                  <a:ea typeface="Geneva" pitchFamily="121" charset="-128"/>
                  <a:cs typeface="+mn-cs"/>
                </a:rPr>
                <a:t>f</a:t>
              </a:r>
              <a:r>
                <a:rPr kumimoji="0" lang="en-US" sz="675" b="0" i="0" u="none" strike="noStrike" kern="1200" cap="none" spc="0" normalizeH="0" baseline="-25000" noProof="0" dirty="0" err="1">
                  <a:ln>
                    <a:noFill/>
                  </a:ln>
                  <a:solidFill>
                    <a:srgbClr val="004C97"/>
                  </a:solidFill>
                  <a:effectLst/>
                  <a:uLnTx/>
                  <a:uFillTx/>
                  <a:latin typeface="Calibri" panose="020F0502020204030204" pitchFamily="34" charset="0"/>
                  <a:ea typeface="Geneva" pitchFamily="121" charset="-128"/>
                  <a:cs typeface="+mn-cs"/>
                </a:rPr>
                <a:t>N</a:t>
              </a:r>
              <a:endParaRPr kumimoji="0" lang="en-US" sz="675" b="0" i="0" u="none" strike="noStrike" kern="1200" cap="none" spc="0" normalizeH="0" baseline="-25000" noProof="0" dirty="0">
                <a:ln>
                  <a:noFill/>
                </a:ln>
                <a:solidFill>
                  <a:srgbClr val="004C97"/>
                </a:solidFill>
                <a:effectLst/>
                <a:uLnTx/>
                <a:uFillTx/>
                <a:latin typeface="Calibri" panose="020F0502020204030204" pitchFamily="34" charset="0"/>
                <a:ea typeface="Geneva" pitchFamily="121" charset="-128"/>
                <a:cs typeface="+mn-cs"/>
              </a:endParaRPr>
            </a:p>
          </p:txBody>
        </p:sp>
        <p:cxnSp>
          <p:nvCxnSpPr>
            <p:cNvPr id="26" name="Straight Connector 25">
              <a:extLst>
                <a:ext uri="{FF2B5EF4-FFF2-40B4-BE49-F238E27FC236}">
                  <a16:creationId xmlns:a16="http://schemas.microsoft.com/office/drawing/2014/main" id="{F40F6991-ABD3-4779-B7B4-F2A84DBC52E4}"/>
                </a:ext>
              </a:extLst>
            </p:cNvPr>
            <p:cNvCxnSpPr>
              <a:cxnSpLocks/>
            </p:cNvCxnSpPr>
            <p:nvPr/>
          </p:nvCxnSpPr>
          <p:spPr>
            <a:xfrm>
              <a:off x="2418519" y="2283180"/>
              <a:ext cx="0" cy="532615"/>
            </a:xfrm>
            <a:prstGeom prst="line">
              <a:avLst/>
            </a:prstGeom>
            <a:ln>
              <a:solidFill>
                <a:srgbClr val="00B050"/>
              </a:solidFill>
              <a:prstDash val="dash"/>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C9E0708-A507-4CFA-AAB3-523DDB96C300}"/>
                </a:ext>
              </a:extLst>
            </p:cNvPr>
            <p:cNvCxnSpPr>
              <a:cxnSpLocks/>
            </p:cNvCxnSpPr>
            <p:nvPr/>
          </p:nvCxnSpPr>
          <p:spPr>
            <a:xfrm flipH="1">
              <a:off x="1554326" y="2815795"/>
              <a:ext cx="1814352" cy="0"/>
            </a:xfrm>
            <a:prstGeom prst="line">
              <a:avLst/>
            </a:prstGeom>
            <a:ln>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70EBF460-26EF-4C9C-AC60-A25BA894EFAC}"/>
                </a:ext>
              </a:extLst>
            </p:cNvPr>
            <p:cNvCxnSpPr/>
            <p:nvPr/>
          </p:nvCxnSpPr>
          <p:spPr>
            <a:xfrm flipV="1">
              <a:off x="1549610" y="2283180"/>
              <a:ext cx="0" cy="532615"/>
            </a:xfrm>
            <a:prstGeom prst="straightConnector1">
              <a:avLst/>
            </a:prstGeom>
            <a:ln>
              <a:solidFill>
                <a:srgbClr val="00B050"/>
              </a:solidFill>
              <a:prstDash val="dash"/>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D389F480-731B-4B5A-89BA-9E3A95706CDF}"/>
                </a:ext>
              </a:extLst>
            </p:cNvPr>
            <p:cNvSpPr txBox="1"/>
            <p:nvPr/>
          </p:nvSpPr>
          <p:spPr>
            <a:xfrm>
              <a:off x="1180027" y="2817611"/>
              <a:ext cx="1396371" cy="59935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563"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∆f=200MHz</a:t>
              </a:r>
            </a:p>
          </p:txBody>
        </p:sp>
        <p:cxnSp>
          <p:nvCxnSpPr>
            <p:cNvPr id="30" name="Straight Connector 29">
              <a:extLst>
                <a:ext uri="{FF2B5EF4-FFF2-40B4-BE49-F238E27FC236}">
                  <a16:creationId xmlns:a16="http://schemas.microsoft.com/office/drawing/2014/main" id="{61A21E27-904E-4502-9F75-F2624B099567}"/>
                </a:ext>
              </a:extLst>
            </p:cNvPr>
            <p:cNvCxnSpPr>
              <a:cxnSpLocks/>
            </p:cNvCxnSpPr>
            <p:nvPr/>
          </p:nvCxnSpPr>
          <p:spPr>
            <a:xfrm>
              <a:off x="3368678" y="2287688"/>
              <a:ext cx="0" cy="532615"/>
            </a:xfrm>
            <a:prstGeom prst="line">
              <a:avLst/>
            </a:prstGeom>
            <a:ln>
              <a:solidFill>
                <a:srgbClr val="00B050"/>
              </a:solidFill>
              <a:prstDash val="dash"/>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172C3048-8DD7-4E51-A7BD-A404B7703F0B}"/>
                </a:ext>
              </a:extLst>
            </p:cNvPr>
            <p:cNvSpPr txBox="1"/>
            <p:nvPr/>
          </p:nvSpPr>
          <p:spPr>
            <a:xfrm>
              <a:off x="2370939" y="2837528"/>
              <a:ext cx="1396371" cy="59935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563"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∆f=200MHz</a:t>
              </a:r>
            </a:p>
          </p:txBody>
        </p:sp>
      </p:grpSp>
      <p:sp>
        <p:nvSpPr>
          <p:cNvPr id="32" name="TextBox 31">
            <a:extLst>
              <a:ext uri="{FF2B5EF4-FFF2-40B4-BE49-F238E27FC236}">
                <a16:creationId xmlns:a16="http://schemas.microsoft.com/office/drawing/2014/main" id="{9C2EF76F-8BD9-4F67-B7B0-13784E3C3FDC}"/>
              </a:ext>
            </a:extLst>
          </p:cNvPr>
          <p:cNvSpPr txBox="1"/>
          <p:nvPr/>
        </p:nvSpPr>
        <p:spPr>
          <a:xfrm>
            <a:off x="6186938" y="1895035"/>
            <a:ext cx="2768415"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Frequency and time multiplexing available on every DAC (and ADC)</a:t>
            </a:r>
          </a:p>
        </p:txBody>
      </p:sp>
      <p:pic>
        <p:nvPicPr>
          <p:cNvPr id="36" name="Picture 35">
            <a:extLst>
              <a:ext uri="{FF2B5EF4-FFF2-40B4-BE49-F238E27FC236}">
                <a16:creationId xmlns:a16="http://schemas.microsoft.com/office/drawing/2014/main" id="{820C3EDC-3152-4BC9-B051-789B02A9C46C}"/>
              </a:ext>
            </a:extLst>
          </p:cNvPr>
          <p:cNvPicPr>
            <a:picLocks noChangeAspect="1"/>
          </p:cNvPicPr>
          <p:nvPr/>
        </p:nvPicPr>
        <p:blipFill>
          <a:blip r:embed="rId2"/>
          <a:stretch>
            <a:fillRect/>
          </a:stretch>
        </p:blipFill>
        <p:spPr>
          <a:xfrm>
            <a:off x="6122713" y="3421651"/>
            <a:ext cx="2655603" cy="1060192"/>
          </a:xfrm>
          <a:prstGeom prst="rect">
            <a:avLst/>
          </a:prstGeom>
        </p:spPr>
      </p:pic>
      <p:sp>
        <p:nvSpPr>
          <p:cNvPr id="2" name="TextBox 1">
            <a:extLst>
              <a:ext uri="{FF2B5EF4-FFF2-40B4-BE49-F238E27FC236}">
                <a16:creationId xmlns:a16="http://schemas.microsoft.com/office/drawing/2014/main" id="{2ABBC84A-A21D-4A12-9122-0C9E67FA2982}"/>
              </a:ext>
            </a:extLst>
          </p:cNvPr>
          <p:cNvSpPr txBox="1"/>
          <p:nvPr/>
        </p:nvSpPr>
        <p:spPr>
          <a:xfrm>
            <a:off x="6047304" y="976064"/>
            <a:ext cx="2908051"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Highly configurable to accommodate qubit types and number of channels</a:t>
            </a:r>
          </a:p>
        </p:txBody>
      </p:sp>
      <p:pic>
        <p:nvPicPr>
          <p:cNvPr id="38" name="Picture 37">
            <a:extLst>
              <a:ext uri="{FF2B5EF4-FFF2-40B4-BE49-F238E27FC236}">
                <a16:creationId xmlns:a16="http://schemas.microsoft.com/office/drawing/2014/main" id="{63E41906-C58B-1BCA-9A66-32245EF286BA}"/>
              </a:ext>
            </a:extLst>
          </p:cNvPr>
          <p:cNvPicPr>
            <a:picLocks noChangeAspect="1"/>
          </p:cNvPicPr>
          <p:nvPr/>
        </p:nvPicPr>
        <p:blipFill>
          <a:blip r:embed="rId3"/>
          <a:stretch>
            <a:fillRect/>
          </a:stretch>
        </p:blipFill>
        <p:spPr>
          <a:xfrm>
            <a:off x="611351" y="841744"/>
            <a:ext cx="4964733" cy="3029912"/>
          </a:xfrm>
          <a:prstGeom prst="rect">
            <a:avLst/>
          </a:prstGeom>
        </p:spPr>
      </p:pic>
      <p:sp>
        <p:nvSpPr>
          <p:cNvPr id="40" name="Content Placeholder 2">
            <a:extLst>
              <a:ext uri="{FF2B5EF4-FFF2-40B4-BE49-F238E27FC236}">
                <a16:creationId xmlns:a16="http://schemas.microsoft.com/office/drawing/2014/main" id="{C0689D4F-3E0B-3080-1A14-F442DD1F6C29}"/>
              </a:ext>
            </a:extLst>
          </p:cNvPr>
          <p:cNvSpPr>
            <a:spLocks noGrp="1"/>
          </p:cNvSpPr>
          <p:nvPr>
            <p:ph idx="1"/>
          </p:nvPr>
        </p:nvSpPr>
        <p:spPr>
          <a:xfrm>
            <a:off x="361334" y="3879476"/>
            <a:ext cx="5464765" cy="2399843"/>
          </a:xfrm>
        </p:spPr>
        <p:txBody>
          <a:bodyPr/>
          <a:lstStyle/>
          <a:p>
            <a:pPr>
              <a:spcAft>
                <a:spcPts val="600"/>
              </a:spcAft>
            </a:pPr>
            <a:r>
              <a:rPr lang="en-US" sz="1400" dirty="0" err="1">
                <a:solidFill>
                  <a:srgbClr val="004C97"/>
                </a:solidFill>
              </a:rPr>
              <a:t>tPROC</a:t>
            </a:r>
            <a:r>
              <a:rPr lang="en-US" sz="1400" dirty="0">
                <a:solidFill>
                  <a:srgbClr val="004C97"/>
                </a:solidFill>
              </a:rPr>
              <a:t> (custom RISC processor in logic at 500MHz clock).</a:t>
            </a:r>
          </a:p>
          <a:p>
            <a:pPr>
              <a:spcAft>
                <a:spcPts val="600"/>
              </a:spcAft>
            </a:pPr>
            <a:r>
              <a:rPr lang="en-US" sz="1400" dirty="0">
                <a:solidFill>
                  <a:srgbClr val="004C97"/>
                </a:solidFill>
              </a:rPr>
              <a:t>Signal generators for multiplexed readout and control.</a:t>
            </a:r>
          </a:p>
          <a:p>
            <a:pPr>
              <a:spcAft>
                <a:spcPts val="600"/>
              </a:spcAft>
            </a:pPr>
            <a:r>
              <a:rPr lang="en-US" sz="1400" dirty="0">
                <a:solidFill>
                  <a:srgbClr val="004C97"/>
                </a:solidFill>
              </a:rPr>
              <a:t>Input channel multiplexed readout, data filtering, signal processing, buffering.</a:t>
            </a:r>
          </a:p>
          <a:p>
            <a:pPr>
              <a:spcAft>
                <a:spcPts val="600"/>
              </a:spcAft>
            </a:pPr>
            <a:r>
              <a:rPr lang="en-US" sz="1400" dirty="0">
                <a:solidFill>
                  <a:srgbClr val="004C97"/>
                </a:solidFill>
              </a:rPr>
              <a:t>Trigger (marker) generation/detection.</a:t>
            </a:r>
          </a:p>
          <a:p>
            <a:pPr>
              <a:spcAft>
                <a:spcPts val="600"/>
              </a:spcAft>
            </a:pPr>
            <a:r>
              <a:rPr lang="en-US" sz="1400" dirty="0">
                <a:solidFill>
                  <a:srgbClr val="004C97"/>
                </a:solidFill>
              </a:rPr>
              <a:t>Multi board synchronization.</a:t>
            </a:r>
          </a:p>
          <a:p>
            <a:pPr>
              <a:spcAft>
                <a:spcPts val="600"/>
              </a:spcAft>
            </a:pPr>
            <a:r>
              <a:rPr lang="en-US" sz="1400" dirty="0">
                <a:solidFill>
                  <a:srgbClr val="004C97"/>
                </a:solidFill>
              </a:rPr>
              <a:t>Total 50 channels (Out, In, Bias, Trigger) per board.</a:t>
            </a:r>
          </a:p>
          <a:p>
            <a:pPr>
              <a:spcAft>
                <a:spcPts val="600"/>
              </a:spcAft>
            </a:pPr>
            <a:r>
              <a:rPr lang="en-US" sz="1400" dirty="0">
                <a:solidFill>
                  <a:srgbClr val="004C97"/>
                </a:solidFill>
              </a:rPr>
              <a:t>Scalable to 10,000+ channels. </a:t>
            </a:r>
          </a:p>
          <a:p>
            <a:pPr>
              <a:spcAft>
                <a:spcPts val="600"/>
              </a:spcAft>
            </a:pPr>
            <a:endParaRPr lang="en-US" sz="1400" dirty="0"/>
          </a:p>
        </p:txBody>
      </p:sp>
      <p:pic>
        <p:nvPicPr>
          <p:cNvPr id="37" name="Picture 36">
            <a:extLst>
              <a:ext uri="{FF2B5EF4-FFF2-40B4-BE49-F238E27FC236}">
                <a16:creationId xmlns:a16="http://schemas.microsoft.com/office/drawing/2014/main" id="{2022A3A0-F1A6-3B56-0C72-0EAE85E35070}"/>
              </a:ext>
            </a:extLst>
          </p:cNvPr>
          <p:cNvPicPr>
            <a:picLocks noChangeAspect="1"/>
          </p:cNvPicPr>
          <p:nvPr/>
        </p:nvPicPr>
        <p:blipFill>
          <a:blip r:embed="rId4"/>
          <a:stretch>
            <a:fillRect/>
          </a:stretch>
        </p:blipFill>
        <p:spPr>
          <a:xfrm>
            <a:off x="6877958" y="6040472"/>
            <a:ext cx="2038805" cy="565187"/>
          </a:xfrm>
          <a:prstGeom prst="rect">
            <a:avLst/>
          </a:prstGeom>
        </p:spPr>
      </p:pic>
      <p:pic>
        <p:nvPicPr>
          <p:cNvPr id="39" name="Picture 38">
            <a:extLst>
              <a:ext uri="{FF2B5EF4-FFF2-40B4-BE49-F238E27FC236}">
                <a16:creationId xmlns:a16="http://schemas.microsoft.com/office/drawing/2014/main" id="{CD827528-054B-D18C-92C3-53ABCE0246BC}"/>
              </a:ext>
            </a:extLst>
          </p:cNvPr>
          <p:cNvPicPr>
            <a:picLocks noChangeAspect="1"/>
          </p:cNvPicPr>
          <p:nvPr/>
        </p:nvPicPr>
        <p:blipFill>
          <a:blip r:embed="rId4"/>
          <a:stretch>
            <a:fillRect/>
          </a:stretch>
        </p:blipFill>
        <p:spPr>
          <a:xfrm>
            <a:off x="6887712" y="5757878"/>
            <a:ext cx="2038805" cy="565187"/>
          </a:xfrm>
          <a:prstGeom prst="rect">
            <a:avLst/>
          </a:prstGeom>
        </p:spPr>
      </p:pic>
      <p:pic>
        <p:nvPicPr>
          <p:cNvPr id="41" name="Picture 40">
            <a:extLst>
              <a:ext uri="{FF2B5EF4-FFF2-40B4-BE49-F238E27FC236}">
                <a16:creationId xmlns:a16="http://schemas.microsoft.com/office/drawing/2014/main" id="{1FA099C4-CBC2-09AE-90AC-D6FB230C14CF}"/>
              </a:ext>
            </a:extLst>
          </p:cNvPr>
          <p:cNvPicPr>
            <a:picLocks noChangeAspect="1"/>
          </p:cNvPicPr>
          <p:nvPr/>
        </p:nvPicPr>
        <p:blipFill>
          <a:blip r:embed="rId4"/>
          <a:stretch>
            <a:fillRect/>
          </a:stretch>
        </p:blipFill>
        <p:spPr>
          <a:xfrm>
            <a:off x="6887942" y="5472667"/>
            <a:ext cx="2038805" cy="565187"/>
          </a:xfrm>
          <a:prstGeom prst="rect">
            <a:avLst/>
          </a:prstGeom>
        </p:spPr>
      </p:pic>
      <p:pic>
        <p:nvPicPr>
          <p:cNvPr id="42" name="Picture 41">
            <a:extLst>
              <a:ext uri="{FF2B5EF4-FFF2-40B4-BE49-F238E27FC236}">
                <a16:creationId xmlns:a16="http://schemas.microsoft.com/office/drawing/2014/main" id="{4D90F76E-1602-80FA-2CF3-8F61DC625A4F}"/>
              </a:ext>
            </a:extLst>
          </p:cNvPr>
          <p:cNvPicPr>
            <a:picLocks noChangeAspect="1"/>
          </p:cNvPicPr>
          <p:nvPr/>
        </p:nvPicPr>
        <p:blipFill>
          <a:blip r:embed="rId4"/>
          <a:stretch>
            <a:fillRect/>
          </a:stretch>
        </p:blipFill>
        <p:spPr>
          <a:xfrm>
            <a:off x="6888171" y="5217496"/>
            <a:ext cx="2038805" cy="565187"/>
          </a:xfrm>
          <a:prstGeom prst="rect">
            <a:avLst/>
          </a:prstGeom>
        </p:spPr>
      </p:pic>
      <p:pic>
        <p:nvPicPr>
          <p:cNvPr id="43" name="Picture 42">
            <a:extLst>
              <a:ext uri="{FF2B5EF4-FFF2-40B4-BE49-F238E27FC236}">
                <a16:creationId xmlns:a16="http://schemas.microsoft.com/office/drawing/2014/main" id="{44D3B8DE-8DA6-B0A8-3150-6C488A74E066}"/>
              </a:ext>
            </a:extLst>
          </p:cNvPr>
          <p:cNvPicPr>
            <a:picLocks noChangeAspect="1"/>
          </p:cNvPicPr>
          <p:nvPr/>
        </p:nvPicPr>
        <p:blipFill>
          <a:blip r:embed="rId4"/>
          <a:stretch>
            <a:fillRect/>
          </a:stretch>
        </p:blipFill>
        <p:spPr>
          <a:xfrm>
            <a:off x="6891958" y="4963960"/>
            <a:ext cx="2038805" cy="565187"/>
          </a:xfrm>
          <a:prstGeom prst="rect">
            <a:avLst/>
          </a:prstGeom>
        </p:spPr>
      </p:pic>
      <p:sp>
        <p:nvSpPr>
          <p:cNvPr id="44" name="TextBox 43">
            <a:extLst>
              <a:ext uri="{FF2B5EF4-FFF2-40B4-BE49-F238E27FC236}">
                <a16:creationId xmlns:a16="http://schemas.microsoft.com/office/drawing/2014/main" id="{D8841A07-E9F4-1D0F-3678-79AC391F939C}"/>
              </a:ext>
            </a:extLst>
          </p:cNvPr>
          <p:cNvSpPr txBox="1"/>
          <p:nvPr/>
        </p:nvSpPr>
        <p:spPr>
          <a:xfrm>
            <a:off x="6809370" y="4633733"/>
            <a:ext cx="2175980" cy="369332"/>
          </a:xfrm>
          <a:prstGeom prst="rect">
            <a:avLst/>
          </a:prstGeom>
          <a:noFill/>
        </p:spPr>
        <p:txBody>
          <a:bodyPr wrap="none" rtlCol="0">
            <a:spAutoFit/>
          </a:bodyPr>
          <a:lstStyle/>
          <a:p>
            <a:pPr defTabSz="914400" fontAlgn="auto">
              <a:spcBef>
                <a:spcPts val="0"/>
              </a:spcBef>
              <a:spcAft>
                <a:spcPts val="0"/>
              </a:spcAft>
            </a:pPr>
            <a:r>
              <a:rPr lang="en-US" sz="1800" b="1" dirty="0">
                <a:solidFill>
                  <a:srgbClr val="7030A0"/>
                </a:solidFill>
                <a:latin typeface="Calibri" panose="020F0502020204030204"/>
                <a:ea typeface="+mn-ea"/>
              </a:rPr>
              <a:t>Multi board stack-up</a:t>
            </a:r>
          </a:p>
        </p:txBody>
      </p:sp>
      <p:sp>
        <p:nvSpPr>
          <p:cNvPr id="45" name="Footer Placeholder 4">
            <a:extLst>
              <a:ext uri="{FF2B5EF4-FFF2-40B4-BE49-F238E27FC236}">
                <a16:creationId xmlns:a16="http://schemas.microsoft.com/office/drawing/2014/main" id="{824EA48F-4C70-4E78-FA26-655014FFD19C}"/>
              </a:ext>
            </a:extLst>
          </p:cNvPr>
          <p:cNvSpPr txBox="1">
            <a:spLocks/>
          </p:cNvSpPr>
          <p:nvPr/>
        </p:nvSpPr>
        <p:spPr bwMode="auto">
          <a:xfrm>
            <a:off x="806450" y="6515100"/>
            <a:ext cx="5373688" cy="241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algn="ctr"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1pPr>
            <a:lvl2pPr marL="742950" indent="-28575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11430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6002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20574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75871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A7C19-63A1-A236-A0AF-97614AAFC5C4}"/>
              </a:ext>
            </a:extLst>
          </p:cNvPr>
          <p:cNvSpPr>
            <a:spLocks noGrp="1"/>
          </p:cNvSpPr>
          <p:nvPr>
            <p:ph type="title"/>
          </p:nvPr>
        </p:nvSpPr>
        <p:spPr/>
        <p:txBody>
          <a:bodyPr/>
          <a:lstStyle/>
          <a:p>
            <a:r>
              <a:rPr lang="en-US" dirty="0"/>
              <a:t>QICK software</a:t>
            </a:r>
          </a:p>
        </p:txBody>
      </p:sp>
      <p:sp>
        <p:nvSpPr>
          <p:cNvPr id="3" name="Content Placeholder 2">
            <a:extLst>
              <a:ext uri="{FF2B5EF4-FFF2-40B4-BE49-F238E27FC236}">
                <a16:creationId xmlns:a16="http://schemas.microsoft.com/office/drawing/2014/main" id="{15FF20B1-16A2-79AB-A5A2-83D7E45460AC}"/>
              </a:ext>
            </a:extLst>
          </p:cNvPr>
          <p:cNvSpPr>
            <a:spLocks noGrp="1"/>
          </p:cNvSpPr>
          <p:nvPr>
            <p:ph idx="1"/>
          </p:nvPr>
        </p:nvSpPr>
        <p:spPr>
          <a:xfrm>
            <a:off x="228600" y="4270624"/>
            <a:ext cx="8672513" cy="1760289"/>
          </a:xfrm>
        </p:spPr>
        <p:txBody>
          <a:bodyPr/>
          <a:lstStyle/>
          <a:p>
            <a:r>
              <a:rPr lang="en-US" sz="1600" dirty="0"/>
              <a:t>QICK software developed using the PYNQ for ZYNQ AMD platform.</a:t>
            </a:r>
          </a:p>
          <a:p>
            <a:r>
              <a:rPr lang="en-US" sz="1600" dirty="0"/>
              <a:t>PYNQ is an optimized low level platform (drivers) to communicate the </a:t>
            </a:r>
            <a:r>
              <a:rPr lang="en-US" sz="1600" dirty="0" err="1"/>
              <a:t>RFSoC</a:t>
            </a:r>
            <a:r>
              <a:rPr lang="en-US" sz="1600" dirty="0"/>
              <a:t> PS and PL.</a:t>
            </a:r>
          </a:p>
          <a:p>
            <a:r>
              <a:rPr lang="en-US" sz="1600" dirty="0"/>
              <a:t>QICK software in python defines classes and methods to operate QICK firmware and hardware in a user friendly and time efficient way.</a:t>
            </a:r>
          </a:p>
          <a:p>
            <a:r>
              <a:rPr lang="en-US" sz="1600" dirty="0">
                <a:solidFill>
                  <a:srgbClr val="00B050"/>
                </a:solidFill>
                <a:hlinkClick r:id="rId2"/>
              </a:rPr>
              <a:t>https://github.com/openquantumhardware</a:t>
            </a:r>
            <a:endParaRPr lang="en-US" sz="1600" dirty="0"/>
          </a:p>
        </p:txBody>
      </p:sp>
      <p:sp>
        <p:nvSpPr>
          <p:cNvPr id="4" name="Date Placeholder 3">
            <a:extLst>
              <a:ext uri="{FF2B5EF4-FFF2-40B4-BE49-F238E27FC236}">
                <a16:creationId xmlns:a16="http://schemas.microsoft.com/office/drawing/2014/main" id="{75DAF445-12C5-5EC7-59A2-68A6685CE2EE}"/>
              </a:ext>
            </a:extLst>
          </p:cNvPr>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0889BEA-2B91-403F-ADA4-053DEE04721E}" type="datetime1">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11/16/2023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6" name="Slide Number Placeholder 5">
            <a:extLst>
              <a:ext uri="{FF2B5EF4-FFF2-40B4-BE49-F238E27FC236}">
                <a16:creationId xmlns:a16="http://schemas.microsoft.com/office/drawing/2014/main" id="{8029A472-1A85-AEDD-3C58-B4ECA99BC70A}"/>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2E9C158-AEF1-41A2-A6CE-6F0BAB305EFD}" type="slidenum">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pic>
        <p:nvPicPr>
          <p:cNvPr id="7" name="Picture 6">
            <a:extLst>
              <a:ext uri="{FF2B5EF4-FFF2-40B4-BE49-F238E27FC236}">
                <a16:creationId xmlns:a16="http://schemas.microsoft.com/office/drawing/2014/main" id="{8FFB8AFC-5A44-643F-3A07-90374384294F}"/>
              </a:ext>
            </a:extLst>
          </p:cNvPr>
          <p:cNvPicPr>
            <a:picLocks noChangeAspect="1"/>
          </p:cNvPicPr>
          <p:nvPr/>
        </p:nvPicPr>
        <p:blipFill>
          <a:blip r:embed="rId3"/>
          <a:stretch>
            <a:fillRect/>
          </a:stretch>
        </p:blipFill>
        <p:spPr>
          <a:xfrm>
            <a:off x="676275" y="953555"/>
            <a:ext cx="1215088" cy="3046158"/>
          </a:xfrm>
          <a:prstGeom prst="rect">
            <a:avLst/>
          </a:prstGeom>
        </p:spPr>
      </p:pic>
      <p:pic>
        <p:nvPicPr>
          <p:cNvPr id="9" name="Picture 8">
            <a:extLst>
              <a:ext uri="{FF2B5EF4-FFF2-40B4-BE49-F238E27FC236}">
                <a16:creationId xmlns:a16="http://schemas.microsoft.com/office/drawing/2014/main" id="{DFBF143C-BF09-7DC4-72B7-43FADE22CC37}"/>
              </a:ext>
            </a:extLst>
          </p:cNvPr>
          <p:cNvPicPr>
            <a:picLocks noChangeAspect="1"/>
          </p:cNvPicPr>
          <p:nvPr/>
        </p:nvPicPr>
        <p:blipFill>
          <a:blip r:embed="rId4"/>
          <a:stretch>
            <a:fillRect/>
          </a:stretch>
        </p:blipFill>
        <p:spPr>
          <a:xfrm>
            <a:off x="1954306" y="1016314"/>
            <a:ext cx="7189693" cy="2983399"/>
          </a:xfrm>
          <a:prstGeom prst="rect">
            <a:avLst/>
          </a:prstGeom>
        </p:spPr>
      </p:pic>
      <p:sp>
        <p:nvSpPr>
          <p:cNvPr id="10" name="TextBox 9">
            <a:extLst>
              <a:ext uri="{FF2B5EF4-FFF2-40B4-BE49-F238E27FC236}">
                <a16:creationId xmlns:a16="http://schemas.microsoft.com/office/drawing/2014/main" id="{667784A9-8FE6-82C9-9843-137B81408A20}"/>
              </a:ext>
            </a:extLst>
          </p:cNvPr>
          <p:cNvSpPr txBox="1"/>
          <p:nvPr/>
        </p:nvSpPr>
        <p:spPr>
          <a:xfrm>
            <a:off x="1954307" y="2321859"/>
            <a:ext cx="2617694" cy="116955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PYNQ is an open-source project from AMD</a:t>
            </a:r>
            <a:r>
              <a:rPr kumimoji="0" lang="en-US" sz="1400" b="0" i="0" u="none" strike="noStrike" kern="1200" cap="none" spc="0" normalizeH="0" baseline="0" noProof="0" dirty="0">
                <a:ln>
                  <a:noFill/>
                </a:ln>
                <a:solidFill>
                  <a:srgbClr val="545454"/>
                </a:solidFill>
                <a:effectLst/>
                <a:uLnTx/>
                <a:uFillTx/>
                <a:latin typeface="arial" panose="020B0604020202020204" pitchFamily="34" charset="0"/>
                <a:ea typeface="Geneva" pitchFamily="121" charset="-128"/>
                <a:cs typeface="+mn-cs"/>
              </a:rPr>
              <a:t>®</a:t>
            </a:r>
            <a:r>
              <a:rPr kumimoji="0" lang="en-US" sz="14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 that makes it easier to use </a:t>
            </a:r>
            <a:r>
              <a:rPr kumimoji="0" lang="en-US" sz="1400" b="0" i="1"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Adaptive Computing</a:t>
            </a:r>
            <a:r>
              <a:rPr kumimoji="0" lang="en-US" sz="14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 platforms.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endParaRPr>
          </a:p>
        </p:txBody>
      </p:sp>
      <p:sp>
        <p:nvSpPr>
          <p:cNvPr id="8" name="Footer Placeholder 4">
            <a:extLst>
              <a:ext uri="{FF2B5EF4-FFF2-40B4-BE49-F238E27FC236}">
                <a16:creationId xmlns:a16="http://schemas.microsoft.com/office/drawing/2014/main" id="{EB9E474D-59E6-DFB8-70AE-ECDEAC909740}"/>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674736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50885-6F34-3716-8C1A-7889978A8600}"/>
              </a:ext>
            </a:extLst>
          </p:cNvPr>
          <p:cNvSpPr>
            <a:spLocks noGrp="1"/>
          </p:cNvSpPr>
          <p:nvPr>
            <p:ph type="title"/>
          </p:nvPr>
        </p:nvSpPr>
        <p:spPr>
          <a:xfrm>
            <a:off x="228600" y="103664"/>
            <a:ext cx="8686800" cy="455195"/>
          </a:xfrm>
        </p:spPr>
        <p:txBody>
          <a:bodyPr/>
          <a:lstStyle/>
          <a:p>
            <a:r>
              <a:rPr lang="en-US" sz="2200" dirty="0"/>
              <a:t>What can you do with QICK?</a:t>
            </a:r>
          </a:p>
        </p:txBody>
      </p:sp>
      <p:sp>
        <p:nvSpPr>
          <p:cNvPr id="3" name="Content Placeholder 2">
            <a:extLst>
              <a:ext uri="{FF2B5EF4-FFF2-40B4-BE49-F238E27FC236}">
                <a16:creationId xmlns:a16="http://schemas.microsoft.com/office/drawing/2014/main" id="{166E0E89-124D-8CB6-A70C-FC9033D82012}"/>
              </a:ext>
            </a:extLst>
          </p:cNvPr>
          <p:cNvSpPr>
            <a:spLocks noGrp="1"/>
          </p:cNvSpPr>
          <p:nvPr>
            <p:ph idx="1"/>
          </p:nvPr>
        </p:nvSpPr>
        <p:spPr/>
        <p:txBody>
          <a:bodyPr/>
          <a:lstStyle/>
          <a:p>
            <a:r>
              <a:rPr lang="en-US" sz="1800" dirty="0"/>
              <a:t>Directly interface to a single or multi-qubit QPU or sensor: control and readout.</a:t>
            </a:r>
          </a:p>
          <a:p>
            <a:r>
              <a:rPr lang="en-US" sz="1800" dirty="0"/>
              <a:t>Frequency multiplex control and readout channels as needed. </a:t>
            </a:r>
          </a:p>
          <a:p>
            <a:pPr lvl="1"/>
            <a:r>
              <a:rPr lang="en-US" sz="1600" dirty="0">
                <a:solidFill>
                  <a:srgbClr val="7030A0"/>
                </a:solidFill>
              </a:rPr>
              <a:t>No </a:t>
            </a:r>
            <a:r>
              <a:rPr lang="en-US" sz="1600" dirty="0" err="1">
                <a:solidFill>
                  <a:srgbClr val="7030A0"/>
                </a:solidFill>
              </a:rPr>
              <a:t>muxing</a:t>
            </a:r>
            <a:r>
              <a:rPr lang="en-US" sz="1600" dirty="0">
                <a:solidFill>
                  <a:srgbClr val="7030A0"/>
                </a:solidFill>
              </a:rPr>
              <a:t> is also ok.</a:t>
            </a:r>
          </a:p>
          <a:p>
            <a:r>
              <a:rPr lang="en-US" sz="1800" dirty="0"/>
              <a:t>Time sync pulses and signals on and across boards. </a:t>
            </a:r>
          </a:p>
          <a:p>
            <a:pPr lvl="1"/>
            <a:r>
              <a:rPr lang="en-US" sz="1600" dirty="0">
                <a:solidFill>
                  <a:srgbClr val="7030A0"/>
                </a:solidFill>
              </a:rPr>
              <a:t>All running locked to an 80 fs jitter PLL.</a:t>
            </a:r>
          </a:p>
          <a:p>
            <a:r>
              <a:rPr lang="en-US" sz="1800" dirty="0"/>
              <a:t>Waveforms are parametric, no need to upload more than one type of complex envelope (template).</a:t>
            </a:r>
          </a:p>
          <a:p>
            <a:pPr lvl="1"/>
            <a:r>
              <a:rPr lang="en-US" sz="1600" dirty="0">
                <a:solidFill>
                  <a:srgbClr val="7030A0"/>
                </a:solidFill>
              </a:rPr>
              <a:t>Typical complex envelopes: Gaussian, DRAG, triangular, soft square, AWG, etc.</a:t>
            </a:r>
          </a:p>
          <a:p>
            <a:r>
              <a:rPr lang="en-US" sz="1800" dirty="0"/>
              <a:t>Up to 10GHz carrier frequencies generated in digital domain.</a:t>
            </a:r>
          </a:p>
          <a:p>
            <a:pPr lvl="1"/>
            <a:r>
              <a:rPr lang="en-US" sz="1600" dirty="0">
                <a:solidFill>
                  <a:srgbClr val="7030A0"/>
                </a:solidFill>
              </a:rPr>
              <a:t>No need of analog I-Q mixers nor periodic fancy calibrations.</a:t>
            </a:r>
          </a:p>
          <a:p>
            <a:r>
              <a:rPr lang="en-US" sz="1800" dirty="0"/>
              <a:t>Large (8GB) memory for AI or Optimal control AWG waveforms, or for long data acquisition buffering.</a:t>
            </a:r>
          </a:p>
          <a:p>
            <a:r>
              <a:rPr lang="en-US" sz="1800" dirty="0"/>
              <a:t>Trigger or be triggered by other instrumentation.</a:t>
            </a:r>
          </a:p>
          <a:p>
            <a:r>
              <a:rPr lang="en-US" sz="1800" dirty="0"/>
              <a:t>Couple to AWS cloud (</a:t>
            </a:r>
            <a:r>
              <a:rPr lang="en-US" sz="1800" dirty="0" err="1"/>
              <a:t>SideQick</a:t>
            </a:r>
            <a:r>
              <a:rPr lang="en-US" sz="1800" dirty="0"/>
              <a:t>) or interface to high level open software.</a:t>
            </a:r>
          </a:p>
          <a:p>
            <a:r>
              <a:rPr lang="en-US" sz="1800" dirty="0" err="1"/>
              <a:t>Qibo</a:t>
            </a:r>
            <a:r>
              <a:rPr lang="en-US" sz="1800" dirty="0"/>
              <a:t> included QICK as a backend. </a:t>
            </a:r>
            <a:r>
              <a:rPr lang="en-US" sz="1400" dirty="0"/>
              <a:t>(</a:t>
            </a:r>
            <a:r>
              <a:rPr lang="en-US" sz="1400" dirty="0" err="1"/>
              <a:t>Qibo</a:t>
            </a:r>
            <a:r>
              <a:rPr lang="en-US" sz="1400" dirty="0"/>
              <a:t> paper: </a:t>
            </a:r>
            <a:r>
              <a:rPr lang="en-US" sz="1400" dirty="0">
                <a:hlinkClick r:id="rId2"/>
              </a:rPr>
              <a:t>https://arxiv.org/pdf/2009.01845.pdf</a:t>
            </a:r>
            <a:r>
              <a:rPr lang="en-US" sz="1400" dirty="0"/>
              <a:t>)</a:t>
            </a:r>
          </a:p>
          <a:p>
            <a:endParaRPr lang="en-US" sz="1800" dirty="0"/>
          </a:p>
          <a:p>
            <a:endParaRPr lang="en-US" sz="1800" dirty="0"/>
          </a:p>
        </p:txBody>
      </p:sp>
      <p:sp>
        <p:nvSpPr>
          <p:cNvPr id="4" name="Date Placeholder 3">
            <a:extLst>
              <a:ext uri="{FF2B5EF4-FFF2-40B4-BE49-F238E27FC236}">
                <a16:creationId xmlns:a16="http://schemas.microsoft.com/office/drawing/2014/main" id="{F1051324-A62A-6146-DBD8-F4A57DF1AF7A}"/>
              </a:ext>
            </a:extLst>
          </p:cNvPr>
          <p:cNvSpPr>
            <a:spLocks noGrp="1"/>
          </p:cNvSpPr>
          <p:nvPr>
            <p:ph type="dt" sz="half" idx="10"/>
          </p:nvPr>
        </p:nvSpPr>
        <p:spPr/>
        <p:txBody>
          <a:bodyPr/>
          <a:lstStyle/>
          <a:p>
            <a:fld id="{50889BEA-2B91-403F-ADA4-053DEE04721E}" type="datetime1">
              <a:rPr lang="en-US" altLang="en-US" smtClean="0"/>
              <a:pPr/>
              <a:t>11/16/2023</a:t>
            </a:fld>
            <a:endParaRPr lang="en-US" altLang="en-US"/>
          </a:p>
        </p:txBody>
      </p:sp>
      <p:sp>
        <p:nvSpPr>
          <p:cNvPr id="6" name="Slide Number Placeholder 5">
            <a:extLst>
              <a:ext uri="{FF2B5EF4-FFF2-40B4-BE49-F238E27FC236}">
                <a16:creationId xmlns:a16="http://schemas.microsoft.com/office/drawing/2014/main" id="{3FC4AE6A-D18C-F643-FCFF-0C30D4DD0C7E}"/>
              </a:ext>
            </a:extLst>
          </p:cNvPr>
          <p:cNvSpPr>
            <a:spLocks noGrp="1"/>
          </p:cNvSpPr>
          <p:nvPr>
            <p:ph type="sldNum" sz="quarter" idx="12"/>
          </p:nvPr>
        </p:nvSpPr>
        <p:spPr/>
        <p:txBody>
          <a:bodyPr/>
          <a:lstStyle/>
          <a:p>
            <a:fld id="{52E9C158-AEF1-41A2-A6CE-6F0BAB305EFD}" type="slidenum">
              <a:rPr lang="en-US" altLang="en-US" smtClean="0"/>
              <a:pPr/>
              <a:t>8</a:t>
            </a:fld>
            <a:endParaRPr lang="en-US" altLang="en-US"/>
          </a:p>
        </p:txBody>
      </p:sp>
      <p:sp>
        <p:nvSpPr>
          <p:cNvPr id="7" name="Footer Placeholder 4">
            <a:extLst>
              <a:ext uri="{FF2B5EF4-FFF2-40B4-BE49-F238E27FC236}">
                <a16:creationId xmlns:a16="http://schemas.microsoft.com/office/drawing/2014/main" id="{21B8A452-7735-2A21-DDDF-F5C3D4640B55}"/>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745844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1C4FD-F969-3486-4850-2BBC0D011346}"/>
              </a:ext>
            </a:extLst>
          </p:cNvPr>
          <p:cNvSpPr>
            <a:spLocks noGrp="1"/>
          </p:cNvSpPr>
          <p:nvPr>
            <p:ph type="title"/>
          </p:nvPr>
        </p:nvSpPr>
        <p:spPr>
          <a:xfrm>
            <a:off x="228600" y="103664"/>
            <a:ext cx="8555182" cy="641739"/>
          </a:xfrm>
        </p:spPr>
        <p:txBody>
          <a:bodyPr/>
          <a:lstStyle/>
          <a:p>
            <a:r>
              <a:rPr lang="en-US" dirty="0"/>
              <a:t>QICK: 32 analog + 32 digital channels in one box</a:t>
            </a:r>
          </a:p>
        </p:txBody>
      </p:sp>
      <p:sp>
        <p:nvSpPr>
          <p:cNvPr id="4" name="Date Placeholder 3">
            <a:extLst>
              <a:ext uri="{FF2B5EF4-FFF2-40B4-BE49-F238E27FC236}">
                <a16:creationId xmlns:a16="http://schemas.microsoft.com/office/drawing/2014/main" id="{4073CD69-8C8A-1909-99D1-52FA4F5756E0}"/>
              </a:ext>
            </a:extLst>
          </p:cNvPr>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0889BEA-2B91-403F-ADA4-053DEE04721E}" type="datetime1">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11/16/2023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5" name="Footer Placeholder 4">
            <a:extLst>
              <a:ext uri="{FF2B5EF4-FFF2-40B4-BE49-F238E27FC236}">
                <a16:creationId xmlns:a16="http://schemas.microsoft.com/office/drawing/2014/main" id="{1BA873B3-CCBC-48F9-AAD2-BCC063E9AC87}"/>
              </a:ext>
            </a:extLst>
          </p:cNvPr>
          <p:cNvSpPr>
            <a:spLocks noGrp="1"/>
          </p:cNvSpPr>
          <p:nvPr>
            <p:ph type="ft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Presenter | Presentation Title</a:t>
            </a:r>
            <a:endParaRPr kumimoji="0" lang="en-US" sz="12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FABE251E-3800-90CB-C61E-58A385D9F777}"/>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2E9C158-AEF1-41A2-A6CE-6F0BAB305EFD}" type="slidenum">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pic>
        <p:nvPicPr>
          <p:cNvPr id="14" name="Picture 13">
            <a:extLst>
              <a:ext uri="{FF2B5EF4-FFF2-40B4-BE49-F238E27FC236}">
                <a16:creationId xmlns:a16="http://schemas.microsoft.com/office/drawing/2014/main" id="{A8C8B751-8693-6930-63E1-9D74AA02F520}"/>
              </a:ext>
            </a:extLst>
          </p:cNvPr>
          <p:cNvPicPr>
            <a:picLocks noChangeAspect="1"/>
          </p:cNvPicPr>
          <p:nvPr/>
        </p:nvPicPr>
        <p:blipFill>
          <a:blip r:embed="rId2"/>
          <a:stretch>
            <a:fillRect/>
          </a:stretch>
        </p:blipFill>
        <p:spPr>
          <a:xfrm>
            <a:off x="212433" y="891233"/>
            <a:ext cx="8663709" cy="1730100"/>
          </a:xfrm>
          <a:prstGeom prst="rect">
            <a:avLst/>
          </a:prstGeom>
        </p:spPr>
      </p:pic>
      <p:pic>
        <p:nvPicPr>
          <p:cNvPr id="21" name="Picture 20">
            <a:extLst>
              <a:ext uri="{FF2B5EF4-FFF2-40B4-BE49-F238E27FC236}">
                <a16:creationId xmlns:a16="http://schemas.microsoft.com/office/drawing/2014/main" id="{6F752EDE-21FF-8FA7-9FB7-9FD6E432E84D}"/>
              </a:ext>
            </a:extLst>
          </p:cNvPr>
          <p:cNvPicPr>
            <a:picLocks noChangeAspect="1"/>
          </p:cNvPicPr>
          <p:nvPr/>
        </p:nvPicPr>
        <p:blipFill>
          <a:blip r:embed="rId3"/>
          <a:stretch>
            <a:fillRect/>
          </a:stretch>
        </p:blipFill>
        <p:spPr>
          <a:xfrm>
            <a:off x="68845" y="2694988"/>
            <a:ext cx="2549499" cy="3410247"/>
          </a:xfrm>
          <a:prstGeom prst="rect">
            <a:avLst/>
          </a:prstGeom>
        </p:spPr>
      </p:pic>
      <p:sp>
        <p:nvSpPr>
          <p:cNvPr id="22" name="Content Placeholder 2">
            <a:extLst>
              <a:ext uri="{FF2B5EF4-FFF2-40B4-BE49-F238E27FC236}">
                <a16:creationId xmlns:a16="http://schemas.microsoft.com/office/drawing/2014/main" id="{E2A02E93-E36A-47D7-4B74-53EB2A4E7FE6}"/>
              </a:ext>
            </a:extLst>
          </p:cNvPr>
          <p:cNvSpPr>
            <a:spLocks noGrp="1"/>
          </p:cNvSpPr>
          <p:nvPr>
            <p:ph idx="1"/>
          </p:nvPr>
        </p:nvSpPr>
        <p:spPr>
          <a:xfrm>
            <a:off x="2826327" y="2830296"/>
            <a:ext cx="6074786" cy="3410247"/>
          </a:xfrm>
        </p:spPr>
        <p:txBody>
          <a:bodyPr/>
          <a:lstStyle/>
          <a:p>
            <a:r>
              <a:rPr lang="en-US" sz="1600" dirty="0"/>
              <a:t>16 DAC outputs from DC to 10GHz all digital mixers.</a:t>
            </a:r>
          </a:p>
          <a:p>
            <a:pPr lvl="1"/>
            <a:r>
              <a:rPr lang="en-US" sz="1400" dirty="0">
                <a:solidFill>
                  <a:srgbClr val="7030A0"/>
                </a:solidFill>
              </a:rPr>
              <a:t>This is critical need for quantum. =&gt; Better experiments.</a:t>
            </a:r>
          </a:p>
          <a:p>
            <a:pPr lvl="1"/>
            <a:r>
              <a:rPr lang="en-US" sz="1400" dirty="0">
                <a:solidFill>
                  <a:srgbClr val="7030A0"/>
                </a:solidFill>
              </a:rPr>
              <a:t>Minimizes calibrations.</a:t>
            </a:r>
          </a:p>
          <a:p>
            <a:r>
              <a:rPr lang="en-US" sz="1600" dirty="0"/>
              <a:t>16 ADC inputs from DC to near 10GHz without analog mixers.</a:t>
            </a:r>
          </a:p>
          <a:p>
            <a:pPr lvl="1"/>
            <a:r>
              <a:rPr lang="en-US" sz="1400" dirty="0">
                <a:solidFill>
                  <a:srgbClr val="7030A0"/>
                </a:solidFill>
              </a:rPr>
              <a:t>Input noise 120K (i.e. 1.2dB)</a:t>
            </a:r>
          </a:p>
          <a:p>
            <a:r>
              <a:rPr lang="en-US" sz="1600" dirty="0"/>
              <a:t>8 x 20-bit DAC outputs for bias (BW of 10 or 100Hz) ultra low noise, ±10V outputs.</a:t>
            </a:r>
          </a:p>
          <a:p>
            <a:r>
              <a:rPr lang="en-US" sz="1600" dirty="0"/>
              <a:t>&lt;200ns latency for error correction (fastest in the market).</a:t>
            </a:r>
          </a:p>
          <a:p>
            <a:r>
              <a:rPr lang="en-US" sz="1600" dirty="0"/>
              <a:t>Optimal filtering, no dead-time 3ns pulses.</a:t>
            </a:r>
          </a:p>
          <a:p>
            <a:r>
              <a:rPr lang="en-US" sz="1600" dirty="0"/>
              <a:t>100 pico-second pulses for QN.</a:t>
            </a:r>
          </a:p>
          <a:p>
            <a:r>
              <a:rPr lang="en-US" sz="1600" dirty="0"/>
              <a:t>Accurate timing readout 2ps resolution.</a:t>
            </a:r>
          </a:p>
          <a:p>
            <a:r>
              <a:rPr lang="en-US" sz="1600" dirty="0"/>
              <a:t>RF multiplexing of 10K detectors per board.</a:t>
            </a:r>
            <a:endParaRPr lang="en-US" sz="1400" dirty="0"/>
          </a:p>
          <a:p>
            <a:pPr lvl="1"/>
            <a:endParaRPr lang="en-US" sz="1400" dirty="0"/>
          </a:p>
        </p:txBody>
      </p:sp>
      <p:sp>
        <p:nvSpPr>
          <p:cNvPr id="3" name="Footer Placeholder 4">
            <a:extLst>
              <a:ext uri="{FF2B5EF4-FFF2-40B4-BE49-F238E27FC236}">
                <a16:creationId xmlns:a16="http://schemas.microsoft.com/office/drawing/2014/main" id="{1FE6DFF5-FE12-2900-6511-3175E780A010}"/>
              </a:ext>
            </a:extLst>
          </p:cNvPr>
          <p:cNvSpPr txBox="1">
            <a:spLocks/>
          </p:cNvSpPr>
          <p:nvPr/>
        </p:nvSpPr>
        <p:spPr bwMode="auto">
          <a:xfrm>
            <a:off x="806450" y="6513036"/>
            <a:ext cx="5373688" cy="241300"/>
          </a:xfrm>
          <a:prstGeom prst="rect">
            <a:avLst/>
          </a:prstGeom>
          <a:solidFill>
            <a:schemeClr val="bg1"/>
          </a:solidFill>
        </p:spPr>
        <p:txBody>
          <a:bodyPr vert="horz" wrap="square" lIns="0" tIns="0" rIns="0" bIns="0" numCol="1" anchor="t" anchorCtr="0" compatLnSpc="1">
            <a:prstTxWarp prst="textNoShape">
              <a:avLst/>
            </a:prstTxWarp>
          </a:bodyPr>
          <a:lstStyle>
            <a:defPPr>
              <a:defRPr lang="en-US"/>
            </a:defPPr>
            <a:lvl1pPr marL="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ＭＳ Ｐゴシック" charset="0"/>
              </a:defRPr>
            </a:lvl1pPr>
            <a:lvl2pPr marL="742950" indent="-28575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11430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6002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20574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330617711"/>
      </p:ext>
    </p:extLst>
  </p:cSld>
  <p:clrMapOvr>
    <a:masterClrMapping/>
  </p:clrMapOvr>
</p:sld>
</file>

<file path=ppt/theme/theme1.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B6CED81E-951A-4DFA-9287-6DC86C25A1D3}"/>
    </a:ext>
  </a:ext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3CED6F7E-0C40-4358-9557-CEEF733EC329}"/>
    </a:ext>
  </a:extLst>
</a:theme>
</file>

<file path=ppt/theme/theme3.xml><?xml version="1.0" encoding="utf-8"?>
<a:theme xmlns:a="http://schemas.openxmlformats.org/drawingml/2006/main" name="1_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B6CED81E-951A-4DFA-9287-6DC86C25A1D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44495</TotalTime>
  <Words>1436</Words>
  <Application>Microsoft Office PowerPoint</Application>
  <PresentationFormat>On-screen Show (4:3)</PresentationFormat>
  <Paragraphs>187</Paragraphs>
  <Slides>22</Slides>
  <Notes>0</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22</vt:i4>
      </vt:variant>
    </vt:vector>
  </HeadingPairs>
  <TitlesOfParts>
    <vt:vector size="30" baseType="lpstr">
      <vt:lpstr>Arial</vt:lpstr>
      <vt:lpstr>Arial</vt:lpstr>
      <vt:lpstr>Calibri</vt:lpstr>
      <vt:lpstr>Helvetica</vt:lpstr>
      <vt:lpstr>Slack-Lato</vt:lpstr>
      <vt:lpstr>FNAL_TemplateMac_060514</vt:lpstr>
      <vt:lpstr>Fermilab: Footer Only</vt:lpstr>
      <vt:lpstr>1_FNAL_TemplateMac_060514</vt:lpstr>
      <vt:lpstr>Open-source quantum control and readout</vt:lpstr>
      <vt:lpstr>Why do we need a classical control and readout system for a quantum processing system?</vt:lpstr>
      <vt:lpstr>Control and readout</vt:lpstr>
      <vt:lpstr>An example of a Control and readout system: QICK</vt:lpstr>
      <vt:lpstr>What’s under the hood?</vt:lpstr>
      <vt:lpstr>The QICK firmware</vt:lpstr>
      <vt:lpstr>QICK software</vt:lpstr>
      <vt:lpstr>What can you do with QICK?</vt:lpstr>
      <vt:lpstr>QICK: 32 analog + 32 digital channels in one box</vt:lpstr>
      <vt:lpstr>Has QICK improved quantum experiments?</vt:lpstr>
      <vt:lpstr>Single qubit characterization (transmon) at Schuster’s lab</vt:lpstr>
      <vt:lpstr>Four qubit-cavity + SNAIL</vt:lpstr>
      <vt:lpstr>PowerPoint Presentation</vt:lpstr>
      <vt:lpstr>PowerPoint Presentation</vt:lpstr>
      <vt:lpstr>QICK applications: Quantum computing R&amp;D</vt:lpstr>
      <vt:lpstr>Schuster’s lab (U. Chicago, Stanford)</vt:lpstr>
      <vt:lpstr>Multi qubit systems with QICK at Princeton and U. Chicago</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Open-source quantum control and readout</dc:title>
  <dc:creator>Gustavo I Cancelo</dc:creator>
  <cp:lastModifiedBy>Gustavo I Cancelo</cp:lastModifiedBy>
  <cp:revision>11</cp:revision>
  <cp:lastPrinted>2014-01-20T19:40:21Z</cp:lastPrinted>
  <dcterms:created xsi:type="dcterms:W3CDTF">2023-08-09T19:56:16Z</dcterms:created>
  <dcterms:modified xsi:type="dcterms:W3CDTF">2023-12-13T19:13:40Z</dcterms:modified>
</cp:coreProperties>
</file>