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4"/>
  </p:notesMasterIdLst>
  <p:sldIdLst>
    <p:sldId id="275" r:id="rId2"/>
    <p:sldId id="287" r:id="rId3"/>
    <p:sldId id="265" r:id="rId4"/>
    <p:sldId id="286" r:id="rId5"/>
    <p:sldId id="283" r:id="rId6"/>
    <p:sldId id="284" r:id="rId7"/>
    <p:sldId id="285" r:id="rId8"/>
    <p:sldId id="282" r:id="rId9"/>
    <p:sldId id="281" r:id="rId10"/>
    <p:sldId id="277" r:id="rId11"/>
    <p:sldId id="278" r:id="rId12"/>
    <p:sldId id="279" r:id="rId13"/>
    <p:sldId id="280" r:id="rId14"/>
    <p:sldId id="276" r:id="rId15"/>
    <p:sldId id="256" r:id="rId16"/>
    <p:sldId id="274" r:id="rId17"/>
    <p:sldId id="271" r:id="rId18"/>
    <p:sldId id="272" r:id="rId19"/>
    <p:sldId id="273" r:id="rId20"/>
    <p:sldId id="270" r:id="rId21"/>
    <p:sldId id="268" r:id="rId22"/>
    <p:sldId id="269" r:id="rId23"/>
    <p:sldId id="267" r:id="rId24"/>
    <p:sldId id="266" r:id="rId25"/>
    <p:sldId id="258" r:id="rId26"/>
    <p:sldId id="264" r:id="rId27"/>
    <p:sldId id="260" r:id="rId28"/>
    <p:sldId id="262" r:id="rId29"/>
    <p:sldId id="261" r:id="rId30"/>
    <p:sldId id="263" r:id="rId31"/>
    <p:sldId id="257" r:id="rId32"/>
    <p:sldId id="259" r:id="rId33"/>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73"/>
    <p:restoredTop sz="96306"/>
  </p:normalViewPr>
  <p:slideViewPr>
    <p:cSldViewPr snapToGrid="0" snapToObjects="1">
      <p:cViewPr varScale="1">
        <p:scale>
          <a:sx n="127" d="100"/>
          <a:sy n="127" d="100"/>
        </p:scale>
        <p:origin x="3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30.11.23</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7.12.23</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7.12.23</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7.12.23</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7.12.23</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7.12.23</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7.12.23</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7.12.23</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7.12.23</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7.12.23</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7.12.23</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7.12.23</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7.12.23</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6183"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7,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complete for Adam and Claudio. Also requests from M. Utes (Mu2e) is now been worked on. We have new requests for Great Hall East (C. Pena), D. Featherston was notified and we’ll work on addressing it.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Follow up:</a:t>
            </a:r>
          </a:p>
          <a:p>
            <a:pPr marL="457200"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Garage door in Dune cold lab. Is this now repaired ?</a:t>
            </a:r>
          </a:p>
          <a:p>
            <a:pPr marL="457200"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HVAC system: my understanding is that once the new automated work order tracking tool (FAMIS 360) is up and running we should be notified for any scheduled work on the HVAC system that might affect the ODH situation at IERC. A follow up meeting was requested.</a:t>
            </a:r>
          </a:p>
          <a:p>
            <a:pPr marL="457200"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I have no news regarding the humidity control capability of the HAVC system for the clean room</a:t>
            </a:r>
          </a:p>
          <a:p>
            <a:pPr marL="457200"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I have no news regarding the P.O. for completing the office and meeting rooms furniture.</a:t>
            </a:r>
          </a:p>
          <a:p>
            <a:pPr marL="457200"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Any news on the chilled water circuit ? Filters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spTree>
    <p:extLst>
      <p:ext uri="{BB962C8B-B14F-4D97-AF65-F5344CB8AC3E}">
        <p14:creationId xmlns:p14="http://schemas.microsoft.com/office/powerpoint/2010/main" val="368889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spTree>
    <p:extLst>
      <p:ext uri="{BB962C8B-B14F-4D97-AF65-F5344CB8AC3E}">
        <p14:creationId xmlns:p14="http://schemas.microsoft.com/office/powerpoint/2010/main" val="1792104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spTree>
    <p:extLst>
      <p:ext uri="{BB962C8B-B14F-4D97-AF65-F5344CB8AC3E}">
        <p14:creationId xmlns:p14="http://schemas.microsoft.com/office/powerpoint/2010/main" val="1072425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spTree>
    <p:extLst>
      <p:ext uri="{BB962C8B-B14F-4D97-AF65-F5344CB8AC3E}">
        <p14:creationId xmlns:p14="http://schemas.microsoft.com/office/powerpoint/2010/main" val="661227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19</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6183"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7,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pic>
        <p:nvPicPr>
          <p:cNvPr id="7" name="Picture 6">
            <a:extLst>
              <a:ext uri="{FF2B5EF4-FFF2-40B4-BE49-F238E27FC236}">
                <a16:creationId xmlns:a16="http://schemas.microsoft.com/office/drawing/2014/main" id="{ECF631CE-AD65-7541-8380-EC7B973CF5E9}"/>
              </a:ext>
            </a:extLst>
          </p:cNvPr>
          <p:cNvPicPr>
            <a:picLocks noChangeAspect="1"/>
          </p:cNvPicPr>
          <p:nvPr/>
        </p:nvPicPr>
        <p:blipFill>
          <a:blip r:embed="rId2"/>
          <a:stretch>
            <a:fillRect/>
          </a:stretch>
        </p:blipFill>
        <p:spPr>
          <a:xfrm>
            <a:off x="0" y="908425"/>
            <a:ext cx="9144000" cy="2448674"/>
          </a:xfrm>
          <a:prstGeom prst="rect">
            <a:avLst/>
          </a:prstGeom>
        </p:spPr>
      </p:pic>
      <p:pic>
        <p:nvPicPr>
          <p:cNvPr id="8" name="Picture 7">
            <a:extLst>
              <a:ext uri="{FF2B5EF4-FFF2-40B4-BE49-F238E27FC236}">
                <a16:creationId xmlns:a16="http://schemas.microsoft.com/office/drawing/2014/main" id="{845039EA-69D0-5943-B82C-29FB1296FA4A}"/>
              </a:ext>
            </a:extLst>
          </p:cNvPr>
          <p:cNvPicPr>
            <a:picLocks noChangeAspect="1"/>
          </p:cNvPicPr>
          <p:nvPr/>
        </p:nvPicPr>
        <p:blipFill>
          <a:blip r:embed="rId3"/>
          <a:stretch>
            <a:fillRect/>
          </a:stretch>
        </p:blipFill>
        <p:spPr>
          <a:xfrm>
            <a:off x="134513" y="3500902"/>
            <a:ext cx="4101325" cy="3081690"/>
          </a:xfrm>
          <a:prstGeom prst="rect">
            <a:avLst/>
          </a:prstGeom>
        </p:spPr>
      </p:pic>
      <p:sp>
        <p:nvSpPr>
          <p:cNvPr id="9" name="TextBox 8">
            <a:extLst>
              <a:ext uri="{FF2B5EF4-FFF2-40B4-BE49-F238E27FC236}">
                <a16:creationId xmlns:a16="http://schemas.microsoft.com/office/drawing/2014/main" id="{0C7333E5-C1A2-1B4A-BC7B-F31B313D6CA3}"/>
              </a:ext>
            </a:extLst>
          </p:cNvPr>
          <p:cNvSpPr txBox="1"/>
          <p:nvPr/>
        </p:nvSpPr>
        <p:spPr>
          <a:xfrm>
            <a:off x="4813160" y="3718308"/>
            <a:ext cx="3521319" cy="1323439"/>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These are the request for benches I have received so far. Please have a look and let me know if this is OK.</a:t>
            </a:r>
          </a:p>
        </p:txBody>
      </p:sp>
    </p:spTree>
    <p:extLst>
      <p:ext uri="{BB962C8B-B14F-4D97-AF65-F5344CB8AC3E}">
        <p14:creationId xmlns:p14="http://schemas.microsoft.com/office/powerpoint/2010/main" val="2103259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spTree>
    <p:extLst>
      <p:ext uri="{BB962C8B-B14F-4D97-AF65-F5344CB8AC3E}">
        <p14:creationId xmlns:p14="http://schemas.microsoft.com/office/powerpoint/2010/main" val="438283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23</a:t>
            </a:fld>
            <a:endParaRPr lang="en-CH"/>
          </a:p>
        </p:txBody>
      </p:sp>
    </p:spTree>
    <p:extLst>
      <p:ext uri="{BB962C8B-B14F-4D97-AF65-F5344CB8AC3E}">
        <p14:creationId xmlns:p14="http://schemas.microsoft.com/office/powerpoint/2010/main" val="1453874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24</a:t>
            </a:fld>
            <a:endParaRPr lang="en-CH"/>
          </a:p>
        </p:txBody>
      </p:sp>
    </p:spTree>
    <p:extLst>
      <p:ext uri="{BB962C8B-B14F-4D97-AF65-F5344CB8AC3E}">
        <p14:creationId xmlns:p14="http://schemas.microsoft.com/office/powerpoint/2010/main" val="2305519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7.12.23</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25</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26</a:t>
            </a:fld>
            <a:endParaRPr lang="en-CH"/>
          </a:p>
        </p:txBody>
      </p:sp>
    </p:spTree>
    <p:extLst>
      <p:ext uri="{BB962C8B-B14F-4D97-AF65-F5344CB8AC3E}">
        <p14:creationId xmlns:p14="http://schemas.microsoft.com/office/powerpoint/2010/main" val="3034152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27</a:t>
            </a:fld>
            <a:endParaRPr lang="en-CH"/>
          </a:p>
        </p:txBody>
      </p:sp>
    </p:spTree>
    <p:extLst>
      <p:ext uri="{BB962C8B-B14F-4D97-AF65-F5344CB8AC3E}">
        <p14:creationId xmlns:p14="http://schemas.microsoft.com/office/powerpoint/2010/main" val="1374412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28</a:t>
            </a:fld>
            <a:endParaRPr lang="en-CH"/>
          </a:p>
        </p:txBody>
      </p:sp>
    </p:spTree>
    <p:extLst>
      <p:ext uri="{BB962C8B-B14F-4D97-AF65-F5344CB8AC3E}">
        <p14:creationId xmlns:p14="http://schemas.microsoft.com/office/powerpoint/2010/main" val="3735570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29</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spTree>
    <p:extLst>
      <p:ext uri="{BB962C8B-B14F-4D97-AF65-F5344CB8AC3E}">
        <p14:creationId xmlns:p14="http://schemas.microsoft.com/office/powerpoint/2010/main" val="4011493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7.12.23</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30</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7.12.23</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31</a:t>
            </a:fld>
            <a:endParaRPr lang="en-CH"/>
          </a:p>
        </p:txBody>
      </p:sp>
    </p:spTree>
    <p:extLst>
      <p:ext uri="{BB962C8B-B14F-4D97-AF65-F5344CB8AC3E}">
        <p14:creationId xmlns:p14="http://schemas.microsoft.com/office/powerpoint/2010/main" val="1951050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7.12.23</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32</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Dune cold lab roll up door was serviced a couple of weeks ago. (Technicians verified voltage, no lose connection. No problems  found. Controller opened and closed the door several times and worked flawlessly). However it seems that it is not working properly again and the AFM (Dave Jayson) was notified.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complete for Adam and Claudio. Request from M. Utes (Mu2e) is now been taken into account and work should be starting soon. For Great Hall East (C. Pena), D. Featherston was notified and we’ll work on addressing it.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with Brian </a:t>
            </a:r>
            <a:r>
              <a:rPr lang="en-GB" sz="2000" dirty="0" err="1">
                <a:solidFill>
                  <a:schemeClr val="accent1"/>
                </a:solidFill>
                <a:latin typeface="Arial" panose="020B0604020202020204" pitchFamily="34" charset="0"/>
                <a:cs typeface="Arial" panose="020B0604020202020204" pitchFamily="34" charset="0"/>
              </a:rPr>
              <a:t>Sherin</a:t>
            </a:r>
            <a:r>
              <a:rPr lang="en-GB" sz="2000" dirty="0">
                <a:solidFill>
                  <a:schemeClr val="accent1"/>
                </a:solidFill>
                <a:latin typeface="Arial" panose="020B0604020202020204" pitchFamily="34" charset="0"/>
                <a:cs typeface="Arial" panose="020B0604020202020204" pitchFamily="34" charset="0"/>
              </a:rPr>
              <a:t> and Joseph Rogers addressing the new policy for accessing certain buildings: IARC, IERC, ICB, FCC and </a:t>
            </a:r>
            <a:r>
              <a:rPr lang="en-GB" sz="2000" dirty="0" err="1">
                <a:solidFill>
                  <a:schemeClr val="accent1"/>
                </a:solidFill>
                <a:latin typeface="Arial" panose="020B0604020202020204" pitchFamily="34" charset="0"/>
                <a:cs typeface="Arial" panose="020B0604020202020204" pitchFamily="34" charset="0"/>
              </a:rPr>
              <a:t>SiDet</a:t>
            </a:r>
            <a:r>
              <a:rPr lang="en-GB" sz="2000" dirty="0">
                <a:solidFill>
                  <a:schemeClr val="accent1"/>
                </a:solidFill>
                <a:latin typeface="Arial" panose="020B0604020202020204" pitchFamily="34" charset="0"/>
                <a:cs typeface="Arial" panose="020B0604020202020204" pitchFamily="34" charset="0"/>
              </a:rPr>
              <a:t>. This was in order to understand what are the needed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spTree>
    <p:extLst>
      <p:ext uri="{BB962C8B-B14F-4D97-AF65-F5344CB8AC3E}">
        <p14:creationId xmlns:p14="http://schemas.microsoft.com/office/powerpoint/2010/main" val="164169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109091"/>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Proposed new policy for those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Open to active DOE, User, Affiliate, and employee LSSO/HSPD12 badge holders via card readers at building entrances.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All offices with accountable equipment and/or export-controlled, sensitive, or personally identifiable information must be secured.</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Need to manage access to individual Labs at IERC. Our model of having responsible person for each Lab and require training was considered adequate.</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If export-controlled items/information, CUI, or sensitive information will be installed stored, or used in a lab or any office, a control plan will be developed by the lab manager in cooperation with SEMD and submitted to the Site Office in advance of utilization.</a:t>
            </a:r>
          </a:p>
          <a:p>
            <a:pPr marL="742950" lvl="1" indent="-285750">
              <a:buFont typeface="Arial" panose="020B0604020202020204" pitchFamily="34" charset="0"/>
              <a:buChar char="•"/>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made a formal request to both Brian </a:t>
            </a:r>
            <a:r>
              <a:rPr lang="en-GB" dirty="0" err="1">
                <a:solidFill>
                  <a:schemeClr val="accent1"/>
                </a:solidFill>
                <a:latin typeface="Arial" panose="020B0604020202020204" pitchFamily="34" charset="0"/>
                <a:cs typeface="Arial" panose="020B0604020202020204" pitchFamily="34" charset="0"/>
              </a:rPr>
              <a:t>Sherin</a:t>
            </a:r>
            <a:r>
              <a:rPr lang="en-GB" dirty="0">
                <a:solidFill>
                  <a:schemeClr val="accent1"/>
                </a:solidFill>
                <a:latin typeface="Arial" panose="020B0604020202020204" pitchFamily="34" charset="0"/>
                <a:cs typeface="Arial" panose="020B0604020202020204" pitchFamily="34" charset="0"/>
              </a:rPr>
              <a:t> and Joseph Rogers to add 2 card readers to the IERC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open the middle garage door on the North East for deliveries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access the chase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spTree>
    <p:extLst>
      <p:ext uri="{BB962C8B-B14F-4D97-AF65-F5344CB8AC3E}">
        <p14:creationId xmlns:p14="http://schemas.microsoft.com/office/powerpoint/2010/main" val="242551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pic>
        <p:nvPicPr>
          <p:cNvPr id="9" name="Picture 8">
            <a:extLst>
              <a:ext uri="{FF2B5EF4-FFF2-40B4-BE49-F238E27FC236}">
                <a16:creationId xmlns:a16="http://schemas.microsoft.com/office/drawing/2014/main" id="{98FCE94B-D8C0-F747-8472-A37E761E7824}"/>
              </a:ext>
            </a:extLst>
          </p:cNvPr>
          <p:cNvPicPr>
            <a:picLocks noChangeAspect="1"/>
          </p:cNvPicPr>
          <p:nvPr/>
        </p:nvPicPr>
        <p:blipFill>
          <a:blip r:embed="rId2"/>
          <a:stretch>
            <a:fillRect/>
          </a:stretch>
        </p:blipFill>
        <p:spPr>
          <a:xfrm>
            <a:off x="508000" y="965425"/>
            <a:ext cx="8128000" cy="5689600"/>
          </a:xfrm>
          <a:prstGeom prst="rect">
            <a:avLst/>
          </a:prstGeom>
        </p:spPr>
      </p:pic>
    </p:spTree>
    <p:extLst>
      <p:ext uri="{BB962C8B-B14F-4D97-AF65-F5344CB8AC3E}">
        <p14:creationId xmlns:p14="http://schemas.microsoft.com/office/powerpoint/2010/main" val="1334241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923330"/>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There was some discussion on some technical specification on the chilled water circuit at IERC and Adam agreed to summarize the issues and where we are standing.</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spTree>
    <p:extLst>
      <p:ext uri="{BB962C8B-B14F-4D97-AF65-F5344CB8AC3E}">
        <p14:creationId xmlns:p14="http://schemas.microsoft.com/office/powerpoint/2010/main" val="504867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spTree>
    <p:extLst>
      <p:ext uri="{BB962C8B-B14F-4D97-AF65-F5344CB8AC3E}">
        <p14:creationId xmlns:p14="http://schemas.microsoft.com/office/powerpoint/2010/main" val="595189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7.12.23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35010</TotalTime>
  <Words>3593</Words>
  <Application>Microsoft Macintosh PowerPoint</Application>
  <PresentationFormat>On-screen Show (4:3)</PresentationFormat>
  <Paragraphs>351</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39</cp:revision>
  <dcterms:created xsi:type="dcterms:W3CDTF">2023-09-28T18:39:51Z</dcterms:created>
  <dcterms:modified xsi:type="dcterms:W3CDTF">2023-12-07T17:29:37Z</dcterms:modified>
</cp:coreProperties>
</file>