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79" r:id="rId3"/>
    <p:sldId id="2980" r:id="rId4"/>
    <p:sldId id="266" r:id="rId5"/>
    <p:sldId id="295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2" autoAdjust="0"/>
    <p:restoredTop sz="94663"/>
  </p:normalViewPr>
  <p:slideViewPr>
    <p:cSldViewPr snapToGrid="0" snapToObjects="1" showGuides="1">
      <p:cViewPr varScale="1">
        <p:scale>
          <a:sx n="133" d="100"/>
          <a:sy n="133" d="100"/>
        </p:scale>
        <p:origin x="192" y="8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014B-E298-FFCA-3C29-881EF873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02A7-E6D0-6558-32C1-ABEECE1F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28C8E-8243-4C0B-DF3A-E8E5ED88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6EF10-EA6B-F7A3-E7E3-BB6C2902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Wong-Squires | MSD Project Updates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06FC4-9A03-4D5B-A162-24EF6469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7EB4-7D71-42DD-9320-6FA7D96F5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3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1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1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12/15/23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9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  <p:sldLayoutId id="2147484133" r:id="rId13"/>
    <p:sldLayoutId id="2147484134" r:id="rId14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15 December 2023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4647" y="154395"/>
            <a:ext cx="8344086" cy="59295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lang="en-US" sz="2175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LBNF LCW System Update </a:t>
            </a:r>
            <a:br>
              <a:rPr lang="en-US" sz="2175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sz="16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Dave Hixson, Scott </a:t>
            </a:r>
            <a:r>
              <a:rPr lang="en-US" sz="1600" spc="-8" dirty="0" err="1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Oplt</a:t>
            </a:r>
            <a:r>
              <a:rPr lang="en-US" sz="16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, Will </a:t>
            </a:r>
            <a:r>
              <a:rPr lang="en-US" sz="1600" spc="-8" dirty="0" err="1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Derylo</a:t>
            </a:r>
            <a:endParaRPr sz="1600" dirty="0">
              <a:solidFill>
                <a:srgbClr val="004C97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43A905F-7CCC-AD2C-E662-E42CFBCCF9C7}"/>
              </a:ext>
            </a:extLst>
          </p:cNvPr>
          <p:cNvSpPr txBox="1">
            <a:spLocks/>
          </p:cNvSpPr>
          <p:nvPr/>
        </p:nvSpPr>
        <p:spPr>
          <a:xfrm>
            <a:off x="228604" y="728665"/>
            <a:ext cx="8672513" cy="3794522"/>
          </a:xfrm>
        </p:spPr>
        <p:txBody>
          <a:bodyPr lIns="0" tIns="0" rIns="0" bIns="0"/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rgbClr val="282828"/>
                </a:solidFill>
                <a:latin typeface="Arial"/>
                <a:ea typeface="Geneva" charset="0"/>
                <a:cs typeface="Arial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endParaRPr lang="en-US" sz="1600" dirty="0">
              <a:solidFill>
                <a:srgbClr val="003087"/>
              </a:solidFill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C7ABEC-8203-5939-4C66-FEC06CF49AD9}"/>
              </a:ext>
            </a:extLst>
          </p:cNvPr>
          <p:cNvSpPr txBox="1">
            <a:spLocks/>
          </p:cNvSpPr>
          <p:nvPr/>
        </p:nvSpPr>
        <p:spPr>
          <a:xfrm>
            <a:off x="302006" y="873405"/>
            <a:ext cx="4948420" cy="3660097"/>
          </a:xfrm>
        </p:spPr>
        <p:txBody>
          <a:bodyPr lIns="0" tIns="0" rIns="0" bIns="0" anchor="t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342424" indent="-342424"/>
            <a:r>
              <a:rPr lang="en-US" sz="16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LBNF-05 Power Supply Room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LCW piping to the power supplies and bus nearly complete.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Preliminary bus lay-out complete. The bus layout will need to be reviewed and approved by PESD engineers.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Once the bus layout is approved, the bus shielding design will begin.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828"/>
              </a:solidFill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  <a:p>
            <a:pPr marL="342424" indent="-342424"/>
            <a:r>
              <a:rPr lang="en-US" sz="16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LBNF Pump Room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Preliminary lay-out is complete.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Developing Cad models for the pump room components. Some components are complete, and more are under development.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Will begin final Cad models of the LCW piping system soon.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828"/>
              </a:solidFill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  <a:p>
            <a:pPr marL="342424" indent="-342424"/>
            <a:r>
              <a:rPr lang="en-US" sz="16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LBNF Primary Beamline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Developing Cad models for the beamline components. Many components are complete and there are many more to develop.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Final Cad models of the LCW and bus mains are mostly complete.</a:t>
            </a:r>
          </a:p>
          <a:p>
            <a:pPr marL="685324" lvl="1" indent="-34242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828"/>
                </a:solidFill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Developing cad models of the magnet LCW connections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F130C-8409-C84D-3442-EB55CC154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36" y="212008"/>
            <a:ext cx="2505464" cy="2421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2C6B4-1E20-3CAF-214E-5E53F617C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698" y="2706336"/>
            <a:ext cx="2509101" cy="19336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7DBE7-DBD2-CA1A-3CB5-FBE1D424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9137-44F6-FD10-4B66-C7785F5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Wong-Squires | MSD 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340241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BBD8B-DFD7-5F46-A542-7B0490343D1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11542"/>
            <a:ext cx="4206240" cy="3794523"/>
          </a:xfrm>
        </p:spPr>
        <p:txBody>
          <a:bodyPr>
            <a:normAutofit fontScale="850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The first article for the center section of the cavity has been completed. And the remaining five casting have been approved for production.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The inner package bus bars have been received, inspected and are being prepped for cooling tubing brazing.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New potting epoxy has been ordered to assemble the aluminum cone castings for the Booster cavity tuners.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Funding for purchase of the ceramic isolators has finally been secured and the purchase is underway.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Technicians have started inventory consumables and other production parts, in preparation to being assembly of cavity subcomponents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An offer is pending for a new technician needed for PIP-II Cavity production.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AA3774-0182-EB73-1059-530CA1536D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E0F176-0D1F-2D51-9508-63C8B26EA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227BDE-3728-0B11-7EEE-7C3EC0B4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2189"/>
            <a:ext cx="8686800" cy="572128"/>
          </a:xfrm>
        </p:spPr>
        <p:txBody>
          <a:bodyPr/>
          <a:lstStyle/>
          <a:p>
            <a:r>
              <a:rPr lang="en-US" dirty="0"/>
              <a:t>PIP-II – RF Cavity</a:t>
            </a:r>
            <a:br>
              <a:rPr lang="en-US" dirty="0"/>
            </a:br>
            <a:r>
              <a:rPr lang="en-US" sz="1200" dirty="0"/>
              <a:t>Patrick Minton, </a:t>
            </a:r>
            <a:r>
              <a:rPr lang="en-US" sz="1200" dirty="0" err="1"/>
              <a:t>Rafal</a:t>
            </a:r>
            <a:r>
              <a:rPr lang="en-US" sz="1200" dirty="0"/>
              <a:t> </a:t>
            </a:r>
            <a:r>
              <a:rPr lang="en-US" sz="1200" dirty="0" err="1"/>
              <a:t>Dlugopolski</a:t>
            </a:r>
            <a:r>
              <a:rPr lang="en-US" sz="1200" dirty="0"/>
              <a:t>, Mike </a:t>
            </a:r>
            <a:r>
              <a:rPr lang="en-US" sz="1200" dirty="0" err="1"/>
              <a:t>Piekarski</a:t>
            </a:r>
            <a:r>
              <a:rPr lang="en-US" sz="1200" dirty="0"/>
              <a:t>, Ken Klotz</a:t>
            </a:r>
            <a:endParaRPr lang="en-US" dirty="0"/>
          </a:p>
        </p:txBody>
      </p:sp>
      <p:pic>
        <p:nvPicPr>
          <p:cNvPr id="10" name="Picture 9" descr="A copper object on a table">
            <a:extLst>
              <a:ext uri="{FF2B5EF4-FFF2-40B4-BE49-F238E27FC236}">
                <a16:creationId xmlns:a16="http://schemas.microsoft.com/office/drawing/2014/main" id="{E9ADF8AB-4810-6FAF-D0AA-9B970130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13" y="187485"/>
            <a:ext cx="1495084" cy="1993445"/>
          </a:xfrm>
          <a:prstGeom prst="rect">
            <a:avLst/>
          </a:prstGeom>
        </p:spPr>
      </p:pic>
      <p:pic>
        <p:nvPicPr>
          <p:cNvPr id="11" name="Picture 10" descr="Tubing for Inner Packing">
            <a:extLst>
              <a:ext uri="{FF2B5EF4-FFF2-40B4-BE49-F238E27FC236}">
                <a16:creationId xmlns:a16="http://schemas.microsoft.com/office/drawing/2014/main" id="{2510FED6-C084-1344-08E9-79E86372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55" y="2487181"/>
            <a:ext cx="1505313" cy="1993446"/>
          </a:xfrm>
          <a:prstGeom prst="rect">
            <a:avLst/>
          </a:prstGeom>
        </p:spPr>
      </p:pic>
      <p:pic>
        <p:nvPicPr>
          <p:cNvPr id="12" name="Picture 11" descr="A metal object on a plastic surface&#10;&#10;Description automatically generated">
            <a:extLst>
              <a:ext uri="{FF2B5EF4-FFF2-40B4-BE49-F238E27FC236}">
                <a16:creationId xmlns:a16="http://schemas.microsoft.com/office/drawing/2014/main" id="{D7A9FBF3-FB75-33FE-BBFE-DF5B70F7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468" y="2488935"/>
            <a:ext cx="1493770" cy="1991693"/>
          </a:xfrm>
          <a:prstGeom prst="rect">
            <a:avLst/>
          </a:prstGeom>
        </p:spPr>
      </p:pic>
      <p:pic>
        <p:nvPicPr>
          <p:cNvPr id="13" name="Picture 12" descr="A copper object on a white surface&#10;&#10;Description automatically generated">
            <a:extLst>
              <a:ext uri="{FF2B5EF4-FFF2-40B4-BE49-F238E27FC236}">
                <a16:creationId xmlns:a16="http://schemas.microsoft.com/office/drawing/2014/main" id="{80D6E83F-2410-8FDA-DCEE-C68B1EC89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497" y="187485"/>
            <a:ext cx="1505314" cy="19934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CAB5BB-A3E7-D76D-59E6-E8E2D96EBB1F}"/>
              </a:ext>
            </a:extLst>
          </p:cNvPr>
          <p:cNvSpPr txBox="1"/>
          <p:nvPr/>
        </p:nvSpPr>
        <p:spPr>
          <a:xfrm>
            <a:off x="6158319" y="2180930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Center Cavity Section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1D071-66A1-2584-2CDD-47A3BE3A6940}"/>
              </a:ext>
            </a:extLst>
          </p:cNvPr>
          <p:cNvSpPr txBox="1"/>
          <p:nvPr/>
        </p:nvSpPr>
        <p:spPr>
          <a:xfrm>
            <a:off x="5332032" y="4475750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Cavity Cradle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3C9D37-CEAD-679C-995E-C9A453245729}"/>
              </a:ext>
            </a:extLst>
          </p:cNvPr>
          <p:cNvSpPr txBox="1"/>
          <p:nvPr/>
        </p:nvSpPr>
        <p:spPr>
          <a:xfrm>
            <a:off x="7212048" y="4475750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Inner Cooling Tubing</a:t>
            </a:r>
          </a:p>
        </p:txBody>
      </p:sp>
    </p:spTree>
    <p:extLst>
      <p:ext uri="{BB962C8B-B14F-4D97-AF65-F5344CB8AC3E}">
        <p14:creationId xmlns:p14="http://schemas.microsoft.com/office/powerpoint/2010/main" val="156418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Text Placeholder 1">
            <a:extLst>
              <a:ext uri="{FF2B5EF4-FFF2-40B4-BE49-F238E27FC236}">
                <a16:creationId xmlns:a16="http://schemas.microsoft.com/office/drawing/2014/main" id="{0BF198E0-20C1-6D3A-679F-4596A2554C3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315024" y="3573826"/>
            <a:ext cx="3188970" cy="949359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Working on the installation plan for the exit collimator. Parts will be order soon. It will have steel shot poured inside of it after installation. </a:t>
            </a:r>
          </a:p>
        </p:txBody>
      </p:sp>
      <p:sp>
        <p:nvSpPr>
          <p:cNvPr id="24588" name="Text Placeholder 2">
            <a:extLst>
              <a:ext uri="{FF2B5EF4-FFF2-40B4-BE49-F238E27FC236}">
                <a16:creationId xmlns:a16="http://schemas.microsoft.com/office/drawing/2014/main" id="{EE0F27D6-642F-1D04-BF56-4CC5E8CC242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33912" y="3573826"/>
            <a:ext cx="3195638" cy="949359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Design of the shielding block layout between the entrance and exit collimator is being finalized.  </a:t>
            </a:r>
          </a:p>
        </p:txBody>
      </p:sp>
      <p:pic>
        <p:nvPicPr>
          <p:cNvPr id="6" name="Content Placeholder 5" descr="A person standing next to a pipe&#10;&#10;Description automatically generated">
            <a:extLst>
              <a:ext uri="{FF2B5EF4-FFF2-40B4-BE49-F238E27FC236}">
                <a16:creationId xmlns:a16="http://schemas.microsoft.com/office/drawing/2014/main" id="{688B59B3-F684-743F-A9F8-CEA13A372762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 rotWithShape="1">
          <a:blip r:embed="rId2"/>
          <a:srcRect l="20136" r="21193" b="-1"/>
          <a:stretch/>
        </p:blipFill>
        <p:spPr>
          <a:xfrm>
            <a:off x="1314451" y="782771"/>
            <a:ext cx="3188493" cy="2676526"/>
          </a:xfrm>
          <a:prstGeom prst="rect">
            <a:avLst/>
          </a:prstGeom>
          <a:noFill/>
        </p:spPr>
      </p:pic>
      <p:pic>
        <p:nvPicPr>
          <p:cNvPr id="8" name="Picture 7" descr="A machine with colorful boxes&#10;&#10;Description automatically generated with medium confidence">
            <a:extLst>
              <a:ext uri="{FF2B5EF4-FFF2-40B4-BE49-F238E27FC236}">
                <a16:creationId xmlns:a16="http://schemas.microsoft.com/office/drawing/2014/main" id="{38EB4867-5A53-5C59-1E9D-F043DDA3F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" r="10071" b="-4"/>
          <a:stretch/>
        </p:blipFill>
        <p:spPr>
          <a:xfrm>
            <a:off x="4633913" y="782771"/>
            <a:ext cx="3195638" cy="2676526"/>
          </a:xfrm>
          <a:prstGeom prst="rect">
            <a:avLst/>
          </a:prstGeom>
          <a:noFill/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63629" y="77391"/>
            <a:ext cx="8662737" cy="4822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b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/>
              <a:t>Mu2e Project Update</a:t>
            </a:r>
            <a:br>
              <a:rPr lang="en-US" altLang="en-US" dirty="0"/>
            </a:br>
            <a:r>
              <a:rPr lang="en-US" altLang="en-US" sz="1400" dirty="0"/>
              <a:t>Christine </a:t>
            </a:r>
            <a:r>
              <a:rPr lang="en-US" altLang="en-US" sz="1400" dirty="0" err="1"/>
              <a:t>Ader</a:t>
            </a:r>
            <a:r>
              <a:rPr lang="en-US" altLang="en-US" sz="1400" dirty="0"/>
              <a:t>, Dirk Hurd, Dan </a:t>
            </a:r>
            <a:r>
              <a:rPr lang="en-US" altLang="en-US" sz="1400" dirty="0" err="1"/>
              <a:t>Vrbos</a:t>
            </a:r>
            <a:r>
              <a:rPr lang="en-US" altLang="en-US" sz="1400" dirty="0"/>
              <a:t>, Jason </a:t>
            </a:r>
            <a:r>
              <a:rPr lang="en-US" altLang="en-US" sz="1400" dirty="0" err="1"/>
              <a:t>Kubinski</a:t>
            </a:r>
            <a:r>
              <a:rPr lang="en-US" altLang="en-US" sz="1400" dirty="0"/>
              <a:t>, Jason Morin</a:t>
            </a:r>
            <a:endParaRPr lang="en-US" altLang="en-US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9"/>
          </p:nvPr>
        </p:nvSpPr>
        <p:spPr bwMode="auto">
          <a:xfrm>
            <a:off x="5987654" y="4886325"/>
            <a:ext cx="807244" cy="180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>
              <a:spcAft>
                <a:spcPts val="450"/>
              </a:spcAft>
            </a:pPr>
            <a:r>
              <a:rPr lang="en-US" altLang="en-US" sz="900">
                <a:solidFill>
                  <a:srgbClr val="004C97"/>
                </a:solidFill>
              </a:rPr>
              <a:t>12/15/23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20"/>
          </p:nvPr>
        </p:nvSpPr>
        <p:spPr bwMode="auto">
          <a:xfrm>
            <a:off x="1747838" y="4886325"/>
            <a:ext cx="4030266" cy="180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compatLnSpc="1">
            <a:prstTxWarp prst="textNoShape">
              <a:avLst/>
            </a:prstTxWarp>
            <a:normAutofit/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>
              <a:spcAft>
                <a:spcPts val="450"/>
              </a:spcAft>
            </a:pPr>
            <a:r>
              <a:rPr lang="en-US" altLang="en-US" sz="900">
                <a:solidFill>
                  <a:srgbClr val="004C97"/>
                </a:solidFill>
              </a:rPr>
              <a:t>M. Wong-Squires | MSD Project Updates</a:t>
            </a:r>
            <a:endParaRPr lang="en-US" altLang="en-US" sz="900" b="1" dirty="0">
              <a:solidFill>
                <a:srgbClr val="004C9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ue and white machine&#10;&#10;Description automatically generated">
            <a:extLst>
              <a:ext uri="{FF2B5EF4-FFF2-40B4-BE49-F238E27FC236}">
                <a16:creationId xmlns:a16="http://schemas.microsoft.com/office/drawing/2014/main" id="{22B4D893-4D08-EEFE-63BF-C8CF04C8B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137" y="933234"/>
            <a:ext cx="3270863" cy="170007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4C6DFE-6A65-E398-C88F-0167DB5E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584052"/>
          </a:xfrm>
        </p:spPr>
        <p:txBody>
          <a:bodyPr/>
          <a:lstStyle/>
          <a:p>
            <a:r>
              <a:rPr lang="en-US" dirty="0"/>
              <a:t>Hi-Lumi – LHC – Accelerator Upgrade Project</a:t>
            </a:r>
            <a:br>
              <a:rPr lang="en-US" dirty="0"/>
            </a:br>
            <a:r>
              <a:rPr lang="en-US" sz="1200" dirty="0"/>
              <a:t>Bob Steinberg, Alex Chen, James Williams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632C7-B1AE-78E9-58F8-F83E95FC2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1843" y="4878160"/>
            <a:ext cx="4696589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B442A-4D25-5E0D-0761-578D38806C5F}"/>
              </a:ext>
            </a:extLst>
          </p:cNvPr>
          <p:cNvSpPr txBox="1"/>
          <p:nvPr/>
        </p:nvSpPr>
        <p:spPr>
          <a:xfrm>
            <a:off x="1309687" y="943632"/>
            <a:ext cx="3420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</a:rPr>
              <a:t>Quantity 10 cryo-assemblies are being built by APS-TD at ICBA for CERN (pictured to the right)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</a:rPr>
              <a:t>CA01 did not pass the leak check requirements, prompting assistance from AD-MSD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238AB1-76E8-F4CD-0385-5194E0963693}"/>
              </a:ext>
            </a:extLst>
          </p:cNvPr>
          <p:cNvSpPr txBox="1"/>
          <p:nvPr/>
        </p:nvSpPr>
        <p:spPr>
          <a:xfrm>
            <a:off x="1309687" y="2570967"/>
            <a:ext cx="6519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</a:rPr>
              <a:t>List of tasks include identifying root causes and potential solutions, authoring a detailed leak testing procedure, procuring necessary vacuum equipment, overseeing CA02-CA10 tests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</a:rPr>
              <a:t>Root causes identified and presented to project leadership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</a:rPr>
              <a:t>Leak test procedure is completed and has passed preliminary review at CERN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0000"/>
                </a:solidFill>
              </a:rPr>
              <a:t>CA02 leak test scheduled for January (tests are approx. quarterly)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346A3D2-719F-CE1A-5DA2-966BE605F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5620" y="4876980"/>
            <a:ext cx="686223" cy="182155"/>
          </a:xfrm>
        </p:spPr>
        <p:txBody>
          <a:bodyPr/>
          <a:lstStyle/>
          <a:p>
            <a:pPr>
              <a:defRPr/>
            </a:pPr>
            <a:r>
              <a:rPr lang="en-US"/>
              <a:t>12/15/23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856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78</TotalTime>
  <Words>497</Words>
  <Application>Microsoft Macintosh PowerPoint</Application>
  <PresentationFormat>On-screen Show (16:9)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Wingdings</vt:lpstr>
      <vt:lpstr>Fermilab_PPT_090915</vt:lpstr>
      <vt:lpstr>PowerPoint Presentation</vt:lpstr>
      <vt:lpstr>LBNF LCW System Update  Dave Hixson, Scott Oplt, Will Derylo</vt:lpstr>
      <vt:lpstr>PIP-II – RF Cavity Patrick Minton, Rafal Dlugopolski, Mike Piekarski, Ken Klotz</vt:lpstr>
      <vt:lpstr>Mu2e Project Update Christine Ader, Dirk Hurd, Dan Vrbos, Jason Kubinski, Jason Morin</vt:lpstr>
      <vt:lpstr>Hi-Lumi – LHC – Accelerator Upgrade Project Bob Steinberg, Alex Chen, James Williams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10</cp:revision>
  <cp:lastPrinted>2014-01-20T19:40:21Z</cp:lastPrinted>
  <dcterms:created xsi:type="dcterms:W3CDTF">2023-11-30T22:05:45Z</dcterms:created>
  <dcterms:modified xsi:type="dcterms:W3CDTF">2023-12-15T14:48:40Z</dcterms:modified>
</cp:coreProperties>
</file>