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445" r:id="rId3"/>
    <p:sldId id="446" r:id="rId4"/>
    <p:sldId id="296" r:id="rId5"/>
    <p:sldId id="295" r:id="rId6"/>
    <p:sldId id="388" r:id="rId7"/>
    <p:sldId id="460" r:id="rId8"/>
    <p:sldId id="443" r:id="rId9"/>
    <p:sldId id="447" r:id="rId10"/>
    <p:sldId id="448" r:id="rId11"/>
    <p:sldId id="449" r:id="rId12"/>
    <p:sldId id="450" r:id="rId13"/>
    <p:sldId id="451" r:id="rId14"/>
    <p:sldId id="454" r:id="rId15"/>
    <p:sldId id="452" r:id="rId16"/>
    <p:sldId id="453" r:id="rId17"/>
    <p:sldId id="456" r:id="rId18"/>
    <p:sldId id="457" r:id="rId19"/>
    <p:sldId id="458" r:id="rId20"/>
    <p:sldId id="45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80E"/>
    <a:srgbClr val="470000"/>
    <a:srgbClr val="005D00"/>
    <a:srgbClr val="6A2C89"/>
    <a:srgbClr val="933EBB"/>
    <a:srgbClr val="9C44C6"/>
    <a:srgbClr val="A347CE"/>
    <a:srgbClr val="0000CD"/>
    <a:srgbClr val="CE0000"/>
    <a:srgbClr val="7DB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7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8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0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2033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038600" cy="203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86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6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6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65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FF">
                <a:alpha val="23000"/>
              </a:srgbClr>
            </a:gs>
            <a:gs pos="100000">
              <a:srgbClr val="FFFFFF">
                <a:alpha val="23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590" y="843681"/>
            <a:ext cx="7381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Benchmark Models </a:t>
            </a:r>
            <a:r>
              <a:rPr 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the Intensity Frontier</a:t>
            </a:r>
            <a:endParaRPr 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 descr="Screen Shot 2013-04-26 at 8.2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08" y="2881923"/>
            <a:ext cx="5939692" cy="36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8.5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2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03462" y="6386826"/>
            <a:ext cx="294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/>
              <a:t>slide </a:t>
            </a:r>
            <a:r>
              <a:rPr lang="en-US" sz="1800" b="0" dirty="0" smtClean="0"/>
              <a:t>from Martin </a:t>
            </a:r>
            <a:r>
              <a:rPr lang="en-US" sz="1800" b="0" dirty="0"/>
              <a:t>Bauer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0672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8.5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2923" y="6441239"/>
            <a:ext cx="3262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/>
              <a:t>slide </a:t>
            </a:r>
            <a:r>
              <a:rPr lang="en-US" sz="1800" b="0" dirty="0" smtClean="0"/>
              <a:t>from Martin </a:t>
            </a:r>
            <a:r>
              <a:rPr lang="en-US" sz="1800" b="0" dirty="0"/>
              <a:t>Bauer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9432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8.5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0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2308" y="6474498"/>
            <a:ext cx="289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/>
              <a:t>slide </a:t>
            </a:r>
            <a:r>
              <a:rPr lang="en-US" sz="1800" b="0" dirty="0" smtClean="0"/>
              <a:t>from Martin </a:t>
            </a:r>
            <a:r>
              <a:rPr lang="en-US" sz="1800" b="0" dirty="0"/>
              <a:t>Bauer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2360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9.0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1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9263" y="6418814"/>
            <a:ext cx="25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</a:t>
            </a:r>
            <a:r>
              <a:rPr lang="en-US" sz="1800" dirty="0" smtClean="0"/>
              <a:t>lide from </a:t>
            </a:r>
            <a:r>
              <a:rPr lang="en-US" sz="1800" dirty="0" err="1" smtClean="0"/>
              <a:t>Mohapatra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64308" y="195384"/>
            <a:ext cx="7525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Neutrino Benchmarks: Reach across the Frontiers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57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26 at 9.0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73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4540" y="6457890"/>
            <a:ext cx="188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</a:t>
            </a:r>
            <a:r>
              <a:rPr lang="en-US" sz="1800" b="0" dirty="0" smtClean="0"/>
              <a:t>lide from Ruiz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5527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9.0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216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0864" y="6474228"/>
            <a:ext cx="25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/>
              <a:t>slide from </a:t>
            </a:r>
            <a:r>
              <a:rPr lang="en-US" sz="1800" b="0" dirty="0" err="1"/>
              <a:t>Mohapatra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19059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9.0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9263" y="5099"/>
            <a:ext cx="25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/>
              <a:t>slide from </a:t>
            </a:r>
            <a:r>
              <a:rPr lang="en-US" sz="1800" b="0" dirty="0" err="1"/>
              <a:t>Mohapatra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9132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9.1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80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93786" y="6345331"/>
            <a:ext cx="188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/>
              <a:t>slide from </a:t>
            </a:r>
            <a:r>
              <a:rPr lang="en-US" sz="1800" b="0" dirty="0" smtClean="0"/>
              <a:t>Ruiz</a:t>
            </a:r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502769" y="141868"/>
            <a:ext cx="1321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8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9.2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4"/>
            <a:ext cx="9144000" cy="6770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0527" y="6418813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</a:t>
            </a:r>
            <a:r>
              <a:rPr lang="en-US" sz="1800" b="0" dirty="0" smtClean="0"/>
              <a:t>lide from </a:t>
            </a:r>
            <a:r>
              <a:rPr lang="en-US" sz="1800" b="0" dirty="0" err="1" smtClean="0"/>
              <a:t>Essig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13602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9.2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85"/>
            <a:ext cx="9144000" cy="6789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0527" y="6438352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</a:t>
            </a:r>
            <a:r>
              <a:rPr lang="en-US" sz="1800" b="0" dirty="0" smtClean="0"/>
              <a:t>lide from </a:t>
            </a:r>
            <a:r>
              <a:rPr lang="en-US" sz="1800" b="0" dirty="0" err="1" smtClean="0"/>
              <a:t>Essig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7074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E0000"/>
                </a:solidFill>
              </a:rPr>
              <a:t>Why Study Benchmarks?</a:t>
            </a:r>
            <a:endParaRPr lang="en-US" u="sng" dirty="0">
              <a:solidFill>
                <a:srgbClr val="CE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D"/>
                </a:solidFill>
              </a:rPr>
              <a:t>Benchmarks provide a quantitative study of the capabilities of experiments</a:t>
            </a:r>
          </a:p>
          <a:p>
            <a:endParaRPr lang="en-US" sz="1000" dirty="0" smtClean="0"/>
          </a:p>
          <a:p>
            <a:r>
              <a:rPr lang="en-US" dirty="0" smtClean="0"/>
              <a:t>Benchmarks provide the opportunity to demonstrate connections across the Intensity Frontier program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005D00"/>
                </a:solidFill>
              </a:rPr>
              <a:t>Benchmarks provide the opportunity to demonstrate connections across the Frontiers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44080E"/>
                </a:solidFill>
              </a:rPr>
              <a:t>Everyone else does it, we’re left out if we don’t!</a:t>
            </a:r>
            <a:endParaRPr lang="en-US" dirty="0">
              <a:solidFill>
                <a:srgbClr val="4408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1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Summary</a:t>
            </a:r>
            <a:endParaRPr lang="en-US" u="sng" dirty="0">
              <a:solidFill>
                <a:srgbClr val="0000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benchmarks proposed with interesting flavor properties and that connect across the frontiers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CE0000"/>
                </a:solidFill>
              </a:rPr>
              <a:t>Much work to be done in time for Snowmass!</a:t>
            </a:r>
            <a:endParaRPr lang="en-US" dirty="0">
              <a:solidFill>
                <a:srgbClr val="C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8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Benchmark Models for the Intensity Frontier</a:t>
            </a:r>
            <a:endParaRPr lang="en-US" u="sng" dirty="0">
              <a:solidFill>
                <a:srgbClr val="0000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CE0000"/>
                </a:solidFill>
              </a:rPr>
              <a:t>Supersymmetry</a:t>
            </a:r>
            <a:r>
              <a:rPr lang="en-US" dirty="0" smtClean="0">
                <a:solidFill>
                  <a:srgbClr val="CE0000"/>
                </a:solidFill>
              </a:rPr>
              <a:t>: </a:t>
            </a:r>
            <a:r>
              <a:rPr lang="en-US" dirty="0" err="1" smtClean="0">
                <a:solidFill>
                  <a:srgbClr val="CE0000"/>
                </a:solidFill>
              </a:rPr>
              <a:t>pMSSM</a:t>
            </a:r>
            <a:r>
              <a:rPr lang="en-US" dirty="0" smtClean="0">
                <a:solidFill>
                  <a:srgbClr val="CE0000"/>
                </a:solidFill>
              </a:rPr>
              <a:t> flavor studies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Warped Extra Dimensions:  Randall </a:t>
            </a:r>
            <a:r>
              <a:rPr lang="en-US" dirty="0" err="1" smtClean="0"/>
              <a:t>Sundrum</a:t>
            </a:r>
            <a:r>
              <a:rPr lang="en-US" dirty="0" smtClean="0"/>
              <a:t> flavor studies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5D00"/>
                </a:solidFill>
              </a:rPr>
              <a:t>Neutrino models that reach across the frontiers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44080E"/>
                </a:solidFill>
              </a:rPr>
              <a:t>Dark Photons and </a:t>
            </a:r>
            <a:r>
              <a:rPr lang="en-US" dirty="0" err="1" smtClean="0">
                <a:solidFill>
                  <a:srgbClr val="44080E"/>
                </a:solidFill>
              </a:rPr>
              <a:t>Axions</a:t>
            </a:r>
            <a:endParaRPr lang="en-US" dirty="0" smtClean="0">
              <a:solidFill>
                <a:srgbClr val="44080E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44080E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44080E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44080E"/>
                </a:solidFill>
              </a:rPr>
              <a:t>We discussed these and formulated plans for study</a:t>
            </a:r>
            <a:endParaRPr lang="en-US" dirty="0">
              <a:solidFill>
                <a:srgbClr val="4408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2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14" y="0"/>
            <a:ext cx="7391400" cy="8382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The 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pMSSM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 </a:t>
            </a:r>
            <a:r>
              <a:rPr lang="en-US" b="1" u="sng" dirty="0">
                <a:solidFill>
                  <a:srgbClr val="CC0000"/>
                </a:solidFill>
                <a:latin typeface="Lucida Sans Unicode" charset="0"/>
              </a:rPr>
              <a:t>Model 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Framework</a:t>
            </a:r>
            <a:endParaRPr lang="en-US" b="1" u="sng" dirty="0">
              <a:solidFill>
                <a:srgbClr val="CC0000"/>
              </a:solidFill>
              <a:latin typeface="Lucida Sans Unicode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927100"/>
            <a:ext cx="8551567" cy="53340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006600"/>
              </a:solidFill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The phenomenological MSSM (</a:t>
            </a:r>
            <a:r>
              <a:rPr lang="en-US" b="1" dirty="0" err="1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pMSSM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) </a:t>
            </a:r>
            <a:endParaRPr lang="en-US" b="1" dirty="0" smtClean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Most general CP-conserving 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MSSM with R-parity</a:t>
            </a:r>
            <a:endParaRPr lang="en-US" b="1" dirty="0">
              <a:solidFill>
                <a:srgbClr val="800000"/>
              </a:solidFill>
              <a:latin typeface="Lucida Sans Unicode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Minimal Flavor 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Violation,  First </a:t>
            </a: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2 </a:t>
            </a:r>
            <a:r>
              <a:rPr lang="en-US" b="1" dirty="0" err="1">
                <a:solidFill>
                  <a:srgbClr val="800000"/>
                </a:solidFill>
                <a:latin typeface="Lucida Sans Unicode" charset="0"/>
              </a:rPr>
              <a:t>sfermion</a:t>
            </a: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 generations are degenerate w/ negligible </a:t>
            </a:r>
            <a:r>
              <a:rPr lang="en-US" b="1" dirty="0" err="1">
                <a:solidFill>
                  <a:srgbClr val="800000"/>
                </a:solidFill>
                <a:latin typeface="Lucida Sans Unicode" charset="0"/>
              </a:rPr>
              <a:t>Yukawas</a:t>
            </a:r>
            <a:endParaRPr lang="en-US" b="1" dirty="0">
              <a:solidFill>
                <a:srgbClr val="800000"/>
              </a:solidFill>
              <a:latin typeface="Lucida Sans Unicode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No GUT, SUSY-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breaking, high-scale </a:t>
            </a: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assumptions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!</a:t>
            </a:r>
            <a:endParaRPr lang="en-US" b="1" dirty="0">
              <a:solidFill>
                <a:srgbClr val="800000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19/20 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real, weak-scale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parameters (</a:t>
            </a:r>
            <a:r>
              <a:rPr lang="en-US" b="1" dirty="0" err="1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Neutralino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/</a:t>
            </a:r>
            <a:r>
              <a:rPr lang="en-US" b="1" dirty="0" err="1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Gravitino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LSP)</a:t>
            </a:r>
            <a:endParaRPr lang="en-US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</a:t>
            </a:r>
            <a:r>
              <a:rPr lang="en-US" b="1" dirty="0">
                <a:latin typeface="Lucida Sans Unicode" charset="0"/>
                <a:cs typeface="Lucida Sans Unicode" charset="0"/>
              </a:rPr>
              <a:t>scalars:</a:t>
            </a:r>
            <a:endParaRPr lang="en-US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Q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Q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u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d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u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d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L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L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e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e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    </a:t>
            </a:r>
            <a:r>
              <a:rPr lang="en-US" b="1" dirty="0" err="1">
                <a:latin typeface="Lucida Sans Unicode" charset="0"/>
                <a:cs typeface="Lucida Sans Unicode" charset="0"/>
              </a:rPr>
              <a:t>gauginos</a:t>
            </a:r>
            <a:r>
              <a:rPr lang="en-US" b="1" dirty="0">
                <a:latin typeface="Lucida Sans Unicode" charset="0"/>
                <a:cs typeface="Lucida Sans Unicode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2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endParaRPr lang="en-US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</a:t>
            </a:r>
            <a:r>
              <a:rPr lang="en-US" b="1" dirty="0">
                <a:latin typeface="Lucida Sans Unicode" charset="0"/>
                <a:cs typeface="Lucida Sans Unicode" charset="0"/>
              </a:rPr>
              <a:t>tri-linear couplings: 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A</a:t>
            </a:r>
            <a:r>
              <a:rPr lang="en-US" b="1" baseline="-25000" dirty="0" err="1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b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A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t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A</a:t>
            </a:r>
            <a:r>
              <a:rPr lang="el-GR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τ</a:t>
            </a:r>
            <a:endParaRPr lang="en-US" b="1" baseline="-25000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    </a:t>
            </a:r>
            <a:r>
              <a:rPr lang="en-US" b="1" dirty="0">
                <a:latin typeface="Lucida Sans Unicode" charset="0"/>
                <a:cs typeface="Lucida Sans Unicode" charset="0"/>
              </a:rPr>
              <a:t>Higgs/</a:t>
            </a:r>
            <a:r>
              <a:rPr lang="en-US" b="1" dirty="0" err="1">
                <a:latin typeface="Lucida Sans Unicode" charset="0"/>
                <a:cs typeface="Lucida Sans Unicode" charset="0"/>
              </a:rPr>
              <a:t>Higgsino</a:t>
            </a:r>
            <a:r>
              <a:rPr lang="en-US" b="1" dirty="0">
                <a:latin typeface="Lucida Sans Unicode" charset="0"/>
                <a:cs typeface="Lucida Sans Unicode" charset="0"/>
              </a:rPr>
              <a:t>:  </a:t>
            </a:r>
            <a:r>
              <a:rPr lang="el-GR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μ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A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tan</a:t>
            </a:r>
            <a:r>
              <a:rPr lang="el-GR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β</a:t>
            </a:r>
            <a:endParaRPr lang="en-US" b="1" dirty="0" smtClean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</a:t>
            </a:r>
            <a:r>
              <a:rPr lang="en-US" b="1" dirty="0" smtClean="0">
                <a:latin typeface="Lucida Sans Unicode" charset="0"/>
                <a:cs typeface="Lucida Sans Unicode" charset="0"/>
              </a:rPr>
              <a:t>(</a:t>
            </a:r>
            <a:r>
              <a:rPr lang="en-US" b="1" dirty="0" err="1" smtClean="0">
                <a:latin typeface="Lucida Sans Unicode" charset="0"/>
                <a:cs typeface="Lucida Sans Unicode" charset="0"/>
              </a:rPr>
              <a:t>Gravitino</a:t>
            </a:r>
            <a:r>
              <a:rPr lang="en-US" b="1" dirty="0" smtClean="0">
                <a:latin typeface="Lucida Sans Unicode" charset="0"/>
                <a:cs typeface="Lucida Sans Unicode" charset="0"/>
              </a:rPr>
              <a:t>: 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M</a:t>
            </a:r>
            <a:r>
              <a:rPr lang="en-US" b="1" baseline="-25000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G</a:t>
            </a:r>
            <a:r>
              <a:rPr lang="en-US" b="1" dirty="0" smtClean="0">
                <a:latin typeface="Lucida Sans Unicode" charset="0"/>
                <a:cs typeface="Lucida Sans Unicode" charset="0"/>
              </a:rPr>
              <a:t>)</a:t>
            </a:r>
            <a:endParaRPr lang="el-GR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</a:t>
            </a:r>
          </a:p>
        </p:txBody>
      </p:sp>
      <p:pic>
        <p:nvPicPr>
          <p:cNvPr id="5" name="Picture 4" descr="blind_justic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2" y="4724893"/>
            <a:ext cx="94066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95117" y="6336761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Berger, Cahill-Rowley, JLH, Ismail, Rizzo  </a:t>
            </a:r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095117" y="5860990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D00"/>
                </a:solidFill>
              </a:rPr>
              <a:t>Supersymmetry</a:t>
            </a:r>
            <a:r>
              <a:rPr lang="en-US" dirty="0" smtClean="0">
                <a:solidFill>
                  <a:srgbClr val="005D00"/>
                </a:solidFill>
              </a:rPr>
              <a:t> without Prejudice</a:t>
            </a:r>
            <a:endParaRPr lang="en-US" dirty="0">
              <a:solidFill>
                <a:srgbClr val="005D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CC0000"/>
                </a:solidFill>
                <a:latin typeface="Lucida Sans Unicode" charset="0"/>
              </a:rPr>
              <a:t>Study of the 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pMSSM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 (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Neutralino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/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Gravitino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 LSP)</a:t>
            </a:r>
            <a:endParaRPr lang="en-US" b="1" u="sng" dirty="0">
              <a:solidFill>
                <a:srgbClr val="CC0000"/>
              </a:solidFill>
              <a:latin typeface="Lucida Sans Unicode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526" y="1334928"/>
            <a:ext cx="5169563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smtClean="0">
                <a:solidFill>
                  <a:srgbClr val="CC0000"/>
                </a:solidFill>
                <a:latin typeface="Lucida Sans Unicode" charset="0"/>
              </a:rPr>
              <a:t>Scan with Linear </a:t>
            </a:r>
            <a:r>
              <a:rPr lang="en-US" sz="2800" b="1" u="sng" dirty="0">
                <a:solidFill>
                  <a:srgbClr val="CC0000"/>
                </a:solidFill>
                <a:latin typeface="Lucida Sans Unicode" charset="0"/>
              </a:rPr>
              <a:t>Priors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b="1" dirty="0"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Lucida Sans Unicode" charset="0"/>
              </a:rPr>
              <a:t>Perform large scan over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Lucida Sans Unicode" charset="0"/>
              </a:rPr>
              <a:t>Parameters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b="1" u="sng" dirty="0">
              <a:solidFill>
                <a:srgbClr val="CC0000"/>
              </a:solidFill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6600"/>
                </a:solidFill>
                <a:latin typeface="Lucida Sans Unicode" charset="0"/>
              </a:rPr>
              <a:t>100 </a:t>
            </a:r>
            <a:r>
              <a:rPr lang="en-US" b="1" dirty="0" err="1">
                <a:solidFill>
                  <a:srgbClr val="006600"/>
                </a:solidFill>
                <a:latin typeface="Lucida Sans Unicode" charset="0"/>
              </a:rPr>
              <a:t>GeV</a:t>
            </a:r>
            <a:r>
              <a:rPr lang="en-US" b="1" dirty="0">
                <a:solidFill>
                  <a:srgbClr val="006600"/>
                </a:solidFill>
                <a:latin typeface="Lucida Sans Unicode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Lucida Sans Unicode" charset="0"/>
                <a:sym typeface="Symbol" charset="0"/>
              </a:rPr>
              <a:t> </a:t>
            </a:r>
            <a:r>
              <a:rPr lang="en-US" b="1" dirty="0" err="1">
                <a:solidFill>
                  <a:srgbClr val="006600"/>
                </a:solidFill>
                <a:latin typeface="Lucida Sans Unicode" charset="0"/>
                <a:sym typeface="Symbol" charset="0"/>
              </a:rPr>
              <a:t>m</a:t>
            </a:r>
            <a:r>
              <a:rPr lang="en-US" b="1" baseline="-25000" dirty="0" err="1">
                <a:solidFill>
                  <a:srgbClr val="006600"/>
                </a:solidFill>
                <a:latin typeface="Lucida Sans Unicode" charset="0"/>
                <a:sym typeface="Symbol" charset="0"/>
              </a:rPr>
              <a:t>sfermions</a:t>
            </a:r>
            <a:r>
              <a:rPr lang="en-US" b="1" dirty="0">
                <a:solidFill>
                  <a:srgbClr val="006600"/>
                </a:solidFill>
                <a:latin typeface="Lucida Sans Unicode" charset="0"/>
                <a:sym typeface="Symbol" charset="0"/>
              </a:rPr>
              <a:t>   4 </a:t>
            </a:r>
            <a:r>
              <a:rPr lang="en-US" b="1" dirty="0" err="1">
                <a:solidFill>
                  <a:srgbClr val="006600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008000"/>
                </a:solidFill>
                <a:latin typeface="Lucida Sans Unicode" charset="0"/>
              </a:rPr>
              <a:t>  </a:t>
            </a:r>
            <a:endParaRPr lang="en-US" sz="800" b="1" dirty="0">
              <a:solidFill>
                <a:srgbClr val="008000"/>
              </a:solidFill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Lucida Sans Unicode" charset="0"/>
              </a:rPr>
              <a:t> 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</a:rPr>
              <a:t>50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</a:rPr>
              <a:t>GeV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</a:rPr>
              <a:t> 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 |M</a:t>
            </a:r>
            <a:r>
              <a:rPr lang="en-US" b="1" baseline="-25000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1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, M</a:t>
            </a:r>
            <a:r>
              <a:rPr lang="en-US" b="1" baseline="-25000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2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, |  4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  </a:t>
            </a:r>
            <a:endParaRPr lang="en-US" sz="800" b="1" dirty="0">
              <a:solidFill>
                <a:srgbClr val="663300"/>
              </a:solidFill>
              <a:latin typeface="Lucida Sans Unicode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400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  <a:sym typeface="Symbol" charset="0"/>
              </a:rPr>
              <a:t>GeV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   M</a:t>
            </a:r>
            <a:r>
              <a:rPr lang="en-US" b="1" baseline="-25000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3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  4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008000"/>
                </a:solidFill>
                <a:latin typeface="Lucida Sans Unicode" charset="0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Lucida Sans Unicode" charset="0"/>
                <a:sym typeface="Symbo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100 </a:t>
            </a:r>
            <a:r>
              <a:rPr lang="en-US" b="1" dirty="0" err="1">
                <a:solidFill>
                  <a:srgbClr val="000099"/>
                </a:solidFill>
                <a:latin typeface="Lucida Sans Unicode" charset="0"/>
                <a:sym typeface="Symbol" charset="0"/>
              </a:rPr>
              <a:t>GeV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   M</a:t>
            </a:r>
            <a:r>
              <a:rPr lang="en-US" b="1" baseline="-25000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A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   4 </a:t>
            </a:r>
            <a:r>
              <a:rPr lang="en-US" b="1" dirty="0" err="1">
                <a:solidFill>
                  <a:srgbClr val="000099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Lucida Sans Unicode" charset="0"/>
              </a:rPr>
              <a:t>1 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 tan  60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C70000"/>
                </a:solidFill>
                <a:latin typeface="Lucida Sans Unicode" charset="0"/>
                <a:sym typeface="Symbol" charset="0"/>
              </a:rPr>
              <a:t>|</a:t>
            </a:r>
            <a:r>
              <a:rPr lang="en-US" b="1" dirty="0" err="1">
                <a:solidFill>
                  <a:srgbClr val="C70000"/>
                </a:solidFill>
                <a:latin typeface="Lucida Sans Unicode" charset="0"/>
                <a:sym typeface="Symbol" charset="0"/>
              </a:rPr>
              <a:t>A</a:t>
            </a:r>
            <a:r>
              <a:rPr lang="en-US" b="1" baseline="-25000" dirty="0" err="1">
                <a:solidFill>
                  <a:srgbClr val="C70000"/>
                </a:solidFill>
                <a:latin typeface="Lucida Sans Unicode" charset="0"/>
                <a:sym typeface="Symbol" charset="0"/>
              </a:rPr>
              <a:t>t,b</a:t>
            </a:r>
            <a:r>
              <a:rPr lang="en-US" b="1" baseline="-25000" dirty="0">
                <a:solidFill>
                  <a:srgbClr val="C70000"/>
                </a:solidFill>
                <a:latin typeface="Lucida Sans Unicode" charset="0"/>
                <a:sym typeface="Symbol" charset="0"/>
              </a:rPr>
              <a:t>,</a:t>
            </a:r>
            <a:r>
              <a:rPr lang="en-US" b="1" dirty="0">
                <a:solidFill>
                  <a:srgbClr val="C70000"/>
                </a:solidFill>
                <a:latin typeface="Lucida Sans Unicode" charset="0"/>
                <a:sym typeface="Symbol" charset="0"/>
              </a:rPr>
              <a:t>|  4 </a:t>
            </a:r>
            <a:r>
              <a:rPr lang="en-US" b="1" dirty="0" err="1" smtClean="0">
                <a:solidFill>
                  <a:srgbClr val="C70000"/>
                </a:solidFill>
                <a:latin typeface="Lucida Sans Unicode" charset="0"/>
                <a:sym typeface="Symbol" charset="0"/>
              </a:rPr>
              <a:t>TeV</a:t>
            </a:r>
            <a:endParaRPr lang="en-US" b="1" dirty="0" smtClean="0">
              <a:solidFill>
                <a:srgbClr val="C70000"/>
              </a:solidFill>
              <a:latin typeface="Lucida Sans Unicode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(1 </a:t>
            </a:r>
            <a:r>
              <a:rPr lang="en-US" b="1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ev</a:t>
            </a: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 ≤ </a:t>
            </a:r>
            <a:r>
              <a:rPr lang="en-US" b="1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m</a:t>
            </a:r>
            <a:r>
              <a:rPr lang="en-US" b="1" baseline="-25000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G</a:t>
            </a: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 ≤ 1 </a:t>
            </a:r>
            <a:r>
              <a:rPr lang="en-US" b="1" dirty="0" err="1">
                <a:solidFill>
                  <a:srgbClr val="660066"/>
                </a:solidFill>
                <a:latin typeface="Lucida Sans Unicode" charset="0"/>
                <a:sym typeface="Symbol" charset="0"/>
              </a:rPr>
              <a:t>T</a:t>
            </a:r>
            <a:r>
              <a:rPr lang="en-US" b="1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eV</a:t>
            </a: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) (log prior) </a:t>
            </a:r>
            <a:endParaRPr lang="en-US" b="1" dirty="0">
              <a:solidFill>
                <a:srgbClr val="660066"/>
              </a:solidFill>
              <a:latin typeface="Lucida Sans Unicode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0099"/>
              </a:solidFill>
              <a:latin typeface="Lucida Sans Unicode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CC0000"/>
              </a:solidFill>
              <a:latin typeface="Lucida Sans Unicode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215521" y="1390184"/>
            <a:ext cx="392847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ym typeface="Symbol" charset="0"/>
              </a:rPr>
              <a:t>Subject these points to </a:t>
            </a:r>
          </a:p>
          <a:p>
            <a:pPr>
              <a:defRPr/>
            </a:pPr>
            <a:r>
              <a:rPr lang="en-US" sz="2400" dirty="0">
                <a:sym typeface="Symbol" charset="0"/>
              </a:rPr>
              <a:t>Constraints from:</a:t>
            </a:r>
          </a:p>
          <a:p>
            <a:pPr>
              <a:defRPr/>
            </a:pPr>
            <a:endParaRPr lang="en-US" sz="800" dirty="0">
              <a:sym typeface="Symbol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Flavor physics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EW precision measurements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Collider searches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Cosmology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590431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6600"/>
                </a:solidFill>
                <a:sym typeface="Symbol" charset="0"/>
              </a:rPr>
              <a:t>~225,000 </a:t>
            </a:r>
            <a:r>
              <a:rPr lang="en-US" sz="2400" dirty="0" smtClean="0">
                <a:solidFill>
                  <a:srgbClr val="006600"/>
                </a:solidFill>
                <a:sym typeface="Symbol" charset="0"/>
              </a:rPr>
              <a:t>models </a:t>
            </a:r>
            <a:r>
              <a:rPr lang="en-US" sz="2400" dirty="0">
                <a:solidFill>
                  <a:srgbClr val="006600"/>
                </a:solidFill>
                <a:sym typeface="Symbol" charset="0"/>
              </a:rPr>
              <a:t>survive </a:t>
            </a:r>
            <a:r>
              <a:rPr lang="en-US" sz="2400" dirty="0" smtClean="0">
                <a:solidFill>
                  <a:srgbClr val="006600"/>
                </a:solidFill>
                <a:sym typeface="Symbol" charset="0"/>
              </a:rPr>
              <a:t>constraints for each LSP type!</a:t>
            </a:r>
            <a:endParaRPr lang="en-US" sz="2400" dirty="0">
              <a:solidFill>
                <a:srgbClr val="006600"/>
              </a:solidFill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86489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Lucida Sans Unicode" charset="0"/>
              </a:rPr>
              <a:t>Effects of </a:t>
            </a:r>
            <a:r>
              <a:rPr lang="en-US" b="1" u="sng" dirty="0">
                <a:latin typeface="Lucida Sans Unicode" charset="0"/>
              </a:rPr>
              <a:t>LHC </a:t>
            </a:r>
            <a:r>
              <a:rPr lang="en-US" b="1" u="sng" dirty="0" smtClean="0">
                <a:latin typeface="Lucida Sans Unicode" charset="0"/>
              </a:rPr>
              <a:t>Searches on </a:t>
            </a:r>
            <a:r>
              <a:rPr lang="en-US" b="1" u="sng" dirty="0" err="1" smtClean="0">
                <a:latin typeface="Lucida Sans Unicode" charset="0"/>
              </a:rPr>
              <a:t>Neutralino</a:t>
            </a:r>
            <a:r>
              <a:rPr lang="en-US" b="1" u="sng" dirty="0" smtClean="0">
                <a:latin typeface="Lucida Sans Unicode" charset="0"/>
              </a:rPr>
              <a:t> LSP Sample</a:t>
            </a:r>
            <a:endParaRPr lang="en-US" b="1" u="sng" dirty="0">
              <a:latin typeface="Lucida Sans Unicode" charset="0"/>
            </a:endParaRPr>
          </a:p>
        </p:txBody>
      </p:sp>
      <p:pic>
        <p:nvPicPr>
          <p:cNvPr id="5" name="Picture 4" descr="msquark_mg_efficien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870" y="1391479"/>
            <a:ext cx="7288695" cy="546652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3731213" y="1562084"/>
            <a:ext cx="1539687" cy="18767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04487" y="1391479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Simplified Model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25 at 8.5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86077" y="6369967"/>
            <a:ext cx="100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</a:t>
            </a:r>
            <a:r>
              <a:rPr lang="en-US" b="0" dirty="0" smtClean="0"/>
              <a:t>t LHC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4759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How to Include Flavor?</a:t>
            </a:r>
            <a:endParaRPr lang="en-US" u="sng" dirty="0">
              <a:solidFill>
                <a:srgbClr val="0000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874"/>
            <a:ext cx="8229600" cy="2646397"/>
          </a:xfrm>
        </p:spPr>
        <p:txBody>
          <a:bodyPr/>
          <a:lstStyle/>
          <a:p>
            <a:r>
              <a:rPr lang="en-US" dirty="0">
                <a:solidFill>
                  <a:srgbClr val="0000CD"/>
                </a:solidFill>
              </a:rPr>
              <a:t>Perform an expansion in </a:t>
            </a:r>
            <a:r>
              <a:rPr lang="en-US" dirty="0" smtClean="0">
                <a:solidFill>
                  <a:srgbClr val="0000CD"/>
                </a:solidFill>
              </a:rPr>
              <a:t>MFV - Expand </a:t>
            </a:r>
            <a:r>
              <a:rPr lang="en-US" dirty="0">
                <a:solidFill>
                  <a:srgbClr val="0000CD"/>
                </a:solidFill>
              </a:rPr>
              <a:t>in </a:t>
            </a:r>
            <a:r>
              <a:rPr lang="en-US" dirty="0" err="1">
                <a:solidFill>
                  <a:srgbClr val="0000CD"/>
                </a:solidFill>
              </a:rPr>
              <a:t>squark</a:t>
            </a:r>
            <a:r>
              <a:rPr lang="en-US" dirty="0">
                <a:solidFill>
                  <a:srgbClr val="0000CD"/>
                </a:solidFill>
              </a:rPr>
              <a:t> mass </a:t>
            </a:r>
            <a:r>
              <a:rPr lang="en-US" dirty="0" smtClean="0">
                <a:solidFill>
                  <a:srgbClr val="0000CD"/>
                </a:solidFill>
              </a:rPr>
              <a:t>matrix – no additional parameters required!</a:t>
            </a:r>
            <a:endParaRPr lang="en-US" dirty="0" smtClean="0">
              <a:solidFill>
                <a:srgbClr val="0000CD"/>
              </a:solidFill>
            </a:endParaRPr>
          </a:p>
          <a:p>
            <a:r>
              <a:rPr lang="en-US" dirty="0" smtClean="0">
                <a:solidFill>
                  <a:srgbClr val="CE0000"/>
                </a:solidFill>
              </a:rPr>
              <a:t>Determine </a:t>
            </a:r>
            <a:r>
              <a:rPr lang="en-US" dirty="0">
                <a:solidFill>
                  <a:srgbClr val="CE0000"/>
                </a:solidFill>
              </a:rPr>
              <a:t>if future precision measurements can observe these </a:t>
            </a:r>
            <a:r>
              <a:rPr lang="en-US" dirty="0" smtClean="0">
                <a:solidFill>
                  <a:srgbClr val="CE0000"/>
                </a:solidFill>
              </a:rPr>
              <a:t>effects</a:t>
            </a:r>
          </a:p>
          <a:p>
            <a:r>
              <a:rPr lang="en-US" dirty="0" smtClean="0">
                <a:solidFill>
                  <a:srgbClr val="933EBB"/>
                </a:solidFill>
              </a:rPr>
              <a:t>Will study benchmark models in detail + full </a:t>
            </a:r>
            <a:r>
              <a:rPr lang="en-US" dirty="0" err="1" smtClean="0">
                <a:solidFill>
                  <a:srgbClr val="933EBB"/>
                </a:solidFill>
              </a:rPr>
              <a:t>pMSSM</a:t>
            </a:r>
            <a:r>
              <a:rPr lang="en-US" dirty="0" smtClean="0">
                <a:solidFill>
                  <a:srgbClr val="933EBB"/>
                </a:solidFill>
              </a:rPr>
              <a:t> model set</a:t>
            </a:r>
            <a:endParaRPr lang="en-US" dirty="0">
              <a:solidFill>
                <a:srgbClr val="933EBB"/>
              </a:solidFill>
            </a:endParaRPr>
          </a:p>
          <a:p>
            <a:r>
              <a:rPr lang="en-US" dirty="0" smtClean="0"/>
              <a:t>Make assumptions in neutrino sector for charged lepton processes</a:t>
            </a:r>
          </a:p>
          <a:p>
            <a:r>
              <a:rPr lang="en-US" dirty="0" smtClean="0">
                <a:solidFill>
                  <a:srgbClr val="005D00"/>
                </a:solidFill>
              </a:rPr>
              <a:t>Add well-determined choices for phases by hand</a:t>
            </a:r>
          </a:p>
          <a:p>
            <a:r>
              <a:rPr lang="en-US" dirty="0" smtClean="0">
                <a:solidFill>
                  <a:srgbClr val="CE0000"/>
                </a:solidFill>
              </a:rPr>
              <a:t>Opportunity to study observables across the frontiers!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555" y="6102620"/>
            <a:ext cx="7799180" cy="523220"/>
          </a:xfrm>
          <a:prstGeom prst="rect">
            <a:avLst/>
          </a:prstGeom>
          <a:noFill/>
          <a:ln w="19050" cmpd="sng">
            <a:solidFill>
              <a:srgbClr val="CE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 will be finished in time for Snowmass!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37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6 at 8.5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2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874560"/>
            <a:ext cx="717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Warped extra dimensions as a model for flavor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55692" y="5929923"/>
            <a:ext cx="160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</a:t>
            </a:r>
            <a:r>
              <a:rPr lang="en-US" sz="1800" b="0" dirty="0" smtClean="0"/>
              <a:t>lide from</a:t>
            </a:r>
          </a:p>
          <a:p>
            <a:r>
              <a:rPr lang="en-US" sz="1800" b="0" dirty="0" smtClean="0"/>
              <a:t>Martin Bauer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7577634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y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_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9439</TotalTime>
  <Words>507</Words>
  <Application>Microsoft Macintosh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Theme</vt:lpstr>
      <vt:lpstr>PowerPoint Presentation</vt:lpstr>
      <vt:lpstr>Why Study Benchmarks?</vt:lpstr>
      <vt:lpstr>Benchmark Models for the Intensity Frontier</vt:lpstr>
      <vt:lpstr>The pMSSM Model Framework</vt:lpstr>
      <vt:lpstr>Study of the pMSSM (Neutralino/Gravitino LSP)</vt:lpstr>
      <vt:lpstr>Effects of LHC Searches on Neutralino LSP Sample</vt:lpstr>
      <vt:lpstr>PowerPoint Presentation</vt:lpstr>
      <vt:lpstr>How to Include Flavor?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Hewett</dc:creator>
  <cp:lastModifiedBy>JoAnne Hewett</cp:lastModifiedBy>
  <cp:revision>90</cp:revision>
  <dcterms:created xsi:type="dcterms:W3CDTF">2012-10-21T19:53:48Z</dcterms:created>
  <dcterms:modified xsi:type="dcterms:W3CDTF">2013-04-27T15:08:08Z</dcterms:modified>
</cp:coreProperties>
</file>