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82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Discussion - What can Quark Flavor Physics contribute?</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Joel Butler, Fermilab</a:t>
            </a:r>
          </a:p>
          <a:p>
            <a:r>
              <a:rPr lang="en-US" dirty="0" smtClean="0"/>
              <a:t>Intensity </a:t>
            </a:r>
            <a:r>
              <a:rPr lang="en-US" dirty="0" smtClean="0"/>
              <a:t>Frontier Workshop</a:t>
            </a:r>
          </a:p>
          <a:p>
            <a:r>
              <a:rPr lang="en-US" dirty="0" smtClean="0"/>
              <a:t>Argonne National </a:t>
            </a:r>
            <a:r>
              <a:rPr lang="en-US" dirty="0" smtClean="0"/>
              <a:t>Laboratory</a:t>
            </a:r>
            <a:endParaRPr lang="en-US" dirty="0" smtClean="0"/>
          </a:p>
          <a:p>
            <a:r>
              <a:rPr lang="en-US" dirty="0" smtClean="0"/>
              <a:t>April 25-27, 2013</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ongoing U.S. </a:t>
            </a:r>
            <a:r>
              <a:rPr lang="en-US" dirty="0" smtClean="0"/>
              <a:t>decision process </a:t>
            </a:r>
            <a:r>
              <a:rPr lang="en-US" dirty="0" smtClean="0"/>
              <a:t>will shape U.S. HEP for many years</a:t>
            </a:r>
          </a:p>
          <a:p>
            <a:r>
              <a:rPr lang="en-US" dirty="0" smtClean="0"/>
              <a:t>The Intensity Frontier “program” needs to make its case effectively if it wants to be part of the emergent U.S. Program</a:t>
            </a:r>
          </a:p>
          <a:p>
            <a:r>
              <a:rPr lang="en-US" dirty="0" smtClean="0"/>
              <a:t>Some personal observations</a:t>
            </a:r>
          </a:p>
          <a:p>
            <a:pPr lvl="1"/>
            <a:r>
              <a:rPr lang="en-US" dirty="0" smtClean="0"/>
              <a:t>It is important for proponents of various projects/ experiments/approaches to state their physics case completely, accurately, and clearly </a:t>
            </a:r>
          </a:p>
          <a:p>
            <a:pPr lvl="2"/>
            <a:r>
              <a:rPr lang="en-US" dirty="0" smtClean="0"/>
              <a:t>Since comparisons to other approaches and to other priorities are inevitable, statements about competition from other areas are ok but have to be based on scientific arguments </a:t>
            </a:r>
          </a:p>
          <a:p>
            <a:pPr lvl="2"/>
            <a:r>
              <a:rPr lang="en-US" dirty="0" smtClean="0"/>
              <a:t>Project advocacy is ok up  to some boundary but electioneering, false claims, and extreme subjectivity will be quickly detected and dismissed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others say about IF physics</a:t>
            </a:r>
            <a:endParaRPr lang="en-US" dirty="0"/>
          </a:p>
        </p:txBody>
      </p:sp>
      <p:sp>
        <p:nvSpPr>
          <p:cNvPr id="3" name="Content Placeholder 2"/>
          <p:cNvSpPr>
            <a:spLocks noGrp="1"/>
          </p:cNvSpPr>
          <p:nvPr>
            <p:ph idx="1"/>
          </p:nvPr>
        </p:nvSpPr>
        <p:spPr/>
        <p:txBody>
          <a:bodyPr/>
          <a:lstStyle/>
          <a:p>
            <a:r>
              <a:rPr lang="en-US" dirty="0" smtClean="0"/>
              <a:t>Energy Frontier view of </a:t>
            </a:r>
            <a:r>
              <a:rPr lang="en-US" dirty="0" smtClean="0"/>
              <a:t>IF</a:t>
            </a:r>
            <a:r>
              <a:rPr lang="en-US" dirty="0"/>
              <a:t> </a:t>
            </a:r>
            <a:r>
              <a:rPr lang="en-US" dirty="0" smtClean="0"/>
              <a:t>was articulated this morning by one of the theory speakers</a:t>
            </a:r>
          </a:p>
          <a:p>
            <a:pPr lvl="1"/>
            <a:r>
              <a:rPr lang="en-US" dirty="0" smtClean="0"/>
              <a:t>If you see something, how will you pin down or constrain what it could be</a:t>
            </a:r>
          </a:p>
          <a:p>
            <a:pPr lvl="2"/>
            <a:r>
              <a:rPr lang="en-US" dirty="0" smtClean="0"/>
              <a:t>I hear this all the time from my colleagues when I cross to that other frontier</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Split Topic into Two Parts</a:t>
            </a:r>
            <a:endParaRPr lang="en-US" dirty="0"/>
          </a:p>
        </p:txBody>
      </p:sp>
      <p:sp>
        <p:nvSpPr>
          <p:cNvPr id="3" name="Content Placeholder 2"/>
          <p:cNvSpPr>
            <a:spLocks noGrp="1"/>
          </p:cNvSpPr>
          <p:nvPr>
            <p:ph idx="1"/>
          </p:nvPr>
        </p:nvSpPr>
        <p:spPr/>
        <p:txBody>
          <a:bodyPr/>
          <a:lstStyle/>
          <a:p>
            <a:r>
              <a:rPr lang="en-US" dirty="0" smtClean="0"/>
              <a:t>The Physics Case for the Intensity Frontier Heavy Flavor Program </a:t>
            </a:r>
          </a:p>
          <a:p>
            <a:pPr lvl="1"/>
            <a:r>
              <a:rPr lang="en-US" dirty="0" smtClean="0"/>
              <a:t>If the LHC finds new Physics</a:t>
            </a:r>
          </a:p>
          <a:p>
            <a:pPr lvl="2"/>
            <a:r>
              <a:rPr lang="en-US" dirty="0" smtClean="0"/>
              <a:t>That solves all known problems</a:t>
            </a:r>
          </a:p>
          <a:p>
            <a:pPr lvl="2"/>
            <a:r>
              <a:rPr lang="en-US" dirty="0" smtClean="0"/>
              <a:t>That does not solve all known problems</a:t>
            </a:r>
          </a:p>
          <a:p>
            <a:pPr lvl="3"/>
            <a:r>
              <a:rPr lang="en-US" dirty="0" smtClean="0"/>
              <a:t>E.g. the “</a:t>
            </a:r>
            <a:r>
              <a:rPr lang="en-US" dirty="0" err="1" smtClean="0"/>
              <a:t>flavor”problem</a:t>
            </a:r>
            <a:endParaRPr lang="en-US" dirty="0" smtClean="0"/>
          </a:p>
          <a:p>
            <a:pPr lvl="1"/>
            <a:r>
              <a:rPr lang="en-US" dirty="0" smtClean="0"/>
              <a:t>If the LHC does not find new </a:t>
            </a:r>
            <a:r>
              <a:rPr lang="en-US" dirty="0" smtClean="0"/>
              <a:t>Physics</a:t>
            </a:r>
          </a:p>
          <a:p>
            <a:pPr lvl="2"/>
            <a:r>
              <a:rPr lang="en-US" sz="2800" dirty="0" smtClean="0"/>
              <a:t>Or does not find </a:t>
            </a:r>
            <a:r>
              <a:rPr lang="en-US" sz="2800" b="1" dirty="0" smtClean="0"/>
              <a:t>all </a:t>
            </a:r>
            <a:r>
              <a:rPr lang="en-US" sz="2800" dirty="0" smtClean="0"/>
              <a:t>new physics</a:t>
            </a:r>
            <a:endParaRPr lang="en-US" sz="2800" dirty="0" smtClean="0"/>
          </a:p>
          <a:p>
            <a:r>
              <a:rPr lang="en-US" dirty="0" smtClean="0"/>
              <a:t>Facilities and experiments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The Physics Case for the Intensity Frontier Quark Flavor Program </a:t>
            </a:r>
            <a:endParaRPr lang="en-US" sz="3600"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smtClean="0"/>
              <a:t>If the LHC finds some new physics,  how will flavor physics help elucidate it?</a:t>
            </a:r>
          </a:p>
          <a:p>
            <a:pPr lvl="1"/>
            <a:r>
              <a:rPr lang="en-US" dirty="0" smtClean="0"/>
              <a:t>Will of course depend on what is found but</a:t>
            </a:r>
          </a:p>
          <a:p>
            <a:pPr lvl="2"/>
            <a:r>
              <a:rPr lang="en-US" dirty="0" smtClean="0"/>
              <a:t>Can we give any specific examples of investigations that will become important if e..g SUSY is discovered at a somewhat higher scale than is now rules </a:t>
            </a:r>
            <a:r>
              <a:rPr lang="en-US" dirty="0" smtClean="0"/>
              <a:t>out?</a:t>
            </a:r>
            <a:endParaRPr lang="en-US" dirty="0" smtClean="0"/>
          </a:p>
          <a:p>
            <a:pPr lvl="2"/>
            <a:r>
              <a:rPr lang="en-US" dirty="0" smtClean="0"/>
              <a:t>What about other BSM </a:t>
            </a:r>
            <a:r>
              <a:rPr lang="en-US" dirty="0" smtClean="0"/>
              <a:t>models?</a:t>
            </a:r>
            <a:endParaRPr lang="en-US" dirty="0" smtClean="0"/>
          </a:p>
          <a:p>
            <a:r>
              <a:rPr lang="en-US" dirty="0" smtClean="0"/>
              <a:t>If the LHC finds nothing new, or if it finds something new but there are still open issues at higher scales that can be reached with foreseen machines, can we see signatures of new physics</a:t>
            </a:r>
          </a:p>
          <a:p>
            <a:pPr lvl="2"/>
            <a:r>
              <a:rPr lang="en-US" dirty="0" smtClean="0"/>
              <a:t>If we see a deviation from the SM, can we learn more about it and pin the new physics down</a:t>
            </a:r>
          </a:p>
          <a:p>
            <a:pPr lvl="3"/>
            <a:r>
              <a:rPr lang="en-US" sz="3100" b="1" dirty="0" smtClean="0"/>
              <a:t>Again, the exploration path will be shaped </a:t>
            </a:r>
            <a:r>
              <a:rPr lang="en-US" sz="3100" b="1" dirty="0" smtClean="0"/>
              <a:t>by what </a:t>
            </a:r>
            <a:r>
              <a:rPr lang="en-US" sz="3100" b="1" dirty="0" smtClean="0"/>
              <a:t>is discovered but can we provide some examples of how this would work?  </a:t>
            </a:r>
            <a:endParaRPr lang="en-US" sz="23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Intensity Frontier Physics the Inevitable Future?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“Energy Frontier” machines are taking longer and longer to develop and construct</a:t>
            </a:r>
          </a:p>
          <a:p>
            <a:pPr lvl="1"/>
            <a:r>
              <a:rPr lang="en-US" dirty="0" smtClean="0"/>
              <a:t>We now build one or two every 20-30 years</a:t>
            </a:r>
          </a:p>
          <a:p>
            <a:pPr lvl="2"/>
            <a:r>
              <a:rPr lang="en-US" dirty="0" smtClean="0"/>
              <a:t>We can argue about what an energy frontier machine is</a:t>
            </a:r>
          </a:p>
          <a:p>
            <a:pPr lvl="1"/>
            <a:r>
              <a:rPr lang="en-US" dirty="0" smtClean="0"/>
              <a:t>We have no new machine in construction </a:t>
            </a:r>
            <a:r>
              <a:rPr lang="en-US" dirty="0" smtClean="0"/>
              <a:t>today</a:t>
            </a:r>
          </a:p>
          <a:p>
            <a:pPr lvl="1"/>
            <a:r>
              <a:rPr lang="en-US" dirty="0" smtClean="0"/>
              <a:t>one </a:t>
            </a:r>
            <a:r>
              <a:rPr lang="en-US" dirty="0" smtClean="0"/>
              <a:t>anticipates perhaps a low energy ILC is 2027</a:t>
            </a:r>
          </a:p>
          <a:p>
            <a:pPr lvl="2"/>
            <a:r>
              <a:rPr lang="en-US" dirty="0" smtClean="0"/>
              <a:t>This however is not an energy frontier </a:t>
            </a:r>
            <a:r>
              <a:rPr lang="en-US" dirty="0" smtClean="0"/>
              <a:t>machine but an intensity frontier machine</a:t>
            </a:r>
            <a:endParaRPr lang="en-US" dirty="0" smtClean="0"/>
          </a:p>
          <a:p>
            <a:pPr lvl="3"/>
            <a:r>
              <a:rPr lang="en-US" dirty="0" smtClean="0"/>
              <a:t>A higher energy machine will probably take </a:t>
            </a:r>
            <a:r>
              <a:rPr lang="en-US" dirty="0" smtClean="0"/>
              <a:t>longer\</a:t>
            </a:r>
          </a:p>
          <a:p>
            <a:pPr lvl="4"/>
            <a:r>
              <a:rPr lang="en-US" dirty="0" smtClean="0"/>
              <a:t>It might not be an energy frontier machine by the time it is built</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so, ….</a:t>
            </a:r>
            <a:endParaRPr lang="en-US" dirty="0"/>
          </a:p>
        </p:txBody>
      </p:sp>
      <p:sp>
        <p:nvSpPr>
          <p:cNvPr id="3" name="Content Placeholder 2"/>
          <p:cNvSpPr>
            <a:spLocks noGrp="1"/>
          </p:cNvSpPr>
          <p:nvPr>
            <p:ph idx="1"/>
          </p:nvPr>
        </p:nvSpPr>
        <p:spPr/>
        <p:txBody>
          <a:bodyPr>
            <a:normAutofit fontScale="85000" lnSpcReduction="20000"/>
          </a:bodyPr>
          <a:lstStyle/>
          <a:p>
            <a:r>
              <a:rPr lang="en-US" sz="2800" dirty="0" smtClean="0"/>
              <a:t>If we cannot reach all the important energy scales directly, then the final answers, if they can be achieved at all, will come from the Intensity Frontier or the Cosmic Frontier  </a:t>
            </a:r>
          </a:p>
          <a:p>
            <a:pPr lvl="1"/>
            <a:r>
              <a:rPr lang="en-US" sz="2400" dirty="0" smtClean="0"/>
              <a:t>Is it conceivable that the IF can carry the fight? </a:t>
            </a:r>
          </a:p>
          <a:p>
            <a:pPr lvl="2"/>
            <a:r>
              <a:rPr lang="en-US" sz="2000" dirty="0" smtClean="0"/>
              <a:t>If so, what has to be done to help prepare?</a:t>
            </a:r>
          </a:p>
          <a:p>
            <a:pPr lvl="2"/>
            <a:r>
              <a:rPr lang="en-US" sz="2000" dirty="0" smtClean="0"/>
              <a:t>If it can, how strongly should this point be made?</a:t>
            </a:r>
          </a:p>
          <a:p>
            <a:pPr lvl="1"/>
            <a:r>
              <a:rPr lang="en-US" sz="2400" dirty="0" smtClean="0"/>
              <a:t>What role with Quark Flavor play</a:t>
            </a:r>
          </a:p>
          <a:p>
            <a:pPr lvl="2"/>
            <a:r>
              <a:rPr lang="en-US" sz="2000" dirty="0" smtClean="0"/>
              <a:t>How do today’s Quark Flavor programs help us prepare? </a:t>
            </a:r>
            <a:endParaRPr lang="en-US" sz="2000" dirty="0" smtClean="0"/>
          </a:p>
          <a:p>
            <a:r>
              <a:rPr lang="en-US" dirty="0" smtClean="0"/>
              <a:t>Can theory sharpen its knowledge of the SM enough to open up  a wider variety of experimentally  testable processes?</a:t>
            </a:r>
          </a:p>
          <a:p>
            <a:pPr lvl="1"/>
            <a:r>
              <a:rPr lang="en-US" dirty="0" smtClean="0"/>
              <a:t>Need to convert base metallic modes to Golden modes!</a:t>
            </a:r>
          </a:p>
          <a:p>
            <a:pPr lvl="1"/>
            <a:r>
              <a:rPr lang="en-US" dirty="0" smtClean="0"/>
              <a:t>Interactions between theory and experiment to improve both</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Facilities</a:t>
            </a:r>
            <a:endParaRPr lang="en-US" dirty="0"/>
          </a:p>
        </p:txBody>
      </p:sp>
      <p:sp>
        <p:nvSpPr>
          <p:cNvPr id="3" name="Content Placeholder 2"/>
          <p:cNvSpPr>
            <a:spLocks noGrp="1"/>
          </p:cNvSpPr>
          <p:nvPr>
            <p:ph idx="1"/>
          </p:nvPr>
        </p:nvSpPr>
        <p:spPr>
          <a:xfrm>
            <a:off x="457200" y="1219200"/>
            <a:ext cx="8229600" cy="5334000"/>
          </a:xfrm>
        </p:spPr>
        <p:txBody>
          <a:bodyPr>
            <a:normAutofit fontScale="77500" lnSpcReduction="20000"/>
          </a:bodyPr>
          <a:lstStyle/>
          <a:p>
            <a:r>
              <a:rPr lang="en-US" sz="2800" b="1" dirty="0" smtClean="0"/>
              <a:t>The U.S. </a:t>
            </a:r>
            <a:r>
              <a:rPr lang="en-US" sz="2800" b="1" dirty="0" smtClean="0"/>
              <a:t> </a:t>
            </a:r>
            <a:r>
              <a:rPr lang="en-US" sz="2800" b="1" dirty="0" smtClean="0"/>
              <a:t>was</a:t>
            </a:r>
            <a:r>
              <a:rPr lang="en-US" sz="2800" b="1" dirty="0" smtClean="0"/>
              <a:t> </a:t>
            </a:r>
            <a:r>
              <a:rPr lang="en-US" sz="2800" b="1" dirty="0" smtClean="0"/>
              <a:t>a leader in B and charm </a:t>
            </a:r>
            <a:r>
              <a:rPr lang="en-US" sz="2800" b="1" dirty="0" smtClean="0"/>
              <a:t>physics. It had a chance to continue to be a leader.</a:t>
            </a:r>
          </a:p>
          <a:p>
            <a:pPr lvl="1"/>
            <a:r>
              <a:rPr lang="en-US" sz="3100" b="1" dirty="0" smtClean="0"/>
              <a:t>Instead, </a:t>
            </a:r>
            <a:r>
              <a:rPr lang="en-US" sz="3100" b="1" dirty="0" smtClean="0"/>
              <a:t> </a:t>
            </a:r>
            <a:r>
              <a:rPr lang="en-US" sz="3100" b="1" dirty="0" smtClean="0"/>
              <a:t>i</a:t>
            </a:r>
            <a:r>
              <a:rPr lang="en-US" sz="3100" b="1" dirty="0" smtClean="0"/>
              <a:t>t </a:t>
            </a:r>
            <a:r>
              <a:rPr lang="en-US" sz="3100" b="1" dirty="0" smtClean="0"/>
              <a:t>terminated its existing and planned programs in this area</a:t>
            </a:r>
          </a:p>
          <a:p>
            <a:r>
              <a:rPr lang="en-US" sz="2800" b="1" dirty="0" smtClean="0"/>
              <a:t>To what extent will U.S. participation in such experiments overseas really contribute to the success of those experiments? </a:t>
            </a:r>
          </a:p>
          <a:p>
            <a:pPr lvl="1"/>
            <a:r>
              <a:rPr lang="en-US" dirty="0" smtClean="0"/>
              <a:t>By expanding the effort, introducing new ideas and perspective</a:t>
            </a:r>
          </a:p>
          <a:p>
            <a:pPr lvl="1"/>
            <a:r>
              <a:rPr lang="en-US" dirty="0" smtClean="0"/>
              <a:t>Which programs should be supported and at what level?</a:t>
            </a:r>
          </a:p>
          <a:p>
            <a:r>
              <a:rPr lang="en-US" b="1" dirty="0" smtClean="0"/>
              <a:t>The only likely onshore efforts seem to be in rare </a:t>
            </a:r>
            <a:r>
              <a:rPr lang="en-US" b="1" dirty="0" err="1" smtClean="0"/>
              <a:t>kaon</a:t>
            </a:r>
            <a:r>
              <a:rPr lang="en-US" b="1" dirty="0" smtClean="0"/>
              <a:t> decays</a:t>
            </a:r>
          </a:p>
          <a:p>
            <a:pPr lvl="1"/>
            <a:r>
              <a:rPr lang="en-US" dirty="0" smtClean="0"/>
              <a:t>Should the US embark aggressively on such a program?</a:t>
            </a:r>
          </a:p>
          <a:p>
            <a:pPr lvl="1"/>
            <a:r>
              <a:rPr lang="en-US" dirty="0" smtClean="0"/>
              <a:t>There is competition. Can the US, with the likely schedule, be competitive in the world </a:t>
            </a:r>
            <a:r>
              <a:rPr lang="en-US" dirty="0" err="1" smtClean="0"/>
              <a:t>kaon</a:t>
            </a:r>
            <a:r>
              <a:rPr lang="en-US" dirty="0" smtClean="0"/>
              <a:t> program</a:t>
            </a:r>
          </a:p>
          <a:p>
            <a:r>
              <a:rPr lang="en-US" b="1" dirty="0" smtClean="0"/>
              <a:t>Are there any additional experiments that could be done within the likely constraints?</a:t>
            </a:r>
          </a:p>
          <a:p>
            <a:pPr lvl="1"/>
            <a:r>
              <a:rPr lang="en-US" dirty="0" smtClean="0"/>
              <a:t>Perhaps using existing </a:t>
            </a:r>
            <a:r>
              <a:rPr lang="en-US" dirty="0" smtClean="0"/>
              <a:t>infrastructure to keep costs down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To be written as the outcome of this </a:t>
            </a:r>
            <a:r>
              <a:rPr lang="en-US" dirty="0" smtClean="0"/>
              <a:t>discussion</a:t>
            </a:r>
            <a:r>
              <a:rPr lang="en-US" dirty="0" smtClean="0"/>
              <a:t> </a:t>
            </a:r>
            <a:r>
              <a:rPr lang="en-US" dirty="0" smtClean="0"/>
              <a:t>and continued through Snowmass</a:t>
            </a: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774</Words>
  <Application>Microsoft Office PowerPoint</Application>
  <PresentationFormat>On-screen Show (4:3)</PresentationFormat>
  <Paragraphs>65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Discussion - What can Quark Flavor Physics contribute?</vt:lpstr>
      <vt:lpstr>Introduction</vt:lpstr>
      <vt:lpstr>What others say about IF physics</vt:lpstr>
      <vt:lpstr>Split Topic into Two Parts</vt:lpstr>
      <vt:lpstr>The Physics Case for the Intensity Frontier Quark Flavor Program </vt:lpstr>
      <vt:lpstr>Is Intensity Frontier Physics the Inevitable Future?</vt:lpstr>
      <vt:lpstr>If so, ….</vt:lpstr>
      <vt:lpstr>Facilities</vt:lpstr>
      <vt:lpstr>Summary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 What can Quark Flavor Physics contribute?</dc:title>
  <dc:creator/>
  <cp:lastModifiedBy>Joel Butler</cp:lastModifiedBy>
  <cp:revision>6</cp:revision>
  <dcterms:created xsi:type="dcterms:W3CDTF">2006-08-16T00:00:00Z</dcterms:created>
  <dcterms:modified xsi:type="dcterms:W3CDTF">2013-04-25T17:25:53Z</dcterms:modified>
</cp:coreProperties>
</file>