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635" r:id="rId3"/>
    <p:sldId id="650" r:id="rId4"/>
    <p:sldId id="637" r:id="rId5"/>
    <p:sldId id="604" r:id="rId6"/>
    <p:sldId id="602" r:id="rId7"/>
    <p:sldId id="627" r:id="rId8"/>
    <p:sldId id="645" r:id="rId9"/>
    <p:sldId id="646" r:id="rId10"/>
    <p:sldId id="647" r:id="rId11"/>
    <p:sldId id="623" r:id="rId12"/>
    <p:sldId id="624" r:id="rId13"/>
    <p:sldId id="573" r:id="rId14"/>
    <p:sldId id="374" r:id="rId15"/>
    <p:sldId id="576" r:id="rId16"/>
    <p:sldId id="605" r:id="rId17"/>
    <p:sldId id="629" r:id="rId18"/>
    <p:sldId id="606" r:id="rId19"/>
    <p:sldId id="608" r:id="rId20"/>
    <p:sldId id="609" r:id="rId21"/>
    <p:sldId id="640" r:id="rId22"/>
    <p:sldId id="641" r:id="rId23"/>
    <p:sldId id="639" r:id="rId24"/>
    <p:sldId id="638" r:id="rId25"/>
    <p:sldId id="649" r:id="rId26"/>
    <p:sldId id="648" r:id="rId27"/>
    <p:sldId id="636" r:id="rId28"/>
    <p:sldId id="634" r:id="rId2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759" autoAdjust="0"/>
  </p:normalViewPr>
  <p:slideViewPr>
    <p:cSldViewPr snapToGrid="0">
      <p:cViewPr varScale="1">
        <p:scale>
          <a:sx n="86" d="100"/>
          <a:sy n="86" d="100"/>
        </p:scale>
        <p:origin x="-1354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DE68913-64DD-49C9-A11A-6813CA160985}" type="datetimeFigureOut">
              <a:rPr lang="en-US" smtClean="0"/>
              <a:pPr/>
              <a:t>4/25/2013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11E57AA-10B7-4324-BB8E-89355852F2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974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Expected</a:t>
            </a:r>
            <a:r>
              <a:rPr lang="en-US" baseline="0" dirty="0" smtClean="0"/>
              <a:t> reviewers:</a:t>
            </a:r>
          </a:p>
          <a:p>
            <a:r>
              <a:rPr lang="en-US" dirty="0" err="1" smtClean="0"/>
              <a:t>Uschi</a:t>
            </a:r>
            <a:r>
              <a:rPr lang="en-US" dirty="0" smtClean="0"/>
              <a:t> </a:t>
            </a:r>
            <a:r>
              <a:rPr lang="en-US" dirty="0" err="1" smtClean="0"/>
              <a:t>Steigenberger</a:t>
            </a:r>
            <a:r>
              <a:rPr lang="en-US" dirty="0" smtClean="0"/>
              <a:t> (ISIS)</a:t>
            </a:r>
          </a:p>
          <a:p>
            <a:r>
              <a:rPr lang="en-US" dirty="0" err="1" smtClean="0"/>
              <a:t>Guenter</a:t>
            </a:r>
            <a:r>
              <a:rPr lang="en-US" dirty="0" smtClean="0"/>
              <a:t> </a:t>
            </a:r>
            <a:r>
              <a:rPr lang="en-US" dirty="0" err="1" smtClean="0"/>
              <a:t>Muhrer</a:t>
            </a:r>
            <a:r>
              <a:rPr lang="en-US" dirty="0" smtClean="0"/>
              <a:t> (LANL)</a:t>
            </a:r>
          </a:p>
          <a:p>
            <a:r>
              <a:rPr lang="en-US" smtClean="0"/>
              <a:t>Two</a:t>
            </a:r>
            <a:r>
              <a:rPr lang="en-US" baseline="0" smtClean="0"/>
              <a:t> others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E57AA-10B7-4324-BB8E-89355852F21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27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66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Neutron</a:t>
            </a:r>
            <a:r>
              <a:rPr lang="en-US" baseline="0" dirty="0" smtClean="0"/>
              <a:t> production ended Dec. 20, 2011</a:t>
            </a:r>
          </a:p>
          <a:p>
            <a:r>
              <a:rPr lang="en-US" baseline="0" dirty="0" smtClean="0"/>
              <a:t>Target #4 will be replaced during the winter maintenance period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9FCC5-BC91-44BE-83B1-D9E29A5DD73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48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 userDrawn="1"/>
        </p:nvSpPr>
        <p:spPr bwMode="auto">
          <a:xfrm>
            <a:off x="5610225" y="0"/>
            <a:ext cx="26988" cy="6858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dirty="0"/>
          </a:p>
        </p:txBody>
      </p:sp>
      <p:pic>
        <p:nvPicPr>
          <p:cNvPr id="12" name="Picture 8" descr="New_DOE_Logo_Color_042808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6339205"/>
            <a:ext cx="1577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 descr="ORNL_managed by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75" y="6356350"/>
            <a:ext cx="3119438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251190" y="179737"/>
            <a:ext cx="4454622" cy="8771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251190" y="1761403"/>
            <a:ext cx="4170536" cy="42473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6" name="Picture 1" descr="nscd_Circles_PPT_template4.png"/>
          <p:cNvPicPr>
            <a:picLocks noChangeAspect="1"/>
          </p:cNvPicPr>
          <p:nvPr userDrawn="1"/>
        </p:nvPicPr>
        <p:blipFill>
          <a:blip r:embed="rId4" cstate="print"/>
          <a:srcRect l="47917" t="12038" b="14075"/>
          <a:stretch>
            <a:fillRect/>
          </a:stretch>
        </p:blipFill>
        <p:spPr bwMode="auto">
          <a:xfrm>
            <a:off x="4381500" y="825500"/>
            <a:ext cx="4762500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RIB_ppt_bottom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33207"/>
            <a:ext cx="9144000" cy="72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FRIB_ppt_top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9775" y="1320106"/>
            <a:ext cx="7864929" cy="3414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folHlink">
                <a:alpha val="74997"/>
              </a:schemeClr>
            </a:outerShdw>
          </a:effectLst>
        </p:spPr>
        <p:txBody>
          <a:bodyPr lIns="91251" tIns="45625" rIns="91251" bIns="45625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endParaRPr lang="en-US" baseline="0" dirty="0">
              <a:latin typeface="Helvetica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15405" y="3009305"/>
            <a:ext cx="9144000" cy="3691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folHlink">
                <a:alpha val="74997"/>
              </a:schemeClr>
            </a:outerShdw>
          </a:effectLst>
        </p:spPr>
        <p:txBody>
          <a:bodyPr lIns="91251" tIns="45625" rIns="91251" bIns="45625">
            <a:spAutoFit/>
          </a:bodyPr>
          <a:lstStyle/>
          <a:p>
            <a:pPr>
              <a:defRPr/>
            </a:pPr>
            <a:endParaRPr lang="en-US" baseline="0" dirty="0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285758"/>
            <a:ext cx="8991600" cy="4857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8995228" cy="197284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5634870" y="6356450"/>
            <a:ext cx="2899833" cy="364628"/>
          </a:xfrm>
          <a:prstGeom prst="rect">
            <a:avLst/>
          </a:prstGeom>
        </p:spPr>
        <p:txBody>
          <a:bodyPr lIns="86493" tIns="43247" rIns="86493" bIns="43247"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T. Burgess, 28 July 2010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534703" y="6356450"/>
            <a:ext cx="609297" cy="364628"/>
          </a:xfrm>
          <a:prstGeom prst="rect">
            <a:avLst/>
          </a:prstGeom>
        </p:spPr>
        <p:txBody>
          <a:bodyPr lIns="86493" tIns="43247" rIns="86493" bIns="43247"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, Slide </a:t>
            </a:r>
            <a:fld id="{5853CC37-D205-4433-B4A4-168AF66A11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744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RIB_ppt_bottom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33207"/>
            <a:ext cx="9144000" cy="72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FRIB_ppt_top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9775" y="1320106"/>
            <a:ext cx="7864929" cy="3414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folHlink">
                <a:alpha val="74997"/>
              </a:schemeClr>
            </a:outerShdw>
          </a:effectLst>
        </p:spPr>
        <p:txBody>
          <a:bodyPr lIns="91251" tIns="45625" rIns="91251" bIns="45625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endParaRPr lang="en-US" baseline="0" dirty="0">
              <a:latin typeface="Helvetica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15405" y="3009305"/>
            <a:ext cx="9144000" cy="3691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folHlink">
                <a:alpha val="74997"/>
              </a:schemeClr>
            </a:outerShdw>
          </a:effectLst>
        </p:spPr>
        <p:txBody>
          <a:bodyPr lIns="91251" tIns="45625" rIns="91251" bIns="45625">
            <a:spAutoFit/>
          </a:bodyPr>
          <a:lstStyle/>
          <a:p>
            <a:pPr>
              <a:defRPr/>
            </a:pPr>
            <a:endParaRPr lang="en-US" baseline="0" dirty="0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285758"/>
            <a:ext cx="8991600" cy="4857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8995228" cy="197284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5634870" y="6356450"/>
            <a:ext cx="2899833" cy="364628"/>
          </a:xfrm>
          <a:prstGeom prst="rect">
            <a:avLst/>
          </a:prstGeom>
        </p:spPr>
        <p:txBody>
          <a:bodyPr lIns="86493" tIns="43247" rIns="86493" bIns="43247"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T. Burgess, 28 July 2010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534703" y="6356450"/>
            <a:ext cx="609297" cy="364628"/>
          </a:xfrm>
          <a:prstGeom prst="rect">
            <a:avLst/>
          </a:prstGeom>
        </p:spPr>
        <p:txBody>
          <a:bodyPr lIns="86493" tIns="43247" rIns="86493" bIns="43247"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, Slide </a:t>
            </a:r>
            <a:fld id="{5853CC37-D205-4433-B4A4-168AF66A11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475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907694-257D-4077-927D-CFB3B2D15D66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54185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25" y="-25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3988" y="1346200"/>
            <a:ext cx="7772400" cy="411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124700" y="657225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F2F90B0-835B-41D7-A83D-2DD664B26FB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7225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78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RIB_ppt_bottom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33207"/>
            <a:ext cx="9144000" cy="72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FRIB_ppt_top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9775" y="1320106"/>
            <a:ext cx="7864929" cy="3414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folHlink">
                <a:alpha val="74997"/>
              </a:schemeClr>
            </a:outerShdw>
          </a:effectLst>
        </p:spPr>
        <p:txBody>
          <a:bodyPr lIns="91251" tIns="45625" rIns="91251" bIns="45625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endParaRPr lang="en-US" baseline="0" dirty="0">
              <a:latin typeface="Helvetica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15405" y="3009305"/>
            <a:ext cx="9144000" cy="3691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folHlink">
                <a:alpha val="74997"/>
              </a:schemeClr>
            </a:outerShdw>
          </a:effectLst>
        </p:spPr>
        <p:txBody>
          <a:bodyPr lIns="91251" tIns="45625" rIns="91251" bIns="45625">
            <a:spAutoFit/>
          </a:bodyPr>
          <a:lstStyle/>
          <a:p>
            <a:pPr>
              <a:defRPr/>
            </a:pPr>
            <a:endParaRPr lang="en-US" baseline="0" dirty="0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285758"/>
            <a:ext cx="8991600" cy="4857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8995228" cy="197284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5634870" y="6356450"/>
            <a:ext cx="2899833" cy="364628"/>
          </a:xfrm>
          <a:prstGeom prst="rect">
            <a:avLst/>
          </a:prstGeom>
        </p:spPr>
        <p:txBody>
          <a:bodyPr lIns="86493" tIns="43247" rIns="86493" bIns="43247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534703" y="6356450"/>
            <a:ext cx="609297" cy="364628"/>
          </a:xfrm>
          <a:prstGeom prst="rect">
            <a:avLst/>
          </a:prstGeom>
        </p:spPr>
        <p:txBody>
          <a:bodyPr lIns="86493" tIns="43247" rIns="86493" bIns="43247"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, Slide </a:t>
            </a:r>
            <a:fld id="{5853CC37-D205-4433-B4A4-168AF66A11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71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RIB_ppt_bottom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33207"/>
            <a:ext cx="9144000" cy="72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FRIB_ppt_top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9775" y="1320106"/>
            <a:ext cx="7864929" cy="3414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folHlink">
                <a:alpha val="74997"/>
              </a:schemeClr>
            </a:outerShdw>
          </a:effectLst>
        </p:spPr>
        <p:txBody>
          <a:bodyPr lIns="91251" tIns="45625" rIns="91251" bIns="45625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endParaRPr lang="en-US" baseline="0" dirty="0">
              <a:latin typeface="Helvetica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15405" y="3009305"/>
            <a:ext cx="9144000" cy="3691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folHlink">
                <a:alpha val="74997"/>
              </a:schemeClr>
            </a:outerShdw>
          </a:effectLst>
        </p:spPr>
        <p:txBody>
          <a:bodyPr lIns="91251" tIns="45625" rIns="91251" bIns="45625">
            <a:spAutoFit/>
          </a:bodyPr>
          <a:lstStyle/>
          <a:p>
            <a:pPr>
              <a:defRPr/>
            </a:pPr>
            <a:endParaRPr lang="en-US" baseline="0" dirty="0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285758"/>
            <a:ext cx="8991600" cy="4857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8995228" cy="197284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5634870" y="6356450"/>
            <a:ext cx="2899833" cy="364628"/>
          </a:xfrm>
          <a:prstGeom prst="rect">
            <a:avLst/>
          </a:prstGeom>
        </p:spPr>
        <p:txBody>
          <a:bodyPr lIns="86493" tIns="43247" rIns="86493" bIns="43247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534703" y="6356450"/>
            <a:ext cx="609297" cy="364628"/>
          </a:xfrm>
          <a:prstGeom prst="rect">
            <a:avLst/>
          </a:prstGeom>
        </p:spPr>
        <p:txBody>
          <a:bodyPr lIns="86493" tIns="43247" rIns="86493" bIns="43247"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, Slide </a:t>
            </a:r>
            <a:fld id="{5853CC37-D205-4433-B4A4-168AF66A11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71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204" y="177114"/>
            <a:ext cx="8229600" cy="48474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204" y="1344823"/>
            <a:ext cx="8229600" cy="2024144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 flipH="1">
            <a:off x="228600" y="6402858"/>
            <a:ext cx="2819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 defTabSz="173038" eaLnBrk="1" hangingPunct="1">
              <a:lnSpc>
                <a:spcPct val="90000"/>
              </a:lnSpc>
              <a:tabLst>
                <a:tab pos="230188" algn="l"/>
              </a:tabLst>
              <a:defRPr/>
            </a:pPr>
            <a:fld id="{5090E27C-CA13-484A-97F4-0144A35C19E2}" type="slidenum">
              <a:rPr lang="en-US" sz="900" b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pPr algn="l" defTabSz="173038" eaLnBrk="1" hangingPunct="1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r>
              <a:rPr lang="en-US" sz="900" b="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Managed by UT-Battelle</a:t>
            </a:r>
            <a:br>
              <a:rPr lang="en-US" sz="900" b="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900" b="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for the U.S. Department of Energy</a:t>
            </a:r>
            <a:endParaRPr lang="en-US" sz="900" b="0" dirty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10" descr="ORNL emboss_2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077200" y="6216650"/>
            <a:ext cx="890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56"/>
          <p:cNvSpPr txBox="1">
            <a:spLocks noChangeArrowheads="1"/>
          </p:cNvSpPr>
          <p:nvPr/>
        </p:nvSpPr>
        <p:spPr>
          <a:xfrm>
            <a:off x="3124200" y="6476464"/>
            <a:ext cx="2895600" cy="1825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SNS Target Systems and Status Update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8" r:id="rId6"/>
    <p:sldLayoutId id="2147483669" r:id="rId7"/>
    <p:sldLayoutId id="2147483673" r:id="rId8"/>
    <p:sldLayoutId id="2147483674" r:id="rId9"/>
    <p:sldLayoutId id="2147483677" r:id="rId10"/>
    <p:sldLayoutId id="2147483678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000" kern="1200">
          <a:solidFill>
            <a:srgbClr val="006C3A"/>
          </a:solidFill>
          <a:latin typeface="Arial Black" pitchFamily="34" charset="0"/>
          <a:ea typeface="+mj-ea"/>
          <a:cs typeface="+mj-cs"/>
        </a:defRPr>
      </a:lvl1pPr>
    </p:titleStyle>
    <p:bodyStyle>
      <a:lvl1pPr marL="230188" indent="-230188" algn="l" defTabSz="914400" rtl="0" eaLnBrk="1" latinLnBrk="0" hangingPunct="1">
        <a:lnSpc>
          <a:spcPct val="90000"/>
        </a:lnSpc>
        <a:spcBef>
          <a:spcPts val="1400"/>
        </a:spcBef>
        <a:buClr>
          <a:srgbClr val="006C3A"/>
        </a:buClr>
        <a:buFont typeface="Arial" pitchFamily="34" charset="0"/>
        <a:buChar char="•"/>
        <a:defRPr sz="28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625475" indent="-279400" algn="l" defTabSz="914400" rtl="0" eaLnBrk="1" latinLnBrk="0" hangingPunct="1">
        <a:lnSpc>
          <a:spcPct val="90000"/>
        </a:lnSpc>
        <a:spcBef>
          <a:spcPts val="800"/>
        </a:spcBef>
        <a:buClr>
          <a:srgbClr val="006C3A"/>
        </a:buClr>
        <a:buFont typeface="Arial" pitchFamily="34" charset="0"/>
        <a:buChar char="–"/>
        <a:defRPr sz="24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914400" indent="-230188" algn="l" defTabSz="914400" rtl="0" eaLnBrk="1" latinLnBrk="0" hangingPunct="1">
        <a:lnSpc>
          <a:spcPct val="90000"/>
        </a:lnSpc>
        <a:spcBef>
          <a:spcPts val="800"/>
        </a:spcBef>
        <a:buClr>
          <a:srgbClr val="006C3A"/>
        </a:buClr>
        <a:buFont typeface="Arial" pitchFamily="34" charset="0"/>
        <a:buChar char="•"/>
        <a:defRPr sz="20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1144588" indent="-173038" algn="l" defTabSz="914400" rtl="0" eaLnBrk="1" latinLnBrk="0" hangingPunct="1">
        <a:lnSpc>
          <a:spcPct val="90000"/>
        </a:lnSpc>
        <a:spcBef>
          <a:spcPts val="800"/>
        </a:spcBef>
        <a:buClr>
          <a:srgbClr val="006C3A"/>
        </a:buClr>
        <a:buFont typeface="Arial" pitchFamily="34" charset="0"/>
        <a:buChar char="–"/>
        <a:defRPr sz="18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1482725" indent="-222250" algn="l" defTabSz="914400" rtl="0" eaLnBrk="1" latinLnBrk="0" hangingPunct="1">
        <a:lnSpc>
          <a:spcPct val="90000"/>
        </a:lnSpc>
        <a:spcBef>
          <a:spcPts val="600"/>
        </a:spcBef>
        <a:buClr>
          <a:srgbClr val="006C3A"/>
        </a:buClr>
        <a:buFont typeface="Arial" pitchFamily="34" charset="0"/>
        <a:buChar char="»"/>
        <a:defRPr sz="18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945" y="392801"/>
            <a:ext cx="5270045" cy="1350626"/>
          </a:xfrm>
        </p:spPr>
        <p:txBody>
          <a:bodyPr/>
          <a:lstStyle/>
          <a:p>
            <a:r>
              <a:rPr lang="en-US" sz="2400" dirty="0" smtClean="0"/>
              <a:t>Developing a Reconfigurable Spallation Target System</a:t>
            </a:r>
            <a:r>
              <a:rPr lang="en-US" sz="2400" dirty="0"/>
              <a:t> </a:t>
            </a:r>
            <a:r>
              <a:rPr lang="en-US" sz="2400" dirty="0" smtClean="0"/>
              <a:t>– Using the Experience from the SNS 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190" y="2219417"/>
            <a:ext cx="4170536" cy="1606594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000" dirty="0" smtClean="0"/>
              <a:t>Tony Gabriel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University of Tennessee</a:t>
            </a:r>
            <a:endParaRPr lang="en-US" sz="2000" dirty="0"/>
          </a:p>
          <a:p>
            <a:pPr>
              <a:spcBef>
                <a:spcPts val="1200"/>
              </a:spcBef>
            </a:pPr>
            <a:r>
              <a:rPr lang="en-US" sz="1800" dirty="0" smtClean="0"/>
              <a:t>April 2013</a:t>
            </a:r>
          </a:p>
          <a:p>
            <a:pPr>
              <a:spcBef>
                <a:spcPts val="1200"/>
              </a:spcBef>
            </a:pPr>
            <a:r>
              <a:rPr lang="en-US" sz="1800" dirty="0" smtClean="0"/>
              <a:t>Neutron Oscillation Collaboration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9065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0238"/>
            <a:ext cx="8229600" cy="722762"/>
          </a:xfrm>
        </p:spPr>
        <p:txBody>
          <a:bodyPr/>
          <a:lstStyle/>
          <a:p>
            <a:pPr algn="ctr"/>
            <a:r>
              <a:rPr lang="en-US" sz="2400" dirty="0"/>
              <a:t>Target R&amp;D Program Has Addressed </a:t>
            </a:r>
            <a:r>
              <a:rPr lang="en-US" sz="2400" dirty="0" smtClean="0"/>
              <a:t>Key</a:t>
            </a:r>
            <a:br>
              <a:rPr lang="en-US" sz="2400" dirty="0" smtClean="0"/>
            </a:br>
            <a:r>
              <a:rPr lang="en-US" sz="2400" dirty="0" smtClean="0"/>
              <a:t> </a:t>
            </a:r>
            <a:r>
              <a:rPr lang="en-US" sz="2400" dirty="0"/>
              <a:t>Design and Operational </a:t>
            </a:r>
            <a:r>
              <a:rPr lang="en-US" sz="2400" dirty="0" smtClean="0"/>
              <a:t>Issues (Cont’d)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3334246"/>
          </a:xfrm>
        </p:spPr>
        <p:txBody>
          <a:bodyPr/>
          <a:lstStyle/>
          <a:p>
            <a:endParaRPr lang="en-US" sz="2000" dirty="0" smtClean="0"/>
          </a:p>
          <a:p>
            <a:r>
              <a:rPr lang="en-US" sz="2000" dirty="0"/>
              <a:t>Development and demonstration of key systems.</a:t>
            </a:r>
          </a:p>
          <a:p>
            <a:pPr lvl="1"/>
            <a:r>
              <a:rPr lang="en-US" sz="2000" dirty="0"/>
              <a:t>Liquid target loop operation. </a:t>
            </a:r>
          </a:p>
          <a:p>
            <a:pPr lvl="1"/>
            <a:r>
              <a:rPr lang="en-US" sz="2000" dirty="0"/>
              <a:t>Remote handling</a:t>
            </a:r>
            <a:r>
              <a:rPr lang="en-US" sz="2000" dirty="0" smtClean="0"/>
              <a:t>.</a:t>
            </a:r>
          </a:p>
          <a:p>
            <a:pPr lvl="1"/>
            <a:r>
              <a:rPr lang="en-US" sz="2000" dirty="0" smtClean="0"/>
              <a:t>Heat exchangers.</a:t>
            </a:r>
            <a:endParaRPr lang="en-US" sz="2000" dirty="0"/>
          </a:p>
          <a:p>
            <a:r>
              <a:rPr lang="en-US" sz="2000" dirty="0" smtClean="0"/>
              <a:t>Material and Nuclear Data.</a:t>
            </a:r>
          </a:p>
          <a:p>
            <a:r>
              <a:rPr lang="en-US" sz="2000" dirty="0" smtClean="0"/>
              <a:t>In beam testing of prototypes.</a:t>
            </a:r>
          </a:p>
          <a:p>
            <a:r>
              <a:rPr lang="en-US" sz="2000" dirty="0" smtClean="0"/>
              <a:t>Address reliability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58884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8750" y="1109638"/>
            <a:ext cx="8458200" cy="2141537"/>
          </a:xfrm>
        </p:spPr>
        <p:txBody>
          <a:bodyPr/>
          <a:lstStyle/>
          <a:p>
            <a:pPr marL="228600" indent="-228600">
              <a:tabLst>
                <a:tab pos="635000" algn="l"/>
              </a:tabLst>
            </a:pPr>
            <a:r>
              <a:rPr lang="en-US" sz="2000" dirty="0"/>
              <a:t>Peak energy deposition in Hg for a single pulse = 13 MJ/m</a:t>
            </a:r>
            <a:r>
              <a:rPr lang="en-US" sz="2000" baseline="30000" dirty="0"/>
              <a:t>3 *</a:t>
            </a:r>
            <a:endParaRPr lang="en-US" sz="2000" dirty="0"/>
          </a:p>
          <a:p>
            <a:pPr marL="581025" lvl="1" indent="-238125">
              <a:tabLst>
                <a:tab pos="635000" algn="l"/>
              </a:tabLst>
            </a:pPr>
            <a:r>
              <a:rPr lang="en-US" sz="2000" dirty="0"/>
              <a:t>Peak temperature rise is only ~ 7 K for a single pulse, but rate of rise is 10</a:t>
            </a:r>
            <a:r>
              <a:rPr lang="en-US" sz="2000" baseline="30000" dirty="0"/>
              <a:t>7</a:t>
            </a:r>
            <a:r>
              <a:rPr lang="en-US" sz="2000" dirty="0"/>
              <a:t> K/s!</a:t>
            </a:r>
          </a:p>
          <a:p>
            <a:pPr marL="228600" indent="-228600">
              <a:tabLst>
                <a:tab pos="635000" algn="l"/>
              </a:tabLst>
            </a:pPr>
            <a:endParaRPr lang="en-US" sz="2500" dirty="0"/>
          </a:p>
        </p:txBody>
      </p:sp>
      <p:sp>
        <p:nvSpPr>
          <p:cNvPr id="66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111204" y="177114"/>
            <a:ext cx="9032796" cy="1043362"/>
          </a:xfrm>
        </p:spPr>
        <p:txBody>
          <a:bodyPr/>
          <a:lstStyle/>
          <a:p>
            <a:r>
              <a:rPr lang="en-US" sz="2400" dirty="0" smtClean="0"/>
              <a:t>The constant-volume </a:t>
            </a:r>
            <a:r>
              <a:rPr lang="en-US" sz="2400" dirty="0"/>
              <a:t>heating process </a:t>
            </a:r>
            <a:r>
              <a:rPr lang="en-US" sz="2400" dirty="0" smtClean="0"/>
              <a:t>for each beam pulse leads </a:t>
            </a:r>
            <a:r>
              <a:rPr lang="en-US" sz="2400" dirty="0"/>
              <a:t>to </a:t>
            </a:r>
            <a:r>
              <a:rPr lang="en-US" sz="2400" dirty="0" smtClean="0"/>
              <a:t>a large </a:t>
            </a:r>
            <a:r>
              <a:rPr lang="en-US" sz="2400" dirty="0"/>
              <a:t>pressure pulse in </a:t>
            </a:r>
            <a:r>
              <a:rPr lang="en-US" sz="2400" dirty="0" smtClean="0"/>
              <a:t>the mercury </a:t>
            </a:r>
            <a:endParaRPr lang="en-US" sz="2400" dirty="0"/>
          </a:p>
        </p:txBody>
      </p:sp>
      <p:pic>
        <p:nvPicPr>
          <p:cNvPr id="667652" name="Picture 4" descr="heatl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938" y="2443163"/>
            <a:ext cx="4519612" cy="365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7653" name="Text Box 5"/>
          <p:cNvSpPr txBox="1">
            <a:spLocks noChangeArrowheads="1"/>
          </p:cNvSpPr>
          <p:nvPr/>
        </p:nvSpPr>
        <p:spPr bwMode="auto">
          <a:xfrm>
            <a:off x="158750" y="2108473"/>
            <a:ext cx="4343400" cy="426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9300" indent="-29210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0287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Arial" pitchFamily="34" charset="0"/>
              </a:rPr>
              <a:t>This is an isochoric (constant volume) process because beam deposition time (0.7 </a:t>
            </a:r>
            <a:r>
              <a:rPr lang="en-US" sz="2000" dirty="0" err="1">
                <a:latin typeface="Symbol" pitchFamily="18" charset="2"/>
              </a:rPr>
              <a:t>m</a:t>
            </a:r>
            <a:r>
              <a:rPr lang="en-US" sz="2000" dirty="0" err="1">
                <a:latin typeface="Arial" pitchFamily="34" charset="0"/>
              </a:rPr>
              <a:t>s</a:t>
            </a:r>
            <a:r>
              <a:rPr lang="en-US" sz="2000" dirty="0">
                <a:latin typeface="Arial" pitchFamily="34" charset="0"/>
              </a:rPr>
              <a:t>) &lt;&lt; time required for mercury to expand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sz="1800" dirty="0">
                <a:latin typeface="Arial" pitchFamily="34" charset="0"/>
              </a:rPr>
              <a:t>Beam size / sound speed ~ 30 </a:t>
            </a:r>
            <a:r>
              <a:rPr lang="en-US" sz="1800" dirty="0" err="1">
                <a:latin typeface="Symbol" pitchFamily="18" charset="2"/>
              </a:rPr>
              <a:t>m</a:t>
            </a:r>
            <a:r>
              <a:rPr lang="en-US" sz="1800" dirty="0" err="1">
                <a:latin typeface="Arial" pitchFamily="34" charset="0"/>
              </a:rPr>
              <a:t>s</a:t>
            </a:r>
            <a:endParaRPr lang="en-US" sz="1800" dirty="0">
              <a:latin typeface="Arial" pitchFamily="34" charset="0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Arial" pitchFamily="34" charset="0"/>
              </a:rPr>
              <a:t>Local pressure rise is 38 </a:t>
            </a:r>
            <a:r>
              <a:rPr lang="en-US" sz="2000" dirty="0" err="1">
                <a:latin typeface="Arial" pitchFamily="34" charset="0"/>
              </a:rPr>
              <a:t>MPa</a:t>
            </a:r>
            <a:r>
              <a:rPr lang="en-US" sz="2000" dirty="0">
                <a:latin typeface="Arial" pitchFamily="34" charset="0"/>
              </a:rPr>
              <a:t> (380 </a:t>
            </a:r>
            <a:r>
              <a:rPr lang="en-US" sz="2000" dirty="0" err="1">
                <a:latin typeface="Arial" pitchFamily="34" charset="0"/>
              </a:rPr>
              <a:t>atm</a:t>
            </a:r>
            <a:r>
              <a:rPr lang="en-US" sz="2000" dirty="0">
                <a:latin typeface="Arial" pitchFamily="34" charset="0"/>
              </a:rPr>
              <a:t> compared to static pressure of 3 </a:t>
            </a:r>
            <a:r>
              <a:rPr lang="en-US" sz="2000" dirty="0" err="1">
                <a:latin typeface="Arial" pitchFamily="34" charset="0"/>
              </a:rPr>
              <a:t>atm</a:t>
            </a:r>
            <a:r>
              <a:rPr lang="en-US" sz="2000" dirty="0">
                <a:latin typeface="Arial" pitchFamily="34" charset="0"/>
              </a:rPr>
              <a:t>!)*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Arial" pitchFamily="34" charset="0"/>
              </a:rPr>
              <a:t>Mercury expansion and wave reflection at the vessel interface lead to tension and cavitation of the mercury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sz="2000" dirty="0">
              <a:latin typeface="Arial" pitchFamily="34" charset="0"/>
            </a:endParaRPr>
          </a:p>
        </p:txBody>
      </p:sp>
      <p:sp>
        <p:nvSpPr>
          <p:cNvPr id="667654" name="Text Box 6"/>
          <p:cNvSpPr txBox="1">
            <a:spLocks noChangeArrowheads="1"/>
          </p:cNvSpPr>
          <p:nvPr/>
        </p:nvSpPr>
        <p:spPr bwMode="auto">
          <a:xfrm>
            <a:off x="2180902" y="6072780"/>
            <a:ext cx="12366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dirty="0"/>
              <a:t>* SNS @ 2 MW</a:t>
            </a:r>
          </a:p>
        </p:txBody>
      </p:sp>
    </p:spTree>
    <p:extLst>
      <p:ext uri="{BB962C8B-B14F-4D97-AF65-F5344CB8AC3E}">
        <p14:creationId xmlns:p14="http://schemas.microsoft.com/office/powerpoint/2010/main" val="39190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6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6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6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6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6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7653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Home\riu\SNS-JSNS_collaboration-mtg_Dec2012\Power-on-target_01Nov2006-01Nov20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82764"/>
            <a:ext cx="8686800" cy="552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" y="177114"/>
            <a:ext cx="8804196" cy="408830"/>
          </a:xfrm>
        </p:spPr>
        <p:txBody>
          <a:bodyPr/>
          <a:lstStyle/>
          <a:p>
            <a:r>
              <a:rPr lang="en-US" sz="2400" dirty="0"/>
              <a:t>Energy and power on target from October 2006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143000" y="1676400"/>
            <a:ext cx="3211614" cy="0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4354614" y="1159974"/>
            <a:ext cx="0" cy="429768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475922" y="1159974"/>
            <a:ext cx="0" cy="429768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265535" y="1159974"/>
            <a:ext cx="0" cy="4297680"/>
          </a:xfrm>
          <a:prstGeom prst="line">
            <a:avLst/>
          </a:prstGeom>
          <a:ln w="190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86539" y="1522511"/>
            <a:ext cx="338554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T1</a:t>
            </a:r>
            <a:endParaRPr lang="en-US" sz="12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354614" y="1447800"/>
            <a:ext cx="1121308" cy="0"/>
          </a:xfrm>
          <a:prstGeom prst="straightConnector1">
            <a:avLst/>
          </a:prstGeom>
          <a:ln w="38100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475922" y="1447800"/>
            <a:ext cx="789613" cy="0"/>
          </a:xfrm>
          <a:prstGeom prst="straightConnector1">
            <a:avLst/>
          </a:prstGeom>
          <a:ln w="38100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265535" y="1447800"/>
            <a:ext cx="855432" cy="0"/>
          </a:xfrm>
          <a:prstGeom prst="straightConnector1">
            <a:avLst/>
          </a:prstGeom>
          <a:ln w="38100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9156801" y="1145597"/>
            <a:ext cx="0" cy="4297680"/>
          </a:xfrm>
          <a:prstGeom prst="line">
            <a:avLst/>
          </a:prstGeom>
          <a:ln w="190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7696200" y="1159974"/>
            <a:ext cx="0" cy="4297680"/>
          </a:xfrm>
          <a:prstGeom prst="line">
            <a:avLst/>
          </a:prstGeom>
          <a:ln w="190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745768" y="1309300"/>
            <a:ext cx="36576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T2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81327" y="1312796"/>
            <a:ext cx="36576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T3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95482" y="1312796"/>
            <a:ext cx="36576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T4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7120967" y="1159974"/>
            <a:ext cx="0" cy="429768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125267" y="1453558"/>
            <a:ext cx="570933" cy="3495"/>
          </a:xfrm>
          <a:prstGeom prst="straightConnector1">
            <a:avLst/>
          </a:prstGeom>
          <a:ln w="38100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234450" y="1318554"/>
            <a:ext cx="36576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T5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600210" y="625410"/>
            <a:ext cx="739234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T6 &amp; T7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7892189" y="902409"/>
            <a:ext cx="0" cy="634042"/>
          </a:xfrm>
          <a:prstGeom prst="straightConnector1">
            <a:avLst/>
          </a:prstGeom>
          <a:ln w="38100">
            <a:solidFill>
              <a:schemeClr val="tx2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70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17973"/>
            <a:ext cx="7775575" cy="487954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sz="2000" dirty="0" smtClean="0"/>
              <a:t>Spallation Neutron Source Target Station at ORNL</a:t>
            </a:r>
            <a:endParaRPr lang="en-US" sz="2000" dirty="0"/>
          </a:p>
        </p:txBody>
      </p:sp>
      <p:pic>
        <p:nvPicPr>
          <p:cNvPr id="4" name="Picture 4" descr="Full_Monolith_5_02_big-0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533" y="772359"/>
            <a:ext cx="8686800" cy="5716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828800" y="44196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  <a:latin typeface="Arial" charset="0"/>
                <a:cs typeface="Arial" charset="0"/>
              </a:rPr>
              <a:t>Shutter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71800" y="472440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  <a:latin typeface="Arial" charset="0"/>
                <a:cs typeface="Arial" charset="0"/>
              </a:rPr>
              <a:t>CVI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2895600"/>
            <a:ext cx="1185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  <a:latin typeface="Arial" charset="0"/>
                <a:cs typeface="Arial" charset="0"/>
              </a:rPr>
              <a:t>Top Block</a:t>
            </a:r>
          </a:p>
        </p:txBody>
      </p:sp>
      <p:cxnSp>
        <p:nvCxnSpPr>
          <p:cNvPr id="8" name="Straight Arrow Connector 7"/>
          <p:cNvCxnSpPr>
            <a:endCxn id="16" idx="3"/>
          </p:cNvCxnSpPr>
          <p:nvPr/>
        </p:nvCxnSpPr>
        <p:spPr>
          <a:xfrm flipH="1">
            <a:off x="2143125" y="3453414"/>
            <a:ext cx="1971676" cy="291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2324100" y="3314700"/>
            <a:ext cx="1295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514600" y="3657600"/>
            <a:ext cx="9144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3"/>
          </p:cNvCxnSpPr>
          <p:nvPr/>
        </p:nvCxnSpPr>
        <p:spPr>
          <a:xfrm flipV="1">
            <a:off x="1947004" y="2524125"/>
            <a:ext cx="1224821" cy="5561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0"/>
          </p:cNvCxnSpPr>
          <p:nvPr/>
        </p:nvCxnSpPr>
        <p:spPr>
          <a:xfrm rot="5400000" flipH="1" flipV="1">
            <a:off x="2861734" y="3785660"/>
            <a:ext cx="1333500" cy="5439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343400" y="4572000"/>
            <a:ext cx="1428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  <a:latin typeface="Arial" charset="0"/>
                <a:cs typeface="Arial" charset="0"/>
              </a:rPr>
              <a:t>Target Nose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rot="16200000" flipV="1">
            <a:off x="3924300" y="3695700"/>
            <a:ext cx="12192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053108" y="361950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03683" y="3590925"/>
            <a:ext cx="12394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F79646">
                    <a:lumMod val="75000"/>
                  </a:srgbClr>
                </a:solidFill>
                <a:latin typeface="Arial" charset="0"/>
                <a:cs typeface="Arial" charset="0"/>
              </a:rPr>
              <a:t>Neutron Path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53000" y="838200"/>
            <a:ext cx="2525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  <a:latin typeface="Arial" charset="0"/>
                <a:cs typeface="Arial" charset="0"/>
              </a:rPr>
              <a:t>Monolith Shine Shield Beams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rot="10800000" flipV="1">
            <a:off x="4267200" y="1143000"/>
            <a:ext cx="9144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0800000" flipV="1">
            <a:off x="4819650" y="1142999"/>
            <a:ext cx="361950" cy="3333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6200000" flipH="1">
            <a:off x="4991100" y="1333499"/>
            <a:ext cx="390525" cy="9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752600" y="1066800"/>
            <a:ext cx="12954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3010" name="Picture 2" descr="C:\Users\Yuri Kamyshkov\AppData\Local\Microsoft\Windows\Temporary Internet Files\Content.IE5\Y1YEOBEZ\MC90021704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042" y="3146452"/>
            <a:ext cx="248258" cy="41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45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" y="136149"/>
            <a:ext cx="9032796" cy="676339"/>
          </a:xfrm>
        </p:spPr>
        <p:txBody>
          <a:bodyPr/>
          <a:lstStyle/>
          <a:p>
            <a:r>
              <a:rPr lang="en-US" sz="2200" dirty="0" smtClean="0"/>
              <a:t>The mercury volume of the SNS target module fits within the upper and lower portions of the Inner Reflector Plug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838200"/>
            <a:ext cx="6629400" cy="5605463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17525" y="3770313"/>
            <a:ext cx="1616075" cy="9255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sz="1800">
                <a:latin typeface="Arial" charset="0"/>
                <a:ea typeface="+mn-ea"/>
              </a:rPr>
              <a:t>Core Vessel water cooled shielding</a:t>
            </a: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2133600" y="4191000"/>
            <a:ext cx="9144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 sz="1800">
              <a:latin typeface="Arial" charset="0"/>
              <a:ea typeface="+mn-ea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04800" y="4953000"/>
            <a:ext cx="1616075" cy="9255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sz="1800">
                <a:latin typeface="Arial" charset="0"/>
                <a:ea typeface="+mn-ea"/>
              </a:rPr>
              <a:t>Core Vessel Multi-channel flange</a:t>
            </a: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V="1">
            <a:off x="1905000" y="5410200"/>
            <a:ext cx="838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 sz="1800">
              <a:latin typeface="Arial" charset="0"/>
              <a:ea typeface="+mn-ea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7696200" y="3124200"/>
            <a:ext cx="1219200" cy="9255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sz="1800">
                <a:latin typeface="Arial" charset="0"/>
                <a:ea typeface="+mn-ea"/>
              </a:rPr>
              <a:t>Outer Reflector Plug</a:t>
            </a: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 flipV="1">
            <a:off x="6629400" y="3429000"/>
            <a:ext cx="10668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 sz="1800">
              <a:latin typeface="Arial" charset="0"/>
              <a:ea typeface="+mn-ea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81000" y="2590800"/>
            <a:ext cx="1371600" cy="9255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sz="1800">
                <a:latin typeface="Arial" charset="0"/>
                <a:ea typeface="+mn-ea"/>
              </a:rPr>
              <a:t>Target Inflatable seal</a:t>
            </a: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1752600" y="3048000"/>
            <a:ext cx="19812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 sz="1800">
              <a:latin typeface="Arial" charset="0"/>
              <a:ea typeface="+mn-ea"/>
            </a:endParaRP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H="1" flipV="1">
            <a:off x="6019800" y="3886200"/>
            <a:ext cx="1981200" cy="762000"/>
          </a:xfrm>
          <a:prstGeom prst="line">
            <a:avLst/>
          </a:prstGeom>
          <a:noFill/>
          <a:ln w="38100">
            <a:solidFill>
              <a:srgbClr val="A50021"/>
            </a:solidFill>
            <a:prstDash val="sysDot"/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 sz="1800">
              <a:latin typeface="Arial" charset="0"/>
              <a:ea typeface="+mn-ea"/>
            </a:endParaRPr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2438400" y="1524000"/>
            <a:ext cx="99060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 sz="1800">
              <a:latin typeface="Arial" charset="0"/>
              <a:ea typeface="+mn-ea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1371600" y="914400"/>
            <a:ext cx="2590800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sz="1800">
                <a:latin typeface="Arial" charset="0"/>
                <a:ea typeface="+mn-ea"/>
              </a:rPr>
              <a:t>Target Module with jumpers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7543800" y="1828800"/>
            <a:ext cx="1219200" cy="9255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sz="1800">
                <a:latin typeface="Arial" charset="0"/>
                <a:ea typeface="+mn-ea"/>
              </a:rPr>
              <a:t>Inner Reflector Plug</a:t>
            </a:r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H="1">
            <a:off x="6400800" y="2286000"/>
            <a:ext cx="10668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endParaRPr lang="en-US" sz="1800">
              <a:latin typeface="Arial" charset="0"/>
              <a:ea typeface="+mn-ea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7993063" y="4343400"/>
            <a:ext cx="846137" cy="5842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1600">
                <a:latin typeface="Arial" charset="0"/>
                <a:ea typeface="+mn-ea"/>
              </a:rPr>
              <a:t>Proton Beam</a:t>
            </a:r>
          </a:p>
        </p:txBody>
      </p:sp>
    </p:spTree>
    <p:extLst>
      <p:ext uri="{BB962C8B-B14F-4D97-AF65-F5344CB8AC3E}">
        <p14:creationId xmlns:p14="http://schemas.microsoft.com/office/powerpoint/2010/main" val="400119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" y="177114"/>
            <a:ext cx="8229600" cy="888705"/>
          </a:xfrm>
        </p:spPr>
        <p:txBody>
          <a:bodyPr/>
          <a:lstStyle/>
          <a:p>
            <a:r>
              <a:rPr lang="en-US" dirty="0" smtClean="0"/>
              <a:t>Why was mercury chosen for the SNS target?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204" y="1285280"/>
            <a:ext cx="8880396" cy="482737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SNS provides world-leading </a:t>
            </a:r>
            <a:r>
              <a:rPr lang="en-US" i="1" dirty="0" smtClean="0"/>
              <a:t>intense</a:t>
            </a:r>
            <a:r>
              <a:rPr lang="en-US" dirty="0" smtClean="0"/>
              <a:t> neutron beams (current) by exploiting higher accelerator power</a:t>
            </a:r>
          </a:p>
          <a:p>
            <a:r>
              <a:rPr lang="en-US" dirty="0" smtClean="0"/>
              <a:t>High-power operation increases the heat removal demand in stationary, </a:t>
            </a:r>
            <a:r>
              <a:rPr lang="en-US" i="1" dirty="0" smtClean="0"/>
              <a:t>solid targets </a:t>
            </a:r>
            <a:r>
              <a:rPr lang="en-US" dirty="0" smtClean="0"/>
              <a:t>(e.g., tungsten or tantalum) necessitating greater volume fractions of coolant  </a:t>
            </a:r>
          </a:p>
          <a:p>
            <a:pPr lvl="1"/>
            <a:r>
              <a:rPr lang="en-US" dirty="0" smtClean="0"/>
              <a:t>Neutron intensity suffers as spallation zone becomes more spread out</a:t>
            </a:r>
          </a:p>
          <a:p>
            <a:pPr lvl="1"/>
            <a:r>
              <a:rPr lang="en-US" dirty="0" smtClean="0"/>
              <a:t>At ~1.5 MW, further gains in intensity with higher power has diminishing return</a:t>
            </a:r>
          </a:p>
          <a:p>
            <a:r>
              <a:rPr lang="en-US" dirty="0" smtClean="0"/>
              <a:t>Liquid metals (LM) can serve as both spallation target and coolant</a:t>
            </a:r>
          </a:p>
          <a:p>
            <a:r>
              <a:rPr lang="en-US" dirty="0" smtClean="0"/>
              <a:t>LM can serve the purpose for the life of the facility, reducing waste impact</a:t>
            </a:r>
          </a:p>
          <a:p>
            <a:r>
              <a:rPr lang="en-US" dirty="0" smtClean="0"/>
              <a:t>Mercury is liquid at room temperature and has good nuclear properties for a pulsed source</a:t>
            </a:r>
          </a:p>
          <a:p>
            <a:pPr lvl="1"/>
            <a:r>
              <a:rPr lang="en-US" dirty="0" smtClean="0"/>
              <a:t>No heating systems needed to maintain liquid state</a:t>
            </a:r>
          </a:p>
          <a:p>
            <a:pPr lvl="1"/>
            <a:r>
              <a:rPr lang="en-US" dirty="0" smtClean="0"/>
              <a:t>Minimal decay heat</a:t>
            </a:r>
          </a:p>
        </p:txBody>
      </p:sp>
    </p:spTree>
    <p:extLst>
      <p:ext uri="{BB962C8B-B14F-4D97-AF65-F5344CB8AC3E}">
        <p14:creationId xmlns:p14="http://schemas.microsoft.com/office/powerpoint/2010/main" val="56936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25703" y="175617"/>
            <a:ext cx="9151559" cy="484748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/>
                <a:cs typeface="ＭＳ Ｐゴシック"/>
              </a:rPr>
              <a:t>          Remote Handling System from SNS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idx="1"/>
          </p:nvPr>
        </p:nvSpPr>
        <p:spPr>
          <a:xfrm>
            <a:off x="126749" y="1167898"/>
            <a:ext cx="3826882" cy="3790781"/>
          </a:xfrm>
        </p:spPr>
        <p:txBody>
          <a:bodyPr/>
          <a:lstStyle/>
          <a:p>
            <a:r>
              <a:rPr lang="en-US" sz="2000" dirty="0">
                <a:latin typeface="Arial" charset="0"/>
                <a:ea typeface="ＭＳ Ｐゴシック"/>
                <a:cs typeface="ＭＳ Ｐゴシック"/>
              </a:rPr>
              <a:t>SNS system</a:t>
            </a:r>
          </a:p>
          <a:p>
            <a:pPr lvl="1"/>
            <a:r>
              <a:rPr lang="en-US" sz="1800" dirty="0">
                <a:latin typeface="Arial" charset="0"/>
                <a:ea typeface="ＭＳ Ｐゴシック"/>
              </a:rPr>
              <a:t>Robotic bridge crane – 20 ton capacity for FRIB</a:t>
            </a:r>
          </a:p>
          <a:p>
            <a:pPr lvl="1"/>
            <a:r>
              <a:rPr lang="en-US" sz="1800" dirty="0">
                <a:latin typeface="Arial" charset="0"/>
                <a:ea typeface="ＭＳ Ｐゴシック"/>
              </a:rPr>
              <a:t>Robotic bridge </a:t>
            </a:r>
            <a:r>
              <a:rPr lang="en-US" sz="1800" dirty="0" err="1">
                <a:latin typeface="Arial" charset="0"/>
                <a:ea typeface="ＭＳ Ｐゴシック"/>
              </a:rPr>
              <a:t>servomanipulator</a:t>
            </a:r>
            <a:r>
              <a:rPr lang="en-US" sz="1800" dirty="0">
                <a:latin typeface="Arial" charset="0"/>
                <a:ea typeface="ＭＳ Ｐゴシック"/>
              </a:rPr>
              <a:t> </a:t>
            </a:r>
            <a:r>
              <a:rPr lang="en-US" sz="1800" dirty="0" smtClean="0">
                <a:latin typeface="Arial" charset="0"/>
                <a:ea typeface="ＭＳ Ｐゴシック"/>
              </a:rPr>
              <a:t>transporter</a:t>
            </a:r>
            <a:endParaRPr lang="en-US" sz="1800" dirty="0">
              <a:latin typeface="Arial" charset="0"/>
              <a:ea typeface="ＭＳ Ｐゴシック"/>
            </a:endParaRPr>
          </a:p>
          <a:p>
            <a:pPr lvl="2"/>
            <a:r>
              <a:rPr lang="en-US" sz="1500" dirty="0">
                <a:latin typeface="Arial" charset="0"/>
                <a:ea typeface="ＭＳ Ｐゴシック"/>
                <a:cs typeface="ＭＳ Ｐゴシック"/>
              </a:rPr>
              <a:t>Equipped with 500 </a:t>
            </a:r>
            <a:r>
              <a:rPr lang="en-US" sz="1500" dirty="0" err="1">
                <a:latin typeface="Arial" charset="0"/>
                <a:ea typeface="ＭＳ Ｐゴシック"/>
                <a:cs typeface="ＭＳ Ｐゴシック"/>
              </a:rPr>
              <a:t>lb</a:t>
            </a:r>
            <a:r>
              <a:rPr lang="en-US" sz="1500" dirty="0">
                <a:latin typeface="Arial" charset="0"/>
                <a:ea typeface="ＭＳ Ｐゴシック"/>
                <a:cs typeface="ＭＳ Ｐゴシック"/>
              </a:rPr>
              <a:t> aux hoist</a:t>
            </a:r>
          </a:p>
          <a:p>
            <a:pPr lvl="1"/>
            <a:r>
              <a:rPr lang="en-US" sz="1800" dirty="0">
                <a:latin typeface="Arial" charset="0"/>
                <a:ea typeface="ＭＳ Ｐゴシック"/>
              </a:rPr>
              <a:t>Window workstations for specific maintenance &amp; waste handling operations </a:t>
            </a:r>
          </a:p>
          <a:p>
            <a:pPr lvl="1"/>
            <a:r>
              <a:rPr lang="en-US" sz="1800" dirty="0">
                <a:latin typeface="Arial" charset="0"/>
                <a:ea typeface="ＭＳ Ｐゴシック"/>
              </a:rPr>
              <a:t>All RH systems hands-on maintained</a:t>
            </a:r>
          </a:p>
        </p:txBody>
      </p:sp>
      <p:pic>
        <p:nvPicPr>
          <p:cNvPr id="11270" name="Picture 4" descr="Picture 045rev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89917" y="762000"/>
            <a:ext cx="4098773" cy="54634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271" name="Line 5"/>
          <p:cNvSpPr>
            <a:spLocks noChangeShapeType="1"/>
          </p:cNvSpPr>
          <p:nvPr/>
        </p:nvSpPr>
        <p:spPr bwMode="auto">
          <a:xfrm>
            <a:off x="3775294" y="1720453"/>
            <a:ext cx="1749205" cy="3274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11272" name="Line 6"/>
          <p:cNvSpPr>
            <a:spLocks noChangeShapeType="1"/>
          </p:cNvSpPr>
          <p:nvPr/>
        </p:nvSpPr>
        <p:spPr bwMode="auto">
          <a:xfrm>
            <a:off x="3041965" y="2525917"/>
            <a:ext cx="2901334" cy="6738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11274" name="Line 7"/>
          <p:cNvSpPr>
            <a:spLocks noChangeShapeType="1"/>
          </p:cNvSpPr>
          <p:nvPr/>
        </p:nvSpPr>
        <p:spPr bwMode="auto">
          <a:xfrm>
            <a:off x="3775294" y="4173648"/>
            <a:ext cx="399076" cy="1081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11275" name="Footer Placeholder 10"/>
          <p:cNvSpPr txBox="1">
            <a:spLocks noGrp="1"/>
          </p:cNvSpPr>
          <p:nvPr/>
        </p:nvSpPr>
        <p:spPr bwMode="auto">
          <a:xfrm>
            <a:off x="5624286" y="6356450"/>
            <a:ext cx="2899833" cy="364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642" rIns="0" bIns="45642" anchor="b"/>
          <a:lstStyle/>
          <a:p>
            <a:pPr algn="r" eaLnBrk="0" hangingPunct="0">
              <a:lnSpc>
                <a:spcPct val="90000"/>
              </a:lnSpc>
            </a:pPr>
            <a:r>
              <a:rPr lang="en-US" sz="1000">
                <a:solidFill>
                  <a:srgbClr val="064308"/>
                </a:solidFill>
                <a:latin typeface="Arial" charset="0"/>
                <a:cs typeface="Arial" charset="0"/>
              </a:rPr>
              <a:t>T. Burgess, 8 February 2011</a:t>
            </a:r>
          </a:p>
        </p:txBody>
      </p:sp>
    </p:spTree>
    <p:extLst>
      <p:ext uri="{BB962C8B-B14F-4D97-AF65-F5344CB8AC3E}">
        <p14:creationId xmlns:p14="http://schemas.microsoft.com/office/powerpoint/2010/main" val="121273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F59E148E-71BE-484D-81E3-0216B025EA78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7" name="Slide Number Placeholder 4"/>
          <p:cNvSpPr txBox="1">
            <a:spLocks noGrp="1"/>
          </p:cNvSpPr>
          <p:nvPr/>
        </p:nvSpPr>
        <p:spPr bwMode="auto">
          <a:xfrm>
            <a:off x="8534703" y="6356450"/>
            <a:ext cx="609297" cy="36462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45638" anchor="b"/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1000">
                <a:solidFill>
                  <a:srgbClr val="064308"/>
                </a:solidFill>
              </a:rPr>
              <a:t>, Slide </a:t>
            </a:r>
            <a:fld id="{B0075A59-D120-4AD2-BA51-B62F400FD29A}" type="slidenum">
              <a:rPr lang="en-US" sz="1000">
                <a:solidFill>
                  <a:srgbClr val="064308"/>
                </a:solidFill>
              </a:rPr>
              <a:pPr eaLnBrk="0" hangingPunct="0">
                <a:lnSpc>
                  <a:spcPct val="90000"/>
                </a:lnSpc>
                <a:defRPr/>
              </a:pPr>
              <a:t>17</a:t>
            </a:fld>
            <a:endParaRPr lang="en-US" sz="1000">
              <a:solidFill>
                <a:srgbClr val="064308"/>
              </a:solidFill>
            </a:endParaRPr>
          </a:p>
        </p:txBody>
      </p:sp>
      <p:sp>
        <p:nvSpPr>
          <p:cNvPr id="222211" name="Rectangle 2"/>
          <p:cNvSpPr>
            <a:spLocks noGrp="1"/>
          </p:cNvSpPr>
          <p:nvPr>
            <p:ph type="title"/>
          </p:nvPr>
        </p:nvSpPr>
        <p:spPr>
          <a:xfrm>
            <a:off x="75595" y="38696"/>
            <a:ext cx="8992810" cy="877139"/>
          </a:xfrm>
        </p:spPr>
        <p:txBody>
          <a:bodyPr lIns="91416" tIns="45708" rIns="91416" bIns="45708"/>
          <a:lstStyle/>
          <a:p>
            <a:r>
              <a:rPr lang="en-US" smtClean="0">
                <a:latin typeface="Arial" charset="0"/>
                <a:ea typeface="ＭＳ Ｐゴシック"/>
                <a:cs typeface="ＭＳ Ｐゴシック"/>
              </a:rPr>
              <a:t>RH Upgrade Option </a:t>
            </a:r>
            <a:br>
              <a:rPr lang="en-US" smtClean="0">
                <a:latin typeface="Arial" charset="0"/>
                <a:ea typeface="ＭＳ Ｐゴシック"/>
                <a:cs typeface="ＭＳ Ｐゴシック"/>
              </a:rPr>
            </a:br>
            <a:r>
              <a:rPr lang="en-US" smtClean="0">
                <a:latin typeface="Arial" charset="0"/>
                <a:ea typeface="ＭＳ Ｐゴシック"/>
                <a:cs typeface="ＭＳ Ｐゴシック"/>
              </a:rPr>
              <a:t> </a:t>
            </a:r>
            <a:r>
              <a:rPr lang="en-US">
                <a:latin typeface="Arial" charset="0"/>
                <a:ea typeface="ＭＳ Ｐゴシック"/>
                <a:cs typeface="ＭＳ Ｐゴシック"/>
              </a:rPr>
              <a:t>Servomanipulator Bridge &amp; Manipulator </a:t>
            </a:r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222212" name="Slide Number Placeholder 9"/>
          <p:cNvSpPr txBox="1">
            <a:spLocks noGrp="1"/>
          </p:cNvSpPr>
          <p:nvPr/>
        </p:nvSpPr>
        <p:spPr bwMode="auto">
          <a:xfrm>
            <a:off x="8534703" y="6356450"/>
            <a:ext cx="609297" cy="364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45638" anchor="b"/>
          <a:lstStyle/>
          <a:p>
            <a:pPr eaLnBrk="0" hangingPunct="0">
              <a:lnSpc>
                <a:spcPct val="90000"/>
              </a:lnSpc>
            </a:pPr>
            <a:r>
              <a:rPr lang="en-US" sz="1000">
                <a:solidFill>
                  <a:srgbClr val="064308"/>
                </a:solidFill>
                <a:latin typeface="Arial" charset="0"/>
              </a:rPr>
              <a:t>, Slide </a:t>
            </a:r>
            <a:fld id="{85546E5A-D182-48CD-B45E-9914C60116D3}" type="slidenum">
              <a:rPr lang="en-US" sz="1000">
                <a:solidFill>
                  <a:srgbClr val="064308"/>
                </a:solidFill>
                <a:latin typeface="Arial" charset="0"/>
              </a:rPr>
              <a:pPr eaLnBrk="0" hangingPunct="0">
                <a:lnSpc>
                  <a:spcPct val="90000"/>
                </a:lnSpc>
              </a:pPr>
              <a:t>17</a:t>
            </a:fld>
            <a:endParaRPr lang="en-US" sz="1000">
              <a:solidFill>
                <a:srgbClr val="064308"/>
              </a:solidFill>
              <a:latin typeface="Arial" charset="0"/>
            </a:endParaRPr>
          </a:p>
        </p:txBody>
      </p:sp>
      <p:sp>
        <p:nvSpPr>
          <p:cNvPr id="222213" name="Rectangle 3"/>
          <p:cNvSpPr>
            <a:spLocks noGrp="1"/>
          </p:cNvSpPr>
          <p:nvPr>
            <p:ph idx="1"/>
          </p:nvPr>
        </p:nvSpPr>
        <p:spPr>
          <a:xfrm>
            <a:off x="63500" y="1401961"/>
            <a:ext cx="5323417" cy="5219866"/>
          </a:xfrm>
        </p:spPr>
        <p:txBody>
          <a:bodyPr lIns="91416" tIns="45708" rIns="91416" bIns="45708">
            <a:spAutoFit/>
          </a:bodyPr>
          <a:lstStyle/>
          <a:p>
            <a:pPr marL="172686" indent="-172686" defTabSz="912983"/>
            <a:r>
              <a:rPr lang="en-US" sz="1900">
                <a:latin typeface="Arial" charset="0"/>
                <a:ea typeface="ＭＳ Ｐゴシック"/>
                <a:cs typeface="ＭＳ Ｐゴシック"/>
              </a:rPr>
              <a:t>SNS Servomanipulator Bridge &amp; Manipulator </a:t>
            </a:r>
            <a:endParaRPr lang="en-US" sz="2000">
              <a:latin typeface="Arial" charset="0"/>
              <a:ea typeface="ＭＳ Ｐゴシック"/>
              <a:cs typeface="ＭＳ Ｐゴシック"/>
            </a:endParaRPr>
          </a:p>
          <a:p>
            <a:pPr marL="355884" lvl="1" indent="-172686" defTabSz="912983">
              <a:lnSpc>
                <a:spcPct val="100000"/>
              </a:lnSpc>
            </a:pPr>
            <a:r>
              <a:rPr lang="en-US" sz="1800">
                <a:latin typeface="Arial" charset="0"/>
                <a:ea typeface="ＭＳ Ｐゴシック"/>
              </a:rPr>
              <a:t>Telerob EMSM 2B</a:t>
            </a:r>
          </a:p>
          <a:p>
            <a:pPr marL="355884" lvl="1" indent="-172686" defTabSz="912983">
              <a:lnSpc>
                <a:spcPct val="100000"/>
              </a:lnSpc>
            </a:pPr>
            <a:r>
              <a:rPr lang="en-US" sz="1800">
                <a:latin typeface="Arial" charset="0"/>
                <a:ea typeface="ＭＳ Ｐゴシック"/>
              </a:rPr>
              <a:t>Dual-arm, high performance servo-manipulator (SM) provides full cell coverage</a:t>
            </a:r>
          </a:p>
          <a:p>
            <a:pPr marL="355884" lvl="1" indent="-172686" defTabSz="912983">
              <a:lnSpc>
                <a:spcPct val="100000"/>
              </a:lnSpc>
            </a:pPr>
            <a:r>
              <a:rPr lang="en-US" sz="1800">
                <a:latin typeface="Arial" charset="0"/>
                <a:ea typeface="ＭＳ Ｐゴシック"/>
              </a:rPr>
              <a:t>Master arm position control with force feedback</a:t>
            </a:r>
          </a:p>
          <a:p>
            <a:pPr marL="355884" lvl="1" indent="-172686" defTabSz="912983">
              <a:lnSpc>
                <a:spcPct val="100000"/>
              </a:lnSpc>
            </a:pPr>
            <a:r>
              <a:rPr lang="en-US" sz="1800">
                <a:latin typeface="Arial" charset="0"/>
                <a:ea typeface="ＭＳ Ｐゴシック"/>
              </a:rPr>
              <a:t>Digital control</a:t>
            </a:r>
          </a:p>
          <a:p>
            <a:pPr marL="355884" lvl="1" indent="-172686" defTabSz="912983">
              <a:lnSpc>
                <a:spcPct val="100000"/>
              </a:lnSpc>
            </a:pPr>
            <a:r>
              <a:rPr lang="en-US" sz="1800">
                <a:latin typeface="Arial" charset="0"/>
                <a:ea typeface="ＭＳ Ｐゴシック"/>
              </a:rPr>
              <a:t>Three on-board CCTV cameras</a:t>
            </a:r>
          </a:p>
          <a:p>
            <a:pPr marL="355884" lvl="1" indent="-172686" defTabSz="912983">
              <a:lnSpc>
                <a:spcPct val="100000"/>
              </a:lnSpc>
            </a:pPr>
            <a:r>
              <a:rPr lang="en-US" sz="1800">
                <a:latin typeface="Arial" charset="0"/>
                <a:ea typeface="ＭＳ Ｐゴシック"/>
              </a:rPr>
              <a:t>500 lbf capacity auxiliary hoist</a:t>
            </a:r>
          </a:p>
          <a:p>
            <a:pPr marL="355884" lvl="1" indent="-172686" defTabSz="912983">
              <a:lnSpc>
                <a:spcPct val="100000"/>
              </a:lnSpc>
            </a:pPr>
            <a:r>
              <a:rPr lang="en-US" sz="1800">
                <a:latin typeface="Arial" charset="0"/>
                <a:ea typeface="ＭＳ Ｐゴシック"/>
              </a:rPr>
              <a:t>Force Ratio Control 2:1 up to 20:1</a:t>
            </a:r>
          </a:p>
          <a:p>
            <a:pPr marL="355884" lvl="1" indent="-172686" defTabSz="912983">
              <a:lnSpc>
                <a:spcPct val="100000"/>
              </a:lnSpc>
            </a:pPr>
            <a:r>
              <a:rPr lang="en-US" sz="1800">
                <a:latin typeface="Arial" charset="0"/>
                <a:ea typeface="ＭＳ Ｐゴシック"/>
              </a:rPr>
              <a:t>55 lbf (25 kg) continuous /100 lbf (45 kg) peak capacity</a:t>
            </a:r>
          </a:p>
          <a:p>
            <a:pPr marL="172686" indent="-172686" defTabSz="912983"/>
            <a:endParaRPr lang="en-US" sz="2000">
              <a:latin typeface="Times New Roman MT Extra Bold"/>
              <a:ea typeface="ＭＳ Ｐゴシック"/>
              <a:cs typeface="ＭＳ Ｐゴシック"/>
            </a:endParaRPr>
          </a:p>
        </p:txBody>
      </p:sp>
      <p:pic>
        <p:nvPicPr>
          <p:cNvPr id="222214" name="Picture 7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5190" y="1143001"/>
            <a:ext cx="3289905" cy="46598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22215" name="Footer Placeholder 10"/>
          <p:cNvSpPr txBox="1">
            <a:spLocks noGrp="1"/>
          </p:cNvSpPr>
          <p:nvPr/>
        </p:nvSpPr>
        <p:spPr bwMode="auto">
          <a:xfrm>
            <a:off x="5624286" y="6356450"/>
            <a:ext cx="2899833" cy="364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642" rIns="0" bIns="45642" anchor="b"/>
          <a:lstStyle/>
          <a:p>
            <a:pPr algn="r" eaLnBrk="0" hangingPunct="0">
              <a:lnSpc>
                <a:spcPct val="90000"/>
              </a:lnSpc>
            </a:pPr>
            <a:r>
              <a:rPr lang="en-US" sz="1000">
                <a:solidFill>
                  <a:srgbClr val="064308"/>
                </a:solidFill>
                <a:latin typeface="Arial" charset="0"/>
                <a:cs typeface="Arial" charset="0"/>
              </a:rPr>
              <a:t>T. Burgess, 8 February 2011</a:t>
            </a:r>
          </a:p>
        </p:txBody>
      </p:sp>
    </p:spTree>
    <p:extLst>
      <p:ext uri="{BB962C8B-B14F-4D97-AF65-F5344CB8AC3E}">
        <p14:creationId xmlns:p14="http://schemas.microsoft.com/office/powerpoint/2010/main" val="35831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ea typeface="ＭＳ Ｐゴシック"/>
                <a:cs typeface="ＭＳ Ｐゴシック"/>
              </a:rPr>
              <a:t>        Master Slave Manipulators (MSM)</a:t>
            </a:r>
            <a:endParaRPr lang="en-US" dirty="0" smtClean="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1229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066800"/>
            <a:ext cx="3795713" cy="4457700"/>
          </a:xfrm>
        </p:spPr>
        <p:txBody>
          <a:bodyPr/>
          <a:lstStyle/>
          <a:p>
            <a:r>
              <a:rPr lang="en-US" sz="1900" smtClean="0">
                <a:latin typeface="Arial" charset="0"/>
                <a:ea typeface="ＭＳ Ｐゴシック"/>
                <a:cs typeface="ＭＳ Ｐゴシック"/>
              </a:rPr>
              <a:t>SNS CRL Model F example </a:t>
            </a:r>
          </a:p>
          <a:p>
            <a:pPr marL="741798" lvl="1" indent="-285307"/>
            <a:r>
              <a:rPr lang="en-US" sz="1700" smtClean="0">
                <a:latin typeface="Arial" charset="0"/>
                <a:ea typeface="ＭＳ Ｐゴシック"/>
              </a:rPr>
              <a:t>100 lbf (45 kg) peak capacity</a:t>
            </a:r>
            <a:endParaRPr lang="en-US" sz="1900" smtClean="0">
              <a:latin typeface="Arial" charset="0"/>
              <a:ea typeface="ＭＳ Ｐゴシック"/>
            </a:endParaRPr>
          </a:p>
          <a:p>
            <a:r>
              <a:rPr lang="en-US" sz="1900" smtClean="0">
                <a:latin typeface="Arial" charset="0"/>
                <a:ea typeface="ＭＳ Ｐゴシック"/>
                <a:cs typeface="ＭＳ Ｐゴシック"/>
              </a:rPr>
              <a:t>Excellent for repetitive tasks in limited volume location (limited reach)</a:t>
            </a:r>
          </a:p>
          <a:p>
            <a:r>
              <a:rPr lang="en-US" sz="1900" smtClean="0">
                <a:latin typeface="Arial" charset="0"/>
                <a:ea typeface="ＭＳ Ｐゴシック"/>
                <a:cs typeface="ＭＳ Ｐゴシック"/>
              </a:rPr>
              <a:t>Relatively low cost</a:t>
            </a:r>
          </a:p>
          <a:p>
            <a:r>
              <a:rPr lang="en-US" sz="1900" smtClean="0">
                <a:latin typeface="Arial" charset="0"/>
                <a:ea typeface="ＭＳ Ｐゴシック"/>
                <a:cs typeface="ＭＳ Ｐゴシック"/>
              </a:rPr>
              <a:t>Can be coordinated with RH control room, video system and mobile systems control</a:t>
            </a:r>
          </a:p>
          <a:p>
            <a:r>
              <a:rPr lang="en-US" sz="1900" smtClean="0">
                <a:latin typeface="Arial" charset="0"/>
                <a:ea typeface="ＭＳ Ｐゴシック"/>
                <a:cs typeface="ＭＳ Ｐゴシック"/>
              </a:rPr>
              <a:t>Provides many remote tool service interfaces</a:t>
            </a:r>
          </a:p>
          <a:p>
            <a:endParaRPr lang="en-US" sz="190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12292" name="Slide Number Placeholder 12"/>
          <p:cNvSpPr txBox="1">
            <a:spLocks noGrp="1"/>
          </p:cNvSpPr>
          <p:nvPr/>
        </p:nvSpPr>
        <p:spPr bwMode="auto">
          <a:xfrm>
            <a:off x="7710837" y="5460156"/>
            <a:ext cx="609297" cy="364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45638" anchor="b"/>
          <a:lstStyle/>
          <a:p>
            <a:pPr eaLnBrk="0" hangingPunct="0">
              <a:lnSpc>
                <a:spcPct val="90000"/>
              </a:lnSpc>
            </a:pPr>
            <a:r>
              <a:rPr lang="en-US" sz="1000" dirty="0" smtClean="0">
                <a:solidFill>
                  <a:srgbClr val="064308"/>
                </a:solidFill>
                <a:latin typeface="Arial" charset="0"/>
              </a:rPr>
              <a:t>,</a:t>
            </a:r>
            <a:endParaRPr lang="en-US" sz="1000" dirty="0">
              <a:solidFill>
                <a:srgbClr val="064308"/>
              </a:solidFill>
              <a:latin typeface="Arial" charset="0"/>
            </a:endParaRPr>
          </a:p>
        </p:txBody>
      </p:sp>
      <p:pic>
        <p:nvPicPr>
          <p:cNvPr id="12294" name="Picture 4" descr="DSC_00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076028"/>
            <a:ext cx="4496405" cy="29899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295" name="Picture 5" descr="ARMS 2005-11-11 16-28-08_0016_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5596" y="3577828"/>
            <a:ext cx="3353405" cy="2518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Line 6"/>
          <p:cNvSpPr>
            <a:spLocks noChangeShapeType="1"/>
          </p:cNvSpPr>
          <p:nvPr/>
        </p:nvSpPr>
        <p:spPr bwMode="auto">
          <a:xfrm>
            <a:off x="3533313" y="4767309"/>
            <a:ext cx="2334391" cy="10978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12297" name="Line 7"/>
          <p:cNvSpPr>
            <a:spLocks noChangeShapeType="1"/>
          </p:cNvSpPr>
          <p:nvPr/>
        </p:nvSpPr>
        <p:spPr bwMode="auto">
          <a:xfrm flipV="1">
            <a:off x="3844775" y="2667000"/>
            <a:ext cx="2403929" cy="69651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12298" name="Footer Placeholder 10"/>
          <p:cNvSpPr txBox="1">
            <a:spLocks noGrp="1"/>
          </p:cNvSpPr>
          <p:nvPr/>
        </p:nvSpPr>
        <p:spPr bwMode="auto">
          <a:xfrm>
            <a:off x="5624286" y="6356450"/>
            <a:ext cx="2899833" cy="364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642" rIns="0" bIns="45642" anchor="b"/>
          <a:lstStyle/>
          <a:p>
            <a:pPr algn="r" eaLnBrk="0" hangingPunct="0">
              <a:lnSpc>
                <a:spcPct val="90000"/>
              </a:lnSpc>
            </a:pPr>
            <a:endParaRPr lang="en-US" sz="1000" dirty="0">
              <a:solidFill>
                <a:srgbClr val="064308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89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F36D690C-173D-43CD-BC25-9E125CBD5AA0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10" name="Slide Number Placeholder 4"/>
          <p:cNvSpPr txBox="1">
            <a:spLocks noGrp="1"/>
          </p:cNvSpPr>
          <p:nvPr/>
        </p:nvSpPr>
        <p:spPr bwMode="auto">
          <a:xfrm>
            <a:off x="8534703" y="6356450"/>
            <a:ext cx="609297" cy="36462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45638" anchor="b"/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1000">
                <a:solidFill>
                  <a:srgbClr val="064308"/>
                </a:solidFill>
              </a:rPr>
              <a:t>, Slide </a:t>
            </a:r>
            <a:fld id="{964DC5DA-819D-4193-BBA7-442B3947B34A}" type="slidenum">
              <a:rPr lang="en-US" sz="1000">
                <a:solidFill>
                  <a:srgbClr val="064308"/>
                </a:solidFill>
              </a:rPr>
              <a:pPr eaLnBrk="0" hangingPunct="0">
                <a:lnSpc>
                  <a:spcPct val="90000"/>
                </a:lnSpc>
                <a:defRPr/>
              </a:pPr>
              <a:t>19</a:t>
            </a:fld>
            <a:endParaRPr lang="en-US" sz="1000">
              <a:solidFill>
                <a:srgbClr val="064308"/>
              </a:solidFill>
            </a:endParaRPr>
          </a:p>
        </p:txBody>
      </p:sp>
      <p:sp>
        <p:nvSpPr>
          <p:cNvPr id="22323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1204" y="177114"/>
            <a:ext cx="8229600" cy="437719"/>
          </a:xfrm>
        </p:spPr>
        <p:txBody>
          <a:bodyPr lIns="56081" tIns="22433" rIns="56081" bIns="22433" anchor="t"/>
          <a:lstStyle/>
          <a:p>
            <a:r>
              <a:rPr lang="en-US" smtClean="0">
                <a:latin typeface="Arial" charset="0"/>
                <a:ea typeface="ＭＳ Ｐゴシック"/>
                <a:cs typeface="ＭＳ Ｐゴシック"/>
              </a:rPr>
              <a:t>SNS Remote Handling Control Room</a:t>
            </a:r>
          </a:p>
        </p:txBody>
      </p:sp>
      <p:sp>
        <p:nvSpPr>
          <p:cNvPr id="22323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5596" y="1044774"/>
            <a:ext cx="3734405" cy="3226524"/>
          </a:xfrm>
        </p:spPr>
        <p:txBody>
          <a:bodyPr/>
          <a:lstStyle/>
          <a:p>
            <a:pPr marL="172686" indent="-172686" defTabSz="762821">
              <a:lnSpc>
                <a:spcPct val="80000"/>
              </a:lnSpc>
            </a:pPr>
            <a:r>
              <a:rPr lang="en-US" sz="2000">
                <a:latin typeface="Arial" charset="0"/>
                <a:ea typeface="ＭＳ Ｐゴシック"/>
                <a:cs typeface="ＭＳ Ｐゴシック"/>
              </a:rPr>
              <a:t>The servo master station and attendant video systems are co-located with the bridge and cell utility control systems to unify operations.</a:t>
            </a:r>
          </a:p>
          <a:p>
            <a:pPr marL="172686" indent="-172686" defTabSz="762821">
              <a:lnSpc>
                <a:spcPct val="80000"/>
              </a:lnSpc>
            </a:pPr>
            <a:r>
              <a:rPr lang="en-US" sz="2000">
                <a:latin typeface="Arial" charset="0"/>
                <a:ea typeface="ＭＳ Ｐゴシック"/>
                <a:cs typeface="ＭＳ Ｐゴシック"/>
              </a:rPr>
              <a:t>Interconnected bridge, video and audio controls at each window workstation are also required to facilitate efficient operator interface</a:t>
            </a:r>
          </a:p>
        </p:txBody>
      </p:sp>
      <p:pic>
        <p:nvPicPr>
          <p:cNvPr id="223237" name="Picture 4" descr="DSCN555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429304" y="4158660"/>
            <a:ext cx="2513743" cy="1885251"/>
          </a:xfrm>
          <a:ln>
            <a:solidFill>
              <a:schemeClr val="tx1"/>
            </a:solidFill>
          </a:ln>
        </p:spPr>
      </p:pic>
      <p:pic>
        <p:nvPicPr>
          <p:cNvPr id="223238" name="Picture 5" descr="sns-4109-2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703" y="3582294"/>
            <a:ext cx="3002643" cy="25137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3239" name="Picture 6" descr="sns-4108-200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43048" y="706934"/>
            <a:ext cx="4426857" cy="29512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23240" name="Line 13"/>
          <p:cNvSpPr>
            <a:spLocks noChangeShapeType="1"/>
          </p:cNvSpPr>
          <p:nvPr/>
        </p:nvSpPr>
        <p:spPr bwMode="auto">
          <a:xfrm>
            <a:off x="3581704" y="4342805"/>
            <a:ext cx="1446892" cy="30509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86493" tIns="43247" rIns="86493" bIns="43247"/>
          <a:lstStyle/>
          <a:p>
            <a:endParaRPr lang="en-US"/>
          </a:p>
        </p:txBody>
      </p:sp>
      <p:sp>
        <p:nvSpPr>
          <p:cNvPr id="223241" name="Line 14"/>
          <p:cNvSpPr>
            <a:spLocks noChangeShapeType="1"/>
          </p:cNvSpPr>
          <p:nvPr/>
        </p:nvSpPr>
        <p:spPr bwMode="auto">
          <a:xfrm flipV="1">
            <a:off x="3581703" y="2286000"/>
            <a:ext cx="3504595" cy="205680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86493" tIns="43247" rIns="86493" bIns="43247"/>
          <a:lstStyle/>
          <a:p>
            <a:endParaRPr lang="en-US"/>
          </a:p>
        </p:txBody>
      </p:sp>
      <p:sp>
        <p:nvSpPr>
          <p:cNvPr id="223242" name="Footer Placeholder 10"/>
          <p:cNvSpPr txBox="1">
            <a:spLocks noGrp="1"/>
          </p:cNvSpPr>
          <p:nvPr/>
        </p:nvSpPr>
        <p:spPr bwMode="auto">
          <a:xfrm>
            <a:off x="5624286" y="6356450"/>
            <a:ext cx="2899833" cy="364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642" rIns="0" bIns="45642" anchor="b"/>
          <a:lstStyle/>
          <a:p>
            <a:pPr algn="r" eaLnBrk="0" hangingPunct="0">
              <a:lnSpc>
                <a:spcPct val="90000"/>
              </a:lnSpc>
            </a:pPr>
            <a:r>
              <a:rPr lang="en-US" sz="1000">
                <a:solidFill>
                  <a:srgbClr val="064308"/>
                </a:solidFill>
                <a:latin typeface="Arial" charset="0"/>
                <a:cs typeface="Arial" charset="0"/>
              </a:rPr>
              <a:t>T. Burgess, 8 February 2011</a:t>
            </a:r>
          </a:p>
        </p:txBody>
      </p:sp>
    </p:spTree>
    <p:extLst>
      <p:ext uri="{BB962C8B-B14F-4D97-AF65-F5344CB8AC3E}">
        <p14:creationId xmlns:p14="http://schemas.microsoft.com/office/powerpoint/2010/main" val="86858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46" y="177114"/>
            <a:ext cx="8229600" cy="1194173"/>
          </a:xfrm>
        </p:spPr>
        <p:txBody>
          <a:bodyPr/>
          <a:lstStyle/>
          <a:p>
            <a:pPr algn="ctr"/>
            <a:r>
              <a:rPr lang="en-US" sz="2800" dirty="0" smtClean="0"/>
              <a:t>Creating a Multi-functional, Reconfigurable Spallation Target System is a Funding Requirement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58" y="1402673"/>
            <a:ext cx="7728245" cy="5076261"/>
          </a:xfrm>
        </p:spPr>
        <p:txBody>
          <a:bodyPr/>
          <a:lstStyle/>
          <a:p>
            <a:r>
              <a:rPr lang="en-US" dirty="0" smtClean="0"/>
              <a:t>Target Systems (including the enclosure building) are  expensive (on the order of $200M).</a:t>
            </a:r>
          </a:p>
          <a:p>
            <a:r>
              <a:rPr lang="en-US" dirty="0" smtClean="0"/>
              <a:t>The more experiments that can be included in a given configuration reduces the cost of each experiment.</a:t>
            </a:r>
          </a:p>
          <a:p>
            <a:r>
              <a:rPr lang="en-US" dirty="0" smtClean="0"/>
              <a:t>If the Target Systems can be modified, it can be used for more experiments in the future.</a:t>
            </a:r>
          </a:p>
          <a:p>
            <a:r>
              <a:rPr lang="en-US" dirty="0" smtClean="0"/>
              <a:t>R&amp;D is required and driven by funding requirements to develop such a system!</a:t>
            </a:r>
          </a:p>
          <a:p>
            <a:r>
              <a:rPr lang="en-US" dirty="0" smtClean="0"/>
              <a:t>The Target System being developed for neutron oscillation will include this approach.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1354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Module Replacement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124" y="1344613"/>
            <a:ext cx="8270875" cy="4889544"/>
          </a:xfrm>
        </p:spPr>
        <p:txBody>
          <a:bodyPr/>
          <a:lstStyle/>
          <a:p>
            <a:r>
              <a:rPr lang="en-US" sz="2400" dirty="0" smtClean="0"/>
              <a:t>Target Replacement </a:t>
            </a:r>
          </a:p>
          <a:p>
            <a:pPr lvl="1"/>
            <a:r>
              <a:rPr lang="en-US" sz="2000" dirty="0" smtClean="0"/>
              <a:t>Target Maintenance Environment</a:t>
            </a:r>
          </a:p>
          <a:p>
            <a:pPr lvl="2"/>
            <a:r>
              <a:rPr lang="en-US" sz="1600" dirty="0" smtClean="0"/>
              <a:t>Target Service Bay</a:t>
            </a:r>
          </a:p>
          <a:p>
            <a:pPr lvl="2"/>
            <a:r>
              <a:rPr lang="en-US" sz="1600" dirty="0" smtClean="0"/>
              <a:t>Maintenance Equipment</a:t>
            </a:r>
          </a:p>
          <a:p>
            <a:pPr lvl="2"/>
            <a:r>
              <a:rPr lang="en-US" sz="1600" dirty="0" smtClean="0"/>
              <a:t>Radiation and Contamination</a:t>
            </a:r>
          </a:p>
          <a:p>
            <a:pPr lvl="1"/>
            <a:r>
              <a:rPr lang="en-US" sz="2000" dirty="0" smtClean="0"/>
              <a:t>Target Replacement Operations</a:t>
            </a:r>
          </a:p>
          <a:p>
            <a:pPr lvl="1"/>
            <a:r>
              <a:rPr lang="en-US" sz="2000" dirty="0" smtClean="0"/>
              <a:t>Target Replacement Lessons Learned</a:t>
            </a:r>
          </a:p>
          <a:p>
            <a:r>
              <a:rPr lang="en-US" sz="2400" dirty="0" smtClean="0"/>
              <a:t>Replacement of the target modules is accomplished using only remote handling tooling and procedures (hands-on operations are not possible)</a:t>
            </a:r>
          </a:p>
          <a:p>
            <a:r>
              <a:rPr lang="en-US" sz="2400" dirty="0" smtClean="0"/>
              <a:t>While the tooling and procedures utilized enable successful replacement of the targets, continuous process improvement is employed to ensure successful replacements</a:t>
            </a:r>
          </a:p>
        </p:txBody>
      </p:sp>
      <p:pic>
        <p:nvPicPr>
          <p:cNvPr id="4" name="Picture 11" descr="sns-4104-2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685800"/>
            <a:ext cx="4114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095744" y="3386328"/>
            <a:ext cx="18624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SNS Target Module</a:t>
            </a:r>
          </a:p>
        </p:txBody>
      </p:sp>
    </p:spTree>
    <p:extLst>
      <p:ext uri="{BB962C8B-B14F-4D97-AF65-F5344CB8AC3E}">
        <p14:creationId xmlns:p14="http://schemas.microsoft.com/office/powerpoint/2010/main" val="44268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24" y="177800"/>
            <a:ext cx="8575675" cy="835613"/>
          </a:xfrm>
        </p:spPr>
        <p:txBody>
          <a:bodyPr/>
          <a:lstStyle/>
          <a:p>
            <a:r>
              <a:rPr lang="en-US" sz="2800" dirty="0" smtClean="0"/>
              <a:t>The target has three mercury supply channels and one common return channel</a:t>
            </a:r>
            <a:endParaRPr lang="en-US" sz="2800" dirty="0"/>
          </a:p>
        </p:txBody>
      </p:sp>
      <p:grpSp>
        <p:nvGrpSpPr>
          <p:cNvPr id="3" name="Group 2"/>
          <p:cNvGrpSpPr/>
          <p:nvPr/>
        </p:nvGrpSpPr>
        <p:grpSpPr>
          <a:xfrm>
            <a:off x="2253142" y="3249783"/>
            <a:ext cx="6890858" cy="2996417"/>
            <a:chOff x="152400" y="2209800"/>
            <a:chExt cx="8895626" cy="38862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2400" y="2209800"/>
              <a:ext cx="8895626" cy="388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Box 16"/>
            <p:cNvSpPr txBox="1"/>
            <p:nvPr/>
          </p:nvSpPr>
          <p:spPr>
            <a:xfrm>
              <a:off x="6934200" y="4953000"/>
              <a:ext cx="119776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Mercury </a:t>
              </a:r>
            </a:p>
            <a:p>
              <a:r>
                <a:rPr lang="en-US" dirty="0" smtClean="0"/>
                <a:t>Passages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143000" y="3886200"/>
              <a:ext cx="1599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Water Shroud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819400" y="5486400"/>
              <a:ext cx="17620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Mercury Vessel</a:t>
              </a:r>
              <a:endParaRPr lang="en-US" dirty="0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V="1">
              <a:off x="7467600" y="4267200"/>
              <a:ext cx="0" cy="6096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 flipV="1">
              <a:off x="6781800" y="4419600"/>
              <a:ext cx="457200" cy="5334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9" idx="3"/>
            </p:cNvCxnSpPr>
            <p:nvPr/>
          </p:nvCxnSpPr>
          <p:spPr>
            <a:xfrm flipV="1">
              <a:off x="4581485" y="4495800"/>
              <a:ext cx="447715" cy="117526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67" y="987674"/>
            <a:ext cx="5820390" cy="3081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229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24" y="177800"/>
            <a:ext cx="8575675" cy="888705"/>
          </a:xfrm>
        </p:spPr>
        <p:txBody>
          <a:bodyPr/>
          <a:lstStyle/>
          <a:p>
            <a:r>
              <a:rPr lang="en-US" dirty="0" smtClean="0"/>
              <a:t>The beam </a:t>
            </a:r>
            <a:r>
              <a:rPr lang="en-US" dirty="0"/>
              <a:t>passes into the bulk mercury</a:t>
            </a:r>
            <a:br>
              <a:rPr lang="en-US" dirty="0"/>
            </a:br>
            <a:r>
              <a:rPr lang="en-US" dirty="0"/>
              <a:t>through </a:t>
            </a:r>
            <a:r>
              <a:rPr lang="en-US" dirty="0" smtClean="0"/>
              <a:t>four stainless steel shells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71463" y="1051918"/>
            <a:ext cx="8601075" cy="5191125"/>
            <a:chOff x="271463" y="833438"/>
            <a:chExt cx="8601075" cy="5191125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1463" y="833438"/>
              <a:ext cx="8601075" cy="5191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4572000" y="990600"/>
              <a:ext cx="1599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Water Shroud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226049" y="2187763"/>
              <a:ext cx="17620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Mercury Vessel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276600" y="5638800"/>
              <a:ext cx="18902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Interstitial Space</a:t>
              </a:r>
              <a:endParaRPr lang="en-US" dirty="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V="1">
              <a:off x="5486400" y="5029200"/>
              <a:ext cx="1828800" cy="762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20" idx="1"/>
            </p:cNvCxnSpPr>
            <p:nvPr/>
          </p:nvCxnSpPr>
          <p:spPr>
            <a:xfrm flipH="1" flipV="1">
              <a:off x="1752600" y="4495800"/>
              <a:ext cx="1524000" cy="132766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20" idx="3"/>
            </p:cNvCxnSpPr>
            <p:nvPr/>
          </p:nvCxnSpPr>
          <p:spPr>
            <a:xfrm flipV="1">
              <a:off x="5166861" y="1828800"/>
              <a:ext cx="852939" cy="399466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Arc 8"/>
            <p:cNvSpPr>
              <a:spLocks/>
            </p:cNvSpPr>
            <p:nvPr/>
          </p:nvSpPr>
          <p:spPr bwMode="auto">
            <a:xfrm flipH="1" flipV="1">
              <a:off x="1474573" y="2089666"/>
              <a:ext cx="1441364" cy="2696518"/>
            </a:xfrm>
            <a:custGeom>
              <a:avLst/>
              <a:gdLst>
                <a:gd name="G0" fmla="+- 668 0 0"/>
                <a:gd name="G1" fmla="+- 21600 0 0"/>
                <a:gd name="G2" fmla="+- 21600 0 0"/>
                <a:gd name="T0" fmla="*/ 668 w 22268"/>
                <a:gd name="T1" fmla="*/ 0 h 43200"/>
                <a:gd name="T2" fmla="*/ 0 w 22268"/>
                <a:gd name="T3" fmla="*/ 43190 h 43200"/>
                <a:gd name="T4" fmla="*/ 668 w 22268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268" h="43200" fill="none" extrusionOk="0">
                  <a:moveTo>
                    <a:pt x="667" y="0"/>
                  </a:moveTo>
                  <a:cubicBezTo>
                    <a:pt x="12597" y="0"/>
                    <a:pt x="22268" y="9670"/>
                    <a:pt x="22268" y="21600"/>
                  </a:cubicBezTo>
                  <a:cubicBezTo>
                    <a:pt x="22268" y="33529"/>
                    <a:pt x="12597" y="43200"/>
                    <a:pt x="668" y="43200"/>
                  </a:cubicBezTo>
                  <a:cubicBezTo>
                    <a:pt x="445" y="43200"/>
                    <a:pt x="222" y="43196"/>
                    <a:pt x="0" y="43189"/>
                  </a:cubicBezTo>
                </a:path>
                <a:path w="22268" h="43200" stroke="0" extrusionOk="0">
                  <a:moveTo>
                    <a:pt x="667" y="0"/>
                  </a:moveTo>
                  <a:cubicBezTo>
                    <a:pt x="12597" y="0"/>
                    <a:pt x="22268" y="9670"/>
                    <a:pt x="22268" y="21600"/>
                  </a:cubicBezTo>
                  <a:cubicBezTo>
                    <a:pt x="22268" y="33529"/>
                    <a:pt x="12597" y="43200"/>
                    <a:pt x="668" y="43200"/>
                  </a:cubicBezTo>
                  <a:cubicBezTo>
                    <a:pt x="445" y="43200"/>
                    <a:pt x="222" y="43196"/>
                    <a:pt x="0" y="43189"/>
                  </a:cubicBezTo>
                  <a:lnTo>
                    <a:pt x="668" y="2160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2915937" y="2089923"/>
              <a:ext cx="12192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7"/>
            <p:cNvSpPr>
              <a:spLocks noChangeShapeType="1"/>
            </p:cNvSpPr>
            <p:nvPr/>
          </p:nvSpPr>
          <p:spPr bwMode="auto">
            <a:xfrm flipH="1">
              <a:off x="2839737" y="4786184"/>
              <a:ext cx="12954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214326" y="5612150"/>
            <a:ext cx="5526088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/>
              <a:t>Window Flow </a:t>
            </a:r>
            <a:r>
              <a:rPr lang="en-US" sz="1400" b="1" dirty="0" smtClean="0"/>
              <a:t>~ 17 </a:t>
            </a:r>
            <a:r>
              <a:rPr lang="en-US" sz="1400" b="1" dirty="0"/>
              <a:t>GPM</a:t>
            </a:r>
          </a:p>
          <a:p>
            <a:pPr>
              <a:spcBef>
                <a:spcPct val="50000"/>
              </a:spcBef>
            </a:pPr>
            <a:r>
              <a:rPr lang="en-US" sz="1400" b="1" dirty="0" smtClean="0"/>
              <a:t>Window </a:t>
            </a:r>
            <a:r>
              <a:rPr lang="en-US" sz="1400" b="1" dirty="0"/>
              <a:t>Flow Speed (Max) </a:t>
            </a:r>
            <a:r>
              <a:rPr lang="en-US" sz="1400" b="1" dirty="0" smtClean="0"/>
              <a:t>~ 2.4-3.5 </a:t>
            </a:r>
            <a:r>
              <a:rPr lang="en-US" sz="1400" b="1" dirty="0"/>
              <a:t>m/s</a:t>
            </a:r>
          </a:p>
        </p:txBody>
      </p:sp>
      <p:grpSp>
        <p:nvGrpSpPr>
          <p:cNvPr id="15" name="Group 11"/>
          <p:cNvGrpSpPr>
            <a:grpSpLocks/>
          </p:cNvGrpSpPr>
          <p:nvPr/>
        </p:nvGrpSpPr>
        <p:grpSpPr bwMode="auto">
          <a:xfrm>
            <a:off x="6076655" y="2430511"/>
            <a:ext cx="2881291" cy="2389547"/>
            <a:chOff x="1341" y="1551"/>
            <a:chExt cx="2229" cy="2007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219" t="24887" r="9253"/>
            <a:stretch>
              <a:fillRect/>
            </a:stretch>
          </p:blipFill>
          <p:spPr bwMode="auto">
            <a:xfrm>
              <a:off x="1341" y="1551"/>
              <a:ext cx="2229" cy="2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7" name="Group 5"/>
            <p:cNvGrpSpPr>
              <a:grpSpLocks/>
            </p:cNvGrpSpPr>
            <p:nvPr/>
          </p:nvGrpSpPr>
          <p:grpSpPr bwMode="auto">
            <a:xfrm>
              <a:off x="1512" y="1819"/>
              <a:ext cx="1950" cy="1436"/>
              <a:chOff x="902" y="2071"/>
              <a:chExt cx="1950" cy="1436"/>
            </a:xfrm>
          </p:grpSpPr>
          <p:sp>
            <p:nvSpPr>
              <p:cNvPr id="21" name="AutoShape 6"/>
              <p:cNvSpPr>
                <a:spLocks noChangeArrowheads="1"/>
              </p:cNvSpPr>
              <p:nvPr/>
            </p:nvSpPr>
            <p:spPr bwMode="auto">
              <a:xfrm flipH="1">
                <a:off x="902" y="2071"/>
                <a:ext cx="1428" cy="1436"/>
              </a:xfrm>
              <a:prstGeom prst="flowChartDelay">
                <a:avLst/>
              </a:prstGeom>
              <a:solidFill>
                <a:srgbClr val="3366FF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4" name="Rectangle 7"/>
              <p:cNvSpPr>
                <a:spLocks noChangeArrowheads="1"/>
              </p:cNvSpPr>
              <p:nvPr/>
            </p:nvSpPr>
            <p:spPr bwMode="auto">
              <a:xfrm>
                <a:off x="2327" y="2075"/>
                <a:ext cx="525" cy="1430"/>
              </a:xfrm>
              <a:prstGeom prst="rect">
                <a:avLst/>
              </a:prstGeom>
              <a:solidFill>
                <a:srgbClr val="3366FF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</p:grpSp>
      <p:sp>
        <p:nvSpPr>
          <p:cNvPr id="25" name="TextBox 24"/>
          <p:cNvSpPr txBox="1"/>
          <p:nvPr/>
        </p:nvSpPr>
        <p:spPr>
          <a:xfrm>
            <a:off x="7113625" y="2823821"/>
            <a:ext cx="16361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Blue area indicates mercury vessel volume and boundary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42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\\NScD\Groups\NFDD\Neutron_Source_Development_Group\Target\PIE\Pictures and Videos - Target 1\Pictures - Cutting Samples from Target 1 (Nov. 5)\DSC_034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0" y="1981200"/>
            <a:ext cx="4572000" cy="266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111204" y="177114"/>
            <a:ext cx="9032796" cy="1043362"/>
          </a:xfrm>
        </p:spPr>
        <p:txBody>
          <a:bodyPr/>
          <a:lstStyle/>
          <a:p>
            <a:r>
              <a:rPr lang="en-US" sz="2400" dirty="0" smtClean="0"/>
              <a:t>Substantial effort has been expended to understand cavitation damage through Post-Irradiation Examination (PIE)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7391400" y="2743200"/>
            <a:ext cx="26321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b="0" dirty="0"/>
              <a:t>1</a:t>
            </a:r>
          </a:p>
          <a:p>
            <a:pPr eaLnBrk="0" hangingPunct="0"/>
            <a:r>
              <a:rPr lang="en-US" sz="1200" b="0" dirty="0"/>
              <a:t>2</a:t>
            </a:r>
          </a:p>
          <a:p>
            <a:pPr eaLnBrk="0" hangingPunct="0"/>
            <a:r>
              <a:rPr lang="en-US" sz="1200" b="0" dirty="0"/>
              <a:t>3</a:t>
            </a:r>
          </a:p>
          <a:p>
            <a:pPr eaLnBrk="0" hangingPunct="0"/>
            <a:r>
              <a:rPr lang="en-US" sz="1200" b="0" dirty="0"/>
              <a:t>4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6594786" y="2811830"/>
            <a:ext cx="26321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b="0" dirty="0"/>
              <a:t>5</a:t>
            </a:r>
          </a:p>
          <a:p>
            <a:pPr eaLnBrk="0" hangingPunct="0"/>
            <a:r>
              <a:rPr lang="en-US" sz="1200" b="0" dirty="0"/>
              <a:t>6</a:t>
            </a:r>
          </a:p>
          <a:p>
            <a:pPr eaLnBrk="0" hangingPunct="0"/>
            <a:r>
              <a:rPr lang="en-US" sz="1200" b="0" dirty="0"/>
              <a:t>7</a:t>
            </a:r>
          </a:p>
          <a:p>
            <a:pPr eaLnBrk="0" hangingPunct="0"/>
            <a:r>
              <a:rPr lang="en-US" sz="1200" b="0" dirty="0"/>
              <a:t>8</a:t>
            </a:r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6812280" y="2895600"/>
            <a:ext cx="0" cy="74722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7406640" y="2819400"/>
            <a:ext cx="0" cy="74722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1204" y="1371601"/>
            <a:ext cx="8804196" cy="2285999"/>
          </a:xfrm>
        </p:spPr>
        <p:txBody>
          <a:bodyPr>
            <a:normAutofit/>
          </a:bodyPr>
          <a:lstStyle/>
          <a:p>
            <a:r>
              <a:rPr lang="en-US" dirty="0" smtClean="0"/>
              <a:t>Two to five hole cuts have been made in T1-T4</a:t>
            </a:r>
          </a:p>
          <a:p>
            <a:pPr lvl="1"/>
            <a:r>
              <a:rPr lang="en-US" dirty="0" smtClean="0"/>
              <a:t>Three were done on T5</a:t>
            </a:r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111204" y="4953000"/>
            <a:ext cx="8804196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indent="-2301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rgbClr val="006C3A"/>
              </a:buClr>
              <a:buFont typeface="Arial" pitchFamily="34" charset="0"/>
              <a:buChar char="•"/>
              <a:defRPr sz="28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625475" indent="-2794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pitchFamily="34" charset="0"/>
              <a:buChar char="–"/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indent="-2301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144588" indent="-1730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pitchFamily="34" charset="0"/>
              <a:buChar char="–"/>
              <a:defRPr sz="18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482725" indent="-2222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006C3A"/>
              </a:buClr>
              <a:buFont typeface="Arial" pitchFamily="34" charset="0"/>
              <a:buChar char="»"/>
              <a:defRPr sz="18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Specimens from T1 &amp; T2 were selected for detailed examination and analysis by B&amp;W Technical Services Group</a:t>
            </a:r>
          </a:p>
          <a:p>
            <a:pPr lvl="1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4" name="Content Placeholder 1"/>
          <p:cNvSpPr txBox="1">
            <a:spLocks/>
          </p:cNvSpPr>
          <p:nvPr/>
        </p:nvSpPr>
        <p:spPr>
          <a:xfrm>
            <a:off x="111204" y="2590800"/>
            <a:ext cx="4460796" cy="1981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30188" indent="-2301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rgbClr val="006C3A"/>
              </a:buClr>
              <a:buFont typeface="Arial" pitchFamily="34" charset="0"/>
              <a:buChar char="•"/>
              <a:defRPr sz="28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625475" indent="-2794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pitchFamily="34" charset="0"/>
              <a:buChar char="–"/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indent="-2301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144588" indent="-1730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pitchFamily="34" charset="0"/>
              <a:buChar char="–"/>
              <a:defRPr sz="18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482725" indent="-2222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006C3A"/>
              </a:buClr>
              <a:buFont typeface="Arial" pitchFamily="34" charset="0"/>
              <a:buChar char="»"/>
              <a:defRPr sz="18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We have performed</a:t>
            </a:r>
          </a:p>
          <a:p>
            <a:pPr lvl="1"/>
            <a:r>
              <a:rPr lang="en-US" dirty="0"/>
              <a:t>Through shield-wall photography</a:t>
            </a:r>
          </a:p>
          <a:p>
            <a:pPr lvl="1"/>
            <a:r>
              <a:rPr lang="en-US" dirty="0"/>
              <a:t>Direct photography of disk specimens</a:t>
            </a:r>
          </a:p>
          <a:p>
            <a:pPr lvl="1"/>
            <a:r>
              <a:rPr lang="en-US" dirty="0"/>
              <a:t>Internal </a:t>
            </a:r>
            <a:r>
              <a:rPr lang="en-US" dirty="0" smtClean="0"/>
              <a:t>examinations </a:t>
            </a:r>
            <a:r>
              <a:rPr lang="en-US" dirty="0"/>
              <a:t>by video </a:t>
            </a:r>
            <a:r>
              <a:rPr lang="en-US" dirty="0" smtClean="0"/>
              <a:t>scope and compact cameras</a:t>
            </a:r>
            <a:endParaRPr lang="en-US" dirty="0"/>
          </a:p>
          <a:p>
            <a:pPr lvl="1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52980" y="4371201"/>
            <a:ext cx="27910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Holes cut in beam window from Target #1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3716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" y="177114"/>
            <a:ext cx="8956596" cy="484748"/>
          </a:xfrm>
        </p:spPr>
        <p:txBody>
          <a:bodyPr>
            <a:noAutofit/>
          </a:bodyPr>
          <a:lstStyle/>
          <a:p>
            <a:r>
              <a:rPr lang="en-US" sz="2400" dirty="0" smtClean="0"/>
              <a:t>T1 inner wall center and offset specimens</a:t>
            </a:r>
            <a:br>
              <a:rPr lang="en-US" sz="2400" dirty="0" smtClean="0"/>
            </a:br>
            <a:r>
              <a:rPr lang="en-US" sz="2400" dirty="0"/>
              <a:t>surface </a:t>
            </a:r>
            <a:r>
              <a:rPr lang="en-US" sz="2400" dirty="0" smtClean="0"/>
              <a:t>facing bulk mercury volume</a:t>
            </a:r>
            <a:endParaRPr lang="en-US" sz="2400" dirty="0"/>
          </a:p>
        </p:txBody>
      </p:sp>
      <p:pic>
        <p:nvPicPr>
          <p:cNvPr id="4" name="Content Placeholder 4" descr="Target 1 - Disk 1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 rot="17040000">
            <a:off x="392132" y="1585216"/>
            <a:ext cx="4508500" cy="4330700"/>
          </a:xfrm>
        </p:spPr>
      </p:pic>
      <p:pic>
        <p:nvPicPr>
          <p:cNvPr id="5" name="Picture 4" descr="Target 1 - Disk 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015370">
            <a:off x="4537500" y="1990764"/>
            <a:ext cx="4649902" cy="4319715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810001" y="1017924"/>
            <a:ext cx="2269751" cy="2180777"/>
            <a:chOff x="3810001" y="1017924"/>
            <a:chExt cx="2269751" cy="2180777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4734577" y="1479589"/>
              <a:ext cx="599423" cy="1704458"/>
            </a:xfrm>
            <a:prstGeom prst="straightConnector1">
              <a:avLst/>
            </a:prstGeom>
            <a:ln w="19050">
              <a:solidFill>
                <a:srgbClr val="FFC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>
              <a:off x="3810001" y="1494243"/>
              <a:ext cx="924576" cy="1704458"/>
            </a:xfrm>
            <a:prstGeom prst="straightConnector1">
              <a:avLst/>
            </a:prstGeom>
            <a:ln w="19050">
              <a:solidFill>
                <a:srgbClr val="FFC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875879" y="1017924"/>
              <a:ext cx="22038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Lines from wire cut EDM</a:t>
              </a:r>
            </a:p>
            <a:p>
              <a:r>
                <a:rPr lang="en-US" sz="1200" dirty="0" smtClean="0"/>
                <a:t>act as cavitation nucleation sites</a:t>
              </a:r>
              <a:endParaRPr lang="en-US" sz="1200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783972" y="1296251"/>
            <a:ext cx="813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Center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60932" y="1296251"/>
            <a:ext cx="753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Offset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472962" y="6267185"/>
            <a:ext cx="5101076" cy="24622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dirty="0" smtClean="0"/>
              <a:t>All specimen diameters are 60 mm, except T2 are 57 mm.  Views oriented as during operation.</a:t>
            </a:r>
            <a:endParaRPr lang="en-US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6714201" y="585972"/>
            <a:ext cx="21941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T1: 3055 MW-</a:t>
            </a:r>
            <a:r>
              <a:rPr lang="en-US" sz="1200" dirty="0" err="1" smtClean="0"/>
              <a:t>hrs</a:t>
            </a:r>
            <a:r>
              <a:rPr lang="en-US" sz="1200" dirty="0" smtClean="0"/>
              <a:t>; P</a:t>
            </a:r>
            <a:r>
              <a:rPr lang="en-US" sz="1200" baseline="-25000" dirty="0" smtClean="0"/>
              <a:t>ave</a:t>
            </a:r>
            <a:r>
              <a:rPr lang="en-US" sz="1200" dirty="0" smtClean="0"/>
              <a:t> = 336 kW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3733800" y="1434750"/>
            <a:ext cx="2133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Future target procurements will specify electro-polishing</a:t>
            </a:r>
            <a:endParaRPr lang="en-US" sz="12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3625063" y="4325815"/>
            <a:ext cx="3408783" cy="1789276"/>
            <a:chOff x="3625063" y="4325815"/>
            <a:chExt cx="3408783" cy="1789276"/>
          </a:xfrm>
        </p:grpSpPr>
        <p:cxnSp>
          <p:nvCxnSpPr>
            <p:cNvPr id="16" name="Straight Arrow Connector 15"/>
            <p:cNvCxnSpPr/>
            <p:nvPr/>
          </p:nvCxnSpPr>
          <p:spPr>
            <a:xfrm flipV="1">
              <a:off x="5249008" y="5530362"/>
              <a:ext cx="1784838" cy="30773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3625063" y="5838092"/>
              <a:ext cx="1911677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Multiple through-wall holes</a:t>
              </a:r>
              <a:endParaRPr lang="en-US" sz="1200" dirty="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5249008" y="4325815"/>
              <a:ext cx="1784838" cy="151227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649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" y="177114"/>
            <a:ext cx="9032796" cy="729430"/>
          </a:xfrm>
        </p:spPr>
        <p:txBody>
          <a:bodyPr/>
          <a:lstStyle/>
          <a:p>
            <a:r>
              <a:rPr lang="en-US" sz="2400" dirty="0" smtClean="0"/>
              <a:t>Why have the last two mercury target modules indicated premature end-of-life?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204" y="1285280"/>
            <a:ext cx="8880396" cy="482737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first five devices lived for an average exposure of ~2900 MW-</a:t>
            </a:r>
            <a:r>
              <a:rPr lang="en-US" dirty="0" err="1"/>
              <a:t>h</a:t>
            </a:r>
            <a:r>
              <a:rPr lang="en-US" dirty="0" err="1" smtClean="0"/>
              <a:t>rs</a:t>
            </a:r>
            <a:r>
              <a:rPr lang="en-US" dirty="0" smtClean="0"/>
              <a:t> with only one end-of-life condition (T3 at 2791 MW-</a:t>
            </a:r>
            <a:r>
              <a:rPr lang="en-US" dirty="0" err="1"/>
              <a:t>h</a:t>
            </a:r>
            <a:r>
              <a:rPr lang="en-US" dirty="0" err="1" smtClean="0"/>
              <a:t>rs</a:t>
            </a:r>
            <a:r>
              <a:rPr lang="en-US" dirty="0" smtClean="0"/>
              <a:t>)</a:t>
            </a:r>
          </a:p>
          <a:p>
            <a:r>
              <a:rPr lang="en-US" dirty="0" smtClean="0"/>
              <a:t>T6 indicated failure at ~690 MW-</a:t>
            </a:r>
            <a:r>
              <a:rPr lang="en-US" dirty="0" err="1"/>
              <a:t>h</a:t>
            </a:r>
            <a:r>
              <a:rPr lang="en-US" dirty="0" err="1" smtClean="0"/>
              <a:t>rs</a:t>
            </a:r>
            <a:r>
              <a:rPr lang="en-US" dirty="0" smtClean="0"/>
              <a:t> and T7 indicated failure at ~100 MW-</a:t>
            </a:r>
            <a:r>
              <a:rPr lang="en-US" dirty="0" err="1" smtClean="0"/>
              <a:t>hrs</a:t>
            </a:r>
            <a:endParaRPr lang="en-US" dirty="0" smtClean="0"/>
          </a:p>
          <a:p>
            <a:r>
              <a:rPr lang="en-US" dirty="0" smtClean="0"/>
              <a:t>Possible causes:</a:t>
            </a:r>
          </a:p>
          <a:p>
            <a:pPr lvl="1"/>
            <a:r>
              <a:rPr lang="en-US" dirty="0" smtClean="0"/>
              <a:t>Sensor malfunction (common mode)</a:t>
            </a:r>
          </a:p>
          <a:p>
            <a:pPr lvl="1"/>
            <a:r>
              <a:rPr lang="en-US" dirty="0" smtClean="0"/>
              <a:t>Operational issue (beam density, beam position, energy, etc.)</a:t>
            </a:r>
          </a:p>
          <a:p>
            <a:pPr lvl="1"/>
            <a:r>
              <a:rPr lang="en-US" dirty="0" smtClean="0"/>
              <a:t>Installation issue (bolt torques, seal integrity, etc.)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Manufacturing issue (weld integrity, tolerances, etc.)</a:t>
            </a:r>
          </a:p>
          <a:p>
            <a:pPr lvl="1"/>
            <a:r>
              <a:rPr lang="en-US" dirty="0" smtClean="0"/>
              <a:t>Material issue (material specification, material processing, etc.)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2373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90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660" y="630314"/>
            <a:ext cx="7808144" cy="5978560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tx1"/>
                </a:solidFill>
              </a:rPr>
              <a:t>Upgrades at SNS and Other Physics Research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+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Beam Energy Increase to 1.3 GeV?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/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+ Second Target Station?</a:t>
            </a:r>
            <a:r>
              <a:rPr lang="en-US" sz="1600" dirty="0" smtClean="0">
                <a:solidFill>
                  <a:schemeClr val="tx1"/>
                </a:solidFill>
              </a:rPr>
              <a:t/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(10 Hz, 400KW, Rotating </a:t>
            </a:r>
            <a:r>
              <a:rPr lang="en-US" sz="1600" dirty="0" err="1" smtClean="0">
                <a:solidFill>
                  <a:schemeClr val="tx1"/>
                </a:solidFill>
              </a:rPr>
              <a:t>Pb</a:t>
            </a:r>
            <a:r>
              <a:rPr lang="en-US" sz="1600" dirty="0" smtClean="0">
                <a:solidFill>
                  <a:schemeClr val="tx1"/>
                </a:solidFill>
              </a:rPr>
              <a:t> Target</a:t>
            </a:r>
            <a:r>
              <a:rPr lang="en-US" sz="2000" dirty="0" smtClean="0">
                <a:solidFill>
                  <a:schemeClr val="tx1"/>
                </a:solidFill>
              </a:rPr>
              <a:t>)?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/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+ Additional Target Stations?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/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+ Additional Physics and Materials Research?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(</a:t>
            </a:r>
            <a:r>
              <a:rPr lang="en-US" sz="1600" dirty="0" err="1" smtClean="0">
                <a:solidFill>
                  <a:schemeClr val="tx1"/>
                </a:solidFill>
              </a:rPr>
              <a:t>nEDM</a:t>
            </a:r>
            <a:r>
              <a:rPr lang="en-US" sz="1600" dirty="0" smtClean="0">
                <a:solidFill>
                  <a:schemeClr val="tx1"/>
                </a:solidFill>
              </a:rPr>
              <a:t> experiment -- Potential neutrino </a:t>
            </a:r>
            <a:r>
              <a:rPr lang="en-US" sz="1600" dirty="0">
                <a:solidFill>
                  <a:schemeClr val="tx1"/>
                </a:solidFill>
              </a:rPr>
              <a:t>p</a:t>
            </a:r>
            <a:r>
              <a:rPr lang="en-US" sz="1600" dirty="0" smtClean="0">
                <a:solidFill>
                  <a:schemeClr val="tx1"/>
                </a:solidFill>
              </a:rPr>
              <a:t>hysics at SNS goes back to 1994 {later referred to as ORLAND} -- Coupons at the target location for radiation damage studies)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/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+ </a:t>
            </a:r>
            <a:r>
              <a:rPr lang="en-US" sz="2000" dirty="0" smtClean="0">
                <a:solidFill>
                  <a:schemeClr val="tx1"/>
                </a:solidFill>
              </a:rPr>
              <a:t>Beam pulses – 1 </a:t>
            </a:r>
            <a:r>
              <a:rPr lang="en-US" sz="2000" dirty="0" err="1" smtClean="0">
                <a:solidFill>
                  <a:schemeClr val="tx1"/>
                </a:solidFill>
              </a:rPr>
              <a:t>msec</a:t>
            </a:r>
            <a:r>
              <a:rPr lang="en-US" sz="2000" dirty="0" smtClean="0">
                <a:solidFill>
                  <a:schemeClr val="tx1"/>
                </a:solidFill>
              </a:rPr>
              <a:t> or 690 ns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/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+ Beam dumps?</a:t>
            </a:r>
            <a:r>
              <a:rPr lang="en-US" sz="1600" dirty="0" smtClean="0">
                <a:solidFill>
                  <a:schemeClr val="tx1"/>
                </a:solidFill>
              </a:rPr>
              <a:t/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5704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30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500063" y="54769"/>
            <a:ext cx="7958138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Example Research Program, definitive space of accelerator parameters on Project X website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14600" y="1066800"/>
            <a:ext cx="358140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defRPr/>
            </a:pPr>
            <a:r>
              <a:rPr lang="en-US" sz="1050" dirty="0">
                <a:solidFill>
                  <a:srgbClr val="EAEAEA"/>
                </a:solidFill>
              </a:rPr>
              <a:t>                          </a:t>
            </a:r>
            <a:r>
              <a:rPr lang="en-US" sz="1100" b="1" dirty="0">
                <a:solidFill>
                  <a:srgbClr val="EAEAEA"/>
                </a:solidFill>
              </a:rPr>
              <a:t>Project X Campaign</a:t>
            </a:r>
            <a:endParaRPr lang="en-US" sz="1100" dirty="0">
              <a:solidFill>
                <a:srgbClr val="EAEAEA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6096000" y="1219200"/>
            <a:ext cx="990600" cy="31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3581400" y="1219200"/>
            <a:ext cx="1066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19" y="1447800"/>
            <a:ext cx="8584952" cy="4850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381000" y="630555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DA9A875-12DC-4E07-B9BA-92110A2DCAA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00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0" t="7218" r="22540" b="1911"/>
          <a:stretch/>
        </p:blipFill>
        <p:spPr bwMode="auto">
          <a:xfrm>
            <a:off x="301841" y="704165"/>
            <a:ext cx="8708994" cy="600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57834"/>
            <a:ext cx="76006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Top View: Reconfigurable Target Station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7530315" y="2790802"/>
            <a:ext cx="141436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Hot Cell Area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5584" y="3581400"/>
            <a:ext cx="140820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Proton Beam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456267" y="3776132"/>
            <a:ext cx="22098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866217" y="1600200"/>
            <a:ext cx="1381231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Moves down into hot cell below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3919484" y="5071362"/>
            <a:ext cx="1381231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Moves down into hot cell below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5943600" y="3407542"/>
            <a:ext cx="1381231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Target Cart Assembly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74966" y="6320822"/>
            <a:ext cx="191276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Experimental Area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474966" y="824729"/>
            <a:ext cx="191276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Experimental Area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741102" y="3311278"/>
            <a:ext cx="1381231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Experimental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41102" y="3700898"/>
            <a:ext cx="1381231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Volume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63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953" y="330200"/>
            <a:ext cx="8229600" cy="827919"/>
          </a:xfrm>
        </p:spPr>
        <p:txBody>
          <a:bodyPr/>
          <a:lstStyle/>
          <a:p>
            <a:pPr algn="ctr"/>
            <a:r>
              <a:rPr lang="en-US" sz="2800" dirty="0" smtClean="0"/>
              <a:t>At the Start of the SNS Target Systems, The Team attacked 4 Major Design Goals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125" y="1344613"/>
            <a:ext cx="8229600" cy="5284524"/>
          </a:xfrm>
        </p:spPr>
        <p:txBody>
          <a:bodyPr/>
          <a:lstStyle/>
          <a:p>
            <a:r>
              <a:rPr lang="en-US" dirty="0" smtClean="0"/>
              <a:t>Design a Hg target system to produce room temperature and cold neutrons at high intensity using a one MW proton beam that would satisfy the requirements of the scattering instruments. (60 pulses per sec of &lt;1 micro-sec width, 18 Beam Lines (6 Split), and </a:t>
            </a:r>
            <a:r>
              <a:rPr lang="en-US" dirty="0" err="1" smtClean="0"/>
              <a:t>Linac</a:t>
            </a:r>
            <a:r>
              <a:rPr lang="en-US" dirty="0" smtClean="0"/>
              <a:t>/accumulator ring) </a:t>
            </a:r>
          </a:p>
          <a:p>
            <a:r>
              <a:rPr lang="en-US" dirty="0" smtClean="0"/>
              <a:t>Design a system that could be operated safely.</a:t>
            </a:r>
          </a:p>
          <a:p>
            <a:r>
              <a:rPr lang="en-US" dirty="0" smtClean="0"/>
              <a:t>Design a system that could be built within the cost and schedule limits. ($105M Construction, $35M R&amp;D, 7yrs construction, 11 </a:t>
            </a:r>
            <a:r>
              <a:rPr lang="en-US" dirty="0" err="1" smtClean="0"/>
              <a:t>yrs</a:t>
            </a:r>
            <a:r>
              <a:rPr lang="en-US" dirty="0" smtClean="0"/>
              <a:t> total)</a:t>
            </a:r>
          </a:p>
          <a:p>
            <a:r>
              <a:rPr lang="en-US" dirty="0" smtClean="0"/>
              <a:t>Design a system that can be maintained (Efficient remote handling is a major driving requirement).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75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114800" y="6553200"/>
            <a:ext cx="914400" cy="381000"/>
          </a:xfrm>
          <a:prstGeom prst="rect">
            <a:avLst/>
          </a:prstGeom>
          <a:noFill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21" y="177800"/>
            <a:ext cx="8229600" cy="722762"/>
          </a:xfrm>
        </p:spPr>
        <p:txBody>
          <a:bodyPr/>
          <a:lstStyle/>
          <a:p>
            <a:pPr algn="ctr"/>
            <a:r>
              <a:rPr lang="en-US" sz="2400" dirty="0" smtClean="0"/>
              <a:t>Target R&amp;D Program Has Addressed Key Design and Operational Issues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458200" cy="5232202"/>
          </a:xfrm>
        </p:spPr>
        <p:txBody>
          <a:bodyPr/>
          <a:lstStyle/>
          <a:p>
            <a:r>
              <a:rPr lang="en-US" sz="2000" b="1" dirty="0" smtClean="0"/>
              <a:t>Steady state power handling.</a:t>
            </a:r>
          </a:p>
          <a:p>
            <a:pPr lvl="1"/>
            <a:r>
              <a:rPr lang="en-US" sz="2000" dirty="0" smtClean="0"/>
              <a:t>Cooling of target/enclosure window – wettability.</a:t>
            </a:r>
          </a:p>
          <a:p>
            <a:pPr lvl="1"/>
            <a:r>
              <a:rPr lang="en-US" sz="2000" dirty="0" smtClean="0"/>
              <a:t>Hot spots in Hg caused by recirculation around flow baffles.</a:t>
            </a:r>
          </a:p>
          <a:p>
            <a:r>
              <a:rPr lang="en-US" sz="2000" b="1" dirty="0" smtClean="0"/>
              <a:t>Thermal Shock.</a:t>
            </a:r>
          </a:p>
          <a:p>
            <a:pPr lvl="1"/>
            <a:r>
              <a:rPr lang="en-US" sz="2000" dirty="0" smtClean="0"/>
              <a:t>Pressure pulse loads on structural material.</a:t>
            </a:r>
          </a:p>
          <a:p>
            <a:pPr lvl="1"/>
            <a:r>
              <a:rPr lang="en-US" sz="2000" dirty="0" smtClean="0"/>
              <a:t>Cavitation induced erosion (so-called pitting issue, K).</a:t>
            </a:r>
          </a:p>
          <a:p>
            <a:r>
              <a:rPr lang="en-US" sz="2000" b="1" dirty="0" smtClean="0"/>
              <a:t>Materials issues.</a:t>
            </a:r>
          </a:p>
          <a:p>
            <a:pPr lvl="1"/>
            <a:r>
              <a:rPr lang="en-US" sz="2000" dirty="0" smtClean="0"/>
              <a:t>Radiation damage to structural materials. </a:t>
            </a:r>
          </a:p>
          <a:p>
            <a:pPr lvl="1"/>
            <a:r>
              <a:rPr lang="en-US" sz="2000" dirty="0" smtClean="0"/>
              <a:t>Compatibility between Hg and other target system materials.</a:t>
            </a:r>
          </a:p>
          <a:p>
            <a:r>
              <a:rPr lang="en-US" sz="2000" b="1" dirty="0" smtClean="0"/>
              <a:t>Demonstration of key systems:</a:t>
            </a:r>
          </a:p>
          <a:p>
            <a:pPr lvl="1"/>
            <a:r>
              <a:rPr lang="en-US" sz="2000" dirty="0" smtClean="0"/>
              <a:t>Mercury loop operation. </a:t>
            </a:r>
          </a:p>
          <a:p>
            <a:pPr lvl="1"/>
            <a:r>
              <a:rPr lang="en-US" sz="2000" dirty="0" smtClean="0"/>
              <a:t>Remote handling.</a:t>
            </a:r>
          </a:p>
          <a:p>
            <a:r>
              <a:rPr lang="en-US" sz="2000" b="1" dirty="0" smtClean="0"/>
              <a:t>Nuclear data.</a:t>
            </a:r>
          </a:p>
        </p:txBody>
      </p:sp>
    </p:spTree>
    <p:extLst>
      <p:ext uri="{BB962C8B-B14F-4D97-AF65-F5344CB8AC3E}">
        <p14:creationId xmlns:p14="http://schemas.microsoft.com/office/powerpoint/2010/main" val="133418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9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96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96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296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296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296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296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96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296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296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296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296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2969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63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" y="177114"/>
            <a:ext cx="8229600" cy="827919"/>
          </a:xfrm>
        </p:spPr>
        <p:txBody>
          <a:bodyPr/>
          <a:lstStyle/>
          <a:p>
            <a:r>
              <a:rPr lang="en-US" sz="2800" dirty="0" smtClean="0"/>
              <a:t>Mercury target development activities at the TTF are still going on.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203" y="1167827"/>
            <a:ext cx="5797227" cy="504319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Target Test Facility is now operable with an experimental target that can support small gas bubble and gas wall testing</a:t>
            </a:r>
          </a:p>
          <a:p>
            <a:pPr lvl="1"/>
            <a:r>
              <a:rPr lang="en-US" dirty="0" smtClean="0"/>
              <a:t>Bulk mercury flow is exactly prototypic to SNS</a:t>
            </a:r>
          </a:p>
          <a:p>
            <a:pPr lvl="1"/>
            <a:r>
              <a:rPr lang="en-US" dirty="0" smtClean="0"/>
              <a:t>Two orifice bubblers are currently installed</a:t>
            </a:r>
          </a:p>
          <a:p>
            <a:r>
              <a:rPr lang="en-US" sz="2400" dirty="0" smtClean="0"/>
              <a:t>Some measurements have been made with optical system and the Acoustic Bubble Spectrometer</a:t>
            </a:r>
          </a:p>
          <a:p>
            <a:r>
              <a:rPr lang="en-US" sz="2400" dirty="0" smtClean="0"/>
              <a:t>Some success has been obtained  </a:t>
            </a:r>
            <a:endParaRPr lang="en-US" sz="2400" dirty="0"/>
          </a:p>
        </p:txBody>
      </p:sp>
      <p:pic>
        <p:nvPicPr>
          <p:cNvPr id="16386" name="Picture 2" descr="C:\Users\riu\Pictures\vlcsnap-2012-11-16-15h08m58s20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442" y="4466886"/>
            <a:ext cx="3100679" cy="1744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\\NScD\Groups\NFDD\Neutron_Source_Development_Group\Target\TTF\2012_Prototypical\October_31\Pictures\IMG_34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922" y="677713"/>
            <a:ext cx="27432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86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53627"/>
            <a:ext cx="7426324" cy="1194173"/>
          </a:xfrm>
        </p:spPr>
        <p:txBody>
          <a:bodyPr/>
          <a:lstStyle/>
          <a:p>
            <a:pPr algn="ctr"/>
            <a:r>
              <a:rPr lang="en-US" sz="2800" dirty="0" smtClean="0"/>
              <a:t>Categories for R&amp;D for the Various </a:t>
            </a:r>
            <a:r>
              <a:rPr lang="en-US" sz="2800" dirty="0"/>
              <a:t>T</a:t>
            </a:r>
            <a:r>
              <a:rPr lang="en-US" sz="2800" dirty="0" smtClean="0"/>
              <a:t>ypes of High- </a:t>
            </a:r>
            <a:r>
              <a:rPr lang="en-US" sz="2400" dirty="0" smtClean="0"/>
              <a:t>Powered</a:t>
            </a:r>
            <a:r>
              <a:rPr lang="en-US" sz="2800" dirty="0" smtClean="0"/>
              <a:t> (High Energy Density) Target Systems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90252"/>
            <a:ext cx="8229600" cy="5087547"/>
          </a:xfrm>
        </p:spPr>
        <p:txBody>
          <a:bodyPr/>
          <a:lstStyle/>
          <a:p>
            <a:r>
              <a:rPr lang="en-US" sz="2200" dirty="0" smtClean="0"/>
              <a:t>Reconfigurable Target Stations</a:t>
            </a:r>
          </a:p>
          <a:p>
            <a:r>
              <a:rPr lang="en-US" sz="2200" dirty="0" smtClean="0"/>
              <a:t>Fixed Targets or Rotating Targets</a:t>
            </a:r>
          </a:p>
          <a:p>
            <a:r>
              <a:rPr lang="en-US" sz="2200" dirty="0" smtClean="0"/>
              <a:t>Liquid Targets or Solid Targets</a:t>
            </a:r>
          </a:p>
          <a:p>
            <a:r>
              <a:rPr lang="en-US" sz="2200" dirty="0" smtClean="0"/>
              <a:t>Target Material </a:t>
            </a:r>
            <a:r>
              <a:rPr lang="en-US" sz="2200" dirty="0"/>
              <a:t>(W(Ta), </a:t>
            </a:r>
            <a:r>
              <a:rPr lang="en-US" sz="2200" dirty="0" err="1"/>
              <a:t>Pb</a:t>
            </a:r>
            <a:r>
              <a:rPr lang="en-US" sz="2200" dirty="0"/>
              <a:t>, C, </a:t>
            </a:r>
            <a:r>
              <a:rPr lang="en-US" sz="2200" dirty="0" err="1"/>
              <a:t>Pb</a:t>
            </a:r>
            <a:r>
              <a:rPr lang="en-US" sz="2200" dirty="0"/>
              <a:t>/Bi, Hg</a:t>
            </a:r>
            <a:r>
              <a:rPr lang="en-US" sz="2200" dirty="0" smtClean="0"/>
              <a:t>, Cu, </a:t>
            </a:r>
            <a:r>
              <a:rPr lang="en-US" sz="2200" dirty="0"/>
              <a:t>etc</a:t>
            </a:r>
            <a:r>
              <a:rPr lang="en-US" sz="2200" dirty="0" smtClean="0"/>
              <a:t>.)</a:t>
            </a:r>
          </a:p>
          <a:p>
            <a:r>
              <a:rPr lang="en-US" sz="2200" dirty="0" smtClean="0"/>
              <a:t>Target Container Material (SS-316LN, etc.)</a:t>
            </a:r>
          </a:p>
          <a:p>
            <a:r>
              <a:rPr lang="en-US" sz="2200" dirty="0" smtClean="0"/>
              <a:t>Coolant Materials (Water, Hg, etc.)</a:t>
            </a:r>
          </a:p>
          <a:p>
            <a:r>
              <a:rPr lang="en-US" sz="2200" dirty="0" smtClean="0"/>
              <a:t>Supporting Systems (Remote Handling, Safety Systems, Heat Exchangers, Coolant Pumps, etc.)</a:t>
            </a:r>
          </a:p>
          <a:p>
            <a:r>
              <a:rPr lang="en-US" sz="2200" dirty="0" smtClean="0"/>
              <a:t>Environmental Considerations</a:t>
            </a:r>
          </a:p>
          <a:p>
            <a:r>
              <a:rPr lang="en-US" sz="2200" dirty="0" smtClean="0"/>
              <a:t>Waste disposal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4939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111125" y="381000"/>
            <a:ext cx="8229600" cy="722762"/>
          </a:xfrm>
        </p:spPr>
        <p:txBody>
          <a:bodyPr/>
          <a:lstStyle/>
          <a:p>
            <a:pPr algn="ctr"/>
            <a:r>
              <a:rPr lang="en-US" sz="2400" dirty="0" smtClean="0"/>
              <a:t>Target R&amp;D Program Should Address Key Design and Operational Issues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19669"/>
            <a:ext cx="8458200" cy="4319131"/>
          </a:xfrm>
        </p:spPr>
        <p:txBody>
          <a:bodyPr/>
          <a:lstStyle/>
          <a:p>
            <a:r>
              <a:rPr lang="en-US" sz="2000" b="1" dirty="0" smtClean="0"/>
              <a:t>Steady state power handling.</a:t>
            </a:r>
          </a:p>
          <a:p>
            <a:pPr lvl="1"/>
            <a:r>
              <a:rPr lang="en-US" sz="2000" dirty="0" smtClean="0"/>
              <a:t>Cooling of target/enclosure window – wettability.</a:t>
            </a:r>
          </a:p>
          <a:p>
            <a:pPr lvl="1"/>
            <a:r>
              <a:rPr lang="en-US" sz="2000" dirty="0" smtClean="0"/>
              <a:t>Hot spots in liquid metals caused by recirculation around flow baffles.</a:t>
            </a:r>
          </a:p>
          <a:p>
            <a:pPr lvl="1"/>
            <a:r>
              <a:rPr lang="en-US" sz="2000" dirty="0" smtClean="0"/>
              <a:t>Temperature profile in solid targets.</a:t>
            </a:r>
          </a:p>
          <a:p>
            <a:r>
              <a:rPr lang="en-US" sz="2000" b="1" dirty="0" smtClean="0"/>
              <a:t>Thermal shock.</a:t>
            </a:r>
          </a:p>
          <a:p>
            <a:pPr lvl="1"/>
            <a:r>
              <a:rPr lang="en-US" sz="2000" dirty="0" smtClean="0"/>
              <a:t>Pressure pulse loads on structural material.</a:t>
            </a:r>
          </a:p>
          <a:p>
            <a:pPr lvl="1"/>
            <a:r>
              <a:rPr lang="en-US" sz="2000" dirty="0" smtClean="0"/>
              <a:t>Cavitation induced erosion in liquid targets (so-called pitting issue, K).</a:t>
            </a:r>
          </a:p>
          <a:p>
            <a:pPr lvl="1"/>
            <a:r>
              <a:rPr lang="en-US" sz="2000" dirty="0" smtClean="0"/>
              <a:t>Energy deposition and breakage profile in solid targets.</a:t>
            </a:r>
          </a:p>
          <a:p>
            <a:r>
              <a:rPr lang="en-US" sz="2000" b="1" dirty="0" smtClean="0"/>
              <a:t>Materials issues.</a:t>
            </a:r>
          </a:p>
          <a:p>
            <a:pPr lvl="1"/>
            <a:r>
              <a:rPr lang="en-US" sz="2000" dirty="0" smtClean="0"/>
              <a:t>Radiation damage to structural materials. </a:t>
            </a:r>
          </a:p>
          <a:p>
            <a:pPr lvl="1"/>
            <a:r>
              <a:rPr lang="en-US" sz="2000" dirty="0" smtClean="0"/>
              <a:t>Compatibility issues between materials .</a:t>
            </a:r>
          </a:p>
        </p:txBody>
      </p:sp>
    </p:spTree>
    <p:extLst>
      <p:ext uri="{BB962C8B-B14F-4D97-AF65-F5344CB8AC3E}">
        <p14:creationId xmlns:p14="http://schemas.microsoft.com/office/powerpoint/2010/main" val="90861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9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96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96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296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296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296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96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296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296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296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296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63" grpId="0" build="p" autoUpdateAnimBg="0"/>
    </p:bldLst>
  </p:timing>
</p:sld>
</file>

<file path=ppt/theme/theme1.xml><?xml version="1.0" encoding="utf-8"?>
<a:theme xmlns:a="http://schemas.openxmlformats.org/drawingml/2006/main" name="Default Theme">
  <a:themeElements>
    <a:clrScheme name="ORNL 0812 new">
      <a:dk1>
        <a:sysClr val="windowText" lastClr="000000"/>
      </a:dk1>
      <a:lt1>
        <a:sysClr val="window" lastClr="FFFFFF"/>
      </a:lt1>
      <a:dk2>
        <a:srgbClr val="006C3A"/>
      </a:dk2>
      <a:lt2>
        <a:srgbClr val="FFFFFF"/>
      </a:lt2>
      <a:accent1>
        <a:srgbClr val="4F81BD"/>
      </a:accent1>
      <a:accent2>
        <a:srgbClr val="C0504D"/>
      </a:accent2>
      <a:accent3>
        <a:srgbClr val="00B274"/>
      </a:accent3>
      <a:accent4>
        <a:srgbClr val="F79646"/>
      </a:accent4>
      <a:accent5>
        <a:srgbClr val="4BACC6"/>
      </a:accent5>
      <a:accent6>
        <a:srgbClr val="8064A2"/>
      </a:accent6>
      <a:hlink>
        <a:srgbClr val="1F497D"/>
      </a:hlink>
      <a:folHlink>
        <a:srgbClr val="006C3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ornl_nscd_presentation_template_2007</Template>
  <TotalTime>3583</TotalTime>
  <Words>1625</Words>
  <Application>Microsoft Office PowerPoint</Application>
  <PresentationFormat>On-screen Show (4:3)</PresentationFormat>
  <Paragraphs>223</Paragraphs>
  <Slides>28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Default Theme</vt:lpstr>
      <vt:lpstr>Developing a Reconfigurable Spallation Target System – Using the Experience from the SNS </vt:lpstr>
      <vt:lpstr>Creating a Multi-functional, Reconfigurable Spallation Target System is a Funding Requirement</vt:lpstr>
      <vt:lpstr>Example Research Program, definitive space of accelerator parameters on Project X website</vt:lpstr>
      <vt:lpstr>PowerPoint Presentation</vt:lpstr>
      <vt:lpstr>At the Start of the SNS Target Systems, The Team attacked 4 Major Design Goals</vt:lpstr>
      <vt:lpstr>Target R&amp;D Program Has Addressed Key Design and Operational Issues</vt:lpstr>
      <vt:lpstr>Mercury target development activities at the TTF are still going on. </vt:lpstr>
      <vt:lpstr>Categories for R&amp;D for the Various Types of High- Powered (High Energy Density) Target Systems</vt:lpstr>
      <vt:lpstr>Target R&amp;D Program Should Address Key Design and Operational Issues</vt:lpstr>
      <vt:lpstr>Target R&amp;D Program Has Addressed Key  Design and Operational Issues (Cont’d)</vt:lpstr>
      <vt:lpstr>The constant-volume heating process for each beam pulse leads to a large pressure pulse in the mercury </vt:lpstr>
      <vt:lpstr>Energy and power on target from October 2006</vt:lpstr>
      <vt:lpstr> Spallation Neutron Source Target Station at ORNL</vt:lpstr>
      <vt:lpstr>The mercury volume of the SNS target module fits within the upper and lower portions of the Inner Reflector Plug</vt:lpstr>
      <vt:lpstr>Why was mercury chosen for the SNS target?</vt:lpstr>
      <vt:lpstr>          Remote Handling System from SNS</vt:lpstr>
      <vt:lpstr>RH Upgrade Option   Servomanipulator Bridge &amp; Manipulator </vt:lpstr>
      <vt:lpstr>        Master Slave Manipulators (MSM)</vt:lpstr>
      <vt:lpstr>SNS Remote Handling Control Room</vt:lpstr>
      <vt:lpstr>Target Module Replacement</vt:lpstr>
      <vt:lpstr>The target has three mercury supply channels and one common return channel</vt:lpstr>
      <vt:lpstr>The beam passes into the bulk mercury through four stainless steel shells</vt:lpstr>
      <vt:lpstr>Substantial effort has been expended to understand cavitation damage through Post-Irradiation Examination (PIE)</vt:lpstr>
      <vt:lpstr>T1 inner wall center and offset specimens surface facing bulk mercury volume</vt:lpstr>
      <vt:lpstr>Why have the last two mercury target modules indicated premature end-of-life?</vt:lpstr>
      <vt:lpstr>PowerPoint Presentation</vt:lpstr>
      <vt:lpstr> Upgrades at SNS and Other Physics Research  + Beam Energy Increase to 1.3 GeV?  + Second Target Station? (10 Hz, 400KW, Rotating Pb Target)?  + Additional Target Stations?  + Additional Physics and Materials Research? (nEDM experiment -- Potential neutrino physics at SNS goes back to 1994 {later referred to as ORLAND} -- Coupons at the target location for radiation damage studies)  + Beam pulses – 1 msec or 690 ns  + Beam dumps?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Case for the Jet-Flow Approach for Cavitation Damage Mitigation</dc:title>
  <dc:creator>Riemer, Bernie</dc:creator>
  <cp:lastModifiedBy>tag</cp:lastModifiedBy>
  <cp:revision>287</cp:revision>
  <cp:lastPrinted>2012-08-09T20:01:31Z</cp:lastPrinted>
  <dcterms:created xsi:type="dcterms:W3CDTF">2006-08-16T00:00:00Z</dcterms:created>
  <dcterms:modified xsi:type="dcterms:W3CDTF">2013-04-25T19:10:17Z</dcterms:modified>
</cp:coreProperties>
</file>