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embeddings/oleObject1.bin" ContentType="application/vnd.openxmlformats-officedocument.oleObject"/>
  <Override PartName="/ppt/tags/tag1.xml" ContentType="application/vnd.openxmlformats-officedocument.presentationml.tags+xml"/>
  <Override PartName="/ppt/notesSlides/notesSlide5.xml" ContentType="application/vnd.openxmlformats-officedocument.presentationml.notesSlide+xml"/>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51"/>
  </p:notesMasterIdLst>
  <p:handoutMasterIdLst>
    <p:handoutMasterId r:id="rId52"/>
  </p:handoutMasterIdLst>
  <p:sldIdLst>
    <p:sldId id="256" r:id="rId5"/>
    <p:sldId id="266" r:id="rId6"/>
    <p:sldId id="288" r:id="rId7"/>
    <p:sldId id="260" r:id="rId8"/>
    <p:sldId id="285" r:id="rId9"/>
    <p:sldId id="257" r:id="rId10"/>
    <p:sldId id="303" r:id="rId11"/>
    <p:sldId id="286" r:id="rId12"/>
    <p:sldId id="261" r:id="rId13"/>
    <p:sldId id="262" r:id="rId14"/>
    <p:sldId id="284" r:id="rId15"/>
    <p:sldId id="258" r:id="rId16"/>
    <p:sldId id="263" r:id="rId17"/>
    <p:sldId id="259" r:id="rId18"/>
    <p:sldId id="264" r:id="rId19"/>
    <p:sldId id="265" r:id="rId20"/>
    <p:sldId id="277" r:id="rId21"/>
    <p:sldId id="301" r:id="rId22"/>
    <p:sldId id="268" r:id="rId23"/>
    <p:sldId id="272" r:id="rId24"/>
    <p:sldId id="273" r:id="rId25"/>
    <p:sldId id="271" r:id="rId26"/>
    <p:sldId id="276" r:id="rId27"/>
    <p:sldId id="298" r:id="rId28"/>
    <p:sldId id="280" r:id="rId29"/>
    <p:sldId id="295" r:id="rId30"/>
    <p:sldId id="287" r:id="rId31"/>
    <p:sldId id="296" r:id="rId32"/>
    <p:sldId id="269" r:id="rId33"/>
    <p:sldId id="292" r:id="rId34"/>
    <p:sldId id="291" r:id="rId35"/>
    <p:sldId id="294" r:id="rId36"/>
    <p:sldId id="278" r:id="rId37"/>
    <p:sldId id="279" r:id="rId38"/>
    <p:sldId id="282" r:id="rId39"/>
    <p:sldId id="283" r:id="rId40"/>
    <p:sldId id="274" r:id="rId41"/>
    <p:sldId id="302" r:id="rId42"/>
    <p:sldId id="289" r:id="rId43"/>
    <p:sldId id="275" r:id="rId44"/>
    <p:sldId id="290" r:id="rId45"/>
    <p:sldId id="293" r:id="rId46"/>
    <p:sldId id="297" r:id="rId47"/>
    <p:sldId id="270" r:id="rId48"/>
    <p:sldId id="300" r:id="rId49"/>
    <p:sldId id="281"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89" autoAdjust="0"/>
    <p:restoredTop sz="94660"/>
  </p:normalViewPr>
  <p:slideViewPr>
    <p:cSldViewPr snapToGrid="0" snapToObjects="1">
      <p:cViewPr>
        <p:scale>
          <a:sx n="100" d="100"/>
          <a:sy n="100" d="100"/>
        </p:scale>
        <p:origin x="-80" y="-80"/>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50" Type="http://schemas.openxmlformats.org/officeDocument/2006/relationships/slide" Target="slides/slide46.xml"/><Relationship Id="rId51" Type="http://schemas.openxmlformats.org/officeDocument/2006/relationships/notesMaster" Target="notesMasters/notesMaster1.xml"/><Relationship Id="rId52" Type="http://schemas.openxmlformats.org/officeDocument/2006/relationships/handoutMaster" Target="handoutMasters/handoutMaster1.xml"/><Relationship Id="rId53" Type="http://schemas.openxmlformats.org/officeDocument/2006/relationships/printerSettings" Target="printerSettings/printerSettings1.bin"/><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4.wmf"/><Relationship Id="rId2" Type="http://schemas.openxmlformats.org/officeDocument/2006/relationships/image" Target="../media/image4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6DA45BD-E8B5-AF44-BE92-72944425A04B}" type="datetime1">
              <a:rPr lang="en-US" smtClean="0"/>
              <a:t>4/27/13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C189D13-7599-E547-B72D-49129C9EC0FF}" type="slidenum">
              <a:rPr lang="en-US" smtClean="0"/>
              <a:t>‹#›</a:t>
            </a:fld>
            <a:endParaRPr lang="en-US"/>
          </a:p>
        </p:txBody>
      </p:sp>
    </p:spTree>
    <p:extLst>
      <p:ext uri="{BB962C8B-B14F-4D97-AF65-F5344CB8AC3E}">
        <p14:creationId xmlns:p14="http://schemas.microsoft.com/office/powerpoint/2010/main" val="4098547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C05831-A95A-E142-BF20-568B6A0D1B10}" type="datetime1">
              <a:rPr lang="en-US" smtClean="0"/>
              <a:t>4/27/13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C98230-AC8E-AC41-9C8A-D5865926A72A}" type="slidenum">
              <a:rPr lang="en-US" smtClean="0"/>
              <a:t>‹#›</a:t>
            </a:fld>
            <a:endParaRPr lang="en-US"/>
          </a:p>
        </p:txBody>
      </p:sp>
    </p:spTree>
    <p:extLst>
      <p:ext uri="{BB962C8B-B14F-4D97-AF65-F5344CB8AC3E}">
        <p14:creationId xmlns:p14="http://schemas.microsoft.com/office/powerpoint/2010/main" val="162531862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スライド イメージ プレースホルダ 1"/>
          <p:cNvSpPr>
            <a:spLocks noGrp="1" noRot="1" noChangeAspect="1" noTextEdit="1"/>
          </p:cNvSpPr>
          <p:nvPr>
            <p:ph type="sldImg"/>
          </p:nvPr>
        </p:nvSpPr>
        <p:spPr>
          <a:xfrm>
            <a:off x="1141413" y="685800"/>
            <a:ext cx="4575175" cy="3430588"/>
          </a:xfrm>
          <a:ln/>
        </p:spPr>
      </p:sp>
      <p:sp>
        <p:nvSpPr>
          <p:cNvPr id="116738" name="ノート プレースホルダ 2"/>
          <p:cNvSpPr>
            <a:spLocks noGrp="1"/>
          </p:cNvSpPr>
          <p:nvPr>
            <p:ph type="body" idx="1"/>
          </p:nvPr>
        </p:nvSpPr>
        <p:spPr>
          <a:xfrm>
            <a:off x="685494" y="4344357"/>
            <a:ext cx="5487013" cy="411316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89219" tIns="44610" rIns="89219" bIns="44610"/>
          <a:lstStyle/>
          <a:p>
            <a:pPr defTabSz="420576"/>
            <a:endParaRPr lang="ja-JP" altLang="en-US">
              <a:latin typeface="Tahoma" charset="0"/>
              <a:ea typeface="MS PGothic" charset="0"/>
              <a:cs typeface="MS PGothic" charset="0"/>
            </a:endParaRPr>
          </a:p>
        </p:txBody>
      </p:sp>
      <p:sp>
        <p:nvSpPr>
          <p:cNvPr id="116739" name="スライド番号プレースホルダ 3"/>
          <p:cNvSpPr txBox="1">
            <a:spLocks noGrp="1"/>
          </p:cNvSpPr>
          <p:nvPr/>
        </p:nvSpPr>
        <p:spPr bwMode="auto">
          <a:xfrm>
            <a:off x="3884463" y="8685878"/>
            <a:ext cx="2972004" cy="456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219" tIns="44610" rIns="89219" bIns="44610" anchor="b"/>
          <a:lstStyle>
            <a:lvl1pPr defTabSz="481013" eaLnBrk="0" hangingPunct="0">
              <a:defRPr sz="2400">
                <a:solidFill>
                  <a:schemeClr val="tx1"/>
                </a:solidFill>
                <a:latin typeface="Symbol" charset="0"/>
                <a:ea typeface="ＭＳ Ｐゴシック" charset="0"/>
                <a:cs typeface="ＭＳ Ｐゴシック" charset="0"/>
              </a:defRPr>
            </a:lvl1pPr>
            <a:lvl2pPr marL="742950" indent="-285750" defTabSz="481013" eaLnBrk="0" hangingPunct="0">
              <a:defRPr sz="2400">
                <a:solidFill>
                  <a:schemeClr val="tx1"/>
                </a:solidFill>
                <a:latin typeface="Symbol" charset="0"/>
                <a:ea typeface="ＭＳ Ｐゴシック" charset="0"/>
              </a:defRPr>
            </a:lvl2pPr>
            <a:lvl3pPr marL="1143000" indent="-228600" defTabSz="481013" eaLnBrk="0" hangingPunct="0">
              <a:defRPr sz="2400">
                <a:solidFill>
                  <a:schemeClr val="tx1"/>
                </a:solidFill>
                <a:latin typeface="Symbol" charset="0"/>
                <a:ea typeface="ＭＳ Ｐゴシック" charset="0"/>
              </a:defRPr>
            </a:lvl3pPr>
            <a:lvl4pPr marL="1600200" indent="-228600" defTabSz="481013" eaLnBrk="0" hangingPunct="0">
              <a:defRPr sz="2400">
                <a:solidFill>
                  <a:schemeClr val="tx1"/>
                </a:solidFill>
                <a:latin typeface="Symbol" charset="0"/>
                <a:ea typeface="ＭＳ Ｐゴシック" charset="0"/>
              </a:defRPr>
            </a:lvl4pPr>
            <a:lvl5pPr marL="2057400" indent="-228600" defTabSz="481013" eaLnBrk="0" hangingPunct="0">
              <a:defRPr sz="2400">
                <a:solidFill>
                  <a:schemeClr val="tx1"/>
                </a:solidFill>
                <a:latin typeface="Symbol" charset="0"/>
                <a:ea typeface="ＭＳ Ｐゴシック" charset="0"/>
              </a:defRPr>
            </a:lvl5pPr>
            <a:lvl6pPr marL="2514600" indent="-228600" defTabSz="481013" eaLnBrk="0" fontAlgn="base" hangingPunct="0">
              <a:spcBef>
                <a:spcPct val="0"/>
              </a:spcBef>
              <a:spcAft>
                <a:spcPct val="0"/>
              </a:spcAft>
              <a:defRPr sz="2400">
                <a:solidFill>
                  <a:schemeClr val="tx1"/>
                </a:solidFill>
                <a:latin typeface="Symbol" charset="0"/>
                <a:ea typeface="ＭＳ Ｐゴシック" charset="0"/>
              </a:defRPr>
            </a:lvl6pPr>
            <a:lvl7pPr marL="2971800" indent="-228600" defTabSz="481013" eaLnBrk="0" fontAlgn="base" hangingPunct="0">
              <a:spcBef>
                <a:spcPct val="0"/>
              </a:spcBef>
              <a:spcAft>
                <a:spcPct val="0"/>
              </a:spcAft>
              <a:defRPr sz="2400">
                <a:solidFill>
                  <a:schemeClr val="tx1"/>
                </a:solidFill>
                <a:latin typeface="Symbol" charset="0"/>
                <a:ea typeface="ＭＳ Ｐゴシック" charset="0"/>
              </a:defRPr>
            </a:lvl7pPr>
            <a:lvl8pPr marL="3429000" indent="-228600" defTabSz="481013" eaLnBrk="0" fontAlgn="base" hangingPunct="0">
              <a:spcBef>
                <a:spcPct val="0"/>
              </a:spcBef>
              <a:spcAft>
                <a:spcPct val="0"/>
              </a:spcAft>
              <a:defRPr sz="2400">
                <a:solidFill>
                  <a:schemeClr val="tx1"/>
                </a:solidFill>
                <a:latin typeface="Symbol" charset="0"/>
                <a:ea typeface="ＭＳ Ｐゴシック" charset="0"/>
              </a:defRPr>
            </a:lvl8pPr>
            <a:lvl9pPr marL="3886200" indent="-228600" defTabSz="481013" eaLnBrk="0" fontAlgn="base" hangingPunct="0">
              <a:spcBef>
                <a:spcPct val="0"/>
              </a:spcBef>
              <a:spcAft>
                <a:spcPct val="0"/>
              </a:spcAft>
              <a:defRPr sz="2400">
                <a:solidFill>
                  <a:schemeClr val="tx1"/>
                </a:solidFill>
                <a:latin typeface="Symbol" charset="0"/>
                <a:ea typeface="ＭＳ Ｐゴシック" charset="0"/>
              </a:defRPr>
            </a:lvl9pPr>
          </a:lstStyle>
          <a:p>
            <a:pPr algn="r" eaLnBrk="1" hangingPunct="1"/>
            <a:fld id="{C61F7A10-8746-414B-8E52-278A5B22BB0C}" type="slidenum">
              <a:rPr lang="ja-JP" altLang="en-US" sz="1200">
                <a:latin typeface="Calibri" charset="0"/>
                <a:ea typeface="MS PGothic" charset="0"/>
                <a:cs typeface="MS PGothic" charset="0"/>
              </a:rPr>
              <a:pPr algn="r" eaLnBrk="1" hangingPunct="1"/>
              <a:t>3</a:t>
            </a:fld>
            <a:endParaRPr lang="en-US" altLang="ja-JP" sz="1200">
              <a:latin typeface="Calibri" charset="0"/>
              <a:ea typeface="MS PGothic" charset="0"/>
              <a:cs typeface="MS PGothic"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jump from CESR</a:t>
            </a:r>
            <a:r>
              <a:rPr lang="en-US" baseline="0" dirty="0" smtClean="0"/>
              <a:t> to the B factories (PEP-II, KEKB) was not significant in per bunch parameters. However, the number of bunches and the beam currents were much larger. There is greater than order of magnitude reduction in beam size and </a:t>
            </a:r>
            <a:r>
              <a:rPr lang="en-US" baseline="0" dirty="0" err="1" smtClean="0"/>
              <a:t>emittance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BCC98230-AC8E-AC41-9C8A-D5865926A72A}" type="slidenum">
              <a:rPr lang="en-US" smtClean="0"/>
              <a:t>4</a:t>
            </a:fld>
            <a:endParaRPr lang="en-US"/>
          </a:p>
        </p:txBody>
      </p:sp>
    </p:spTree>
    <p:extLst>
      <p:ext uri="{BB962C8B-B14F-4D97-AF65-F5344CB8AC3E}">
        <p14:creationId xmlns:p14="http://schemas.microsoft.com/office/powerpoint/2010/main" val="3577560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Commissioning starts in 2015,</a:t>
            </a:r>
            <a:r>
              <a:rPr lang="en-US" baseline="0" dirty="0" smtClean="0"/>
              <a:t> first without final focus superconducting quads then with quads. Belle is tested with </a:t>
            </a:r>
            <a:r>
              <a:rPr lang="en-US" baseline="0" dirty="0" err="1" smtClean="0"/>
              <a:t>cosmics</a:t>
            </a:r>
            <a:r>
              <a:rPr lang="en-US" baseline="0" dirty="0" smtClean="0"/>
              <a:t> in late 2015, is commissioned with beam and then starts taking data in 2016.</a:t>
            </a:r>
            <a:endParaRPr lang="en-US" dirty="0"/>
          </a:p>
        </p:txBody>
      </p:sp>
      <p:sp>
        <p:nvSpPr>
          <p:cNvPr id="4" name="Slide Number Placeholder 3"/>
          <p:cNvSpPr>
            <a:spLocks noGrp="1"/>
          </p:cNvSpPr>
          <p:nvPr>
            <p:ph type="sldNum" sz="quarter" idx="10"/>
          </p:nvPr>
        </p:nvSpPr>
        <p:spPr/>
        <p:txBody>
          <a:bodyPr/>
          <a:lstStyle/>
          <a:p>
            <a:fld id="{BCC98230-AC8E-AC41-9C8A-D5865926A72A}" type="slidenum">
              <a:rPr lang="en-US" smtClean="0"/>
              <a:t>6</a:t>
            </a:fld>
            <a:endParaRPr lang="en-US"/>
          </a:p>
        </p:txBody>
      </p:sp>
    </p:spTree>
    <p:extLst>
      <p:ext uri="{BB962C8B-B14F-4D97-AF65-F5344CB8AC3E}">
        <p14:creationId xmlns:p14="http://schemas.microsoft.com/office/powerpoint/2010/main" val="1266924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prompted Leon Lederman to write a new book entitled “Beyond the God Particle”</a:t>
            </a:r>
            <a:endParaRPr lang="en-US" dirty="0" smtClean="0"/>
          </a:p>
          <a:p>
            <a:r>
              <a:rPr lang="en-US" dirty="0" smtClean="0"/>
              <a:t>Sensitivity</a:t>
            </a:r>
            <a:r>
              <a:rPr lang="en-US" baseline="0" dirty="0" smtClean="0"/>
              <a:t> from tau nu, D(*) tau nu decays and </a:t>
            </a:r>
            <a:r>
              <a:rPr lang="en-US" baseline="0" dirty="0" err="1" smtClean="0"/>
              <a:t>b</a:t>
            </a:r>
            <a:r>
              <a:rPr lang="en-US" baseline="0" dirty="0" err="1" smtClean="0">
                <a:sym typeface="Wingdings"/>
              </a:rPr>
              <a:t>s</a:t>
            </a:r>
            <a:r>
              <a:rPr lang="en-US" baseline="0" dirty="0" smtClean="0">
                <a:sym typeface="Wingdings"/>
              </a:rPr>
              <a:t> gamma. </a:t>
            </a:r>
          </a:p>
          <a:p>
            <a:r>
              <a:rPr lang="en-US" baseline="0" dirty="0" smtClean="0">
                <a:sym typeface="Wingdings"/>
              </a:rPr>
              <a:t>Hadron colliders directly search for H+ tau nu.</a:t>
            </a:r>
          </a:p>
          <a:p>
            <a:endParaRPr lang="en-US" dirty="0"/>
          </a:p>
        </p:txBody>
      </p:sp>
      <p:sp>
        <p:nvSpPr>
          <p:cNvPr id="4" name="Slide Number Placeholder 3"/>
          <p:cNvSpPr>
            <a:spLocks noGrp="1"/>
          </p:cNvSpPr>
          <p:nvPr>
            <p:ph type="sldNum" sz="quarter" idx="10"/>
          </p:nvPr>
        </p:nvSpPr>
        <p:spPr/>
        <p:txBody>
          <a:bodyPr/>
          <a:lstStyle/>
          <a:p>
            <a:fld id="{BCC98230-AC8E-AC41-9C8A-D5865926A72A}" type="slidenum">
              <a:rPr lang="en-US" smtClean="0"/>
              <a:t>12</a:t>
            </a:fld>
            <a:endParaRPr lang="en-US"/>
          </a:p>
        </p:txBody>
      </p:sp>
    </p:spTree>
    <p:extLst>
      <p:ext uri="{BB962C8B-B14F-4D97-AF65-F5344CB8AC3E}">
        <p14:creationId xmlns:p14="http://schemas.microsoft.com/office/powerpoint/2010/main" val="3261042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C0D39F-147B-EC4E-A2D8-2838898E3EC2}" type="slidenum">
              <a:rPr lang="en-US"/>
              <a:pPr/>
              <a:t>25</a:t>
            </a:fld>
            <a:endParaRPr lang="en-US"/>
          </a:p>
        </p:txBody>
      </p:sp>
      <p:sp>
        <p:nvSpPr>
          <p:cNvPr id="88066" name="Rectangle 2"/>
          <p:cNvSpPr>
            <a:spLocks noGrp="1" noRot="1" noChangeAspect="1" noChangeArrowheads="1" noTextEdit="1"/>
          </p:cNvSpPr>
          <p:nvPr>
            <p:ph type="sldImg"/>
          </p:nvPr>
        </p:nvSpPr>
        <p:spPr>
          <a:xfrm>
            <a:off x="1144588" y="685800"/>
            <a:ext cx="4572000" cy="3429000"/>
          </a:xfrm>
          <a:ln/>
        </p:spPr>
      </p:sp>
      <p:sp>
        <p:nvSpPr>
          <p:cNvPr id="88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portrait</a:t>
            </a:r>
            <a:r>
              <a:rPr lang="en-US" baseline="0" dirty="0" smtClean="0"/>
              <a:t> of the original cynic. Knee-jerk interpretation: Diogenes is the theorist, dogs represent loyal and hard working experimentalists.</a:t>
            </a:r>
            <a:endParaRPr lang="en-US" dirty="0"/>
          </a:p>
        </p:txBody>
      </p:sp>
      <p:sp>
        <p:nvSpPr>
          <p:cNvPr id="4" name="Slide Number Placeholder 3"/>
          <p:cNvSpPr>
            <a:spLocks noGrp="1"/>
          </p:cNvSpPr>
          <p:nvPr>
            <p:ph type="sldNum" sz="quarter" idx="10"/>
          </p:nvPr>
        </p:nvSpPr>
        <p:spPr/>
        <p:txBody>
          <a:bodyPr/>
          <a:lstStyle/>
          <a:p>
            <a:fld id="{BCC98230-AC8E-AC41-9C8A-D5865926A72A}" type="slidenum">
              <a:rPr lang="en-US" smtClean="0"/>
              <a:t>42</a:t>
            </a:fld>
            <a:endParaRPr lang="en-US"/>
          </a:p>
        </p:txBody>
      </p:sp>
    </p:spTree>
    <p:extLst>
      <p:ext uri="{BB962C8B-B14F-4D97-AF65-F5344CB8AC3E}">
        <p14:creationId xmlns:p14="http://schemas.microsoft.com/office/powerpoint/2010/main" val="1779663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Theorist and funding agency</a:t>
            </a:r>
            <a:endParaRPr lang="en-US" dirty="0"/>
          </a:p>
        </p:txBody>
      </p:sp>
      <p:sp>
        <p:nvSpPr>
          <p:cNvPr id="4" name="Slide Number Placeholder 3"/>
          <p:cNvSpPr>
            <a:spLocks noGrp="1"/>
          </p:cNvSpPr>
          <p:nvPr>
            <p:ph type="sldNum" sz="quarter" idx="10"/>
          </p:nvPr>
        </p:nvSpPr>
        <p:spPr/>
        <p:txBody>
          <a:bodyPr/>
          <a:lstStyle/>
          <a:p>
            <a:fld id="{BCC98230-AC8E-AC41-9C8A-D5865926A72A}" type="slidenum">
              <a:rPr lang="en-US" smtClean="0"/>
              <a:t>43</a:t>
            </a:fld>
            <a:endParaRPr lang="en-US"/>
          </a:p>
        </p:txBody>
      </p:sp>
    </p:spTree>
    <p:extLst>
      <p:ext uri="{BB962C8B-B14F-4D97-AF65-F5344CB8AC3E}">
        <p14:creationId xmlns:p14="http://schemas.microsoft.com/office/powerpoint/2010/main" val="1386235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C98230-AC8E-AC41-9C8A-D5865926A72A}" type="slidenum">
              <a:rPr lang="en-US" smtClean="0"/>
              <a:t>46</a:t>
            </a:fld>
            <a:endParaRPr lang="en-US"/>
          </a:p>
        </p:txBody>
      </p:sp>
    </p:spTree>
    <p:extLst>
      <p:ext uri="{BB962C8B-B14F-4D97-AF65-F5344CB8AC3E}">
        <p14:creationId xmlns:p14="http://schemas.microsoft.com/office/powerpoint/2010/main" val="4078548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0145483-7397-4244-B846-42EE4B66525E}" type="datetime1">
              <a:rPr lang="en-US" smtClean="0"/>
              <a:t>4/27/13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BE580F-6BBF-604F-9589-2FF508729537}" type="datetime1">
              <a:rPr lang="en-US" smtClean="0"/>
              <a:t>4/27/13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72331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DEB0A0-CD54-C045-B4BE-B33E8D59ABFC}" type="datetime1">
              <a:rPr lang="en-US" smtClean="0"/>
              <a:t>4/27/13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179964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タイトルのみ">
    <p:spTree>
      <p:nvGrpSpPr>
        <p:cNvPr id="1" name=""/>
        <p:cNvGrpSpPr/>
        <p:nvPr/>
      </p:nvGrpSpPr>
      <p:grpSpPr>
        <a:xfrm>
          <a:off x="0" y="0"/>
          <a:ext cx="0" cy="0"/>
          <a:chOff x="0" y="0"/>
          <a:chExt cx="0" cy="0"/>
        </a:xfrm>
      </p:grpSpPr>
      <p:sp>
        <p:nvSpPr>
          <p:cNvPr id="6" name="Title 5"/>
          <p:cNvSpPr>
            <a:spLocks noGrp="1"/>
          </p:cNvSpPr>
          <p:nvPr>
            <p:ph type="title"/>
          </p:nvPr>
        </p:nvSpPr>
        <p:spPr>
          <a:xfrm>
            <a:off x="457200" y="-24"/>
            <a:ext cx="8229600" cy="785818"/>
          </a:xfrm>
          <a:prstGeom prst="rect">
            <a:avLst/>
          </a:prstGeom>
        </p:spPr>
        <p:txBody>
          <a:bodyPr anchor="b">
            <a:normAutofit/>
          </a:bodyPr>
          <a:lstStyle/>
          <a:p>
            <a:r>
              <a:rPr lang="ja-JP" altLang="en-US" smtClean="0"/>
              <a:t>マスタ タイトルの書式設定</a:t>
            </a:r>
            <a:endParaRPr lang="en-US"/>
          </a:p>
        </p:txBody>
      </p:sp>
      <p:sp>
        <p:nvSpPr>
          <p:cNvPr id="3" name="Date Placeholder 6"/>
          <p:cNvSpPr>
            <a:spLocks noGrp="1"/>
          </p:cNvSpPr>
          <p:nvPr>
            <p:ph type="dt" sz="half" idx="10"/>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smtClean="0">
                <a:solidFill>
                  <a:srgbClr val="000000"/>
                </a:solidFill>
                <a:cs typeface="+mn-cs"/>
              </a:defRPr>
            </a:lvl1pPr>
          </a:lstStyle>
          <a:p>
            <a:pPr>
              <a:defRPr/>
            </a:pPr>
            <a:fld id="{AC27651B-F5EE-4246-8602-7397545C4EE9}" type="datetime1">
              <a:rPr lang="en-US" altLang="ja-JP"/>
              <a:pPr>
                <a:defRPr/>
              </a:pPr>
              <a:t>4/27/13</a:t>
            </a:fld>
            <a:endParaRPr lang="en-US"/>
          </a:p>
        </p:txBody>
      </p:sp>
      <p:sp>
        <p:nvSpPr>
          <p:cNvPr id="4" name="Slide Number Placeholder 7"/>
          <p:cNvSpPr>
            <a:spLocks noGrp="1"/>
          </p:cNvSpPr>
          <p:nvPr>
            <p:ph type="sldNum" sz="quarter" idx="11"/>
          </p:nvPr>
        </p:nvSpPr>
        <p:spPr/>
        <p:txBody>
          <a:bodyPr/>
          <a:lstStyle>
            <a:lvl1pPr>
              <a:defRPr smtClean="0">
                <a:solidFill>
                  <a:srgbClr val="000000"/>
                </a:solidFill>
              </a:defRPr>
            </a:lvl1pPr>
          </a:lstStyle>
          <a:p>
            <a:pPr>
              <a:defRPr/>
            </a:pPr>
            <a:fld id="{26C485F6-F622-9D4E-98CB-D3BEE147E703}" type="slidenum">
              <a:rPr lang="en-US"/>
              <a:pPr>
                <a:defRPr/>
              </a:pPr>
              <a:t>‹#›</a:t>
            </a:fld>
            <a:endParaRPr lang="en-US"/>
          </a:p>
        </p:txBody>
      </p:sp>
      <p:sp>
        <p:nvSpPr>
          <p:cNvPr id="5" name="Footer Placeholder 8"/>
          <p:cNvSpPr>
            <a:spLocks noGrp="1"/>
          </p:cNvSpPr>
          <p:nvPr>
            <p:ph type="ftr" sz="quarter" idx="12"/>
          </p:nvPr>
        </p:nvSpPr>
        <p:spPr>
          <a:xfrm>
            <a:off x="3124200" y="6245225"/>
            <a:ext cx="2895600" cy="476250"/>
          </a:xfrm>
          <a:prstGeom prst="rect">
            <a:avLst/>
          </a:prstGeom>
        </p:spPr>
        <p:txBody>
          <a:bodyPr/>
          <a:lstStyle>
            <a:lvl1pPr>
              <a:defRPr>
                <a:solidFill>
                  <a:prstClr val="black"/>
                </a:solidFill>
                <a:latin typeface="Symbol" pitchFamily="18" charset="2"/>
                <a:ea typeface="+mn-ea"/>
                <a:cs typeface="+mn-cs"/>
              </a:defRPr>
            </a:lvl1pPr>
          </a:lstStyle>
          <a:p>
            <a:pPr>
              <a:defRPr/>
            </a:pPr>
            <a:endParaRPr lang="en-US"/>
          </a:p>
        </p:txBody>
      </p:sp>
    </p:spTree>
    <p:extLst>
      <p:ext uri="{BB962C8B-B14F-4D97-AF65-F5344CB8AC3E}">
        <p14:creationId xmlns:p14="http://schemas.microsoft.com/office/powerpoint/2010/main" val="2401244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C701B4-4AD2-834C-96B6-69C2FADF6006}" type="datetime1">
              <a:rPr lang="en-US" smtClean="0"/>
              <a:t>4/27/13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527595-F8CF-4941-83D3-A2D04F9F6CB8}" type="datetime1">
              <a:rPr lang="en-US" smtClean="0"/>
              <a:t>4/27/13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112239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CC952F-ED59-A04F-B7C6-B9E33BB4BA7B}" type="datetime1">
              <a:rPr lang="en-US" smtClean="0"/>
              <a:t>4/27/13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60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DB9B3D2-6FE6-9842-9742-FA448F5BA8E4}" type="datetime1">
              <a:rPr lang="en-US" smtClean="0"/>
              <a:t>4/27/13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8682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D70D78C-7613-0249-AD63-9A4F1373480E}" type="datetime1">
              <a:rPr lang="en-US" smtClean="0"/>
              <a:t>4/27/13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08471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A4981B-256E-614E-9F59-7A3F87E31C7E}" type="datetime1">
              <a:rPr lang="en-US" smtClean="0"/>
              <a:t>4/27/13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4922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E7DEEE-1239-A143-9F52-C9EF342BA5EE}" type="datetime1">
              <a:rPr lang="en-US" smtClean="0"/>
              <a:t>4/27/13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121822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474D35-5C85-634B-9253-227DBC267402}" type="datetime1">
              <a:rPr lang="en-US" smtClean="0"/>
              <a:t>4/27/13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61598310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DC3F3B-E4F6-7D4C-A76E-A7264FBCC447}" type="datetime1">
              <a:rPr lang="en-US" smtClean="0"/>
              <a:t>4/27/13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66355A-084C-D24E-9AD2-7E4FC41EA627}" type="slidenum">
              <a:rPr lang="en-US" smtClean="0"/>
              <a:t>‹#›</a:t>
            </a:fld>
            <a:endParaRPr lang="en-US"/>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 id="2147493460" r:id="rId5"/>
    <p:sldLayoutId id="2147493461" r:id="rId6"/>
    <p:sldLayoutId id="2147493462" r:id="rId7"/>
    <p:sldLayoutId id="2147493463" r:id="rId8"/>
    <p:sldLayoutId id="2147493464" r:id="rId9"/>
    <p:sldLayoutId id="2147493465" r:id="rId10"/>
    <p:sldLayoutId id="2147493466" r:id="rId11"/>
    <p:sldLayoutId id="2147493467"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 Id="rId3" Type="http://schemas.openxmlformats.org/officeDocument/2006/relationships/image" Target="../media/image3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 Id="rId3"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oleObject" Target="../embeddings/oleObject1.bin"/><Relationship Id="rId5" Type="http://schemas.openxmlformats.org/officeDocument/2006/relationships/image" Target="../media/image33.wmf"/><Relationship Id="rId6" Type="http://schemas.openxmlformats.org/officeDocument/2006/relationships/image" Target="../media/image35.png"/><Relationship Id="rId7" Type="http://schemas.openxmlformats.org/officeDocument/2006/relationships/image" Target="../media/image36.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image" Target="../media/image40.jpg"/><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jp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notesSlide" Target="../notesSlides/notesSlide5.xml"/><Relationship Id="rId5" Type="http://schemas.openxmlformats.org/officeDocument/2006/relationships/oleObject" Target="../embeddings/oleObject2.bin"/><Relationship Id="rId6" Type="http://schemas.openxmlformats.org/officeDocument/2006/relationships/image" Target="../media/image44.wmf"/><Relationship Id="rId7" Type="http://schemas.openxmlformats.org/officeDocument/2006/relationships/oleObject" Target="../embeddings/oleObject3.bin"/><Relationship Id="rId8" Type="http://schemas.openxmlformats.org/officeDocument/2006/relationships/image" Target="../media/image45.wmf"/><Relationship Id="rId9" Type="http://schemas.openxmlformats.org/officeDocument/2006/relationships/image" Target="../media/image46.png"/><Relationship Id="rId1" Type="http://schemas.openxmlformats.org/officeDocument/2006/relationships/vmlDrawing" Target="../drawings/vmlDrawing2.vml"/><Relationship Id="rId2" Type="http://schemas.openxmlformats.org/officeDocument/2006/relationships/tags" Target="../tags/tag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7.png"/></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4" Type="http://schemas.openxmlformats.org/officeDocument/2006/relationships/image" Target="../media/image50.png"/><Relationship Id="rId5" Type="http://schemas.openxmlformats.org/officeDocument/2006/relationships/oleObject" Target="../embeddings/oleObject4.bin"/><Relationship Id="rId6" Type="http://schemas.openxmlformats.org/officeDocument/2006/relationships/image" Target="../media/image48.emf"/><Relationship Id="rId1" Type="http://schemas.openxmlformats.org/officeDocument/2006/relationships/vmlDrawing" Target="../drawings/vmlDrawing3.vml"/><Relationship Id="rId2"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png"/><Relationship Id="rId3" Type="http://schemas.openxmlformats.org/officeDocument/2006/relationships/image" Target="../media/image5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6.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7.jpeg"/><Relationship Id="rId3" Type="http://schemas.openxmlformats.org/officeDocument/2006/relationships/image" Target="../media/image58.jpeg"/></Relationships>
</file>

<file path=ppt/slides/_rels/slide35.xml.rels><?xml version="1.0" encoding="UTF-8" standalone="yes"?>
<Relationships xmlns="http://schemas.openxmlformats.org/package/2006/relationships"><Relationship Id="rId3" Type="http://schemas.openxmlformats.org/officeDocument/2006/relationships/image" Target="../media/image60.png"/><Relationship Id="rId4" Type="http://schemas.openxmlformats.org/officeDocument/2006/relationships/image" Target="../media/image61.png"/><Relationship Id="rId1" Type="http://schemas.openxmlformats.org/officeDocument/2006/relationships/slideLayout" Target="../slideLayouts/slideLayout7.xml"/><Relationship Id="rId2" Type="http://schemas.openxmlformats.org/officeDocument/2006/relationships/image" Target="../media/image5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43.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6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7.png"/><Relationship Id="rId3" Type="http://schemas.openxmlformats.org/officeDocument/2006/relationships/image" Target="../media/image6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mailto:ritchie@physics.utexas.edu"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jpeg"/><Relationship Id="rId8" Type="http://schemas.openxmlformats.org/officeDocument/2006/relationships/image" Target="../media/image11.jpe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jpeg"/><Relationship Id="rId1" Type="http://schemas.openxmlformats.org/officeDocument/2006/relationships/slideLayout" Target="../slideLayouts/slideLayout6.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6.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98870"/>
            <a:ext cx="7772400" cy="1470025"/>
          </a:xfrm>
        </p:spPr>
        <p:txBody>
          <a:bodyPr/>
          <a:lstStyle/>
          <a:p>
            <a:r>
              <a:rPr lang="en-US" dirty="0" smtClean="0"/>
              <a:t>Future </a:t>
            </a:r>
            <a:r>
              <a:rPr lang="en-US" dirty="0" err="1" smtClean="0"/>
              <a:t>e</a:t>
            </a:r>
            <a:r>
              <a:rPr lang="en-US" baseline="30000" dirty="0" err="1" smtClean="0"/>
              <a:t>+</a:t>
            </a:r>
            <a:r>
              <a:rPr lang="en-US" dirty="0" err="1" smtClean="0"/>
              <a:t>e</a:t>
            </a:r>
            <a:r>
              <a:rPr lang="en-US" baseline="30000" dirty="0"/>
              <a:t>-</a:t>
            </a:r>
            <a:r>
              <a:rPr lang="en-US" dirty="0" smtClean="0"/>
              <a:t> Flavor Facilities</a:t>
            </a:r>
            <a:endParaRPr lang="en-US" dirty="0"/>
          </a:p>
        </p:txBody>
      </p:sp>
      <p:sp>
        <p:nvSpPr>
          <p:cNvPr id="3" name="Subtitle 2"/>
          <p:cNvSpPr>
            <a:spLocks noGrp="1"/>
          </p:cNvSpPr>
          <p:nvPr>
            <p:ph type="subTitle" idx="1"/>
          </p:nvPr>
        </p:nvSpPr>
        <p:spPr>
          <a:xfrm>
            <a:off x="1371600" y="1783450"/>
            <a:ext cx="6400800" cy="770889"/>
          </a:xfrm>
        </p:spPr>
        <p:txBody>
          <a:bodyPr/>
          <a:lstStyle/>
          <a:p>
            <a:r>
              <a:rPr lang="en-US" dirty="0" smtClean="0"/>
              <a:t>(Tom Browder, University of Hawaii)</a:t>
            </a:r>
            <a:endParaRPr lang="en-US" dirty="0"/>
          </a:p>
        </p:txBody>
      </p:sp>
      <p:sp>
        <p:nvSpPr>
          <p:cNvPr id="4" name="TextBox 3"/>
          <p:cNvSpPr txBox="1"/>
          <p:nvPr/>
        </p:nvSpPr>
        <p:spPr>
          <a:xfrm>
            <a:off x="262525" y="4615905"/>
            <a:ext cx="8632490" cy="1200328"/>
          </a:xfrm>
          <a:prstGeom prst="rect">
            <a:avLst/>
          </a:prstGeom>
          <a:noFill/>
        </p:spPr>
        <p:txBody>
          <a:bodyPr wrap="square" rtlCol="0">
            <a:spAutoFit/>
          </a:bodyPr>
          <a:lstStyle/>
          <a:p>
            <a:r>
              <a:rPr lang="en-US" sz="2400" dirty="0" smtClean="0"/>
              <a:t>Apologies:  Borrowed slides from many hardworking Belle II, </a:t>
            </a:r>
            <a:r>
              <a:rPr lang="en-US" sz="2400" dirty="0" err="1" smtClean="0"/>
              <a:t>SuperB</a:t>
            </a:r>
            <a:r>
              <a:rPr lang="en-US" sz="2400" dirty="0" smtClean="0"/>
              <a:t>, </a:t>
            </a:r>
            <a:r>
              <a:rPr lang="en-US" sz="2400" dirty="0" err="1" smtClean="0"/>
              <a:t>SuperKEKB</a:t>
            </a:r>
            <a:r>
              <a:rPr lang="en-US" sz="2400" dirty="0" smtClean="0"/>
              <a:t> collaborators.  </a:t>
            </a:r>
            <a:r>
              <a:rPr lang="en-US" sz="2400" dirty="0"/>
              <a:t>O</a:t>
            </a:r>
            <a:r>
              <a:rPr lang="en-US" sz="2400" dirty="0" smtClean="0"/>
              <a:t>versimplified new physics issues and only have time to cover a few examples.</a:t>
            </a:r>
            <a:endParaRPr lang="en-US" sz="2400" dirty="0"/>
          </a:p>
        </p:txBody>
      </p:sp>
      <p:sp>
        <p:nvSpPr>
          <p:cNvPr id="5" name="TextBox 4"/>
          <p:cNvSpPr txBox="1"/>
          <p:nvPr/>
        </p:nvSpPr>
        <p:spPr>
          <a:xfrm>
            <a:off x="1281187" y="2582952"/>
            <a:ext cx="7177013" cy="830997"/>
          </a:xfrm>
          <a:prstGeom prst="rect">
            <a:avLst/>
          </a:prstGeom>
          <a:noFill/>
        </p:spPr>
        <p:txBody>
          <a:bodyPr wrap="square" rtlCol="0">
            <a:spAutoFit/>
          </a:bodyPr>
          <a:lstStyle/>
          <a:p>
            <a:r>
              <a:rPr lang="en-US" sz="2400" dirty="0"/>
              <a:t>T</a:t>
            </a:r>
            <a:r>
              <a:rPr lang="en-US" sz="2400" dirty="0" smtClean="0"/>
              <a:t>he Super B Factory</a:t>
            </a:r>
            <a:r>
              <a:rPr lang="en-US" sz="2400" dirty="0"/>
              <a:t> </a:t>
            </a:r>
            <a:r>
              <a:rPr lang="en-US" sz="2400" dirty="0" smtClean="0"/>
              <a:t>(Belle II/</a:t>
            </a:r>
            <a:r>
              <a:rPr lang="en-US" sz="2400" dirty="0" err="1" smtClean="0"/>
              <a:t>SuperKEKB</a:t>
            </a:r>
            <a:r>
              <a:rPr lang="en-US" sz="2400" dirty="0" smtClean="0"/>
              <a:t>) </a:t>
            </a:r>
            <a:endParaRPr lang="en-US" sz="2400" dirty="0"/>
          </a:p>
          <a:p>
            <a:r>
              <a:rPr lang="en-US" sz="2400" dirty="0" smtClean="0"/>
              <a:t>Will briefly discuss synergy with tau-charm facilities.</a:t>
            </a:r>
            <a:endParaRPr lang="en-US" sz="2400" dirty="0"/>
          </a:p>
        </p:txBody>
      </p:sp>
      <p:sp>
        <p:nvSpPr>
          <p:cNvPr id="6" name="TextBox 5"/>
          <p:cNvSpPr txBox="1"/>
          <p:nvPr/>
        </p:nvSpPr>
        <p:spPr>
          <a:xfrm>
            <a:off x="1857375" y="6117858"/>
            <a:ext cx="4905375" cy="646331"/>
          </a:xfrm>
          <a:prstGeom prst="rect">
            <a:avLst/>
          </a:prstGeom>
          <a:noFill/>
        </p:spPr>
        <p:txBody>
          <a:bodyPr wrap="square" rtlCol="0">
            <a:spAutoFit/>
          </a:bodyPr>
          <a:lstStyle/>
          <a:p>
            <a:r>
              <a:rPr lang="en-US" dirty="0" smtClean="0"/>
              <a:t>Related talks by Leo </a:t>
            </a:r>
            <a:r>
              <a:rPr lang="en-US" dirty="0" err="1" smtClean="0"/>
              <a:t>Piilonen</a:t>
            </a:r>
            <a:r>
              <a:rPr lang="en-US" dirty="0" smtClean="0"/>
              <a:t> (VPI) on Belle II as well as Dave </a:t>
            </a:r>
            <a:r>
              <a:rPr lang="en-US" dirty="0" err="1" smtClean="0"/>
              <a:t>Hitlin</a:t>
            </a:r>
            <a:r>
              <a:rPr lang="en-US" dirty="0" smtClean="0"/>
              <a:t> (Caltech) on LFV</a:t>
            </a:r>
            <a:endParaRPr lang="en-US" dirty="0"/>
          </a:p>
        </p:txBody>
      </p:sp>
      <p:sp>
        <p:nvSpPr>
          <p:cNvPr id="7" name="Slide Number Placeholder 6"/>
          <p:cNvSpPr>
            <a:spLocks noGrp="1"/>
          </p:cNvSpPr>
          <p:nvPr>
            <p:ph type="sldNum" sz="quarter" idx="12"/>
          </p:nvPr>
        </p:nvSpPr>
        <p:spPr/>
        <p:txBody>
          <a:bodyPr/>
          <a:lstStyle/>
          <a:p>
            <a:fld id="{AF88E988-FB04-AB4E-BE5A-59F242AF7F7A}" type="slidenum">
              <a:rPr lang="en-US" smtClean="0"/>
              <a:t>1</a:t>
            </a:fld>
            <a:endParaRPr lang="en-US"/>
          </a:p>
        </p:txBody>
      </p:sp>
    </p:spTree>
    <p:extLst>
      <p:ext uri="{BB962C8B-B14F-4D97-AF65-F5344CB8AC3E}">
        <p14:creationId xmlns:p14="http://schemas.microsoft.com/office/powerpoint/2010/main" val="130817825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Box 3"/>
          <p:cNvSpPr txBox="1">
            <a:spLocks noChangeArrowheads="1"/>
          </p:cNvSpPr>
          <p:nvPr/>
        </p:nvSpPr>
        <p:spPr bwMode="auto">
          <a:xfrm>
            <a:off x="5486400" y="3429000"/>
            <a:ext cx="1676400" cy="523875"/>
          </a:xfrm>
          <a:prstGeom prst="rect">
            <a:avLst/>
          </a:prstGeom>
          <a:noFill/>
          <a:ln w="9525">
            <a:noFill/>
            <a:miter lim="800000"/>
            <a:headEnd/>
            <a:tailEnd/>
          </a:ln>
        </p:spPr>
        <p:txBody>
          <a:bodyPr>
            <a:prstTxWarp prst="textNoShape">
              <a:avLst/>
            </a:prstTxWarp>
            <a:spAutoFit/>
          </a:bodyPr>
          <a:lstStyle/>
          <a:p>
            <a:r>
              <a:rPr lang="en-US" sz="1400" dirty="0"/>
              <a:t>Minimal Flavor </a:t>
            </a:r>
            <a:r>
              <a:rPr lang="en-US" sz="1400" dirty="0" smtClean="0"/>
              <a:t>Violating (MFV) </a:t>
            </a:r>
            <a:endParaRPr lang="en-US" sz="1400" dirty="0"/>
          </a:p>
        </p:txBody>
      </p:sp>
      <p:sp>
        <p:nvSpPr>
          <p:cNvPr id="24580" name="TextBox 4"/>
          <p:cNvSpPr txBox="1">
            <a:spLocks noChangeArrowheads="1"/>
          </p:cNvSpPr>
          <p:nvPr/>
        </p:nvSpPr>
        <p:spPr bwMode="auto">
          <a:xfrm>
            <a:off x="7543800" y="3429000"/>
            <a:ext cx="1600200" cy="523875"/>
          </a:xfrm>
          <a:prstGeom prst="rect">
            <a:avLst/>
          </a:prstGeom>
          <a:noFill/>
          <a:ln w="9525">
            <a:noFill/>
            <a:miter lim="800000"/>
            <a:headEnd/>
            <a:tailEnd/>
          </a:ln>
        </p:spPr>
        <p:txBody>
          <a:bodyPr>
            <a:prstTxWarp prst="textNoShape">
              <a:avLst/>
            </a:prstTxWarp>
            <a:spAutoFit/>
          </a:bodyPr>
          <a:lstStyle/>
          <a:p>
            <a:r>
              <a:rPr lang="en-US" sz="1400" dirty="0"/>
              <a:t>Enhanced Flavor coupling</a:t>
            </a:r>
          </a:p>
        </p:txBody>
      </p:sp>
      <p:sp>
        <p:nvSpPr>
          <p:cNvPr id="24581" name="TextBox 5"/>
          <p:cNvSpPr txBox="1">
            <a:spLocks noChangeArrowheads="1"/>
          </p:cNvSpPr>
          <p:nvPr/>
        </p:nvSpPr>
        <p:spPr bwMode="auto">
          <a:xfrm>
            <a:off x="762000" y="1019435"/>
            <a:ext cx="4038600" cy="1200150"/>
          </a:xfrm>
          <a:prstGeom prst="rect">
            <a:avLst/>
          </a:prstGeom>
          <a:noFill/>
          <a:ln w="9525">
            <a:noFill/>
            <a:miter lim="800000"/>
            <a:headEnd/>
            <a:tailEnd/>
          </a:ln>
        </p:spPr>
        <p:txBody>
          <a:bodyPr>
            <a:prstTxWarp prst="textNoShape">
              <a:avLst/>
            </a:prstTxWarp>
            <a:spAutoFit/>
          </a:bodyPr>
          <a:lstStyle/>
          <a:p>
            <a:r>
              <a:rPr lang="en-US" dirty="0"/>
              <a:t>A Super Flavor Factory (SFF) studies processes that are 1-loop in the SM but may be O(1) in NP : FCNC, mixing, CPV.</a:t>
            </a:r>
          </a:p>
        </p:txBody>
      </p:sp>
      <p:sp>
        <p:nvSpPr>
          <p:cNvPr id="24582" name="TextBox 6"/>
          <p:cNvSpPr txBox="1">
            <a:spLocks noChangeArrowheads="1"/>
          </p:cNvSpPr>
          <p:nvPr/>
        </p:nvSpPr>
        <p:spPr bwMode="auto">
          <a:xfrm>
            <a:off x="762000" y="2619635"/>
            <a:ext cx="4572000" cy="1200329"/>
          </a:xfrm>
          <a:prstGeom prst="rect">
            <a:avLst/>
          </a:prstGeom>
          <a:noFill/>
          <a:ln w="9525">
            <a:noFill/>
            <a:miter lim="800000"/>
            <a:headEnd/>
            <a:tailEnd/>
          </a:ln>
        </p:spPr>
        <p:txBody>
          <a:bodyPr wrap="square">
            <a:prstTxWarp prst="textNoShape">
              <a:avLst/>
            </a:prstTxWarp>
            <a:spAutoFit/>
          </a:bodyPr>
          <a:lstStyle/>
          <a:p>
            <a:r>
              <a:rPr lang="en-US" dirty="0"/>
              <a:t>Current experimental bound is </a:t>
            </a:r>
          </a:p>
          <a:p>
            <a:r>
              <a:rPr lang="en-US" dirty="0"/>
              <a:t>O(10-100) </a:t>
            </a:r>
            <a:r>
              <a:rPr lang="en-US" dirty="0" err="1"/>
              <a:t>TeV</a:t>
            </a:r>
            <a:r>
              <a:rPr lang="en-US" dirty="0"/>
              <a:t> depending on</a:t>
            </a:r>
            <a:r>
              <a:rPr lang="en-US" dirty="0" smtClean="0"/>
              <a:t> NP coupling</a:t>
            </a:r>
            <a:r>
              <a:rPr lang="en-US" dirty="0"/>
              <a:t>.</a:t>
            </a:r>
          </a:p>
          <a:p>
            <a:r>
              <a:rPr lang="en-US" dirty="0"/>
              <a:t>Thus if the LHC finds NP at O(1 </a:t>
            </a:r>
            <a:r>
              <a:rPr lang="en-US" dirty="0" err="1"/>
              <a:t>TeV</a:t>
            </a:r>
            <a:r>
              <a:rPr lang="en-US" dirty="0"/>
              <a:t>) it</a:t>
            </a:r>
          </a:p>
          <a:p>
            <a:r>
              <a:rPr lang="en-US" i="1" dirty="0"/>
              <a:t>must</a:t>
            </a:r>
            <a:r>
              <a:rPr lang="en-US" dirty="0"/>
              <a:t> have a non-trivial flavor structure. </a:t>
            </a:r>
          </a:p>
        </p:txBody>
      </p:sp>
      <p:sp>
        <p:nvSpPr>
          <p:cNvPr id="24583" name="TextBox 7"/>
          <p:cNvSpPr txBox="1">
            <a:spLocks noChangeArrowheads="1"/>
          </p:cNvSpPr>
          <p:nvPr/>
        </p:nvSpPr>
        <p:spPr bwMode="auto">
          <a:xfrm>
            <a:off x="790541" y="4062877"/>
            <a:ext cx="4038600" cy="1200329"/>
          </a:xfrm>
          <a:prstGeom prst="rect">
            <a:avLst/>
          </a:prstGeom>
          <a:noFill/>
          <a:ln w="9525">
            <a:noFill/>
            <a:miter lim="800000"/>
            <a:headEnd/>
            <a:tailEnd/>
          </a:ln>
        </p:spPr>
        <p:txBody>
          <a:bodyPr>
            <a:prstTxWarp prst="textNoShape">
              <a:avLst/>
            </a:prstTxWarp>
            <a:spAutoFit/>
          </a:bodyPr>
          <a:lstStyle/>
          <a:p>
            <a:r>
              <a:rPr lang="en-US" dirty="0"/>
              <a:t>Even if no new</a:t>
            </a:r>
            <a:r>
              <a:rPr lang="en-US" dirty="0" smtClean="0"/>
              <a:t> particles </a:t>
            </a:r>
            <a:r>
              <a:rPr lang="en-US" dirty="0"/>
              <a:t>are found at the LHC, current SM couplings provide sensitivity to new particles at a SFF. </a:t>
            </a:r>
          </a:p>
        </p:txBody>
      </p:sp>
      <p:sp>
        <p:nvSpPr>
          <p:cNvPr id="24585" name="TextBox 11"/>
          <p:cNvSpPr txBox="1">
            <a:spLocks noChangeArrowheads="1"/>
          </p:cNvSpPr>
          <p:nvPr/>
        </p:nvSpPr>
        <p:spPr bwMode="auto">
          <a:xfrm>
            <a:off x="533400" y="304800"/>
            <a:ext cx="4876800" cy="523220"/>
          </a:xfrm>
          <a:prstGeom prst="rect">
            <a:avLst/>
          </a:prstGeom>
          <a:noFill/>
          <a:ln w="9525">
            <a:noFill/>
            <a:miter lim="800000"/>
            <a:headEnd/>
            <a:tailEnd/>
          </a:ln>
        </p:spPr>
        <p:txBody>
          <a:bodyPr wrap="square">
            <a:prstTxWarp prst="textNoShape">
              <a:avLst/>
            </a:prstTxWarp>
            <a:spAutoFit/>
          </a:bodyPr>
          <a:lstStyle/>
          <a:p>
            <a:r>
              <a:rPr lang="en-US" sz="2800" i="1" dirty="0">
                <a:solidFill>
                  <a:srgbClr val="FF0000"/>
                </a:solidFill>
              </a:rPr>
              <a:t>Why</a:t>
            </a:r>
            <a:r>
              <a:rPr lang="en-US" sz="2800" i="1" dirty="0" smtClean="0">
                <a:solidFill>
                  <a:srgbClr val="FF0000"/>
                </a:solidFill>
              </a:rPr>
              <a:t> the SFF is </a:t>
            </a:r>
            <a:r>
              <a:rPr lang="en-US" sz="2800" i="1" dirty="0">
                <a:solidFill>
                  <a:srgbClr val="FF0000"/>
                </a:solidFill>
              </a:rPr>
              <a:t>so important.</a:t>
            </a:r>
          </a:p>
        </p:txBody>
      </p:sp>
      <p:sp>
        <p:nvSpPr>
          <p:cNvPr id="24586" name="TextBox 12"/>
          <p:cNvSpPr txBox="1">
            <a:spLocks noChangeArrowheads="1"/>
          </p:cNvSpPr>
          <p:nvPr/>
        </p:nvSpPr>
        <p:spPr bwMode="auto">
          <a:xfrm>
            <a:off x="776270" y="5534359"/>
            <a:ext cx="4343400" cy="923330"/>
          </a:xfrm>
          <a:prstGeom prst="rect">
            <a:avLst/>
          </a:prstGeom>
          <a:noFill/>
          <a:ln w="9525">
            <a:noFill/>
            <a:miter lim="800000"/>
            <a:headEnd/>
            <a:tailEnd/>
          </a:ln>
        </p:spPr>
        <p:txBody>
          <a:bodyPr>
            <a:prstTxWarp prst="textNoShape">
              <a:avLst/>
            </a:prstTxWarp>
            <a:spAutoFit/>
          </a:bodyPr>
          <a:lstStyle/>
          <a:p>
            <a:r>
              <a:rPr lang="en-US" dirty="0"/>
              <a:t>There must be new sources of CPV to explain the </a:t>
            </a:r>
            <a:r>
              <a:rPr lang="en-US" dirty="0" smtClean="0"/>
              <a:t>BAU </a:t>
            </a:r>
            <a:r>
              <a:rPr lang="en-US" i="1" dirty="0" smtClean="0"/>
              <a:t>(Baryon Asymmetry of the Universe)</a:t>
            </a:r>
            <a:endParaRPr lang="en-US" i="1" dirty="0"/>
          </a:p>
        </p:txBody>
      </p:sp>
      <p:pic>
        <p:nvPicPr>
          <p:cNvPr id="11" name="Picture 10"/>
          <p:cNvPicPr>
            <a:picLocks noChangeAspect="1" noChangeArrowheads="1"/>
          </p:cNvPicPr>
          <p:nvPr/>
        </p:nvPicPr>
        <p:blipFill>
          <a:blip r:embed="rId2"/>
          <a:srcRect/>
          <a:stretch>
            <a:fillRect/>
          </a:stretch>
        </p:blipFill>
        <p:spPr bwMode="auto">
          <a:xfrm>
            <a:off x="5486400" y="4114800"/>
            <a:ext cx="3381023" cy="2504814"/>
          </a:xfrm>
          <a:prstGeom prst="rect">
            <a:avLst/>
          </a:prstGeom>
          <a:noFill/>
          <a:ln w="19050">
            <a:noFill/>
            <a:miter lim="800000"/>
            <a:headEnd/>
            <a:tailEnd/>
          </a:ln>
        </p:spPr>
      </p:pic>
      <p:pic>
        <p:nvPicPr>
          <p:cNvPr id="12" name="Picture 11"/>
          <p:cNvPicPr>
            <a:picLocks noChangeAspect="1"/>
          </p:cNvPicPr>
          <p:nvPr/>
        </p:nvPicPr>
        <p:blipFill>
          <a:blip r:embed="rId3"/>
          <a:stretch>
            <a:fillRect/>
          </a:stretch>
        </p:blipFill>
        <p:spPr>
          <a:xfrm>
            <a:off x="5334000" y="152400"/>
            <a:ext cx="3464560" cy="3165475"/>
          </a:xfrm>
          <a:prstGeom prst="rect">
            <a:avLst/>
          </a:prstGeom>
        </p:spPr>
      </p:pic>
      <p:sp>
        <p:nvSpPr>
          <p:cNvPr id="13" name="TextBox 12"/>
          <p:cNvSpPr txBox="1"/>
          <p:nvPr/>
        </p:nvSpPr>
        <p:spPr>
          <a:xfrm>
            <a:off x="6553200" y="3048000"/>
            <a:ext cx="1447800" cy="381000"/>
          </a:xfrm>
          <a:prstGeom prst="rect">
            <a:avLst/>
          </a:prstGeom>
          <a:noFill/>
        </p:spPr>
        <p:txBody>
          <a:bodyPr wrap="square" rtlCol="0">
            <a:spAutoFit/>
          </a:bodyPr>
          <a:lstStyle/>
          <a:p>
            <a:r>
              <a:rPr lang="en-US" dirty="0" smtClean="0"/>
              <a:t>Coupling</a:t>
            </a:r>
            <a:endParaRPr lang="en-US" dirty="0"/>
          </a:p>
        </p:txBody>
      </p:sp>
      <p:sp>
        <p:nvSpPr>
          <p:cNvPr id="14" name="Slide Number Placeholder 13"/>
          <p:cNvSpPr>
            <a:spLocks noGrp="1"/>
          </p:cNvSpPr>
          <p:nvPr>
            <p:ph type="sldNum" sz="quarter" idx="11"/>
          </p:nvPr>
        </p:nvSpPr>
        <p:spPr/>
        <p:txBody>
          <a:bodyPr/>
          <a:lstStyle/>
          <a:p>
            <a:pPr>
              <a:defRPr/>
            </a:pPr>
            <a:fld id="{A900AE0D-ACA8-8A46-9BDC-9A47C6CCCDB6}" type="slidenum">
              <a:rPr lang="en-US" smtClean="0"/>
              <a:pPr>
                <a:defRPr/>
              </a:pPr>
              <a:t>10</a:t>
            </a:fld>
            <a:endParaRPr lang="en-US"/>
          </a:p>
        </p:txBody>
      </p:sp>
    </p:spTree>
    <p:extLst>
      <p:ext uri="{BB962C8B-B14F-4D97-AF65-F5344CB8AC3E}">
        <p14:creationId xmlns:p14="http://schemas.microsoft.com/office/powerpoint/2010/main" val="42134202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8800" y="618720"/>
            <a:ext cx="5191760" cy="6085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 name="TextBox 2"/>
          <p:cNvSpPr txBox="1"/>
          <p:nvPr/>
        </p:nvSpPr>
        <p:spPr>
          <a:xfrm>
            <a:off x="542096" y="185875"/>
            <a:ext cx="8601904" cy="461665"/>
          </a:xfrm>
          <a:prstGeom prst="rect">
            <a:avLst/>
          </a:prstGeom>
          <a:noFill/>
        </p:spPr>
        <p:txBody>
          <a:bodyPr wrap="square" rtlCol="0">
            <a:spAutoFit/>
          </a:bodyPr>
          <a:lstStyle/>
          <a:p>
            <a:r>
              <a:rPr lang="en-US" sz="2400" dirty="0" smtClean="0"/>
              <a:t>Complementarity of  Belle II SFF physics reach and </a:t>
            </a:r>
            <a:r>
              <a:rPr lang="en-US" sz="2400" dirty="0" err="1" smtClean="0"/>
              <a:t>LHCb</a:t>
            </a:r>
            <a:r>
              <a:rPr lang="en-US" sz="2400" dirty="0" smtClean="0"/>
              <a:t> upgrade</a:t>
            </a:r>
            <a:endParaRPr lang="en-US" sz="2400" dirty="0"/>
          </a:p>
        </p:txBody>
      </p:sp>
      <p:sp>
        <p:nvSpPr>
          <p:cNvPr id="4" name="TextBox 3"/>
          <p:cNvSpPr txBox="1"/>
          <p:nvPr/>
        </p:nvSpPr>
        <p:spPr>
          <a:xfrm>
            <a:off x="245001" y="1982663"/>
            <a:ext cx="2495049" cy="1200329"/>
          </a:xfrm>
          <a:prstGeom prst="rect">
            <a:avLst/>
          </a:prstGeom>
          <a:noFill/>
        </p:spPr>
        <p:txBody>
          <a:bodyPr wrap="square" rtlCol="0">
            <a:spAutoFit/>
          </a:bodyPr>
          <a:lstStyle/>
          <a:p>
            <a:r>
              <a:rPr lang="en-US" dirty="0" smtClean="0"/>
              <a:t>Hard to reduce this table of diverse physics capabilities to a simple and memorable message.</a:t>
            </a:r>
            <a:endParaRPr lang="en-US" dirty="0"/>
          </a:p>
        </p:txBody>
      </p:sp>
      <p:sp>
        <p:nvSpPr>
          <p:cNvPr id="5" name="TextBox 4"/>
          <p:cNvSpPr txBox="1"/>
          <p:nvPr/>
        </p:nvSpPr>
        <p:spPr>
          <a:xfrm>
            <a:off x="245000" y="6335228"/>
            <a:ext cx="2186687" cy="369332"/>
          </a:xfrm>
          <a:prstGeom prst="rect">
            <a:avLst/>
          </a:prstGeom>
          <a:noFill/>
        </p:spPr>
        <p:txBody>
          <a:bodyPr wrap="square" rtlCol="0">
            <a:spAutoFit/>
          </a:bodyPr>
          <a:lstStyle/>
          <a:p>
            <a:r>
              <a:rPr lang="en-US" dirty="0" smtClean="0"/>
              <a:t>Slide from B. </a:t>
            </a:r>
            <a:r>
              <a:rPr lang="en-US" dirty="0" err="1" smtClean="0"/>
              <a:t>Golob</a:t>
            </a:r>
            <a:endParaRPr lang="en-US" dirty="0"/>
          </a:p>
        </p:txBody>
      </p:sp>
      <p:sp>
        <p:nvSpPr>
          <p:cNvPr id="6" name="Slide Number Placeholder 5"/>
          <p:cNvSpPr>
            <a:spLocks noGrp="1"/>
          </p:cNvSpPr>
          <p:nvPr>
            <p:ph type="sldNum" sz="quarter" idx="12"/>
          </p:nvPr>
        </p:nvSpPr>
        <p:spPr/>
        <p:txBody>
          <a:bodyPr/>
          <a:lstStyle/>
          <a:p>
            <a:fld id="{2066355A-084C-D24E-9AD2-7E4FC41EA627}" type="slidenum">
              <a:rPr lang="en-US" smtClean="0"/>
              <a:t>11</a:t>
            </a:fld>
            <a:endParaRPr lang="en-US"/>
          </a:p>
        </p:txBody>
      </p:sp>
    </p:spTree>
    <p:extLst>
      <p:ext uri="{BB962C8B-B14F-4D97-AF65-F5344CB8AC3E}">
        <p14:creationId xmlns:p14="http://schemas.microsoft.com/office/powerpoint/2010/main" val="362276659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831518" y="15528"/>
            <a:ext cx="2057400" cy="3175000"/>
          </a:xfrm>
          <a:prstGeom prst="rect">
            <a:avLst/>
          </a:prstGeom>
        </p:spPr>
      </p:pic>
      <p:sp>
        <p:nvSpPr>
          <p:cNvPr id="5" name="TextBox 4"/>
          <p:cNvSpPr txBox="1"/>
          <p:nvPr/>
        </p:nvSpPr>
        <p:spPr>
          <a:xfrm>
            <a:off x="985609" y="425698"/>
            <a:ext cx="4847849" cy="1384995"/>
          </a:xfrm>
          <a:prstGeom prst="rect">
            <a:avLst/>
          </a:prstGeom>
          <a:noFill/>
        </p:spPr>
        <p:txBody>
          <a:bodyPr wrap="square" rtlCol="0">
            <a:spAutoFit/>
          </a:bodyPr>
          <a:lstStyle/>
          <a:p>
            <a:r>
              <a:rPr lang="en-US" sz="2800" dirty="0" smtClean="0"/>
              <a:t>The Higgs boson is now established by experimental results</a:t>
            </a:r>
            <a:r>
              <a:rPr lang="en-US" sz="2800" dirty="0"/>
              <a:t> </a:t>
            </a:r>
            <a:r>
              <a:rPr lang="en-US" sz="2800" dirty="0" smtClean="0"/>
              <a:t>from ATLAS and CMS.</a:t>
            </a:r>
            <a:endParaRPr lang="en-US" sz="2800" dirty="0"/>
          </a:p>
        </p:txBody>
      </p:sp>
      <p:sp>
        <p:nvSpPr>
          <p:cNvPr id="6" name="TextBox 5"/>
          <p:cNvSpPr txBox="1"/>
          <p:nvPr/>
        </p:nvSpPr>
        <p:spPr>
          <a:xfrm>
            <a:off x="722059" y="3013501"/>
            <a:ext cx="4755627" cy="954107"/>
          </a:xfrm>
          <a:prstGeom prst="rect">
            <a:avLst/>
          </a:prstGeom>
          <a:noFill/>
        </p:spPr>
        <p:txBody>
          <a:bodyPr wrap="square" rtlCol="0">
            <a:spAutoFit/>
          </a:bodyPr>
          <a:lstStyle/>
          <a:p>
            <a:r>
              <a:rPr lang="en-US" sz="2800" dirty="0" smtClean="0"/>
              <a:t>Does the GP have a “brother”  i.e. the charged Higgs ?</a:t>
            </a:r>
            <a:endParaRPr lang="en-US" sz="2800" dirty="0"/>
          </a:p>
        </p:txBody>
      </p:sp>
      <p:sp>
        <p:nvSpPr>
          <p:cNvPr id="7" name="TextBox 6"/>
          <p:cNvSpPr txBox="1"/>
          <p:nvPr/>
        </p:nvSpPr>
        <p:spPr>
          <a:xfrm>
            <a:off x="357916" y="5879129"/>
            <a:ext cx="8786084" cy="830997"/>
          </a:xfrm>
          <a:prstGeom prst="rect">
            <a:avLst/>
          </a:prstGeom>
          <a:noFill/>
        </p:spPr>
        <p:txBody>
          <a:bodyPr wrap="square" rtlCol="0">
            <a:spAutoFit/>
          </a:bodyPr>
          <a:lstStyle/>
          <a:p>
            <a:r>
              <a:rPr lang="en-US" sz="2400" dirty="0" smtClean="0"/>
              <a:t>Measurements at a “Super B factory” and direct searches at hadron colliders take complementary approaches to this important question.</a:t>
            </a:r>
            <a:endParaRPr lang="en-US" sz="2400" dirty="0"/>
          </a:p>
        </p:txBody>
      </p:sp>
      <p:pic>
        <p:nvPicPr>
          <p:cNvPr id="8" name="Picture 7"/>
          <p:cNvPicPr>
            <a:picLocks noChangeAspect="1"/>
          </p:cNvPicPr>
          <p:nvPr/>
        </p:nvPicPr>
        <p:blipFill>
          <a:blip r:embed="rId4"/>
          <a:stretch>
            <a:fillRect/>
          </a:stretch>
        </p:blipFill>
        <p:spPr>
          <a:xfrm>
            <a:off x="5477686" y="3013501"/>
            <a:ext cx="2946400" cy="2889250"/>
          </a:xfrm>
          <a:prstGeom prst="rect">
            <a:avLst/>
          </a:prstGeom>
        </p:spPr>
      </p:pic>
      <p:sp>
        <p:nvSpPr>
          <p:cNvPr id="2" name="Rectangle 1"/>
          <p:cNvSpPr/>
          <p:nvPr/>
        </p:nvSpPr>
        <p:spPr>
          <a:xfrm>
            <a:off x="5569908" y="1810693"/>
            <a:ext cx="261610" cy="461665"/>
          </a:xfrm>
          <a:prstGeom prst="rect">
            <a:avLst/>
          </a:prstGeom>
        </p:spPr>
        <p:txBody>
          <a:bodyPr wrap="none">
            <a:spAutoFit/>
          </a:bodyPr>
          <a:lstStyle/>
          <a:p>
            <a:pPr lvl="0"/>
            <a:r>
              <a:rPr lang="en-US" sz="2400" dirty="0" smtClean="0">
                <a:solidFill>
                  <a:prstClr val="black"/>
                </a:solidFill>
              </a:rPr>
              <a:t>.</a:t>
            </a:r>
            <a:endParaRPr lang="en-US" sz="2400" dirty="0">
              <a:solidFill>
                <a:prstClr val="black"/>
              </a:solidFill>
            </a:endParaRPr>
          </a:p>
        </p:txBody>
      </p:sp>
      <p:sp>
        <p:nvSpPr>
          <p:cNvPr id="3" name="Slide Number Placeholder 2"/>
          <p:cNvSpPr>
            <a:spLocks noGrp="1"/>
          </p:cNvSpPr>
          <p:nvPr>
            <p:ph type="sldNum" sz="quarter" idx="12"/>
          </p:nvPr>
        </p:nvSpPr>
        <p:spPr/>
        <p:txBody>
          <a:bodyPr/>
          <a:lstStyle/>
          <a:p>
            <a:fld id="{2066355A-084C-D24E-9AD2-7E4FC41EA627}" type="slidenum">
              <a:rPr lang="en-US" smtClean="0"/>
              <a:t>12</a:t>
            </a:fld>
            <a:endParaRPr lang="en-US"/>
          </a:p>
        </p:txBody>
      </p:sp>
    </p:spTree>
    <p:extLst>
      <p:ext uri="{BB962C8B-B14F-4D97-AF65-F5344CB8AC3E}">
        <p14:creationId xmlns:p14="http://schemas.microsoft.com/office/powerpoint/2010/main" val="262348978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5" name="Picture 2"/>
          <p:cNvPicPr>
            <a:picLocks noChangeAspect="1" noChangeArrowheads="1"/>
          </p:cNvPicPr>
          <p:nvPr/>
        </p:nvPicPr>
        <p:blipFill>
          <a:blip r:embed="rId2"/>
          <a:srcRect/>
          <a:stretch>
            <a:fillRect/>
          </a:stretch>
        </p:blipFill>
        <p:spPr bwMode="auto">
          <a:xfrm>
            <a:off x="2971800" y="1371600"/>
            <a:ext cx="3921125" cy="2357438"/>
          </a:xfrm>
          <a:prstGeom prst="rect">
            <a:avLst/>
          </a:prstGeom>
          <a:noFill/>
          <a:ln w="9525">
            <a:noFill/>
            <a:miter lim="800000"/>
            <a:headEnd/>
            <a:tailEnd/>
          </a:ln>
        </p:spPr>
      </p:pic>
      <p:pic>
        <p:nvPicPr>
          <p:cNvPr id="38916" name="Picture 3"/>
          <p:cNvPicPr>
            <a:picLocks noChangeAspect="1" noChangeArrowheads="1"/>
          </p:cNvPicPr>
          <p:nvPr/>
        </p:nvPicPr>
        <p:blipFill>
          <a:blip r:embed="rId3"/>
          <a:srcRect/>
          <a:stretch>
            <a:fillRect/>
          </a:stretch>
        </p:blipFill>
        <p:spPr bwMode="auto">
          <a:xfrm>
            <a:off x="1219200" y="3886200"/>
            <a:ext cx="7138988" cy="952500"/>
          </a:xfrm>
          <a:prstGeom prst="rect">
            <a:avLst/>
          </a:prstGeom>
          <a:noFill/>
          <a:ln w="9525">
            <a:noFill/>
            <a:miter lim="800000"/>
            <a:headEnd/>
            <a:tailEnd/>
          </a:ln>
        </p:spPr>
      </p:pic>
      <p:sp>
        <p:nvSpPr>
          <p:cNvPr id="38917" name="AutoShape 5"/>
          <p:cNvSpPr>
            <a:spLocks noChangeArrowheads="1"/>
          </p:cNvSpPr>
          <p:nvPr/>
        </p:nvSpPr>
        <p:spPr bwMode="auto">
          <a:xfrm>
            <a:off x="7010400" y="4724400"/>
            <a:ext cx="152400" cy="685800"/>
          </a:xfrm>
          <a:prstGeom prst="upArrow">
            <a:avLst>
              <a:gd name="adj1" fmla="val 50000"/>
              <a:gd name="adj2" fmla="val 112500"/>
            </a:avLst>
          </a:prstGeom>
          <a:solidFill>
            <a:schemeClr val="accent1"/>
          </a:solidFill>
          <a:ln w="9525">
            <a:solidFill>
              <a:schemeClr val="tx1"/>
            </a:solidFill>
            <a:miter lim="800000"/>
            <a:headEnd/>
            <a:tailEnd/>
          </a:ln>
        </p:spPr>
        <p:txBody>
          <a:bodyPr vert="eaVert" wrap="none" anchor="ctr">
            <a:prstTxWarp prst="textNoShape">
              <a:avLst/>
            </a:prstTxWarp>
          </a:bodyPr>
          <a:lstStyle/>
          <a:p>
            <a:endParaRPr lang="en-US"/>
          </a:p>
        </p:txBody>
      </p:sp>
      <p:sp>
        <p:nvSpPr>
          <p:cNvPr id="147463" name="Text Box 7"/>
          <p:cNvSpPr txBox="1">
            <a:spLocks noChangeArrowheads="1"/>
          </p:cNvSpPr>
          <p:nvPr/>
        </p:nvSpPr>
        <p:spPr bwMode="auto">
          <a:xfrm>
            <a:off x="174134" y="2057400"/>
            <a:ext cx="2895600" cy="1384995"/>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2800" dirty="0"/>
              <a:t>Sensitivity to new physics </a:t>
            </a:r>
            <a:r>
              <a:rPr lang="en-US" sz="2800" dirty="0" smtClean="0"/>
              <a:t>from a </a:t>
            </a:r>
            <a:r>
              <a:rPr lang="en-US" sz="2800" i="1" u="sng" dirty="0"/>
              <a:t>charged Higgs</a:t>
            </a:r>
          </a:p>
        </p:txBody>
      </p:sp>
      <p:sp>
        <p:nvSpPr>
          <p:cNvPr id="38920" name="Text Box 8"/>
          <p:cNvSpPr txBox="1">
            <a:spLocks noChangeArrowheads="1"/>
          </p:cNvSpPr>
          <p:nvPr/>
        </p:nvSpPr>
        <p:spPr bwMode="auto">
          <a:xfrm>
            <a:off x="3962400" y="5638800"/>
            <a:ext cx="4953000" cy="641350"/>
          </a:xfrm>
          <a:prstGeom prst="rect">
            <a:avLst/>
          </a:prstGeom>
          <a:noFill/>
          <a:ln w="9525">
            <a:noFill/>
            <a:miter lim="800000"/>
            <a:headEnd/>
            <a:tailEnd/>
          </a:ln>
        </p:spPr>
        <p:txBody>
          <a:bodyPr>
            <a:prstTxWarp prst="textNoShape">
              <a:avLst/>
            </a:prstTxWarp>
            <a:spAutoFit/>
          </a:bodyPr>
          <a:lstStyle/>
          <a:p>
            <a:pPr>
              <a:spcBef>
                <a:spcPct val="50000"/>
              </a:spcBef>
            </a:pPr>
            <a:r>
              <a:rPr lang="en-US" i="1"/>
              <a:t>The B meson decay constant, determined by the B wavefunction at the origin</a:t>
            </a:r>
          </a:p>
        </p:txBody>
      </p:sp>
      <p:sp>
        <p:nvSpPr>
          <p:cNvPr id="38922" name="Text Box 13"/>
          <p:cNvSpPr txBox="1">
            <a:spLocks noChangeArrowheads="1"/>
          </p:cNvSpPr>
          <p:nvPr/>
        </p:nvSpPr>
        <p:spPr bwMode="auto">
          <a:xfrm>
            <a:off x="3276600" y="0"/>
            <a:ext cx="2590800" cy="641350"/>
          </a:xfrm>
          <a:prstGeom prst="rect">
            <a:avLst/>
          </a:prstGeom>
          <a:noFill/>
          <a:ln w="19050">
            <a:noFill/>
            <a:miter lim="800000"/>
            <a:headEnd/>
            <a:tailEnd/>
          </a:ln>
        </p:spPr>
        <p:txBody>
          <a:bodyPr>
            <a:prstTxWarp prst="textNoShape">
              <a:avLst/>
            </a:prstTxWarp>
            <a:spAutoFit/>
          </a:bodyPr>
          <a:lstStyle/>
          <a:p>
            <a:pPr>
              <a:spcBef>
                <a:spcPct val="50000"/>
              </a:spcBef>
            </a:pPr>
            <a:r>
              <a:rPr lang="en-US" sz="3600" b="1" i="1" dirty="0">
                <a:solidFill>
                  <a:schemeClr val="tx2"/>
                </a:solidFill>
                <a:latin typeface="Times New Roman" charset="0"/>
                <a:sym typeface="Symbol" charset="2"/>
              </a:rPr>
              <a:t>B</a:t>
            </a:r>
            <a:r>
              <a:rPr lang="en-US" sz="3600" b="1" i="1" baseline="30000" dirty="0">
                <a:solidFill>
                  <a:schemeClr val="tx2"/>
                </a:solidFill>
                <a:latin typeface="Times New Roman" charset="0"/>
                <a:sym typeface="Symbol" charset="2"/>
              </a:rPr>
              <a:t>+</a:t>
            </a:r>
            <a:r>
              <a:rPr lang="en-US" sz="3600" b="1" i="1" dirty="0">
                <a:solidFill>
                  <a:schemeClr val="tx2"/>
                </a:solidFill>
                <a:latin typeface="Times New Roman" charset="0"/>
                <a:sym typeface="Wingdings" charset="2"/>
              </a:rPr>
              <a:t></a:t>
            </a:r>
            <a:r>
              <a:rPr lang="en-US" sz="3600" b="1" i="1" dirty="0">
                <a:solidFill>
                  <a:schemeClr val="tx2"/>
                </a:solidFill>
                <a:latin typeface="Times New Roman" charset="0"/>
                <a:sym typeface="Symbol" charset="2"/>
              </a:rPr>
              <a:t> </a:t>
            </a:r>
            <a:r>
              <a:rPr lang="en-US" sz="3600" b="1" i="1" baseline="30000" dirty="0">
                <a:solidFill>
                  <a:schemeClr val="tx2"/>
                </a:solidFill>
                <a:latin typeface="Times New Roman" charset="0"/>
                <a:sym typeface="Symbol" charset="2"/>
              </a:rPr>
              <a:t>+ </a:t>
            </a:r>
            <a:r>
              <a:rPr lang="en-US" sz="3600" b="1" i="1" dirty="0">
                <a:solidFill>
                  <a:schemeClr val="tx2"/>
                </a:solidFill>
                <a:latin typeface="Times New Roman" charset="0"/>
                <a:sym typeface="Symbol" charset="2"/>
              </a:rPr>
              <a:t></a:t>
            </a:r>
            <a:r>
              <a:rPr lang="en-US" sz="3600" b="1" i="1" baseline="-25000" dirty="0">
                <a:solidFill>
                  <a:schemeClr val="tx2"/>
                </a:solidFill>
                <a:latin typeface="Times New Roman" charset="0"/>
                <a:sym typeface="Symbol" charset="2"/>
              </a:rPr>
              <a:t></a:t>
            </a:r>
            <a:endParaRPr lang="en-US" sz="3600" dirty="0">
              <a:solidFill>
                <a:schemeClr val="tx2"/>
              </a:solidFill>
              <a:latin typeface="Times New Roman" charset="0"/>
              <a:sym typeface="Symbol" charset="2"/>
            </a:endParaRPr>
          </a:p>
        </p:txBody>
      </p:sp>
      <p:sp>
        <p:nvSpPr>
          <p:cNvPr id="38923" name="Text Box 14"/>
          <p:cNvSpPr txBox="1">
            <a:spLocks noChangeArrowheads="1"/>
          </p:cNvSpPr>
          <p:nvPr/>
        </p:nvSpPr>
        <p:spPr bwMode="auto">
          <a:xfrm>
            <a:off x="2286000" y="685800"/>
            <a:ext cx="4800600" cy="457200"/>
          </a:xfrm>
          <a:prstGeom prst="rect">
            <a:avLst/>
          </a:prstGeom>
          <a:noFill/>
          <a:ln w="19050">
            <a:noFill/>
            <a:miter lim="800000"/>
            <a:headEnd/>
            <a:tailEnd/>
          </a:ln>
        </p:spPr>
        <p:txBody>
          <a:bodyPr>
            <a:prstTxWarp prst="textNoShape">
              <a:avLst/>
            </a:prstTxWarp>
            <a:spAutoFit/>
          </a:bodyPr>
          <a:lstStyle/>
          <a:p>
            <a:pPr>
              <a:spcBef>
                <a:spcPct val="50000"/>
              </a:spcBef>
            </a:pPr>
            <a:r>
              <a:rPr lang="en-US" sz="2400">
                <a:latin typeface="Times New Roman" charset="0"/>
              </a:rPr>
              <a:t>(Decays with </a:t>
            </a:r>
            <a:r>
              <a:rPr lang="en-US" sz="2400" i="1">
                <a:latin typeface="Times New Roman" charset="0"/>
              </a:rPr>
              <a:t>Large</a:t>
            </a:r>
            <a:r>
              <a:rPr lang="en-US" sz="2400">
                <a:latin typeface="Times New Roman" charset="0"/>
              </a:rPr>
              <a:t> Missing Energy)</a:t>
            </a:r>
          </a:p>
        </p:txBody>
      </p:sp>
      <p:sp>
        <p:nvSpPr>
          <p:cNvPr id="13" name="TextBox 12"/>
          <p:cNvSpPr txBox="1"/>
          <p:nvPr/>
        </p:nvSpPr>
        <p:spPr>
          <a:xfrm>
            <a:off x="4441490" y="6327654"/>
            <a:ext cx="4267200" cy="369332"/>
          </a:xfrm>
          <a:prstGeom prst="rect">
            <a:avLst/>
          </a:prstGeom>
          <a:noFill/>
        </p:spPr>
        <p:txBody>
          <a:bodyPr wrap="square" rtlCol="0">
            <a:spAutoFit/>
          </a:bodyPr>
          <a:lstStyle/>
          <a:p>
            <a:r>
              <a:rPr lang="en-US" dirty="0" smtClean="0"/>
              <a:t>(|</a:t>
            </a:r>
            <a:r>
              <a:rPr lang="en-US" dirty="0" err="1" smtClean="0"/>
              <a:t>V</a:t>
            </a:r>
            <a:r>
              <a:rPr lang="en-US" baseline="-25000" dirty="0" err="1" smtClean="0"/>
              <a:t>ub</a:t>
            </a:r>
            <a:r>
              <a:rPr lang="en-US" dirty="0" smtClean="0"/>
              <a:t>| taken from </a:t>
            </a:r>
            <a:r>
              <a:rPr lang="en-US" dirty="0" err="1" smtClean="0"/>
              <a:t>indep</a:t>
            </a:r>
            <a:r>
              <a:rPr lang="en-US" dirty="0" smtClean="0"/>
              <a:t>. measurements.)</a:t>
            </a:r>
            <a:endParaRPr lang="en-US" dirty="0"/>
          </a:p>
        </p:txBody>
      </p:sp>
      <p:sp>
        <p:nvSpPr>
          <p:cNvPr id="11" name="Slide Number Placeholder 10"/>
          <p:cNvSpPr>
            <a:spLocks noGrp="1"/>
          </p:cNvSpPr>
          <p:nvPr>
            <p:ph type="sldNum" sz="quarter" idx="11"/>
          </p:nvPr>
        </p:nvSpPr>
        <p:spPr/>
        <p:txBody>
          <a:bodyPr/>
          <a:lstStyle/>
          <a:p>
            <a:pPr>
              <a:defRPr/>
            </a:pPr>
            <a:fld id="{21AAEA1D-3FCA-F044-81CE-B3AB8897DC21}" type="slidenum">
              <a:rPr lang="en-US" smtClean="0"/>
              <a:pPr>
                <a:defRPr/>
              </a:pPr>
              <a:t>13</a:t>
            </a:fld>
            <a:endParaRPr lang="en-US"/>
          </a:p>
        </p:txBody>
      </p:sp>
      <p:pic>
        <p:nvPicPr>
          <p:cNvPr id="2" name="Picture 1"/>
          <p:cNvPicPr>
            <a:picLocks noChangeAspect="1"/>
          </p:cNvPicPr>
          <p:nvPr/>
        </p:nvPicPr>
        <p:blipFill>
          <a:blip r:embed="rId4"/>
          <a:stretch>
            <a:fillRect/>
          </a:stretch>
        </p:blipFill>
        <p:spPr>
          <a:xfrm>
            <a:off x="282598" y="4724400"/>
            <a:ext cx="4686300" cy="977900"/>
          </a:xfrm>
          <a:prstGeom prst="rect">
            <a:avLst/>
          </a:prstGeom>
        </p:spPr>
      </p:pic>
    </p:spTree>
    <p:extLst>
      <p:ext uri="{BB962C8B-B14F-4D97-AF65-F5344CB8AC3E}">
        <p14:creationId xmlns:p14="http://schemas.microsoft.com/office/powerpoint/2010/main" val="104226277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74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6" y="316933"/>
            <a:ext cx="8557084" cy="1143000"/>
          </a:xfrm>
        </p:spPr>
        <p:txBody>
          <a:bodyPr>
            <a:normAutofit fontScale="90000"/>
          </a:bodyPr>
          <a:lstStyle/>
          <a:p>
            <a:r>
              <a:rPr lang="en-US" dirty="0" smtClean="0"/>
              <a:t>Consumer’s guide to charged Higgs</a:t>
            </a:r>
            <a:endParaRPr lang="en-US" dirty="0"/>
          </a:p>
        </p:txBody>
      </p:sp>
      <p:sp>
        <p:nvSpPr>
          <p:cNvPr id="3" name="Content Placeholder 2"/>
          <p:cNvSpPr>
            <a:spLocks noGrp="1"/>
          </p:cNvSpPr>
          <p:nvPr>
            <p:ph idx="1"/>
          </p:nvPr>
        </p:nvSpPr>
        <p:spPr/>
        <p:txBody>
          <a:bodyPr/>
          <a:lstStyle/>
          <a:p>
            <a:r>
              <a:rPr lang="en-US" i="1" u="sng" dirty="0" smtClean="0"/>
              <a:t>Higgs doublet of type I </a:t>
            </a:r>
            <a:r>
              <a:rPr lang="en-US" dirty="0" smtClean="0"/>
              <a:t>(couples with equal strength to upper and lower generations)</a:t>
            </a:r>
          </a:p>
          <a:p>
            <a:r>
              <a:rPr lang="en-US" i="1" u="sng" dirty="0" smtClean="0"/>
              <a:t>Higgs doublet of type II </a:t>
            </a:r>
            <a:r>
              <a:rPr lang="en-US" dirty="0" smtClean="0"/>
              <a:t>(couples with different strength to u and d-type quarks, tan(β) = v</a:t>
            </a:r>
            <a:r>
              <a:rPr lang="en-US" baseline="-25000" dirty="0" smtClean="0"/>
              <a:t>u</a:t>
            </a:r>
            <a:r>
              <a:rPr lang="en-US" dirty="0" smtClean="0"/>
              <a:t>/</a:t>
            </a:r>
            <a:r>
              <a:rPr lang="en-US" dirty="0" err="1" smtClean="0"/>
              <a:t>v</a:t>
            </a:r>
            <a:r>
              <a:rPr lang="en-US" baseline="-25000" dirty="0" err="1" smtClean="0"/>
              <a:t>d</a:t>
            </a:r>
            <a:r>
              <a:rPr lang="en-US" dirty="0"/>
              <a:t> </a:t>
            </a:r>
            <a:r>
              <a:rPr lang="en-US" dirty="0" smtClean="0"/>
              <a:t>(</a:t>
            </a:r>
            <a:r>
              <a:rPr lang="en-US" u="sng" dirty="0" smtClean="0"/>
              <a:t>favored NP scenario </a:t>
            </a:r>
            <a:r>
              <a:rPr lang="en-US" dirty="0" smtClean="0"/>
              <a:t>e.g. MSSM)</a:t>
            </a:r>
          </a:p>
          <a:p>
            <a:r>
              <a:rPr lang="en-US" i="1" u="sng" dirty="0" smtClean="0"/>
              <a:t>Higgs doublet of type III </a:t>
            </a:r>
            <a:r>
              <a:rPr lang="en-US" dirty="0" smtClean="0"/>
              <a:t>(not type I or type II; anything goes)</a:t>
            </a:r>
          </a:p>
        </p:txBody>
      </p:sp>
      <p:sp>
        <p:nvSpPr>
          <p:cNvPr id="5" name="Frame 4"/>
          <p:cNvSpPr/>
          <p:nvPr/>
        </p:nvSpPr>
        <p:spPr>
          <a:xfrm>
            <a:off x="129716" y="2571267"/>
            <a:ext cx="9014284" cy="1792224"/>
          </a:xfrm>
          <a:prstGeom prst="frame">
            <a:avLst/>
          </a:prstGeom>
          <a:solidFill>
            <a:schemeClr val="tx1"/>
          </a:solidFill>
          <a:ln>
            <a:solidFill>
              <a:schemeClr val="tx1"/>
            </a:solidFill>
          </a:ln>
          <a:effectLst>
            <a:innerShdw blurRad="53975" dist="50800" dir="135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 name="Slide Number Placeholder 3"/>
          <p:cNvSpPr>
            <a:spLocks noGrp="1"/>
          </p:cNvSpPr>
          <p:nvPr>
            <p:ph type="sldNum" sz="quarter" idx="12"/>
          </p:nvPr>
        </p:nvSpPr>
        <p:spPr/>
        <p:txBody>
          <a:bodyPr/>
          <a:lstStyle/>
          <a:p>
            <a:fld id="{2066355A-084C-D24E-9AD2-7E4FC41EA627}" type="slidenum">
              <a:rPr lang="en-US" smtClean="0"/>
              <a:t>14</a:t>
            </a:fld>
            <a:endParaRPr lang="en-US"/>
          </a:p>
        </p:txBody>
      </p:sp>
    </p:spTree>
    <p:extLst>
      <p:ext uri="{BB962C8B-B14F-4D97-AF65-F5344CB8AC3E}">
        <p14:creationId xmlns:p14="http://schemas.microsoft.com/office/powerpoint/2010/main" val="254470395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304800" y="381000"/>
            <a:ext cx="8534400" cy="639763"/>
          </a:xfrm>
        </p:spPr>
        <p:txBody>
          <a:bodyPr>
            <a:normAutofit fontScale="90000"/>
          </a:bodyPr>
          <a:lstStyle/>
          <a:p>
            <a:pPr eaLnBrk="1" hangingPunct="1"/>
            <a:r>
              <a:rPr lang="en-US" sz="4000" i="1" dirty="0">
                <a:latin typeface="Times New Roman" charset="0"/>
              </a:rPr>
              <a:t>Why measuring </a:t>
            </a:r>
            <a:r>
              <a:rPr lang="en-US" sz="4000" b="1" i="1" dirty="0" smtClean="0">
                <a:latin typeface="Symbol" charset="2"/>
              </a:rPr>
              <a:t>B</a:t>
            </a:r>
            <a:r>
              <a:rPr lang="en-US" sz="4000" b="1" i="1" dirty="0" smtClean="0">
                <a:latin typeface="Symbol" charset="2"/>
                <a:sym typeface="Wingdings" charset="2"/>
              </a:rPr>
              <a:t>-&gt;</a:t>
            </a:r>
            <a:r>
              <a:rPr lang="en-US" sz="4000" b="1" i="1" dirty="0" smtClean="0">
                <a:latin typeface="Symbol" charset="2"/>
                <a:sym typeface="Symbol" charset="2"/>
              </a:rPr>
              <a:t></a:t>
            </a:r>
            <a:r>
              <a:rPr lang="el-GR" sz="4000" b="1" i="1" dirty="0">
                <a:latin typeface="SimSun" pitchFamily="2" charset="-122"/>
                <a:ea typeface="SimSun" pitchFamily="2" charset="-122"/>
                <a:cs typeface="SimSun" pitchFamily="2" charset="-122"/>
                <a:sym typeface="Symbol" charset="2"/>
              </a:rPr>
              <a:t>ν</a:t>
            </a:r>
            <a:r>
              <a:rPr lang="en-US" sz="4000" b="1" i="1" dirty="0">
                <a:latin typeface="Symbol" charset="2"/>
                <a:sym typeface="Wingdings" charset="2"/>
              </a:rPr>
              <a:t> </a:t>
            </a:r>
            <a:r>
              <a:rPr lang="en-US" sz="4000" i="1" dirty="0">
                <a:latin typeface="Times New Roman" charset="0"/>
                <a:ea typeface="SimSun" pitchFamily="2" charset="-122"/>
                <a:cs typeface="SimSun" pitchFamily="2" charset="-122"/>
                <a:sym typeface="Symbol" charset="2"/>
              </a:rPr>
              <a:t>is non-trivial</a:t>
            </a:r>
            <a:r>
              <a:rPr lang="en-US" sz="4000" dirty="0">
                <a:latin typeface="SimSun" pitchFamily="2" charset="-122"/>
                <a:ea typeface="SimSun" pitchFamily="2" charset="-122"/>
                <a:cs typeface="SimSun" pitchFamily="2" charset="-122"/>
                <a:sym typeface="Symbol" charset="2"/>
              </a:rPr>
              <a:t> </a:t>
            </a:r>
            <a:endParaRPr lang="el-GR" sz="4000" baseline="-25000" dirty="0">
              <a:latin typeface="SimSun" pitchFamily="2" charset="-122"/>
              <a:ea typeface="SimSun" pitchFamily="2" charset="-122"/>
              <a:cs typeface="SimSun" pitchFamily="2" charset="-122"/>
              <a:sym typeface="Symbol" charset="2"/>
            </a:endParaRPr>
          </a:p>
        </p:txBody>
      </p:sp>
      <p:grpSp>
        <p:nvGrpSpPr>
          <p:cNvPr id="39939" name="Group 3"/>
          <p:cNvGrpSpPr>
            <a:grpSpLocks/>
          </p:cNvGrpSpPr>
          <p:nvPr/>
        </p:nvGrpSpPr>
        <p:grpSpPr bwMode="auto">
          <a:xfrm>
            <a:off x="1524000" y="1524000"/>
            <a:ext cx="5105400" cy="3357563"/>
            <a:chOff x="2352" y="576"/>
            <a:chExt cx="3216" cy="1760"/>
          </a:xfrm>
        </p:grpSpPr>
        <p:sp>
          <p:nvSpPr>
            <p:cNvPr id="39943" name="Line 4"/>
            <p:cNvSpPr>
              <a:spLocks noChangeShapeType="1"/>
            </p:cNvSpPr>
            <p:nvPr/>
          </p:nvSpPr>
          <p:spPr bwMode="auto">
            <a:xfrm flipH="1" flipV="1">
              <a:off x="3028" y="684"/>
              <a:ext cx="168" cy="366"/>
            </a:xfrm>
            <a:prstGeom prst="line">
              <a:avLst/>
            </a:prstGeom>
            <a:noFill/>
            <a:ln w="9525">
              <a:solidFill>
                <a:srgbClr val="3333FF"/>
              </a:solidFill>
              <a:round/>
              <a:headEnd/>
              <a:tailEnd type="triangle" w="med" len="med"/>
            </a:ln>
          </p:spPr>
          <p:txBody>
            <a:bodyPr>
              <a:prstTxWarp prst="textNoShape">
                <a:avLst/>
              </a:prstTxWarp>
            </a:bodyPr>
            <a:lstStyle/>
            <a:p>
              <a:endParaRPr lang="en-US"/>
            </a:p>
          </p:txBody>
        </p:sp>
        <p:sp>
          <p:nvSpPr>
            <p:cNvPr id="39944" name="Oval 5"/>
            <p:cNvSpPr>
              <a:spLocks noChangeArrowheads="1"/>
            </p:cNvSpPr>
            <p:nvPr/>
          </p:nvSpPr>
          <p:spPr bwMode="auto">
            <a:xfrm>
              <a:off x="3726" y="969"/>
              <a:ext cx="453" cy="447"/>
            </a:xfrm>
            <a:prstGeom prst="ellipse">
              <a:avLst/>
            </a:prstGeom>
            <a:solidFill>
              <a:srgbClr val="808080"/>
            </a:solidFill>
            <a:ln w="9525">
              <a:solidFill>
                <a:schemeClr val="tx1"/>
              </a:solidFill>
              <a:round/>
              <a:headEnd/>
              <a:tailEnd/>
            </a:ln>
          </p:spPr>
          <p:txBody>
            <a:bodyPr wrap="none" anchor="ctr">
              <a:prstTxWarp prst="textNoShape">
                <a:avLst/>
              </a:prstTxWarp>
            </a:bodyPr>
            <a:lstStyle/>
            <a:p>
              <a:pPr algn="ctr"/>
              <a:r>
                <a:rPr lang="en-US" sz="2000">
                  <a:solidFill>
                    <a:schemeClr val="bg1"/>
                  </a:solidFill>
                  <a:latin typeface="Times New Roman" charset="0"/>
                  <a:sym typeface="Symbol" charset="2"/>
                </a:rPr>
                <a:t></a:t>
              </a:r>
              <a:r>
                <a:rPr lang="en-US" sz="2000">
                  <a:solidFill>
                    <a:schemeClr val="bg1"/>
                  </a:solidFill>
                  <a:latin typeface="Times New Roman" charset="0"/>
                </a:rPr>
                <a:t>(4S)</a:t>
              </a:r>
            </a:p>
          </p:txBody>
        </p:sp>
        <p:sp>
          <p:nvSpPr>
            <p:cNvPr id="39945" name="Oval 6"/>
            <p:cNvSpPr>
              <a:spLocks noChangeArrowheads="1"/>
            </p:cNvSpPr>
            <p:nvPr/>
          </p:nvSpPr>
          <p:spPr bwMode="auto">
            <a:xfrm>
              <a:off x="3153" y="1091"/>
              <a:ext cx="254" cy="244"/>
            </a:xfrm>
            <a:prstGeom prst="ellipse">
              <a:avLst/>
            </a:prstGeom>
            <a:solidFill>
              <a:srgbClr val="3333FF"/>
            </a:solidFill>
            <a:ln w="9525">
              <a:solidFill>
                <a:schemeClr val="tx1"/>
              </a:solidFill>
              <a:round/>
              <a:headEnd/>
              <a:tailEnd/>
            </a:ln>
          </p:spPr>
          <p:txBody>
            <a:bodyPr wrap="none" anchor="ctr">
              <a:prstTxWarp prst="textNoShape">
                <a:avLst/>
              </a:prstTxWarp>
            </a:bodyPr>
            <a:lstStyle/>
            <a:p>
              <a:pPr algn="ctr"/>
              <a:r>
                <a:rPr lang="en-US" sz="2400">
                  <a:solidFill>
                    <a:schemeClr val="bg1"/>
                  </a:solidFill>
                  <a:latin typeface="Times New Roman" charset="0"/>
                </a:rPr>
                <a:t>B</a:t>
              </a:r>
              <a:r>
                <a:rPr lang="en-US" sz="2400" baseline="30000">
                  <a:solidFill>
                    <a:schemeClr val="bg1"/>
                  </a:solidFill>
                  <a:latin typeface="Times New Roman" charset="0"/>
                </a:rPr>
                <a:t>-</a:t>
              </a:r>
              <a:endParaRPr lang="en-US" sz="2400">
                <a:solidFill>
                  <a:schemeClr val="bg1"/>
                </a:solidFill>
                <a:latin typeface="Times New Roman" charset="0"/>
              </a:endParaRPr>
            </a:p>
          </p:txBody>
        </p:sp>
        <p:sp>
          <p:nvSpPr>
            <p:cNvPr id="39946" name="Oval 7"/>
            <p:cNvSpPr>
              <a:spLocks noChangeArrowheads="1"/>
            </p:cNvSpPr>
            <p:nvPr/>
          </p:nvSpPr>
          <p:spPr bwMode="auto">
            <a:xfrm>
              <a:off x="4462" y="1091"/>
              <a:ext cx="253" cy="244"/>
            </a:xfrm>
            <a:prstGeom prst="ellipse">
              <a:avLst/>
            </a:prstGeom>
            <a:solidFill>
              <a:srgbClr val="993366"/>
            </a:solidFill>
            <a:ln w="9525">
              <a:solidFill>
                <a:schemeClr val="tx1"/>
              </a:solidFill>
              <a:round/>
              <a:headEnd/>
              <a:tailEnd/>
            </a:ln>
          </p:spPr>
          <p:txBody>
            <a:bodyPr wrap="none" anchor="ctr">
              <a:prstTxWarp prst="textNoShape">
                <a:avLst/>
              </a:prstTxWarp>
            </a:bodyPr>
            <a:lstStyle/>
            <a:p>
              <a:pPr algn="ctr"/>
              <a:r>
                <a:rPr lang="en-US" sz="2400">
                  <a:solidFill>
                    <a:schemeClr val="bg1"/>
                  </a:solidFill>
                  <a:latin typeface="Times New Roman" charset="0"/>
                </a:rPr>
                <a:t>B</a:t>
              </a:r>
              <a:r>
                <a:rPr lang="en-US" sz="2400" baseline="30000">
                  <a:solidFill>
                    <a:schemeClr val="bg1"/>
                  </a:solidFill>
                  <a:latin typeface="Times New Roman" charset="0"/>
                </a:rPr>
                <a:t>+</a:t>
              </a:r>
              <a:endParaRPr lang="en-US" sz="2400">
                <a:solidFill>
                  <a:schemeClr val="bg1"/>
                </a:solidFill>
                <a:latin typeface="Times New Roman" charset="0"/>
              </a:endParaRPr>
            </a:p>
          </p:txBody>
        </p:sp>
        <p:sp>
          <p:nvSpPr>
            <p:cNvPr id="39947" name="Line 8"/>
            <p:cNvSpPr>
              <a:spLocks noChangeShapeType="1"/>
            </p:cNvSpPr>
            <p:nvPr/>
          </p:nvSpPr>
          <p:spPr bwMode="auto">
            <a:xfrm flipH="1">
              <a:off x="3449" y="1213"/>
              <a:ext cx="253"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39948" name="Line 9"/>
            <p:cNvSpPr>
              <a:spLocks noChangeShapeType="1"/>
            </p:cNvSpPr>
            <p:nvPr/>
          </p:nvSpPr>
          <p:spPr bwMode="auto">
            <a:xfrm>
              <a:off x="4166" y="1213"/>
              <a:ext cx="254"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39949" name="Line 10"/>
            <p:cNvSpPr>
              <a:spLocks noChangeShapeType="1"/>
            </p:cNvSpPr>
            <p:nvPr/>
          </p:nvSpPr>
          <p:spPr bwMode="auto">
            <a:xfrm flipV="1">
              <a:off x="3407" y="768"/>
              <a:ext cx="721" cy="323"/>
            </a:xfrm>
            <a:prstGeom prst="line">
              <a:avLst/>
            </a:prstGeom>
            <a:noFill/>
            <a:ln w="15875">
              <a:solidFill>
                <a:srgbClr val="3333FF"/>
              </a:solidFill>
              <a:round/>
              <a:headEnd/>
              <a:tailEnd type="triangle" w="med" len="med"/>
            </a:ln>
          </p:spPr>
          <p:txBody>
            <a:bodyPr>
              <a:prstTxWarp prst="textNoShape">
                <a:avLst/>
              </a:prstTxWarp>
            </a:bodyPr>
            <a:lstStyle/>
            <a:p>
              <a:endParaRPr lang="en-US"/>
            </a:p>
          </p:txBody>
        </p:sp>
        <p:sp>
          <p:nvSpPr>
            <p:cNvPr id="39950" name="Line 11"/>
            <p:cNvSpPr>
              <a:spLocks noChangeShapeType="1"/>
            </p:cNvSpPr>
            <p:nvPr/>
          </p:nvSpPr>
          <p:spPr bwMode="auto">
            <a:xfrm>
              <a:off x="3365" y="1335"/>
              <a:ext cx="674" cy="529"/>
            </a:xfrm>
            <a:prstGeom prst="line">
              <a:avLst/>
            </a:prstGeom>
            <a:noFill/>
            <a:ln w="15875">
              <a:solidFill>
                <a:srgbClr val="3333FF"/>
              </a:solidFill>
              <a:round/>
              <a:headEnd/>
              <a:tailEnd type="triangle" w="med" len="med"/>
            </a:ln>
          </p:spPr>
          <p:txBody>
            <a:bodyPr>
              <a:prstTxWarp prst="textNoShape">
                <a:avLst/>
              </a:prstTxWarp>
            </a:bodyPr>
            <a:lstStyle/>
            <a:p>
              <a:endParaRPr lang="en-US"/>
            </a:p>
          </p:txBody>
        </p:sp>
        <p:sp>
          <p:nvSpPr>
            <p:cNvPr id="39951" name="Line 12"/>
            <p:cNvSpPr>
              <a:spLocks noChangeShapeType="1"/>
            </p:cNvSpPr>
            <p:nvPr/>
          </p:nvSpPr>
          <p:spPr bwMode="auto">
            <a:xfrm flipH="1">
              <a:off x="2732" y="1294"/>
              <a:ext cx="421" cy="245"/>
            </a:xfrm>
            <a:prstGeom prst="line">
              <a:avLst/>
            </a:prstGeom>
            <a:noFill/>
            <a:ln w="15875">
              <a:solidFill>
                <a:srgbClr val="3333FF"/>
              </a:solidFill>
              <a:round/>
              <a:headEnd/>
              <a:tailEnd type="triangle" w="med" len="med"/>
            </a:ln>
          </p:spPr>
          <p:txBody>
            <a:bodyPr>
              <a:prstTxWarp prst="textNoShape">
                <a:avLst/>
              </a:prstTxWarp>
            </a:bodyPr>
            <a:lstStyle/>
            <a:p>
              <a:endParaRPr lang="en-US"/>
            </a:p>
          </p:txBody>
        </p:sp>
        <p:sp>
          <p:nvSpPr>
            <p:cNvPr id="39952" name="Line 13"/>
            <p:cNvSpPr>
              <a:spLocks noChangeShapeType="1"/>
            </p:cNvSpPr>
            <p:nvPr/>
          </p:nvSpPr>
          <p:spPr bwMode="auto">
            <a:xfrm flipV="1">
              <a:off x="4757" y="576"/>
              <a:ext cx="763" cy="555"/>
            </a:xfrm>
            <a:prstGeom prst="line">
              <a:avLst/>
            </a:prstGeom>
            <a:noFill/>
            <a:ln w="15875">
              <a:solidFill>
                <a:srgbClr val="993366"/>
              </a:solidFill>
              <a:round/>
              <a:headEnd/>
              <a:tailEnd type="triangle" w="med" len="med"/>
            </a:ln>
          </p:spPr>
          <p:txBody>
            <a:bodyPr>
              <a:prstTxWarp prst="textNoShape">
                <a:avLst/>
              </a:prstTxWarp>
            </a:bodyPr>
            <a:lstStyle/>
            <a:p>
              <a:endParaRPr lang="en-US"/>
            </a:p>
          </p:txBody>
        </p:sp>
        <p:sp>
          <p:nvSpPr>
            <p:cNvPr id="39953" name="Line 14"/>
            <p:cNvSpPr>
              <a:spLocks noChangeShapeType="1"/>
            </p:cNvSpPr>
            <p:nvPr/>
          </p:nvSpPr>
          <p:spPr bwMode="auto">
            <a:xfrm flipH="1" flipV="1">
              <a:off x="2352" y="1172"/>
              <a:ext cx="759" cy="41"/>
            </a:xfrm>
            <a:prstGeom prst="line">
              <a:avLst/>
            </a:prstGeom>
            <a:noFill/>
            <a:ln w="15875">
              <a:solidFill>
                <a:srgbClr val="3333FF"/>
              </a:solidFill>
              <a:round/>
              <a:headEnd/>
              <a:tailEnd type="triangle" w="med" len="med"/>
            </a:ln>
          </p:spPr>
          <p:txBody>
            <a:bodyPr>
              <a:prstTxWarp prst="textNoShape">
                <a:avLst/>
              </a:prstTxWarp>
            </a:bodyPr>
            <a:lstStyle/>
            <a:p>
              <a:endParaRPr lang="en-US"/>
            </a:p>
          </p:txBody>
        </p:sp>
        <p:sp>
          <p:nvSpPr>
            <p:cNvPr id="39954" name="Line 15"/>
            <p:cNvSpPr>
              <a:spLocks noChangeShapeType="1"/>
            </p:cNvSpPr>
            <p:nvPr/>
          </p:nvSpPr>
          <p:spPr bwMode="auto">
            <a:xfrm flipH="1">
              <a:off x="3280" y="1294"/>
              <a:ext cx="1097" cy="145"/>
            </a:xfrm>
            <a:prstGeom prst="line">
              <a:avLst/>
            </a:prstGeom>
            <a:noFill/>
            <a:ln w="15875">
              <a:solidFill>
                <a:srgbClr val="993366"/>
              </a:solidFill>
              <a:prstDash val="dash"/>
              <a:round/>
              <a:headEnd/>
              <a:tailEnd type="triangle" w="med" len="med"/>
            </a:ln>
          </p:spPr>
          <p:txBody>
            <a:bodyPr>
              <a:prstTxWarp prst="textNoShape">
                <a:avLst/>
              </a:prstTxWarp>
            </a:bodyPr>
            <a:lstStyle/>
            <a:p>
              <a:endParaRPr lang="en-US"/>
            </a:p>
          </p:txBody>
        </p:sp>
        <p:sp>
          <p:nvSpPr>
            <p:cNvPr id="39955" name="Text Box 16"/>
            <p:cNvSpPr txBox="1">
              <a:spLocks noChangeArrowheads="1"/>
            </p:cNvSpPr>
            <p:nvPr/>
          </p:nvSpPr>
          <p:spPr bwMode="auto">
            <a:xfrm>
              <a:off x="4128" y="1200"/>
              <a:ext cx="348" cy="240"/>
            </a:xfrm>
            <a:prstGeom prst="rect">
              <a:avLst/>
            </a:prstGeom>
            <a:noFill/>
            <a:ln w="9525">
              <a:noFill/>
              <a:miter lim="800000"/>
              <a:headEnd/>
              <a:tailEnd/>
            </a:ln>
          </p:spPr>
          <p:txBody>
            <a:bodyPr>
              <a:prstTxWarp prst="textNoShape">
                <a:avLst/>
              </a:prstTxWarp>
              <a:spAutoFit/>
            </a:bodyPr>
            <a:lstStyle/>
            <a:p>
              <a:pPr>
                <a:spcBef>
                  <a:spcPct val="50000"/>
                </a:spcBef>
              </a:pPr>
              <a:r>
                <a:rPr lang="en-US" sz="2400">
                  <a:solidFill>
                    <a:srgbClr val="CC3399"/>
                  </a:solidFill>
                  <a:latin typeface="Symbol" charset="2"/>
                </a:rPr>
                <a:t>n</a:t>
              </a:r>
              <a:r>
                <a:rPr lang="en-US" sz="2400" baseline="-25000">
                  <a:solidFill>
                    <a:srgbClr val="CC3399"/>
                  </a:solidFill>
                  <a:latin typeface="Symbol" charset="2"/>
                  <a:sym typeface="Symbol" charset="2"/>
                </a:rPr>
                <a:t></a:t>
              </a:r>
            </a:p>
          </p:txBody>
        </p:sp>
        <p:sp>
          <p:nvSpPr>
            <p:cNvPr id="39956" name="Text Box 17"/>
            <p:cNvSpPr txBox="1">
              <a:spLocks noChangeArrowheads="1"/>
            </p:cNvSpPr>
            <p:nvPr/>
          </p:nvSpPr>
          <p:spPr bwMode="auto">
            <a:xfrm>
              <a:off x="5017" y="576"/>
              <a:ext cx="380" cy="240"/>
            </a:xfrm>
            <a:prstGeom prst="rect">
              <a:avLst/>
            </a:prstGeom>
            <a:noFill/>
            <a:ln w="9525">
              <a:noFill/>
              <a:miter lim="800000"/>
              <a:headEnd/>
              <a:tailEnd/>
            </a:ln>
          </p:spPr>
          <p:txBody>
            <a:bodyPr>
              <a:prstTxWarp prst="textNoShape">
                <a:avLst/>
              </a:prstTxWarp>
              <a:spAutoFit/>
            </a:bodyPr>
            <a:lstStyle/>
            <a:p>
              <a:pPr>
                <a:spcBef>
                  <a:spcPct val="50000"/>
                </a:spcBef>
              </a:pPr>
              <a:r>
                <a:rPr lang="en-US" sz="2400" i="1">
                  <a:solidFill>
                    <a:srgbClr val="CC3399"/>
                  </a:solidFill>
                  <a:latin typeface="Times New Roman" charset="0"/>
                  <a:ea typeface="Times New Roman" charset="0"/>
                  <a:cs typeface="Times New Roman" charset="0"/>
                </a:rPr>
                <a:t>e</a:t>
              </a:r>
              <a:r>
                <a:rPr lang="en-US" sz="2000" b="1" baseline="30000">
                  <a:solidFill>
                    <a:srgbClr val="CC3399"/>
                  </a:solidFill>
                  <a:latin typeface="Times New Roman" charset="0"/>
                </a:rPr>
                <a:t>+</a:t>
              </a:r>
              <a:endParaRPr lang="en-US" sz="4400" b="1">
                <a:solidFill>
                  <a:schemeClr val="accent2"/>
                </a:solidFill>
                <a:latin typeface="Times New Roman" charset="0"/>
              </a:endParaRPr>
            </a:p>
          </p:txBody>
        </p:sp>
        <p:sp>
          <p:nvSpPr>
            <p:cNvPr id="39957" name="Line 18"/>
            <p:cNvSpPr>
              <a:spLocks noChangeShapeType="1"/>
            </p:cNvSpPr>
            <p:nvPr/>
          </p:nvSpPr>
          <p:spPr bwMode="auto">
            <a:xfrm flipH="1">
              <a:off x="4166" y="1398"/>
              <a:ext cx="337" cy="692"/>
            </a:xfrm>
            <a:prstGeom prst="line">
              <a:avLst/>
            </a:prstGeom>
            <a:noFill/>
            <a:ln w="15875">
              <a:solidFill>
                <a:srgbClr val="993366"/>
              </a:solidFill>
              <a:prstDash val="dash"/>
              <a:round/>
              <a:headEnd/>
              <a:tailEnd type="triangle" w="med" len="med"/>
            </a:ln>
          </p:spPr>
          <p:txBody>
            <a:bodyPr>
              <a:prstTxWarp prst="textNoShape">
                <a:avLst/>
              </a:prstTxWarp>
            </a:bodyPr>
            <a:lstStyle/>
            <a:p>
              <a:endParaRPr lang="en-US"/>
            </a:p>
          </p:txBody>
        </p:sp>
        <p:sp>
          <p:nvSpPr>
            <p:cNvPr id="39958" name="Text Box 19"/>
            <p:cNvSpPr txBox="1">
              <a:spLocks noChangeArrowheads="1"/>
            </p:cNvSpPr>
            <p:nvPr/>
          </p:nvSpPr>
          <p:spPr bwMode="auto">
            <a:xfrm>
              <a:off x="4383" y="1584"/>
              <a:ext cx="369" cy="239"/>
            </a:xfrm>
            <a:prstGeom prst="rect">
              <a:avLst/>
            </a:prstGeom>
            <a:noFill/>
            <a:ln w="9525">
              <a:noFill/>
              <a:miter lim="800000"/>
              <a:headEnd/>
              <a:tailEnd/>
            </a:ln>
          </p:spPr>
          <p:txBody>
            <a:bodyPr>
              <a:prstTxWarp prst="textNoShape">
                <a:avLst/>
              </a:prstTxWarp>
              <a:spAutoFit/>
            </a:bodyPr>
            <a:lstStyle/>
            <a:p>
              <a:pPr>
                <a:spcBef>
                  <a:spcPct val="50000"/>
                </a:spcBef>
              </a:pPr>
              <a:r>
                <a:rPr lang="en-US" sz="2400">
                  <a:solidFill>
                    <a:srgbClr val="CC3399"/>
                  </a:solidFill>
                  <a:latin typeface="Symbol" charset="2"/>
                </a:rPr>
                <a:t>n</a:t>
              </a:r>
              <a:r>
                <a:rPr lang="en-US" sz="2400" baseline="-25000">
                  <a:solidFill>
                    <a:srgbClr val="CC3399"/>
                  </a:solidFill>
                  <a:latin typeface="Symbol" charset="2"/>
                  <a:sym typeface="Symbol" charset="2"/>
                </a:rPr>
                <a:t></a:t>
              </a:r>
            </a:p>
          </p:txBody>
        </p:sp>
        <p:sp>
          <p:nvSpPr>
            <p:cNvPr id="39959" name="Line 20"/>
            <p:cNvSpPr>
              <a:spLocks noChangeShapeType="1"/>
            </p:cNvSpPr>
            <p:nvPr/>
          </p:nvSpPr>
          <p:spPr bwMode="auto">
            <a:xfrm>
              <a:off x="4752" y="1322"/>
              <a:ext cx="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39960" name="Line 21"/>
            <p:cNvSpPr>
              <a:spLocks noChangeShapeType="1"/>
            </p:cNvSpPr>
            <p:nvPr/>
          </p:nvSpPr>
          <p:spPr bwMode="auto">
            <a:xfrm>
              <a:off x="4753" y="1302"/>
              <a:ext cx="815" cy="212"/>
            </a:xfrm>
            <a:prstGeom prst="line">
              <a:avLst/>
            </a:prstGeom>
            <a:noFill/>
            <a:ln w="15875">
              <a:solidFill>
                <a:srgbClr val="993366"/>
              </a:solidFill>
              <a:prstDash val="dash"/>
              <a:round/>
              <a:headEnd/>
              <a:tailEnd type="triangle" w="med" len="med"/>
            </a:ln>
          </p:spPr>
          <p:txBody>
            <a:bodyPr>
              <a:prstTxWarp prst="textNoShape">
                <a:avLst/>
              </a:prstTxWarp>
            </a:bodyPr>
            <a:lstStyle/>
            <a:p>
              <a:endParaRPr lang="en-US"/>
            </a:p>
          </p:txBody>
        </p:sp>
        <p:sp>
          <p:nvSpPr>
            <p:cNvPr id="39961" name="Text Box 22"/>
            <p:cNvSpPr txBox="1">
              <a:spLocks noChangeArrowheads="1"/>
            </p:cNvSpPr>
            <p:nvPr/>
          </p:nvSpPr>
          <p:spPr bwMode="auto">
            <a:xfrm>
              <a:off x="5027" y="1130"/>
              <a:ext cx="397" cy="240"/>
            </a:xfrm>
            <a:prstGeom prst="rect">
              <a:avLst/>
            </a:prstGeom>
            <a:noFill/>
            <a:ln w="9525">
              <a:noFill/>
              <a:miter lim="800000"/>
              <a:headEnd/>
              <a:tailEnd/>
            </a:ln>
          </p:spPr>
          <p:txBody>
            <a:bodyPr>
              <a:prstTxWarp prst="textNoShape">
                <a:avLst/>
              </a:prstTxWarp>
              <a:spAutoFit/>
            </a:bodyPr>
            <a:lstStyle/>
            <a:p>
              <a:pPr>
                <a:spcBef>
                  <a:spcPct val="50000"/>
                </a:spcBef>
              </a:pPr>
              <a:r>
                <a:rPr lang="en-US" sz="2400">
                  <a:solidFill>
                    <a:srgbClr val="CC3399"/>
                  </a:solidFill>
                  <a:latin typeface="Symbol" charset="2"/>
                </a:rPr>
                <a:t>n</a:t>
              </a:r>
              <a:r>
                <a:rPr lang="en-US" sz="2400" baseline="-25000">
                  <a:solidFill>
                    <a:srgbClr val="CC3399"/>
                  </a:solidFill>
                  <a:latin typeface="Times New Roman" charset="0"/>
                </a:rPr>
                <a:t>e</a:t>
              </a:r>
              <a:endParaRPr lang="en-US" sz="2400" baseline="-25000">
                <a:solidFill>
                  <a:srgbClr val="CC3399"/>
                </a:solidFill>
                <a:latin typeface="Symbol" charset="2"/>
              </a:endParaRPr>
            </a:p>
          </p:txBody>
        </p:sp>
        <p:sp>
          <p:nvSpPr>
            <p:cNvPr id="39962" name="Line 23"/>
            <p:cNvSpPr>
              <a:spLocks noChangeShapeType="1"/>
            </p:cNvSpPr>
            <p:nvPr/>
          </p:nvSpPr>
          <p:spPr bwMode="auto">
            <a:xfrm>
              <a:off x="4416" y="1680"/>
              <a:ext cx="144"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48504" name="Text Box 24"/>
            <p:cNvSpPr txBox="1">
              <a:spLocks noChangeArrowheads="1"/>
            </p:cNvSpPr>
            <p:nvPr/>
          </p:nvSpPr>
          <p:spPr bwMode="auto">
            <a:xfrm>
              <a:off x="3792" y="2128"/>
              <a:ext cx="1584" cy="208"/>
            </a:xfrm>
            <a:prstGeom prst="rect">
              <a:avLst/>
            </a:prstGeom>
            <a:gradFill rotWithShape="1">
              <a:gsLst>
                <a:gs pos="0">
                  <a:schemeClr val="bg1">
                    <a:alpha val="0"/>
                  </a:schemeClr>
                </a:gs>
                <a:gs pos="50000">
                  <a:srgbClr val="FFCC66"/>
                </a:gs>
                <a:gs pos="100000">
                  <a:schemeClr val="bg1">
                    <a:alpha val="0"/>
                  </a:schemeClr>
                </a:gs>
              </a:gsLst>
              <a:lin ang="5400000" scaled="1"/>
            </a:gradFill>
            <a:ln w="9525">
              <a:noFill/>
              <a:miter lim="800000"/>
              <a:headEnd/>
              <a:tailEnd/>
            </a:ln>
            <a:effectLst/>
          </p:spPr>
          <p:txBody>
            <a:bodyPr>
              <a:prstTxWarp prst="textNoShape">
                <a:avLst/>
              </a:prstTxWarp>
              <a:spAutoFit/>
            </a:bodyPr>
            <a:lstStyle/>
            <a:p>
              <a:pPr>
                <a:spcBef>
                  <a:spcPct val="50000"/>
                </a:spcBef>
                <a:defRPr/>
              </a:pPr>
              <a:r>
                <a:rPr lang="en-US" sz="2000" b="1">
                  <a:solidFill>
                    <a:srgbClr val="660066"/>
                  </a:solidFill>
                  <a:latin typeface="Times New Roman" charset="0"/>
                </a:rPr>
                <a:t>B</a:t>
              </a:r>
              <a:r>
                <a:rPr lang="en-US" sz="2000" b="1" baseline="30000">
                  <a:solidFill>
                    <a:srgbClr val="660066"/>
                  </a:solidFill>
                  <a:latin typeface="Times New Roman" charset="0"/>
                </a:rPr>
                <a:t>+</a:t>
              </a:r>
              <a:r>
                <a:rPr lang="en-US" sz="2000" b="1">
                  <a:solidFill>
                    <a:srgbClr val="660066"/>
                  </a:solidFill>
                  <a:latin typeface="Times New Roman" charset="0"/>
                  <a:sym typeface="Symbol" charset="2"/>
                </a:rPr>
                <a:t></a:t>
              </a:r>
              <a:r>
                <a:rPr lang="en-US" sz="2000" b="1" baseline="30000">
                  <a:solidFill>
                    <a:srgbClr val="660066"/>
                  </a:solidFill>
                  <a:latin typeface="Times New Roman" charset="0"/>
                  <a:sym typeface="Symbol" charset="2"/>
                </a:rPr>
                <a:t>+</a:t>
              </a:r>
              <a:r>
                <a:rPr lang="en-US" sz="2000" b="1">
                  <a:solidFill>
                    <a:srgbClr val="660066"/>
                  </a:solidFill>
                  <a:latin typeface="Times New Roman" charset="0"/>
                  <a:sym typeface="Symbol" charset="2"/>
                </a:rPr>
                <a:t></a:t>
              </a:r>
              <a:r>
                <a:rPr lang="en-US" sz="2000" b="1" baseline="-25000">
                  <a:solidFill>
                    <a:srgbClr val="660066"/>
                  </a:solidFill>
                  <a:latin typeface="Times New Roman" charset="0"/>
                  <a:sym typeface="Symbol" charset="2"/>
                </a:rPr>
                <a:t></a:t>
              </a:r>
              <a:r>
                <a:rPr lang="en-US" sz="2000" b="1">
                  <a:solidFill>
                    <a:srgbClr val="660066"/>
                  </a:solidFill>
                  <a:latin typeface="Times New Roman" charset="0"/>
                  <a:sym typeface="Symbol" charset="2"/>
                </a:rPr>
                <a:t>,  </a:t>
              </a:r>
              <a:r>
                <a:rPr lang="en-US" sz="2000" b="1" baseline="30000">
                  <a:solidFill>
                    <a:srgbClr val="660066"/>
                  </a:solidFill>
                  <a:latin typeface="Times New Roman" charset="0"/>
                  <a:sym typeface="Symbol" charset="2"/>
                </a:rPr>
                <a:t>+</a:t>
              </a:r>
              <a:r>
                <a:rPr lang="en-US" sz="2000" b="1">
                  <a:solidFill>
                    <a:srgbClr val="660066"/>
                  </a:solidFill>
                  <a:latin typeface="Times New Roman" charset="0"/>
                  <a:sym typeface="Symbol" charset="2"/>
                </a:rPr>
                <a:t>e</a:t>
              </a:r>
              <a:r>
                <a:rPr lang="en-US" sz="2000" b="1" baseline="30000">
                  <a:solidFill>
                    <a:srgbClr val="660066"/>
                  </a:solidFill>
                  <a:latin typeface="Times New Roman" charset="0"/>
                  <a:sym typeface="Symbol" charset="2"/>
                </a:rPr>
                <a:t>+</a:t>
              </a:r>
              <a:r>
                <a:rPr lang="en-US" sz="2000" b="1">
                  <a:solidFill>
                    <a:srgbClr val="660066"/>
                  </a:solidFill>
                  <a:latin typeface="Times New Roman" charset="0"/>
                  <a:sym typeface="Symbol" charset="2"/>
                </a:rPr>
                <a:t></a:t>
              </a:r>
              <a:r>
                <a:rPr lang="en-US" sz="2000" b="1" baseline="-25000">
                  <a:solidFill>
                    <a:srgbClr val="660066"/>
                  </a:solidFill>
                  <a:latin typeface="Times New Roman" charset="0"/>
                  <a:sym typeface="Symbol" charset="2"/>
                </a:rPr>
                <a:t>e</a:t>
              </a:r>
              <a:r>
                <a:rPr lang="en-US" sz="2000" b="1">
                  <a:solidFill>
                    <a:srgbClr val="660066"/>
                  </a:solidFill>
                  <a:latin typeface="Times New Roman" charset="0"/>
                  <a:sym typeface="Symbol" charset="2"/>
                </a:rPr>
                <a:t></a:t>
              </a:r>
              <a:r>
                <a:rPr lang="en-US" sz="2000" b="1" baseline="-25000">
                  <a:solidFill>
                    <a:srgbClr val="660066"/>
                  </a:solidFill>
                  <a:latin typeface="Times New Roman" charset="0"/>
                  <a:sym typeface="Symbol" charset="2"/>
                </a:rPr>
                <a:t></a:t>
              </a:r>
            </a:p>
          </p:txBody>
        </p:sp>
        <p:sp>
          <p:nvSpPr>
            <p:cNvPr id="39964" name="Line 25"/>
            <p:cNvSpPr>
              <a:spLocks noChangeShapeType="1"/>
            </p:cNvSpPr>
            <p:nvPr/>
          </p:nvSpPr>
          <p:spPr bwMode="auto">
            <a:xfrm>
              <a:off x="5088" y="2186"/>
              <a:ext cx="96"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48506" name="Text Box 26"/>
            <p:cNvSpPr txBox="1">
              <a:spLocks noChangeArrowheads="1"/>
            </p:cNvSpPr>
            <p:nvPr/>
          </p:nvSpPr>
          <p:spPr bwMode="auto">
            <a:xfrm>
              <a:off x="2976" y="1658"/>
              <a:ext cx="576" cy="208"/>
            </a:xfrm>
            <a:prstGeom prst="rect">
              <a:avLst/>
            </a:prstGeom>
            <a:gradFill rotWithShape="1">
              <a:gsLst>
                <a:gs pos="0">
                  <a:schemeClr val="bg1">
                    <a:alpha val="0"/>
                  </a:schemeClr>
                </a:gs>
                <a:gs pos="50000">
                  <a:schemeClr val="accent2"/>
                </a:gs>
                <a:gs pos="100000">
                  <a:schemeClr val="bg1">
                    <a:alpha val="0"/>
                  </a:schemeClr>
                </a:gs>
              </a:gsLst>
              <a:lin ang="5400000" scaled="1"/>
            </a:gradFill>
            <a:ln w="9525">
              <a:noFill/>
              <a:miter lim="800000"/>
              <a:headEnd/>
              <a:tailEnd/>
            </a:ln>
            <a:effectLst/>
          </p:spPr>
          <p:txBody>
            <a:bodyPr>
              <a:prstTxWarp prst="textNoShape">
                <a:avLst/>
              </a:prstTxWarp>
              <a:spAutoFit/>
            </a:bodyPr>
            <a:lstStyle/>
            <a:p>
              <a:pPr>
                <a:spcBef>
                  <a:spcPct val="50000"/>
                </a:spcBef>
                <a:defRPr/>
              </a:pPr>
              <a:r>
                <a:rPr lang="en-US" sz="2000" b="1">
                  <a:solidFill>
                    <a:schemeClr val="bg1"/>
                  </a:solidFill>
                  <a:latin typeface="Times New Roman" charset="0"/>
                </a:rPr>
                <a:t>B</a:t>
              </a:r>
              <a:r>
                <a:rPr lang="en-US" sz="2000" b="1" baseline="30000">
                  <a:solidFill>
                    <a:schemeClr val="bg1"/>
                  </a:solidFill>
                  <a:latin typeface="Times New Roman" charset="0"/>
                </a:rPr>
                <a:t>-</a:t>
              </a:r>
              <a:r>
                <a:rPr lang="en-US" sz="2000" b="1">
                  <a:solidFill>
                    <a:schemeClr val="bg1"/>
                  </a:solidFill>
                  <a:latin typeface="Times New Roman" charset="0"/>
                  <a:sym typeface="Symbol" charset="2"/>
                </a:rPr>
                <a:t>X</a:t>
              </a:r>
            </a:p>
          </p:txBody>
        </p:sp>
      </p:grpSp>
      <p:sp>
        <p:nvSpPr>
          <p:cNvPr id="39940" name="Text Box 27"/>
          <p:cNvSpPr txBox="1">
            <a:spLocks noChangeArrowheads="1"/>
          </p:cNvSpPr>
          <p:nvPr/>
        </p:nvSpPr>
        <p:spPr bwMode="auto">
          <a:xfrm>
            <a:off x="1295400" y="5257800"/>
            <a:ext cx="6858000" cy="946150"/>
          </a:xfrm>
          <a:prstGeom prst="rect">
            <a:avLst/>
          </a:prstGeom>
          <a:noFill/>
          <a:ln w="9525">
            <a:noFill/>
            <a:miter lim="800000"/>
            <a:headEnd/>
            <a:tailEnd/>
          </a:ln>
        </p:spPr>
        <p:txBody>
          <a:bodyPr>
            <a:prstTxWarp prst="textNoShape">
              <a:avLst/>
            </a:prstTxWarp>
            <a:spAutoFit/>
          </a:bodyPr>
          <a:lstStyle/>
          <a:p>
            <a:pPr>
              <a:spcBef>
                <a:spcPct val="50000"/>
              </a:spcBef>
            </a:pPr>
            <a:r>
              <a:rPr lang="en-US" sz="2800" i="1">
                <a:latin typeface="Times New Roman" charset="0"/>
              </a:rPr>
              <a:t>The experimental signature is rather difficult: B decays to a </a:t>
            </a:r>
            <a:r>
              <a:rPr lang="en-US" sz="2800" i="1">
                <a:solidFill>
                  <a:srgbClr val="FF5050"/>
                </a:solidFill>
                <a:latin typeface="Times New Roman" charset="0"/>
              </a:rPr>
              <a:t>single charged track + nothing</a:t>
            </a:r>
            <a:r>
              <a:rPr lang="en-US" sz="2800" i="1">
                <a:latin typeface="Times New Roman" charset="0"/>
              </a:rPr>
              <a:t> </a:t>
            </a:r>
          </a:p>
        </p:txBody>
      </p:sp>
      <p:sp>
        <p:nvSpPr>
          <p:cNvPr id="39941" name="Text Box 28"/>
          <p:cNvSpPr txBox="1">
            <a:spLocks noChangeArrowheads="1"/>
          </p:cNvSpPr>
          <p:nvPr/>
        </p:nvSpPr>
        <p:spPr bwMode="auto">
          <a:xfrm>
            <a:off x="7162800" y="2438400"/>
            <a:ext cx="1752600" cy="1465263"/>
          </a:xfrm>
          <a:prstGeom prst="rect">
            <a:avLst/>
          </a:prstGeom>
          <a:noFill/>
          <a:ln w="9525">
            <a:noFill/>
            <a:miter lim="800000"/>
            <a:headEnd/>
            <a:tailEnd/>
          </a:ln>
        </p:spPr>
        <p:txBody>
          <a:bodyPr>
            <a:prstTxWarp prst="textNoShape">
              <a:avLst/>
            </a:prstTxWarp>
            <a:spAutoFit/>
          </a:bodyPr>
          <a:lstStyle/>
          <a:p>
            <a:pPr>
              <a:spcBef>
                <a:spcPct val="50000"/>
              </a:spcBef>
            </a:pPr>
            <a:r>
              <a:rPr lang="en-US"/>
              <a:t>Most of the sensitivity is from tau modes with 1-prong</a:t>
            </a:r>
          </a:p>
        </p:txBody>
      </p:sp>
      <p:sp>
        <p:nvSpPr>
          <p:cNvPr id="39942" name="Text Box 29"/>
          <p:cNvSpPr txBox="1">
            <a:spLocks noChangeArrowheads="1"/>
          </p:cNvSpPr>
          <p:nvPr/>
        </p:nvSpPr>
        <p:spPr bwMode="auto">
          <a:xfrm>
            <a:off x="1752600" y="6400800"/>
            <a:ext cx="57150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sz="2400"/>
              <a:t>(This will be difficult at a hadron collider)</a:t>
            </a:r>
          </a:p>
        </p:txBody>
      </p:sp>
      <p:sp>
        <p:nvSpPr>
          <p:cNvPr id="30" name="Slide Number Placeholder 29"/>
          <p:cNvSpPr>
            <a:spLocks noGrp="1"/>
          </p:cNvSpPr>
          <p:nvPr>
            <p:ph type="sldNum" sz="quarter" idx="11"/>
          </p:nvPr>
        </p:nvSpPr>
        <p:spPr/>
        <p:txBody>
          <a:bodyPr/>
          <a:lstStyle/>
          <a:p>
            <a:pPr>
              <a:defRPr/>
            </a:pPr>
            <a:fld id="{21AAEA1D-3FCA-F044-81CE-B3AB8897DC21}" type="slidenum">
              <a:rPr lang="en-US" smtClean="0"/>
              <a:pPr>
                <a:defRPr/>
              </a:pPr>
              <a:t>15</a:t>
            </a:fld>
            <a:endParaRPr lang="en-US"/>
          </a:p>
        </p:txBody>
      </p:sp>
    </p:spTree>
    <p:extLst>
      <p:ext uri="{BB962C8B-B14F-4D97-AF65-F5344CB8AC3E}">
        <p14:creationId xmlns:p14="http://schemas.microsoft.com/office/powerpoint/2010/main" val="3909803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557546" y="228600"/>
            <a:ext cx="8083217" cy="685800"/>
          </a:xfrm>
        </p:spPr>
        <p:txBody>
          <a:bodyPr>
            <a:normAutofit fontScale="90000"/>
          </a:bodyPr>
          <a:lstStyle/>
          <a:p>
            <a:r>
              <a:rPr lang="sl-SI" sz="2800" dirty="0" smtClean="0">
                <a:latin typeface="Tahoma" charset="0"/>
                <a:ea typeface="ＭＳ Ｐゴシック" charset="0"/>
                <a:cs typeface="ＭＳ Ｐゴシック" charset="0"/>
              </a:rPr>
              <a:t>Example of a Missing </a:t>
            </a:r>
            <a:r>
              <a:rPr lang="sl-SI" sz="2800" dirty="0">
                <a:latin typeface="Tahoma" charset="0"/>
                <a:ea typeface="ＭＳ Ｐゴシック" charset="0"/>
                <a:cs typeface="ＭＳ Ｐゴシック" charset="0"/>
              </a:rPr>
              <a:t>Energy </a:t>
            </a:r>
            <a:r>
              <a:rPr lang="sl-SI" sz="2800" dirty="0" smtClean="0">
                <a:latin typeface="Tahoma" charset="0"/>
                <a:ea typeface="ＭＳ Ｐゴシック" charset="0"/>
                <a:cs typeface="ＭＳ Ｐゴシック" charset="0"/>
              </a:rPr>
              <a:t>Decay (</a:t>
            </a:r>
            <a:r>
              <a:rPr lang="sl-SI" sz="2800" dirty="0">
                <a:latin typeface="Tahoma" charset="0"/>
                <a:ea typeface="ＭＳ Ｐゴシック" charset="0"/>
                <a:cs typeface="ＭＳ Ｐゴシック" charset="0"/>
              </a:rPr>
              <a:t>B</a:t>
            </a:r>
            <a:r>
              <a:rPr lang="sl-SI" sz="2800" baseline="30000" dirty="0">
                <a:latin typeface="Tahoma" charset="0"/>
                <a:ea typeface="ＭＳ Ｐゴシック" charset="0"/>
                <a:cs typeface="ＭＳ Ｐゴシック" charset="0"/>
              </a:rPr>
              <a:t>-</a:t>
            </a:r>
            <a:r>
              <a:rPr lang="sl-SI" sz="2800" dirty="0">
                <a:latin typeface="Tahoma" charset="0"/>
                <a:ea typeface="ＭＳ Ｐゴシック" charset="0"/>
                <a:cs typeface="ＭＳ Ｐゴシック" charset="0"/>
              </a:rPr>
              <a:t> </a:t>
            </a:r>
            <a:r>
              <a:rPr lang="sl-SI" sz="2800" dirty="0">
                <a:latin typeface="Tahoma" charset="0"/>
                <a:ea typeface="ＭＳ Ｐゴシック" charset="0"/>
                <a:cs typeface="ＭＳ Ｐゴシック" charset="0"/>
                <a:sym typeface="Wingdings" charset="0"/>
              </a:rPr>
              <a:t> </a:t>
            </a:r>
            <a:r>
              <a:rPr lang="sl-SI" sz="2800" b="1" dirty="0">
                <a:latin typeface="Symbol" charset="0"/>
                <a:ea typeface="ＭＳ Ｐゴシック" charset="0"/>
                <a:cs typeface="ＭＳ Ｐゴシック" charset="0"/>
                <a:sym typeface="Wingdings" charset="0"/>
              </a:rPr>
              <a:t>t</a:t>
            </a:r>
            <a:r>
              <a:rPr lang="sl-SI" sz="2800" b="1" baseline="30000" dirty="0">
                <a:latin typeface="Symbol" charset="0"/>
                <a:ea typeface="ＭＳ Ｐゴシック" charset="0"/>
                <a:cs typeface="ＭＳ Ｐゴシック" charset="0"/>
                <a:sym typeface="Wingdings" charset="0"/>
              </a:rPr>
              <a:t>-</a:t>
            </a:r>
            <a:r>
              <a:rPr lang="sl-SI" sz="2800" b="1" dirty="0">
                <a:latin typeface="Symbol" charset="0"/>
                <a:ea typeface="ＭＳ Ｐゴシック" charset="0"/>
                <a:cs typeface="ＭＳ Ｐゴシック" charset="0"/>
                <a:sym typeface="Wingdings" charset="0"/>
              </a:rPr>
              <a:t> </a:t>
            </a:r>
            <a:r>
              <a:rPr lang="sl-SI" sz="2800" b="1" dirty="0" smtClean="0">
                <a:latin typeface="Symbol" charset="0"/>
                <a:ea typeface="ＭＳ Ｐゴシック" charset="0"/>
                <a:cs typeface="ＭＳ Ｐゴシック" charset="0"/>
                <a:sym typeface="Wingdings" charset="0"/>
              </a:rPr>
              <a:t>n</a:t>
            </a:r>
            <a:r>
              <a:rPr lang="sl-SI" sz="2800" b="1" baseline="-25000" dirty="0" smtClean="0">
                <a:latin typeface="Symbol" charset="0"/>
                <a:ea typeface="ＭＳ Ｐゴシック" charset="0"/>
                <a:cs typeface="ＭＳ Ｐゴシック" charset="0"/>
                <a:sym typeface="Wingdings" charset="0"/>
              </a:rPr>
              <a:t>t</a:t>
            </a:r>
            <a:r>
              <a:rPr lang="sl-SI" sz="2800" dirty="0" smtClean="0">
                <a:latin typeface="Tahoma" charset="0"/>
                <a:ea typeface="ＭＳ Ｐゴシック" charset="0"/>
                <a:cs typeface="ＭＳ Ｐゴシック" charset="0"/>
              </a:rPr>
              <a:t> ) in Data</a:t>
            </a:r>
            <a:endParaRPr lang="en-GB" sz="2800" b="1" dirty="0">
              <a:latin typeface="Tahoma" charset="0"/>
              <a:ea typeface="ＭＳ Ｐゴシック" charset="0"/>
              <a:cs typeface="ＭＳ Ｐゴシック" charset="0"/>
            </a:endParaRPr>
          </a:p>
        </p:txBody>
      </p:sp>
      <p:pic>
        <p:nvPicPr>
          <p:cNvPr id="727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052513"/>
            <a:ext cx="8183563" cy="510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31084" y="6156325"/>
            <a:ext cx="8183563" cy="523220"/>
          </a:xfrm>
          <a:prstGeom prst="rect">
            <a:avLst/>
          </a:prstGeom>
          <a:noFill/>
        </p:spPr>
        <p:txBody>
          <a:bodyPr wrap="square" rtlCol="0">
            <a:spAutoFit/>
          </a:bodyPr>
          <a:lstStyle/>
          <a:p>
            <a:r>
              <a:rPr lang="en-US" sz="2800" dirty="0" smtClean="0"/>
              <a:t>The clean </a:t>
            </a:r>
            <a:r>
              <a:rPr lang="en-US" sz="2800" dirty="0" err="1" smtClean="0"/>
              <a:t>e+e</a:t>
            </a:r>
            <a:r>
              <a:rPr lang="en-US" sz="2800" dirty="0" smtClean="0"/>
              <a:t>- environment makes this possible</a:t>
            </a:r>
            <a:endParaRPr lang="en-US" sz="2800" dirty="0"/>
          </a:p>
        </p:txBody>
      </p:sp>
      <p:sp>
        <p:nvSpPr>
          <p:cNvPr id="3" name="Slide Number Placeholder 2"/>
          <p:cNvSpPr>
            <a:spLocks noGrp="1"/>
          </p:cNvSpPr>
          <p:nvPr>
            <p:ph type="sldNum" sz="quarter" idx="12"/>
          </p:nvPr>
        </p:nvSpPr>
        <p:spPr/>
        <p:txBody>
          <a:bodyPr/>
          <a:lstStyle/>
          <a:p>
            <a:fld id="{2066355A-084C-D24E-9AD2-7E4FC41EA627}" type="slidenum">
              <a:rPr lang="en-US" smtClean="0"/>
              <a:t>16</a:t>
            </a:fld>
            <a:endParaRPr lang="en-US"/>
          </a:p>
        </p:txBody>
      </p:sp>
    </p:spTree>
    <p:extLst>
      <p:ext uri="{BB962C8B-B14F-4D97-AF65-F5344CB8AC3E}">
        <p14:creationId xmlns:p14="http://schemas.microsoft.com/office/powerpoint/2010/main" val="361098492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4359" y="176059"/>
            <a:ext cx="4008103" cy="830997"/>
          </a:xfrm>
          <a:prstGeom prst="rect">
            <a:avLst/>
          </a:prstGeom>
          <a:noFill/>
        </p:spPr>
        <p:txBody>
          <a:bodyPr wrap="square" rtlCol="0">
            <a:spAutoFit/>
          </a:bodyPr>
          <a:lstStyle/>
          <a:p>
            <a:r>
              <a:rPr lang="en-US" sz="2400" dirty="0" smtClean="0"/>
              <a:t>Belle measurement with full data sample and </a:t>
            </a:r>
            <a:r>
              <a:rPr lang="en-US" sz="2400" dirty="0" err="1" smtClean="0"/>
              <a:t>hadronic</a:t>
            </a:r>
            <a:r>
              <a:rPr lang="en-US" sz="2400" dirty="0" smtClean="0"/>
              <a:t> tags</a:t>
            </a:r>
            <a:endParaRPr lang="en-US" sz="2400" dirty="0"/>
          </a:p>
        </p:txBody>
      </p:sp>
      <p:pic>
        <p:nvPicPr>
          <p:cNvPr id="9" name="Picture 8"/>
          <p:cNvPicPr>
            <a:picLocks noChangeAspect="1"/>
          </p:cNvPicPr>
          <p:nvPr/>
        </p:nvPicPr>
        <p:blipFill rotWithShape="1">
          <a:blip r:embed="rId2"/>
          <a:srcRect l="1925" t="1" r="52008" b="16077"/>
          <a:stretch/>
        </p:blipFill>
        <p:spPr>
          <a:xfrm>
            <a:off x="182880" y="1001861"/>
            <a:ext cx="4379976" cy="2880360"/>
          </a:xfrm>
          <a:prstGeom prst="rect">
            <a:avLst/>
          </a:prstGeom>
        </p:spPr>
      </p:pic>
      <p:sp>
        <p:nvSpPr>
          <p:cNvPr id="10" name="TextBox 9"/>
          <p:cNvSpPr txBox="1"/>
          <p:nvPr/>
        </p:nvSpPr>
        <p:spPr>
          <a:xfrm>
            <a:off x="975605" y="1254952"/>
            <a:ext cx="1306943" cy="377361"/>
          </a:xfrm>
          <a:prstGeom prst="rect">
            <a:avLst/>
          </a:prstGeom>
          <a:noFill/>
        </p:spPr>
        <p:txBody>
          <a:bodyPr wrap="square" rtlCol="0">
            <a:spAutoFit/>
          </a:bodyPr>
          <a:lstStyle/>
          <a:p>
            <a:r>
              <a:rPr lang="en-US" dirty="0" smtClean="0"/>
              <a:t>63±22.5</a:t>
            </a:r>
            <a:endParaRPr lang="en-US" dirty="0"/>
          </a:p>
        </p:txBody>
      </p:sp>
      <p:pic>
        <p:nvPicPr>
          <p:cNvPr id="2" name="Picture 1"/>
          <p:cNvPicPr>
            <a:picLocks noChangeAspect="1"/>
          </p:cNvPicPr>
          <p:nvPr/>
        </p:nvPicPr>
        <p:blipFill>
          <a:blip r:embed="rId3"/>
          <a:stretch>
            <a:fillRect/>
          </a:stretch>
        </p:blipFill>
        <p:spPr>
          <a:xfrm>
            <a:off x="1527835" y="3557587"/>
            <a:ext cx="2733675" cy="2638425"/>
          </a:xfrm>
          <a:prstGeom prst="rect">
            <a:avLst/>
          </a:prstGeom>
        </p:spPr>
      </p:pic>
      <p:sp>
        <p:nvSpPr>
          <p:cNvPr id="3" name="TextBox 2"/>
          <p:cNvSpPr txBox="1"/>
          <p:nvPr/>
        </p:nvSpPr>
        <p:spPr>
          <a:xfrm>
            <a:off x="182879" y="4361881"/>
            <a:ext cx="1565847" cy="646331"/>
          </a:xfrm>
          <a:prstGeom prst="rect">
            <a:avLst/>
          </a:prstGeom>
          <a:noFill/>
        </p:spPr>
        <p:txBody>
          <a:bodyPr wrap="square" rtlCol="0">
            <a:spAutoFit/>
          </a:bodyPr>
          <a:lstStyle/>
          <a:p>
            <a:r>
              <a:rPr lang="en-US" dirty="0" err="1" smtClean="0"/>
              <a:t>Semileptonic</a:t>
            </a:r>
            <a:r>
              <a:rPr lang="en-US" dirty="0" smtClean="0"/>
              <a:t> tags</a:t>
            </a:r>
            <a:endParaRPr lang="en-US" dirty="0"/>
          </a:p>
        </p:txBody>
      </p:sp>
      <p:sp>
        <p:nvSpPr>
          <p:cNvPr id="5" name="Rectangle 4"/>
          <p:cNvSpPr/>
          <p:nvPr/>
        </p:nvSpPr>
        <p:spPr>
          <a:xfrm>
            <a:off x="2018865" y="3697555"/>
            <a:ext cx="1061559" cy="369332"/>
          </a:xfrm>
          <a:prstGeom prst="rect">
            <a:avLst/>
          </a:prstGeom>
        </p:spPr>
        <p:txBody>
          <a:bodyPr wrap="none">
            <a:spAutoFit/>
          </a:bodyPr>
          <a:lstStyle/>
          <a:p>
            <a:r>
              <a:rPr lang="en-US" dirty="0" smtClean="0"/>
              <a:t>143±35.5</a:t>
            </a:r>
            <a:endParaRPr lang="en-US" dirty="0"/>
          </a:p>
        </p:txBody>
      </p:sp>
      <p:sp>
        <p:nvSpPr>
          <p:cNvPr id="11" name="TextBox 10"/>
          <p:cNvSpPr txBox="1"/>
          <p:nvPr/>
        </p:nvSpPr>
        <p:spPr>
          <a:xfrm>
            <a:off x="182879" y="6312765"/>
            <a:ext cx="5944871" cy="400110"/>
          </a:xfrm>
          <a:prstGeom prst="rect">
            <a:avLst/>
          </a:prstGeom>
          <a:noFill/>
        </p:spPr>
        <p:txBody>
          <a:bodyPr wrap="square" rtlCol="0">
            <a:spAutoFit/>
          </a:bodyPr>
          <a:lstStyle/>
          <a:p>
            <a:r>
              <a:rPr lang="en-US" sz="2000" dirty="0" smtClean="0"/>
              <a:t>The horizontal axis is the “Extra Calorimeter Energy”</a:t>
            </a:r>
            <a:endParaRPr lang="en-US" sz="2000" dirty="0"/>
          </a:p>
        </p:txBody>
      </p:sp>
      <p:sp>
        <p:nvSpPr>
          <p:cNvPr id="6" name="Slide Number Placeholder 5"/>
          <p:cNvSpPr>
            <a:spLocks noGrp="1"/>
          </p:cNvSpPr>
          <p:nvPr>
            <p:ph type="sldNum" sz="quarter" idx="12"/>
          </p:nvPr>
        </p:nvSpPr>
        <p:spPr/>
        <p:txBody>
          <a:bodyPr/>
          <a:lstStyle/>
          <a:p>
            <a:fld id="{2066355A-084C-D24E-9AD2-7E4FC41EA627}" type="slidenum">
              <a:rPr lang="en-US" smtClean="0"/>
              <a:t>17</a:t>
            </a:fld>
            <a:endParaRPr lang="en-US"/>
          </a:p>
        </p:txBody>
      </p:sp>
      <p:sp>
        <p:nvSpPr>
          <p:cNvPr id="13" name="TextBox 12"/>
          <p:cNvSpPr txBox="1"/>
          <p:nvPr/>
        </p:nvSpPr>
        <p:spPr>
          <a:xfrm>
            <a:off x="4965700" y="1788218"/>
            <a:ext cx="4000500" cy="1200329"/>
          </a:xfrm>
          <a:prstGeom prst="rect">
            <a:avLst/>
          </a:prstGeom>
          <a:noFill/>
        </p:spPr>
        <p:txBody>
          <a:bodyPr wrap="square" rtlCol="0">
            <a:spAutoFit/>
          </a:bodyPr>
          <a:lstStyle/>
          <a:p>
            <a:r>
              <a:rPr lang="en-US" dirty="0" smtClean="0"/>
              <a:t>Idea: With the “single B meson beam”, we look for a single track from a </a:t>
            </a:r>
            <a:r>
              <a:rPr lang="en-US" dirty="0" err="1" smtClean="0"/>
              <a:t>τ</a:t>
            </a:r>
            <a:r>
              <a:rPr lang="en-US" dirty="0" smtClean="0"/>
              <a:t>, missing energy/</a:t>
            </a:r>
            <a:r>
              <a:rPr lang="en-US" dirty="0" err="1" smtClean="0"/>
              <a:t>momentun</a:t>
            </a:r>
            <a:r>
              <a:rPr lang="en-US" dirty="0" smtClean="0"/>
              <a:t> and extra calorimeter energy close to zero.</a:t>
            </a:r>
            <a:endParaRPr lang="en-US" dirty="0"/>
          </a:p>
        </p:txBody>
      </p:sp>
      <p:sp>
        <p:nvSpPr>
          <p:cNvPr id="14" name="TextBox 13"/>
          <p:cNvSpPr txBox="1"/>
          <p:nvPr/>
        </p:nvSpPr>
        <p:spPr>
          <a:xfrm>
            <a:off x="4965700" y="4575601"/>
            <a:ext cx="3606800" cy="1200328"/>
          </a:xfrm>
          <a:prstGeom prst="rect">
            <a:avLst/>
          </a:prstGeom>
          <a:noFill/>
        </p:spPr>
        <p:txBody>
          <a:bodyPr wrap="square" rtlCol="0">
            <a:spAutoFit/>
          </a:bodyPr>
          <a:lstStyle/>
          <a:p>
            <a:r>
              <a:rPr lang="en-US" sz="2400" dirty="0" smtClean="0"/>
              <a:t>With the full B factory statistics only “evidence”. No single observation</a:t>
            </a:r>
            <a:r>
              <a:rPr lang="en-US" dirty="0" smtClean="0"/>
              <a:t>.</a:t>
            </a:r>
            <a:endParaRPr lang="en-US" dirty="0"/>
          </a:p>
        </p:txBody>
      </p:sp>
    </p:spTree>
    <p:extLst>
      <p:ext uri="{BB962C8B-B14F-4D97-AF65-F5344CB8AC3E}">
        <p14:creationId xmlns:p14="http://schemas.microsoft.com/office/powerpoint/2010/main" val="49045892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4" descr="B-taunu_CKMfit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087" y="2813050"/>
            <a:ext cx="4681538"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3330369" y="3237853"/>
            <a:ext cx="2045287" cy="830997"/>
          </a:xfrm>
          <a:prstGeom prst="rect">
            <a:avLst/>
          </a:prstGeom>
          <a:noFill/>
        </p:spPr>
        <p:txBody>
          <a:bodyPr wrap="square" rtlCol="0">
            <a:spAutoFit/>
          </a:bodyPr>
          <a:lstStyle/>
          <a:p>
            <a:r>
              <a:rPr lang="en-US" sz="2400" dirty="0" err="1" smtClean="0"/>
              <a:t>CKMfitter</a:t>
            </a:r>
            <a:r>
              <a:rPr lang="en-US" sz="2400" dirty="0" smtClean="0"/>
              <a:t> world averages</a:t>
            </a:r>
            <a:endParaRPr lang="en-US" sz="2400" dirty="0"/>
          </a:p>
        </p:txBody>
      </p:sp>
      <p:sp>
        <p:nvSpPr>
          <p:cNvPr id="6" name="Slide Number Placeholder 5"/>
          <p:cNvSpPr>
            <a:spLocks noGrp="1"/>
          </p:cNvSpPr>
          <p:nvPr>
            <p:ph type="sldNum" sz="quarter" idx="12"/>
          </p:nvPr>
        </p:nvSpPr>
        <p:spPr/>
        <p:txBody>
          <a:bodyPr/>
          <a:lstStyle/>
          <a:p>
            <a:fld id="{2066355A-084C-D24E-9AD2-7E4FC41EA627}" type="slidenum">
              <a:rPr lang="en-US" smtClean="0"/>
              <a:t>18</a:t>
            </a:fld>
            <a:endParaRPr lang="en-US"/>
          </a:p>
        </p:txBody>
      </p:sp>
      <p:pic>
        <p:nvPicPr>
          <p:cNvPr id="12" name="Picture 11"/>
          <p:cNvPicPr>
            <a:picLocks noChangeAspect="1"/>
          </p:cNvPicPr>
          <p:nvPr/>
        </p:nvPicPr>
        <p:blipFill>
          <a:blip r:embed="rId3"/>
          <a:stretch>
            <a:fillRect/>
          </a:stretch>
        </p:blipFill>
        <p:spPr>
          <a:xfrm>
            <a:off x="819411" y="0"/>
            <a:ext cx="7715250" cy="2868930"/>
          </a:xfrm>
          <a:prstGeom prst="rect">
            <a:avLst/>
          </a:prstGeom>
        </p:spPr>
      </p:pic>
    </p:spTree>
    <p:extLst>
      <p:ext uri="{BB962C8B-B14F-4D97-AF65-F5344CB8AC3E}">
        <p14:creationId xmlns:p14="http://schemas.microsoft.com/office/powerpoint/2010/main" val="279637470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
          </p:nvPr>
        </p:nvSpPr>
        <p:spPr>
          <a:xfrm>
            <a:off x="457200" y="2669552"/>
            <a:ext cx="8229600" cy="3456611"/>
          </a:xfrm>
        </p:spPr>
        <p:txBody>
          <a:bodyPr/>
          <a:lstStyle/>
          <a:p>
            <a:pPr marL="457200" lvl="1" indent="0">
              <a:buNone/>
            </a:pPr>
            <a:r>
              <a:rPr lang="en-GB" dirty="0" smtClean="0"/>
              <a:t> </a:t>
            </a:r>
          </a:p>
        </p:txBody>
      </p:sp>
      <p:pic>
        <p:nvPicPr>
          <p:cNvPr id="9" name="Picture 21"/>
          <p:cNvPicPr>
            <a:picLocks noChangeAspect="1" noChangeArrowheads="1"/>
          </p:cNvPicPr>
          <p:nvPr/>
        </p:nvPicPr>
        <p:blipFill>
          <a:blip r:embed="rId3"/>
          <a:srcRect/>
          <a:stretch>
            <a:fillRect/>
          </a:stretch>
        </p:blipFill>
        <p:spPr bwMode="auto">
          <a:xfrm>
            <a:off x="5839886" y="896552"/>
            <a:ext cx="2947459" cy="1773000"/>
          </a:xfrm>
          <a:prstGeom prst="rect">
            <a:avLst/>
          </a:prstGeom>
          <a:noFill/>
          <a:ln w="9525">
            <a:noFill/>
            <a:miter lim="800000"/>
            <a:headEnd/>
            <a:tailEnd/>
          </a:ln>
        </p:spPr>
      </p:pic>
      <p:graphicFrame>
        <p:nvGraphicFramePr>
          <p:cNvPr id="13314" name="Object 2"/>
          <p:cNvGraphicFramePr>
            <a:graphicFrameLocks noChangeAspect="1"/>
          </p:cNvGraphicFramePr>
          <p:nvPr>
            <p:extLst>
              <p:ext uri="{D42A27DB-BD31-4B8C-83A1-F6EECF244321}">
                <p14:modId xmlns:p14="http://schemas.microsoft.com/office/powerpoint/2010/main" val="3775183186"/>
              </p:ext>
            </p:extLst>
          </p:nvPr>
        </p:nvGraphicFramePr>
        <p:xfrm>
          <a:off x="6553200" y="2669552"/>
          <a:ext cx="1470025" cy="793750"/>
        </p:xfrm>
        <a:graphic>
          <a:graphicData uri="http://schemas.openxmlformats.org/presentationml/2006/ole">
            <mc:AlternateContent xmlns:mc="http://schemas.openxmlformats.org/markup-compatibility/2006">
              <mc:Choice xmlns:v="urn:schemas-microsoft-com:vml" Requires="v">
                <p:oleObj spid="_x0000_s1152" name="Equation" r:id="rId4" imgW="799756" imgH="431570" progId="Equation.3">
                  <p:embed/>
                </p:oleObj>
              </mc:Choice>
              <mc:Fallback>
                <p:oleObj name="Equation" r:id="rId4" imgW="799756" imgH="43157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2669552"/>
                        <a:ext cx="1470025" cy="793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 name="Picture 9" descr="btaunu2-LHC-comparison.pdf"/>
          <p:cNvPicPr>
            <a:picLocks noChangeAspect="1"/>
          </p:cNvPicPr>
          <p:nvPr/>
        </p:nvPicPr>
        <p:blipFill>
          <a:blip r:embed="rId6"/>
          <a:stretch>
            <a:fillRect/>
          </a:stretch>
        </p:blipFill>
        <p:spPr>
          <a:xfrm>
            <a:off x="0" y="2963333"/>
            <a:ext cx="5767103" cy="3894667"/>
          </a:xfrm>
          <a:prstGeom prst="rect">
            <a:avLst/>
          </a:prstGeom>
        </p:spPr>
      </p:pic>
      <p:sp>
        <p:nvSpPr>
          <p:cNvPr id="13" name="TextBox 12"/>
          <p:cNvSpPr txBox="1"/>
          <p:nvPr/>
        </p:nvSpPr>
        <p:spPr>
          <a:xfrm>
            <a:off x="5721435" y="5198383"/>
            <a:ext cx="3422565" cy="923330"/>
          </a:xfrm>
          <a:prstGeom prst="rect">
            <a:avLst/>
          </a:prstGeom>
          <a:noFill/>
        </p:spPr>
        <p:txBody>
          <a:bodyPr wrap="square" rtlCol="0">
            <a:spAutoFit/>
          </a:bodyPr>
          <a:lstStyle/>
          <a:p>
            <a:r>
              <a:rPr lang="en-GB" dirty="0" smtClean="0">
                <a:cs typeface="Cambria"/>
              </a:rPr>
              <a:t>Currently </a:t>
            </a:r>
            <a:r>
              <a:rPr lang="en-GB" dirty="0" smtClean="0">
                <a:solidFill>
                  <a:srgbClr val="0000FF"/>
                </a:solidFill>
                <a:cs typeface="Cambria"/>
              </a:rPr>
              <a:t>inclusive b to </a:t>
            </a:r>
            <a:r>
              <a:rPr lang="en-GB" dirty="0" err="1" smtClean="0">
                <a:solidFill>
                  <a:srgbClr val="0000FF"/>
                </a:solidFill>
                <a:cs typeface="Cambria"/>
              </a:rPr>
              <a:t>sγ</a:t>
            </a:r>
            <a:r>
              <a:rPr lang="en-GB" dirty="0" smtClean="0">
                <a:solidFill>
                  <a:srgbClr val="0000FF"/>
                </a:solidFill>
                <a:cs typeface="Cambria"/>
              </a:rPr>
              <a:t>  </a:t>
            </a:r>
            <a:r>
              <a:rPr lang="en-GB" dirty="0" smtClean="0">
                <a:cs typeface="Cambria"/>
              </a:rPr>
              <a:t>rules out </a:t>
            </a:r>
            <a:r>
              <a:rPr lang="en-GB" dirty="0" err="1" smtClean="0">
                <a:cs typeface="Cambria"/>
              </a:rPr>
              <a:t>m</a:t>
            </a:r>
            <a:r>
              <a:rPr lang="en-GB" baseline="-25000" dirty="0" err="1" smtClean="0">
                <a:cs typeface="Cambria"/>
              </a:rPr>
              <a:t>H</a:t>
            </a:r>
            <a:r>
              <a:rPr lang="en-GB" baseline="-25000" dirty="0" smtClean="0">
                <a:cs typeface="Cambria"/>
              </a:rPr>
              <a:t>+</a:t>
            </a:r>
            <a:r>
              <a:rPr lang="en-GB" dirty="0" smtClean="0">
                <a:cs typeface="Cambria"/>
              </a:rPr>
              <a:t> below  ~400 </a:t>
            </a:r>
            <a:r>
              <a:rPr lang="en-GB" dirty="0" err="1" smtClean="0">
                <a:cs typeface="Cambria"/>
              </a:rPr>
              <a:t>GeV</a:t>
            </a:r>
            <a:r>
              <a:rPr lang="en-GB" dirty="0" smtClean="0">
                <a:cs typeface="Cambria"/>
              </a:rPr>
              <a:t>/c</a:t>
            </a:r>
            <a:r>
              <a:rPr lang="en-GB" baseline="30000" dirty="0" smtClean="0">
                <a:cs typeface="Cambria"/>
              </a:rPr>
              <a:t>2  </a:t>
            </a:r>
            <a:r>
              <a:rPr lang="en-GB" dirty="0" smtClean="0">
                <a:cs typeface="Cambria"/>
              </a:rPr>
              <a:t>range (independent of tanβ)</a:t>
            </a:r>
          </a:p>
        </p:txBody>
      </p:sp>
      <p:cxnSp>
        <p:nvCxnSpPr>
          <p:cNvPr id="15" name="Straight Connector 14"/>
          <p:cNvCxnSpPr/>
          <p:nvPr/>
        </p:nvCxnSpPr>
        <p:spPr>
          <a:xfrm rot="5400000" flipH="1" flipV="1">
            <a:off x="-16933" y="4631262"/>
            <a:ext cx="3132666" cy="50800"/>
          </a:xfrm>
          <a:prstGeom prst="line">
            <a:avLst/>
          </a:prstGeom>
          <a:ln w="28575" cmpd="sng">
            <a:solidFill>
              <a:srgbClr val="0000FF"/>
            </a:solidFill>
            <a:prstDash val="lgDash"/>
          </a:ln>
          <a:effectLst/>
        </p:spPr>
        <p:style>
          <a:lnRef idx="2">
            <a:schemeClr val="accent1"/>
          </a:lnRef>
          <a:fillRef idx="0">
            <a:schemeClr val="accent1"/>
          </a:fillRef>
          <a:effectRef idx="1">
            <a:schemeClr val="accent1"/>
          </a:effectRef>
          <a:fontRef idx="minor">
            <a:schemeClr val="tx1"/>
          </a:fontRef>
        </p:style>
      </p:cxnSp>
      <p:pic>
        <p:nvPicPr>
          <p:cNvPr id="16" name="Picture 15" descr="Untitled"/>
          <p:cNvPicPr>
            <a:picLocks noChangeAspect="1"/>
          </p:cNvPicPr>
          <p:nvPr/>
        </p:nvPicPr>
        <p:blipFill>
          <a:blip r:embed="rId7"/>
          <a:stretch>
            <a:fillRect/>
          </a:stretch>
        </p:blipFill>
        <p:spPr>
          <a:xfrm>
            <a:off x="5752713" y="3615853"/>
            <a:ext cx="3194025" cy="800570"/>
          </a:xfrm>
          <a:prstGeom prst="rect">
            <a:avLst/>
          </a:prstGeom>
        </p:spPr>
      </p:pic>
      <p:sp>
        <p:nvSpPr>
          <p:cNvPr id="3" name="Title 2"/>
          <p:cNvSpPr>
            <a:spLocks noGrp="1"/>
          </p:cNvSpPr>
          <p:nvPr>
            <p:ph type="title"/>
          </p:nvPr>
        </p:nvSpPr>
        <p:spPr>
          <a:xfrm>
            <a:off x="457200" y="274638"/>
            <a:ext cx="8229600" cy="621914"/>
          </a:xfrm>
        </p:spPr>
        <p:txBody>
          <a:bodyPr>
            <a:normAutofit fontScale="90000"/>
          </a:bodyPr>
          <a:lstStyle/>
          <a:p>
            <a:r>
              <a:rPr lang="en-US" i="1" u="sng" dirty="0" smtClean="0">
                <a:latin typeface="+mn-lt"/>
              </a:rPr>
              <a:t>Complementarity of SFF and LHC</a:t>
            </a:r>
            <a:endParaRPr lang="en-US" i="1" u="sng" dirty="0">
              <a:latin typeface="+mn-lt"/>
            </a:endParaRPr>
          </a:p>
        </p:txBody>
      </p:sp>
      <p:sp>
        <p:nvSpPr>
          <p:cNvPr id="4" name="TextBox 3"/>
          <p:cNvSpPr txBox="1"/>
          <p:nvPr/>
        </p:nvSpPr>
        <p:spPr>
          <a:xfrm>
            <a:off x="457200" y="1343865"/>
            <a:ext cx="5309903" cy="1569660"/>
          </a:xfrm>
          <a:prstGeom prst="rect">
            <a:avLst/>
          </a:prstGeom>
          <a:noFill/>
        </p:spPr>
        <p:txBody>
          <a:bodyPr wrap="square" rtlCol="0">
            <a:spAutoFit/>
          </a:bodyPr>
          <a:lstStyle/>
          <a:p>
            <a:r>
              <a:rPr lang="en-GB" sz="2400" dirty="0">
                <a:cs typeface="Cambria"/>
              </a:rPr>
              <a:t>The current combined limit places a stronger constraint than direct searches from </a:t>
            </a:r>
            <a:r>
              <a:rPr lang="en-GB" sz="2400" dirty="0" smtClean="0">
                <a:cs typeface="Cambria"/>
              </a:rPr>
              <a:t>LHC </a:t>
            </a:r>
            <a:r>
              <a:rPr lang="en-GB" sz="2400" dirty="0" err="1" smtClean="0">
                <a:cs typeface="Cambria"/>
              </a:rPr>
              <a:t>exps</a:t>
            </a:r>
            <a:r>
              <a:rPr lang="en-GB" sz="2400" dirty="0" smtClean="0">
                <a:cs typeface="Cambria"/>
              </a:rPr>
              <a:t>. for </a:t>
            </a:r>
            <a:r>
              <a:rPr lang="en-GB" sz="2400" dirty="0">
                <a:cs typeface="Cambria"/>
              </a:rPr>
              <a:t>the next few years.</a:t>
            </a:r>
          </a:p>
          <a:p>
            <a:endParaRPr lang="en-US" sz="2400" dirty="0"/>
          </a:p>
        </p:txBody>
      </p:sp>
      <p:sp>
        <p:nvSpPr>
          <p:cNvPr id="5" name="TextBox 4"/>
          <p:cNvSpPr txBox="1"/>
          <p:nvPr/>
        </p:nvSpPr>
        <p:spPr>
          <a:xfrm>
            <a:off x="1026028" y="925418"/>
            <a:ext cx="3107134" cy="369332"/>
          </a:xfrm>
          <a:prstGeom prst="rect">
            <a:avLst/>
          </a:prstGeom>
          <a:noFill/>
        </p:spPr>
        <p:txBody>
          <a:bodyPr wrap="square" rtlCol="0">
            <a:spAutoFit/>
          </a:bodyPr>
          <a:lstStyle/>
          <a:p>
            <a:r>
              <a:rPr lang="en-US" dirty="0" smtClean="0"/>
              <a:t>(Slide adapted from  A. Bevan)</a:t>
            </a:r>
            <a:endParaRPr lang="en-US" dirty="0"/>
          </a:p>
        </p:txBody>
      </p:sp>
      <p:sp>
        <p:nvSpPr>
          <p:cNvPr id="7" name="TextBox 6"/>
          <p:cNvSpPr txBox="1"/>
          <p:nvPr/>
        </p:nvSpPr>
        <p:spPr>
          <a:xfrm>
            <a:off x="2736838" y="5559596"/>
            <a:ext cx="2589450" cy="369332"/>
          </a:xfrm>
          <a:prstGeom prst="rect">
            <a:avLst/>
          </a:prstGeom>
          <a:noFill/>
        </p:spPr>
        <p:txBody>
          <a:bodyPr wrap="square" rtlCol="0">
            <a:spAutoFit/>
          </a:bodyPr>
          <a:lstStyle/>
          <a:p>
            <a:r>
              <a:rPr lang="en-US" dirty="0" smtClean="0"/>
              <a:t>This region is allowed</a:t>
            </a:r>
            <a:endParaRPr lang="en-US" dirty="0"/>
          </a:p>
        </p:txBody>
      </p:sp>
      <p:sp>
        <p:nvSpPr>
          <p:cNvPr id="2" name="Slide Number Placeholder 1"/>
          <p:cNvSpPr>
            <a:spLocks noGrp="1"/>
          </p:cNvSpPr>
          <p:nvPr>
            <p:ph type="sldNum" sz="quarter" idx="12"/>
          </p:nvPr>
        </p:nvSpPr>
        <p:spPr/>
        <p:txBody>
          <a:bodyPr/>
          <a:lstStyle/>
          <a:p>
            <a:fld id="{2066355A-084C-D24E-9AD2-7E4FC41EA627}" type="slidenum">
              <a:rPr lang="en-US" smtClean="0"/>
              <a:t>19</a:t>
            </a:fld>
            <a:endParaRPr lang="en-US"/>
          </a:p>
        </p:txBody>
      </p:sp>
      <p:sp>
        <p:nvSpPr>
          <p:cNvPr id="8" name="Right Arrow 7"/>
          <p:cNvSpPr/>
          <p:nvPr/>
        </p:nvSpPr>
        <p:spPr>
          <a:xfrm>
            <a:off x="3200400" y="4842783"/>
            <a:ext cx="1181100" cy="292100"/>
          </a:xfrm>
          <a:prstGeom prst="rightArrow">
            <a:avLst/>
          </a:prstGeom>
          <a:solidFill>
            <a:srgbClr val="008000"/>
          </a:solidFill>
          <a:scene3d>
            <a:camera prst="orthographicFront">
              <a:rot lat="0" lon="0" rev="1842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839886" y="6038329"/>
            <a:ext cx="2973703" cy="369332"/>
          </a:xfrm>
          <a:prstGeom prst="rect">
            <a:avLst/>
          </a:prstGeom>
        </p:spPr>
        <p:txBody>
          <a:bodyPr wrap="none">
            <a:spAutoFit/>
          </a:bodyPr>
          <a:lstStyle/>
          <a:p>
            <a:r>
              <a:rPr lang="en-US" dirty="0"/>
              <a:t>http://</a:t>
            </a:r>
            <a:r>
              <a:rPr lang="en-US" dirty="0" err="1"/>
              <a:t>arxiv.org</a:t>
            </a:r>
            <a:r>
              <a:rPr lang="en-US" dirty="0"/>
              <a:t>/abs/1208.2788</a:t>
            </a:r>
          </a:p>
        </p:txBody>
      </p:sp>
    </p:spTree>
    <p:extLst>
      <p:ext uri="{BB962C8B-B14F-4D97-AF65-F5344CB8AC3E}">
        <p14:creationId xmlns:p14="http://schemas.microsoft.com/office/powerpoint/2010/main" val="7532434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01700"/>
            <a:ext cx="8126413" cy="595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円/楕円 12"/>
          <p:cNvSpPr/>
          <p:nvPr/>
        </p:nvSpPr>
        <p:spPr>
          <a:xfrm rot="2100000">
            <a:off x="6718778" y="821629"/>
            <a:ext cx="1153377" cy="2379747"/>
          </a:xfrm>
          <a:prstGeom prst="ellipse">
            <a:avLst/>
          </a:prstGeom>
          <a:solidFill>
            <a:srgbClr val="FF99CC">
              <a:alpha val="29804"/>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62466" name="AutoShape 2"/>
          <p:cNvSpPr>
            <a:spLocks/>
          </p:cNvSpPr>
          <p:nvPr/>
        </p:nvSpPr>
        <p:spPr bwMode="auto">
          <a:xfrm>
            <a:off x="7483475" y="1138238"/>
            <a:ext cx="484188" cy="455612"/>
          </a:xfrm>
          <a:custGeom>
            <a:avLst/>
            <a:gdLst>
              <a:gd name="T0" fmla="*/ 1 w 484188"/>
              <a:gd name="T1" fmla="*/ 174028 h 455612"/>
              <a:gd name="T2" fmla="*/ 184944 w 484188"/>
              <a:gd name="T3" fmla="*/ 174029 h 455612"/>
              <a:gd name="T4" fmla="*/ 242094 w 484188"/>
              <a:gd name="T5" fmla="*/ 0 h 455612"/>
              <a:gd name="T6" fmla="*/ 299244 w 484188"/>
              <a:gd name="T7" fmla="*/ 174029 h 455612"/>
              <a:gd name="T8" fmla="*/ 484187 w 484188"/>
              <a:gd name="T9" fmla="*/ 174028 h 455612"/>
              <a:gd name="T10" fmla="*/ 334564 w 484188"/>
              <a:gd name="T11" fmla="*/ 281583 h 455612"/>
              <a:gd name="T12" fmla="*/ 391716 w 484188"/>
              <a:gd name="T13" fmla="*/ 455611 h 455612"/>
              <a:gd name="T14" fmla="*/ 242094 w 484188"/>
              <a:gd name="T15" fmla="*/ 348054 h 455612"/>
              <a:gd name="T16" fmla="*/ 92472 w 484188"/>
              <a:gd name="T17" fmla="*/ 455611 h 455612"/>
              <a:gd name="T18" fmla="*/ 149624 w 484188"/>
              <a:gd name="T19" fmla="*/ 281583 h 455612"/>
              <a:gd name="T20" fmla="*/ 1 w 484188"/>
              <a:gd name="T21" fmla="*/ 174028 h 4556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4188"/>
              <a:gd name="T34" fmla="*/ 0 h 455612"/>
              <a:gd name="T35" fmla="*/ 484188 w 484188"/>
              <a:gd name="T36" fmla="*/ 455612 h 4556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4188" h="455612">
                <a:moveTo>
                  <a:pt x="1" y="174028"/>
                </a:moveTo>
                <a:lnTo>
                  <a:pt x="184944" y="174029"/>
                </a:lnTo>
                <a:lnTo>
                  <a:pt x="242094" y="0"/>
                </a:lnTo>
                <a:lnTo>
                  <a:pt x="299244" y="174029"/>
                </a:lnTo>
                <a:lnTo>
                  <a:pt x="484187" y="174028"/>
                </a:lnTo>
                <a:lnTo>
                  <a:pt x="334564" y="281583"/>
                </a:lnTo>
                <a:lnTo>
                  <a:pt x="391716" y="455611"/>
                </a:lnTo>
                <a:lnTo>
                  <a:pt x="242094" y="348054"/>
                </a:lnTo>
                <a:lnTo>
                  <a:pt x="92472" y="455611"/>
                </a:lnTo>
                <a:lnTo>
                  <a:pt x="149624" y="281583"/>
                </a:lnTo>
                <a:lnTo>
                  <a:pt x="1" y="174028"/>
                </a:lnTo>
                <a:close/>
              </a:path>
            </a:pathLst>
          </a:custGeom>
          <a:solidFill>
            <a:srgbClr val="FF0066"/>
          </a:solidFill>
          <a:ln w="9525">
            <a:solidFill>
              <a:srgbClr val="FF0066"/>
            </a:solidFill>
            <a:round/>
            <a:headEnd/>
            <a:tailEnd/>
          </a:ln>
          <a:effectLst>
            <a:outerShdw dist="23000" dir="5400000" algn="ctr" rotWithShape="0">
              <a:schemeClr val="bg2">
                <a:alpha val="34998"/>
              </a:schemeClr>
            </a:outerShdw>
          </a:effectLst>
        </p:spPr>
        <p:txBody>
          <a:bodyPr lIns="0" tIns="0" rIns="0" bIns="0"/>
          <a:lstStyle/>
          <a:p>
            <a:pPr>
              <a:defRPr/>
            </a:pPr>
            <a:endParaRPr lang="en-US">
              <a:latin typeface="Symbol" charset="2"/>
              <a:ea typeface="Arial" charset="0"/>
            </a:endParaRPr>
          </a:p>
        </p:txBody>
      </p:sp>
      <p:sp>
        <p:nvSpPr>
          <p:cNvPr id="62467" name="Line 3"/>
          <p:cNvSpPr>
            <a:spLocks noChangeShapeType="1"/>
          </p:cNvSpPr>
          <p:nvPr/>
        </p:nvSpPr>
        <p:spPr bwMode="auto">
          <a:xfrm rot="10800000" flipH="1">
            <a:off x="6946900" y="1620838"/>
            <a:ext cx="620713" cy="760412"/>
          </a:xfrm>
          <a:prstGeom prst="line">
            <a:avLst/>
          </a:prstGeom>
          <a:noFill/>
          <a:ln w="76200">
            <a:solidFill>
              <a:srgbClr val="FF0066"/>
            </a:solidFill>
            <a:round/>
            <a:headEnd/>
            <a:tailEnd type="arrow" w="med" len="med"/>
          </a:ln>
          <a:effectLst>
            <a:outerShdw blurRad="63500" dist="38099" dir="2700000" algn="ctr" rotWithShape="0">
              <a:schemeClr val="bg2">
                <a:alpha val="42998"/>
              </a:schemeClr>
            </a:outerShdw>
          </a:effectLst>
        </p:spPr>
        <p:txBody>
          <a:bodyPr lIns="0" tIns="0" rIns="0" bIns="0"/>
          <a:lstStyle/>
          <a:p>
            <a:pPr>
              <a:defRPr/>
            </a:pPr>
            <a:endParaRPr lang="en-US">
              <a:latin typeface="Symbol" charset="2"/>
              <a:ea typeface="Arial" charset="0"/>
            </a:endParaRPr>
          </a:p>
        </p:txBody>
      </p:sp>
      <p:sp>
        <p:nvSpPr>
          <p:cNvPr id="16389" name="Rectangle 4"/>
          <p:cNvSpPr>
            <a:spLocks/>
          </p:cNvSpPr>
          <p:nvPr/>
        </p:nvSpPr>
        <p:spPr bwMode="auto">
          <a:xfrm>
            <a:off x="7524750" y="1628775"/>
            <a:ext cx="1814513" cy="317500"/>
          </a:xfrm>
          <a:prstGeom prst="rect">
            <a:avLst/>
          </a:prstGeom>
          <a:noFill/>
          <a:ln w="9525">
            <a:noFill/>
            <a:miter lim="800000"/>
            <a:headEnd/>
            <a:tailEnd/>
          </a:ln>
        </p:spPr>
        <p:txBody>
          <a:bodyPr lIns="26788" tIns="26788" rIns="26788" bIns="26788"/>
          <a:lstStyle/>
          <a:p>
            <a:pPr algn="ctr">
              <a:defRPr/>
            </a:pPr>
            <a:endParaRPr lang="en-US" altLang="ja-JP" b="1" dirty="0">
              <a:solidFill>
                <a:srgbClr val="FF0066"/>
              </a:solidFill>
              <a:latin typeface="+mn-lt"/>
              <a:ea typeface="+mn-ea"/>
              <a:cs typeface="+mn-cs"/>
              <a:sym typeface="News Gothic MT" charset="0"/>
            </a:endParaRPr>
          </a:p>
        </p:txBody>
      </p:sp>
      <p:sp>
        <p:nvSpPr>
          <p:cNvPr id="76809" name="Rectangle 5"/>
          <p:cNvSpPr>
            <a:spLocks noGrp="1" noChangeArrowheads="1"/>
          </p:cNvSpPr>
          <p:nvPr>
            <p:ph type="title"/>
          </p:nvPr>
        </p:nvSpPr>
        <p:spPr>
          <a:xfrm>
            <a:off x="39475" y="0"/>
            <a:ext cx="9034463" cy="909638"/>
          </a:xfrm>
        </p:spPr>
        <p:txBody>
          <a:bodyPr lIns="26788" tIns="26788" rIns="26788" bIns="26788">
            <a:normAutofit fontScale="90000"/>
          </a:bodyPr>
          <a:lstStyle/>
          <a:p>
            <a:r>
              <a:rPr lang="sl-SI" altLang="ja-JP" b="1" dirty="0">
                <a:solidFill>
                  <a:srgbClr val="FF0066"/>
                </a:solidFill>
                <a:latin typeface="Tahoma" charset="0"/>
                <a:ea typeface="ＭＳ Ｐゴシック" charset="0"/>
                <a:cs typeface="ＭＳ Ｐゴシック" charset="0"/>
                <a:sym typeface="News Gothic MT" charset="0"/>
              </a:rPr>
              <a:t>SuperKEKB is the intensity frontier</a:t>
            </a:r>
            <a:endParaRPr lang="en-US" altLang="ja-JP" b="1" dirty="0">
              <a:solidFill>
                <a:srgbClr val="FF0066"/>
              </a:solidFill>
              <a:latin typeface="Tahoma" charset="0"/>
              <a:ea typeface="ＭＳ Ｐゴシック" charset="0"/>
              <a:cs typeface="ＭＳ Ｐゴシック" charset="0"/>
              <a:sym typeface="News Gothic MT" charset="0"/>
            </a:endParaRPr>
          </a:p>
        </p:txBody>
      </p:sp>
      <p:sp>
        <p:nvSpPr>
          <p:cNvPr id="62472" name="AutoShape 8"/>
          <p:cNvSpPr>
            <a:spLocks/>
          </p:cNvSpPr>
          <p:nvPr/>
        </p:nvSpPr>
        <p:spPr bwMode="auto">
          <a:xfrm flipH="1">
            <a:off x="3606800" y="1395413"/>
            <a:ext cx="1438275" cy="1174750"/>
          </a:xfrm>
          <a:custGeom>
            <a:avLst/>
            <a:gdLst>
              <a:gd name="T0" fmla="*/ 0 w 21600"/>
              <a:gd name="T1" fmla="*/ 0 h 21600"/>
              <a:gd name="T2" fmla="*/ 21600 w 21600"/>
              <a:gd name="T3" fmla="*/ 21600 h 21600"/>
            </a:gdLst>
            <a:ahLst/>
            <a:cxnLst>
              <a:cxn ang="0">
                <a:pos x="1816" y="12718"/>
              </a:cxn>
              <a:cxn ang="0">
                <a:pos x="5113" y="12718"/>
              </a:cxn>
              <a:cxn ang="0">
                <a:pos x="0" y="0"/>
              </a:cxn>
              <a:cxn ang="0">
                <a:pos x="10059" y="12718"/>
              </a:cxn>
              <a:cxn ang="0">
                <a:pos x="21600" y="12718"/>
              </a:cxn>
              <a:cxn ang="0">
                <a:pos x="21600" y="14199"/>
              </a:cxn>
              <a:cxn ang="0">
                <a:pos x="21600" y="16419"/>
              </a:cxn>
              <a:cxn ang="0">
                <a:pos x="21600" y="21600"/>
              </a:cxn>
              <a:cxn ang="0">
                <a:pos x="10059" y="21600"/>
              </a:cxn>
              <a:cxn ang="0">
                <a:pos x="5113" y="21600"/>
              </a:cxn>
              <a:cxn ang="0">
                <a:pos x="1816" y="21600"/>
              </a:cxn>
              <a:cxn ang="0">
                <a:pos x="1816" y="16419"/>
              </a:cxn>
              <a:cxn ang="0">
                <a:pos x="1816" y="14199"/>
              </a:cxn>
              <a:cxn ang="0">
                <a:pos x="1816" y="12718"/>
              </a:cxn>
              <a:cxn ang="0">
                <a:pos x="1816" y="12718"/>
              </a:cxn>
            </a:cxnLst>
            <a:rect l="T0" t="T1" r="T2" b="T3"/>
            <a:pathLst>
              <a:path w="21600" h="21600">
                <a:moveTo>
                  <a:pt x="1816" y="12718"/>
                </a:moveTo>
                <a:lnTo>
                  <a:pt x="5113" y="12718"/>
                </a:lnTo>
                <a:lnTo>
                  <a:pt x="0" y="0"/>
                </a:lnTo>
                <a:lnTo>
                  <a:pt x="10059" y="12718"/>
                </a:lnTo>
                <a:lnTo>
                  <a:pt x="21600" y="12718"/>
                </a:lnTo>
                <a:lnTo>
                  <a:pt x="21600" y="14199"/>
                </a:lnTo>
                <a:lnTo>
                  <a:pt x="21600" y="16419"/>
                </a:lnTo>
                <a:lnTo>
                  <a:pt x="21600" y="21600"/>
                </a:lnTo>
                <a:lnTo>
                  <a:pt x="10059" y="21600"/>
                </a:lnTo>
                <a:lnTo>
                  <a:pt x="5113" y="21600"/>
                </a:lnTo>
                <a:lnTo>
                  <a:pt x="1816" y="21600"/>
                </a:lnTo>
                <a:lnTo>
                  <a:pt x="1816" y="16419"/>
                </a:lnTo>
                <a:lnTo>
                  <a:pt x="1816" y="14199"/>
                </a:lnTo>
                <a:lnTo>
                  <a:pt x="1816" y="12718"/>
                </a:lnTo>
                <a:close/>
                <a:moveTo>
                  <a:pt x="1816" y="12718"/>
                </a:moveTo>
              </a:path>
            </a:pathLst>
          </a:custGeom>
          <a:solidFill>
            <a:srgbClr val="5BD7FF"/>
          </a:solidFill>
          <a:ln w="9525">
            <a:solidFill>
              <a:srgbClr val="5BD7FF"/>
            </a:solidFill>
            <a:round/>
            <a:headEnd/>
            <a:tailEnd/>
          </a:ln>
          <a:effectLst>
            <a:outerShdw dist="23000" dir="5400000" algn="ctr" rotWithShape="0">
              <a:schemeClr val="bg2">
                <a:alpha val="34998"/>
              </a:schemeClr>
            </a:outerShdw>
          </a:effectLst>
        </p:spPr>
        <p:txBody>
          <a:bodyPr lIns="0" tIns="0" rIns="0" bIns="0"/>
          <a:lstStyle/>
          <a:p>
            <a:pPr>
              <a:defRPr/>
            </a:pPr>
            <a:endParaRPr lang="en-US">
              <a:latin typeface="Symbol" charset="2"/>
              <a:ea typeface="Arial" charset="0"/>
            </a:endParaRPr>
          </a:p>
        </p:txBody>
      </p:sp>
      <p:sp>
        <p:nvSpPr>
          <p:cNvPr id="15374" name="Rectangle 9"/>
          <p:cNvSpPr>
            <a:spLocks/>
          </p:cNvSpPr>
          <p:nvPr/>
        </p:nvSpPr>
        <p:spPr bwMode="auto">
          <a:xfrm>
            <a:off x="2843213" y="1844675"/>
            <a:ext cx="2060575" cy="784225"/>
          </a:xfrm>
          <a:prstGeom prst="rect">
            <a:avLst/>
          </a:prstGeom>
          <a:solidFill>
            <a:srgbClr val="5BD7FF"/>
          </a:solidFill>
          <a:ln w="12700">
            <a:solidFill>
              <a:srgbClr val="5BD7FF"/>
            </a:solidFill>
            <a:miter lim="800000"/>
            <a:headEnd/>
            <a:tailEnd/>
          </a:ln>
        </p:spPr>
        <p:txBody>
          <a:bodyPr lIns="38100" tIns="38100" rIns="38100" bIns="38100" anchor="ctr"/>
          <a:lstStyle/>
          <a:p>
            <a:pPr algn="ctr">
              <a:defRPr/>
            </a:pPr>
            <a:r>
              <a:rPr lang="en-US" altLang="ja-JP" sz="2000" dirty="0">
                <a:solidFill>
                  <a:srgbClr val="000000"/>
                </a:solidFill>
                <a:latin typeface="+mn-lt"/>
                <a:ea typeface="+mn-ea"/>
                <a:cs typeface="+mn-cs"/>
              </a:rPr>
              <a:t>40 times higher luminosity</a:t>
            </a:r>
          </a:p>
        </p:txBody>
      </p:sp>
      <p:sp>
        <p:nvSpPr>
          <p:cNvPr id="76812" name="Line 10"/>
          <p:cNvSpPr>
            <a:spLocks noChangeShapeType="1"/>
          </p:cNvSpPr>
          <p:nvPr/>
        </p:nvSpPr>
        <p:spPr bwMode="auto">
          <a:xfrm>
            <a:off x="1062038" y="1397000"/>
            <a:ext cx="6507162" cy="15875"/>
          </a:xfrm>
          <a:prstGeom prst="line">
            <a:avLst/>
          </a:prstGeom>
          <a:noFill/>
          <a:ln w="57150">
            <a:solidFill>
              <a:srgbClr val="00B0F0"/>
            </a:solidFill>
            <a:prstDash val="dash"/>
            <a:round/>
            <a:headEnd/>
            <a:tailEnd/>
          </a:ln>
          <a:effectLst>
            <a:outerShdw blurRad="63500" dist="19999" dir="5400000" algn="ctr" rotWithShape="0">
              <a:schemeClr val="bg2">
                <a:alpha val="37999"/>
              </a:schemeClr>
            </a:outerShdw>
          </a:effectLst>
        </p:spPr>
        <p:txBody>
          <a:bodyPr lIns="0" tIns="0" rIns="0" bIns="0"/>
          <a:lstStyle/>
          <a:p>
            <a:pPr>
              <a:defRPr/>
            </a:pPr>
            <a:endParaRPr lang="en-US">
              <a:latin typeface="Symbol" charset="2"/>
              <a:ea typeface="+mn-ea"/>
              <a:cs typeface="+mn-cs"/>
            </a:endParaRPr>
          </a:p>
        </p:txBody>
      </p:sp>
      <p:sp>
        <p:nvSpPr>
          <p:cNvPr id="76813" name="テキスト ボックス 13"/>
          <p:cNvSpPr txBox="1">
            <a:spLocks noChangeArrowheads="1"/>
          </p:cNvSpPr>
          <p:nvPr/>
        </p:nvSpPr>
        <p:spPr bwMode="auto">
          <a:xfrm>
            <a:off x="107950" y="1187450"/>
            <a:ext cx="611188" cy="369888"/>
          </a:xfrm>
          <a:prstGeom prst="rect">
            <a:avLst/>
          </a:prstGeom>
          <a:solidFill>
            <a:schemeClr val="bg1"/>
          </a:solidFill>
          <a:ln w="9525">
            <a:solidFill>
              <a:srgbClr val="00B0F0"/>
            </a:solidFill>
            <a:miter lim="800000"/>
            <a:headEnd/>
            <a:tailEnd/>
          </a:ln>
        </p:spPr>
        <p:txBody>
          <a:bodyPr wrap="none">
            <a:spAutoFit/>
          </a:bodyPr>
          <a:lstStyle>
            <a:lvl1pPr eaLnBrk="0" hangingPunct="0">
              <a:defRPr sz="2400">
                <a:solidFill>
                  <a:schemeClr val="tx1"/>
                </a:solidFill>
                <a:latin typeface="Symbol" charset="0"/>
                <a:ea typeface="ＭＳ Ｐゴシック" charset="0"/>
                <a:cs typeface="Arial" charset="0"/>
              </a:defRPr>
            </a:lvl1pPr>
            <a:lvl2pPr marL="37931725" indent="-37474525" eaLnBrk="0" hangingPunct="0">
              <a:defRPr sz="2400">
                <a:solidFill>
                  <a:schemeClr val="tx1"/>
                </a:solidFill>
                <a:latin typeface="Symbol" charset="0"/>
                <a:ea typeface="Arial" charset="0"/>
                <a:cs typeface="Arial" charset="0"/>
              </a:defRPr>
            </a:lvl2pPr>
            <a:lvl3pPr eaLnBrk="0" hangingPunct="0">
              <a:defRPr sz="2400">
                <a:solidFill>
                  <a:schemeClr val="tx1"/>
                </a:solidFill>
                <a:latin typeface="Symbol" charset="0"/>
                <a:ea typeface="Arial" charset="0"/>
                <a:cs typeface="Arial" charset="0"/>
              </a:defRPr>
            </a:lvl3pPr>
            <a:lvl4pPr eaLnBrk="0" hangingPunct="0">
              <a:defRPr sz="2400">
                <a:solidFill>
                  <a:schemeClr val="tx1"/>
                </a:solidFill>
                <a:latin typeface="Symbol" charset="0"/>
                <a:ea typeface="Arial" charset="0"/>
                <a:cs typeface="Arial" charset="0"/>
              </a:defRPr>
            </a:lvl4pPr>
            <a:lvl5pPr eaLnBrk="0" hangingPunct="0">
              <a:defRPr sz="2400">
                <a:solidFill>
                  <a:schemeClr val="tx1"/>
                </a:solidFill>
                <a:latin typeface="Symbol" charset="0"/>
                <a:ea typeface="Arial" charset="0"/>
                <a:cs typeface="Arial" charset="0"/>
              </a:defRPr>
            </a:lvl5pPr>
            <a:lvl6pPr marL="457200" eaLnBrk="0" fontAlgn="base" hangingPunct="0">
              <a:spcBef>
                <a:spcPct val="0"/>
              </a:spcBef>
              <a:spcAft>
                <a:spcPct val="0"/>
              </a:spcAft>
              <a:defRPr sz="2400">
                <a:solidFill>
                  <a:schemeClr val="tx1"/>
                </a:solidFill>
                <a:latin typeface="Symbol" charset="0"/>
                <a:ea typeface="Arial" charset="0"/>
                <a:cs typeface="Arial" charset="0"/>
              </a:defRPr>
            </a:lvl6pPr>
            <a:lvl7pPr marL="914400" eaLnBrk="0" fontAlgn="base" hangingPunct="0">
              <a:spcBef>
                <a:spcPct val="0"/>
              </a:spcBef>
              <a:spcAft>
                <a:spcPct val="0"/>
              </a:spcAft>
              <a:defRPr sz="2400">
                <a:solidFill>
                  <a:schemeClr val="tx1"/>
                </a:solidFill>
                <a:latin typeface="Symbol" charset="0"/>
                <a:ea typeface="Arial" charset="0"/>
                <a:cs typeface="Arial" charset="0"/>
              </a:defRPr>
            </a:lvl7pPr>
            <a:lvl8pPr marL="1371600" eaLnBrk="0" fontAlgn="base" hangingPunct="0">
              <a:spcBef>
                <a:spcPct val="0"/>
              </a:spcBef>
              <a:spcAft>
                <a:spcPct val="0"/>
              </a:spcAft>
              <a:defRPr sz="2400">
                <a:solidFill>
                  <a:schemeClr val="tx1"/>
                </a:solidFill>
                <a:latin typeface="Symbol" charset="0"/>
                <a:ea typeface="Arial" charset="0"/>
                <a:cs typeface="Arial" charset="0"/>
              </a:defRPr>
            </a:lvl8pPr>
            <a:lvl9pPr marL="1828800" eaLnBrk="0" fontAlgn="base" hangingPunct="0">
              <a:spcBef>
                <a:spcPct val="0"/>
              </a:spcBef>
              <a:spcAft>
                <a:spcPct val="0"/>
              </a:spcAft>
              <a:defRPr sz="2400">
                <a:solidFill>
                  <a:schemeClr val="tx1"/>
                </a:solidFill>
                <a:latin typeface="Symbol" charset="0"/>
                <a:ea typeface="Arial" charset="0"/>
                <a:cs typeface="Arial" charset="0"/>
              </a:defRPr>
            </a:lvl9pPr>
          </a:lstStyle>
          <a:p>
            <a:pPr eaLnBrk="1" hangingPunct="1"/>
            <a:r>
              <a:rPr kumimoji="1" lang="en-US" altLang="ja-JP" b="1">
                <a:cs typeface="ＭＳ Ｐゴシック" charset="0"/>
              </a:rPr>
              <a:t>10</a:t>
            </a:r>
            <a:r>
              <a:rPr kumimoji="1" lang="en-US" altLang="ja-JP" b="1" baseline="30000">
                <a:cs typeface="ＭＳ Ｐゴシック" charset="0"/>
              </a:rPr>
              <a:t>36</a:t>
            </a:r>
            <a:endParaRPr kumimoji="1" lang="ja-JP" altLang="en-US" b="1" baseline="30000">
              <a:cs typeface="ＭＳ Ｐゴシック" charset="0"/>
            </a:endParaRPr>
          </a:p>
        </p:txBody>
      </p:sp>
      <p:sp>
        <p:nvSpPr>
          <p:cNvPr id="76814" name="テキスト ボックス 18"/>
          <p:cNvSpPr txBox="1">
            <a:spLocks noChangeArrowheads="1"/>
          </p:cNvSpPr>
          <p:nvPr/>
        </p:nvSpPr>
        <p:spPr bwMode="auto">
          <a:xfrm>
            <a:off x="5862638" y="2227263"/>
            <a:ext cx="1014412" cy="460375"/>
          </a:xfrm>
          <a:prstGeom prst="rect">
            <a:avLst/>
          </a:prstGeom>
          <a:solidFill>
            <a:schemeClr val="bg1"/>
          </a:solidFill>
          <a:ln w="9525">
            <a:solidFill>
              <a:srgbClr val="FF0000"/>
            </a:solidFill>
            <a:miter lim="800000"/>
            <a:headEnd/>
            <a:tailEnd/>
          </a:ln>
        </p:spPr>
        <p:txBody>
          <a:bodyPr wrap="none">
            <a:spAutoFit/>
          </a:bodyPr>
          <a:lstStyle>
            <a:lvl1pPr eaLnBrk="0" hangingPunct="0">
              <a:defRPr sz="2400">
                <a:solidFill>
                  <a:schemeClr val="tx1"/>
                </a:solidFill>
                <a:latin typeface="Symbol" charset="0"/>
                <a:ea typeface="ＭＳ Ｐゴシック" charset="0"/>
                <a:cs typeface="Arial" charset="0"/>
              </a:defRPr>
            </a:lvl1pPr>
            <a:lvl2pPr marL="37931725" indent="-37474525" eaLnBrk="0" hangingPunct="0">
              <a:defRPr sz="2400">
                <a:solidFill>
                  <a:schemeClr val="tx1"/>
                </a:solidFill>
                <a:latin typeface="Symbol" charset="0"/>
                <a:ea typeface="Arial" charset="0"/>
                <a:cs typeface="Arial" charset="0"/>
              </a:defRPr>
            </a:lvl2pPr>
            <a:lvl3pPr eaLnBrk="0" hangingPunct="0">
              <a:defRPr sz="2400">
                <a:solidFill>
                  <a:schemeClr val="tx1"/>
                </a:solidFill>
                <a:latin typeface="Symbol" charset="0"/>
                <a:ea typeface="Arial" charset="0"/>
                <a:cs typeface="Arial" charset="0"/>
              </a:defRPr>
            </a:lvl3pPr>
            <a:lvl4pPr eaLnBrk="0" hangingPunct="0">
              <a:defRPr sz="2400">
                <a:solidFill>
                  <a:schemeClr val="tx1"/>
                </a:solidFill>
                <a:latin typeface="Symbol" charset="0"/>
                <a:ea typeface="Arial" charset="0"/>
                <a:cs typeface="Arial" charset="0"/>
              </a:defRPr>
            </a:lvl4pPr>
            <a:lvl5pPr eaLnBrk="0" hangingPunct="0">
              <a:defRPr sz="2400">
                <a:solidFill>
                  <a:schemeClr val="tx1"/>
                </a:solidFill>
                <a:latin typeface="Symbol" charset="0"/>
                <a:ea typeface="Arial" charset="0"/>
                <a:cs typeface="Arial" charset="0"/>
              </a:defRPr>
            </a:lvl5pPr>
            <a:lvl6pPr marL="457200" eaLnBrk="0" fontAlgn="base" hangingPunct="0">
              <a:spcBef>
                <a:spcPct val="0"/>
              </a:spcBef>
              <a:spcAft>
                <a:spcPct val="0"/>
              </a:spcAft>
              <a:defRPr sz="2400">
                <a:solidFill>
                  <a:schemeClr val="tx1"/>
                </a:solidFill>
                <a:latin typeface="Symbol" charset="0"/>
                <a:ea typeface="Arial" charset="0"/>
                <a:cs typeface="Arial" charset="0"/>
              </a:defRPr>
            </a:lvl6pPr>
            <a:lvl7pPr marL="914400" eaLnBrk="0" fontAlgn="base" hangingPunct="0">
              <a:spcBef>
                <a:spcPct val="0"/>
              </a:spcBef>
              <a:spcAft>
                <a:spcPct val="0"/>
              </a:spcAft>
              <a:defRPr sz="2400">
                <a:solidFill>
                  <a:schemeClr val="tx1"/>
                </a:solidFill>
                <a:latin typeface="Symbol" charset="0"/>
                <a:ea typeface="Arial" charset="0"/>
                <a:cs typeface="Arial" charset="0"/>
              </a:defRPr>
            </a:lvl7pPr>
            <a:lvl8pPr marL="1371600" eaLnBrk="0" fontAlgn="base" hangingPunct="0">
              <a:spcBef>
                <a:spcPct val="0"/>
              </a:spcBef>
              <a:spcAft>
                <a:spcPct val="0"/>
              </a:spcAft>
              <a:defRPr sz="2400">
                <a:solidFill>
                  <a:schemeClr val="tx1"/>
                </a:solidFill>
                <a:latin typeface="Symbol" charset="0"/>
                <a:ea typeface="Arial" charset="0"/>
                <a:cs typeface="Arial" charset="0"/>
              </a:defRPr>
            </a:lvl8pPr>
            <a:lvl9pPr marL="1828800" eaLnBrk="0" fontAlgn="base" hangingPunct="0">
              <a:spcBef>
                <a:spcPct val="0"/>
              </a:spcBef>
              <a:spcAft>
                <a:spcPct val="0"/>
              </a:spcAft>
              <a:defRPr sz="2400">
                <a:solidFill>
                  <a:schemeClr val="tx1"/>
                </a:solidFill>
                <a:latin typeface="Symbol" charset="0"/>
                <a:ea typeface="Arial" charset="0"/>
                <a:cs typeface="Arial" charset="0"/>
              </a:defRPr>
            </a:lvl9pPr>
          </a:lstStyle>
          <a:p>
            <a:pPr eaLnBrk="1" hangingPunct="1"/>
            <a:r>
              <a:rPr kumimoji="1" lang="en-US" altLang="ja-JP" b="1">
                <a:latin typeface="Tahoma" charset="0"/>
                <a:cs typeface="ＭＳ Ｐゴシック" charset="0"/>
              </a:rPr>
              <a:t>KEKB</a:t>
            </a:r>
            <a:endParaRPr kumimoji="1" lang="ja-JP" altLang="en-US" b="1">
              <a:latin typeface="Tahoma" charset="0"/>
              <a:cs typeface="ＭＳ Ｐゴシック" charset="0"/>
            </a:endParaRPr>
          </a:p>
        </p:txBody>
      </p:sp>
      <p:sp>
        <p:nvSpPr>
          <p:cNvPr id="76815" name="テキスト ボックス 18"/>
          <p:cNvSpPr txBox="1">
            <a:spLocks noChangeArrowheads="1"/>
          </p:cNvSpPr>
          <p:nvPr/>
        </p:nvSpPr>
        <p:spPr bwMode="auto">
          <a:xfrm>
            <a:off x="6084888" y="2997200"/>
            <a:ext cx="1208087" cy="461963"/>
          </a:xfrm>
          <a:prstGeom prst="rect">
            <a:avLst/>
          </a:prstGeom>
          <a:solidFill>
            <a:schemeClr val="bg1"/>
          </a:solidFill>
          <a:ln w="9525">
            <a:solidFill>
              <a:srgbClr val="FF0000"/>
            </a:solidFill>
            <a:miter lim="800000"/>
            <a:headEnd/>
            <a:tailEnd/>
          </a:ln>
        </p:spPr>
        <p:txBody>
          <a:bodyPr wrap="none">
            <a:spAutoFit/>
          </a:bodyPr>
          <a:lstStyle>
            <a:lvl1pPr eaLnBrk="0" hangingPunct="0">
              <a:defRPr sz="2400">
                <a:solidFill>
                  <a:schemeClr val="tx1"/>
                </a:solidFill>
                <a:latin typeface="Symbol" charset="0"/>
                <a:ea typeface="ＭＳ Ｐゴシック" charset="0"/>
                <a:cs typeface="Arial" charset="0"/>
              </a:defRPr>
            </a:lvl1pPr>
            <a:lvl2pPr marL="37931725" indent="-37474525" eaLnBrk="0" hangingPunct="0">
              <a:defRPr sz="2400">
                <a:solidFill>
                  <a:schemeClr val="tx1"/>
                </a:solidFill>
                <a:latin typeface="Symbol" charset="0"/>
                <a:ea typeface="Arial" charset="0"/>
                <a:cs typeface="Arial" charset="0"/>
              </a:defRPr>
            </a:lvl2pPr>
            <a:lvl3pPr eaLnBrk="0" hangingPunct="0">
              <a:defRPr sz="2400">
                <a:solidFill>
                  <a:schemeClr val="tx1"/>
                </a:solidFill>
                <a:latin typeface="Symbol" charset="0"/>
                <a:ea typeface="Arial" charset="0"/>
                <a:cs typeface="Arial" charset="0"/>
              </a:defRPr>
            </a:lvl3pPr>
            <a:lvl4pPr eaLnBrk="0" hangingPunct="0">
              <a:defRPr sz="2400">
                <a:solidFill>
                  <a:schemeClr val="tx1"/>
                </a:solidFill>
                <a:latin typeface="Symbol" charset="0"/>
                <a:ea typeface="Arial" charset="0"/>
                <a:cs typeface="Arial" charset="0"/>
              </a:defRPr>
            </a:lvl4pPr>
            <a:lvl5pPr eaLnBrk="0" hangingPunct="0">
              <a:defRPr sz="2400">
                <a:solidFill>
                  <a:schemeClr val="tx1"/>
                </a:solidFill>
                <a:latin typeface="Symbol" charset="0"/>
                <a:ea typeface="Arial" charset="0"/>
                <a:cs typeface="Arial" charset="0"/>
              </a:defRPr>
            </a:lvl5pPr>
            <a:lvl6pPr marL="457200" eaLnBrk="0" fontAlgn="base" hangingPunct="0">
              <a:spcBef>
                <a:spcPct val="0"/>
              </a:spcBef>
              <a:spcAft>
                <a:spcPct val="0"/>
              </a:spcAft>
              <a:defRPr sz="2400">
                <a:solidFill>
                  <a:schemeClr val="tx1"/>
                </a:solidFill>
                <a:latin typeface="Symbol" charset="0"/>
                <a:ea typeface="Arial" charset="0"/>
                <a:cs typeface="Arial" charset="0"/>
              </a:defRPr>
            </a:lvl6pPr>
            <a:lvl7pPr marL="914400" eaLnBrk="0" fontAlgn="base" hangingPunct="0">
              <a:spcBef>
                <a:spcPct val="0"/>
              </a:spcBef>
              <a:spcAft>
                <a:spcPct val="0"/>
              </a:spcAft>
              <a:defRPr sz="2400">
                <a:solidFill>
                  <a:schemeClr val="tx1"/>
                </a:solidFill>
                <a:latin typeface="Symbol" charset="0"/>
                <a:ea typeface="Arial" charset="0"/>
                <a:cs typeface="Arial" charset="0"/>
              </a:defRPr>
            </a:lvl7pPr>
            <a:lvl8pPr marL="1371600" eaLnBrk="0" fontAlgn="base" hangingPunct="0">
              <a:spcBef>
                <a:spcPct val="0"/>
              </a:spcBef>
              <a:spcAft>
                <a:spcPct val="0"/>
              </a:spcAft>
              <a:defRPr sz="2400">
                <a:solidFill>
                  <a:schemeClr val="tx1"/>
                </a:solidFill>
                <a:latin typeface="Symbol" charset="0"/>
                <a:ea typeface="Arial" charset="0"/>
                <a:cs typeface="Arial" charset="0"/>
              </a:defRPr>
            </a:lvl8pPr>
            <a:lvl9pPr marL="1828800" eaLnBrk="0" fontAlgn="base" hangingPunct="0">
              <a:spcBef>
                <a:spcPct val="0"/>
              </a:spcBef>
              <a:spcAft>
                <a:spcPct val="0"/>
              </a:spcAft>
              <a:defRPr sz="2400">
                <a:solidFill>
                  <a:schemeClr val="tx1"/>
                </a:solidFill>
                <a:latin typeface="Symbol" charset="0"/>
                <a:ea typeface="Arial" charset="0"/>
                <a:cs typeface="Arial" charset="0"/>
              </a:defRPr>
            </a:lvl9pPr>
          </a:lstStyle>
          <a:p>
            <a:pPr eaLnBrk="1" hangingPunct="1"/>
            <a:r>
              <a:rPr kumimoji="1" lang="sl-SI" altLang="ja-JP" b="1">
                <a:latin typeface="Tahoma" charset="0"/>
                <a:cs typeface="ＭＳ Ｐゴシック" charset="0"/>
              </a:rPr>
              <a:t>PEP-II</a:t>
            </a:r>
            <a:endParaRPr kumimoji="1" lang="ja-JP" altLang="en-US" b="1">
              <a:latin typeface="Tahoma" charset="0"/>
              <a:cs typeface="ＭＳ Ｐゴシック" charset="0"/>
            </a:endParaRPr>
          </a:p>
        </p:txBody>
      </p:sp>
      <p:sp>
        <p:nvSpPr>
          <p:cNvPr id="76816" name="テキスト ボックス 14"/>
          <p:cNvSpPr txBox="1">
            <a:spLocks noChangeArrowheads="1"/>
          </p:cNvSpPr>
          <p:nvPr/>
        </p:nvSpPr>
        <p:spPr bwMode="auto">
          <a:xfrm>
            <a:off x="5076825" y="2311400"/>
            <a:ext cx="665163"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Symbol" charset="0"/>
                <a:ea typeface="ＭＳ Ｐゴシック" charset="0"/>
                <a:cs typeface="Arial" charset="0"/>
              </a:defRPr>
            </a:lvl1pPr>
            <a:lvl2pPr marL="37931725" indent="-37474525" eaLnBrk="0" hangingPunct="0">
              <a:defRPr sz="2400">
                <a:solidFill>
                  <a:schemeClr val="tx1"/>
                </a:solidFill>
                <a:latin typeface="Symbol" charset="0"/>
                <a:ea typeface="Arial" charset="0"/>
                <a:cs typeface="Arial" charset="0"/>
              </a:defRPr>
            </a:lvl2pPr>
            <a:lvl3pPr eaLnBrk="0" hangingPunct="0">
              <a:defRPr sz="2400">
                <a:solidFill>
                  <a:schemeClr val="tx1"/>
                </a:solidFill>
                <a:latin typeface="Symbol" charset="0"/>
                <a:ea typeface="Arial" charset="0"/>
                <a:cs typeface="Arial" charset="0"/>
              </a:defRPr>
            </a:lvl3pPr>
            <a:lvl4pPr eaLnBrk="0" hangingPunct="0">
              <a:defRPr sz="2400">
                <a:solidFill>
                  <a:schemeClr val="tx1"/>
                </a:solidFill>
                <a:latin typeface="Symbol" charset="0"/>
                <a:ea typeface="Arial" charset="0"/>
                <a:cs typeface="Arial" charset="0"/>
              </a:defRPr>
            </a:lvl4pPr>
            <a:lvl5pPr eaLnBrk="0" hangingPunct="0">
              <a:defRPr sz="2400">
                <a:solidFill>
                  <a:schemeClr val="tx1"/>
                </a:solidFill>
                <a:latin typeface="Symbol" charset="0"/>
                <a:ea typeface="Arial" charset="0"/>
                <a:cs typeface="Arial" charset="0"/>
              </a:defRPr>
            </a:lvl5pPr>
            <a:lvl6pPr marL="457200" eaLnBrk="0" fontAlgn="base" hangingPunct="0">
              <a:spcBef>
                <a:spcPct val="0"/>
              </a:spcBef>
              <a:spcAft>
                <a:spcPct val="0"/>
              </a:spcAft>
              <a:defRPr sz="2400">
                <a:solidFill>
                  <a:schemeClr val="tx1"/>
                </a:solidFill>
                <a:latin typeface="Symbol" charset="0"/>
                <a:ea typeface="Arial" charset="0"/>
                <a:cs typeface="Arial" charset="0"/>
              </a:defRPr>
            </a:lvl6pPr>
            <a:lvl7pPr marL="914400" eaLnBrk="0" fontAlgn="base" hangingPunct="0">
              <a:spcBef>
                <a:spcPct val="0"/>
              </a:spcBef>
              <a:spcAft>
                <a:spcPct val="0"/>
              </a:spcAft>
              <a:defRPr sz="2400">
                <a:solidFill>
                  <a:schemeClr val="tx1"/>
                </a:solidFill>
                <a:latin typeface="Symbol" charset="0"/>
                <a:ea typeface="Arial" charset="0"/>
                <a:cs typeface="Arial" charset="0"/>
              </a:defRPr>
            </a:lvl7pPr>
            <a:lvl8pPr marL="1371600" eaLnBrk="0" fontAlgn="base" hangingPunct="0">
              <a:spcBef>
                <a:spcPct val="0"/>
              </a:spcBef>
              <a:spcAft>
                <a:spcPct val="0"/>
              </a:spcAft>
              <a:defRPr sz="2400">
                <a:solidFill>
                  <a:schemeClr val="tx1"/>
                </a:solidFill>
                <a:latin typeface="Symbol" charset="0"/>
                <a:ea typeface="Arial" charset="0"/>
                <a:cs typeface="Arial" charset="0"/>
              </a:defRPr>
            </a:lvl8pPr>
            <a:lvl9pPr marL="1828800" eaLnBrk="0" fontAlgn="base" hangingPunct="0">
              <a:spcBef>
                <a:spcPct val="0"/>
              </a:spcBef>
              <a:spcAft>
                <a:spcPct val="0"/>
              </a:spcAft>
              <a:defRPr sz="2400">
                <a:solidFill>
                  <a:schemeClr val="tx1"/>
                </a:solidFill>
                <a:latin typeface="Symbol" charset="0"/>
                <a:ea typeface="Arial" charset="0"/>
                <a:cs typeface="Arial" charset="0"/>
              </a:defRPr>
            </a:lvl9pPr>
          </a:lstStyle>
          <a:p>
            <a:pPr eaLnBrk="1" hangingPunct="1"/>
            <a:r>
              <a:rPr kumimoji="1" lang="en-US" altLang="ja-JP">
                <a:solidFill>
                  <a:srgbClr val="FF0000"/>
                </a:solidFill>
                <a:latin typeface="Tahoma" charset="0"/>
                <a:cs typeface="ＭＳ Ｐゴシック" charset="0"/>
              </a:rPr>
              <a:t>     </a:t>
            </a:r>
            <a:endParaRPr kumimoji="1" lang="ja-JP" altLang="en-US">
              <a:solidFill>
                <a:srgbClr val="FF0000"/>
              </a:solidFill>
              <a:latin typeface="Tahoma" charset="0"/>
              <a:cs typeface="ＭＳ Ｐゴシック" charset="0"/>
            </a:endParaRPr>
          </a:p>
        </p:txBody>
      </p:sp>
      <p:sp>
        <p:nvSpPr>
          <p:cNvPr id="2" name="Slide Number Placeholder 1"/>
          <p:cNvSpPr>
            <a:spLocks noGrp="1"/>
          </p:cNvSpPr>
          <p:nvPr>
            <p:ph type="sldNum" sz="quarter" idx="12"/>
          </p:nvPr>
        </p:nvSpPr>
        <p:spPr/>
        <p:txBody>
          <a:bodyPr/>
          <a:lstStyle/>
          <a:p>
            <a:fld id="{2066355A-084C-D24E-9AD2-7E4FC41EA627}" type="slidenum">
              <a:rPr lang="en-US" smtClean="0"/>
              <a:t>2</a:t>
            </a:fld>
            <a:endParaRPr lang="en-US"/>
          </a:p>
        </p:txBody>
      </p:sp>
    </p:spTree>
    <p:extLst>
      <p:ext uri="{BB962C8B-B14F-4D97-AF65-F5344CB8AC3E}">
        <p14:creationId xmlns:p14="http://schemas.microsoft.com/office/powerpoint/2010/main" val="23530841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52500" y="2507704"/>
            <a:ext cx="7226300" cy="2806700"/>
          </a:xfrm>
          <a:prstGeom prst="rect">
            <a:avLst/>
          </a:prstGeom>
        </p:spPr>
      </p:pic>
      <p:pic>
        <p:nvPicPr>
          <p:cNvPr id="5" name="Picture 4"/>
          <p:cNvPicPr>
            <a:picLocks noChangeAspect="1"/>
          </p:cNvPicPr>
          <p:nvPr/>
        </p:nvPicPr>
        <p:blipFill>
          <a:blip r:embed="rId3"/>
          <a:stretch>
            <a:fillRect/>
          </a:stretch>
        </p:blipFill>
        <p:spPr>
          <a:xfrm>
            <a:off x="144359" y="424904"/>
            <a:ext cx="4394200" cy="2082800"/>
          </a:xfrm>
          <a:prstGeom prst="rect">
            <a:avLst/>
          </a:prstGeom>
        </p:spPr>
      </p:pic>
      <p:pic>
        <p:nvPicPr>
          <p:cNvPr id="6" name="Picture 5"/>
          <p:cNvPicPr>
            <a:picLocks noChangeAspect="1"/>
          </p:cNvPicPr>
          <p:nvPr/>
        </p:nvPicPr>
        <p:blipFill>
          <a:blip r:embed="rId4"/>
          <a:stretch>
            <a:fillRect/>
          </a:stretch>
        </p:blipFill>
        <p:spPr>
          <a:xfrm>
            <a:off x="752220" y="5610800"/>
            <a:ext cx="8128000" cy="1028700"/>
          </a:xfrm>
          <a:prstGeom prst="rect">
            <a:avLst/>
          </a:prstGeom>
        </p:spPr>
      </p:pic>
      <p:pic>
        <p:nvPicPr>
          <p:cNvPr id="7" name="Picture 6" descr="babar_D*taunu.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05982" y="130241"/>
            <a:ext cx="3291840" cy="2540000"/>
          </a:xfrm>
          <a:prstGeom prst="rect">
            <a:avLst/>
          </a:prstGeom>
        </p:spPr>
      </p:pic>
      <p:sp>
        <p:nvSpPr>
          <p:cNvPr id="8" name="TextBox 7"/>
          <p:cNvSpPr txBox="1"/>
          <p:nvPr/>
        </p:nvSpPr>
        <p:spPr>
          <a:xfrm>
            <a:off x="5536933" y="6469599"/>
            <a:ext cx="3060889" cy="369332"/>
          </a:xfrm>
          <a:prstGeom prst="rect">
            <a:avLst/>
          </a:prstGeom>
          <a:noFill/>
        </p:spPr>
        <p:txBody>
          <a:bodyPr wrap="square" rtlCol="0">
            <a:spAutoFit/>
          </a:bodyPr>
          <a:lstStyle/>
          <a:p>
            <a:r>
              <a:rPr lang="en-US" dirty="0" smtClean="0"/>
              <a:t>Slide adapted from A. </a:t>
            </a:r>
            <a:r>
              <a:rPr lang="en-US" dirty="0" err="1" smtClean="0"/>
              <a:t>Soffer</a:t>
            </a:r>
            <a:endParaRPr lang="en-US" dirty="0"/>
          </a:p>
        </p:txBody>
      </p:sp>
      <p:sp>
        <p:nvSpPr>
          <p:cNvPr id="2" name="Slide Number Placeholder 1"/>
          <p:cNvSpPr>
            <a:spLocks noGrp="1"/>
          </p:cNvSpPr>
          <p:nvPr>
            <p:ph type="sldNum" sz="quarter" idx="12"/>
          </p:nvPr>
        </p:nvSpPr>
        <p:spPr/>
        <p:txBody>
          <a:bodyPr/>
          <a:lstStyle/>
          <a:p>
            <a:fld id="{2066355A-084C-D24E-9AD2-7E4FC41EA627}" type="slidenum">
              <a:rPr lang="en-US" smtClean="0"/>
              <a:t>20</a:t>
            </a:fld>
            <a:endParaRPr lang="en-US"/>
          </a:p>
        </p:txBody>
      </p:sp>
    </p:spTree>
    <p:extLst>
      <p:ext uri="{BB962C8B-B14F-4D97-AF65-F5344CB8AC3E}">
        <p14:creationId xmlns:p14="http://schemas.microsoft.com/office/powerpoint/2010/main" val="221148558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13416" y="0"/>
            <a:ext cx="3161270" cy="6858000"/>
          </a:xfrm>
          <a:prstGeom prst="rect">
            <a:avLst/>
          </a:prstGeom>
        </p:spPr>
      </p:pic>
      <p:sp>
        <p:nvSpPr>
          <p:cNvPr id="2" name="TextBox 1"/>
          <p:cNvSpPr txBox="1"/>
          <p:nvPr/>
        </p:nvSpPr>
        <p:spPr>
          <a:xfrm>
            <a:off x="523875" y="1570335"/>
            <a:ext cx="4381500" cy="461665"/>
          </a:xfrm>
          <a:prstGeom prst="rect">
            <a:avLst/>
          </a:prstGeom>
          <a:noFill/>
        </p:spPr>
        <p:txBody>
          <a:bodyPr wrap="square" rtlCol="0">
            <a:spAutoFit/>
          </a:bodyPr>
          <a:lstStyle/>
          <a:p>
            <a:r>
              <a:rPr lang="en-US" sz="2400" dirty="0" smtClean="0"/>
              <a:t>Missing mass variable</a:t>
            </a:r>
            <a:r>
              <a:rPr lang="en-US" dirty="0" smtClean="0"/>
              <a:t>:</a:t>
            </a:r>
            <a:endParaRPr lang="en-US" dirty="0"/>
          </a:p>
        </p:txBody>
      </p:sp>
      <p:sp>
        <p:nvSpPr>
          <p:cNvPr id="5" name="TextBox 4"/>
          <p:cNvSpPr txBox="1"/>
          <p:nvPr/>
        </p:nvSpPr>
        <p:spPr>
          <a:xfrm>
            <a:off x="317500" y="2032000"/>
            <a:ext cx="4587875" cy="461665"/>
          </a:xfrm>
          <a:prstGeom prst="rect">
            <a:avLst/>
          </a:prstGeom>
          <a:noFill/>
        </p:spPr>
        <p:txBody>
          <a:bodyPr wrap="square" rtlCol="0">
            <a:spAutoFit/>
          </a:bodyPr>
          <a:lstStyle/>
          <a:p>
            <a:r>
              <a:rPr lang="en-US" sz="2400" dirty="0"/>
              <a:t>m</a:t>
            </a:r>
            <a:r>
              <a:rPr lang="en-US" sz="2400" baseline="-25000" dirty="0" smtClean="0"/>
              <a:t>miss</a:t>
            </a:r>
            <a:r>
              <a:rPr lang="en-US" sz="2400" baseline="30000" dirty="0" smtClean="0"/>
              <a:t>2</a:t>
            </a:r>
            <a:r>
              <a:rPr lang="en-US" sz="2400" dirty="0" smtClean="0"/>
              <a:t> =p</a:t>
            </a:r>
            <a:r>
              <a:rPr lang="en-US" sz="2400" baseline="-25000" dirty="0" smtClean="0"/>
              <a:t>miss</a:t>
            </a:r>
            <a:r>
              <a:rPr lang="en-US" sz="2400" baseline="30000" dirty="0" smtClean="0"/>
              <a:t>2</a:t>
            </a:r>
            <a:r>
              <a:rPr lang="en-US" sz="2400" dirty="0" smtClean="0"/>
              <a:t>=(p[</a:t>
            </a:r>
            <a:r>
              <a:rPr lang="en-US" sz="2400" dirty="0" err="1" smtClean="0"/>
              <a:t>e</a:t>
            </a:r>
            <a:r>
              <a:rPr lang="en-US" sz="2400" baseline="30000" dirty="0" err="1" smtClean="0"/>
              <a:t>+</a:t>
            </a:r>
            <a:r>
              <a:rPr lang="en-US" sz="2400" dirty="0" err="1" smtClean="0"/>
              <a:t>e</a:t>
            </a:r>
            <a:r>
              <a:rPr lang="en-US" sz="2400" baseline="30000" dirty="0" smtClean="0"/>
              <a:t>-</a:t>
            </a:r>
            <a:r>
              <a:rPr lang="en-US" sz="2400" dirty="0"/>
              <a:t>]</a:t>
            </a:r>
            <a:r>
              <a:rPr lang="en-US" sz="2400" dirty="0" smtClean="0"/>
              <a:t>-</a:t>
            </a:r>
            <a:r>
              <a:rPr lang="en-US" sz="2400" dirty="0" err="1" smtClean="0"/>
              <a:t>p</a:t>
            </a:r>
            <a:r>
              <a:rPr lang="en-US" sz="2400" baseline="-25000" dirty="0" err="1" smtClean="0"/>
              <a:t>tag</a:t>
            </a:r>
            <a:r>
              <a:rPr lang="en-US" sz="2400" dirty="0" err="1" smtClean="0"/>
              <a:t>-p</a:t>
            </a:r>
            <a:r>
              <a:rPr lang="en-US" sz="2400" baseline="-25000" dirty="0" err="1" smtClean="0"/>
              <a:t>D</a:t>
            </a:r>
            <a:r>
              <a:rPr lang="en-US" sz="2400" baseline="-25000" dirty="0" smtClean="0"/>
              <a:t>(*)</a:t>
            </a:r>
            <a:r>
              <a:rPr lang="en-US" sz="2400" dirty="0" smtClean="0"/>
              <a:t>-</a:t>
            </a:r>
            <a:r>
              <a:rPr lang="en-US" sz="2400" dirty="0" err="1" smtClean="0"/>
              <a:t>p</a:t>
            </a:r>
            <a:r>
              <a:rPr lang="en-US" sz="2400" baseline="-25000" dirty="0" err="1" smtClean="0"/>
              <a:t>l</a:t>
            </a:r>
            <a:r>
              <a:rPr lang="en-US" sz="2400" dirty="0" smtClean="0"/>
              <a:t>)</a:t>
            </a:r>
            <a:r>
              <a:rPr lang="en-US" sz="2400" baseline="30000" dirty="0" smtClean="0"/>
              <a:t>2</a:t>
            </a:r>
            <a:endParaRPr lang="en-US" sz="2400" dirty="0"/>
          </a:p>
        </p:txBody>
      </p:sp>
      <p:sp>
        <p:nvSpPr>
          <p:cNvPr id="6" name="TextBox 5"/>
          <p:cNvSpPr txBox="1"/>
          <p:nvPr/>
        </p:nvSpPr>
        <p:spPr>
          <a:xfrm>
            <a:off x="111125" y="2622460"/>
            <a:ext cx="5619750" cy="461665"/>
          </a:xfrm>
          <a:prstGeom prst="rect">
            <a:avLst/>
          </a:prstGeom>
          <a:noFill/>
        </p:spPr>
        <p:txBody>
          <a:bodyPr wrap="square" rtlCol="0">
            <a:spAutoFit/>
          </a:bodyPr>
          <a:lstStyle/>
          <a:p>
            <a:r>
              <a:rPr lang="en-US" sz="2400" dirty="0" smtClean="0"/>
              <a:t>P</a:t>
            </a:r>
            <a:r>
              <a:rPr lang="en-US" sz="2400" baseline="-25000" dirty="0" smtClean="0"/>
              <a:t>l</a:t>
            </a:r>
            <a:r>
              <a:rPr lang="en-US" sz="2400" baseline="30000" dirty="0" smtClean="0"/>
              <a:t>* </a:t>
            </a:r>
            <a:r>
              <a:rPr lang="en-US" sz="2400" dirty="0" smtClean="0"/>
              <a:t>= momentum of lepton in B rest frame</a:t>
            </a:r>
            <a:endParaRPr lang="en-US" sz="2400" dirty="0"/>
          </a:p>
        </p:txBody>
      </p:sp>
      <p:sp>
        <p:nvSpPr>
          <p:cNvPr id="7" name="TextBox 6"/>
          <p:cNvSpPr txBox="1"/>
          <p:nvPr/>
        </p:nvSpPr>
        <p:spPr>
          <a:xfrm>
            <a:off x="111125" y="1017289"/>
            <a:ext cx="5413375" cy="461665"/>
          </a:xfrm>
          <a:prstGeom prst="rect">
            <a:avLst/>
          </a:prstGeom>
          <a:noFill/>
        </p:spPr>
        <p:txBody>
          <a:bodyPr wrap="square" rtlCol="0">
            <a:spAutoFit/>
          </a:bodyPr>
          <a:lstStyle/>
          <a:p>
            <a:r>
              <a:rPr lang="en-US" sz="2400" dirty="0" smtClean="0"/>
              <a:t>Signals in B</a:t>
            </a:r>
            <a:r>
              <a:rPr lang="en-US" sz="2400" dirty="0" smtClean="0">
                <a:sym typeface="Wingdings"/>
              </a:rPr>
              <a:t>D</a:t>
            </a:r>
            <a:r>
              <a:rPr lang="en-US" sz="2400" baseline="30000" dirty="0" smtClean="0">
                <a:sym typeface="Wingdings"/>
              </a:rPr>
              <a:t>(*)</a:t>
            </a:r>
            <a:r>
              <a:rPr lang="en-US" sz="2400" dirty="0" smtClean="0">
                <a:sym typeface="Wingdings"/>
              </a:rPr>
              <a:t> </a:t>
            </a:r>
            <a:r>
              <a:rPr lang="en-US" sz="2400" dirty="0" err="1" smtClean="0">
                <a:sym typeface="Wingdings"/>
              </a:rPr>
              <a:t>τυ</a:t>
            </a:r>
            <a:r>
              <a:rPr lang="en-US" sz="2400" dirty="0" smtClean="0">
                <a:sym typeface="Wingdings"/>
              </a:rPr>
              <a:t> </a:t>
            </a:r>
            <a:r>
              <a:rPr lang="en-US" sz="2400" dirty="0" smtClean="0"/>
              <a:t>(489±63, 888±63)</a:t>
            </a:r>
            <a:endParaRPr lang="en-US" sz="2400" dirty="0"/>
          </a:p>
        </p:txBody>
      </p:sp>
      <p:sp>
        <p:nvSpPr>
          <p:cNvPr id="8" name="TextBox 7"/>
          <p:cNvSpPr txBox="1"/>
          <p:nvPr/>
        </p:nvSpPr>
        <p:spPr>
          <a:xfrm>
            <a:off x="111125" y="4574917"/>
            <a:ext cx="5413375" cy="1569660"/>
          </a:xfrm>
          <a:prstGeom prst="rect">
            <a:avLst/>
          </a:prstGeom>
          <a:noFill/>
        </p:spPr>
        <p:txBody>
          <a:bodyPr wrap="square" rtlCol="0">
            <a:spAutoFit/>
          </a:bodyPr>
          <a:lstStyle/>
          <a:p>
            <a:r>
              <a:rPr lang="en-US" sz="2400" i="1" dirty="0" smtClean="0"/>
              <a:t>Production of B meson pairs at threshold is critical to the separation of backgrounds from the missing energy/ momentum signal.</a:t>
            </a:r>
            <a:endParaRPr lang="en-US" sz="2400" i="1" dirty="0"/>
          </a:p>
        </p:txBody>
      </p:sp>
      <p:sp>
        <p:nvSpPr>
          <p:cNvPr id="10" name="TextBox 9"/>
          <p:cNvSpPr txBox="1"/>
          <p:nvPr/>
        </p:nvSpPr>
        <p:spPr>
          <a:xfrm>
            <a:off x="523875" y="206375"/>
            <a:ext cx="4841875" cy="461665"/>
          </a:xfrm>
          <a:prstGeom prst="rect">
            <a:avLst/>
          </a:prstGeom>
          <a:noFill/>
        </p:spPr>
        <p:txBody>
          <a:bodyPr wrap="square" rtlCol="0">
            <a:spAutoFit/>
          </a:bodyPr>
          <a:lstStyle/>
          <a:p>
            <a:r>
              <a:rPr lang="en-US" sz="2400" dirty="0" smtClean="0"/>
              <a:t>Example from a recent </a:t>
            </a:r>
            <a:r>
              <a:rPr lang="en-US" sz="2400" dirty="0" err="1" smtClean="0"/>
              <a:t>BaBar</a:t>
            </a:r>
            <a:r>
              <a:rPr lang="en-US" sz="2400" dirty="0" smtClean="0"/>
              <a:t> paper</a:t>
            </a:r>
            <a:endParaRPr lang="en-US" sz="2400" dirty="0"/>
          </a:p>
        </p:txBody>
      </p:sp>
      <p:sp>
        <p:nvSpPr>
          <p:cNvPr id="11" name="Frame 10"/>
          <p:cNvSpPr/>
          <p:nvPr/>
        </p:nvSpPr>
        <p:spPr>
          <a:xfrm>
            <a:off x="-79375" y="4413249"/>
            <a:ext cx="5605272" cy="2011680"/>
          </a:xfrm>
          <a:prstGeom prst="frame">
            <a:avLst/>
          </a:prstGeom>
          <a:effectLst>
            <a:outerShdw blurRad="17780" dist="254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91440" bIns="0" rtlCol="0" anchor="ctr"/>
          <a:lstStyle/>
          <a:p>
            <a:pPr algn="ctr"/>
            <a:endParaRPr lang="en-US">
              <a:solidFill>
                <a:schemeClr val="tx1"/>
              </a:solidFill>
            </a:endParaRPr>
          </a:p>
        </p:txBody>
      </p:sp>
      <p:sp>
        <p:nvSpPr>
          <p:cNvPr id="3" name="Slide Number Placeholder 2"/>
          <p:cNvSpPr>
            <a:spLocks noGrp="1"/>
          </p:cNvSpPr>
          <p:nvPr>
            <p:ph type="sldNum" sz="quarter" idx="12"/>
          </p:nvPr>
        </p:nvSpPr>
        <p:spPr/>
        <p:txBody>
          <a:bodyPr/>
          <a:lstStyle/>
          <a:p>
            <a:fld id="{2066355A-084C-D24E-9AD2-7E4FC41EA627}" type="slidenum">
              <a:rPr lang="en-US" smtClean="0"/>
              <a:t>21</a:t>
            </a:fld>
            <a:endParaRPr lang="en-US"/>
          </a:p>
        </p:txBody>
      </p:sp>
    </p:spTree>
    <p:extLst>
      <p:ext uri="{BB962C8B-B14F-4D97-AF65-F5344CB8AC3E}">
        <p14:creationId xmlns:p14="http://schemas.microsoft.com/office/powerpoint/2010/main" val="157904777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139700"/>
            <a:ext cx="9144000" cy="6569702"/>
          </a:xfrm>
          <a:prstGeom prst="rect">
            <a:avLst/>
          </a:prstGeom>
        </p:spPr>
      </p:pic>
      <p:sp>
        <p:nvSpPr>
          <p:cNvPr id="2" name="Slide Number Placeholder 1"/>
          <p:cNvSpPr>
            <a:spLocks noGrp="1"/>
          </p:cNvSpPr>
          <p:nvPr>
            <p:ph type="sldNum" sz="quarter" idx="12"/>
          </p:nvPr>
        </p:nvSpPr>
        <p:spPr/>
        <p:txBody>
          <a:bodyPr/>
          <a:lstStyle/>
          <a:p>
            <a:fld id="{2066355A-084C-D24E-9AD2-7E4FC41EA627}" type="slidenum">
              <a:rPr lang="en-US" smtClean="0"/>
              <a:t>22</a:t>
            </a:fld>
            <a:endParaRPr lang="en-US"/>
          </a:p>
        </p:txBody>
      </p:sp>
    </p:spTree>
    <p:extLst>
      <p:ext uri="{BB962C8B-B14F-4D97-AF65-F5344CB8AC3E}">
        <p14:creationId xmlns:p14="http://schemas.microsoft.com/office/powerpoint/2010/main" val="356945655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32659" y="1342249"/>
            <a:ext cx="7359159" cy="1815882"/>
          </a:xfrm>
          <a:prstGeom prst="rect">
            <a:avLst/>
          </a:prstGeom>
          <a:noFill/>
        </p:spPr>
        <p:txBody>
          <a:bodyPr wrap="square" rtlCol="0">
            <a:spAutoFit/>
          </a:bodyPr>
          <a:lstStyle/>
          <a:p>
            <a:r>
              <a:rPr lang="en-US" sz="2800" dirty="0" smtClean="0"/>
              <a:t>“However, the combination of R(D) and R(D*) excludes the type II 2HDM charged Higgs boson with a 99.8% confidence level for any value of tan(β)/</a:t>
            </a:r>
            <a:r>
              <a:rPr lang="en-US" sz="2800" dirty="0" err="1" smtClean="0"/>
              <a:t>m</a:t>
            </a:r>
            <a:r>
              <a:rPr lang="en-US" sz="2800" baseline="-25000" dirty="0" err="1" smtClean="0"/>
              <a:t>H</a:t>
            </a:r>
            <a:r>
              <a:rPr lang="en-US" sz="2800" baseline="-25000" dirty="0" smtClean="0"/>
              <a:t>+</a:t>
            </a:r>
            <a:r>
              <a:rPr lang="en-US" sz="2800" dirty="0" smtClean="0"/>
              <a:t>”</a:t>
            </a:r>
            <a:endParaRPr lang="en-US" sz="2800" dirty="0"/>
          </a:p>
        </p:txBody>
      </p:sp>
      <p:sp>
        <p:nvSpPr>
          <p:cNvPr id="5" name="TextBox 4"/>
          <p:cNvSpPr txBox="1"/>
          <p:nvPr/>
        </p:nvSpPr>
        <p:spPr>
          <a:xfrm>
            <a:off x="936886" y="4551760"/>
            <a:ext cx="7749914" cy="461665"/>
          </a:xfrm>
          <a:prstGeom prst="rect">
            <a:avLst/>
          </a:prstGeom>
          <a:noFill/>
        </p:spPr>
        <p:txBody>
          <a:bodyPr wrap="square" rtlCol="0">
            <a:spAutoFit/>
          </a:bodyPr>
          <a:lstStyle/>
          <a:p>
            <a:r>
              <a:rPr lang="en-US" sz="2400" dirty="0" smtClean="0"/>
              <a:t>In other words, found NP but have killed the 2HDM model </a:t>
            </a:r>
            <a:endParaRPr lang="en-US" sz="2400" dirty="0"/>
          </a:p>
        </p:txBody>
      </p:sp>
      <p:sp>
        <p:nvSpPr>
          <p:cNvPr id="8" name="Frame 7"/>
          <p:cNvSpPr/>
          <p:nvPr/>
        </p:nvSpPr>
        <p:spPr>
          <a:xfrm>
            <a:off x="831084" y="4515645"/>
            <a:ext cx="7619666" cy="676318"/>
          </a:xfrm>
          <a:prstGeom prst="fram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 name="TextBox 9"/>
          <p:cNvSpPr txBox="1"/>
          <p:nvPr/>
        </p:nvSpPr>
        <p:spPr>
          <a:xfrm>
            <a:off x="732659" y="444512"/>
            <a:ext cx="7626089" cy="461665"/>
          </a:xfrm>
          <a:prstGeom prst="rect">
            <a:avLst/>
          </a:prstGeom>
          <a:noFill/>
        </p:spPr>
        <p:txBody>
          <a:bodyPr wrap="square" rtlCol="0">
            <a:spAutoFit/>
          </a:bodyPr>
          <a:lstStyle/>
          <a:p>
            <a:r>
              <a:rPr lang="hu-HU" sz="2400" dirty="0" smtClean="0"/>
              <a:t>BaBar collaboration, Phys</a:t>
            </a:r>
            <a:r>
              <a:rPr lang="hu-HU" sz="2400" dirty="0"/>
              <a:t>. Rev. Lett. 109, 101802 (</a:t>
            </a:r>
            <a:r>
              <a:rPr lang="hu-HU" sz="2400" dirty="0" smtClean="0"/>
              <a:t>2012</a:t>
            </a:r>
            <a:r>
              <a:rPr lang="hu-HU" dirty="0" smtClean="0"/>
              <a:t>)</a:t>
            </a:r>
            <a:endParaRPr lang="en-US" dirty="0"/>
          </a:p>
        </p:txBody>
      </p:sp>
      <p:sp>
        <p:nvSpPr>
          <p:cNvPr id="3" name="Slide Number Placeholder 2"/>
          <p:cNvSpPr>
            <a:spLocks noGrp="1"/>
          </p:cNvSpPr>
          <p:nvPr>
            <p:ph type="sldNum" sz="quarter" idx="12"/>
          </p:nvPr>
        </p:nvSpPr>
        <p:spPr/>
        <p:txBody>
          <a:bodyPr/>
          <a:lstStyle/>
          <a:p>
            <a:fld id="{2066355A-084C-D24E-9AD2-7E4FC41EA627}" type="slidenum">
              <a:rPr lang="en-US" smtClean="0"/>
              <a:t>23</a:t>
            </a:fld>
            <a:endParaRPr lang="en-US"/>
          </a:p>
        </p:txBody>
      </p:sp>
    </p:spTree>
    <p:extLst>
      <p:ext uri="{BB962C8B-B14F-4D97-AF65-F5344CB8AC3E}">
        <p14:creationId xmlns:p14="http://schemas.microsoft.com/office/powerpoint/2010/main" val="90371894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58980" y="268971"/>
            <a:ext cx="7749914" cy="461665"/>
          </a:xfrm>
          <a:prstGeom prst="rect">
            <a:avLst/>
          </a:prstGeom>
          <a:noFill/>
        </p:spPr>
        <p:txBody>
          <a:bodyPr wrap="square" rtlCol="0">
            <a:spAutoFit/>
          </a:bodyPr>
          <a:lstStyle/>
          <a:p>
            <a:r>
              <a:rPr lang="en-US" sz="2400" i="1" u="sng" dirty="0" smtClean="0"/>
              <a:t>In other words, found NP but have killed the 2HDM model </a:t>
            </a:r>
            <a:endParaRPr lang="en-US" sz="2400" i="1" u="sng" dirty="0"/>
          </a:p>
        </p:txBody>
      </p:sp>
      <p:sp>
        <p:nvSpPr>
          <p:cNvPr id="6" name="TextBox 5"/>
          <p:cNvSpPr txBox="1"/>
          <p:nvPr/>
        </p:nvSpPr>
        <p:spPr>
          <a:xfrm>
            <a:off x="1179679" y="4685514"/>
            <a:ext cx="7400575" cy="646331"/>
          </a:xfrm>
          <a:prstGeom prst="rect">
            <a:avLst/>
          </a:prstGeom>
          <a:noFill/>
        </p:spPr>
        <p:txBody>
          <a:bodyPr wrap="square" rtlCol="0">
            <a:spAutoFit/>
          </a:bodyPr>
          <a:lstStyle/>
          <a:p>
            <a:r>
              <a:rPr lang="en-US" dirty="0" err="1" smtClean="0"/>
              <a:t>BaBar</a:t>
            </a:r>
            <a:r>
              <a:rPr lang="en-US" dirty="0" smtClean="0"/>
              <a:t> B</a:t>
            </a:r>
            <a:r>
              <a:rPr lang="en-US" dirty="0" smtClean="0">
                <a:sym typeface="Wingdings"/>
              </a:rPr>
              <a:t></a:t>
            </a:r>
            <a:r>
              <a:rPr lang="en-US" dirty="0" smtClean="0"/>
              <a:t>D</a:t>
            </a:r>
            <a:r>
              <a:rPr lang="en-US" baseline="30000" dirty="0" smtClean="0"/>
              <a:t>(*)</a:t>
            </a:r>
            <a:r>
              <a:rPr lang="en-US" dirty="0" err="1" smtClean="0"/>
              <a:t>τυ</a:t>
            </a:r>
            <a:r>
              <a:rPr lang="en-US" dirty="0" smtClean="0"/>
              <a:t> excess at the 3.5σ level. Belle will report their final results on this mode soon. Could the two-Higgs NP model be viable again ?</a:t>
            </a:r>
            <a:endParaRPr lang="en-US" dirty="0"/>
          </a:p>
        </p:txBody>
      </p:sp>
      <p:sp>
        <p:nvSpPr>
          <p:cNvPr id="7" name="TextBox 6"/>
          <p:cNvSpPr txBox="1"/>
          <p:nvPr/>
        </p:nvSpPr>
        <p:spPr>
          <a:xfrm>
            <a:off x="1107128" y="5522345"/>
            <a:ext cx="7342878" cy="1200328"/>
          </a:xfrm>
          <a:prstGeom prst="rect">
            <a:avLst/>
          </a:prstGeom>
          <a:noFill/>
        </p:spPr>
        <p:txBody>
          <a:bodyPr wrap="square" rtlCol="0">
            <a:spAutoFit/>
          </a:bodyPr>
          <a:lstStyle/>
          <a:p>
            <a:r>
              <a:rPr lang="en-US" sz="2400" u="sng" dirty="0" smtClean="0"/>
              <a:t>To resolve these new physics issues related to the charged Higgs, need Super Flavor Factory statistics (reduce statistical errors by ~x10).</a:t>
            </a:r>
            <a:endParaRPr lang="en-US" sz="2400" u="sng" dirty="0"/>
          </a:p>
        </p:txBody>
      </p:sp>
      <p:pic>
        <p:nvPicPr>
          <p:cNvPr id="2" name="Picture 1" descr="Jean-Léon_Gérôme_-_Diogenes_-_Walters_3713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7300" y="1122701"/>
            <a:ext cx="4389120" cy="3226003"/>
          </a:xfrm>
          <a:prstGeom prst="rect">
            <a:avLst/>
          </a:prstGeom>
        </p:spPr>
      </p:pic>
      <p:sp>
        <p:nvSpPr>
          <p:cNvPr id="3" name="Slide Number Placeholder 2"/>
          <p:cNvSpPr>
            <a:spLocks noGrp="1"/>
          </p:cNvSpPr>
          <p:nvPr>
            <p:ph type="sldNum" sz="quarter" idx="12"/>
          </p:nvPr>
        </p:nvSpPr>
        <p:spPr/>
        <p:txBody>
          <a:bodyPr/>
          <a:lstStyle/>
          <a:p>
            <a:fld id="{2066355A-084C-D24E-9AD2-7E4FC41EA627}" type="slidenum">
              <a:rPr lang="en-US" smtClean="0"/>
              <a:t>24</a:t>
            </a:fld>
            <a:endParaRPr lang="en-US"/>
          </a:p>
        </p:txBody>
      </p:sp>
    </p:spTree>
    <p:extLst>
      <p:ext uri="{BB962C8B-B14F-4D97-AF65-F5344CB8AC3E}">
        <p14:creationId xmlns:p14="http://schemas.microsoft.com/office/powerpoint/2010/main" val="246314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87042" name="Object 2"/>
          <p:cNvGraphicFramePr>
            <a:graphicFrameLocks noChangeAspect="1"/>
          </p:cNvGraphicFramePr>
          <p:nvPr/>
        </p:nvGraphicFramePr>
        <p:xfrm>
          <a:off x="1219200" y="1143000"/>
          <a:ext cx="2540000" cy="769938"/>
        </p:xfrm>
        <a:graphic>
          <a:graphicData uri="http://schemas.openxmlformats.org/presentationml/2006/ole">
            <mc:AlternateContent xmlns:mc="http://schemas.openxmlformats.org/markup-compatibility/2006">
              <mc:Choice xmlns:v="urn:schemas-microsoft-com:vml" Requires="v">
                <p:oleObj spid="_x0000_s2216" name="Equation" r:id="rId5" imgW="1384200" imgH="419040" progId="Equation.3">
                  <p:embed/>
                </p:oleObj>
              </mc:Choice>
              <mc:Fallback>
                <p:oleObj name="Equation" r:id="rId5" imgW="1384200" imgH="4190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1143000"/>
                        <a:ext cx="2540000" cy="769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7043" name="Text Box 3"/>
          <p:cNvSpPr txBox="1">
            <a:spLocks noChangeArrowheads="1"/>
          </p:cNvSpPr>
          <p:nvPr/>
        </p:nvSpPr>
        <p:spPr bwMode="auto">
          <a:xfrm>
            <a:off x="381000" y="3352800"/>
            <a:ext cx="4876800" cy="2677656"/>
          </a:xfrm>
          <a:prstGeom prst="rect">
            <a:avLst/>
          </a:prstGeom>
          <a:noFill/>
          <a:ln w="28575">
            <a:noFill/>
            <a:miter lim="800000"/>
            <a:headEnd/>
            <a:tailEnd/>
          </a:ln>
          <a:effectLst/>
        </p:spPr>
        <p:txBody>
          <a:bodyPr wrap="square">
            <a:prstTxWarp prst="textNoShape">
              <a:avLst/>
            </a:prstTxWarp>
            <a:spAutoFit/>
          </a:bodyPr>
          <a:lstStyle/>
          <a:p>
            <a:r>
              <a:rPr lang="en-US" sz="2800" i="1" u="sng" dirty="0">
                <a:latin typeface="Times New Roman" charset="0"/>
              </a:rPr>
              <a:t>The existence of D mixing (</a:t>
            </a:r>
            <a:r>
              <a:rPr lang="en-US" sz="2800" i="1" u="sng" dirty="0">
                <a:solidFill>
                  <a:srgbClr val="FF0000"/>
                </a:solidFill>
                <a:latin typeface="Times New Roman" charset="0"/>
              </a:rPr>
              <a:t>if x is non-zero</a:t>
            </a:r>
            <a:r>
              <a:rPr lang="en-US" sz="2800" i="1" u="sng" dirty="0" smtClean="0">
                <a:latin typeface="Times New Roman" charset="0"/>
              </a:rPr>
              <a:t>) allows </a:t>
            </a:r>
            <a:r>
              <a:rPr lang="en-US" sz="2800" i="1" u="sng" dirty="0">
                <a:latin typeface="Times New Roman" charset="0"/>
              </a:rPr>
              <a:t>us to look for another </a:t>
            </a:r>
            <a:r>
              <a:rPr lang="en-US" sz="2800" i="1" u="sng" dirty="0" smtClean="0">
                <a:latin typeface="Times New Roman" charset="0"/>
              </a:rPr>
              <a:t>poorly constrained </a:t>
            </a:r>
            <a:r>
              <a:rPr lang="en-US" sz="2800" i="1" u="sng" dirty="0">
                <a:latin typeface="Times New Roman" charset="0"/>
              </a:rPr>
              <a:t>new  physics phase but this time from up-type quarks. </a:t>
            </a:r>
          </a:p>
          <a:p>
            <a:r>
              <a:rPr lang="en-US" sz="2800" dirty="0">
                <a:latin typeface="Times New Roman" charset="0"/>
              </a:rPr>
              <a:t>(c.f. CPV in B</a:t>
            </a:r>
            <a:r>
              <a:rPr lang="en-US" sz="2800" baseline="-25000" dirty="0">
                <a:latin typeface="Times New Roman" charset="0"/>
              </a:rPr>
              <a:t>s</a:t>
            </a:r>
            <a:r>
              <a:rPr lang="en-US" sz="2800" dirty="0">
                <a:latin typeface="Times New Roman" charset="0"/>
              </a:rPr>
              <a:t> mixing)</a:t>
            </a:r>
          </a:p>
        </p:txBody>
      </p:sp>
      <p:sp>
        <p:nvSpPr>
          <p:cNvPr id="87044" name="Text Box 4"/>
          <p:cNvSpPr txBox="1">
            <a:spLocks noChangeArrowheads="1"/>
          </p:cNvSpPr>
          <p:nvPr/>
        </p:nvSpPr>
        <p:spPr bwMode="auto">
          <a:xfrm>
            <a:off x="1136650" y="3524250"/>
            <a:ext cx="247650" cy="366713"/>
          </a:xfrm>
          <a:prstGeom prst="rect">
            <a:avLst/>
          </a:prstGeom>
          <a:noFill/>
          <a:ln w="28575">
            <a:noFill/>
            <a:miter lim="800000"/>
            <a:headEnd/>
            <a:tailEnd/>
          </a:ln>
          <a:effectLst/>
        </p:spPr>
        <p:txBody>
          <a:bodyPr wrap="none">
            <a:prstTxWarp prst="textNoShape">
              <a:avLst/>
            </a:prstTxWarp>
            <a:spAutoFit/>
          </a:bodyPr>
          <a:lstStyle/>
          <a:p>
            <a:r>
              <a:rPr lang="sl-SI">
                <a:solidFill>
                  <a:srgbClr val="3333CC"/>
                </a:solidFill>
              </a:rPr>
              <a:t> </a:t>
            </a:r>
            <a:endParaRPr lang="en-US">
              <a:solidFill>
                <a:srgbClr val="3333CC"/>
              </a:solidFill>
            </a:endParaRPr>
          </a:p>
        </p:txBody>
      </p:sp>
      <p:graphicFrame>
        <p:nvGraphicFramePr>
          <p:cNvPr id="87045" name="Object 5"/>
          <p:cNvGraphicFramePr>
            <a:graphicFrameLocks noChangeAspect="1"/>
          </p:cNvGraphicFramePr>
          <p:nvPr/>
        </p:nvGraphicFramePr>
        <p:xfrm>
          <a:off x="4038600" y="1981200"/>
          <a:ext cx="4065588" cy="957263"/>
        </p:xfrm>
        <a:graphic>
          <a:graphicData uri="http://schemas.openxmlformats.org/presentationml/2006/ole">
            <mc:AlternateContent xmlns:mc="http://schemas.openxmlformats.org/markup-compatibility/2006">
              <mc:Choice xmlns:v="urn:schemas-microsoft-com:vml" Requires="v">
                <p:oleObj spid="_x0000_s2217" name="Equation" r:id="rId7" imgW="2044440" imgH="482400" progId="Equation.3">
                  <p:embed/>
                </p:oleObj>
              </mc:Choice>
              <mc:Fallback>
                <p:oleObj name="Equation" r:id="rId7" imgW="2044440" imgH="4824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8600" y="1981200"/>
                        <a:ext cx="4065588" cy="957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7046" name="Text Box 6"/>
          <p:cNvSpPr txBox="1">
            <a:spLocks noChangeArrowheads="1"/>
          </p:cNvSpPr>
          <p:nvPr/>
        </p:nvSpPr>
        <p:spPr bwMode="auto">
          <a:xfrm>
            <a:off x="4191000" y="1371600"/>
            <a:ext cx="3968750" cy="396875"/>
          </a:xfrm>
          <a:prstGeom prst="rect">
            <a:avLst/>
          </a:prstGeom>
          <a:noFill/>
          <a:ln w="28575">
            <a:noFill/>
            <a:miter lim="800000"/>
            <a:headEnd/>
            <a:tailEnd/>
          </a:ln>
          <a:effectLst/>
        </p:spPr>
        <p:txBody>
          <a:bodyPr wrap="none">
            <a:prstTxWarp prst="textNoShape">
              <a:avLst/>
            </a:prstTxWarp>
            <a:spAutoFit/>
          </a:bodyPr>
          <a:lstStyle/>
          <a:p>
            <a:r>
              <a:rPr lang="sl-SI" sz="2000" dirty="0">
                <a:solidFill>
                  <a:srgbClr val="3333CC"/>
                </a:solidFill>
              </a:rPr>
              <a:t>CPV </a:t>
            </a:r>
            <a:r>
              <a:rPr lang="en-US" sz="2000" dirty="0">
                <a:solidFill>
                  <a:srgbClr val="3333CC"/>
                </a:solidFill>
              </a:rPr>
              <a:t>in D system negligible</a:t>
            </a:r>
            <a:r>
              <a:rPr lang="sl-SI" sz="2000" dirty="0">
                <a:solidFill>
                  <a:srgbClr val="3333CC"/>
                </a:solidFill>
              </a:rPr>
              <a:t> in SM</a:t>
            </a:r>
            <a:endParaRPr lang="en-US" sz="2000" dirty="0">
              <a:solidFill>
                <a:srgbClr val="3333CC"/>
              </a:solidFill>
            </a:endParaRPr>
          </a:p>
        </p:txBody>
      </p:sp>
      <p:sp>
        <p:nvSpPr>
          <p:cNvPr id="87047" name="Text Box 7"/>
          <p:cNvSpPr txBox="1">
            <a:spLocks noChangeArrowheads="1"/>
          </p:cNvSpPr>
          <p:nvPr/>
        </p:nvSpPr>
        <p:spPr bwMode="auto">
          <a:xfrm>
            <a:off x="533400" y="2209800"/>
            <a:ext cx="3095625" cy="396875"/>
          </a:xfrm>
          <a:prstGeom prst="rect">
            <a:avLst/>
          </a:prstGeom>
          <a:noFill/>
          <a:ln w="28575">
            <a:noFill/>
            <a:miter lim="800000"/>
            <a:headEnd/>
            <a:tailEnd/>
          </a:ln>
          <a:effectLst/>
        </p:spPr>
        <p:txBody>
          <a:bodyPr wrap="none">
            <a:prstTxWarp prst="textNoShape">
              <a:avLst/>
            </a:prstTxWarp>
            <a:spAutoFit/>
          </a:bodyPr>
          <a:lstStyle/>
          <a:p>
            <a:r>
              <a:rPr lang="sl-SI" sz="2000" dirty="0">
                <a:solidFill>
                  <a:srgbClr val="3333CC"/>
                </a:solidFill>
              </a:rPr>
              <a:t>CPV in interf. mix./decay:</a:t>
            </a:r>
            <a:r>
              <a:rPr lang="sl-SI" dirty="0">
                <a:solidFill>
                  <a:srgbClr val="3333CC"/>
                </a:solidFill>
              </a:rPr>
              <a:t> </a:t>
            </a:r>
            <a:endParaRPr lang="en-US" dirty="0">
              <a:solidFill>
                <a:srgbClr val="3333CC"/>
              </a:solidFill>
            </a:endParaRPr>
          </a:p>
        </p:txBody>
      </p:sp>
      <p:sp>
        <p:nvSpPr>
          <p:cNvPr id="87048" name="Rectangle 8"/>
          <p:cNvSpPr>
            <a:spLocks noGrp="1" noChangeArrowheads="1"/>
          </p:cNvSpPr>
          <p:nvPr>
            <p:ph type="title"/>
          </p:nvPr>
        </p:nvSpPr>
        <p:spPr>
          <a:xfrm>
            <a:off x="457200" y="274638"/>
            <a:ext cx="8229600" cy="868362"/>
          </a:xfrm>
        </p:spPr>
        <p:txBody>
          <a:bodyPr/>
          <a:lstStyle/>
          <a:p>
            <a:r>
              <a:rPr lang="en-US" sz="3600" i="1" u="sng" dirty="0" smtClean="0">
                <a:solidFill>
                  <a:srgbClr val="FF0000"/>
                </a:solidFill>
                <a:latin typeface="Times New Roman" charset="0"/>
              </a:rPr>
              <a:t>D mixing: Another </a:t>
            </a:r>
            <a:r>
              <a:rPr lang="en-US" sz="3600" i="1" u="sng" dirty="0">
                <a:solidFill>
                  <a:srgbClr val="FF0000"/>
                </a:solidFill>
                <a:latin typeface="Times New Roman" charset="0"/>
              </a:rPr>
              <a:t>new physics phase !</a:t>
            </a:r>
          </a:p>
        </p:txBody>
      </p:sp>
      <p:sp>
        <p:nvSpPr>
          <p:cNvPr id="87049" name="Text Box 9"/>
          <p:cNvSpPr txBox="1">
            <a:spLocks noChangeArrowheads="1"/>
          </p:cNvSpPr>
          <p:nvPr/>
        </p:nvSpPr>
        <p:spPr bwMode="auto">
          <a:xfrm>
            <a:off x="533400" y="6096000"/>
            <a:ext cx="8153400" cy="52322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800" dirty="0">
                <a:latin typeface="Times New Roman" charset="0"/>
              </a:rPr>
              <a:t>Current </a:t>
            </a:r>
            <a:r>
              <a:rPr lang="en-US" sz="2800" dirty="0" smtClean="0">
                <a:latin typeface="Times New Roman" charset="0"/>
              </a:rPr>
              <a:t>WA sensitivity </a:t>
            </a:r>
            <a:r>
              <a:rPr lang="en-US" sz="2800" dirty="0">
                <a:latin typeface="Times New Roman" charset="0"/>
              </a:rPr>
              <a:t>~</a:t>
            </a:r>
            <a:r>
              <a:rPr lang="en-US" sz="2800" dirty="0" smtClean="0">
                <a:latin typeface="Times New Roman" charset="0"/>
                <a:ea typeface="Times New Roman" charset="0"/>
                <a:cs typeface="Times New Roman" charset="0"/>
              </a:rPr>
              <a:t>±15</a:t>
            </a:r>
            <a:r>
              <a:rPr lang="en-US" sz="2800" baseline="30000" dirty="0" smtClean="0">
                <a:latin typeface="Times New Roman" charset="0"/>
                <a:ea typeface="Times New Roman" charset="0"/>
                <a:cs typeface="Times New Roman" charset="0"/>
              </a:rPr>
              <a:t>0</a:t>
            </a:r>
            <a:r>
              <a:rPr lang="en-US" sz="2800" dirty="0">
                <a:latin typeface="Times New Roman" charset="0"/>
                <a:ea typeface="Times New Roman" charset="0"/>
                <a:cs typeface="Times New Roman" charset="0"/>
              </a:rPr>
              <a:t>, 50 ab</a:t>
            </a:r>
            <a:r>
              <a:rPr lang="en-US" sz="2800" baseline="30000" dirty="0">
                <a:latin typeface="Times New Roman" charset="0"/>
                <a:ea typeface="Times New Roman" charset="0"/>
                <a:cs typeface="Times New Roman" charset="0"/>
              </a:rPr>
              <a:t>-1</a:t>
            </a:r>
            <a:r>
              <a:rPr lang="en-US" sz="2800" dirty="0">
                <a:latin typeface="Times New Roman" charset="0"/>
                <a:ea typeface="Times New Roman" charset="0"/>
                <a:cs typeface="Times New Roman" charset="0"/>
              </a:rPr>
              <a:t> go below 2</a:t>
            </a:r>
            <a:r>
              <a:rPr lang="en-US" sz="2800" baseline="30000" dirty="0">
                <a:latin typeface="Times New Roman" charset="0"/>
                <a:ea typeface="Times New Roman" charset="0"/>
                <a:cs typeface="Times New Roman" charset="0"/>
              </a:rPr>
              <a:t>0</a:t>
            </a:r>
            <a:endParaRPr lang="en-US" sz="2800" dirty="0">
              <a:latin typeface="Times New Roman" charset="0"/>
              <a:ea typeface="Times New Roman" charset="0"/>
              <a:cs typeface="Times New Roman" charset="0"/>
            </a:endParaRPr>
          </a:p>
        </p:txBody>
      </p:sp>
      <p:sp>
        <p:nvSpPr>
          <p:cNvPr id="11" name="Slide Number Placeholder 10"/>
          <p:cNvSpPr>
            <a:spLocks noGrp="1"/>
          </p:cNvSpPr>
          <p:nvPr>
            <p:ph type="sldNum" sz="quarter" idx="11"/>
          </p:nvPr>
        </p:nvSpPr>
        <p:spPr/>
        <p:txBody>
          <a:bodyPr/>
          <a:lstStyle/>
          <a:p>
            <a:pPr>
              <a:defRPr/>
            </a:pPr>
            <a:fld id="{5D423F90-5354-F549-BCEB-6701967688AC}" type="slidenum">
              <a:rPr lang="en-US" smtClean="0"/>
              <a:pPr>
                <a:defRPr/>
              </a:pPr>
              <a:t>25</a:t>
            </a:fld>
            <a:endParaRPr lang="en-US"/>
          </a:p>
        </p:txBody>
      </p:sp>
      <p:pic>
        <p:nvPicPr>
          <p:cNvPr id="2" name="Picture 1"/>
          <p:cNvPicPr>
            <a:picLocks noChangeAspect="1"/>
          </p:cNvPicPr>
          <p:nvPr/>
        </p:nvPicPr>
        <p:blipFill>
          <a:blip r:embed="rId9"/>
          <a:stretch>
            <a:fillRect/>
          </a:stretch>
        </p:blipFill>
        <p:spPr>
          <a:xfrm>
            <a:off x="5563249" y="2879205"/>
            <a:ext cx="3346704" cy="3151251"/>
          </a:xfrm>
          <a:prstGeom prst="rect">
            <a:avLst/>
          </a:prstGeom>
        </p:spPr>
      </p:pic>
    </p:spTree>
    <p:custDataLst>
      <p:tags r:id="rId2"/>
    </p:custDataLst>
    <p:extLst>
      <p:ext uri="{BB962C8B-B14F-4D97-AF65-F5344CB8AC3E}">
        <p14:creationId xmlns:p14="http://schemas.microsoft.com/office/powerpoint/2010/main" val="39028087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155700"/>
            <a:ext cx="9144000" cy="4530598"/>
          </a:xfrm>
          <a:prstGeom prst="rect">
            <a:avLst/>
          </a:prstGeom>
        </p:spPr>
      </p:pic>
      <p:sp>
        <p:nvSpPr>
          <p:cNvPr id="4" name="TextBox 3"/>
          <p:cNvSpPr txBox="1"/>
          <p:nvPr/>
        </p:nvSpPr>
        <p:spPr>
          <a:xfrm>
            <a:off x="2619375" y="6197084"/>
            <a:ext cx="3587750" cy="369332"/>
          </a:xfrm>
          <a:prstGeom prst="rect">
            <a:avLst/>
          </a:prstGeom>
          <a:noFill/>
        </p:spPr>
        <p:txBody>
          <a:bodyPr wrap="square" rtlCol="0">
            <a:spAutoFit/>
          </a:bodyPr>
          <a:lstStyle/>
          <a:p>
            <a:r>
              <a:rPr lang="en-US" dirty="0" smtClean="0"/>
              <a:t>Based on a slide by Alan Schwartz</a:t>
            </a:r>
            <a:endParaRPr lang="en-US" dirty="0"/>
          </a:p>
        </p:txBody>
      </p:sp>
      <p:sp>
        <p:nvSpPr>
          <p:cNvPr id="5" name="TextBox 4"/>
          <p:cNvSpPr txBox="1"/>
          <p:nvPr/>
        </p:nvSpPr>
        <p:spPr>
          <a:xfrm>
            <a:off x="1952625" y="365125"/>
            <a:ext cx="5508625" cy="523220"/>
          </a:xfrm>
          <a:prstGeom prst="rect">
            <a:avLst/>
          </a:prstGeom>
          <a:noFill/>
        </p:spPr>
        <p:txBody>
          <a:bodyPr wrap="square" rtlCol="0">
            <a:spAutoFit/>
          </a:bodyPr>
          <a:lstStyle/>
          <a:p>
            <a:r>
              <a:rPr lang="en-US" sz="2800" dirty="0" smtClean="0"/>
              <a:t>CP Phase in D mixing at Belle II</a:t>
            </a:r>
            <a:endParaRPr lang="en-US" sz="2800" dirty="0"/>
          </a:p>
        </p:txBody>
      </p:sp>
      <p:sp>
        <p:nvSpPr>
          <p:cNvPr id="2" name="Slide Number Placeholder 1"/>
          <p:cNvSpPr>
            <a:spLocks noGrp="1"/>
          </p:cNvSpPr>
          <p:nvPr>
            <p:ph type="sldNum" sz="quarter" idx="12"/>
          </p:nvPr>
        </p:nvSpPr>
        <p:spPr/>
        <p:txBody>
          <a:bodyPr/>
          <a:lstStyle/>
          <a:p>
            <a:fld id="{2066355A-084C-D24E-9AD2-7E4FC41EA627}" type="slidenum">
              <a:rPr lang="en-US" smtClean="0"/>
              <a:t>26</a:t>
            </a:fld>
            <a:endParaRPr lang="en-US"/>
          </a:p>
        </p:txBody>
      </p:sp>
    </p:spTree>
    <p:extLst>
      <p:ext uri="{BB962C8B-B14F-4D97-AF65-F5344CB8AC3E}">
        <p14:creationId xmlns:p14="http://schemas.microsoft.com/office/powerpoint/2010/main" val="49815005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34987"/>
          </a:xfrm>
        </p:spPr>
        <p:txBody>
          <a:bodyPr>
            <a:normAutofit fontScale="90000"/>
          </a:bodyPr>
          <a:lstStyle/>
          <a:p>
            <a:r>
              <a:rPr lang="en-US" dirty="0" smtClean="0"/>
              <a:t>Enigma of charm direct CPV</a:t>
            </a:r>
            <a:endParaRPr lang="en-US" dirty="0"/>
          </a:p>
        </p:txBody>
      </p:sp>
      <p:pic>
        <p:nvPicPr>
          <p:cNvPr id="3" name="Picture 2"/>
          <p:cNvPicPr>
            <a:picLocks noChangeAspect="1"/>
          </p:cNvPicPr>
          <p:nvPr/>
        </p:nvPicPr>
        <p:blipFill rotWithShape="1">
          <a:blip r:embed="rId3"/>
          <a:srcRect t="2256" b="58448"/>
          <a:stretch/>
        </p:blipFill>
        <p:spPr>
          <a:xfrm>
            <a:off x="0" y="1618488"/>
            <a:ext cx="9144000" cy="1600200"/>
          </a:xfrm>
          <a:prstGeom prst="rect">
            <a:avLst/>
          </a:prstGeom>
        </p:spPr>
      </p:pic>
      <p:pic>
        <p:nvPicPr>
          <p:cNvPr id="4" name="Picture 3"/>
          <p:cNvPicPr>
            <a:picLocks noChangeAspect="1"/>
          </p:cNvPicPr>
          <p:nvPr/>
        </p:nvPicPr>
        <p:blipFill rotWithShape="1">
          <a:blip r:embed="rId4"/>
          <a:srcRect t="4796" b="2392"/>
          <a:stretch/>
        </p:blipFill>
        <p:spPr>
          <a:xfrm>
            <a:off x="5257800" y="3218688"/>
            <a:ext cx="3695700" cy="3547872"/>
          </a:xfrm>
          <a:prstGeom prst="rect">
            <a:avLst/>
          </a:prstGeom>
        </p:spPr>
      </p:pic>
      <p:sp>
        <p:nvSpPr>
          <p:cNvPr id="6" name="TextBox 5"/>
          <p:cNvSpPr txBox="1"/>
          <p:nvPr/>
        </p:nvSpPr>
        <p:spPr>
          <a:xfrm>
            <a:off x="714375" y="4883785"/>
            <a:ext cx="4064000" cy="830997"/>
          </a:xfrm>
          <a:prstGeom prst="rect">
            <a:avLst/>
          </a:prstGeom>
          <a:noFill/>
        </p:spPr>
        <p:txBody>
          <a:bodyPr wrap="square" rtlCol="0">
            <a:spAutoFit/>
          </a:bodyPr>
          <a:lstStyle/>
          <a:p>
            <a:r>
              <a:rPr lang="en-US" sz="2400" dirty="0" smtClean="0"/>
              <a:t>Is there an effect ? Are systematics under control ?</a:t>
            </a:r>
            <a:endParaRPr lang="en-US" sz="2400" dirty="0"/>
          </a:p>
        </p:txBody>
      </p:sp>
      <p:sp>
        <p:nvSpPr>
          <p:cNvPr id="7" name="TextBox 6"/>
          <p:cNvSpPr txBox="1"/>
          <p:nvPr/>
        </p:nvSpPr>
        <p:spPr>
          <a:xfrm>
            <a:off x="714375" y="5905500"/>
            <a:ext cx="3714750" cy="830997"/>
          </a:xfrm>
          <a:prstGeom prst="rect">
            <a:avLst/>
          </a:prstGeom>
          <a:noFill/>
        </p:spPr>
        <p:txBody>
          <a:bodyPr wrap="square" rtlCol="0">
            <a:spAutoFit/>
          </a:bodyPr>
          <a:lstStyle/>
          <a:p>
            <a:r>
              <a:rPr lang="en-US" sz="2400" dirty="0" smtClean="0"/>
              <a:t>If the result stabilizes at 0.3%, is NP still required ?</a:t>
            </a:r>
            <a:endParaRPr lang="en-US" sz="2400" dirty="0"/>
          </a:p>
        </p:txBody>
      </p:sp>
      <p:sp>
        <p:nvSpPr>
          <p:cNvPr id="8" name="Slide Number Placeholder 7"/>
          <p:cNvSpPr>
            <a:spLocks noGrp="1"/>
          </p:cNvSpPr>
          <p:nvPr>
            <p:ph type="sldNum" sz="quarter" idx="12"/>
          </p:nvPr>
        </p:nvSpPr>
        <p:spPr/>
        <p:txBody>
          <a:bodyPr/>
          <a:lstStyle/>
          <a:p>
            <a:fld id="{2066355A-084C-D24E-9AD2-7E4FC41EA627}" type="slidenum">
              <a:rPr lang="en-US" smtClean="0"/>
              <a:t>27</a:t>
            </a:fld>
            <a:endParaRPr lang="en-US"/>
          </a:p>
        </p:txBody>
      </p:sp>
      <p:sp>
        <p:nvSpPr>
          <p:cNvPr id="9" name="TextBox 8"/>
          <p:cNvSpPr txBox="1"/>
          <p:nvPr/>
        </p:nvSpPr>
        <p:spPr>
          <a:xfrm>
            <a:off x="374650" y="3868469"/>
            <a:ext cx="4403725" cy="461665"/>
          </a:xfrm>
          <a:prstGeom prst="rect">
            <a:avLst/>
          </a:prstGeom>
          <a:noFill/>
        </p:spPr>
        <p:txBody>
          <a:bodyPr wrap="square" rtlCol="0">
            <a:spAutoFit/>
          </a:bodyPr>
          <a:lstStyle/>
          <a:p>
            <a:r>
              <a:rPr lang="en-US" sz="2400" dirty="0" smtClean="0"/>
              <a:t>Naïve average from </a:t>
            </a:r>
            <a:r>
              <a:rPr lang="en-US" sz="2400" dirty="0" err="1" smtClean="0"/>
              <a:t>LHCb</a:t>
            </a:r>
            <a:r>
              <a:rPr lang="en-US" sz="2400" dirty="0" smtClean="0"/>
              <a:t> alone</a:t>
            </a:r>
            <a:endParaRPr lang="en-US" sz="2400" dirty="0"/>
          </a:p>
        </p:txBody>
      </p:sp>
      <p:graphicFrame>
        <p:nvGraphicFramePr>
          <p:cNvPr id="10" name="Object 9"/>
          <p:cNvGraphicFramePr>
            <a:graphicFrameLocks noChangeAspect="1"/>
          </p:cNvGraphicFramePr>
          <p:nvPr>
            <p:extLst>
              <p:ext uri="{D42A27DB-BD31-4B8C-83A1-F6EECF244321}">
                <p14:modId xmlns:p14="http://schemas.microsoft.com/office/powerpoint/2010/main" val="4293338689"/>
              </p:ext>
            </p:extLst>
          </p:nvPr>
        </p:nvGraphicFramePr>
        <p:xfrm>
          <a:off x="457200" y="4330134"/>
          <a:ext cx="3914140" cy="496570"/>
        </p:xfrm>
        <a:graphic>
          <a:graphicData uri="http://schemas.openxmlformats.org/presentationml/2006/ole">
            <mc:AlternateContent xmlns:mc="http://schemas.openxmlformats.org/markup-compatibility/2006">
              <mc:Choice xmlns:v="urn:schemas-microsoft-com:vml" Requires="v">
                <p:oleObj spid="_x0000_s3106" name="Equation" r:id="rId5" imgW="1701800" imgH="215900" progId="Equation.3">
                  <p:embed/>
                </p:oleObj>
              </mc:Choice>
              <mc:Fallback>
                <p:oleObj name="Equation" r:id="rId5" imgW="1701800" imgH="215900" progId="Equation.3">
                  <p:embed/>
                  <p:pic>
                    <p:nvPicPr>
                      <p:cNvPr id="0" name=""/>
                      <p:cNvPicPr/>
                      <p:nvPr/>
                    </p:nvPicPr>
                    <p:blipFill>
                      <a:blip r:embed="rId6"/>
                      <a:stretch>
                        <a:fillRect/>
                      </a:stretch>
                    </p:blipFill>
                    <p:spPr>
                      <a:xfrm>
                        <a:off x="457200" y="4330134"/>
                        <a:ext cx="3914140" cy="496570"/>
                      </a:xfrm>
                      <a:prstGeom prst="rect">
                        <a:avLst/>
                      </a:prstGeom>
                    </p:spPr>
                  </p:pic>
                </p:oleObj>
              </mc:Fallback>
            </mc:AlternateContent>
          </a:graphicData>
        </a:graphic>
      </p:graphicFrame>
      <p:sp>
        <p:nvSpPr>
          <p:cNvPr id="5" name="TextBox 4"/>
          <p:cNvSpPr txBox="1"/>
          <p:nvPr/>
        </p:nvSpPr>
        <p:spPr>
          <a:xfrm>
            <a:off x="2502852" y="1013533"/>
            <a:ext cx="3736975" cy="523220"/>
          </a:xfrm>
          <a:prstGeom prst="rect">
            <a:avLst/>
          </a:prstGeom>
          <a:noFill/>
        </p:spPr>
        <p:txBody>
          <a:bodyPr wrap="square" rtlCol="0">
            <a:spAutoFit/>
          </a:bodyPr>
          <a:lstStyle/>
          <a:p>
            <a:r>
              <a:rPr lang="en-US" sz="2800" dirty="0" smtClean="0"/>
              <a:t>ΔA</a:t>
            </a:r>
            <a:r>
              <a:rPr lang="en-US" sz="2800" baseline="-25000" dirty="0" smtClean="0"/>
              <a:t>CP</a:t>
            </a:r>
            <a:r>
              <a:rPr lang="en-US" sz="2800" dirty="0" smtClean="0"/>
              <a:t>=A(K</a:t>
            </a:r>
            <a:r>
              <a:rPr lang="en-US" sz="2800" baseline="30000" dirty="0" smtClean="0"/>
              <a:t>+</a:t>
            </a:r>
            <a:r>
              <a:rPr lang="en-US" sz="2800" dirty="0" smtClean="0"/>
              <a:t>K</a:t>
            </a:r>
            <a:r>
              <a:rPr lang="en-US" sz="2800" baseline="30000" dirty="0" smtClean="0"/>
              <a:t>-</a:t>
            </a:r>
            <a:r>
              <a:rPr lang="en-US" sz="2800" dirty="0" smtClean="0"/>
              <a:t>)-A(π</a:t>
            </a:r>
            <a:r>
              <a:rPr lang="en-US" sz="2800" baseline="30000" dirty="0" smtClean="0"/>
              <a:t>+</a:t>
            </a:r>
            <a:r>
              <a:rPr lang="en-US" sz="2800" dirty="0" smtClean="0"/>
              <a:t> π</a:t>
            </a:r>
            <a:r>
              <a:rPr lang="en-US" sz="2800" baseline="30000" dirty="0" smtClean="0"/>
              <a:t>-</a:t>
            </a:r>
            <a:r>
              <a:rPr lang="en-US" sz="2800" dirty="0" smtClean="0"/>
              <a:t>)</a:t>
            </a:r>
            <a:endParaRPr lang="en-US" sz="2800" dirty="0"/>
          </a:p>
        </p:txBody>
      </p:sp>
    </p:spTree>
    <p:extLst>
      <p:ext uri="{BB962C8B-B14F-4D97-AF65-F5344CB8AC3E}">
        <p14:creationId xmlns:p14="http://schemas.microsoft.com/office/powerpoint/2010/main" val="6015108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22306" b="-20847"/>
          <a:stretch/>
        </p:blipFill>
        <p:spPr>
          <a:xfrm>
            <a:off x="0" y="1152144"/>
            <a:ext cx="9144000" cy="6044184"/>
          </a:xfrm>
          <a:prstGeom prst="rect">
            <a:avLst/>
          </a:prstGeom>
        </p:spPr>
      </p:pic>
      <p:sp>
        <p:nvSpPr>
          <p:cNvPr id="4" name="TextBox 3"/>
          <p:cNvSpPr txBox="1"/>
          <p:nvPr/>
        </p:nvSpPr>
        <p:spPr>
          <a:xfrm>
            <a:off x="555624" y="5660085"/>
            <a:ext cx="8334376" cy="1200328"/>
          </a:xfrm>
          <a:prstGeom prst="rect">
            <a:avLst/>
          </a:prstGeom>
          <a:noFill/>
        </p:spPr>
        <p:txBody>
          <a:bodyPr wrap="square" rtlCol="0">
            <a:spAutoFit/>
          </a:bodyPr>
          <a:lstStyle/>
          <a:p>
            <a:r>
              <a:rPr lang="en-US" sz="2400" dirty="0" smtClean="0"/>
              <a:t>Can achieve useful sensitivity in a variety of modes. Measures </a:t>
            </a:r>
            <a:r>
              <a:rPr lang="en-US" sz="2400" u="sng" dirty="0" smtClean="0"/>
              <a:t>individual CP asymmetries </a:t>
            </a:r>
            <a:r>
              <a:rPr lang="en-US" sz="2400" dirty="0" smtClean="0"/>
              <a:t>rather than differences of asymmetries. </a:t>
            </a:r>
            <a:r>
              <a:rPr lang="en-US" sz="2400" i="1" u="sng" dirty="0" smtClean="0"/>
              <a:t>Systematics are small and can be calibrated from data</a:t>
            </a:r>
            <a:r>
              <a:rPr lang="en-US" sz="2400" dirty="0" smtClean="0"/>
              <a:t>.</a:t>
            </a:r>
            <a:endParaRPr lang="en-US" sz="2400" dirty="0"/>
          </a:p>
        </p:txBody>
      </p:sp>
      <p:sp>
        <p:nvSpPr>
          <p:cNvPr id="5" name="TextBox 4"/>
          <p:cNvSpPr txBox="1"/>
          <p:nvPr/>
        </p:nvSpPr>
        <p:spPr>
          <a:xfrm>
            <a:off x="492125" y="349250"/>
            <a:ext cx="8397875" cy="461665"/>
          </a:xfrm>
          <a:prstGeom prst="rect">
            <a:avLst/>
          </a:prstGeom>
          <a:noFill/>
        </p:spPr>
        <p:txBody>
          <a:bodyPr wrap="square" rtlCol="0">
            <a:spAutoFit/>
          </a:bodyPr>
          <a:lstStyle/>
          <a:p>
            <a:r>
              <a:rPr lang="en-US" sz="2400" dirty="0" smtClean="0"/>
              <a:t>Belle II Direct CPV reach in charm and potential for NP diagnosis</a:t>
            </a:r>
            <a:endParaRPr lang="en-US" sz="2400" dirty="0"/>
          </a:p>
        </p:txBody>
      </p:sp>
      <p:sp>
        <p:nvSpPr>
          <p:cNvPr id="2" name="Slide Number Placeholder 1"/>
          <p:cNvSpPr>
            <a:spLocks noGrp="1"/>
          </p:cNvSpPr>
          <p:nvPr>
            <p:ph type="sldNum" sz="quarter" idx="12"/>
          </p:nvPr>
        </p:nvSpPr>
        <p:spPr/>
        <p:txBody>
          <a:bodyPr/>
          <a:lstStyle/>
          <a:p>
            <a:fld id="{2066355A-084C-D24E-9AD2-7E4FC41EA627}" type="slidenum">
              <a:rPr lang="en-US" smtClean="0"/>
              <a:t>28</a:t>
            </a:fld>
            <a:endParaRPr lang="en-US"/>
          </a:p>
        </p:txBody>
      </p:sp>
      <p:sp>
        <p:nvSpPr>
          <p:cNvPr id="6" name="TextBox 5"/>
          <p:cNvSpPr txBox="1"/>
          <p:nvPr/>
        </p:nvSpPr>
        <p:spPr>
          <a:xfrm>
            <a:off x="2832100" y="810915"/>
            <a:ext cx="3530600" cy="369332"/>
          </a:xfrm>
          <a:prstGeom prst="rect">
            <a:avLst/>
          </a:prstGeom>
          <a:noFill/>
        </p:spPr>
        <p:txBody>
          <a:bodyPr wrap="square" rtlCol="0">
            <a:spAutoFit/>
          </a:bodyPr>
          <a:lstStyle/>
          <a:p>
            <a:r>
              <a:rPr lang="en-US" dirty="0" smtClean="0"/>
              <a:t>(Missing entry D</a:t>
            </a:r>
            <a:r>
              <a:rPr lang="en-US" dirty="0" smtClean="0">
                <a:sym typeface="Wingdings"/>
              </a:rPr>
              <a:t>π</a:t>
            </a:r>
            <a:r>
              <a:rPr lang="en-US" baseline="30000" dirty="0" smtClean="0">
                <a:sym typeface="Wingdings"/>
              </a:rPr>
              <a:t>0</a:t>
            </a:r>
            <a:r>
              <a:rPr lang="en-US" dirty="0" smtClean="0">
                <a:sym typeface="Wingdings"/>
              </a:rPr>
              <a:t> π</a:t>
            </a:r>
            <a:r>
              <a:rPr lang="en-US" baseline="30000" dirty="0" smtClean="0">
                <a:sym typeface="Wingdings"/>
              </a:rPr>
              <a:t>0 </a:t>
            </a:r>
            <a:r>
              <a:rPr lang="en-US" dirty="0" smtClean="0">
                <a:sym typeface="Wingdings"/>
              </a:rPr>
              <a:t>below)</a:t>
            </a:r>
            <a:endParaRPr lang="en-US" dirty="0"/>
          </a:p>
        </p:txBody>
      </p:sp>
    </p:spTree>
    <p:extLst>
      <p:ext uri="{BB962C8B-B14F-4D97-AF65-F5344CB8AC3E}">
        <p14:creationId xmlns:p14="http://schemas.microsoft.com/office/powerpoint/2010/main" val="174484162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0"/>
          <p:cNvGrpSpPr/>
          <p:nvPr/>
        </p:nvGrpSpPr>
        <p:grpSpPr>
          <a:xfrm>
            <a:off x="423332" y="1888066"/>
            <a:ext cx="8145499" cy="3920067"/>
            <a:chOff x="423332" y="1888066"/>
            <a:chExt cx="8145499" cy="3920067"/>
          </a:xfrm>
        </p:grpSpPr>
        <p:pic>
          <p:nvPicPr>
            <p:cNvPr id="10" name="Picture 9" descr="babar.png"/>
            <p:cNvPicPr>
              <a:picLocks noChangeAspect="1"/>
            </p:cNvPicPr>
            <p:nvPr/>
          </p:nvPicPr>
          <p:blipFill>
            <a:blip r:embed="rId2"/>
            <a:stretch>
              <a:fillRect/>
            </a:stretch>
          </p:blipFill>
          <p:spPr>
            <a:xfrm>
              <a:off x="423332" y="1888066"/>
              <a:ext cx="3894667" cy="3894667"/>
            </a:xfrm>
            <a:prstGeom prst="rect">
              <a:avLst/>
            </a:prstGeom>
          </p:spPr>
        </p:pic>
        <p:pic>
          <p:nvPicPr>
            <p:cNvPr id="18" name="Picture 17" descr="superb_thresh.png"/>
            <p:cNvPicPr>
              <a:picLocks noChangeAspect="1"/>
            </p:cNvPicPr>
            <p:nvPr/>
          </p:nvPicPr>
          <p:blipFill>
            <a:blip r:embed="rId3"/>
            <a:stretch>
              <a:fillRect/>
            </a:stretch>
          </p:blipFill>
          <p:spPr>
            <a:xfrm>
              <a:off x="4652984" y="1892286"/>
              <a:ext cx="3915847" cy="3915847"/>
            </a:xfrm>
            <a:prstGeom prst="rect">
              <a:avLst/>
            </a:prstGeom>
          </p:spPr>
        </p:pic>
        <p:sp>
          <p:nvSpPr>
            <p:cNvPr id="11" name="Rectangle 10"/>
            <p:cNvSpPr/>
            <p:nvPr/>
          </p:nvSpPr>
          <p:spPr>
            <a:xfrm>
              <a:off x="2074333" y="4207934"/>
              <a:ext cx="567268" cy="651934"/>
            </a:xfrm>
            <a:prstGeom prst="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Right Arrow 16"/>
            <p:cNvSpPr/>
            <p:nvPr/>
          </p:nvSpPr>
          <p:spPr>
            <a:xfrm>
              <a:off x="4254500" y="4165601"/>
              <a:ext cx="651934" cy="524933"/>
            </a:xfrm>
            <a:prstGeom prst="rightArrow">
              <a:avLst/>
            </a:prstGeom>
            <a:gradFill flip="none" rotWithShape="1">
              <a:gsLst>
                <a:gs pos="0">
                  <a:srgbClr val="FF0000"/>
                </a:gs>
                <a:gs pos="100000">
                  <a:schemeClr val="tx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a:xfrm>
            <a:off x="423332" y="126699"/>
            <a:ext cx="8686800" cy="1143000"/>
          </a:xfrm>
        </p:spPr>
        <p:txBody>
          <a:bodyPr>
            <a:normAutofit fontScale="90000"/>
          </a:bodyPr>
          <a:lstStyle/>
          <a:p>
            <a:r>
              <a:rPr lang="en-GB" dirty="0" smtClean="0"/>
              <a:t>SFF/tau-charm factory synergy for Charm Mixing</a:t>
            </a:r>
            <a:endParaRPr lang="en-GB" dirty="0"/>
          </a:p>
        </p:txBody>
      </p:sp>
      <p:sp useBgFill="1">
        <p:nvSpPr>
          <p:cNvPr id="22" name="Rectangle 21"/>
          <p:cNvSpPr/>
          <p:nvPr/>
        </p:nvSpPr>
        <p:spPr>
          <a:xfrm>
            <a:off x="2020242" y="5522963"/>
            <a:ext cx="923539" cy="327144"/>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Content Placeholder 5"/>
          <p:cNvSpPr>
            <a:spLocks noGrp="1"/>
          </p:cNvSpPr>
          <p:nvPr>
            <p:ph sz="quarter" idx="1"/>
          </p:nvPr>
        </p:nvSpPr>
        <p:spPr>
          <a:xfrm>
            <a:off x="457200" y="1219199"/>
            <a:ext cx="8229600" cy="5215467"/>
          </a:xfrm>
        </p:spPr>
        <p:txBody>
          <a:bodyPr>
            <a:normAutofit fontScale="85000" lnSpcReduction="20000"/>
          </a:bodyPr>
          <a:lstStyle/>
          <a:p>
            <a:r>
              <a:rPr lang="en-GB" dirty="0" smtClean="0"/>
              <a:t>Collect data at threshold and at the 4S.</a:t>
            </a:r>
          </a:p>
          <a:p>
            <a:pPr lvl="1"/>
            <a:r>
              <a:rPr lang="en-GB" dirty="0" smtClean="0"/>
              <a:t>Benefit charm mixing and CPV measurements.</a:t>
            </a:r>
          </a:p>
          <a:p>
            <a:pPr lvl="1"/>
            <a:endParaRPr lang="en-GB" dirty="0" smtClean="0"/>
          </a:p>
          <a:p>
            <a:pPr lvl="1"/>
            <a:endParaRPr lang="en-GB" dirty="0" smtClean="0"/>
          </a:p>
          <a:p>
            <a:pPr lvl="1"/>
            <a:endParaRPr lang="en-GB" dirty="0" smtClean="0"/>
          </a:p>
          <a:p>
            <a:pPr lvl="1"/>
            <a:endParaRPr lang="en-GB" dirty="0" smtClean="0"/>
          </a:p>
          <a:p>
            <a:pPr lvl="1"/>
            <a:endParaRPr lang="en-GB" dirty="0" smtClean="0"/>
          </a:p>
          <a:p>
            <a:pPr lvl="1"/>
            <a:endParaRPr lang="en-GB" dirty="0" smtClean="0"/>
          </a:p>
          <a:p>
            <a:pPr lvl="1"/>
            <a:endParaRPr lang="en-GB" dirty="0" smtClean="0"/>
          </a:p>
          <a:p>
            <a:pPr lvl="1"/>
            <a:endParaRPr lang="en-GB" dirty="0" smtClean="0"/>
          </a:p>
          <a:p>
            <a:pPr lvl="1"/>
            <a:endParaRPr lang="en-GB" dirty="0" smtClean="0"/>
          </a:p>
          <a:p>
            <a:pPr lvl="1"/>
            <a:endParaRPr lang="en-GB" dirty="0" smtClean="0"/>
          </a:p>
          <a:p>
            <a:pPr lvl="1"/>
            <a:r>
              <a:rPr lang="en-GB" dirty="0" smtClean="0"/>
              <a:t>Also useful for measuring the </a:t>
            </a:r>
            <a:r>
              <a:rPr lang="en-GB" dirty="0" err="1" smtClean="0"/>
              <a:t>Unitarity</a:t>
            </a:r>
            <a:r>
              <a:rPr lang="en-GB" dirty="0" smtClean="0"/>
              <a:t> triangle angle </a:t>
            </a:r>
            <a:r>
              <a:rPr lang="en-GB" dirty="0" err="1" smtClean="0"/>
              <a:t>γ</a:t>
            </a:r>
            <a:r>
              <a:rPr lang="en-GB" dirty="0" smtClean="0"/>
              <a:t>/φ</a:t>
            </a:r>
            <a:r>
              <a:rPr lang="en-GB" baseline="-25000" dirty="0" smtClean="0"/>
              <a:t>3</a:t>
            </a:r>
            <a:r>
              <a:rPr lang="en-GB" dirty="0" smtClean="0"/>
              <a:t> (strong phase in D</a:t>
            </a:r>
            <a:r>
              <a:rPr lang="en-US" dirty="0" smtClean="0">
                <a:sym typeface="Wingdings"/>
              </a:rPr>
              <a:t>Kππ Dalitz plot</a:t>
            </a:r>
            <a:r>
              <a:rPr lang="en-GB" dirty="0" smtClean="0"/>
              <a:t>).</a:t>
            </a:r>
            <a:endParaRPr lang="en-GB" dirty="0"/>
          </a:p>
        </p:txBody>
      </p:sp>
      <p:sp useBgFill="1">
        <p:nvSpPr>
          <p:cNvPr id="13" name="TextBox 12"/>
          <p:cNvSpPr txBox="1"/>
          <p:nvPr/>
        </p:nvSpPr>
        <p:spPr>
          <a:xfrm rot="20361659">
            <a:off x="2159203" y="2209985"/>
            <a:ext cx="4825593" cy="2862323"/>
          </a:xfrm>
          <a:prstGeom prst="rect">
            <a:avLst/>
          </a:prstGeom>
          <a:ln>
            <a:solidFill>
              <a:srgbClr val="FF0000"/>
            </a:solidFill>
          </a:ln>
        </p:spPr>
        <p:txBody>
          <a:bodyPr wrap="square" rtlCol="0">
            <a:spAutoFit/>
          </a:bodyPr>
          <a:lstStyle/>
          <a:p>
            <a:r>
              <a:rPr lang="en-GB" dirty="0" smtClean="0">
                <a:solidFill>
                  <a:srgbClr val="FF0000"/>
                </a:solidFill>
                <a:latin typeface="Calibri"/>
                <a:cs typeface="Calibri"/>
              </a:rPr>
              <a:t>Without data from a tau-Charm at threshold the mixing parameter determination would remain systematically limited on this timescale.</a:t>
            </a:r>
          </a:p>
          <a:p>
            <a:endParaRPr lang="en-GB" dirty="0" smtClean="0">
              <a:solidFill>
                <a:srgbClr val="FF0000"/>
              </a:solidFill>
              <a:latin typeface="Calibri"/>
              <a:cs typeface="Calibri"/>
            </a:endParaRPr>
          </a:p>
          <a:p>
            <a:r>
              <a:rPr lang="en-GB" dirty="0" smtClean="0">
                <a:solidFill>
                  <a:srgbClr val="FF0000"/>
                </a:solidFill>
                <a:latin typeface="Calibri"/>
                <a:cs typeface="Calibri"/>
              </a:rPr>
              <a:t>(Dominated by </a:t>
            </a:r>
            <a:r>
              <a:rPr lang="en-GB" dirty="0" err="1" smtClean="0">
                <a:solidFill>
                  <a:srgbClr val="FF0000"/>
                </a:solidFill>
                <a:latin typeface="Calibri"/>
                <a:cs typeface="Calibri"/>
              </a:rPr>
              <a:t>D</a:t>
            </a:r>
            <a:r>
              <a:rPr lang="en-GB" dirty="0" err="1" smtClean="0">
                <a:solidFill>
                  <a:srgbClr val="FF0000"/>
                </a:solidFill>
                <a:latin typeface="Calibri"/>
                <a:cs typeface="Calibri"/>
                <a:sym typeface="Wingdings"/>
              </a:rPr>
              <a:t></a:t>
            </a:r>
            <a:r>
              <a:rPr lang="en-GB" dirty="0" err="1" smtClean="0">
                <a:solidFill>
                  <a:srgbClr val="FF0000"/>
                </a:solidFill>
                <a:latin typeface="Calibri"/>
                <a:cs typeface="Calibri"/>
              </a:rPr>
              <a:t>K</a:t>
            </a:r>
            <a:r>
              <a:rPr lang="en-GB" baseline="-25000" dirty="0" err="1" smtClean="0">
                <a:solidFill>
                  <a:srgbClr val="FF0000"/>
                </a:solidFill>
                <a:latin typeface="Calibri"/>
                <a:cs typeface="Calibri"/>
              </a:rPr>
              <a:t>S</a:t>
            </a:r>
            <a:r>
              <a:rPr lang="en-GB" dirty="0" err="1" smtClean="0">
                <a:solidFill>
                  <a:srgbClr val="FF0000"/>
                </a:solidFill>
                <a:latin typeface="Calibri"/>
                <a:cs typeface="Calibri"/>
              </a:rPr>
              <a:t>hh</a:t>
            </a:r>
            <a:r>
              <a:rPr lang="en-GB" dirty="0" smtClean="0">
                <a:solidFill>
                  <a:srgbClr val="FF0000"/>
                </a:solidFill>
                <a:latin typeface="Calibri"/>
                <a:cs typeface="Calibri"/>
              </a:rPr>
              <a:t> contribution, where the Dalitz Model limits precision on x and y)</a:t>
            </a:r>
          </a:p>
          <a:p>
            <a:endParaRPr lang="en-GB" dirty="0" smtClean="0">
              <a:solidFill>
                <a:srgbClr val="FF0000"/>
              </a:solidFill>
              <a:latin typeface="Calibri"/>
              <a:cs typeface="Calibri"/>
            </a:endParaRPr>
          </a:p>
          <a:p>
            <a:r>
              <a:rPr lang="en-GB" dirty="0" smtClean="0">
                <a:solidFill>
                  <a:srgbClr val="FF0000"/>
                </a:solidFill>
                <a:latin typeface="Calibri"/>
                <a:cs typeface="Calibri"/>
              </a:rPr>
              <a:t>BES III will give us an important improvement over CLEO-</a:t>
            </a:r>
            <a:r>
              <a:rPr lang="en-GB" dirty="0" err="1" smtClean="0">
                <a:solidFill>
                  <a:srgbClr val="FF0000"/>
                </a:solidFill>
                <a:latin typeface="Calibri"/>
                <a:cs typeface="Calibri"/>
              </a:rPr>
              <a:t>c</a:t>
            </a:r>
            <a:r>
              <a:rPr lang="en-GB" dirty="0" smtClean="0">
                <a:solidFill>
                  <a:srgbClr val="FF0000"/>
                </a:solidFill>
                <a:latin typeface="Calibri"/>
                <a:cs typeface="Calibri"/>
              </a:rPr>
              <a:t> with </a:t>
            </a:r>
            <a:r>
              <a:rPr lang="en-GB" dirty="0" err="1" smtClean="0">
                <a:solidFill>
                  <a:srgbClr val="FF0000"/>
                </a:solidFill>
                <a:latin typeface="Calibri"/>
                <a:cs typeface="Calibri"/>
              </a:rPr>
              <a:t>K</a:t>
            </a:r>
            <a:r>
              <a:rPr lang="en-GB" baseline="-25000" dirty="0" err="1" smtClean="0">
                <a:solidFill>
                  <a:srgbClr val="FF0000"/>
                </a:solidFill>
                <a:latin typeface="Calibri"/>
                <a:cs typeface="Calibri"/>
              </a:rPr>
              <a:t>S</a:t>
            </a:r>
            <a:r>
              <a:rPr lang="en-GB" dirty="0" err="1" smtClean="0">
                <a:solidFill>
                  <a:srgbClr val="FF0000"/>
                </a:solidFill>
                <a:latin typeface="Calibri"/>
                <a:cs typeface="Calibri"/>
              </a:rPr>
              <a:t>hh</a:t>
            </a:r>
            <a:r>
              <a:rPr lang="en-GB" dirty="0" smtClean="0">
                <a:solidFill>
                  <a:srgbClr val="FF0000"/>
                </a:solidFill>
                <a:latin typeface="Calibri"/>
                <a:cs typeface="Calibri"/>
              </a:rPr>
              <a:t> Dalitz plot measurements, is it enough?</a:t>
            </a:r>
            <a:endParaRPr lang="en-GB" dirty="0">
              <a:solidFill>
                <a:srgbClr val="FF0000"/>
              </a:solidFill>
              <a:latin typeface="Calibri"/>
              <a:cs typeface="Calibri"/>
            </a:endParaRPr>
          </a:p>
        </p:txBody>
      </p:sp>
      <p:sp>
        <p:nvSpPr>
          <p:cNvPr id="4" name="TextBox 3"/>
          <p:cNvSpPr txBox="1"/>
          <p:nvPr/>
        </p:nvSpPr>
        <p:spPr>
          <a:xfrm>
            <a:off x="3253384" y="6434666"/>
            <a:ext cx="4081013" cy="369332"/>
          </a:xfrm>
          <a:prstGeom prst="rect">
            <a:avLst/>
          </a:prstGeom>
          <a:noFill/>
        </p:spPr>
        <p:txBody>
          <a:bodyPr wrap="square" rtlCol="0">
            <a:spAutoFit/>
          </a:bodyPr>
          <a:lstStyle/>
          <a:p>
            <a:r>
              <a:rPr lang="en-US" dirty="0" smtClean="0"/>
              <a:t>Slide from A. Bevan</a:t>
            </a:r>
            <a:endParaRPr lang="en-US" dirty="0"/>
          </a:p>
        </p:txBody>
      </p:sp>
      <p:sp>
        <p:nvSpPr>
          <p:cNvPr id="5" name="Slide Number Placeholder 4"/>
          <p:cNvSpPr>
            <a:spLocks noGrp="1"/>
          </p:cNvSpPr>
          <p:nvPr>
            <p:ph type="sldNum" sz="quarter" idx="12"/>
          </p:nvPr>
        </p:nvSpPr>
        <p:spPr/>
        <p:txBody>
          <a:bodyPr/>
          <a:lstStyle/>
          <a:p>
            <a:fld id="{2066355A-084C-D24E-9AD2-7E4FC41EA627}" type="slidenum">
              <a:rPr lang="en-US" smtClean="0"/>
              <a:t>29</a:t>
            </a:fld>
            <a:endParaRPr lang="en-US"/>
          </a:p>
        </p:txBody>
      </p:sp>
    </p:spTree>
    <p:extLst>
      <p:ext uri="{BB962C8B-B14F-4D97-AF65-F5344CB8AC3E}">
        <p14:creationId xmlns:p14="http://schemas.microsoft.com/office/powerpoint/2010/main" val="42578622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3" name="図 20" descr="ピクチャ 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030288"/>
            <a:ext cx="7986713" cy="347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6" name="Rectangle 41"/>
          <p:cNvSpPr>
            <a:spLocks noChangeArrowheads="1"/>
          </p:cNvSpPr>
          <p:nvPr/>
        </p:nvSpPr>
        <p:spPr bwMode="auto">
          <a:xfrm>
            <a:off x="158750" y="4508500"/>
            <a:ext cx="3763963" cy="1139825"/>
          </a:xfrm>
          <a:prstGeom prst="rect">
            <a:avLst/>
          </a:prstGeom>
          <a:solidFill>
            <a:srgbClr val="C4D1FF"/>
          </a:solidFill>
          <a:ln w="12700">
            <a:noFill/>
            <a:miter lim="800000"/>
            <a:headEnd type="none" w="sm" len="med"/>
            <a:tailEnd type="none" w="sm" len="med"/>
          </a:ln>
        </p:spPr>
        <p:txBody>
          <a:bodyPr>
            <a:spAutoFit/>
          </a:bodyPr>
          <a:lstStyle/>
          <a:p>
            <a:pPr marL="457200" indent="-457200" defTabSz="457200">
              <a:spcBef>
                <a:spcPct val="20000"/>
              </a:spcBef>
              <a:buFontTx/>
              <a:buAutoNum type="arabicParenBoth"/>
            </a:pPr>
            <a:r>
              <a:rPr kumimoji="1" lang="en-US" altLang="ja-JP" sz="2000" b="1" dirty="0">
                <a:solidFill>
                  <a:srgbClr val="C00000"/>
                </a:solidFill>
                <a:latin typeface="Tahoma" charset="0"/>
                <a:cs typeface="Tahoma" charset="0"/>
              </a:rPr>
              <a:t>Smaller</a:t>
            </a:r>
            <a:r>
              <a:rPr kumimoji="1" lang="en-US" altLang="ja-JP" sz="2000" b="1" dirty="0">
                <a:solidFill>
                  <a:srgbClr val="C00000"/>
                </a:solidFill>
                <a:cs typeface="Tahoma" charset="0"/>
              </a:rPr>
              <a:t> </a:t>
            </a:r>
            <a:r>
              <a:rPr kumimoji="1" lang="en-US" altLang="ja-JP" sz="2000" b="1" dirty="0" smtClean="0">
                <a:solidFill>
                  <a:srgbClr val="C00000"/>
                </a:solidFill>
                <a:cs typeface="Tahoma" charset="0"/>
              </a:rPr>
              <a:t>β</a:t>
            </a:r>
            <a:r>
              <a:rPr kumimoji="1" lang="en-US" altLang="ja-JP" sz="2000" b="1" baseline="-25000" dirty="0" smtClean="0">
                <a:solidFill>
                  <a:srgbClr val="C00000"/>
                </a:solidFill>
                <a:latin typeface="Tahoma" charset="0"/>
                <a:cs typeface="Tahoma" charset="0"/>
              </a:rPr>
              <a:t>y</a:t>
            </a:r>
            <a:r>
              <a:rPr kumimoji="1" lang="en-US" altLang="ja-JP" sz="2000" b="1" baseline="30000" dirty="0">
                <a:solidFill>
                  <a:srgbClr val="C00000"/>
                </a:solidFill>
                <a:latin typeface="Tahoma" charset="0"/>
                <a:cs typeface="Tahoma" charset="0"/>
              </a:rPr>
              <a:t>*</a:t>
            </a:r>
            <a:endParaRPr kumimoji="1" lang="en-US" altLang="ja-JP" sz="2000" b="1" dirty="0">
              <a:solidFill>
                <a:srgbClr val="C00000"/>
              </a:solidFill>
              <a:latin typeface="Tahoma" charset="0"/>
              <a:ea typeface="Tahoma" charset="0"/>
              <a:cs typeface="Tahoma" charset="0"/>
            </a:endParaRPr>
          </a:p>
          <a:p>
            <a:pPr marL="457200" indent="-457200" defTabSz="457200">
              <a:spcBef>
                <a:spcPct val="20000"/>
              </a:spcBef>
            </a:pPr>
            <a:r>
              <a:rPr kumimoji="1" lang="en-US" altLang="ja-JP" sz="2000" b="1" dirty="0">
                <a:solidFill>
                  <a:srgbClr val="C00000"/>
                </a:solidFill>
                <a:latin typeface="Tahoma" charset="0"/>
                <a:cs typeface="Tahoma" charset="0"/>
              </a:rPr>
              <a:t>(2) Increase beam currents</a:t>
            </a:r>
            <a:endParaRPr kumimoji="1" lang="en-US" altLang="ja-JP" sz="2000" b="1" baseline="30000" dirty="0">
              <a:solidFill>
                <a:srgbClr val="C00000"/>
              </a:solidFill>
              <a:latin typeface="Tahoma" charset="0"/>
              <a:cs typeface="Tahoma" charset="0"/>
            </a:endParaRPr>
          </a:p>
          <a:p>
            <a:pPr marL="457200" indent="-457200" defTabSz="457200">
              <a:spcBef>
                <a:spcPct val="20000"/>
              </a:spcBef>
            </a:pPr>
            <a:r>
              <a:rPr kumimoji="1" lang="en-US" altLang="ja-JP" sz="2000" dirty="0">
                <a:solidFill>
                  <a:srgbClr val="595959"/>
                </a:solidFill>
                <a:latin typeface="Tahoma" charset="0"/>
                <a:cs typeface="Tahoma" charset="0"/>
              </a:rPr>
              <a:t>(3) Increase </a:t>
            </a:r>
            <a:r>
              <a:rPr kumimoji="1" lang="en-US" altLang="ja-JP" sz="2000" dirty="0" err="1" smtClean="0">
                <a:solidFill>
                  <a:srgbClr val="595959"/>
                </a:solidFill>
                <a:latin typeface="Tahoma" charset="0"/>
                <a:cs typeface="Tahoma" charset="0"/>
              </a:rPr>
              <a:t>ξ</a:t>
            </a:r>
            <a:r>
              <a:rPr kumimoji="1" lang="en-US" altLang="ja-JP" sz="2000" baseline="-25000" dirty="0" err="1" smtClean="0">
                <a:solidFill>
                  <a:srgbClr val="595959"/>
                </a:solidFill>
                <a:latin typeface="Tahoma" charset="0"/>
                <a:cs typeface="Tahoma" charset="0"/>
              </a:rPr>
              <a:t>y</a:t>
            </a:r>
            <a:endParaRPr kumimoji="1" lang="en-US" altLang="ja-JP" sz="2000" baseline="-25000" dirty="0">
              <a:solidFill>
                <a:srgbClr val="595959"/>
              </a:solidFill>
              <a:latin typeface="Tahoma" charset="0"/>
              <a:cs typeface="Tahoma" charset="0"/>
            </a:endParaRPr>
          </a:p>
        </p:txBody>
      </p:sp>
      <p:sp>
        <p:nvSpPr>
          <p:cNvPr id="115717" name="タイトル 11"/>
          <p:cNvSpPr>
            <a:spLocks noGrp="1"/>
          </p:cNvSpPr>
          <p:nvPr>
            <p:ph type="title"/>
          </p:nvPr>
        </p:nvSpPr>
        <p:spPr>
          <a:xfrm>
            <a:off x="0" y="44450"/>
            <a:ext cx="7185025" cy="863600"/>
          </a:xfrm>
        </p:spPr>
        <p:txBody>
          <a:bodyPr>
            <a:normAutofit/>
          </a:bodyPr>
          <a:lstStyle/>
          <a:p>
            <a:r>
              <a:rPr kumimoji="1" lang="en-US" altLang="ja-JP" sz="3200" b="1" i="1" dirty="0" smtClean="0">
                <a:latin typeface="+mn-lt"/>
                <a:ea typeface="MS PGothic" charset="0"/>
                <a:cs typeface="MS PGothic" charset="0"/>
              </a:rPr>
              <a:t>How to make a Super Flavor Factory</a:t>
            </a:r>
            <a:endParaRPr kumimoji="1" lang="ja-JP" altLang="en-US" sz="3200" b="1" i="1" dirty="0">
              <a:latin typeface="+mn-lt"/>
              <a:ea typeface="MS PGothic" charset="0"/>
              <a:cs typeface="MS PGothic" charset="0"/>
            </a:endParaRPr>
          </a:p>
        </p:txBody>
      </p:sp>
      <p:pic>
        <p:nvPicPr>
          <p:cNvPr id="115721"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3763" y="0"/>
            <a:ext cx="1900237"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22" name="TextBox 10"/>
          <p:cNvSpPr txBox="1">
            <a:spLocks noChangeArrowheads="1"/>
          </p:cNvSpPr>
          <p:nvPr/>
        </p:nvSpPr>
        <p:spPr bwMode="auto">
          <a:xfrm>
            <a:off x="1692275" y="4149725"/>
            <a:ext cx="142875" cy="3063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Symbol" charset="0"/>
                <a:ea typeface="ＭＳ Ｐゴシック" charset="0"/>
                <a:cs typeface="ＭＳ Ｐゴシック" charset="0"/>
              </a:defRPr>
            </a:lvl1pPr>
            <a:lvl2pPr marL="742950" indent="-285750" eaLnBrk="0" hangingPunct="0">
              <a:defRPr sz="2400">
                <a:solidFill>
                  <a:schemeClr val="tx1"/>
                </a:solidFill>
                <a:latin typeface="Symbol" charset="0"/>
                <a:ea typeface="ＭＳ Ｐゴシック" charset="0"/>
              </a:defRPr>
            </a:lvl2pPr>
            <a:lvl3pPr marL="1143000" indent="-228600" eaLnBrk="0" hangingPunct="0">
              <a:defRPr sz="2400">
                <a:solidFill>
                  <a:schemeClr val="tx1"/>
                </a:solidFill>
                <a:latin typeface="Symbol" charset="0"/>
                <a:ea typeface="ＭＳ Ｐゴシック" charset="0"/>
              </a:defRPr>
            </a:lvl3pPr>
            <a:lvl4pPr marL="1600200" indent="-228600" eaLnBrk="0" hangingPunct="0">
              <a:defRPr sz="2400">
                <a:solidFill>
                  <a:schemeClr val="tx1"/>
                </a:solidFill>
                <a:latin typeface="Symbol" charset="0"/>
                <a:ea typeface="ＭＳ Ｐゴシック" charset="0"/>
              </a:defRPr>
            </a:lvl4pPr>
            <a:lvl5pPr marL="2057400" indent="-228600" eaLnBrk="0" hangingPunct="0">
              <a:defRPr sz="2400">
                <a:solidFill>
                  <a:schemeClr val="tx1"/>
                </a:solidFill>
                <a:latin typeface="Symbol" charset="0"/>
                <a:ea typeface="ＭＳ Ｐゴシック" charset="0"/>
              </a:defRPr>
            </a:lvl5pPr>
            <a:lvl6pPr marL="2514600" indent="-228600" eaLnBrk="0" fontAlgn="base" hangingPunct="0">
              <a:spcBef>
                <a:spcPct val="0"/>
              </a:spcBef>
              <a:spcAft>
                <a:spcPct val="0"/>
              </a:spcAft>
              <a:defRPr sz="2400">
                <a:solidFill>
                  <a:schemeClr val="tx1"/>
                </a:solidFill>
                <a:latin typeface="Symbol" charset="0"/>
                <a:ea typeface="ＭＳ Ｐゴシック" charset="0"/>
              </a:defRPr>
            </a:lvl6pPr>
            <a:lvl7pPr marL="2971800" indent="-228600" eaLnBrk="0" fontAlgn="base" hangingPunct="0">
              <a:spcBef>
                <a:spcPct val="0"/>
              </a:spcBef>
              <a:spcAft>
                <a:spcPct val="0"/>
              </a:spcAft>
              <a:defRPr sz="2400">
                <a:solidFill>
                  <a:schemeClr val="tx1"/>
                </a:solidFill>
                <a:latin typeface="Symbol" charset="0"/>
                <a:ea typeface="ＭＳ Ｐゴシック" charset="0"/>
              </a:defRPr>
            </a:lvl7pPr>
            <a:lvl8pPr marL="3429000" indent="-228600" eaLnBrk="0" fontAlgn="base" hangingPunct="0">
              <a:spcBef>
                <a:spcPct val="0"/>
              </a:spcBef>
              <a:spcAft>
                <a:spcPct val="0"/>
              </a:spcAft>
              <a:defRPr sz="2400">
                <a:solidFill>
                  <a:schemeClr val="tx1"/>
                </a:solidFill>
                <a:latin typeface="Symbol" charset="0"/>
                <a:ea typeface="ＭＳ Ｐゴシック" charset="0"/>
              </a:defRPr>
            </a:lvl8pPr>
            <a:lvl9pPr marL="3886200" indent="-228600" eaLnBrk="0" fontAlgn="base" hangingPunct="0">
              <a:spcBef>
                <a:spcPct val="0"/>
              </a:spcBef>
              <a:spcAft>
                <a:spcPct val="0"/>
              </a:spcAft>
              <a:defRPr sz="2400">
                <a:solidFill>
                  <a:schemeClr val="tx1"/>
                </a:solidFill>
                <a:latin typeface="Symbol" charset="0"/>
                <a:ea typeface="ＭＳ Ｐゴシック" charset="0"/>
              </a:defRPr>
            </a:lvl9pPr>
          </a:lstStyle>
          <a:p>
            <a:pPr eaLnBrk="1" hangingPunct="1"/>
            <a:r>
              <a:rPr lang="sl-SI" sz="1400">
                <a:solidFill>
                  <a:schemeClr val="accent2"/>
                </a:solidFill>
                <a:latin typeface="Tahoma" charset="0"/>
                <a:cs typeface="Tahoma" charset="0"/>
              </a:rPr>
              <a:t>-</a:t>
            </a:r>
          </a:p>
        </p:txBody>
      </p:sp>
      <p:sp>
        <p:nvSpPr>
          <p:cNvPr id="115723" name="TextBox 11"/>
          <p:cNvSpPr txBox="1">
            <a:spLocks noChangeArrowheads="1"/>
          </p:cNvSpPr>
          <p:nvPr/>
        </p:nvSpPr>
        <p:spPr bwMode="auto">
          <a:xfrm>
            <a:off x="6372225" y="3265488"/>
            <a:ext cx="144463"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Symbol" charset="0"/>
                <a:ea typeface="ＭＳ Ｐゴシック" charset="0"/>
                <a:cs typeface="ＭＳ Ｐゴシック" charset="0"/>
              </a:defRPr>
            </a:lvl1pPr>
            <a:lvl2pPr marL="742950" indent="-285750" eaLnBrk="0" hangingPunct="0">
              <a:defRPr sz="2400">
                <a:solidFill>
                  <a:schemeClr val="tx1"/>
                </a:solidFill>
                <a:latin typeface="Symbol" charset="0"/>
                <a:ea typeface="ＭＳ Ｐゴシック" charset="0"/>
              </a:defRPr>
            </a:lvl2pPr>
            <a:lvl3pPr marL="1143000" indent="-228600" eaLnBrk="0" hangingPunct="0">
              <a:defRPr sz="2400">
                <a:solidFill>
                  <a:schemeClr val="tx1"/>
                </a:solidFill>
                <a:latin typeface="Symbol" charset="0"/>
                <a:ea typeface="ＭＳ Ｐゴシック" charset="0"/>
              </a:defRPr>
            </a:lvl3pPr>
            <a:lvl4pPr marL="1600200" indent="-228600" eaLnBrk="0" hangingPunct="0">
              <a:defRPr sz="2400">
                <a:solidFill>
                  <a:schemeClr val="tx1"/>
                </a:solidFill>
                <a:latin typeface="Symbol" charset="0"/>
                <a:ea typeface="ＭＳ Ｐゴシック" charset="0"/>
              </a:defRPr>
            </a:lvl4pPr>
            <a:lvl5pPr marL="2057400" indent="-228600" eaLnBrk="0" hangingPunct="0">
              <a:defRPr sz="2400">
                <a:solidFill>
                  <a:schemeClr val="tx1"/>
                </a:solidFill>
                <a:latin typeface="Symbol" charset="0"/>
                <a:ea typeface="ＭＳ Ｐゴシック" charset="0"/>
              </a:defRPr>
            </a:lvl5pPr>
            <a:lvl6pPr marL="2514600" indent="-228600" eaLnBrk="0" fontAlgn="base" hangingPunct="0">
              <a:spcBef>
                <a:spcPct val="0"/>
              </a:spcBef>
              <a:spcAft>
                <a:spcPct val="0"/>
              </a:spcAft>
              <a:defRPr sz="2400">
                <a:solidFill>
                  <a:schemeClr val="tx1"/>
                </a:solidFill>
                <a:latin typeface="Symbol" charset="0"/>
                <a:ea typeface="ＭＳ Ｐゴシック" charset="0"/>
              </a:defRPr>
            </a:lvl6pPr>
            <a:lvl7pPr marL="2971800" indent="-228600" eaLnBrk="0" fontAlgn="base" hangingPunct="0">
              <a:spcBef>
                <a:spcPct val="0"/>
              </a:spcBef>
              <a:spcAft>
                <a:spcPct val="0"/>
              </a:spcAft>
              <a:defRPr sz="2400">
                <a:solidFill>
                  <a:schemeClr val="tx1"/>
                </a:solidFill>
                <a:latin typeface="Symbol" charset="0"/>
                <a:ea typeface="ＭＳ Ｐゴシック" charset="0"/>
              </a:defRPr>
            </a:lvl7pPr>
            <a:lvl8pPr marL="3429000" indent="-228600" eaLnBrk="0" fontAlgn="base" hangingPunct="0">
              <a:spcBef>
                <a:spcPct val="0"/>
              </a:spcBef>
              <a:spcAft>
                <a:spcPct val="0"/>
              </a:spcAft>
              <a:defRPr sz="2400">
                <a:solidFill>
                  <a:schemeClr val="tx1"/>
                </a:solidFill>
                <a:latin typeface="Symbol" charset="0"/>
                <a:ea typeface="ＭＳ Ｐゴシック" charset="0"/>
              </a:defRPr>
            </a:lvl8pPr>
            <a:lvl9pPr marL="3886200" indent="-228600" eaLnBrk="0" fontAlgn="base" hangingPunct="0">
              <a:spcBef>
                <a:spcPct val="0"/>
              </a:spcBef>
              <a:spcAft>
                <a:spcPct val="0"/>
              </a:spcAft>
              <a:defRPr sz="2400">
                <a:solidFill>
                  <a:schemeClr val="tx1"/>
                </a:solidFill>
                <a:latin typeface="Symbol" charset="0"/>
                <a:ea typeface="ＭＳ Ｐゴシック" charset="0"/>
              </a:defRPr>
            </a:lvl9pPr>
          </a:lstStyle>
          <a:p>
            <a:pPr eaLnBrk="1" hangingPunct="1"/>
            <a:r>
              <a:rPr lang="sl-SI" sz="1400">
                <a:solidFill>
                  <a:schemeClr val="accent2"/>
                </a:solidFill>
                <a:latin typeface="Tahoma" charset="0"/>
                <a:cs typeface="Tahoma" charset="0"/>
              </a:rPr>
              <a:t>-</a:t>
            </a:r>
          </a:p>
        </p:txBody>
      </p:sp>
      <p:pic>
        <p:nvPicPr>
          <p:cNvPr id="2" name="Picture 1"/>
          <p:cNvPicPr>
            <a:picLocks noChangeAspect="1"/>
          </p:cNvPicPr>
          <p:nvPr/>
        </p:nvPicPr>
        <p:blipFill>
          <a:blip r:embed="rId5"/>
          <a:stretch>
            <a:fillRect/>
          </a:stretch>
        </p:blipFill>
        <p:spPr>
          <a:xfrm>
            <a:off x="4367213" y="4456113"/>
            <a:ext cx="4541520" cy="1828800"/>
          </a:xfrm>
          <a:prstGeom prst="rect">
            <a:avLst/>
          </a:prstGeom>
        </p:spPr>
      </p:pic>
      <p:sp>
        <p:nvSpPr>
          <p:cNvPr id="3" name="TextBox 2"/>
          <p:cNvSpPr txBox="1"/>
          <p:nvPr/>
        </p:nvSpPr>
        <p:spPr>
          <a:xfrm>
            <a:off x="5032375" y="6284913"/>
            <a:ext cx="3876358" cy="646331"/>
          </a:xfrm>
          <a:prstGeom prst="rect">
            <a:avLst/>
          </a:prstGeom>
          <a:noFill/>
        </p:spPr>
        <p:txBody>
          <a:bodyPr wrap="square" rtlCol="0">
            <a:spAutoFit/>
          </a:bodyPr>
          <a:lstStyle/>
          <a:p>
            <a:r>
              <a:rPr lang="en-US" dirty="0" smtClean="0"/>
              <a:t>Schematic view of beam collisions with a large, 83 </a:t>
            </a:r>
            <a:r>
              <a:rPr lang="en-US" dirty="0" err="1" smtClean="0"/>
              <a:t>mrad</a:t>
            </a:r>
            <a:r>
              <a:rPr lang="en-US" dirty="0" smtClean="0"/>
              <a:t>, crossing angle.</a:t>
            </a:r>
            <a:endParaRPr lang="en-US" dirty="0"/>
          </a:p>
        </p:txBody>
      </p:sp>
      <p:sp>
        <p:nvSpPr>
          <p:cNvPr id="4" name="Slide Number Placeholder 3"/>
          <p:cNvSpPr>
            <a:spLocks noGrp="1"/>
          </p:cNvSpPr>
          <p:nvPr>
            <p:ph type="sldNum" sz="quarter" idx="12"/>
          </p:nvPr>
        </p:nvSpPr>
        <p:spPr/>
        <p:txBody>
          <a:bodyPr/>
          <a:lstStyle/>
          <a:p>
            <a:fld id="{2066355A-084C-D24E-9AD2-7E4FC41EA627}" type="slidenum">
              <a:rPr lang="en-US" smtClean="0"/>
              <a:t>3</a:t>
            </a:fld>
            <a:endParaRPr lang="en-US"/>
          </a:p>
        </p:txBody>
      </p:sp>
    </p:spTree>
    <p:extLst>
      <p:ext uri="{BB962C8B-B14F-4D97-AF65-F5344CB8AC3E}">
        <p14:creationId xmlns:p14="http://schemas.microsoft.com/office/powerpoint/2010/main" val="220612188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20737"/>
          </a:xfrm>
        </p:spPr>
        <p:txBody>
          <a:bodyPr/>
          <a:lstStyle/>
          <a:p>
            <a:r>
              <a:rPr lang="en-US" dirty="0"/>
              <a:t>Super-c-tau in Novosibirsk</a:t>
            </a:r>
            <a:endParaRPr lang="ru-RU" dirty="0"/>
          </a:p>
        </p:txBody>
      </p:sp>
      <p:sp>
        <p:nvSpPr>
          <p:cNvPr id="4" name="Content Placeholder 3"/>
          <p:cNvSpPr>
            <a:spLocks noGrp="1"/>
          </p:cNvSpPr>
          <p:nvPr>
            <p:ph sz="half" idx="2"/>
          </p:nvPr>
        </p:nvSpPr>
        <p:spPr>
          <a:xfrm>
            <a:off x="4533900" y="1095375"/>
            <a:ext cx="4038600" cy="4525963"/>
          </a:xfrm>
        </p:spPr>
        <p:txBody>
          <a:bodyPr>
            <a:normAutofit lnSpcReduction="10000"/>
          </a:bodyPr>
          <a:lstStyle/>
          <a:p>
            <a:r>
              <a:rPr lang="en-US" dirty="0" smtClean="0"/>
              <a:t>E </a:t>
            </a:r>
            <a:r>
              <a:rPr lang="en-US" dirty="0"/>
              <a:t>= 700 – 2500 </a:t>
            </a:r>
            <a:r>
              <a:rPr lang="en-US" dirty="0" smtClean="0"/>
              <a:t>MeV</a:t>
            </a:r>
          </a:p>
          <a:p>
            <a:r>
              <a:rPr lang="en-US" dirty="0" smtClean="0"/>
              <a:t>Round </a:t>
            </a:r>
            <a:r>
              <a:rPr lang="en-US" dirty="0"/>
              <a:t>beams L = </a:t>
            </a:r>
            <a:r>
              <a:rPr lang="en-US" dirty="0" smtClean="0"/>
              <a:t>10</a:t>
            </a:r>
            <a:r>
              <a:rPr lang="en-US" baseline="30000" dirty="0" smtClean="0"/>
              <a:t>34</a:t>
            </a:r>
            <a:r>
              <a:rPr lang="en-US" dirty="0" smtClean="0"/>
              <a:t> cm</a:t>
            </a:r>
            <a:r>
              <a:rPr lang="en-US" baseline="30000" dirty="0" smtClean="0"/>
              <a:t>-2</a:t>
            </a:r>
            <a:r>
              <a:rPr lang="en-US" dirty="0" smtClean="0"/>
              <a:t>s</a:t>
            </a:r>
            <a:r>
              <a:rPr lang="en-US" baseline="30000" dirty="0" smtClean="0"/>
              <a:t>-1</a:t>
            </a:r>
            <a:endParaRPr lang="en-US" dirty="0"/>
          </a:p>
          <a:p>
            <a:r>
              <a:rPr lang="en-US" dirty="0" err="1" smtClean="0"/>
              <a:t>Monochromatization</a:t>
            </a:r>
            <a:r>
              <a:rPr lang="en-US" dirty="0" smtClean="0"/>
              <a:t> </a:t>
            </a:r>
            <a:r>
              <a:rPr lang="en-US" dirty="0"/>
              <a:t>L ~ </a:t>
            </a:r>
            <a:r>
              <a:rPr lang="en-US" dirty="0" smtClean="0"/>
              <a:t>10</a:t>
            </a:r>
            <a:r>
              <a:rPr lang="en-US" baseline="30000" dirty="0" smtClean="0"/>
              <a:t>32</a:t>
            </a:r>
            <a:r>
              <a:rPr lang="en-US" dirty="0" smtClean="0"/>
              <a:t> cm</a:t>
            </a:r>
            <a:r>
              <a:rPr lang="en-US" baseline="30000" dirty="0" smtClean="0"/>
              <a:t>-2</a:t>
            </a:r>
            <a:r>
              <a:rPr lang="en-US" dirty="0" smtClean="0"/>
              <a:t>s</a:t>
            </a:r>
            <a:r>
              <a:rPr lang="en-US" baseline="30000" dirty="0" smtClean="0"/>
              <a:t>-1</a:t>
            </a:r>
          </a:p>
          <a:p>
            <a:r>
              <a:rPr lang="en-US" dirty="0" smtClean="0"/>
              <a:t>Long</a:t>
            </a:r>
            <a:r>
              <a:rPr lang="en-US" dirty="0"/>
              <a:t>. Polarization L ~ 10</a:t>
            </a:r>
            <a:r>
              <a:rPr lang="en-US" baseline="30000" dirty="0"/>
              <a:t>34</a:t>
            </a:r>
            <a:r>
              <a:rPr lang="en-US" dirty="0"/>
              <a:t> </a:t>
            </a:r>
            <a:r>
              <a:rPr lang="en-US" dirty="0" smtClean="0"/>
              <a:t>cm</a:t>
            </a:r>
            <a:r>
              <a:rPr lang="en-US" baseline="30000" dirty="0" smtClean="0"/>
              <a:t>-2</a:t>
            </a:r>
            <a:r>
              <a:rPr lang="en-US" dirty="0" smtClean="0"/>
              <a:t>s</a:t>
            </a:r>
            <a:r>
              <a:rPr lang="en-US" baseline="30000" dirty="0" smtClean="0"/>
              <a:t>-1</a:t>
            </a:r>
          </a:p>
          <a:p>
            <a:r>
              <a:rPr lang="en-US" dirty="0" smtClean="0"/>
              <a:t>Transverse </a:t>
            </a:r>
            <a:r>
              <a:rPr lang="en-US" dirty="0"/>
              <a:t>polarization for precise energy calibration</a:t>
            </a:r>
          </a:p>
          <a:p>
            <a:endParaRPr lang="ru-RU" dirty="0"/>
          </a:p>
        </p:txBody>
      </p:sp>
      <p:sp>
        <p:nvSpPr>
          <p:cNvPr id="7" name="Slide Number Placeholder 6"/>
          <p:cNvSpPr>
            <a:spLocks noGrp="1"/>
          </p:cNvSpPr>
          <p:nvPr>
            <p:ph type="sldNum" sz="quarter" idx="12"/>
          </p:nvPr>
        </p:nvSpPr>
        <p:spPr/>
        <p:txBody>
          <a:bodyPr/>
          <a:lstStyle/>
          <a:p>
            <a:fld id="{3A2051A7-3CB2-4881-9ECF-45BF1401FE7E}" type="slidenum">
              <a:rPr lang="ru-RU" smtClean="0"/>
              <a:pPr/>
              <a:t>30</a:t>
            </a:fld>
            <a:endParaRPr lang="ru-RU" dirty="0"/>
          </a:p>
        </p:txBody>
      </p:sp>
      <p:pic>
        <p:nvPicPr>
          <p:cNvPr id="8" name="Content Placeholder 7" descr="VEPP5"/>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1141481" y="1095375"/>
            <a:ext cx="2924037" cy="452596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141481" y="5721172"/>
            <a:ext cx="6811894" cy="1200328"/>
          </a:xfrm>
          <a:prstGeom prst="rect">
            <a:avLst/>
          </a:prstGeom>
          <a:noFill/>
        </p:spPr>
        <p:txBody>
          <a:bodyPr wrap="square" rtlCol="0">
            <a:spAutoFit/>
          </a:bodyPr>
          <a:lstStyle/>
          <a:p>
            <a:r>
              <a:rPr lang="en-US" sz="2400" dirty="0" smtClean="0"/>
              <a:t>There are also proposals for a machine in Turkey, an upgrade of BESIII and a machine at Tor </a:t>
            </a:r>
            <a:r>
              <a:rPr lang="en-US" sz="2400" dirty="0" err="1" smtClean="0"/>
              <a:t>Vegata</a:t>
            </a:r>
            <a:r>
              <a:rPr lang="en-US" sz="2400" dirty="0"/>
              <a:t> </a:t>
            </a:r>
            <a:r>
              <a:rPr lang="en-US" sz="2400" dirty="0" smtClean="0"/>
              <a:t>(INFN, Italy)</a:t>
            </a:r>
            <a:endParaRPr lang="en-US" sz="2400" dirty="0"/>
          </a:p>
        </p:txBody>
      </p:sp>
    </p:spTree>
    <p:extLst>
      <p:ext uri="{BB962C8B-B14F-4D97-AF65-F5344CB8AC3E}">
        <p14:creationId xmlns:p14="http://schemas.microsoft.com/office/powerpoint/2010/main" val="51406946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612"/>
          </a:xfrm>
        </p:spPr>
        <p:txBody>
          <a:bodyPr>
            <a:normAutofit fontScale="90000"/>
          </a:bodyPr>
          <a:lstStyle/>
          <a:p>
            <a:r>
              <a:rPr lang="en-US" dirty="0"/>
              <a:t>Super-c-</a:t>
            </a:r>
            <a:r>
              <a:rPr lang="en-US" dirty="0" smtClean="0"/>
              <a:t>tau layout @Novosibirsk</a:t>
            </a:r>
            <a:endParaRPr lang="ru-RU" dirty="0"/>
          </a:p>
        </p:txBody>
      </p:sp>
      <p:sp>
        <p:nvSpPr>
          <p:cNvPr id="5" name="Slide Number Placeholder 4"/>
          <p:cNvSpPr>
            <a:spLocks noGrp="1"/>
          </p:cNvSpPr>
          <p:nvPr>
            <p:ph type="sldNum" sz="quarter" idx="12"/>
          </p:nvPr>
        </p:nvSpPr>
        <p:spPr/>
        <p:txBody>
          <a:bodyPr/>
          <a:lstStyle/>
          <a:p>
            <a:fld id="{3A2051A7-3CB2-4881-9ECF-45BF1401FE7E}" type="slidenum">
              <a:rPr lang="ru-RU" smtClean="0"/>
              <a:pPr/>
              <a:t>31</a:t>
            </a:fld>
            <a:endParaRPr lang="ru-RU"/>
          </a:p>
        </p:txBody>
      </p:sp>
      <p:grpSp>
        <p:nvGrpSpPr>
          <p:cNvPr id="8" name="Group 4"/>
          <p:cNvGrpSpPr>
            <a:grpSpLocks/>
          </p:cNvGrpSpPr>
          <p:nvPr/>
        </p:nvGrpSpPr>
        <p:grpSpPr bwMode="auto">
          <a:xfrm>
            <a:off x="1474788" y="1196975"/>
            <a:ext cx="6192837" cy="5111750"/>
            <a:chOff x="1670" y="1368"/>
            <a:chExt cx="2451" cy="2147"/>
          </a:xfrm>
        </p:grpSpPr>
        <p:sp>
          <p:nvSpPr>
            <p:cNvPr id="9" name="Freeform 5"/>
            <p:cNvSpPr>
              <a:spLocks/>
            </p:cNvSpPr>
            <p:nvPr/>
          </p:nvSpPr>
          <p:spPr bwMode="auto">
            <a:xfrm>
              <a:off x="2906" y="2975"/>
              <a:ext cx="340" cy="540"/>
            </a:xfrm>
            <a:custGeom>
              <a:avLst/>
              <a:gdLst>
                <a:gd name="T0" fmla="*/ 340 w 340"/>
                <a:gd name="T1" fmla="*/ 0 h 540"/>
                <a:gd name="T2" fmla="*/ 281 w 340"/>
                <a:gd name="T3" fmla="*/ 28 h 540"/>
                <a:gd name="T4" fmla="*/ 229 w 340"/>
                <a:gd name="T5" fmla="*/ 56 h 540"/>
                <a:gd name="T6" fmla="*/ 182 w 340"/>
                <a:gd name="T7" fmla="*/ 86 h 540"/>
                <a:gd name="T8" fmla="*/ 144 w 340"/>
                <a:gd name="T9" fmla="*/ 115 h 540"/>
                <a:gd name="T10" fmla="*/ 111 w 340"/>
                <a:gd name="T11" fmla="*/ 145 h 540"/>
                <a:gd name="T12" fmla="*/ 84 w 340"/>
                <a:gd name="T13" fmla="*/ 175 h 540"/>
                <a:gd name="T14" fmla="*/ 62 w 340"/>
                <a:gd name="T15" fmla="*/ 204 h 540"/>
                <a:gd name="T16" fmla="*/ 44 w 340"/>
                <a:gd name="T17" fmla="*/ 231 h 540"/>
                <a:gd name="T18" fmla="*/ 29 w 340"/>
                <a:gd name="T19" fmla="*/ 256 h 540"/>
                <a:gd name="T20" fmla="*/ 19 w 340"/>
                <a:gd name="T21" fmla="*/ 280 h 540"/>
                <a:gd name="T22" fmla="*/ 12 w 340"/>
                <a:gd name="T23" fmla="*/ 301 h 540"/>
                <a:gd name="T24" fmla="*/ 7 w 340"/>
                <a:gd name="T25" fmla="*/ 318 h 540"/>
                <a:gd name="T26" fmla="*/ 3 w 340"/>
                <a:gd name="T27" fmla="*/ 333 h 540"/>
                <a:gd name="T28" fmla="*/ 2 w 340"/>
                <a:gd name="T29" fmla="*/ 344 h 540"/>
                <a:gd name="T30" fmla="*/ 2 w 340"/>
                <a:gd name="T31" fmla="*/ 352 h 540"/>
                <a:gd name="T32" fmla="*/ 2 w 340"/>
                <a:gd name="T33" fmla="*/ 354 h 540"/>
                <a:gd name="T34" fmla="*/ 2 w 340"/>
                <a:gd name="T35" fmla="*/ 358 h 540"/>
                <a:gd name="T36" fmla="*/ 0 w 340"/>
                <a:gd name="T37" fmla="*/ 369 h 540"/>
                <a:gd name="T38" fmla="*/ 0 w 340"/>
                <a:gd name="T39" fmla="*/ 387 h 540"/>
                <a:gd name="T40" fmla="*/ 0 w 340"/>
                <a:gd name="T41" fmla="*/ 409 h 540"/>
                <a:gd name="T42" fmla="*/ 0 w 340"/>
                <a:gd name="T43" fmla="*/ 434 h 540"/>
                <a:gd name="T44" fmla="*/ 0 w 340"/>
                <a:gd name="T45" fmla="*/ 462 h 540"/>
                <a:gd name="T46" fmla="*/ 2 w 340"/>
                <a:gd name="T47" fmla="*/ 489 h 540"/>
                <a:gd name="T48" fmla="*/ 2 w 340"/>
                <a:gd name="T49" fmla="*/ 515 h 540"/>
                <a:gd name="T50" fmla="*/ 2 w 340"/>
                <a:gd name="T51" fmla="*/ 540 h 54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40" h="540">
                  <a:moveTo>
                    <a:pt x="340" y="0"/>
                  </a:moveTo>
                  <a:lnTo>
                    <a:pt x="281" y="28"/>
                  </a:lnTo>
                  <a:lnTo>
                    <a:pt x="229" y="56"/>
                  </a:lnTo>
                  <a:lnTo>
                    <a:pt x="182" y="86"/>
                  </a:lnTo>
                  <a:lnTo>
                    <a:pt x="144" y="115"/>
                  </a:lnTo>
                  <a:lnTo>
                    <a:pt x="111" y="145"/>
                  </a:lnTo>
                  <a:lnTo>
                    <a:pt x="84" y="175"/>
                  </a:lnTo>
                  <a:lnTo>
                    <a:pt x="62" y="204"/>
                  </a:lnTo>
                  <a:lnTo>
                    <a:pt x="44" y="231"/>
                  </a:lnTo>
                  <a:lnTo>
                    <a:pt x="29" y="256"/>
                  </a:lnTo>
                  <a:lnTo>
                    <a:pt x="19" y="280"/>
                  </a:lnTo>
                  <a:lnTo>
                    <a:pt x="12" y="301"/>
                  </a:lnTo>
                  <a:lnTo>
                    <a:pt x="7" y="318"/>
                  </a:lnTo>
                  <a:lnTo>
                    <a:pt x="3" y="333"/>
                  </a:lnTo>
                  <a:lnTo>
                    <a:pt x="2" y="344"/>
                  </a:lnTo>
                  <a:lnTo>
                    <a:pt x="2" y="352"/>
                  </a:lnTo>
                  <a:lnTo>
                    <a:pt x="2" y="354"/>
                  </a:lnTo>
                  <a:lnTo>
                    <a:pt x="2" y="358"/>
                  </a:lnTo>
                  <a:lnTo>
                    <a:pt x="0" y="369"/>
                  </a:lnTo>
                  <a:lnTo>
                    <a:pt x="0" y="387"/>
                  </a:lnTo>
                  <a:lnTo>
                    <a:pt x="0" y="409"/>
                  </a:lnTo>
                  <a:lnTo>
                    <a:pt x="0" y="434"/>
                  </a:lnTo>
                  <a:lnTo>
                    <a:pt x="0" y="462"/>
                  </a:lnTo>
                  <a:lnTo>
                    <a:pt x="2" y="489"/>
                  </a:lnTo>
                  <a:lnTo>
                    <a:pt x="2" y="515"/>
                  </a:lnTo>
                  <a:lnTo>
                    <a:pt x="2" y="540"/>
                  </a:lnTo>
                </a:path>
              </a:pathLst>
            </a:custGeom>
            <a:noFill/>
            <a:ln w="22225">
              <a:solidFill>
                <a:srgbClr val="01010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0" name="Freeform 6"/>
            <p:cNvSpPr>
              <a:spLocks/>
            </p:cNvSpPr>
            <p:nvPr/>
          </p:nvSpPr>
          <p:spPr bwMode="auto">
            <a:xfrm>
              <a:off x="2554" y="2975"/>
              <a:ext cx="354" cy="514"/>
            </a:xfrm>
            <a:custGeom>
              <a:avLst/>
              <a:gdLst>
                <a:gd name="T0" fmla="*/ 0 w 354"/>
                <a:gd name="T1" fmla="*/ 0 h 514"/>
                <a:gd name="T2" fmla="*/ 62 w 354"/>
                <a:gd name="T3" fmla="*/ 28 h 514"/>
                <a:gd name="T4" fmla="*/ 117 w 354"/>
                <a:gd name="T5" fmla="*/ 56 h 514"/>
                <a:gd name="T6" fmla="*/ 164 w 354"/>
                <a:gd name="T7" fmla="*/ 86 h 514"/>
                <a:gd name="T8" fmla="*/ 204 w 354"/>
                <a:gd name="T9" fmla="*/ 115 h 514"/>
                <a:gd name="T10" fmla="*/ 238 w 354"/>
                <a:gd name="T11" fmla="*/ 145 h 514"/>
                <a:gd name="T12" fmla="*/ 266 w 354"/>
                <a:gd name="T13" fmla="*/ 175 h 514"/>
                <a:gd name="T14" fmla="*/ 290 w 354"/>
                <a:gd name="T15" fmla="*/ 204 h 514"/>
                <a:gd name="T16" fmla="*/ 309 w 354"/>
                <a:gd name="T17" fmla="*/ 231 h 514"/>
                <a:gd name="T18" fmla="*/ 324 w 354"/>
                <a:gd name="T19" fmla="*/ 256 h 514"/>
                <a:gd name="T20" fmla="*/ 335 w 354"/>
                <a:gd name="T21" fmla="*/ 280 h 514"/>
                <a:gd name="T22" fmla="*/ 342 w 354"/>
                <a:gd name="T23" fmla="*/ 301 h 514"/>
                <a:gd name="T24" fmla="*/ 347 w 354"/>
                <a:gd name="T25" fmla="*/ 318 h 514"/>
                <a:gd name="T26" fmla="*/ 351 w 354"/>
                <a:gd name="T27" fmla="*/ 333 h 514"/>
                <a:gd name="T28" fmla="*/ 352 w 354"/>
                <a:gd name="T29" fmla="*/ 344 h 514"/>
                <a:gd name="T30" fmla="*/ 352 w 354"/>
                <a:gd name="T31" fmla="*/ 352 h 514"/>
                <a:gd name="T32" fmla="*/ 354 w 354"/>
                <a:gd name="T33" fmla="*/ 354 h 514"/>
                <a:gd name="T34" fmla="*/ 352 w 354"/>
                <a:gd name="T35" fmla="*/ 514 h 5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54" h="514">
                  <a:moveTo>
                    <a:pt x="0" y="0"/>
                  </a:moveTo>
                  <a:lnTo>
                    <a:pt x="62" y="28"/>
                  </a:lnTo>
                  <a:lnTo>
                    <a:pt x="117" y="56"/>
                  </a:lnTo>
                  <a:lnTo>
                    <a:pt x="164" y="86"/>
                  </a:lnTo>
                  <a:lnTo>
                    <a:pt x="204" y="115"/>
                  </a:lnTo>
                  <a:lnTo>
                    <a:pt x="238" y="145"/>
                  </a:lnTo>
                  <a:lnTo>
                    <a:pt x="266" y="175"/>
                  </a:lnTo>
                  <a:lnTo>
                    <a:pt x="290" y="204"/>
                  </a:lnTo>
                  <a:lnTo>
                    <a:pt x="309" y="231"/>
                  </a:lnTo>
                  <a:lnTo>
                    <a:pt x="324" y="256"/>
                  </a:lnTo>
                  <a:lnTo>
                    <a:pt x="335" y="280"/>
                  </a:lnTo>
                  <a:lnTo>
                    <a:pt x="342" y="301"/>
                  </a:lnTo>
                  <a:lnTo>
                    <a:pt x="347" y="318"/>
                  </a:lnTo>
                  <a:lnTo>
                    <a:pt x="351" y="333"/>
                  </a:lnTo>
                  <a:lnTo>
                    <a:pt x="352" y="344"/>
                  </a:lnTo>
                  <a:lnTo>
                    <a:pt x="352" y="352"/>
                  </a:lnTo>
                  <a:lnTo>
                    <a:pt x="354" y="354"/>
                  </a:lnTo>
                  <a:lnTo>
                    <a:pt x="352" y="514"/>
                  </a:lnTo>
                </a:path>
              </a:pathLst>
            </a:custGeom>
            <a:noFill/>
            <a:ln w="22225">
              <a:solidFill>
                <a:srgbClr val="01010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1" name="Freeform 7"/>
            <p:cNvSpPr>
              <a:spLocks/>
            </p:cNvSpPr>
            <p:nvPr/>
          </p:nvSpPr>
          <p:spPr bwMode="auto">
            <a:xfrm>
              <a:off x="1706" y="1696"/>
              <a:ext cx="572" cy="1279"/>
            </a:xfrm>
            <a:custGeom>
              <a:avLst/>
              <a:gdLst>
                <a:gd name="T0" fmla="*/ 515 w 572"/>
                <a:gd name="T1" fmla="*/ 1264 h 1279"/>
                <a:gd name="T2" fmla="*/ 452 w 572"/>
                <a:gd name="T3" fmla="*/ 1254 h 1279"/>
                <a:gd name="T4" fmla="*/ 451 w 572"/>
                <a:gd name="T5" fmla="*/ 1254 h 1279"/>
                <a:gd name="T6" fmla="*/ 395 w 572"/>
                <a:gd name="T7" fmla="*/ 1227 h 1279"/>
                <a:gd name="T8" fmla="*/ 336 w 572"/>
                <a:gd name="T9" fmla="*/ 1206 h 1279"/>
                <a:gd name="T10" fmla="*/ 336 w 572"/>
                <a:gd name="T11" fmla="*/ 1206 h 1279"/>
                <a:gd name="T12" fmla="*/ 288 w 572"/>
                <a:gd name="T13" fmla="*/ 1168 h 1279"/>
                <a:gd name="T14" fmla="*/ 234 w 572"/>
                <a:gd name="T15" fmla="*/ 1137 h 1279"/>
                <a:gd name="T16" fmla="*/ 234 w 572"/>
                <a:gd name="T17" fmla="*/ 1136 h 1279"/>
                <a:gd name="T18" fmla="*/ 193 w 572"/>
                <a:gd name="T19" fmla="*/ 1090 h 1279"/>
                <a:gd name="T20" fmla="*/ 147 w 572"/>
                <a:gd name="T21" fmla="*/ 1050 h 1279"/>
                <a:gd name="T22" fmla="*/ 147 w 572"/>
                <a:gd name="T23" fmla="*/ 1049 h 1279"/>
                <a:gd name="T24" fmla="*/ 116 w 572"/>
                <a:gd name="T25" fmla="*/ 996 h 1279"/>
                <a:gd name="T26" fmla="*/ 78 w 572"/>
                <a:gd name="T27" fmla="*/ 948 h 1279"/>
                <a:gd name="T28" fmla="*/ 77 w 572"/>
                <a:gd name="T29" fmla="*/ 946 h 1279"/>
                <a:gd name="T30" fmla="*/ 57 w 572"/>
                <a:gd name="T31" fmla="*/ 888 h 1279"/>
                <a:gd name="T32" fmla="*/ 30 w 572"/>
                <a:gd name="T33" fmla="*/ 832 h 1279"/>
                <a:gd name="T34" fmla="*/ 28 w 572"/>
                <a:gd name="T35" fmla="*/ 832 h 1279"/>
                <a:gd name="T36" fmla="*/ 20 w 572"/>
                <a:gd name="T37" fmla="*/ 768 h 1279"/>
                <a:gd name="T38" fmla="*/ 3 w 572"/>
                <a:gd name="T39" fmla="*/ 706 h 1279"/>
                <a:gd name="T40" fmla="*/ 3 w 572"/>
                <a:gd name="T41" fmla="*/ 706 h 1279"/>
                <a:gd name="T42" fmla="*/ 7 w 572"/>
                <a:gd name="T43" fmla="*/ 640 h 1279"/>
                <a:gd name="T44" fmla="*/ 3 w 572"/>
                <a:gd name="T45" fmla="*/ 575 h 1279"/>
                <a:gd name="T46" fmla="*/ 3 w 572"/>
                <a:gd name="T47" fmla="*/ 574 h 1279"/>
                <a:gd name="T48" fmla="*/ 20 w 572"/>
                <a:gd name="T49" fmla="*/ 511 h 1279"/>
                <a:gd name="T50" fmla="*/ 28 w 572"/>
                <a:gd name="T51" fmla="*/ 449 h 1279"/>
                <a:gd name="T52" fmla="*/ 30 w 572"/>
                <a:gd name="T53" fmla="*/ 449 h 1279"/>
                <a:gd name="T54" fmla="*/ 57 w 572"/>
                <a:gd name="T55" fmla="*/ 393 h 1279"/>
                <a:gd name="T56" fmla="*/ 77 w 572"/>
                <a:gd name="T57" fmla="*/ 334 h 1279"/>
                <a:gd name="T58" fmla="*/ 78 w 572"/>
                <a:gd name="T59" fmla="*/ 333 h 1279"/>
                <a:gd name="T60" fmla="*/ 116 w 572"/>
                <a:gd name="T61" fmla="*/ 284 h 1279"/>
                <a:gd name="T62" fmla="*/ 147 w 572"/>
                <a:gd name="T63" fmla="*/ 231 h 1279"/>
                <a:gd name="T64" fmla="*/ 147 w 572"/>
                <a:gd name="T65" fmla="*/ 231 h 1279"/>
                <a:gd name="T66" fmla="*/ 193 w 572"/>
                <a:gd name="T67" fmla="*/ 190 h 1279"/>
                <a:gd name="T68" fmla="*/ 234 w 572"/>
                <a:gd name="T69" fmla="*/ 144 h 1279"/>
                <a:gd name="T70" fmla="*/ 234 w 572"/>
                <a:gd name="T71" fmla="*/ 144 h 1279"/>
                <a:gd name="T72" fmla="*/ 288 w 572"/>
                <a:gd name="T73" fmla="*/ 112 h 1279"/>
                <a:gd name="T74" fmla="*/ 336 w 572"/>
                <a:gd name="T75" fmla="*/ 75 h 1279"/>
                <a:gd name="T76" fmla="*/ 336 w 572"/>
                <a:gd name="T77" fmla="*/ 74 h 1279"/>
                <a:gd name="T78" fmla="*/ 395 w 572"/>
                <a:gd name="T79" fmla="*/ 54 h 1279"/>
                <a:gd name="T80" fmla="*/ 451 w 572"/>
                <a:gd name="T81" fmla="*/ 25 h 1279"/>
                <a:gd name="T82" fmla="*/ 452 w 572"/>
                <a:gd name="T83" fmla="*/ 25 h 1279"/>
                <a:gd name="T84" fmla="*/ 515 w 572"/>
                <a:gd name="T85" fmla="*/ 16 h 1279"/>
                <a:gd name="T86" fmla="*/ 572 w 572"/>
                <a:gd name="T87" fmla="*/ 0 h 1279"/>
                <a:gd name="T88" fmla="*/ 516 w 572"/>
                <a:gd name="T89" fmla="*/ 24 h 1279"/>
                <a:gd name="T90" fmla="*/ 399 w 572"/>
                <a:gd name="T91" fmla="*/ 60 h 1279"/>
                <a:gd name="T92" fmla="*/ 291 w 572"/>
                <a:gd name="T93" fmla="*/ 119 h 1279"/>
                <a:gd name="T94" fmla="*/ 198 w 572"/>
                <a:gd name="T95" fmla="*/ 195 h 1279"/>
                <a:gd name="T96" fmla="*/ 122 w 572"/>
                <a:gd name="T97" fmla="*/ 288 h 1279"/>
                <a:gd name="T98" fmla="*/ 63 w 572"/>
                <a:gd name="T99" fmla="*/ 395 h 1279"/>
                <a:gd name="T100" fmla="*/ 27 w 572"/>
                <a:gd name="T101" fmla="*/ 514 h 1279"/>
                <a:gd name="T102" fmla="*/ 15 w 572"/>
                <a:gd name="T103" fmla="*/ 640 h 1279"/>
                <a:gd name="T104" fmla="*/ 27 w 572"/>
                <a:gd name="T105" fmla="*/ 767 h 1279"/>
                <a:gd name="T106" fmla="*/ 63 w 572"/>
                <a:gd name="T107" fmla="*/ 885 h 1279"/>
                <a:gd name="T108" fmla="*/ 122 w 572"/>
                <a:gd name="T109" fmla="*/ 993 h 1279"/>
                <a:gd name="T110" fmla="*/ 198 w 572"/>
                <a:gd name="T111" fmla="*/ 1085 h 1279"/>
                <a:gd name="T112" fmla="*/ 291 w 572"/>
                <a:gd name="T113" fmla="*/ 1162 h 1279"/>
                <a:gd name="T114" fmla="*/ 399 w 572"/>
                <a:gd name="T115" fmla="*/ 1220 h 1279"/>
                <a:gd name="T116" fmla="*/ 516 w 572"/>
                <a:gd name="T117" fmla="*/ 1257 h 1279"/>
                <a:gd name="T118" fmla="*/ 572 w 572"/>
                <a:gd name="T119" fmla="*/ 1279 h 127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72" h="1279">
                  <a:moveTo>
                    <a:pt x="513" y="1271"/>
                  </a:moveTo>
                  <a:lnTo>
                    <a:pt x="515" y="1264"/>
                  </a:lnTo>
                  <a:lnTo>
                    <a:pt x="513" y="1271"/>
                  </a:lnTo>
                  <a:lnTo>
                    <a:pt x="452" y="1254"/>
                  </a:lnTo>
                  <a:lnTo>
                    <a:pt x="454" y="1248"/>
                  </a:lnTo>
                  <a:lnTo>
                    <a:pt x="451" y="1254"/>
                  </a:lnTo>
                  <a:lnTo>
                    <a:pt x="392" y="1233"/>
                  </a:lnTo>
                  <a:lnTo>
                    <a:pt x="395" y="1227"/>
                  </a:lnTo>
                  <a:lnTo>
                    <a:pt x="392" y="1233"/>
                  </a:lnTo>
                  <a:lnTo>
                    <a:pt x="336" y="1206"/>
                  </a:lnTo>
                  <a:lnTo>
                    <a:pt x="340" y="1200"/>
                  </a:lnTo>
                  <a:lnTo>
                    <a:pt x="336" y="1206"/>
                  </a:lnTo>
                  <a:lnTo>
                    <a:pt x="284" y="1173"/>
                  </a:lnTo>
                  <a:lnTo>
                    <a:pt x="288" y="1168"/>
                  </a:lnTo>
                  <a:lnTo>
                    <a:pt x="283" y="1173"/>
                  </a:lnTo>
                  <a:lnTo>
                    <a:pt x="234" y="1137"/>
                  </a:lnTo>
                  <a:lnTo>
                    <a:pt x="239" y="1131"/>
                  </a:lnTo>
                  <a:lnTo>
                    <a:pt x="234" y="1136"/>
                  </a:lnTo>
                  <a:lnTo>
                    <a:pt x="188" y="1096"/>
                  </a:lnTo>
                  <a:lnTo>
                    <a:pt x="193" y="1090"/>
                  </a:lnTo>
                  <a:lnTo>
                    <a:pt x="188" y="1095"/>
                  </a:lnTo>
                  <a:lnTo>
                    <a:pt x="147" y="1050"/>
                  </a:lnTo>
                  <a:lnTo>
                    <a:pt x="152" y="1045"/>
                  </a:lnTo>
                  <a:lnTo>
                    <a:pt x="147" y="1049"/>
                  </a:lnTo>
                  <a:lnTo>
                    <a:pt x="111" y="1000"/>
                  </a:lnTo>
                  <a:lnTo>
                    <a:pt x="116" y="996"/>
                  </a:lnTo>
                  <a:lnTo>
                    <a:pt x="109" y="1000"/>
                  </a:lnTo>
                  <a:lnTo>
                    <a:pt x="78" y="948"/>
                  </a:lnTo>
                  <a:lnTo>
                    <a:pt x="85" y="944"/>
                  </a:lnTo>
                  <a:lnTo>
                    <a:pt x="77" y="946"/>
                  </a:lnTo>
                  <a:lnTo>
                    <a:pt x="51" y="890"/>
                  </a:lnTo>
                  <a:lnTo>
                    <a:pt x="57" y="888"/>
                  </a:lnTo>
                  <a:lnTo>
                    <a:pt x="51" y="890"/>
                  </a:lnTo>
                  <a:lnTo>
                    <a:pt x="30" y="832"/>
                  </a:lnTo>
                  <a:lnTo>
                    <a:pt x="36" y="829"/>
                  </a:lnTo>
                  <a:lnTo>
                    <a:pt x="28" y="832"/>
                  </a:lnTo>
                  <a:lnTo>
                    <a:pt x="13" y="771"/>
                  </a:lnTo>
                  <a:lnTo>
                    <a:pt x="20" y="768"/>
                  </a:lnTo>
                  <a:lnTo>
                    <a:pt x="13" y="769"/>
                  </a:lnTo>
                  <a:lnTo>
                    <a:pt x="3" y="706"/>
                  </a:lnTo>
                  <a:lnTo>
                    <a:pt x="11" y="706"/>
                  </a:lnTo>
                  <a:lnTo>
                    <a:pt x="3" y="706"/>
                  </a:lnTo>
                  <a:lnTo>
                    <a:pt x="0" y="641"/>
                  </a:lnTo>
                  <a:lnTo>
                    <a:pt x="7" y="640"/>
                  </a:lnTo>
                  <a:lnTo>
                    <a:pt x="0" y="640"/>
                  </a:lnTo>
                  <a:lnTo>
                    <a:pt x="3" y="575"/>
                  </a:lnTo>
                  <a:lnTo>
                    <a:pt x="11" y="575"/>
                  </a:lnTo>
                  <a:lnTo>
                    <a:pt x="3" y="574"/>
                  </a:lnTo>
                  <a:lnTo>
                    <a:pt x="13" y="511"/>
                  </a:lnTo>
                  <a:lnTo>
                    <a:pt x="20" y="511"/>
                  </a:lnTo>
                  <a:lnTo>
                    <a:pt x="13" y="510"/>
                  </a:lnTo>
                  <a:lnTo>
                    <a:pt x="28" y="449"/>
                  </a:lnTo>
                  <a:lnTo>
                    <a:pt x="36" y="452"/>
                  </a:lnTo>
                  <a:lnTo>
                    <a:pt x="30" y="449"/>
                  </a:lnTo>
                  <a:lnTo>
                    <a:pt x="51" y="390"/>
                  </a:lnTo>
                  <a:lnTo>
                    <a:pt x="57" y="393"/>
                  </a:lnTo>
                  <a:lnTo>
                    <a:pt x="51" y="389"/>
                  </a:lnTo>
                  <a:lnTo>
                    <a:pt x="77" y="334"/>
                  </a:lnTo>
                  <a:lnTo>
                    <a:pt x="85" y="337"/>
                  </a:lnTo>
                  <a:lnTo>
                    <a:pt x="78" y="333"/>
                  </a:lnTo>
                  <a:lnTo>
                    <a:pt x="109" y="281"/>
                  </a:lnTo>
                  <a:lnTo>
                    <a:pt x="116" y="284"/>
                  </a:lnTo>
                  <a:lnTo>
                    <a:pt x="111" y="281"/>
                  </a:lnTo>
                  <a:lnTo>
                    <a:pt x="147" y="231"/>
                  </a:lnTo>
                  <a:lnTo>
                    <a:pt x="152" y="236"/>
                  </a:lnTo>
                  <a:lnTo>
                    <a:pt x="147" y="231"/>
                  </a:lnTo>
                  <a:lnTo>
                    <a:pt x="188" y="186"/>
                  </a:lnTo>
                  <a:lnTo>
                    <a:pt x="193" y="190"/>
                  </a:lnTo>
                  <a:lnTo>
                    <a:pt x="188" y="185"/>
                  </a:lnTo>
                  <a:lnTo>
                    <a:pt x="234" y="144"/>
                  </a:lnTo>
                  <a:lnTo>
                    <a:pt x="239" y="149"/>
                  </a:lnTo>
                  <a:lnTo>
                    <a:pt x="234" y="144"/>
                  </a:lnTo>
                  <a:lnTo>
                    <a:pt x="283" y="107"/>
                  </a:lnTo>
                  <a:lnTo>
                    <a:pt x="288" y="112"/>
                  </a:lnTo>
                  <a:lnTo>
                    <a:pt x="284" y="106"/>
                  </a:lnTo>
                  <a:lnTo>
                    <a:pt x="336" y="75"/>
                  </a:lnTo>
                  <a:lnTo>
                    <a:pt x="340" y="80"/>
                  </a:lnTo>
                  <a:lnTo>
                    <a:pt x="336" y="74"/>
                  </a:lnTo>
                  <a:lnTo>
                    <a:pt x="392" y="48"/>
                  </a:lnTo>
                  <a:lnTo>
                    <a:pt x="395" y="54"/>
                  </a:lnTo>
                  <a:lnTo>
                    <a:pt x="392" y="48"/>
                  </a:lnTo>
                  <a:lnTo>
                    <a:pt x="451" y="25"/>
                  </a:lnTo>
                  <a:lnTo>
                    <a:pt x="454" y="33"/>
                  </a:lnTo>
                  <a:lnTo>
                    <a:pt x="452" y="25"/>
                  </a:lnTo>
                  <a:lnTo>
                    <a:pt x="513" y="10"/>
                  </a:lnTo>
                  <a:lnTo>
                    <a:pt x="515" y="16"/>
                  </a:lnTo>
                  <a:lnTo>
                    <a:pt x="513" y="10"/>
                  </a:lnTo>
                  <a:lnTo>
                    <a:pt x="572" y="0"/>
                  </a:lnTo>
                  <a:lnTo>
                    <a:pt x="572" y="15"/>
                  </a:lnTo>
                  <a:lnTo>
                    <a:pt x="516" y="24"/>
                  </a:lnTo>
                  <a:lnTo>
                    <a:pt x="456" y="39"/>
                  </a:lnTo>
                  <a:lnTo>
                    <a:pt x="399" y="60"/>
                  </a:lnTo>
                  <a:lnTo>
                    <a:pt x="344" y="86"/>
                  </a:lnTo>
                  <a:lnTo>
                    <a:pt x="291" y="119"/>
                  </a:lnTo>
                  <a:lnTo>
                    <a:pt x="243" y="155"/>
                  </a:lnTo>
                  <a:lnTo>
                    <a:pt x="198" y="195"/>
                  </a:lnTo>
                  <a:lnTo>
                    <a:pt x="158" y="240"/>
                  </a:lnTo>
                  <a:lnTo>
                    <a:pt x="122" y="288"/>
                  </a:lnTo>
                  <a:lnTo>
                    <a:pt x="90" y="341"/>
                  </a:lnTo>
                  <a:lnTo>
                    <a:pt x="63" y="395"/>
                  </a:lnTo>
                  <a:lnTo>
                    <a:pt x="42" y="453"/>
                  </a:lnTo>
                  <a:lnTo>
                    <a:pt x="27" y="514"/>
                  </a:lnTo>
                  <a:lnTo>
                    <a:pt x="17" y="576"/>
                  </a:lnTo>
                  <a:lnTo>
                    <a:pt x="15" y="640"/>
                  </a:lnTo>
                  <a:lnTo>
                    <a:pt x="17" y="705"/>
                  </a:lnTo>
                  <a:lnTo>
                    <a:pt x="27" y="767"/>
                  </a:lnTo>
                  <a:lnTo>
                    <a:pt x="42" y="827"/>
                  </a:lnTo>
                  <a:lnTo>
                    <a:pt x="63" y="885"/>
                  </a:lnTo>
                  <a:lnTo>
                    <a:pt x="90" y="940"/>
                  </a:lnTo>
                  <a:lnTo>
                    <a:pt x="122" y="993"/>
                  </a:lnTo>
                  <a:lnTo>
                    <a:pt x="158" y="1040"/>
                  </a:lnTo>
                  <a:lnTo>
                    <a:pt x="198" y="1085"/>
                  </a:lnTo>
                  <a:lnTo>
                    <a:pt x="243" y="1126"/>
                  </a:lnTo>
                  <a:lnTo>
                    <a:pt x="291" y="1162"/>
                  </a:lnTo>
                  <a:lnTo>
                    <a:pt x="344" y="1193"/>
                  </a:lnTo>
                  <a:lnTo>
                    <a:pt x="399" y="1220"/>
                  </a:lnTo>
                  <a:lnTo>
                    <a:pt x="456" y="1241"/>
                  </a:lnTo>
                  <a:lnTo>
                    <a:pt x="516" y="1257"/>
                  </a:lnTo>
                  <a:lnTo>
                    <a:pt x="572" y="1266"/>
                  </a:lnTo>
                  <a:lnTo>
                    <a:pt x="572" y="1279"/>
                  </a:lnTo>
                  <a:lnTo>
                    <a:pt x="513" y="1271"/>
                  </a:lnTo>
                  <a:close/>
                </a:path>
              </a:pathLst>
            </a:custGeom>
            <a:solidFill>
              <a:srgbClr val="010101"/>
            </a:solidFill>
            <a:ln w="0">
              <a:solidFill>
                <a:srgbClr val="010101"/>
              </a:solidFill>
              <a:prstDash val="solid"/>
              <a:round/>
              <a:headEnd/>
              <a:tailEnd/>
            </a:ln>
          </p:spPr>
          <p:txBody>
            <a:bodyPr/>
            <a:lstStyle/>
            <a:p>
              <a:endParaRPr lang="ru-RU"/>
            </a:p>
          </p:txBody>
        </p:sp>
        <p:sp>
          <p:nvSpPr>
            <p:cNvPr id="12" name="Freeform 8"/>
            <p:cNvSpPr>
              <a:spLocks/>
            </p:cNvSpPr>
            <p:nvPr/>
          </p:nvSpPr>
          <p:spPr bwMode="auto">
            <a:xfrm>
              <a:off x="3507" y="1689"/>
              <a:ext cx="573" cy="1286"/>
            </a:xfrm>
            <a:custGeom>
              <a:avLst/>
              <a:gdLst>
                <a:gd name="T0" fmla="*/ 58 w 573"/>
                <a:gd name="T1" fmla="*/ 16 h 1286"/>
                <a:gd name="T2" fmla="*/ 121 w 573"/>
                <a:gd name="T3" fmla="*/ 25 h 1286"/>
                <a:gd name="T4" fmla="*/ 121 w 573"/>
                <a:gd name="T5" fmla="*/ 25 h 1286"/>
                <a:gd name="T6" fmla="*/ 177 w 573"/>
                <a:gd name="T7" fmla="*/ 53 h 1286"/>
                <a:gd name="T8" fmla="*/ 236 w 573"/>
                <a:gd name="T9" fmla="*/ 73 h 1286"/>
                <a:gd name="T10" fmla="*/ 236 w 573"/>
                <a:gd name="T11" fmla="*/ 73 h 1286"/>
                <a:gd name="T12" fmla="*/ 286 w 573"/>
                <a:gd name="T13" fmla="*/ 112 h 1286"/>
                <a:gd name="T14" fmla="*/ 338 w 573"/>
                <a:gd name="T15" fmla="*/ 143 h 1286"/>
                <a:gd name="T16" fmla="*/ 340 w 573"/>
                <a:gd name="T17" fmla="*/ 143 h 1286"/>
                <a:gd name="T18" fmla="*/ 379 w 573"/>
                <a:gd name="T19" fmla="*/ 190 h 1286"/>
                <a:gd name="T20" fmla="*/ 426 w 573"/>
                <a:gd name="T21" fmla="*/ 230 h 1286"/>
                <a:gd name="T22" fmla="*/ 426 w 573"/>
                <a:gd name="T23" fmla="*/ 232 h 1286"/>
                <a:gd name="T24" fmla="*/ 457 w 573"/>
                <a:gd name="T25" fmla="*/ 285 h 1286"/>
                <a:gd name="T26" fmla="*/ 495 w 573"/>
                <a:gd name="T27" fmla="*/ 334 h 1286"/>
                <a:gd name="T28" fmla="*/ 495 w 573"/>
                <a:gd name="T29" fmla="*/ 335 h 1286"/>
                <a:gd name="T30" fmla="*/ 515 w 573"/>
                <a:gd name="T31" fmla="*/ 394 h 1286"/>
                <a:gd name="T32" fmla="*/ 544 w 573"/>
                <a:gd name="T33" fmla="*/ 450 h 1286"/>
                <a:gd name="T34" fmla="*/ 544 w 573"/>
                <a:gd name="T35" fmla="*/ 451 h 1286"/>
                <a:gd name="T36" fmla="*/ 553 w 573"/>
                <a:gd name="T37" fmla="*/ 515 h 1286"/>
                <a:gd name="T38" fmla="*/ 569 w 573"/>
                <a:gd name="T39" fmla="*/ 577 h 1286"/>
                <a:gd name="T40" fmla="*/ 569 w 573"/>
                <a:gd name="T41" fmla="*/ 577 h 1286"/>
                <a:gd name="T42" fmla="*/ 565 w 573"/>
                <a:gd name="T43" fmla="*/ 643 h 1286"/>
                <a:gd name="T44" fmla="*/ 569 w 573"/>
                <a:gd name="T45" fmla="*/ 709 h 1286"/>
                <a:gd name="T46" fmla="*/ 569 w 573"/>
                <a:gd name="T47" fmla="*/ 710 h 1286"/>
                <a:gd name="T48" fmla="*/ 553 w 573"/>
                <a:gd name="T49" fmla="*/ 773 h 1286"/>
                <a:gd name="T50" fmla="*/ 544 w 573"/>
                <a:gd name="T51" fmla="*/ 835 h 1286"/>
                <a:gd name="T52" fmla="*/ 544 w 573"/>
                <a:gd name="T53" fmla="*/ 836 h 1286"/>
                <a:gd name="T54" fmla="*/ 515 w 573"/>
                <a:gd name="T55" fmla="*/ 892 h 1286"/>
                <a:gd name="T56" fmla="*/ 495 w 573"/>
                <a:gd name="T57" fmla="*/ 951 h 1286"/>
                <a:gd name="T58" fmla="*/ 495 w 573"/>
                <a:gd name="T59" fmla="*/ 952 h 1286"/>
                <a:gd name="T60" fmla="*/ 457 w 573"/>
                <a:gd name="T61" fmla="*/ 1001 h 1286"/>
                <a:gd name="T62" fmla="*/ 426 w 573"/>
                <a:gd name="T63" fmla="*/ 1054 h 1286"/>
                <a:gd name="T64" fmla="*/ 426 w 573"/>
                <a:gd name="T65" fmla="*/ 1056 h 1286"/>
                <a:gd name="T66" fmla="*/ 379 w 573"/>
                <a:gd name="T67" fmla="*/ 1096 h 1286"/>
                <a:gd name="T68" fmla="*/ 340 w 573"/>
                <a:gd name="T69" fmla="*/ 1143 h 1286"/>
                <a:gd name="T70" fmla="*/ 338 w 573"/>
                <a:gd name="T71" fmla="*/ 1143 h 1286"/>
                <a:gd name="T72" fmla="*/ 286 w 573"/>
                <a:gd name="T73" fmla="*/ 1174 h 1286"/>
                <a:gd name="T74" fmla="*/ 236 w 573"/>
                <a:gd name="T75" fmla="*/ 1213 h 1286"/>
                <a:gd name="T76" fmla="*/ 236 w 573"/>
                <a:gd name="T77" fmla="*/ 1213 h 1286"/>
                <a:gd name="T78" fmla="*/ 177 w 573"/>
                <a:gd name="T79" fmla="*/ 1233 h 1286"/>
                <a:gd name="T80" fmla="*/ 121 w 573"/>
                <a:gd name="T81" fmla="*/ 1261 h 1286"/>
                <a:gd name="T82" fmla="*/ 121 w 573"/>
                <a:gd name="T83" fmla="*/ 1261 h 1286"/>
                <a:gd name="T84" fmla="*/ 58 w 573"/>
                <a:gd name="T85" fmla="*/ 1270 h 1286"/>
                <a:gd name="T86" fmla="*/ 0 w 573"/>
                <a:gd name="T87" fmla="*/ 1286 h 1286"/>
                <a:gd name="T88" fmla="*/ 56 w 573"/>
                <a:gd name="T89" fmla="*/ 1264 h 1286"/>
                <a:gd name="T90" fmla="*/ 175 w 573"/>
                <a:gd name="T91" fmla="*/ 1227 h 1286"/>
                <a:gd name="T92" fmla="*/ 281 w 573"/>
                <a:gd name="T93" fmla="*/ 1168 h 1286"/>
                <a:gd name="T94" fmla="*/ 374 w 573"/>
                <a:gd name="T95" fmla="*/ 1091 h 1286"/>
                <a:gd name="T96" fmla="*/ 452 w 573"/>
                <a:gd name="T97" fmla="*/ 997 h 1286"/>
                <a:gd name="T98" fmla="*/ 509 w 573"/>
                <a:gd name="T99" fmla="*/ 890 h 1286"/>
                <a:gd name="T100" fmla="*/ 546 w 573"/>
                <a:gd name="T101" fmla="*/ 771 h 1286"/>
                <a:gd name="T102" fmla="*/ 559 w 573"/>
                <a:gd name="T103" fmla="*/ 643 h 1286"/>
                <a:gd name="T104" fmla="*/ 546 w 573"/>
                <a:gd name="T105" fmla="*/ 516 h 1286"/>
                <a:gd name="T106" fmla="*/ 509 w 573"/>
                <a:gd name="T107" fmla="*/ 396 h 1286"/>
                <a:gd name="T108" fmla="*/ 452 w 573"/>
                <a:gd name="T109" fmla="*/ 289 h 1286"/>
                <a:gd name="T110" fmla="*/ 374 w 573"/>
                <a:gd name="T111" fmla="*/ 195 h 1286"/>
                <a:gd name="T112" fmla="*/ 281 w 573"/>
                <a:gd name="T113" fmla="*/ 118 h 1286"/>
                <a:gd name="T114" fmla="*/ 175 w 573"/>
                <a:gd name="T115" fmla="*/ 60 h 1286"/>
                <a:gd name="T116" fmla="*/ 56 w 573"/>
                <a:gd name="T117" fmla="*/ 22 h 1286"/>
                <a:gd name="T118" fmla="*/ 0 w 573"/>
                <a:gd name="T119" fmla="*/ 0 h 128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73" h="1286">
                  <a:moveTo>
                    <a:pt x="59" y="8"/>
                  </a:moveTo>
                  <a:lnTo>
                    <a:pt x="58" y="16"/>
                  </a:lnTo>
                  <a:lnTo>
                    <a:pt x="60" y="8"/>
                  </a:lnTo>
                  <a:lnTo>
                    <a:pt x="121" y="25"/>
                  </a:lnTo>
                  <a:lnTo>
                    <a:pt x="119" y="31"/>
                  </a:lnTo>
                  <a:lnTo>
                    <a:pt x="121" y="25"/>
                  </a:lnTo>
                  <a:lnTo>
                    <a:pt x="180" y="46"/>
                  </a:lnTo>
                  <a:lnTo>
                    <a:pt x="177" y="53"/>
                  </a:lnTo>
                  <a:lnTo>
                    <a:pt x="180" y="47"/>
                  </a:lnTo>
                  <a:lnTo>
                    <a:pt x="236" y="73"/>
                  </a:lnTo>
                  <a:lnTo>
                    <a:pt x="234" y="80"/>
                  </a:lnTo>
                  <a:lnTo>
                    <a:pt x="236" y="73"/>
                  </a:lnTo>
                  <a:lnTo>
                    <a:pt x="290" y="106"/>
                  </a:lnTo>
                  <a:lnTo>
                    <a:pt x="286" y="112"/>
                  </a:lnTo>
                  <a:lnTo>
                    <a:pt x="290" y="107"/>
                  </a:lnTo>
                  <a:lnTo>
                    <a:pt x="338" y="143"/>
                  </a:lnTo>
                  <a:lnTo>
                    <a:pt x="335" y="149"/>
                  </a:lnTo>
                  <a:lnTo>
                    <a:pt x="340" y="143"/>
                  </a:lnTo>
                  <a:lnTo>
                    <a:pt x="384" y="185"/>
                  </a:lnTo>
                  <a:lnTo>
                    <a:pt x="379" y="190"/>
                  </a:lnTo>
                  <a:lnTo>
                    <a:pt x="384" y="185"/>
                  </a:lnTo>
                  <a:lnTo>
                    <a:pt x="426" y="230"/>
                  </a:lnTo>
                  <a:lnTo>
                    <a:pt x="421" y="235"/>
                  </a:lnTo>
                  <a:lnTo>
                    <a:pt x="426" y="232"/>
                  </a:lnTo>
                  <a:lnTo>
                    <a:pt x="463" y="280"/>
                  </a:lnTo>
                  <a:lnTo>
                    <a:pt x="457" y="285"/>
                  </a:lnTo>
                  <a:lnTo>
                    <a:pt x="463" y="281"/>
                  </a:lnTo>
                  <a:lnTo>
                    <a:pt x="495" y="334"/>
                  </a:lnTo>
                  <a:lnTo>
                    <a:pt x="489" y="338"/>
                  </a:lnTo>
                  <a:lnTo>
                    <a:pt x="495" y="335"/>
                  </a:lnTo>
                  <a:lnTo>
                    <a:pt x="522" y="391"/>
                  </a:lnTo>
                  <a:lnTo>
                    <a:pt x="515" y="394"/>
                  </a:lnTo>
                  <a:lnTo>
                    <a:pt x="523" y="391"/>
                  </a:lnTo>
                  <a:lnTo>
                    <a:pt x="544" y="450"/>
                  </a:lnTo>
                  <a:lnTo>
                    <a:pt x="538" y="452"/>
                  </a:lnTo>
                  <a:lnTo>
                    <a:pt x="544" y="451"/>
                  </a:lnTo>
                  <a:lnTo>
                    <a:pt x="560" y="512"/>
                  </a:lnTo>
                  <a:lnTo>
                    <a:pt x="553" y="515"/>
                  </a:lnTo>
                  <a:lnTo>
                    <a:pt x="560" y="513"/>
                  </a:lnTo>
                  <a:lnTo>
                    <a:pt x="569" y="577"/>
                  </a:lnTo>
                  <a:lnTo>
                    <a:pt x="563" y="578"/>
                  </a:lnTo>
                  <a:lnTo>
                    <a:pt x="569" y="577"/>
                  </a:lnTo>
                  <a:lnTo>
                    <a:pt x="573" y="643"/>
                  </a:lnTo>
                  <a:lnTo>
                    <a:pt x="565" y="643"/>
                  </a:lnTo>
                  <a:lnTo>
                    <a:pt x="573" y="643"/>
                  </a:lnTo>
                  <a:lnTo>
                    <a:pt x="569" y="709"/>
                  </a:lnTo>
                  <a:lnTo>
                    <a:pt x="563" y="709"/>
                  </a:lnTo>
                  <a:lnTo>
                    <a:pt x="569" y="710"/>
                  </a:lnTo>
                  <a:lnTo>
                    <a:pt x="560" y="773"/>
                  </a:lnTo>
                  <a:lnTo>
                    <a:pt x="553" y="773"/>
                  </a:lnTo>
                  <a:lnTo>
                    <a:pt x="560" y="774"/>
                  </a:lnTo>
                  <a:lnTo>
                    <a:pt x="544" y="835"/>
                  </a:lnTo>
                  <a:lnTo>
                    <a:pt x="538" y="834"/>
                  </a:lnTo>
                  <a:lnTo>
                    <a:pt x="544" y="836"/>
                  </a:lnTo>
                  <a:lnTo>
                    <a:pt x="523" y="895"/>
                  </a:lnTo>
                  <a:lnTo>
                    <a:pt x="515" y="892"/>
                  </a:lnTo>
                  <a:lnTo>
                    <a:pt x="522" y="895"/>
                  </a:lnTo>
                  <a:lnTo>
                    <a:pt x="495" y="951"/>
                  </a:lnTo>
                  <a:lnTo>
                    <a:pt x="489" y="949"/>
                  </a:lnTo>
                  <a:lnTo>
                    <a:pt x="495" y="952"/>
                  </a:lnTo>
                  <a:lnTo>
                    <a:pt x="463" y="1005"/>
                  </a:lnTo>
                  <a:lnTo>
                    <a:pt x="457" y="1001"/>
                  </a:lnTo>
                  <a:lnTo>
                    <a:pt x="463" y="1006"/>
                  </a:lnTo>
                  <a:lnTo>
                    <a:pt x="426" y="1054"/>
                  </a:lnTo>
                  <a:lnTo>
                    <a:pt x="421" y="1051"/>
                  </a:lnTo>
                  <a:lnTo>
                    <a:pt x="426" y="1056"/>
                  </a:lnTo>
                  <a:lnTo>
                    <a:pt x="384" y="1101"/>
                  </a:lnTo>
                  <a:lnTo>
                    <a:pt x="379" y="1096"/>
                  </a:lnTo>
                  <a:lnTo>
                    <a:pt x="384" y="1102"/>
                  </a:lnTo>
                  <a:lnTo>
                    <a:pt x="340" y="1143"/>
                  </a:lnTo>
                  <a:lnTo>
                    <a:pt x="335" y="1137"/>
                  </a:lnTo>
                  <a:lnTo>
                    <a:pt x="338" y="1143"/>
                  </a:lnTo>
                  <a:lnTo>
                    <a:pt x="290" y="1180"/>
                  </a:lnTo>
                  <a:lnTo>
                    <a:pt x="286" y="1174"/>
                  </a:lnTo>
                  <a:lnTo>
                    <a:pt x="290" y="1180"/>
                  </a:lnTo>
                  <a:lnTo>
                    <a:pt x="236" y="1213"/>
                  </a:lnTo>
                  <a:lnTo>
                    <a:pt x="234" y="1207"/>
                  </a:lnTo>
                  <a:lnTo>
                    <a:pt x="236" y="1213"/>
                  </a:lnTo>
                  <a:lnTo>
                    <a:pt x="180" y="1240"/>
                  </a:lnTo>
                  <a:lnTo>
                    <a:pt x="177" y="1233"/>
                  </a:lnTo>
                  <a:lnTo>
                    <a:pt x="180" y="1240"/>
                  </a:lnTo>
                  <a:lnTo>
                    <a:pt x="121" y="1261"/>
                  </a:lnTo>
                  <a:lnTo>
                    <a:pt x="119" y="1255"/>
                  </a:lnTo>
                  <a:lnTo>
                    <a:pt x="121" y="1261"/>
                  </a:lnTo>
                  <a:lnTo>
                    <a:pt x="60" y="1278"/>
                  </a:lnTo>
                  <a:lnTo>
                    <a:pt x="58" y="1270"/>
                  </a:lnTo>
                  <a:lnTo>
                    <a:pt x="59" y="1278"/>
                  </a:lnTo>
                  <a:lnTo>
                    <a:pt x="0" y="1286"/>
                  </a:lnTo>
                  <a:lnTo>
                    <a:pt x="0" y="1273"/>
                  </a:lnTo>
                  <a:lnTo>
                    <a:pt x="56" y="1264"/>
                  </a:lnTo>
                  <a:lnTo>
                    <a:pt x="116" y="1248"/>
                  </a:lnTo>
                  <a:lnTo>
                    <a:pt x="175" y="1227"/>
                  </a:lnTo>
                  <a:lnTo>
                    <a:pt x="230" y="1200"/>
                  </a:lnTo>
                  <a:lnTo>
                    <a:pt x="281" y="1168"/>
                  </a:lnTo>
                  <a:lnTo>
                    <a:pt x="330" y="1132"/>
                  </a:lnTo>
                  <a:lnTo>
                    <a:pt x="374" y="1091"/>
                  </a:lnTo>
                  <a:lnTo>
                    <a:pt x="416" y="1046"/>
                  </a:lnTo>
                  <a:lnTo>
                    <a:pt x="452" y="997"/>
                  </a:lnTo>
                  <a:lnTo>
                    <a:pt x="483" y="945"/>
                  </a:lnTo>
                  <a:lnTo>
                    <a:pt x="509" y="890"/>
                  </a:lnTo>
                  <a:lnTo>
                    <a:pt x="530" y="831"/>
                  </a:lnTo>
                  <a:lnTo>
                    <a:pt x="546" y="771"/>
                  </a:lnTo>
                  <a:lnTo>
                    <a:pt x="555" y="708"/>
                  </a:lnTo>
                  <a:lnTo>
                    <a:pt x="559" y="643"/>
                  </a:lnTo>
                  <a:lnTo>
                    <a:pt x="555" y="578"/>
                  </a:lnTo>
                  <a:lnTo>
                    <a:pt x="546" y="516"/>
                  </a:lnTo>
                  <a:lnTo>
                    <a:pt x="530" y="455"/>
                  </a:lnTo>
                  <a:lnTo>
                    <a:pt x="509" y="396"/>
                  </a:lnTo>
                  <a:lnTo>
                    <a:pt x="483" y="341"/>
                  </a:lnTo>
                  <a:lnTo>
                    <a:pt x="452" y="289"/>
                  </a:lnTo>
                  <a:lnTo>
                    <a:pt x="416" y="240"/>
                  </a:lnTo>
                  <a:lnTo>
                    <a:pt x="374" y="195"/>
                  </a:lnTo>
                  <a:lnTo>
                    <a:pt x="330" y="154"/>
                  </a:lnTo>
                  <a:lnTo>
                    <a:pt x="281" y="118"/>
                  </a:lnTo>
                  <a:lnTo>
                    <a:pt x="230" y="86"/>
                  </a:lnTo>
                  <a:lnTo>
                    <a:pt x="175" y="60"/>
                  </a:lnTo>
                  <a:lnTo>
                    <a:pt x="116" y="38"/>
                  </a:lnTo>
                  <a:lnTo>
                    <a:pt x="56" y="22"/>
                  </a:lnTo>
                  <a:lnTo>
                    <a:pt x="0" y="13"/>
                  </a:lnTo>
                  <a:lnTo>
                    <a:pt x="0" y="0"/>
                  </a:lnTo>
                  <a:lnTo>
                    <a:pt x="59" y="8"/>
                  </a:lnTo>
                  <a:close/>
                </a:path>
              </a:pathLst>
            </a:custGeom>
            <a:solidFill>
              <a:srgbClr val="010101"/>
            </a:solidFill>
            <a:ln w="0">
              <a:solidFill>
                <a:srgbClr val="010101"/>
              </a:solidFill>
              <a:prstDash val="solid"/>
              <a:round/>
              <a:headEnd/>
              <a:tailEnd/>
            </a:ln>
          </p:spPr>
          <p:txBody>
            <a:bodyPr/>
            <a:lstStyle/>
            <a:p>
              <a:endParaRPr lang="ru-RU"/>
            </a:p>
          </p:txBody>
        </p:sp>
        <p:sp>
          <p:nvSpPr>
            <p:cNvPr id="13" name="Line 9"/>
            <p:cNvSpPr>
              <a:spLocks noChangeShapeType="1"/>
            </p:cNvSpPr>
            <p:nvPr/>
          </p:nvSpPr>
          <p:spPr bwMode="auto">
            <a:xfrm>
              <a:off x="2272" y="1702"/>
              <a:ext cx="1235" cy="1"/>
            </a:xfrm>
            <a:prstGeom prst="line">
              <a:avLst/>
            </a:prstGeom>
            <a:noFill/>
            <a:ln w="22225">
              <a:solidFill>
                <a:srgbClr val="01010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4" name="Line 10"/>
            <p:cNvSpPr>
              <a:spLocks noChangeShapeType="1"/>
            </p:cNvSpPr>
            <p:nvPr/>
          </p:nvSpPr>
          <p:spPr bwMode="auto">
            <a:xfrm>
              <a:off x="2272" y="2975"/>
              <a:ext cx="1235" cy="1"/>
            </a:xfrm>
            <a:prstGeom prst="line">
              <a:avLst/>
            </a:prstGeom>
            <a:noFill/>
            <a:ln w="22225">
              <a:solidFill>
                <a:srgbClr val="01010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5" name="Freeform 11"/>
            <p:cNvSpPr>
              <a:spLocks/>
            </p:cNvSpPr>
            <p:nvPr/>
          </p:nvSpPr>
          <p:spPr bwMode="auto">
            <a:xfrm>
              <a:off x="2766" y="1562"/>
              <a:ext cx="283" cy="283"/>
            </a:xfrm>
            <a:custGeom>
              <a:avLst/>
              <a:gdLst>
                <a:gd name="T0" fmla="*/ 142 w 283"/>
                <a:gd name="T1" fmla="*/ 283 h 283"/>
                <a:gd name="T2" fmla="*/ 0 w 283"/>
                <a:gd name="T3" fmla="*/ 283 h 283"/>
                <a:gd name="T4" fmla="*/ 0 w 283"/>
                <a:gd name="T5" fmla="*/ 0 h 283"/>
                <a:gd name="T6" fmla="*/ 283 w 283"/>
                <a:gd name="T7" fmla="*/ 0 h 283"/>
                <a:gd name="T8" fmla="*/ 283 w 283"/>
                <a:gd name="T9" fmla="*/ 283 h 283"/>
                <a:gd name="T10" fmla="*/ 142 w 283"/>
                <a:gd name="T11" fmla="*/ 283 h 28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3" h="283">
                  <a:moveTo>
                    <a:pt x="142" y="283"/>
                  </a:moveTo>
                  <a:lnTo>
                    <a:pt x="0" y="283"/>
                  </a:lnTo>
                  <a:lnTo>
                    <a:pt x="0" y="0"/>
                  </a:lnTo>
                  <a:lnTo>
                    <a:pt x="283" y="0"/>
                  </a:lnTo>
                  <a:lnTo>
                    <a:pt x="283" y="283"/>
                  </a:lnTo>
                  <a:lnTo>
                    <a:pt x="142" y="283"/>
                  </a:lnTo>
                  <a:close/>
                </a:path>
              </a:pathLst>
            </a:custGeom>
            <a:solidFill>
              <a:srgbClr val="6B0194"/>
            </a:solidFill>
            <a:ln w="0">
              <a:solidFill>
                <a:srgbClr val="6B0194"/>
              </a:solidFill>
              <a:prstDash val="solid"/>
              <a:round/>
              <a:headEnd/>
              <a:tailEnd/>
            </a:ln>
          </p:spPr>
          <p:txBody>
            <a:bodyPr/>
            <a:lstStyle/>
            <a:p>
              <a:endParaRPr lang="ru-RU"/>
            </a:p>
          </p:txBody>
        </p:sp>
        <p:sp>
          <p:nvSpPr>
            <p:cNvPr id="16" name="Freeform 12"/>
            <p:cNvSpPr>
              <a:spLocks/>
            </p:cNvSpPr>
            <p:nvPr/>
          </p:nvSpPr>
          <p:spPr bwMode="auto">
            <a:xfrm>
              <a:off x="2766" y="1562"/>
              <a:ext cx="283" cy="283"/>
            </a:xfrm>
            <a:custGeom>
              <a:avLst/>
              <a:gdLst>
                <a:gd name="T0" fmla="*/ 142 w 283"/>
                <a:gd name="T1" fmla="*/ 283 h 283"/>
                <a:gd name="T2" fmla="*/ 0 w 283"/>
                <a:gd name="T3" fmla="*/ 283 h 283"/>
                <a:gd name="T4" fmla="*/ 0 w 283"/>
                <a:gd name="T5" fmla="*/ 0 h 283"/>
                <a:gd name="T6" fmla="*/ 283 w 283"/>
                <a:gd name="T7" fmla="*/ 0 h 283"/>
                <a:gd name="T8" fmla="*/ 283 w 283"/>
                <a:gd name="T9" fmla="*/ 283 h 283"/>
                <a:gd name="T10" fmla="*/ 142 w 283"/>
                <a:gd name="T11" fmla="*/ 283 h 28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3" h="283">
                  <a:moveTo>
                    <a:pt x="142" y="283"/>
                  </a:moveTo>
                  <a:lnTo>
                    <a:pt x="0" y="283"/>
                  </a:lnTo>
                  <a:lnTo>
                    <a:pt x="0" y="0"/>
                  </a:lnTo>
                  <a:lnTo>
                    <a:pt x="283" y="0"/>
                  </a:lnTo>
                  <a:lnTo>
                    <a:pt x="283" y="283"/>
                  </a:lnTo>
                  <a:lnTo>
                    <a:pt x="142" y="283"/>
                  </a:lnTo>
                </a:path>
              </a:pathLst>
            </a:custGeom>
            <a:noFill/>
            <a:ln w="22225">
              <a:solidFill>
                <a:srgbClr val="01010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7" name="Freeform 13"/>
            <p:cNvSpPr>
              <a:spLocks/>
            </p:cNvSpPr>
            <p:nvPr/>
          </p:nvSpPr>
          <p:spPr bwMode="auto">
            <a:xfrm>
              <a:off x="2837" y="1633"/>
              <a:ext cx="140" cy="141"/>
            </a:xfrm>
            <a:custGeom>
              <a:avLst/>
              <a:gdLst>
                <a:gd name="T0" fmla="*/ 69 w 140"/>
                <a:gd name="T1" fmla="*/ 0 h 141"/>
                <a:gd name="T2" fmla="*/ 78 w 140"/>
                <a:gd name="T3" fmla="*/ 40 h 141"/>
                <a:gd name="T4" fmla="*/ 106 w 140"/>
                <a:gd name="T5" fmla="*/ 8 h 141"/>
                <a:gd name="T6" fmla="*/ 92 w 140"/>
                <a:gd name="T7" fmla="*/ 47 h 141"/>
                <a:gd name="T8" fmla="*/ 132 w 140"/>
                <a:gd name="T9" fmla="*/ 35 h 141"/>
                <a:gd name="T10" fmla="*/ 102 w 140"/>
                <a:gd name="T11" fmla="*/ 62 h 141"/>
                <a:gd name="T12" fmla="*/ 140 w 140"/>
                <a:gd name="T13" fmla="*/ 69 h 141"/>
                <a:gd name="T14" fmla="*/ 102 w 140"/>
                <a:gd name="T15" fmla="*/ 78 h 141"/>
                <a:gd name="T16" fmla="*/ 132 w 140"/>
                <a:gd name="T17" fmla="*/ 106 h 141"/>
                <a:gd name="T18" fmla="*/ 92 w 140"/>
                <a:gd name="T19" fmla="*/ 92 h 141"/>
                <a:gd name="T20" fmla="*/ 106 w 140"/>
                <a:gd name="T21" fmla="*/ 131 h 141"/>
                <a:gd name="T22" fmla="*/ 78 w 140"/>
                <a:gd name="T23" fmla="*/ 101 h 141"/>
                <a:gd name="T24" fmla="*/ 69 w 140"/>
                <a:gd name="T25" fmla="*/ 141 h 141"/>
                <a:gd name="T26" fmla="*/ 62 w 140"/>
                <a:gd name="T27" fmla="*/ 101 h 141"/>
                <a:gd name="T28" fmla="*/ 35 w 140"/>
                <a:gd name="T29" fmla="*/ 131 h 141"/>
                <a:gd name="T30" fmla="*/ 48 w 140"/>
                <a:gd name="T31" fmla="*/ 92 h 141"/>
                <a:gd name="T32" fmla="*/ 8 w 140"/>
                <a:gd name="T33" fmla="*/ 106 h 141"/>
                <a:gd name="T34" fmla="*/ 40 w 140"/>
                <a:gd name="T35" fmla="*/ 78 h 141"/>
                <a:gd name="T36" fmla="*/ 0 w 140"/>
                <a:gd name="T37" fmla="*/ 69 h 141"/>
                <a:gd name="T38" fmla="*/ 40 w 140"/>
                <a:gd name="T39" fmla="*/ 62 h 141"/>
                <a:gd name="T40" fmla="*/ 8 w 140"/>
                <a:gd name="T41" fmla="*/ 35 h 141"/>
                <a:gd name="T42" fmla="*/ 48 w 140"/>
                <a:gd name="T43" fmla="*/ 47 h 141"/>
                <a:gd name="T44" fmla="*/ 35 w 140"/>
                <a:gd name="T45" fmla="*/ 8 h 141"/>
                <a:gd name="T46" fmla="*/ 62 w 140"/>
                <a:gd name="T47" fmla="*/ 40 h 141"/>
                <a:gd name="T48" fmla="*/ 69 w 140"/>
                <a:gd name="T49" fmla="*/ 0 h 1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0" h="141">
                  <a:moveTo>
                    <a:pt x="69" y="0"/>
                  </a:moveTo>
                  <a:lnTo>
                    <a:pt x="78" y="40"/>
                  </a:lnTo>
                  <a:lnTo>
                    <a:pt x="106" y="8"/>
                  </a:lnTo>
                  <a:lnTo>
                    <a:pt x="92" y="47"/>
                  </a:lnTo>
                  <a:lnTo>
                    <a:pt x="132" y="35"/>
                  </a:lnTo>
                  <a:lnTo>
                    <a:pt x="102" y="62"/>
                  </a:lnTo>
                  <a:lnTo>
                    <a:pt x="140" y="69"/>
                  </a:lnTo>
                  <a:lnTo>
                    <a:pt x="102" y="78"/>
                  </a:lnTo>
                  <a:lnTo>
                    <a:pt x="132" y="106"/>
                  </a:lnTo>
                  <a:lnTo>
                    <a:pt x="92" y="92"/>
                  </a:lnTo>
                  <a:lnTo>
                    <a:pt x="106" y="131"/>
                  </a:lnTo>
                  <a:lnTo>
                    <a:pt x="78" y="101"/>
                  </a:lnTo>
                  <a:lnTo>
                    <a:pt x="69" y="141"/>
                  </a:lnTo>
                  <a:lnTo>
                    <a:pt x="62" y="101"/>
                  </a:lnTo>
                  <a:lnTo>
                    <a:pt x="35" y="131"/>
                  </a:lnTo>
                  <a:lnTo>
                    <a:pt x="48" y="92"/>
                  </a:lnTo>
                  <a:lnTo>
                    <a:pt x="8" y="106"/>
                  </a:lnTo>
                  <a:lnTo>
                    <a:pt x="40" y="78"/>
                  </a:lnTo>
                  <a:lnTo>
                    <a:pt x="0" y="69"/>
                  </a:lnTo>
                  <a:lnTo>
                    <a:pt x="40" y="62"/>
                  </a:lnTo>
                  <a:lnTo>
                    <a:pt x="8" y="35"/>
                  </a:lnTo>
                  <a:lnTo>
                    <a:pt x="48" y="47"/>
                  </a:lnTo>
                  <a:lnTo>
                    <a:pt x="35" y="8"/>
                  </a:lnTo>
                  <a:lnTo>
                    <a:pt x="62" y="40"/>
                  </a:lnTo>
                  <a:lnTo>
                    <a:pt x="69" y="0"/>
                  </a:lnTo>
                  <a:close/>
                </a:path>
              </a:pathLst>
            </a:custGeom>
            <a:solidFill>
              <a:srgbClr val="E6E64D"/>
            </a:solidFill>
            <a:ln w="0">
              <a:solidFill>
                <a:srgbClr val="E6E64D"/>
              </a:solidFill>
              <a:prstDash val="solid"/>
              <a:round/>
              <a:headEnd/>
              <a:tailEnd/>
            </a:ln>
          </p:spPr>
          <p:txBody>
            <a:bodyPr/>
            <a:lstStyle/>
            <a:p>
              <a:endParaRPr lang="ru-RU"/>
            </a:p>
          </p:txBody>
        </p:sp>
        <p:sp>
          <p:nvSpPr>
            <p:cNvPr id="18" name="Freeform 14"/>
            <p:cNvSpPr>
              <a:spLocks/>
            </p:cNvSpPr>
            <p:nvPr/>
          </p:nvSpPr>
          <p:spPr bwMode="auto">
            <a:xfrm>
              <a:off x="2837" y="1633"/>
              <a:ext cx="140" cy="141"/>
            </a:xfrm>
            <a:custGeom>
              <a:avLst/>
              <a:gdLst>
                <a:gd name="T0" fmla="*/ 69 w 140"/>
                <a:gd name="T1" fmla="*/ 0 h 141"/>
                <a:gd name="T2" fmla="*/ 78 w 140"/>
                <a:gd name="T3" fmla="*/ 40 h 141"/>
                <a:gd name="T4" fmla="*/ 106 w 140"/>
                <a:gd name="T5" fmla="*/ 8 h 141"/>
                <a:gd name="T6" fmla="*/ 92 w 140"/>
                <a:gd name="T7" fmla="*/ 47 h 141"/>
                <a:gd name="T8" fmla="*/ 132 w 140"/>
                <a:gd name="T9" fmla="*/ 35 h 141"/>
                <a:gd name="T10" fmla="*/ 102 w 140"/>
                <a:gd name="T11" fmla="*/ 62 h 141"/>
                <a:gd name="T12" fmla="*/ 140 w 140"/>
                <a:gd name="T13" fmla="*/ 69 h 141"/>
                <a:gd name="T14" fmla="*/ 102 w 140"/>
                <a:gd name="T15" fmla="*/ 78 h 141"/>
                <a:gd name="T16" fmla="*/ 132 w 140"/>
                <a:gd name="T17" fmla="*/ 106 h 141"/>
                <a:gd name="T18" fmla="*/ 92 w 140"/>
                <a:gd name="T19" fmla="*/ 92 h 141"/>
                <a:gd name="T20" fmla="*/ 106 w 140"/>
                <a:gd name="T21" fmla="*/ 131 h 141"/>
                <a:gd name="T22" fmla="*/ 78 w 140"/>
                <a:gd name="T23" fmla="*/ 101 h 141"/>
                <a:gd name="T24" fmla="*/ 69 w 140"/>
                <a:gd name="T25" fmla="*/ 141 h 141"/>
                <a:gd name="T26" fmla="*/ 62 w 140"/>
                <a:gd name="T27" fmla="*/ 101 h 141"/>
                <a:gd name="T28" fmla="*/ 35 w 140"/>
                <a:gd name="T29" fmla="*/ 131 h 141"/>
                <a:gd name="T30" fmla="*/ 48 w 140"/>
                <a:gd name="T31" fmla="*/ 92 h 141"/>
                <a:gd name="T32" fmla="*/ 8 w 140"/>
                <a:gd name="T33" fmla="*/ 106 h 141"/>
                <a:gd name="T34" fmla="*/ 40 w 140"/>
                <a:gd name="T35" fmla="*/ 78 h 141"/>
                <a:gd name="T36" fmla="*/ 0 w 140"/>
                <a:gd name="T37" fmla="*/ 69 h 141"/>
                <a:gd name="T38" fmla="*/ 40 w 140"/>
                <a:gd name="T39" fmla="*/ 62 h 141"/>
                <a:gd name="T40" fmla="*/ 8 w 140"/>
                <a:gd name="T41" fmla="*/ 35 h 141"/>
                <a:gd name="T42" fmla="*/ 48 w 140"/>
                <a:gd name="T43" fmla="*/ 47 h 141"/>
                <a:gd name="T44" fmla="*/ 35 w 140"/>
                <a:gd name="T45" fmla="*/ 8 h 141"/>
                <a:gd name="T46" fmla="*/ 62 w 140"/>
                <a:gd name="T47" fmla="*/ 40 h 141"/>
                <a:gd name="T48" fmla="*/ 69 w 140"/>
                <a:gd name="T49" fmla="*/ 0 h 1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0" h="141">
                  <a:moveTo>
                    <a:pt x="69" y="0"/>
                  </a:moveTo>
                  <a:lnTo>
                    <a:pt x="78" y="40"/>
                  </a:lnTo>
                  <a:lnTo>
                    <a:pt x="106" y="8"/>
                  </a:lnTo>
                  <a:lnTo>
                    <a:pt x="92" y="47"/>
                  </a:lnTo>
                  <a:lnTo>
                    <a:pt x="132" y="35"/>
                  </a:lnTo>
                  <a:lnTo>
                    <a:pt x="102" y="62"/>
                  </a:lnTo>
                  <a:lnTo>
                    <a:pt x="140" y="69"/>
                  </a:lnTo>
                  <a:lnTo>
                    <a:pt x="102" y="78"/>
                  </a:lnTo>
                  <a:lnTo>
                    <a:pt x="132" y="106"/>
                  </a:lnTo>
                  <a:lnTo>
                    <a:pt x="92" y="92"/>
                  </a:lnTo>
                  <a:lnTo>
                    <a:pt x="106" y="131"/>
                  </a:lnTo>
                  <a:lnTo>
                    <a:pt x="78" y="101"/>
                  </a:lnTo>
                  <a:lnTo>
                    <a:pt x="69" y="141"/>
                  </a:lnTo>
                  <a:lnTo>
                    <a:pt x="62" y="101"/>
                  </a:lnTo>
                  <a:lnTo>
                    <a:pt x="35" y="131"/>
                  </a:lnTo>
                  <a:lnTo>
                    <a:pt x="48" y="92"/>
                  </a:lnTo>
                  <a:lnTo>
                    <a:pt x="8" y="106"/>
                  </a:lnTo>
                  <a:lnTo>
                    <a:pt x="40" y="78"/>
                  </a:lnTo>
                  <a:lnTo>
                    <a:pt x="0" y="69"/>
                  </a:lnTo>
                  <a:lnTo>
                    <a:pt x="40" y="62"/>
                  </a:lnTo>
                  <a:lnTo>
                    <a:pt x="8" y="35"/>
                  </a:lnTo>
                  <a:lnTo>
                    <a:pt x="48" y="47"/>
                  </a:lnTo>
                  <a:lnTo>
                    <a:pt x="35" y="8"/>
                  </a:lnTo>
                  <a:lnTo>
                    <a:pt x="62" y="40"/>
                  </a:lnTo>
                  <a:lnTo>
                    <a:pt x="69" y="0"/>
                  </a:lnTo>
                </a:path>
              </a:pathLst>
            </a:custGeom>
            <a:noFill/>
            <a:ln w="0">
              <a:solidFill>
                <a:srgbClr val="01010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9" name="Freeform 15"/>
            <p:cNvSpPr>
              <a:spLocks/>
            </p:cNvSpPr>
            <p:nvPr/>
          </p:nvSpPr>
          <p:spPr bwMode="auto">
            <a:xfrm>
              <a:off x="2448" y="2906"/>
              <a:ext cx="71" cy="140"/>
            </a:xfrm>
            <a:custGeom>
              <a:avLst/>
              <a:gdLst>
                <a:gd name="T0" fmla="*/ 36 w 71"/>
                <a:gd name="T1" fmla="*/ 140 h 140"/>
                <a:gd name="T2" fmla="*/ 0 w 71"/>
                <a:gd name="T3" fmla="*/ 140 h 140"/>
                <a:gd name="T4" fmla="*/ 0 w 71"/>
                <a:gd name="T5" fmla="*/ 0 h 140"/>
                <a:gd name="T6" fmla="*/ 71 w 71"/>
                <a:gd name="T7" fmla="*/ 0 h 140"/>
                <a:gd name="T8" fmla="*/ 71 w 71"/>
                <a:gd name="T9" fmla="*/ 140 h 140"/>
                <a:gd name="T10" fmla="*/ 36 w 71"/>
                <a:gd name="T11" fmla="*/ 140 h 1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1" h="140">
                  <a:moveTo>
                    <a:pt x="36" y="140"/>
                  </a:moveTo>
                  <a:lnTo>
                    <a:pt x="0" y="140"/>
                  </a:lnTo>
                  <a:lnTo>
                    <a:pt x="0" y="0"/>
                  </a:lnTo>
                  <a:lnTo>
                    <a:pt x="71" y="0"/>
                  </a:lnTo>
                  <a:lnTo>
                    <a:pt x="71" y="140"/>
                  </a:lnTo>
                  <a:lnTo>
                    <a:pt x="36" y="140"/>
                  </a:lnTo>
                  <a:close/>
                </a:path>
              </a:pathLst>
            </a:custGeom>
            <a:solidFill>
              <a:srgbClr val="FF0101"/>
            </a:solidFill>
            <a:ln w="0">
              <a:solidFill>
                <a:srgbClr val="FF0101"/>
              </a:solidFill>
              <a:prstDash val="solid"/>
              <a:round/>
              <a:headEnd/>
              <a:tailEnd/>
            </a:ln>
          </p:spPr>
          <p:txBody>
            <a:bodyPr/>
            <a:lstStyle/>
            <a:p>
              <a:endParaRPr lang="ru-RU"/>
            </a:p>
          </p:txBody>
        </p:sp>
        <p:sp>
          <p:nvSpPr>
            <p:cNvPr id="20" name="Freeform 16"/>
            <p:cNvSpPr>
              <a:spLocks/>
            </p:cNvSpPr>
            <p:nvPr/>
          </p:nvSpPr>
          <p:spPr bwMode="auto">
            <a:xfrm>
              <a:off x="2448" y="2906"/>
              <a:ext cx="71" cy="140"/>
            </a:xfrm>
            <a:custGeom>
              <a:avLst/>
              <a:gdLst>
                <a:gd name="T0" fmla="*/ 36 w 71"/>
                <a:gd name="T1" fmla="*/ 140 h 140"/>
                <a:gd name="T2" fmla="*/ 0 w 71"/>
                <a:gd name="T3" fmla="*/ 140 h 140"/>
                <a:gd name="T4" fmla="*/ 0 w 71"/>
                <a:gd name="T5" fmla="*/ 0 h 140"/>
                <a:gd name="T6" fmla="*/ 71 w 71"/>
                <a:gd name="T7" fmla="*/ 0 h 140"/>
                <a:gd name="T8" fmla="*/ 71 w 71"/>
                <a:gd name="T9" fmla="*/ 140 h 140"/>
                <a:gd name="T10" fmla="*/ 36 w 71"/>
                <a:gd name="T11" fmla="*/ 140 h 1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1" h="140">
                  <a:moveTo>
                    <a:pt x="36" y="140"/>
                  </a:moveTo>
                  <a:lnTo>
                    <a:pt x="0" y="140"/>
                  </a:lnTo>
                  <a:lnTo>
                    <a:pt x="0" y="0"/>
                  </a:lnTo>
                  <a:lnTo>
                    <a:pt x="71" y="0"/>
                  </a:lnTo>
                  <a:lnTo>
                    <a:pt x="71" y="140"/>
                  </a:lnTo>
                  <a:lnTo>
                    <a:pt x="36" y="140"/>
                  </a:lnTo>
                </a:path>
              </a:pathLst>
            </a:custGeom>
            <a:noFill/>
            <a:ln w="11113">
              <a:solidFill>
                <a:srgbClr val="01010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21" name="Freeform 17"/>
            <p:cNvSpPr>
              <a:spLocks/>
            </p:cNvSpPr>
            <p:nvPr/>
          </p:nvSpPr>
          <p:spPr bwMode="auto">
            <a:xfrm>
              <a:off x="3267" y="2906"/>
              <a:ext cx="71" cy="140"/>
            </a:xfrm>
            <a:custGeom>
              <a:avLst/>
              <a:gdLst>
                <a:gd name="T0" fmla="*/ 36 w 71"/>
                <a:gd name="T1" fmla="*/ 140 h 140"/>
                <a:gd name="T2" fmla="*/ 0 w 71"/>
                <a:gd name="T3" fmla="*/ 140 h 140"/>
                <a:gd name="T4" fmla="*/ 0 w 71"/>
                <a:gd name="T5" fmla="*/ 0 h 140"/>
                <a:gd name="T6" fmla="*/ 71 w 71"/>
                <a:gd name="T7" fmla="*/ 0 h 140"/>
                <a:gd name="T8" fmla="*/ 71 w 71"/>
                <a:gd name="T9" fmla="*/ 140 h 140"/>
                <a:gd name="T10" fmla="*/ 36 w 71"/>
                <a:gd name="T11" fmla="*/ 140 h 1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1" h="140">
                  <a:moveTo>
                    <a:pt x="36" y="140"/>
                  </a:moveTo>
                  <a:lnTo>
                    <a:pt x="0" y="140"/>
                  </a:lnTo>
                  <a:lnTo>
                    <a:pt x="0" y="0"/>
                  </a:lnTo>
                  <a:lnTo>
                    <a:pt x="71" y="0"/>
                  </a:lnTo>
                  <a:lnTo>
                    <a:pt x="71" y="140"/>
                  </a:lnTo>
                  <a:lnTo>
                    <a:pt x="36" y="140"/>
                  </a:lnTo>
                  <a:close/>
                </a:path>
              </a:pathLst>
            </a:custGeom>
            <a:solidFill>
              <a:srgbClr val="FF0101"/>
            </a:solidFill>
            <a:ln w="0">
              <a:solidFill>
                <a:srgbClr val="FF0101"/>
              </a:solidFill>
              <a:prstDash val="solid"/>
              <a:round/>
              <a:headEnd/>
              <a:tailEnd/>
            </a:ln>
          </p:spPr>
          <p:txBody>
            <a:bodyPr/>
            <a:lstStyle/>
            <a:p>
              <a:endParaRPr lang="ru-RU"/>
            </a:p>
          </p:txBody>
        </p:sp>
        <p:sp>
          <p:nvSpPr>
            <p:cNvPr id="22" name="Freeform 18"/>
            <p:cNvSpPr>
              <a:spLocks/>
            </p:cNvSpPr>
            <p:nvPr/>
          </p:nvSpPr>
          <p:spPr bwMode="auto">
            <a:xfrm>
              <a:off x="3267" y="2906"/>
              <a:ext cx="71" cy="140"/>
            </a:xfrm>
            <a:custGeom>
              <a:avLst/>
              <a:gdLst>
                <a:gd name="T0" fmla="*/ 36 w 71"/>
                <a:gd name="T1" fmla="*/ 140 h 140"/>
                <a:gd name="T2" fmla="*/ 0 w 71"/>
                <a:gd name="T3" fmla="*/ 140 h 140"/>
                <a:gd name="T4" fmla="*/ 0 w 71"/>
                <a:gd name="T5" fmla="*/ 0 h 140"/>
                <a:gd name="T6" fmla="*/ 71 w 71"/>
                <a:gd name="T7" fmla="*/ 0 h 140"/>
                <a:gd name="T8" fmla="*/ 71 w 71"/>
                <a:gd name="T9" fmla="*/ 140 h 140"/>
                <a:gd name="T10" fmla="*/ 36 w 71"/>
                <a:gd name="T11" fmla="*/ 140 h 1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1" h="140">
                  <a:moveTo>
                    <a:pt x="36" y="140"/>
                  </a:moveTo>
                  <a:lnTo>
                    <a:pt x="0" y="140"/>
                  </a:lnTo>
                  <a:lnTo>
                    <a:pt x="0" y="0"/>
                  </a:lnTo>
                  <a:lnTo>
                    <a:pt x="71" y="0"/>
                  </a:lnTo>
                  <a:lnTo>
                    <a:pt x="71" y="140"/>
                  </a:lnTo>
                  <a:lnTo>
                    <a:pt x="36" y="140"/>
                  </a:lnTo>
                </a:path>
              </a:pathLst>
            </a:custGeom>
            <a:noFill/>
            <a:ln w="11113">
              <a:solidFill>
                <a:srgbClr val="01010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23" name="Freeform 19"/>
            <p:cNvSpPr>
              <a:spLocks/>
            </p:cNvSpPr>
            <p:nvPr/>
          </p:nvSpPr>
          <p:spPr bwMode="auto">
            <a:xfrm>
              <a:off x="1670" y="2160"/>
              <a:ext cx="94" cy="182"/>
            </a:xfrm>
            <a:custGeom>
              <a:avLst/>
              <a:gdLst>
                <a:gd name="T0" fmla="*/ 39 w 94"/>
                <a:gd name="T1" fmla="*/ 178 h 182"/>
                <a:gd name="T2" fmla="*/ 0 w 94"/>
                <a:gd name="T3" fmla="*/ 175 h 182"/>
                <a:gd name="T4" fmla="*/ 15 w 94"/>
                <a:gd name="T5" fmla="*/ 0 h 182"/>
                <a:gd name="T6" fmla="*/ 94 w 94"/>
                <a:gd name="T7" fmla="*/ 6 h 182"/>
                <a:gd name="T8" fmla="*/ 79 w 94"/>
                <a:gd name="T9" fmla="*/ 182 h 182"/>
                <a:gd name="T10" fmla="*/ 39 w 94"/>
                <a:gd name="T11" fmla="*/ 178 h 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4" h="182">
                  <a:moveTo>
                    <a:pt x="39" y="178"/>
                  </a:moveTo>
                  <a:lnTo>
                    <a:pt x="0" y="175"/>
                  </a:lnTo>
                  <a:lnTo>
                    <a:pt x="15" y="0"/>
                  </a:lnTo>
                  <a:lnTo>
                    <a:pt x="94" y="6"/>
                  </a:lnTo>
                  <a:lnTo>
                    <a:pt x="79" y="182"/>
                  </a:lnTo>
                  <a:lnTo>
                    <a:pt x="39" y="178"/>
                  </a:lnTo>
                  <a:close/>
                </a:path>
              </a:pathLst>
            </a:custGeom>
            <a:solidFill>
              <a:srgbClr val="99CCFF"/>
            </a:solidFill>
            <a:ln w="0">
              <a:solidFill>
                <a:srgbClr val="99CCFF"/>
              </a:solidFill>
              <a:prstDash val="solid"/>
              <a:round/>
              <a:headEnd/>
              <a:tailEnd/>
            </a:ln>
          </p:spPr>
          <p:txBody>
            <a:bodyPr/>
            <a:lstStyle/>
            <a:p>
              <a:endParaRPr lang="ru-RU"/>
            </a:p>
          </p:txBody>
        </p:sp>
        <p:sp>
          <p:nvSpPr>
            <p:cNvPr id="24" name="Freeform 20"/>
            <p:cNvSpPr>
              <a:spLocks/>
            </p:cNvSpPr>
            <p:nvPr/>
          </p:nvSpPr>
          <p:spPr bwMode="auto">
            <a:xfrm>
              <a:off x="1670" y="2160"/>
              <a:ext cx="94" cy="182"/>
            </a:xfrm>
            <a:custGeom>
              <a:avLst/>
              <a:gdLst>
                <a:gd name="T0" fmla="*/ 39 w 94"/>
                <a:gd name="T1" fmla="*/ 178 h 182"/>
                <a:gd name="T2" fmla="*/ 0 w 94"/>
                <a:gd name="T3" fmla="*/ 175 h 182"/>
                <a:gd name="T4" fmla="*/ 15 w 94"/>
                <a:gd name="T5" fmla="*/ 0 h 182"/>
                <a:gd name="T6" fmla="*/ 94 w 94"/>
                <a:gd name="T7" fmla="*/ 6 h 182"/>
                <a:gd name="T8" fmla="*/ 79 w 94"/>
                <a:gd name="T9" fmla="*/ 182 h 182"/>
                <a:gd name="T10" fmla="*/ 39 w 94"/>
                <a:gd name="T11" fmla="*/ 178 h 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4" h="182">
                  <a:moveTo>
                    <a:pt x="39" y="178"/>
                  </a:moveTo>
                  <a:lnTo>
                    <a:pt x="0" y="175"/>
                  </a:lnTo>
                  <a:lnTo>
                    <a:pt x="15" y="0"/>
                  </a:lnTo>
                  <a:lnTo>
                    <a:pt x="94" y="6"/>
                  </a:lnTo>
                  <a:lnTo>
                    <a:pt x="79" y="182"/>
                  </a:lnTo>
                  <a:lnTo>
                    <a:pt x="39" y="178"/>
                  </a:lnTo>
                </a:path>
              </a:pathLst>
            </a:custGeom>
            <a:noFill/>
            <a:ln w="11113">
              <a:solidFill>
                <a:srgbClr val="01010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25" name="Freeform 21"/>
            <p:cNvSpPr>
              <a:spLocks/>
            </p:cNvSpPr>
            <p:nvPr/>
          </p:nvSpPr>
          <p:spPr bwMode="auto">
            <a:xfrm>
              <a:off x="3955" y="2125"/>
              <a:ext cx="79" cy="52"/>
            </a:xfrm>
            <a:custGeom>
              <a:avLst/>
              <a:gdLst>
                <a:gd name="T0" fmla="*/ 22 w 79"/>
                <a:gd name="T1" fmla="*/ 45 h 52"/>
                <a:gd name="T2" fmla="*/ 22 w 79"/>
                <a:gd name="T3" fmla="*/ 37 h 52"/>
                <a:gd name="T4" fmla="*/ 22 w 79"/>
                <a:gd name="T5" fmla="*/ 30 h 52"/>
                <a:gd name="T6" fmla="*/ 20 w 79"/>
                <a:gd name="T7" fmla="*/ 23 h 52"/>
                <a:gd name="T8" fmla="*/ 16 w 79"/>
                <a:gd name="T9" fmla="*/ 16 h 52"/>
                <a:gd name="T10" fmla="*/ 11 w 79"/>
                <a:gd name="T11" fmla="*/ 11 h 52"/>
                <a:gd name="T12" fmla="*/ 6 w 79"/>
                <a:gd name="T13" fmla="*/ 6 h 52"/>
                <a:gd name="T14" fmla="*/ 0 w 79"/>
                <a:gd name="T15" fmla="*/ 3 h 52"/>
                <a:gd name="T16" fmla="*/ 79 w 79"/>
                <a:gd name="T17" fmla="*/ 0 h 52"/>
                <a:gd name="T18" fmla="*/ 20 w 79"/>
                <a:gd name="T19" fmla="*/ 52 h 52"/>
                <a:gd name="T20" fmla="*/ 22 w 79"/>
                <a:gd name="T21" fmla="*/ 45 h 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 h="52">
                  <a:moveTo>
                    <a:pt x="22" y="45"/>
                  </a:moveTo>
                  <a:lnTo>
                    <a:pt x="22" y="37"/>
                  </a:lnTo>
                  <a:lnTo>
                    <a:pt x="22" y="30"/>
                  </a:lnTo>
                  <a:lnTo>
                    <a:pt x="20" y="23"/>
                  </a:lnTo>
                  <a:lnTo>
                    <a:pt x="16" y="16"/>
                  </a:lnTo>
                  <a:lnTo>
                    <a:pt x="11" y="11"/>
                  </a:lnTo>
                  <a:lnTo>
                    <a:pt x="6" y="6"/>
                  </a:lnTo>
                  <a:lnTo>
                    <a:pt x="0" y="3"/>
                  </a:lnTo>
                  <a:lnTo>
                    <a:pt x="79" y="0"/>
                  </a:lnTo>
                  <a:lnTo>
                    <a:pt x="20" y="52"/>
                  </a:lnTo>
                  <a:lnTo>
                    <a:pt x="22" y="45"/>
                  </a:lnTo>
                  <a:close/>
                </a:path>
              </a:pathLst>
            </a:custGeom>
            <a:solidFill>
              <a:srgbClr val="010101"/>
            </a:solidFill>
            <a:ln w="0">
              <a:solidFill>
                <a:srgbClr val="010101"/>
              </a:solidFill>
              <a:prstDash val="solid"/>
              <a:round/>
              <a:headEnd/>
              <a:tailEnd/>
            </a:ln>
          </p:spPr>
          <p:txBody>
            <a:bodyPr/>
            <a:lstStyle/>
            <a:p>
              <a:endParaRPr lang="ru-RU"/>
            </a:p>
          </p:txBody>
        </p:sp>
        <p:sp>
          <p:nvSpPr>
            <p:cNvPr id="26" name="Freeform 22"/>
            <p:cNvSpPr>
              <a:spLocks/>
            </p:cNvSpPr>
            <p:nvPr/>
          </p:nvSpPr>
          <p:spPr bwMode="auto">
            <a:xfrm>
              <a:off x="3505" y="2144"/>
              <a:ext cx="475" cy="194"/>
            </a:xfrm>
            <a:custGeom>
              <a:avLst/>
              <a:gdLst>
                <a:gd name="T0" fmla="*/ 0 w 475"/>
                <a:gd name="T1" fmla="*/ 188 h 194"/>
                <a:gd name="T2" fmla="*/ 472 w 475"/>
                <a:gd name="T3" fmla="*/ 0 h 194"/>
                <a:gd name="T4" fmla="*/ 475 w 475"/>
                <a:gd name="T5" fmla="*/ 6 h 194"/>
                <a:gd name="T6" fmla="*/ 2 w 475"/>
                <a:gd name="T7" fmla="*/ 194 h 194"/>
                <a:gd name="T8" fmla="*/ 0 w 475"/>
                <a:gd name="T9" fmla="*/ 188 h 1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5" h="194">
                  <a:moveTo>
                    <a:pt x="0" y="188"/>
                  </a:moveTo>
                  <a:lnTo>
                    <a:pt x="472" y="0"/>
                  </a:lnTo>
                  <a:lnTo>
                    <a:pt x="475" y="6"/>
                  </a:lnTo>
                  <a:lnTo>
                    <a:pt x="2" y="194"/>
                  </a:lnTo>
                  <a:lnTo>
                    <a:pt x="0" y="188"/>
                  </a:lnTo>
                  <a:close/>
                </a:path>
              </a:pathLst>
            </a:custGeom>
            <a:solidFill>
              <a:srgbClr val="010101"/>
            </a:solidFill>
            <a:ln w="0">
              <a:solidFill>
                <a:srgbClr val="010101"/>
              </a:solidFill>
              <a:prstDash val="solid"/>
              <a:round/>
              <a:headEnd/>
              <a:tailEnd/>
            </a:ln>
          </p:spPr>
          <p:txBody>
            <a:bodyPr/>
            <a:lstStyle/>
            <a:p>
              <a:endParaRPr lang="ru-RU"/>
            </a:p>
          </p:txBody>
        </p:sp>
        <p:sp>
          <p:nvSpPr>
            <p:cNvPr id="27" name="Freeform 23"/>
            <p:cNvSpPr>
              <a:spLocks noEditPoints="1"/>
            </p:cNvSpPr>
            <p:nvPr/>
          </p:nvSpPr>
          <p:spPr bwMode="auto">
            <a:xfrm>
              <a:off x="3535" y="2195"/>
              <a:ext cx="72" cy="71"/>
            </a:xfrm>
            <a:custGeom>
              <a:avLst/>
              <a:gdLst>
                <a:gd name="T0" fmla="*/ 42 w 72"/>
                <a:gd name="T1" fmla="*/ 31 h 71"/>
                <a:gd name="T2" fmla="*/ 45 w 72"/>
                <a:gd name="T3" fmla="*/ 31 h 71"/>
                <a:gd name="T4" fmla="*/ 48 w 72"/>
                <a:gd name="T5" fmla="*/ 32 h 71"/>
                <a:gd name="T6" fmla="*/ 52 w 72"/>
                <a:gd name="T7" fmla="*/ 35 h 71"/>
                <a:gd name="T8" fmla="*/ 56 w 72"/>
                <a:gd name="T9" fmla="*/ 39 h 71"/>
                <a:gd name="T10" fmla="*/ 72 w 72"/>
                <a:gd name="T11" fmla="*/ 52 h 71"/>
                <a:gd name="T12" fmla="*/ 63 w 72"/>
                <a:gd name="T13" fmla="*/ 56 h 71"/>
                <a:gd name="T14" fmla="*/ 48 w 72"/>
                <a:gd name="T15" fmla="*/ 44 h 71"/>
                <a:gd name="T16" fmla="*/ 45 w 72"/>
                <a:gd name="T17" fmla="*/ 40 h 71"/>
                <a:gd name="T18" fmla="*/ 42 w 72"/>
                <a:gd name="T19" fmla="*/ 39 h 71"/>
                <a:gd name="T20" fmla="*/ 40 w 72"/>
                <a:gd name="T21" fmla="*/ 37 h 71"/>
                <a:gd name="T22" fmla="*/ 36 w 72"/>
                <a:gd name="T23" fmla="*/ 37 h 71"/>
                <a:gd name="T24" fmla="*/ 31 w 72"/>
                <a:gd name="T25" fmla="*/ 39 h 71"/>
                <a:gd name="T26" fmla="*/ 22 w 72"/>
                <a:gd name="T27" fmla="*/ 42 h 71"/>
                <a:gd name="T28" fmla="*/ 32 w 72"/>
                <a:gd name="T29" fmla="*/ 67 h 71"/>
                <a:gd name="T30" fmla="*/ 25 w 72"/>
                <a:gd name="T31" fmla="*/ 71 h 71"/>
                <a:gd name="T32" fmla="*/ 0 w 72"/>
                <a:gd name="T33" fmla="*/ 10 h 71"/>
                <a:gd name="T34" fmla="*/ 19 w 72"/>
                <a:gd name="T35" fmla="*/ 2 h 71"/>
                <a:gd name="T36" fmla="*/ 25 w 72"/>
                <a:gd name="T37" fmla="*/ 1 h 71"/>
                <a:gd name="T38" fmla="*/ 31 w 72"/>
                <a:gd name="T39" fmla="*/ 0 h 71"/>
                <a:gd name="T40" fmla="*/ 36 w 72"/>
                <a:gd name="T41" fmla="*/ 1 h 71"/>
                <a:gd name="T42" fmla="*/ 40 w 72"/>
                <a:gd name="T43" fmla="*/ 4 h 71"/>
                <a:gd name="T44" fmla="*/ 43 w 72"/>
                <a:gd name="T45" fmla="*/ 6 h 71"/>
                <a:gd name="T46" fmla="*/ 46 w 72"/>
                <a:gd name="T47" fmla="*/ 12 h 71"/>
                <a:gd name="T48" fmla="*/ 47 w 72"/>
                <a:gd name="T49" fmla="*/ 17 h 71"/>
                <a:gd name="T50" fmla="*/ 47 w 72"/>
                <a:gd name="T51" fmla="*/ 22 h 71"/>
                <a:gd name="T52" fmla="*/ 45 w 72"/>
                <a:gd name="T53" fmla="*/ 27 h 71"/>
                <a:gd name="T54" fmla="*/ 42 w 72"/>
                <a:gd name="T55" fmla="*/ 31 h 71"/>
                <a:gd name="T56" fmla="*/ 11 w 72"/>
                <a:gd name="T57" fmla="*/ 14 h 71"/>
                <a:gd name="T58" fmla="*/ 20 w 72"/>
                <a:gd name="T59" fmla="*/ 35 h 71"/>
                <a:gd name="T60" fmla="*/ 30 w 72"/>
                <a:gd name="T61" fmla="*/ 31 h 71"/>
                <a:gd name="T62" fmla="*/ 33 w 72"/>
                <a:gd name="T63" fmla="*/ 30 h 71"/>
                <a:gd name="T64" fmla="*/ 36 w 72"/>
                <a:gd name="T65" fmla="*/ 27 h 71"/>
                <a:gd name="T66" fmla="*/ 37 w 72"/>
                <a:gd name="T67" fmla="*/ 25 h 71"/>
                <a:gd name="T68" fmla="*/ 38 w 72"/>
                <a:gd name="T69" fmla="*/ 22 h 71"/>
                <a:gd name="T70" fmla="*/ 38 w 72"/>
                <a:gd name="T71" fmla="*/ 19 h 71"/>
                <a:gd name="T72" fmla="*/ 37 w 72"/>
                <a:gd name="T73" fmla="*/ 15 h 71"/>
                <a:gd name="T74" fmla="*/ 36 w 72"/>
                <a:gd name="T75" fmla="*/ 12 h 71"/>
                <a:gd name="T76" fmla="*/ 33 w 72"/>
                <a:gd name="T77" fmla="*/ 10 h 71"/>
                <a:gd name="T78" fmla="*/ 31 w 72"/>
                <a:gd name="T79" fmla="*/ 9 h 71"/>
                <a:gd name="T80" fmla="*/ 28 w 72"/>
                <a:gd name="T81" fmla="*/ 9 h 71"/>
                <a:gd name="T82" fmla="*/ 25 w 72"/>
                <a:gd name="T83" fmla="*/ 9 h 71"/>
                <a:gd name="T84" fmla="*/ 21 w 72"/>
                <a:gd name="T85" fmla="*/ 10 h 71"/>
                <a:gd name="T86" fmla="*/ 11 w 72"/>
                <a:gd name="T87" fmla="*/ 14 h 7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2" h="71">
                  <a:moveTo>
                    <a:pt x="42" y="31"/>
                  </a:moveTo>
                  <a:lnTo>
                    <a:pt x="45" y="31"/>
                  </a:lnTo>
                  <a:lnTo>
                    <a:pt x="48" y="32"/>
                  </a:lnTo>
                  <a:lnTo>
                    <a:pt x="52" y="35"/>
                  </a:lnTo>
                  <a:lnTo>
                    <a:pt x="56" y="39"/>
                  </a:lnTo>
                  <a:lnTo>
                    <a:pt x="72" y="52"/>
                  </a:lnTo>
                  <a:lnTo>
                    <a:pt x="63" y="56"/>
                  </a:lnTo>
                  <a:lnTo>
                    <a:pt x="48" y="44"/>
                  </a:lnTo>
                  <a:lnTo>
                    <a:pt x="45" y="40"/>
                  </a:lnTo>
                  <a:lnTo>
                    <a:pt x="42" y="39"/>
                  </a:lnTo>
                  <a:lnTo>
                    <a:pt x="40" y="37"/>
                  </a:lnTo>
                  <a:lnTo>
                    <a:pt x="36" y="37"/>
                  </a:lnTo>
                  <a:lnTo>
                    <a:pt x="31" y="39"/>
                  </a:lnTo>
                  <a:lnTo>
                    <a:pt x="22" y="42"/>
                  </a:lnTo>
                  <a:lnTo>
                    <a:pt x="32" y="67"/>
                  </a:lnTo>
                  <a:lnTo>
                    <a:pt x="25" y="71"/>
                  </a:lnTo>
                  <a:lnTo>
                    <a:pt x="0" y="10"/>
                  </a:lnTo>
                  <a:lnTo>
                    <a:pt x="19" y="2"/>
                  </a:lnTo>
                  <a:lnTo>
                    <a:pt x="25" y="1"/>
                  </a:lnTo>
                  <a:lnTo>
                    <a:pt x="31" y="0"/>
                  </a:lnTo>
                  <a:lnTo>
                    <a:pt x="36" y="1"/>
                  </a:lnTo>
                  <a:lnTo>
                    <a:pt x="40" y="4"/>
                  </a:lnTo>
                  <a:lnTo>
                    <a:pt x="43" y="6"/>
                  </a:lnTo>
                  <a:lnTo>
                    <a:pt x="46" y="12"/>
                  </a:lnTo>
                  <a:lnTo>
                    <a:pt x="47" y="17"/>
                  </a:lnTo>
                  <a:lnTo>
                    <a:pt x="47" y="22"/>
                  </a:lnTo>
                  <a:lnTo>
                    <a:pt x="45" y="27"/>
                  </a:lnTo>
                  <a:lnTo>
                    <a:pt x="42" y="31"/>
                  </a:lnTo>
                  <a:close/>
                  <a:moveTo>
                    <a:pt x="11" y="14"/>
                  </a:moveTo>
                  <a:lnTo>
                    <a:pt x="20" y="35"/>
                  </a:lnTo>
                  <a:lnTo>
                    <a:pt x="30" y="31"/>
                  </a:lnTo>
                  <a:lnTo>
                    <a:pt x="33" y="30"/>
                  </a:lnTo>
                  <a:lnTo>
                    <a:pt x="36" y="27"/>
                  </a:lnTo>
                  <a:lnTo>
                    <a:pt x="37" y="25"/>
                  </a:lnTo>
                  <a:lnTo>
                    <a:pt x="38" y="22"/>
                  </a:lnTo>
                  <a:lnTo>
                    <a:pt x="38" y="19"/>
                  </a:lnTo>
                  <a:lnTo>
                    <a:pt x="37" y="15"/>
                  </a:lnTo>
                  <a:lnTo>
                    <a:pt x="36" y="12"/>
                  </a:lnTo>
                  <a:lnTo>
                    <a:pt x="33" y="10"/>
                  </a:lnTo>
                  <a:lnTo>
                    <a:pt x="31" y="9"/>
                  </a:lnTo>
                  <a:lnTo>
                    <a:pt x="28" y="9"/>
                  </a:lnTo>
                  <a:lnTo>
                    <a:pt x="25" y="9"/>
                  </a:lnTo>
                  <a:lnTo>
                    <a:pt x="21" y="10"/>
                  </a:lnTo>
                  <a:lnTo>
                    <a:pt x="11" y="14"/>
                  </a:lnTo>
                  <a:close/>
                </a:path>
              </a:pathLst>
            </a:custGeom>
            <a:solidFill>
              <a:srgbClr val="010101"/>
            </a:solidFill>
            <a:ln w="0">
              <a:solidFill>
                <a:srgbClr val="010101"/>
              </a:solidFill>
              <a:prstDash val="solid"/>
              <a:round/>
              <a:headEnd/>
              <a:tailEnd/>
            </a:ln>
          </p:spPr>
          <p:txBody>
            <a:bodyPr/>
            <a:lstStyle/>
            <a:p>
              <a:endParaRPr lang="ru-RU"/>
            </a:p>
          </p:txBody>
        </p:sp>
        <p:sp>
          <p:nvSpPr>
            <p:cNvPr id="28" name="Freeform 24"/>
            <p:cNvSpPr>
              <a:spLocks/>
            </p:cNvSpPr>
            <p:nvPr/>
          </p:nvSpPr>
          <p:spPr bwMode="auto">
            <a:xfrm>
              <a:off x="3607" y="2187"/>
              <a:ext cx="53" cy="37"/>
            </a:xfrm>
            <a:custGeom>
              <a:avLst/>
              <a:gdLst>
                <a:gd name="T0" fmla="*/ 49 w 53"/>
                <a:gd name="T1" fmla="*/ 0 h 37"/>
                <a:gd name="T2" fmla="*/ 53 w 53"/>
                <a:gd name="T3" fmla="*/ 8 h 37"/>
                <a:gd name="T4" fmla="*/ 49 w 53"/>
                <a:gd name="T5" fmla="*/ 13 h 37"/>
                <a:gd name="T6" fmla="*/ 46 w 53"/>
                <a:gd name="T7" fmla="*/ 15 h 37"/>
                <a:gd name="T8" fmla="*/ 43 w 53"/>
                <a:gd name="T9" fmla="*/ 18 h 37"/>
                <a:gd name="T10" fmla="*/ 39 w 53"/>
                <a:gd name="T11" fmla="*/ 20 h 37"/>
                <a:gd name="T12" fmla="*/ 34 w 53"/>
                <a:gd name="T13" fmla="*/ 22 h 37"/>
                <a:gd name="T14" fmla="*/ 28 w 53"/>
                <a:gd name="T15" fmla="*/ 23 h 37"/>
                <a:gd name="T16" fmla="*/ 28 w 53"/>
                <a:gd name="T17" fmla="*/ 23 h 37"/>
                <a:gd name="T18" fmla="*/ 26 w 53"/>
                <a:gd name="T19" fmla="*/ 23 h 37"/>
                <a:gd name="T20" fmla="*/ 26 w 53"/>
                <a:gd name="T21" fmla="*/ 23 h 37"/>
                <a:gd name="T22" fmla="*/ 26 w 53"/>
                <a:gd name="T23" fmla="*/ 23 h 37"/>
                <a:gd name="T24" fmla="*/ 21 w 53"/>
                <a:gd name="T25" fmla="*/ 23 h 37"/>
                <a:gd name="T26" fmla="*/ 18 w 53"/>
                <a:gd name="T27" fmla="*/ 23 h 37"/>
                <a:gd name="T28" fmla="*/ 15 w 53"/>
                <a:gd name="T29" fmla="*/ 24 h 37"/>
                <a:gd name="T30" fmla="*/ 11 w 53"/>
                <a:gd name="T31" fmla="*/ 25 h 37"/>
                <a:gd name="T32" fmla="*/ 9 w 53"/>
                <a:gd name="T33" fmla="*/ 28 h 37"/>
                <a:gd name="T34" fmla="*/ 5 w 53"/>
                <a:gd name="T35" fmla="*/ 32 h 37"/>
                <a:gd name="T36" fmla="*/ 3 w 53"/>
                <a:gd name="T37" fmla="*/ 37 h 37"/>
                <a:gd name="T38" fmla="*/ 0 w 53"/>
                <a:gd name="T39" fmla="*/ 29 h 37"/>
                <a:gd name="T40" fmla="*/ 3 w 53"/>
                <a:gd name="T41" fmla="*/ 24 h 37"/>
                <a:gd name="T42" fmla="*/ 6 w 53"/>
                <a:gd name="T43" fmla="*/ 22 h 37"/>
                <a:gd name="T44" fmla="*/ 9 w 53"/>
                <a:gd name="T45" fmla="*/ 19 h 37"/>
                <a:gd name="T46" fmla="*/ 13 w 53"/>
                <a:gd name="T47" fmla="*/ 17 h 37"/>
                <a:gd name="T48" fmla="*/ 18 w 53"/>
                <a:gd name="T49" fmla="*/ 15 h 37"/>
                <a:gd name="T50" fmla="*/ 24 w 53"/>
                <a:gd name="T51" fmla="*/ 15 h 37"/>
                <a:gd name="T52" fmla="*/ 25 w 53"/>
                <a:gd name="T53" fmla="*/ 15 h 37"/>
                <a:gd name="T54" fmla="*/ 25 w 53"/>
                <a:gd name="T55" fmla="*/ 15 h 37"/>
                <a:gd name="T56" fmla="*/ 25 w 53"/>
                <a:gd name="T57" fmla="*/ 15 h 37"/>
                <a:gd name="T58" fmla="*/ 26 w 53"/>
                <a:gd name="T59" fmla="*/ 15 h 37"/>
                <a:gd name="T60" fmla="*/ 30 w 53"/>
                <a:gd name="T61" fmla="*/ 14 h 37"/>
                <a:gd name="T62" fmla="*/ 34 w 53"/>
                <a:gd name="T63" fmla="*/ 14 h 37"/>
                <a:gd name="T64" fmla="*/ 38 w 53"/>
                <a:gd name="T65" fmla="*/ 13 h 37"/>
                <a:gd name="T66" fmla="*/ 40 w 53"/>
                <a:gd name="T67" fmla="*/ 12 h 37"/>
                <a:gd name="T68" fmla="*/ 44 w 53"/>
                <a:gd name="T69" fmla="*/ 9 h 37"/>
                <a:gd name="T70" fmla="*/ 46 w 53"/>
                <a:gd name="T71" fmla="*/ 5 h 37"/>
                <a:gd name="T72" fmla="*/ 49 w 53"/>
                <a:gd name="T73" fmla="*/ 0 h 3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3" h="37">
                  <a:moveTo>
                    <a:pt x="49" y="0"/>
                  </a:moveTo>
                  <a:lnTo>
                    <a:pt x="53" y="8"/>
                  </a:lnTo>
                  <a:lnTo>
                    <a:pt x="49" y="13"/>
                  </a:lnTo>
                  <a:lnTo>
                    <a:pt x="46" y="15"/>
                  </a:lnTo>
                  <a:lnTo>
                    <a:pt x="43" y="18"/>
                  </a:lnTo>
                  <a:lnTo>
                    <a:pt x="39" y="20"/>
                  </a:lnTo>
                  <a:lnTo>
                    <a:pt x="34" y="22"/>
                  </a:lnTo>
                  <a:lnTo>
                    <a:pt x="28" y="23"/>
                  </a:lnTo>
                  <a:lnTo>
                    <a:pt x="26" y="23"/>
                  </a:lnTo>
                  <a:lnTo>
                    <a:pt x="21" y="23"/>
                  </a:lnTo>
                  <a:lnTo>
                    <a:pt x="18" y="23"/>
                  </a:lnTo>
                  <a:lnTo>
                    <a:pt x="15" y="24"/>
                  </a:lnTo>
                  <a:lnTo>
                    <a:pt x="11" y="25"/>
                  </a:lnTo>
                  <a:lnTo>
                    <a:pt x="9" y="28"/>
                  </a:lnTo>
                  <a:lnTo>
                    <a:pt x="5" y="32"/>
                  </a:lnTo>
                  <a:lnTo>
                    <a:pt x="3" y="37"/>
                  </a:lnTo>
                  <a:lnTo>
                    <a:pt x="0" y="29"/>
                  </a:lnTo>
                  <a:lnTo>
                    <a:pt x="3" y="24"/>
                  </a:lnTo>
                  <a:lnTo>
                    <a:pt x="6" y="22"/>
                  </a:lnTo>
                  <a:lnTo>
                    <a:pt x="9" y="19"/>
                  </a:lnTo>
                  <a:lnTo>
                    <a:pt x="13" y="17"/>
                  </a:lnTo>
                  <a:lnTo>
                    <a:pt x="18" y="15"/>
                  </a:lnTo>
                  <a:lnTo>
                    <a:pt x="24" y="15"/>
                  </a:lnTo>
                  <a:lnTo>
                    <a:pt x="25" y="15"/>
                  </a:lnTo>
                  <a:lnTo>
                    <a:pt x="26" y="15"/>
                  </a:lnTo>
                  <a:lnTo>
                    <a:pt x="30" y="14"/>
                  </a:lnTo>
                  <a:lnTo>
                    <a:pt x="34" y="14"/>
                  </a:lnTo>
                  <a:lnTo>
                    <a:pt x="38" y="13"/>
                  </a:lnTo>
                  <a:lnTo>
                    <a:pt x="40" y="12"/>
                  </a:lnTo>
                  <a:lnTo>
                    <a:pt x="44" y="9"/>
                  </a:lnTo>
                  <a:lnTo>
                    <a:pt x="46" y="5"/>
                  </a:lnTo>
                  <a:lnTo>
                    <a:pt x="49" y="0"/>
                  </a:lnTo>
                  <a:close/>
                </a:path>
              </a:pathLst>
            </a:custGeom>
            <a:solidFill>
              <a:srgbClr val="010101"/>
            </a:solidFill>
            <a:ln w="0">
              <a:solidFill>
                <a:srgbClr val="010101"/>
              </a:solidFill>
              <a:prstDash val="solid"/>
              <a:round/>
              <a:headEnd/>
              <a:tailEnd/>
            </a:ln>
          </p:spPr>
          <p:txBody>
            <a:bodyPr/>
            <a:lstStyle/>
            <a:p>
              <a:endParaRPr lang="ru-RU"/>
            </a:p>
          </p:txBody>
        </p:sp>
        <p:sp>
          <p:nvSpPr>
            <p:cNvPr id="29" name="Freeform 25"/>
            <p:cNvSpPr>
              <a:spLocks noEditPoints="1"/>
            </p:cNvSpPr>
            <p:nvPr/>
          </p:nvSpPr>
          <p:spPr bwMode="auto">
            <a:xfrm>
              <a:off x="3666" y="2144"/>
              <a:ext cx="51" cy="68"/>
            </a:xfrm>
            <a:custGeom>
              <a:avLst/>
              <a:gdLst>
                <a:gd name="T0" fmla="*/ 18 w 51"/>
                <a:gd name="T1" fmla="*/ 61 h 68"/>
                <a:gd name="T2" fmla="*/ 26 w 51"/>
                <a:gd name="T3" fmla="*/ 61 h 68"/>
                <a:gd name="T4" fmla="*/ 32 w 51"/>
                <a:gd name="T5" fmla="*/ 58 h 68"/>
                <a:gd name="T6" fmla="*/ 40 w 51"/>
                <a:gd name="T7" fmla="*/ 53 h 68"/>
                <a:gd name="T8" fmla="*/ 43 w 51"/>
                <a:gd name="T9" fmla="*/ 43 h 68"/>
                <a:gd name="T10" fmla="*/ 41 w 51"/>
                <a:gd name="T11" fmla="*/ 30 h 68"/>
                <a:gd name="T12" fmla="*/ 36 w 51"/>
                <a:gd name="T13" fmla="*/ 37 h 68"/>
                <a:gd name="T14" fmla="*/ 30 w 51"/>
                <a:gd name="T15" fmla="*/ 43 h 68"/>
                <a:gd name="T16" fmla="*/ 18 w 51"/>
                <a:gd name="T17" fmla="*/ 45 h 68"/>
                <a:gd name="T18" fmla="*/ 8 w 51"/>
                <a:gd name="T19" fmla="*/ 40 h 68"/>
                <a:gd name="T20" fmla="*/ 1 w 51"/>
                <a:gd name="T21" fmla="*/ 30 h 68"/>
                <a:gd name="T22" fmla="*/ 0 w 51"/>
                <a:gd name="T23" fmla="*/ 18 h 68"/>
                <a:gd name="T24" fmla="*/ 3 w 51"/>
                <a:gd name="T25" fmla="*/ 9 h 68"/>
                <a:gd name="T26" fmla="*/ 13 w 51"/>
                <a:gd name="T27" fmla="*/ 1 h 68"/>
                <a:gd name="T28" fmla="*/ 23 w 51"/>
                <a:gd name="T29" fmla="*/ 0 h 68"/>
                <a:gd name="T30" fmla="*/ 32 w 51"/>
                <a:gd name="T31" fmla="*/ 4 h 68"/>
                <a:gd name="T32" fmla="*/ 47 w 51"/>
                <a:gd name="T33" fmla="*/ 25 h 68"/>
                <a:gd name="T34" fmla="*/ 50 w 51"/>
                <a:gd name="T35" fmla="*/ 50 h 68"/>
                <a:gd name="T36" fmla="*/ 45 w 51"/>
                <a:gd name="T37" fmla="*/ 60 h 68"/>
                <a:gd name="T38" fmla="*/ 35 w 51"/>
                <a:gd name="T39" fmla="*/ 66 h 68"/>
                <a:gd name="T40" fmla="*/ 28 w 51"/>
                <a:gd name="T41" fmla="*/ 67 h 68"/>
                <a:gd name="T42" fmla="*/ 21 w 51"/>
                <a:gd name="T43" fmla="*/ 68 h 68"/>
                <a:gd name="T44" fmla="*/ 31 w 51"/>
                <a:gd name="T45" fmla="*/ 35 h 68"/>
                <a:gd name="T46" fmla="*/ 35 w 51"/>
                <a:gd name="T47" fmla="*/ 28 h 68"/>
                <a:gd name="T48" fmla="*/ 35 w 51"/>
                <a:gd name="T49" fmla="*/ 21 h 68"/>
                <a:gd name="T50" fmla="*/ 31 w 51"/>
                <a:gd name="T51" fmla="*/ 14 h 68"/>
                <a:gd name="T52" fmla="*/ 26 w 51"/>
                <a:gd name="T53" fmla="*/ 9 h 68"/>
                <a:gd name="T54" fmla="*/ 20 w 51"/>
                <a:gd name="T55" fmla="*/ 7 h 68"/>
                <a:gd name="T56" fmla="*/ 12 w 51"/>
                <a:gd name="T57" fmla="*/ 10 h 68"/>
                <a:gd name="T58" fmla="*/ 8 w 51"/>
                <a:gd name="T59" fmla="*/ 15 h 68"/>
                <a:gd name="T60" fmla="*/ 8 w 51"/>
                <a:gd name="T61" fmla="*/ 22 h 68"/>
                <a:gd name="T62" fmla="*/ 11 w 51"/>
                <a:gd name="T63" fmla="*/ 31 h 68"/>
                <a:gd name="T64" fmla="*/ 17 w 51"/>
                <a:gd name="T65" fmla="*/ 36 h 68"/>
                <a:gd name="T66" fmla="*/ 23 w 51"/>
                <a:gd name="T67" fmla="*/ 37 h 6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1" h="68">
                  <a:moveTo>
                    <a:pt x="21" y="68"/>
                  </a:moveTo>
                  <a:lnTo>
                    <a:pt x="18" y="61"/>
                  </a:lnTo>
                  <a:lnTo>
                    <a:pt x="22" y="61"/>
                  </a:lnTo>
                  <a:lnTo>
                    <a:pt x="26" y="61"/>
                  </a:lnTo>
                  <a:lnTo>
                    <a:pt x="28" y="60"/>
                  </a:lnTo>
                  <a:lnTo>
                    <a:pt x="32" y="58"/>
                  </a:lnTo>
                  <a:lnTo>
                    <a:pt x="37" y="56"/>
                  </a:lnTo>
                  <a:lnTo>
                    <a:pt x="40" y="53"/>
                  </a:lnTo>
                  <a:lnTo>
                    <a:pt x="42" y="48"/>
                  </a:lnTo>
                  <a:lnTo>
                    <a:pt x="43" y="43"/>
                  </a:lnTo>
                  <a:lnTo>
                    <a:pt x="42" y="37"/>
                  </a:lnTo>
                  <a:lnTo>
                    <a:pt x="41" y="30"/>
                  </a:lnTo>
                  <a:lnTo>
                    <a:pt x="38" y="35"/>
                  </a:lnTo>
                  <a:lnTo>
                    <a:pt x="36" y="37"/>
                  </a:lnTo>
                  <a:lnTo>
                    <a:pt x="33" y="41"/>
                  </a:lnTo>
                  <a:lnTo>
                    <a:pt x="30" y="43"/>
                  </a:lnTo>
                  <a:lnTo>
                    <a:pt x="23" y="45"/>
                  </a:lnTo>
                  <a:lnTo>
                    <a:pt x="18" y="45"/>
                  </a:lnTo>
                  <a:lnTo>
                    <a:pt x="12" y="43"/>
                  </a:lnTo>
                  <a:lnTo>
                    <a:pt x="8" y="40"/>
                  </a:lnTo>
                  <a:lnTo>
                    <a:pt x="5" y="36"/>
                  </a:lnTo>
                  <a:lnTo>
                    <a:pt x="1" y="30"/>
                  </a:lnTo>
                  <a:lnTo>
                    <a:pt x="0" y="25"/>
                  </a:lnTo>
                  <a:lnTo>
                    <a:pt x="0" y="18"/>
                  </a:lnTo>
                  <a:lnTo>
                    <a:pt x="1" y="14"/>
                  </a:lnTo>
                  <a:lnTo>
                    <a:pt x="3" y="9"/>
                  </a:lnTo>
                  <a:lnTo>
                    <a:pt x="7" y="5"/>
                  </a:lnTo>
                  <a:lnTo>
                    <a:pt x="13" y="1"/>
                  </a:lnTo>
                  <a:lnTo>
                    <a:pt x="18" y="0"/>
                  </a:lnTo>
                  <a:lnTo>
                    <a:pt x="23" y="0"/>
                  </a:lnTo>
                  <a:lnTo>
                    <a:pt x="28" y="1"/>
                  </a:lnTo>
                  <a:lnTo>
                    <a:pt x="32" y="4"/>
                  </a:lnTo>
                  <a:lnTo>
                    <a:pt x="41" y="11"/>
                  </a:lnTo>
                  <a:lnTo>
                    <a:pt x="47" y="25"/>
                  </a:lnTo>
                  <a:lnTo>
                    <a:pt x="51" y="37"/>
                  </a:lnTo>
                  <a:lnTo>
                    <a:pt x="50" y="50"/>
                  </a:lnTo>
                  <a:lnTo>
                    <a:pt x="48" y="55"/>
                  </a:lnTo>
                  <a:lnTo>
                    <a:pt x="45" y="60"/>
                  </a:lnTo>
                  <a:lnTo>
                    <a:pt x="41" y="63"/>
                  </a:lnTo>
                  <a:lnTo>
                    <a:pt x="35" y="66"/>
                  </a:lnTo>
                  <a:lnTo>
                    <a:pt x="32" y="67"/>
                  </a:lnTo>
                  <a:lnTo>
                    <a:pt x="28" y="67"/>
                  </a:lnTo>
                  <a:lnTo>
                    <a:pt x="25" y="68"/>
                  </a:lnTo>
                  <a:lnTo>
                    <a:pt x="21" y="68"/>
                  </a:lnTo>
                  <a:close/>
                  <a:moveTo>
                    <a:pt x="27" y="36"/>
                  </a:moveTo>
                  <a:lnTo>
                    <a:pt x="31" y="35"/>
                  </a:lnTo>
                  <a:lnTo>
                    <a:pt x="33" y="32"/>
                  </a:lnTo>
                  <a:lnTo>
                    <a:pt x="35" y="28"/>
                  </a:lnTo>
                  <a:lnTo>
                    <a:pt x="35" y="25"/>
                  </a:lnTo>
                  <a:lnTo>
                    <a:pt x="35" y="21"/>
                  </a:lnTo>
                  <a:lnTo>
                    <a:pt x="33" y="17"/>
                  </a:lnTo>
                  <a:lnTo>
                    <a:pt x="31" y="14"/>
                  </a:lnTo>
                  <a:lnTo>
                    <a:pt x="28" y="10"/>
                  </a:lnTo>
                  <a:lnTo>
                    <a:pt x="26" y="9"/>
                  </a:lnTo>
                  <a:lnTo>
                    <a:pt x="22" y="7"/>
                  </a:lnTo>
                  <a:lnTo>
                    <a:pt x="20" y="7"/>
                  </a:lnTo>
                  <a:lnTo>
                    <a:pt x="16" y="9"/>
                  </a:lnTo>
                  <a:lnTo>
                    <a:pt x="12" y="10"/>
                  </a:lnTo>
                  <a:lnTo>
                    <a:pt x="10" y="12"/>
                  </a:lnTo>
                  <a:lnTo>
                    <a:pt x="8" y="15"/>
                  </a:lnTo>
                  <a:lnTo>
                    <a:pt x="8" y="18"/>
                  </a:lnTo>
                  <a:lnTo>
                    <a:pt x="8" y="22"/>
                  </a:lnTo>
                  <a:lnTo>
                    <a:pt x="10" y="27"/>
                  </a:lnTo>
                  <a:lnTo>
                    <a:pt x="11" y="31"/>
                  </a:lnTo>
                  <a:lnTo>
                    <a:pt x="13" y="33"/>
                  </a:lnTo>
                  <a:lnTo>
                    <a:pt x="17" y="36"/>
                  </a:lnTo>
                  <a:lnTo>
                    <a:pt x="20" y="37"/>
                  </a:lnTo>
                  <a:lnTo>
                    <a:pt x="23" y="37"/>
                  </a:lnTo>
                  <a:lnTo>
                    <a:pt x="27" y="36"/>
                  </a:lnTo>
                  <a:close/>
                </a:path>
              </a:pathLst>
            </a:custGeom>
            <a:solidFill>
              <a:srgbClr val="010101"/>
            </a:solidFill>
            <a:ln w="0">
              <a:solidFill>
                <a:srgbClr val="010101"/>
              </a:solidFill>
              <a:prstDash val="solid"/>
              <a:round/>
              <a:headEnd/>
              <a:tailEnd/>
            </a:ln>
          </p:spPr>
          <p:txBody>
            <a:bodyPr/>
            <a:lstStyle/>
            <a:p>
              <a:endParaRPr lang="ru-RU"/>
            </a:p>
          </p:txBody>
        </p:sp>
        <p:sp>
          <p:nvSpPr>
            <p:cNvPr id="30" name="Freeform 26"/>
            <p:cNvSpPr>
              <a:spLocks noEditPoints="1"/>
            </p:cNvSpPr>
            <p:nvPr/>
          </p:nvSpPr>
          <p:spPr bwMode="auto">
            <a:xfrm>
              <a:off x="3721" y="2121"/>
              <a:ext cx="49" cy="68"/>
            </a:xfrm>
            <a:custGeom>
              <a:avLst/>
              <a:gdLst>
                <a:gd name="T0" fmla="*/ 15 w 49"/>
                <a:gd name="T1" fmla="*/ 9 h 68"/>
                <a:gd name="T2" fmla="*/ 11 w 49"/>
                <a:gd name="T3" fmla="*/ 12 h 68"/>
                <a:gd name="T4" fmla="*/ 8 w 49"/>
                <a:gd name="T5" fmla="*/ 15 h 68"/>
                <a:gd name="T6" fmla="*/ 7 w 49"/>
                <a:gd name="T7" fmla="*/ 19 h 68"/>
                <a:gd name="T8" fmla="*/ 8 w 49"/>
                <a:gd name="T9" fmla="*/ 28 h 68"/>
                <a:gd name="T10" fmla="*/ 12 w 49"/>
                <a:gd name="T11" fmla="*/ 39 h 68"/>
                <a:gd name="T12" fmla="*/ 16 w 49"/>
                <a:gd name="T13" fmla="*/ 46 h 68"/>
                <a:gd name="T14" fmla="*/ 18 w 49"/>
                <a:gd name="T15" fmla="*/ 53 h 68"/>
                <a:gd name="T16" fmla="*/ 22 w 49"/>
                <a:gd name="T17" fmla="*/ 56 h 68"/>
                <a:gd name="T18" fmla="*/ 27 w 49"/>
                <a:gd name="T19" fmla="*/ 59 h 68"/>
                <a:gd name="T20" fmla="*/ 31 w 49"/>
                <a:gd name="T21" fmla="*/ 60 h 68"/>
                <a:gd name="T22" fmla="*/ 35 w 49"/>
                <a:gd name="T23" fmla="*/ 59 h 68"/>
                <a:gd name="T24" fmla="*/ 38 w 49"/>
                <a:gd name="T25" fmla="*/ 56 h 68"/>
                <a:gd name="T26" fmla="*/ 41 w 49"/>
                <a:gd name="T27" fmla="*/ 54 h 68"/>
                <a:gd name="T28" fmla="*/ 42 w 49"/>
                <a:gd name="T29" fmla="*/ 49 h 68"/>
                <a:gd name="T30" fmla="*/ 41 w 49"/>
                <a:gd name="T31" fmla="*/ 40 h 68"/>
                <a:gd name="T32" fmla="*/ 37 w 49"/>
                <a:gd name="T33" fmla="*/ 29 h 68"/>
                <a:gd name="T34" fmla="*/ 33 w 49"/>
                <a:gd name="T35" fmla="*/ 22 h 68"/>
                <a:gd name="T36" fmla="*/ 31 w 49"/>
                <a:gd name="T37" fmla="*/ 15 h 68"/>
                <a:gd name="T38" fmla="*/ 27 w 49"/>
                <a:gd name="T39" fmla="*/ 12 h 68"/>
                <a:gd name="T40" fmla="*/ 22 w 49"/>
                <a:gd name="T41" fmla="*/ 9 h 68"/>
                <a:gd name="T42" fmla="*/ 18 w 49"/>
                <a:gd name="T43" fmla="*/ 8 h 68"/>
                <a:gd name="T44" fmla="*/ 15 w 49"/>
                <a:gd name="T45" fmla="*/ 9 h 68"/>
                <a:gd name="T46" fmla="*/ 12 w 49"/>
                <a:gd name="T47" fmla="*/ 3 h 68"/>
                <a:gd name="T48" fmla="*/ 17 w 49"/>
                <a:gd name="T49" fmla="*/ 2 h 68"/>
                <a:gd name="T50" fmla="*/ 22 w 49"/>
                <a:gd name="T51" fmla="*/ 0 h 68"/>
                <a:gd name="T52" fmla="*/ 26 w 49"/>
                <a:gd name="T53" fmla="*/ 2 h 68"/>
                <a:gd name="T54" fmla="*/ 31 w 49"/>
                <a:gd name="T55" fmla="*/ 4 h 68"/>
                <a:gd name="T56" fmla="*/ 38 w 49"/>
                <a:gd name="T57" fmla="*/ 13 h 68"/>
                <a:gd name="T58" fmla="*/ 46 w 49"/>
                <a:gd name="T59" fmla="*/ 25 h 68"/>
                <a:gd name="T60" fmla="*/ 49 w 49"/>
                <a:gd name="T61" fmla="*/ 40 h 68"/>
                <a:gd name="T62" fmla="*/ 49 w 49"/>
                <a:gd name="T63" fmla="*/ 51 h 68"/>
                <a:gd name="T64" fmla="*/ 48 w 49"/>
                <a:gd name="T65" fmla="*/ 56 h 68"/>
                <a:gd name="T66" fmla="*/ 46 w 49"/>
                <a:gd name="T67" fmla="*/ 60 h 68"/>
                <a:gd name="T68" fmla="*/ 42 w 49"/>
                <a:gd name="T69" fmla="*/ 63 h 68"/>
                <a:gd name="T70" fmla="*/ 37 w 49"/>
                <a:gd name="T71" fmla="*/ 65 h 68"/>
                <a:gd name="T72" fmla="*/ 32 w 49"/>
                <a:gd name="T73" fmla="*/ 66 h 68"/>
                <a:gd name="T74" fmla="*/ 27 w 49"/>
                <a:gd name="T75" fmla="*/ 68 h 68"/>
                <a:gd name="T76" fmla="*/ 23 w 49"/>
                <a:gd name="T77" fmla="*/ 66 h 68"/>
                <a:gd name="T78" fmla="*/ 18 w 49"/>
                <a:gd name="T79" fmla="*/ 64 h 68"/>
                <a:gd name="T80" fmla="*/ 11 w 49"/>
                <a:gd name="T81" fmla="*/ 55 h 68"/>
                <a:gd name="T82" fmla="*/ 3 w 49"/>
                <a:gd name="T83" fmla="*/ 43 h 68"/>
                <a:gd name="T84" fmla="*/ 0 w 49"/>
                <a:gd name="T85" fmla="*/ 29 h 68"/>
                <a:gd name="T86" fmla="*/ 0 w 49"/>
                <a:gd name="T87" fmla="*/ 17 h 68"/>
                <a:gd name="T88" fmla="*/ 1 w 49"/>
                <a:gd name="T89" fmla="*/ 13 h 68"/>
                <a:gd name="T90" fmla="*/ 3 w 49"/>
                <a:gd name="T91" fmla="*/ 8 h 68"/>
                <a:gd name="T92" fmla="*/ 7 w 49"/>
                <a:gd name="T93" fmla="*/ 5 h 68"/>
                <a:gd name="T94" fmla="*/ 12 w 49"/>
                <a:gd name="T95" fmla="*/ 3 h 6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49" h="68">
                  <a:moveTo>
                    <a:pt x="15" y="9"/>
                  </a:moveTo>
                  <a:lnTo>
                    <a:pt x="11" y="12"/>
                  </a:lnTo>
                  <a:lnTo>
                    <a:pt x="8" y="15"/>
                  </a:lnTo>
                  <a:lnTo>
                    <a:pt x="7" y="19"/>
                  </a:lnTo>
                  <a:lnTo>
                    <a:pt x="8" y="28"/>
                  </a:lnTo>
                  <a:lnTo>
                    <a:pt x="12" y="39"/>
                  </a:lnTo>
                  <a:lnTo>
                    <a:pt x="16" y="46"/>
                  </a:lnTo>
                  <a:lnTo>
                    <a:pt x="18" y="53"/>
                  </a:lnTo>
                  <a:lnTo>
                    <a:pt x="22" y="56"/>
                  </a:lnTo>
                  <a:lnTo>
                    <a:pt x="27" y="59"/>
                  </a:lnTo>
                  <a:lnTo>
                    <a:pt x="31" y="60"/>
                  </a:lnTo>
                  <a:lnTo>
                    <a:pt x="35" y="59"/>
                  </a:lnTo>
                  <a:lnTo>
                    <a:pt x="38" y="56"/>
                  </a:lnTo>
                  <a:lnTo>
                    <a:pt x="41" y="54"/>
                  </a:lnTo>
                  <a:lnTo>
                    <a:pt x="42" y="49"/>
                  </a:lnTo>
                  <a:lnTo>
                    <a:pt x="41" y="40"/>
                  </a:lnTo>
                  <a:lnTo>
                    <a:pt x="37" y="29"/>
                  </a:lnTo>
                  <a:lnTo>
                    <a:pt x="33" y="22"/>
                  </a:lnTo>
                  <a:lnTo>
                    <a:pt x="31" y="15"/>
                  </a:lnTo>
                  <a:lnTo>
                    <a:pt x="27" y="12"/>
                  </a:lnTo>
                  <a:lnTo>
                    <a:pt x="22" y="9"/>
                  </a:lnTo>
                  <a:lnTo>
                    <a:pt x="18" y="8"/>
                  </a:lnTo>
                  <a:lnTo>
                    <a:pt x="15" y="9"/>
                  </a:lnTo>
                  <a:close/>
                  <a:moveTo>
                    <a:pt x="12" y="3"/>
                  </a:moveTo>
                  <a:lnTo>
                    <a:pt x="17" y="2"/>
                  </a:lnTo>
                  <a:lnTo>
                    <a:pt x="22" y="0"/>
                  </a:lnTo>
                  <a:lnTo>
                    <a:pt x="26" y="2"/>
                  </a:lnTo>
                  <a:lnTo>
                    <a:pt x="31" y="4"/>
                  </a:lnTo>
                  <a:lnTo>
                    <a:pt x="38" y="13"/>
                  </a:lnTo>
                  <a:lnTo>
                    <a:pt x="46" y="25"/>
                  </a:lnTo>
                  <a:lnTo>
                    <a:pt x="49" y="40"/>
                  </a:lnTo>
                  <a:lnTo>
                    <a:pt x="49" y="51"/>
                  </a:lnTo>
                  <a:lnTo>
                    <a:pt x="48" y="56"/>
                  </a:lnTo>
                  <a:lnTo>
                    <a:pt x="46" y="60"/>
                  </a:lnTo>
                  <a:lnTo>
                    <a:pt x="42" y="63"/>
                  </a:lnTo>
                  <a:lnTo>
                    <a:pt x="37" y="65"/>
                  </a:lnTo>
                  <a:lnTo>
                    <a:pt x="32" y="66"/>
                  </a:lnTo>
                  <a:lnTo>
                    <a:pt x="27" y="68"/>
                  </a:lnTo>
                  <a:lnTo>
                    <a:pt x="23" y="66"/>
                  </a:lnTo>
                  <a:lnTo>
                    <a:pt x="18" y="64"/>
                  </a:lnTo>
                  <a:lnTo>
                    <a:pt x="11" y="55"/>
                  </a:lnTo>
                  <a:lnTo>
                    <a:pt x="3" y="43"/>
                  </a:lnTo>
                  <a:lnTo>
                    <a:pt x="0" y="29"/>
                  </a:lnTo>
                  <a:lnTo>
                    <a:pt x="0" y="17"/>
                  </a:lnTo>
                  <a:lnTo>
                    <a:pt x="1" y="13"/>
                  </a:lnTo>
                  <a:lnTo>
                    <a:pt x="3" y="8"/>
                  </a:lnTo>
                  <a:lnTo>
                    <a:pt x="7" y="5"/>
                  </a:lnTo>
                  <a:lnTo>
                    <a:pt x="12" y="3"/>
                  </a:lnTo>
                  <a:close/>
                </a:path>
              </a:pathLst>
            </a:custGeom>
            <a:solidFill>
              <a:srgbClr val="010101"/>
            </a:solidFill>
            <a:ln w="0">
              <a:solidFill>
                <a:srgbClr val="010101"/>
              </a:solidFill>
              <a:prstDash val="solid"/>
              <a:round/>
              <a:headEnd/>
              <a:tailEnd/>
            </a:ln>
          </p:spPr>
          <p:txBody>
            <a:bodyPr/>
            <a:lstStyle/>
            <a:p>
              <a:endParaRPr lang="ru-RU"/>
            </a:p>
          </p:txBody>
        </p:sp>
        <p:sp>
          <p:nvSpPr>
            <p:cNvPr id="31" name="Freeform 27"/>
            <p:cNvSpPr>
              <a:spLocks/>
            </p:cNvSpPr>
            <p:nvPr/>
          </p:nvSpPr>
          <p:spPr bwMode="auto">
            <a:xfrm>
              <a:off x="3799" y="2091"/>
              <a:ext cx="85" cy="70"/>
            </a:xfrm>
            <a:custGeom>
              <a:avLst/>
              <a:gdLst>
                <a:gd name="T0" fmla="*/ 40 w 85"/>
                <a:gd name="T1" fmla="*/ 19 h 70"/>
                <a:gd name="T2" fmla="*/ 40 w 85"/>
                <a:gd name="T3" fmla="*/ 14 h 70"/>
                <a:gd name="T4" fmla="*/ 41 w 85"/>
                <a:gd name="T5" fmla="*/ 12 h 70"/>
                <a:gd name="T6" fmla="*/ 44 w 85"/>
                <a:gd name="T7" fmla="*/ 8 h 70"/>
                <a:gd name="T8" fmla="*/ 48 w 85"/>
                <a:gd name="T9" fmla="*/ 5 h 70"/>
                <a:gd name="T10" fmla="*/ 51 w 85"/>
                <a:gd name="T11" fmla="*/ 2 h 70"/>
                <a:gd name="T12" fmla="*/ 56 w 85"/>
                <a:gd name="T13" fmla="*/ 0 h 70"/>
                <a:gd name="T14" fmla="*/ 61 w 85"/>
                <a:gd name="T15" fmla="*/ 2 h 70"/>
                <a:gd name="T16" fmla="*/ 65 w 85"/>
                <a:gd name="T17" fmla="*/ 3 h 70"/>
                <a:gd name="T18" fmla="*/ 69 w 85"/>
                <a:gd name="T19" fmla="*/ 5 h 70"/>
                <a:gd name="T20" fmla="*/ 71 w 85"/>
                <a:gd name="T21" fmla="*/ 10 h 70"/>
                <a:gd name="T22" fmla="*/ 75 w 85"/>
                <a:gd name="T23" fmla="*/ 15 h 70"/>
                <a:gd name="T24" fmla="*/ 85 w 85"/>
                <a:gd name="T25" fmla="*/ 43 h 70"/>
                <a:gd name="T26" fmla="*/ 77 w 85"/>
                <a:gd name="T27" fmla="*/ 47 h 70"/>
                <a:gd name="T28" fmla="*/ 67 w 85"/>
                <a:gd name="T29" fmla="*/ 19 h 70"/>
                <a:gd name="T30" fmla="*/ 65 w 85"/>
                <a:gd name="T31" fmla="*/ 15 h 70"/>
                <a:gd name="T32" fmla="*/ 62 w 85"/>
                <a:gd name="T33" fmla="*/ 12 h 70"/>
                <a:gd name="T34" fmla="*/ 61 w 85"/>
                <a:gd name="T35" fmla="*/ 10 h 70"/>
                <a:gd name="T36" fmla="*/ 59 w 85"/>
                <a:gd name="T37" fmla="*/ 9 h 70"/>
                <a:gd name="T38" fmla="*/ 55 w 85"/>
                <a:gd name="T39" fmla="*/ 9 h 70"/>
                <a:gd name="T40" fmla="*/ 53 w 85"/>
                <a:gd name="T41" fmla="*/ 9 h 70"/>
                <a:gd name="T42" fmla="*/ 49 w 85"/>
                <a:gd name="T43" fmla="*/ 12 h 70"/>
                <a:gd name="T44" fmla="*/ 46 w 85"/>
                <a:gd name="T45" fmla="*/ 14 h 70"/>
                <a:gd name="T46" fmla="*/ 45 w 85"/>
                <a:gd name="T47" fmla="*/ 17 h 70"/>
                <a:gd name="T48" fmla="*/ 44 w 85"/>
                <a:gd name="T49" fmla="*/ 20 h 70"/>
                <a:gd name="T50" fmla="*/ 44 w 85"/>
                <a:gd name="T51" fmla="*/ 25 h 70"/>
                <a:gd name="T52" fmla="*/ 45 w 85"/>
                <a:gd name="T53" fmla="*/ 29 h 70"/>
                <a:gd name="T54" fmla="*/ 56 w 85"/>
                <a:gd name="T55" fmla="*/ 55 h 70"/>
                <a:gd name="T56" fmla="*/ 49 w 85"/>
                <a:gd name="T57" fmla="*/ 58 h 70"/>
                <a:gd name="T58" fmla="*/ 38 w 85"/>
                <a:gd name="T59" fmla="*/ 30 h 70"/>
                <a:gd name="T60" fmla="*/ 35 w 85"/>
                <a:gd name="T61" fmla="*/ 27 h 70"/>
                <a:gd name="T62" fmla="*/ 34 w 85"/>
                <a:gd name="T63" fmla="*/ 24 h 70"/>
                <a:gd name="T64" fmla="*/ 31 w 85"/>
                <a:gd name="T65" fmla="*/ 22 h 70"/>
                <a:gd name="T66" fmla="*/ 29 w 85"/>
                <a:gd name="T67" fmla="*/ 20 h 70"/>
                <a:gd name="T68" fmla="*/ 26 w 85"/>
                <a:gd name="T69" fmla="*/ 20 h 70"/>
                <a:gd name="T70" fmla="*/ 23 w 85"/>
                <a:gd name="T71" fmla="*/ 22 h 70"/>
                <a:gd name="T72" fmla="*/ 19 w 85"/>
                <a:gd name="T73" fmla="*/ 24 h 70"/>
                <a:gd name="T74" fmla="*/ 16 w 85"/>
                <a:gd name="T75" fmla="*/ 27 h 70"/>
                <a:gd name="T76" fmla="*/ 15 w 85"/>
                <a:gd name="T77" fmla="*/ 29 h 70"/>
                <a:gd name="T78" fmla="*/ 15 w 85"/>
                <a:gd name="T79" fmla="*/ 33 h 70"/>
                <a:gd name="T80" fmla="*/ 15 w 85"/>
                <a:gd name="T81" fmla="*/ 37 h 70"/>
                <a:gd name="T82" fmla="*/ 16 w 85"/>
                <a:gd name="T83" fmla="*/ 42 h 70"/>
                <a:gd name="T84" fmla="*/ 26 w 85"/>
                <a:gd name="T85" fmla="*/ 67 h 70"/>
                <a:gd name="T86" fmla="*/ 19 w 85"/>
                <a:gd name="T87" fmla="*/ 70 h 70"/>
                <a:gd name="T88" fmla="*/ 0 w 85"/>
                <a:gd name="T89" fmla="*/ 24 h 70"/>
                <a:gd name="T90" fmla="*/ 8 w 85"/>
                <a:gd name="T91" fmla="*/ 22 h 70"/>
                <a:gd name="T92" fmla="*/ 11 w 85"/>
                <a:gd name="T93" fmla="*/ 28 h 70"/>
                <a:gd name="T94" fmla="*/ 13 w 85"/>
                <a:gd name="T95" fmla="*/ 24 h 70"/>
                <a:gd name="T96" fmla="*/ 15 w 85"/>
                <a:gd name="T97" fmla="*/ 19 h 70"/>
                <a:gd name="T98" fmla="*/ 18 w 85"/>
                <a:gd name="T99" fmla="*/ 17 h 70"/>
                <a:gd name="T100" fmla="*/ 23 w 85"/>
                <a:gd name="T101" fmla="*/ 14 h 70"/>
                <a:gd name="T102" fmla="*/ 28 w 85"/>
                <a:gd name="T103" fmla="*/ 13 h 70"/>
                <a:gd name="T104" fmla="*/ 31 w 85"/>
                <a:gd name="T105" fmla="*/ 13 h 70"/>
                <a:gd name="T106" fmla="*/ 36 w 85"/>
                <a:gd name="T107" fmla="*/ 15 h 70"/>
                <a:gd name="T108" fmla="*/ 40 w 85"/>
                <a:gd name="T109" fmla="*/ 19 h 7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5" h="70">
                  <a:moveTo>
                    <a:pt x="40" y="19"/>
                  </a:moveTo>
                  <a:lnTo>
                    <a:pt x="40" y="14"/>
                  </a:lnTo>
                  <a:lnTo>
                    <a:pt x="41" y="12"/>
                  </a:lnTo>
                  <a:lnTo>
                    <a:pt x="44" y="8"/>
                  </a:lnTo>
                  <a:lnTo>
                    <a:pt x="48" y="5"/>
                  </a:lnTo>
                  <a:lnTo>
                    <a:pt x="51" y="2"/>
                  </a:lnTo>
                  <a:lnTo>
                    <a:pt x="56" y="0"/>
                  </a:lnTo>
                  <a:lnTo>
                    <a:pt x="61" y="2"/>
                  </a:lnTo>
                  <a:lnTo>
                    <a:pt x="65" y="3"/>
                  </a:lnTo>
                  <a:lnTo>
                    <a:pt x="69" y="5"/>
                  </a:lnTo>
                  <a:lnTo>
                    <a:pt x="71" y="10"/>
                  </a:lnTo>
                  <a:lnTo>
                    <a:pt x="75" y="15"/>
                  </a:lnTo>
                  <a:lnTo>
                    <a:pt x="85" y="43"/>
                  </a:lnTo>
                  <a:lnTo>
                    <a:pt x="77" y="47"/>
                  </a:lnTo>
                  <a:lnTo>
                    <a:pt x="67" y="19"/>
                  </a:lnTo>
                  <a:lnTo>
                    <a:pt x="65" y="15"/>
                  </a:lnTo>
                  <a:lnTo>
                    <a:pt x="62" y="12"/>
                  </a:lnTo>
                  <a:lnTo>
                    <a:pt x="61" y="10"/>
                  </a:lnTo>
                  <a:lnTo>
                    <a:pt x="59" y="9"/>
                  </a:lnTo>
                  <a:lnTo>
                    <a:pt x="55" y="9"/>
                  </a:lnTo>
                  <a:lnTo>
                    <a:pt x="53" y="9"/>
                  </a:lnTo>
                  <a:lnTo>
                    <a:pt x="49" y="12"/>
                  </a:lnTo>
                  <a:lnTo>
                    <a:pt x="46" y="14"/>
                  </a:lnTo>
                  <a:lnTo>
                    <a:pt x="45" y="17"/>
                  </a:lnTo>
                  <a:lnTo>
                    <a:pt x="44" y="20"/>
                  </a:lnTo>
                  <a:lnTo>
                    <a:pt x="44" y="25"/>
                  </a:lnTo>
                  <a:lnTo>
                    <a:pt x="45" y="29"/>
                  </a:lnTo>
                  <a:lnTo>
                    <a:pt x="56" y="55"/>
                  </a:lnTo>
                  <a:lnTo>
                    <a:pt x="49" y="58"/>
                  </a:lnTo>
                  <a:lnTo>
                    <a:pt x="38" y="30"/>
                  </a:lnTo>
                  <a:lnTo>
                    <a:pt x="35" y="27"/>
                  </a:lnTo>
                  <a:lnTo>
                    <a:pt x="34" y="24"/>
                  </a:lnTo>
                  <a:lnTo>
                    <a:pt x="31" y="22"/>
                  </a:lnTo>
                  <a:lnTo>
                    <a:pt x="29" y="20"/>
                  </a:lnTo>
                  <a:lnTo>
                    <a:pt x="26" y="20"/>
                  </a:lnTo>
                  <a:lnTo>
                    <a:pt x="23" y="22"/>
                  </a:lnTo>
                  <a:lnTo>
                    <a:pt x="19" y="24"/>
                  </a:lnTo>
                  <a:lnTo>
                    <a:pt x="16" y="27"/>
                  </a:lnTo>
                  <a:lnTo>
                    <a:pt x="15" y="29"/>
                  </a:lnTo>
                  <a:lnTo>
                    <a:pt x="15" y="33"/>
                  </a:lnTo>
                  <a:lnTo>
                    <a:pt x="15" y="37"/>
                  </a:lnTo>
                  <a:lnTo>
                    <a:pt x="16" y="42"/>
                  </a:lnTo>
                  <a:lnTo>
                    <a:pt x="26" y="67"/>
                  </a:lnTo>
                  <a:lnTo>
                    <a:pt x="19" y="70"/>
                  </a:lnTo>
                  <a:lnTo>
                    <a:pt x="0" y="24"/>
                  </a:lnTo>
                  <a:lnTo>
                    <a:pt x="8" y="22"/>
                  </a:lnTo>
                  <a:lnTo>
                    <a:pt x="11" y="28"/>
                  </a:lnTo>
                  <a:lnTo>
                    <a:pt x="13" y="24"/>
                  </a:lnTo>
                  <a:lnTo>
                    <a:pt x="15" y="19"/>
                  </a:lnTo>
                  <a:lnTo>
                    <a:pt x="18" y="17"/>
                  </a:lnTo>
                  <a:lnTo>
                    <a:pt x="23" y="14"/>
                  </a:lnTo>
                  <a:lnTo>
                    <a:pt x="28" y="13"/>
                  </a:lnTo>
                  <a:lnTo>
                    <a:pt x="31" y="13"/>
                  </a:lnTo>
                  <a:lnTo>
                    <a:pt x="36" y="15"/>
                  </a:lnTo>
                  <a:lnTo>
                    <a:pt x="40" y="19"/>
                  </a:lnTo>
                  <a:close/>
                </a:path>
              </a:pathLst>
            </a:custGeom>
            <a:solidFill>
              <a:srgbClr val="010101"/>
            </a:solidFill>
            <a:ln w="0">
              <a:solidFill>
                <a:srgbClr val="010101"/>
              </a:solidFill>
              <a:prstDash val="solid"/>
              <a:round/>
              <a:headEnd/>
              <a:tailEnd/>
            </a:ln>
          </p:spPr>
          <p:txBody>
            <a:bodyPr/>
            <a:lstStyle/>
            <a:p>
              <a:endParaRPr lang="ru-RU"/>
            </a:p>
          </p:txBody>
        </p:sp>
        <p:sp>
          <p:nvSpPr>
            <p:cNvPr id="32" name="Line 28"/>
            <p:cNvSpPr>
              <a:spLocks noChangeShapeType="1"/>
            </p:cNvSpPr>
            <p:nvPr/>
          </p:nvSpPr>
          <p:spPr bwMode="auto">
            <a:xfrm flipV="1">
              <a:off x="3103" y="1459"/>
              <a:ext cx="798" cy="3"/>
            </a:xfrm>
            <a:prstGeom prst="line">
              <a:avLst/>
            </a:prstGeom>
            <a:noFill/>
            <a:ln w="11113">
              <a:solidFill>
                <a:srgbClr val="01010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3" name="Line 29"/>
            <p:cNvSpPr>
              <a:spLocks noChangeShapeType="1"/>
            </p:cNvSpPr>
            <p:nvPr/>
          </p:nvSpPr>
          <p:spPr bwMode="auto">
            <a:xfrm>
              <a:off x="1964" y="1524"/>
              <a:ext cx="519" cy="1"/>
            </a:xfrm>
            <a:prstGeom prst="line">
              <a:avLst/>
            </a:prstGeom>
            <a:noFill/>
            <a:ln w="11113">
              <a:solidFill>
                <a:srgbClr val="01010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4" name="Freeform 30"/>
            <p:cNvSpPr>
              <a:spLocks noEditPoints="1"/>
            </p:cNvSpPr>
            <p:nvPr/>
          </p:nvSpPr>
          <p:spPr bwMode="auto">
            <a:xfrm>
              <a:off x="2001" y="1433"/>
              <a:ext cx="55" cy="66"/>
            </a:xfrm>
            <a:custGeom>
              <a:avLst/>
              <a:gdLst>
                <a:gd name="T0" fmla="*/ 9 w 55"/>
                <a:gd name="T1" fmla="*/ 8 h 66"/>
                <a:gd name="T2" fmla="*/ 9 w 55"/>
                <a:gd name="T3" fmla="*/ 59 h 66"/>
                <a:gd name="T4" fmla="*/ 20 w 55"/>
                <a:gd name="T5" fmla="*/ 59 h 66"/>
                <a:gd name="T6" fmla="*/ 26 w 55"/>
                <a:gd name="T7" fmla="*/ 59 h 66"/>
                <a:gd name="T8" fmla="*/ 31 w 55"/>
                <a:gd name="T9" fmla="*/ 57 h 66"/>
                <a:gd name="T10" fmla="*/ 36 w 55"/>
                <a:gd name="T11" fmla="*/ 55 h 66"/>
                <a:gd name="T12" fmla="*/ 40 w 55"/>
                <a:gd name="T13" fmla="*/ 53 h 66"/>
                <a:gd name="T14" fmla="*/ 43 w 55"/>
                <a:gd name="T15" fmla="*/ 49 h 66"/>
                <a:gd name="T16" fmla="*/ 45 w 55"/>
                <a:gd name="T17" fmla="*/ 45 h 66"/>
                <a:gd name="T18" fmla="*/ 45 w 55"/>
                <a:gd name="T19" fmla="*/ 40 h 66"/>
                <a:gd name="T20" fmla="*/ 46 w 55"/>
                <a:gd name="T21" fmla="*/ 34 h 66"/>
                <a:gd name="T22" fmla="*/ 45 w 55"/>
                <a:gd name="T23" fmla="*/ 28 h 66"/>
                <a:gd name="T24" fmla="*/ 45 w 55"/>
                <a:gd name="T25" fmla="*/ 23 h 66"/>
                <a:gd name="T26" fmla="*/ 43 w 55"/>
                <a:gd name="T27" fmla="*/ 18 h 66"/>
                <a:gd name="T28" fmla="*/ 40 w 55"/>
                <a:gd name="T29" fmla="*/ 14 h 66"/>
                <a:gd name="T30" fmla="*/ 36 w 55"/>
                <a:gd name="T31" fmla="*/ 11 h 66"/>
                <a:gd name="T32" fmla="*/ 31 w 55"/>
                <a:gd name="T33" fmla="*/ 9 h 66"/>
                <a:gd name="T34" fmla="*/ 26 w 55"/>
                <a:gd name="T35" fmla="*/ 9 h 66"/>
                <a:gd name="T36" fmla="*/ 20 w 55"/>
                <a:gd name="T37" fmla="*/ 8 h 66"/>
                <a:gd name="T38" fmla="*/ 9 w 55"/>
                <a:gd name="T39" fmla="*/ 8 h 66"/>
                <a:gd name="T40" fmla="*/ 0 w 55"/>
                <a:gd name="T41" fmla="*/ 0 h 66"/>
                <a:gd name="T42" fmla="*/ 19 w 55"/>
                <a:gd name="T43" fmla="*/ 0 h 66"/>
                <a:gd name="T44" fmla="*/ 35 w 55"/>
                <a:gd name="T45" fmla="*/ 3 h 66"/>
                <a:gd name="T46" fmla="*/ 46 w 55"/>
                <a:gd name="T47" fmla="*/ 9 h 66"/>
                <a:gd name="T48" fmla="*/ 53 w 55"/>
                <a:gd name="T49" fmla="*/ 19 h 66"/>
                <a:gd name="T50" fmla="*/ 55 w 55"/>
                <a:gd name="T51" fmla="*/ 34 h 66"/>
                <a:gd name="T52" fmla="*/ 53 w 55"/>
                <a:gd name="T53" fmla="*/ 48 h 66"/>
                <a:gd name="T54" fmla="*/ 46 w 55"/>
                <a:gd name="T55" fmla="*/ 59 h 66"/>
                <a:gd name="T56" fmla="*/ 35 w 55"/>
                <a:gd name="T57" fmla="*/ 64 h 66"/>
                <a:gd name="T58" fmla="*/ 19 w 55"/>
                <a:gd name="T59" fmla="*/ 66 h 66"/>
                <a:gd name="T60" fmla="*/ 0 w 55"/>
                <a:gd name="T61" fmla="*/ 66 h 66"/>
                <a:gd name="T62" fmla="*/ 0 w 55"/>
                <a:gd name="T63" fmla="*/ 0 h 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5" h="66">
                  <a:moveTo>
                    <a:pt x="9" y="8"/>
                  </a:moveTo>
                  <a:lnTo>
                    <a:pt x="9" y="59"/>
                  </a:lnTo>
                  <a:lnTo>
                    <a:pt x="20" y="59"/>
                  </a:lnTo>
                  <a:lnTo>
                    <a:pt x="26" y="59"/>
                  </a:lnTo>
                  <a:lnTo>
                    <a:pt x="31" y="57"/>
                  </a:lnTo>
                  <a:lnTo>
                    <a:pt x="36" y="55"/>
                  </a:lnTo>
                  <a:lnTo>
                    <a:pt x="40" y="53"/>
                  </a:lnTo>
                  <a:lnTo>
                    <a:pt x="43" y="49"/>
                  </a:lnTo>
                  <a:lnTo>
                    <a:pt x="45" y="45"/>
                  </a:lnTo>
                  <a:lnTo>
                    <a:pt x="45" y="40"/>
                  </a:lnTo>
                  <a:lnTo>
                    <a:pt x="46" y="34"/>
                  </a:lnTo>
                  <a:lnTo>
                    <a:pt x="45" y="28"/>
                  </a:lnTo>
                  <a:lnTo>
                    <a:pt x="45" y="23"/>
                  </a:lnTo>
                  <a:lnTo>
                    <a:pt x="43" y="18"/>
                  </a:lnTo>
                  <a:lnTo>
                    <a:pt x="40" y="14"/>
                  </a:lnTo>
                  <a:lnTo>
                    <a:pt x="36" y="11"/>
                  </a:lnTo>
                  <a:lnTo>
                    <a:pt x="31" y="9"/>
                  </a:lnTo>
                  <a:lnTo>
                    <a:pt x="26" y="9"/>
                  </a:lnTo>
                  <a:lnTo>
                    <a:pt x="20" y="8"/>
                  </a:lnTo>
                  <a:lnTo>
                    <a:pt x="9" y="8"/>
                  </a:lnTo>
                  <a:close/>
                  <a:moveTo>
                    <a:pt x="0" y="0"/>
                  </a:moveTo>
                  <a:lnTo>
                    <a:pt x="19" y="0"/>
                  </a:lnTo>
                  <a:lnTo>
                    <a:pt x="35" y="3"/>
                  </a:lnTo>
                  <a:lnTo>
                    <a:pt x="46" y="9"/>
                  </a:lnTo>
                  <a:lnTo>
                    <a:pt x="53" y="19"/>
                  </a:lnTo>
                  <a:lnTo>
                    <a:pt x="55" y="34"/>
                  </a:lnTo>
                  <a:lnTo>
                    <a:pt x="53" y="48"/>
                  </a:lnTo>
                  <a:lnTo>
                    <a:pt x="46" y="59"/>
                  </a:lnTo>
                  <a:lnTo>
                    <a:pt x="35" y="64"/>
                  </a:lnTo>
                  <a:lnTo>
                    <a:pt x="19" y="66"/>
                  </a:lnTo>
                  <a:lnTo>
                    <a:pt x="0" y="66"/>
                  </a:lnTo>
                  <a:lnTo>
                    <a:pt x="0" y="0"/>
                  </a:lnTo>
                  <a:close/>
                </a:path>
              </a:pathLst>
            </a:custGeom>
            <a:solidFill>
              <a:srgbClr val="010101"/>
            </a:solidFill>
            <a:ln w="0">
              <a:solidFill>
                <a:srgbClr val="010101"/>
              </a:solidFill>
              <a:prstDash val="solid"/>
              <a:round/>
              <a:headEnd/>
              <a:tailEnd/>
            </a:ln>
          </p:spPr>
          <p:txBody>
            <a:bodyPr/>
            <a:lstStyle/>
            <a:p>
              <a:endParaRPr lang="ru-RU"/>
            </a:p>
          </p:txBody>
        </p:sp>
        <p:sp>
          <p:nvSpPr>
            <p:cNvPr id="35" name="Freeform 31"/>
            <p:cNvSpPr>
              <a:spLocks noEditPoints="1"/>
            </p:cNvSpPr>
            <p:nvPr/>
          </p:nvSpPr>
          <p:spPr bwMode="auto">
            <a:xfrm>
              <a:off x="2067" y="1449"/>
              <a:ext cx="45" cy="51"/>
            </a:xfrm>
            <a:custGeom>
              <a:avLst/>
              <a:gdLst>
                <a:gd name="T0" fmla="*/ 45 w 45"/>
                <a:gd name="T1" fmla="*/ 24 h 51"/>
                <a:gd name="T2" fmla="*/ 45 w 45"/>
                <a:gd name="T3" fmla="*/ 28 h 51"/>
                <a:gd name="T4" fmla="*/ 9 w 45"/>
                <a:gd name="T5" fmla="*/ 28 h 51"/>
                <a:gd name="T6" fmla="*/ 9 w 45"/>
                <a:gd name="T7" fmla="*/ 33 h 51"/>
                <a:gd name="T8" fmla="*/ 10 w 45"/>
                <a:gd name="T9" fmla="*/ 37 h 51"/>
                <a:gd name="T10" fmla="*/ 13 w 45"/>
                <a:gd name="T11" fmla="*/ 40 h 51"/>
                <a:gd name="T12" fmla="*/ 17 w 45"/>
                <a:gd name="T13" fmla="*/ 43 h 51"/>
                <a:gd name="T14" fmla="*/ 22 w 45"/>
                <a:gd name="T15" fmla="*/ 44 h 51"/>
                <a:gd name="T16" fmla="*/ 27 w 45"/>
                <a:gd name="T17" fmla="*/ 45 h 51"/>
                <a:gd name="T18" fmla="*/ 30 w 45"/>
                <a:gd name="T19" fmla="*/ 44 h 51"/>
                <a:gd name="T20" fmla="*/ 35 w 45"/>
                <a:gd name="T21" fmla="*/ 44 h 51"/>
                <a:gd name="T22" fmla="*/ 39 w 45"/>
                <a:gd name="T23" fmla="*/ 41 h 51"/>
                <a:gd name="T24" fmla="*/ 44 w 45"/>
                <a:gd name="T25" fmla="*/ 40 h 51"/>
                <a:gd name="T26" fmla="*/ 44 w 45"/>
                <a:gd name="T27" fmla="*/ 48 h 51"/>
                <a:gd name="T28" fmla="*/ 39 w 45"/>
                <a:gd name="T29" fmla="*/ 49 h 51"/>
                <a:gd name="T30" fmla="*/ 35 w 45"/>
                <a:gd name="T31" fmla="*/ 50 h 51"/>
                <a:gd name="T32" fmla="*/ 30 w 45"/>
                <a:gd name="T33" fmla="*/ 51 h 51"/>
                <a:gd name="T34" fmla="*/ 25 w 45"/>
                <a:gd name="T35" fmla="*/ 51 h 51"/>
                <a:gd name="T36" fmla="*/ 20 w 45"/>
                <a:gd name="T37" fmla="*/ 51 h 51"/>
                <a:gd name="T38" fmla="*/ 15 w 45"/>
                <a:gd name="T39" fmla="*/ 50 h 51"/>
                <a:gd name="T40" fmla="*/ 10 w 45"/>
                <a:gd name="T41" fmla="*/ 48 h 51"/>
                <a:gd name="T42" fmla="*/ 7 w 45"/>
                <a:gd name="T43" fmla="*/ 45 h 51"/>
                <a:gd name="T44" fmla="*/ 4 w 45"/>
                <a:gd name="T45" fmla="*/ 41 h 51"/>
                <a:gd name="T46" fmla="*/ 2 w 45"/>
                <a:gd name="T47" fmla="*/ 37 h 51"/>
                <a:gd name="T48" fmla="*/ 0 w 45"/>
                <a:gd name="T49" fmla="*/ 32 h 51"/>
                <a:gd name="T50" fmla="*/ 0 w 45"/>
                <a:gd name="T51" fmla="*/ 27 h 51"/>
                <a:gd name="T52" fmla="*/ 0 w 45"/>
                <a:gd name="T53" fmla="*/ 20 h 51"/>
                <a:gd name="T54" fmla="*/ 2 w 45"/>
                <a:gd name="T55" fmla="*/ 15 h 51"/>
                <a:gd name="T56" fmla="*/ 4 w 45"/>
                <a:gd name="T57" fmla="*/ 10 h 51"/>
                <a:gd name="T58" fmla="*/ 7 w 45"/>
                <a:gd name="T59" fmla="*/ 7 h 51"/>
                <a:gd name="T60" fmla="*/ 10 w 45"/>
                <a:gd name="T61" fmla="*/ 4 h 51"/>
                <a:gd name="T62" fmla="*/ 14 w 45"/>
                <a:gd name="T63" fmla="*/ 2 h 51"/>
                <a:gd name="T64" fmla="*/ 19 w 45"/>
                <a:gd name="T65" fmla="*/ 0 h 51"/>
                <a:gd name="T66" fmla="*/ 24 w 45"/>
                <a:gd name="T67" fmla="*/ 0 h 51"/>
                <a:gd name="T68" fmla="*/ 30 w 45"/>
                <a:gd name="T69" fmla="*/ 0 h 51"/>
                <a:gd name="T70" fmla="*/ 35 w 45"/>
                <a:gd name="T71" fmla="*/ 3 h 51"/>
                <a:gd name="T72" fmla="*/ 40 w 45"/>
                <a:gd name="T73" fmla="*/ 7 h 51"/>
                <a:gd name="T74" fmla="*/ 43 w 45"/>
                <a:gd name="T75" fmla="*/ 12 h 51"/>
                <a:gd name="T76" fmla="*/ 45 w 45"/>
                <a:gd name="T77" fmla="*/ 17 h 51"/>
                <a:gd name="T78" fmla="*/ 45 w 45"/>
                <a:gd name="T79" fmla="*/ 24 h 51"/>
                <a:gd name="T80" fmla="*/ 38 w 45"/>
                <a:gd name="T81" fmla="*/ 22 h 51"/>
                <a:gd name="T82" fmla="*/ 36 w 45"/>
                <a:gd name="T83" fmla="*/ 18 h 51"/>
                <a:gd name="T84" fmla="*/ 35 w 45"/>
                <a:gd name="T85" fmla="*/ 14 h 51"/>
                <a:gd name="T86" fmla="*/ 34 w 45"/>
                <a:gd name="T87" fmla="*/ 10 h 51"/>
                <a:gd name="T88" fmla="*/ 31 w 45"/>
                <a:gd name="T89" fmla="*/ 9 h 51"/>
                <a:gd name="T90" fmla="*/ 28 w 45"/>
                <a:gd name="T91" fmla="*/ 7 h 51"/>
                <a:gd name="T92" fmla="*/ 24 w 45"/>
                <a:gd name="T93" fmla="*/ 7 h 51"/>
                <a:gd name="T94" fmla="*/ 20 w 45"/>
                <a:gd name="T95" fmla="*/ 7 h 51"/>
                <a:gd name="T96" fmla="*/ 17 w 45"/>
                <a:gd name="T97" fmla="*/ 8 h 51"/>
                <a:gd name="T98" fmla="*/ 13 w 45"/>
                <a:gd name="T99" fmla="*/ 10 h 51"/>
                <a:gd name="T100" fmla="*/ 12 w 45"/>
                <a:gd name="T101" fmla="*/ 13 h 51"/>
                <a:gd name="T102" fmla="*/ 9 w 45"/>
                <a:gd name="T103" fmla="*/ 17 h 51"/>
                <a:gd name="T104" fmla="*/ 9 w 45"/>
                <a:gd name="T105" fmla="*/ 22 h 51"/>
                <a:gd name="T106" fmla="*/ 38 w 45"/>
                <a:gd name="T107" fmla="*/ 22 h 5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5" h="51">
                  <a:moveTo>
                    <a:pt x="45" y="24"/>
                  </a:moveTo>
                  <a:lnTo>
                    <a:pt x="45" y="28"/>
                  </a:lnTo>
                  <a:lnTo>
                    <a:pt x="9" y="28"/>
                  </a:lnTo>
                  <a:lnTo>
                    <a:pt x="9" y="33"/>
                  </a:lnTo>
                  <a:lnTo>
                    <a:pt x="10" y="37"/>
                  </a:lnTo>
                  <a:lnTo>
                    <a:pt x="13" y="40"/>
                  </a:lnTo>
                  <a:lnTo>
                    <a:pt x="17" y="43"/>
                  </a:lnTo>
                  <a:lnTo>
                    <a:pt x="22" y="44"/>
                  </a:lnTo>
                  <a:lnTo>
                    <a:pt x="27" y="45"/>
                  </a:lnTo>
                  <a:lnTo>
                    <a:pt x="30" y="44"/>
                  </a:lnTo>
                  <a:lnTo>
                    <a:pt x="35" y="44"/>
                  </a:lnTo>
                  <a:lnTo>
                    <a:pt x="39" y="41"/>
                  </a:lnTo>
                  <a:lnTo>
                    <a:pt x="44" y="40"/>
                  </a:lnTo>
                  <a:lnTo>
                    <a:pt x="44" y="48"/>
                  </a:lnTo>
                  <a:lnTo>
                    <a:pt x="39" y="49"/>
                  </a:lnTo>
                  <a:lnTo>
                    <a:pt x="35" y="50"/>
                  </a:lnTo>
                  <a:lnTo>
                    <a:pt x="30" y="51"/>
                  </a:lnTo>
                  <a:lnTo>
                    <a:pt x="25" y="51"/>
                  </a:lnTo>
                  <a:lnTo>
                    <a:pt x="20" y="51"/>
                  </a:lnTo>
                  <a:lnTo>
                    <a:pt x="15" y="50"/>
                  </a:lnTo>
                  <a:lnTo>
                    <a:pt x="10" y="48"/>
                  </a:lnTo>
                  <a:lnTo>
                    <a:pt x="7" y="45"/>
                  </a:lnTo>
                  <a:lnTo>
                    <a:pt x="4" y="41"/>
                  </a:lnTo>
                  <a:lnTo>
                    <a:pt x="2" y="37"/>
                  </a:lnTo>
                  <a:lnTo>
                    <a:pt x="0" y="32"/>
                  </a:lnTo>
                  <a:lnTo>
                    <a:pt x="0" y="27"/>
                  </a:lnTo>
                  <a:lnTo>
                    <a:pt x="0" y="20"/>
                  </a:lnTo>
                  <a:lnTo>
                    <a:pt x="2" y="15"/>
                  </a:lnTo>
                  <a:lnTo>
                    <a:pt x="4" y="10"/>
                  </a:lnTo>
                  <a:lnTo>
                    <a:pt x="7" y="7"/>
                  </a:lnTo>
                  <a:lnTo>
                    <a:pt x="10" y="4"/>
                  </a:lnTo>
                  <a:lnTo>
                    <a:pt x="14" y="2"/>
                  </a:lnTo>
                  <a:lnTo>
                    <a:pt x="19" y="0"/>
                  </a:lnTo>
                  <a:lnTo>
                    <a:pt x="24" y="0"/>
                  </a:lnTo>
                  <a:lnTo>
                    <a:pt x="30" y="0"/>
                  </a:lnTo>
                  <a:lnTo>
                    <a:pt x="35" y="3"/>
                  </a:lnTo>
                  <a:lnTo>
                    <a:pt x="40" y="7"/>
                  </a:lnTo>
                  <a:lnTo>
                    <a:pt x="43" y="12"/>
                  </a:lnTo>
                  <a:lnTo>
                    <a:pt x="45" y="17"/>
                  </a:lnTo>
                  <a:lnTo>
                    <a:pt x="45" y="24"/>
                  </a:lnTo>
                  <a:close/>
                  <a:moveTo>
                    <a:pt x="38" y="22"/>
                  </a:moveTo>
                  <a:lnTo>
                    <a:pt x="36" y="18"/>
                  </a:lnTo>
                  <a:lnTo>
                    <a:pt x="35" y="14"/>
                  </a:lnTo>
                  <a:lnTo>
                    <a:pt x="34" y="10"/>
                  </a:lnTo>
                  <a:lnTo>
                    <a:pt x="31" y="9"/>
                  </a:lnTo>
                  <a:lnTo>
                    <a:pt x="28" y="7"/>
                  </a:lnTo>
                  <a:lnTo>
                    <a:pt x="24" y="7"/>
                  </a:lnTo>
                  <a:lnTo>
                    <a:pt x="20" y="7"/>
                  </a:lnTo>
                  <a:lnTo>
                    <a:pt x="17" y="8"/>
                  </a:lnTo>
                  <a:lnTo>
                    <a:pt x="13" y="10"/>
                  </a:lnTo>
                  <a:lnTo>
                    <a:pt x="12" y="13"/>
                  </a:lnTo>
                  <a:lnTo>
                    <a:pt x="9" y="17"/>
                  </a:lnTo>
                  <a:lnTo>
                    <a:pt x="9" y="22"/>
                  </a:lnTo>
                  <a:lnTo>
                    <a:pt x="38" y="22"/>
                  </a:lnTo>
                  <a:close/>
                </a:path>
              </a:pathLst>
            </a:custGeom>
            <a:solidFill>
              <a:srgbClr val="010101"/>
            </a:solidFill>
            <a:ln w="0">
              <a:solidFill>
                <a:srgbClr val="010101"/>
              </a:solidFill>
              <a:prstDash val="solid"/>
              <a:round/>
              <a:headEnd/>
              <a:tailEnd/>
            </a:ln>
          </p:spPr>
          <p:txBody>
            <a:bodyPr/>
            <a:lstStyle/>
            <a:p>
              <a:endParaRPr lang="ru-RU"/>
            </a:p>
          </p:txBody>
        </p:sp>
        <p:sp>
          <p:nvSpPr>
            <p:cNvPr id="36" name="Freeform 32"/>
            <p:cNvSpPr>
              <a:spLocks/>
            </p:cNvSpPr>
            <p:nvPr/>
          </p:nvSpPr>
          <p:spPr bwMode="auto">
            <a:xfrm>
              <a:off x="2120" y="1436"/>
              <a:ext cx="30" cy="63"/>
            </a:xfrm>
            <a:custGeom>
              <a:avLst/>
              <a:gdLst>
                <a:gd name="T0" fmla="*/ 13 w 30"/>
                <a:gd name="T1" fmla="*/ 0 h 63"/>
                <a:gd name="T2" fmla="*/ 13 w 30"/>
                <a:gd name="T3" fmla="*/ 15 h 63"/>
                <a:gd name="T4" fmla="*/ 30 w 30"/>
                <a:gd name="T5" fmla="*/ 15 h 63"/>
                <a:gd name="T6" fmla="*/ 30 w 30"/>
                <a:gd name="T7" fmla="*/ 21 h 63"/>
                <a:gd name="T8" fmla="*/ 13 w 30"/>
                <a:gd name="T9" fmla="*/ 21 h 63"/>
                <a:gd name="T10" fmla="*/ 13 w 30"/>
                <a:gd name="T11" fmla="*/ 47 h 63"/>
                <a:gd name="T12" fmla="*/ 13 w 30"/>
                <a:gd name="T13" fmla="*/ 51 h 63"/>
                <a:gd name="T14" fmla="*/ 15 w 30"/>
                <a:gd name="T15" fmla="*/ 53 h 63"/>
                <a:gd name="T16" fmla="*/ 15 w 30"/>
                <a:gd name="T17" fmla="*/ 54 h 63"/>
                <a:gd name="T18" fmla="*/ 17 w 30"/>
                <a:gd name="T19" fmla="*/ 56 h 63"/>
                <a:gd name="T20" fmla="*/ 18 w 30"/>
                <a:gd name="T21" fmla="*/ 56 h 63"/>
                <a:gd name="T22" fmla="*/ 22 w 30"/>
                <a:gd name="T23" fmla="*/ 57 h 63"/>
                <a:gd name="T24" fmla="*/ 30 w 30"/>
                <a:gd name="T25" fmla="*/ 57 h 63"/>
                <a:gd name="T26" fmla="*/ 30 w 30"/>
                <a:gd name="T27" fmla="*/ 63 h 63"/>
                <a:gd name="T28" fmla="*/ 22 w 30"/>
                <a:gd name="T29" fmla="*/ 63 h 63"/>
                <a:gd name="T30" fmla="*/ 16 w 30"/>
                <a:gd name="T31" fmla="*/ 63 h 63"/>
                <a:gd name="T32" fmla="*/ 12 w 30"/>
                <a:gd name="T33" fmla="*/ 62 h 63"/>
                <a:gd name="T34" fmla="*/ 8 w 30"/>
                <a:gd name="T35" fmla="*/ 59 h 63"/>
                <a:gd name="T36" fmla="*/ 7 w 30"/>
                <a:gd name="T37" fmla="*/ 57 h 63"/>
                <a:gd name="T38" fmla="*/ 6 w 30"/>
                <a:gd name="T39" fmla="*/ 52 h 63"/>
                <a:gd name="T40" fmla="*/ 6 w 30"/>
                <a:gd name="T41" fmla="*/ 47 h 63"/>
                <a:gd name="T42" fmla="*/ 6 w 30"/>
                <a:gd name="T43" fmla="*/ 21 h 63"/>
                <a:gd name="T44" fmla="*/ 0 w 30"/>
                <a:gd name="T45" fmla="*/ 21 h 63"/>
                <a:gd name="T46" fmla="*/ 0 w 30"/>
                <a:gd name="T47" fmla="*/ 15 h 63"/>
                <a:gd name="T48" fmla="*/ 6 w 30"/>
                <a:gd name="T49" fmla="*/ 15 h 63"/>
                <a:gd name="T50" fmla="*/ 6 w 30"/>
                <a:gd name="T51" fmla="*/ 0 h 63"/>
                <a:gd name="T52" fmla="*/ 13 w 30"/>
                <a:gd name="T53" fmla="*/ 0 h 6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0" h="63">
                  <a:moveTo>
                    <a:pt x="13" y="0"/>
                  </a:moveTo>
                  <a:lnTo>
                    <a:pt x="13" y="15"/>
                  </a:lnTo>
                  <a:lnTo>
                    <a:pt x="30" y="15"/>
                  </a:lnTo>
                  <a:lnTo>
                    <a:pt x="30" y="21"/>
                  </a:lnTo>
                  <a:lnTo>
                    <a:pt x="13" y="21"/>
                  </a:lnTo>
                  <a:lnTo>
                    <a:pt x="13" y="47"/>
                  </a:lnTo>
                  <a:lnTo>
                    <a:pt x="13" y="51"/>
                  </a:lnTo>
                  <a:lnTo>
                    <a:pt x="15" y="53"/>
                  </a:lnTo>
                  <a:lnTo>
                    <a:pt x="15" y="54"/>
                  </a:lnTo>
                  <a:lnTo>
                    <a:pt x="17" y="56"/>
                  </a:lnTo>
                  <a:lnTo>
                    <a:pt x="18" y="56"/>
                  </a:lnTo>
                  <a:lnTo>
                    <a:pt x="22" y="57"/>
                  </a:lnTo>
                  <a:lnTo>
                    <a:pt x="30" y="57"/>
                  </a:lnTo>
                  <a:lnTo>
                    <a:pt x="30" y="63"/>
                  </a:lnTo>
                  <a:lnTo>
                    <a:pt x="22" y="63"/>
                  </a:lnTo>
                  <a:lnTo>
                    <a:pt x="16" y="63"/>
                  </a:lnTo>
                  <a:lnTo>
                    <a:pt x="12" y="62"/>
                  </a:lnTo>
                  <a:lnTo>
                    <a:pt x="8" y="59"/>
                  </a:lnTo>
                  <a:lnTo>
                    <a:pt x="7" y="57"/>
                  </a:lnTo>
                  <a:lnTo>
                    <a:pt x="6" y="52"/>
                  </a:lnTo>
                  <a:lnTo>
                    <a:pt x="6" y="47"/>
                  </a:lnTo>
                  <a:lnTo>
                    <a:pt x="6" y="21"/>
                  </a:lnTo>
                  <a:lnTo>
                    <a:pt x="0" y="21"/>
                  </a:lnTo>
                  <a:lnTo>
                    <a:pt x="0" y="15"/>
                  </a:lnTo>
                  <a:lnTo>
                    <a:pt x="6" y="15"/>
                  </a:lnTo>
                  <a:lnTo>
                    <a:pt x="6" y="0"/>
                  </a:lnTo>
                  <a:lnTo>
                    <a:pt x="13" y="0"/>
                  </a:lnTo>
                  <a:close/>
                </a:path>
              </a:pathLst>
            </a:custGeom>
            <a:solidFill>
              <a:srgbClr val="010101"/>
            </a:solidFill>
            <a:ln w="0">
              <a:solidFill>
                <a:srgbClr val="010101"/>
              </a:solidFill>
              <a:prstDash val="solid"/>
              <a:round/>
              <a:headEnd/>
              <a:tailEnd/>
            </a:ln>
          </p:spPr>
          <p:txBody>
            <a:bodyPr/>
            <a:lstStyle/>
            <a:p>
              <a:endParaRPr lang="ru-RU"/>
            </a:p>
          </p:txBody>
        </p:sp>
        <p:sp>
          <p:nvSpPr>
            <p:cNvPr id="37" name="Freeform 33"/>
            <p:cNvSpPr>
              <a:spLocks noEditPoints="1"/>
            </p:cNvSpPr>
            <p:nvPr/>
          </p:nvSpPr>
          <p:spPr bwMode="auto">
            <a:xfrm>
              <a:off x="2157" y="1449"/>
              <a:ext cx="46" cy="51"/>
            </a:xfrm>
            <a:custGeom>
              <a:avLst/>
              <a:gdLst>
                <a:gd name="T0" fmla="*/ 46 w 46"/>
                <a:gd name="T1" fmla="*/ 24 h 51"/>
                <a:gd name="T2" fmla="*/ 46 w 46"/>
                <a:gd name="T3" fmla="*/ 28 h 51"/>
                <a:gd name="T4" fmla="*/ 9 w 46"/>
                <a:gd name="T5" fmla="*/ 28 h 51"/>
                <a:gd name="T6" fmla="*/ 10 w 46"/>
                <a:gd name="T7" fmla="*/ 33 h 51"/>
                <a:gd name="T8" fmla="*/ 11 w 46"/>
                <a:gd name="T9" fmla="*/ 37 h 51"/>
                <a:gd name="T10" fmla="*/ 14 w 46"/>
                <a:gd name="T11" fmla="*/ 40 h 51"/>
                <a:gd name="T12" fmla="*/ 18 w 46"/>
                <a:gd name="T13" fmla="*/ 43 h 51"/>
                <a:gd name="T14" fmla="*/ 21 w 46"/>
                <a:gd name="T15" fmla="*/ 44 h 51"/>
                <a:gd name="T16" fmla="*/ 26 w 46"/>
                <a:gd name="T17" fmla="*/ 45 h 51"/>
                <a:gd name="T18" fmla="*/ 31 w 46"/>
                <a:gd name="T19" fmla="*/ 44 h 51"/>
                <a:gd name="T20" fmla="*/ 35 w 46"/>
                <a:gd name="T21" fmla="*/ 44 h 51"/>
                <a:gd name="T22" fmla="*/ 40 w 46"/>
                <a:gd name="T23" fmla="*/ 41 h 51"/>
                <a:gd name="T24" fmla="*/ 44 w 46"/>
                <a:gd name="T25" fmla="*/ 40 h 51"/>
                <a:gd name="T26" fmla="*/ 44 w 46"/>
                <a:gd name="T27" fmla="*/ 48 h 51"/>
                <a:gd name="T28" fmla="*/ 40 w 46"/>
                <a:gd name="T29" fmla="*/ 49 h 51"/>
                <a:gd name="T30" fmla="*/ 35 w 46"/>
                <a:gd name="T31" fmla="*/ 50 h 51"/>
                <a:gd name="T32" fmla="*/ 30 w 46"/>
                <a:gd name="T33" fmla="*/ 51 h 51"/>
                <a:gd name="T34" fmla="*/ 26 w 46"/>
                <a:gd name="T35" fmla="*/ 51 h 51"/>
                <a:gd name="T36" fmla="*/ 20 w 46"/>
                <a:gd name="T37" fmla="*/ 51 h 51"/>
                <a:gd name="T38" fmla="*/ 15 w 46"/>
                <a:gd name="T39" fmla="*/ 50 h 51"/>
                <a:gd name="T40" fmla="*/ 11 w 46"/>
                <a:gd name="T41" fmla="*/ 48 h 51"/>
                <a:gd name="T42" fmla="*/ 8 w 46"/>
                <a:gd name="T43" fmla="*/ 45 h 51"/>
                <a:gd name="T44" fmla="*/ 4 w 46"/>
                <a:gd name="T45" fmla="*/ 41 h 51"/>
                <a:gd name="T46" fmla="*/ 3 w 46"/>
                <a:gd name="T47" fmla="*/ 37 h 51"/>
                <a:gd name="T48" fmla="*/ 0 w 46"/>
                <a:gd name="T49" fmla="*/ 32 h 51"/>
                <a:gd name="T50" fmla="*/ 0 w 46"/>
                <a:gd name="T51" fmla="*/ 27 h 51"/>
                <a:gd name="T52" fmla="*/ 0 w 46"/>
                <a:gd name="T53" fmla="*/ 20 h 51"/>
                <a:gd name="T54" fmla="*/ 1 w 46"/>
                <a:gd name="T55" fmla="*/ 15 h 51"/>
                <a:gd name="T56" fmla="*/ 4 w 46"/>
                <a:gd name="T57" fmla="*/ 10 h 51"/>
                <a:gd name="T58" fmla="*/ 6 w 46"/>
                <a:gd name="T59" fmla="*/ 7 h 51"/>
                <a:gd name="T60" fmla="*/ 10 w 46"/>
                <a:gd name="T61" fmla="*/ 4 h 51"/>
                <a:gd name="T62" fmla="*/ 14 w 46"/>
                <a:gd name="T63" fmla="*/ 2 h 51"/>
                <a:gd name="T64" fmla="*/ 19 w 46"/>
                <a:gd name="T65" fmla="*/ 0 h 51"/>
                <a:gd name="T66" fmla="*/ 24 w 46"/>
                <a:gd name="T67" fmla="*/ 0 h 51"/>
                <a:gd name="T68" fmla="*/ 30 w 46"/>
                <a:gd name="T69" fmla="*/ 0 h 51"/>
                <a:gd name="T70" fmla="*/ 36 w 46"/>
                <a:gd name="T71" fmla="*/ 3 h 51"/>
                <a:gd name="T72" fmla="*/ 40 w 46"/>
                <a:gd name="T73" fmla="*/ 7 h 51"/>
                <a:gd name="T74" fmla="*/ 44 w 46"/>
                <a:gd name="T75" fmla="*/ 12 h 51"/>
                <a:gd name="T76" fmla="*/ 45 w 46"/>
                <a:gd name="T77" fmla="*/ 17 h 51"/>
                <a:gd name="T78" fmla="*/ 46 w 46"/>
                <a:gd name="T79" fmla="*/ 24 h 51"/>
                <a:gd name="T80" fmla="*/ 37 w 46"/>
                <a:gd name="T81" fmla="*/ 22 h 51"/>
                <a:gd name="T82" fmla="*/ 37 w 46"/>
                <a:gd name="T83" fmla="*/ 18 h 51"/>
                <a:gd name="T84" fmla="*/ 36 w 46"/>
                <a:gd name="T85" fmla="*/ 14 h 51"/>
                <a:gd name="T86" fmla="*/ 34 w 46"/>
                <a:gd name="T87" fmla="*/ 10 h 51"/>
                <a:gd name="T88" fmla="*/ 31 w 46"/>
                <a:gd name="T89" fmla="*/ 9 h 51"/>
                <a:gd name="T90" fmla="*/ 28 w 46"/>
                <a:gd name="T91" fmla="*/ 7 h 51"/>
                <a:gd name="T92" fmla="*/ 25 w 46"/>
                <a:gd name="T93" fmla="*/ 7 h 51"/>
                <a:gd name="T94" fmla="*/ 20 w 46"/>
                <a:gd name="T95" fmla="*/ 7 h 51"/>
                <a:gd name="T96" fmla="*/ 16 w 46"/>
                <a:gd name="T97" fmla="*/ 8 h 51"/>
                <a:gd name="T98" fmla="*/ 14 w 46"/>
                <a:gd name="T99" fmla="*/ 10 h 51"/>
                <a:gd name="T100" fmla="*/ 11 w 46"/>
                <a:gd name="T101" fmla="*/ 13 h 51"/>
                <a:gd name="T102" fmla="*/ 10 w 46"/>
                <a:gd name="T103" fmla="*/ 17 h 51"/>
                <a:gd name="T104" fmla="*/ 9 w 46"/>
                <a:gd name="T105" fmla="*/ 22 h 51"/>
                <a:gd name="T106" fmla="*/ 37 w 46"/>
                <a:gd name="T107" fmla="*/ 22 h 5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6" h="51">
                  <a:moveTo>
                    <a:pt x="46" y="24"/>
                  </a:moveTo>
                  <a:lnTo>
                    <a:pt x="46" y="28"/>
                  </a:lnTo>
                  <a:lnTo>
                    <a:pt x="9" y="28"/>
                  </a:lnTo>
                  <a:lnTo>
                    <a:pt x="10" y="33"/>
                  </a:lnTo>
                  <a:lnTo>
                    <a:pt x="11" y="37"/>
                  </a:lnTo>
                  <a:lnTo>
                    <a:pt x="14" y="40"/>
                  </a:lnTo>
                  <a:lnTo>
                    <a:pt x="18" y="43"/>
                  </a:lnTo>
                  <a:lnTo>
                    <a:pt x="21" y="44"/>
                  </a:lnTo>
                  <a:lnTo>
                    <a:pt x="26" y="45"/>
                  </a:lnTo>
                  <a:lnTo>
                    <a:pt x="31" y="44"/>
                  </a:lnTo>
                  <a:lnTo>
                    <a:pt x="35" y="44"/>
                  </a:lnTo>
                  <a:lnTo>
                    <a:pt x="40" y="41"/>
                  </a:lnTo>
                  <a:lnTo>
                    <a:pt x="44" y="40"/>
                  </a:lnTo>
                  <a:lnTo>
                    <a:pt x="44" y="48"/>
                  </a:lnTo>
                  <a:lnTo>
                    <a:pt x="40" y="49"/>
                  </a:lnTo>
                  <a:lnTo>
                    <a:pt x="35" y="50"/>
                  </a:lnTo>
                  <a:lnTo>
                    <a:pt x="30" y="51"/>
                  </a:lnTo>
                  <a:lnTo>
                    <a:pt x="26" y="51"/>
                  </a:lnTo>
                  <a:lnTo>
                    <a:pt x="20" y="51"/>
                  </a:lnTo>
                  <a:lnTo>
                    <a:pt x="15" y="50"/>
                  </a:lnTo>
                  <a:lnTo>
                    <a:pt x="11" y="48"/>
                  </a:lnTo>
                  <a:lnTo>
                    <a:pt x="8" y="45"/>
                  </a:lnTo>
                  <a:lnTo>
                    <a:pt x="4" y="41"/>
                  </a:lnTo>
                  <a:lnTo>
                    <a:pt x="3" y="37"/>
                  </a:lnTo>
                  <a:lnTo>
                    <a:pt x="0" y="32"/>
                  </a:lnTo>
                  <a:lnTo>
                    <a:pt x="0" y="27"/>
                  </a:lnTo>
                  <a:lnTo>
                    <a:pt x="0" y="20"/>
                  </a:lnTo>
                  <a:lnTo>
                    <a:pt x="1" y="15"/>
                  </a:lnTo>
                  <a:lnTo>
                    <a:pt x="4" y="10"/>
                  </a:lnTo>
                  <a:lnTo>
                    <a:pt x="6" y="7"/>
                  </a:lnTo>
                  <a:lnTo>
                    <a:pt x="10" y="4"/>
                  </a:lnTo>
                  <a:lnTo>
                    <a:pt x="14" y="2"/>
                  </a:lnTo>
                  <a:lnTo>
                    <a:pt x="19" y="0"/>
                  </a:lnTo>
                  <a:lnTo>
                    <a:pt x="24" y="0"/>
                  </a:lnTo>
                  <a:lnTo>
                    <a:pt x="30" y="0"/>
                  </a:lnTo>
                  <a:lnTo>
                    <a:pt x="36" y="3"/>
                  </a:lnTo>
                  <a:lnTo>
                    <a:pt x="40" y="7"/>
                  </a:lnTo>
                  <a:lnTo>
                    <a:pt x="44" y="12"/>
                  </a:lnTo>
                  <a:lnTo>
                    <a:pt x="45" y="17"/>
                  </a:lnTo>
                  <a:lnTo>
                    <a:pt x="46" y="24"/>
                  </a:lnTo>
                  <a:close/>
                  <a:moveTo>
                    <a:pt x="37" y="22"/>
                  </a:moveTo>
                  <a:lnTo>
                    <a:pt x="37" y="18"/>
                  </a:lnTo>
                  <a:lnTo>
                    <a:pt x="36" y="14"/>
                  </a:lnTo>
                  <a:lnTo>
                    <a:pt x="34" y="10"/>
                  </a:lnTo>
                  <a:lnTo>
                    <a:pt x="31" y="9"/>
                  </a:lnTo>
                  <a:lnTo>
                    <a:pt x="28" y="7"/>
                  </a:lnTo>
                  <a:lnTo>
                    <a:pt x="25" y="7"/>
                  </a:lnTo>
                  <a:lnTo>
                    <a:pt x="20" y="7"/>
                  </a:lnTo>
                  <a:lnTo>
                    <a:pt x="16" y="8"/>
                  </a:lnTo>
                  <a:lnTo>
                    <a:pt x="14" y="10"/>
                  </a:lnTo>
                  <a:lnTo>
                    <a:pt x="11" y="13"/>
                  </a:lnTo>
                  <a:lnTo>
                    <a:pt x="10" y="17"/>
                  </a:lnTo>
                  <a:lnTo>
                    <a:pt x="9" y="22"/>
                  </a:lnTo>
                  <a:lnTo>
                    <a:pt x="37" y="22"/>
                  </a:lnTo>
                  <a:close/>
                </a:path>
              </a:pathLst>
            </a:custGeom>
            <a:solidFill>
              <a:srgbClr val="010101"/>
            </a:solidFill>
            <a:ln w="0">
              <a:solidFill>
                <a:srgbClr val="010101"/>
              </a:solidFill>
              <a:prstDash val="solid"/>
              <a:round/>
              <a:headEnd/>
              <a:tailEnd/>
            </a:ln>
          </p:spPr>
          <p:txBody>
            <a:bodyPr/>
            <a:lstStyle/>
            <a:p>
              <a:endParaRPr lang="ru-RU"/>
            </a:p>
          </p:txBody>
        </p:sp>
        <p:sp>
          <p:nvSpPr>
            <p:cNvPr id="38" name="Freeform 34"/>
            <p:cNvSpPr>
              <a:spLocks/>
            </p:cNvSpPr>
            <p:nvPr/>
          </p:nvSpPr>
          <p:spPr bwMode="auto">
            <a:xfrm>
              <a:off x="2212" y="1449"/>
              <a:ext cx="39" cy="51"/>
            </a:xfrm>
            <a:custGeom>
              <a:avLst/>
              <a:gdLst>
                <a:gd name="T0" fmla="*/ 39 w 39"/>
                <a:gd name="T1" fmla="*/ 3 h 51"/>
                <a:gd name="T2" fmla="*/ 39 w 39"/>
                <a:gd name="T3" fmla="*/ 10 h 51"/>
                <a:gd name="T4" fmla="*/ 36 w 39"/>
                <a:gd name="T5" fmla="*/ 9 h 51"/>
                <a:gd name="T6" fmla="*/ 32 w 39"/>
                <a:gd name="T7" fmla="*/ 8 h 51"/>
                <a:gd name="T8" fmla="*/ 29 w 39"/>
                <a:gd name="T9" fmla="*/ 7 h 51"/>
                <a:gd name="T10" fmla="*/ 25 w 39"/>
                <a:gd name="T11" fmla="*/ 7 h 51"/>
                <a:gd name="T12" fmla="*/ 21 w 39"/>
                <a:gd name="T13" fmla="*/ 8 h 51"/>
                <a:gd name="T14" fmla="*/ 16 w 39"/>
                <a:gd name="T15" fmla="*/ 9 h 51"/>
                <a:gd name="T16" fmla="*/ 14 w 39"/>
                <a:gd name="T17" fmla="*/ 12 h 51"/>
                <a:gd name="T18" fmla="*/ 11 w 39"/>
                <a:gd name="T19" fmla="*/ 15 h 51"/>
                <a:gd name="T20" fmla="*/ 10 w 39"/>
                <a:gd name="T21" fmla="*/ 20 h 51"/>
                <a:gd name="T22" fmla="*/ 9 w 39"/>
                <a:gd name="T23" fmla="*/ 25 h 51"/>
                <a:gd name="T24" fmla="*/ 10 w 39"/>
                <a:gd name="T25" fmla="*/ 32 h 51"/>
                <a:gd name="T26" fmla="*/ 11 w 39"/>
                <a:gd name="T27" fmla="*/ 37 h 51"/>
                <a:gd name="T28" fmla="*/ 14 w 39"/>
                <a:gd name="T29" fmla="*/ 40 h 51"/>
                <a:gd name="T30" fmla="*/ 16 w 39"/>
                <a:gd name="T31" fmla="*/ 43 h 51"/>
                <a:gd name="T32" fmla="*/ 21 w 39"/>
                <a:gd name="T33" fmla="*/ 44 h 51"/>
                <a:gd name="T34" fmla="*/ 25 w 39"/>
                <a:gd name="T35" fmla="*/ 45 h 51"/>
                <a:gd name="T36" fmla="*/ 29 w 39"/>
                <a:gd name="T37" fmla="*/ 44 h 51"/>
                <a:gd name="T38" fmla="*/ 32 w 39"/>
                <a:gd name="T39" fmla="*/ 44 h 51"/>
                <a:gd name="T40" fmla="*/ 36 w 39"/>
                <a:gd name="T41" fmla="*/ 43 h 51"/>
                <a:gd name="T42" fmla="*/ 39 w 39"/>
                <a:gd name="T43" fmla="*/ 41 h 51"/>
                <a:gd name="T44" fmla="*/ 39 w 39"/>
                <a:gd name="T45" fmla="*/ 49 h 51"/>
                <a:gd name="T46" fmla="*/ 36 w 39"/>
                <a:gd name="T47" fmla="*/ 50 h 51"/>
                <a:gd name="T48" fmla="*/ 32 w 39"/>
                <a:gd name="T49" fmla="*/ 50 h 51"/>
                <a:gd name="T50" fmla="*/ 29 w 39"/>
                <a:gd name="T51" fmla="*/ 51 h 51"/>
                <a:gd name="T52" fmla="*/ 25 w 39"/>
                <a:gd name="T53" fmla="*/ 51 h 51"/>
                <a:gd name="T54" fmla="*/ 20 w 39"/>
                <a:gd name="T55" fmla="*/ 51 h 51"/>
                <a:gd name="T56" fmla="*/ 15 w 39"/>
                <a:gd name="T57" fmla="*/ 50 h 51"/>
                <a:gd name="T58" fmla="*/ 10 w 39"/>
                <a:gd name="T59" fmla="*/ 48 h 51"/>
                <a:gd name="T60" fmla="*/ 7 w 39"/>
                <a:gd name="T61" fmla="*/ 44 h 51"/>
                <a:gd name="T62" fmla="*/ 4 w 39"/>
                <a:gd name="T63" fmla="*/ 40 h 51"/>
                <a:gd name="T64" fmla="*/ 2 w 39"/>
                <a:gd name="T65" fmla="*/ 37 h 51"/>
                <a:gd name="T66" fmla="*/ 1 w 39"/>
                <a:gd name="T67" fmla="*/ 32 h 51"/>
                <a:gd name="T68" fmla="*/ 0 w 39"/>
                <a:gd name="T69" fmla="*/ 25 h 51"/>
                <a:gd name="T70" fmla="*/ 1 w 39"/>
                <a:gd name="T71" fmla="*/ 20 h 51"/>
                <a:gd name="T72" fmla="*/ 2 w 39"/>
                <a:gd name="T73" fmla="*/ 15 h 51"/>
                <a:gd name="T74" fmla="*/ 4 w 39"/>
                <a:gd name="T75" fmla="*/ 10 h 51"/>
                <a:gd name="T76" fmla="*/ 7 w 39"/>
                <a:gd name="T77" fmla="*/ 7 h 51"/>
                <a:gd name="T78" fmla="*/ 11 w 39"/>
                <a:gd name="T79" fmla="*/ 4 h 51"/>
                <a:gd name="T80" fmla="*/ 15 w 39"/>
                <a:gd name="T81" fmla="*/ 2 h 51"/>
                <a:gd name="T82" fmla="*/ 20 w 39"/>
                <a:gd name="T83" fmla="*/ 0 h 51"/>
                <a:gd name="T84" fmla="*/ 25 w 39"/>
                <a:gd name="T85" fmla="*/ 0 h 51"/>
                <a:gd name="T86" fmla="*/ 29 w 39"/>
                <a:gd name="T87" fmla="*/ 0 h 51"/>
                <a:gd name="T88" fmla="*/ 32 w 39"/>
                <a:gd name="T89" fmla="*/ 0 h 51"/>
                <a:gd name="T90" fmla="*/ 36 w 39"/>
                <a:gd name="T91" fmla="*/ 2 h 51"/>
                <a:gd name="T92" fmla="*/ 39 w 39"/>
                <a:gd name="T93" fmla="*/ 3 h 5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9" h="51">
                  <a:moveTo>
                    <a:pt x="39" y="3"/>
                  </a:moveTo>
                  <a:lnTo>
                    <a:pt x="39" y="10"/>
                  </a:lnTo>
                  <a:lnTo>
                    <a:pt x="36" y="9"/>
                  </a:lnTo>
                  <a:lnTo>
                    <a:pt x="32" y="8"/>
                  </a:lnTo>
                  <a:lnTo>
                    <a:pt x="29" y="7"/>
                  </a:lnTo>
                  <a:lnTo>
                    <a:pt x="25" y="7"/>
                  </a:lnTo>
                  <a:lnTo>
                    <a:pt x="21" y="8"/>
                  </a:lnTo>
                  <a:lnTo>
                    <a:pt x="16" y="9"/>
                  </a:lnTo>
                  <a:lnTo>
                    <a:pt x="14" y="12"/>
                  </a:lnTo>
                  <a:lnTo>
                    <a:pt x="11" y="15"/>
                  </a:lnTo>
                  <a:lnTo>
                    <a:pt x="10" y="20"/>
                  </a:lnTo>
                  <a:lnTo>
                    <a:pt x="9" y="25"/>
                  </a:lnTo>
                  <a:lnTo>
                    <a:pt x="10" y="32"/>
                  </a:lnTo>
                  <a:lnTo>
                    <a:pt x="11" y="37"/>
                  </a:lnTo>
                  <a:lnTo>
                    <a:pt x="14" y="40"/>
                  </a:lnTo>
                  <a:lnTo>
                    <a:pt x="16" y="43"/>
                  </a:lnTo>
                  <a:lnTo>
                    <a:pt x="21" y="44"/>
                  </a:lnTo>
                  <a:lnTo>
                    <a:pt x="25" y="45"/>
                  </a:lnTo>
                  <a:lnTo>
                    <a:pt x="29" y="44"/>
                  </a:lnTo>
                  <a:lnTo>
                    <a:pt x="32" y="44"/>
                  </a:lnTo>
                  <a:lnTo>
                    <a:pt x="36" y="43"/>
                  </a:lnTo>
                  <a:lnTo>
                    <a:pt x="39" y="41"/>
                  </a:lnTo>
                  <a:lnTo>
                    <a:pt x="39" y="49"/>
                  </a:lnTo>
                  <a:lnTo>
                    <a:pt x="36" y="50"/>
                  </a:lnTo>
                  <a:lnTo>
                    <a:pt x="32" y="50"/>
                  </a:lnTo>
                  <a:lnTo>
                    <a:pt x="29" y="51"/>
                  </a:lnTo>
                  <a:lnTo>
                    <a:pt x="25" y="51"/>
                  </a:lnTo>
                  <a:lnTo>
                    <a:pt x="20" y="51"/>
                  </a:lnTo>
                  <a:lnTo>
                    <a:pt x="15" y="50"/>
                  </a:lnTo>
                  <a:lnTo>
                    <a:pt x="10" y="48"/>
                  </a:lnTo>
                  <a:lnTo>
                    <a:pt x="7" y="44"/>
                  </a:lnTo>
                  <a:lnTo>
                    <a:pt x="4" y="40"/>
                  </a:lnTo>
                  <a:lnTo>
                    <a:pt x="2" y="37"/>
                  </a:lnTo>
                  <a:lnTo>
                    <a:pt x="1" y="32"/>
                  </a:lnTo>
                  <a:lnTo>
                    <a:pt x="0" y="25"/>
                  </a:lnTo>
                  <a:lnTo>
                    <a:pt x="1" y="20"/>
                  </a:lnTo>
                  <a:lnTo>
                    <a:pt x="2" y="15"/>
                  </a:lnTo>
                  <a:lnTo>
                    <a:pt x="4" y="10"/>
                  </a:lnTo>
                  <a:lnTo>
                    <a:pt x="7" y="7"/>
                  </a:lnTo>
                  <a:lnTo>
                    <a:pt x="11" y="4"/>
                  </a:lnTo>
                  <a:lnTo>
                    <a:pt x="15" y="2"/>
                  </a:lnTo>
                  <a:lnTo>
                    <a:pt x="20" y="0"/>
                  </a:lnTo>
                  <a:lnTo>
                    <a:pt x="25" y="0"/>
                  </a:lnTo>
                  <a:lnTo>
                    <a:pt x="29" y="0"/>
                  </a:lnTo>
                  <a:lnTo>
                    <a:pt x="32" y="0"/>
                  </a:lnTo>
                  <a:lnTo>
                    <a:pt x="36" y="2"/>
                  </a:lnTo>
                  <a:lnTo>
                    <a:pt x="39" y="3"/>
                  </a:lnTo>
                  <a:close/>
                </a:path>
              </a:pathLst>
            </a:custGeom>
            <a:solidFill>
              <a:srgbClr val="010101"/>
            </a:solidFill>
            <a:ln w="0">
              <a:solidFill>
                <a:srgbClr val="010101"/>
              </a:solidFill>
              <a:prstDash val="solid"/>
              <a:round/>
              <a:headEnd/>
              <a:tailEnd/>
            </a:ln>
          </p:spPr>
          <p:txBody>
            <a:bodyPr/>
            <a:lstStyle/>
            <a:p>
              <a:endParaRPr lang="ru-RU"/>
            </a:p>
          </p:txBody>
        </p:sp>
        <p:sp>
          <p:nvSpPr>
            <p:cNvPr id="39" name="Freeform 35"/>
            <p:cNvSpPr>
              <a:spLocks/>
            </p:cNvSpPr>
            <p:nvPr/>
          </p:nvSpPr>
          <p:spPr bwMode="auto">
            <a:xfrm>
              <a:off x="2259" y="1436"/>
              <a:ext cx="30" cy="63"/>
            </a:xfrm>
            <a:custGeom>
              <a:avLst/>
              <a:gdLst>
                <a:gd name="T0" fmla="*/ 14 w 30"/>
                <a:gd name="T1" fmla="*/ 0 h 63"/>
                <a:gd name="T2" fmla="*/ 14 w 30"/>
                <a:gd name="T3" fmla="*/ 15 h 63"/>
                <a:gd name="T4" fmla="*/ 30 w 30"/>
                <a:gd name="T5" fmla="*/ 15 h 63"/>
                <a:gd name="T6" fmla="*/ 30 w 30"/>
                <a:gd name="T7" fmla="*/ 21 h 63"/>
                <a:gd name="T8" fmla="*/ 14 w 30"/>
                <a:gd name="T9" fmla="*/ 21 h 63"/>
                <a:gd name="T10" fmla="*/ 14 w 30"/>
                <a:gd name="T11" fmla="*/ 47 h 63"/>
                <a:gd name="T12" fmla="*/ 14 w 30"/>
                <a:gd name="T13" fmla="*/ 51 h 63"/>
                <a:gd name="T14" fmla="*/ 14 w 30"/>
                <a:gd name="T15" fmla="*/ 53 h 63"/>
                <a:gd name="T16" fmla="*/ 15 w 30"/>
                <a:gd name="T17" fmla="*/ 54 h 63"/>
                <a:gd name="T18" fmla="*/ 17 w 30"/>
                <a:gd name="T19" fmla="*/ 56 h 63"/>
                <a:gd name="T20" fmla="*/ 19 w 30"/>
                <a:gd name="T21" fmla="*/ 56 h 63"/>
                <a:gd name="T22" fmla="*/ 23 w 30"/>
                <a:gd name="T23" fmla="*/ 57 h 63"/>
                <a:gd name="T24" fmla="*/ 30 w 30"/>
                <a:gd name="T25" fmla="*/ 57 h 63"/>
                <a:gd name="T26" fmla="*/ 30 w 30"/>
                <a:gd name="T27" fmla="*/ 63 h 63"/>
                <a:gd name="T28" fmla="*/ 23 w 30"/>
                <a:gd name="T29" fmla="*/ 63 h 63"/>
                <a:gd name="T30" fmla="*/ 17 w 30"/>
                <a:gd name="T31" fmla="*/ 63 h 63"/>
                <a:gd name="T32" fmla="*/ 13 w 30"/>
                <a:gd name="T33" fmla="*/ 62 h 63"/>
                <a:gd name="T34" fmla="*/ 9 w 30"/>
                <a:gd name="T35" fmla="*/ 59 h 63"/>
                <a:gd name="T36" fmla="*/ 8 w 30"/>
                <a:gd name="T37" fmla="*/ 57 h 63"/>
                <a:gd name="T38" fmla="*/ 7 w 30"/>
                <a:gd name="T39" fmla="*/ 52 h 63"/>
                <a:gd name="T40" fmla="*/ 5 w 30"/>
                <a:gd name="T41" fmla="*/ 47 h 63"/>
                <a:gd name="T42" fmla="*/ 5 w 30"/>
                <a:gd name="T43" fmla="*/ 21 h 63"/>
                <a:gd name="T44" fmla="*/ 0 w 30"/>
                <a:gd name="T45" fmla="*/ 21 h 63"/>
                <a:gd name="T46" fmla="*/ 0 w 30"/>
                <a:gd name="T47" fmla="*/ 15 h 63"/>
                <a:gd name="T48" fmla="*/ 5 w 30"/>
                <a:gd name="T49" fmla="*/ 15 h 63"/>
                <a:gd name="T50" fmla="*/ 5 w 30"/>
                <a:gd name="T51" fmla="*/ 0 h 63"/>
                <a:gd name="T52" fmla="*/ 14 w 30"/>
                <a:gd name="T53" fmla="*/ 0 h 6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0" h="63">
                  <a:moveTo>
                    <a:pt x="14" y="0"/>
                  </a:moveTo>
                  <a:lnTo>
                    <a:pt x="14" y="15"/>
                  </a:lnTo>
                  <a:lnTo>
                    <a:pt x="30" y="15"/>
                  </a:lnTo>
                  <a:lnTo>
                    <a:pt x="30" y="21"/>
                  </a:lnTo>
                  <a:lnTo>
                    <a:pt x="14" y="21"/>
                  </a:lnTo>
                  <a:lnTo>
                    <a:pt x="14" y="47"/>
                  </a:lnTo>
                  <a:lnTo>
                    <a:pt x="14" y="51"/>
                  </a:lnTo>
                  <a:lnTo>
                    <a:pt x="14" y="53"/>
                  </a:lnTo>
                  <a:lnTo>
                    <a:pt x="15" y="54"/>
                  </a:lnTo>
                  <a:lnTo>
                    <a:pt x="17" y="56"/>
                  </a:lnTo>
                  <a:lnTo>
                    <a:pt x="19" y="56"/>
                  </a:lnTo>
                  <a:lnTo>
                    <a:pt x="23" y="57"/>
                  </a:lnTo>
                  <a:lnTo>
                    <a:pt x="30" y="57"/>
                  </a:lnTo>
                  <a:lnTo>
                    <a:pt x="30" y="63"/>
                  </a:lnTo>
                  <a:lnTo>
                    <a:pt x="23" y="63"/>
                  </a:lnTo>
                  <a:lnTo>
                    <a:pt x="17" y="63"/>
                  </a:lnTo>
                  <a:lnTo>
                    <a:pt x="13" y="62"/>
                  </a:lnTo>
                  <a:lnTo>
                    <a:pt x="9" y="59"/>
                  </a:lnTo>
                  <a:lnTo>
                    <a:pt x="8" y="57"/>
                  </a:lnTo>
                  <a:lnTo>
                    <a:pt x="7" y="52"/>
                  </a:lnTo>
                  <a:lnTo>
                    <a:pt x="5" y="47"/>
                  </a:lnTo>
                  <a:lnTo>
                    <a:pt x="5" y="21"/>
                  </a:lnTo>
                  <a:lnTo>
                    <a:pt x="0" y="21"/>
                  </a:lnTo>
                  <a:lnTo>
                    <a:pt x="0" y="15"/>
                  </a:lnTo>
                  <a:lnTo>
                    <a:pt x="5" y="15"/>
                  </a:lnTo>
                  <a:lnTo>
                    <a:pt x="5" y="0"/>
                  </a:lnTo>
                  <a:lnTo>
                    <a:pt x="14" y="0"/>
                  </a:lnTo>
                  <a:close/>
                </a:path>
              </a:pathLst>
            </a:custGeom>
            <a:solidFill>
              <a:srgbClr val="010101"/>
            </a:solidFill>
            <a:ln w="0">
              <a:solidFill>
                <a:srgbClr val="010101"/>
              </a:solidFill>
              <a:prstDash val="solid"/>
              <a:round/>
              <a:headEnd/>
              <a:tailEnd/>
            </a:ln>
          </p:spPr>
          <p:txBody>
            <a:bodyPr/>
            <a:lstStyle/>
            <a:p>
              <a:endParaRPr lang="ru-RU"/>
            </a:p>
          </p:txBody>
        </p:sp>
        <p:sp>
          <p:nvSpPr>
            <p:cNvPr id="40" name="Freeform 36"/>
            <p:cNvSpPr>
              <a:spLocks noEditPoints="1"/>
            </p:cNvSpPr>
            <p:nvPr/>
          </p:nvSpPr>
          <p:spPr bwMode="auto">
            <a:xfrm>
              <a:off x="2297" y="1449"/>
              <a:ext cx="45" cy="51"/>
            </a:xfrm>
            <a:custGeom>
              <a:avLst/>
              <a:gdLst>
                <a:gd name="T0" fmla="*/ 22 w 45"/>
                <a:gd name="T1" fmla="*/ 7 h 51"/>
                <a:gd name="T2" fmla="*/ 18 w 45"/>
                <a:gd name="T3" fmla="*/ 8 h 51"/>
                <a:gd name="T4" fmla="*/ 15 w 45"/>
                <a:gd name="T5" fmla="*/ 9 h 51"/>
                <a:gd name="T6" fmla="*/ 12 w 45"/>
                <a:gd name="T7" fmla="*/ 12 h 51"/>
                <a:gd name="T8" fmla="*/ 10 w 45"/>
                <a:gd name="T9" fmla="*/ 15 h 51"/>
                <a:gd name="T10" fmla="*/ 8 w 45"/>
                <a:gd name="T11" fmla="*/ 20 h 51"/>
                <a:gd name="T12" fmla="*/ 8 w 45"/>
                <a:gd name="T13" fmla="*/ 25 h 51"/>
                <a:gd name="T14" fmla="*/ 8 w 45"/>
                <a:gd name="T15" fmla="*/ 32 h 51"/>
                <a:gd name="T16" fmla="*/ 10 w 45"/>
                <a:gd name="T17" fmla="*/ 35 h 51"/>
                <a:gd name="T18" fmla="*/ 12 w 45"/>
                <a:gd name="T19" fmla="*/ 40 h 51"/>
                <a:gd name="T20" fmla="*/ 15 w 45"/>
                <a:gd name="T21" fmla="*/ 43 h 51"/>
                <a:gd name="T22" fmla="*/ 18 w 45"/>
                <a:gd name="T23" fmla="*/ 44 h 51"/>
                <a:gd name="T24" fmla="*/ 22 w 45"/>
                <a:gd name="T25" fmla="*/ 45 h 51"/>
                <a:gd name="T26" fmla="*/ 26 w 45"/>
                <a:gd name="T27" fmla="*/ 44 h 51"/>
                <a:gd name="T28" fmla="*/ 30 w 45"/>
                <a:gd name="T29" fmla="*/ 43 h 51"/>
                <a:gd name="T30" fmla="*/ 32 w 45"/>
                <a:gd name="T31" fmla="*/ 40 h 51"/>
                <a:gd name="T32" fmla="*/ 35 w 45"/>
                <a:gd name="T33" fmla="*/ 35 h 51"/>
                <a:gd name="T34" fmla="*/ 36 w 45"/>
                <a:gd name="T35" fmla="*/ 32 h 51"/>
                <a:gd name="T36" fmla="*/ 36 w 45"/>
                <a:gd name="T37" fmla="*/ 25 h 51"/>
                <a:gd name="T38" fmla="*/ 36 w 45"/>
                <a:gd name="T39" fmla="*/ 20 h 51"/>
                <a:gd name="T40" fmla="*/ 35 w 45"/>
                <a:gd name="T41" fmla="*/ 15 h 51"/>
                <a:gd name="T42" fmla="*/ 32 w 45"/>
                <a:gd name="T43" fmla="*/ 12 h 51"/>
                <a:gd name="T44" fmla="*/ 30 w 45"/>
                <a:gd name="T45" fmla="*/ 9 h 51"/>
                <a:gd name="T46" fmla="*/ 26 w 45"/>
                <a:gd name="T47" fmla="*/ 8 h 51"/>
                <a:gd name="T48" fmla="*/ 22 w 45"/>
                <a:gd name="T49" fmla="*/ 7 h 51"/>
                <a:gd name="T50" fmla="*/ 22 w 45"/>
                <a:gd name="T51" fmla="*/ 0 h 51"/>
                <a:gd name="T52" fmla="*/ 27 w 45"/>
                <a:gd name="T53" fmla="*/ 0 h 51"/>
                <a:gd name="T54" fmla="*/ 32 w 45"/>
                <a:gd name="T55" fmla="*/ 2 h 51"/>
                <a:gd name="T56" fmla="*/ 36 w 45"/>
                <a:gd name="T57" fmla="*/ 4 h 51"/>
                <a:gd name="T58" fmla="*/ 38 w 45"/>
                <a:gd name="T59" fmla="*/ 7 h 51"/>
                <a:gd name="T60" fmla="*/ 41 w 45"/>
                <a:gd name="T61" fmla="*/ 10 h 51"/>
                <a:gd name="T62" fmla="*/ 43 w 45"/>
                <a:gd name="T63" fmla="*/ 15 h 51"/>
                <a:gd name="T64" fmla="*/ 45 w 45"/>
                <a:gd name="T65" fmla="*/ 20 h 51"/>
                <a:gd name="T66" fmla="*/ 45 w 45"/>
                <a:gd name="T67" fmla="*/ 25 h 51"/>
                <a:gd name="T68" fmla="*/ 45 w 45"/>
                <a:gd name="T69" fmla="*/ 32 h 51"/>
                <a:gd name="T70" fmla="*/ 43 w 45"/>
                <a:gd name="T71" fmla="*/ 37 h 51"/>
                <a:gd name="T72" fmla="*/ 41 w 45"/>
                <a:gd name="T73" fmla="*/ 40 h 51"/>
                <a:gd name="T74" fmla="*/ 38 w 45"/>
                <a:gd name="T75" fmla="*/ 44 h 51"/>
                <a:gd name="T76" fmla="*/ 36 w 45"/>
                <a:gd name="T77" fmla="*/ 48 h 51"/>
                <a:gd name="T78" fmla="*/ 32 w 45"/>
                <a:gd name="T79" fmla="*/ 50 h 51"/>
                <a:gd name="T80" fmla="*/ 27 w 45"/>
                <a:gd name="T81" fmla="*/ 51 h 51"/>
                <a:gd name="T82" fmla="*/ 22 w 45"/>
                <a:gd name="T83" fmla="*/ 51 h 51"/>
                <a:gd name="T84" fmla="*/ 17 w 45"/>
                <a:gd name="T85" fmla="*/ 51 h 51"/>
                <a:gd name="T86" fmla="*/ 13 w 45"/>
                <a:gd name="T87" fmla="*/ 50 h 51"/>
                <a:gd name="T88" fmla="*/ 8 w 45"/>
                <a:gd name="T89" fmla="*/ 48 h 51"/>
                <a:gd name="T90" fmla="*/ 6 w 45"/>
                <a:gd name="T91" fmla="*/ 44 h 51"/>
                <a:gd name="T92" fmla="*/ 3 w 45"/>
                <a:gd name="T93" fmla="*/ 40 h 51"/>
                <a:gd name="T94" fmla="*/ 1 w 45"/>
                <a:gd name="T95" fmla="*/ 37 h 51"/>
                <a:gd name="T96" fmla="*/ 0 w 45"/>
                <a:gd name="T97" fmla="*/ 32 h 51"/>
                <a:gd name="T98" fmla="*/ 0 w 45"/>
                <a:gd name="T99" fmla="*/ 25 h 51"/>
                <a:gd name="T100" fmla="*/ 0 w 45"/>
                <a:gd name="T101" fmla="*/ 20 h 51"/>
                <a:gd name="T102" fmla="*/ 1 w 45"/>
                <a:gd name="T103" fmla="*/ 15 h 51"/>
                <a:gd name="T104" fmla="*/ 3 w 45"/>
                <a:gd name="T105" fmla="*/ 10 h 51"/>
                <a:gd name="T106" fmla="*/ 6 w 45"/>
                <a:gd name="T107" fmla="*/ 7 h 51"/>
                <a:gd name="T108" fmla="*/ 10 w 45"/>
                <a:gd name="T109" fmla="*/ 3 h 51"/>
                <a:gd name="T110" fmla="*/ 16 w 45"/>
                <a:gd name="T111" fmla="*/ 0 h 51"/>
                <a:gd name="T112" fmla="*/ 22 w 45"/>
                <a:gd name="T113" fmla="*/ 0 h 5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5" h="51">
                  <a:moveTo>
                    <a:pt x="22" y="7"/>
                  </a:moveTo>
                  <a:lnTo>
                    <a:pt x="18" y="8"/>
                  </a:lnTo>
                  <a:lnTo>
                    <a:pt x="15" y="9"/>
                  </a:lnTo>
                  <a:lnTo>
                    <a:pt x="12" y="12"/>
                  </a:lnTo>
                  <a:lnTo>
                    <a:pt x="10" y="15"/>
                  </a:lnTo>
                  <a:lnTo>
                    <a:pt x="8" y="20"/>
                  </a:lnTo>
                  <a:lnTo>
                    <a:pt x="8" y="25"/>
                  </a:lnTo>
                  <a:lnTo>
                    <a:pt x="8" y="32"/>
                  </a:lnTo>
                  <a:lnTo>
                    <a:pt x="10" y="35"/>
                  </a:lnTo>
                  <a:lnTo>
                    <a:pt x="12" y="40"/>
                  </a:lnTo>
                  <a:lnTo>
                    <a:pt x="15" y="43"/>
                  </a:lnTo>
                  <a:lnTo>
                    <a:pt x="18" y="44"/>
                  </a:lnTo>
                  <a:lnTo>
                    <a:pt x="22" y="45"/>
                  </a:lnTo>
                  <a:lnTo>
                    <a:pt x="26" y="44"/>
                  </a:lnTo>
                  <a:lnTo>
                    <a:pt x="30" y="43"/>
                  </a:lnTo>
                  <a:lnTo>
                    <a:pt x="32" y="40"/>
                  </a:lnTo>
                  <a:lnTo>
                    <a:pt x="35" y="35"/>
                  </a:lnTo>
                  <a:lnTo>
                    <a:pt x="36" y="32"/>
                  </a:lnTo>
                  <a:lnTo>
                    <a:pt x="36" y="25"/>
                  </a:lnTo>
                  <a:lnTo>
                    <a:pt x="36" y="20"/>
                  </a:lnTo>
                  <a:lnTo>
                    <a:pt x="35" y="15"/>
                  </a:lnTo>
                  <a:lnTo>
                    <a:pt x="32" y="12"/>
                  </a:lnTo>
                  <a:lnTo>
                    <a:pt x="30" y="9"/>
                  </a:lnTo>
                  <a:lnTo>
                    <a:pt x="26" y="8"/>
                  </a:lnTo>
                  <a:lnTo>
                    <a:pt x="22" y="7"/>
                  </a:lnTo>
                  <a:close/>
                  <a:moveTo>
                    <a:pt x="22" y="0"/>
                  </a:moveTo>
                  <a:lnTo>
                    <a:pt x="27" y="0"/>
                  </a:lnTo>
                  <a:lnTo>
                    <a:pt x="32" y="2"/>
                  </a:lnTo>
                  <a:lnTo>
                    <a:pt x="36" y="4"/>
                  </a:lnTo>
                  <a:lnTo>
                    <a:pt x="38" y="7"/>
                  </a:lnTo>
                  <a:lnTo>
                    <a:pt x="41" y="10"/>
                  </a:lnTo>
                  <a:lnTo>
                    <a:pt x="43" y="15"/>
                  </a:lnTo>
                  <a:lnTo>
                    <a:pt x="45" y="20"/>
                  </a:lnTo>
                  <a:lnTo>
                    <a:pt x="45" y="25"/>
                  </a:lnTo>
                  <a:lnTo>
                    <a:pt x="45" y="32"/>
                  </a:lnTo>
                  <a:lnTo>
                    <a:pt x="43" y="37"/>
                  </a:lnTo>
                  <a:lnTo>
                    <a:pt x="41" y="40"/>
                  </a:lnTo>
                  <a:lnTo>
                    <a:pt x="38" y="44"/>
                  </a:lnTo>
                  <a:lnTo>
                    <a:pt x="36" y="48"/>
                  </a:lnTo>
                  <a:lnTo>
                    <a:pt x="32" y="50"/>
                  </a:lnTo>
                  <a:lnTo>
                    <a:pt x="27" y="51"/>
                  </a:lnTo>
                  <a:lnTo>
                    <a:pt x="22" y="51"/>
                  </a:lnTo>
                  <a:lnTo>
                    <a:pt x="17" y="51"/>
                  </a:lnTo>
                  <a:lnTo>
                    <a:pt x="13" y="50"/>
                  </a:lnTo>
                  <a:lnTo>
                    <a:pt x="8" y="48"/>
                  </a:lnTo>
                  <a:lnTo>
                    <a:pt x="6" y="44"/>
                  </a:lnTo>
                  <a:lnTo>
                    <a:pt x="3" y="40"/>
                  </a:lnTo>
                  <a:lnTo>
                    <a:pt x="1" y="37"/>
                  </a:lnTo>
                  <a:lnTo>
                    <a:pt x="0" y="32"/>
                  </a:lnTo>
                  <a:lnTo>
                    <a:pt x="0" y="25"/>
                  </a:lnTo>
                  <a:lnTo>
                    <a:pt x="0" y="20"/>
                  </a:lnTo>
                  <a:lnTo>
                    <a:pt x="1" y="15"/>
                  </a:lnTo>
                  <a:lnTo>
                    <a:pt x="3" y="10"/>
                  </a:lnTo>
                  <a:lnTo>
                    <a:pt x="6" y="7"/>
                  </a:lnTo>
                  <a:lnTo>
                    <a:pt x="10" y="3"/>
                  </a:lnTo>
                  <a:lnTo>
                    <a:pt x="16" y="0"/>
                  </a:lnTo>
                  <a:lnTo>
                    <a:pt x="22" y="0"/>
                  </a:lnTo>
                  <a:close/>
                </a:path>
              </a:pathLst>
            </a:custGeom>
            <a:solidFill>
              <a:srgbClr val="010101"/>
            </a:solidFill>
            <a:ln w="0">
              <a:solidFill>
                <a:srgbClr val="010101"/>
              </a:solidFill>
              <a:prstDash val="solid"/>
              <a:round/>
              <a:headEnd/>
              <a:tailEnd/>
            </a:ln>
          </p:spPr>
          <p:txBody>
            <a:bodyPr/>
            <a:lstStyle/>
            <a:p>
              <a:endParaRPr lang="ru-RU"/>
            </a:p>
          </p:txBody>
        </p:sp>
        <p:sp>
          <p:nvSpPr>
            <p:cNvPr id="41" name="Freeform 37"/>
            <p:cNvSpPr>
              <a:spLocks/>
            </p:cNvSpPr>
            <p:nvPr/>
          </p:nvSpPr>
          <p:spPr bwMode="auto">
            <a:xfrm>
              <a:off x="2355" y="1449"/>
              <a:ext cx="29" cy="50"/>
            </a:xfrm>
            <a:custGeom>
              <a:avLst/>
              <a:gdLst>
                <a:gd name="T0" fmla="*/ 29 w 29"/>
                <a:gd name="T1" fmla="*/ 9 h 50"/>
                <a:gd name="T2" fmla="*/ 28 w 29"/>
                <a:gd name="T3" fmla="*/ 8 h 50"/>
                <a:gd name="T4" fmla="*/ 25 w 29"/>
                <a:gd name="T5" fmla="*/ 8 h 50"/>
                <a:gd name="T6" fmla="*/ 24 w 29"/>
                <a:gd name="T7" fmla="*/ 8 h 50"/>
                <a:gd name="T8" fmla="*/ 22 w 29"/>
                <a:gd name="T9" fmla="*/ 7 h 50"/>
                <a:gd name="T10" fmla="*/ 18 w 29"/>
                <a:gd name="T11" fmla="*/ 8 h 50"/>
                <a:gd name="T12" fmla="*/ 14 w 29"/>
                <a:gd name="T13" fmla="*/ 9 h 50"/>
                <a:gd name="T14" fmla="*/ 12 w 29"/>
                <a:gd name="T15" fmla="*/ 12 h 50"/>
                <a:gd name="T16" fmla="*/ 9 w 29"/>
                <a:gd name="T17" fmla="*/ 15 h 50"/>
                <a:gd name="T18" fmla="*/ 8 w 29"/>
                <a:gd name="T19" fmla="*/ 19 h 50"/>
                <a:gd name="T20" fmla="*/ 8 w 29"/>
                <a:gd name="T21" fmla="*/ 24 h 50"/>
                <a:gd name="T22" fmla="*/ 8 w 29"/>
                <a:gd name="T23" fmla="*/ 50 h 50"/>
                <a:gd name="T24" fmla="*/ 0 w 29"/>
                <a:gd name="T25" fmla="*/ 50 h 50"/>
                <a:gd name="T26" fmla="*/ 0 w 29"/>
                <a:gd name="T27" fmla="*/ 2 h 50"/>
                <a:gd name="T28" fmla="*/ 8 w 29"/>
                <a:gd name="T29" fmla="*/ 2 h 50"/>
                <a:gd name="T30" fmla="*/ 8 w 29"/>
                <a:gd name="T31" fmla="*/ 9 h 50"/>
                <a:gd name="T32" fmla="*/ 10 w 29"/>
                <a:gd name="T33" fmla="*/ 5 h 50"/>
                <a:gd name="T34" fmla="*/ 14 w 29"/>
                <a:gd name="T35" fmla="*/ 2 h 50"/>
                <a:gd name="T36" fmla="*/ 19 w 29"/>
                <a:gd name="T37" fmla="*/ 0 h 50"/>
                <a:gd name="T38" fmla="*/ 24 w 29"/>
                <a:gd name="T39" fmla="*/ 0 h 50"/>
                <a:gd name="T40" fmla="*/ 25 w 29"/>
                <a:gd name="T41" fmla="*/ 0 h 50"/>
                <a:gd name="T42" fmla="*/ 27 w 29"/>
                <a:gd name="T43" fmla="*/ 0 h 50"/>
                <a:gd name="T44" fmla="*/ 28 w 29"/>
                <a:gd name="T45" fmla="*/ 0 h 50"/>
                <a:gd name="T46" fmla="*/ 29 w 29"/>
                <a:gd name="T47" fmla="*/ 0 h 50"/>
                <a:gd name="T48" fmla="*/ 29 w 29"/>
                <a:gd name="T49" fmla="*/ 9 h 5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9" h="50">
                  <a:moveTo>
                    <a:pt x="29" y="9"/>
                  </a:moveTo>
                  <a:lnTo>
                    <a:pt x="28" y="8"/>
                  </a:lnTo>
                  <a:lnTo>
                    <a:pt x="25" y="8"/>
                  </a:lnTo>
                  <a:lnTo>
                    <a:pt x="24" y="8"/>
                  </a:lnTo>
                  <a:lnTo>
                    <a:pt x="22" y="7"/>
                  </a:lnTo>
                  <a:lnTo>
                    <a:pt x="18" y="8"/>
                  </a:lnTo>
                  <a:lnTo>
                    <a:pt x="14" y="9"/>
                  </a:lnTo>
                  <a:lnTo>
                    <a:pt x="12" y="12"/>
                  </a:lnTo>
                  <a:lnTo>
                    <a:pt x="9" y="15"/>
                  </a:lnTo>
                  <a:lnTo>
                    <a:pt x="8" y="19"/>
                  </a:lnTo>
                  <a:lnTo>
                    <a:pt x="8" y="24"/>
                  </a:lnTo>
                  <a:lnTo>
                    <a:pt x="8" y="50"/>
                  </a:lnTo>
                  <a:lnTo>
                    <a:pt x="0" y="50"/>
                  </a:lnTo>
                  <a:lnTo>
                    <a:pt x="0" y="2"/>
                  </a:lnTo>
                  <a:lnTo>
                    <a:pt x="8" y="2"/>
                  </a:lnTo>
                  <a:lnTo>
                    <a:pt x="8" y="9"/>
                  </a:lnTo>
                  <a:lnTo>
                    <a:pt x="10" y="5"/>
                  </a:lnTo>
                  <a:lnTo>
                    <a:pt x="14" y="2"/>
                  </a:lnTo>
                  <a:lnTo>
                    <a:pt x="19" y="0"/>
                  </a:lnTo>
                  <a:lnTo>
                    <a:pt x="24" y="0"/>
                  </a:lnTo>
                  <a:lnTo>
                    <a:pt x="25" y="0"/>
                  </a:lnTo>
                  <a:lnTo>
                    <a:pt x="27" y="0"/>
                  </a:lnTo>
                  <a:lnTo>
                    <a:pt x="28" y="0"/>
                  </a:lnTo>
                  <a:lnTo>
                    <a:pt x="29" y="0"/>
                  </a:lnTo>
                  <a:lnTo>
                    <a:pt x="29" y="9"/>
                  </a:lnTo>
                  <a:close/>
                </a:path>
              </a:pathLst>
            </a:custGeom>
            <a:solidFill>
              <a:srgbClr val="010101"/>
            </a:solidFill>
            <a:ln w="0">
              <a:solidFill>
                <a:srgbClr val="010101"/>
              </a:solidFill>
              <a:prstDash val="solid"/>
              <a:round/>
              <a:headEnd/>
              <a:tailEnd/>
            </a:ln>
          </p:spPr>
          <p:txBody>
            <a:bodyPr/>
            <a:lstStyle/>
            <a:p>
              <a:endParaRPr lang="ru-RU"/>
            </a:p>
          </p:txBody>
        </p:sp>
        <p:sp>
          <p:nvSpPr>
            <p:cNvPr id="42" name="Freeform 38"/>
            <p:cNvSpPr>
              <a:spLocks noEditPoints="1"/>
            </p:cNvSpPr>
            <p:nvPr/>
          </p:nvSpPr>
          <p:spPr bwMode="auto">
            <a:xfrm>
              <a:off x="2209" y="2327"/>
              <a:ext cx="50" cy="57"/>
            </a:xfrm>
            <a:custGeom>
              <a:avLst/>
              <a:gdLst>
                <a:gd name="T0" fmla="*/ 9 w 50"/>
                <a:gd name="T1" fmla="*/ 6 h 57"/>
                <a:gd name="T2" fmla="*/ 9 w 50"/>
                <a:gd name="T3" fmla="*/ 51 h 57"/>
                <a:gd name="T4" fmla="*/ 18 w 50"/>
                <a:gd name="T5" fmla="*/ 51 h 57"/>
                <a:gd name="T6" fmla="*/ 24 w 50"/>
                <a:gd name="T7" fmla="*/ 51 h 57"/>
                <a:gd name="T8" fmla="*/ 29 w 50"/>
                <a:gd name="T9" fmla="*/ 50 h 57"/>
                <a:gd name="T10" fmla="*/ 33 w 50"/>
                <a:gd name="T11" fmla="*/ 49 h 57"/>
                <a:gd name="T12" fmla="*/ 35 w 50"/>
                <a:gd name="T13" fmla="*/ 46 h 57"/>
                <a:gd name="T14" fmla="*/ 38 w 50"/>
                <a:gd name="T15" fmla="*/ 42 h 57"/>
                <a:gd name="T16" fmla="*/ 40 w 50"/>
                <a:gd name="T17" fmla="*/ 39 h 57"/>
                <a:gd name="T18" fmla="*/ 42 w 50"/>
                <a:gd name="T19" fmla="*/ 34 h 57"/>
                <a:gd name="T20" fmla="*/ 42 w 50"/>
                <a:gd name="T21" fmla="*/ 29 h 57"/>
                <a:gd name="T22" fmla="*/ 42 w 50"/>
                <a:gd name="T23" fmla="*/ 24 h 57"/>
                <a:gd name="T24" fmla="*/ 40 w 50"/>
                <a:gd name="T25" fmla="*/ 19 h 57"/>
                <a:gd name="T26" fmla="*/ 38 w 50"/>
                <a:gd name="T27" fmla="*/ 15 h 57"/>
                <a:gd name="T28" fmla="*/ 35 w 50"/>
                <a:gd name="T29" fmla="*/ 11 h 57"/>
                <a:gd name="T30" fmla="*/ 33 w 50"/>
                <a:gd name="T31" fmla="*/ 9 h 57"/>
                <a:gd name="T32" fmla="*/ 29 w 50"/>
                <a:gd name="T33" fmla="*/ 8 h 57"/>
                <a:gd name="T34" fmla="*/ 24 w 50"/>
                <a:gd name="T35" fmla="*/ 6 h 57"/>
                <a:gd name="T36" fmla="*/ 18 w 50"/>
                <a:gd name="T37" fmla="*/ 6 h 57"/>
                <a:gd name="T38" fmla="*/ 9 w 50"/>
                <a:gd name="T39" fmla="*/ 6 h 57"/>
                <a:gd name="T40" fmla="*/ 0 w 50"/>
                <a:gd name="T41" fmla="*/ 0 h 57"/>
                <a:gd name="T42" fmla="*/ 17 w 50"/>
                <a:gd name="T43" fmla="*/ 0 h 57"/>
                <a:gd name="T44" fmla="*/ 32 w 50"/>
                <a:gd name="T45" fmla="*/ 1 h 57"/>
                <a:gd name="T46" fmla="*/ 42 w 50"/>
                <a:gd name="T47" fmla="*/ 6 h 57"/>
                <a:gd name="T48" fmla="*/ 48 w 50"/>
                <a:gd name="T49" fmla="*/ 16 h 57"/>
                <a:gd name="T50" fmla="*/ 50 w 50"/>
                <a:gd name="T51" fmla="*/ 29 h 57"/>
                <a:gd name="T52" fmla="*/ 48 w 50"/>
                <a:gd name="T53" fmla="*/ 41 h 57"/>
                <a:gd name="T54" fmla="*/ 42 w 50"/>
                <a:gd name="T55" fmla="*/ 51 h 57"/>
                <a:gd name="T56" fmla="*/ 32 w 50"/>
                <a:gd name="T57" fmla="*/ 56 h 57"/>
                <a:gd name="T58" fmla="*/ 17 w 50"/>
                <a:gd name="T59" fmla="*/ 57 h 57"/>
                <a:gd name="T60" fmla="*/ 0 w 50"/>
                <a:gd name="T61" fmla="*/ 57 h 57"/>
                <a:gd name="T62" fmla="*/ 0 w 50"/>
                <a:gd name="T63" fmla="*/ 0 h 5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0" h="57">
                  <a:moveTo>
                    <a:pt x="9" y="6"/>
                  </a:moveTo>
                  <a:lnTo>
                    <a:pt x="9" y="51"/>
                  </a:lnTo>
                  <a:lnTo>
                    <a:pt x="18" y="51"/>
                  </a:lnTo>
                  <a:lnTo>
                    <a:pt x="24" y="51"/>
                  </a:lnTo>
                  <a:lnTo>
                    <a:pt x="29" y="50"/>
                  </a:lnTo>
                  <a:lnTo>
                    <a:pt x="33" y="49"/>
                  </a:lnTo>
                  <a:lnTo>
                    <a:pt x="35" y="46"/>
                  </a:lnTo>
                  <a:lnTo>
                    <a:pt x="38" y="42"/>
                  </a:lnTo>
                  <a:lnTo>
                    <a:pt x="40" y="39"/>
                  </a:lnTo>
                  <a:lnTo>
                    <a:pt x="42" y="34"/>
                  </a:lnTo>
                  <a:lnTo>
                    <a:pt x="42" y="29"/>
                  </a:lnTo>
                  <a:lnTo>
                    <a:pt x="42" y="24"/>
                  </a:lnTo>
                  <a:lnTo>
                    <a:pt x="40" y="19"/>
                  </a:lnTo>
                  <a:lnTo>
                    <a:pt x="38" y="15"/>
                  </a:lnTo>
                  <a:lnTo>
                    <a:pt x="35" y="11"/>
                  </a:lnTo>
                  <a:lnTo>
                    <a:pt x="33" y="9"/>
                  </a:lnTo>
                  <a:lnTo>
                    <a:pt x="29" y="8"/>
                  </a:lnTo>
                  <a:lnTo>
                    <a:pt x="24" y="6"/>
                  </a:lnTo>
                  <a:lnTo>
                    <a:pt x="18" y="6"/>
                  </a:lnTo>
                  <a:lnTo>
                    <a:pt x="9" y="6"/>
                  </a:lnTo>
                  <a:close/>
                  <a:moveTo>
                    <a:pt x="0" y="0"/>
                  </a:moveTo>
                  <a:lnTo>
                    <a:pt x="17" y="0"/>
                  </a:lnTo>
                  <a:lnTo>
                    <a:pt x="32" y="1"/>
                  </a:lnTo>
                  <a:lnTo>
                    <a:pt x="42" y="6"/>
                  </a:lnTo>
                  <a:lnTo>
                    <a:pt x="48" y="16"/>
                  </a:lnTo>
                  <a:lnTo>
                    <a:pt x="50" y="29"/>
                  </a:lnTo>
                  <a:lnTo>
                    <a:pt x="48" y="41"/>
                  </a:lnTo>
                  <a:lnTo>
                    <a:pt x="42" y="51"/>
                  </a:lnTo>
                  <a:lnTo>
                    <a:pt x="32" y="56"/>
                  </a:lnTo>
                  <a:lnTo>
                    <a:pt x="17" y="57"/>
                  </a:lnTo>
                  <a:lnTo>
                    <a:pt x="0" y="57"/>
                  </a:lnTo>
                  <a:lnTo>
                    <a:pt x="0" y="0"/>
                  </a:lnTo>
                  <a:close/>
                </a:path>
              </a:pathLst>
            </a:custGeom>
            <a:solidFill>
              <a:srgbClr val="010101"/>
            </a:solidFill>
            <a:ln w="0">
              <a:solidFill>
                <a:srgbClr val="010101"/>
              </a:solidFill>
              <a:prstDash val="solid"/>
              <a:round/>
              <a:headEnd/>
              <a:tailEnd/>
            </a:ln>
          </p:spPr>
          <p:txBody>
            <a:bodyPr/>
            <a:lstStyle/>
            <a:p>
              <a:endParaRPr lang="ru-RU"/>
            </a:p>
          </p:txBody>
        </p:sp>
        <p:sp>
          <p:nvSpPr>
            <p:cNvPr id="43" name="Freeform 39"/>
            <p:cNvSpPr>
              <a:spLocks noEditPoints="1"/>
            </p:cNvSpPr>
            <p:nvPr/>
          </p:nvSpPr>
          <p:spPr bwMode="auto">
            <a:xfrm>
              <a:off x="2268" y="2341"/>
              <a:ext cx="36" cy="45"/>
            </a:xfrm>
            <a:custGeom>
              <a:avLst/>
              <a:gdLst>
                <a:gd name="T0" fmla="*/ 22 w 36"/>
                <a:gd name="T1" fmla="*/ 22 h 45"/>
                <a:gd name="T2" fmla="*/ 18 w 36"/>
                <a:gd name="T3" fmla="*/ 22 h 45"/>
                <a:gd name="T4" fmla="*/ 14 w 36"/>
                <a:gd name="T5" fmla="*/ 23 h 45"/>
                <a:gd name="T6" fmla="*/ 10 w 36"/>
                <a:gd name="T7" fmla="*/ 23 h 45"/>
                <a:gd name="T8" fmla="*/ 9 w 36"/>
                <a:gd name="T9" fmla="*/ 26 h 45"/>
                <a:gd name="T10" fmla="*/ 8 w 36"/>
                <a:gd name="T11" fmla="*/ 27 h 45"/>
                <a:gd name="T12" fmla="*/ 8 w 36"/>
                <a:gd name="T13" fmla="*/ 31 h 45"/>
                <a:gd name="T14" fmla="*/ 8 w 36"/>
                <a:gd name="T15" fmla="*/ 35 h 45"/>
                <a:gd name="T16" fmla="*/ 10 w 36"/>
                <a:gd name="T17" fmla="*/ 37 h 45"/>
                <a:gd name="T18" fmla="*/ 13 w 36"/>
                <a:gd name="T19" fmla="*/ 38 h 45"/>
                <a:gd name="T20" fmla="*/ 16 w 36"/>
                <a:gd name="T21" fmla="*/ 40 h 45"/>
                <a:gd name="T22" fmla="*/ 20 w 36"/>
                <a:gd name="T23" fmla="*/ 38 h 45"/>
                <a:gd name="T24" fmla="*/ 24 w 36"/>
                <a:gd name="T25" fmla="*/ 37 h 45"/>
                <a:gd name="T26" fmla="*/ 26 w 36"/>
                <a:gd name="T27" fmla="*/ 35 h 45"/>
                <a:gd name="T28" fmla="*/ 27 w 36"/>
                <a:gd name="T29" fmla="*/ 32 h 45"/>
                <a:gd name="T30" fmla="*/ 29 w 36"/>
                <a:gd name="T31" fmla="*/ 28 h 45"/>
                <a:gd name="T32" fmla="*/ 30 w 36"/>
                <a:gd name="T33" fmla="*/ 23 h 45"/>
                <a:gd name="T34" fmla="*/ 30 w 36"/>
                <a:gd name="T35" fmla="*/ 22 h 45"/>
                <a:gd name="T36" fmla="*/ 22 w 36"/>
                <a:gd name="T37" fmla="*/ 22 h 45"/>
                <a:gd name="T38" fmla="*/ 36 w 36"/>
                <a:gd name="T39" fmla="*/ 18 h 45"/>
                <a:gd name="T40" fmla="*/ 36 w 36"/>
                <a:gd name="T41" fmla="*/ 43 h 45"/>
                <a:gd name="T42" fmla="*/ 30 w 36"/>
                <a:gd name="T43" fmla="*/ 43 h 45"/>
                <a:gd name="T44" fmla="*/ 30 w 36"/>
                <a:gd name="T45" fmla="*/ 37 h 45"/>
                <a:gd name="T46" fmla="*/ 26 w 36"/>
                <a:gd name="T47" fmla="*/ 41 h 45"/>
                <a:gd name="T48" fmla="*/ 24 w 36"/>
                <a:gd name="T49" fmla="*/ 43 h 45"/>
                <a:gd name="T50" fmla="*/ 19 w 36"/>
                <a:gd name="T51" fmla="*/ 45 h 45"/>
                <a:gd name="T52" fmla="*/ 15 w 36"/>
                <a:gd name="T53" fmla="*/ 45 h 45"/>
                <a:gd name="T54" fmla="*/ 10 w 36"/>
                <a:gd name="T55" fmla="*/ 45 h 45"/>
                <a:gd name="T56" fmla="*/ 6 w 36"/>
                <a:gd name="T57" fmla="*/ 43 h 45"/>
                <a:gd name="T58" fmla="*/ 4 w 36"/>
                <a:gd name="T59" fmla="*/ 41 h 45"/>
                <a:gd name="T60" fmla="*/ 1 w 36"/>
                <a:gd name="T61" fmla="*/ 38 h 45"/>
                <a:gd name="T62" fmla="*/ 0 w 36"/>
                <a:gd name="T63" fmla="*/ 35 h 45"/>
                <a:gd name="T64" fmla="*/ 0 w 36"/>
                <a:gd name="T65" fmla="*/ 31 h 45"/>
                <a:gd name="T66" fmla="*/ 0 w 36"/>
                <a:gd name="T67" fmla="*/ 27 h 45"/>
                <a:gd name="T68" fmla="*/ 3 w 36"/>
                <a:gd name="T69" fmla="*/ 23 h 45"/>
                <a:gd name="T70" fmla="*/ 5 w 36"/>
                <a:gd name="T71" fmla="*/ 20 h 45"/>
                <a:gd name="T72" fmla="*/ 9 w 36"/>
                <a:gd name="T73" fmla="*/ 18 h 45"/>
                <a:gd name="T74" fmla="*/ 14 w 36"/>
                <a:gd name="T75" fmla="*/ 17 h 45"/>
                <a:gd name="T76" fmla="*/ 20 w 36"/>
                <a:gd name="T77" fmla="*/ 16 h 45"/>
                <a:gd name="T78" fmla="*/ 30 w 36"/>
                <a:gd name="T79" fmla="*/ 16 h 45"/>
                <a:gd name="T80" fmla="*/ 30 w 36"/>
                <a:gd name="T81" fmla="*/ 16 h 45"/>
                <a:gd name="T82" fmla="*/ 29 w 36"/>
                <a:gd name="T83" fmla="*/ 12 h 45"/>
                <a:gd name="T84" fmla="*/ 27 w 36"/>
                <a:gd name="T85" fmla="*/ 10 h 45"/>
                <a:gd name="T86" fmla="*/ 26 w 36"/>
                <a:gd name="T87" fmla="*/ 9 h 45"/>
                <a:gd name="T88" fmla="*/ 24 w 36"/>
                <a:gd name="T89" fmla="*/ 6 h 45"/>
                <a:gd name="T90" fmla="*/ 21 w 36"/>
                <a:gd name="T91" fmla="*/ 6 h 45"/>
                <a:gd name="T92" fmla="*/ 18 w 36"/>
                <a:gd name="T93" fmla="*/ 5 h 45"/>
                <a:gd name="T94" fmla="*/ 14 w 36"/>
                <a:gd name="T95" fmla="*/ 6 h 45"/>
                <a:gd name="T96" fmla="*/ 10 w 36"/>
                <a:gd name="T97" fmla="*/ 6 h 45"/>
                <a:gd name="T98" fmla="*/ 6 w 36"/>
                <a:gd name="T99" fmla="*/ 7 h 45"/>
                <a:gd name="T100" fmla="*/ 3 w 36"/>
                <a:gd name="T101" fmla="*/ 9 h 45"/>
                <a:gd name="T102" fmla="*/ 3 w 36"/>
                <a:gd name="T103" fmla="*/ 2 h 45"/>
                <a:gd name="T104" fmla="*/ 8 w 36"/>
                <a:gd name="T105" fmla="*/ 1 h 45"/>
                <a:gd name="T106" fmla="*/ 10 w 36"/>
                <a:gd name="T107" fmla="*/ 0 h 45"/>
                <a:gd name="T108" fmla="*/ 14 w 36"/>
                <a:gd name="T109" fmla="*/ 0 h 45"/>
                <a:gd name="T110" fmla="*/ 18 w 36"/>
                <a:gd name="T111" fmla="*/ 0 h 45"/>
                <a:gd name="T112" fmla="*/ 24 w 36"/>
                <a:gd name="T113" fmla="*/ 0 h 45"/>
                <a:gd name="T114" fmla="*/ 29 w 36"/>
                <a:gd name="T115" fmla="*/ 1 h 45"/>
                <a:gd name="T116" fmla="*/ 32 w 36"/>
                <a:gd name="T117" fmla="*/ 5 h 45"/>
                <a:gd name="T118" fmla="*/ 35 w 36"/>
                <a:gd name="T119" fmla="*/ 9 h 45"/>
                <a:gd name="T120" fmla="*/ 36 w 36"/>
                <a:gd name="T121" fmla="*/ 13 h 45"/>
                <a:gd name="T122" fmla="*/ 36 w 36"/>
                <a:gd name="T123" fmla="*/ 18 h 4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6" h="45">
                  <a:moveTo>
                    <a:pt x="22" y="22"/>
                  </a:moveTo>
                  <a:lnTo>
                    <a:pt x="18" y="22"/>
                  </a:lnTo>
                  <a:lnTo>
                    <a:pt x="14" y="23"/>
                  </a:lnTo>
                  <a:lnTo>
                    <a:pt x="10" y="23"/>
                  </a:lnTo>
                  <a:lnTo>
                    <a:pt x="9" y="26"/>
                  </a:lnTo>
                  <a:lnTo>
                    <a:pt x="8" y="27"/>
                  </a:lnTo>
                  <a:lnTo>
                    <a:pt x="8" y="31"/>
                  </a:lnTo>
                  <a:lnTo>
                    <a:pt x="8" y="35"/>
                  </a:lnTo>
                  <a:lnTo>
                    <a:pt x="10" y="37"/>
                  </a:lnTo>
                  <a:lnTo>
                    <a:pt x="13" y="38"/>
                  </a:lnTo>
                  <a:lnTo>
                    <a:pt x="16" y="40"/>
                  </a:lnTo>
                  <a:lnTo>
                    <a:pt x="20" y="38"/>
                  </a:lnTo>
                  <a:lnTo>
                    <a:pt x="24" y="37"/>
                  </a:lnTo>
                  <a:lnTo>
                    <a:pt x="26" y="35"/>
                  </a:lnTo>
                  <a:lnTo>
                    <a:pt x="27" y="32"/>
                  </a:lnTo>
                  <a:lnTo>
                    <a:pt x="29" y="28"/>
                  </a:lnTo>
                  <a:lnTo>
                    <a:pt x="30" y="23"/>
                  </a:lnTo>
                  <a:lnTo>
                    <a:pt x="30" y="22"/>
                  </a:lnTo>
                  <a:lnTo>
                    <a:pt x="22" y="22"/>
                  </a:lnTo>
                  <a:close/>
                  <a:moveTo>
                    <a:pt x="36" y="18"/>
                  </a:moveTo>
                  <a:lnTo>
                    <a:pt x="36" y="43"/>
                  </a:lnTo>
                  <a:lnTo>
                    <a:pt x="30" y="43"/>
                  </a:lnTo>
                  <a:lnTo>
                    <a:pt x="30" y="37"/>
                  </a:lnTo>
                  <a:lnTo>
                    <a:pt x="26" y="41"/>
                  </a:lnTo>
                  <a:lnTo>
                    <a:pt x="24" y="43"/>
                  </a:lnTo>
                  <a:lnTo>
                    <a:pt x="19" y="45"/>
                  </a:lnTo>
                  <a:lnTo>
                    <a:pt x="15" y="45"/>
                  </a:lnTo>
                  <a:lnTo>
                    <a:pt x="10" y="45"/>
                  </a:lnTo>
                  <a:lnTo>
                    <a:pt x="6" y="43"/>
                  </a:lnTo>
                  <a:lnTo>
                    <a:pt x="4" y="41"/>
                  </a:lnTo>
                  <a:lnTo>
                    <a:pt x="1" y="38"/>
                  </a:lnTo>
                  <a:lnTo>
                    <a:pt x="0" y="35"/>
                  </a:lnTo>
                  <a:lnTo>
                    <a:pt x="0" y="31"/>
                  </a:lnTo>
                  <a:lnTo>
                    <a:pt x="0" y="27"/>
                  </a:lnTo>
                  <a:lnTo>
                    <a:pt x="3" y="23"/>
                  </a:lnTo>
                  <a:lnTo>
                    <a:pt x="5" y="20"/>
                  </a:lnTo>
                  <a:lnTo>
                    <a:pt x="9" y="18"/>
                  </a:lnTo>
                  <a:lnTo>
                    <a:pt x="14" y="17"/>
                  </a:lnTo>
                  <a:lnTo>
                    <a:pt x="20" y="16"/>
                  </a:lnTo>
                  <a:lnTo>
                    <a:pt x="30" y="16"/>
                  </a:lnTo>
                  <a:lnTo>
                    <a:pt x="29" y="12"/>
                  </a:lnTo>
                  <a:lnTo>
                    <a:pt x="27" y="10"/>
                  </a:lnTo>
                  <a:lnTo>
                    <a:pt x="26" y="9"/>
                  </a:lnTo>
                  <a:lnTo>
                    <a:pt x="24" y="6"/>
                  </a:lnTo>
                  <a:lnTo>
                    <a:pt x="21" y="6"/>
                  </a:lnTo>
                  <a:lnTo>
                    <a:pt x="18" y="5"/>
                  </a:lnTo>
                  <a:lnTo>
                    <a:pt x="14" y="6"/>
                  </a:lnTo>
                  <a:lnTo>
                    <a:pt x="10" y="6"/>
                  </a:lnTo>
                  <a:lnTo>
                    <a:pt x="6" y="7"/>
                  </a:lnTo>
                  <a:lnTo>
                    <a:pt x="3" y="9"/>
                  </a:lnTo>
                  <a:lnTo>
                    <a:pt x="3" y="2"/>
                  </a:lnTo>
                  <a:lnTo>
                    <a:pt x="8" y="1"/>
                  </a:lnTo>
                  <a:lnTo>
                    <a:pt x="10" y="0"/>
                  </a:lnTo>
                  <a:lnTo>
                    <a:pt x="14" y="0"/>
                  </a:lnTo>
                  <a:lnTo>
                    <a:pt x="18" y="0"/>
                  </a:lnTo>
                  <a:lnTo>
                    <a:pt x="24" y="0"/>
                  </a:lnTo>
                  <a:lnTo>
                    <a:pt x="29" y="1"/>
                  </a:lnTo>
                  <a:lnTo>
                    <a:pt x="32" y="5"/>
                  </a:lnTo>
                  <a:lnTo>
                    <a:pt x="35" y="9"/>
                  </a:lnTo>
                  <a:lnTo>
                    <a:pt x="36" y="13"/>
                  </a:lnTo>
                  <a:lnTo>
                    <a:pt x="36" y="18"/>
                  </a:lnTo>
                  <a:close/>
                </a:path>
              </a:pathLst>
            </a:custGeom>
            <a:solidFill>
              <a:srgbClr val="010101"/>
            </a:solidFill>
            <a:ln w="0">
              <a:solidFill>
                <a:srgbClr val="010101"/>
              </a:solidFill>
              <a:prstDash val="solid"/>
              <a:round/>
              <a:headEnd/>
              <a:tailEnd/>
            </a:ln>
          </p:spPr>
          <p:txBody>
            <a:bodyPr/>
            <a:lstStyle/>
            <a:p>
              <a:endParaRPr lang="ru-RU"/>
            </a:p>
          </p:txBody>
        </p:sp>
        <p:sp>
          <p:nvSpPr>
            <p:cNvPr id="44" name="Freeform 40"/>
            <p:cNvSpPr>
              <a:spLocks/>
            </p:cNvSpPr>
            <p:nvPr/>
          </p:nvSpPr>
          <p:spPr bwMode="auto">
            <a:xfrm>
              <a:off x="2319" y="2341"/>
              <a:ext cx="64" cy="43"/>
            </a:xfrm>
            <a:custGeom>
              <a:avLst/>
              <a:gdLst>
                <a:gd name="T0" fmla="*/ 35 w 64"/>
                <a:gd name="T1" fmla="*/ 9 h 43"/>
                <a:gd name="T2" fmla="*/ 38 w 64"/>
                <a:gd name="T3" fmla="*/ 5 h 43"/>
                <a:gd name="T4" fmla="*/ 41 w 64"/>
                <a:gd name="T5" fmla="*/ 1 h 43"/>
                <a:gd name="T6" fmla="*/ 45 w 64"/>
                <a:gd name="T7" fmla="*/ 0 h 43"/>
                <a:gd name="T8" fmla="*/ 50 w 64"/>
                <a:gd name="T9" fmla="*/ 0 h 43"/>
                <a:gd name="T10" fmla="*/ 54 w 64"/>
                <a:gd name="T11" fmla="*/ 0 h 43"/>
                <a:gd name="T12" fmla="*/ 58 w 64"/>
                <a:gd name="T13" fmla="*/ 1 h 43"/>
                <a:gd name="T14" fmla="*/ 60 w 64"/>
                <a:gd name="T15" fmla="*/ 4 h 43"/>
                <a:gd name="T16" fmla="*/ 63 w 64"/>
                <a:gd name="T17" fmla="*/ 7 h 43"/>
                <a:gd name="T18" fmla="*/ 64 w 64"/>
                <a:gd name="T19" fmla="*/ 12 h 43"/>
                <a:gd name="T20" fmla="*/ 64 w 64"/>
                <a:gd name="T21" fmla="*/ 17 h 43"/>
                <a:gd name="T22" fmla="*/ 64 w 64"/>
                <a:gd name="T23" fmla="*/ 43 h 43"/>
                <a:gd name="T24" fmla="*/ 56 w 64"/>
                <a:gd name="T25" fmla="*/ 43 h 43"/>
                <a:gd name="T26" fmla="*/ 56 w 64"/>
                <a:gd name="T27" fmla="*/ 17 h 43"/>
                <a:gd name="T28" fmla="*/ 56 w 64"/>
                <a:gd name="T29" fmla="*/ 13 h 43"/>
                <a:gd name="T30" fmla="*/ 56 w 64"/>
                <a:gd name="T31" fmla="*/ 11 h 43"/>
                <a:gd name="T32" fmla="*/ 55 w 64"/>
                <a:gd name="T33" fmla="*/ 9 h 43"/>
                <a:gd name="T34" fmla="*/ 53 w 64"/>
                <a:gd name="T35" fmla="*/ 7 h 43"/>
                <a:gd name="T36" fmla="*/ 50 w 64"/>
                <a:gd name="T37" fmla="*/ 6 h 43"/>
                <a:gd name="T38" fmla="*/ 48 w 64"/>
                <a:gd name="T39" fmla="*/ 6 h 43"/>
                <a:gd name="T40" fmla="*/ 44 w 64"/>
                <a:gd name="T41" fmla="*/ 6 h 43"/>
                <a:gd name="T42" fmla="*/ 41 w 64"/>
                <a:gd name="T43" fmla="*/ 7 h 43"/>
                <a:gd name="T44" fmla="*/ 39 w 64"/>
                <a:gd name="T45" fmla="*/ 9 h 43"/>
                <a:gd name="T46" fmla="*/ 38 w 64"/>
                <a:gd name="T47" fmla="*/ 12 h 43"/>
                <a:gd name="T48" fmla="*/ 36 w 64"/>
                <a:gd name="T49" fmla="*/ 15 h 43"/>
                <a:gd name="T50" fmla="*/ 36 w 64"/>
                <a:gd name="T51" fmla="*/ 20 h 43"/>
                <a:gd name="T52" fmla="*/ 36 w 64"/>
                <a:gd name="T53" fmla="*/ 43 h 43"/>
                <a:gd name="T54" fmla="*/ 29 w 64"/>
                <a:gd name="T55" fmla="*/ 43 h 43"/>
                <a:gd name="T56" fmla="*/ 29 w 64"/>
                <a:gd name="T57" fmla="*/ 17 h 43"/>
                <a:gd name="T58" fmla="*/ 29 w 64"/>
                <a:gd name="T59" fmla="*/ 13 h 43"/>
                <a:gd name="T60" fmla="*/ 28 w 64"/>
                <a:gd name="T61" fmla="*/ 11 h 43"/>
                <a:gd name="T62" fmla="*/ 26 w 64"/>
                <a:gd name="T63" fmla="*/ 9 h 43"/>
                <a:gd name="T64" fmla="*/ 25 w 64"/>
                <a:gd name="T65" fmla="*/ 7 h 43"/>
                <a:gd name="T66" fmla="*/ 23 w 64"/>
                <a:gd name="T67" fmla="*/ 6 h 43"/>
                <a:gd name="T68" fmla="*/ 20 w 64"/>
                <a:gd name="T69" fmla="*/ 6 h 43"/>
                <a:gd name="T70" fmla="*/ 16 w 64"/>
                <a:gd name="T71" fmla="*/ 6 h 43"/>
                <a:gd name="T72" fmla="*/ 13 w 64"/>
                <a:gd name="T73" fmla="*/ 7 h 43"/>
                <a:gd name="T74" fmla="*/ 11 w 64"/>
                <a:gd name="T75" fmla="*/ 9 h 43"/>
                <a:gd name="T76" fmla="*/ 9 w 64"/>
                <a:gd name="T77" fmla="*/ 12 h 43"/>
                <a:gd name="T78" fmla="*/ 8 w 64"/>
                <a:gd name="T79" fmla="*/ 15 h 43"/>
                <a:gd name="T80" fmla="*/ 8 w 64"/>
                <a:gd name="T81" fmla="*/ 20 h 43"/>
                <a:gd name="T82" fmla="*/ 8 w 64"/>
                <a:gd name="T83" fmla="*/ 43 h 43"/>
                <a:gd name="T84" fmla="*/ 0 w 64"/>
                <a:gd name="T85" fmla="*/ 43 h 43"/>
                <a:gd name="T86" fmla="*/ 0 w 64"/>
                <a:gd name="T87" fmla="*/ 0 h 43"/>
                <a:gd name="T88" fmla="*/ 8 w 64"/>
                <a:gd name="T89" fmla="*/ 0 h 43"/>
                <a:gd name="T90" fmla="*/ 8 w 64"/>
                <a:gd name="T91" fmla="*/ 7 h 43"/>
                <a:gd name="T92" fmla="*/ 10 w 64"/>
                <a:gd name="T93" fmla="*/ 4 h 43"/>
                <a:gd name="T94" fmla="*/ 14 w 64"/>
                <a:gd name="T95" fmla="*/ 1 h 43"/>
                <a:gd name="T96" fmla="*/ 18 w 64"/>
                <a:gd name="T97" fmla="*/ 0 h 43"/>
                <a:gd name="T98" fmla="*/ 21 w 64"/>
                <a:gd name="T99" fmla="*/ 0 h 43"/>
                <a:gd name="T100" fmla="*/ 26 w 64"/>
                <a:gd name="T101" fmla="*/ 0 h 43"/>
                <a:gd name="T102" fmla="*/ 30 w 64"/>
                <a:gd name="T103" fmla="*/ 1 h 43"/>
                <a:gd name="T104" fmla="*/ 33 w 64"/>
                <a:gd name="T105" fmla="*/ 5 h 43"/>
                <a:gd name="T106" fmla="*/ 35 w 64"/>
                <a:gd name="T107" fmla="*/ 9 h 4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 h="43">
                  <a:moveTo>
                    <a:pt x="35" y="9"/>
                  </a:moveTo>
                  <a:lnTo>
                    <a:pt x="38" y="5"/>
                  </a:lnTo>
                  <a:lnTo>
                    <a:pt x="41" y="1"/>
                  </a:lnTo>
                  <a:lnTo>
                    <a:pt x="45" y="0"/>
                  </a:lnTo>
                  <a:lnTo>
                    <a:pt x="50" y="0"/>
                  </a:lnTo>
                  <a:lnTo>
                    <a:pt x="54" y="0"/>
                  </a:lnTo>
                  <a:lnTo>
                    <a:pt x="58" y="1"/>
                  </a:lnTo>
                  <a:lnTo>
                    <a:pt x="60" y="4"/>
                  </a:lnTo>
                  <a:lnTo>
                    <a:pt x="63" y="7"/>
                  </a:lnTo>
                  <a:lnTo>
                    <a:pt x="64" y="12"/>
                  </a:lnTo>
                  <a:lnTo>
                    <a:pt x="64" y="17"/>
                  </a:lnTo>
                  <a:lnTo>
                    <a:pt x="64" y="43"/>
                  </a:lnTo>
                  <a:lnTo>
                    <a:pt x="56" y="43"/>
                  </a:lnTo>
                  <a:lnTo>
                    <a:pt x="56" y="17"/>
                  </a:lnTo>
                  <a:lnTo>
                    <a:pt x="56" y="13"/>
                  </a:lnTo>
                  <a:lnTo>
                    <a:pt x="56" y="11"/>
                  </a:lnTo>
                  <a:lnTo>
                    <a:pt x="55" y="9"/>
                  </a:lnTo>
                  <a:lnTo>
                    <a:pt x="53" y="7"/>
                  </a:lnTo>
                  <a:lnTo>
                    <a:pt x="50" y="6"/>
                  </a:lnTo>
                  <a:lnTo>
                    <a:pt x="48" y="6"/>
                  </a:lnTo>
                  <a:lnTo>
                    <a:pt x="44" y="6"/>
                  </a:lnTo>
                  <a:lnTo>
                    <a:pt x="41" y="7"/>
                  </a:lnTo>
                  <a:lnTo>
                    <a:pt x="39" y="9"/>
                  </a:lnTo>
                  <a:lnTo>
                    <a:pt x="38" y="12"/>
                  </a:lnTo>
                  <a:lnTo>
                    <a:pt x="36" y="15"/>
                  </a:lnTo>
                  <a:lnTo>
                    <a:pt x="36" y="20"/>
                  </a:lnTo>
                  <a:lnTo>
                    <a:pt x="36" y="43"/>
                  </a:lnTo>
                  <a:lnTo>
                    <a:pt x="29" y="43"/>
                  </a:lnTo>
                  <a:lnTo>
                    <a:pt x="29" y="17"/>
                  </a:lnTo>
                  <a:lnTo>
                    <a:pt x="29" y="13"/>
                  </a:lnTo>
                  <a:lnTo>
                    <a:pt x="28" y="11"/>
                  </a:lnTo>
                  <a:lnTo>
                    <a:pt x="26" y="9"/>
                  </a:lnTo>
                  <a:lnTo>
                    <a:pt x="25" y="7"/>
                  </a:lnTo>
                  <a:lnTo>
                    <a:pt x="23" y="6"/>
                  </a:lnTo>
                  <a:lnTo>
                    <a:pt x="20" y="6"/>
                  </a:lnTo>
                  <a:lnTo>
                    <a:pt x="16" y="6"/>
                  </a:lnTo>
                  <a:lnTo>
                    <a:pt x="13" y="7"/>
                  </a:lnTo>
                  <a:lnTo>
                    <a:pt x="11" y="9"/>
                  </a:lnTo>
                  <a:lnTo>
                    <a:pt x="9" y="12"/>
                  </a:lnTo>
                  <a:lnTo>
                    <a:pt x="8" y="15"/>
                  </a:lnTo>
                  <a:lnTo>
                    <a:pt x="8" y="20"/>
                  </a:lnTo>
                  <a:lnTo>
                    <a:pt x="8" y="43"/>
                  </a:lnTo>
                  <a:lnTo>
                    <a:pt x="0" y="43"/>
                  </a:lnTo>
                  <a:lnTo>
                    <a:pt x="0" y="0"/>
                  </a:lnTo>
                  <a:lnTo>
                    <a:pt x="8" y="0"/>
                  </a:lnTo>
                  <a:lnTo>
                    <a:pt x="8" y="7"/>
                  </a:lnTo>
                  <a:lnTo>
                    <a:pt x="10" y="4"/>
                  </a:lnTo>
                  <a:lnTo>
                    <a:pt x="14" y="1"/>
                  </a:lnTo>
                  <a:lnTo>
                    <a:pt x="18" y="0"/>
                  </a:lnTo>
                  <a:lnTo>
                    <a:pt x="21" y="0"/>
                  </a:lnTo>
                  <a:lnTo>
                    <a:pt x="26" y="0"/>
                  </a:lnTo>
                  <a:lnTo>
                    <a:pt x="30" y="1"/>
                  </a:lnTo>
                  <a:lnTo>
                    <a:pt x="33" y="5"/>
                  </a:lnTo>
                  <a:lnTo>
                    <a:pt x="35" y="9"/>
                  </a:lnTo>
                  <a:close/>
                </a:path>
              </a:pathLst>
            </a:custGeom>
            <a:solidFill>
              <a:srgbClr val="010101"/>
            </a:solidFill>
            <a:ln w="0">
              <a:solidFill>
                <a:srgbClr val="010101"/>
              </a:solidFill>
              <a:prstDash val="solid"/>
              <a:round/>
              <a:headEnd/>
              <a:tailEnd/>
            </a:ln>
          </p:spPr>
          <p:txBody>
            <a:bodyPr/>
            <a:lstStyle/>
            <a:p>
              <a:endParaRPr lang="ru-RU"/>
            </a:p>
          </p:txBody>
        </p:sp>
        <p:sp>
          <p:nvSpPr>
            <p:cNvPr id="45" name="Freeform 41"/>
            <p:cNvSpPr>
              <a:spLocks noEditPoints="1"/>
            </p:cNvSpPr>
            <p:nvPr/>
          </p:nvSpPr>
          <p:spPr bwMode="auto">
            <a:xfrm>
              <a:off x="2396" y="2341"/>
              <a:ext cx="40" cy="61"/>
            </a:xfrm>
            <a:custGeom>
              <a:avLst/>
              <a:gdLst>
                <a:gd name="T0" fmla="*/ 8 w 40"/>
                <a:gd name="T1" fmla="*/ 37 h 61"/>
                <a:gd name="T2" fmla="*/ 8 w 40"/>
                <a:gd name="T3" fmla="*/ 61 h 61"/>
                <a:gd name="T4" fmla="*/ 0 w 40"/>
                <a:gd name="T5" fmla="*/ 61 h 61"/>
                <a:gd name="T6" fmla="*/ 0 w 40"/>
                <a:gd name="T7" fmla="*/ 0 h 61"/>
                <a:gd name="T8" fmla="*/ 8 w 40"/>
                <a:gd name="T9" fmla="*/ 0 h 61"/>
                <a:gd name="T10" fmla="*/ 8 w 40"/>
                <a:gd name="T11" fmla="*/ 7 h 61"/>
                <a:gd name="T12" fmla="*/ 10 w 40"/>
                <a:gd name="T13" fmla="*/ 4 h 61"/>
                <a:gd name="T14" fmla="*/ 14 w 40"/>
                <a:gd name="T15" fmla="*/ 1 h 61"/>
                <a:gd name="T16" fmla="*/ 18 w 40"/>
                <a:gd name="T17" fmla="*/ 0 h 61"/>
                <a:gd name="T18" fmla="*/ 22 w 40"/>
                <a:gd name="T19" fmla="*/ 0 h 61"/>
                <a:gd name="T20" fmla="*/ 27 w 40"/>
                <a:gd name="T21" fmla="*/ 0 h 61"/>
                <a:gd name="T22" fmla="*/ 32 w 40"/>
                <a:gd name="T23" fmla="*/ 2 h 61"/>
                <a:gd name="T24" fmla="*/ 35 w 40"/>
                <a:gd name="T25" fmla="*/ 6 h 61"/>
                <a:gd name="T26" fmla="*/ 38 w 40"/>
                <a:gd name="T27" fmla="*/ 10 h 61"/>
                <a:gd name="T28" fmla="*/ 39 w 40"/>
                <a:gd name="T29" fmla="*/ 16 h 61"/>
                <a:gd name="T30" fmla="*/ 40 w 40"/>
                <a:gd name="T31" fmla="*/ 22 h 61"/>
                <a:gd name="T32" fmla="*/ 39 w 40"/>
                <a:gd name="T33" fmla="*/ 28 h 61"/>
                <a:gd name="T34" fmla="*/ 38 w 40"/>
                <a:gd name="T35" fmla="*/ 33 h 61"/>
                <a:gd name="T36" fmla="*/ 35 w 40"/>
                <a:gd name="T37" fmla="*/ 38 h 61"/>
                <a:gd name="T38" fmla="*/ 32 w 40"/>
                <a:gd name="T39" fmla="*/ 42 h 61"/>
                <a:gd name="T40" fmla="*/ 27 w 40"/>
                <a:gd name="T41" fmla="*/ 45 h 61"/>
                <a:gd name="T42" fmla="*/ 22 w 40"/>
                <a:gd name="T43" fmla="*/ 45 h 61"/>
                <a:gd name="T44" fmla="*/ 18 w 40"/>
                <a:gd name="T45" fmla="*/ 45 h 61"/>
                <a:gd name="T46" fmla="*/ 14 w 40"/>
                <a:gd name="T47" fmla="*/ 43 h 61"/>
                <a:gd name="T48" fmla="*/ 10 w 40"/>
                <a:gd name="T49" fmla="*/ 41 h 61"/>
                <a:gd name="T50" fmla="*/ 8 w 40"/>
                <a:gd name="T51" fmla="*/ 37 h 61"/>
                <a:gd name="T52" fmla="*/ 33 w 40"/>
                <a:gd name="T53" fmla="*/ 22 h 61"/>
                <a:gd name="T54" fmla="*/ 33 w 40"/>
                <a:gd name="T55" fmla="*/ 17 h 61"/>
                <a:gd name="T56" fmla="*/ 32 w 40"/>
                <a:gd name="T57" fmla="*/ 13 h 61"/>
                <a:gd name="T58" fmla="*/ 29 w 40"/>
                <a:gd name="T59" fmla="*/ 10 h 61"/>
                <a:gd name="T60" fmla="*/ 27 w 40"/>
                <a:gd name="T61" fmla="*/ 7 h 61"/>
                <a:gd name="T62" fmla="*/ 24 w 40"/>
                <a:gd name="T63" fmla="*/ 6 h 61"/>
                <a:gd name="T64" fmla="*/ 20 w 40"/>
                <a:gd name="T65" fmla="*/ 5 h 61"/>
                <a:gd name="T66" fmla="*/ 17 w 40"/>
                <a:gd name="T67" fmla="*/ 6 h 61"/>
                <a:gd name="T68" fmla="*/ 14 w 40"/>
                <a:gd name="T69" fmla="*/ 7 h 61"/>
                <a:gd name="T70" fmla="*/ 12 w 40"/>
                <a:gd name="T71" fmla="*/ 10 h 61"/>
                <a:gd name="T72" fmla="*/ 9 w 40"/>
                <a:gd name="T73" fmla="*/ 13 h 61"/>
                <a:gd name="T74" fmla="*/ 9 w 40"/>
                <a:gd name="T75" fmla="*/ 17 h 61"/>
                <a:gd name="T76" fmla="*/ 8 w 40"/>
                <a:gd name="T77" fmla="*/ 22 h 61"/>
                <a:gd name="T78" fmla="*/ 9 w 40"/>
                <a:gd name="T79" fmla="*/ 27 h 61"/>
                <a:gd name="T80" fmla="*/ 9 w 40"/>
                <a:gd name="T81" fmla="*/ 31 h 61"/>
                <a:gd name="T82" fmla="*/ 12 w 40"/>
                <a:gd name="T83" fmla="*/ 35 h 61"/>
                <a:gd name="T84" fmla="*/ 14 w 40"/>
                <a:gd name="T85" fmla="*/ 37 h 61"/>
                <a:gd name="T86" fmla="*/ 17 w 40"/>
                <a:gd name="T87" fmla="*/ 38 h 61"/>
                <a:gd name="T88" fmla="*/ 20 w 40"/>
                <a:gd name="T89" fmla="*/ 38 h 61"/>
                <a:gd name="T90" fmla="*/ 24 w 40"/>
                <a:gd name="T91" fmla="*/ 38 h 61"/>
                <a:gd name="T92" fmla="*/ 27 w 40"/>
                <a:gd name="T93" fmla="*/ 37 h 61"/>
                <a:gd name="T94" fmla="*/ 29 w 40"/>
                <a:gd name="T95" fmla="*/ 35 h 61"/>
                <a:gd name="T96" fmla="*/ 32 w 40"/>
                <a:gd name="T97" fmla="*/ 31 h 61"/>
                <a:gd name="T98" fmla="*/ 33 w 40"/>
                <a:gd name="T99" fmla="*/ 27 h 61"/>
                <a:gd name="T100" fmla="*/ 33 w 40"/>
                <a:gd name="T101" fmla="*/ 22 h 6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0" h="61">
                  <a:moveTo>
                    <a:pt x="8" y="37"/>
                  </a:moveTo>
                  <a:lnTo>
                    <a:pt x="8" y="61"/>
                  </a:lnTo>
                  <a:lnTo>
                    <a:pt x="0" y="61"/>
                  </a:lnTo>
                  <a:lnTo>
                    <a:pt x="0" y="0"/>
                  </a:lnTo>
                  <a:lnTo>
                    <a:pt x="8" y="0"/>
                  </a:lnTo>
                  <a:lnTo>
                    <a:pt x="8" y="7"/>
                  </a:lnTo>
                  <a:lnTo>
                    <a:pt x="10" y="4"/>
                  </a:lnTo>
                  <a:lnTo>
                    <a:pt x="14" y="1"/>
                  </a:lnTo>
                  <a:lnTo>
                    <a:pt x="18" y="0"/>
                  </a:lnTo>
                  <a:lnTo>
                    <a:pt x="22" y="0"/>
                  </a:lnTo>
                  <a:lnTo>
                    <a:pt x="27" y="0"/>
                  </a:lnTo>
                  <a:lnTo>
                    <a:pt x="32" y="2"/>
                  </a:lnTo>
                  <a:lnTo>
                    <a:pt x="35" y="6"/>
                  </a:lnTo>
                  <a:lnTo>
                    <a:pt x="38" y="10"/>
                  </a:lnTo>
                  <a:lnTo>
                    <a:pt x="39" y="16"/>
                  </a:lnTo>
                  <a:lnTo>
                    <a:pt x="40" y="22"/>
                  </a:lnTo>
                  <a:lnTo>
                    <a:pt x="39" y="28"/>
                  </a:lnTo>
                  <a:lnTo>
                    <a:pt x="38" y="33"/>
                  </a:lnTo>
                  <a:lnTo>
                    <a:pt x="35" y="38"/>
                  </a:lnTo>
                  <a:lnTo>
                    <a:pt x="32" y="42"/>
                  </a:lnTo>
                  <a:lnTo>
                    <a:pt x="27" y="45"/>
                  </a:lnTo>
                  <a:lnTo>
                    <a:pt x="22" y="45"/>
                  </a:lnTo>
                  <a:lnTo>
                    <a:pt x="18" y="45"/>
                  </a:lnTo>
                  <a:lnTo>
                    <a:pt x="14" y="43"/>
                  </a:lnTo>
                  <a:lnTo>
                    <a:pt x="10" y="41"/>
                  </a:lnTo>
                  <a:lnTo>
                    <a:pt x="8" y="37"/>
                  </a:lnTo>
                  <a:close/>
                  <a:moveTo>
                    <a:pt x="33" y="22"/>
                  </a:moveTo>
                  <a:lnTo>
                    <a:pt x="33" y="17"/>
                  </a:lnTo>
                  <a:lnTo>
                    <a:pt x="32" y="13"/>
                  </a:lnTo>
                  <a:lnTo>
                    <a:pt x="29" y="10"/>
                  </a:lnTo>
                  <a:lnTo>
                    <a:pt x="27" y="7"/>
                  </a:lnTo>
                  <a:lnTo>
                    <a:pt x="24" y="6"/>
                  </a:lnTo>
                  <a:lnTo>
                    <a:pt x="20" y="5"/>
                  </a:lnTo>
                  <a:lnTo>
                    <a:pt x="17" y="6"/>
                  </a:lnTo>
                  <a:lnTo>
                    <a:pt x="14" y="7"/>
                  </a:lnTo>
                  <a:lnTo>
                    <a:pt x="12" y="10"/>
                  </a:lnTo>
                  <a:lnTo>
                    <a:pt x="9" y="13"/>
                  </a:lnTo>
                  <a:lnTo>
                    <a:pt x="9" y="17"/>
                  </a:lnTo>
                  <a:lnTo>
                    <a:pt x="8" y="22"/>
                  </a:lnTo>
                  <a:lnTo>
                    <a:pt x="9" y="27"/>
                  </a:lnTo>
                  <a:lnTo>
                    <a:pt x="9" y="31"/>
                  </a:lnTo>
                  <a:lnTo>
                    <a:pt x="12" y="35"/>
                  </a:lnTo>
                  <a:lnTo>
                    <a:pt x="14" y="37"/>
                  </a:lnTo>
                  <a:lnTo>
                    <a:pt x="17" y="38"/>
                  </a:lnTo>
                  <a:lnTo>
                    <a:pt x="20" y="38"/>
                  </a:lnTo>
                  <a:lnTo>
                    <a:pt x="24" y="38"/>
                  </a:lnTo>
                  <a:lnTo>
                    <a:pt x="27" y="37"/>
                  </a:lnTo>
                  <a:lnTo>
                    <a:pt x="29" y="35"/>
                  </a:lnTo>
                  <a:lnTo>
                    <a:pt x="32" y="31"/>
                  </a:lnTo>
                  <a:lnTo>
                    <a:pt x="33" y="27"/>
                  </a:lnTo>
                  <a:lnTo>
                    <a:pt x="33" y="22"/>
                  </a:lnTo>
                  <a:close/>
                </a:path>
              </a:pathLst>
            </a:custGeom>
            <a:solidFill>
              <a:srgbClr val="010101"/>
            </a:solidFill>
            <a:ln w="0">
              <a:solidFill>
                <a:srgbClr val="010101"/>
              </a:solidFill>
              <a:prstDash val="solid"/>
              <a:round/>
              <a:headEnd/>
              <a:tailEnd/>
            </a:ln>
          </p:spPr>
          <p:txBody>
            <a:bodyPr/>
            <a:lstStyle/>
            <a:p>
              <a:endParaRPr lang="ru-RU"/>
            </a:p>
          </p:txBody>
        </p:sp>
        <p:sp>
          <p:nvSpPr>
            <p:cNvPr id="46" name="Freeform 42"/>
            <p:cNvSpPr>
              <a:spLocks noEditPoints="1"/>
            </p:cNvSpPr>
            <p:nvPr/>
          </p:nvSpPr>
          <p:spPr bwMode="auto">
            <a:xfrm>
              <a:off x="2448" y="2325"/>
              <a:ext cx="7" cy="59"/>
            </a:xfrm>
            <a:custGeom>
              <a:avLst/>
              <a:gdLst>
                <a:gd name="T0" fmla="*/ 0 w 7"/>
                <a:gd name="T1" fmla="*/ 16 h 59"/>
                <a:gd name="T2" fmla="*/ 7 w 7"/>
                <a:gd name="T3" fmla="*/ 16 h 59"/>
                <a:gd name="T4" fmla="*/ 7 w 7"/>
                <a:gd name="T5" fmla="*/ 59 h 59"/>
                <a:gd name="T6" fmla="*/ 0 w 7"/>
                <a:gd name="T7" fmla="*/ 59 h 59"/>
                <a:gd name="T8" fmla="*/ 0 w 7"/>
                <a:gd name="T9" fmla="*/ 16 h 59"/>
                <a:gd name="T10" fmla="*/ 0 w 7"/>
                <a:gd name="T11" fmla="*/ 0 h 59"/>
                <a:gd name="T12" fmla="*/ 7 w 7"/>
                <a:gd name="T13" fmla="*/ 0 h 59"/>
                <a:gd name="T14" fmla="*/ 7 w 7"/>
                <a:gd name="T15" fmla="*/ 8 h 59"/>
                <a:gd name="T16" fmla="*/ 0 w 7"/>
                <a:gd name="T17" fmla="*/ 8 h 59"/>
                <a:gd name="T18" fmla="*/ 0 w 7"/>
                <a:gd name="T19" fmla="*/ 0 h 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 h="59">
                  <a:moveTo>
                    <a:pt x="0" y="16"/>
                  </a:moveTo>
                  <a:lnTo>
                    <a:pt x="7" y="16"/>
                  </a:lnTo>
                  <a:lnTo>
                    <a:pt x="7" y="59"/>
                  </a:lnTo>
                  <a:lnTo>
                    <a:pt x="0" y="59"/>
                  </a:lnTo>
                  <a:lnTo>
                    <a:pt x="0" y="16"/>
                  </a:lnTo>
                  <a:close/>
                  <a:moveTo>
                    <a:pt x="0" y="0"/>
                  </a:moveTo>
                  <a:lnTo>
                    <a:pt x="7" y="0"/>
                  </a:lnTo>
                  <a:lnTo>
                    <a:pt x="7" y="8"/>
                  </a:lnTo>
                  <a:lnTo>
                    <a:pt x="0" y="8"/>
                  </a:lnTo>
                  <a:lnTo>
                    <a:pt x="0" y="0"/>
                  </a:lnTo>
                  <a:close/>
                </a:path>
              </a:pathLst>
            </a:custGeom>
            <a:solidFill>
              <a:srgbClr val="010101"/>
            </a:solidFill>
            <a:ln w="0">
              <a:solidFill>
                <a:srgbClr val="010101"/>
              </a:solidFill>
              <a:prstDash val="solid"/>
              <a:round/>
              <a:headEnd/>
              <a:tailEnd/>
            </a:ln>
          </p:spPr>
          <p:txBody>
            <a:bodyPr/>
            <a:lstStyle/>
            <a:p>
              <a:endParaRPr lang="ru-RU"/>
            </a:p>
          </p:txBody>
        </p:sp>
        <p:sp>
          <p:nvSpPr>
            <p:cNvPr id="47" name="Freeform 43"/>
            <p:cNvSpPr>
              <a:spLocks/>
            </p:cNvSpPr>
            <p:nvPr/>
          </p:nvSpPr>
          <p:spPr bwMode="auto">
            <a:xfrm>
              <a:off x="2470" y="2341"/>
              <a:ext cx="36" cy="43"/>
            </a:xfrm>
            <a:custGeom>
              <a:avLst/>
              <a:gdLst>
                <a:gd name="T0" fmla="*/ 36 w 36"/>
                <a:gd name="T1" fmla="*/ 17 h 43"/>
                <a:gd name="T2" fmla="*/ 36 w 36"/>
                <a:gd name="T3" fmla="*/ 43 h 43"/>
                <a:gd name="T4" fmla="*/ 29 w 36"/>
                <a:gd name="T5" fmla="*/ 43 h 43"/>
                <a:gd name="T6" fmla="*/ 29 w 36"/>
                <a:gd name="T7" fmla="*/ 17 h 43"/>
                <a:gd name="T8" fmla="*/ 29 w 36"/>
                <a:gd name="T9" fmla="*/ 13 h 43"/>
                <a:gd name="T10" fmla="*/ 27 w 36"/>
                <a:gd name="T11" fmla="*/ 11 h 43"/>
                <a:gd name="T12" fmla="*/ 26 w 36"/>
                <a:gd name="T13" fmla="*/ 9 h 43"/>
                <a:gd name="T14" fmla="*/ 25 w 36"/>
                <a:gd name="T15" fmla="*/ 7 h 43"/>
                <a:gd name="T16" fmla="*/ 22 w 36"/>
                <a:gd name="T17" fmla="*/ 6 h 43"/>
                <a:gd name="T18" fmla="*/ 19 w 36"/>
                <a:gd name="T19" fmla="*/ 6 h 43"/>
                <a:gd name="T20" fmla="*/ 16 w 36"/>
                <a:gd name="T21" fmla="*/ 6 h 43"/>
                <a:gd name="T22" fmla="*/ 13 w 36"/>
                <a:gd name="T23" fmla="*/ 7 h 43"/>
                <a:gd name="T24" fmla="*/ 10 w 36"/>
                <a:gd name="T25" fmla="*/ 9 h 43"/>
                <a:gd name="T26" fmla="*/ 9 w 36"/>
                <a:gd name="T27" fmla="*/ 12 h 43"/>
                <a:gd name="T28" fmla="*/ 8 w 36"/>
                <a:gd name="T29" fmla="*/ 15 h 43"/>
                <a:gd name="T30" fmla="*/ 6 w 36"/>
                <a:gd name="T31" fmla="*/ 20 h 43"/>
                <a:gd name="T32" fmla="*/ 6 w 36"/>
                <a:gd name="T33" fmla="*/ 43 h 43"/>
                <a:gd name="T34" fmla="*/ 0 w 36"/>
                <a:gd name="T35" fmla="*/ 43 h 43"/>
                <a:gd name="T36" fmla="*/ 0 w 36"/>
                <a:gd name="T37" fmla="*/ 0 h 43"/>
                <a:gd name="T38" fmla="*/ 6 w 36"/>
                <a:gd name="T39" fmla="*/ 0 h 43"/>
                <a:gd name="T40" fmla="*/ 6 w 36"/>
                <a:gd name="T41" fmla="*/ 7 h 43"/>
                <a:gd name="T42" fmla="*/ 10 w 36"/>
                <a:gd name="T43" fmla="*/ 4 h 43"/>
                <a:gd name="T44" fmla="*/ 13 w 36"/>
                <a:gd name="T45" fmla="*/ 1 h 43"/>
                <a:gd name="T46" fmla="*/ 16 w 36"/>
                <a:gd name="T47" fmla="*/ 0 h 43"/>
                <a:gd name="T48" fmla="*/ 21 w 36"/>
                <a:gd name="T49" fmla="*/ 0 h 43"/>
                <a:gd name="T50" fmla="*/ 25 w 36"/>
                <a:gd name="T51" fmla="*/ 0 h 43"/>
                <a:gd name="T52" fmla="*/ 29 w 36"/>
                <a:gd name="T53" fmla="*/ 1 h 43"/>
                <a:gd name="T54" fmla="*/ 32 w 36"/>
                <a:gd name="T55" fmla="*/ 4 h 43"/>
                <a:gd name="T56" fmla="*/ 34 w 36"/>
                <a:gd name="T57" fmla="*/ 7 h 43"/>
                <a:gd name="T58" fmla="*/ 36 w 36"/>
                <a:gd name="T59" fmla="*/ 12 h 43"/>
                <a:gd name="T60" fmla="*/ 36 w 36"/>
                <a:gd name="T61" fmla="*/ 17 h 4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36" h="43">
                  <a:moveTo>
                    <a:pt x="36" y="17"/>
                  </a:moveTo>
                  <a:lnTo>
                    <a:pt x="36" y="43"/>
                  </a:lnTo>
                  <a:lnTo>
                    <a:pt x="29" y="43"/>
                  </a:lnTo>
                  <a:lnTo>
                    <a:pt x="29" y="17"/>
                  </a:lnTo>
                  <a:lnTo>
                    <a:pt x="29" y="13"/>
                  </a:lnTo>
                  <a:lnTo>
                    <a:pt x="27" y="11"/>
                  </a:lnTo>
                  <a:lnTo>
                    <a:pt x="26" y="9"/>
                  </a:lnTo>
                  <a:lnTo>
                    <a:pt x="25" y="7"/>
                  </a:lnTo>
                  <a:lnTo>
                    <a:pt x="22" y="6"/>
                  </a:lnTo>
                  <a:lnTo>
                    <a:pt x="19" y="6"/>
                  </a:lnTo>
                  <a:lnTo>
                    <a:pt x="16" y="6"/>
                  </a:lnTo>
                  <a:lnTo>
                    <a:pt x="13" y="7"/>
                  </a:lnTo>
                  <a:lnTo>
                    <a:pt x="10" y="9"/>
                  </a:lnTo>
                  <a:lnTo>
                    <a:pt x="9" y="12"/>
                  </a:lnTo>
                  <a:lnTo>
                    <a:pt x="8" y="15"/>
                  </a:lnTo>
                  <a:lnTo>
                    <a:pt x="6" y="20"/>
                  </a:lnTo>
                  <a:lnTo>
                    <a:pt x="6" y="43"/>
                  </a:lnTo>
                  <a:lnTo>
                    <a:pt x="0" y="43"/>
                  </a:lnTo>
                  <a:lnTo>
                    <a:pt x="0" y="0"/>
                  </a:lnTo>
                  <a:lnTo>
                    <a:pt x="6" y="0"/>
                  </a:lnTo>
                  <a:lnTo>
                    <a:pt x="6" y="7"/>
                  </a:lnTo>
                  <a:lnTo>
                    <a:pt x="10" y="4"/>
                  </a:lnTo>
                  <a:lnTo>
                    <a:pt x="13" y="1"/>
                  </a:lnTo>
                  <a:lnTo>
                    <a:pt x="16" y="0"/>
                  </a:lnTo>
                  <a:lnTo>
                    <a:pt x="21" y="0"/>
                  </a:lnTo>
                  <a:lnTo>
                    <a:pt x="25" y="0"/>
                  </a:lnTo>
                  <a:lnTo>
                    <a:pt x="29" y="1"/>
                  </a:lnTo>
                  <a:lnTo>
                    <a:pt x="32" y="4"/>
                  </a:lnTo>
                  <a:lnTo>
                    <a:pt x="34" y="7"/>
                  </a:lnTo>
                  <a:lnTo>
                    <a:pt x="36" y="12"/>
                  </a:lnTo>
                  <a:lnTo>
                    <a:pt x="36" y="17"/>
                  </a:lnTo>
                  <a:close/>
                </a:path>
              </a:pathLst>
            </a:custGeom>
            <a:solidFill>
              <a:srgbClr val="010101"/>
            </a:solidFill>
            <a:ln w="0">
              <a:solidFill>
                <a:srgbClr val="010101"/>
              </a:solidFill>
              <a:prstDash val="solid"/>
              <a:round/>
              <a:headEnd/>
              <a:tailEnd/>
            </a:ln>
          </p:spPr>
          <p:txBody>
            <a:bodyPr/>
            <a:lstStyle/>
            <a:p>
              <a:endParaRPr lang="ru-RU"/>
            </a:p>
          </p:txBody>
        </p:sp>
        <p:sp>
          <p:nvSpPr>
            <p:cNvPr id="48" name="Freeform 44"/>
            <p:cNvSpPr>
              <a:spLocks noEditPoints="1"/>
            </p:cNvSpPr>
            <p:nvPr/>
          </p:nvSpPr>
          <p:spPr bwMode="auto">
            <a:xfrm>
              <a:off x="2517" y="2341"/>
              <a:ext cx="39" cy="61"/>
            </a:xfrm>
            <a:custGeom>
              <a:avLst/>
              <a:gdLst>
                <a:gd name="T0" fmla="*/ 32 w 39"/>
                <a:gd name="T1" fmla="*/ 17 h 61"/>
                <a:gd name="T2" fmla="*/ 28 w 39"/>
                <a:gd name="T3" fmla="*/ 10 h 61"/>
                <a:gd name="T4" fmla="*/ 23 w 39"/>
                <a:gd name="T5" fmla="*/ 6 h 61"/>
                <a:gd name="T6" fmla="*/ 15 w 39"/>
                <a:gd name="T7" fmla="*/ 6 h 61"/>
                <a:gd name="T8" fmla="*/ 10 w 39"/>
                <a:gd name="T9" fmla="*/ 10 h 61"/>
                <a:gd name="T10" fmla="*/ 8 w 39"/>
                <a:gd name="T11" fmla="*/ 17 h 61"/>
                <a:gd name="T12" fmla="*/ 8 w 39"/>
                <a:gd name="T13" fmla="*/ 26 h 61"/>
                <a:gd name="T14" fmla="*/ 10 w 39"/>
                <a:gd name="T15" fmla="*/ 33 h 61"/>
                <a:gd name="T16" fmla="*/ 15 w 39"/>
                <a:gd name="T17" fmla="*/ 37 h 61"/>
                <a:gd name="T18" fmla="*/ 23 w 39"/>
                <a:gd name="T19" fmla="*/ 37 h 61"/>
                <a:gd name="T20" fmla="*/ 28 w 39"/>
                <a:gd name="T21" fmla="*/ 33 h 61"/>
                <a:gd name="T22" fmla="*/ 32 w 39"/>
                <a:gd name="T23" fmla="*/ 26 h 61"/>
                <a:gd name="T24" fmla="*/ 39 w 39"/>
                <a:gd name="T25" fmla="*/ 38 h 61"/>
                <a:gd name="T26" fmla="*/ 37 w 39"/>
                <a:gd name="T27" fmla="*/ 51 h 61"/>
                <a:gd name="T28" fmla="*/ 30 w 39"/>
                <a:gd name="T29" fmla="*/ 58 h 61"/>
                <a:gd name="T30" fmla="*/ 19 w 39"/>
                <a:gd name="T31" fmla="*/ 61 h 61"/>
                <a:gd name="T32" fmla="*/ 12 w 39"/>
                <a:gd name="T33" fmla="*/ 60 h 61"/>
                <a:gd name="T34" fmla="*/ 5 w 39"/>
                <a:gd name="T35" fmla="*/ 58 h 61"/>
                <a:gd name="T36" fmla="*/ 8 w 39"/>
                <a:gd name="T37" fmla="*/ 52 h 61"/>
                <a:gd name="T38" fmla="*/ 14 w 39"/>
                <a:gd name="T39" fmla="*/ 55 h 61"/>
                <a:gd name="T40" fmla="*/ 22 w 39"/>
                <a:gd name="T41" fmla="*/ 55 h 61"/>
                <a:gd name="T42" fmla="*/ 28 w 39"/>
                <a:gd name="T43" fmla="*/ 51 h 61"/>
                <a:gd name="T44" fmla="*/ 32 w 39"/>
                <a:gd name="T45" fmla="*/ 45 h 61"/>
                <a:gd name="T46" fmla="*/ 32 w 39"/>
                <a:gd name="T47" fmla="*/ 36 h 61"/>
                <a:gd name="T48" fmla="*/ 27 w 39"/>
                <a:gd name="T49" fmla="*/ 42 h 61"/>
                <a:gd name="T50" fmla="*/ 18 w 39"/>
                <a:gd name="T51" fmla="*/ 43 h 61"/>
                <a:gd name="T52" fmla="*/ 8 w 39"/>
                <a:gd name="T53" fmla="*/ 41 h 61"/>
                <a:gd name="T54" fmla="*/ 2 w 39"/>
                <a:gd name="T55" fmla="*/ 33 h 61"/>
                <a:gd name="T56" fmla="*/ 0 w 39"/>
                <a:gd name="T57" fmla="*/ 21 h 61"/>
                <a:gd name="T58" fmla="*/ 2 w 39"/>
                <a:gd name="T59" fmla="*/ 10 h 61"/>
                <a:gd name="T60" fmla="*/ 8 w 39"/>
                <a:gd name="T61" fmla="*/ 2 h 61"/>
                <a:gd name="T62" fmla="*/ 18 w 39"/>
                <a:gd name="T63" fmla="*/ 0 h 61"/>
                <a:gd name="T64" fmla="*/ 27 w 39"/>
                <a:gd name="T65" fmla="*/ 1 h 61"/>
                <a:gd name="T66" fmla="*/ 32 w 39"/>
                <a:gd name="T67" fmla="*/ 7 h 61"/>
                <a:gd name="T68" fmla="*/ 39 w 39"/>
                <a:gd name="T69" fmla="*/ 0 h 6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9" h="61">
                  <a:moveTo>
                    <a:pt x="32" y="21"/>
                  </a:moveTo>
                  <a:lnTo>
                    <a:pt x="32" y="17"/>
                  </a:lnTo>
                  <a:lnTo>
                    <a:pt x="30" y="12"/>
                  </a:lnTo>
                  <a:lnTo>
                    <a:pt x="28" y="10"/>
                  </a:lnTo>
                  <a:lnTo>
                    <a:pt x="27" y="7"/>
                  </a:lnTo>
                  <a:lnTo>
                    <a:pt x="23" y="6"/>
                  </a:lnTo>
                  <a:lnTo>
                    <a:pt x="19" y="5"/>
                  </a:lnTo>
                  <a:lnTo>
                    <a:pt x="15" y="6"/>
                  </a:lnTo>
                  <a:lnTo>
                    <a:pt x="13" y="7"/>
                  </a:lnTo>
                  <a:lnTo>
                    <a:pt x="10" y="10"/>
                  </a:lnTo>
                  <a:lnTo>
                    <a:pt x="9" y="12"/>
                  </a:lnTo>
                  <a:lnTo>
                    <a:pt x="8" y="17"/>
                  </a:lnTo>
                  <a:lnTo>
                    <a:pt x="7" y="21"/>
                  </a:lnTo>
                  <a:lnTo>
                    <a:pt x="8" y="26"/>
                  </a:lnTo>
                  <a:lnTo>
                    <a:pt x="9" y="31"/>
                  </a:lnTo>
                  <a:lnTo>
                    <a:pt x="10" y="33"/>
                  </a:lnTo>
                  <a:lnTo>
                    <a:pt x="13" y="36"/>
                  </a:lnTo>
                  <a:lnTo>
                    <a:pt x="15" y="37"/>
                  </a:lnTo>
                  <a:lnTo>
                    <a:pt x="19" y="38"/>
                  </a:lnTo>
                  <a:lnTo>
                    <a:pt x="23" y="37"/>
                  </a:lnTo>
                  <a:lnTo>
                    <a:pt x="27" y="36"/>
                  </a:lnTo>
                  <a:lnTo>
                    <a:pt x="28" y="33"/>
                  </a:lnTo>
                  <a:lnTo>
                    <a:pt x="30" y="31"/>
                  </a:lnTo>
                  <a:lnTo>
                    <a:pt x="32" y="26"/>
                  </a:lnTo>
                  <a:lnTo>
                    <a:pt x="32" y="21"/>
                  </a:lnTo>
                  <a:close/>
                  <a:moveTo>
                    <a:pt x="39" y="38"/>
                  </a:moveTo>
                  <a:lnTo>
                    <a:pt x="38" y="45"/>
                  </a:lnTo>
                  <a:lnTo>
                    <a:pt x="37" y="51"/>
                  </a:lnTo>
                  <a:lnTo>
                    <a:pt x="34" y="55"/>
                  </a:lnTo>
                  <a:lnTo>
                    <a:pt x="30" y="58"/>
                  </a:lnTo>
                  <a:lnTo>
                    <a:pt x="25" y="60"/>
                  </a:lnTo>
                  <a:lnTo>
                    <a:pt x="19" y="61"/>
                  </a:lnTo>
                  <a:lnTo>
                    <a:pt x="15" y="61"/>
                  </a:lnTo>
                  <a:lnTo>
                    <a:pt x="12" y="60"/>
                  </a:lnTo>
                  <a:lnTo>
                    <a:pt x="8" y="60"/>
                  </a:lnTo>
                  <a:lnTo>
                    <a:pt x="5" y="58"/>
                  </a:lnTo>
                  <a:lnTo>
                    <a:pt x="5" y="51"/>
                  </a:lnTo>
                  <a:lnTo>
                    <a:pt x="8" y="52"/>
                  </a:lnTo>
                  <a:lnTo>
                    <a:pt x="12" y="53"/>
                  </a:lnTo>
                  <a:lnTo>
                    <a:pt x="14" y="55"/>
                  </a:lnTo>
                  <a:lnTo>
                    <a:pt x="18" y="55"/>
                  </a:lnTo>
                  <a:lnTo>
                    <a:pt x="22" y="55"/>
                  </a:lnTo>
                  <a:lnTo>
                    <a:pt x="25" y="53"/>
                  </a:lnTo>
                  <a:lnTo>
                    <a:pt x="28" y="51"/>
                  </a:lnTo>
                  <a:lnTo>
                    <a:pt x="30" y="48"/>
                  </a:lnTo>
                  <a:lnTo>
                    <a:pt x="32" y="45"/>
                  </a:lnTo>
                  <a:lnTo>
                    <a:pt x="32" y="40"/>
                  </a:lnTo>
                  <a:lnTo>
                    <a:pt x="32" y="36"/>
                  </a:lnTo>
                  <a:lnTo>
                    <a:pt x="29" y="40"/>
                  </a:lnTo>
                  <a:lnTo>
                    <a:pt x="27" y="42"/>
                  </a:lnTo>
                  <a:lnTo>
                    <a:pt x="22" y="43"/>
                  </a:lnTo>
                  <a:lnTo>
                    <a:pt x="18" y="43"/>
                  </a:lnTo>
                  <a:lnTo>
                    <a:pt x="13" y="43"/>
                  </a:lnTo>
                  <a:lnTo>
                    <a:pt x="8" y="41"/>
                  </a:lnTo>
                  <a:lnTo>
                    <a:pt x="5" y="37"/>
                  </a:lnTo>
                  <a:lnTo>
                    <a:pt x="2" y="33"/>
                  </a:lnTo>
                  <a:lnTo>
                    <a:pt x="0" y="27"/>
                  </a:lnTo>
                  <a:lnTo>
                    <a:pt x="0" y="21"/>
                  </a:lnTo>
                  <a:lnTo>
                    <a:pt x="0" y="15"/>
                  </a:lnTo>
                  <a:lnTo>
                    <a:pt x="2" y="10"/>
                  </a:lnTo>
                  <a:lnTo>
                    <a:pt x="5" y="5"/>
                  </a:lnTo>
                  <a:lnTo>
                    <a:pt x="8" y="2"/>
                  </a:lnTo>
                  <a:lnTo>
                    <a:pt x="13" y="0"/>
                  </a:lnTo>
                  <a:lnTo>
                    <a:pt x="18" y="0"/>
                  </a:lnTo>
                  <a:lnTo>
                    <a:pt x="22" y="0"/>
                  </a:lnTo>
                  <a:lnTo>
                    <a:pt x="27" y="1"/>
                  </a:lnTo>
                  <a:lnTo>
                    <a:pt x="29" y="4"/>
                  </a:lnTo>
                  <a:lnTo>
                    <a:pt x="32" y="7"/>
                  </a:lnTo>
                  <a:lnTo>
                    <a:pt x="32" y="0"/>
                  </a:lnTo>
                  <a:lnTo>
                    <a:pt x="39" y="0"/>
                  </a:lnTo>
                  <a:lnTo>
                    <a:pt x="39" y="38"/>
                  </a:lnTo>
                  <a:close/>
                </a:path>
              </a:pathLst>
            </a:custGeom>
            <a:solidFill>
              <a:srgbClr val="010101"/>
            </a:solidFill>
            <a:ln w="0">
              <a:solidFill>
                <a:srgbClr val="010101"/>
              </a:solidFill>
              <a:prstDash val="solid"/>
              <a:round/>
              <a:headEnd/>
              <a:tailEnd/>
            </a:ln>
          </p:spPr>
          <p:txBody>
            <a:bodyPr/>
            <a:lstStyle/>
            <a:p>
              <a:endParaRPr lang="ru-RU"/>
            </a:p>
          </p:txBody>
        </p:sp>
        <p:sp>
          <p:nvSpPr>
            <p:cNvPr id="49" name="Freeform 45"/>
            <p:cNvSpPr>
              <a:spLocks/>
            </p:cNvSpPr>
            <p:nvPr/>
          </p:nvSpPr>
          <p:spPr bwMode="auto">
            <a:xfrm>
              <a:off x="2591" y="2341"/>
              <a:ext cx="59" cy="43"/>
            </a:xfrm>
            <a:custGeom>
              <a:avLst/>
              <a:gdLst>
                <a:gd name="T0" fmla="*/ 0 w 59"/>
                <a:gd name="T1" fmla="*/ 0 h 43"/>
                <a:gd name="T2" fmla="*/ 7 w 59"/>
                <a:gd name="T3" fmla="*/ 0 h 43"/>
                <a:gd name="T4" fmla="*/ 16 w 59"/>
                <a:gd name="T5" fmla="*/ 35 h 43"/>
                <a:gd name="T6" fmla="*/ 25 w 59"/>
                <a:gd name="T7" fmla="*/ 0 h 43"/>
                <a:gd name="T8" fmla="*/ 34 w 59"/>
                <a:gd name="T9" fmla="*/ 0 h 43"/>
                <a:gd name="T10" fmla="*/ 42 w 59"/>
                <a:gd name="T11" fmla="*/ 35 h 43"/>
                <a:gd name="T12" fmla="*/ 51 w 59"/>
                <a:gd name="T13" fmla="*/ 0 h 43"/>
                <a:gd name="T14" fmla="*/ 59 w 59"/>
                <a:gd name="T15" fmla="*/ 0 h 43"/>
                <a:gd name="T16" fmla="*/ 47 w 59"/>
                <a:gd name="T17" fmla="*/ 43 h 43"/>
                <a:gd name="T18" fmla="*/ 39 w 59"/>
                <a:gd name="T19" fmla="*/ 43 h 43"/>
                <a:gd name="T20" fmla="*/ 30 w 59"/>
                <a:gd name="T21" fmla="*/ 9 h 43"/>
                <a:gd name="T22" fmla="*/ 20 w 59"/>
                <a:gd name="T23" fmla="*/ 43 h 43"/>
                <a:gd name="T24" fmla="*/ 11 w 59"/>
                <a:gd name="T25" fmla="*/ 43 h 43"/>
                <a:gd name="T26" fmla="*/ 0 w 59"/>
                <a:gd name="T27" fmla="*/ 0 h 4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9" h="43">
                  <a:moveTo>
                    <a:pt x="0" y="0"/>
                  </a:moveTo>
                  <a:lnTo>
                    <a:pt x="7" y="0"/>
                  </a:lnTo>
                  <a:lnTo>
                    <a:pt x="16" y="35"/>
                  </a:lnTo>
                  <a:lnTo>
                    <a:pt x="25" y="0"/>
                  </a:lnTo>
                  <a:lnTo>
                    <a:pt x="34" y="0"/>
                  </a:lnTo>
                  <a:lnTo>
                    <a:pt x="42" y="35"/>
                  </a:lnTo>
                  <a:lnTo>
                    <a:pt x="51" y="0"/>
                  </a:lnTo>
                  <a:lnTo>
                    <a:pt x="59" y="0"/>
                  </a:lnTo>
                  <a:lnTo>
                    <a:pt x="47" y="43"/>
                  </a:lnTo>
                  <a:lnTo>
                    <a:pt x="39" y="43"/>
                  </a:lnTo>
                  <a:lnTo>
                    <a:pt x="30" y="9"/>
                  </a:lnTo>
                  <a:lnTo>
                    <a:pt x="20" y="43"/>
                  </a:lnTo>
                  <a:lnTo>
                    <a:pt x="11" y="43"/>
                  </a:lnTo>
                  <a:lnTo>
                    <a:pt x="0" y="0"/>
                  </a:lnTo>
                  <a:close/>
                </a:path>
              </a:pathLst>
            </a:custGeom>
            <a:solidFill>
              <a:srgbClr val="010101"/>
            </a:solidFill>
            <a:ln w="0">
              <a:solidFill>
                <a:srgbClr val="010101"/>
              </a:solidFill>
              <a:prstDash val="solid"/>
              <a:round/>
              <a:headEnd/>
              <a:tailEnd/>
            </a:ln>
          </p:spPr>
          <p:txBody>
            <a:bodyPr/>
            <a:lstStyle/>
            <a:p>
              <a:endParaRPr lang="ru-RU"/>
            </a:p>
          </p:txBody>
        </p:sp>
        <p:sp>
          <p:nvSpPr>
            <p:cNvPr id="50" name="Freeform 46"/>
            <p:cNvSpPr>
              <a:spLocks noEditPoints="1"/>
            </p:cNvSpPr>
            <p:nvPr/>
          </p:nvSpPr>
          <p:spPr bwMode="auto">
            <a:xfrm>
              <a:off x="2661" y="2325"/>
              <a:ext cx="7" cy="59"/>
            </a:xfrm>
            <a:custGeom>
              <a:avLst/>
              <a:gdLst>
                <a:gd name="T0" fmla="*/ 0 w 7"/>
                <a:gd name="T1" fmla="*/ 16 h 59"/>
                <a:gd name="T2" fmla="*/ 7 w 7"/>
                <a:gd name="T3" fmla="*/ 16 h 59"/>
                <a:gd name="T4" fmla="*/ 7 w 7"/>
                <a:gd name="T5" fmla="*/ 59 h 59"/>
                <a:gd name="T6" fmla="*/ 0 w 7"/>
                <a:gd name="T7" fmla="*/ 59 h 59"/>
                <a:gd name="T8" fmla="*/ 0 w 7"/>
                <a:gd name="T9" fmla="*/ 16 h 59"/>
                <a:gd name="T10" fmla="*/ 0 w 7"/>
                <a:gd name="T11" fmla="*/ 0 h 59"/>
                <a:gd name="T12" fmla="*/ 7 w 7"/>
                <a:gd name="T13" fmla="*/ 0 h 59"/>
                <a:gd name="T14" fmla="*/ 7 w 7"/>
                <a:gd name="T15" fmla="*/ 8 h 59"/>
                <a:gd name="T16" fmla="*/ 0 w 7"/>
                <a:gd name="T17" fmla="*/ 8 h 59"/>
                <a:gd name="T18" fmla="*/ 0 w 7"/>
                <a:gd name="T19" fmla="*/ 0 h 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 h="59">
                  <a:moveTo>
                    <a:pt x="0" y="16"/>
                  </a:moveTo>
                  <a:lnTo>
                    <a:pt x="7" y="16"/>
                  </a:lnTo>
                  <a:lnTo>
                    <a:pt x="7" y="59"/>
                  </a:lnTo>
                  <a:lnTo>
                    <a:pt x="0" y="59"/>
                  </a:lnTo>
                  <a:lnTo>
                    <a:pt x="0" y="16"/>
                  </a:lnTo>
                  <a:close/>
                  <a:moveTo>
                    <a:pt x="0" y="0"/>
                  </a:moveTo>
                  <a:lnTo>
                    <a:pt x="7" y="0"/>
                  </a:lnTo>
                  <a:lnTo>
                    <a:pt x="7" y="8"/>
                  </a:lnTo>
                  <a:lnTo>
                    <a:pt x="0" y="8"/>
                  </a:lnTo>
                  <a:lnTo>
                    <a:pt x="0" y="0"/>
                  </a:lnTo>
                  <a:close/>
                </a:path>
              </a:pathLst>
            </a:custGeom>
            <a:solidFill>
              <a:srgbClr val="010101"/>
            </a:solidFill>
            <a:ln w="0">
              <a:solidFill>
                <a:srgbClr val="010101"/>
              </a:solidFill>
              <a:prstDash val="solid"/>
              <a:round/>
              <a:headEnd/>
              <a:tailEnd/>
            </a:ln>
          </p:spPr>
          <p:txBody>
            <a:bodyPr/>
            <a:lstStyle/>
            <a:p>
              <a:endParaRPr lang="ru-RU"/>
            </a:p>
          </p:txBody>
        </p:sp>
        <p:sp>
          <p:nvSpPr>
            <p:cNvPr id="51" name="Freeform 47"/>
            <p:cNvSpPr>
              <a:spLocks noEditPoints="1"/>
            </p:cNvSpPr>
            <p:nvPr/>
          </p:nvSpPr>
          <p:spPr bwMode="auto">
            <a:xfrm>
              <a:off x="2680" y="2341"/>
              <a:ext cx="38" cy="61"/>
            </a:xfrm>
            <a:custGeom>
              <a:avLst/>
              <a:gdLst>
                <a:gd name="T0" fmla="*/ 31 w 38"/>
                <a:gd name="T1" fmla="*/ 17 h 61"/>
                <a:gd name="T2" fmla="*/ 28 w 38"/>
                <a:gd name="T3" fmla="*/ 10 h 61"/>
                <a:gd name="T4" fmla="*/ 23 w 38"/>
                <a:gd name="T5" fmla="*/ 6 h 61"/>
                <a:gd name="T6" fmla="*/ 16 w 38"/>
                <a:gd name="T7" fmla="*/ 6 h 61"/>
                <a:gd name="T8" fmla="*/ 11 w 38"/>
                <a:gd name="T9" fmla="*/ 10 h 61"/>
                <a:gd name="T10" fmla="*/ 7 w 38"/>
                <a:gd name="T11" fmla="*/ 17 h 61"/>
                <a:gd name="T12" fmla="*/ 7 w 38"/>
                <a:gd name="T13" fmla="*/ 26 h 61"/>
                <a:gd name="T14" fmla="*/ 11 w 38"/>
                <a:gd name="T15" fmla="*/ 33 h 61"/>
                <a:gd name="T16" fmla="*/ 16 w 38"/>
                <a:gd name="T17" fmla="*/ 37 h 61"/>
                <a:gd name="T18" fmla="*/ 23 w 38"/>
                <a:gd name="T19" fmla="*/ 37 h 61"/>
                <a:gd name="T20" fmla="*/ 28 w 38"/>
                <a:gd name="T21" fmla="*/ 33 h 61"/>
                <a:gd name="T22" fmla="*/ 31 w 38"/>
                <a:gd name="T23" fmla="*/ 26 h 61"/>
                <a:gd name="T24" fmla="*/ 38 w 38"/>
                <a:gd name="T25" fmla="*/ 38 h 61"/>
                <a:gd name="T26" fmla="*/ 37 w 38"/>
                <a:gd name="T27" fmla="*/ 51 h 61"/>
                <a:gd name="T28" fmla="*/ 29 w 38"/>
                <a:gd name="T29" fmla="*/ 58 h 61"/>
                <a:gd name="T30" fmla="*/ 18 w 38"/>
                <a:gd name="T31" fmla="*/ 61 h 61"/>
                <a:gd name="T32" fmla="*/ 11 w 38"/>
                <a:gd name="T33" fmla="*/ 60 h 61"/>
                <a:gd name="T34" fmla="*/ 4 w 38"/>
                <a:gd name="T35" fmla="*/ 58 h 61"/>
                <a:gd name="T36" fmla="*/ 8 w 38"/>
                <a:gd name="T37" fmla="*/ 52 h 61"/>
                <a:gd name="T38" fmla="*/ 14 w 38"/>
                <a:gd name="T39" fmla="*/ 55 h 61"/>
                <a:gd name="T40" fmla="*/ 22 w 38"/>
                <a:gd name="T41" fmla="*/ 55 h 61"/>
                <a:gd name="T42" fmla="*/ 28 w 38"/>
                <a:gd name="T43" fmla="*/ 51 h 61"/>
                <a:gd name="T44" fmla="*/ 31 w 38"/>
                <a:gd name="T45" fmla="*/ 45 h 61"/>
                <a:gd name="T46" fmla="*/ 32 w 38"/>
                <a:gd name="T47" fmla="*/ 36 h 61"/>
                <a:gd name="T48" fmla="*/ 26 w 38"/>
                <a:gd name="T49" fmla="*/ 42 h 61"/>
                <a:gd name="T50" fmla="*/ 17 w 38"/>
                <a:gd name="T51" fmla="*/ 43 h 61"/>
                <a:gd name="T52" fmla="*/ 8 w 38"/>
                <a:gd name="T53" fmla="*/ 41 h 61"/>
                <a:gd name="T54" fmla="*/ 2 w 38"/>
                <a:gd name="T55" fmla="*/ 33 h 61"/>
                <a:gd name="T56" fmla="*/ 0 w 38"/>
                <a:gd name="T57" fmla="*/ 21 h 61"/>
                <a:gd name="T58" fmla="*/ 2 w 38"/>
                <a:gd name="T59" fmla="*/ 10 h 61"/>
                <a:gd name="T60" fmla="*/ 8 w 38"/>
                <a:gd name="T61" fmla="*/ 2 h 61"/>
                <a:gd name="T62" fmla="*/ 17 w 38"/>
                <a:gd name="T63" fmla="*/ 0 h 61"/>
                <a:gd name="T64" fmla="*/ 26 w 38"/>
                <a:gd name="T65" fmla="*/ 1 h 61"/>
                <a:gd name="T66" fmla="*/ 32 w 38"/>
                <a:gd name="T67" fmla="*/ 7 h 61"/>
                <a:gd name="T68" fmla="*/ 38 w 38"/>
                <a:gd name="T69" fmla="*/ 0 h 6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8" h="61">
                  <a:moveTo>
                    <a:pt x="32" y="21"/>
                  </a:moveTo>
                  <a:lnTo>
                    <a:pt x="31" y="17"/>
                  </a:lnTo>
                  <a:lnTo>
                    <a:pt x="29" y="12"/>
                  </a:lnTo>
                  <a:lnTo>
                    <a:pt x="28" y="10"/>
                  </a:lnTo>
                  <a:lnTo>
                    <a:pt x="26" y="7"/>
                  </a:lnTo>
                  <a:lnTo>
                    <a:pt x="23" y="6"/>
                  </a:lnTo>
                  <a:lnTo>
                    <a:pt x="19" y="5"/>
                  </a:lnTo>
                  <a:lnTo>
                    <a:pt x="16" y="6"/>
                  </a:lnTo>
                  <a:lnTo>
                    <a:pt x="13" y="7"/>
                  </a:lnTo>
                  <a:lnTo>
                    <a:pt x="11" y="10"/>
                  </a:lnTo>
                  <a:lnTo>
                    <a:pt x="8" y="12"/>
                  </a:lnTo>
                  <a:lnTo>
                    <a:pt x="7" y="17"/>
                  </a:lnTo>
                  <a:lnTo>
                    <a:pt x="7" y="21"/>
                  </a:lnTo>
                  <a:lnTo>
                    <a:pt x="7" y="26"/>
                  </a:lnTo>
                  <a:lnTo>
                    <a:pt x="8" y="31"/>
                  </a:lnTo>
                  <a:lnTo>
                    <a:pt x="11" y="33"/>
                  </a:lnTo>
                  <a:lnTo>
                    <a:pt x="13" y="36"/>
                  </a:lnTo>
                  <a:lnTo>
                    <a:pt x="16" y="37"/>
                  </a:lnTo>
                  <a:lnTo>
                    <a:pt x="19" y="38"/>
                  </a:lnTo>
                  <a:lnTo>
                    <a:pt x="23" y="37"/>
                  </a:lnTo>
                  <a:lnTo>
                    <a:pt x="26" y="36"/>
                  </a:lnTo>
                  <a:lnTo>
                    <a:pt x="28" y="33"/>
                  </a:lnTo>
                  <a:lnTo>
                    <a:pt x="29" y="31"/>
                  </a:lnTo>
                  <a:lnTo>
                    <a:pt x="31" y="26"/>
                  </a:lnTo>
                  <a:lnTo>
                    <a:pt x="32" y="21"/>
                  </a:lnTo>
                  <a:close/>
                  <a:moveTo>
                    <a:pt x="38" y="38"/>
                  </a:moveTo>
                  <a:lnTo>
                    <a:pt x="38" y="45"/>
                  </a:lnTo>
                  <a:lnTo>
                    <a:pt x="37" y="51"/>
                  </a:lnTo>
                  <a:lnTo>
                    <a:pt x="33" y="55"/>
                  </a:lnTo>
                  <a:lnTo>
                    <a:pt x="29" y="58"/>
                  </a:lnTo>
                  <a:lnTo>
                    <a:pt x="24" y="60"/>
                  </a:lnTo>
                  <a:lnTo>
                    <a:pt x="18" y="61"/>
                  </a:lnTo>
                  <a:lnTo>
                    <a:pt x="14" y="61"/>
                  </a:lnTo>
                  <a:lnTo>
                    <a:pt x="11" y="60"/>
                  </a:lnTo>
                  <a:lnTo>
                    <a:pt x="8" y="60"/>
                  </a:lnTo>
                  <a:lnTo>
                    <a:pt x="4" y="58"/>
                  </a:lnTo>
                  <a:lnTo>
                    <a:pt x="4" y="51"/>
                  </a:lnTo>
                  <a:lnTo>
                    <a:pt x="8" y="52"/>
                  </a:lnTo>
                  <a:lnTo>
                    <a:pt x="11" y="53"/>
                  </a:lnTo>
                  <a:lnTo>
                    <a:pt x="14" y="55"/>
                  </a:lnTo>
                  <a:lnTo>
                    <a:pt x="17" y="55"/>
                  </a:lnTo>
                  <a:lnTo>
                    <a:pt x="22" y="55"/>
                  </a:lnTo>
                  <a:lnTo>
                    <a:pt x="26" y="53"/>
                  </a:lnTo>
                  <a:lnTo>
                    <a:pt x="28" y="51"/>
                  </a:lnTo>
                  <a:lnTo>
                    <a:pt x="29" y="48"/>
                  </a:lnTo>
                  <a:lnTo>
                    <a:pt x="31" y="45"/>
                  </a:lnTo>
                  <a:lnTo>
                    <a:pt x="32" y="40"/>
                  </a:lnTo>
                  <a:lnTo>
                    <a:pt x="32" y="36"/>
                  </a:lnTo>
                  <a:lnTo>
                    <a:pt x="29" y="40"/>
                  </a:lnTo>
                  <a:lnTo>
                    <a:pt x="26" y="42"/>
                  </a:lnTo>
                  <a:lnTo>
                    <a:pt x="22" y="43"/>
                  </a:lnTo>
                  <a:lnTo>
                    <a:pt x="17" y="43"/>
                  </a:lnTo>
                  <a:lnTo>
                    <a:pt x="12" y="43"/>
                  </a:lnTo>
                  <a:lnTo>
                    <a:pt x="8" y="41"/>
                  </a:lnTo>
                  <a:lnTo>
                    <a:pt x="4" y="37"/>
                  </a:lnTo>
                  <a:lnTo>
                    <a:pt x="2" y="33"/>
                  </a:lnTo>
                  <a:lnTo>
                    <a:pt x="1" y="27"/>
                  </a:lnTo>
                  <a:lnTo>
                    <a:pt x="0" y="21"/>
                  </a:lnTo>
                  <a:lnTo>
                    <a:pt x="1" y="15"/>
                  </a:lnTo>
                  <a:lnTo>
                    <a:pt x="2" y="10"/>
                  </a:lnTo>
                  <a:lnTo>
                    <a:pt x="4" y="5"/>
                  </a:lnTo>
                  <a:lnTo>
                    <a:pt x="8" y="2"/>
                  </a:lnTo>
                  <a:lnTo>
                    <a:pt x="12" y="0"/>
                  </a:lnTo>
                  <a:lnTo>
                    <a:pt x="17" y="0"/>
                  </a:lnTo>
                  <a:lnTo>
                    <a:pt x="22" y="0"/>
                  </a:lnTo>
                  <a:lnTo>
                    <a:pt x="26" y="1"/>
                  </a:lnTo>
                  <a:lnTo>
                    <a:pt x="29" y="4"/>
                  </a:lnTo>
                  <a:lnTo>
                    <a:pt x="32" y="7"/>
                  </a:lnTo>
                  <a:lnTo>
                    <a:pt x="32" y="0"/>
                  </a:lnTo>
                  <a:lnTo>
                    <a:pt x="38" y="0"/>
                  </a:lnTo>
                  <a:lnTo>
                    <a:pt x="38" y="38"/>
                  </a:lnTo>
                  <a:close/>
                </a:path>
              </a:pathLst>
            </a:custGeom>
            <a:solidFill>
              <a:srgbClr val="010101"/>
            </a:solidFill>
            <a:ln w="0">
              <a:solidFill>
                <a:srgbClr val="010101"/>
              </a:solidFill>
              <a:prstDash val="solid"/>
              <a:round/>
              <a:headEnd/>
              <a:tailEnd/>
            </a:ln>
          </p:spPr>
          <p:txBody>
            <a:bodyPr/>
            <a:lstStyle/>
            <a:p>
              <a:endParaRPr lang="ru-RU"/>
            </a:p>
          </p:txBody>
        </p:sp>
        <p:sp>
          <p:nvSpPr>
            <p:cNvPr id="52" name="Freeform 48"/>
            <p:cNvSpPr>
              <a:spLocks noEditPoints="1"/>
            </p:cNvSpPr>
            <p:nvPr/>
          </p:nvSpPr>
          <p:spPr bwMode="auto">
            <a:xfrm>
              <a:off x="2729" y="2341"/>
              <a:ext cx="40" cy="61"/>
            </a:xfrm>
            <a:custGeom>
              <a:avLst/>
              <a:gdLst>
                <a:gd name="T0" fmla="*/ 33 w 40"/>
                <a:gd name="T1" fmla="*/ 17 h 61"/>
                <a:gd name="T2" fmla="*/ 29 w 40"/>
                <a:gd name="T3" fmla="*/ 10 h 61"/>
                <a:gd name="T4" fmla="*/ 24 w 40"/>
                <a:gd name="T5" fmla="*/ 6 h 61"/>
                <a:gd name="T6" fmla="*/ 17 w 40"/>
                <a:gd name="T7" fmla="*/ 6 h 61"/>
                <a:gd name="T8" fmla="*/ 12 w 40"/>
                <a:gd name="T9" fmla="*/ 10 h 61"/>
                <a:gd name="T10" fmla="*/ 8 w 40"/>
                <a:gd name="T11" fmla="*/ 17 h 61"/>
                <a:gd name="T12" fmla="*/ 8 w 40"/>
                <a:gd name="T13" fmla="*/ 26 h 61"/>
                <a:gd name="T14" fmla="*/ 12 w 40"/>
                <a:gd name="T15" fmla="*/ 33 h 61"/>
                <a:gd name="T16" fmla="*/ 17 w 40"/>
                <a:gd name="T17" fmla="*/ 37 h 61"/>
                <a:gd name="T18" fmla="*/ 24 w 40"/>
                <a:gd name="T19" fmla="*/ 37 h 61"/>
                <a:gd name="T20" fmla="*/ 29 w 40"/>
                <a:gd name="T21" fmla="*/ 33 h 61"/>
                <a:gd name="T22" fmla="*/ 33 w 40"/>
                <a:gd name="T23" fmla="*/ 26 h 61"/>
                <a:gd name="T24" fmla="*/ 40 w 40"/>
                <a:gd name="T25" fmla="*/ 38 h 61"/>
                <a:gd name="T26" fmla="*/ 38 w 40"/>
                <a:gd name="T27" fmla="*/ 51 h 61"/>
                <a:gd name="T28" fmla="*/ 32 w 40"/>
                <a:gd name="T29" fmla="*/ 58 h 61"/>
                <a:gd name="T30" fmla="*/ 19 w 40"/>
                <a:gd name="T31" fmla="*/ 61 h 61"/>
                <a:gd name="T32" fmla="*/ 13 w 40"/>
                <a:gd name="T33" fmla="*/ 60 h 61"/>
                <a:gd name="T34" fmla="*/ 7 w 40"/>
                <a:gd name="T35" fmla="*/ 58 h 61"/>
                <a:gd name="T36" fmla="*/ 9 w 40"/>
                <a:gd name="T37" fmla="*/ 52 h 61"/>
                <a:gd name="T38" fmla="*/ 15 w 40"/>
                <a:gd name="T39" fmla="*/ 55 h 61"/>
                <a:gd name="T40" fmla="*/ 23 w 40"/>
                <a:gd name="T41" fmla="*/ 55 h 61"/>
                <a:gd name="T42" fmla="*/ 29 w 40"/>
                <a:gd name="T43" fmla="*/ 51 h 61"/>
                <a:gd name="T44" fmla="*/ 32 w 40"/>
                <a:gd name="T45" fmla="*/ 45 h 61"/>
                <a:gd name="T46" fmla="*/ 33 w 40"/>
                <a:gd name="T47" fmla="*/ 36 h 61"/>
                <a:gd name="T48" fmla="*/ 27 w 40"/>
                <a:gd name="T49" fmla="*/ 42 h 61"/>
                <a:gd name="T50" fmla="*/ 19 w 40"/>
                <a:gd name="T51" fmla="*/ 43 h 61"/>
                <a:gd name="T52" fmla="*/ 9 w 40"/>
                <a:gd name="T53" fmla="*/ 41 h 61"/>
                <a:gd name="T54" fmla="*/ 3 w 40"/>
                <a:gd name="T55" fmla="*/ 33 h 61"/>
                <a:gd name="T56" fmla="*/ 0 w 40"/>
                <a:gd name="T57" fmla="*/ 21 h 61"/>
                <a:gd name="T58" fmla="*/ 3 w 40"/>
                <a:gd name="T59" fmla="*/ 10 h 61"/>
                <a:gd name="T60" fmla="*/ 9 w 40"/>
                <a:gd name="T61" fmla="*/ 2 h 61"/>
                <a:gd name="T62" fmla="*/ 19 w 40"/>
                <a:gd name="T63" fmla="*/ 0 h 61"/>
                <a:gd name="T64" fmla="*/ 27 w 40"/>
                <a:gd name="T65" fmla="*/ 1 h 61"/>
                <a:gd name="T66" fmla="*/ 33 w 40"/>
                <a:gd name="T67" fmla="*/ 7 h 61"/>
                <a:gd name="T68" fmla="*/ 40 w 40"/>
                <a:gd name="T69" fmla="*/ 0 h 6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0" h="61">
                  <a:moveTo>
                    <a:pt x="33" y="21"/>
                  </a:moveTo>
                  <a:lnTo>
                    <a:pt x="33" y="17"/>
                  </a:lnTo>
                  <a:lnTo>
                    <a:pt x="32" y="12"/>
                  </a:lnTo>
                  <a:lnTo>
                    <a:pt x="29" y="10"/>
                  </a:lnTo>
                  <a:lnTo>
                    <a:pt x="27" y="7"/>
                  </a:lnTo>
                  <a:lnTo>
                    <a:pt x="24" y="6"/>
                  </a:lnTo>
                  <a:lnTo>
                    <a:pt x="20" y="5"/>
                  </a:lnTo>
                  <a:lnTo>
                    <a:pt x="17" y="6"/>
                  </a:lnTo>
                  <a:lnTo>
                    <a:pt x="14" y="7"/>
                  </a:lnTo>
                  <a:lnTo>
                    <a:pt x="12" y="10"/>
                  </a:lnTo>
                  <a:lnTo>
                    <a:pt x="9" y="12"/>
                  </a:lnTo>
                  <a:lnTo>
                    <a:pt x="8" y="17"/>
                  </a:lnTo>
                  <a:lnTo>
                    <a:pt x="8" y="21"/>
                  </a:lnTo>
                  <a:lnTo>
                    <a:pt x="8" y="26"/>
                  </a:lnTo>
                  <a:lnTo>
                    <a:pt x="9" y="31"/>
                  </a:lnTo>
                  <a:lnTo>
                    <a:pt x="12" y="33"/>
                  </a:lnTo>
                  <a:lnTo>
                    <a:pt x="14" y="36"/>
                  </a:lnTo>
                  <a:lnTo>
                    <a:pt x="17" y="37"/>
                  </a:lnTo>
                  <a:lnTo>
                    <a:pt x="20" y="38"/>
                  </a:lnTo>
                  <a:lnTo>
                    <a:pt x="24" y="37"/>
                  </a:lnTo>
                  <a:lnTo>
                    <a:pt x="27" y="36"/>
                  </a:lnTo>
                  <a:lnTo>
                    <a:pt x="29" y="33"/>
                  </a:lnTo>
                  <a:lnTo>
                    <a:pt x="32" y="31"/>
                  </a:lnTo>
                  <a:lnTo>
                    <a:pt x="33" y="26"/>
                  </a:lnTo>
                  <a:lnTo>
                    <a:pt x="33" y="21"/>
                  </a:lnTo>
                  <a:close/>
                  <a:moveTo>
                    <a:pt x="40" y="38"/>
                  </a:moveTo>
                  <a:lnTo>
                    <a:pt x="39" y="45"/>
                  </a:lnTo>
                  <a:lnTo>
                    <a:pt x="38" y="51"/>
                  </a:lnTo>
                  <a:lnTo>
                    <a:pt x="35" y="55"/>
                  </a:lnTo>
                  <a:lnTo>
                    <a:pt x="32" y="58"/>
                  </a:lnTo>
                  <a:lnTo>
                    <a:pt x="25" y="60"/>
                  </a:lnTo>
                  <a:lnTo>
                    <a:pt x="19" y="61"/>
                  </a:lnTo>
                  <a:lnTo>
                    <a:pt x="17" y="61"/>
                  </a:lnTo>
                  <a:lnTo>
                    <a:pt x="13" y="60"/>
                  </a:lnTo>
                  <a:lnTo>
                    <a:pt x="9" y="60"/>
                  </a:lnTo>
                  <a:lnTo>
                    <a:pt x="7" y="58"/>
                  </a:lnTo>
                  <a:lnTo>
                    <a:pt x="7" y="51"/>
                  </a:lnTo>
                  <a:lnTo>
                    <a:pt x="9" y="52"/>
                  </a:lnTo>
                  <a:lnTo>
                    <a:pt x="12" y="53"/>
                  </a:lnTo>
                  <a:lnTo>
                    <a:pt x="15" y="55"/>
                  </a:lnTo>
                  <a:lnTo>
                    <a:pt x="19" y="55"/>
                  </a:lnTo>
                  <a:lnTo>
                    <a:pt x="23" y="55"/>
                  </a:lnTo>
                  <a:lnTo>
                    <a:pt x="27" y="53"/>
                  </a:lnTo>
                  <a:lnTo>
                    <a:pt x="29" y="51"/>
                  </a:lnTo>
                  <a:lnTo>
                    <a:pt x="32" y="48"/>
                  </a:lnTo>
                  <a:lnTo>
                    <a:pt x="32" y="45"/>
                  </a:lnTo>
                  <a:lnTo>
                    <a:pt x="33" y="40"/>
                  </a:lnTo>
                  <a:lnTo>
                    <a:pt x="33" y="36"/>
                  </a:lnTo>
                  <a:lnTo>
                    <a:pt x="30" y="40"/>
                  </a:lnTo>
                  <a:lnTo>
                    <a:pt x="27" y="42"/>
                  </a:lnTo>
                  <a:lnTo>
                    <a:pt x="23" y="43"/>
                  </a:lnTo>
                  <a:lnTo>
                    <a:pt x="19" y="43"/>
                  </a:lnTo>
                  <a:lnTo>
                    <a:pt x="14" y="43"/>
                  </a:lnTo>
                  <a:lnTo>
                    <a:pt x="9" y="41"/>
                  </a:lnTo>
                  <a:lnTo>
                    <a:pt x="5" y="37"/>
                  </a:lnTo>
                  <a:lnTo>
                    <a:pt x="3" y="33"/>
                  </a:lnTo>
                  <a:lnTo>
                    <a:pt x="2" y="27"/>
                  </a:lnTo>
                  <a:lnTo>
                    <a:pt x="0" y="21"/>
                  </a:lnTo>
                  <a:lnTo>
                    <a:pt x="2" y="15"/>
                  </a:lnTo>
                  <a:lnTo>
                    <a:pt x="3" y="10"/>
                  </a:lnTo>
                  <a:lnTo>
                    <a:pt x="5" y="5"/>
                  </a:lnTo>
                  <a:lnTo>
                    <a:pt x="9" y="2"/>
                  </a:lnTo>
                  <a:lnTo>
                    <a:pt x="14" y="0"/>
                  </a:lnTo>
                  <a:lnTo>
                    <a:pt x="19" y="0"/>
                  </a:lnTo>
                  <a:lnTo>
                    <a:pt x="23" y="0"/>
                  </a:lnTo>
                  <a:lnTo>
                    <a:pt x="27" y="1"/>
                  </a:lnTo>
                  <a:lnTo>
                    <a:pt x="30" y="4"/>
                  </a:lnTo>
                  <a:lnTo>
                    <a:pt x="33" y="7"/>
                  </a:lnTo>
                  <a:lnTo>
                    <a:pt x="33" y="0"/>
                  </a:lnTo>
                  <a:lnTo>
                    <a:pt x="40" y="0"/>
                  </a:lnTo>
                  <a:lnTo>
                    <a:pt x="40" y="38"/>
                  </a:lnTo>
                  <a:close/>
                </a:path>
              </a:pathLst>
            </a:custGeom>
            <a:solidFill>
              <a:srgbClr val="010101"/>
            </a:solidFill>
            <a:ln w="0">
              <a:solidFill>
                <a:srgbClr val="010101"/>
              </a:solidFill>
              <a:prstDash val="solid"/>
              <a:round/>
              <a:headEnd/>
              <a:tailEnd/>
            </a:ln>
          </p:spPr>
          <p:txBody>
            <a:bodyPr/>
            <a:lstStyle/>
            <a:p>
              <a:endParaRPr lang="ru-RU"/>
            </a:p>
          </p:txBody>
        </p:sp>
        <p:sp>
          <p:nvSpPr>
            <p:cNvPr id="53" name="Rectangle 49"/>
            <p:cNvSpPr>
              <a:spLocks noChangeArrowheads="1"/>
            </p:cNvSpPr>
            <p:nvPr/>
          </p:nvSpPr>
          <p:spPr bwMode="auto">
            <a:xfrm>
              <a:off x="2783" y="2325"/>
              <a:ext cx="7" cy="59"/>
            </a:xfrm>
            <a:prstGeom prst="rect">
              <a:avLst/>
            </a:prstGeom>
            <a:solidFill>
              <a:srgbClr val="010101"/>
            </a:solidFill>
            <a:ln w="0">
              <a:solidFill>
                <a:srgbClr val="010101"/>
              </a:solidFill>
              <a:miter lim="800000"/>
              <a:headEnd/>
              <a:tailEnd/>
            </a:ln>
          </p:spPr>
          <p:txBody>
            <a:bodyPr/>
            <a:lstStyle/>
            <a:p>
              <a:endParaRPr lang="ru-RU"/>
            </a:p>
          </p:txBody>
        </p:sp>
        <p:sp>
          <p:nvSpPr>
            <p:cNvPr id="54" name="Freeform 50"/>
            <p:cNvSpPr>
              <a:spLocks noEditPoints="1"/>
            </p:cNvSpPr>
            <p:nvPr/>
          </p:nvSpPr>
          <p:spPr bwMode="auto">
            <a:xfrm>
              <a:off x="2802" y="2341"/>
              <a:ext cx="41" cy="45"/>
            </a:xfrm>
            <a:custGeom>
              <a:avLst/>
              <a:gdLst>
                <a:gd name="T0" fmla="*/ 41 w 41"/>
                <a:gd name="T1" fmla="*/ 20 h 45"/>
                <a:gd name="T2" fmla="*/ 41 w 41"/>
                <a:gd name="T3" fmla="*/ 23 h 45"/>
                <a:gd name="T4" fmla="*/ 7 w 41"/>
                <a:gd name="T5" fmla="*/ 23 h 45"/>
                <a:gd name="T6" fmla="*/ 8 w 41"/>
                <a:gd name="T7" fmla="*/ 28 h 45"/>
                <a:gd name="T8" fmla="*/ 10 w 41"/>
                <a:gd name="T9" fmla="*/ 32 h 45"/>
                <a:gd name="T10" fmla="*/ 12 w 41"/>
                <a:gd name="T11" fmla="*/ 35 h 45"/>
                <a:gd name="T12" fmla="*/ 15 w 41"/>
                <a:gd name="T13" fmla="*/ 37 h 45"/>
                <a:gd name="T14" fmla="*/ 18 w 41"/>
                <a:gd name="T15" fmla="*/ 38 h 45"/>
                <a:gd name="T16" fmla="*/ 23 w 41"/>
                <a:gd name="T17" fmla="*/ 38 h 45"/>
                <a:gd name="T18" fmla="*/ 27 w 41"/>
                <a:gd name="T19" fmla="*/ 38 h 45"/>
                <a:gd name="T20" fmla="*/ 31 w 41"/>
                <a:gd name="T21" fmla="*/ 38 h 45"/>
                <a:gd name="T22" fmla="*/ 35 w 41"/>
                <a:gd name="T23" fmla="*/ 37 h 45"/>
                <a:gd name="T24" fmla="*/ 38 w 41"/>
                <a:gd name="T25" fmla="*/ 35 h 45"/>
                <a:gd name="T26" fmla="*/ 38 w 41"/>
                <a:gd name="T27" fmla="*/ 42 h 45"/>
                <a:gd name="T28" fmla="*/ 35 w 41"/>
                <a:gd name="T29" fmla="*/ 43 h 45"/>
                <a:gd name="T30" fmla="*/ 31 w 41"/>
                <a:gd name="T31" fmla="*/ 45 h 45"/>
                <a:gd name="T32" fmla="*/ 27 w 41"/>
                <a:gd name="T33" fmla="*/ 45 h 45"/>
                <a:gd name="T34" fmla="*/ 22 w 41"/>
                <a:gd name="T35" fmla="*/ 45 h 45"/>
                <a:gd name="T36" fmla="*/ 16 w 41"/>
                <a:gd name="T37" fmla="*/ 45 h 45"/>
                <a:gd name="T38" fmla="*/ 11 w 41"/>
                <a:gd name="T39" fmla="*/ 42 h 45"/>
                <a:gd name="T40" fmla="*/ 6 w 41"/>
                <a:gd name="T41" fmla="*/ 38 h 45"/>
                <a:gd name="T42" fmla="*/ 2 w 41"/>
                <a:gd name="T43" fmla="*/ 35 h 45"/>
                <a:gd name="T44" fmla="*/ 1 w 41"/>
                <a:gd name="T45" fmla="*/ 28 h 45"/>
                <a:gd name="T46" fmla="*/ 0 w 41"/>
                <a:gd name="T47" fmla="*/ 22 h 45"/>
                <a:gd name="T48" fmla="*/ 1 w 41"/>
                <a:gd name="T49" fmla="*/ 16 h 45"/>
                <a:gd name="T50" fmla="*/ 2 w 41"/>
                <a:gd name="T51" fmla="*/ 10 h 45"/>
                <a:gd name="T52" fmla="*/ 6 w 41"/>
                <a:gd name="T53" fmla="*/ 6 h 45"/>
                <a:gd name="T54" fmla="*/ 10 w 41"/>
                <a:gd name="T55" fmla="*/ 2 h 45"/>
                <a:gd name="T56" fmla="*/ 16 w 41"/>
                <a:gd name="T57" fmla="*/ 0 h 45"/>
                <a:gd name="T58" fmla="*/ 21 w 41"/>
                <a:gd name="T59" fmla="*/ 0 h 45"/>
                <a:gd name="T60" fmla="*/ 27 w 41"/>
                <a:gd name="T61" fmla="*/ 0 h 45"/>
                <a:gd name="T62" fmla="*/ 32 w 41"/>
                <a:gd name="T63" fmla="*/ 2 h 45"/>
                <a:gd name="T64" fmla="*/ 36 w 41"/>
                <a:gd name="T65" fmla="*/ 5 h 45"/>
                <a:gd name="T66" fmla="*/ 38 w 41"/>
                <a:gd name="T67" fmla="*/ 9 h 45"/>
                <a:gd name="T68" fmla="*/ 40 w 41"/>
                <a:gd name="T69" fmla="*/ 15 h 45"/>
                <a:gd name="T70" fmla="*/ 41 w 41"/>
                <a:gd name="T71" fmla="*/ 20 h 45"/>
                <a:gd name="T72" fmla="*/ 33 w 41"/>
                <a:gd name="T73" fmla="*/ 18 h 45"/>
                <a:gd name="T74" fmla="*/ 33 w 41"/>
                <a:gd name="T75" fmla="*/ 15 h 45"/>
                <a:gd name="T76" fmla="*/ 32 w 41"/>
                <a:gd name="T77" fmla="*/ 11 h 45"/>
                <a:gd name="T78" fmla="*/ 30 w 41"/>
                <a:gd name="T79" fmla="*/ 9 h 45"/>
                <a:gd name="T80" fmla="*/ 27 w 41"/>
                <a:gd name="T81" fmla="*/ 7 h 45"/>
                <a:gd name="T82" fmla="*/ 25 w 41"/>
                <a:gd name="T83" fmla="*/ 6 h 45"/>
                <a:gd name="T84" fmla="*/ 22 w 41"/>
                <a:gd name="T85" fmla="*/ 5 h 45"/>
                <a:gd name="T86" fmla="*/ 18 w 41"/>
                <a:gd name="T87" fmla="*/ 6 h 45"/>
                <a:gd name="T88" fmla="*/ 15 w 41"/>
                <a:gd name="T89" fmla="*/ 7 h 45"/>
                <a:gd name="T90" fmla="*/ 12 w 41"/>
                <a:gd name="T91" fmla="*/ 9 h 45"/>
                <a:gd name="T92" fmla="*/ 10 w 41"/>
                <a:gd name="T93" fmla="*/ 11 h 45"/>
                <a:gd name="T94" fmla="*/ 8 w 41"/>
                <a:gd name="T95" fmla="*/ 15 h 45"/>
                <a:gd name="T96" fmla="*/ 8 w 41"/>
                <a:gd name="T97" fmla="*/ 18 h 45"/>
                <a:gd name="T98" fmla="*/ 33 w 41"/>
                <a:gd name="T99" fmla="*/ 18 h 4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1" h="45">
                  <a:moveTo>
                    <a:pt x="41" y="20"/>
                  </a:moveTo>
                  <a:lnTo>
                    <a:pt x="41" y="23"/>
                  </a:lnTo>
                  <a:lnTo>
                    <a:pt x="7" y="23"/>
                  </a:lnTo>
                  <a:lnTo>
                    <a:pt x="8" y="28"/>
                  </a:lnTo>
                  <a:lnTo>
                    <a:pt x="10" y="32"/>
                  </a:lnTo>
                  <a:lnTo>
                    <a:pt x="12" y="35"/>
                  </a:lnTo>
                  <a:lnTo>
                    <a:pt x="15" y="37"/>
                  </a:lnTo>
                  <a:lnTo>
                    <a:pt x="18" y="38"/>
                  </a:lnTo>
                  <a:lnTo>
                    <a:pt x="23" y="38"/>
                  </a:lnTo>
                  <a:lnTo>
                    <a:pt x="27" y="38"/>
                  </a:lnTo>
                  <a:lnTo>
                    <a:pt x="31" y="38"/>
                  </a:lnTo>
                  <a:lnTo>
                    <a:pt x="35" y="37"/>
                  </a:lnTo>
                  <a:lnTo>
                    <a:pt x="38" y="35"/>
                  </a:lnTo>
                  <a:lnTo>
                    <a:pt x="38" y="42"/>
                  </a:lnTo>
                  <a:lnTo>
                    <a:pt x="35" y="43"/>
                  </a:lnTo>
                  <a:lnTo>
                    <a:pt x="31" y="45"/>
                  </a:lnTo>
                  <a:lnTo>
                    <a:pt x="27" y="45"/>
                  </a:lnTo>
                  <a:lnTo>
                    <a:pt x="22" y="45"/>
                  </a:lnTo>
                  <a:lnTo>
                    <a:pt x="16" y="45"/>
                  </a:lnTo>
                  <a:lnTo>
                    <a:pt x="11" y="42"/>
                  </a:lnTo>
                  <a:lnTo>
                    <a:pt x="6" y="38"/>
                  </a:lnTo>
                  <a:lnTo>
                    <a:pt x="2" y="35"/>
                  </a:lnTo>
                  <a:lnTo>
                    <a:pt x="1" y="28"/>
                  </a:lnTo>
                  <a:lnTo>
                    <a:pt x="0" y="22"/>
                  </a:lnTo>
                  <a:lnTo>
                    <a:pt x="1" y="16"/>
                  </a:lnTo>
                  <a:lnTo>
                    <a:pt x="2" y="10"/>
                  </a:lnTo>
                  <a:lnTo>
                    <a:pt x="6" y="6"/>
                  </a:lnTo>
                  <a:lnTo>
                    <a:pt x="10" y="2"/>
                  </a:lnTo>
                  <a:lnTo>
                    <a:pt x="16" y="0"/>
                  </a:lnTo>
                  <a:lnTo>
                    <a:pt x="21" y="0"/>
                  </a:lnTo>
                  <a:lnTo>
                    <a:pt x="27" y="0"/>
                  </a:lnTo>
                  <a:lnTo>
                    <a:pt x="32" y="2"/>
                  </a:lnTo>
                  <a:lnTo>
                    <a:pt x="36" y="5"/>
                  </a:lnTo>
                  <a:lnTo>
                    <a:pt x="38" y="9"/>
                  </a:lnTo>
                  <a:lnTo>
                    <a:pt x="40" y="15"/>
                  </a:lnTo>
                  <a:lnTo>
                    <a:pt x="41" y="20"/>
                  </a:lnTo>
                  <a:close/>
                  <a:moveTo>
                    <a:pt x="33" y="18"/>
                  </a:moveTo>
                  <a:lnTo>
                    <a:pt x="33" y="15"/>
                  </a:lnTo>
                  <a:lnTo>
                    <a:pt x="32" y="11"/>
                  </a:lnTo>
                  <a:lnTo>
                    <a:pt x="30" y="9"/>
                  </a:lnTo>
                  <a:lnTo>
                    <a:pt x="27" y="7"/>
                  </a:lnTo>
                  <a:lnTo>
                    <a:pt x="25" y="6"/>
                  </a:lnTo>
                  <a:lnTo>
                    <a:pt x="22" y="5"/>
                  </a:lnTo>
                  <a:lnTo>
                    <a:pt x="18" y="6"/>
                  </a:lnTo>
                  <a:lnTo>
                    <a:pt x="15" y="7"/>
                  </a:lnTo>
                  <a:lnTo>
                    <a:pt x="12" y="9"/>
                  </a:lnTo>
                  <a:lnTo>
                    <a:pt x="10" y="11"/>
                  </a:lnTo>
                  <a:lnTo>
                    <a:pt x="8" y="15"/>
                  </a:lnTo>
                  <a:lnTo>
                    <a:pt x="8" y="18"/>
                  </a:lnTo>
                  <a:lnTo>
                    <a:pt x="33" y="18"/>
                  </a:lnTo>
                  <a:close/>
                </a:path>
              </a:pathLst>
            </a:custGeom>
            <a:solidFill>
              <a:srgbClr val="010101"/>
            </a:solidFill>
            <a:ln w="0">
              <a:solidFill>
                <a:srgbClr val="010101"/>
              </a:solidFill>
              <a:prstDash val="solid"/>
              <a:round/>
              <a:headEnd/>
              <a:tailEnd/>
            </a:ln>
          </p:spPr>
          <p:txBody>
            <a:bodyPr/>
            <a:lstStyle/>
            <a:p>
              <a:endParaRPr lang="ru-RU"/>
            </a:p>
          </p:txBody>
        </p:sp>
        <p:sp>
          <p:nvSpPr>
            <p:cNvPr id="55" name="Freeform 51"/>
            <p:cNvSpPr>
              <a:spLocks/>
            </p:cNvSpPr>
            <p:nvPr/>
          </p:nvSpPr>
          <p:spPr bwMode="auto">
            <a:xfrm>
              <a:off x="2854" y="2341"/>
              <a:ext cx="26" cy="43"/>
            </a:xfrm>
            <a:custGeom>
              <a:avLst/>
              <a:gdLst>
                <a:gd name="T0" fmla="*/ 26 w 26"/>
                <a:gd name="T1" fmla="*/ 7 h 43"/>
                <a:gd name="T2" fmla="*/ 25 w 26"/>
                <a:gd name="T3" fmla="*/ 6 h 43"/>
                <a:gd name="T4" fmla="*/ 23 w 26"/>
                <a:gd name="T5" fmla="*/ 6 h 43"/>
                <a:gd name="T6" fmla="*/ 21 w 26"/>
                <a:gd name="T7" fmla="*/ 6 h 43"/>
                <a:gd name="T8" fmla="*/ 20 w 26"/>
                <a:gd name="T9" fmla="*/ 6 h 43"/>
                <a:gd name="T10" fmla="*/ 16 w 26"/>
                <a:gd name="T11" fmla="*/ 6 h 43"/>
                <a:gd name="T12" fmla="*/ 13 w 26"/>
                <a:gd name="T13" fmla="*/ 7 h 43"/>
                <a:gd name="T14" fmla="*/ 10 w 26"/>
                <a:gd name="T15" fmla="*/ 10 h 43"/>
                <a:gd name="T16" fmla="*/ 9 w 26"/>
                <a:gd name="T17" fmla="*/ 12 h 43"/>
                <a:gd name="T18" fmla="*/ 8 w 26"/>
                <a:gd name="T19" fmla="*/ 16 h 43"/>
                <a:gd name="T20" fmla="*/ 8 w 26"/>
                <a:gd name="T21" fmla="*/ 21 h 43"/>
                <a:gd name="T22" fmla="*/ 8 w 26"/>
                <a:gd name="T23" fmla="*/ 43 h 43"/>
                <a:gd name="T24" fmla="*/ 0 w 26"/>
                <a:gd name="T25" fmla="*/ 43 h 43"/>
                <a:gd name="T26" fmla="*/ 0 w 26"/>
                <a:gd name="T27" fmla="*/ 0 h 43"/>
                <a:gd name="T28" fmla="*/ 8 w 26"/>
                <a:gd name="T29" fmla="*/ 0 h 43"/>
                <a:gd name="T30" fmla="*/ 8 w 26"/>
                <a:gd name="T31" fmla="*/ 7 h 43"/>
                <a:gd name="T32" fmla="*/ 10 w 26"/>
                <a:gd name="T33" fmla="*/ 4 h 43"/>
                <a:gd name="T34" fmla="*/ 14 w 26"/>
                <a:gd name="T35" fmla="*/ 1 h 43"/>
                <a:gd name="T36" fmla="*/ 18 w 26"/>
                <a:gd name="T37" fmla="*/ 0 h 43"/>
                <a:gd name="T38" fmla="*/ 23 w 26"/>
                <a:gd name="T39" fmla="*/ 0 h 43"/>
                <a:gd name="T40" fmla="*/ 23 w 26"/>
                <a:gd name="T41" fmla="*/ 0 h 43"/>
                <a:gd name="T42" fmla="*/ 24 w 26"/>
                <a:gd name="T43" fmla="*/ 0 h 43"/>
                <a:gd name="T44" fmla="*/ 25 w 26"/>
                <a:gd name="T45" fmla="*/ 0 h 43"/>
                <a:gd name="T46" fmla="*/ 26 w 26"/>
                <a:gd name="T47" fmla="*/ 0 h 43"/>
                <a:gd name="T48" fmla="*/ 26 w 26"/>
                <a:gd name="T49" fmla="*/ 7 h 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6" h="43">
                  <a:moveTo>
                    <a:pt x="26" y="7"/>
                  </a:moveTo>
                  <a:lnTo>
                    <a:pt x="25" y="6"/>
                  </a:lnTo>
                  <a:lnTo>
                    <a:pt x="23" y="6"/>
                  </a:lnTo>
                  <a:lnTo>
                    <a:pt x="21" y="6"/>
                  </a:lnTo>
                  <a:lnTo>
                    <a:pt x="20" y="6"/>
                  </a:lnTo>
                  <a:lnTo>
                    <a:pt x="16" y="6"/>
                  </a:lnTo>
                  <a:lnTo>
                    <a:pt x="13" y="7"/>
                  </a:lnTo>
                  <a:lnTo>
                    <a:pt x="10" y="10"/>
                  </a:lnTo>
                  <a:lnTo>
                    <a:pt x="9" y="12"/>
                  </a:lnTo>
                  <a:lnTo>
                    <a:pt x="8" y="16"/>
                  </a:lnTo>
                  <a:lnTo>
                    <a:pt x="8" y="21"/>
                  </a:lnTo>
                  <a:lnTo>
                    <a:pt x="8" y="43"/>
                  </a:lnTo>
                  <a:lnTo>
                    <a:pt x="0" y="43"/>
                  </a:lnTo>
                  <a:lnTo>
                    <a:pt x="0" y="0"/>
                  </a:lnTo>
                  <a:lnTo>
                    <a:pt x="8" y="0"/>
                  </a:lnTo>
                  <a:lnTo>
                    <a:pt x="8" y="7"/>
                  </a:lnTo>
                  <a:lnTo>
                    <a:pt x="10" y="4"/>
                  </a:lnTo>
                  <a:lnTo>
                    <a:pt x="14" y="1"/>
                  </a:lnTo>
                  <a:lnTo>
                    <a:pt x="18" y="0"/>
                  </a:lnTo>
                  <a:lnTo>
                    <a:pt x="23" y="0"/>
                  </a:lnTo>
                  <a:lnTo>
                    <a:pt x="24" y="0"/>
                  </a:lnTo>
                  <a:lnTo>
                    <a:pt x="25" y="0"/>
                  </a:lnTo>
                  <a:lnTo>
                    <a:pt x="26" y="0"/>
                  </a:lnTo>
                  <a:lnTo>
                    <a:pt x="26" y="7"/>
                  </a:lnTo>
                  <a:close/>
                </a:path>
              </a:pathLst>
            </a:custGeom>
            <a:solidFill>
              <a:srgbClr val="010101"/>
            </a:solidFill>
            <a:ln w="0">
              <a:solidFill>
                <a:srgbClr val="010101"/>
              </a:solidFill>
              <a:prstDash val="solid"/>
              <a:round/>
              <a:headEnd/>
              <a:tailEnd/>
            </a:ln>
          </p:spPr>
          <p:txBody>
            <a:bodyPr/>
            <a:lstStyle/>
            <a:p>
              <a:endParaRPr lang="ru-RU"/>
            </a:p>
          </p:txBody>
        </p:sp>
        <p:sp>
          <p:nvSpPr>
            <p:cNvPr id="56" name="Freeform 52"/>
            <p:cNvSpPr>
              <a:spLocks/>
            </p:cNvSpPr>
            <p:nvPr/>
          </p:nvSpPr>
          <p:spPr bwMode="auto">
            <a:xfrm>
              <a:off x="2884" y="2341"/>
              <a:ext cx="34" cy="45"/>
            </a:xfrm>
            <a:custGeom>
              <a:avLst/>
              <a:gdLst>
                <a:gd name="T0" fmla="*/ 31 w 34"/>
                <a:gd name="T1" fmla="*/ 1 h 45"/>
                <a:gd name="T2" fmla="*/ 31 w 34"/>
                <a:gd name="T3" fmla="*/ 9 h 45"/>
                <a:gd name="T4" fmla="*/ 27 w 34"/>
                <a:gd name="T5" fmla="*/ 7 h 45"/>
                <a:gd name="T6" fmla="*/ 25 w 34"/>
                <a:gd name="T7" fmla="*/ 6 h 45"/>
                <a:gd name="T8" fmla="*/ 21 w 34"/>
                <a:gd name="T9" fmla="*/ 5 h 45"/>
                <a:gd name="T10" fmla="*/ 17 w 34"/>
                <a:gd name="T11" fmla="*/ 5 h 45"/>
                <a:gd name="T12" fmla="*/ 14 w 34"/>
                <a:gd name="T13" fmla="*/ 6 h 45"/>
                <a:gd name="T14" fmla="*/ 10 w 34"/>
                <a:gd name="T15" fmla="*/ 7 h 45"/>
                <a:gd name="T16" fmla="*/ 7 w 34"/>
                <a:gd name="T17" fmla="*/ 9 h 45"/>
                <a:gd name="T18" fmla="*/ 7 w 34"/>
                <a:gd name="T19" fmla="*/ 12 h 45"/>
                <a:gd name="T20" fmla="*/ 7 w 34"/>
                <a:gd name="T21" fmla="*/ 13 h 45"/>
                <a:gd name="T22" fmla="*/ 9 w 34"/>
                <a:gd name="T23" fmla="*/ 16 h 45"/>
                <a:gd name="T24" fmla="*/ 12 w 34"/>
                <a:gd name="T25" fmla="*/ 17 h 45"/>
                <a:gd name="T26" fmla="*/ 17 w 34"/>
                <a:gd name="T27" fmla="*/ 18 h 45"/>
                <a:gd name="T28" fmla="*/ 19 w 34"/>
                <a:gd name="T29" fmla="*/ 18 h 45"/>
                <a:gd name="T30" fmla="*/ 24 w 34"/>
                <a:gd name="T31" fmla="*/ 20 h 45"/>
                <a:gd name="T32" fmla="*/ 27 w 34"/>
                <a:gd name="T33" fmla="*/ 22 h 45"/>
                <a:gd name="T34" fmla="*/ 30 w 34"/>
                <a:gd name="T35" fmla="*/ 23 h 45"/>
                <a:gd name="T36" fmla="*/ 32 w 34"/>
                <a:gd name="T37" fmla="*/ 26 h 45"/>
                <a:gd name="T38" fmla="*/ 32 w 34"/>
                <a:gd name="T39" fmla="*/ 28 h 45"/>
                <a:gd name="T40" fmla="*/ 34 w 34"/>
                <a:gd name="T41" fmla="*/ 32 h 45"/>
                <a:gd name="T42" fmla="*/ 32 w 34"/>
                <a:gd name="T43" fmla="*/ 36 h 45"/>
                <a:gd name="T44" fmla="*/ 31 w 34"/>
                <a:gd name="T45" fmla="*/ 38 h 45"/>
                <a:gd name="T46" fmla="*/ 29 w 34"/>
                <a:gd name="T47" fmla="*/ 41 h 45"/>
                <a:gd name="T48" fmla="*/ 25 w 34"/>
                <a:gd name="T49" fmla="*/ 43 h 45"/>
                <a:gd name="T50" fmla="*/ 20 w 34"/>
                <a:gd name="T51" fmla="*/ 45 h 45"/>
                <a:gd name="T52" fmla="*/ 15 w 34"/>
                <a:gd name="T53" fmla="*/ 45 h 45"/>
                <a:gd name="T54" fmla="*/ 11 w 34"/>
                <a:gd name="T55" fmla="*/ 45 h 45"/>
                <a:gd name="T56" fmla="*/ 7 w 34"/>
                <a:gd name="T57" fmla="*/ 45 h 45"/>
                <a:gd name="T58" fmla="*/ 4 w 34"/>
                <a:gd name="T59" fmla="*/ 43 h 45"/>
                <a:gd name="T60" fmla="*/ 0 w 34"/>
                <a:gd name="T61" fmla="*/ 42 h 45"/>
                <a:gd name="T62" fmla="*/ 0 w 34"/>
                <a:gd name="T63" fmla="*/ 35 h 45"/>
                <a:gd name="T64" fmla="*/ 4 w 34"/>
                <a:gd name="T65" fmla="*/ 37 h 45"/>
                <a:gd name="T66" fmla="*/ 7 w 34"/>
                <a:gd name="T67" fmla="*/ 38 h 45"/>
                <a:gd name="T68" fmla="*/ 11 w 34"/>
                <a:gd name="T69" fmla="*/ 38 h 45"/>
                <a:gd name="T70" fmla="*/ 15 w 34"/>
                <a:gd name="T71" fmla="*/ 40 h 45"/>
                <a:gd name="T72" fmla="*/ 20 w 34"/>
                <a:gd name="T73" fmla="*/ 38 h 45"/>
                <a:gd name="T74" fmla="*/ 24 w 34"/>
                <a:gd name="T75" fmla="*/ 37 h 45"/>
                <a:gd name="T76" fmla="*/ 25 w 34"/>
                <a:gd name="T77" fmla="*/ 35 h 45"/>
                <a:gd name="T78" fmla="*/ 26 w 34"/>
                <a:gd name="T79" fmla="*/ 32 h 45"/>
                <a:gd name="T80" fmla="*/ 25 w 34"/>
                <a:gd name="T81" fmla="*/ 30 h 45"/>
                <a:gd name="T82" fmla="*/ 24 w 34"/>
                <a:gd name="T83" fmla="*/ 28 h 45"/>
                <a:gd name="T84" fmla="*/ 22 w 34"/>
                <a:gd name="T85" fmla="*/ 27 h 45"/>
                <a:gd name="T86" fmla="*/ 19 w 34"/>
                <a:gd name="T87" fmla="*/ 26 h 45"/>
                <a:gd name="T88" fmla="*/ 15 w 34"/>
                <a:gd name="T89" fmla="*/ 25 h 45"/>
                <a:gd name="T90" fmla="*/ 12 w 34"/>
                <a:gd name="T91" fmla="*/ 25 h 45"/>
                <a:gd name="T92" fmla="*/ 9 w 34"/>
                <a:gd name="T93" fmla="*/ 23 h 45"/>
                <a:gd name="T94" fmla="*/ 6 w 34"/>
                <a:gd name="T95" fmla="*/ 22 h 45"/>
                <a:gd name="T96" fmla="*/ 4 w 34"/>
                <a:gd name="T97" fmla="*/ 20 h 45"/>
                <a:gd name="T98" fmla="*/ 1 w 34"/>
                <a:gd name="T99" fmla="*/ 18 h 45"/>
                <a:gd name="T100" fmla="*/ 1 w 34"/>
                <a:gd name="T101" fmla="*/ 15 h 45"/>
                <a:gd name="T102" fmla="*/ 0 w 34"/>
                <a:gd name="T103" fmla="*/ 12 h 45"/>
                <a:gd name="T104" fmla="*/ 1 w 34"/>
                <a:gd name="T105" fmla="*/ 9 h 45"/>
                <a:gd name="T106" fmla="*/ 2 w 34"/>
                <a:gd name="T107" fmla="*/ 5 h 45"/>
                <a:gd name="T108" fmla="*/ 5 w 34"/>
                <a:gd name="T109" fmla="*/ 2 h 45"/>
                <a:gd name="T110" fmla="*/ 7 w 34"/>
                <a:gd name="T111" fmla="*/ 1 h 45"/>
                <a:gd name="T112" fmla="*/ 12 w 34"/>
                <a:gd name="T113" fmla="*/ 0 h 45"/>
                <a:gd name="T114" fmla="*/ 17 w 34"/>
                <a:gd name="T115" fmla="*/ 0 h 45"/>
                <a:gd name="T116" fmla="*/ 21 w 34"/>
                <a:gd name="T117" fmla="*/ 0 h 45"/>
                <a:gd name="T118" fmla="*/ 25 w 34"/>
                <a:gd name="T119" fmla="*/ 0 h 45"/>
                <a:gd name="T120" fmla="*/ 27 w 34"/>
                <a:gd name="T121" fmla="*/ 1 h 45"/>
                <a:gd name="T122" fmla="*/ 31 w 34"/>
                <a:gd name="T123" fmla="*/ 1 h 4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4" h="45">
                  <a:moveTo>
                    <a:pt x="31" y="1"/>
                  </a:moveTo>
                  <a:lnTo>
                    <a:pt x="31" y="9"/>
                  </a:lnTo>
                  <a:lnTo>
                    <a:pt x="27" y="7"/>
                  </a:lnTo>
                  <a:lnTo>
                    <a:pt x="25" y="6"/>
                  </a:lnTo>
                  <a:lnTo>
                    <a:pt x="21" y="5"/>
                  </a:lnTo>
                  <a:lnTo>
                    <a:pt x="17" y="5"/>
                  </a:lnTo>
                  <a:lnTo>
                    <a:pt x="14" y="6"/>
                  </a:lnTo>
                  <a:lnTo>
                    <a:pt x="10" y="7"/>
                  </a:lnTo>
                  <a:lnTo>
                    <a:pt x="7" y="9"/>
                  </a:lnTo>
                  <a:lnTo>
                    <a:pt x="7" y="12"/>
                  </a:lnTo>
                  <a:lnTo>
                    <a:pt x="7" y="13"/>
                  </a:lnTo>
                  <a:lnTo>
                    <a:pt x="9" y="16"/>
                  </a:lnTo>
                  <a:lnTo>
                    <a:pt x="12" y="17"/>
                  </a:lnTo>
                  <a:lnTo>
                    <a:pt x="17" y="18"/>
                  </a:lnTo>
                  <a:lnTo>
                    <a:pt x="19" y="18"/>
                  </a:lnTo>
                  <a:lnTo>
                    <a:pt x="24" y="20"/>
                  </a:lnTo>
                  <a:lnTo>
                    <a:pt x="27" y="22"/>
                  </a:lnTo>
                  <a:lnTo>
                    <a:pt x="30" y="23"/>
                  </a:lnTo>
                  <a:lnTo>
                    <a:pt x="32" y="26"/>
                  </a:lnTo>
                  <a:lnTo>
                    <a:pt x="32" y="28"/>
                  </a:lnTo>
                  <a:lnTo>
                    <a:pt x="34" y="32"/>
                  </a:lnTo>
                  <a:lnTo>
                    <a:pt x="32" y="36"/>
                  </a:lnTo>
                  <a:lnTo>
                    <a:pt x="31" y="38"/>
                  </a:lnTo>
                  <a:lnTo>
                    <a:pt x="29" y="41"/>
                  </a:lnTo>
                  <a:lnTo>
                    <a:pt x="25" y="43"/>
                  </a:lnTo>
                  <a:lnTo>
                    <a:pt x="20" y="45"/>
                  </a:lnTo>
                  <a:lnTo>
                    <a:pt x="15" y="45"/>
                  </a:lnTo>
                  <a:lnTo>
                    <a:pt x="11" y="45"/>
                  </a:lnTo>
                  <a:lnTo>
                    <a:pt x="7" y="45"/>
                  </a:lnTo>
                  <a:lnTo>
                    <a:pt x="4" y="43"/>
                  </a:lnTo>
                  <a:lnTo>
                    <a:pt x="0" y="42"/>
                  </a:lnTo>
                  <a:lnTo>
                    <a:pt x="0" y="35"/>
                  </a:lnTo>
                  <a:lnTo>
                    <a:pt x="4" y="37"/>
                  </a:lnTo>
                  <a:lnTo>
                    <a:pt x="7" y="38"/>
                  </a:lnTo>
                  <a:lnTo>
                    <a:pt x="11" y="38"/>
                  </a:lnTo>
                  <a:lnTo>
                    <a:pt x="15" y="40"/>
                  </a:lnTo>
                  <a:lnTo>
                    <a:pt x="20" y="38"/>
                  </a:lnTo>
                  <a:lnTo>
                    <a:pt x="24" y="37"/>
                  </a:lnTo>
                  <a:lnTo>
                    <a:pt x="25" y="35"/>
                  </a:lnTo>
                  <a:lnTo>
                    <a:pt x="26" y="32"/>
                  </a:lnTo>
                  <a:lnTo>
                    <a:pt x="25" y="30"/>
                  </a:lnTo>
                  <a:lnTo>
                    <a:pt x="24" y="28"/>
                  </a:lnTo>
                  <a:lnTo>
                    <a:pt x="22" y="27"/>
                  </a:lnTo>
                  <a:lnTo>
                    <a:pt x="19" y="26"/>
                  </a:lnTo>
                  <a:lnTo>
                    <a:pt x="15" y="25"/>
                  </a:lnTo>
                  <a:lnTo>
                    <a:pt x="12" y="25"/>
                  </a:lnTo>
                  <a:lnTo>
                    <a:pt x="9" y="23"/>
                  </a:lnTo>
                  <a:lnTo>
                    <a:pt x="6" y="22"/>
                  </a:lnTo>
                  <a:lnTo>
                    <a:pt x="4" y="20"/>
                  </a:lnTo>
                  <a:lnTo>
                    <a:pt x="1" y="18"/>
                  </a:lnTo>
                  <a:lnTo>
                    <a:pt x="1" y="15"/>
                  </a:lnTo>
                  <a:lnTo>
                    <a:pt x="0" y="12"/>
                  </a:lnTo>
                  <a:lnTo>
                    <a:pt x="1" y="9"/>
                  </a:lnTo>
                  <a:lnTo>
                    <a:pt x="2" y="5"/>
                  </a:lnTo>
                  <a:lnTo>
                    <a:pt x="5" y="2"/>
                  </a:lnTo>
                  <a:lnTo>
                    <a:pt x="7" y="1"/>
                  </a:lnTo>
                  <a:lnTo>
                    <a:pt x="12" y="0"/>
                  </a:lnTo>
                  <a:lnTo>
                    <a:pt x="17" y="0"/>
                  </a:lnTo>
                  <a:lnTo>
                    <a:pt x="21" y="0"/>
                  </a:lnTo>
                  <a:lnTo>
                    <a:pt x="25" y="0"/>
                  </a:lnTo>
                  <a:lnTo>
                    <a:pt x="27" y="1"/>
                  </a:lnTo>
                  <a:lnTo>
                    <a:pt x="31" y="1"/>
                  </a:lnTo>
                  <a:close/>
                </a:path>
              </a:pathLst>
            </a:custGeom>
            <a:solidFill>
              <a:srgbClr val="010101"/>
            </a:solidFill>
            <a:ln w="0">
              <a:solidFill>
                <a:srgbClr val="010101"/>
              </a:solidFill>
              <a:prstDash val="solid"/>
              <a:round/>
              <a:headEnd/>
              <a:tailEnd/>
            </a:ln>
          </p:spPr>
          <p:txBody>
            <a:bodyPr/>
            <a:lstStyle/>
            <a:p>
              <a:endParaRPr lang="ru-RU"/>
            </a:p>
          </p:txBody>
        </p:sp>
        <p:sp>
          <p:nvSpPr>
            <p:cNvPr id="57" name="Freeform 53"/>
            <p:cNvSpPr>
              <a:spLocks noEditPoints="1"/>
            </p:cNvSpPr>
            <p:nvPr/>
          </p:nvSpPr>
          <p:spPr bwMode="auto">
            <a:xfrm>
              <a:off x="3413" y="2644"/>
              <a:ext cx="51" cy="65"/>
            </a:xfrm>
            <a:custGeom>
              <a:avLst/>
              <a:gdLst>
                <a:gd name="T0" fmla="*/ 31 w 51"/>
                <a:gd name="T1" fmla="*/ 35 h 65"/>
                <a:gd name="T2" fmla="*/ 33 w 51"/>
                <a:gd name="T3" fmla="*/ 36 h 65"/>
                <a:gd name="T4" fmla="*/ 37 w 51"/>
                <a:gd name="T5" fmla="*/ 38 h 65"/>
                <a:gd name="T6" fmla="*/ 40 w 51"/>
                <a:gd name="T7" fmla="*/ 42 h 65"/>
                <a:gd name="T8" fmla="*/ 42 w 51"/>
                <a:gd name="T9" fmla="*/ 47 h 65"/>
                <a:gd name="T10" fmla="*/ 51 w 51"/>
                <a:gd name="T11" fmla="*/ 65 h 65"/>
                <a:gd name="T12" fmla="*/ 42 w 51"/>
                <a:gd name="T13" fmla="*/ 65 h 65"/>
                <a:gd name="T14" fmla="*/ 33 w 51"/>
                <a:gd name="T15" fmla="*/ 48 h 65"/>
                <a:gd name="T16" fmla="*/ 31 w 51"/>
                <a:gd name="T17" fmla="*/ 45 h 65"/>
                <a:gd name="T18" fmla="*/ 28 w 51"/>
                <a:gd name="T19" fmla="*/ 41 h 65"/>
                <a:gd name="T20" fmla="*/ 27 w 51"/>
                <a:gd name="T21" fmla="*/ 40 h 65"/>
                <a:gd name="T22" fmla="*/ 23 w 51"/>
                <a:gd name="T23" fmla="*/ 37 h 65"/>
                <a:gd name="T24" fmla="*/ 18 w 51"/>
                <a:gd name="T25" fmla="*/ 37 h 65"/>
                <a:gd name="T26" fmla="*/ 8 w 51"/>
                <a:gd name="T27" fmla="*/ 37 h 65"/>
                <a:gd name="T28" fmla="*/ 8 w 51"/>
                <a:gd name="T29" fmla="*/ 65 h 65"/>
                <a:gd name="T30" fmla="*/ 0 w 51"/>
                <a:gd name="T31" fmla="*/ 65 h 65"/>
                <a:gd name="T32" fmla="*/ 0 w 51"/>
                <a:gd name="T33" fmla="*/ 0 h 65"/>
                <a:gd name="T34" fmla="*/ 20 w 51"/>
                <a:gd name="T35" fmla="*/ 0 h 65"/>
                <a:gd name="T36" fmla="*/ 27 w 51"/>
                <a:gd name="T37" fmla="*/ 0 h 65"/>
                <a:gd name="T38" fmla="*/ 32 w 51"/>
                <a:gd name="T39" fmla="*/ 1 h 65"/>
                <a:gd name="T40" fmla="*/ 37 w 51"/>
                <a:gd name="T41" fmla="*/ 3 h 65"/>
                <a:gd name="T42" fmla="*/ 40 w 51"/>
                <a:gd name="T43" fmla="*/ 7 h 65"/>
                <a:gd name="T44" fmla="*/ 42 w 51"/>
                <a:gd name="T45" fmla="*/ 12 h 65"/>
                <a:gd name="T46" fmla="*/ 42 w 51"/>
                <a:gd name="T47" fmla="*/ 18 h 65"/>
                <a:gd name="T48" fmla="*/ 42 w 51"/>
                <a:gd name="T49" fmla="*/ 22 h 65"/>
                <a:gd name="T50" fmla="*/ 41 w 51"/>
                <a:gd name="T51" fmla="*/ 26 h 65"/>
                <a:gd name="T52" fmla="*/ 40 w 51"/>
                <a:gd name="T53" fmla="*/ 28 h 65"/>
                <a:gd name="T54" fmla="*/ 37 w 51"/>
                <a:gd name="T55" fmla="*/ 31 h 65"/>
                <a:gd name="T56" fmla="*/ 35 w 51"/>
                <a:gd name="T57" fmla="*/ 32 h 65"/>
                <a:gd name="T58" fmla="*/ 31 w 51"/>
                <a:gd name="T59" fmla="*/ 35 h 65"/>
                <a:gd name="T60" fmla="*/ 8 w 51"/>
                <a:gd name="T61" fmla="*/ 6 h 65"/>
                <a:gd name="T62" fmla="*/ 8 w 51"/>
                <a:gd name="T63" fmla="*/ 30 h 65"/>
                <a:gd name="T64" fmla="*/ 20 w 51"/>
                <a:gd name="T65" fmla="*/ 30 h 65"/>
                <a:gd name="T66" fmla="*/ 25 w 51"/>
                <a:gd name="T67" fmla="*/ 30 h 65"/>
                <a:gd name="T68" fmla="*/ 27 w 51"/>
                <a:gd name="T69" fmla="*/ 28 h 65"/>
                <a:gd name="T70" fmla="*/ 30 w 51"/>
                <a:gd name="T71" fmla="*/ 27 h 65"/>
                <a:gd name="T72" fmla="*/ 32 w 51"/>
                <a:gd name="T73" fmla="*/ 25 h 65"/>
                <a:gd name="T74" fmla="*/ 32 w 51"/>
                <a:gd name="T75" fmla="*/ 22 h 65"/>
                <a:gd name="T76" fmla="*/ 33 w 51"/>
                <a:gd name="T77" fmla="*/ 18 h 65"/>
                <a:gd name="T78" fmla="*/ 32 w 51"/>
                <a:gd name="T79" fmla="*/ 15 h 65"/>
                <a:gd name="T80" fmla="*/ 32 w 51"/>
                <a:gd name="T81" fmla="*/ 12 h 65"/>
                <a:gd name="T82" fmla="*/ 30 w 51"/>
                <a:gd name="T83" fmla="*/ 10 h 65"/>
                <a:gd name="T84" fmla="*/ 27 w 51"/>
                <a:gd name="T85" fmla="*/ 7 h 65"/>
                <a:gd name="T86" fmla="*/ 25 w 51"/>
                <a:gd name="T87" fmla="*/ 7 h 65"/>
                <a:gd name="T88" fmla="*/ 20 w 51"/>
                <a:gd name="T89" fmla="*/ 6 h 65"/>
                <a:gd name="T90" fmla="*/ 8 w 51"/>
                <a:gd name="T91" fmla="*/ 6 h 6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1" h="65">
                  <a:moveTo>
                    <a:pt x="31" y="35"/>
                  </a:moveTo>
                  <a:lnTo>
                    <a:pt x="33" y="36"/>
                  </a:lnTo>
                  <a:lnTo>
                    <a:pt x="37" y="38"/>
                  </a:lnTo>
                  <a:lnTo>
                    <a:pt x="40" y="42"/>
                  </a:lnTo>
                  <a:lnTo>
                    <a:pt x="42" y="47"/>
                  </a:lnTo>
                  <a:lnTo>
                    <a:pt x="51" y="65"/>
                  </a:lnTo>
                  <a:lnTo>
                    <a:pt x="42" y="65"/>
                  </a:lnTo>
                  <a:lnTo>
                    <a:pt x="33" y="48"/>
                  </a:lnTo>
                  <a:lnTo>
                    <a:pt x="31" y="45"/>
                  </a:lnTo>
                  <a:lnTo>
                    <a:pt x="28" y="41"/>
                  </a:lnTo>
                  <a:lnTo>
                    <a:pt x="27" y="40"/>
                  </a:lnTo>
                  <a:lnTo>
                    <a:pt x="23" y="37"/>
                  </a:lnTo>
                  <a:lnTo>
                    <a:pt x="18" y="37"/>
                  </a:lnTo>
                  <a:lnTo>
                    <a:pt x="8" y="37"/>
                  </a:lnTo>
                  <a:lnTo>
                    <a:pt x="8" y="65"/>
                  </a:lnTo>
                  <a:lnTo>
                    <a:pt x="0" y="65"/>
                  </a:lnTo>
                  <a:lnTo>
                    <a:pt x="0" y="0"/>
                  </a:lnTo>
                  <a:lnTo>
                    <a:pt x="20" y="0"/>
                  </a:lnTo>
                  <a:lnTo>
                    <a:pt x="27" y="0"/>
                  </a:lnTo>
                  <a:lnTo>
                    <a:pt x="32" y="1"/>
                  </a:lnTo>
                  <a:lnTo>
                    <a:pt x="37" y="3"/>
                  </a:lnTo>
                  <a:lnTo>
                    <a:pt x="40" y="7"/>
                  </a:lnTo>
                  <a:lnTo>
                    <a:pt x="42" y="12"/>
                  </a:lnTo>
                  <a:lnTo>
                    <a:pt x="42" y="18"/>
                  </a:lnTo>
                  <a:lnTo>
                    <a:pt x="42" y="22"/>
                  </a:lnTo>
                  <a:lnTo>
                    <a:pt x="41" y="26"/>
                  </a:lnTo>
                  <a:lnTo>
                    <a:pt x="40" y="28"/>
                  </a:lnTo>
                  <a:lnTo>
                    <a:pt x="37" y="31"/>
                  </a:lnTo>
                  <a:lnTo>
                    <a:pt x="35" y="32"/>
                  </a:lnTo>
                  <a:lnTo>
                    <a:pt x="31" y="35"/>
                  </a:lnTo>
                  <a:close/>
                  <a:moveTo>
                    <a:pt x="8" y="6"/>
                  </a:moveTo>
                  <a:lnTo>
                    <a:pt x="8" y="30"/>
                  </a:lnTo>
                  <a:lnTo>
                    <a:pt x="20" y="30"/>
                  </a:lnTo>
                  <a:lnTo>
                    <a:pt x="25" y="30"/>
                  </a:lnTo>
                  <a:lnTo>
                    <a:pt x="27" y="28"/>
                  </a:lnTo>
                  <a:lnTo>
                    <a:pt x="30" y="27"/>
                  </a:lnTo>
                  <a:lnTo>
                    <a:pt x="32" y="25"/>
                  </a:lnTo>
                  <a:lnTo>
                    <a:pt x="32" y="22"/>
                  </a:lnTo>
                  <a:lnTo>
                    <a:pt x="33" y="18"/>
                  </a:lnTo>
                  <a:lnTo>
                    <a:pt x="32" y="15"/>
                  </a:lnTo>
                  <a:lnTo>
                    <a:pt x="32" y="12"/>
                  </a:lnTo>
                  <a:lnTo>
                    <a:pt x="30" y="10"/>
                  </a:lnTo>
                  <a:lnTo>
                    <a:pt x="27" y="7"/>
                  </a:lnTo>
                  <a:lnTo>
                    <a:pt x="25" y="7"/>
                  </a:lnTo>
                  <a:lnTo>
                    <a:pt x="20" y="6"/>
                  </a:lnTo>
                  <a:lnTo>
                    <a:pt x="8" y="6"/>
                  </a:lnTo>
                  <a:close/>
                </a:path>
              </a:pathLst>
            </a:custGeom>
            <a:solidFill>
              <a:srgbClr val="010101"/>
            </a:solidFill>
            <a:ln w="0">
              <a:solidFill>
                <a:srgbClr val="010101"/>
              </a:solidFill>
              <a:prstDash val="solid"/>
              <a:round/>
              <a:headEnd/>
              <a:tailEnd/>
            </a:ln>
          </p:spPr>
          <p:txBody>
            <a:bodyPr/>
            <a:lstStyle/>
            <a:p>
              <a:endParaRPr lang="ru-RU"/>
            </a:p>
          </p:txBody>
        </p:sp>
        <p:sp>
          <p:nvSpPr>
            <p:cNvPr id="58" name="Freeform 54"/>
            <p:cNvSpPr>
              <a:spLocks/>
            </p:cNvSpPr>
            <p:nvPr/>
          </p:nvSpPr>
          <p:spPr bwMode="auto">
            <a:xfrm>
              <a:off x="3475" y="2644"/>
              <a:ext cx="37" cy="65"/>
            </a:xfrm>
            <a:custGeom>
              <a:avLst/>
              <a:gdLst>
                <a:gd name="T0" fmla="*/ 0 w 37"/>
                <a:gd name="T1" fmla="*/ 0 h 65"/>
                <a:gd name="T2" fmla="*/ 37 w 37"/>
                <a:gd name="T3" fmla="*/ 0 h 65"/>
                <a:gd name="T4" fmla="*/ 37 w 37"/>
                <a:gd name="T5" fmla="*/ 7 h 65"/>
                <a:gd name="T6" fmla="*/ 9 w 37"/>
                <a:gd name="T7" fmla="*/ 7 h 65"/>
                <a:gd name="T8" fmla="*/ 9 w 37"/>
                <a:gd name="T9" fmla="*/ 26 h 65"/>
                <a:gd name="T10" fmla="*/ 35 w 37"/>
                <a:gd name="T11" fmla="*/ 26 h 65"/>
                <a:gd name="T12" fmla="*/ 35 w 37"/>
                <a:gd name="T13" fmla="*/ 33 h 65"/>
                <a:gd name="T14" fmla="*/ 9 w 37"/>
                <a:gd name="T15" fmla="*/ 33 h 65"/>
                <a:gd name="T16" fmla="*/ 9 w 37"/>
                <a:gd name="T17" fmla="*/ 65 h 65"/>
                <a:gd name="T18" fmla="*/ 0 w 37"/>
                <a:gd name="T19" fmla="*/ 65 h 65"/>
                <a:gd name="T20" fmla="*/ 0 w 37"/>
                <a:gd name="T21" fmla="*/ 0 h 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 h="65">
                  <a:moveTo>
                    <a:pt x="0" y="0"/>
                  </a:moveTo>
                  <a:lnTo>
                    <a:pt x="37" y="0"/>
                  </a:lnTo>
                  <a:lnTo>
                    <a:pt x="37" y="7"/>
                  </a:lnTo>
                  <a:lnTo>
                    <a:pt x="9" y="7"/>
                  </a:lnTo>
                  <a:lnTo>
                    <a:pt x="9" y="26"/>
                  </a:lnTo>
                  <a:lnTo>
                    <a:pt x="35" y="26"/>
                  </a:lnTo>
                  <a:lnTo>
                    <a:pt x="35" y="33"/>
                  </a:lnTo>
                  <a:lnTo>
                    <a:pt x="9" y="33"/>
                  </a:lnTo>
                  <a:lnTo>
                    <a:pt x="9" y="65"/>
                  </a:lnTo>
                  <a:lnTo>
                    <a:pt x="0" y="65"/>
                  </a:lnTo>
                  <a:lnTo>
                    <a:pt x="0" y="0"/>
                  </a:lnTo>
                  <a:close/>
                </a:path>
              </a:pathLst>
            </a:custGeom>
            <a:solidFill>
              <a:srgbClr val="010101"/>
            </a:solidFill>
            <a:ln w="0">
              <a:solidFill>
                <a:srgbClr val="010101"/>
              </a:solidFill>
              <a:prstDash val="solid"/>
              <a:round/>
              <a:headEnd/>
              <a:tailEnd/>
            </a:ln>
          </p:spPr>
          <p:txBody>
            <a:bodyPr/>
            <a:lstStyle/>
            <a:p>
              <a:endParaRPr lang="ru-RU"/>
            </a:p>
          </p:txBody>
        </p:sp>
        <p:sp>
          <p:nvSpPr>
            <p:cNvPr id="59" name="Freeform 55"/>
            <p:cNvSpPr>
              <a:spLocks/>
            </p:cNvSpPr>
            <p:nvPr/>
          </p:nvSpPr>
          <p:spPr bwMode="auto">
            <a:xfrm>
              <a:off x="3552" y="2642"/>
              <a:ext cx="53" cy="68"/>
            </a:xfrm>
            <a:custGeom>
              <a:avLst/>
              <a:gdLst>
                <a:gd name="T0" fmla="*/ 53 w 53"/>
                <a:gd name="T1" fmla="*/ 7 h 68"/>
                <a:gd name="T2" fmla="*/ 53 w 53"/>
                <a:gd name="T3" fmla="*/ 15 h 68"/>
                <a:gd name="T4" fmla="*/ 48 w 53"/>
                <a:gd name="T5" fmla="*/ 12 h 68"/>
                <a:gd name="T6" fmla="*/ 43 w 53"/>
                <a:gd name="T7" fmla="*/ 9 h 68"/>
                <a:gd name="T8" fmla="*/ 38 w 53"/>
                <a:gd name="T9" fmla="*/ 8 h 68"/>
                <a:gd name="T10" fmla="*/ 33 w 53"/>
                <a:gd name="T11" fmla="*/ 8 h 68"/>
                <a:gd name="T12" fmla="*/ 26 w 53"/>
                <a:gd name="T13" fmla="*/ 8 h 68"/>
                <a:gd name="T14" fmla="*/ 23 w 53"/>
                <a:gd name="T15" fmla="*/ 9 h 68"/>
                <a:gd name="T16" fmla="*/ 18 w 53"/>
                <a:gd name="T17" fmla="*/ 12 h 68"/>
                <a:gd name="T18" fmla="*/ 15 w 53"/>
                <a:gd name="T19" fmla="*/ 14 h 68"/>
                <a:gd name="T20" fmla="*/ 13 w 53"/>
                <a:gd name="T21" fmla="*/ 18 h 68"/>
                <a:gd name="T22" fmla="*/ 10 w 53"/>
                <a:gd name="T23" fmla="*/ 23 h 68"/>
                <a:gd name="T24" fmla="*/ 9 w 53"/>
                <a:gd name="T25" fmla="*/ 28 h 68"/>
                <a:gd name="T26" fmla="*/ 9 w 53"/>
                <a:gd name="T27" fmla="*/ 34 h 68"/>
                <a:gd name="T28" fmla="*/ 9 w 53"/>
                <a:gd name="T29" fmla="*/ 40 h 68"/>
                <a:gd name="T30" fmla="*/ 10 w 53"/>
                <a:gd name="T31" fmla="*/ 45 h 68"/>
                <a:gd name="T32" fmla="*/ 13 w 53"/>
                <a:gd name="T33" fmla="*/ 50 h 68"/>
                <a:gd name="T34" fmla="*/ 15 w 53"/>
                <a:gd name="T35" fmla="*/ 54 h 68"/>
                <a:gd name="T36" fmla="*/ 18 w 53"/>
                <a:gd name="T37" fmla="*/ 57 h 68"/>
                <a:gd name="T38" fmla="*/ 23 w 53"/>
                <a:gd name="T39" fmla="*/ 59 h 68"/>
                <a:gd name="T40" fmla="*/ 26 w 53"/>
                <a:gd name="T41" fmla="*/ 60 h 68"/>
                <a:gd name="T42" fmla="*/ 33 w 53"/>
                <a:gd name="T43" fmla="*/ 60 h 68"/>
                <a:gd name="T44" fmla="*/ 38 w 53"/>
                <a:gd name="T45" fmla="*/ 60 h 68"/>
                <a:gd name="T46" fmla="*/ 43 w 53"/>
                <a:gd name="T47" fmla="*/ 59 h 68"/>
                <a:gd name="T48" fmla="*/ 48 w 53"/>
                <a:gd name="T49" fmla="*/ 57 h 68"/>
                <a:gd name="T50" fmla="*/ 53 w 53"/>
                <a:gd name="T51" fmla="*/ 53 h 68"/>
                <a:gd name="T52" fmla="*/ 53 w 53"/>
                <a:gd name="T53" fmla="*/ 62 h 68"/>
                <a:gd name="T54" fmla="*/ 48 w 53"/>
                <a:gd name="T55" fmla="*/ 64 h 68"/>
                <a:gd name="T56" fmla="*/ 43 w 53"/>
                <a:gd name="T57" fmla="*/ 67 h 68"/>
                <a:gd name="T58" fmla="*/ 38 w 53"/>
                <a:gd name="T59" fmla="*/ 68 h 68"/>
                <a:gd name="T60" fmla="*/ 31 w 53"/>
                <a:gd name="T61" fmla="*/ 68 h 68"/>
                <a:gd name="T62" fmla="*/ 19 w 53"/>
                <a:gd name="T63" fmla="*/ 65 h 68"/>
                <a:gd name="T64" fmla="*/ 8 w 53"/>
                <a:gd name="T65" fmla="*/ 59 h 68"/>
                <a:gd name="T66" fmla="*/ 2 w 53"/>
                <a:gd name="T67" fmla="*/ 48 h 68"/>
                <a:gd name="T68" fmla="*/ 0 w 53"/>
                <a:gd name="T69" fmla="*/ 34 h 68"/>
                <a:gd name="T70" fmla="*/ 2 w 53"/>
                <a:gd name="T71" fmla="*/ 20 h 68"/>
                <a:gd name="T72" fmla="*/ 8 w 53"/>
                <a:gd name="T73" fmla="*/ 9 h 68"/>
                <a:gd name="T74" fmla="*/ 19 w 53"/>
                <a:gd name="T75" fmla="*/ 2 h 68"/>
                <a:gd name="T76" fmla="*/ 31 w 53"/>
                <a:gd name="T77" fmla="*/ 0 h 68"/>
                <a:gd name="T78" fmla="*/ 38 w 53"/>
                <a:gd name="T79" fmla="*/ 0 h 68"/>
                <a:gd name="T80" fmla="*/ 43 w 53"/>
                <a:gd name="T81" fmla="*/ 2 h 68"/>
                <a:gd name="T82" fmla="*/ 48 w 53"/>
                <a:gd name="T83" fmla="*/ 3 h 68"/>
                <a:gd name="T84" fmla="*/ 53 w 53"/>
                <a:gd name="T85" fmla="*/ 7 h 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3" h="68">
                  <a:moveTo>
                    <a:pt x="53" y="7"/>
                  </a:moveTo>
                  <a:lnTo>
                    <a:pt x="53" y="15"/>
                  </a:lnTo>
                  <a:lnTo>
                    <a:pt x="48" y="12"/>
                  </a:lnTo>
                  <a:lnTo>
                    <a:pt x="43" y="9"/>
                  </a:lnTo>
                  <a:lnTo>
                    <a:pt x="38" y="8"/>
                  </a:lnTo>
                  <a:lnTo>
                    <a:pt x="33" y="8"/>
                  </a:lnTo>
                  <a:lnTo>
                    <a:pt x="26" y="8"/>
                  </a:lnTo>
                  <a:lnTo>
                    <a:pt x="23" y="9"/>
                  </a:lnTo>
                  <a:lnTo>
                    <a:pt x="18" y="12"/>
                  </a:lnTo>
                  <a:lnTo>
                    <a:pt x="15" y="14"/>
                  </a:lnTo>
                  <a:lnTo>
                    <a:pt x="13" y="18"/>
                  </a:lnTo>
                  <a:lnTo>
                    <a:pt x="10" y="23"/>
                  </a:lnTo>
                  <a:lnTo>
                    <a:pt x="9" y="28"/>
                  </a:lnTo>
                  <a:lnTo>
                    <a:pt x="9" y="34"/>
                  </a:lnTo>
                  <a:lnTo>
                    <a:pt x="9" y="40"/>
                  </a:lnTo>
                  <a:lnTo>
                    <a:pt x="10" y="45"/>
                  </a:lnTo>
                  <a:lnTo>
                    <a:pt x="13" y="50"/>
                  </a:lnTo>
                  <a:lnTo>
                    <a:pt x="15" y="54"/>
                  </a:lnTo>
                  <a:lnTo>
                    <a:pt x="18" y="57"/>
                  </a:lnTo>
                  <a:lnTo>
                    <a:pt x="23" y="59"/>
                  </a:lnTo>
                  <a:lnTo>
                    <a:pt x="26" y="60"/>
                  </a:lnTo>
                  <a:lnTo>
                    <a:pt x="33" y="60"/>
                  </a:lnTo>
                  <a:lnTo>
                    <a:pt x="38" y="60"/>
                  </a:lnTo>
                  <a:lnTo>
                    <a:pt x="43" y="59"/>
                  </a:lnTo>
                  <a:lnTo>
                    <a:pt x="48" y="57"/>
                  </a:lnTo>
                  <a:lnTo>
                    <a:pt x="53" y="53"/>
                  </a:lnTo>
                  <a:lnTo>
                    <a:pt x="53" y="62"/>
                  </a:lnTo>
                  <a:lnTo>
                    <a:pt x="48" y="64"/>
                  </a:lnTo>
                  <a:lnTo>
                    <a:pt x="43" y="67"/>
                  </a:lnTo>
                  <a:lnTo>
                    <a:pt x="38" y="68"/>
                  </a:lnTo>
                  <a:lnTo>
                    <a:pt x="31" y="68"/>
                  </a:lnTo>
                  <a:lnTo>
                    <a:pt x="19" y="65"/>
                  </a:lnTo>
                  <a:lnTo>
                    <a:pt x="8" y="59"/>
                  </a:lnTo>
                  <a:lnTo>
                    <a:pt x="2" y="48"/>
                  </a:lnTo>
                  <a:lnTo>
                    <a:pt x="0" y="34"/>
                  </a:lnTo>
                  <a:lnTo>
                    <a:pt x="2" y="20"/>
                  </a:lnTo>
                  <a:lnTo>
                    <a:pt x="8" y="9"/>
                  </a:lnTo>
                  <a:lnTo>
                    <a:pt x="19" y="2"/>
                  </a:lnTo>
                  <a:lnTo>
                    <a:pt x="31" y="0"/>
                  </a:lnTo>
                  <a:lnTo>
                    <a:pt x="38" y="0"/>
                  </a:lnTo>
                  <a:lnTo>
                    <a:pt x="43" y="2"/>
                  </a:lnTo>
                  <a:lnTo>
                    <a:pt x="48" y="3"/>
                  </a:lnTo>
                  <a:lnTo>
                    <a:pt x="53" y="7"/>
                  </a:lnTo>
                  <a:close/>
                </a:path>
              </a:pathLst>
            </a:custGeom>
            <a:solidFill>
              <a:srgbClr val="010101"/>
            </a:solidFill>
            <a:ln w="0">
              <a:solidFill>
                <a:srgbClr val="010101"/>
              </a:solidFill>
              <a:prstDash val="solid"/>
              <a:round/>
              <a:headEnd/>
              <a:tailEnd/>
            </a:ln>
          </p:spPr>
          <p:txBody>
            <a:bodyPr/>
            <a:lstStyle/>
            <a:p>
              <a:endParaRPr lang="ru-RU"/>
            </a:p>
          </p:txBody>
        </p:sp>
        <p:sp>
          <p:nvSpPr>
            <p:cNvPr id="60" name="Freeform 56"/>
            <p:cNvSpPr>
              <a:spLocks noEditPoints="1"/>
            </p:cNvSpPr>
            <p:nvPr/>
          </p:nvSpPr>
          <p:spPr bwMode="auto">
            <a:xfrm>
              <a:off x="3615" y="2659"/>
              <a:ext cx="41" cy="51"/>
            </a:xfrm>
            <a:custGeom>
              <a:avLst/>
              <a:gdLst>
                <a:gd name="T0" fmla="*/ 26 w 41"/>
                <a:gd name="T1" fmla="*/ 25 h 51"/>
                <a:gd name="T2" fmla="*/ 20 w 41"/>
                <a:gd name="T3" fmla="*/ 26 h 51"/>
                <a:gd name="T4" fmla="*/ 15 w 41"/>
                <a:gd name="T5" fmla="*/ 26 h 51"/>
                <a:gd name="T6" fmla="*/ 12 w 41"/>
                <a:gd name="T7" fmla="*/ 27 h 51"/>
                <a:gd name="T8" fmla="*/ 10 w 41"/>
                <a:gd name="T9" fmla="*/ 30 h 51"/>
                <a:gd name="T10" fmla="*/ 8 w 41"/>
                <a:gd name="T11" fmla="*/ 32 h 51"/>
                <a:gd name="T12" fmla="*/ 8 w 41"/>
                <a:gd name="T13" fmla="*/ 35 h 51"/>
                <a:gd name="T14" fmla="*/ 8 w 41"/>
                <a:gd name="T15" fmla="*/ 38 h 51"/>
                <a:gd name="T16" fmla="*/ 11 w 41"/>
                <a:gd name="T17" fmla="*/ 42 h 51"/>
                <a:gd name="T18" fmla="*/ 15 w 41"/>
                <a:gd name="T19" fmla="*/ 43 h 51"/>
                <a:gd name="T20" fmla="*/ 18 w 41"/>
                <a:gd name="T21" fmla="*/ 45 h 51"/>
                <a:gd name="T22" fmla="*/ 22 w 41"/>
                <a:gd name="T23" fmla="*/ 43 h 51"/>
                <a:gd name="T24" fmla="*/ 26 w 41"/>
                <a:gd name="T25" fmla="*/ 42 h 51"/>
                <a:gd name="T26" fmla="*/ 30 w 41"/>
                <a:gd name="T27" fmla="*/ 40 h 51"/>
                <a:gd name="T28" fmla="*/ 31 w 41"/>
                <a:gd name="T29" fmla="*/ 36 h 51"/>
                <a:gd name="T30" fmla="*/ 33 w 41"/>
                <a:gd name="T31" fmla="*/ 32 h 51"/>
                <a:gd name="T32" fmla="*/ 33 w 41"/>
                <a:gd name="T33" fmla="*/ 27 h 51"/>
                <a:gd name="T34" fmla="*/ 33 w 41"/>
                <a:gd name="T35" fmla="*/ 25 h 51"/>
                <a:gd name="T36" fmla="*/ 26 w 41"/>
                <a:gd name="T37" fmla="*/ 25 h 51"/>
                <a:gd name="T38" fmla="*/ 41 w 41"/>
                <a:gd name="T39" fmla="*/ 22 h 51"/>
                <a:gd name="T40" fmla="*/ 41 w 41"/>
                <a:gd name="T41" fmla="*/ 50 h 51"/>
                <a:gd name="T42" fmla="*/ 33 w 41"/>
                <a:gd name="T43" fmla="*/ 50 h 51"/>
                <a:gd name="T44" fmla="*/ 33 w 41"/>
                <a:gd name="T45" fmla="*/ 42 h 51"/>
                <a:gd name="T46" fmla="*/ 30 w 41"/>
                <a:gd name="T47" fmla="*/ 46 h 51"/>
                <a:gd name="T48" fmla="*/ 26 w 41"/>
                <a:gd name="T49" fmla="*/ 48 h 51"/>
                <a:gd name="T50" fmla="*/ 22 w 41"/>
                <a:gd name="T51" fmla="*/ 51 h 51"/>
                <a:gd name="T52" fmla="*/ 16 w 41"/>
                <a:gd name="T53" fmla="*/ 51 h 51"/>
                <a:gd name="T54" fmla="*/ 12 w 41"/>
                <a:gd name="T55" fmla="*/ 51 h 51"/>
                <a:gd name="T56" fmla="*/ 7 w 41"/>
                <a:gd name="T57" fmla="*/ 50 h 51"/>
                <a:gd name="T58" fmla="*/ 5 w 41"/>
                <a:gd name="T59" fmla="*/ 47 h 51"/>
                <a:gd name="T60" fmla="*/ 2 w 41"/>
                <a:gd name="T61" fmla="*/ 43 h 51"/>
                <a:gd name="T62" fmla="*/ 1 w 41"/>
                <a:gd name="T63" fmla="*/ 40 h 51"/>
                <a:gd name="T64" fmla="*/ 0 w 41"/>
                <a:gd name="T65" fmla="*/ 36 h 51"/>
                <a:gd name="T66" fmla="*/ 1 w 41"/>
                <a:gd name="T67" fmla="*/ 31 h 51"/>
                <a:gd name="T68" fmla="*/ 2 w 41"/>
                <a:gd name="T69" fmla="*/ 26 h 51"/>
                <a:gd name="T70" fmla="*/ 6 w 41"/>
                <a:gd name="T71" fmla="*/ 23 h 51"/>
                <a:gd name="T72" fmla="*/ 10 w 41"/>
                <a:gd name="T73" fmla="*/ 21 h 51"/>
                <a:gd name="T74" fmla="*/ 15 w 41"/>
                <a:gd name="T75" fmla="*/ 20 h 51"/>
                <a:gd name="T76" fmla="*/ 22 w 41"/>
                <a:gd name="T77" fmla="*/ 18 h 51"/>
                <a:gd name="T78" fmla="*/ 33 w 41"/>
                <a:gd name="T79" fmla="*/ 18 h 51"/>
                <a:gd name="T80" fmla="*/ 33 w 41"/>
                <a:gd name="T81" fmla="*/ 18 h 51"/>
                <a:gd name="T82" fmla="*/ 33 w 41"/>
                <a:gd name="T83" fmla="*/ 15 h 51"/>
                <a:gd name="T84" fmla="*/ 32 w 41"/>
                <a:gd name="T85" fmla="*/ 12 h 51"/>
                <a:gd name="T86" fmla="*/ 30 w 41"/>
                <a:gd name="T87" fmla="*/ 10 h 51"/>
                <a:gd name="T88" fmla="*/ 27 w 41"/>
                <a:gd name="T89" fmla="*/ 7 h 51"/>
                <a:gd name="T90" fmla="*/ 23 w 41"/>
                <a:gd name="T91" fmla="*/ 7 h 51"/>
                <a:gd name="T92" fmla="*/ 20 w 41"/>
                <a:gd name="T93" fmla="*/ 6 h 51"/>
                <a:gd name="T94" fmla="*/ 15 w 41"/>
                <a:gd name="T95" fmla="*/ 6 h 51"/>
                <a:gd name="T96" fmla="*/ 11 w 41"/>
                <a:gd name="T97" fmla="*/ 7 h 51"/>
                <a:gd name="T98" fmla="*/ 7 w 41"/>
                <a:gd name="T99" fmla="*/ 8 h 51"/>
                <a:gd name="T100" fmla="*/ 3 w 41"/>
                <a:gd name="T101" fmla="*/ 11 h 51"/>
                <a:gd name="T102" fmla="*/ 3 w 41"/>
                <a:gd name="T103" fmla="*/ 3 h 51"/>
                <a:gd name="T104" fmla="*/ 8 w 41"/>
                <a:gd name="T105" fmla="*/ 1 h 51"/>
                <a:gd name="T106" fmla="*/ 12 w 41"/>
                <a:gd name="T107" fmla="*/ 0 h 51"/>
                <a:gd name="T108" fmla="*/ 16 w 41"/>
                <a:gd name="T109" fmla="*/ 0 h 51"/>
                <a:gd name="T110" fmla="*/ 20 w 41"/>
                <a:gd name="T111" fmla="*/ 0 h 51"/>
                <a:gd name="T112" fmla="*/ 27 w 41"/>
                <a:gd name="T113" fmla="*/ 0 h 51"/>
                <a:gd name="T114" fmla="*/ 32 w 41"/>
                <a:gd name="T115" fmla="*/ 2 h 51"/>
                <a:gd name="T116" fmla="*/ 36 w 41"/>
                <a:gd name="T117" fmla="*/ 5 h 51"/>
                <a:gd name="T118" fmla="*/ 38 w 41"/>
                <a:gd name="T119" fmla="*/ 8 h 51"/>
                <a:gd name="T120" fmla="*/ 40 w 41"/>
                <a:gd name="T121" fmla="*/ 12 h 51"/>
                <a:gd name="T122" fmla="*/ 41 w 41"/>
                <a:gd name="T123" fmla="*/ 16 h 51"/>
                <a:gd name="T124" fmla="*/ 41 w 41"/>
                <a:gd name="T125" fmla="*/ 22 h 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1" h="51">
                  <a:moveTo>
                    <a:pt x="26" y="25"/>
                  </a:moveTo>
                  <a:lnTo>
                    <a:pt x="20" y="26"/>
                  </a:lnTo>
                  <a:lnTo>
                    <a:pt x="15" y="26"/>
                  </a:lnTo>
                  <a:lnTo>
                    <a:pt x="12" y="27"/>
                  </a:lnTo>
                  <a:lnTo>
                    <a:pt x="10" y="30"/>
                  </a:lnTo>
                  <a:lnTo>
                    <a:pt x="8" y="32"/>
                  </a:lnTo>
                  <a:lnTo>
                    <a:pt x="8" y="35"/>
                  </a:lnTo>
                  <a:lnTo>
                    <a:pt x="8" y="38"/>
                  </a:lnTo>
                  <a:lnTo>
                    <a:pt x="11" y="42"/>
                  </a:lnTo>
                  <a:lnTo>
                    <a:pt x="15" y="43"/>
                  </a:lnTo>
                  <a:lnTo>
                    <a:pt x="18" y="45"/>
                  </a:lnTo>
                  <a:lnTo>
                    <a:pt x="22" y="43"/>
                  </a:lnTo>
                  <a:lnTo>
                    <a:pt x="26" y="42"/>
                  </a:lnTo>
                  <a:lnTo>
                    <a:pt x="30" y="40"/>
                  </a:lnTo>
                  <a:lnTo>
                    <a:pt x="31" y="36"/>
                  </a:lnTo>
                  <a:lnTo>
                    <a:pt x="33" y="32"/>
                  </a:lnTo>
                  <a:lnTo>
                    <a:pt x="33" y="27"/>
                  </a:lnTo>
                  <a:lnTo>
                    <a:pt x="33" y="25"/>
                  </a:lnTo>
                  <a:lnTo>
                    <a:pt x="26" y="25"/>
                  </a:lnTo>
                  <a:close/>
                  <a:moveTo>
                    <a:pt x="41" y="22"/>
                  </a:moveTo>
                  <a:lnTo>
                    <a:pt x="41" y="50"/>
                  </a:lnTo>
                  <a:lnTo>
                    <a:pt x="33" y="50"/>
                  </a:lnTo>
                  <a:lnTo>
                    <a:pt x="33" y="42"/>
                  </a:lnTo>
                  <a:lnTo>
                    <a:pt x="30" y="46"/>
                  </a:lnTo>
                  <a:lnTo>
                    <a:pt x="26" y="48"/>
                  </a:lnTo>
                  <a:lnTo>
                    <a:pt x="22" y="51"/>
                  </a:lnTo>
                  <a:lnTo>
                    <a:pt x="16" y="51"/>
                  </a:lnTo>
                  <a:lnTo>
                    <a:pt x="12" y="51"/>
                  </a:lnTo>
                  <a:lnTo>
                    <a:pt x="7" y="50"/>
                  </a:lnTo>
                  <a:lnTo>
                    <a:pt x="5" y="47"/>
                  </a:lnTo>
                  <a:lnTo>
                    <a:pt x="2" y="43"/>
                  </a:lnTo>
                  <a:lnTo>
                    <a:pt x="1" y="40"/>
                  </a:lnTo>
                  <a:lnTo>
                    <a:pt x="0" y="36"/>
                  </a:lnTo>
                  <a:lnTo>
                    <a:pt x="1" y="31"/>
                  </a:lnTo>
                  <a:lnTo>
                    <a:pt x="2" y="26"/>
                  </a:lnTo>
                  <a:lnTo>
                    <a:pt x="6" y="23"/>
                  </a:lnTo>
                  <a:lnTo>
                    <a:pt x="10" y="21"/>
                  </a:lnTo>
                  <a:lnTo>
                    <a:pt x="15" y="20"/>
                  </a:lnTo>
                  <a:lnTo>
                    <a:pt x="22" y="18"/>
                  </a:lnTo>
                  <a:lnTo>
                    <a:pt x="33" y="18"/>
                  </a:lnTo>
                  <a:lnTo>
                    <a:pt x="33" y="15"/>
                  </a:lnTo>
                  <a:lnTo>
                    <a:pt x="32" y="12"/>
                  </a:lnTo>
                  <a:lnTo>
                    <a:pt x="30" y="10"/>
                  </a:lnTo>
                  <a:lnTo>
                    <a:pt x="27" y="7"/>
                  </a:lnTo>
                  <a:lnTo>
                    <a:pt x="23" y="7"/>
                  </a:lnTo>
                  <a:lnTo>
                    <a:pt x="20" y="6"/>
                  </a:lnTo>
                  <a:lnTo>
                    <a:pt x="15" y="6"/>
                  </a:lnTo>
                  <a:lnTo>
                    <a:pt x="11" y="7"/>
                  </a:lnTo>
                  <a:lnTo>
                    <a:pt x="7" y="8"/>
                  </a:lnTo>
                  <a:lnTo>
                    <a:pt x="3" y="11"/>
                  </a:lnTo>
                  <a:lnTo>
                    <a:pt x="3" y="3"/>
                  </a:lnTo>
                  <a:lnTo>
                    <a:pt x="8" y="1"/>
                  </a:lnTo>
                  <a:lnTo>
                    <a:pt x="12" y="0"/>
                  </a:lnTo>
                  <a:lnTo>
                    <a:pt x="16" y="0"/>
                  </a:lnTo>
                  <a:lnTo>
                    <a:pt x="20" y="0"/>
                  </a:lnTo>
                  <a:lnTo>
                    <a:pt x="27" y="0"/>
                  </a:lnTo>
                  <a:lnTo>
                    <a:pt x="32" y="2"/>
                  </a:lnTo>
                  <a:lnTo>
                    <a:pt x="36" y="5"/>
                  </a:lnTo>
                  <a:lnTo>
                    <a:pt x="38" y="8"/>
                  </a:lnTo>
                  <a:lnTo>
                    <a:pt x="40" y="12"/>
                  </a:lnTo>
                  <a:lnTo>
                    <a:pt x="41" y="16"/>
                  </a:lnTo>
                  <a:lnTo>
                    <a:pt x="41" y="22"/>
                  </a:lnTo>
                  <a:close/>
                </a:path>
              </a:pathLst>
            </a:custGeom>
            <a:solidFill>
              <a:srgbClr val="010101"/>
            </a:solidFill>
            <a:ln w="0">
              <a:solidFill>
                <a:srgbClr val="010101"/>
              </a:solidFill>
              <a:prstDash val="solid"/>
              <a:round/>
              <a:headEnd/>
              <a:tailEnd/>
            </a:ln>
          </p:spPr>
          <p:txBody>
            <a:bodyPr/>
            <a:lstStyle/>
            <a:p>
              <a:endParaRPr lang="ru-RU"/>
            </a:p>
          </p:txBody>
        </p:sp>
        <p:sp>
          <p:nvSpPr>
            <p:cNvPr id="61" name="Freeform 57"/>
            <p:cNvSpPr>
              <a:spLocks/>
            </p:cNvSpPr>
            <p:nvPr/>
          </p:nvSpPr>
          <p:spPr bwMode="auto">
            <a:xfrm>
              <a:off x="3667" y="2660"/>
              <a:ext cx="47" cy="49"/>
            </a:xfrm>
            <a:custGeom>
              <a:avLst/>
              <a:gdLst>
                <a:gd name="T0" fmla="*/ 0 w 47"/>
                <a:gd name="T1" fmla="*/ 0 h 49"/>
                <a:gd name="T2" fmla="*/ 9 w 47"/>
                <a:gd name="T3" fmla="*/ 0 h 49"/>
                <a:gd name="T4" fmla="*/ 24 w 47"/>
                <a:gd name="T5" fmla="*/ 41 h 49"/>
                <a:gd name="T6" fmla="*/ 40 w 47"/>
                <a:gd name="T7" fmla="*/ 0 h 49"/>
                <a:gd name="T8" fmla="*/ 47 w 47"/>
                <a:gd name="T9" fmla="*/ 0 h 49"/>
                <a:gd name="T10" fmla="*/ 30 w 47"/>
                <a:gd name="T11" fmla="*/ 49 h 49"/>
                <a:gd name="T12" fmla="*/ 19 w 47"/>
                <a:gd name="T13" fmla="*/ 49 h 49"/>
                <a:gd name="T14" fmla="*/ 0 w 47"/>
                <a:gd name="T15" fmla="*/ 0 h 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7" h="49">
                  <a:moveTo>
                    <a:pt x="0" y="0"/>
                  </a:moveTo>
                  <a:lnTo>
                    <a:pt x="9" y="0"/>
                  </a:lnTo>
                  <a:lnTo>
                    <a:pt x="24" y="41"/>
                  </a:lnTo>
                  <a:lnTo>
                    <a:pt x="40" y="0"/>
                  </a:lnTo>
                  <a:lnTo>
                    <a:pt x="47" y="0"/>
                  </a:lnTo>
                  <a:lnTo>
                    <a:pt x="30" y="49"/>
                  </a:lnTo>
                  <a:lnTo>
                    <a:pt x="19" y="49"/>
                  </a:lnTo>
                  <a:lnTo>
                    <a:pt x="0" y="0"/>
                  </a:lnTo>
                  <a:close/>
                </a:path>
              </a:pathLst>
            </a:custGeom>
            <a:solidFill>
              <a:srgbClr val="010101"/>
            </a:solidFill>
            <a:ln w="0">
              <a:solidFill>
                <a:srgbClr val="010101"/>
              </a:solidFill>
              <a:prstDash val="solid"/>
              <a:round/>
              <a:headEnd/>
              <a:tailEnd/>
            </a:ln>
          </p:spPr>
          <p:txBody>
            <a:bodyPr/>
            <a:lstStyle/>
            <a:p>
              <a:endParaRPr lang="ru-RU"/>
            </a:p>
          </p:txBody>
        </p:sp>
        <p:sp>
          <p:nvSpPr>
            <p:cNvPr id="62" name="Freeform 58"/>
            <p:cNvSpPr>
              <a:spLocks noEditPoints="1"/>
            </p:cNvSpPr>
            <p:nvPr/>
          </p:nvSpPr>
          <p:spPr bwMode="auto">
            <a:xfrm>
              <a:off x="3726" y="2640"/>
              <a:ext cx="8" cy="69"/>
            </a:xfrm>
            <a:custGeom>
              <a:avLst/>
              <a:gdLst>
                <a:gd name="T0" fmla="*/ 0 w 8"/>
                <a:gd name="T1" fmla="*/ 20 h 69"/>
                <a:gd name="T2" fmla="*/ 8 w 8"/>
                <a:gd name="T3" fmla="*/ 20 h 69"/>
                <a:gd name="T4" fmla="*/ 8 w 8"/>
                <a:gd name="T5" fmla="*/ 69 h 69"/>
                <a:gd name="T6" fmla="*/ 0 w 8"/>
                <a:gd name="T7" fmla="*/ 69 h 69"/>
                <a:gd name="T8" fmla="*/ 0 w 8"/>
                <a:gd name="T9" fmla="*/ 20 h 69"/>
                <a:gd name="T10" fmla="*/ 0 w 8"/>
                <a:gd name="T11" fmla="*/ 0 h 69"/>
                <a:gd name="T12" fmla="*/ 8 w 8"/>
                <a:gd name="T13" fmla="*/ 0 h 69"/>
                <a:gd name="T14" fmla="*/ 8 w 8"/>
                <a:gd name="T15" fmla="*/ 11 h 69"/>
                <a:gd name="T16" fmla="*/ 0 w 8"/>
                <a:gd name="T17" fmla="*/ 11 h 69"/>
                <a:gd name="T18" fmla="*/ 0 w 8"/>
                <a:gd name="T19" fmla="*/ 0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 h="69">
                  <a:moveTo>
                    <a:pt x="0" y="20"/>
                  </a:moveTo>
                  <a:lnTo>
                    <a:pt x="8" y="20"/>
                  </a:lnTo>
                  <a:lnTo>
                    <a:pt x="8" y="69"/>
                  </a:lnTo>
                  <a:lnTo>
                    <a:pt x="0" y="69"/>
                  </a:lnTo>
                  <a:lnTo>
                    <a:pt x="0" y="20"/>
                  </a:lnTo>
                  <a:close/>
                  <a:moveTo>
                    <a:pt x="0" y="0"/>
                  </a:moveTo>
                  <a:lnTo>
                    <a:pt x="8" y="0"/>
                  </a:lnTo>
                  <a:lnTo>
                    <a:pt x="8" y="11"/>
                  </a:lnTo>
                  <a:lnTo>
                    <a:pt x="0" y="11"/>
                  </a:lnTo>
                  <a:lnTo>
                    <a:pt x="0" y="0"/>
                  </a:lnTo>
                  <a:close/>
                </a:path>
              </a:pathLst>
            </a:custGeom>
            <a:solidFill>
              <a:srgbClr val="010101"/>
            </a:solidFill>
            <a:ln w="0">
              <a:solidFill>
                <a:srgbClr val="010101"/>
              </a:solidFill>
              <a:prstDash val="solid"/>
              <a:round/>
              <a:headEnd/>
              <a:tailEnd/>
            </a:ln>
          </p:spPr>
          <p:txBody>
            <a:bodyPr/>
            <a:lstStyle/>
            <a:p>
              <a:endParaRPr lang="ru-RU"/>
            </a:p>
          </p:txBody>
        </p:sp>
        <p:sp>
          <p:nvSpPr>
            <p:cNvPr id="63" name="Freeform 59"/>
            <p:cNvSpPr>
              <a:spLocks/>
            </p:cNvSpPr>
            <p:nvPr/>
          </p:nvSpPr>
          <p:spPr bwMode="auto">
            <a:xfrm>
              <a:off x="3746" y="2645"/>
              <a:ext cx="29" cy="64"/>
            </a:xfrm>
            <a:custGeom>
              <a:avLst/>
              <a:gdLst>
                <a:gd name="T0" fmla="*/ 13 w 29"/>
                <a:gd name="T1" fmla="*/ 0 h 64"/>
                <a:gd name="T2" fmla="*/ 13 w 29"/>
                <a:gd name="T3" fmla="*/ 15 h 64"/>
                <a:gd name="T4" fmla="*/ 29 w 29"/>
                <a:gd name="T5" fmla="*/ 15 h 64"/>
                <a:gd name="T6" fmla="*/ 29 w 29"/>
                <a:gd name="T7" fmla="*/ 21 h 64"/>
                <a:gd name="T8" fmla="*/ 13 w 29"/>
                <a:gd name="T9" fmla="*/ 21 h 64"/>
                <a:gd name="T10" fmla="*/ 13 w 29"/>
                <a:gd name="T11" fmla="*/ 47 h 64"/>
                <a:gd name="T12" fmla="*/ 13 w 29"/>
                <a:gd name="T13" fmla="*/ 51 h 64"/>
                <a:gd name="T14" fmla="*/ 14 w 29"/>
                <a:gd name="T15" fmla="*/ 54 h 64"/>
                <a:gd name="T16" fmla="*/ 14 w 29"/>
                <a:gd name="T17" fmla="*/ 55 h 64"/>
                <a:gd name="T18" fmla="*/ 16 w 29"/>
                <a:gd name="T19" fmla="*/ 56 h 64"/>
                <a:gd name="T20" fmla="*/ 18 w 29"/>
                <a:gd name="T21" fmla="*/ 57 h 64"/>
                <a:gd name="T22" fmla="*/ 22 w 29"/>
                <a:gd name="T23" fmla="*/ 57 h 64"/>
                <a:gd name="T24" fmla="*/ 29 w 29"/>
                <a:gd name="T25" fmla="*/ 57 h 64"/>
                <a:gd name="T26" fmla="*/ 29 w 29"/>
                <a:gd name="T27" fmla="*/ 64 h 64"/>
                <a:gd name="T28" fmla="*/ 22 w 29"/>
                <a:gd name="T29" fmla="*/ 64 h 64"/>
                <a:gd name="T30" fmla="*/ 16 w 29"/>
                <a:gd name="T31" fmla="*/ 64 h 64"/>
                <a:gd name="T32" fmla="*/ 12 w 29"/>
                <a:gd name="T33" fmla="*/ 62 h 64"/>
                <a:gd name="T34" fmla="*/ 8 w 29"/>
                <a:gd name="T35" fmla="*/ 60 h 64"/>
                <a:gd name="T36" fmla="*/ 7 w 29"/>
                <a:gd name="T37" fmla="*/ 57 h 64"/>
                <a:gd name="T38" fmla="*/ 6 w 29"/>
                <a:gd name="T39" fmla="*/ 54 h 64"/>
                <a:gd name="T40" fmla="*/ 5 w 29"/>
                <a:gd name="T41" fmla="*/ 47 h 64"/>
                <a:gd name="T42" fmla="*/ 5 w 29"/>
                <a:gd name="T43" fmla="*/ 21 h 64"/>
                <a:gd name="T44" fmla="*/ 0 w 29"/>
                <a:gd name="T45" fmla="*/ 21 h 64"/>
                <a:gd name="T46" fmla="*/ 0 w 29"/>
                <a:gd name="T47" fmla="*/ 15 h 64"/>
                <a:gd name="T48" fmla="*/ 5 w 29"/>
                <a:gd name="T49" fmla="*/ 15 h 64"/>
                <a:gd name="T50" fmla="*/ 5 w 29"/>
                <a:gd name="T51" fmla="*/ 0 h 64"/>
                <a:gd name="T52" fmla="*/ 13 w 29"/>
                <a:gd name="T53" fmla="*/ 0 h 6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9" h="64">
                  <a:moveTo>
                    <a:pt x="13" y="0"/>
                  </a:moveTo>
                  <a:lnTo>
                    <a:pt x="13" y="15"/>
                  </a:lnTo>
                  <a:lnTo>
                    <a:pt x="29" y="15"/>
                  </a:lnTo>
                  <a:lnTo>
                    <a:pt x="29" y="21"/>
                  </a:lnTo>
                  <a:lnTo>
                    <a:pt x="13" y="21"/>
                  </a:lnTo>
                  <a:lnTo>
                    <a:pt x="13" y="47"/>
                  </a:lnTo>
                  <a:lnTo>
                    <a:pt x="13" y="51"/>
                  </a:lnTo>
                  <a:lnTo>
                    <a:pt x="14" y="54"/>
                  </a:lnTo>
                  <a:lnTo>
                    <a:pt x="14" y="55"/>
                  </a:lnTo>
                  <a:lnTo>
                    <a:pt x="16" y="56"/>
                  </a:lnTo>
                  <a:lnTo>
                    <a:pt x="18" y="57"/>
                  </a:lnTo>
                  <a:lnTo>
                    <a:pt x="22" y="57"/>
                  </a:lnTo>
                  <a:lnTo>
                    <a:pt x="29" y="57"/>
                  </a:lnTo>
                  <a:lnTo>
                    <a:pt x="29" y="64"/>
                  </a:lnTo>
                  <a:lnTo>
                    <a:pt x="22" y="64"/>
                  </a:lnTo>
                  <a:lnTo>
                    <a:pt x="16" y="64"/>
                  </a:lnTo>
                  <a:lnTo>
                    <a:pt x="12" y="62"/>
                  </a:lnTo>
                  <a:lnTo>
                    <a:pt x="8" y="60"/>
                  </a:lnTo>
                  <a:lnTo>
                    <a:pt x="7" y="57"/>
                  </a:lnTo>
                  <a:lnTo>
                    <a:pt x="6" y="54"/>
                  </a:lnTo>
                  <a:lnTo>
                    <a:pt x="5" y="47"/>
                  </a:lnTo>
                  <a:lnTo>
                    <a:pt x="5" y="21"/>
                  </a:lnTo>
                  <a:lnTo>
                    <a:pt x="0" y="21"/>
                  </a:lnTo>
                  <a:lnTo>
                    <a:pt x="0" y="15"/>
                  </a:lnTo>
                  <a:lnTo>
                    <a:pt x="5" y="15"/>
                  </a:lnTo>
                  <a:lnTo>
                    <a:pt x="5" y="0"/>
                  </a:lnTo>
                  <a:lnTo>
                    <a:pt x="13" y="0"/>
                  </a:lnTo>
                  <a:close/>
                </a:path>
              </a:pathLst>
            </a:custGeom>
            <a:solidFill>
              <a:srgbClr val="010101"/>
            </a:solidFill>
            <a:ln w="0">
              <a:solidFill>
                <a:srgbClr val="010101"/>
              </a:solidFill>
              <a:prstDash val="solid"/>
              <a:round/>
              <a:headEnd/>
              <a:tailEnd/>
            </a:ln>
          </p:spPr>
          <p:txBody>
            <a:bodyPr/>
            <a:lstStyle/>
            <a:p>
              <a:endParaRPr lang="ru-RU"/>
            </a:p>
          </p:txBody>
        </p:sp>
        <p:sp>
          <p:nvSpPr>
            <p:cNvPr id="64" name="Freeform 60"/>
            <p:cNvSpPr>
              <a:spLocks/>
            </p:cNvSpPr>
            <p:nvPr/>
          </p:nvSpPr>
          <p:spPr bwMode="auto">
            <a:xfrm>
              <a:off x="3780" y="2660"/>
              <a:ext cx="49" cy="67"/>
            </a:xfrm>
            <a:custGeom>
              <a:avLst/>
              <a:gdLst>
                <a:gd name="T0" fmla="*/ 27 w 49"/>
                <a:gd name="T1" fmla="*/ 54 h 67"/>
                <a:gd name="T2" fmla="*/ 24 w 49"/>
                <a:gd name="T3" fmla="*/ 59 h 67"/>
                <a:gd name="T4" fmla="*/ 23 w 49"/>
                <a:gd name="T5" fmla="*/ 62 h 67"/>
                <a:gd name="T6" fmla="*/ 20 w 49"/>
                <a:gd name="T7" fmla="*/ 65 h 67"/>
                <a:gd name="T8" fmla="*/ 18 w 49"/>
                <a:gd name="T9" fmla="*/ 66 h 67"/>
                <a:gd name="T10" fmla="*/ 15 w 49"/>
                <a:gd name="T11" fmla="*/ 67 h 67"/>
                <a:gd name="T12" fmla="*/ 12 w 49"/>
                <a:gd name="T13" fmla="*/ 67 h 67"/>
                <a:gd name="T14" fmla="*/ 5 w 49"/>
                <a:gd name="T15" fmla="*/ 67 h 67"/>
                <a:gd name="T16" fmla="*/ 5 w 49"/>
                <a:gd name="T17" fmla="*/ 61 h 67"/>
                <a:gd name="T18" fmla="*/ 10 w 49"/>
                <a:gd name="T19" fmla="*/ 61 h 67"/>
                <a:gd name="T20" fmla="*/ 13 w 49"/>
                <a:gd name="T21" fmla="*/ 60 h 67"/>
                <a:gd name="T22" fmla="*/ 15 w 49"/>
                <a:gd name="T23" fmla="*/ 59 h 67"/>
                <a:gd name="T24" fmla="*/ 17 w 49"/>
                <a:gd name="T25" fmla="*/ 57 h 67"/>
                <a:gd name="T26" fmla="*/ 18 w 49"/>
                <a:gd name="T27" fmla="*/ 55 h 67"/>
                <a:gd name="T28" fmla="*/ 19 w 49"/>
                <a:gd name="T29" fmla="*/ 51 h 67"/>
                <a:gd name="T30" fmla="*/ 20 w 49"/>
                <a:gd name="T31" fmla="*/ 47 h 67"/>
                <a:gd name="T32" fmla="*/ 0 w 49"/>
                <a:gd name="T33" fmla="*/ 0 h 67"/>
                <a:gd name="T34" fmla="*/ 9 w 49"/>
                <a:gd name="T35" fmla="*/ 0 h 67"/>
                <a:gd name="T36" fmla="*/ 24 w 49"/>
                <a:gd name="T37" fmla="*/ 39 h 67"/>
                <a:gd name="T38" fmla="*/ 40 w 49"/>
                <a:gd name="T39" fmla="*/ 0 h 67"/>
                <a:gd name="T40" fmla="*/ 49 w 49"/>
                <a:gd name="T41" fmla="*/ 0 h 67"/>
                <a:gd name="T42" fmla="*/ 27 w 49"/>
                <a:gd name="T43" fmla="*/ 54 h 6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9" h="67">
                  <a:moveTo>
                    <a:pt x="27" y="54"/>
                  </a:moveTo>
                  <a:lnTo>
                    <a:pt x="24" y="59"/>
                  </a:lnTo>
                  <a:lnTo>
                    <a:pt x="23" y="62"/>
                  </a:lnTo>
                  <a:lnTo>
                    <a:pt x="20" y="65"/>
                  </a:lnTo>
                  <a:lnTo>
                    <a:pt x="18" y="66"/>
                  </a:lnTo>
                  <a:lnTo>
                    <a:pt x="15" y="67"/>
                  </a:lnTo>
                  <a:lnTo>
                    <a:pt x="12" y="67"/>
                  </a:lnTo>
                  <a:lnTo>
                    <a:pt x="5" y="67"/>
                  </a:lnTo>
                  <a:lnTo>
                    <a:pt x="5" y="61"/>
                  </a:lnTo>
                  <a:lnTo>
                    <a:pt x="10" y="61"/>
                  </a:lnTo>
                  <a:lnTo>
                    <a:pt x="13" y="60"/>
                  </a:lnTo>
                  <a:lnTo>
                    <a:pt x="15" y="59"/>
                  </a:lnTo>
                  <a:lnTo>
                    <a:pt x="17" y="57"/>
                  </a:lnTo>
                  <a:lnTo>
                    <a:pt x="18" y="55"/>
                  </a:lnTo>
                  <a:lnTo>
                    <a:pt x="19" y="51"/>
                  </a:lnTo>
                  <a:lnTo>
                    <a:pt x="20" y="47"/>
                  </a:lnTo>
                  <a:lnTo>
                    <a:pt x="0" y="0"/>
                  </a:lnTo>
                  <a:lnTo>
                    <a:pt x="9" y="0"/>
                  </a:lnTo>
                  <a:lnTo>
                    <a:pt x="24" y="39"/>
                  </a:lnTo>
                  <a:lnTo>
                    <a:pt x="40" y="0"/>
                  </a:lnTo>
                  <a:lnTo>
                    <a:pt x="49" y="0"/>
                  </a:lnTo>
                  <a:lnTo>
                    <a:pt x="27" y="54"/>
                  </a:lnTo>
                  <a:close/>
                </a:path>
              </a:pathLst>
            </a:custGeom>
            <a:solidFill>
              <a:srgbClr val="010101"/>
            </a:solidFill>
            <a:ln w="0">
              <a:solidFill>
                <a:srgbClr val="010101"/>
              </a:solidFill>
              <a:prstDash val="solid"/>
              <a:round/>
              <a:headEnd/>
              <a:tailEnd/>
            </a:ln>
          </p:spPr>
          <p:txBody>
            <a:bodyPr/>
            <a:lstStyle/>
            <a:p>
              <a:endParaRPr lang="ru-RU"/>
            </a:p>
          </p:txBody>
        </p:sp>
        <p:sp>
          <p:nvSpPr>
            <p:cNvPr id="65" name="Freeform 61"/>
            <p:cNvSpPr>
              <a:spLocks/>
            </p:cNvSpPr>
            <p:nvPr/>
          </p:nvSpPr>
          <p:spPr bwMode="auto">
            <a:xfrm>
              <a:off x="2731" y="1600"/>
              <a:ext cx="33" cy="20"/>
            </a:xfrm>
            <a:custGeom>
              <a:avLst/>
              <a:gdLst>
                <a:gd name="T0" fmla="*/ 33 w 33"/>
                <a:gd name="T1" fmla="*/ 20 h 20"/>
                <a:gd name="T2" fmla="*/ 0 w 33"/>
                <a:gd name="T3" fmla="*/ 20 h 20"/>
                <a:gd name="T4" fmla="*/ 6 w 33"/>
                <a:gd name="T5" fmla="*/ 0 h 20"/>
                <a:gd name="T6" fmla="*/ 33 w 33"/>
                <a:gd name="T7" fmla="*/ 20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 h="20">
                  <a:moveTo>
                    <a:pt x="33" y="20"/>
                  </a:moveTo>
                  <a:lnTo>
                    <a:pt x="0" y="20"/>
                  </a:lnTo>
                  <a:lnTo>
                    <a:pt x="6" y="0"/>
                  </a:lnTo>
                  <a:lnTo>
                    <a:pt x="33" y="20"/>
                  </a:lnTo>
                  <a:close/>
                </a:path>
              </a:pathLst>
            </a:custGeom>
            <a:solidFill>
              <a:srgbClr val="010101"/>
            </a:solidFill>
            <a:ln w="0">
              <a:solidFill>
                <a:srgbClr val="010101"/>
              </a:solidFill>
              <a:prstDash val="solid"/>
              <a:round/>
              <a:headEnd/>
              <a:tailEnd/>
            </a:ln>
          </p:spPr>
          <p:txBody>
            <a:bodyPr/>
            <a:lstStyle/>
            <a:p>
              <a:endParaRPr lang="ru-RU"/>
            </a:p>
          </p:txBody>
        </p:sp>
        <p:sp>
          <p:nvSpPr>
            <p:cNvPr id="66" name="Freeform 62"/>
            <p:cNvSpPr>
              <a:spLocks/>
            </p:cNvSpPr>
            <p:nvPr/>
          </p:nvSpPr>
          <p:spPr bwMode="auto">
            <a:xfrm>
              <a:off x="2480" y="1520"/>
              <a:ext cx="261" cy="95"/>
            </a:xfrm>
            <a:custGeom>
              <a:avLst/>
              <a:gdLst>
                <a:gd name="T0" fmla="*/ 1 w 261"/>
                <a:gd name="T1" fmla="*/ 0 h 95"/>
                <a:gd name="T2" fmla="*/ 261 w 261"/>
                <a:gd name="T3" fmla="*/ 89 h 95"/>
                <a:gd name="T4" fmla="*/ 258 w 261"/>
                <a:gd name="T5" fmla="*/ 95 h 95"/>
                <a:gd name="T6" fmla="*/ 0 w 261"/>
                <a:gd name="T7" fmla="*/ 8 h 95"/>
                <a:gd name="T8" fmla="*/ 1 w 261"/>
                <a:gd name="T9" fmla="*/ 0 h 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1" h="95">
                  <a:moveTo>
                    <a:pt x="1" y="0"/>
                  </a:moveTo>
                  <a:lnTo>
                    <a:pt x="261" y="89"/>
                  </a:lnTo>
                  <a:lnTo>
                    <a:pt x="258" y="95"/>
                  </a:lnTo>
                  <a:lnTo>
                    <a:pt x="0" y="8"/>
                  </a:lnTo>
                  <a:lnTo>
                    <a:pt x="1" y="0"/>
                  </a:lnTo>
                  <a:close/>
                </a:path>
              </a:pathLst>
            </a:custGeom>
            <a:solidFill>
              <a:srgbClr val="010101"/>
            </a:solidFill>
            <a:ln w="0">
              <a:solidFill>
                <a:srgbClr val="010101"/>
              </a:solidFill>
              <a:prstDash val="solid"/>
              <a:round/>
              <a:headEnd/>
              <a:tailEnd/>
            </a:ln>
          </p:spPr>
          <p:txBody>
            <a:bodyPr/>
            <a:lstStyle/>
            <a:p>
              <a:endParaRPr lang="ru-RU"/>
            </a:p>
          </p:txBody>
        </p:sp>
        <p:sp>
          <p:nvSpPr>
            <p:cNvPr id="67" name="Freeform 63"/>
            <p:cNvSpPr>
              <a:spLocks/>
            </p:cNvSpPr>
            <p:nvPr/>
          </p:nvSpPr>
          <p:spPr bwMode="auto">
            <a:xfrm>
              <a:off x="3303" y="2872"/>
              <a:ext cx="26" cy="31"/>
            </a:xfrm>
            <a:custGeom>
              <a:avLst/>
              <a:gdLst>
                <a:gd name="T0" fmla="*/ 0 w 26"/>
                <a:gd name="T1" fmla="*/ 31 h 31"/>
                <a:gd name="T2" fmla="*/ 9 w 26"/>
                <a:gd name="T3" fmla="*/ 0 h 31"/>
                <a:gd name="T4" fmla="*/ 26 w 26"/>
                <a:gd name="T5" fmla="*/ 11 h 31"/>
                <a:gd name="T6" fmla="*/ 0 w 26"/>
                <a:gd name="T7" fmla="*/ 31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31">
                  <a:moveTo>
                    <a:pt x="0" y="31"/>
                  </a:moveTo>
                  <a:lnTo>
                    <a:pt x="9" y="0"/>
                  </a:lnTo>
                  <a:lnTo>
                    <a:pt x="26" y="11"/>
                  </a:lnTo>
                  <a:lnTo>
                    <a:pt x="0" y="31"/>
                  </a:lnTo>
                  <a:close/>
                </a:path>
              </a:pathLst>
            </a:custGeom>
            <a:solidFill>
              <a:srgbClr val="010101"/>
            </a:solidFill>
            <a:ln w="0">
              <a:solidFill>
                <a:srgbClr val="010101"/>
              </a:solidFill>
              <a:prstDash val="solid"/>
              <a:round/>
              <a:headEnd/>
              <a:tailEnd/>
            </a:ln>
          </p:spPr>
          <p:txBody>
            <a:bodyPr/>
            <a:lstStyle/>
            <a:p>
              <a:endParaRPr lang="ru-RU"/>
            </a:p>
          </p:txBody>
        </p:sp>
        <p:sp>
          <p:nvSpPr>
            <p:cNvPr id="68" name="Freeform 64"/>
            <p:cNvSpPr>
              <a:spLocks/>
            </p:cNvSpPr>
            <p:nvPr/>
          </p:nvSpPr>
          <p:spPr bwMode="auto">
            <a:xfrm>
              <a:off x="3314" y="2746"/>
              <a:ext cx="97" cy="138"/>
            </a:xfrm>
            <a:custGeom>
              <a:avLst/>
              <a:gdLst>
                <a:gd name="T0" fmla="*/ 97 w 97"/>
                <a:gd name="T1" fmla="*/ 4 h 138"/>
                <a:gd name="T2" fmla="*/ 6 w 97"/>
                <a:gd name="T3" fmla="*/ 138 h 138"/>
                <a:gd name="T4" fmla="*/ 0 w 97"/>
                <a:gd name="T5" fmla="*/ 135 h 138"/>
                <a:gd name="T6" fmla="*/ 91 w 97"/>
                <a:gd name="T7" fmla="*/ 0 h 138"/>
                <a:gd name="T8" fmla="*/ 97 w 97"/>
                <a:gd name="T9" fmla="*/ 4 h 1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38">
                  <a:moveTo>
                    <a:pt x="97" y="4"/>
                  </a:moveTo>
                  <a:lnTo>
                    <a:pt x="6" y="138"/>
                  </a:lnTo>
                  <a:lnTo>
                    <a:pt x="0" y="135"/>
                  </a:lnTo>
                  <a:lnTo>
                    <a:pt x="91" y="0"/>
                  </a:lnTo>
                  <a:lnTo>
                    <a:pt x="97" y="4"/>
                  </a:lnTo>
                  <a:close/>
                </a:path>
              </a:pathLst>
            </a:custGeom>
            <a:solidFill>
              <a:srgbClr val="010101"/>
            </a:solidFill>
            <a:ln w="0">
              <a:solidFill>
                <a:srgbClr val="010101"/>
              </a:solidFill>
              <a:prstDash val="solid"/>
              <a:round/>
              <a:headEnd/>
              <a:tailEnd/>
            </a:ln>
          </p:spPr>
          <p:txBody>
            <a:bodyPr/>
            <a:lstStyle/>
            <a:p>
              <a:endParaRPr lang="ru-RU"/>
            </a:p>
          </p:txBody>
        </p:sp>
        <p:sp>
          <p:nvSpPr>
            <p:cNvPr id="69" name="Line 65"/>
            <p:cNvSpPr>
              <a:spLocks noChangeShapeType="1"/>
            </p:cNvSpPr>
            <p:nvPr/>
          </p:nvSpPr>
          <p:spPr bwMode="auto">
            <a:xfrm flipH="1">
              <a:off x="3406" y="2747"/>
              <a:ext cx="398" cy="1"/>
            </a:xfrm>
            <a:prstGeom prst="line">
              <a:avLst/>
            </a:prstGeom>
            <a:noFill/>
            <a:ln w="11113">
              <a:solidFill>
                <a:srgbClr val="01010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70" name="Freeform 66"/>
            <p:cNvSpPr>
              <a:spLocks/>
            </p:cNvSpPr>
            <p:nvPr/>
          </p:nvSpPr>
          <p:spPr bwMode="auto">
            <a:xfrm>
              <a:off x="3253" y="1608"/>
              <a:ext cx="31" cy="30"/>
            </a:xfrm>
            <a:custGeom>
              <a:avLst/>
              <a:gdLst>
                <a:gd name="T0" fmla="*/ 31 w 31"/>
                <a:gd name="T1" fmla="*/ 30 h 30"/>
                <a:gd name="T2" fmla="*/ 0 w 31"/>
                <a:gd name="T3" fmla="*/ 15 h 30"/>
                <a:gd name="T4" fmla="*/ 15 w 31"/>
                <a:gd name="T5" fmla="*/ 0 h 30"/>
                <a:gd name="T6" fmla="*/ 31 w 31"/>
                <a:gd name="T7" fmla="*/ 30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30">
                  <a:moveTo>
                    <a:pt x="31" y="30"/>
                  </a:moveTo>
                  <a:lnTo>
                    <a:pt x="0" y="15"/>
                  </a:lnTo>
                  <a:lnTo>
                    <a:pt x="15" y="0"/>
                  </a:lnTo>
                  <a:lnTo>
                    <a:pt x="31" y="30"/>
                  </a:lnTo>
                  <a:close/>
                </a:path>
              </a:pathLst>
            </a:custGeom>
            <a:solidFill>
              <a:srgbClr val="010101"/>
            </a:solidFill>
            <a:ln w="0">
              <a:solidFill>
                <a:srgbClr val="010101"/>
              </a:solidFill>
              <a:prstDash val="solid"/>
              <a:round/>
              <a:headEnd/>
              <a:tailEnd/>
            </a:ln>
          </p:spPr>
          <p:txBody>
            <a:bodyPr/>
            <a:lstStyle/>
            <a:p>
              <a:endParaRPr lang="ru-RU"/>
            </a:p>
          </p:txBody>
        </p:sp>
        <p:sp>
          <p:nvSpPr>
            <p:cNvPr id="71" name="Freeform 67"/>
            <p:cNvSpPr>
              <a:spLocks/>
            </p:cNvSpPr>
            <p:nvPr/>
          </p:nvSpPr>
          <p:spPr bwMode="auto">
            <a:xfrm>
              <a:off x="3101" y="1459"/>
              <a:ext cx="167" cy="162"/>
            </a:xfrm>
            <a:custGeom>
              <a:avLst/>
              <a:gdLst>
                <a:gd name="T0" fmla="*/ 5 w 167"/>
                <a:gd name="T1" fmla="*/ 0 h 162"/>
                <a:gd name="T2" fmla="*/ 167 w 167"/>
                <a:gd name="T3" fmla="*/ 157 h 162"/>
                <a:gd name="T4" fmla="*/ 162 w 167"/>
                <a:gd name="T5" fmla="*/ 162 h 162"/>
                <a:gd name="T6" fmla="*/ 0 w 167"/>
                <a:gd name="T7" fmla="*/ 5 h 162"/>
                <a:gd name="T8" fmla="*/ 5 w 167"/>
                <a:gd name="T9" fmla="*/ 0 h 1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7" h="162">
                  <a:moveTo>
                    <a:pt x="5" y="0"/>
                  </a:moveTo>
                  <a:lnTo>
                    <a:pt x="167" y="157"/>
                  </a:lnTo>
                  <a:lnTo>
                    <a:pt x="162" y="162"/>
                  </a:lnTo>
                  <a:lnTo>
                    <a:pt x="0" y="5"/>
                  </a:lnTo>
                  <a:lnTo>
                    <a:pt x="5" y="0"/>
                  </a:lnTo>
                  <a:close/>
                </a:path>
              </a:pathLst>
            </a:custGeom>
            <a:solidFill>
              <a:srgbClr val="010101"/>
            </a:solidFill>
            <a:ln w="0">
              <a:solidFill>
                <a:srgbClr val="010101"/>
              </a:solidFill>
              <a:prstDash val="solid"/>
              <a:round/>
              <a:headEnd/>
              <a:tailEnd/>
            </a:ln>
          </p:spPr>
          <p:txBody>
            <a:bodyPr/>
            <a:lstStyle/>
            <a:p>
              <a:endParaRPr lang="ru-RU"/>
            </a:p>
          </p:txBody>
        </p:sp>
        <p:sp>
          <p:nvSpPr>
            <p:cNvPr id="72" name="Freeform 68"/>
            <p:cNvSpPr>
              <a:spLocks/>
            </p:cNvSpPr>
            <p:nvPr/>
          </p:nvSpPr>
          <p:spPr bwMode="auto">
            <a:xfrm>
              <a:off x="2540" y="2939"/>
              <a:ext cx="45" cy="81"/>
            </a:xfrm>
            <a:custGeom>
              <a:avLst/>
              <a:gdLst>
                <a:gd name="T0" fmla="*/ 22 w 45"/>
                <a:gd name="T1" fmla="*/ 81 h 81"/>
                <a:gd name="T2" fmla="*/ 0 w 45"/>
                <a:gd name="T3" fmla="*/ 81 h 81"/>
                <a:gd name="T4" fmla="*/ 0 w 45"/>
                <a:gd name="T5" fmla="*/ 0 h 81"/>
                <a:gd name="T6" fmla="*/ 45 w 45"/>
                <a:gd name="T7" fmla="*/ 0 h 81"/>
                <a:gd name="T8" fmla="*/ 45 w 45"/>
                <a:gd name="T9" fmla="*/ 81 h 81"/>
                <a:gd name="T10" fmla="*/ 22 w 45"/>
                <a:gd name="T11" fmla="*/ 81 h 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 h="81">
                  <a:moveTo>
                    <a:pt x="22" y="81"/>
                  </a:moveTo>
                  <a:lnTo>
                    <a:pt x="0" y="81"/>
                  </a:lnTo>
                  <a:lnTo>
                    <a:pt x="0" y="0"/>
                  </a:lnTo>
                  <a:lnTo>
                    <a:pt x="45" y="0"/>
                  </a:lnTo>
                  <a:lnTo>
                    <a:pt x="45" y="81"/>
                  </a:lnTo>
                  <a:lnTo>
                    <a:pt x="22" y="81"/>
                  </a:lnTo>
                  <a:close/>
                </a:path>
              </a:pathLst>
            </a:custGeom>
            <a:solidFill>
              <a:srgbClr val="9967CC"/>
            </a:solidFill>
            <a:ln w="0">
              <a:solidFill>
                <a:srgbClr val="9967CC"/>
              </a:solidFill>
              <a:prstDash val="solid"/>
              <a:round/>
              <a:headEnd/>
              <a:tailEnd/>
            </a:ln>
          </p:spPr>
          <p:txBody>
            <a:bodyPr/>
            <a:lstStyle/>
            <a:p>
              <a:endParaRPr lang="ru-RU"/>
            </a:p>
          </p:txBody>
        </p:sp>
        <p:sp>
          <p:nvSpPr>
            <p:cNvPr id="73" name="Freeform 69"/>
            <p:cNvSpPr>
              <a:spLocks/>
            </p:cNvSpPr>
            <p:nvPr/>
          </p:nvSpPr>
          <p:spPr bwMode="auto">
            <a:xfrm>
              <a:off x="2540" y="2939"/>
              <a:ext cx="45" cy="81"/>
            </a:xfrm>
            <a:custGeom>
              <a:avLst/>
              <a:gdLst>
                <a:gd name="T0" fmla="*/ 22 w 45"/>
                <a:gd name="T1" fmla="*/ 81 h 81"/>
                <a:gd name="T2" fmla="*/ 0 w 45"/>
                <a:gd name="T3" fmla="*/ 81 h 81"/>
                <a:gd name="T4" fmla="*/ 0 w 45"/>
                <a:gd name="T5" fmla="*/ 0 h 81"/>
                <a:gd name="T6" fmla="*/ 45 w 45"/>
                <a:gd name="T7" fmla="*/ 0 h 81"/>
                <a:gd name="T8" fmla="*/ 45 w 45"/>
                <a:gd name="T9" fmla="*/ 81 h 81"/>
                <a:gd name="T10" fmla="*/ 22 w 45"/>
                <a:gd name="T11" fmla="*/ 81 h 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 h="81">
                  <a:moveTo>
                    <a:pt x="22" y="81"/>
                  </a:moveTo>
                  <a:lnTo>
                    <a:pt x="0" y="81"/>
                  </a:lnTo>
                  <a:lnTo>
                    <a:pt x="0" y="0"/>
                  </a:lnTo>
                  <a:lnTo>
                    <a:pt x="45" y="0"/>
                  </a:lnTo>
                  <a:lnTo>
                    <a:pt x="45" y="81"/>
                  </a:lnTo>
                  <a:lnTo>
                    <a:pt x="22" y="81"/>
                  </a:lnTo>
                </a:path>
              </a:pathLst>
            </a:custGeom>
            <a:noFill/>
            <a:ln w="11113">
              <a:solidFill>
                <a:srgbClr val="01010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74" name="Freeform 70"/>
            <p:cNvSpPr>
              <a:spLocks/>
            </p:cNvSpPr>
            <p:nvPr/>
          </p:nvSpPr>
          <p:spPr bwMode="auto">
            <a:xfrm>
              <a:off x="3204" y="2939"/>
              <a:ext cx="45" cy="81"/>
            </a:xfrm>
            <a:custGeom>
              <a:avLst/>
              <a:gdLst>
                <a:gd name="T0" fmla="*/ 23 w 45"/>
                <a:gd name="T1" fmla="*/ 81 h 81"/>
                <a:gd name="T2" fmla="*/ 0 w 45"/>
                <a:gd name="T3" fmla="*/ 81 h 81"/>
                <a:gd name="T4" fmla="*/ 0 w 45"/>
                <a:gd name="T5" fmla="*/ 0 h 81"/>
                <a:gd name="T6" fmla="*/ 45 w 45"/>
                <a:gd name="T7" fmla="*/ 0 h 81"/>
                <a:gd name="T8" fmla="*/ 45 w 45"/>
                <a:gd name="T9" fmla="*/ 81 h 81"/>
                <a:gd name="T10" fmla="*/ 23 w 45"/>
                <a:gd name="T11" fmla="*/ 81 h 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 h="81">
                  <a:moveTo>
                    <a:pt x="23" y="81"/>
                  </a:moveTo>
                  <a:lnTo>
                    <a:pt x="0" y="81"/>
                  </a:lnTo>
                  <a:lnTo>
                    <a:pt x="0" y="0"/>
                  </a:lnTo>
                  <a:lnTo>
                    <a:pt x="45" y="0"/>
                  </a:lnTo>
                  <a:lnTo>
                    <a:pt x="45" y="81"/>
                  </a:lnTo>
                  <a:lnTo>
                    <a:pt x="23" y="81"/>
                  </a:lnTo>
                  <a:close/>
                </a:path>
              </a:pathLst>
            </a:custGeom>
            <a:solidFill>
              <a:srgbClr val="9967CC"/>
            </a:solidFill>
            <a:ln w="0">
              <a:solidFill>
                <a:srgbClr val="9967CC"/>
              </a:solidFill>
              <a:prstDash val="solid"/>
              <a:round/>
              <a:headEnd/>
              <a:tailEnd/>
            </a:ln>
          </p:spPr>
          <p:txBody>
            <a:bodyPr/>
            <a:lstStyle/>
            <a:p>
              <a:endParaRPr lang="ru-RU"/>
            </a:p>
          </p:txBody>
        </p:sp>
        <p:sp>
          <p:nvSpPr>
            <p:cNvPr id="75" name="Freeform 71"/>
            <p:cNvSpPr>
              <a:spLocks/>
            </p:cNvSpPr>
            <p:nvPr/>
          </p:nvSpPr>
          <p:spPr bwMode="auto">
            <a:xfrm>
              <a:off x="3204" y="2939"/>
              <a:ext cx="45" cy="81"/>
            </a:xfrm>
            <a:custGeom>
              <a:avLst/>
              <a:gdLst>
                <a:gd name="T0" fmla="*/ 23 w 45"/>
                <a:gd name="T1" fmla="*/ 81 h 81"/>
                <a:gd name="T2" fmla="*/ 0 w 45"/>
                <a:gd name="T3" fmla="*/ 81 h 81"/>
                <a:gd name="T4" fmla="*/ 0 w 45"/>
                <a:gd name="T5" fmla="*/ 0 h 81"/>
                <a:gd name="T6" fmla="*/ 45 w 45"/>
                <a:gd name="T7" fmla="*/ 0 h 81"/>
                <a:gd name="T8" fmla="*/ 45 w 45"/>
                <a:gd name="T9" fmla="*/ 81 h 81"/>
                <a:gd name="T10" fmla="*/ 23 w 45"/>
                <a:gd name="T11" fmla="*/ 81 h 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 h="81">
                  <a:moveTo>
                    <a:pt x="23" y="81"/>
                  </a:moveTo>
                  <a:lnTo>
                    <a:pt x="0" y="81"/>
                  </a:lnTo>
                  <a:lnTo>
                    <a:pt x="0" y="0"/>
                  </a:lnTo>
                  <a:lnTo>
                    <a:pt x="45" y="0"/>
                  </a:lnTo>
                  <a:lnTo>
                    <a:pt x="45" y="81"/>
                  </a:lnTo>
                  <a:lnTo>
                    <a:pt x="23" y="81"/>
                  </a:lnTo>
                </a:path>
              </a:pathLst>
            </a:custGeom>
            <a:noFill/>
            <a:ln w="11113">
              <a:solidFill>
                <a:srgbClr val="01010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76" name="Freeform 72"/>
            <p:cNvSpPr>
              <a:spLocks/>
            </p:cNvSpPr>
            <p:nvPr/>
          </p:nvSpPr>
          <p:spPr bwMode="auto">
            <a:xfrm>
              <a:off x="2343" y="2571"/>
              <a:ext cx="42" cy="68"/>
            </a:xfrm>
            <a:custGeom>
              <a:avLst/>
              <a:gdLst>
                <a:gd name="T0" fmla="*/ 4 w 42"/>
                <a:gd name="T1" fmla="*/ 0 h 68"/>
                <a:gd name="T2" fmla="*/ 39 w 42"/>
                <a:gd name="T3" fmla="*/ 0 h 68"/>
                <a:gd name="T4" fmla="*/ 39 w 42"/>
                <a:gd name="T5" fmla="*/ 8 h 68"/>
                <a:gd name="T6" fmla="*/ 11 w 42"/>
                <a:gd name="T7" fmla="*/ 8 h 68"/>
                <a:gd name="T8" fmla="*/ 11 w 42"/>
                <a:gd name="T9" fmla="*/ 24 h 68"/>
                <a:gd name="T10" fmla="*/ 14 w 42"/>
                <a:gd name="T11" fmla="*/ 23 h 68"/>
                <a:gd name="T12" fmla="*/ 15 w 42"/>
                <a:gd name="T13" fmla="*/ 23 h 68"/>
                <a:gd name="T14" fmla="*/ 17 w 42"/>
                <a:gd name="T15" fmla="*/ 23 h 68"/>
                <a:gd name="T16" fmla="*/ 19 w 42"/>
                <a:gd name="T17" fmla="*/ 23 h 68"/>
                <a:gd name="T18" fmla="*/ 26 w 42"/>
                <a:gd name="T19" fmla="*/ 23 h 68"/>
                <a:gd name="T20" fmla="*/ 31 w 42"/>
                <a:gd name="T21" fmla="*/ 25 h 68"/>
                <a:gd name="T22" fmla="*/ 36 w 42"/>
                <a:gd name="T23" fmla="*/ 29 h 68"/>
                <a:gd name="T24" fmla="*/ 40 w 42"/>
                <a:gd name="T25" fmla="*/ 33 h 68"/>
                <a:gd name="T26" fmla="*/ 42 w 42"/>
                <a:gd name="T27" fmla="*/ 39 h 68"/>
                <a:gd name="T28" fmla="*/ 42 w 42"/>
                <a:gd name="T29" fmla="*/ 45 h 68"/>
                <a:gd name="T30" fmla="*/ 42 w 42"/>
                <a:gd name="T31" fmla="*/ 50 h 68"/>
                <a:gd name="T32" fmla="*/ 41 w 42"/>
                <a:gd name="T33" fmla="*/ 54 h 68"/>
                <a:gd name="T34" fmla="*/ 39 w 42"/>
                <a:gd name="T35" fmla="*/ 58 h 68"/>
                <a:gd name="T36" fmla="*/ 36 w 42"/>
                <a:gd name="T37" fmla="*/ 62 h 68"/>
                <a:gd name="T38" fmla="*/ 31 w 42"/>
                <a:gd name="T39" fmla="*/ 64 h 68"/>
                <a:gd name="T40" fmla="*/ 25 w 42"/>
                <a:gd name="T41" fmla="*/ 67 h 68"/>
                <a:gd name="T42" fmla="*/ 17 w 42"/>
                <a:gd name="T43" fmla="*/ 68 h 68"/>
                <a:gd name="T44" fmla="*/ 14 w 42"/>
                <a:gd name="T45" fmla="*/ 67 h 68"/>
                <a:gd name="T46" fmla="*/ 10 w 42"/>
                <a:gd name="T47" fmla="*/ 67 h 68"/>
                <a:gd name="T48" fmla="*/ 5 w 42"/>
                <a:gd name="T49" fmla="*/ 65 h 68"/>
                <a:gd name="T50" fmla="*/ 0 w 42"/>
                <a:gd name="T51" fmla="*/ 64 h 68"/>
                <a:gd name="T52" fmla="*/ 0 w 42"/>
                <a:gd name="T53" fmla="*/ 55 h 68"/>
                <a:gd name="T54" fmla="*/ 5 w 42"/>
                <a:gd name="T55" fmla="*/ 58 h 68"/>
                <a:gd name="T56" fmla="*/ 9 w 42"/>
                <a:gd name="T57" fmla="*/ 59 h 68"/>
                <a:gd name="T58" fmla="*/ 14 w 42"/>
                <a:gd name="T59" fmla="*/ 59 h 68"/>
                <a:gd name="T60" fmla="*/ 17 w 42"/>
                <a:gd name="T61" fmla="*/ 60 h 68"/>
                <a:gd name="T62" fmla="*/ 22 w 42"/>
                <a:gd name="T63" fmla="*/ 59 h 68"/>
                <a:gd name="T64" fmla="*/ 26 w 42"/>
                <a:gd name="T65" fmla="*/ 58 h 68"/>
                <a:gd name="T66" fmla="*/ 30 w 42"/>
                <a:gd name="T67" fmla="*/ 55 h 68"/>
                <a:gd name="T68" fmla="*/ 32 w 42"/>
                <a:gd name="T69" fmla="*/ 53 h 68"/>
                <a:gd name="T70" fmla="*/ 34 w 42"/>
                <a:gd name="T71" fmla="*/ 49 h 68"/>
                <a:gd name="T72" fmla="*/ 34 w 42"/>
                <a:gd name="T73" fmla="*/ 45 h 68"/>
                <a:gd name="T74" fmla="*/ 34 w 42"/>
                <a:gd name="T75" fmla="*/ 40 h 68"/>
                <a:gd name="T76" fmla="*/ 32 w 42"/>
                <a:gd name="T77" fmla="*/ 37 h 68"/>
                <a:gd name="T78" fmla="*/ 30 w 42"/>
                <a:gd name="T79" fmla="*/ 34 h 68"/>
                <a:gd name="T80" fmla="*/ 26 w 42"/>
                <a:gd name="T81" fmla="*/ 32 h 68"/>
                <a:gd name="T82" fmla="*/ 22 w 42"/>
                <a:gd name="T83" fmla="*/ 30 h 68"/>
                <a:gd name="T84" fmla="*/ 17 w 42"/>
                <a:gd name="T85" fmla="*/ 30 h 68"/>
                <a:gd name="T86" fmla="*/ 14 w 42"/>
                <a:gd name="T87" fmla="*/ 30 h 68"/>
                <a:gd name="T88" fmla="*/ 11 w 42"/>
                <a:gd name="T89" fmla="*/ 30 h 68"/>
                <a:gd name="T90" fmla="*/ 7 w 42"/>
                <a:gd name="T91" fmla="*/ 32 h 68"/>
                <a:gd name="T92" fmla="*/ 4 w 42"/>
                <a:gd name="T93" fmla="*/ 33 h 68"/>
                <a:gd name="T94" fmla="*/ 4 w 42"/>
                <a:gd name="T95" fmla="*/ 0 h 6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42" h="68">
                  <a:moveTo>
                    <a:pt x="4" y="0"/>
                  </a:moveTo>
                  <a:lnTo>
                    <a:pt x="39" y="0"/>
                  </a:lnTo>
                  <a:lnTo>
                    <a:pt x="39" y="8"/>
                  </a:lnTo>
                  <a:lnTo>
                    <a:pt x="11" y="8"/>
                  </a:lnTo>
                  <a:lnTo>
                    <a:pt x="11" y="24"/>
                  </a:lnTo>
                  <a:lnTo>
                    <a:pt x="14" y="23"/>
                  </a:lnTo>
                  <a:lnTo>
                    <a:pt x="15" y="23"/>
                  </a:lnTo>
                  <a:lnTo>
                    <a:pt x="17" y="23"/>
                  </a:lnTo>
                  <a:lnTo>
                    <a:pt x="19" y="23"/>
                  </a:lnTo>
                  <a:lnTo>
                    <a:pt x="26" y="23"/>
                  </a:lnTo>
                  <a:lnTo>
                    <a:pt x="31" y="25"/>
                  </a:lnTo>
                  <a:lnTo>
                    <a:pt x="36" y="29"/>
                  </a:lnTo>
                  <a:lnTo>
                    <a:pt x="40" y="33"/>
                  </a:lnTo>
                  <a:lnTo>
                    <a:pt x="42" y="39"/>
                  </a:lnTo>
                  <a:lnTo>
                    <a:pt x="42" y="45"/>
                  </a:lnTo>
                  <a:lnTo>
                    <a:pt x="42" y="50"/>
                  </a:lnTo>
                  <a:lnTo>
                    <a:pt x="41" y="54"/>
                  </a:lnTo>
                  <a:lnTo>
                    <a:pt x="39" y="58"/>
                  </a:lnTo>
                  <a:lnTo>
                    <a:pt x="36" y="62"/>
                  </a:lnTo>
                  <a:lnTo>
                    <a:pt x="31" y="64"/>
                  </a:lnTo>
                  <a:lnTo>
                    <a:pt x="25" y="67"/>
                  </a:lnTo>
                  <a:lnTo>
                    <a:pt x="17" y="68"/>
                  </a:lnTo>
                  <a:lnTo>
                    <a:pt x="14" y="67"/>
                  </a:lnTo>
                  <a:lnTo>
                    <a:pt x="10" y="67"/>
                  </a:lnTo>
                  <a:lnTo>
                    <a:pt x="5" y="65"/>
                  </a:lnTo>
                  <a:lnTo>
                    <a:pt x="0" y="64"/>
                  </a:lnTo>
                  <a:lnTo>
                    <a:pt x="0" y="55"/>
                  </a:lnTo>
                  <a:lnTo>
                    <a:pt x="5" y="58"/>
                  </a:lnTo>
                  <a:lnTo>
                    <a:pt x="9" y="59"/>
                  </a:lnTo>
                  <a:lnTo>
                    <a:pt x="14" y="59"/>
                  </a:lnTo>
                  <a:lnTo>
                    <a:pt x="17" y="60"/>
                  </a:lnTo>
                  <a:lnTo>
                    <a:pt x="22" y="59"/>
                  </a:lnTo>
                  <a:lnTo>
                    <a:pt x="26" y="58"/>
                  </a:lnTo>
                  <a:lnTo>
                    <a:pt x="30" y="55"/>
                  </a:lnTo>
                  <a:lnTo>
                    <a:pt x="32" y="53"/>
                  </a:lnTo>
                  <a:lnTo>
                    <a:pt x="34" y="49"/>
                  </a:lnTo>
                  <a:lnTo>
                    <a:pt x="34" y="45"/>
                  </a:lnTo>
                  <a:lnTo>
                    <a:pt x="34" y="40"/>
                  </a:lnTo>
                  <a:lnTo>
                    <a:pt x="32" y="37"/>
                  </a:lnTo>
                  <a:lnTo>
                    <a:pt x="30" y="34"/>
                  </a:lnTo>
                  <a:lnTo>
                    <a:pt x="26" y="32"/>
                  </a:lnTo>
                  <a:lnTo>
                    <a:pt x="22" y="30"/>
                  </a:lnTo>
                  <a:lnTo>
                    <a:pt x="17" y="30"/>
                  </a:lnTo>
                  <a:lnTo>
                    <a:pt x="14" y="30"/>
                  </a:lnTo>
                  <a:lnTo>
                    <a:pt x="11" y="30"/>
                  </a:lnTo>
                  <a:lnTo>
                    <a:pt x="7" y="32"/>
                  </a:lnTo>
                  <a:lnTo>
                    <a:pt x="4" y="33"/>
                  </a:lnTo>
                  <a:lnTo>
                    <a:pt x="4" y="0"/>
                  </a:lnTo>
                  <a:close/>
                </a:path>
              </a:pathLst>
            </a:custGeom>
            <a:solidFill>
              <a:srgbClr val="010101"/>
            </a:solidFill>
            <a:ln w="0">
              <a:solidFill>
                <a:srgbClr val="010101"/>
              </a:solidFill>
              <a:prstDash val="solid"/>
              <a:round/>
              <a:headEnd/>
              <a:tailEnd/>
            </a:ln>
          </p:spPr>
          <p:txBody>
            <a:bodyPr/>
            <a:lstStyle/>
            <a:p>
              <a:endParaRPr lang="ru-RU"/>
            </a:p>
          </p:txBody>
        </p:sp>
        <p:sp>
          <p:nvSpPr>
            <p:cNvPr id="77" name="Freeform 73"/>
            <p:cNvSpPr>
              <a:spLocks noEditPoints="1"/>
            </p:cNvSpPr>
            <p:nvPr/>
          </p:nvSpPr>
          <p:spPr bwMode="auto">
            <a:xfrm>
              <a:off x="2399" y="2570"/>
              <a:ext cx="46" cy="69"/>
            </a:xfrm>
            <a:custGeom>
              <a:avLst/>
              <a:gdLst>
                <a:gd name="T0" fmla="*/ 22 w 46"/>
                <a:gd name="T1" fmla="*/ 8 h 69"/>
                <a:gd name="T2" fmla="*/ 19 w 46"/>
                <a:gd name="T3" fmla="*/ 8 h 69"/>
                <a:gd name="T4" fmla="*/ 15 w 46"/>
                <a:gd name="T5" fmla="*/ 10 h 69"/>
                <a:gd name="T6" fmla="*/ 12 w 46"/>
                <a:gd name="T7" fmla="*/ 14 h 69"/>
                <a:gd name="T8" fmla="*/ 10 w 46"/>
                <a:gd name="T9" fmla="*/ 23 h 69"/>
                <a:gd name="T10" fmla="*/ 9 w 46"/>
                <a:gd name="T11" fmla="*/ 34 h 69"/>
                <a:gd name="T12" fmla="*/ 10 w 46"/>
                <a:gd name="T13" fmla="*/ 46 h 69"/>
                <a:gd name="T14" fmla="*/ 12 w 46"/>
                <a:gd name="T15" fmla="*/ 55 h 69"/>
                <a:gd name="T16" fmla="*/ 15 w 46"/>
                <a:gd name="T17" fmla="*/ 58 h 69"/>
                <a:gd name="T18" fmla="*/ 19 w 46"/>
                <a:gd name="T19" fmla="*/ 60 h 69"/>
                <a:gd name="T20" fmla="*/ 22 w 46"/>
                <a:gd name="T21" fmla="*/ 61 h 69"/>
                <a:gd name="T22" fmla="*/ 27 w 46"/>
                <a:gd name="T23" fmla="*/ 60 h 69"/>
                <a:gd name="T24" fmla="*/ 31 w 46"/>
                <a:gd name="T25" fmla="*/ 58 h 69"/>
                <a:gd name="T26" fmla="*/ 34 w 46"/>
                <a:gd name="T27" fmla="*/ 55 h 69"/>
                <a:gd name="T28" fmla="*/ 36 w 46"/>
                <a:gd name="T29" fmla="*/ 46 h 69"/>
                <a:gd name="T30" fmla="*/ 36 w 46"/>
                <a:gd name="T31" fmla="*/ 34 h 69"/>
                <a:gd name="T32" fmla="*/ 36 w 46"/>
                <a:gd name="T33" fmla="*/ 23 h 69"/>
                <a:gd name="T34" fmla="*/ 34 w 46"/>
                <a:gd name="T35" fmla="*/ 14 h 69"/>
                <a:gd name="T36" fmla="*/ 31 w 46"/>
                <a:gd name="T37" fmla="*/ 10 h 69"/>
                <a:gd name="T38" fmla="*/ 27 w 46"/>
                <a:gd name="T39" fmla="*/ 8 h 69"/>
                <a:gd name="T40" fmla="*/ 22 w 46"/>
                <a:gd name="T41" fmla="*/ 8 h 69"/>
                <a:gd name="T42" fmla="*/ 22 w 46"/>
                <a:gd name="T43" fmla="*/ 0 h 69"/>
                <a:gd name="T44" fmla="*/ 29 w 46"/>
                <a:gd name="T45" fmla="*/ 0 h 69"/>
                <a:gd name="T46" fmla="*/ 32 w 46"/>
                <a:gd name="T47" fmla="*/ 3 h 69"/>
                <a:gd name="T48" fmla="*/ 36 w 46"/>
                <a:gd name="T49" fmla="*/ 5 h 69"/>
                <a:gd name="T50" fmla="*/ 40 w 46"/>
                <a:gd name="T51" fmla="*/ 9 h 69"/>
                <a:gd name="T52" fmla="*/ 44 w 46"/>
                <a:gd name="T53" fmla="*/ 20 h 69"/>
                <a:gd name="T54" fmla="*/ 46 w 46"/>
                <a:gd name="T55" fmla="*/ 34 h 69"/>
                <a:gd name="T56" fmla="*/ 44 w 46"/>
                <a:gd name="T57" fmla="*/ 49 h 69"/>
                <a:gd name="T58" fmla="*/ 40 w 46"/>
                <a:gd name="T59" fmla="*/ 60 h 69"/>
                <a:gd name="T60" fmla="*/ 36 w 46"/>
                <a:gd name="T61" fmla="*/ 64 h 69"/>
                <a:gd name="T62" fmla="*/ 32 w 46"/>
                <a:gd name="T63" fmla="*/ 66 h 69"/>
                <a:gd name="T64" fmla="*/ 29 w 46"/>
                <a:gd name="T65" fmla="*/ 68 h 69"/>
                <a:gd name="T66" fmla="*/ 22 w 46"/>
                <a:gd name="T67" fmla="*/ 69 h 69"/>
                <a:gd name="T68" fmla="*/ 17 w 46"/>
                <a:gd name="T69" fmla="*/ 68 h 69"/>
                <a:gd name="T70" fmla="*/ 14 w 46"/>
                <a:gd name="T71" fmla="*/ 66 h 69"/>
                <a:gd name="T72" fmla="*/ 9 w 46"/>
                <a:gd name="T73" fmla="*/ 64 h 69"/>
                <a:gd name="T74" fmla="*/ 6 w 46"/>
                <a:gd name="T75" fmla="*/ 60 h 69"/>
                <a:gd name="T76" fmla="*/ 1 w 46"/>
                <a:gd name="T77" fmla="*/ 49 h 69"/>
                <a:gd name="T78" fmla="*/ 0 w 46"/>
                <a:gd name="T79" fmla="*/ 34 h 69"/>
                <a:gd name="T80" fmla="*/ 1 w 46"/>
                <a:gd name="T81" fmla="*/ 20 h 69"/>
                <a:gd name="T82" fmla="*/ 6 w 46"/>
                <a:gd name="T83" fmla="*/ 9 h 69"/>
                <a:gd name="T84" fmla="*/ 9 w 46"/>
                <a:gd name="T85" fmla="*/ 5 h 69"/>
                <a:gd name="T86" fmla="*/ 14 w 46"/>
                <a:gd name="T87" fmla="*/ 3 h 69"/>
                <a:gd name="T88" fmla="*/ 17 w 46"/>
                <a:gd name="T89" fmla="*/ 0 h 69"/>
                <a:gd name="T90" fmla="*/ 22 w 46"/>
                <a:gd name="T91" fmla="*/ 0 h 6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6" h="69">
                  <a:moveTo>
                    <a:pt x="22" y="8"/>
                  </a:moveTo>
                  <a:lnTo>
                    <a:pt x="19" y="8"/>
                  </a:lnTo>
                  <a:lnTo>
                    <a:pt x="15" y="10"/>
                  </a:lnTo>
                  <a:lnTo>
                    <a:pt x="12" y="14"/>
                  </a:lnTo>
                  <a:lnTo>
                    <a:pt x="10" y="23"/>
                  </a:lnTo>
                  <a:lnTo>
                    <a:pt x="9" y="34"/>
                  </a:lnTo>
                  <a:lnTo>
                    <a:pt x="10" y="46"/>
                  </a:lnTo>
                  <a:lnTo>
                    <a:pt x="12" y="55"/>
                  </a:lnTo>
                  <a:lnTo>
                    <a:pt x="15" y="58"/>
                  </a:lnTo>
                  <a:lnTo>
                    <a:pt x="19" y="60"/>
                  </a:lnTo>
                  <a:lnTo>
                    <a:pt x="22" y="61"/>
                  </a:lnTo>
                  <a:lnTo>
                    <a:pt x="27" y="60"/>
                  </a:lnTo>
                  <a:lnTo>
                    <a:pt x="31" y="58"/>
                  </a:lnTo>
                  <a:lnTo>
                    <a:pt x="34" y="55"/>
                  </a:lnTo>
                  <a:lnTo>
                    <a:pt x="36" y="46"/>
                  </a:lnTo>
                  <a:lnTo>
                    <a:pt x="36" y="34"/>
                  </a:lnTo>
                  <a:lnTo>
                    <a:pt x="36" y="23"/>
                  </a:lnTo>
                  <a:lnTo>
                    <a:pt x="34" y="14"/>
                  </a:lnTo>
                  <a:lnTo>
                    <a:pt x="31" y="10"/>
                  </a:lnTo>
                  <a:lnTo>
                    <a:pt x="27" y="8"/>
                  </a:lnTo>
                  <a:lnTo>
                    <a:pt x="22" y="8"/>
                  </a:lnTo>
                  <a:close/>
                  <a:moveTo>
                    <a:pt x="22" y="0"/>
                  </a:moveTo>
                  <a:lnTo>
                    <a:pt x="29" y="0"/>
                  </a:lnTo>
                  <a:lnTo>
                    <a:pt x="32" y="3"/>
                  </a:lnTo>
                  <a:lnTo>
                    <a:pt x="36" y="5"/>
                  </a:lnTo>
                  <a:lnTo>
                    <a:pt x="40" y="9"/>
                  </a:lnTo>
                  <a:lnTo>
                    <a:pt x="44" y="20"/>
                  </a:lnTo>
                  <a:lnTo>
                    <a:pt x="46" y="34"/>
                  </a:lnTo>
                  <a:lnTo>
                    <a:pt x="44" y="49"/>
                  </a:lnTo>
                  <a:lnTo>
                    <a:pt x="40" y="60"/>
                  </a:lnTo>
                  <a:lnTo>
                    <a:pt x="36" y="64"/>
                  </a:lnTo>
                  <a:lnTo>
                    <a:pt x="32" y="66"/>
                  </a:lnTo>
                  <a:lnTo>
                    <a:pt x="29" y="68"/>
                  </a:lnTo>
                  <a:lnTo>
                    <a:pt x="22" y="69"/>
                  </a:lnTo>
                  <a:lnTo>
                    <a:pt x="17" y="68"/>
                  </a:lnTo>
                  <a:lnTo>
                    <a:pt x="14" y="66"/>
                  </a:lnTo>
                  <a:lnTo>
                    <a:pt x="9" y="64"/>
                  </a:lnTo>
                  <a:lnTo>
                    <a:pt x="6" y="60"/>
                  </a:lnTo>
                  <a:lnTo>
                    <a:pt x="1" y="49"/>
                  </a:lnTo>
                  <a:lnTo>
                    <a:pt x="0" y="34"/>
                  </a:lnTo>
                  <a:lnTo>
                    <a:pt x="1" y="20"/>
                  </a:lnTo>
                  <a:lnTo>
                    <a:pt x="6" y="9"/>
                  </a:lnTo>
                  <a:lnTo>
                    <a:pt x="9" y="5"/>
                  </a:lnTo>
                  <a:lnTo>
                    <a:pt x="14" y="3"/>
                  </a:lnTo>
                  <a:lnTo>
                    <a:pt x="17" y="0"/>
                  </a:lnTo>
                  <a:lnTo>
                    <a:pt x="22" y="0"/>
                  </a:lnTo>
                  <a:close/>
                </a:path>
              </a:pathLst>
            </a:custGeom>
            <a:solidFill>
              <a:srgbClr val="010101"/>
            </a:solidFill>
            <a:ln w="0">
              <a:solidFill>
                <a:srgbClr val="010101"/>
              </a:solidFill>
              <a:prstDash val="solid"/>
              <a:round/>
              <a:headEnd/>
              <a:tailEnd/>
            </a:ln>
          </p:spPr>
          <p:txBody>
            <a:bodyPr/>
            <a:lstStyle/>
            <a:p>
              <a:endParaRPr lang="ru-RU"/>
            </a:p>
          </p:txBody>
        </p:sp>
        <p:sp>
          <p:nvSpPr>
            <p:cNvPr id="78" name="Freeform 74"/>
            <p:cNvSpPr>
              <a:spLocks/>
            </p:cNvSpPr>
            <p:nvPr/>
          </p:nvSpPr>
          <p:spPr bwMode="auto">
            <a:xfrm>
              <a:off x="2487" y="2571"/>
              <a:ext cx="50" cy="67"/>
            </a:xfrm>
            <a:custGeom>
              <a:avLst/>
              <a:gdLst>
                <a:gd name="T0" fmla="*/ 0 w 50"/>
                <a:gd name="T1" fmla="*/ 0 h 67"/>
                <a:gd name="T2" fmla="*/ 9 w 50"/>
                <a:gd name="T3" fmla="*/ 0 h 67"/>
                <a:gd name="T4" fmla="*/ 9 w 50"/>
                <a:gd name="T5" fmla="*/ 27 h 67"/>
                <a:gd name="T6" fmla="*/ 42 w 50"/>
                <a:gd name="T7" fmla="*/ 27 h 67"/>
                <a:gd name="T8" fmla="*/ 42 w 50"/>
                <a:gd name="T9" fmla="*/ 0 h 67"/>
                <a:gd name="T10" fmla="*/ 50 w 50"/>
                <a:gd name="T11" fmla="*/ 0 h 67"/>
                <a:gd name="T12" fmla="*/ 50 w 50"/>
                <a:gd name="T13" fmla="*/ 67 h 67"/>
                <a:gd name="T14" fmla="*/ 42 w 50"/>
                <a:gd name="T15" fmla="*/ 67 h 67"/>
                <a:gd name="T16" fmla="*/ 42 w 50"/>
                <a:gd name="T17" fmla="*/ 34 h 67"/>
                <a:gd name="T18" fmla="*/ 9 w 50"/>
                <a:gd name="T19" fmla="*/ 34 h 67"/>
                <a:gd name="T20" fmla="*/ 9 w 50"/>
                <a:gd name="T21" fmla="*/ 67 h 67"/>
                <a:gd name="T22" fmla="*/ 0 w 50"/>
                <a:gd name="T23" fmla="*/ 67 h 67"/>
                <a:gd name="T24" fmla="*/ 0 w 50"/>
                <a:gd name="T25" fmla="*/ 0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 h="67">
                  <a:moveTo>
                    <a:pt x="0" y="0"/>
                  </a:moveTo>
                  <a:lnTo>
                    <a:pt x="9" y="0"/>
                  </a:lnTo>
                  <a:lnTo>
                    <a:pt x="9" y="27"/>
                  </a:lnTo>
                  <a:lnTo>
                    <a:pt x="42" y="27"/>
                  </a:lnTo>
                  <a:lnTo>
                    <a:pt x="42" y="0"/>
                  </a:lnTo>
                  <a:lnTo>
                    <a:pt x="50" y="0"/>
                  </a:lnTo>
                  <a:lnTo>
                    <a:pt x="50" y="67"/>
                  </a:lnTo>
                  <a:lnTo>
                    <a:pt x="42" y="67"/>
                  </a:lnTo>
                  <a:lnTo>
                    <a:pt x="42" y="34"/>
                  </a:lnTo>
                  <a:lnTo>
                    <a:pt x="9" y="34"/>
                  </a:lnTo>
                  <a:lnTo>
                    <a:pt x="9" y="67"/>
                  </a:lnTo>
                  <a:lnTo>
                    <a:pt x="0" y="67"/>
                  </a:lnTo>
                  <a:lnTo>
                    <a:pt x="0" y="0"/>
                  </a:lnTo>
                  <a:close/>
                </a:path>
              </a:pathLst>
            </a:custGeom>
            <a:solidFill>
              <a:srgbClr val="010101"/>
            </a:solidFill>
            <a:ln w="0">
              <a:solidFill>
                <a:srgbClr val="010101"/>
              </a:solidFill>
              <a:prstDash val="solid"/>
              <a:round/>
              <a:headEnd/>
              <a:tailEnd/>
            </a:ln>
          </p:spPr>
          <p:txBody>
            <a:bodyPr/>
            <a:lstStyle/>
            <a:p>
              <a:endParaRPr lang="ru-RU"/>
            </a:p>
          </p:txBody>
        </p:sp>
        <p:sp>
          <p:nvSpPr>
            <p:cNvPr id="79" name="Freeform 75"/>
            <p:cNvSpPr>
              <a:spLocks/>
            </p:cNvSpPr>
            <p:nvPr/>
          </p:nvSpPr>
          <p:spPr bwMode="auto">
            <a:xfrm>
              <a:off x="2550" y="2588"/>
              <a:ext cx="40" cy="50"/>
            </a:xfrm>
            <a:custGeom>
              <a:avLst/>
              <a:gdLst>
                <a:gd name="T0" fmla="*/ 1 w 40"/>
                <a:gd name="T1" fmla="*/ 0 h 50"/>
                <a:gd name="T2" fmla="*/ 40 w 40"/>
                <a:gd name="T3" fmla="*/ 0 h 50"/>
                <a:gd name="T4" fmla="*/ 40 w 40"/>
                <a:gd name="T5" fmla="*/ 7 h 50"/>
                <a:gd name="T6" fmla="*/ 10 w 40"/>
                <a:gd name="T7" fmla="*/ 42 h 50"/>
                <a:gd name="T8" fmla="*/ 40 w 40"/>
                <a:gd name="T9" fmla="*/ 42 h 50"/>
                <a:gd name="T10" fmla="*/ 40 w 40"/>
                <a:gd name="T11" fmla="*/ 50 h 50"/>
                <a:gd name="T12" fmla="*/ 0 w 40"/>
                <a:gd name="T13" fmla="*/ 50 h 50"/>
                <a:gd name="T14" fmla="*/ 0 w 40"/>
                <a:gd name="T15" fmla="*/ 42 h 50"/>
                <a:gd name="T16" fmla="*/ 31 w 40"/>
                <a:gd name="T17" fmla="*/ 6 h 50"/>
                <a:gd name="T18" fmla="*/ 1 w 40"/>
                <a:gd name="T19" fmla="*/ 6 h 50"/>
                <a:gd name="T20" fmla="*/ 1 w 40"/>
                <a:gd name="T21" fmla="*/ 0 h 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 h="50">
                  <a:moveTo>
                    <a:pt x="1" y="0"/>
                  </a:moveTo>
                  <a:lnTo>
                    <a:pt x="40" y="0"/>
                  </a:lnTo>
                  <a:lnTo>
                    <a:pt x="40" y="7"/>
                  </a:lnTo>
                  <a:lnTo>
                    <a:pt x="10" y="42"/>
                  </a:lnTo>
                  <a:lnTo>
                    <a:pt x="40" y="42"/>
                  </a:lnTo>
                  <a:lnTo>
                    <a:pt x="40" y="50"/>
                  </a:lnTo>
                  <a:lnTo>
                    <a:pt x="0" y="50"/>
                  </a:lnTo>
                  <a:lnTo>
                    <a:pt x="0" y="42"/>
                  </a:lnTo>
                  <a:lnTo>
                    <a:pt x="31" y="6"/>
                  </a:lnTo>
                  <a:lnTo>
                    <a:pt x="1" y="6"/>
                  </a:lnTo>
                  <a:lnTo>
                    <a:pt x="1" y="0"/>
                  </a:lnTo>
                  <a:close/>
                </a:path>
              </a:pathLst>
            </a:custGeom>
            <a:solidFill>
              <a:srgbClr val="010101"/>
            </a:solidFill>
            <a:ln w="0">
              <a:solidFill>
                <a:srgbClr val="010101"/>
              </a:solidFill>
              <a:prstDash val="solid"/>
              <a:round/>
              <a:headEnd/>
              <a:tailEnd/>
            </a:ln>
          </p:spPr>
          <p:txBody>
            <a:bodyPr/>
            <a:lstStyle/>
            <a:p>
              <a:endParaRPr lang="ru-RU"/>
            </a:p>
          </p:txBody>
        </p:sp>
        <p:sp>
          <p:nvSpPr>
            <p:cNvPr id="80" name="Rectangle 76"/>
            <p:cNvSpPr>
              <a:spLocks noChangeArrowheads="1"/>
            </p:cNvSpPr>
            <p:nvPr/>
          </p:nvSpPr>
          <p:spPr bwMode="auto">
            <a:xfrm>
              <a:off x="2631" y="2571"/>
              <a:ext cx="9" cy="67"/>
            </a:xfrm>
            <a:prstGeom prst="rect">
              <a:avLst/>
            </a:prstGeom>
            <a:solidFill>
              <a:srgbClr val="010101"/>
            </a:solidFill>
            <a:ln w="0">
              <a:solidFill>
                <a:srgbClr val="010101"/>
              </a:solidFill>
              <a:miter lim="800000"/>
              <a:headEnd/>
              <a:tailEnd/>
            </a:ln>
          </p:spPr>
          <p:txBody>
            <a:bodyPr/>
            <a:lstStyle/>
            <a:p>
              <a:endParaRPr lang="ru-RU"/>
            </a:p>
          </p:txBody>
        </p:sp>
        <p:sp>
          <p:nvSpPr>
            <p:cNvPr id="81" name="Freeform 77"/>
            <p:cNvSpPr>
              <a:spLocks/>
            </p:cNvSpPr>
            <p:nvPr/>
          </p:nvSpPr>
          <p:spPr bwMode="auto">
            <a:xfrm>
              <a:off x="2657" y="2586"/>
              <a:ext cx="41" cy="52"/>
            </a:xfrm>
            <a:custGeom>
              <a:avLst/>
              <a:gdLst>
                <a:gd name="T0" fmla="*/ 41 w 41"/>
                <a:gd name="T1" fmla="*/ 22 h 52"/>
                <a:gd name="T2" fmla="*/ 41 w 41"/>
                <a:gd name="T3" fmla="*/ 52 h 52"/>
                <a:gd name="T4" fmla="*/ 32 w 41"/>
                <a:gd name="T5" fmla="*/ 52 h 52"/>
                <a:gd name="T6" fmla="*/ 32 w 41"/>
                <a:gd name="T7" fmla="*/ 22 h 52"/>
                <a:gd name="T8" fmla="*/ 32 w 41"/>
                <a:gd name="T9" fmla="*/ 18 h 52"/>
                <a:gd name="T10" fmla="*/ 31 w 41"/>
                <a:gd name="T11" fmla="*/ 14 h 52"/>
                <a:gd name="T12" fmla="*/ 30 w 41"/>
                <a:gd name="T13" fmla="*/ 12 h 52"/>
                <a:gd name="T14" fmla="*/ 29 w 41"/>
                <a:gd name="T15" fmla="*/ 9 h 52"/>
                <a:gd name="T16" fmla="*/ 25 w 41"/>
                <a:gd name="T17" fmla="*/ 8 h 52"/>
                <a:gd name="T18" fmla="*/ 23 w 41"/>
                <a:gd name="T19" fmla="*/ 8 h 52"/>
                <a:gd name="T20" fmla="*/ 18 w 41"/>
                <a:gd name="T21" fmla="*/ 8 h 52"/>
                <a:gd name="T22" fmla="*/ 15 w 41"/>
                <a:gd name="T23" fmla="*/ 9 h 52"/>
                <a:gd name="T24" fmla="*/ 11 w 41"/>
                <a:gd name="T25" fmla="*/ 12 h 52"/>
                <a:gd name="T26" fmla="*/ 10 w 41"/>
                <a:gd name="T27" fmla="*/ 15 h 52"/>
                <a:gd name="T28" fmla="*/ 9 w 41"/>
                <a:gd name="T29" fmla="*/ 19 h 52"/>
                <a:gd name="T30" fmla="*/ 8 w 41"/>
                <a:gd name="T31" fmla="*/ 23 h 52"/>
                <a:gd name="T32" fmla="*/ 8 w 41"/>
                <a:gd name="T33" fmla="*/ 52 h 52"/>
                <a:gd name="T34" fmla="*/ 0 w 41"/>
                <a:gd name="T35" fmla="*/ 52 h 52"/>
                <a:gd name="T36" fmla="*/ 0 w 41"/>
                <a:gd name="T37" fmla="*/ 2 h 52"/>
                <a:gd name="T38" fmla="*/ 8 w 41"/>
                <a:gd name="T39" fmla="*/ 2 h 52"/>
                <a:gd name="T40" fmla="*/ 8 w 41"/>
                <a:gd name="T41" fmla="*/ 9 h 52"/>
                <a:gd name="T42" fmla="*/ 11 w 41"/>
                <a:gd name="T43" fmla="*/ 5 h 52"/>
                <a:gd name="T44" fmla="*/ 15 w 41"/>
                <a:gd name="T45" fmla="*/ 3 h 52"/>
                <a:gd name="T46" fmla="*/ 19 w 41"/>
                <a:gd name="T47" fmla="*/ 2 h 52"/>
                <a:gd name="T48" fmla="*/ 24 w 41"/>
                <a:gd name="T49" fmla="*/ 0 h 52"/>
                <a:gd name="T50" fmla="*/ 29 w 41"/>
                <a:gd name="T51" fmla="*/ 2 h 52"/>
                <a:gd name="T52" fmla="*/ 34 w 41"/>
                <a:gd name="T53" fmla="*/ 3 h 52"/>
                <a:gd name="T54" fmla="*/ 36 w 41"/>
                <a:gd name="T55" fmla="*/ 5 h 52"/>
                <a:gd name="T56" fmla="*/ 39 w 41"/>
                <a:gd name="T57" fmla="*/ 10 h 52"/>
                <a:gd name="T58" fmla="*/ 41 w 41"/>
                <a:gd name="T59" fmla="*/ 15 h 52"/>
                <a:gd name="T60" fmla="*/ 41 w 41"/>
                <a:gd name="T61" fmla="*/ 22 h 5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1" h="52">
                  <a:moveTo>
                    <a:pt x="41" y="22"/>
                  </a:moveTo>
                  <a:lnTo>
                    <a:pt x="41" y="52"/>
                  </a:lnTo>
                  <a:lnTo>
                    <a:pt x="32" y="52"/>
                  </a:lnTo>
                  <a:lnTo>
                    <a:pt x="32" y="22"/>
                  </a:lnTo>
                  <a:lnTo>
                    <a:pt x="32" y="18"/>
                  </a:lnTo>
                  <a:lnTo>
                    <a:pt x="31" y="14"/>
                  </a:lnTo>
                  <a:lnTo>
                    <a:pt x="30" y="12"/>
                  </a:lnTo>
                  <a:lnTo>
                    <a:pt x="29" y="9"/>
                  </a:lnTo>
                  <a:lnTo>
                    <a:pt x="25" y="8"/>
                  </a:lnTo>
                  <a:lnTo>
                    <a:pt x="23" y="8"/>
                  </a:lnTo>
                  <a:lnTo>
                    <a:pt x="18" y="8"/>
                  </a:lnTo>
                  <a:lnTo>
                    <a:pt x="15" y="9"/>
                  </a:lnTo>
                  <a:lnTo>
                    <a:pt x="11" y="12"/>
                  </a:lnTo>
                  <a:lnTo>
                    <a:pt x="10" y="15"/>
                  </a:lnTo>
                  <a:lnTo>
                    <a:pt x="9" y="19"/>
                  </a:lnTo>
                  <a:lnTo>
                    <a:pt x="8" y="23"/>
                  </a:lnTo>
                  <a:lnTo>
                    <a:pt x="8" y="52"/>
                  </a:lnTo>
                  <a:lnTo>
                    <a:pt x="0" y="52"/>
                  </a:lnTo>
                  <a:lnTo>
                    <a:pt x="0" y="2"/>
                  </a:lnTo>
                  <a:lnTo>
                    <a:pt x="8" y="2"/>
                  </a:lnTo>
                  <a:lnTo>
                    <a:pt x="8" y="9"/>
                  </a:lnTo>
                  <a:lnTo>
                    <a:pt x="11" y="5"/>
                  </a:lnTo>
                  <a:lnTo>
                    <a:pt x="15" y="3"/>
                  </a:lnTo>
                  <a:lnTo>
                    <a:pt x="19" y="2"/>
                  </a:lnTo>
                  <a:lnTo>
                    <a:pt x="24" y="0"/>
                  </a:lnTo>
                  <a:lnTo>
                    <a:pt x="29" y="2"/>
                  </a:lnTo>
                  <a:lnTo>
                    <a:pt x="34" y="3"/>
                  </a:lnTo>
                  <a:lnTo>
                    <a:pt x="36" y="5"/>
                  </a:lnTo>
                  <a:lnTo>
                    <a:pt x="39" y="10"/>
                  </a:lnTo>
                  <a:lnTo>
                    <a:pt x="41" y="15"/>
                  </a:lnTo>
                  <a:lnTo>
                    <a:pt x="41" y="22"/>
                  </a:lnTo>
                  <a:close/>
                </a:path>
              </a:pathLst>
            </a:custGeom>
            <a:solidFill>
              <a:srgbClr val="010101"/>
            </a:solidFill>
            <a:ln w="0">
              <a:solidFill>
                <a:srgbClr val="010101"/>
              </a:solidFill>
              <a:prstDash val="solid"/>
              <a:round/>
              <a:headEnd/>
              <a:tailEnd/>
            </a:ln>
          </p:spPr>
          <p:txBody>
            <a:bodyPr/>
            <a:lstStyle/>
            <a:p>
              <a:endParaRPr lang="ru-RU"/>
            </a:p>
          </p:txBody>
        </p:sp>
        <p:sp>
          <p:nvSpPr>
            <p:cNvPr id="82" name="Freeform 78"/>
            <p:cNvSpPr>
              <a:spLocks/>
            </p:cNvSpPr>
            <p:nvPr/>
          </p:nvSpPr>
          <p:spPr bwMode="auto">
            <a:xfrm>
              <a:off x="2708" y="2569"/>
              <a:ext cx="31" cy="69"/>
            </a:xfrm>
            <a:custGeom>
              <a:avLst/>
              <a:gdLst>
                <a:gd name="T0" fmla="*/ 31 w 31"/>
                <a:gd name="T1" fmla="*/ 0 h 69"/>
                <a:gd name="T2" fmla="*/ 31 w 31"/>
                <a:gd name="T3" fmla="*/ 6 h 69"/>
                <a:gd name="T4" fmla="*/ 23 w 31"/>
                <a:gd name="T5" fmla="*/ 6 h 69"/>
                <a:gd name="T6" fmla="*/ 19 w 31"/>
                <a:gd name="T7" fmla="*/ 6 h 69"/>
                <a:gd name="T8" fmla="*/ 18 w 31"/>
                <a:gd name="T9" fmla="*/ 9 h 69"/>
                <a:gd name="T10" fmla="*/ 16 w 31"/>
                <a:gd name="T11" fmla="*/ 10 h 69"/>
                <a:gd name="T12" fmla="*/ 15 w 31"/>
                <a:gd name="T13" fmla="*/ 11 h 69"/>
                <a:gd name="T14" fmla="*/ 15 w 31"/>
                <a:gd name="T15" fmla="*/ 15 h 69"/>
                <a:gd name="T16" fmla="*/ 15 w 31"/>
                <a:gd name="T17" fmla="*/ 19 h 69"/>
                <a:gd name="T18" fmla="*/ 29 w 31"/>
                <a:gd name="T19" fmla="*/ 19 h 69"/>
                <a:gd name="T20" fmla="*/ 29 w 31"/>
                <a:gd name="T21" fmla="*/ 25 h 69"/>
                <a:gd name="T22" fmla="*/ 15 w 31"/>
                <a:gd name="T23" fmla="*/ 25 h 69"/>
                <a:gd name="T24" fmla="*/ 15 w 31"/>
                <a:gd name="T25" fmla="*/ 69 h 69"/>
                <a:gd name="T26" fmla="*/ 8 w 31"/>
                <a:gd name="T27" fmla="*/ 69 h 69"/>
                <a:gd name="T28" fmla="*/ 8 w 31"/>
                <a:gd name="T29" fmla="*/ 25 h 69"/>
                <a:gd name="T30" fmla="*/ 0 w 31"/>
                <a:gd name="T31" fmla="*/ 25 h 69"/>
                <a:gd name="T32" fmla="*/ 0 w 31"/>
                <a:gd name="T33" fmla="*/ 19 h 69"/>
                <a:gd name="T34" fmla="*/ 8 w 31"/>
                <a:gd name="T35" fmla="*/ 19 h 69"/>
                <a:gd name="T36" fmla="*/ 8 w 31"/>
                <a:gd name="T37" fmla="*/ 15 h 69"/>
                <a:gd name="T38" fmla="*/ 8 w 31"/>
                <a:gd name="T39" fmla="*/ 10 h 69"/>
                <a:gd name="T40" fmla="*/ 9 w 31"/>
                <a:gd name="T41" fmla="*/ 6 h 69"/>
                <a:gd name="T42" fmla="*/ 11 w 31"/>
                <a:gd name="T43" fmla="*/ 4 h 69"/>
                <a:gd name="T44" fmla="*/ 14 w 31"/>
                <a:gd name="T45" fmla="*/ 1 h 69"/>
                <a:gd name="T46" fmla="*/ 19 w 31"/>
                <a:gd name="T47" fmla="*/ 0 h 69"/>
                <a:gd name="T48" fmla="*/ 24 w 31"/>
                <a:gd name="T49" fmla="*/ 0 h 69"/>
                <a:gd name="T50" fmla="*/ 31 w 31"/>
                <a:gd name="T51" fmla="*/ 0 h 6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1" h="69">
                  <a:moveTo>
                    <a:pt x="31" y="0"/>
                  </a:moveTo>
                  <a:lnTo>
                    <a:pt x="31" y="6"/>
                  </a:lnTo>
                  <a:lnTo>
                    <a:pt x="23" y="6"/>
                  </a:lnTo>
                  <a:lnTo>
                    <a:pt x="19" y="6"/>
                  </a:lnTo>
                  <a:lnTo>
                    <a:pt x="18" y="9"/>
                  </a:lnTo>
                  <a:lnTo>
                    <a:pt x="16" y="10"/>
                  </a:lnTo>
                  <a:lnTo>
                    <a:pt x="15" y="11"/>
                  </a:lnTo>
                  <a:lnTo>
                    <a:pt x="15" y="15"/>
                  </a:lnTo>
                  <a:lnTo>
                    <a:pt x="15" y="19"/>
                  </a:lnTo>
                  <a:lnTo>
                    <a:pt x="29" y="19"/>
                  </a:lnTo>
                  <a:lnTo>
                    <a:pt x="29" y="25"/>
                  </a:lnTo>
                  <a:lnTo>
                    <a:pt x="15" y="25"/>
                  </a:lnTo>
                  <a:lnTo>
                    <a:pt x="15" y="69"/>
                  </a:lnTo>
                  <a:lnTo>
                    <a:pt x="8" y="69"/>
                  </a:lnTo>
                  <a:lnTo>
                    <a:pt x="8" y="25"/>
                  </a:lnTo>
                  <a:lnTo>
                    <a:pt x="0" y="25"/>
                  </a:lnTo>
                  <a:lnTo>
                    <a:pt x="0" y="19"/>
                  </a:lnTo>
                  <a:lnTo>
                    <a:pt x="8" y="19"/>
                  </a:lnTo>
                  <a:lnTo>
                    <a:pt x="8" y="15"/>
                  </a:lnTo>
                  <a:lnTo>
                    <a:pt x="8" y="10"/>
                  </a:lnTo>
                  <a:lnTo>
                    <a:pt x="9" y="6"/>
                  </a:lnTo>
                  <a:lnTo>
                    <a:pt x="11" y="4"/>
                  </a:lnTo>
                  <a:lnTo>
                    <a:pt x="14" y="1"/>
                  </a:lnTo>
                  <a:lnTo>
                    <a:pt x="19" y="0"/>
                  </a:lnTo>
                  <a:lnTo>
                    <a:pt x="24" y="0"/>
                  </a:lnTo>
                  <a:lnTo>
                    <a:pt x="31" y="0"/>
                  </a:lnTo>
                  <a:close/>
                </a:path>
              </a:pathLst>
            </a:custGeom>
            <a:solidFill>
              <a:srgbClr val="010101"/>
            </a:solidFill>
            <a:ln w="0">
              <a:solidFill>
                <a:srgbClr val="010101"/>
              </a:solidFill>
              <a:prstDash val="solid"/>
              <a:round/>
              <a:headEnd/>
              <a:tailEnd/>
            </a:ln>
          </p:spPr>
          <p:txBody>
            <a:bodyPr/>
            <a:lstStyle/>
            <a:p>
              <a:endParaRPr lang="ru-RU"/>
            </a:p>
          </p:txBody>
        </p:sp>
        <p:sp>
          <p:nvSpPr>
            <p:cNvPr id="83" name="Rectangle 79"/>
            <p:cNvSpPr>
              <a:spLocks noChangeArrowheads="1"/>
            </p:cNvSpPr>
            <p:nvPr/>
          </p:nvSpPr>
          <p:spPr bwMode="auto">
            <a:xfrm>
              <a:off x="2746" y="2569"/>
              <a:ext cx="8" cy="69"/>
            </a:xfrm>
            <a:prstGeom prst="rect">
              <a:avLst/>
            </a:prstGeom>
            <a:solidFill>
              <a:srgbClr val="010101"/>
            </a:solidFill>
            <a:ln w="0">
              <a:solidFill>
                <a:srgbClr val="010101"/>
              </a:solidFill>
              <a:miter lim="800000"/>
              <a:headEnd/>
              <a:tailEnd/>
            </a:ln>
          </p:spPr>
          <p:txBody>
            <a:bodyPr/>
            <a:lstStyle/>
            <a:p>
              <a:endParaRPr lang="ru-RU"/>
            </a:p>
          </p:txBody>
        </p:sp>
        <p:sp>
          <p:nvSpPr>
            <p:cNvPr id="84" name="Freeform 80"/>
            <p:cNvSpPr>
              <a:spLocks noEditPoints="1"/>
            </p:cNvSpPr>
            <p:nvPr/>
          </p:nvSpPr>
          <p:spPr bwMode="auto">
            <a:xfrm>
              <a:off x="2767" y="2586"/>
              <a:ext cx="46" cy="53"/>
            </a:xfrm>
            <a:custGeom>
              <a:avLst/>
              <a:gdLst>
                <a:gd name="T0" fmla="*/ 46 w 46"/>
                <a:gd name="T1" fmla="*/ 24 h 53"/>
                <a:gd name="T2" fmla="*/ 46 w 46"/>
                <a:gd name="T3" fmla="*/ 28 h 53"/>
                <a:gd name="T4" fmla="*/ 9 w 46"/>
                <a:gd name="T5" fmla="*/ 28 h 53"/>
                <a:gd name="T6" fmla="*/ 10 w 46"/>
                <a:gd name="T7" fmla="*/ 33 h 53"/>
                <a:gd name="T8" fmla="*/ 11 w 46"/>
                <a:gd name="T9" fmla="*/ 38 h 53"/>
                <a:gd name="T10" fmla="*/ 13 w 46"/>
                <a:gd name="T11" fmla="*/ 42 h 53"/>
                <a:gd name="T12" fmla="*/ 17 w 46"/>
                <a:gd name="T13" fmla="*/ 44 h 53"/>
                <a:gd name="T14" fmla="*/ 21 w 46"/>
                <a:gd name="T15" fmla="*/ 45 h 53"/>
                <a:gd name="T16" fmla="*/ 26 w 46"/>
                <a:gd name="T17" fmla="*/ 45 h 53"/>
                <a:gd name="T18" fmla="*/ 31 w 46"/>
                <a:gd name="T19" fmla="*/ 45 h 53"/>
                <a:gd name="T20" fmla="*/ 35 w 46"/>
                <a:gd name="T21" fmla="*/ 44 h 53"/>
                <a:gd name="T22" fmla="*/ 40 w 46"/>
                <a:gd name="T23" fmla="*/ 43 h 53"/>
                <a:gd name="T24" fmla="*/ 43 w 46"/>
                <a:gd name="T25" fmla="*/ 40 h 53"/>
                <a:gd name="T26" fmla="*/ 43 w 46"/>
                <a:gd name="T27" fmla="*/ 48 h 53"/>
                <a:gd name="T28" fmla="*/ 40 w 46"/>
                <a:gd name="T29" fmla="*/ 50 h 53"/>
                <a:gd name="T30" fmla="*/ 35 w 46"/>
                <a:gd name="T31" fmla="*/ 52 h 53"/>
                <a:gd name="T32" fmla="*/ 31 w 46"/>
                <a:gd name="T33" fmla="*/ 52 h 53"/>
                <a:gd name="T34" fmla="*/ 26 w 46"/>
                <a:gd name="T35" fmla="*/ 53 h 53"/>
                <a:gd name="T36" fmla="*/ 20 w 46"/>
                <a:gd name="T37" fmla="*/ 52 h 53"/>
                <a:gd name="T38" fmla="*/ 15 w 46"/>
                <a:gd name="T39" fmla="*/ 50 h 53"/>
                <a:gd name="T40" fmla="*/ 11 w 46"/>
                <a:gd name="T41" fmla="*/ 48 h 53"/>
                <a:gd name="T42" fmla="*/ 7 w 46"/>
                <a:gd name="T43" fmla="*/ 45 h 53"/>
                <a:gd name="T44" fmla="*/ 5 w 46"/>
                <a:gd name="T45" fmla="*/ 42 h 53"/>
                <a:gd name="T46" fmla="*/ 2 w 46"/>
                <a:gd name="T47" fmla="*/ 38 h 53"/>
                <a:gd name="T48" fmla="*/ 1 w 46"/>
                <a:gd name="T49" fmla="*/ 33 h 53"/>
                <a:gd name="T50" fmla="*/ 0 w 46"/>
                <a:gd name="T51" fmla="*/ 27 h 53"/>
                <a:gd name="T52" fmla="*/ 1 w 46"/>
                <a:gd name="T53" fmla="*/ 22 h 53"/>
                <a:gd name="T54" fmla="*/ 2 w 46"/>
                <a:gd name="T55" fmla="*/ 17 h 53"/>
                <a:gd name="T56" fmla="*/ 4 w 46"/>
                <a:gd name="T57" fmla="*/ 12 h 53"/>
                <a:gd name="T58" fmla="*/ 7 w 46"/>
                <a:gd name="T59" fmla="*/ 8 h 53"/>
                <a:gd name="T60" fmla="*/ 11 w 46"/>
                <a:gd name="T61" fmla="*/ 4 h 53"/>
                <a:gd name="T62" fmla="*/ 15 w 46"/>
                <a:gd name="T63" fmla="*/ 3 h 53"/>
                <a:gd name="T64" fmla="*/ 20 w 46"/>
                <a:gd name="T65" fmla="*/ 2 h 53"/>
                <a:gd name="T66" fmla="*/ 25 w 46"/>
                <a:gd name="T67" fmla="*/ 0 h 53"/>
                <a:gd name="T68" fmla="*/ 31 w 46"/>
                <a:gd name="T69" fmla="*/ 2 h 53"/>
                <a:gd name="T70" fmla="*/ 36 w 46"/>
                <a:gd name="T71" fmla="*/ 3 h 53"/>
                <a:gd name="T72" fmla="*/ 40 w 46"/>
                <a:gd name="T73" fmla="*/ 7 h 53"/>
                <a:gd name="T74" fmla="*/ 43 w 46"/>
                <a:gd name="T75" fmla="*/ 12 h 53"/>
                <a:gd name="T76" fmla="*/ 45 w 46"/>
                <a:gd name="T77" fmla="*/ 18 h 53"/>
                <a:gd name="T78" fmla="*/ 46 w 46"/>
                <a:gd name="T79" fmla="*/ 24 h 53"/>
                <a:gd name="T80" fmla="*/ 37 w 46"/>
                <a:gd name="T81" fmla="*/ 22 h 53"/>
                <a:gd name="T82" fmla="*/ 37 w 46"/>
                <a:gd name="T83" fmla="*/ 18 h 53"/>
                <a:gd name="T84" fmla="*/ 36 w 46"/>
                <a:gd name="T85" fmla="*/ 14 h 53"/>
                <a:gd name="T86" fmla="*/ 35 w 46"/>
                <a:gd name="T87" fmla="*/ 12 h 53"/>
                <a:gd name="T88" fmla="*/ 31 w 46"/>
                <a:gd name="T89" fmla="*/ 9 h 53"/>
                <a:gd name="T90" fmla="*/ 28 w 46"/>
                <a:gd name="T91" fmla="*/ 8 h 53"/>
                <a:gd name="T92" fmla="*/ 25 w 46"/>
                <a:gd name="T93" fmla="*/ 8 h 53"/>
                <a:gd name="T94" fmla="*/ 20 w 46"/>
                <a:gd name="T95" fmla="*/ 8 h 53"/>
                <a:gd name="T96" fmla="*/ 17 w 46"/>
                <a:gd name="T97" fmla="*/ 9 h 53"/>
                <a:gd name="T98" fmla="*/ 13 w 46"/>
                <a:gd name="T99" fmla="*/ 12 h 53"/>
                <a:gd name="T100" fmla="*/ 11 w 46"/>
                <a:gd name="T101" fmla="*/ 14 h 53"/>
                <a:gd name="T102" fmla="*/ 10 w 46"/>
                <a:gd name="T103" fmla="*/ 18 h 53"/>
                <a:gd name="T104" fmla="*/ 9 w 46"/>
                <a:gd name="T105" fmla="*/ 22 h 53"/>
                <a:gd name="T106" fmla="*/ 37 w 46"/>
                <a:gd name="T107" fmla="*/ 22 h 5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6" h="53">
                  <a:moveTo>
                    <a:pt x="46" y="24"/>
                  </a:moveTo>
                  <a:lnTo>
                    <a:pt x="46" y="28"/>
                  </a:lnTo>
                  <a:lnTo>
                    <a:pt x="9" y="28"/>
                  </a:lnTo>
                  <a:lnTo>
                    <a:pt x="10" y="33"/>
                  </a:lnTo>
                  <a:lnTo>
                    <a:pt x="11" y="38"/>
                  </a:lnTo>
                  <a:lnTo>
                    <a:pt x="13" y="42"/>
                  </a:lnTo>
                  <a:lnTo>
                    <a:pt x="17" y="44"/>
                  </a:lnTo>
                  <a:lnTo>
                    <a:pt x="21" y="45"/>
                  </a:lnTo>
                  <a:lnTo>
                    <a:pt x="26" y="45"/>
                  </a:lnTo>
                  <a:lnTo>
                    <a:pt x="31" y="45"/>
                  </a:lnTo>
                  <a:lnTo>
                    <a:pt x="35" y="44"/>
                  </a:lnTo>
                  <a:lnTo>
                    <a:pt x="40" y="43"/>
                  </a:lnTo>
                  <a:lnTo>
                    <a:pt x="43" y="40"/>
                  </a:lnTo>
                  <a:lnTo>
                    <a:pt x="43" y="48"/>
                  </a:lnTo>
                  <a:lnTo>
                    <a:pt x="40" y="50"/>
                  </a:lnTo>
                  <a:lnTo>
                    <a:pt x="35" y="52"/>
                  </a:lnTo>
                  <a:lnTo>
                    <a:pt x="31" y="52"/>
                  </a:lnTo>
                  <a:lnTo>
                    <a:pt x="26" y="53"/>
                  </a:lnTo>
                  <a:lnTo>
                    <a:pt x="20" y="52"/>
                  </a:lnTo>
                  <a:lnTo>
                    <a:pt x="15" y="50"/>
                  </a:lnTo>
                  <a:lnTo>
                    <a:pt x="11" y="48"/>
                  </a:lnTo>
                  <a:lnTo>
                    <a:pt x="7" y="45"/>
                  </a:lnTo>
                  <a:lnTo>
                    <a:pt x="5" y="42"/>
                  </a:lnTo>
                  <a:lnTo>
                    <a:pt x="2" y="38"/>
                  </a:lnTo>
                  <a:lnTo>
                    <a:pt x="1" y="33"/>
                  </a:lnTo>
                  <a:lnTo>
                    <a:pt x="0" y="27"/>
                  </a:lnTo>
                  <a:lnTo>
                    <a:pt x="1" y="22"/>
                  </a:lnTo>
                  <a:lnTo>
                    <a:pt x="2" y="17"/>
                  </a:lnTo>
                  <a:lnTo>
                    <a:pt x="4" y="12"/>
                  </a:lnTo>
                  <a:lnTo>
                    <a:pt x="7" y="8"/>
                  </a:lnTo>
                  <a:lnTo>
                    <a:pt x="11" y="4"/>
                  </a:lnTo>
                  <a:lnTo>
                    <a:pt x="15" y="3"/>
                  </a:lnTo>
                  <a:lnTo>
                    <a:pt x="20" y="2"/>
                  </a:lnTo>
                  <a:lnTo>
                    <a:pt x="25" y="0"/>
                  </a:lnTo>
                  <a:lnTo>
                    <a:pt x="31" y="2"/>
                  </a:lnTo>
                  <a:lnTo>
                    <a:pt x="36" y="3"/>
                  </a:lnTo>
                  <a:lnTo>
                    <a:pt x="40" y="7"/>
                  </a:lnTo>
                  <a:lnTo>
                    <a:pt x="43" y="12"/>
                  </a:lnTo>
                  <a:lnTo>
                    <a:pt x="45" y="18"/>
                  </a:lnTo>
                  <a:lnTo>
                    <a:pt x="46" y="24"/>
                  </a:lnTo>
                  <a:close/>
                  <a:moveTo>
                    <a:pt x="37" y="22"/>
                  </a:moveTo>
                  <a:lnTo>
                    <a:pt x="37" y="18"/>
                  </a:lnTo>
                  <a:lnTo>
                    <a:pt x="36" y="14"/>
                  </a:lnTo>
                  <a:lnTo>
                    <a:pt x="35" y="12"/>
                  </a:lnTo>
                  <a:lnTo>
                    <a:pt x="31" y="9"/>
                  </a:lnTo>
                  <a:lnTo>
                    <a:pt x="28" y="8"/>
                  </a:lnTo>
                  <a:lnTo>
                    <a:pt x="25" y="8"/>
                  </a:lnTo>
                  <a:lnTo>
                    <a:pt x="20" y="8"/>
                  </a:lnTo>
                  <a:lnTo>
                    <a:pt x="17" y="9"/>
                  </a:lnTo>
                  <a:lnTo>
                    <a:pt x="13" y="12"/>
                  </a:lnTo>
                  <a:lnTo>
                    <a:pt x="11" y="14"/>
                  </a:lnTo>
                  <a:lnTo>
                    <a:pt x="10" y="18"/>
                  </a:lnTo>
                  <a:lnTo>
                    <a:pt x="9" y="22"/>
                  </a:lnTo>
                  <a:lnTo>
                    <a:pt x="37" y="22"/>
                  </a:lnTo>
                  <a:close/>
                </a:path>
              </a:pathLst>
            </a:custGeom>
            <a:solidFill>
              <a:srgbClr val="010101"/>
            </a:solidFill>
            <a:ln w="0">
              <a:solidFill>
                <a:srgbClr val="010101"/>
              </a:solidFill>
              <a:prstDash val="solid"/>
              <a:round/>
              <a:headEnd/>
              <a:tailEnd/>
            </a:ln>
          </p:spPr>
          <p:txBody>
            <a:bodyPr/>
            <a:lstStyle/>
            <a:p>
              <a:endParaRPr lang="ru-RU"/>
            </a:p>
          </p:txBody>
        </p:sp>
        <p:sp>
          <p:nvSpPr>
            <p:cNvPr id="85" name="Freeform 81"/>
            <p:cNvSpPr>
              <a:spLocks/>
            </p:cNvSpPr>
            <p:nvPr/>
          </p:nvSpPr>
          <p:spPr bwMode="auto">
            <a:xfrm>
              <a:off x="2823" y="2586"/>
              <a:ext cx="39" cy="53"/>
            </a:xfrm>
            <a:custGeom>
              <a:avLst/>
              <a:gdLst>
                <a:gd name="T0" fmla="*/ 39 w 39"/>
                <a:gd name="T1" fmla="*/ 4 h 53"/>
                <a:gd name="T2" fmla="*/ 39 w 39"/>
                <a:gd name="T3" fmla="*/ 12 h 53"/>
                <a:gd name="T4" fmla="*/ 35 w 39"/>
                <a:gd name="T5" fmla="*/ 9 h 53"/>
                <a:gd name="T6" fmla="*/ 31 w 39"/>
                <a:gd name="T7" fmla="*/ 8 h 53"/>
                <a:gd name="T8" fmla="*/ 29 w 39"/>
                <a:gd name="T9" fmla="*/ 8 h 53"/>
                <a:gd name="T10" fmla="*/ 25 w 39"/>
                <a:gd name="T11" fmla="*/ 8 h 53"/>
                <a:gd name="T12" fmla="*/ 20 w 39"/>
                <a:gd name="T13" fmla="*/ 8 h 53"/>
                <a:gd name="T14" fmla="*/ 16 w 39"/>
                <a:gd name="T15" fmla="*/ 9 h 53"/>
                <a:gd name="T16" fmla="*/ 12 w 39"/>
                <a:gd name="T17" fmla="*/ 13 h 53"/>
                <a:gd name="T18" fmla="*/ 10 w 39"/>
                <a:gd name="T19" fmla="*/ 17 h 53"/>
                <a:gd name="T20" fmla="*/ 9 w 39"/>
                <a:gd name="T21" fmla="*/ 20 h 53"/>
                <a:gd name="T22" fmla="*/ 7 w 39"/>
                <a:gd name="T23" fmla="*/ 27 h 53"/>
                <a:gd name="T24" fmla="*/ 9 w 39"/>
                <a:gd name="T25" fmla="*/ 32 h 53"/>
                <a:gd name="T26" fmla="*/ 10 w 39"/>
                <a:gd name="T27" fmla="*/ 37 h 53"/>
                <a:gd name="T28" fmla="*/ 12 w 39"/>
                <a:gd name="T29" fmla="*/ 40 h 53"/>
                <a:gd name="T30" fmla="*/ 16 w 39"/>
                <a:gd name="T31" fmla="*/ 43 h 53"/>
                <a:gd name="T32" fmla="*/ 20 w 39"/>
                <a:gd name="T33" fmla="*/ 45 h 53"/>
                <a:gd name="T34" fmla="*/ 25 w 39"/>
                <a:gd name="T35" fmla="*/ 45 h 53"/>
                <a:gd name="T36" fmla="*/ 29 w 39"/>
                <a:gd name="T37" fmla="*/ 45 h 53"/>
                <a:gd name="T38" fmla="*/ 31 w 39"/>
                <a:gd name="T39" fmla="*/ 44 h 53"/>
                <a:gd name="T40" fmla="*/ 35 w 39"/>
                <a:gd name="T41" fmla="*/ 43 h 53"/>
                <a:gd name="T42" fmla="*/ 39 w 39"/>
                <a:gd name="T43" fmla="*/ 42 h 53"/>
                <a:gd name="T44" fmla="*/ 39 w 39"/>
                <a:gd name="T45" fmla="*/ 49 h 53"/>
                <a:gd name="T46" fmla="*/ 35 w 39"/>
                <a:gd name="T47" fmla="*/ 50 h 53"/>
                <a:gd name="T48" fmla="*/ 31 w 39"/>
                <a:gd name="T49" fmla="*/ 52 h 53"/>
                <a:gd name="T50" fmla="*/ 27 w 39"/>
                <a:gd name="T51" fmla="*/ 52 h 53"/>
                <a:gd name="T52" fmla="*/ 24 w 39"/>
                <a:gd name="T53" fmla="*/ 53 h 53"/>
                <a:gd name="T54" fmla="*/ 19 w 39"/>
                <a:gd name="T55" fmla="*/ 52 h 53"/>
                <a:gd name="T56" fmla="*/ 14 w 39"/>
                <a:gd name="T57" fmla="*/ 50 h 53"/>
                <a:gd name="T58" fmla="*/ 10 w 39"/>
                <a:gd name="T59" fmla="*/ 48 h 53"/>
                <a:gd name="T60" fmla="*/ 6 w 39"/>
                <a:gd name="T61" fmla="*/ 45 h 53"/>
                <a:gd name="T62" fmla="*/ 4 w 39"/>
                <a:gd name="T63" fmla="*/ 42 h 53"/>
                <a:gd name="T64" fmla="*/ 1 w 39"/>
                <a:gd name="T65" fmla="*/ 37 h 53"/>
                <a:gd name="T66" fmla="*/ 0 w 39"/>
                <a:gd name="T67" fmla="*/ 32 h 53"/>
                <a:gd name="T68" fmla="*/ 0 w 39"/>
                <a:gd name="T69" fmla="*/ 27 h 53"/>
                <a:gd name="T70" fmla="*/ 0 w 39"/>
                <a:gd name="T71" fmla="*/ 20 h 53"/>
                <a:gd name="T72" fmla="*/ 1 w 39"/>
                <a:gd name="T73" fmla="*/ 15 h 53"/>
                <a:gd name="T74" fmla="*/ 4 w 39"/>
                <a:gd name="T75" fmla="*/ 12 h 53"/>
                <a:gd name="T76" fmla="*/ 6 w 39"/>
                <a:gd name="T77" fmla="*/ 8 h 53"/>
                <a:gd name="T78" fmla="*/ 10 w 39"/>
                <a:gd name="T79" fmla="*/ 4 h 53"/>
                <a:gd name="T80" fmla="*/ 14 w 39"/>
                <a:gd name="T81" fmla="*/ 3 h 53"/>
                <a:gd name="T82" fmla="*/ 19 w 39"/>
                <a:gd name="T83" fmla="*/ 0 h 53"/>
                <a:gd name="T84" fmla="*/ 24 w 39"/>
                <a:gd name="T85" fmla="*/ 0 h 53"/>
                <a:gd name="T86" fmla="*/ 27 w 39"/>
                <a:gd name="T87" fmla="*/ 0 h 53"/>
                <a:gd name="T88" fmla="*/ 31 w 39"/>
                <a:gd name="T89" fmla="*/ 2 h 53"/>
                <a:gd name="T90" fmla="*/ 35 w 39"/>
                <a:gd name="T91" fmla="*/ 3 h 53"/>
                <a:gd name="T92" fmla="*/ 39 w 39"/>
                <a:gd name="T93" fmla="*/ 4 h 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9" h="53">
                  <a:moveTo>
                    <a:pt x="39" y="4"/>
                  </a:moveTo>
                  <a:lnTo>
                    <a:pt x="39" y="12"/>
                  </a:lnTo>
                  <a:lnTo>
                    <a:pt x="35" y="9"/>
                  </a:lnTo>
                  <a:lnTo>
                    <a:pt x="31" y="8"/>
                  </a:lnTo>
                  <a:lnTo>
                    <a:pt x="29" y="8"/>
                  </a:lnTo>
                  <a:lnTo>
                    <a:pt x="25" y="8"/>
                  </a:lnTo>
                  <a:lnTo>
                    <a:pt x="20" y="8"/>
                  </a:lnTo>
                  <a:lnTo>
                    <a:pt x="16" y="9"/>
                  </a:lnTo>
                  <a:lnTo>
                    <a:pt x="12" y="13"/>
                  </a:lnTo>
                  <a:lnTo>
                    <a:pt x="10" y="17"/>
                  </a:lnTo>
                  <a:lnTo>
                    <a:pt x="9" y="20"/>
                  </a:lnTo>
                  <a:lnTo>
                    <a:pt x="7" y="27"/>
                  </a:lnTo>
                  <a:lnTo>
                    <a:pt x="9" y="32"/>
                  </a:lnTo>
                  <a:lnTo>
                    <a:pt x="10" y="37"/>
                  </a:lnTo>
                  <a:lnTo>
                    <a:pt x="12" y="40"/>
                  </a:lnTo>
                  <a:lnTo>
                    <a:pt x="16" y="43"/>
                  </a:lnTo>
                  <a:lnTo>
                    <a:pt x="20" y="45"/>
                  </a:lnTo>
                  <a:lnTo>
                    <a:pt x="25" y="45"/>
                  </a:lnTo>
                  <a:lnTo>
                    <a:pt x="29" y="45"/>
                  </a:lnTo>
                  <a:lnTo>
                    <a:pt x="31" y="44"/>
                  </a:lnTo>
                  <a:lnTo>
                    <a:pt x="35" y="43"/>
                  </a:lnTo>
                  <a:lnTo>
                    <a:pt x="39" y="42"/>
                  </a:lnTo>
                  <a:lnTo>
                    <a:pt x="39" y="49"/>
                  </a:lnTo>
                  <a:lnTo>
                    <a:pt x="35" y="50"/>
                  </a:lnTo>
                  <a:lnTo>
                    <a:pt x="31" y="52"/>
                  </a:lnTo>
                  <a:lnTo>
                    <a:pt x="27" y="52"/>
                  </a:lnTo>
                  <a:lnTo>
                    <a:pt x="24" y="53"/>
                  </a:lnTo>
                  <a:lnTo>
                    <a:pt x="19" y="52"/>
                  </a:lnTo>
                  <a:lnTo>
                    <a:pt x="14" y="50"/>
                  </a:lnTo>
                  <a:lnTo>
                    <a:pt x="10" y="48"/>
                  </a:lnTo>
                  <a:lnTo>
                    <a:pt x="6" y="45"/>
                  </a:lnTo>
                  <a:lnTo>
                    <a:pt x="4" y="42"/>
                  </a:lnTo>
                  <a:lnTo>
                    <a:pt x="1" y="37"/>
                  </a:lnTo>
                  <a:lnTo>
                    <a:pt x="0" y="32"/>
                  </a:lnTo>
                  <a:lnTo>
                    <a:pt x="0" y="27"/>
                  </a:lnTo>
                  <a:lnTo>
                    <a:pt x="0" y="20"/>
                  </a:lnTo>
                  <a:lnTo>
                    <a:pt x="1" y="15"/>
                  </a:lnTo>
                  <a:lnTo>
                    <a:pt x="4" y="12"/>
                  </a:lnTo>
                  <a:lnTo>
                    <a:pt x="6" y="8"/>
                  </a:lnTo>
                  <a:lnTo>
                    <a:pt x="10" y="4"/>
                  </a:lnTo>
                  <a:lnTo>
                    <a:pt x="14" y="3"/>
                  </a:lnTo>
                  <a:lnTo>
                    <a:pt x="19" y="0"/>
                  </a:lnTo>
                  <a:lnTo>
                    <a:pt x="24" y="0"/>
                  </a:lnTo>
                  <a:lnTo>
                    <a:pt x="27" y="0"/>
                  </a:lnTo>
                  <a:lnTo>
                    <a:pt x="31" y="2"/>
                  </a:lnTo>
                  <a:lnTo>
                    <a:pt x="35" y="3"/>
                  </a:lnTo>
                  <a:lnTo>
                    <a:pt x="39" y="4"/>
                  </a:lnTo>
                  <a:close/>
                </a:path>
              </a:pathLst>
            </a:custGeom>
            <a:solidFill>
              <a:srgbClr val="010101"/>
            </a:solidFill>
            <a:ln w="0">
              <a:solidFill>
                <a:srgbClr val="010101"/>
              </a:solidFill>
              <a:prstDash val="solid"/>
              <a:round/>
              <a:headEnd/>
              <a:tailEnd/>
            </a:ln>
          </p:spPr>
          <p:txBody>
            <a:bodyPr/>
            <a:lstStyle/>
            <a:p>
              <a:endParaRPr lang="ru-RU"/>
            </a:p>
          </p:txBody>
        </p:sp>
        <p:sp>
          <p:nvSpPr>
            <p:cNvPr id="86" name="Freeform 82"/>
            <p:cNvSpPr>
              <a:spLocks/>
            </p:cNvSpPr>
            <p:nvPr/>
          </p:nvSpPr>
          <p:spPr bwMode="auto">
            <a:xfrm>
              <a:off x="2869" y="2574"/>
              <a:ext cx="31" cy="64"/>
            </a:xfrm>
            <a:custGeom>
              <a:avLst/>
              <a:gdLst>
                <a:gd name="T0" fmla="*/ 14 w 31"/>
                <a:gd name="T1" fmla="*/ 0 h 64"/>
                <a:gd name="T2" fmla="*/ 14 w 31"/>
                <a:gd name="T3" fmla="*/ 14 h 64"/>
                <a:gd name="T4" fmla="*/ 31 w 31"/>
                <a:gd name="T5" fmla="*/ 14 h 64"/>
                <a:gd name="T6" fmla="*/ 31 w 31"/>
                <a:gd name="T7" fmla="*/ 20 h 64"/>
                <a:gd name="T8" fmla="*/ 14 w 31"/>
                <a:gd name="T9" fmla="*/ 20 h 64"/>
                <a:gd name="T10" fmla="*/ 14 w 31"/>
                <a:gd name="T11" fmla="*/ 47 h 64"/>
                <a:gd name="T12" fmla="*/ 14 w 31"/>
                <a:gd name="T13" fmla="*/ 50 h 64"/>
                <a:gd name="T14" fmla="*/ 15 w 31"/>
                <a:gd name="T15" fmla="*/ 52 h 64"/>
                <a:gd name="T16" fmla="*/ 16 w 31"/>
                <a:gd name="T17" fmla="*/ 55 h 64"/>
                <a:gd name="T18" fmla="*/ 17 w 31"/>
                <a:gd name="T19" fmla="*/ 55 h 64"/>
                <a:gd name="T20" fmla="*/ 19 w 31"/>
                <a:gd name="T21" fmla="*/ 56 h 64"/>
                <a:gd name="T22" fmla="*/ 22 w 31"/>
                <a:gd name="T23" fmla="*/ 56 h 64"/>
                <a:gd name="T24" fmla="*/ 31 w 31"/>
                <a:gd name="T25" fmla="*/ 56 h 64"/>
                <a:gd name="T26" fmla="*/ 31 w 31"/>
                <a:gd name="T27" fmla="*/ 64 h 64"/>
                <a:gd name="T28" fmla="*/ 22 w 31"/>
                <a:gd name="T29" fmla="*/ 64 h 64"/>
                <a:gd name="T30" fmla="*/ 16 w 31"/>
                <a:gd name="T31" fmla="*/ 62 h 64"/>
                <a:gd name="T32" fmla="*/ 12 w 31"/>
                <a:gd name="T33" fmla="*/ 61 h 64"/>
                <a:gd name="T34" fmla="*/ 10 w 31"/>
                <a:gd name="T35" fmla="*/ 60 h 64"/>
                <a:gd name="T36" fmla="*/ 8 w 31"/>
                <a:gd name="T37" fmla="*/ 56 h 64"/>
                <a:gd name="T38" fmla="*/ 6 w 31"/>
                <a:gd name="T39" fmla="*/ 52 h 64"/>
                <a:gd name="T40" fmla="*/ 6 w 31"/>
                <a:gd name="T41" fmla="*/ 47 h 64"/>
                <a:gd name="T42" fmla="*/ 6 w 31"/>
                <a:gd name="T43" fmla="*/ 20 h 64"/>
                <a:gd name="T44" fmla="*/ 0 w 31"/>
                <a:gd name="T45" fmla="*/ 20 h 64"/>
                <a:gd name="T46" fmla="*/ 0 w 31"/>
                <a:gd name="T47" fmla="*/ 14 h 64"/>
                <a:gd name="T48" fmla="*/ 6 w 31"/>
                <a:gd name="T49" fmla="*/ 14 h 64"/>
                <a:gd name="T50" fmla="*/ 6 w 31"/>
                <a:gd name="T51" fmla="*/ 0 h 64"/>
                <a:gd name="T52" fmla="*/ 14 w 31"/>
                <a:gd name="T53" fmla="*/ 0 h 6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1" h="64">
                  <a:moveTo>
                    <a:pt x="14" y="0"/>
                  </a:moveTo>
                  <a:lnTo>
                    <a:pt x="14" y="14"/>
                  </a:lnTo>
                  <a:lnTo>
                    <a:pt x="31" y="14"/>
                  </a:lnTo>
                  <a:lnTo>
                    <a:pt x="31" y="20"/>
                  </a:lnTo>
                  <a:lnTo>
                    <a:pt x="14" y="20"/>
                  </a:lnTo>
                  <a:lnTo>
                    <a:pt x="14" y="47"/>
                  </a:lnTo>
                  <a:lnTo>
                    <a:pt x="14" y="50"/>
                  </a:lnTo>
                  <a:lnTo>
                    <a:pt x="15" y="52"/>
                  </a:lnTo>
                  <a:lnTo>
                    <a:pt x="16" y="55"/>
                  </a:lnTo>
                  <a:lnTo>
                    <a:pt x="17" y="55"/>
                  </a:lnTo>
                  <a:lnTo>
                    <a:pt x="19" y="56"/>
                  </a:lnTo>
                  <a:lnTo>
                    <a:pt x="22" y="56"/>
                  </a:lnTo>
                  <a:lnTo>
                    <a:pt x="31" y="56"/>
                  </a:lnTo>
                  <a:lnTo>
                    <a:pt x="31" y="64"/>
                  </a:lnTo>
                  <a:lnTo>
                    <a:pt x="22" y="64"/>
                  </a:lnTo>
                  <a:lnTo>
                    <a:pt x="16" y="62"/>
                  </a:lnTo>
                  <a:lnTo>
                    <a:pt x="12" y="61"/>
                  </a:lnTo>
                  <a:lnTo>
                    <a:pt x="10" y="60"/>
                  </a:lnTo>
                  <a:lnTo>
                    <a:pt x="8" y="56"/>
                  </a:lnTo>
                  <a:lnTo>
                    <a:pt x="6" y="52"/>
                  </a:lnTo>
                  <a:lnTo>
                    <a:pt x="6" y="47"/>
                  </a:lnTo>
                  <a:lnTo>
                    <a:pt x="6" y="20"/>
                  </a:lnTo>
                  <a:lnTo>
                    <a:pt x="0" y="20"/>
                  </a:lnTo>
                  <a:lnTo>
                    <a:pt x="0" y="14"/>
                  </a:lnTo>
                  <a:lnTo>
                    <a:pt x="6" y="14"/>
                  </a:lnTo>
                  <a:lnTo>
                    <a:pt x="6" y="0"/>
                  </a:lnTo>
                  <a:lnTo>
                    <a:pt x="14" y="0"/>
                  </a:lnTo>
                  <a:close/>
                </a:path>
              </a:pathLst>
            </a:custGeom>
            <a:solidFill>
              <a:srgbClr val="010101"/>
            </a:solidFill>
            <a:ln w="0">
              <a:solidFill>
                <a:srgbClr val="010101"/>
              </a:solidFill>
              <a:prstDash val="solid"/>
              <a:round/>
              <a:headEnd/>
              <a:tailEnd/>
            </a:ln>
          </p:spPr>
          <p:txBody>
            <a:bodyPr/>
            <a:lstStyle/>
            <a:p>
              <a:endParaRPr lang="ru-RU"/>
            </a:p>
          </p:txBody>
        </p:sp>
        <p:sp>
          <p:nvSpPr>
            <p:cNvPr id="87" name="Freeform 83"/>
            <p:cNvSpPr>
              <a:spLocks noEditPoints="1"/>
            </p:cNvSpPr>
            <p:nvPr/>
          </p:nvSpPr>
          <p:spPr bwMode="auto">
            <a:xfrm>
              <a:off x="2906" y="2586"/>
              <a:ext cx="45" cy="53"/>
            </a:xfrm>
            <a:custGeom>
              <a:avLst/>
              <a:gdLst>
                <a:gd name="T0" fmla="*/ 23 w 45"/>
                <a:gd name="T1" fmla="*/ 8 h 53"/>
                <a:gd name="T2" fmla="*/ 19 w 45"/>
                <a:gd name="T3" fmla="*/ 8 h 53"/>
                <a:gd name="T4" fmla="*/ 15 w 45"/>
                <a:gd name="T5" fmla="*/ 9 h 53"/>
                <a:gd name="T6" fmla="*/ 13 w 45"/>
                <a:gd name="T7" fmla="*/ 13 h 53"/>
                <a:gd name="T8" fmla="*/ 10 w 45"/>
                <a:gd name="T9" fmla="*/ 17 h 53"/>
                <a:gd name="T10" fmla="*/ 9 w 45"/>
                <a:gd name="T11" fmla="*/ 20 h 53"/>
                <a:gd name="T12" fmla="*/ 9 w 45"/>
                <a:gd name="T13" fmla="*/ 27 h 53"/>
                <a:gd name="T14" fmla="*/ 9 w 45"/>
                <a:gd name="T15" fmla="*/ 32 h 53"/>
                <a:gd name="T16" fmla="*/ 10 w 45"/>
                <a:gd name="T17" fmla="*/ 37 h 53"/>
                <a:gd name="T18" fmla="*/ 13 w 45"/>
                <a:gd name="T19" fmla="*/ 40 h 53"/>
                <a:gd name="T20" fmla="*/ 15 w 45"/>
                <a:gd name="T21" fmla="*/ 43 h 53"/>
                <a:gd name="T22" fmla="*/ 19 w 45"/>
                <a:gd name="T23" fmla="*/ 45 h 53"/>
                <a:gd name="T24" fmla="*/ 23 w 45"/>
                <a:gd name="T25" fmla="*/ 45 h 53"/>
                <a:gd name="T26" fmla="*/ 28 w 45"/>
                <a:gd name="T27" fmla="*/ 45 h 53"/>
                <a:gd name="T28" fmla="*/ 30 w 45"/>
                <a:gd name="T29" fmla="*/ 43 h 53"/>
                <a:gd name="T30" fmla="*/ 34 w 45"/>
                <a:gd name="T31" fmla="*/ 40 h 53"/>
                <a:gd name="T32" fmla="*/ 35 w 45"/>
                <a:gd name="T33" fmla="*/ 37 h 53"/>
                <a:gd name="T34" fmla="*/ 37 w 45"/>
                <a:gd name="T35" fmla="*/ 32 h 53"/>
                <a:gd name="T36" fmla="*/ 38 w 45"/>
                <a:gd name="T37" fmla="*/ 27 h 53"/>
                <a:gd name="T38" fmla="*/ 37 w 45"/>
                <a:gd name="T39" fmla="*/ 20 h 53"/>
                <a:gd name="T40" fmla="*/ 35 w 45"/>
                <a:gd name="T41" fmla="*/ 17 h 53"/>
                <a:gd name="T42" fmla="*/ 34 w 45"/>
                <a:gd name="T43" fmla="*/ 13 h 53"/>
                <a:gd name="T44" fmla="*/ 30 w 45"/>
                <a:gd name="T45" fmla="*/ 9 h 53"/>
                <a:gd name="T46" fmla="*/ 28 w 45"/>
                <a:gd name="T47" fmla="*/ 8 h 53"/>
                <a:gd name="T48" fmla="*/ 23 w 45"/>
                <a:gd name="T49" fmla="*/ 8 h 53"/>
                <a:gd name="T50" fmla="*/ 23 w 45"/>
                <a:gd name="T51" fmla="*/ 0 h 53"/>
                <a:gd name="T52" fmla="*/ 28 w 45"/>
                <a:gd name="T53" fmla="*/ 0 h 53"/>
                <a:gd name="T54" fmla="*/ 33 w 45"/>
                <a:gd name="T55" fmla="*/ 3 h 53"/>
                <a:gd name="T56" fmla="*/ 37 w 45"/>
                <a:gd name="T57" fmla="*/ 4 h 53"/>
                <a:gd name="T58" fmla="*/ 40 w 45"/>
                <a:gd name="T59" fmla="*/ 8 h 53"/>
                <a:gd name="T60" fmla="*/ 43 w 45"/>
                <a:gd name="T61" fmla="*/ 12 h 53"/>
                <a:gd name="T62" fmla="*/ 44 w 45"/>
                <a:gd name="T63" fmla="*/ 15 h 53"/>
                <a:gd name="T64" fmla="*/ 45 w 45"/>
                <a:gd name="T65" fmla="*/ 20 h 53"/>
                <a:gd name="T66" fmla="*/ 45 w 45"/>
                <a:gd name="T67" fmla="*/ 27 h 53"/>
                <a:gd name="T68" fmla="*/ 45 w 45"/>
                <a:gd name="T69" fmla="*/ 32 h 53"/>
                <a:gd name="T70" fmla="*/ 44 w 45"/>
                <a:gd name="T71" fmla="*/ 37 h 53"/>
                <a:gd name="T72" fmla="*/ 43 w 45"/>
                <a:gd name="T73" fmla="*/ 42 h 53"/>
                <a:gd name="T74" fmla="*/ 40 w 45"/>
                <a:gd name="T75" fmla="*/ 45 h 53"/>
                <a:gd name="T76" fmla="*/ 37 w 45"/>
                <a:gd name="T77" fmla="*/ 48 h 53"/>
                <a:gd name="T78" fmla="*/ 33 w 45"/>
                <a:gd name="T79" fmla="*/ 50 h 53"/>
                <a:gd name="T80" fmla="*/ 28 w 45"/>
                <a:gd name="T81" fmla="*/ 52 h 53"/>
                <a:gd name="T82" fmla="*/ 23 w 45"/>
                <a:gd name="T83" fmla="*/ 53 h 53"/>
                <a:gd name="T84" fmla="*/ 18 w 45"/>
                <a:gd name="T85" fmla="*/ 52 h 53"/>
                <a:gd name="T86" fmla="*/ 14 w 45"/>
                <a:gd name="T87" fmla="*/ 50 h 53"/>
                <a:gd name="T88" fmla="*/ 10 w 45"/>
                <a:gd name="T89" fmla="*/ 48 h 53"/>
                <a:gd name="T90" fmla="*/ 7 w 45"/>
                <a:gd name="T91" fmla="*/ 45 h 53"/>
                <a:gd name="T92" fmla="*/ 4 w 45"/>
                <a:gd name="T93" fmla="*/ 42 h 53"/>
                <a:gd name="T94" fmla="*/ 2 w 45"/>
                <a:gd name="T95" fmla="*/ 37 h 53"/>
                <a:gd name="T96" fmla="*/ 2 w 45"/>
                <a:gd name="T97" fmla="*/ 32 h 53"/>
                <a:gd name="T98" fmla="*/ 0 w 45"/>
                <a:gd name="T99" fmla="*/ 27 h 53"/>
                <a:gd name="T100" fmla="*/ 2 w 45"/>
                <a:gd name="T101" fmla="*/ 20 h 53"/>
                <a:gd name="T102" fmla="*/ 2 w 45"/>
                <a:gd name="T103" fmla="*/ 15 h 53"/>
                <a:gd name="T104" fmla="*/ 4 w 45"/>
                <a:gd name="T105" fmla="*/ 12 h 53"/>
                <a:gd name="T106" fmla="*/ 7 w 45"/>
                <a:gd name="T107" fmla="*/ 8 h 53"/>
                <a:gd name="T108" fmla="*/ 12 w 45"/>
                <a:gd name="T109" fmla="*/ 4 h 53"/>
                <a:gd name="T110" fmla="*/ 17 w 45"/>
                <a:gd name="T111" fmla="*/ 2 h 53"/>
                <a:gd name="T112" fmla="*/ 23 w 45"/>
                <a:gd name="T113" fmla="*/ 0 h 5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5" h="53">
                  <a:moveTo>
                    <a:pt x="23" y="8"/>
                  </a:moveTo>
                  <a:lnTo>
                    <a:pt x="19" y="8"/>
                  </a:lnTo>
                  <a:lnTo>
                    <a:pt x="15" y="9"/>
                  </a:lnTo>
                  <a:lnTo>
                    <a:pt x="13" y="13"/>
                  </a:lnTo>
                  <a:lnTo>
                    <a:pt x="10" y="17"/>
                  </a:lnTo>
                  <a:lnTo>
                    <a:pt x="9" y="20"/>
                  </a:lnTo>
                  <a:lnTo>
                    <a:pt x="9" y="27"/>
                  </a:lnTo>
                  <a:lnTo>
                    <a:pt x="9" y="32"/>
                  </a:lnTo>
                  <a:lnTo>
                    <a:pt x="10" y="37"/>
                  </a:lnTo>
                  <a:lnTo>
                    <a:pt x="13" y="40"/>
                  </a:lnTo>
                  <a:lnTo>
                    <a:pt x="15" y="43"/>
                  </a:lnTo>
                  <a:lnTo>
                    <a:pt x="19" y="45"/>
                  </a:lnTo>
                  <a:lnTo>
                    <a:pt x="23" y="45"/>
                  </a:lnTo>
                  <a:lnTo>
                    <a:pt x="28" y="45"/>
                  </a:lnTo>
                  <a:lnTo>
                    <a:pt x="30" y="43"/>
                  </a:lnTo>
                  <a:lnTo>
                    <a:pt x="34" y="40"/>
                  </a:lnTo>
                  <a:lnTo>
                    <a:pt x="35" y="37"/>
                  </a:lnTo>
                  <a:lnTo>
                    <a:pt x="37" y="32"/>
                  </a:lnTo>
                  <a:lnTo>
                    <a:pt x="38" y="27"/>
                  </a:lnTo>
                  <a:lnTo>
                    <a:pt x="37" y="20"/>
                  </a:lnTo>
                  <a:lnTo>
                    <a:pt x="35" y="17"/>
                  </a:lnTo>
                  <a:lnTo>
                    <a:pt x="34" y="13"/>
                  </a:lnTo>
                  <a:lnTo>
                    <a:pt x="30" y="9"/>
                  </a:lnTo>
                  <a:lnTo>
                    <a:pt x="28" y="8"/>
                  </a:lnTo>
                  <a:lnTo>
                    <a:pt x="23" y="8"/>
                  </a:lnTo>
                  <a:close/>
                  <a:moveTo>
                    <a:pt x="23" y="0"/>
                  </a:moveTo>
                  <a:lnTo>
                    <a:pt x="28" y="0"/>
                  </a:lnTo>
                  <a:lnTo>
                    <a:pt x="33" y="3"/>
                  </a:lnTo>
                  <a:lnTo>
                    <a:pt x="37" y="4"/>
                  </a:lnTo>
                  <a:lnTo>
                    <a:pt x="40" y="8"/>
                  </a:lnTo>
                  <a:lnTo>
                    <a:pt x="43" y="12"/>
                  </a:lnTo>
                  <a:lnTo>
                    <a:pt x="44" y="15"/>
                  </a:lnTo>
                  <a:lnTo>
                    <a:pt x="45" y="20"/>
                  </a:lnTo>
                  <a:lnTo>
                    <a:pt x="45" y="27"/>
                  </a:lnTo>
                  <a:lnTo>
                    <a:pt x="45" y="32"/>
                  </a:lnTo>
                  <a:lnTo>
                    <a:pt x="44" y="37"/>
                  </a:lnTo>
                  <a:lnTo>
                    <a:pt x="43" y="42"/>
                  </a:lnTo>
                  <a:lnTo>
                    <a:pt x="40" y="45"/>
                  </a:lnTo>
                  <a:lnTo>
                    <a:pt x="37" y="48"/>
                  </a:lnTo>
                  <a:lnTo>
                    <a:pt x="33" y="50"/>
                  </a:lnTo>
                  <a:lnTo>
                    <a:pt x="28" y="52"/>
                  </a:lnTo>
                  <a:lnTo>
                    <a:pt x="23" y="53"/>
                  </a:lnTo>
                  <a:lnTo>
                    <a:pt x="18" y="52"/>
                  </a:lnTo>
                  <a:lnTo>
                    <a:pt x="14" y="50"/>
                  </a:lnTo>
                  <a:lnTo>
                    <a:pt x="10" y="48"/>
                  </a:lnTo>
                  <a:lnTo>
                    <a:pt x="7" y="45"/>
                  </a:lnTo>
                  <a:lnTo>
                    <a:pt x="4" y="42"/>
                  </a:lnTo>
                  <a:lnTo>
                    <a:pt x="2" y="37"/>
                  </a:lnTo>
                  <a:lnTo>
                    <a:pt x="2" y="32"/>
                  </a:lnTo>
                  <a:lnTo>
                    <a:pt x="0" y="27"/>
                  </a:lnTo>
                  <a:lnTo>
                    <a:pt x="2" y="20"/>
                  </a:lnTo>
                  <a:lnTo>
                    <a:pt x="2" y="15"/>
                  </a:lnTo>
                  <a:lnTo>
                    <a:pt x="4" y="12"/>
                  </a:lnTo>
                  <a:lnTo>
                    <a:pt x="7" y="8"/>
                  </a:lnTo>
                  <a:lnTo>
                    <a:pt x="12" y="4"/>
                  </a:lnTo>
                  <a:lnTo>
                    <a:pt x="17" y="2"/>
                  </a:lnTo>
                  <a:lnTo>
                    <a:pt x="23" y="0"/>
                  </a:lnTo>
                  <a:close/>
                </a:path>
              </a:pathLst>
            </a:custGeom>
            <a:solidFill>
              <a:srgbClr val="010101"/>
            </a:solidFill>
            <a:ln w="0">
              <a:solidFill>
                <a:srgbClr val="010101"/>
              </a:solidFill>
              <a:prstDash val="solid"/>
              <a:round/>
              <a:headEnd/>
              <a:tailEnd/>
            </a:ln>
          </p:spPr>
          <p:txBody>
            <a:bodyPr/>
            <a:lstStyle/>
            <a:p>
              <a:endParaRPr lang="ru-RU"/>
            </a:p>
          </p:txBody>
        </p:sp>
        <p:sp>
          <p:nvSpPr>
            <p:cNvPr id="88" name="Freeform 84"/>
            <p:cNvSpPr>
              <a:spLocks/>
            </p:cNvSpPr>
            <p:nvPr/>
          </p:nvSpPr>
          <p:spPr bwMode="auto">
            <a:xfrm>
              <a:off x="2965" y="2586"/>
              <a:ext cx="29" cy="52"/>
            </a:xfrm>
            <a:custGeom>
              <a:avLst/>
              <a:gdLst>
                <a:gd name="T0" fmla="*/ 29 w 29"/>
                <a:gd name="T1" fmla="*/ 9 h 52"/>
                <a:gd name="T2" fmla="*/ 27 w 29"/>
                <a:gd name="T3" fmla="*/ 9 h 52"/>
                <a:gd name="T4" fmla="*/ 26 w 29"/>
                <a:gd name="T5" fmla="*/ 8 h 52"/>
                <a:gd name="T6" fmla="*/ 24 w 29"/>
                <a:gd name="T7" fmla="*/ 8 h 52"/>
                <a:gd name="T8" fmla="*/ 22 w 29"/>
                <a:gd name="T9" fmla="*/ 8 h 52"/>
                <a:gd name="T10" fmla="*/ 17 w 29"/>
                <a:gd name="T11" fmla="*/ 8 h 52"/>
                <a:gd name="T12" fmla="*/ 15 w 29"/>
                <a:gd name="T13" fmla="*/ 9 h 52"/>
                <a:gd name="T14" fmla="*/ 11 w 29"/>
                <a:gd name="T15" fmla="*/ 12 h 52"/>
                <a:gd name="T16" fmla="*/ 10 w 29"/>
                <a:gd name="T17" fmla="*/ 15 h 52"/>
                <a:gd name="T18" fmla="*/ 9 w 29"/>
                <a:gd name="T19" fmla="*/ 20 h 52"/>
                <a:gd name="T20" fmla="*/ 8 w 29"/>
                <a:gd name="T21" fmla="*/ 25 h 52"/>
                <a:gd name="T22" fmla="*/ 8 w 29"/>
                <a:gd name="T23" fmla="*/ 52 h 52"/>
                <a:gd name="T24" fmla="*/ 0 w 29"/>
                <a:gd name="T25" fmla="*/ 52 h 52"/>
                <a:gd name="T26" fmla="*/ 0 w 29"/>
                <a:gd name="T27" fmla="*/ 2 h 52"/>
                <a:gd name="T28" fmla="*/ 8 w 29"/>
                <a:gd name="T29" fmla="*/ 2 h 52"/>
                <a:gd name="T30" fmla="*/ 8 w 29"/>
                <a:gd name="T31" fmla="*/ 9 h 52"/>
                <a:gd name="T32" fmla="*/ 11 w 29"/>
                <a:gd name="T33" fmla="*/ 5 h 52"/>
                <a:gd name="T34" fmla="*/ 15 w 29"/>
                <a:gd name="T35" fmla="*/ 3 h 52"/>
                <a:gd name="T36" fmla="*/ 19 w 29"/>
                <a:gd name="T37" fmla="*/ 2 h 52"/>
                <a:gd name="T38" fmla="*/ 25 w 29"/>
                <a:gd name="T39" fmla="*/ 0 h 52"/>
                <a:gd name="T40" fmla="*/ 25 w 29"/>
                <a:gd name="T41" fmla="*/ 0 h 52"/>
                <a:gd name="T42" fmla="*/ 26 w 29"/>
                <a:gd name="T43" fmla="*/ 0 h 52"/>
                <a:gd name="T44" fmla="*/ 27 w 29"/>
                <a:gd name="T45" fmla="*/ 0 h 52"/>
                <a:gd name="T46" fmla="*/ 29 w 29"/>
                <a:gd name="T47" fmla="*/ 0 h 52"/>
                <a:gd name="T48" fmla="*/ 29 w 29"/>
                <a:gd name="T49" fmla="*/ 9 h 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9" h="52">
                  <a:moveTo>
                    <a:pt x="29" y="9"/>
                  </a:moveTo>
                  <a:lnTo>
                    <a:pt x="27" y="9"/>
                  </a:lnTo>
                  <a:lnTo>
                    <a:pt x="26" y="8"/>
                  </a:lnTo>
                  <a:lnTo>
                    <a:pt x="24" y="8"/>
                  </a:lnTo>
                  <a:lnTo>
                    <a:pt x="22" y="8"/>
                  </a:lnTo>
                  <a:lnTo>
                    <a:pt x="17" y="8"/>
                  </a:lnTo>
                  <a:lnTo>
                    <a:pt x="15" y="9"/>
                  </a:lnTo>
                  <a:lnTo>
                    <a:pt x="11" y="12"/>
                  </a:lnTo>
                  <a:lnTo>
                    <a:pt x="10" y="15"/>
                  </a:lnTo>
                  <a:lnTo>
                    <a:pt x="9" y="20"/>
                  </a:lnTo>
                  <a:lnTo>
                    <a:pt x="8" y="25"/>
                  </a:lnTo>
                  <a:lnTo>
                    <a:pt x="8" y="52"/>
                  </a:lnTo>
                  <a:lnTo>
                    <a:pt x="0" y="52"/>
                  </a:lnTo>
                  <a:lnTo>
                    <a:pt x="0" y="2"/>
                  </a:lnTo>
                  <a:lnTo>
                    <a:pt x="8" y="2"/>
                  </a:lnTo>
                  <a:lnTo>
                    <a:pt x="8" y="9"/>
                  </a:lnTo>
                  <a:lnTo>
                    <a:pt x="11" y="5"/>
                  </a:lnTo>
                  <a:lnTo>
                    <a:pt x="15" y="3"/>
                  </a:lnTo>
                  <a:lnTo>
                    <a:pt x="19" y="2"/>
                  </a:lnTo>
                  <a:lnTo>
                    <a:pt x="25" y="0"/>
                  </a:lnTo>
                  <a:lnTo>
                    <a:pt x="26" y="0"/>
                  </a:lnTo>
                  <a:lnTo>
                    <a:pt x="27" y="0"/>
                  </a:lnTo>
                  <a:lnTo>
                    <a:pt x="29" y="0"/>
                  </a:lnTo>
                  <a:lnTo>
                    <a:pt x="29" y="9"/>
                  </a:lnTo>
                  <a:close/>
                </a:path>
              </a:pathLst>
            </a:custGeom>
            <a:solidFill>
              <a:srgbClr val="010101"/>
            </a:solidFill>
            <a:ln w="0">
              <a:solidFill>
                <a:srgbClr val="010101"/>
              </a:solidFill>
              <a:prstDash val="solid"/>
              <a:round/>
              <a:headEnd/>
              <a:tailEnd/>
            </a:ln>
          </p:spPr>
          <p:txBody>
            <a:bodyPr/>
            <a:lstStyle/>
            <a:p>
              <a:endParaRPr lang="ru-RU"/>
            </a:p>
          </p:txBody>
        </p:sp>
        <p:sp>
          <p:nvSpPr>
            <p:cNvPr id="89" name="Freeform 85"/>
            <p:cNvSpPr>
              <a:spLocks/>
            </p:cNvSpPr>
            <p:nvPr/>
          </p:nvSpPr>
          <p:spPr bwMode="auto">
            <a:xfrm>
              <a:off x="2999" y="2586"/>
              <a:ext cx="37" cy="53"/>
            </a:xfrm>
            <a:custGeom>
              <a:avLst/>
              <a:gdLst>
                <a:gd name="T0" fmla="*/ 35 w 37"/>
                <a:gd name="T1" fmla="*/ 10 h 53"/>
                <a:gd name="T2" fmla="*/ 27 w 37"/>
                <a:gd name="T3" fmla="*/ 8 h 53"/>
                <a:gd name="T4" fmla="*/ 20 w 37"/>
                <a:gd name="T5" fmla="*/ 8 h 53"/>
                <a:gd name="T6" fmla="*/ 13 w 37"/>
                <a:gd name="T7" fmla="*/ 8 h 53"/>
                <a:gd name="T8" fmla="*/ 8 w 37"/>
                <a:gd name="T9" fmla="*/ 12 h 53"/>
                <a:gd name="T10" fmla="*/ 8 w 37"/>
                <a:gd name="T11" fmla="*/ 18 h 53"/>
                <a:gd name="T12" fmla="*/ 12 w 37"/>
                <a:gd name="T13" fmla="*/ 20 h 53"/>
                <a:gd name="T14" fmla="*/ 18 w 37"/>
                <a:gd name="T15" fmla="*/ 23 h 53"/>
                <a:gd name="T16" fmla="*/ 27 w 37"/>
                <a:gd name="T17" fmla="*/ 24 h 53"/>
                <a:gd name="T18" fmla="*/ 33 w 37"/>
                <a:gd name="T19" fmla="*/ 28 h 53"/>
                <a:gd name="T20" fmla="*/ 37 w 37"/>
                <a:gd name="T21" fmla="*/ 34 h 53"/>
                <a:gd name="T22" fmla="*/ 37 w 37"/>
                <a:gd name="T23" fmla="*/ 42 h 53"/>
                <a:gd name="T24" fmla="*/ 32 w 37"/>
                <a:gd name="T25" fmla="*/ 48 h 53"/>
                <a:gd name="T26" fmla="*/ 23 w 37"/>
                <a:gd name="T27" fmla="*/ 52 h 53"/>
                <a:gd name="T28" fmla="*/ 13 w 37"/>
                <a:gd name="T29" fmla="*/ 52 h 53"/>
                <a:gd name="T30" fmla="*/ 5 w 37"/>
                <a:gd name="T31" fmla="*/ 50 h 53"/>
                <a:gd name="T32" fmla="*/ 0 w 37"/>
                <a:gd name="T33" fmla="*/ 40 h 53"/>
                <a:gd name="T34" fmla="*/ 8 w 37"/>
                <a:gd name="T35" fmla="*/ 44 h 53"/>
                <a:gd name="T36" fmla="*/ 17 w 37"/>
                <a:gd name="T37" fmla="*/ 45 h 53"/>
                <a:gd name="T38" fmla="*/ 23 w 37"/>
                <a:gd name="T39" fmla="*/ 44 h 53"/>
                <a:gd name="T40" fmla="*/ 28 w 37"/>
                <a:gd name="T41" fmla="*/ 42 h 53"/>
                <a:gd name="T42" fmla="*/ 28 w 37"/>
                <a:gd name="T43" fmla="*/ 35 h 53"/>
                <a:gd name="T44" fmla="*/ 25 w 37"/>
                <a:gd name="T45" fmla="*/ 32 h 53"/>
                <a:gd name="T46" fmla="*/ 17 w 37"/>
                <a:gd name="T47" fmla="*/ 29 h 53"/>
                <a:gd name="T48" fmla="*/ 10 w 37"/>
                <a:gd name="T49" fmla="*/ 28 h 53"/>
                <a:gd name="T50" fmla="*/ 3 w 37"/>
                <a:gd name="T51" fmla="*/ 24 h 53"/>
                <a:gd name="T52" fmla="*/ 1 w 37"/>
                <a:gd name="T53" fmla="*/ 19 h 53"/>
                <a:gd name="T54" fmla="*/ 1 w 37"/>
                <a:gd name="T55" fmla="*/ 10 h 53"/>
                <a:gd name="T56" fmla="*/ 5 w 37"/>
                <a:gd name="T57" fmla="*/ 4 h 53"/>
                <a:gd name="T58" fmla="*/ 13 w 37"/>
                <a:gd name="T59" fmla="*/ 0 h 53"/>
                <a:gd name="T60" fmla="*/ 23 w 37"/>
                <a:gd name="T61" fmla="*/ 0 h 53"/>
                <a:gd name="T62" fmla="*/ 31 w 37"/>
                <a:gd name="T63" fmla="*/ 2 h 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7" h="53">
                  <a:moveTo>
                    <a:pt x="35" y="3"/>
                  </a:moveTo>
                  <a:lnTo>
                    <a:pt x="35" y="10"/>
                  </a:lnTo>
                  <a:lnTo>
                    <a:pt x="31" y="9"/>
                  </a:lnTo>
                  <a:lnTo>
                    <a:pt x="27" y="8"/>
                  </a:lnTo>
                  <a:lnTo>
                    <a:pt x="23" y="8"/>
                  </a:lnTo>
                  <a:lnTo>
                    <a:pt x="20" y="8"/>
                  </a:lnTo>
                  <a:lnTo>
                    <a:pt x="16" y="8"/>
                  </a:lnTo>
                  <a:lnTo>
                    <a:pt x="13" y="8"/>
                  </a:lnTo>
                  <a:lnTo>
                    <a:pt x="11" y="9"/>
                  </a:lnTo>
                  <a:lnTo>
                    <a:pt x="8" y="12"/>
                  </a:lnTo>
                  <a:lnTo>
                    <a:pt x="8" y="14"/>
                  </a:lnTo>
                  <a:lnTo>
                    <a:pt x="8" y="18"/>
                  </a:lnTo>
                  <a:lnTo>
                    <a:pt x="10" y="19"/>
                  </a:lnTo>
                  <a:lnTo>
                    <a:pt x="12" y="20"/>
                  </a:lnTo>
                  <a:lnTo>
                    <a:pt x="15" y="22"/>
                  </a:lnTo>
                  <a:lnTo>
                    <a:pt x="18" y="23"/>
                  </a:lnTo>
                  <a:lnTo>
                    <a:pt x="21" y="23"/>
                  </a:lnTo>
                  <a:lnTo>
                    <a:pt x="27" y="24"/>
                  </a:lnTo>
                  <a:lnTo>
                    <a:pt x="31" y="25"/>
                  </a:lnTo>
                  <a:lnTo>
                    <a:pt x="33" y="28"/>
                  </a:lnTo>
                  <a:lnTo>
                    <a:pt x="36" y="30"/>
                  </a:lnTo>
                  <a:lnTo>
                    <a:pt x="37" y="34"/>
                  </a:lnTo>
                  <a:lnTo>
                    <a:pt x="37" y="38"/>
                  </a:lnTo>
                  <a:lnTo>
                    <a:pt x="37" y="42"/>
                  </a:lnTo>
                  <a:lnTo>
                    <a:pt x="35" y="45"/>
                  </a:lnTo>
                  <a:lnTo>
                    <a:pt x="32" y="48"/>
                  </a:lnTo>
                  <a:lnTo>
                    <a:pt x="28" y="50"/>
                  </a:lnTo>
                  <a:lnTo>
                    <a:pt x="23" y="52"/>
                  </a:lnTo>
                  <a:lnTo>
                    <a:pt x="17" y="53"/>
                  </a:lnTo>
                  <a:lnTo>
                    <a:pt x="13" y="52"/>
                  </a:lnTo>
                  <a:lnTo>
                    <a:pt x="8" y="52"/>
                  </a:lnTo>
                  <a:lnTo>
                    <a:pt x="5" y="50"/>
                  </a:lnTo>
                  <a:lnTo>
                    <a:pt x="0" y="49"/>
                  </a:lnTo>
                  <a:lnTo>
                    <a:pt x="0" y="40"/>
                  </a:lnTo>
                  <a:lnTo>
                    <a:pt x="5" y="43"/>
                  </a:lnTo>
                  <a:lnTo>
                    <a:pt x="8" y="44"/>
                  </a:lnTo>
                  <a:lnTo>
                    <a:pt x="13" y="45"/>
                  </a:lnTo>
                  <a:lnTo>
                    <a:pt x="17" y="45"/>
                  </a:lnTo>
                  <a:lnTo>
                    <a:pt x="21" y="45"/>
                  </a:lnTo>
                  <a:lnTo>
                    <a:pt x="23" y="44"/>
                  </a:lnTo>
                  <a:lnTo>
                    <a:pt x="26" y="44"/>
                  </a:lnTo>
                  <a:lnTo>
                    <a:pt x="28" y="42"/>
                  </a:lnTo>
                  <a:lnTo>
                    <a:pt x="28" y="38"/>
                  </a:lnTo>
                  <a:lnTo>
                    <a:pt x="28" y="35"/>
                  </a:lnTo>
                  <a:lnTo>
                    <a:pt x="27" y="33"/>
                  </a:lnTo>
                  <a:lnTo>
                    <a:pt x="25" y="32"/>
                  </a:lnTo>
                  <a:lnTo>
                    <a:pt x="21" y="30"/>
                  </a:lnTo>
                  <a:lnTo>
                    <a:pt x="17" y="29"/>
                  </a:lnTo>
                  <a:lnTo>
                    <a:pt x="15" y="29"/>
                  </a:lnTo>
                  <a:lnTo>
                    <a:pt x="10" y="28"/>
                  </a:lnTo>
                  <a:lnTo>
                    <a:pt x="6" y="27"/>
                  </a:lnTo>
                  <a:lnTo>
                    <a:pt x="3" y="24"/>
                  </a:lnTo>
                  <a:lnTo>
                    <a:pt x="1" y="22"/>
                  </a:lnTo>
                  <a:lnTo>
                    <a:pt x="1" y="19"/>
                  </a:lnTo>
                  <a:lnTo>
                    <a:pt x="0" y="15"/>
                  </a:lnTo>
                  <a:lnTo>
                    <a:pt x="1" y="10"/>
                  </a:lnTo>
                  <a:lnTo>
                    <a:pt x="2" y="7"/>
                  </a:lnTo>
                  <a:lnTo>
                    <a:pt x="5" y="4"/>
                  </a:lnTo>
                  <a:lnTo>
                    <a:pt x="8" y="3"/>
                  </a:lnTo>
                  <a:lnTo>
                    <a:pt x="13" y="0"/>
                  </a:lnTo>
                  <a:lnTo>
                    <a:pt x="18" y="0"/>
                  </a:lnTo>
                  <a:lnTo>
                    <a:pt x="23" y="0"/>
                  </a:lnTo>
                  <a:lnTo>
                    <a:pt x="27" y="2"/>
                  </a:lnTo>
                  <a:lnTo>
                    <a:pt x="31" y="2"/>
                  </a:lnTo>
                  <a:lnTo>
                    <a:pt x="35" y="3"/>
                  </a:lnTo>
                  <a:close/>
                </a:path>
              </a:pathLst>
            </a:custGeom>
            <a:solidFill>
              <a:srgbClr val="010101"/>
            </a:solidFill>
            <a:ln w="0">
              <a:solidFill>
                <a:srgbClr val="010101"/>
              </a:solidFill>
              <a:prstDash val="solid"/>
              <a:round/>
              <a:headEnd/>
              <a:tailEnd/>
            </a:ln>
          </p:spPr>
          <p:txBody>
            <a:bodyPr/>
            <a:lstStyle/>
            <a:p>
              <a:endParaRPr lang="ru-RU"/>
            </a:p>
          </p:txBody>
        </p:sp>
        <p:sp>
          <p:nvSpPr>
            <p:cNvPr id="90" name="Line 86"/>
            <p:cNvSpPr>
              <a:spLocks noChangeShapeType="1"/>
            </p:cNvSpPr>
            <p:nvPr/>
          </p:nvSpPr>
          <p:spPr bwMode="auto">
            <a:xfrm>
              <a:off x="2382" y="2667"/>
              <a:ext cx="662" cy="3"/>
            </a:xfrm>
            <a:prstGeom prst="line">
              <a:avLst/>
            </a:prstGeom>
            <a:noFill/>
            <a:ln w="11113">
              <a:solidFill>
                <a:srgbClr val="01010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91" name="Freeform 87"/>
            <p:cNvSpPr>
              <a:spLocks/>
            </p:cNvSpPr>
            <p:nvPr/>
          </p:nvSpPr>
          <p:spPr bwMode="auto">
            <a:xfrm>
              <a:off x="2565" y="2909"/>
              <a:ext cx="33" cy="25"/>
            </a:xfrm>
            <a:custGeom>
              <a:avLst/>
              <a:gdLst>
                <a:gd name="T0" fmla="*/ 0 w 33"/>
                <a:gd name="T1" fmla="*/ 25 h 25"/>
                <a:gd name="T2" fmla="*/ 22 w 33"/>
                <a:gd name="T3" fmla="*/ 0 h 25"/>
                <a:gd name="T4" fmla="*/ 33 w 33"/>
                <a:gd name="T5" fmla="*/ 19 h 25"/>
                <a:gd name="T6" fmla="*/ 0 w 33"/>
                <a:gd name="T7" fmla="*/ 25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 h="25">
                  <a:moveTo>
                    <a:pt x="0" y="25"/>
                  </a:moveTo>
                  <a:lnTo>
                    <a:pt x="22" y="0"/>
                  </a:lnTo>
                  <a:lnTo>
                    <a:pt x="33" y="19"/>
                  </a:lnTo>
                  <a:lnTo>
                    <a:pt x="0" y="25"/>
                  </a:lnTo>
                  <a:close/>
                </a:path>
              </a:pathLst>
            </a:custGeom>
            <a:solidFill>
              <a:srgbClr val="010101"/>
            </a:solidFill>
            <a:ln w="0">
              <a:solidFill>
                <a:srgbClr val="010101"/>
              </a:solidFill>
              <a:prstDash val="solid"/>
              <a:round/>
              <a:headEnd/>
              <a:tailEnd/>
            </a:ln>
          </p:spPr>
          <p:txBody>
            <a:bodyPr/>
            <a:lstStyle/>
            <a:p>
              <a:endParaRPr lang="ru-RU"/>
            </a:p>
          </p:txBody>
        </p:sp>
        <p:sp>
          <p:nvSpPr>
            <p:cNvPr id="92" name="Freeform 88"/>
            <p:cNvSpPr>
              <a:spLocks/>
            </p:cNvSpPr>
            <p:nvPr/>
          </p:nvSpPr>
          <p:spPr bwMode="auto">
            <a:xfrm>
              <a:off x="2586" y="2665"/>
              <a:ext cx="459" cy="259"/>
            </a:xfrm>
            <a:custGeom>
              <a:avLst/>
              <a:gdLst>
                <a:gd name="T0" fmla="*/ 459 w 459"/>
                <a:gd name="T1" fmla="*/ 6 h 259"/>
                <a:gd name="T2" fmla="*/ 2 w 459"/>
                <a:gd name="T3" fmla="*/ 259 h 259"/>
                <a:gd name="T4" fmla="*/ 0 w 459"/>
                <a:gd name="T5" fmla="*/ 253 h 259"/>
                <a:gd name="T6" fmla="*/ 455 w 459"/>
                <a:gd name="T7" fmla="*/ 0 h 259"/>
                <a:gd name="T8" fmla="*/ 459 w 459"/>
                <a:gd name="T9" fmla="*/ 6 h 2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9" h="259">
                  <a:moveTo>
                    <a:pt x="459" y="6"/>
                  </a:moveTo>
                  <a:lnTo>
                    <a:pt x="2" y="259"/>
                  </a:lnTo>
                  <a:lnTo>
                    <a:pt x="0" y="253"/>
                  </a:lnTo>
                  <a:lnTo>
                    <a:pt x="455" y="0"/>
                  </a:lnTo>
                  <a:lnTo>
                    <a:pt x="459" y="6"/>
                  </a:lnTo>
                  <a:close/>
                </a:path>
              </a:pathLst>
            </a:custGeom>
            <a:solidFill>
              <a:srgbClr val="010101"/>
            </a:solidFill>
            <a:ln w="0">
              <a:solidFill>
                <a:srgbClr val="010101"/>
              </a:solidFill>
              <a:prstDash val="solid"/>
              <a:round/>
              <a:headEnd/>
              <a:tailEnd/>
            </a:ln>
          </p:spPr>
          <p:txBody>
            <a:bodyPr/>
            <a:lstStyle/>
            <a:p>
              <a:endParaRPr lang="ru-RU"/>
            </a:p>
          </p:txBody>
        </p:sp>
        <p:sp>
          <p:nvSpPr>
            <p:cNvPr id="93" name="Freeform 89"/>
            <p:cNvSpPr>
              <a:spLocks/>
            </p:cNvSpPr>
            <p:nvPr/>
          </p:nvSpPr>
          <p:spPr bwMode="auto">
            <a:xfrm>
              <a:off x="3201" y="2902"/>
              <a:ext cx="26" cy="32"/>
            </a:xfrm>
            <a:custGeom>
              <a:avLst/>
              <a:gdLst>
                <a:gd name="T0" fmla="*/ 26 w 26"/>
                <a:gd name="T1" fmla="*/ 32 h 32"/>
                <a:gd name="T2" fmla="*/ 0 w 26"/>
                <a:gd name="T3" fmla="*/ 12 h 32"/>
                <a:gd name="T4" fmla="*/ 17 w 26"/>
                <a:gd name="T5" fmla="*/ 0 h 32"/>
                <a:gd name="T6" fmla="*/ 26 w 26"/>
                <a:gd name="T7" fmla="*/ 32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32">
                  <a:moveTo>
                    <a:pt x="26" y="32"/>
                  </a:moveTo>
                  <a:lnTo>
                    <a:pt x="0" y="12"/>
                  </a:lnTo>
                  <a:lnTo>
                    <a:pt x="17" y="0"/>
                  </a:lnTo>
                  <a:lnTo>
                    <a:pt x="26" y="32"/>
                  </a:lnTo>
                  <a:close/>
                </a:path>
              </a:pathLst>
            </a:custGeom>
            <a:solidFill>
              <a:srgbClr val="010101"/>
            </a:solidFill>
            <a:ln w="0">
              <a:solidFill>
                <a:srgbClr val="010101"/>
              </a:solidFill>
              <a:prstDash val="solid"/>
              <a:round/>
              <a:headEnd/>
              <a:tailEnd/>
            </a:ln>
          </p:spPr>
          <p:txBody>
            <a:bodyPr/>
            <a:lstStyle/>
            <a:p>
              <a:endParaRPr lang="ru-RU"/>
            </a:p>
          </p:txBody>
        </p:sp>
        <p:sp>
          <p:nvSpPr>
            <p:cNvPr id="94" name="Freeform 90"/>
            <p:cNvSpPr>
              <a:spLocks/>
            </p:cNvSpPr>
            <p:nvPr/>
          </p:nvSpPr>
          <p:spPr bwMode="auto">
            <a:xfrm>
              <a:off x="3040" y="2667"/>
              <a:ext cx="176" cy="249"/>
            </a:xfrm>
            <a:custGeom>
              <a:avLst/>
              <a:gdLst>
                <a:gd name="T0" fmla="*/ 6 w 176"/>
                <a:gd name="T1" fmla="*/ 0 h 249"/>
                <a:gd name="T2" fmla="*/ 176 w 176"/>
                <a:gd name="T3" fmla="*/ 244 h 249"/>
                <a:gd name="T4" fmla="*/ 169 w 176"/>
                <a:gd name="T5" fmla="*/ 249 h 249"/>
                <a:gd name="T6" fmla="*/ 0 w 176"/>
                <a:gd name="T7" fmla="*/ 4 h 249"/>
                <a:gd name="T8" fmla="*/ 6 w 176"/>
                <a:gd name="T9" fmla="*/ 0 h 2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6" h="249">
                  <a:moveTo>
                    <a:pt x="6" y="0"/>
                  </a:moveTo>
                  <a:lnTo>
                    <a:pt x="176" y="244"/>
                  </a:lnTo>
                  <a:lnTo>
                    <a:pt x="169" y="249"/>
                  </a:lnTo>
                  <a:lnTo>
                    <a:pt x="0" y="4"/>
                  </a:lnTo>
                  <a:lnTo>
                    <a:pt x="6" y="0"/>
                  </a:lnTo>
                  <a:close/>
                </a:path>
              </a:pathLst>
            </a:custGeom>
            <a:solidFill>
              <a:srgbClr val="010101"/>
            </a:solidFill>
            <a:ln w="0">
              <a:solidFill>
                <a:srgbClr val="010101"/>
              </a:solidFill>
              <a:prstDash val="solid"/>
              <a:round/>
              <a:headEnd/>
              <a:tailEnd/>
            </a:ln>
          </p:spPr>
          <p:txBody>
            <a:bodyPr/>
            <a:lstStyle/>
            <a:p>
              <a:endParaRPr lang="ru-RU"/>
            </a:p>
          </p:txBody>
        </p:sp>
        <p:sp>
          <p:nvSpPr>
            <p:cNvPr id="95" name="Rectangle 91"/>
            <p:cNvSpPr>
              <a:spLocks noChangeArrowheads="1"/>
            </p:cNvSpPr>
            <p:nvPr/>
          </p:nvSpPr>
          <p:spPr bwMode="auto">
            <a:xfrm>
              <a:off x="3102" y="1371"/>
              <a:ext cx="9" cy="66"/>
            </a:xfrm>
            <a:prstGeom prst="rect">
              <a:avLst/>
            </a:prstGeom>
            <a:solidFill>
              <a:srgbClr val="010101"/>
            </a:solidFill>
            <a:ln w="0">
              <a:solidFill>
                <a:srgbClr val="010101"/>
              </a:solidFill>
              <a:miter lim="800000"/>
              <a:headEnd/>
              <a:tailEnd/>
            </a:ln>
          </p:spPr>
          <p:txBody>
            <a:bodyPr/>
            <a:lstStyle/>
            <a:p>
              <a:endParaRPr lang="ru-RU"/>
            </a:p>
          </p:txBody>
        </p:sp>
        <p:sp>
          <p:nvSpPr>
            <p:cNvPr id="96" name="Freeform 92"/>
            <p:cNvSpPr>
              <a:spLocks/>
            </p:cNvSpPr>
            <p:nvPr/>
          </p:nvSpPr>
          <p:spPr bwMode="auto">
            <a:xfrm>
              <a:off x="3127" y="1386"/>
              <a:ext cx="41" cy="51"/>
            </a:xfrm>
            <a:custGeom>
              <a:avLst/>
              <a:gdLst>
                <a:gd name="T0" fmla="*/ 41 w 41"/>
                <a:gd name="T1" fmla="*/ 21 h 51"/>
                <a:gd name="T2" fmla="*/ 41 w 41"/>
                <a:gd name="T3" fmla="*/ 51 h 51"/>
                <a:gd name="T4" fmla="*/ 34 w 41"/>
                <a:gd name="T5" fmla="*/ 51 h 51"/>
                <a:gd name="T6" fmla="*/ 34 w 41"/>
                <a:gd name="T7" fmla="*/ 21 h 51"/>
                <a:gd name="T8" fmla="*/ 34 w 41"/>
                <a:gd name="T9" fmla="*/ 17 h 51"/>
                <a:gd name="T10" fmla="*/ 33 w 41"/>
                <a:gd name="T11" fmla="*/ 13 h 51"/>
                <a:gd name="T12" fmla="*/ 31 w 41"/>
                <a:gd name="T13" fmla="*/ 11 h 51"/>
                <a:gd name="T14" fmla="*/ 29 w 41"/>
                <a:gd name="T15" fmla="*/ 8 h 51"/>
                <a:gd name="T16" fmla="*/ 26 w 41"/>
                <a:gd name="T17" fmla="*/ 7 h 51"/>
                <a:gd name="T18" fmla="*/ 23 w 41"/>
                <a:gd name="T19" fmla="*/ 7 h 51"/>
                <a:gd name="T20" fmla="*/ 19 w 41"/>
                <a:gd name="T21" fmla="*/ 7 h 51"/>
                <a:gd name="T22" fmla="*/ 15 w 41"/>
                <a:gd name="T23" fmla="*/ 8 h 51"/>
                <a:gd name="T24" fmla="*/ 13 w 41"/>
                <a:gd name="T25" fmla="*/ 11 h 51"/>
                <a:gd name="T26" fmla="*/ 10 w 41"/>
                <a:gd name="T27" fmla="*/ 15 h 51"/>
                <a:gd name="T28" fmla="*/ 9 w 41"/>
                <a:gd name="T29" fmla="*/ 18 h 51"/>
                <a:gd name="T30" fmla="*/ 9 w 41"/>
                <a:gd name="T31" fmla="*/ 22 h 51"/>
                <a:gd name="T32" fmla="*/ 9 w 41"/>
                <a:gd name="T33" fmla="*/ 51 h 51"/>
                <a:gd name="T34" fmla="*/ 0 w 41"/>
                <a:gd name="T35" fmla="*/ 51 h 51"/>
                <a:gd name="T36" fmla="*/ 0 w 41"/>
                <a:gd name="T37" fmla="*/ 1 h 51"/>
                <a:gd name="T38" fmla="*/ 9 w 41"/>
                <a:gd name="T39" fmla="*/ 1 h 51"/>
                <a:gd name="T40" fmla="*/ 9 w 41"/>
                <a:gd name="T41" fmla="*/ 8 h 51"/>
                <a:gd name="T42" fmla="*/ 11 w 41"/>
                <a:gd name="T43" fmla="*/ 5 h 51"/>
                <a:gd name="T44" fmla="*/ 15 w 41"/>
                <a:gd name="T45" fmla="*/ 2 h 51"/>
                <a:gd name="T46" fmla="*/ 20 w 41"/>
                <a:gd name="T47" fmla="*/ 1 h 51"/>
                <a:gd name="T48" fmla="*/ 25 w 41"/>
                <a:gd name="T49" fmla="*/ 0 h 51"/>
                <a:gd name="T50" fmla="*/ 30 w 41"/>
                <a:gd name="T51" fmla="*/ 1 h 51"/>
                <a:gd name="T52" fmla="*/ 34 w 41"/>
                <a:gd name="T53" fmla="*/ 2 h 51"/>
                <a:gd name="T54" fmla="*/ 38 w 41"/>
                <a:gd name="T55" fmla="*/ 5 h 51"/>
                <a:gd name="T56" fmla="*/ 40 w 41"/>
                <a:gd name="T57" fmla="*/ 10 h 51"/>
                <a:gd name="T58" fmla="*/ 41 w 41"/>
                <a:gd name="T59" fmla="*/ 15 h 51"/>
                <a:gd name="T60" fmla="*/ 41 w 41"/>
                <a:gd name="T61" fmla="*/ 21 h 5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1" h="51">
                  <a:moveTo>
                    <a:pt x="41" y="21"/>
                  </a:moveTo>
                  <a:lnTo>
                    <a:pt x="41" y="51"/>
                  </a:lnTo>
                  <a:lnTo>
                    <a:pt x="34" y="51"/>
                  </a:lnTo>
                  <a:lnTo>
                    <a:pt x="34" y="21"/>
                  </a:lnTo>
                  <a:lnTo>
                    <a:pt x="34" y="17"/>
                  </a:lnTo>
                  <a:lnTo>
                    <a:pt x="33" y="13"/>
                  </a:lnTo>
                  <a:lnTo>
                    <a:pt x="31" y="11"/>
                  </a:lnTo>
                  <a:lnTo>
                    <a:pt x="29" y="8"/>
                  </a:lnTo>
                  <a:lnTo>
                    <a:pt x="26" y="7"/>
                  </a:lnTo>
                  <a:lnTo>
                    <a:pt x="23" y="7"/>
                  </a:lnTo>
                  <a:lnTo>
                    <a:pt x="19" y="7"/>
                  </a:lnTo>
                  <a:lnTo>
                    <a:pt x="15" y="8"/>
                  </a:lnTo>
                  <a:lnTo>
                    <a:pt x="13" y="11"/>
                  </a:lnTo>
                  <a:lnTo>
                    <a:pt x="10" y="15"/>
                  </a:lnTo>
                  <a:lnTo>
                    <a:pt x="9" y="18"/>
                  </a:lnTo>
                  <a:lnTo>
                    <a:pt x="9" y="22"/>
                  </a:lnTo>
                  <a:lnTo>
                    <a:pt x="9" y="51"/>
                  </a:lnTo>
                  <a:lnTo>
                    <a:pt x="0" y="51"/>
                  </a:lnTo>
                  <a:lnTo>
                    <a:pt x="0" y="1"/>
                  </a:lnTo>
                  <a:lnTo>
                    <a:pt x="9" y="1"/>
                  </a:lnTo>
                  <a:lnTo>
                    <a:pt x="9" y="8"/>
                  </a:lnTo>
                  <a:lnTo>
                    <a:pt x="11" y="5"/>
                  </a:lnTo>
                  <a:lnTo>
                    <a:pt x="15" y="2"/>
                  </a:lnTo>
                  <a:lnTo>
                    <a:pt x="20" y="1"/>
                  </a:lnTo>
                  <a:lnTo>
                    <a:pt x="25" y="0"/>
                  </a:lnTo>
                  <a:lnTo>
                    <a:pt x="30" y="1"/>
                  </a:lnTo>
                  <a:lnTo>
                    <a:pt x="34" y="2"/>
                  </a:lnTo>
                  <a:lnTo>
                    <a:pt x="38" y="5"/>
                  </a:lnTo>
                  <a:lnTo>
                    <a:pt x="40" y="10"/>
                  </a:lnTo>
                  <a:lnTo>
                    <a:pt x="41" y="15"/>
                  </a:lnTo>
                  <a:lnTo>
                    <a:pt x="41" y="21"/>
                  </a:lnTo>
                  <a:close/>
                </a:path>
              </a:pathLst>
            </a:custGeom>
            <a:solidFill>
              <a:srgbClr val="010101"/>
            </a:solidFill>
            <a:ln w="0">
              <a:solidFill>
                <a:srgbClr val="010101"/>
              </a:solidFill>
              <a:prstDash val="solid"/>
              <a:round/>
              <a:headEnd/>
              <a:tailEnd/>
            </a:ln>
          </p:spPr>
          <p:txBody>
            <a:bodyPr/>
            <a:lstStyle/>
            <a:p>
              <a:endParaRPr lang="ru-RU"/>
            </a:p>
          </p:txBody>
        </p:sp>
        <p:sp>
          <p:nvSpPr>
            <p:cNvPr id="97" name="Freeform 93"/>
            <p:cNvSpPr>
              <a:spLocks/>
            </p:cNvSpPr>
            <p:nvPr/>
          </p:nvSpPr>
          <p:spPr bwMode="auto">
            <a:xfrm>
              <a:off x="3178" y="1373"/>
              <a:ext cx="31" cy="64"/>
            </a:xfrm>
            <a:custGeom>
              <a:avLst/>
              <a:gdLst>
                <a:gd name="T0" fmla="*/ 15 w 31"/>
                <a:gd name="T1" fmla="*/ 0 h 64"/>
                <a:gd name="T2" fmla="*/ 15 w 31"/>
                <a:gd name="T3" fmla="*/ 14 h 64"/>
                <a:gd name="T4" fmla="*/ 31 w 31"/>
                <a:gd name="T5" fmla="*/ 14 h 64"/>
                <a:gd name="T6" fmla="*/ 31 w 31"/>
                <a:gd name="T7" fmla="*/ 20 h 64"/>
                <a:gd name="T8" fmla="*/ 15 w 31"/>
                <a:gd name="T9" fmla="*/ 20 h 64"/>
                <a:gd name="T10" fmla="*/ 15 w 31"/>
                <a:gd name="T11" fmla="*/ 48 h 64"/>
                <a:gd name="T12" fmla="*/ 15 w 31"/>
                <a:gd name="T13" fmla="*/ 51 h 64"/>
                <a:gd name="T14" fmla="*/ 15 w 31"/>
                <a:gd name="T15" fmla="*/ 54 h 64"/>
                <a:gd name="T16" fmla="*/ 16 w 31"/>
                <a:gd name="T17" fmla="*/ 55 h 64"/>
                <a:gd name="T18" fmla="*/ 18 w 31"/>
                <a:gd name="T19" fmla="*/ 56 h 64"/>
                <a:gd name="T20" fmla="*/ 20 w 31"/>
                <a:gd name="T21" fmla="*/ 56 h 64"/>
                <a:gd name="T22" fmla="*/ 23 w 31"/>
                <a:gd name="T23" fmla="*/ 56 h 64"/>
                <a:gd name="T24" fmla="*/ 31 w 31"/>
                <a:gd name="T25" fmla="*/ 56 h 64"/>
                <a:gd name="T26" fmla="*/ 31 w 31"/>
                <a:gd name="T27" fmla="*/ 64 h 64"/>
                <a:gd name="T28" fmla="*/ 23 w 31"/>
                <a:gd name="T29" fmla="*/ 64 h 64"/>
                <a:gd name="T30" fmla="*/ 18 w 31"/>
                <a:gd name="T31" fmla="*/ 63 h 64"/>
                <a:gd name="T32" fmla="*/ 13 w 31"/>
                <a:gd name="T33" fmla="*/ 61 h 64"/>
                <a:gd name="T34" fmla="*/ 10 w 31"/>
                <a:gd name="T35" fmla="*/ 60 h 64"/>
                <a:gd name="T36" fmla="*/ 8 w 31"/>
                <a:gd name="T37" fmla="*/ 56 h 64"/>
                <a:gd name="T38" fmla="*/ 6 w 31"/>
                <a:gd name="T39" fmla="*/ 53 h 64"/>
                <a:gd name="T40" fmla="*/ 6 w 31"/>
                <a:gd name="T41" fmla="*/ 48 h 64"/>
                <a:gd name="T42" fmla="*/ 6 w 31"/>
                <a:gd name="T43" fmla="*/ 20 h 64"/>
                <a:gd name="T44" fmla="*/ 0 w 31"/>
                <a:gd name="T45" fmla="*/ 20 h 64"/>
                <a:gd name="T46" fmla="*/ 0 w 31"/>
                <a:gd name="T47" fmla="*/ 14 h 64"/>
                <a:gd name="T48" fmla="*/ 6 w 31"/>
                <a:gd name="T49" fmla="*/ 14 h 64"/>
                <a:gd name="T50" fmla="*/ 6 w 31"/>
                <a:gd name="T51" fmla="*/ 0 h 64"/>
                <a:gd name="T52" fmla="*/ 15 w 31"/>
                <a:gd name="T53" fmla="*/ 0 h 6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1" h="64">
                  <a:moveTo>
                    <a:pt x="15" y="0"/>
                  </a:moveTo>
                  <a:lnTo>
                    <a:pt x="15" y="14"/>
                  </a:lnTo>
                  <a:lnTo>
                    <a:pt x="31" y="14"/>
                  </a:lnTo>
                  <a:lnTo>
                    <a:pt x="31" y="20"/>
                  </a:lnTo>
                  <a:lnTo>
                    <a:pt x="15" y="20"/>
                  </a:lnTo>
                  <a:lnTo>
                    <a:pt x="15" y="48"/>
                  </a:lnTo>
                  <a:lnTo>
                    <a:pt x="15" y="51"/>
                  </a:lnTo>
                  <a:lnTo>
                    <a:pt x="15" y="54"/>
                  </a:lnTo>
                  <a:lnTo>
                    <a:pt x="16" y="55"/>
                  </a:lnTo>
                  <a:lnTo>
                    <a:pt x="18" y="56"/>
                  </a:lnTo>
                  <a:lnTo>
                    <a:pt x="20" y="56"/>
                  </a:lnTo>
                  <a:lnTo>
                    <a:pt x="23" y="56"/>
                  </a:lnTo>
                  <a:lnTo>
                    <a:pt x="31" y="56"/>
                  </a:lnTo>
                  <a:lnTo>
                    <a:pt x="31" y="64"/>
                  </a:lnTo>
                  <a:lnTo>
                    <a:pt x="23" y="64"/>
                  </a:lnTo>
                  <a:lnTo>
                    <a:pt x="18" y="63"/>
                  </a:lnTo>
                  <a:lnTo>
                    <a:pt x="13" y="61"/>
                  </a:lnTo>
                  <a:lnTo>
                    <a:pt x="10" y="60"/>
                  </a:lnTo>
                  <a:lnTo>
                    <a:pt x="8" y="56"/>
                  </a:lnTo>
                  <a:lnTo>
                    <a:pt x="6" y="53"/>
                  </a:lnTo>
                  <a:lnTo>
                    <a:pt x="6" y="48"/>
                  </a:lnTo>
                  <a:lnTo>
                    <a:pt x="6" y="20"/>
                  </a:lnTo>
                  <a:lnTo>
                    <a:pt x="0" y="20"/>
                  </a:lnTo>
                  <a:lnTo>
                    <a:pt x="0" y="14"/>
                  </a:lnTo>
                  <a:lnTo>
                    <a:pt x="6" y="14"/>
                  </a:lnTo>
                  <a:lnTo>
                    <a:pt x="6" y="0"/>
                  </a:lnTo>
                  <a:lnTo>
                    <a:pt x="15" y="0"/>
                  </a:lnTo>
                  <a:close/>
                </a:path>
              </a:pathLst>
            </a:custGeom>
            <a:solidFill>
              <a:srgbClr val="010101"/>
            </a:solidFill>
            <a:ln w="0">
              <a:solidFill>
                <a:srgbClr val="010101"/>
              </a:solidFill>
              <a:prstDash val="solid"/>
              <a:round/>
              <a:headEnd/>
              <a:tailEnd/>
            </a:ln>
          </p:spPr>
          <p:txBody>
            <a:bodyPr/>
            <a:lstStyle/>
            <a:p>
              <a:endParaRPr lang="ru-RU"/>
            </a:p>
          </p:txBody>
        </p:sp>
        <p:sp>
          <p:nvSpPr>
            <p:cNvPr id="98" name="Freeform 94"/>
            <p:cNvSpPr>
              <a:spLocks noEditPoints="1"/>
            </p:cNvSpPr>
            <p:nvPr/>
          </p:nvSpPr>
          <p:spPr bwMode="auto">
            <a:xfrm>
              <a:off x="3217" y="1386"/>
              <a:ext cx="45" cy="52"/>
            </a:xfrm>
            <a:custGeom>
              <a:avLst/>
              <a:gdLst>
                <a:gd name="T0" fmla="*/ 45 w 45"/>
                <a:gd name="T1" fmla="*/ 23 h 52"/>
                <a:gd name="T2" fmla="*/ 45 w 45"/>
                <a:gd name="T3" fmla="*/ 28 h 52"/>
                <a:gd name="T4" fmla="*/ 7 w 45"/>
                <a:gd name="T5" fmla="*/ 28 h 52"/>
                <a:gd name="T6" fmla="*/ 9 w 45"/>
                <a:gd name="T7" fmla="*/ 33 h 52"/>
                <a:gd name="T8" fmla="*/ 10 w 45"/>
                <a:gd name="T9" fmla="*/ 37 h 52"/>
                <a:gd name="T10" fmla="*/ 12 w 45"/>
                <a:gd name="T11" fmla="*/ 41 h 52"/>
                <a:gd name="T12" fmla="*/ 16 w 45"/>
                <a:gd name="T13" fmla="*/ 43 h 52"/>
                <a:gd name="T14" fmla="*/ 21 w 45"/>
                <a:gd name="T15" fmla="*/ 45 h 52"/>
                <a:gd name="T16" fmla="*/ 26 w 45"/>
                <a:gd name="T17" fmla="*/ 45 h 52"/>
                <a:gd name="T18" fmla="*/ 30 w 45"/>
                <a:gd name="T19" fmla="*/ 45 h 52"/>
                <a:gd name="T20" fmla="*/ 35 w 45"/>
                <a:gd name="T21" fmla="*/ 43 h 52"/>
                <a:gd name="T22" fmla="*/ 39 w 45"/>
                <a:gd name="T23" fmla="*/ 42 h 52"/>
                <a:gd name="T24" fmla="*/ 44 w 45"/>
                <a:gd name="T25" fmla="*/ 40 h 52"/>
                <a:gd name="T26" fmla="*/ 44 w 45"/>
                <a:gd name="T27" fmla="*/ 48 h 52"/>
                <a:gd name="T28" fmla="*/ 39 w 45"/>
                <a:gd name="T29" fmla="*/ 50 h 52"/>
                <a:gd name="T30" fmla="*/ 35 w 45"/>
                <a:gd name="T31" fmla="*/ 51 h 52"/>
                <a:gd name="T32" fmla="*/ 30 w 45"/>
                <a:gd name="T33" fmla="*/ 51 h 52"/>
                <a:gd name="T34" fmla="*/ 25 w 45"/>
                <a:gd name="T35" fmla="*/ 52 h 52"/>
                <a:gd name="T36" fmla="*/ 20 w 45"/>
                <a:gd name="T37" fmla="*/ 51 h 52"/>
                <a:gd name="T38" fmla="*/ 15 w 45"/>
                <a:gd name="T39" fmla="*/ 50 h 52"/>
                <a:gd name="T40" fmla="*/ 10 w 45"/>
                <a:gd name="T41" fmla="*/ 48 h 52"/>
                <a:gd name="T42" fmla="*/ 6 w 45"/>
                <a:gd name="T43" fmla="*/ 45 h 52"/>
                <a:gd name="T44" fmla="*/ 4 w 45"/>
                <a:gd name="T45" fmla="*/ 41 h 52"/>
                <a:gd name="T46" fmla="*/ 1 w 45"/>
                <a:gd name="T47" fmla="*/ 37 h 52"/>
                <a:gd name="T48" fmla="*/ 0 w 45"/>
                <a:gd name="T49" fmla="*/ 32 h 52"/>
                <a:gd name="T50" fmla="*/ 0 w 45"/>
                <a:gd name="T51" fmla="*/ 26 h 52"/>
                <a:gd name="T52" fmla="*/ 0 w 45"/>
                <a:gd name="T53" fmla="*/ 21 h 52"/>
                <a:gd name="T54" fmla="*/ 1 w 45"/>
                <a:gd name="T55" fmla="*/ 16 h 52"/>
                <a:gd name="T56" fmla="*/ 4 w 45"/>
                <a:gd name="T57" fmla="*/ 11 h 52"/>
                <a:gd name="T58" fmla="*/ 6 w 45"/>
                <a:gd name="T59" fmla="*/ 7 h 52"/>
                <a:gd name="T60" fmla="*/ 10 w 45"/>
                <a:gd name="T61" fmla="*/ 4 h 52"/>
                <a:gd name="T62" fmla="*/ 14 w 45"/>
                <a:gd name="T63" fmla="*/ 2 h 52"/>
                <a:gd name="T64" fmla="*/ 19 w 45"/>
                <a:gd name="T65" fmla="*/ 1 h 52"/>
                <a:gd name="T66" fmla="*/ 24 w 45"/>
                <a:gd name="T67" fmla="*/ 0 h 52"/>
                <a:gd name="T68" fmla="*/ 30 w 45"/>
                <a:gd name="T69" fmla="*/ 1 h 52"/>
                <a:gd name="T70" fmla="*/ 35 w 45"/>
                <a:gd name="T71" fmla="*/ 4 h 52"/>
                <a:gd name="T72" fmla="*/ 40 w 45"/>
                <a:gd name="T73" fmla="*/ 6 h 52"/>
                <a:gd name="T74" fmla="*/ 42 w 45"/>
                <a:gd name="T75" fmla="*/ 11 h 52"/>
                <a:gd name="T76" fmla="*/ 45 w 45"/>
                <a:gd name="T77" fmla="*/ 17 h 52"/>
                <a:gd name="T78" fmla="*/ 45 w 45"/>
                <a:gd name="T79" fmla="*/ 23 h 52"/>
                <a:gd name="T80" fmla="*/ 37 w 45"/>
                <a:gd name="T81" fmla="*/ 22 h 52"/>
                <a:gd name="T82" fmla="*/ 36 w 45"/>
                <a:gd name="T83" fmla="*/ 17 h 52"/>
                <a:gd name="T84" fmla="*/ 35 w 45"/>
                <a:gd name="T85" fmla="*/ 13 h 52"/>
                <a:gd name="T86" fmla="*/ 34 w 45"/>
                <a:gd name="T87" fmla="*/ 11 h 52"/>
                <a:gd name="T88" fmla="*/ 31 w 45"/>
                <a:gd name="T89" fmla="*/ 8 h 52"/>
                <a:gd name="T90" fmla="*/ 27 w 45"/>
                <a:gd name="T91" fmla="*/ 7 h 52"/>
                <a:gd name="T92" fmla="*/ 24 w 45"/>
                <a:gd name="T93" fmla="*/ 7 h 52"/>
                <a:gd name="T94" fmla="*/ 20 w 45"/>
                <a:gd name="T95" fmla="*/ 7 h 52"/>
                <a:gd name="T96" fmla="*/ 16 w 45"/>
                <a:gd name="T97" fmla="*/ 8 h 52"/>
                <a:gd name="T98" fmla="*/ 12 w 45"/>
                <a:gd name="T99" fmla="*/ 11 h 52"/>
                <a:gd name="T100" fmla="*/ 10 w 45"/>
                <a:gd name="T101" fmla="*/ 13 h 52"/>
                <a:gd name="T102" fmla="*/ 9 w 45"/>
                <a:gd name="T103" fmla="*/ 17 h 52"/>
                <a:gd name="T104" fmla="*/ 9 w 45"/>
                <a:gd name="T105" fmla="*/ 22 h 52"/>
                <a:gd name="T106" fmla="*/ 37 w 45"/>
                <a:gd name="T107" fmla="*/ 22 h 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5" h="52">
                  <a:moveTo>
                    <a:pt x="45" y="23"/>
                  </a:moveTo>
                  <a:lnTo>
                    <a:pt x="45" y="28"/>
                  </a:lnTo>
                  <a:lnTo>
                    <a:pt x="7" y="28"/>
                  </a:lnTo>
                  <a:lnTo>
                    <a:pt x="9" y="33"/>
                  </a:lnTo>
                  <a:lnTo>
                    <a:pt x="10" y="37"/>
                  </a:lnTo>
                  <a:lnTo>
                    <a:pt x="12" y="41"/>
                  </a:lnTo>
                  <a:lnTo>
                    <a:pt x="16" y="43"/>
                  </a:lnTo>
                  <a:lnTo>
                    <a:pt x="21" y="45"/>
                  </a:lnTo>
                  <a:lnTo>
                    <a:pt x="26" y="45"/>
                  </a:lnTo>
                  <a:lnTo>
                    <a:pt x="30" y="45"/>
                  </a:lnTo>
                  <a:lnTo>
                    <a:pt x="35" y="43"/>
                  </a:lnTo>
                  <a:lnTo>
                    <a:pt x="39" y="42"/>
                  </a:lnTo>
                  <a:lnTo>
                    <a:pt x="44" y="40"/>
                  </a:lnTo>
                  <a:lnTo>
                    <a:pt x="44" y="48"/>
                  </a:lnTo>
                  <a:lnTo>
                    <a:pt x="39" y="50"/>
                  </a:lnTo>
                  <a:lnTo>
                    <a:pt x="35" y="51"/>
                  </a:lnTo>
                  <a:lnTo>
                    <a:pt x="30" y="51"/>
                  </a:lnTo>
                  <a:lnTo>
                    <a:pt x="25" y="52"/>
                  </a:lnTo>
                  <a:lnTo>
                    <a:pt x="20" y="51"/>
                  </a:lnTo>
                  <a:lnTo>
                    <a:pt x="15" y="50"/>
                  </a:lnTo>
                  <a:lnTo>
                    <a:pt x="10" y="48"/>
                  </a:lnTo>
                  <a:lnTo>
                    <a:pt x="6" y="45"/>
                  </a:lnTo>
                  <a:lnTo>
                    <a:pt x="4" y="41"/>
                  </a:lnTo>
                  <a:lnTo>
                    <a:pt x="1" y="37"/>
                  </a:lnTo>
                  <a:lnTo>
                    <a:pt x="0" y="32"/>
                  </a:lnTo>
                  <a:lnTo>
                    <a:pt x="0" y="26"/>
                  </a:lnTo>
                  <a:lnTo>
                    <a:pt x="0" y="21"/>
                  </a:lnTo>
                  <a:lnTo>
                    <a:pt x="1" y="16"/>
                  </a:lnTo>
                  <a:lnTo>
                    <a:pt x="4" y="11"/>
                  </a:lnTo>
                  <a:lnTo>
                    <a:pt x="6" y="7"/>
                  </a:lnTo>
                  <a:lnTo>
                    <a:pt x="10" y="4"/>
                  </a:lnTo>
                  <a:lnTo>
                    <a:pt x="14" y="2"/>
                  </a:lnTo>
                  <a:lnTo>
                    <a:pt x="19" y="1"/>
                  </a:lnTo>
                  <a:lnTo>
                    <a:pt x="24" y="0"/>
                  </a:lnTo>
                  <a:lnTo>
                    <a:pt x="30" y="1"/>
                  </a:lnTo>
                  <a:lnTo>
                    <a:pt x="35" y="4"/>
                  </a:lnTo>
                  <a:lnTo>
                    <a:pt x="40" y="6"/>
                  </a:lnTo>
                  <a:lnTo>
                    <a:pt x="42" y="11"/>
                  </a:lnTo>
                  <a:lnTo>
                    <a:pt x="45" y="17"/>
                  </a:lnTo>
                  <a:lnTo>
                    <a:pt x="45" y="23"/>
                  </a:lnTo>
                  <a:close/>
                  <a:moveTo>
                    <a:pt x="37" y="22"/>
                  </a:moveTo>
                  <a:lnTo>
                    <a:pt x="36" y="17"/>
                  </a:lnTo>
                  <a:lnTo>
                    <a:pt x="35" y="13"/>
                  </a:lnTo>
                  <a:lnTo>
                    <a:pt x="34" y="11"/>
                  </a:lnTo>
                  <a:lnTo>
                    <a:pt x="31" y="8"/>
                  </a:lnTo>
                  <a:lnTo>
                    <a:pt x="27" y="7"/>
                  </a:lnTo>
                  <a:lnTo>
                    <a:pt x="24" y="7"/>
                  </a:lnTo>
                  <a:lnTo>
                    <a:pt x="20" y="7"/>
                  </a:lnTo>
                  <a:lnTo>
                    <a:pt x="16" y="8"/>
                  </a:lnTo>
                  <a:lnTo>
                    <a:pt x="12" y="11"/>
                  </a:lnTo>
                  <a:lnTo>
                    <a:pt x="10" y="13"/>
                  </a:lnTo>
                  <a:lnTo>
                    <a:pt x="9" y="17"/>
                  </a:lnTo>
                  <a:lnTo>
                    <a:pt x="9" y="22"/>
                  </a:lnTo>
                  <a:lnTo>
                    <a:pt x="37" y="22"/>
                  </a:lnTo>
                  <a:close/>
                </a:path>
              </a:pathLst>
            </a:custGeom>
            <a:solidFill>
              <a:srgbClr val="010101"/>
            </a:solidFill>
            <a:ln w="0">
              <a:solidFill>
                <a:srgbClr val="010101"/>
              </a:solidFill>
              <a:prstDash val="solid"/>
              <a:round/>
              <a:headEnd/>
              <a:tailEnd/>
            </a:ln>
          </p:spPr>
          <p:txBody>
            <a:bodyPr/>
            <a:lstStyle/>
            <a:p>
              <a:endParaRPr lang="ru-RU"/>
            </a:p>
          </p:txBody>
        </p:sp>
        <p:sp>
          <p:nvSpPr>
            <p:cNvPr id="99" name="Freeform 95"/>
            <p:cNvSpPr>
              <a:spLocks/>
            </p:cNvSpPr>
            <p:nvPr/>
          </p:nvSpPr>
          <p:spPr bwMode="auto">
            <a:xfrm>
              <a:off x="3274" y="1386"/>
              <a:ext cx="30" cy="51"/>
            </a:xfrm>
            <a:custGeom>
              <a:avLst/>
              <a:gdLst>
                <a:gd name="T0" fmla="*/ 30 w 30"/>
                <a:gd name="T1" fmla="*/ 8 h 51"/>
                <a:gd name="T2" fmla="*/ 28 w 30"/>
                <a:gd name="T3" fmla="*/ 8 h 51"/>
                <a:gd name="T4" fmla="*/ 26 w 30"/>
                <a:gd name="T5" fmla="*/ 7 h 51"/>
                <a:gd name="T6" fmla="*/ 25 w 30"/>
                <a:gd name="T7" fmla="*/ 7 h 51"/>
                <a:gd name="T8" fmla="*/ 23 w 30"/>
                <a:gd name="T9" fmla="*/ 7 h 51"/>
                <a:gd name="T10" fmla="*/ 19 w 30"/>
                <a:gd name="T11" fmla="*/ 7 h 51"/>
                <a:gd name="T12" fmla="*/ 15 w 30"/>
                <a:gd name="T13" fmla="*/ 10 h 51"/>
                <a:gd name="T14" fmla="*/ 13 w 30"/>
                <a:gd name="T15" fmla="*/ 12 h 51"/>
                <a:gd name="T16" fmla="*/ 10 w 30"/>
                <a:gd name="T17" fmla="*/ 15 h 51"/>
                <a:gd name="T18" fmla="*/ 9 w 30"/>
                <a:gd name="T19" fmla="*/ 20 h 51"/>
                <a:gd name="T20" fmla="*/ 9 w 30"/>
                <a:gd name="T21" fmla="*/ 25 h 51"/>
                <a:gd name="T22" fmla="*/ 9 w 30"/>
                <a:gd name="T23" fmla="*/ 51 h 51"/>
                <a:gd name="T24" fmla="*/ 0 w 30"/>
                <a:gd name="T25" fmla="*/ 51 h 51"/>
                <a:gd name="T26" fmla="*/ 0 w 30"/>
                <a:gd name="T27" fmla="*/ 1 h 51"/>
                <a:gd name="T28" fmla="*/ 9 w 30"/>
                <a:gd name="T29" fmla="*/ 1 h 51"/>
                <a:gd name="T30" fmla="*/ 9 w 30"/>
                <a:gd name="T31" fmla="*/ 8 h 51"/>
                <a:gd name="T32" fmla="*/ 11 w 30"/>
                <a:gd name="T33" fmla="*/ 5 h 51"/>
                <a:gd name="T34" fmla="*/ 15 w 30"/>
                <a:gd name="T35" fmla="*/ 2 h 51"/>
                <a:gd name="T36" fmla="*/ 20 w 30"/>
                <a:gd name="T37" fmla="*/ 1 h 51"/>
                <a:gd name="T38" fmla="*/ 25 w 30"/>
                <a:gd name="T39" fmla="*/ 0 h 51"/>
                <a:gd name="T40" fmla="*/ 26 w 30"/>
                <a:gd name="T41" fmla="*/ 0 h 51"/>
                <a:gd name="T42" fmla="*/ 28 w 30"/>
                <a:gd name="T43" fmla="*/ 0 h 51"/>
                <a:gd name="T44" fmla="*/ 29 w 30"/>
                <a:gd name="T45" fmla="*/ 0 h 51"/>
                <a:gd name="T46" fmla="*/ 30 w 30"/>
                <a:gd name="T47" fmla="*/ 1 h 51"/>
                <a:gd name="T48" fmla="*/ 30 w 30"/>
                <a:gd name="T49" fmla="*/ 8 h 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0" h="51">
                  <a:moveTo>
                    <a:pt x="30" y="8"/>
                  </a:moveTo>
                  <a:lnTo>
                    <a:pt x="28" y="8"/>
                  </a:lnTo>
                  <a:lnTo>
                    <a:pt x="26" y="7"/>
                  </a:lnTo>
                  <a:lnTo>
                    <a:pt x="25" y="7"/>
                  </a:lnTo>
                  <a:lnTo>
                    <a:pt x="23" y="7"/>
                  </a:lnTo>
                  <a:lnTo>
                    <a:pt x="19" y="7"/>
                  </a:lnTo>
                  <a:lnTo>
                    <a:pt x="15" y="10"/>
                  </a:lnTo>
                  <a:lnTo>
                    <a:pt x="13" y="12"/>
                  </a:lnTo>
                  <a:lnTo>
                    <a:pt x="10" y="15"/>
                  </a:lnTo>
                  <a:lnTo>
                    <a:pt x="9" y="20"/>
                  </a:lnTo>
                  <a:lnTo>
                    <a:pt x="9" y="25"/>
                  </a:lnTo>
                  <a:lnTo>
                    <a:pt x="9" y="51"/>
                  </a:lnTo>
                  <a:lnTo>
                    <a:pt x="0" y="51"/>
                  </a:lnTo>
                  <a:lnTo>
                    <a:pt x="0" y="1"/>
                  </a:lnTo>
                  <a:lnTo>
                    <a:pt x="9" y="1"/>
                  </a:lnTo>
                  <a:lnTo>
                    <a:pt x="9" y="8"/>
                  </a:lnTo>
                  <a:lnTo>
                    <a:pt x="11" y="5"/>
                  </a:lnTo>
                  <a:lnTo>
                    <a:pt x="15" y="2"/>
                  </a:lnTo>
                  <a:lnTo>
                    <a:pt x="20" y="1"/>
                  </a:lnTo>
                  <a:lnTo>
                    <a:pt x="25" y="0"/>
                  </a:lnTo>
                  <a:lnTo>
                    <a:pt x="26" y="0"/>
                  </a:lnTo>
                  <a:lnTo>
                    <a:pt x="28" y="0"/>
                  </a:lnTo>
                  <a:lnTo>
                    <a:pt x="29" y="0"/>
                  </a:lnTo>
                  <a:lnTo>
                    <a:pt x="30" y="1"/>
                  </a:lnTo>
                  <a:lnTo>
                    <a:pt x="30" y="8"/>
                  </a:lnTo>
                  <a:close/>
                </a:path>
              </a:pathLst>
            </a:custGeom>
            <a:solidFill>
              <a:srgbClr val="010101"/>
            </a:solidFill>
            <a:ln w="0">
              <a:solidFill>
                <a:srgbClr val="010101"/>
              </a:solidFill>
              <a:prstDash val="solid"/>
              <a:round/>
              <a:headEnd/>
              <a:tailEnd/>
            </a:ln>
          </p:spPr>
          <p:txBody>
            <a:bodyPr/>
            <a:lstStyle/>
            <a:p>
              <a:endParaRPr lang="ru-RU"/>
            </a:p>
          </p:txBody>
        </p:sp>
        <p:sp>
          <p:nvSpPr>
            <p:cNvPr id="100" name="Freeform 96"/>
            <p:cNvSpPr>
              <a:spLocks noEditPoints="1"/>
            </p:cNvSpPr>
            <p:nvPr/>
          </p:nvSpPr>
          <p:spPr bwMode="auto">
            <a:xfrm>
              <a:off x="3309" y="1386"/>
              <a:ext cx="41" cy="52"/>
            </a:xfrm>
            <a:custGeom>
              <a:avLst/>
              <a:gdLst>
                <a:gd name="T0" fmla="*/ 25 w 41"/>
                <a:gd name="T1" fmla="*/ 26 h 52"/>
                <a:gd name="T2" fmla="*/ 20 w 41"/>
                <a:gd name="T3" fmla="*/ 26 h 52"/>
                <a:gd name="T4" fmla="*/ 15 w 41"/>
                <a:gd name="T5" fmla="*/ 27 h 52"/>
                <a:gd name="T6" fmla="*/ 11 w 41"/>
                <a:gd name="T7" fmla="*/ 28 h 52"/>
                <a:gd name="T8" fmla="*/ 10 w 41"/>
                <a:gd name="T9" fmla="*/ 30 h 52"/>
                <a:gd name="T10" fmla="*/ 9 w 41"/>
                <a:gd name="T11" fmla="*/ 32 h 52"/>
                <a:gd name="T12" fmla="*/ 8 w 41"/>
                <a:gd name="T13" fmla="*/ 36 h 52"/>
                <a:gd name="T14" fmla="*/ 9 w 41"/>
                <a:gd name="T15" fmla="*/ 40 h 52"/>
                <a:gd name="T16" fmla="*/ 11 w 41"/>
                <a:gd name="T17" fmla="*/ 42 h 52"/>
                <a:gd name="T18" fmla="*/ 14 w 41"/>
                <a:gd name="T19" fmla="*/ 45 h 52"/>
                <a:gd name="T20" fmla="*/ 19 w 41"/>
                <a:gd name="T21" fmla="*/ 45 h 52"/>
                <a:gd name="T22" fmla="*/ 23 w 41"/>
                <a:gd name="T23" fmla="*/ 45 h 52"/>
                <a:gd name="T24" fmla="*/ 26 w 41"/>
                <a:gd name="T25" fmla="*/ 43 h 52"/>
                <a:gd name="T26" fmla="*/ 29 w 41"/>
                <a:gd name="T27" fmla="*/ 40 h 52"/>
                <a:gd name="T28" fmla="*/ 31 w 41"/>
                <a:gd name="T29" fmla="*/ 37 h 52"/>
                <a:gd name="T30" fmla="*/ 33 w 41"/>
                <a:gd name="T31" fmla="*/ 32 h 52"/>
                <a:gd name="T32" fmla="*/ 34 w 41"/>
                <a:gd name="T33" fmla="*/ 27 h 52"/>
                <a:gd name="T34" fmla="*/ 34 w 41"/>
                <a:gd name="T35" fmla="*/ 26 h 52"/>
                <a:gd name="T36" fmla="*/ 25 w 41"/>
                <a:gd name="T37" fmla="*/ 26 h 52"/>
                <a:gd name="T38" fmla="*/ 41 w 41"/>
                <a:gd name="T39" fmla="*/ 22 h 52"/>
                <a:gd name="T40" fmla="*/ 41 w 41"/>
                <a:gd name="T41" fmla="*/ 51 h 52"/>
                <a:gd name="T42" fmla="*/ 34 w 41"/>
                <a:gd name="T43" fmla="*/ 51 h 52"/>
                <a:gd name="T44" fmla="*/ 34 w 41"/>
                <a:gd name="T45" fmla="*/ 43 h 52"/>
                <a:gd name="T46" fmla="*/ 30 w 41"/>
                <a:gd name="T47" fmla="*/ 47 h 52"/>
                <a:gd name="T48" fmla="*/ 26 w 41"/>
                <a:gd name="T49" fmla="*/ 50 h 52"/>
                <a:gd name="T50" fmla="*/ 23 w 41"/>
                <a:gd name="T51" fmla="*/ 51 h 52"/>
                <a:gd name="T52" fmla="*/ 16 w 41"/>
                <a:gd name="T53" fmla="*/ 52 h 52"/>
                <a:gd name="T54" fmla="*/ 11 w 41"/>
                <a:gd name="T55" fmla="*/ 51 h 52"/>
                <a:gd name="T56" fmla="*/ 8 w 41"/>
                <a:gd name="T57" fmla="*/ 50 h 52"/>
                <a:gd name="T58" fmla="*/ 5 w 41"/>
                <a:gd name="T59" fmla="*/ 47 h 52"/>
                <a:gd name="T60" fmla="*/ 3 w 41"/>
                <a:gd name="T61" fmla="*/ 45 h 52"/>
                <a:gd name="T62" fmla="*/ 0 w 41"/>
                <a:gd name="T63" fmla="*/ 41 h 52"/>
                <a:gd name="T64" fmla="*/ 0 w 41"/>
                <a:gd name="T65" fmla="*/ 36 h 52"/>
                <a:gd name="T66" fmla="*/ 0 w 41"/>
                <a:gd name="T67" fmla="*/ 31 h 52"/>
                <a:gd name="T68" fmla="*/ 3 w 41"/>
                <a:gd name="T69" fmla="*/ 27 h 52"/>
                <a:gd name="T70" fmla="*/ 5 w 41"/>
                <a:gd name="T71" fmla="*/ 23 h 52"/>
                <a:gd name="T72" fmla="*/ 10 w 41"/>
                <a:gd name="T73" fmla="*/ 21 h 52"/>
                <a:gd name="T74" fmla="*/ 15 w 41"/>
                <a:gd name="T75" fmla="*/ 20 h 52"/>
                <a:gd name="T76" fmla="*/ 23 w 41"/>
                <a:gd name="T77" fmla="*/ 20 h 52"/>
                <a:gd name="T78" fmla="*/ 34 w 41"/>
                <a:gd name="T79" fmla="*/ 20 h 52"/>
                <a:gd name="T80" fmla="*/ 34 w 41"/>
                <a:gd name="T81" fmla="*/ 18 h 52"/>
                <a:gd name="T82" fmla="*/ 33 w 41"/>
                <a:gd name="T83" fmla="*/ 15 h 52"/>
                <a:gd name="T84" fmla="*/ 31 w 41"/>
                <a:gd name="T85" fmla="*/ 12 h 52"/>
                <a:gd name="T86" fmla="*/ 30 w 41"/>
                <a:gd name="T87" fmla="*/ 10 h 52"/>
                <a:gd name="T88" fmla="*/ 28 w 41"/>
                <a:gd name="T89" fmla="*/ 8 h 52"/>
                <a:gd name="T90" fmla="*/ 24 w 41"/>
                <a:gd name="T91" fmla="*/ 7 h 52"/>
                <a:gd name="T92" fmla="*/ 20 w 41"/>
                <a:gd name="T93" fmla="*/ 7 h 52"/>
                <a:gd name="T94" fmla="*/ 15 w 41"/>
                <a:gd name="T95" fmla="*/ 7 h 52"/>
                <a:gd name="T96" fmla="*/ 11 w 41"/>
                <a:gd name="T97" fmla="*/ 8 h 52"/>
                <a:gd name="T98" fmla="*/ 8 w 41"/>
                <a:gd name="T99" fmla="*/ 10 h 52"/>
                <a:gd name="T100" fmla="*/ 4 w 41"/>
                <a:gd name="T101" fmla="*/ 11 h 52"/>
                <a:gd name="T102" fmla="*/ 4 w 41"/>
                <a:gd name="T103" fmla="*/ 4 h 52"/>
                <a:gd name="T104" fmla="*/ 8 w 41"/>
                <a:gd name="T105" fmla="*/ 2 h 52"/>
                <a:gd name="T106" fmla="*/ 13 w 41"/>
                <a:gd name="T107" fmla="*/ 1 h 52"/>
                <a:gd name="T108" fmla="*/ 16 w 41"/>
                <a:gd name="T109" fmla="*/ 0 h 52"/>
                <a:gd name="T110" fmla="*/ 20 w 41"/>
                <a:gd name="T111" fmla="*/ 0 h 52"/>
                <a:gd name="T112" fmla="*/ 26 w 41"/>
                <a:gd name="T113" fmla="*/ 1 h 52"/>
                <a:gd name="T114" fmla="*/ 33 w 41"/>
                <a:gd name="T115" fmla="*/ 2 h 52"/>
                <a:gd name="T116" fmla="*/ 36 w 41"/>
                <a:gd name="T117" fmla="*/ 6 h 52"/>
                <a:gd name="T118" fmla="*/ 39 w 41"/>
                <a:gd name="T119" fmla="*/ 8 h 52"/>
                <a:gd name="T120" fmla="*/ 40 w 41"/>
                <a:gd name="T121" fmla="*/ 12 h 52"/>
                <a:gd name="T122" fmla="*/ 41 w 41"/>
                <a:gd name="T123" fmla="*/ 17 h 52"/>
                <a:gd name="T124" fmla="*/ 41 w 41"/>
                <a:gd name="T125" fmla="*/ 22 h 5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1" h="52">
                  <a:moveTo>
                    <a:pt x="25" y="26"/>
                  </a:moveTo>
                  <a:lnTo>
                    <a:pt x="20" y="26"/>
                  </a:lnTo>
                  <a:lnTo>
                    <a:pt x="15" y="27"/>
                  </a:lnTo>
                  <a:lnTo>
                    <a:pt x="11" y="28"/>
                  </a:lnTo>
                  <a:lnTo>
                    <a:pt x="10" y="30"/>
                  </a:lnTo>
                  <a:lnTo>
                    <a:pt x="9" y="32"/>
                  </a:lnTo>
                  <a:lnTo>
                    <a:pt x="8" y="36"/>
                  </a:lnTo>
                  <a:lnTo>
                    <a:pt x="9" y="40"/>
                  </a:lnTo>
                  <a:lnTo>
                    <a:pt x="11" y="42"/>
                  </a:lnTo>
                  <a:lnTo>
                    <a:pt x="14" y="45"/>
                  </a:lnTo>
                  <a:lnTo>
                    <a:pt x="19" y="45"/>
                  </a:lnTo>
                  <a:lnTo>
                    <a:pt x="23" y="45"/>
                  </a:lnTo>
                  <a:lnTo>
                    <a:pt x="26" y="43"/>
                  </a:lnTo>
                  <a:lnTo>
                    <a:pt x="29" y="40"/>
                  </a:lnTo>
                  <a:lnTo>
                    <a:pt x="31" y="37"/>
                  </a:lnTo>
                  <a:lnTo>
                    <a:pt x="33" y="32"/>
                  </a:lnTo>
                  <a:lnTo>
                    <a:pt x="34" y="27"/>
                  </a:lnTo>
                  <a:lnTo>
                    <a:pt x="34" y="26"/>
                  </a:lnTo>
                  <a:lnTo>
                    <a:pt x="25" y="26"/>
                  </a:lnTo>
                  <a:close/>
                  <a:moveTo>
                    <a:pt x="41" y="22"/>
                  </a:moveTo>
                  <a:lnTo>
                    <a:pt x="41" y="51"/>
                  </a:lnTo>
                  <a:lnTo>
                    <a:pt x="34" y="51"/>
                  </a:lnTo>
                  <a:lnTo>
                    <a:pt x="34" y="43"/>
                  </a:lnTo>
                  <a:lnTo>
                    <a:pt x="30" y="47"/>
                  </a:lnTo>
                  <a:lnTo>
                    <a:pt x="26" y="50"/>
                  </a:lnTo>
                  <a:lnTo>
                    <a:pt x="23" y="51"/>
                  </a:lnTo>
                  <a:lnTo>
                    <a:pt x="16" y="52"/>
                  </a:lnTo>
                  <a:lnTo>
                    <a:pt x="11" y="51"/>
                  </a:lnTo>
                  <a:lnTo>
                    <a:pt x="8" y="50"/>
                  </a:lnTo>
                  <a:lnTo>
                    <a:pt x="5" y="47"/>
                  </a:lnTo>
                  <a:lnTo>
                    <a:pt x="3" y="45"/>
                  </a:lnTo>
                  <a:lnTo>
                    <a:pt x="0" y="41"/>
                  </a:lnTo>
                  <a:lnTo>
                    <a:pt x="0" y="36"/>
                  </a:lnTo>
                  <a:lnTo>
                    <a:pt x="0" y="31"/>
                  </a:lnTo>
                  <a:lnTo>
                    <a:pt x="3" y="27"/>
                  </a:lnTo>
                  <a:lnTo>
                    <a:pt x="5" y="23"/>
                  </a:lnTo>
                  <a:lnTo>
                    <a:pt x="10" y="21"/>
                  </a:lnTo>
                  <a:lnTo>
                    <a:pt x="15" y="20"/>
                  </a:lnTo>
                  <a:lnTo>
                    <a:pt x="23" y="20"/>
                  </a:lnTo>
                  <a:lnTo>
                    <a:pt x="34" y="20"/>
                  </a:lnTo>
                  <a:lnTo>
                    <a:pt x="34" y="18"/>
                  </a:lnTo>
                  <a:lnTo>
                    <a:pt x="33" y="15"/>
                  </a:lnTo>
                  <a:lnTo>
                    <a:pt x="31" y="12"/>
                  </a:lnTo>
                  <a:lnTo>
                    <a:pt x="30" y="10"/>
                  </a:lnTo>
                  <a:lnTo>
                    <a:pt x="28" y="8"/>
                  </a:lnTo>
                  <a:lnTo>
                    <a:pt x="24" y="7"/>
                  </a:lnTo>
                  <a:lnTo>
                    <a:pt x="20" y="7"/>
                  </a:lnTo>
                  <a:lnTo>
                    <a:pt x="15" y="7"/>
                  </a:lnTo>
                  <a:lnTo>
                    <a:pt x="11" y="8"/>
                  </a:lnTo>
                  <a:lnTo>
                    <a:pt x="8" y="10"/>
                  </a:lnTo>
                  <a:lnTo>
                    <a:pt x="4" y="11"/>
                  </a:lnTo>
                  <a:lnTo>
                    <a:pt x="4" y="4"/>
                  </a:lnTo>
                  <a:lnTo>
                    <a:pt x="8" y="2"/>
                  </a:lnTo>
                  <a:lnTo>
                    <a:pt x="13" y="1"/>
                  </a:lnTo>
                  <a:lnTo>
                    <a:pt x="16" y="0"/>
                  </a:lnTo>
                  <a:lnTo>
                    <a:pt x="20" y="0"/>
                  </a:lnTo>
                  <a:lnTo>
                    <a:pt x="26" y="1"/>
                  </a:lnTo>
                  <a:lnTo>
                    <a:pt x="33" y="2"/>
                  </a:lnTo>
                  <a:lnTo>
                    <a:pt x="36" y="6"/>
                  </a:lnTo>
                  <a:lnTo>
                    <a:pt x="39" y="8"/>
                  </a:lnTo>
                  <a:lnTo>
                    <a:pt x="40" y="12"/>
                  </a:lnTo>
                  <a:lnTo>
                    <a:pt x="41" y="17"/>
                  </a:lnTo>
                  <a:lnTo>
                    <a:pt x="41" y="22"/>
                  </a:lnTo>
                  <a:close/>
                </a:path>
              </a:pathLst>
            </a:custGeom>
            <a:solidFill>
              <a:srgbClr val="010101"/>
            </a:solidFill>
            <a:ln w="0">
              <a:solidFill>
                <a:srgbClr val="010101"/>
              </a:solidFill>
              <a:prstDash val="solid"/>
              <a:round/>
              <a:headEnd/>
              <a:tailEnd/>
            </a:ln>
          </p:spPr>
          <p:txBody>
            <a:bodyPr/>
            <a:lstStyle/>
            <a:p>
              <a:endParaRPr lang="ru-RU"/>
            </a:p>
          </p:txBody>
        </p:sp>
        <p:sp>
          <p:nvSpPr>
            <p:cNvPr id="101" name="Freeform 97"/>
            <p:cNvSpPr>
              <a:spLocks/>
            </p:cNvSpPr>
            <p:nvPr/>
          </p:nvSpPr>
          <p:spPr bwMode="auto">
            <a:xfrm>
              <a:off x="3364" y="1386"/>
              <a:ext cx="39" cy="52"/>
            </a:xfrm>
            <a:custGeom>
              <a:avLst/>
              <a:gdLst>
                <a:gd name="T0" fmla="*/ 39 w 39"/>
                <a:gd name="T1" fmla="*/ 4 h 52"/>
                <a:gd name="T2" fmla="*/ 39 w 39"/>
                <a:gd name="T3" fmla="*/ 11 h 52"/>
                <a:gd name="T4" fmla="*/ 35 w 39"/>
                <a:gd name="T5" fmla="*/ 8 h 52"/>
                <a:gd name="T6" fmla="*/ 31 w 39"/>
                <a:gd name="T7" fmla="*/ 8 h 52"/>
                <a:gd name="T8" fmla="*/ 29 w 39"/>
                <a:gd name="T9" fmla="*/ 7 h 52"/>
                <a:gd name="T10" fmla="*/ 25 w 39"/>
                <a:gd name="T11" fmla="*/ 7 h 52"/>
                <a:gd name="T12" fmla="*/ 20 w 39"/>
                <a:gd name="T13" fmla="*/ 7 h 52"/>
                <a:gd name="T14" fmla="*/ 16 w 39"/>
                <a:gd name="T15" fmla="*/ 10 h 52"/>
                <a:gd name="T16" fmla="*/ 12 w 39"/>
                <a:gd name="T17" fmla="*/ 12 h 52"/>
                <a:gd name="T18" fmla="*/ 10 w 39"/>
                <a:gd name="T19" fmla="*/ 16 h 52"/>
                <a:gd name="T20" fmla="*/ 9 w 39"/>
                <a:gd name="T21" fmla="*/ 20 h 52"/>
                <a:gd name="T22" fmla="*/ 9 w 39"/>
                <a:gd name="T23" fmla="*/ 26 h 52"/>
                <a:gd name="T24" fmla="*/ 9 w 39"/>
                <a:gd name="T25" fmla="*/ 31 h 52"/>
                <a:gd name="T26" fmla="*/ 10 w 39"/>
                <a:gd name="T27" fmla="*/ 36 h 52"/>
                <a:gd name="T28" fmla="*/ 12 w 39"/>
                <a:gd name="T29" fmla="*/ 40 h 52"/>
                <a:gd name="T30" fmla="*/ 16 w 39"/>
                <a:gd name="T31" fmla="*/ 42 h 52"/>
                <a:gd name="T32" fmla="*/ 20 w 39"/>
                <a:gd name="T33" fmla="*/ 45 h 52"/>
                <a:gd name="T34" fmla="*/ 25 w 39"/>
                <a:gd name="T35" fmla="*/ 45 h 52"/>
                <a:gd name="T36" fmla="*/ 29 w 39"/>
                <a:gd name="T37" fmla="*/ 45 h 52"/>
                <a:gd name="T38" fmla="*/ 31 w 39"/>
                <a:gd name="T39" fmla="*/ 43 h 52"/>
                <a:gd name="T40" fmla="*/ 35 w 39"/>
                <a:gd name="T41" fmla="*/ 42 h 52"/>
                <a:gd name="T42" fmla="*/ 39 w 39"/>
                <a:gd name="T43" fmla="*/ 41 h 52"/>
                <a:gd name="T44" fmla="*/ 39 w 39"/>
                <a:gd name="T45" fmla="*/ 48 h 52"/>
                <a:gd name="T46" fmla="*/ 35 w 39"/>
                <a:gd name="T47" fmla="*/ 50 h 52"/>
                <a:gd name="T48" fmla="*/ 31 w 39"/>
                <a:gd name="T49" fmla="*/ 51 h 52"/>
                <a:gd name="T50" fmla="*/ 27 w 39"/>
                <a:gd name="T51" fmla="*/ 52 h 52"/>
                <a:gd name="T52" fmla="*/ 24 w 39"/>
                <a:gd name="T53" fmla="*/ 52 h 52"/>
                <a:gd name="T54" fmla="*/ 19 w 39"/>
                <a:gd name="T55" fmla="*/ 51 h 52"/>
                <a:gd name="T56" fmla="*/ 14 w 39"/>
                <a:gd name="T57" fmla="*/ 50 h 52"/>
                <a:gd name="T58" fmla="*/ 10 w 39"/>
                <a:gd name="T59" fmla="*/ 48 h 52"/>
                <a:gd name="T60" fmla="*/ 6 w 39"/>
                <a:gd name="T61" fmla="*/ 45 h 52"/>
                <a:gd name="T62" fmla="*/ 4 w 39"/>
                <a:gd name="T63" fmla="*/ 41 h 52"/>
                <a:gd name="T64" fmla="*/ 1 w 39"/>
                <a:gd name="T65" fmla="*/ 36 h 52"/>
                <a:gd name="T66" fmla="*/ 0 w 39"/>
                <a:gd name="T67" fmla="*/ 31 h 52"/>
                <a:gd name="T68" fmla="*/ 0 w 39"/>
                <a:gd name="T69" fmla="*/ 26 h 52"/>
                <a:gd name="T70" fmla="*/ 0 w 39"/>
                <a:gd name="T71" fmla="*/ 20 h 52"/>
                <a:gd name="T72" fmla="*/ 1 w 39"/>
                <a:gd name="T73" fmla="*/ 15 h 52"/>
                <a:gd name="T74" fmla="*/ 4 w 39"/>
                <a:gd name="T75" fmla="*/ 11 h 52"/>
                <a:gd name="T76" fmla="*/ 6 w 39"/>
                <a:gd name="T77" fmla="*/ 7 h 52"/>
                <a:gd name="T78" fmla="*/ 10 w 39"/>
                <a:gd name="T79" fmla="*/ 4 h 52"/>
                <a:gd name="T80" fmla="*/ 14 w 39"/>
                <a:gd name="T81" fmla="*/ 2 h 52"/>
                <a:gd name="T82" fmla="*/ 19 w 39"/>
                <a:gd name="T83" fmla="*/ 1 h 52"/>
                <a:gd name="T84" fmla="*/ 25 w 39"/>
                <a:gd name="T85" fmla="*/ 0 h 52"/>
                <a:gd name="T86" fmla="*/ 27 w 39"/>
                <a:gd name="T87" fmla="*/ 0 h 52"/>
                <a:gd name="T88" fmla="*/ 31 w 39"/>
                <a:gd name="T89" fmla="*/ 1 h 52"/>
                <a:gd name="T90" fmla="*/ 35 w 39"/>
                <a:gd name="T91" fmla="*/ 2 h 52"/>
                <a:gd name="T92" fmla="*/ 39 w 39"/>
                <a:gd name="T93" fmla="*/ 4 h 5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9" h="52">
                  <a:moveTo>
                    <a:pt x="39" y="4"/>
                  </a:moveTo>
                  <a:lnTo>
                    <a:pt x="39" y="11"/>
                  </a:lnTo>
                  <a:lnTo>
                    <a:pt x="35" y="8"/>
                  </a:lnTo>
                  <a:lnTo>
                    <a:pt x="31" y="8"/>
                  </a:lnTo>
                  <a:lnTo>
                    <a:pt x="29" y="7"/>
                  </a:lnTo>
                  <a:lnTo>
                    <a:pt x="25" y="7"/>
                  </a:lnTo>
                  <a:lnTo>
                    <a:pt x="20" y="7"/>
                  </a:lnTo>
                  <a:lnTo>
                    <a:pt x="16" y="10"/>
                  </a:lnTo>
                  <a:lnTo>
                    <a:pt x="12" y="12"/>
                  </a:lnTo>
                  <a:lnTo>
                    <a:pt x="10" y="16"/>
                  </a:lnTo>
                  <a:lnTo>
                    <a:pt x="9" y="20"/>
                  </a:lnTo>
                  <a:lnTo>
                    <a:pt x="9" y="26"/>
                  </a:lnTo>
                  <a:lnTo>
                    <a:pt x="9" y="31"/>
                  </a:lnTo>
                  <a:lnTo>
                    <a:pt x="10" y="36"/>
                  </a:lnTo>
                  <a:lnTo>
                    <a:pt x="12" y="40"/>
                  </a:lnTo>
                  <a:lnTo>
                    <a:pt x="16" y="42"/>
                  </a:lnTo>
                  <a:lnTo>
                    <a:pt x="20" y="45"/>
                  </a:lnTo>
                  <a:lnTo>
                    <a:pt x="25" y="45"/>
                  </a:lnTo>
                  <a:lnTo>
                    <a:pt x="29" y="45"/>
                  </a:lnTo>
                  <a:lnTo>
                    <a:pt x="31" y="43"/>
                  </a:lnTo>
                  <a:lnTo>
                    <a:pt x="35" y="42"/>
                  </a:lnTo>
                  <a:lnTo>
                    <a:pt x="39" y="41"/>
                  </a:lnTo>
                  <a:lnTo>
                    <a:pt x="39" y="48"/>
                  </a:lnTo>
                  <a:lnTo>
                    <a:pt x="35" y="50"/>
                  </a:lnTo>
                  <a:lnTo>
                    <a:pt x="31" y="51"/>
                  </a:lnTo>
                  <a:lnTo>
                    <a:pt x="27" y="52"/>
                  </a:lnTo>
                  <a:lnTo>
                    <a:pt x="24" y="52"/>
                  </a:lnTo>
                  <a:lnTo>
                    <a:pt x="19" y="51"/>
                  </a:lnTo>
                  <a:lnTo>
                    <a:pt x="14" y="50"/>
                  </a:lnTo>
                  <a:lnTo>
                    <a:pt x="10" y="48"/>
                  </a:lnTo>
                  <a:lnTo>
                    <a:pt x="6" y="45"/>
                  </a:lnTo>
                  <a:lnTo>
                    <a:pt x="4" y="41"/>
                  </a:lnTo>
                  <a:lnTo>
                    <a:pt x="1" y="36"/>
                  </a:lnTo>
                  <a:lnTo>
                    <a:pt x="0" y="31"/>
                  </a:lnTo>
                  <a:lnTo>
                    <a:pt x="0" y="26"/>
                  </a:lnTo>
                  <a:lnTo>
                    <a:pt x="0" y="20"/>
                  </a:lnTo>
                  <a:lnTo>
                    <a:pt x="1" y="15"/>
                  </a:lnTo>
                  <a:lnTo>
                    <a:pt x="4" y="11"/>
                  </a:lnTo>
                  <a:lnTo>
                    <a:pt x="6" y="7"/>
                  </a:lnTo>
                  <a:lnTo>
                    <a:pt x="10" y="4"/>
                  </a:lnTo>
                  <a:lnTo>
                    <a:pt x="14" y="2"/>
                  </a:lnTo>
                  <a:lnTo>
                    <a:pt x="19" y="1"/>
                  </a:lnTo>
                  <a:lnTo>
                    <a:pt x="25" y="0"/>
                  </a:lnTo>
                  <a:lnTo>
                    <a:pt x="27" y="0"/>
                  </a:lnTo>
                  <a:lnTo>
                    <a:pt x="31" y="1"/>
                  </a:lnTo>
                  <a:lnTo>
                    <a:pt x="35" y="2"/>
                  </a:lnTo>
                  <a:lnTo>
                    <a:pt x="39" y="4"/>
                  </a:lnTo>
                  <a:close/>
                </a:path>
              </a:pathLst>
            </a:custGeom>
            <a:solidFill>
              <a:srgbClr val="010101"/>
            </a:solidFill>
            <a:ln w="0">
              <a:solidFill>
                <a:srgbClr val="010101"/>
              </a:solidFill>
              <a:prstDash val="solid"/>
              <a:round/>
              <a:headEnd/>
              <a:tailEnd/>
            </a:ln>
          </p:spPr>
          <p:txBody>
            <a:bodyPr/>
            <a:lstStyle/>
            <a:p>
              <a:endParaRPr lang="ru-RU"/>
            </a:p>
          </p:txBody>
        </p:sp>
        <p:sp>
          <p:nvSpPr>
            <p:cNvPr id="102" name="Freeform 98"/>
            <p:cNvSpPr>
              <a:spLocks/>
            </p:cNvSpPr>
            <p:nvPr/>
          </p:nvSpPr>
          <p:spPr bwMode="auto">
            <a:xfrm>
              <a:off x="3410" y="1373"/>
              <a:ext cx="31" cy="64"/>
            </a:xfrm>
            <a:custGeom>
              <a:avLst/>
              <a:gdLst>
                <a:gd name="T0" fmla="*/ 14 w 31"/>
                <a:gd name="T1" fmla="*/ 0 h 64"/>
                <a:gd name="T2" fmla="*/ 14 w 31"/>
                <a:gd name="T3" fmla="*/ 14 h 64"/>
                <a:gd name="T4" fmla="*/ 31 w 31"/>
                <a:gd name="T5" fmla="*/ 14 h 64"/>
                <a:gd name="T6" fmla="*/ 31 w 31"/>
                <a:gd name="T7" fmla="*/ 20 h 64"/>
                <a:gd name="T8" fmla="*/ 14 w 31"/>
                <a:gd name="T9" fmla="*/ 20 h 64"/>
                <a:gd name="T10" fmla="*/ 14 w 31"/>
                <a:gd name="T11" fmla="*/ 48 h 64"/>
                <a:gd name="T12" fmla="*/ 14 w 31"/>
                <a:gd name="T13" fmla="*/ 51 h 64"/>
                <a:gd name="T14" fmla="*/ 15 w 31"/>
                <a:gd name="T15" fmla="*/ 54 h 64"/>
                <a:gd name="T16" fmla="*/ 16 w 31"/>
                <a:gd name="T17" fmla="*/ 55 h 64"/>
                <a:gd name="T18" fmla="*/ 18 w 31"/>
                <a:gd name="T19" fmla="*/ 56 h 64"/>
                <a:gd name="T20" fmla="*/ 20 w 31"/>
                <a:gd name="T21" fmla="*/ 56 h 64"/>
                <a:gd name="T22" fmla="*/ 23 w 31"/>
                <a:gd name="T23" fmla="*/ 56 h 64"/>
                <a:gd name="T24" fmla="*/ 31 w 31"/>
                <a:gd name="T25" fmla="*/ 56 h 64"/>
                <a:gd name="T26" fmla="*/ 31 w 31"/>
                <a:gd name="T27" fmla="*/ 64 h 64"/>
                <a:gd name="T28" fmla="*/ 23 w 31"/>
                <a:gd name="T29" fmla="*/ 64 h 64"/>
                <a:gd name="T30" fmla="*/ 18 w 31"/>
                <a:gd name="T31" fmla="*/ 63 h 64"/>
                <a:gd name="T32" fmla="*/ 13 w 31"/>
                <a:gd name="T33" fmla="*/ 61 h 64"/>
                <a:gd name="T34" fmla="*/ 10 w 31"/>
                <a:gd name="T35" fmla="*/ 60 h 64"/>
                <a:gd name="T36" fmla="*/ 8 w 31"/>
                <a:gd name="T37" fmla="*/ 56 h 64"/>
                <a:gd name="T38" fmla="*/ 6 w 31"/>
                <a:gd name="T39" fmla="*/ 53 h 64"/>
                <a:gd name="T40" fmla="*/ 6 w 31"/>
                <a:gd name="T41" fmla="*/ 48 h 64"/>
                <a:gd name="T42" fmla="*/ 6 w 31"/>
                <a:gd name="T43" fmla="*/ 20 h 64"/>
                <a:gd name="T44" fmla="*/ 0 w 31"/>
                <a:gd name="T45" fmla="*/ 20 h 64"/>
                <a:gd name="T46" fmla="*/ 0 w 31"/>
                <a:gd name="T47" fmla="*/ 14 h 64"/>
                <a:gd name="T48" fmla="*/ 6 w 31"/>
                <a:gd name="T49" fmla="*/ 14 h 64"/>
                <a:gd name="T50" fmla="*/ 6 w 31"/>
                <a:gd name="T51" fmla="*/ 0 h 64"/>
                <a:gd name="T52" fmla="*/ 14 w 31"/>
                <a:gd name="T53" fmla="*/ 0 h 6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1" h="64">
                  <a:moveTo>
                    <a:pt x="14" y="0"/>
                  </a:moveTo>
                  <a:lnTo>
                    <a:pt x="14" y="14"/>
                  </a:lnTo>
                  <a:lnTo>
                    <a:pt x="31" y="14"/>
                  </a:lnTo>
                  <a:lnTo>
                    <a:pt x="31" y="20"/>
                  </a:lnTo>
                  <a:lnTo>
                    <a:pt x="14" y="20"/>
                  </a:lnTo>
                  <a:lnTo>
                    <a:pt x="14" y="48"/>
                  </a:lnTo>
                  <a:lnTo>
                    <a:pt x="14" y="51"/>
                  </a:lnTo>
                  <a:lnTo>
                    <a:pt x="15" y="54"/>
                  </a:lnTo>
                  <a:lnTo>
                    <a:pt x="16" y="55"/>
                  </a:lnTo>
                  <a:lnTo>
                    <a:pt x="18" y="56"/>
                  </a:lnTo>
                  <a:lnTo>
                    <a:pt x="20" y="56"/>
                  </a:lnTo>
                  <a:lnTo>
                    <a:pt x="23" y="56"/>
                  </a:lnTo>
                  <a:lnTo>
                    <a:pt x="31" y="56"/>
                  </a:lnTo>
                  <a:lnTo>
                    <a:pt x="31" y="64"/>
                  </a:lnTo>
                  <a:lnTo>
                    <a:pt x="23" y="64"/>
                  </a:lnTo>
                  <a:lnTo>
                    <a:pt x="18" y="63"/>
                  </a:lnTo>
                  <a:lnTo>
                    <a:pt x="13" y="61"/>
                  </a:lnTo>
                  <a:lnTo>
                    <a:pt x="10" y="60"/>
                  </a:lnTo>
                  <a:lnTo>
                    <a:pt x="8" y="56"/>
                  </a:lnTo>
                  <a:lnTo>
                    <a:pt x="6" y="53"/>
                  </a:lnTo>
                  <a:lnTo>
                    <a:pt x="6" y="48"/>
                  </a:lnTo>
                  <a:lnTo>
                    <a:pt x="6" y="20"/>
                  </a:lnTo>
                  <a:lnTo>
                    <a:pt x="0" y="20"/>
                  </a:lnTo>
                  <a:lnTo>
                    <a:pt x="0" y="14"/>
                  </a:lnTo>
                  <a:lnTo>
                    <a:pt x="6" y="14"/>
                  </a:lnTo>
                  <a:lnTo>
                    <a:pt x="6" y="0"/>
                  </a:lnTo>
                  <a:lnTo>
                    <a:pt x="14" y="0"/>
                  </a:lnTo>
                  <a:close/>
                </a:path>
              </a:pathLst>
            </a:custGeom>
            <a:solidFill>
              <a:srgbClr val="010101"/>
            </a:solidFill>
            <a:ln w="0">
              <a:solidFill>
                <a:srgbClr val="010101"/>
              </a:solidFill>
              <a:prstDash val="solid"/>
              <a:round/>
              <a:headEnd/>
              <a:tailEnd/>
            </a:ln>
          </p:spPr>
          <p:txBody>
            <a:bodyPr/>
            <a:lstStyle/>
            <a:p>
              <a:endParaRPr lang="ru-RU"/>
            </a:p>
          </p:txBody>
        </p:sp>
        <p:sp>
          <p:nvSpPr>
            <p:cNvPr id="103" name="Freeform 99"/>
            <p:cNvSpPr>
              <a:spLocks noEditPoints="1"/>
            </p:cNvSpPr>
            <p:nvPr/>
          </p:nvSpPr>
          <p:spPr bwMode="auto">
            <a:xfrm>
              <a:off x="3451" y="1368"/>
              <a:ext cx="9" cy="69"/>
            </a:xfrm>
            <a:custGeom>
              <a:avLst/>
              <a:gdLst>
                <a:gd name="T0" fmla="*/ 0 w 9"/>
                <a:gd name="T1" fmla="*/ 19 h 69"/>
                <a:gd name="T2" fmla="*/ 9 w 9"/>
                <a:gd name="T3" fmla="*/ 19 h 69"/>
                <a:gd name="T4" fmla="*/ 9 w 9"/>
                <a:gd name="T5" fmla="*/ 69 h 69"/>
                <a:gd name="T6" fmla="*/ 0 w 9"/>
                <a:gd name="T7" fmla="*/ 69 h 69"/>
                <a:gd name="T8" fmla="*/ 0 w 9"/>
                <a:gd name="T9" fmla="*/ 19 h 69"/>
                <a:gd name="T10" fmla="*/ 0 w 9"/>
                <a:gd name="T11" fmla="*/ 0 h 69"/>
                <a:gd name="T12" fmla="*/ 9 w 9"/>
                <a:gd name="T13" fmla="*/ 0 h 69"/>
                <a:gd name="T14" fmla="*/ 9 w 9"/>
                <a:gd name="T15" fmla="*/ 10 h 69"/>
                <a:gd name="T16" fmla="*/ 0 w 9"/>
                <a:gd name="T17" fmla="*/ 10 h 69"/>
                <a:gd name="T18" fmla="*/ 0 w 9"/>
                <a:gd name="T19" fmla="*/ 0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69">
                  <a:moveTo>
                    <a:pt x="0" y="19"/>
                  </a:moveTo>
                  <a:lnTo>
                    <a:pt x="9" y="19"/>
                  </a:lnTo>
                  <a:lnTo>
                    <a:pt x="9" y="69"/>
                  </a:lnTo>
                  <a:lnTo>
                    <a:pt x="0" y="69"/>
                  </a:lnTo>
                  <a:lnTo>
                    <a:pt x="0" y="19"/>
                  </a:lnTo>
                  <a:close/>
                  <a:moveTo>
                    <a:pt x="0" y="0"/>
                  </a:moveTo>
                  <a:lnTo>
                    <a:pt x="9" y="0"/>
                  </a:lnTo>
                  <a:lnTo>
                    <a:pt x="9" y="10"/>
                  </a:lnTo>
                  <a:lnTo>
                    <a:pt x="0" y="10"/>
                  </a:lnTo>
                  <a:lnTo>
                    <a:pt x="0" y="0"/>
                  </a:lnTo>
                  <a:close/>
                </a:path>
              </a:pathLst>
            </a:custGeom>
            <a:solidFill>
              <a:srgbClr val="010101"/>
            </a:solidFill>
            <a:ln w="0">
              <a:solidFill>
                <a:srgbClr val="010101"/>
              </a:solidFill>
              <a:prstDash val="solid"/>
              <a:round/>
              <a:headEnd/>
              <a:tailEnd/>
            </a:ln>
          </p:spPr>
          <p:txBody>
            <a:bodyPr/>
            <a:lstStyle/>
            <a:p>
              <a:endParaRPr lang="ru-RU"/>
            </a:p>
          </p:txBody>
        </p:sp>
        <p:sp>
          <p:nvSpPr>
            <p:cNvPr id="104" name="Freeform 100"/>
            <p:cNvSpPr>
              <a:spLocks noEditPoints="1"/>
            </p:cNvSpPr>
            <p:nvPr/>
          </p:nvSpPr>
          <p:spPr bwMode="auto">
            <a:xfrm>
              <a:off x="3472" y="1386"/>
              <a:ext cx="47" cy="52"/>
            </a:xfrm>
            <a:custGeom>
              <a:avLst/>
              <a:gdLst>
                <a:gd name="T0" fmla="*/ 24 w 47"/>
                <a:gd name="T1" fmla="*/ 7 h 52"/>
                <a:gd name="T2" fmla="*/ 19 w 47"/>
                <a:gd name="T3" fmla="*/ 7 h 52"/>
                <a:gd name="T4" fmla="*/ 17 w 47"/>
                <a:gd name="T5" fmla="*/ 10 h 52"/>
                <a:gd name="T6" fmla="*/ 13 w 47"/>
                <a:gd name="T7" fmla="*/ 12 h 52"/>
                <a:gd name="T8" fmla="*/ 12 w 47"/>
                <a:gd name="T9" fmla="*/ 16 h 52"/>
                <a:gd name="T10" fmla="*/ 10 w 47"/>
                <a:gd name="T11" fmla="*/ 21 h 52"/>
                <a:gd name="T12" fmla="*/ 9 w 47"/>
                <a:gd name="T13" fmla="*/ 26 h 52"/>
                <a:gd name="T14" fmla="*/ 10 w 47"/>
                <a:gd name="T15" fmla="*/ 31 h 52"/>
                <a:gd name="T16" fmla="*/ 12 w 47"/>
                <a:gd name="T17" fmla="*/ 36 h 52"/>
                <a:gd name="T18" fmla="*/ 13 w 47"/>
                <a:gd name="T19" fmla="*/ 40 h 52"/>
                <a:gd name="T20" fmla="*/ 17 w 47"/>
                <a:gd name="T21" fmla="*/ 42 h 52"/>
                <a:gd name="T22" fmla="*/ 19 w 47"/>
                <a:gd name="T23" fmla="*/ 45 h 52"/>
                <a:gd name="T24" fmla="*/ 24 w 47"/>
                <a:gd name="T25" fmla="*/ 45 h 52"/>
                <a:gd name="T26" fmla="*/ 28 w 47"/>
                <a:gd name="T27" fmla="*/ 45 h 52"/>
                <a:gd name="T28" fmla="*/ 32 w 47"/>
                <a:gd name="T29" fmla="*/ 42 h 52"/>
                <a:gd name="T30" fmla="*/ 34 w 47"/>
                <a:gd name="T31" fmla="*/ 40 h 52"/>
                <a:gd name="T32" fmla="*/ 35 w 47"/>
                <a:gd name="T33" fmla="*/ 36 h 52"/>
                <a:gd name="T34" fmla="*/ 37 w 47"/>
                <a:gd name="T35" fmla="*/ 31 h 52"/>
                <a:gd name="T36" fmla="*/ 38 w 47"/>
                <a:gd name="T37" fmla="*/ 26 h 52"/>
                <a:gd name="T38" fmla="*/ 37 w 47"/>
                <a:gd name="T39" fmla="*/ 21 h 52"/>
                <a:gd name="T40" fmla="*/ 35 w 47"/>
                <a:gd name="T41" fmla="*/ 16 h 52"/>
                <a:gd name="T42" fmla="*/ 34 w 47"/>
                <a:gd name="T43" fmla="*/ 12 h 52"/>
                <a:gd name="T44" fmla="*/ 32 w 47"/>
                <a:gd name="T45" fmla="*/ 10 h 52"/>
                <a:gd name="T46" fmla="*/ 28 w 47"/>
                <a:gd name="T47" fmla="*/ 7 h 52"/>
                <a:gd name="T48" fmla="*/ 24 w 47"/>
                <a:gd name="T49" fmla="*/ 7 h 52"/>
                <a:gd name="T50" fmla="*/ 24 w 47"/>
                <a:gd name="T51" fmla="*/ 0 h 52"/>
                <a:gd name="T52" fmla="*/ 29 w 47"/>
                <a:gd name="T53" fmla="*/ 1 h 52"/>
                <a:gd name="T54" fmla="*/ 33 w 47"/>
                <a:gd name="T55" fmla="*/ 2 h 52"/>
                <a:gd name="T56" fmla="*/ 37 w 47"/>
                <a:gd name="T57" fmla="*/ 4 h 52"/>
                <a:gd name="T58" fmla="*/ 40 w 47"/>
                <a:gd name="T59" fmla="*/ 7 h 52"/>
                <a:gd name="T60" fmla="*/ 43 w 47"/>
                <a:gd name="T61" fmla="*/ 11 h 52"/>
                <a:gd name="T62" fmla="*/ 44 w 47"/>
                <a:gd name="T63" fmla="*/ 15 h 52"/>
                <a:gd name="T64" fmla="*/ 45 w 47"/>
                <a:gd name="T65" fmla="*/ 20 h 52"/>
                <a:gd name="T66" fmla="*/ 47 w 47"/>
                <a:gd name="T67" fmla="*/ 26 h 52"/>
                <a:gd name="T68" fmla="*/ 45 w 47"/>
                <a:gd name="T69" fmla="*/ 32 h 52"/>
                <a:gd name="T70" fmla="*/ 44 w 47"/>
                <a:gd name="T71" fmla="*/ 37 h 52"/>
                <a:gd name="T72" fmla="*/ 43 w 47"/>
                <a:gd name="T73" fmla="*/ 41 h 52"/>
                <a:gd name="T74" fmla="*/ 40 w 47"/>
                <a:gd name="T75" fmla="*/ 45 h 52"/>
                <a:gd name="T76" fmla="*/ 37 w 47"/>
                <a:gd name="T77" fmla="*/ 48 h 52"/>
                <a:gd name="T78" fmla="*/ 33 w 47"/>
                <a:gd name="T79" fmla="*/ 50 h 52"/>
                <a:gd name="T80" fmla="*/ 29 w 47"/>
                <a:gd name="T81" fmla="*/ 51 h 52"/>
                <a:gd name="T82" fmla="*/ 24 w 47"/>
                <a:gd name="T83" fmla="*/ 52 h 52"/>
                <a:gd name="T84" fmla="*/ 19 w 47"/>
                <a:gd name="T85" fmla="*/ 51 h 52"/>
                <a:gd name="T86" fmla="*/ 14 w 47"/>
                <a:gd name="T87" fmla="*/ 50 h 52"/>
                <a:gd name="T88" fmla="*/ 10 w 47"/>
                <a:gd name="T89" fmla="*/ 48 h 52"/>
                <a:gd name="T90" fmla="*/ 7 w 47"/>
                <a:gd name="T91" fmla="*/ 45 h 52"/>
                <a:gd name="T92" fmla="*/ 4 w 47"/>
                <a:gd name="T93" fmla="*/ 41 h 52"/>
                <a:gd name="T94" fmla="*/ 3 w 47"/>
                <a:gd name="T95" fmla="*/ 37 h 52"/>
                <a:gd name="T96" fmla="*/ 2 w 47"/>
                <a:gd name="T97" fmla="*/ 32 h 52"/>
                <a:gd name="T98" fmla="*/ 0 w 47"/>
                <a:gd name="T99" fmla="*/ 26 h 52"/>
                <a:gd name="T100" fmla="*/ 2 w 47"/>
                <a:gd name="T101" fmla="*/ 20 h 52"/>
                <a:gd name="T102" fmla="*/ 3 w 47"/>
                <a:gd name="T103" fmla="*/ 15 h 52"/>
                <a:gd name="T104" fmla="*/ 4 w 47"/>
                <a:gd name="T105" fmla="*/ 11 h 52"/>
                <a:gd name="T106" fmla="*/ 7 w 47"/>
                <a:gd name="T107" fmla="*/ 7 h 52"/>
                <a:gd name="T108" fmla="*/ 12 w 47"/>
                <a:gd name="T109" fmla="*/ 4 h 52"/>
                <a:gd name="T110" fmla="*/ 17 w 47"/>
                <a:gd name="T111" fmla="*/ 1 h 52"/>
                <a:gd name="T112" fmla="*/ 24 w 47"/>
                <a:gd name="T113" fmla="*/ 0 h 5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7" h="52">
                  <a:moveTo>
                    <a:pt x="24" y="7"/>
                  </a:moveTo>
                  <a:lnTo>
                    <a:pt x="19" y="7"/>
                  </a:lnTo>
                  <a:lnTo>
                    <a:pt x="17" y="10"/>
                  </a:lnTo>
                  <a:lnTo>
                    <a:pt x="13" y="12"/>
                  </a:lnTo>
                  <a:lnTo>
                    <a:pt x="12" y="16"/>
                  </a:lnTo>
                  <a:lnTo>
                    <a:pt x="10" y="21"/>
                  </a:lnTo>
                  <a:lnTo>
                    <a:pt x="9" y="26"/>
                  </a:lnTo>
                  <a:lnTo>
                    <a:pt x="10" y="31"/>
                  </a:lnTo>
                  <a:lnTo>
                    <a:pt x="12" y="36"/>
                  </a:lnTo>
                  <a:lnTo>
                    <a:pt x="13" y="40"/>
                  </a:lnTo>
                  <a:lnTo>
                    <a:pt x="17" y="42"/>
                  </a:lnTo>
                  <a:lnTo>
                    <a:pt x="19" y="45"/>
                  </a:lnTo>
                  <a:lnTo>
                    <a:pt x="24" y="45"/>
                  </a:lnTo>
                  <a:lnTo>
                    <a:pt x="28" y="45"/>
                  </a:lnTo>
                  <a:lnTo>
                    <a:pt x="32" y="42"/>
                  </a:lnTo>
                  <a:lnTo>
                    <a:pt x="34" y="40"/>
                  </a:lnTo>
                  <a:lnTo>
                    <a:pt x="35" y="36"/>
                  </a:lnTo>
                  <a:lnTo>
                    <a:pt x="37" y="31"/>
                  </a:lnTo>
                  <a:lnTo>
                    <a:pt x="38" y="26"/>
                  </a:lnTo>
                  <a:lnTo>
                    <a:pt x="37" y="21"/>
                  </a:lnTo>
                  <a:lnTo>
                    <a:pt x="35" y="16"/>
                  </a:lnTo>
                  <a:lnTo>
                    <a:pt x="34" y="12"/>
                  </a:lnTo>
                  <a:lnTo>
                    <a:pt x="32" y="10"/>
                  </a:lnTo>
                  <a:lnTo>
                    <a:pt x="28" y="7"/>
                  </a:lnTo>
                  <a:lnTo>
                    <a:pt x="24" y="7"/>
                  </a:lnTo>
                  <a:close/>
                  <a:moveTo>
                    <a:pt x="24" y="0"/>
                  </a:moveTo>
                  <a:lnTo>
                    <a:pt x="29" y="1"/>
                  </a:lnTo>
                  <a:lnTo>
                    <a:pt x="33" y="2"/>
                  </a:lnTo>
                  <a:lnTo>
                    <a:pt x="37" y="4"/>
                  </a:lnTo>
                  <a:lnTo>
                    <a:pt x="40" y="7"/>
                  </a:lnTo>
                  <a:lnTo>
                    <a:pt x="43" y="11"/>
                  </a:lnTo>
                  <a:lnTo>
                    <a:pt x="44" y="15"/>
                  </a:lnTo>
                  <a:lnTo>
                    <a:pt x="45" y="20"/>
                  </a:lnTo>
                  <a:lnTo>
                    <a:pt x="47" y="26"/>
                  </a:lnTo>
                  <a:lnTo>
                    <a:pt x="45" y="32"/>
                  </a:lnTo>
                  <a:lnTo>
                    <a:pt x="44" y="37"/>
                  </a:lnTo>
                  <a:lnTo>
                    <a:pt x="43" y="41"/>
                  </a:lnTo>
                  <a:lnTo>
                    <a:pt x="40" y="45"/>
                  </a:lnTo>
                  <a:lnTo>
                    <a:pt x="37" y="48"/>
                  </a:lnTo>
                  <a:lnTo>
                    <a:pt x="33" y="50"/>
                  </a:lnTo>
                  <a:lnTo>
                    <a:pt x="29" y="51"/>
                  </a:lnTo>
                  <a:lnTo>
                    <a:pt x="24" y="52"/>
                  </a:lnTo>
                  <a:lnTo>
                    <a:pt x="19" y="51"/>
                  </a:lnTo>
                  <a:lnTo>
                    <a:pt x="14" y="50"/>
                  </a:lnTo>
                  <a:lnTo>
                    <a:pt x="10" y="48"/>
                  </a:lnTo>
                  <a:lnTo>
                    <a:pt x="7" y="45"/>
                  </a:lnTo>
                  <a:lnTo>
                    <a:pt x="4" y="41"/>
                  </a:lnTo>
                  <a:lnTo>
                    <a:pt x="3" y="37"/>
                  </a:lnTo>
                  <a:lnTo>
                    <a:pt x="2" y="32"/>
                  </a:lnTo>
                  <a:lnTo>
                    <a:pt x="0" y="26"/>
                  </a:lnTo>
                  <a:lnTo>
                    <a:pt x="2" y="20"/>
                  </a:lnTo>
                  <a:lnTo>
                    <a:pt x="3" y="15"/>
                  </a:lnTo>
                  <a:lnTo>
                    <a:pt x="4" y="11"/>
                  </a:lnTo>
                  <a:lnTo>
                    <a:pt x="7" y="7"/>
                  </a:lnTo>
                  <a:lnTo>
                    <a:pt x="12" y="4"/>
                  </a:lnTo>
                  <a:lnTo>
                    <a:pt x="17" y="1"/>
                  </a:lnTo>
                  <a:lnTo>
                    <a:pt x="24" y="0"/>
                  </a:lnTo>
                  <a:close/>
                </a:path>
              </a:pathLst>
            </a:custGeom>
            <a:solidFill>
              <a:srgbClr val="010101"/>
            </a:solidFill>
            <a:ln w="0">
              <a:solidFill>
                <a:srgbClr val="010101"/>
              </a:solidFill>
              <a:prstDash val="solid"/>
              <a:round/>
              <a:headEnd/>
              <a:tailEnd/>
            </a:ln>
          </p:spPr>
          <p:txBody>
            <a:bodyPr/>
            <a:lstStyle/>
            <a:p>
              <a:endParaRPr lang="ru-RU"/>
            </a:p>
          </p:txBody>
        </p:sp>
        <p:sp>
          <p:nvSpPr>
            <p:cNvPr id="105" name="Freeform 101"/>
            <p:cNvSpPr>
              <a:spLocks/>
            </p:cNvSpPr>
            <p:nvPr/>
          </p:nvSpPr>
          <p:spPr bwMode="auto">
            <a:xfrm>
              <a:off x="3531" y="1386"/>
              <a:ext cx="41" cy="51"/>
            </a:xfrm>
            <a:custGeom>
              <a:avLst/>
              <a:gdLst>
                <a:gd name="T0" fmla="*/ 41 w 41"/>
                <a:gd name="T1" fmla="*/ 21 h 51"/>
                <a:gd name="T2" fmla="*/ 41 w 41"/>
                <a:gd name="T3" fmla="*/ 51 h 51"/>
                <a:gd name="T4" fmla="*/ 34 w 41"/>
                <a:gd name="T5" fmla="*/ 51 h 51"/>
                <a:gd name="T6" fmla="*/ 34 w 41"/>
                <a:gd name="T7" fmla="*/ 21 h 51"/>
                <a:gd name="T8" fmla="*/ 32 w 41"/>
                <a:gd name="T9" fmla="*/ 17 h 51"/>
                <a:gd name="T10" fmla="*/ 32 w 41"/>
                <a:gd name="T11" fmla="*/ 13 h 51"/>
                <a:gd name="T12" fmla="*/ 31 w 41"/>
                <a:gd name="T13" fmla="*/ 11 h 51"/>
                <a:gd name="T14" fmla="*/ 29 w 41"/>
                <a:gd name="T15" fmla="*/ 8 h 51"/>
                <a:gd name="T16" fmla="*/ 26 w 41"/>
                <a:gd name="T17" fmla="*/ 7 h 51"/>
                <a:gd name="T18" fmla="*/ 23 w 41"/>
                <a:gd name="T19" fmla="*/ 7 h 51"/>
                <a:gd name="T20" fmla="*/ 19 w 41"/>
                <a:gd name="T21" fmla="*/ 7 h 51"/>
                <a:gd name="T22" fmla="*/ 15 w 41"/>
                <a:gd name="T23" fmla="*/ 8 h 51"/>
                <a:gd name="T24" fmla="*/ 13 w 41"/>
                <a:gd name="T25" fmla="*/ 11 h 51"/>
                <a:gd name="T26" fmla="*/ 10 w 41"/>
                <a:gd name="T27" fmla="*/ 15 h 51"/>
                <a:gd name="T28" fmla="*/ 9 w 41"/>
                <a:gd name="T29" fmla="*/ 18 h 51"/>
                <a:gd name="T30" fmla="*/ 9 w 41"/>
                <a:gd name="T31" fmla="*/ 22 h 51"/>
                <a:gd name="T32" fmla="*/ 9 w 41"/>
                <a:gd name="T33" fmla="*/ 51 h 51"/>
                <a:gd name="T34" fmla="*/ 0 w 41"/>
                <a:gd name="T35" fmla="*/ 51 h 51"/>
                <a:gd name="T36" fmla="*/ 0 w 41"/>
                <a:gd name="T37" fmla="*/ 1 h 51"/>
                <a:gd name="T38" fmla="*/ 9 w 41"/>
                <a:gd name="T39" fmla="*/ 1 h 51"/>
                <a:gd name="T40" fmla="*/ 9 w 41"/>
                <a:gd name="T41" fmla="*/ 8 h 51"/>
                <a:gd name="T42" fmla="*/ 11 w 41"/>
                <a:gd name="T43" fmla="*/ 5 h 51"/>
                <a:gd name="T44" fmla="*/ 15 w 41"/>
                <a:gd name="T45" fmla="*/ 2 h 51"/>
                <a:gd name="T46" fmla="*/ 20 w 41"/>
                <a:gd name="T47" fmla="*/ 1 h 51"/>
                <a:gd name="T48" fmla="*/ 24 w 41"/>
                <a:gd name="T49" fmla="*/ 0 h 51"/>
                <a:gd name="T50" fmla="*/ 30 w 41"/>
                <a:gd name="T51" fmla="*/ 1 h 51"/>
                <a:gd name="T52" fmla="*/ 34 w 41"/>
                <a:gd name="T53" fmla="*/ 2 h 51"/>
                <a:gd name="T54" fmla="*/ 37 w 41"/>
                <a:gd name="T55" fmla="*/ 5 h 51"/>
                <a:gd name="T56" fmla="*/ 40 w 41"/>
                <a:gd name="T57" fmla="*/ 10 h 51"/>
                <a:gd name="T58" fmla="*/ 41 w 41"/>
                <a:gd name="T59" fmla="*/ 15 h 51"/>
                <a:gd name="T60" fmla="*/ 41 w 41"/>
                <a:gd name="T61" fmla="*/ 21 h 5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1" h="51">
                  <a:moveTo>
                    <a:pt x="41" y="21"/>
                  </a:moveTo>
                  <a:lnTo>
                    <a:pt x="41" y="51"/>
                  </a:lnTo>
                  <a:lnTo>
                    <a:pt x="34" y="51"/>
                  </a:lnTo>
                  <a:lnTo>
                    <a:pt x="34" y="21"/>
                  </a:lnTo>
                  <a:lnTo>
                    <a:pt x="32" y="17"/>
                  </a:lnTo>
                  <a:lnTo>
                    <a:pt x="32" y="13"/>
                  </a:lnTo>
                  <a:lnTo>
                    <a:pt x="31" y="11"/>
                  </a:lnTo>
                  <a:lnTo>
                    <a:pt x="29" y="8"/>
                  </a:lnTo>
                  <a:lnTo>
                    <a:pt x="26" y="7"/>
                  </a:lnTo>
                  <a:lnTo>
                    <a:pt x="23" y="7"/>
                  </a:lnTo>
                  <a:lnTo>
                    <a:pt x="19" y="7"/>
                  </a:lnTo>
                  <a:lnTo>
                    <a:pt x="15" y="8"/>
                  </a:lnTo>
                  <a:lnTo>
                    <a:pt x="13" y="11"/>
                  </a:lnTo>
                  <a:lnTo>
                    <a:pt x="10" y="15"/>
                  </a:lnTo>
                  <a:lnTo>
                    <a:pt x="9" y="18"/>
                  </a:lnTo>
                  <a:lnTo>
                    <a:pt x="9" y="22"/>
                  </a:lnTo>
                  <a:lnTo>
                    <a:pt x="9" y="51"/>
                  </a:lnTo>
                  <a:lnTo>
                    <a:pt x="0" y="51"/>
                  </a:lnTo>
                  <a:lnTo>
                    <a:pt x="0" y="1"/>
                  </a:lnTo>
                  <a:lnTo>
                    <a:pt x="9" y="1"/>
                  </a:lnTo>
                  <a:lnTo>
                    <a:pt x="9" y="8"/>
                  </a:lnTo>
                  <a:lnTo>
                    <a:pt x="11" y="5"/>
                  </a:lnTo>
                  <a:lnTo>
                    <a:pt x="15" y="2"/>
                  </a:lnTo>
                  <a:lnTo>
                    <a:pt x="20" y="1"/>
                  </a:lnTo>
                  <a:lnTo>
                    <a:pt x="24" y="0"/>
                  </a:lnTo>
                  <a:lnTo>
                    <a:pt x="30" y="1"/>
                  </a:lnTo>
                  <a:lnTo>
                    <a:pt x="34" y="2"/>
                  </a:lnTo>
                  <a:lnTo>
                    <a:pt x="37" y="5"/>
                  </a:lnTo>
                  <a:lnTo>
                    <a:pt x="40" y="10"/>
                  </a:lnTo>
                  <a:lnTo>
                    <a:pt x="41" y="15"/>
                  </a:lnTo>
                  <a:lnTo>
                    <a:pt x="41" y="21"/>
                  </a:lnTo>
                  <a:close/>
                </a:path>
              </a:pathLst>
            </a:custGeom>
            <a:solidFill>
              <a:srgbClr val="010101"/>
            </a:solidFill>
            <a:ln w="0">
              <a:solidFill>
                <a:srgbClr val="010101"/>
              </a:solidFill>
              <a:prstDash val="solid"/>
              <a:round/>
              <a:headEnd/>
              <a:tailEnd/>
            </a:ln>
          </p:spPr>
          <p:txBody>
            <a:bodyPr/>
            <a:lstStyle/>
            <a:p>
              <a:endParaRPr lang="ru-RU"/>
            </a:p>
          </p:txBody>
        </p:sp>
        <p:sp>
          <p:nvSpPr>
            <p:cNvPr id="106" name="Freeform 102"/>
            <p:cNvSpPr>
              <a:spLocks/>
            </p:cNvSpPr>
            <p:nvPr/>
          </p:nvSpPr>
          <p:spPr bwMode="auto">
            <a:xfrm>
              <a:off x="3617" y="1386"/>
              <a:ext cx="29" cy="51"/>
            </a:xfrm>
            <a:custGeom>
              <a:avLst/>
              <a:gdLst>
                <a:gd name="T0" fmla="*/ 29 w 29"/>
                <a:gd name="T1" fmla="*/ 8 h 51"/>
                <a:gd name="T2" fmla="*/ 28 w 29"/>
                <a:gd name="T3" fmla="*/ 8 h 51"/>
                <a:gd name="T4" fmla="*/ 25 w 29"/>
                <a:gd name="T5" fmla="*/ 7 h 51"/>
                <a:gd name="T6" fmla="*/ 24 w 29"/>
                <a:gd name="T7" fmla="*/ 7 h 51"/>
                <a:gd name="T8" fmla="*/ 23 w 29"/>
                <a:gd name="T9" fmla="*/ 7 h 51"/>
                <a:gd name="T10" fmla="*/ 18 w 29"/>
                <a:gd name="T11" fmla="*/ 7 h 51"/>
                <a:gd name="T12" fmla="*/ 14 w 29"/>
                <a:gd name="T13" fmla="*/ 10 h 51"/>
                <a:gd name="T14" fmla="*/ 11 w 29"/>
                <a:gd name="T15" fmla="*/ 12 h 51"/>
                <a:gd name="T16" fmla="*/ 10 w 29"/>
                <a:gd name="T17" fmla="*/ 15 h 51"/>
                <a:gd name="T18" fmla="*/ 9 w 29"/>
                <a:gd name="T19" fmla="*/ 20 h 51"/>
                <a:gd name="T20" fmla="*/ 8 w 29"/>
                <a:gd name="T21" fmla="*/ 25 h 51"/>
                <a:gd name="T22" fmla="*/ 8 w 29"/>
                <a:gd name="T23" fmla="*/ 51 h 51"/>
                <a:gd name="T24" fmla="*/ 0 w 29"/>
                <a:gd name="T25" fmla="*/ 51 h 51"/>
                <a:gd name="T26" fmla="*/ 0 w 29"/>
                <a:gd name="T27" fmla="*/ 1 h 51"/>
                <a:gd name="T28" fmla="*/ 8 w 29"/>
                <a:gd name="T29" fmla="*/ 1 h 51"/>
                <a:gd name="T30" fmla="*/ 8 w 29"/>
                <a:gd name="T31" fmla="*/ 8 h 51"/>
                <a:gd name="T32" fmla="*/ 11 w 29"/>
                <a:gd name="T33" fmla="*/ 5 h 51"/>
                <a:gd name="T34" fmla="*/ 15 w 29"/>
                <a:gd name="T35" fmla="*/ 2 h 51"/>
                <a:gd name="T36" fmla="*/ 19 w 29"/>
                <a:gd name="T37" fmla="*/ 1 h 51"/>
                <a:gd name="T38" fmla="*/ 25 w 29"/>
                <a:gd name="T39" fmla="*/ 0 h 51"/>
                <a:gd name="T40" fmla="*/ 25 w 29"/>
                <a:gd name="T41" fmla="*/ 0 h 51"/>
                <a:gd name="T42" fmla="*/ 26 w 29"/>
                <a:gd name="T43" fmla="*/ 0 h 51"/>
                <a:gd name="T44" fmla="*/ 28 w 29"/>
                <a:gd name="T45" fmla="*/ 0 h 51"/>
                <a:gd name="T46" fmla="*/ 29 w 29"/>
                <a:gd name="T47" fmla="*/ 1 h 51"/>
                <a:gd name="T48" fmla="*/ 29 w 29"/>
                <a:gd name="T49" fmla="*/ 8 h 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9" h="51">
                  <a:moveTo>
                    <a:pt x="29" y="8"/>
                  </a:moveTo>
                  <a:lnTo>
                    <a:pt x="28" y="8"/>
                  </a:lnTo>
                  <a:lnTo>
                    <a:pt x="25" y="7"/>
                  </a:lnTo>
                  <a:lnTo>
                    <a:pt x="24" y="7"/>
                  </a:lnTo>
                  <a:lnTo>
                    <a:pt x="23" y="7"/>
                  </a:lnTo>
                  <a:lnTo>
                    <a:pt x="18" y="7"/>
                  </a:lnTo>
                  <a:lnTo>
                    <a:pt x="14" y="10"/>
                  </a:lnTo>
                  <a:lnTo>
                    <a:pt x="11" y="12"/>
                  </a:lnTo>
                  <a:lnTo>
                    <a:pt x="10" y="15"/>
                  </a:lnTo>
                  <a:lnTo>
                    <a:pt x="9" y="20"/>
                  </a:lnTo>
                  <a:lnTo>
                    <a:pt x="8" y="25"/>
                  </a:lnTo>
                  <a:lnTo>
                    <a:pt x="8" y="51"/>
                  </a:lnTo>
                  <a:lnTo>
                    <a:pt x="0" y="51"/>
                  </a:lnTo>
                  <a:lnTo>
                    <a:pt x="0" y="1"/>
                  </a:lnTo>
                  <a:lnTo>
                    <a:pt x="8" y="1"/>
                  </a:lnTo>
                  <a:lnTo>
                    <a:pt x="8" y="8"/>
                  </a:lnTo>
                  <a:lnTo>
                    <a:pt x="11" y="5"/>
                  </a:lnTo>
                  <a:lnTo>
                    <a:pt x="15" y="2"/>
                  </a:lnTo>
                  <a:lnTo>
                    <a:pt x="19" y="1"/>
                  </a:lnTo>
                  <a:lnTo>
                    <a:pt x="25" y="0"/>
                  </a:lnTo>
                  <a:lnTo>
                    <a:pt x="26" y="0"/>
                  </a:lnTo>
                  <a:lnTo>
                    <a:pt x="28" y="0"/>
                  </a:lnTo>
                  <a:lnTo>
                    <a:pt x="29" y="1"/>
                  </a:lnTo>
                  <a:lnTo>
                    <a:pt x="29" y="8"/>
                  </a:lnTo>
                  <a:close/>
                </a:path>
              </a:pathLst>
            </a:custGeom>
            <a:solidFill>
              <a:srgbClr val="010101"/>
            </a:solidFill>
            <a:ln w="0">
              <a:solidFill>
                <a:srgbClr val="010101"/>
              </a:solidFill>
              <a:prstDash val="solid"/>
              <a:round/>
              <a:headEnd/>
              <a:tailEnd/>
            </a:ln>
          </p:spPr>
          <p:txBody>
            <a:bodyPr/>
            <a:lstStyle/>
            <a:p>
              <a:endParaRPr lang="ru-RU"/>
            </a:p>
          </p:txBody>
        </p:sp>
        <p:sp>
          <p:nvSpPr>
            <p:cNvPr id="107" name="Freeform 103"/>
            <p:cNvSpPr>
              <a:spLocks noEditPoints="1"/>
            </p:cNvSpPr>
            <p:nvPr/>
          </p:nvSpPr>
          <p:spPr bwMode="auto">
            <a:xfrm>
              <a:off x="3651" y="1386"/>
              <a:ext cx="46" cy="52"/>
            </a:xfrm>
            <a:custGeom>
              <a:avLst/>
              <a:gdLst>
                <a:gd name="T0" fmla="*/ 46 w 46"/>
                <a:gd name="T1" fmla="*/ 23 h 52"/>
                <a:gd name="T2" fmla="*/ 46 w 46"/>
                <a:gd name="T3" fmla="*/ 28 h 52"/>
                <a:gd name="T4" fmla="*/ 9 w 46"/>
                <a:gd name="T5" fmla="*/ 28 h 52"/>
                <a:gd name="T6" fmla="*/ 9 w 46"/>
                <a:gd name="T7" fmla="*/ 33 h 52"/>
                <a:gd name="T8" fmla="*/ 11 w 46"/>
                <a:gd name="T9" fmla="*/ 37 h 52"/>
                <a:gd name="T10" fmla="*/ 13 w 46"/>
                <a:gd name="T11" fmla="*/ 41 h 52"/>
                <a:gd name="T12" fmla="*/ 17 w 46"/>
                <a:gd name="T13" fmla="*/ 43 h 52"/>
                <a:gd name="T14" fmla="*/ 21 w 46"/>
                <a:gd name="T15" fmla="*/ 45 h 52"/>
                <a:gd name="T16" fmla="*/ 26 w 46"/>
                <a:gd name="T17" fmla="*/ 45 h 52"/>
                <a:gd name="T18" fmla="*/ 31 w 46"/>
                <a:gd name="T19" fmla="*/ 45 h 52"/>
                <a:gd name="T20" fmla="*/ 35 w 46"/>
                <a:gd name="T21" fmla="*/ 43 h 52"/>
                <a:gd name="T22" fmla="*/ 40 w 46"/>
                <a:gd name="T23" fmla="*/ 42 h 52"/>
                <a:gd name="T24" fmla="*/ 43 w 46"/>
                <a:gd name="T25" fmla="*/ 40 h 52"/>
                <a:gd name="T26" fmla="*/ 43 w 46"/>
                <a:gd name="T27" fmla="*/ 48 h 52"/>
                <a:gd name="T28" fmla="*/ 38 w 46"/>
                <a:gd name="T29" fmla="*/ 50 h 52"/>
                <a:gd name="T30" fmla="*/ 35 w 46"/>
                <a:gd name="T31" fmla="*/ 51 h 52"/>
                <a:gd name="T32" fmla="*/ 30 w 46"/>
                <a:gd name="T33" fmla="*/ 51 h 52"/>
                <a:gd name="T34" fmla="*/ 25 w 46"/>
                <a:gd name="T35" fmla="*/ 52 h 52"/>
                <a:gd name="T36" fmla="*/ 20 w 46"/>
                <a:gd name="T37" fmla="*/ 51 h 52"/>
                <a:gd name="T38" fmla="*/ 15 w 46"/>
                <a:gd name="T39" fmla="*/ 50 h 52"/>
                <a:gd name="T40" fmla="*/ 11 w 46"/>
                <a:gd name="T41" fmla="*/ 48 h 52"/>
                <a:gd name="T42" fmla="*/ 7 w 46"/>
                <a:gd name="T43" fmla="*/ 45 h 52"/>
                <a:gd name="T44" fmla="*/ 4 w 46"/>
                <a:gd name="T45" fmla="*/ 41 h 52"/>
                <a:gd name="T46" fmla="*/ 1 w 46"/>
                <a:gd name="T47" fmla="*/ 37 h 52"/>
                <a:gd name="T48" fmla="*/ 0 w 46"/>
                <a:gd name="T49" fmla="*/ 32 h 52"/>
                <a:gd name="T50" fmla="*/ 0 w 46"/>
                <a:gd name="T51" fmla="*/ 26 h 52"/>
                <a:gd name="T52" fmla="*/ 0 w 46"/>
                <a:gd name="T53" fmla="*/ 21 h 52"/>
                <a:gd name="T54" fmla="*/ 1 w 46"/>
                <a:gd name="T55" fmla="*/ 16 h 52"/>
                <a:gd name="T56" fmla="*/ 4 w 46"/>
                <a:gd name="T57" fmla="*/ 11 h 52"/>
                <a:gd name="T58" fmla="*/ 6 w 46"/>
                <a:gd name="T59" fmla="*/ 7 h 52"/>
                <a:gd name="T60" fmla="*/ 10 w 46"/>
                <a:gd name="T61" fmla="*/ 4 h 52"/>
                <a:gd name="T62" fmla="*/ 13 w 46"/>
                <a:gd name="T63" fmla="*/ 2 h 52"/>
                <a:gd name="T64" fmla="*/ 18 w 46"/>
                <a:gd name="T65" fmla="*/ 1 h 52"/>
                <a:gd name="T66" fmla="*/ 23 w 46"/>
                <a:gd name="T67" fmla="*/ 0 h 52"/>
                <a:gd name="T68" fmla="*/ 30 w 46"/>
                <a:gd name="T69" fmla="*/ 1 h 52"/>
                <a:gd name="T70" fmla="*/ 35 w 46"/>
                <a:gd name="T71" fmla="*/ 4 h 52"/>
                <a:gd name="T72" fmla="*/ 40 w 46"/>
                <a:gd name="T73" fmla="*/ 6 h 52"/>
                <a:gd name="T74" fmla="*/ 42 w 46"/>
                <a:gd name="T75" fmla="*/ 11 h 52"/>
                <a:gd name="T76" fmla="*/ 45 w 46"/>
                <a:gd name="T77" fmla="*/ 17 h 52"/>
                <a:gd name="T78" fmla="*/ 46 w 46"/>
                <a:gd name="T79" fmla="*/ 23 h 52"/>
                <a:gd name="T80" fmla="*/ 37 w 46"/>
                <a:gd name="T81" fmla="*/ 22 h 52"/>
                <a:gd name="T82" fmla="*/ 37 w 46"/>
                <a:gd name="T83" fmla="*/ 17 h 52"/>
                <a:gd name="T84" fmla="*/ 36 w 46"/>
                <a:gd name="T85" fmla="*/ 13 h 52"/>
                <a:gd name="T86" fmla="*/ 33 w 46"/>
                <a:gd name="T87" fmla="*/ 11 h 52"/>
                <a:gd name="T88" fmla="*/ 31 w 46"/>
                <a:gd name="T89" fmla="*/ 8 h 52"/>
                <a:gd name="T90" fmla="*/ 27 w 46"/>
                <a:gd name="T91" fmla="*/ 7 h 52"/>
                <a:gd name="T92" fmla="*/ 23 w 46"/>
                <a:gd name="T93" fmla="*/ 7 h 52"/>
                <a:gd name="T94" fmla="*/ 20 w 46"/>
                <a:gd name="T95" fmla="*/ 7 h 52"/>
                <a:gd name="T96" fmla="*/ 16 w 46"/>
                <a:gd name="T97" fmla="*/ 8 h 52"/>
                <a:gd name="T98" fmla="*/ 13 w 46"/>
                <a:gd name="T99" fmla="*/ 11 h 52"/>
                <a:gd name="T100" fmla="*/ 11 w 46"/>
                <a:gd name="T101" fmla="*/ 13 h 52"/>
                <a:gd name="T102" fmla="*/ 10 w 46"/>
                <a:gd name="T103" fmla="*/ 17 h 52"/>
                <a:gd name="T104" fmla="*/ 9 w 46"/>
                <a:gd name="T105" fmla="*/ 22 h 52"/>
                <a:gd name="T106" fmla="*/ 37 w 46"/>
                <a:gd name="T107" fmla="*/ 22 h 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6" h="52">
                  <a:moveTo>
                    <a:pt x="46" y="23"/>
                  </a:moveTo>
                  <a:lnTo>
                    <a:pt x="46" y="28"/>
                  </a:lnTo>
                  <a:lnTo>
                    <a:pt x="9" y="28"/>
                  </a:lnTo>
                  <a:lnTo>
                    <a:pt x="9" y="33"/>
                  </a:lnTo>
                  <a:lnTo>
                    <a:pt x="11" y="37"/>
                  </a:lnTo>
                  <a:lnTo>
                    <a:pt x="13" y="41"/>
                  </a:lnTo>
                  <a:lnTo>
                    <a:pt x="17" y="43"/>
                  </a:lnTo>
                  <a:lnTo>
                    <a:pt x="21" y="45"/>
                  </a:lnTo>
                  <a:lnTo>
                    <a:pt x="26" y="45"/>
                  </a:lnTo>
                  <a:lnTo>
                    <a:pt x="31" y="45"/>
                  </a:lnTo>
                  <a:lnTo>
                    <a:pt x="35" y="43"/>
                  </a:lnTo>
                  <a:lnTo>
                    <a:pt x="40" y="42"/>
                  </a:lnTo>
                  <a:lnTo>
                    <a:pt x="43" y="40"/>
                  </a:lnTo>
                  <a:lnTo>
                    <a:pt x="43" y="48"/>
                  </a:lnTo>
                  <a:lnTo>
                    <a:pt x="38" y="50"/>
                  </a:lnTo>
                  <a:lnTo>
                    <a:pt x="35" y="51"/>
                  </a:lnTo>
                  <a:lnTo>
                    <a:pt x="30" y="51"/>
                  </a:lnTo>
                  <a:lnTo>
                    <a:pt x="25" y="52"/>
                  </a:lnTo>
                  <a:lnTo>
                    <a:pt x="20" y="51"/>
                  </a:lnTo>
                  <a:lnTo>
                    <a:pt x="15" y="50"/>
                  </a:lnTo>
                  <a:lnTo>
                    <a:pt x="11" y="48"/>
                  </a:lnTo>
                  <a:lnTo>
                    <a:pt x="7" y="45"/>
                  </a:lnTo>
                  <a:lnTo>
                    <a:pt x="4" y="41"/>
                  </a:lnTo>
                  <a:lnTo>
                    <a:pt x="1" y="37"/>
                  </a:lnTo>
                  <a:lnTo>
                    <a:pt x="0" y="32"/>
                  </a:lnTo>
                  <a:lnTo>
                    <a:pt x="0" y="26"/>
                  </a:lnTo>
                  <a:lnTo>
                    <a:pt x="0" y="21"/>
                  </a:lnTo>
                  <a:lnTo>
                    <a:pt x="1" y="16"/>
                  </a:lnTo>
                  <a:lnTo>
                    <a:pt x="4" y="11"/>
                  </a:lnTo>
                  <a:lnTo>
                    <a:pt x="6" y="7"/>
                  </a:lnTo>
                  <a:lnTo>
                    <a:pt x="10" y="4"/>
                  </a:lnTo>
                  <a:lnTo>
                    <a:pt x="13" y="2"/>
                  </a:lnTo>
                  <a:lnTo>
                    <a:pt x="18" y="1"/>
                  </a:lnTo>
                  <a:lnTo>
                    <a:pt x="23" y="0"/>
                  </a:lnTo>
                  <a:lnTo>
                    <a:pt x="30" y="1"/>
                  </a:lnTo>
                  <a:lnTo>
                    <a:pt x="35" y="4"/>
                  </a:lnTo>
                  <a:lnTo>
                    <a:pt x="40" y="6"/>
                  </a:lnTo>
                  <a:lnTo>
                    <a:pt x="42" y="11"/>
                  </a:lnTo>
                  <a:lnTo>
                    <a:pt x="45" y="17"/>
                  </a:lnTo>
                  <a:lnTo>
                    <a:pt x="46" y="23"/>
                  </a:lnTo>
                  <a:close/>
                  <a:moveTo>
                    <a:pt x="37" y="22"/>
                  </a:moveTo>
                  <a:lnTo>
                    <a:pt x="37" y="17"/>
                  </a:lnTo>
                  <a:lnTo>
                    <a:pt x="36" y="13"/>
                  </a:lnTo>
                  <a:lnTo>
                    <a:pt x="33" y="11"/>
                  </a:lnTo>
                  <a:lnTo>
                    <a:pt x="31" y="8"/>
                  </a:lnTo>
                  <a:lnTo>
                    <a:pt x="27" y="7"/>
                  </a:lnTo>
                  <a:lnTo>
                    <a:pt x="23" y="7"/>
                  </a:lnTo>
                  <a:lnTo>
                    <a:pt x="20" y="7"/>
                  </a:lnTo>
                  <a:lnTo>
                    <a:pt x="16" y="8"/>
                  </a:lnTo>
                  <a:lnTo>
                    <a:pt x="13" y="11"/>
                  </a:lnTo>
                  <a:lnTo>
                    <a:pt x="11" y="13"/>
                  </a:lnTo>
                  <a:lnTo>
                    <a:pt x="10" y="17"/>
                  </a:lnTo>
                  <a:lnTo>
                    <a:pt x="9" y="22"/>
                  </a:lnTo>
                  <a:lnTo>
                    <a:pt x="37" y="22"/>
                  </a:lnTo>
                  <a:close/>
                </a:path>
              </a:pathLst>
            </a:custGeom>
            <a:solidFill>
              <a:srgbClr val="010101"/>
            </a:solidFill>
            <a:ln w="0">
              <a:solidFill>
                <a:srgbClr val="010101"/>
              </a:solidFill>
              <a:prstDash val="solid"/>
              <a:round/>
              <a:headEnd/>
              <a:tailEnd/>
            </a:ln>
          </p:spPr>
          <p:txBody>
            <a:bodyPr/>
            <a:lstStyle/>
            <a:p>
              <a:endParaRPr lang="ru-RU"/>
            </a:p>
          </p:txBody>
        </p:sp>
        <p:sp>
          <p:nvSpPr>
            <p:cNvPr id="108" name="Freeform 104"/>
            <p:cNvSpPr>
              <a:spLocks noEditPoints="1"/>
            </p:cNvSpPr>
            <p:nvPr/>
          </p:nvSpPr>
          <p:spPr bwMode="auto">
            <a:xfrm>
              <a:off x="3706" y="1386"/>
              <a:ext cx="43" cy="70"/>
            </a:xfrm>
            <a:custGeom>
              <a:avLst/>
              <a:gdLst>
                <a:gd name="T0" fmla="*/ 35 w 43"/>
                <a:gd name="T1" fmla="*/ 20 h 70"/>
                <a:gd name="T2" fmla="*/ 32 w 43"/>
                <a:gd name="T3" fmla="*/ 12 h 70"/>
                <a:gd name="T4" fmla="*/ 26 w 43"/>
                <a:gd name="T5" fmla="*/ 7 h 70"/>
                <a:gd name="T6" fmla="*/ 18 w 43"/>
                <a:gd name="T7" fmla="*/ 7 h 70"/>
                <a:gd name="T8" fmla="*/ 12 w 43"/>
                <a:gd name="T9" fmla="*/ 12 h 70"/>
                <a:gd name="T10" fmla="*/ 8 w 43"/>
                <a:gd name="T11" fmla="*/ 20 h 70"/>
                <a:gd name="T12" fmla="*/ 8 w 43"/>
                <a:gd name="T13" fmla="*/ 31 h 70"/>
                <a:gd name="T14" fmla="*/ 12 w 43"/>
                <a:gd name="T15" fmla="*/ 38 h 70"/>
                <a:gd name="T16" fmla="*/ 18 w 43"/>
                <a:gd name="T17" fmla="*/ 43 h 70"/>
                <a:gd name="T18" fmla="*/ 26 w 43"/>
                <a:gd name="T19" fmla="*/ 43 h 70"/>
                <a:gd name="T20" fmla="*/ 32 w 43"/>
                <a:gd name="T21" fmla="*/ 38 h 70"/>
                <a:gd name="T22" fmla="*/ 35 w 43"/>
                <a:gd name="T23" fmla="*/ 31 h 70"/>
                <a:gd name="T24" fmla="*/ 43 w 43"/>
                <a:gd name="T25" fmla="*/ 45 h 70"/>
                <a:gd name="T26" fmla="*/ 42 w 43"/>
                <a:gd name="T27" fmla="*/ 56 h 70"/>
                <a:gd name="T28" fmla="*/ 38 w 43"/>
                <a:gd name="T29" fmla="*/ 63 h 70"/>
                <a:gd name="T30" fmla="*/ 31 w 43"/>
                <a:gd name="T31" fmla="*/ 67 h 70"/>
                <a:gd name="T32" fmla="*/ 21 w 43"/>
                <a:gd name="T33" fmla="*/ 70 h 70"/>
                <a:gd name="T34" fmla="*/ 13 w 43"/>
                <a:gd name="T35" fmla="*/ 68 h 70"/>
                <a:gd name="T36" fmla="*/ 6 w 43"/>
                <a:gd name="T37" fmla="*/ 67 h 70"/>
                <a:gd name="T38" fmla="*/ 10 w 43"/>
                <a:gd name="T39" fmla="*/ 61 h 70"/>
                <a:gd name="T40" fmla="*/ 16 w 43"/>
                <a:gd name="T41" fmla="*/ 62 h 70"/>
                <a:gd name="T42" fmla="*/ 25 w 43"/>
                <a:gd name="T43" fmla="*/ 62 h 70"/>
                <a:gd name="T44" fmla="*/ 32 w 43"/>
                <a:gd name="T45" fmla="*/ 58 h 70"/>
                <a:gd name="T46" fmla="*/ 35 w 43"/>
                <a:gd name="T47" fmla="*/ 51 h 70"/>
                <a:gd name="T48" fmla="*/ 36 w 43"/>
                <a:gd name="T49" fmla="*/ 42 h 70"/>
                <a:gd name="T50" fmla="*/ 30 w 43"/>
                <a:gd name="T51" fmla="*/ 48 h 70"/>
                <a:gd name="T52" fmla="*/ 20 w 43"/>
                <a:gd name="T53" fmla="*/ 51 h 70"/>
                <a:gd name="T54" fmla="*/ 10 w 43"/>
                <a:gd name="T55" fmla="*/ 47 h 70"/>
                <a:gd name="T56" fmla="*/ 2 w 43"/>
                <a:gd name="T57" fmla="*/ 38 h 70"/>
                <a:gd name="T58" fmla="*/ 0 w 43"/>
                <a:gd name="T59" fmla="*/ 25 h 70"/>
                <a:gd name="T60" fmla="*/ 2 w 43"/>
                <a:gd name="T61" fmla="*/ 12 h 70"/>
                <a:gd name="T62" fmla="*/ 10 w 43"/>
                <a:gd name="T63" fmla="*/ 4 h 70"/>
                <a:gd name="T64" fmla="*/ 20 w 43"/>
                <a:gd name="T65" fmla="*/ 0 h 70"/>
                <a:gd name="T66" fmla="*/ 30 w 43"/>
                <a:gd name="T67" fmla="*/ 2 h 70"/>
                <a:gd name="T68" fmla="*/ 36 w 43"/>
                <a:gd name="T69" fmla="*/ 8 h 70"/>
                <a:gd name="T70" fmla="*/ 43 w 43"/>
                <a:gd name="T71" fmla="*/ 1 h 7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3" h="70">
                  <a:moveTo>
                    <a:pt x="36" y="25"/>
                  </a:moveTo>
                  <a:lnTo>
                    <a:pt x="35" y="20"/>
                  </a:lnTo>
                  <a:lnTo>
                    <a:pt x="35" y="16"/>
                  </a:lnTo>
                  <a:lnTo>
                    <a:pt x="32" y="12"/>
                  </a:lnTo>
                  <a:lnTo>
                    <a:pt x="30" y="8"/>
                  </a:lnTo>
                  <a:lnTo>
                    <a:pt x="26" y="7"/>
                  </a:lnTo>
                  <a:lnTo>
                    <a:pt x="22" y="7"/>
                  </a:lnTo>
                  <a:lnTo>
                    <a:pt x="18" y="7"/>
                  </a:lnTo>
                  <a:lnTo>
                    <a:pt x="15" y="8"/>
                  </a:lnTo>
                  <a:lnTo>
                    <a:pt x="12" y="12"/>
                  </a:lnTo>
                  <a:lnTo>
                    <a:pt x="10" y="16"/>
                  </a:lnTo>
                  <a:lnTo>
                    <a:pt x="8" y="20"/>
                  </a:lnTo>
                  <a:lnTo>
                    <a:pt x="8" y="25"/>
                  </a:lnTo>
                  <a:lnTo>
                    <a:pt x="8" y="31"/>
                  </a:lnTo>
                  <a:lnTo>
                    <a:pt x="10" y="35"/>
                  </a:lnTo>
                  <a:lnTo>
                    <a:pt x="12" y="38"/>
                  </a:lnTo>
                  <a:lnTo>
                    <a:pt x="15" y="42"/>
                  </a:lnTo>
                  <a:lnTo>
                    <a:pt x="18" y="43"/>
                  </a:lnTo>
                  <a:lnTo>
                    <a:pt x="22" y="43"/>
                  </a:lnTo>
                  <a:lnTo>
                    <a:pt x="26" y="43"/>
                  </a:lnTo>
                  <a:lnTo>
                    <a:pt x="30" y="42"/>
                  </a:lnTo>
                  <a:lnTo>
                    <a:pt x="32" y="38"/>
                  </a:lnTo>
                  <a:lnTo>
                    <a:pt x="35" y="35"/>
                  </a:lnTo>
                  <a:lnTo>
                    <a:pt x="35" y="31"/>
                  </a:lnTo>
                  <a:lnTo>
                    <a:pt x="36" y="25"/>
                  </a:lnTo>
                  <a:close/>
                  <a:moveTo>
                    <a:pt x="43" y="45"/>
                  </a:moveTo>
                  <a:lnTo>
                    <a:pt x="43" y="50"/>
                  </a:lnTo>
                  <a:lnTo>
                    <a:pt x="42" y="56"/>
                  </a:lnTo>
                  <a:lnTo>
                    <a:pt x="41" y="60"/>
                  </a:lnTo>
                  <a:lnTo>
                    <a:pt x="38" y="63"/>
                  </a:lnTo>
                  <a:lnTo>
                    <a:pt x="35" y="66"/>
                  </a:lnTo>
                  <a:lnTo>
                    <a:pt x="31" y="67"/>
                  </a:lnTo>
                  <a:lnTo>
                    <a:pt x="26" y="68"/>
                  </a:lnTo>
                  <a:lnTo>
                    <a:pt x="21" y="70"/>
                  </a:lnTo>
                  <a:lnTo>
                    <a:pt x="17" y="68"/>
                  </a:lnTo>
                  <a:lnTo>
                    <a:pt x="13" y="68"/>
                  </a:lnTo>
                  <a:lnTo>
                    <a:pt x="10" y="67"/>
                  </a:lnTo>
                  <a:lnTo>
                    <a:pt x="6" y="67"/>
                  </a:lnTo>
                  <a:lnTo>
                    <a:pt x="6" y="58"/>
                  </a:lnTo>
                  <a:lnTo>
                    <a:pt x="10" y="61"/>
                  </a:lnTo>
                  <a:lnTo>
                    <a:pt x="13" y="62"/>
                  </a:lnTo>
                  <a:lnTo>
                    <a:pt x="16" y="62"/>
                  </a:lnTo>
                  <a:lnTo>
                    <a:pt x="20" y="62"/>
                  </a:lnTo>
                  <a:lnTo>
                    <a:pt x="25" y="62"/>
                  </a:lnTo>
                  <a:lnTo>
                    <a:pt x="28" y="61"/>
                  </a:lnTo>
                  <a:lnTo>
                    <a:pt x="32" y="58"/>
                  </a:lnTo>
                  <a:lnTo>
                    <a:pt x="33" y="55"/>
                  </a:lnTo>
                  <a:lnTo>
                    <a:pt x="35" y="51"/>
                  </a:lnTo>
                  <a:lnTo>
                    <a:pt x="36" y="46"/>
                  </a:lnTo>
                  <a:lnTo>
                    <a:pt x="36" y="42"/>
                  </a:lnTo>
                  <a:lnTo>
                    <a:pt x="33" y="46"/>
                  </a:lnTo>
                  <a:lnTo>
                    <a:pt x="30" y="48"/>
                  </a:lnTo>
                  <a:lnTo>
                    <a:pt x="25" y="50"/>
                  </a:lnTo>
                  <a:lnTo>
                    <a:pt x="20" y="51"/>
                  </a:lnTo>
                  <a:lnTo>
                    <a:pt x="15" y="50"/>
                  </a:lnTo>
                  <a:lnTo>
                    <a:pt x="10" y="47"/>
                  </a:lnTo>
                  <a:lnTo>
                    <a:pt x="6" y="43"/>
                  </a:lnTo>
                  <a:lnTo>
                    <a:pt x="2" y="38"/>
                  </a:lnTo>
                  <a:lnTo>
                    <a:pt x="1" y="32"/>
                  </a:lnTo>
                  <a:lnTo>
                    <a:pt x="0" y="25"/>
                  </a:lnTo>
                  <a:lnTo>
                    <a:pt x="1" y="18"/>
                  </a:lnTo>
                  <a:lnTo>
                    <a:pt x="2" y="12"/>
                  </a:lnTo>
                  <a:lnTo>
                    <a:pt x="6" y="7"/>
                  </a:lnTo>
                  <a:lnTo>
                    <a:pt x="10" y="4"/>
                  </a:lnTo>
                  <a:lnTo>
                    <a:pt x="15" y="1"/>
                  </a:lnTo>
                  <a:lnTo>
                    <a:pt x="20" y="0"/>
                  </a:lnTo>
                  <a:lnTo>
                    <a:pt x="25" y="1"/>
                  </a:lnTo>
                  <a:lnTo>
                    <a:pt x="30" y="2"/>
                  </a:lnTo>
                  <a:lnTo>
                    <a:pt x="33" y="5"/>
                  </a:lnTo>
                  <a:lnTo>
                    <a:pt x="36" y="8"/>
                  </a:lnTo>
                  <a:lnTo>
                    <a:pt x="36" y="1"/>
                  </a:lnTo>
                  <a:lnTo>
                    <a:pt x="43" y="1"/>
                  </a:lnTo>
                  <a:lnTo>
                    <a:pt x="43" y="45"/>
                  </a:lnTo>
                  <a:close/>
                </a:path>
              </a:pathLst>
            </a:custGeom>
            <a:solidFill>
              <a:srgbClr val="010101"/>
            </a:solidFill>
            <a:ln w="0">
              <a:solidFill>
                <a:srgbClr val="010101"/>
              </a:solidFill>
              <a:prstDash val="solid"/>
              <a:round/>
              <a:headEnd/>
              <a:tailEnd/>
            </a:ln>
          </p:spPr>
          <p:txBody>
            <a:bodyPr/>
            <a:lstStyle/>
            <a:p>
              <a:endParaRPr lang="ru-RU"/>
            </a:p>
          </p:txBody>
        </p:sp>
        <p:sp>
          <p:nvSpPr>
            <p:cNvPr id="109" name="Freeform 105"/>
            <p:cNvSpPr>
              <a:spLocks noEditPoints="1"/>
            </p:cNvSpPr>
            <p:nvPr/>
          </p:nvSpPr>
          <p:spPr bwMode="auto">
            <a:xfrm>
              <a:off x="3767" y="1368"/>
              <a:ext cx="7" cy="69"/>
            </a:xfrm>
            <a:custGeom>
              <a:avLst/>
              <a:gdLst>
                <a:gd name="T0" fmla="*/ 0 w 7"/>
                <a:gd name="T1" fmla="*/ 19 h 69"/>
                <a:gd name="T2" fmla="*/ 7 w 7"/>
                <a:gd name="T3" fmla="*/ 19 h 69"/>
                <a:gd name="T4" fmla="*/ 7 w 7"/>
                <a:gd name="T5" fmla="*/ 69 h 69"/>
                <a:gd name="T6" fmla="*/ 0 w 7"/>
                <a:gd name="T7" fmla="*/ 69 h 69"/>
                <a:gd name="T8" fmla="*/ 0 w 7"/>
                <a:gd name="T9" fmla="*/ 19 h 69"/>
                <a:gd name="T10" fmla="*/ 0 w 7"/>
                <a:gd name="T11" fmla="*/ 0 h 69"/>
                <a:gd name="T12" fmla="*/ 7 w 7"/>
                <a:gd name="T13" fmla="*/ 0 h 69"/>
                <a:gd name="T14" fmla="*/ 7 w 7"/>
                <a:gd name="T15" fmla="*/ 10 h 69"/>
                <a:gd name="T16" fmla="*/ 0 w 7"/>
                <a:gd name="T17" fmla="*/ 10 h 69"/>
                <a:gd name="T18" fmla="*/ 0 w 7"/>
                <a:gd name="T19" fmla="*/ 0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 h="69">
                  <a:moveTo>
                    <a:pt x="0" y="19"/>
                  </a:moveTo>
                  <a:lnTo>
                    <a:pt x="7" y="19"/>
                  </a:lnTo>
                  <a:lnTo>
                    <a:pt x="7" y="69"/>
                  </a:lnTo>
                  <a:lnTo>
                    <a:pt x="0" y="69"/>
                  </a:lnTo>
                  <a:lnTo>
                    <a:pt x="0" y="19"/>
                  </a:lnTo>
                  <a:close/>
                  <a:moveTo>
                    <a:pt x="0" y="0"/>
                  </a:moveTo>
                  <a:lnTo>
                    <a:pt x="7" y="0"/>
                  </a:lnTo>
                  <a:lnTo>
                    <a:pt x="7" y="10"/>
                  </a:lnTo>
                  <a:lnTo>
                    <a:pt x="0" y="10"/>
                  </a:lnTo>
                  <a:lnTo>
                    <a:pt x="0" y="0"/>
                  </a:lnTo>
                  <a:close/>
                </a:path>
              </a:pathLst>
            </a:custGeom>
            <a:solidFill>
              <a:srgbClr val="010101"/>
            </a:solidFill>
            <a:ln w="0">
              <a:solidFill>
                <a:srgbClr val="010101"/>
              </a:solidFill>
              <a:prstDash val="solid"/>
              <a:round/>
              <a:headEnd/>
              <a:tailEnd/>
            </a:ln>
          </p:spPr>
          <p:txBody>
            <a:bodyPr/>
            <a:lstStyle/>
            <a:p>
              <a:endParaRPr lang="ru-RU"/>
            </a:p>
          </p:txBody>
        </p:sp>
        <p:sp>
          <p:nvSpPr>
            <p:cNvPr id="110" name="Freeform 106"/>
            <p:cNvSpPr>
              <a:spLocks noEditPoints="1"/>
            </p:cNvSpPr>
            <p:nvPr/>
          </p:nvSpPr>
          <p:spPr bwMode="auto">
            <a:xfrm>
              <a:off x="3788" y="1386"/>
              <a:ext cx="45" cy="52"/>
            </a:xfrm>
            <a:custGeom>
              <a:avLst/>
              <a:gdLst>
                <a:gd name="T0" fmla="*/ 22 w 45"/>
                <a:gd name="T1" fmla="*/ 7 h 52"/>
                <a:gd name="T2" fmla="*/ 19 w 45"/>
                <a:gd name="T3" fmla="*/ 7 h 52"/>
                <a:gd name="T4" fmla="*/ 15 w 45"/>
                <a:gd name="T5" fmla="*/ 10 h 52"/>
                <a:gd name="T6" fmla="*/ 12 w 45"/>
                <a:gd name="T7" fmla="*/ 12 h 52"/>
                <a:gd name="T8" fmla="*/ 10 w 45"/>
                <a:gd name="T9" fmla="*/ 16 h 52"/>
                <a:gd name="T10" fmla="*/ 9 w 45"/>
                <a:gd name="T11" fmla="*/ 21 h 52"/>
                <a:gd name="T12" fmla="*/ 9 w 45"/>
                <a:gd name="T13" fmla="*/ 26 h 52"/>
                <a:gd name="T14" fmla="*/ 9 w 45"/>
                <a:gd name="T15" fmla="*/ 31 h 52"/>
                <a:gd name="T16" fmla="*/ 10 w 45"/>
                <a:gd name="T17" fmla="*/ 36 h 52"/>
                <a:gd name="T18" fmla="*/ 12 w 45"/>
                <a:gd name="T19" fmla="*/ 40 h 52"/>
                <a:gd name="T20" fmla="*/ 15 w 45"/>
                <a:gd name="T21" fmla="*/ 42 h 52"/>
                <a:gd name="T22" fmla="*/ 19 w 45"/>
                <a:gd name="T23" fmla="*/ 45 h 52"/>
                <a:gd name="T24" fmla="*/ 22 w 45"/>
                <a:gd name="T25" fmla="*/ 45 h 52"/>
                <a:gd name="T26" fmla="*/ 26 w 45"/>
                <a:gd name="T27" fmla="*/ 45 h 52"/>
                <a:gd name="T28" fmla="*/ 30 w 45"/>
                <a:gd name="T29" fmla="*/ 42 h 52"/>
                <a:gd name="T30" fmla="*/ 32 w 45"/>
                <a:gd name="T31" fmla="*/ 40 h 52"/>
                <a:gd name="T32" fmla="*/ 35 w 45"/>
                <a:gd name="T33" fmla="*/ 36 h 52"/>
                <a:gd name="T34" fmla="*/ 36 w 45"/>
                <a:gd name="T35" fmla="*/ 31 h 52"/>
                <a:gd name="T36" fmla="*/ 36 w 45"/>
                <a:gd name="T37" fmla="*/ 26 h 52"/>
                <a:gd name="T38" fmla="*/ 36 w 45"/>
                <a:gd name="T39" fmla="*/ 21 h 52"/>
                <a:gd name="T40" fmla="*/ 35 w 45"/>
                <a:gd name="T41" fmla="*/ 16 h 52"/>
                <a:gd name="T42" fmla="*/ 32 w 45"/>
                <a:gd name="T43" fmla="*/ 12 h 52"/>
                <a:gd name="T44" fmla="*/ 30 w 45"/>
                <a:gd name="T45" fmla="*/ 10 h 52"/>
                <a:gd name="T46" fmla="*/ 26 w 45"/>
                <a:gd name="T47" fmla="*/ 7 h 52"/>
                <a:gd name="T48" fmla="*/ 22 w 45"/>
                <a:gd name="T49" fmla="*/ 7 h 52"/>
                <a:gd name="T50" fmla="*/ 22 w 45"/>
                <a:gd name="T51" fmla="*/ 0 h 52"/>
                <a:gd name="T52" fmla="*/ 27 w 45"/>
                <a:gd name="T53" fmla="*/ 1 h 52"/>
                <a:gd name="T54" fmla="*/ 31 w 45"/>
                <a:gd name="T55" fmla="*/ 2 h 52"/>
                <a:gd name="T56" fmla="*/ 36 w 45"/>
                <a:gd name="T57" fmla="*/ 4 h 52"/>
                <a:gd name="T58" fmla="*/ 39 w 45"/>
                <a:gd name="T59" fmla="*/ 7 h 52"/>
                <a:gd name="T60" fmla="*/ 41 w 45"/>
                <a:gd name="T61" fmla="*/ 11 h 52"/>
                <a:gd name="T62" fmla="*/ 44 w 45"/>
                <a:gd name="T63" fmla="*/ 15 h 52"/>
                <a:gd name="T64" fmla="*/ 45 w 45"/>
                <a:gd name="T65" fmla="*/ 20 h 52"/>
                <a:gd name="T66" fmla="*/ 45 w 45"/>
                <a:gd name="T67" fmla="*/ 26 h 52"/>
                <a:gd name="T68" fmla="*/ 45 w 45"/>
                <a:gd name="T69" fmla="*/ 32 h 52"/>
                <a:gd name="T70" fmla="*/ 44 w 45"/>
                <a:gd name="T71" fmla="*/ 37 h 52"/>
                <a:gd name="T72" fmla="*/ 41 w 45"/>
                <a:gd name="T73" fmla="*/ 41 h 52"/>
                <a:gd name="T74" fmla="*/ 39 w 45"/>
                <a:gd name="T75" fmla="*/ 45 h 52"/>
                <a:gd name="T76" fmla="*/ 36 w 45"/>
                <a:gd name="T77" fmla="*/ 48 h 52"/>
                <a:gd name="T78" fmla="*/ 31 w 45"/>
                <a:gd name="T79" fmla="*/ 50 h 52"/>
                <a:gd name="T80" fmla="*/ 27 w 45"/>
                <a:gd name="T81" fmla="*/ 51 h 52"/>
                <a:gd name="T82" fmla="*/ 22 w 45"/>
                <a:gd name="T83" fmla="*/ 52 h 52"/>
                <a:gd name="T84" fmla="*/ 17 w 45"/>
                <a:gd name="T85" fmla="*/ 51 h 52"/>
                <a:gd name="T86" fmla="*/ 12 w 45"/>
                <a:gd name="T87" fmla="*/ 50 h 52"/>
                <a:gd name="T88" fmla="*/ 9 w 45"/>
                <a:gd name="T89" fmla="*/ 48 h 52"/>
                <a:gd name="T90" fmla="*/ 6 w 45"/>
                <a:gd name="T91" fmla="*/ 45 h 52"/>
                <a:gd name="T92" fmla="*/ 4 w 45"/>
                <a:gd name="T93" fmla="*/ 41 h 52"/>
                <a:gd name="T94" fmla="*/ 1 w 45"/>
                <a:gd name="T95" fmla="*/ 37 h 52"/>
                <a:gd name="T96" fmla="*/ 0 w 45"/>
                <a:gd name="T97" fmla="*/ 32 h 52"/>
                <a:gd name="T98" fmla="*/ 0 w 45"/>
                <a:gd name="T99" fmla="*/ 26 h 52"/>
                <a:gd name="T100" fmla="*/ 0 w 45"/>
                <a:gd name="T101" fmla="*/ 20 h 52"/>
                <a:gd name="T102" fmla="*/ 1 w 45"/>
                <a:gd name="T103" fmla="*/ 15 h 52"/>
                <a:gd name="T104" fmla="*/ 4 w 45"/>
                <a:gd name="T105" fmla="*/ 11 h 52"/>
                <a:gd name="T106" fmla="*/ 6 w 45"/>
                <a:gd name="T107" fmla="*/ 7 h 52"/>
                <a:gd name="T108" fmla="*/ 10 w 45"/>
                <a:gd name="T109" fmla="*/ 4 h 52"/>
                <a:gd name="T110" fmla="*/ 16 w 45"/>
                <a:gd name="T111" fmla="*/ 1 h 52"/>
                <a:gd name="T112" fmla="*/ 22 w 45"/>
                <a:gd name="T113" fmla="*/ 0 h 5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5" h="52">
                  <a:moveTo>
                    <a:pt x="22" y="7"/>
                  </a:moveTo>
                  <a:lnTo>
                    <a:pt x="19" y="7"/>
                  </a:lnTo>
                  <a:lnTo>
                    <a:pt x="15" y="10"/>
                  </a:lnTo>
                  <a:lnTo>
                    <a:pt x="12" y="12"/>
                  </a:lnTo>
                  <a:lnTo>
                    <a:pt x="10" y="16"/>
                  </a:lnTo>
                  <a:lnTo>
                    <a:pt x="9" y="21"/>
                  </a:lnTo>
                  <a:lnTo>
                    <a:pt x="9" y="26"/>
                  </a:lnTo>
                  <a:lnTo>
                    <a:pt x="9" y="31"/>
                  </a:lnTo>
                  <a:lnTo>
                    <a:pt x="10" y="36"/>
                  </a:lnTo>
                  <a:lnTo>
                    <a:pt x="12" y="40"/>
                  </a:lnTo>
                  <a:lnTo>
                    <a:pt x="15" y="42"/>
                  </a:lnTo>
                  <a:lnTo>
                    <a:pt x="19" y="45"/>
                  </a:lnTo>
                  <a:lnTo>
                    <a:pt x="22" y="45"/>
                  </a:lnTo>
                  <a:lnTo>
                    <a:pt x="26" y="45"/>
                  </a:lnTo>
                  <a:lnTo>
                    <a:pt x="30" y="42"/>
                  </a:lnTo>
                  <a:lnTo>
                    <a:pt x="32" y="40"/>
                  </a:lnTo>
                  <a:lnTo>
                    <a:pt x="35" y="36"/>
                  </a:lnTo>
                  <a:lnTo>
                    <a:pt x="36" y="31"/>
                  </a:lnTo>
                  <a:lnTo>
                    <a:pt x="36" y="26"/>
                  </a:lnTo>
                  <a:lnTo>
                    <a:pt x="36" y="21"/>
                  </a:lnTo>
                  <a:lnTo>
                    <a:pt x="35" y="16"/>
                  </a:lnTo>
                  <a:lnTo>
                    <a:pt x="32" y="12"/>
                  </a:lnTo>
                  <a:lnTo>
                    <a:pt x="30" y="10"/>
                  </a:lnTo>
                  <a:lnTo>
                    <a:pt x="26" y="7"/>
                  </a:lnTo>
                  <a:lnTo>
                    <a:pt x="22" y="7"/>
                  </a:lnTo>
                  <a:close/>
                  <a:moveTo>
                    <a:pt x="22" y="0"/>
                  </a:moveTo>
                  <a:lnTo>
                    <a:pt x="27" y="1"/>
                  </a:lnTo>
                  <a:lnTo>
                    <a:pt x="31" y="2"/>
                  </a:lnTo>
                  <a:lnTo>
                    <a:pt x="36" y="4"/>
                  </a:lnTo>
                  <a:lnTo>
                    <a:pt x="39" y="7"/>
                  </a:lnTo>
                  <a:lnTo>
                    <a:pt x="41" y="11"/>
                  </a:lnTo>
                  <a:lnTo>
                    <a:pt x="44" y="15"/>
                  </a:lnTo>
                  <a:lnTo>
                    <a:pt x="45" y="20"/>
                  </a:lnTo>
                  <a:lnTo>
                    <a:pt x="45" y="26"/>
                  </a:lnTo>
                  <a:lnTo>
                    <a:pt x="45" y="32"/>
                  </a:lnTo>
                  <a:lnTo>
                    <a:pt x="44" y="37"/>
                  </a:lnTo>
                  <a:lnTo>
                    <a:pt x="41" y="41"/>
                  </a:lnTo>
                  <a:lnTo>
                    <a:pt x="39" y="45"/>
                  </a:lnTo>
                  <a:lnTo>
                    <a:pt x="36" y="48"/>
                  </a:lnTo>
                  <a:lnTo>
                    <a:pt x="31" y="50"/>
                  </a:lnTo>
                  <a:lnTo>
                    <a:pt x="27" y="51"/>
                  </a:lnTo>
                  <a:lnTo>
                    <a:pt x="22" y="52"/>
                  </a:lnTo>
                  <a:lnTo>
                    <a:pt x="17" y="51"/>
                  </a:lnTo>
                  <a:lnTo>
                    <a:pt x="12" y="50"/>
                  </a:lnTo>
                  <a:lnTo>
                    <a:pt x="9" y="48"/>
                  </a:lnTo>
                  <a:lnTo>
                    <a:pt x="6" y="45"/>
                  </a:lnTo>
                  <a:lnTo>
                    <a:pt x="4" y="41"/>
                  </a:lnTo>
                  <a:lnTo>
                    <a:pt x="1" y="37"/>
                  </a:lnTo>
                  <a:lnTo>
                    <a:pt x="0" y="32"/>
                  </a:lnTo>
                  <a:lnTo>
                    <a:pt x="0" y="26"/>
                  </a:lnTo>
                  <a:lnTo>
                    <a:pt x="0" y="20"/>
                  </a:lnTo>
                  <a:lnTo>
                    <a:pt x="1" y="15"/>
                  </a:lnTo>
                  <a:lnTo>
                    <a:pt x="4" y="11"/>
                  </a:lnTo>
                  <a:lnTo>
                    <a:pt x="6" y="7"/>
                  </a:lnTo>
                  <a:lnTo>
                    <a:pt x="10" y="4"/>
                  </a:lnTo>
                  <a:lnTo>
                    <a:pt x="16" y="1"/>
                  </a:lnTo>
                  <a:lnTo>
                    <a:pt x="22" y="0"/>
                  </a:lnTo>
                  <a:close/>
                </a:path>
              </a:pathLst>
            </a:custGeom>
            <a:solidFill>
              <a:srgbClr val="010101"/>
            </a:solidFill>
            <a:ln w="0">
              <a:solidFill>
                <a:srgbClr val="010101"/>
              </a:solidFill>
              <a:prstDash val="solid"/>
              <a:round/>
              <a:headEnd/>
              <a:tailEnd/>
            </a:ln>
          </p:spPr>
          <p:txBody>
            <a:bodyPr/>
            <a:lstStyle/>
            <a:p>
              <a:endParaRPr lang="ru-RU"/>
            </a:p>
          </p:txBody>
        </p:sp>
        <p:sp>
          <p:nvSpPr>
            <p:cNvPr id="111" name="Freeform 107"/>
            <p:cNvSpPr>
              <a:spLocks/>
            </p:cNvSpPr>
            <p:nvPr/>
          </p:nvSpPr>
          <p:spPr bwMode="auto">
            <a:xfrm>
              <a:off x="3847" y="1386"/>
              <a:ext cx="41" cy="51"/>
            </a:xfrm>
            <a:custGeom>
              <a:avLst/>
              <a:gdLst>
                <a:gd name="T0" fmla="*/ 41 w 41"/>
                <a:gd name="T1" fmla="*/ 21 h 51"/>
                <a:gd name="T2" fmla="*/ 41 w 41"/>
                <a:gd name="T3" fmla="*/ 51 h 51"/>
                <a:gd name="T4" fmla="*/ 32 w 41"/>
                <a:gd name="T5" fmla="*/ 51 h 51"/>
                <a:gd name="T6" fmla="*/ 32 w 41"/>
                <a:gd name="T7" fmla="*/ 21 h 51"/>
                <a:gd name="T8" fmla="*/ 32 w 41"/>
                <a:gd name="T9" fmla="*/ 17 h 51"/>
                <a:gd name="T10" fmla="*/ 31 w 41"/>
                <a:gd name="T11" fmla="*/ 13 h 51"/>
                <a:gd name="T12" fmla="*/ 29 w 41"/>
                <a:gd name="T13" fmla="*/ 11 h 51"/>
                <a:gd name="T14" fmla="*/ 27 w 41"/>
                <a:gd name="T15" fmla="*/ 8 h 51"/>
                <a:gd name="T16" fmla="*/ 24 w 41"/>
                <a:gd name="T17" fmla="*/ 7 h 51"/>
                <a:gd name="T18" fmla="*/ 21 w 41"/>
                <a:gd name="T19" fmla="*/ 7 h 51"/>
                <a:gd name="T20" fmla="*/ 17 w 41"/>
                <a:gd name="T21" fmla="*/ 7 h 51"/>
                <a:gd name="T22" fmla="*/ 13 w 41"/>
                <a:gd name="T23" fmla="*/ 8 h 51"/>
                <a:gd name="T24" fmla="*/ 11 w 41"/>
                <a:gd name="T25" fmla="*/ 11 h 51"/>
                <a:gd name="T26" fmla="*/ 8 w 41"/>
                <a:gd name="T27" fmla="*/ 15 h 51"/>
                <a:gd name="T28" fmla="*/ 7 w 41"/>
                <a:gd name="T29" fmla="*/ 18 h 51"/>
                <a:gd name="T30" fmla="*/ 7 w 41"/>
                <a:gd name="T31" fmla="*/ 22 h 51"/>
                <a:gd name="T32" fmla="*/ 7 w 41"/>
                <a:gd name="T33" fmla="*/ 51 h 51"/>
                <a:gd name="T34" fmla="*/ 0 w 41"/>
                <a:gd name="T35" fmla="*/ 51 h 51"/>
                <a:gd name="T36" fmla="*/ 0 w 41"/>
                <a:gd name="T37" fmla="*/ 1 h 51"/>
                <a:gd name="T38" fmla="*/ 7 w 41"/>
                <a:gd name="T39" fmla="*/ 1 h 51"/>
                <a:gd name="T40" fmla="*/ 7 w 41"/>
                <a:gd name="T41" fmla="*/ 8 h 51"/>
                <a:gd name="T42" fmla="*/ 11 w 41"/>
                <a:gd name="T43" fmla="*/ 5 h 51"/>
                <a:gd name="T44" fmla="*/ 14 w 41"/>
                <a:gd name="T45" fmla="*/ 2 h 51"/>
                <a:gd name="T46" fmla="*/ 18 w 41"/>
                <a:gd name="T47" fmla="*/ 1 h 51"/>
                <a:gd name="T48" fmla="*/ 23 w 41"/>
                <a:gd name="T49" fmla="*/ 0 h 51"/>
                <a:gd name="T50" fmla="*/ 28 w 41"/>
                <a:gd name="T51" fmla="*/ 1 h 51"/>
                <a:gd name="T52" fmla="*/ 32 w 41"/>
                <a:gd name="T53" fmla="*/ 2 h 51"/>
                <a:gd name="T54" fmla="*/ 36 w 41"/>
                <a:gd name="T55" fmla="*/ 5 h 51"/>
                <a:gd name="T56" fmla="*/ 38 w 41"/>
                <a:gd name="T57" fmla="*/ 10 h 51"/>
                <a:gd name="T58" fmla="*/ 39 w 41"/>
                <a:gd name="T59" fmla="*/ 15 h 51"/>
                <a:gd name="T60" fmla="*/ 41 w 41"/>
                <a:gd name="T61" fmla="*/ 21 h 5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1" h="51">
                  <a:moveTo>
                    <a:pt x="41" y="21"/>
                  </a:moveTo>
                  <a:lnTo>
                    <a:pt x="41" y="51"/>
                  </a:lnTo>
                  <a:lnTo>
                    <a:pt x="32" y="51"/>
                  </a:lnTo>
                  <a:lnTo>
                    <a:pt x="32" y="21"/>
                  </a:lnTo>
                  <a:lnTo>
                    <a:pt x="32" y="17"/>
                  </a:lnTo>
                  <a:lnTo>
                    <a:pt x="31" y="13"/>
                  </a:lnTo>
                  <a:lnTo>
                    <a:pt x="29" y="11"/>
                  </a:lnTo>
                  <a:lnTo>
                    <a:pt x="27" y="8"/>
                  </a:lnTo>
                  <a:lnTo>
                    <a:pt x="24" y="7"/>
                  </a:lnTo>
                  <a:lnTo>
                    <a:pt x="21" y="7"/>
                  </a:lnTo>
                  <a:lnTo>
                    <a:pt x="17" y="7"/>
                  </a:lnTo>
                  <a:lnTo>
                    <a:pt x="13" y="8"/>
                  </a:lnTo>
                  <a:lnTo>
                    <a:pt x="11" y="11"/>
                  </a:lnTo>
                  <a:lnTo>
                    <a:pt x="8" y="15"/>
                  </a:lnTo>
                  <a:lnTo>
                    <a:pt x="7" y="18"/>
                  </a:lnTo>
                  <a:lnTo>
                    <a:pt x="7" y="22"/>
                  </a:lnTo>
                  <a:lnTo>
                    <a:pt x="7" y="51"/>
                  </a:lnTo>
                  <a:lnTo>
                    <a:pt x="0" y="51"/>
                  </a:lnTo>
                  <a:lnTo>
                    <a:pt x="0" y="1"/>
                  </a:lnTo>
                  <a:lnTo>
                    <a:pt x="7" y="1"/>
                  </a:lnTo>
                  <a:lnTo>
                    <a:pt x="7" y="8"/>
                  </a:lnTo>
                  <a:lnTo>
                    <a:pt x="11" y="5"/>
                  </a:lnTo>
                  <a:lnTo>
                    <a:pt x="14" y="2"/>
                  </a:lnTo>
                  <a:lnTo>
                    <a:pt x="18" y="1"/>
                  </a:lnTo>
                  <a:lnTo>
                    <a:pt x="23" y="0"/>
                  </a:lnTo>
                  <a:lnTo>
                    <a:pt x="28" y="1"/>
                  </a:lnTo>
                  <a:lnTo>
                    <a:pt x="32" y="2"/>
                  </a:lnTo>
                  <a:lnTo>
                    <a:pt x="36" y="5"/>
                  </a:lnTo>
                  <a:lnTo>
                    <a:pt x="38" y="10"/>
                  </a:lnTo>
                  <a:lnTo>
                    <a:pt x="39" y="15"/>
                  </a:lnTo>
                  <a:lnTo>
                    <a:pt x="41" y="21"/>
                  </a:lnTo>
                  <a:close/>
                </a:path>
              </a:pathLst>
            </a:custGeom>
            <a:solidFill>
              <a:srgbClr val="010101"/>
            </a:solidFill>
            <a:ln w="0">
              <a:solidFill>
                <a:srgbClr val="010101"/>
              </a:solidFill>
              <a:prstDash val="solid"/>
              <a:round/>
              <a:headEnd/>
              <a:tailEnd/>
            </a:ln>
          </p:spPr>
          <p:txBody>
            <a:bodyPr/>
            <a:lstStyle/>
            <a:p>
              <a:endParaRPr lang="ru-RU"/>
            </a:p>
          </p:txBody>
        </p:sp>
        <p:sp>
          <p:nvSpPr>
            <p:cNvPr id="112" name="Line 108"/>
            <p:cNvSpPr>
              <a:spLocks noChangeShapeType="1"/>
            </p:cNvSpPr>
            <p:nvPr/>
          </p:nvSpPr>
          <p:spPr bwMode="auto">
            <a:xfrm flipV="1">
              <a:off x="2181" y="2424"/>
              <a:ext cx="754" cy="2"/>
            </a:xfrm>
            <a:prstGeom prst="line">
              <a:avLst/>
            </a:prstGeom>
            <a:noFill/>
            <a:ln w="11113">
              <a:solidFill>
                <a:srgbClr val="01010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3" name="Freeform 109"/>
            <p:cNvSpPr>
              <a:spLocks/>
            </p:cNvSpPr>
            <p:nvPr/>
          </p:nvSpPr>
          <p:spPr bwMode="auto">
            <a:xfrm>
              <a:off x="1769" y="2285"/>
              <a:ext cx="34" cy="20"/>
            </a:xfrm>
            <a:custGeom>
              <a:avLst/>
              <a:gdLst>
                <a:gd name="T0" fmla="*/ 0 w 34"/>
                <a:gd name="T1" fmla="*/ 0 h 20"/>
                <a:gd name="T2" fmla="*/ 34 w 34"/>
                <a:gd name="T3" fmla="*/ 0 h 20"/>
                <a:gd name="T4" fmla="*/ 27 w 34"/>
                <a:gd name="T5" fmla="*/ 20 h 20"/>
                <a:gd name="T6" fmla="*/ 0 w 34"/>
                <a:gd name="T7" fmla="*/ 0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 h="20">
                  <a:moveTo>
                    <a:pt x="0" y="0"/>
                  </a:moveTo>
                  <a:lnTo>
                    <a:pt x="34" y="0"/>
                  </a:lnTo>
                  <a:lnTo>
                    <a:pt x="27" y="20"/>
                  </a:lnTo>
                  <a:lnTo>
                    <a:pt x="0" y="0"/>
                  </a:lnTo>
                  <a:close/>
                </a:path>
              </a:pathLst>
            </a:custGeom>
            <a:solidFill>
              <a:srgbClr val="010101"/>
            </a:solidFill>
            <a:ln w="0">
              <a:solidFill>
                <a:srgbClr val="010101"/>
              </a:solidFill>
              <a:prstDash val="solid"/>
              <a:round/>
              <a:headEnd/>
              <a:tailEnd/>
            </a:ln>
          </p:spPr>
          <p:txBody>
            <a:bodyPr/>
            <a:lstStyle/>
            <a:p>
              <a:endParaRPr lang="ru-RU"/>
            </a:p>
          </p:txBody>
        </p:sp>
        <p:sp>
          <p:nvSpPr>
            <p:cNvPr id="114" name="Freeform 110"/>
            <p:cNvSpPr>
              <a:spLocks/>
            </p:cNvSpPr>
            <p:nvPr/>
          </p:nvSpPr>
          <p:spPr bwMode="auto">
            <a:xfrm>
              <a:off x="1792" y="2290"/>
              <a:ext cx="386" cy="134"/>
            </a:xfrm>
            <a:custGeom>
              <a:avLst/>
              <a:gdLst>
                <a:gd name="T0" fmla="*/ 384 w 386"/>
                <a:gd name="T1" fmla="*/ 134 h 134"/>
                <a:gd name="T2" fmla="*/ 0 w 386"/>
                <a:gd name="T3" fmla="*/ 6 h 134"/>
                <a:gd name="T4" fmla="*/ 2 w 386"/>
                <a:gd name="T5" fmla="*/ 0 h 134"/>
                <a:gd name="T6" fmla="*/ 386 w 386"/>
                <a:gd name="T7" fmla="*/ 128 h 134"/>
                <a:gd name="T8" fmla="*/ 384 w 386"/>
                <a:gd name="T9" fmla="*/ 134 h 1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6" h="134">
                  <a:moveTo>
                    <a:pt x="384" y="134"/>
                  </a:moveTo>
                  <a:lnTo>
                    <a:pt x="0" y="6"/>
                  </a:lnTo>
                  <a:lnTo>
                    <a:pt x="2" y="0"/>
                  </a:lnTo>
                  <a:lnTo>
                    <a:pt x="386" y="128"/>
                  </a:lnTo>
                  <a:lnTo>
                    <a:pt x="384" y="134"/>
                  </a:lnTo>
                  <a:close/>
                </a:path>
              </a:pathLst>
            </a:custGeom>
            <a:solidFill>
              <a:srgbClr val="010101"/>
            </a:solidFill>
            <a:ln w="0">
              <a:solidFill>
                <a:srgbClr val="010101"/>
              </a:solidFill>
              <a:prstDash val="solid"/>
              <a:round/>
              <a:headEnd/>
              <a:tailEnd/>
            </a:ln>
          </p:spPr>
          <p:txBody>
            <a:bodyPr/>
            <a:lstStyle/>
            <a:p>
              <a:endParaRPr lang="ru-RU"/>
            </a:p>
          </p:txBody>
        </p:sp>
        <p:sp>
          <p:nvSpPr>
            <p:cNvPr id="115" name="Freeform 111"/>
            <p:cNvSpPr>
              <a:spLocks/>
            </p:cNvSpPr>
            <p:nvPr/>
          </p:nvSpPr>
          <p:spPr bwMode="auto">
            <a:xfrm>
              <a:off x="2290" y="1664"/>
              <a:ext cx="459" cy="62"/>
            </a:xfrm>
            <a:custGeom>
              <a:avLst/>
              <a:gdLst>
                <a:gd name="T0" fmla="*/ 230 w 459"/>
                <a:gd name="T1" fmla="*/ 62 h 62"/>
                <a:gd name="T2" fmla="*/ 0 w 459"/>
                <a:gd name="T3" fmla="*/ 62 h 62"/>
                <a:gd name="T4" fmla="*/ 0 w 459"/>
                <a:gd name="T5" fmla="*/ 0 h 62"/>
                <a:gd name="T6" fmla="*/ 459 w 459"/>
                <a:gd name="T7" fmla="*/ 0 h 62"/>
                <a:gd name="T8" fmla="*/ 459 w 459"/>
                <a:gd name="T9" fmla="*/ 62 h 62"/>
                <a:gd name="T10" fmla="*/ 230 w 459"/>
                <a:gd name="T11" fmla="*/ 62 h 6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9" h="62">
                  <a:moveTo>
                    <a:pt x="230" y="62"/>
                  </a:moveTo>
                  <a:lnTo>
                    <a:pt x="0" y="62"/>
                  </a:lnTo>
                  <a:lnTo>
                    <a:pt x="0" y="0"/>
                  </a:lnTo>
                  <a:lnTo>
                    <a:pt x="459" y="0"/>
                  </a:lnTo>
                  <a:lnTo>
                    <a:pt x="459" y="62"/>
                  </a:lnTo>
                  <a:lnTo>
                    <a:pt x="230" y="62"/>
                  </a:lnTo>
                  <a:close/>
                </a:path>
              </a:pathLst>
            </a:custGeom>
            <a:solidFill>
              <a:srgbClr val="FF01FF"/>
            </a:solidFill>
            <a:ln w="0">
              <a:solidFill>
                <a:srgbClr val="FF01FF"/>
              </a:solidFill>
              <a:prstDash val="solid"/>
              <a:round/>
              <a:headEnd/>
              <a:tailEnd/>
            </a:ln>
          </p:spPr>
          <p:txBody>
            <a:bodyPr/>
            <a:lstStyle/>
            <a:p>
              <a:endParaRPr lang="ru-RU"/>
            </a:p>
          </p:txBody>
        </p:sp>
        <p:sp>
          <p:nvSpPr>
            <p:cNvPr id="116" name="Freeform 112"/>
            <p:cNvSpPr>
              <a:spLocks/>
            </p:cNvSpPr>
            <p:nvPr/>
          </p:nvSpPr>
          <p:spPr bwMode="auto">
            <a:xfrm>
              <a:off x="2290" y="1664"/>
              <a:ext cx="459" cy="62"/>
            </a:xfrm>
            <a:custGeom>
              <a:avLst/>
              <a:gdLst>
                <a:gd name="T0" fmla="*/ 230 w 459"/>
                <a:gd name="T1" fmla="*/ 62 h 62"/>
                <a:gd name="T2" fmla="*/ 0 w 459"/>
                <a:gd name="T3" fmla="*/ 62 h 62"/>
                <a:gd name="T4" fmla="*/ 0 w 459"/>
                <a:gd name="T5" fmla="*/ 0 h 62"/>
                <a:gd name="T6" fmla="*/ 459 w 459"/>
                <a:gd name="T7" fmla="*/ 0 h 62"/>
                <a:gd name="T8" fmla="*/ 459 w 459"/>
                <a:gd name="T9" fmla="*/ 62 h 62"/>
                <a:gd name="T10" fmla="*/ 230 w 459"/>
                <a:gd name="T11" fmla="*/ 62 h 6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9" h="62">
                  <a:moveTo>
                    <a:pt x="230" y="62"/>
                  </a:moveTo>
                  <a:lnTo>
                    <a:pt x="0" y="62"/>
                  </a:lnTo>
                  <a:lnTo>
                    <a:pt x="0" y="0"/>
                  </a:lnTo>
                  <a:lnTo>
                    <a:pt x="459" y="0"/>
                  </a:lnTo>
                  <a:lnTo>
                    <a:pt x="459" y="62"/>
                  </a:lnTo>
                  <a:lnTo>
                    <a:pt x="230" y="62"/>
                  </a:lnTo>
                </a:path>
              </a:pathLst>
            </a:custGeom>
            <a:noFill/>
            <a:ln w="11113">
              <a:solidFill>
                <a:srgbClr val="01010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17" name="Freeform 113"/>
            <p:cNvSpPr>
              <a:spLocks/>
            </p:cNvSpPr>
            <p:nvPr/>
          </p:nvSpPr>
          <p:spPr bwMode="auto">
            <a:xfrm>
              <a:off x="3066" y="1661"/>
              <a:ext cx="459" cy="63"/>
            </a:xfrm>
            <a:custGeom>
              <a:avLst/>
              <a:gdLst>
                <a:gd name="T0" fmla="*/ 229 w 459"/>
                <a:gd name="T1" fmla="*/ 63 h 63"/>
                <a:gd name="T2" fmla="*/ 0 w 459"/>
                <a:gd name="T3" fmla="*/ 63 h 63"/>
                <a:gd name="T4" fmla="*/ 0 w 459"/>
                <a:gd name="T5" fmla="*/ 0 h 63"/>
                <a:gd name="T6" fmla="*/ 459 w 459"/>
                <a:gd name="T7" fmla="*/ 0 h 63"/>
                <a:gd name="T8" fmla="*/ 459 w 459"/>
                <a:gd name="T9" fmla="*/ 63 h 63"/>
                <a:gd name="T10" fmla="*/ 229 w 459"/>
                <a:gd name="T11" fmla="*/ 63 h 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9" h="63">
                  <a:moveTo>
                    <a:pt x="229" y="63"/>
                  </a:moveTo>
                  <a:lnTo>
                    <a:pt x="0" y="63"/>
                  </a:lnTo>
                  <a:lnTo>
                    <a:pt x="0" y="0"/>
                  </a:lnTo>
                  <a:lnTo>
                    <a:pt x="459" y="0"/>
                  </a:lnTo>
                  <a:lnTo>
                    <a:pt x="459" y="63"/>
                  </a:lnTo>
                  <a:lnTo>
                    <a:pt x="229" y="63"/>
                  </a:lnTo>
                  <a:close/>
                </a:path>
              </a:pathLst>
            </a:custGeom>
            <a:solidFill>
              <a:srgbClr val="FF01FF"/>
            </a:solidFill>
            <a:ln w="0">
              <a:solidFill>
                <a:srgbClr val="FF01FF"/>
              </a:solidFill>
              <a:prstDash val="solid"/>
              <a:round/>
              <a:headEnd/>
              <a:tailEnd/>
            </a:ln>
          </p:spPr>
          <p:txBody>
            <a:bodyPr/>
            <a:lstStyle/>
            <a:p>
              <a:endParaRPr lang="ru-RU"/>
            </a:p>
          </p:txBody>
        </p:sp>
        <p:sp>
          <p:nvSpPr>
            <p:cNvPr id="118" name="Freeform 114"/>
            <p:cNvSpPr>
              <a:spLocks/>
            </p:cNvSpPr>
            <p:nvPr/>
          </p:nvSpPr>
          <p:spPr bwMode="auto">
            <a:xfrm>
              <a:off x="3066" y="1661"/>
              <a:ext cx="459" cy="63"/>
            </a:xfrm>
            <a:custGeom>
              <a:avLst/>
              <a:gdLst>
                <a:gd name="T0" fmla="*/ 229 w 459"/>
                <a:gd name="T1" fmla="*/ 63 h 63"/>
                <a:gd name="T2" fmla="*/ 0 w 459"/>
                <a:gd name="T3" fmla="*/ 63 h 63"/>
                <a:gd name="T4" fmla="*/ 0 w 459"/>
                <a:gd name="T5" fmla="*/ 0 h 63"/>
                <a:gd name="T6" fmla="*/ 459 w 459"/>
                <a:gd name="T7" fmla="*/ 0 h 63"/>
                <a:gd name="T8" fmla="*/ 459 w 459"/>
                <a:gd name="T9" fmla="*/ 63 h 63"/>
                <a:gd name="T10" fmla="*/ 229 w 459"/>
                <a:gd name="T11" fmla="*/ 63 h 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9" h="63">
                  <a:moveTo>
                    <a:pt x="229" y="63"/>
                  </a:moveTo>
                  <a:lnTo>
                    <a:pt x="0" y="63"/>
                  </a:lnTo>
                  <a:lnTo>
                    <a:pt x="0" y="0"/>
                  </a:lnTo>
                  <a:lnTo>
                    <a:pt x="459" y="0"/>
                  </a:lnTo>
                  <a:lnTo>
                    <a:pt x="459" y="63"/>
                  </a:lnTo>
                  <a:lnTo>
                    <a:pt x="229" y="63"/>
                  </a:lnTo>
                </a:path>
              </a:pathLst>
            </a:custGeom>
            <a:noFill/>
            <a:ln w="11113">
              <a:solidFill>
                <a:srgbClr val="01010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19" name="Freeform 115"/>
            <p:cNvSpPr>
              <a:spLocks/>
            </p:cNvSpPr>
            <p:nvPr/>
          </p:nvSpPr>
          <p:spPr bwMode="auto">
            <a:xfrm>
              <a:off x="2234" y="1623"/>
              <a:ext cx="33" cy="155"/>
            </a:xfrm>
            <a:custGeom>
              <a:avLst/>
              <a:gdLst>
                <a:gd name="T0" fmla="*/ 17 w 33"/>
                <a:gd name="T1" fmla="*/ 155 h 155"/>
                <a:gd name="T2" fmla="*/ 0 w 33"/>
                <a:gd name="T3" fmla="*/ 155 h 155"/>
                <a:gd name="T4" fmla="*/ 0 w 33"/>
                <a:gd name="T5" fmla="*/ 0 h 155"/>
                <a:gd name="T6" fmla="*/ 33 w 33"/>
                <a:gd name="T7" fmla="*/ 0 h 155"/>
                <a:gd name="T8" fmla="*/ 33 w 33"/>
                <a:gd name="T9" fmla="*/ 155 h 155"/>
                <a:gd name="T10" fmla="*/ 17 w 33"/>
                <a:gd name="T11" fmla="*/ 155 h 1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155">
                  <a:moveTo>
                    <a:pt x="17" y="155"/>
                  </a:moveTo>
                  <a:lnTo>
                    <a:pt x="0" y="155"/>
                  </a:lnTo>
                  <a:lnTo>
                    <a:pt x="0" y="0"/>
                  </a:lnTo>
                  <a:lnTo>
                    <a:pt x="33" y="0"/>
                  </a:lnTo>
                  <a:lnTo>
                    <a:pt x="33" y="155"/>
                  </a:lnTo>
                  <a:lnTo>
                    <a:pt x="17" y="155"/>
                  </a:lnTo>
                  <a:close/>
                </a:path>
              </a:pathLst>
            </a:custGeom>
            <a:solidFill>
              <a:srgbClr val="24FF24"/>
            </a:solidFill>
            <a:ln w="0">
              <a:solidFill>
                <a:srgbClr val="24FF24"/>
              </a:solidFill>
              <a:prstDash val="solid"/>
              <a:round/>
              <a:headEnd/>
              <a:tailEnd/>
            </a:ln>
          </p:spPr>
          <p:txBody>
            <a:bodyPr/>
            <a:lstStyle/>
            <a:p>
              <a:endParaRPr lang="ru-RU"/>
            </a:p>
          </p:txBody>
        </p:sp>
        <p:sp>
          <p:nvSpPr>
            <p:cNvPr id="120" name="Freeform 116"/>
            <p:cNvSpPr>
              <a:spLocks/>
            </p:cNvSpPr>
            <p:nvPr/>
          </p:nvSpPr>
          <p:spPr bwMode="auto">
            <a:xfrm>
              <a:off x="2234" y="1623"/>
              <a:ext cx="33" cy="155"/>
            </a:xfrm>
            <a:custGeom>
              <a:avLst/>
              <a:gdLst>
                <a:gd name="T0" fmla="*/ 17 w 33"/>
                <a:gd name="T1" fmla="*/ 155 h 155"/>
                <a:gd name="T2" fmla="*/ 0 w 33"/>
                <a:gd name="T3" fmla="*/ 155 h 155"/>
                <a:gd name="T4" fmla="*/ 0 w 33"/>
                <a:gd name="T5" fmla="*/ 0 h 155"/>
                <a:gd name="T6" fmla="*/ 33 w 33"/>
                <a:gd name="T7" fmla="*/ 0 h 155"/>
                <a:gd name="T8" fmla="*/ 33 w 33"/>
                <a:gd name="T9" fmla="*/ 155 h 155"/>
                <a:gd name="T10" fmla="*/ 17 w 33"/>
                <a:gd name="T11" fmla="*/ 155 h 1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155">
                  <a:moveTo>
                    <a:pt x="17" y="155"/>
                  </a:moveTo>
                  <a:lnTo>
                    <a:pt x="0" y="155"/>
                  </a:lnTo>
                  <a:lnTo>
                    <a:pt x="0" y="0"/>
                  </a:lnTo>
                  <a:lnTo>
                    <a:pt x="33" y="0"/>
                  </a:lnTo>
                  <a:lnTo>
                    <a:pt x="33" y="155"/>
                  </a:lnTo>
                  <a:lnTo>
                    <a:pt x="17" y="155"/>
                  </a:lnTo>
                </a:path>
              </a:pathLst>
            </a:custGeom>
            <a:noFill/>
            <a:ln w="11113">
              <a:solidFill>
                <a:srgbClr val="01010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21" name="Freeform 117"/>
            <p:cNvSpPr>
              <a:spLocks/>
            </p:cNvSpPr>
            <p:nvPr/>
          </p:nvSpPr>
          <p:spPr bwMode="auto">
            <a:xfrm>
              <a:off x="3544" y="1623"/>
              <a:ext cx="33" cy="155"/>
            </a:xfrm>
            <a:custGeom>
              <a:avLst/>
              <a:gdLst>
                <a:gd name="T0" fmla="*/ 17 w 33"/>
                <a:gd name="T1" fmla="*/ 155 h 155"/>
                <a:gd name="T2" fmla="*/ 0 w 33"/>
                <a:gd name="T3" fmla="*/ 155 h 155"/>
                <a:gd name="T4" fmla="*/ 0 w 33"/>
                <a:gd name="T5" fmla="*/ 0 h 155"/>
                <a:gd name="T6" fmla="*/ 33 w 33"/>
                <a:gd name="T7" fmla="*/ 0 h 155"/>
                <a:gd name="T8" fmla="*/ 33 w 33"/>
                <a:gd name="T9" fmla="*/ 155 h 155"/>
                <a:gd name="T10" fmla="*/ 17 w 33"/>
                <a:gd name="T11" fmla="*/ 155 h 1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155">
                  <a:moveTo>
                    <a:pt x="17" y="155"/>
                  </a:moveTo>
                  <a:lnTo>
                    <a:pt x="0" y="155"/>
                  </a:lnTo>
                  <a:lnTo>
                    <a:pt x="0" y="0"/>
                  </a:lnTo>
                  <a:lnTo>
                    <a:pt x="33" y="0"/>
                  </a:lnTo>
                  <a:lnTo>
                    <a:pt x="33" y="155"/>
                  </a:lnTo>
                  <a:lnTo>
                    <a:pt x="17" y="155"/>
                  </a:lnTo>
                  <a:close/>
                </a:path>
              </a:pathLst>
            </a:custGeom>
            <a:solidFill>
              <a:srgbClr val="24FF24"/>
            </a:solidFill>
            <a:ln w="0">
              <a:solidFill>
                <a:srgbClr val="24FF24"/>
              </a:solidFill>
              <a:prstDash val="solid"/>
              <a:round/>
              <a:headEnd/>
              <a:tailEnd/>
            </a:ln>
          </p:spPr>
          <p:txBody>
            <a:bodyPr/>
            <a:lstStyle/>
            <a:p>
              <a:endParaRPr lang="ru-RU"/>
            </a:p>
          </p:txBody>
        </p:sp>
        <p:sp>
          <p:nvSpPr>
            <p:cNvPr id="122" name="Freeform 118"/>
            <p:cNvSpPr>
              <a:spLocks/>
            </p:cNvSpPr>
            <p:nvPr/>
          </p:nvSpPr>
          <p:spPr bwMode="auto">
            <a:xfrm>
              <a:off x="3544" y="1623"/>
              <a:ext cx="33" cy="155"/>
            </a:xfrm>
            <a:custGeom>
              <a:avLst/>
              <a:gdLst>
                <a:gd name="T0" fmla="*/ 17 w 33"/>
                <a:gd name="T1" fmla="*/ 155 h 155"/>
                <a:gd name="T2" fmla="*/ 0 w 33"/>
                <a:gd name="T3" fmla="*/ 155 h 155"/>
                <a:gd name="T4" fmla="*/ 0 w 33"/>
                <a:gd name="T5" fmla="*/ 0 h 155"/>
                <a:gd name="T6" fmla="*/ 33 w 33"/>
                <a:gd name="T7" fmla="*/ 0 h 155"/>
                <a:gd name="T8" fmla="*/ 33 w 33"/>
                <a:gd name="T9" fmla="*/ 155 h 155"/>
                <a:gd name="T10" fmla="*/ 17 w 33"/>
                <a:gd name="T11" fmla="*/ 155 h 1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155">
                  <a:moveTo>
                    <a:pt x="17" y="155"/>
                  </a:moveTo>
                  <a:lnTo>
                    <a:pt x="0" y="155"/>
                  </a:lnTo>
                  <a:lnTo>
                    <a:pt x="0" y="0"/>
                  </a:lnTo>
                  <a:lnTo>
                    <a:pt x="33" y="0"/>
                  </a:lnTo>
                  <a:lnTo>
                    <a:pt x="33" y="155"/>
                  </a:lnTo>
                  <a:lnTo>
                    <a:pt x="17" y="155"/>
                  </a:lnTo>
                </a:path>
              </a:pathLst>
            </a:custGeom>
            <a:noFill/>
            <a:ln w="11113">
              <a:solidFill>
                <a:srgbClr val="01010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23" name="Line 119"/>
            <p:cNvSpPr>
              <a:spLocks noChangeShapeType="1"/>
            </p:cNvSpPr>
            <p:nvPr/>
          </p:nvSpPr>
          <p:spPr bwMode="auto">
            <a:xfrm flipV="1">
              <a:off x="2446" y="2103"/>
              <a:ext cx="755" cy="1"/>
            </a:xfrm>
            <a:prstGeom prst="line">
              <a:avLst/>
            </a:prstGeom>
            <a:noFill/>
            <a:ln w="11113">
              <a:solidFill>
                <a:srgbClr val="01010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4" name="Freeform 120"/>
            <p:cNvSpPr>
              <a:spLocks/>
            </p:cNvSpPr>
            <p:nvPr/>
          </p:nvSpPr>
          <p:spPr bwMode="auto">
            <a:xfrm>
              <a:off x="2251" y="1808"/>
              <a:ext cx="26" cy="33"/>
            </a:xfrm>
            <a:custGeom>
              <a:avLst/>
              <a:gdLst>
                <a:gd name="T0" fmla="*/ 0 w 26"/>
                <a:gd name="T1" fmla="*/ 0 h 33"/>
                <a:gd name="T2" fmla="*/ 26 w 26"/>
                <a:gd name="T3" fmla="*/ 22 h 33"/>
                <a:gd name="T4" fmla="*/ 8 w 26"/>
                <a:gd name="T5" fmla="*/ 33 h 33"/>
                <a:gd name="T6" fmla="*/ 0 w 26"/>
                <a:gd name="T7" fmla="*/ 0 h 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33">
                  <a:moveTo>
                    <a:pt x="0" y="0"/>
                  </a:moveTo>
                  <a:lnTo>
                    <a:pt x="26" y="22"/>
                  </a:lnTo>
                  <a:lnTo>
                    <a:pt x="8" y="33"/>
                  </a:lnTo>
                  <a:lnTo>
                    <a:pt x="0" y="0"/>
                  </a:lnTo>
                  <a:close/>
                </a:path>
              </a:pathLst>
            </a:custGeom>
            <a:solidFill>
              <a:srgbClr val="010101"/>
            </a:solidFill>
            <a:ln w="0">
              <a:solidFill>
                <a:srgbClr val="010101"/>
              </a:solidFill>
              <a:prstDash val="solid"/>
              <a:round/>
              <a:headEnd/>
              <a:tailEnd/>
            </a:ln>
          </p:spPr>
          <p:txBody>
            <a:bodyPr/>
            <a:lstStyle/>
            <a:p>
              <a:endParaRPr lang="ru-RU"/>
            </a:p>
          </p:txBody>
        </p:sp>
        <p:sp>
          <p:nvSpPr>
            <p:cNvPr id="125" name="Freeform 121"/>
            <p:cNvSpPr>
              <a:spLocks/>
            </p:cNvSpPr>
            <p:nvPr/>
          </p:nvSpPr>
          <p:spPr bwMode="auto">
            <a:xfrm>
              <a:off x="2262" y="1828"/>
              <a:ext cx="184" cy="273"/>
            </a:xfrm>
            <a:custGeom>
              <a:avLst/>
              <a:gdLst>
                <a:gd name="T0" fmla="*/ 178 w 184"/>
                <a:gd name="T1" fmla="*/ 273 h 273"/>
                <a:gd name="T2" fmla="*/ 0 w 184"/>
                <a:gd name="T3" fmla="*/ 4 h 273"/>
                <a:gd name="T4" fmla="*/ 6 w 184"/>
                <a:gd name="T5" fmla="*/ 0 h 273"/>
                <a:gd name="T6" fmla="*/ 184 w 184"/>
                <a:gd name="T7" fmla="*/ 270 h 273"/>
                <a:gd name="T8" fmla="*/ 178 w 184"/>
                <a:gd name="T9" fmla="*/ 273 h 2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 h="273">
                  <a:moveTo>
                    <a:pt x="178" y="273"/>
                  </a:moveTo>
                  <a:lnTo>
                    <a:pt x="0" y="4"/>
                  </a:lnTo>
                  <a:lnTo>
                    <a:pt x="6" y="0"/>
                  </a:lnTo>
                  <a:lnTo>
                    <a:pt x="184" y="270"/>
                  </a:lnTo>
                  <a:lnTo>
                    <a:pt x="178" y="273"/>
                  </a:lnTo>
                  <a:close/>
                </a:path>
              </a:pathLst>
            </a:custGeom>
            <a:solidFill>
              <a:srgbClr val="010101"/>
            </a:solidFill>
            <a:ln w="0">
              <a:solidFill>
                <a:srgbClr val="010101"/>
              </a:solidFill>
              <a:prstDash val="solid"/>
              <a:round/>
              <a:headEnd/>
              <a:tailEnd/>
            </a:ln>
          </p:spPr>
          <p:txBody>
            <a:bodyPr/>
            <a:lstStyle/>
            <a:p>
              <a:endParaRPr lang="ru-RU"/>
            </a:p>
          </p:txBody>
        </p:sp>
        <p:sp>
          <p:nvSpPr>
            <p:cNvPr id="126" name="Freeform 122"/>
            <p:cNvSpPr>
              <a:spLocks/>
            </p:cNvSpPr>
            <p:nvPr/>
          </p:nvSpPr>
          <p:spPr bwMode="auto">
            <a:xfrm>
              <a:off x="2476" y="1995"/>
              <a:ext cx="53" cy="69"/>
            </a:xfrm>
            <a:custGeom>
              <a:avLst/>
              <a:gdLst>
                <a:gd name="T0" fmla="*/ 53 w 53"/>
                <a:gd name="T1" fmla="*/ 7 h 69"/>
                <a:gd name="T2" fmla="*/ 53 w 53"/>
                <a:gd name="T3" fmla="*/ 15 h 69"/>
                <a:gd name="T4" fmla="*/ 49 w 53"/>
                <a:gd name="T5" fmla="*/ 13 h 69"/>
                <a:gd name="T6" fmla="*/ 44 w 53"/>
                <a:gd name="T7" fmla="*/ 9 h 69"/>
                <a:gd name="T8" fmla="*/ 38 w 53"/>
                <a:gd name="T9" fmla="*/ 8 h 69"/>
                <a:gd name="T10" fmla="*/ 33 w 53"/>
                <a:gd name="T11" fmla="*/ 8 h 69"/>
                <a:gd name="T12" fmla="*/ 28 w 53"/>
                <a:gd name="T13" fmla="*/ 8 h 69"/>
                <a:gd name="T14" fmla="*/ 23 w 53"/>
                <a:gd name="T15" fmla="*/ 9 h 69"/>
                <a:gd name="T16" fmla="*/ 19 w 53"/>
                <a:gd name="T17" fmla="*/ 12 h 69"/>
                <a:gd name="T18" fmla="*/ 15 w 53"/>
                <a:gd name="T19" fmla="*/ 14 h 69"/>
                <a:gd name="T20" fmla="*/ 13 w 53"/>
                <a:gd name="T21" fmla="*/ 18 h 69"/>
                <a:gd name="T22" fmla="*/ 11 w 53"/>
                <a:gd name="T23" fmla="*/ 23 h 69"/>
                <a:gd name="T24" fmla="*/ 10 w 53"/>
                <a:gd name="T25" fmla="*/ 28 h 69"/>
                <a:gd name="T26" fmla="*/ 9 w 53"/>
                <a:gd name="T27" fmla="*/ 34 h 69"/>
                <a:gd name="T28" fmla="*/ 10 w 53"/>
                <a:gd name="T29" fmla="*/ 40 h 69"/>
                <a:gd name="T30" fmla="*/ 11 w 53"/>
                <a:gd name="T31" fmla="*/ 45 h 69"/>
                <a:gd name="T32" fmla="*/ 13 w 53"/>
                <a:gd name="T33" fmla="*/ 50 h 69"/>
                <a:gd name="T34" fmla="*/ 15 w 53"/>
                <a:gd name="T35" fmla="*/ 54 h 69"/>
                <a:gd name="T36" fmla="*/ 19 w 53"/>
                <a:gd name="T37" fmla="*/ 58 h 69"/>
                <a:gd name="T38" fmla="*/ 23 w 53"/>
                <a:gd name="T39" fmla="*/ 59 h 69"/>
                <a:gd name="T40" fmla="*/ 28 w 53"/>
                <a:gd name="T41" fmla="*/ 60 h 69"/>
                <a:gd name="T42" fmla="*/ 33 w 53"/>
                <a:gd name="T43" fmla="*/ 62 h 69"/>
                <a:gd name="T44" fmla="*/ 38 w 53"/>
                <a:gd name="T45" fmla="*/ 60 h 69"/>
                <a:gd name="T46" fmla="*/ 44 w 53"/>
                <a:gd name="T47" fmla="*/ 59 h 69"/>
                <a:gd name="T48" fmla="*/ 49 w 53"/>
                <a:gd name="T49" fmla="*/ 57 h 69"/>
                <a:gd name="T50" fmla="*/ 53 w 53"/>
                <a:gd name="T51" fmla="*/ 53 h 69"/>
                <a:gd name="T52" fmla="*/ 53 w 53"/>
                <a:gd name="T53" fmla="*/ 62 h 69"/>
                <a:gd name="T54" fmla="*/ 48 w 53"/>
                <a:gd name="T55" fmla="*/ 65 h 69"/>
                <a:gd name="T56" fmla="*/ 43 w 53"/>
                <a:gd name="T57" fmla="*/ 67 h 69"/>
                <a:gd name="T58" fmla="*/ 38 w 53"/>
                <a:gd name="T59" fmla="*/ 68 h 69"/>
                <a:gd name="T60" fmla="*/ 33 w 53"/>
                <a:gd name="T61" fmla="*/ 69 h 69"/>
                <a:gd name="T62" fmla="*/ 19 w 53"/>
                <a:gd name="T63" fmla="*/ 67 h 69"/>
                <a:gd name="T64" fmla="*/ 9 w 53"/>
                <a:gd name="T65" fmla="*/ 59 h 69"/>
                <a:gd name="T66" fmla="*/ 3 w 53"/>
                <a:gd name="T67" fmla="*/ 49 h 69"/>
                <a:gd name="T68" fmla="*/ 0 w 53"/>
                <a:gd name="T69" fmla="*/ 34 h 69"/>
                <a:gd name="T70" fmla="*/ 3 w 53"/>
                <a:gd name="T71" fmla="*/ 20 h 69"/>
                <a:gd name="T72" fmla="*/ 9 w 53"/>
                <a:gd name="T73" fmla="*/ 9 h 69"/>
                <a:gd name="T74" fmla="*/ 19 w 53"/>
                <a:gd name="T75" fmla="*/ 3 h 69"/>
                <a:gd name="T76" fmla="*/ 33 w 53"/>
                <a:gd name="T77" fmla="*/ 0 h 69"/>
                <a:gd name="T78" fmla="*/ 38 w 53"/>
                <a:gd name="T79" fmla="*/ 0 h 69"/>
                <a:gd name="T80" fmla="*/ 43 w 53"/>
                <a:gd name="T81" fmla="*/ 2 h 69"/>
                <a:gd name="T82" fmla="*/ 48 w 53"/>
                <a:gd name="T83" fmla="*/ 4 h 69"/>
                <a:gd name="T84" fmla="*/ 53 w 53"/>
                <a:gd name="T85" fmla="*/ 7 h 6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3" h="69">
                  <a:moveTo>
                    <a:pt x="53" y="7"/>
                  </a:moveTo>
                  <a:lnTo>
                    <a:pt x="53" y="15"/>
                  </a:lnTo>
                  <a:lnTo>
                    <a:pt x="49" y="13"/>
                  </a:lnTo>
                  <a:lnTo>
                    <a:pt x="44" y="9"/>
                  </a:lnTo>
                  <a:lnTo>
                    <a:pt x="38" y="8"/>
                  </a:lnTo>
                  <a:lnTo>
                    <a:pt x="33" y="8"/>
                  </a:lnTo>
                  <a:lnTo>
                    <a:pt x="28" y="8"/>
                  </a:lnTo>
                  <a:lnTo>
                    <a:pt x="23" y="9"/>
                  </a:lnTo>
                  <a:lnTo>
                    <a:pt x="19" y="12"/>
                  </a:lnTo>
                  <a:lnTo>
                    <a:pt x="15" y="14"/>
                  </a:lnTo>
                  <a:lnTo>
                    <a:pt x="13" y="18"/>
                  </a:lnTo>
                  <a:lnTo>
                    <a:pt x="11" y="23"/>
                  </a:lnTo>
                  <a:lnTo>
                    <a:pt x="10" y="28"/>
                  </a:lnTo>
                  <a:lnTo>
                    <a:pt x="9" y="34"/>
                  </a:lnTo>
                  <a:lnTo>
                    <a:pt x="10" y="40"/>
                  </a:lnTo>
                  <a:lnTo>
                    <a:pt x="11" y="45"/>
                  </a:lnTo>
                  <a:lnTo>
                    <a:pt x="13" y="50"/>
                  </a:lnTo>
                  <a:lnTo>
                    <a:pt x="15" y="54"/>
                  </a:lnTo>
                  <a:lnTo>
                    <a:pt x="19" y="58"/>
                  </a:lnTo>
                  <a:lnTo>
                    <a:pt x="23" y="59"/>
                  </a:lnTo>
                  <a:lnTo>
                    <a:pt x="28" y="60"/>
                  </a:lnTo>
                  <a:lnTo>
                    <a:pt x="33" y="62"/>
                  </a:lnTo>
                  <a:lnTo>
                    <a:pt x="38" y="60"/>
                  </a:lnTo>
                  <a:lnTo>
                    <a:pt x="44" y="59"/>
                  </a:lnTo>
                  <a:lnTo>
                    <a:pt x="49" y="57"/>
                  </a:lnTo>
                  <a:lnTo>
                    <a:pt x="53" y="53"/>
                  </a:lnTo>
                  <a:lnTo>
                    <a:pt x="53" y="62"/>
                  </a:lnTo>
                  <a:lnTo>
                    <a:pt x="48" y="65"/>
                  </a:lnTo>
                  <a:lnTo>
                    <a:pt x="43" y="67"/>
                  </a:lnTo>
                  <a:lnTo>
                    <a:pt x="38" y="68"/>
                  </a:lnTo>
                  <a:lnTo>
                    <a:pt x="33" y="69"/>
                  </a:lnTo>
                  <a:lnTo>
                    <a:pt x="19" y="67"/>
                  </a:lnTo>
                  <a:lnTo>
                    <a:pt x="9" y="59"/>
                  </a:lnTo>
                  <a:lnTo>
                    <a:pt x="3" y="49"/>
                  </a:lnTo>
                  <a:lnTo>
                    <a:pt x="0" y="34"/>
                  </a:lnTo>
                  <a:lnTo>
                    <a:pt x="3" y="20"/>
                  </a:lnTo>
                  <a:lnTo>
                    <a:pt x="9" y="9"/>
                  </a:lnTo>
                  <a:lnTo>
                    <a:pt x="19" y="3"/>
                  </a:lnTo>
                  <a:lnTo>
                    <a:pt x="33" y="0"/>
                  </a:lnTo>
                  <a:lnTo>
                    <a:pt x="38" y="0"/>
                  </a:lnTo>
                  <a:lnTo>
                    <a:pt x="43" y="2"/>
                  </a:lnTo>
                  <a:lnTo>
                    <a:pt x="48" y="4"/>
                  </a:lnTo>
                  <a:lnTo>
                    <a:pt x="53" y="7"/>
                  </a:lnTo>
                  <a:close/>
                </a:path>
              </a:pathLst>
            </a:custGeom>
            <a:solidFill>
              <a:srgbClr val="010101"/>
            </a:solidFill>
            <a:ln w="0">
              <a:solidFill>
                <a:srgbClr val="010101"/>
              </a:solidFill>
              <a:prstDash val="solid"/>
              <a:round/>
              <a:headEnd/>
              <a:tailEnd/>
            </a:ln>
          </p:spPr>
          <p:txBody>
            <a:bodyPr/>
            <a:lstStyle/>
            <a:p>
              <a:endParaRPr lang="ru-RU"/>
            </a:p>
          </p:txBody>
        </p:sp>
        <p:sp>
          <p:nvSpPr>
            <p:cNvPr id="127" name="Freeform 123"/>
            <p:cNvSpPr>
              <a:spLocks/>
            </p:cNvSpPr>
            <p:nvPr/>
          </p:nvSpPr>
          <p:spPr bwMode="auto">
            <a:xfrm>
              <a:off x="2542" y="2012"/>
              <a:ext cx="29" cy="51"/>
            </a:xfrm>
            <a:custGeom>
              <a:avLst/>
              <a:gdLst>
                <a:gd name="T0" fmla="*/ 29 w 29"/>
                <a:gd name="T1" fmla="*/ 8 h 51"/>
                <a:gd name="T2" fmla="*/ 28 w 29"/>
                <a:gd name="T3" fmla="*/ 8 h 51"/>
                <a:gd name="T4" fmla="*/ 27 w 29"/>
                <a:gd name="T5" fmla="*/ 7 h 51"/>
                <a:gd name="T6" fmla="*/ 24 w 29"/>
                <a:gd name="T7" fmla="*/ 7 h 51"/>
                <a:gd name="T8" fmla="*/ 23 w 29"/>
                <a:gd name="T9" fmla="*/ 7 h 51"/>
                <a:gd name="T10" fmla="*/ 18 w 29"/>
                <a:gd name="T11" fmla="*/ 7 h 51"/>
                <a:gd name="T12" fmla="*/ 15 w 29"/>
                <a:gd name="T13" fmla="*/ 8 h 51"/>
                <a:gd name="T14" fmla="*/ 12 w 29"/>
                <a:gd name="T15" fmla="*/ 11 h 51"/>
                <a:gd name="T16" fmla="*/ 10 w 29"/>
                <a:gd name="T17" fmla="*/ 15 h 51"/>
                <a:gd name="T18" fmla="*/ 9 w 29"/>
                <a:gd name="T19" fmla="*/ 20 h 51"/>
                <a:gd name="T20" fmla="*/ 8 w 29"/>
                <a:gd name="T21" fmla="*/ 25 h 51"/>
                <a:gd name="T22" fmla="*/ 8 w 29"/>
                <a:gd name="T23" fmla="*/ 51 h 51"/>
                <a:gd name="T24" fmla="*/ 0 w 29"/>
                <a:gd name="T25" fmla="*/ 51 h 51"/>
                <a:gd name="T26" fmla="*/ 0 w 29"/>
                <a:gd name="T27" fmla="*/ 1 h 51"/>
                <a:gd name="T28" fmla="*/ 8 w 29"/>
                <a:gd name="T29" fmla="*/ 1 h 51"/>
                <a:gd name="T30" fmla="*/ 8 w 29"/>
                <a:gd name="T31" fmla="*/ 8 h 51"/>
                <a:gd name="T32" fmla="*/ 12 w 29"/>
                <a:gd name="T33" fmla="*/ 5 h 51"/>
                <a:gd name="T34" fmla="*/ 15 w 29"/>
                <a:gd name="T35" fmla="*/ 2 h 51"/>
                <a:gd name="T36" fmla="*/ 19 w 29"/>
                <a:gd name="T37" fmla="*/ 1 h 51"/>
                <a:gd name="T38" fmla="*/ 25 w 29"/>
                <a:gd name="T39" fmla="*/ 0 h 51"/>
                <a:gd name="T40" fmla="*/ 25 w 29"/>
                <a:gd name="T41" fmla="*/ 0 h 51"/>
                <a:gd name="T42" fmla="*/ 27 w 29"/>
                <a:gd name="T43" fmla="*/ 0 h 51"/>
                <a:gd name="T44" fmla="*/ 28 w 29"/>
                <a:gd name="T45" fmla="*/ 0 h 51"/>
                <a:gd name="T46" fmla="*/ 29 w 29"/>
                <a:gd name="T47" fmla="*/ 0 h 51"/>
                <a:gd name="T48" fmla="*/ 29 w 29"/>
                <a:gd name="T49" fmla="*/ 8 h 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9" h="51">
                  <a:moveTo>
                    <a:pt x="29" y="8"/>
                  </a:moveTo>
                  <a:lnTo>
                    <a:pt x="28" y="8"/>
                  </a:lnTo>
                  <a:lnTo>
                    <a:pt x="27" y="7"/>
                  </a:lnTo>
                  <a:lnTo>
                    <a:pt x="24" y="7"/>
                  </a:lnTo>
                  <a:lnTo>
                    <a:pt x="23" y="7"/>
                  </a:lnTo>
                  <a:lnTo>
                    <a:pt x="18" y="7"/>
                  </a:lnTo>
                  <a:lnTo>
                    <a:pt x="15" y="8"/>
                  </a:lnTo>
                  <a:lnTo>
                    <a:pt x="12" y="11"/>
                  </a:lnTo>
                  <a:lnTo>
                    <a:pt x="10" y="15"/>
                  </a:lnTo>
                  <a:lnTo>
                    <a:pt x="9" y="20"/>
                  </a:lnTo>
                  <a:lnTo>
                    <a:pt x="8" y="25"/>
                  </a:lnTo>
                  <a:lnTo>
                    <a:pt x="8" y="51"/>
                  </a:lnTo>
                  <a:lnTo>
                    <a:pt x="0" y="51"/>
                  </a:lnTo>
                  <a:lnTo>
                    <a:pt x="0" y="1"/>
                  </a:lnTo>
                  <a:lnTo>
                    <a:pt x="8" y="1"/>
                  </a:lnTo>
                  <a:lnTo>
                    <a:pt x="8" y="8"/>
                  </a:lnTo>
                  <a:lnTo>
                    <a:pt x="12" y="5"/>
                  </a:lnTo>
                  <a:lnTo>
                    <a:pt x="15" y="2"/>
                  </a:lnTo>
                  <a:lnTo>
                    <a:pt x="19" y="1"/>
                  </a:lnTo>
                  <a:lnTo>
                    <a:pt x="25" y="0"/>
                  </a:lnTo>
                  <a:lnTo>
                    <a:pt x="27" y="0"/>
                  </a:lnTo>
                  <a:lnTo>
                    <a:pt x="28" y="0"/>
                  </a:lnTo>
                  <a:lnTo>
                    <a:pt x="29" y="0"/>
                  </a:lnTo>
                  <a:lnTo>
                    <a:pt x="29" y="8"/>
                  </a:lnTo>
                  <a:close/>
                </a:path>
              </a:pathLst>
            </a:custGeom>
            <a:solidFill>
              <a:srgbClr val="010101"/>
            </a:solidFill>
            <a:ln w="0">
              <a:solidFill>
                <a:srgbClr val="010101"/>
              </a:solidFill>
              <a:prstDash val="solid"/>
              <a:round/>
              <a:headEnd/>
              <a:tailEnd/>
            </a:ln>
          </p:spPr>
          <p:txBody>
            <a:bodyPr/>
            <a:lstStyle/>
            <a:p>
              <a:endParaRPr lang="ru-RU"/>
            </a:p>
          </p:txBody>
        </p:sp>
        <p:sp>
          <p:nvSpPr>
            <p:cNvPr id="128" name="Freeform 124"/>
            <p:cNvSpPr>
              <a:spLocks noEditPoints="1"/>
            </p:cNvSpPr>
            <p:nvPr/>
          </p:nvSpPr>
          <p:spPr bwMode="auto">
            <a:xfrm>
              <a:off x="2576" y="2012"/>
              <a:ext cx="42" cy="52"/>
            </a:xfrm>
            <a:custGeom>
              <a:avLst/>
              <a:gdLst>
                <a:gd name="T0" fmla="*/ 26 w 42"/>
                <a:gd name="T1" fmla="*/ 26 h 52"/>
                <a:gd name="T2" fmla="*/ 20 w 42"/>
                <a:gd name="T3" fmla="*/ 26 h 52"/>
                <a:gd name="T4" fmla="*/ 15 w 42"/>
                <a:gd name="T5" fmla="*/ 26 h 52"/>
                <a:gd name="T6" fmla="*/ 12 w 42"/>
                <a:gd name="T7" fmla="*/ 27 h 52"/>
                <a:gd name="T8" fmla="*/ 10 w 42"/>
                <a:gd name="T9" fmla="*/ 30 h 52"/>
                <a:gd name="T10" fmla="*/ 9 w 42"/>
                <a:gd name="T11" fmla="*/ 32 h 52"/>
                <a:gd name="T12" fmla="*/ 9 w 42"/>
                <a:gd name="T13" fmla="*/ 36 h 52"/>
                <a:gd name="T14" fmla="*/ 9 w 42"/>
                <a:gd name="T15" fmla="*/ 40 h 52"/>
                <a:gd name="T16" fmla="*/ 11 w 42"/>
                <a:gd name="T17" fmla="*/ 42 h 52"/>
                <a:gd name="T18" fmla="*/ 15 w 42"/>
                <a:gd name="T19" fmla="*/ 45 h 52"/>
                <a:gd name="T20" fmla="*/ 19 w 42"/>
                <a:gd name="T21" fmla="*/ 45 h 52"/>
                <a:gd name="T22" fmla="*/ 24 w 42"/>
                <a:gd name="T23" fmla="*/ 45 h 52"/>
                <a:gd name="T24" fmla="*/ 27 w 42"/>
                <a:gd name="T25" fmla="*/ 42 h 52"/>
                <a:gd name="T26" fmla="*/ 30 w 42"/>
                <a:gd name="T27" fmla="*/ 40 h 52"/>
                <a:gd name="T28" fmla="*/ 32 w 42"/>
                <a:gd name="T29" fmla="*/ 36 h 52"/>
                <a:gd name="T30" fmla="*/ 34 w 42"/>
                <a:gd name="T31" fmla="*/ 32 h 52"/>
                <a:gd name="T32" fmla="*/ 34 w 42"/>
                <a:gd name="T33" fmla="*/ 27 h 52"/>
                <a:gd name="T34" fmla="*/ 34 w 42"/>
                <a:gd name="T35" fmla="*/ 26 h 52"/>
                <a:gd name="T36" fmla="*/ 26 w 42"/>
                <a:gd name="T37" fmla="*/ 26 h 52"/>
                <a:gd name="T38" fmla="*/ 42 w 42"/>
                <a:gd name="T39" fmla="*/ 22 h 52"/>
                <a:gd name="T40" fmla="*/ 42 w 42"/>
                <a:gd name="T41" fmla="*/ 51 h 52"/>
                <a:gd name="T42" fmla="*/ 34 w 42"/>
                <a:gd name="T43" fmla="*/ 51 h 52"/>
                <a:gd name="T44" fmla="*/ 34 w 42"/>
                <a:gd name="T45" fmla="*/ 43 h 52"/>
                <a:gd name="T46" fmla="*/ 31 w 42"/>
                <a:gd name="T47" fmla="*/ 47 h 52"/>
                <a:gd name="T48" fmla="*/ 27 w 42"/>
                <a:gd name="T49" fmla="*/ 50 h 52"/>
                <a:gd name="T50" fmla="*/ 22 w 42"/>
                <a:gd name="T51" fmla="*/ 51 h 52"/>
                <a:gd name="T52" fmla="*/ 17 w 42"/>
                <a:gd name="T53" fmla="*/ 52 h 52"/>
                <a:gd name="T54" fmla="*/ 12 w 42"/>
                <a:gd name="T55" fmla="*/ 51 h 52"/>
                <a:gd name="T56" fmla="*/ 9 w 42"/>
                <a:gd name="T57" fmla="*/ 50 h 52"/>
                <a:gd name="T58" fmla="*/ 5 w 42"/>
                <a:gd name="T59" fmla="*/ 47 h 52"/>
                <a:gd name="T60" fmla="*/ 3 w 42"/>
                <a:gd name="T61" fmla="*/ 45 h 52"/>
                <a:gd name="T62" fmla="*/ 1 w 42"/>
                <a:gd name="T63" fmla="*/ 41 h 52"/>
                <a:gd name="T64" fmla="*/ 0 w 42"/>
                <a:gd name="T65" fmla="*/ 36 h 52"/>
                <a:gd name="T66" fmla="*/ 1 w 42"/>
                <a:gd name="T67" fmla="*/ 31 h 52"/>
                <a:gd name="T68" fmla="*/ 3 w 42"/>
                <a:gd name="T69" fmla="*/ 27 h 52"/>
                <a:gd name="T70" fmla="*/ 6 w 42"/>
                <a:gd name="T71" fmla="*/ 23 h 52"/>
                <a:gd name="T72" fmla="*/ 10 w 42"/>
                <a:gd name="T73" fmla="*/ 21 h 52"/>
                <a:gd name="T74" fmla="*/ 16 w 42"/>
                <a:gd name="T75" fmla="*/ 20 h 52"/>
                <a:gd name="T76" fmla="*/ 22 w 42"/>
                <a:gd name="T77" fmla="*/ 20 h 52"/>
                <a:gd name="T78" fmla="*/ 34 w 42"/>
                <a:gd name="T79" fmla="*/ 20 h 52"/>
                <a:gd name="T80" fmla="*/ 34 w 42"/>
                <a:gd name="T81" fmla="*/ 18 h 52"/>
                <a:gd name="T82" fmla="*/ 34 w 42"/>
                <a:gd name="T83" fmla="*/ 15 h 52"/>
                <a:gd name="T84" fmla="*/ 32 w 42"/>
                <a:gd name="T85" fmla="*/ 12 h 52"/>
                <a:gd name="T86" fmla="*/ 30 w 42"/>
                <a:gd name="T87" fmla="*/ 10 h 52"/>
                <a:gd name="T88" fmla="*/ 27 w 42"/>
                <a:gd name="T89" fmla="*/ 8 h 52"/>
                <a:gd name="T90" fmla="*/ 24 w 42"/>
                <a:gd name="T91" fmla="*/ 7 h 52"/>
                <a:gd name="T92" fmla="*/ 20 w 42"/>
                <a:gd name="T93" fmla="*/ 7 h 52"/>
                <a:gd name="T94" fmla="*/ 16 w 42"/>
                <a:gd name="T95" fmla="*/ 7 h 52"/>
                <a:gd name="T96" fmla="*/ 11 w 42"/>
                <a:gd name="T97" fmla="*/ 7 h 52"/>
                <a:gd name="T98" fmla="*/ 7 w 42"/>
                <a:gd name="T99" fmla="*/ 8 h 52"/>
                <a:gd name="T100" fmla="*/ 4 w 42"/>
                <a:gd name="T101" fmla="*/ 11 h 52"/>
                <a:gd name="T102" fmla="*/ 4 w 42"/>
                <a:gd name="T103" fmla="*/ 3 h 52"/>
                <a:gd name="T104" fmla="*/ 9 w 42"/>
                <a:gd name="T105" fmla="*/ 2 h 52"/>
                <a:gd name="T106" fmla="*/ 12 w 42"/>
                <a:gd name="T107" fmla="*/ 1 h 52"/>
                <a:gd name="T108" fmla="*/ 16 w 42"/>
                <a:gd name="T109" fmla="*/ 0 h 52"/>
                <a:gd name="T110" fmla="*/ 21 w 42"/>
                <a:gd name="T111" fmla="*/ 0 h 52"/>
                <a:gd name="T112" fmla="*/ 27 w 42"/>
                <a:gd name="T113" fmla="*/ 1 h 52"/>
                <a:gd name="T114" fmla="*/ 32 w 42"/>
                <a:gd name="T115" fmla="*/ 2 h 52"/>
                <a:gd name="T116" fmla="*/ 36 w 42"/>
                <a:gd name="T117" fmla="*/ 6 h 52"/>
                <a:gd name="T118" fmla="*/ 39 w 42"/>
                <a:gd name="T119" fmla="*/ 8 h 52"/>
                <a:gd name="T120" fmla="*/ 41 w 42"/>
                <a:gd name="T121" fmla="*/ 12 h 52"/>
                <a:gd name="T122" fmla="*/ 41 w 42"/>
                <a:gd name="T123" fmla="*/ 17 h 52"/>
                <a:gd name="T124" fmla="*/ 42 w 42"/>
                <a:gd name="T125" fmla="*/ 22 h 5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2" h="52">
                  <a:moveTo>
                    <a:pt x="26" y="26"/>
                  </a:moveTo>
                  <a:lnTo>
                    <a:pt x="20" y="26"/>
                  </a:lnTo>
                  <a:lnTo>
                    <a:pt x="15" y="26"/>
                  </a:lnTo>
                  <a:lnTo>
                    <a:pt x="12" y="27"/>
                  </a:lnTo>
                  <a:lnTo>
                    <a:pt x="10" y="30"/>
                  </a:lnTo>
                  <a:lnTo>
                    <a:pt x="9" y="32"/>
                  </a:lnTo>
                  <a:lnTo>
                    <a:pt x="9" y="36"/>
                  </a:lnTo>
                  <a:lnTo>
                    <a:pt x="9" y="40"/>
                  </a:lnTo>
                  <a:lnTo>
                    <a:pt x="11" y="42"/>
                  </a:lnTo>
                  <a:lnTo>
                    <a:pt x="15" y="45"/>
                  </a:lnTo>
                  <a:lnTo>
                    <a:pt x="19" y="45"/>
                  </a:lnTo>
                  <a:lnTo>
                    <a:pt x="24" y="45"/>
                  </a:lnTo>
                  <a:lnTo>
                    <a:pt x="27" y="42"/>
                  </a:lnTo>
                  <a:lnTo>
                    <a:pt x="30" y="40"/>
                  </a:lnTo>
                  <a:lnTo>
                    <a:pt x="32" y="36"/>
                  </a:lnTo>
                  <a:lnTo>
                    <a:pt x="34" y="32"/>
                  </a:lnTo>
                  <a:lnTo>
                    <a:pt x="34" y="27"/>
                  </a:lnTo>
                  <a:lnTo>
                    <a:pt x="34" y="26"/>
                  </a:lnTo>
                  <a:lnTo>
                    <a:pt x="26" y="26"/>
                  </a:lnTo>
                  <a:close/>
                  <a:moveTo>
                    <a:pt x="42" y="22"/>
                  </a:moveTo>
                  <a:lnTo>
                    <a:pt x="42" y="51"/>
                  </a:lnTo>
                  <a:lnTo>
                    <a:pt x="34" y="51"/>
                  </a:lnTo>
                  <a:lnTo>
                    <a:pt x="34" y="43"/>
                  </a:lnTo>
                  <a:lnTo>
                    <a:pt x="31" y="47"/>
                  </a:lnTo>
                  <a:lnTo>
                    <a:pt x="27" y="50"/>
                  </a:lnTo>
                  <a:lnTo>
                    <a:pt x="22" y="51"/>
                  </a:lnTo>
                  <a:lnTo>
                    <a:pt x="17" y="52"/>
                  </a:lnTo>
                  <a:lnTo>
                    <a:pt x="12" y="51"/>
                  </a:lnTo>
                  <a:lnTo>
                    <a:pt x="9" y="50"/>
                  </a:lnTo>
                  <a:lnTo>
                    <a:pt x="5" y="47"/>
                  </a:lnTo>
                  <a:lnTo>
                    <a:pt x="3" y="45"/>
                  </a:lnTo>
                  <a:lnTo>
                    <a:pt x="1" y="41"/>
                  </a:lnTo>
                  <a:lnTo>
                    <a:pt x="0" y="36"/>
                  </a:lnTo>
                  <a:lnTo>
                    <a:pt x="1" y="31"/>
                  </a:lnTo>
                  <a:lnTo>
                    <a:pt x="3" y="27"/>
                  </a:lnTo>
                  <a:lnTo>
                    <a:pt x="6" y="23"/>
                  </a:lnTo>
                  <a:lnTo>
                    <a:pt x="10" y="21"/>
                  </a:lnTo>
                  <a:lnTo>
                    <a:pt x="16" y="20"/>
                  </a:lnTo>
                  <a:lnTo>
                    <a:pt x="22" y="20"/>
                  </a:lnTo>
                  <a:lnTo>
                    <a:pt x="34" y="20"/>
                  </a:lnTo>
                  <a:lnTo>
                    <a:pt x="34" y="18"/>
                  </a:lnTo>
                  <a:lnTo>
                    <a:pt x="34" y="15"/>
                  </a:lnTo>
                  <a:lnTo>
                    <a:pt x="32" y="12"/>
                  </a:lnTo>
                  <a:lnTo>
                    <a:pt x="30" y="10"/>
                  </a:lnTo>
                  <a:lnTo>
                    <a:pt x="27" y="8"/>
                  </a:lnTo>
                  <a:lnTo>
                    <a:pt x="24" y="7"/>
                  </a:lnTo>
                  <a:lnTo>
                    <a:pt x="20" y="7"/>
                  </a:lnTo>
                  <a:lnTo>
                    <a:pt x="16" y="7"/>
                  </a:lnTo>
                  <a:lnTo>
                    <a:pt x="11" y="7"/>
                  </a:lnTo>
                  <a:lnTo>
                    <a:pt x="7" y="8"/>
                  </a:lnTo>
                  <a:lnTo>
                    <a:pt x="4" y="11"/>
                  </a:lnTo>
                  <a:lnTo>
                    <a:pt x="4" y="3"/>
                  </a:lnTo>
                  <a:lnTo>
                    <a:pt x="9" y="2"/>
                  </a:lnTo>
                  <a:lnTo>
                    <a:pt x="12" y="1"/>
                  </a:lnTo>
                  <a:lnTo>
                    <a:pt x="16" y="0"/>
                  </a:lnTo>
                  <a:lnTo>
                    <a:pt x="21" y="0"/>
                  </a:lnTo>
                  <a:lnTo>
                    <a:pt x="27" y="1"/>
                  </a:lnTo>
                  <a:lnTo>
                    <a:pt x="32" y="2"/>
                  </a:lnTo>
                  <a:lnTo>
                    <a:pt x="36" y="6"/>
                  </a:lnTo>
                  <a:lnTo>
                    <a:pt x="39" y="8"/>
                  </a:lnTo>
                  <a:lnTo>
                    <a:pt x="41" y="12"/>
                  </a:lnTo>
                  <a:lnTo>
                    <a:pt x="41" y="17"/>
                  </a:lnTo>
                  <a:lnTo>
                    <a:pt x="42" y="22"/>
                  </a:lnTo>
                  <a:close/>
                </a:path>
              </a:pathLst>
            </a:custGeom>
            <a:solidFill>
              <a:srgbClr val="010101"/>
            </a:solidFill>
            <a:ln w="0">
              <a:solidFill>
                <a:srgbClr val="010101"/>
              </a:solidFill>
              <a:prstDash val="solid"/>
              <a:round/>
              <a:headEnd/>
              <a:tailEnd/>
            </a:ln>
          </p:spPr>
          <p:txBody>
            <a:bodyPr/>
            <a:lstStyle/>
            <a:p>
              <a:endParaRPr lang="ru-RU"/>
            </a:p>
          </p:txBody>
        </p:sp>
        <p:sp>
          <p:nvSpPr>
            <p:cNvPr id="129" name="Freeform 125"/>
            <p:cNvSpPr>
              <a:spLocks noEditPoints="1"/>
            </p:cNvSpPr>
            <p:nvPr/>
          </p:nvSpPr>
          <p:spPr bwMode="auto">
            <a:xfrm>
              <a:off x="2635" y="1994"/>
              <a:ext cx="43" cy="70"/>
            </a:xfrm>
            <a:custGeom>
              <a:avLst/>
              <a:gdLst>
                <a:gd name="T0" fmla="*/ 35 w 43"/>
                <a:gd name="T1" fmla="*/ 44 h 70"/>
                <a:gd name="T2" fmla="*/ 35 w 43"/>
                <a:gd name="T3" fmla="*/ 38 h 70"/>
                <a:gd name="T4" fmla="*/ 33 w 43"/>
                <a:gd name="T5" fmla="*/ 34 h 70"/>
                <a:gd name="T6" fmla="*/ 31 w 43"/>
                <a:gd name="T7" fmla="*/ 30 h 70"/>
                <a:gd name="T8" fmla="*/ 28 w 43"/>
                <a:gd name="T9" fmla="*/ 26 h 70"/>
                <a:gd name="T10" fmla="*/ 25 w 43"/>
                <a:gd name="T11" fmla="*/ 25 h 70"/>
                <a:gd name="T12" fmla="*/ 21 w 43"/>
                <a:gd name="T13" fmla="*/ 25 h 70"/>
                <a:gd name="T14" fmla="*/ 17 w 43"/>
                <a:gd name="T15" fmla="*/ 25 h 70"/>
                <a:gd name="T16" fmla="*/ 13 w 43"/>
                <a:gd name="T17" fmla="*/ 26 h 70"/>
                <a:gd name="T18" fmla="*/ 11 w 43"/>
                <a:gd name="T19" fmla="*/ 30 h 70"/>
                <a:gd name="T20" fmla="*/ 8 w 43"/>
                <a:gd name="T21" fmla="*/ 34 h 70"/>
                <a:gd name="T22" fmla="*/ 7 w 43"/>
                <a:gd name="T23" fmla="*/ 38 h 70"/>
                <a:gd name="T24" fmla="*/ 7 w 43"/>
                <a:gd name="T25" fmla="*/ 44 h 70"/>
                <a:gd name="T26" fmla="*/ 7 w 43"/>
                <a:gd name="T27" fmla="*/ 49 h 70"/>
                <a:gd name="T28" fmla="*/ 8 w 43"/>
                <a:gd name="T29" fmla="*/ 54 h 70"/>
                <a:gd name="T30" fmla="*/ 11 w 43"/>
                <a:gd name="T31" fmla="*/ 58 h 70"/>
                <a:gd name="T32" fmla="*/ 13 w 43"/>
                <a:gd name="T33" fmla="*/ 60 h 70"/>
                <a:gd name="T34" fmla="*/ 17 w 43"/>
                <a:gd name="T35" fmla="*/ 63 h 70"/>
                <a:gd name="T36" fmla="*/ 21 w 43"/>
                <a:gd name="T37" fmla="*/ 63 h 70"/>
                <a:gd name="T38" fmla="*/ 25 w 43"/>
                <a:gd name="T39" fmla="*/ 63 h 70"/>
                <a:gd name="T40" fmla="*/ 28 w 43"/>
                <a:gd name="T41" fmla="*/ 60 h 70"/>
                <a:gd name="T42" fmla="*/ 31 w 43"/>
                <a:gd name="T43" fmla="*/ 58 h 70"/>
                <a:gd name="T44" fmla="*/ 33 w 43"/>
                <a:gd name="T45" fmla="*/ 54 h 70"/>
                <a:gd name="T46" fmla="*/ 35 w 43"/>
                <a:gd name="T47" fmla="*/ 49 h 70"/>
                <a:gd name="T48" fmla="*/ 35 w 43"/>
                <a:gd name="T49" fmla="*/ 44 h 70"/>
                <a:gd name="T50" fmla="*/ 7 w 43"/>
                <a:gd name="T51" fmla="*/ 26 h 70"/>
                <a:gd name="T52" fmla="*/ 10 w 43"/>
                <a:gd name="T53" fmla="*/ 23 h 70"/>
                <a:gd name="T54" fmla="*/ 13 w 43"/>
                <a:gd name="T55" fmla="*/ 20 h 70"/>
                <a:gd name="T56" fmla="*/ 18 w 43"/>
                <a:gd name="T57" fmla="*/ 19 h 70"/>
                <a:gd name="T58" fmla="*/ 23 w 43"/>
                <a:gd name="T59" fmla="*/ 18 h 70"/>
                <a:gd name="T60" fmla="*/ 28 w 43"/>
                <a:gd name="T61" fmla="*/ 19 h 70"/>
                <a:gd name="T62" fmla="*/ 33 w 43"/>
                <a:gd name="T63" fmla="*/ 21 h 70"/>
                <a:gd name="T64" fmla="*/ 37 w 43"/>
                <a:gd name="T65" fmla="*/ 25 h 70"/>
                <a:gd name="T66" fmla="*/ 41 w 43"/>
                <a:gd name="T67" fmla="*/ 30 h 70"/>
                <a:gd name="T68" fmla="*/ 42 w 43"/>
                <a:gd name="T69" fmla="*/ 36 h 70"/>
                <a:gd name="T70" fmla="*/ 43 w 43"/>
                <a:gd name="T71" fmla="*/ 44 h 70"/>
                <a:gd name="T72" fmla="*/ 42 w 43"/>
                <a:gd name="T73" fmla="*/ 51 h 70"/>
                <a:gd name="T74" fmla="*/ 41 w 43"/>
                <a:gd name="T75" fmla="*/ 58 h 70"/>
                <a:gd name="T76" fmla="*/ 37 w 43"/>
                <a:gd name="T77" fmla="*/ 63 h 70"/>
                <a:gd name="T78" fmla="*/ 33 w 43"/>
                <a:gd name="T79" fmla="*/ 66 h 70"/>
                <a:gd name="T80" fmla="*/ 28 w 43"/>
                <a:gd name="T81" fmla="*/ 69 h 70"/>
                <a:gd name="T82" fmla="*/ 23 w 43"/>
                <a:gd name="T83" fmla="*/ 70 h 70"/>
                <a:gd name="T84" fmla="*/ 18 w 43"/>
                <a:gd name="T85" fmla="*/ 69 h 70"/>
                <a:gd name="T86" fmla="*/ 13 w 43"/>
                <a:gd name="T87" fmla="*/ 68 h 70"/>
                <a:gd name="T88" fmla="*/ 10 w 43"/>
                <a:gd name="T89" fmla="*/ 65 h 70"/>
                <a:gd name="T90" fmla="*/ 7 w 43"/>
                <a:gd name="T91" fmla="*/ 61 h 70"/>
                <a:gd name="T92" fmla="*/ 7 w 43"/>
                <a:gd name="T93" fmla="*/ 69 h 70"/>
                <a:gd name="T94" fmla="*/ 0 w 43"/>
                <a:gd name="T95" fmla="*/ 69 h 70"/>
                <a:gd name="T96" fmla="*/ 0 w 43"/>
                <a:gd name="T97" fmla="*/ 0 h 70"/>
                <a:gd name="T98" fmla="*/ 7 w 43"/>
                <a:gd name="T99" fmla="*/ 0 h 70"/>
                <a:gd name="T100" fmla="*/ 7 w 43"/>
                <a:gd name="T101" fmla="*/ 26 h 7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3" h="70">
                  <a:moveTo>
                    <a:pt x="35" y="44"/>
                  </a:moveTo>
                  <a:lnTo>
                    <a:pt x="35" y="38"/>
                  </a:lnTo>
                  <a:lnTo>
                    <a:pt x="33" y="34"/>
                  </a:lnTo>
                  <a:lnTo>
                    <a:pt x="31" y="30"/>
                  </a:lnTo>
                  <a:lnTo>
                    <a:pt x="28" y="26"/>
                  </a:lnTo>
                  <a:lnTo>
                    <a:pt x="25" y="25"/>
                  </a:lnTo>
                  <a:lnTo>
                    <a:pt x="21" y="25"/>
                  </a:lnTo>
                  <a:lnTo>
                    <a:pt x="17" y="25"/>
                  </a:lnTo>
                  <a:lnTo>
                    <a:pt x="13" y="26"/>
                  </a:lnTo>
                  <a:lnTo>
                    <a:pt x="11" y="30"/>
                  </a:lnTo>
                  <a:lnTo>
                    <a:pt x="8" y="34"/>
                  </a:lnTo>
                  <a:lnTo>
                    <a:pt x="7" y="38"/>
                  </a:lnTo>
                  <a:lnTo>
                    <a:pt x="7" y="44"/>
                  </a:lnTo>
                  <a:lnTo>
                    <a:pt x="7" y="49"/>
                  </a:lnTo>
                  <a:lnTo>
                    <a:pt x="8" y="54"/>
                  </a:lnTo>
                  <a:lnTo>
                    <a:pt x="11" y="58"/>
                  </a:lnTo>
                  <a:lnTo>
                    <a:pt x="13" y="60"/>
                  </a:lnTo>
                  <a:lnTo>
                    <a:pt x="17" y="63"/>
                  </a:lnTo>
                  <a:lnTo>
                    <a:pt x="21" y="63"/>
                  </a:lnTo>
                  <a:lnTo>
                    <a:pt x="25" y="63"/>
                  </a:lnTo>
                  <a:lnTo>
                    <a:pt x="28" y="60"/>
                  </a:lnTo>
                  <a:lnTo>
                    <a:pt x="31" y="58"/>
                  </a:lnTo>
                  <a:lnTo>
                    <a:pt x="33" y="54"/>
                  </a:lnTo>
                  <a:lnTo>
                    <a:pt x="35" y="49"/>
                  </a:lnTo>
                  <a:lnTo>
                    <a:pt x="35" y="44"/>
                  </a:lnTo>
                  <a:close/>
                  <a:moveTo>
                    <a:pt x="7" y="26"/>
                  </a:moveTo>
                  <a:lnTo>
                    <a:pt x="10" y="23"/>
                  </a:lnTo>
                  <a:lnTo>
                    <a:pt x="13" y="20"/>
                  </a:lnTo>
                  <a:lnTo>
                    <a:pt x="18" y="19"/>
                  </a:lnTo>
                  <a:lnTo>
                    <a:pt x="23" y="18"/>
                  </a:lnTo>
                  <a:lnTo>
                    <a:pt x="28" y="19"/>
                  </a:lnTo>
                  <a:lnTo>
                    <a:pt x="33" y="21"/>
                  </a:lnTo>
                  <a:lnTo>
                    <a:pt x="37" y="25"/>
                  </a:lnTo>
                  <a:lnTo>
                    <a:pt x="41" y="30"/>
                  </a:lnTo>
                  <a:lnTo>
                    <a:pt x="42" y="36"/>
                  </a:lnTo>
                  <a:lnTo>
                    <a:pt x="43" y="44"/>
                  </a:lnTo>
                  <a:lnTo>
                    <a:pt x="42" y="51"/>
                  </a:lnTo>
                  <a:lnTo>
                    <a:pt x="41" y="58"/>
                  </a:lnTo>
                  <a:lnTo>
                    <a:pt x="37" y="63"/>
                  </a:lnTo>
                  <a:lnTo>
                    <a:pt x="33" y="66"/>
                  </a:lnTo>
                  <a:lnTo>
                    <a:pt x="28" y="69"/>
                  </a:lnTo>
                  <a:lnTo>
                    <a:pt x="23" y="70"/>
                  </a:lnTo>
                  <a:lnTo>
                    <a:pt x="18" y="69"/>
                  </a:lnTo>
                  <a:lnTo>
                    <a:pt x="13" y="68"/>
                  </a:lnTo>
                  <a:lnTo>
                    <a:pt x="10" y="65"/>
                  </a:lnTo>
                  <a:lnTo>
                    <a:pt x="7" y="61"/>
                  </a:lnTo>
                  <a:lnTo>
                    <a:pt x="7" y="69"/>
                  </a:lnTo>
                  <a:lnTo>
                    <a:pt x="0" y="69"/>
                  </a:lnTo>
                  <a:lnTo>
                    <a:pt x="0" y="0"/>
                  </a:lnTo>
                  <a:lnTo>
                    <a:pt x="7" y="0"/>
                  </a:lnTo>
                  <a:lnTo>
                    <a:pt x="7" y="26"/>
                  </a:lnTo>
                  <a:close/>
                </a:path>
              </a:pathLst>
            </a:custGeom>
            <a:solidFill>
              <a:srgbClr val="010101"/>
            </a:solidFill>
            <a:ln w="0">
              <a:solidFill>
                <a:srgbClr val="010101"/>
              </a:solidFill>
              <a:prstDash val="solid"/>
              <a:round/>
              <a:headEnd/>
              <a:tailEnd/>
            </a:ln>
          </p:spPr>
          <p:txBody>
            <a:bodyPr/>
            <a:lstStyle/>
            <a:p>
              <a:endParaRPr lang="ru-RU"/>
            </a:p>
          </p:txBody>
        </p:sp>
        <p:sp>
          <p:nvSpPr>
            <p:cNvPr id="130" name="Freeform 126"/>
            <p:cNvSpPr>
              <a:spLocks/>
            </p:cNvSpPr>
            <p:nvPr/>
          </p:nvSpPr>
          <p:spPr bwMode="auto">
            <a:xfrm>
              <a:off x="2717" y="2012"/>
              <a:ext cx="37" cy="52"/>
            </a:xfrm>
            <a:custGeom>
              <a:avLst/>
              <a:gdLst>
                <a:gd name="T0" fmla="*/ 35 w 37"/>
                <a:gd name="T1" fmla="*/ 10 h 52"/>
                <a:gd name="T2" fmla="*/ 27 w 37"/>
                <a:gd name="T3" fmla="*/ 7 h 52"/>
                <a:gd name="T4" fmla="*/ 20 w 37"/>
                <a:gd name="T5" fmla="*/ 7 h 52"/>
                <a:gd name="T6" fmla="*/ 12 w 37"/>
                <a:gd name="T7" fmla="*/ 7 h 52"/>
                <a:gd name="T8" fmla="*/ 9 w 37"/>
                <a:gd name="T9" fmla="*/ 11 h 52"/>
                <a:gd name="T10" fmla="*/ 9 w 37"/>
                <a:gd name="T11" fmla="*/ 16 h 52"/>
                <a:gd name="T12" fmla="*/ 11 w 37"/>
                <a:gd name="T13" fmla="*/ 20 h 52"/>
                <a:gd name="T14" fmla="*/ 19 w 37"/>
                <a:gd name="T15" fmla="*/ 21 h 52"/>
                <a:gd name="T16" fmla="*/ 26 w 37"/>
                <a:gd name="T17" fmla="*/ 23 h 52"/>
                <a:gd name="T18" fmla="*/ 34 w 37"/>
                <a:gd name="T19" fmla="*/ 27 h 52"/>
                <a:gd name="T20" fmla="*/ 36 w 37"/>
                <a:gd name="T21" fmla="*/ 33 h 52"/>
                <a:gd name="T22" fmla="*/ 36 w 37"/>
                <a:gd name="T23" fmla="*/ 41 h 52"/>
                <a:gd name="T24" fmla="*/ 31 w 37"/>
                <a:gd name="T25" fmla="*/ 47 h 52"/>
                <a:gd name="T26" fmla="*/ 22 w 37"/>
                <a:gd name="T27" fmla="*/ 51 h 52"/>
                <a:gd name="T28" fmla="*/ 12 w 37"/>
                <a:gd name="T29" fmla="*/ 51 h 52"/>
                <a:gd name="T30" fmla="*/ 4 w 37"/>
                <a:gd name="T31" fmla="*/ 50 h 52"/>
                <a:gd name="T32" fmla="*/ 0 w 37"/>
                <a:gd name="T33" fmla="*/ 40 h 52"/>
                <a:gd name="T34" fmla="*/ 9 w 37"/>
                <a:gd name="T35" fmla="*/ 43 h 52"/>
                <a:gd name="T36" fmla="*/ 17 w 37"/>
                <a:gd name="T37" fmla="*/ 45 h 52"/>
                <a:gd name="T38" fmla="*/ 24 w 37"/>
                <a:gd name="T39" fmla="*/ 43 h 52"/>
                <a:gd name="T40" fmla="*/ 29 w 37"/>
                <a:gd name="T41" fmla="*/ 41 h 52"/>
                <a:gd name="T42" fmla="*/ 29 w 37"/>
                <a:gd name="T43" fmla="*/ 35 h 52"/>
                <a:gd name="T44" fmla="*/ 25 w 37"/>
                <a:gd name="T45" fmla="*/ 31 h 52"/>
                <a:gd name="T46" fmla="*/ 17 w 37"/>
                <a:gd name="T47" fmla="*/ 28 h 52"/>
                <a:gd name="T48" fmla="*/ 10 w 37"/>
                <a:gd name="T49" fmla="*/ 27 h 52"/>
                <a:gd name="T50" fmla="*/ 4 w 37"/>
                <a:gd name="T51" fmla="*/ 23 h 52"/>
                <a:gd name="T52" fmla="*/ 0 w 37"/>
                <a:gd name="T53" fmla="*/ 18 h 52"/>
                <a:gd name="T54" fmla="*/ 0 w 37"/>
                <a:gd name="T55" fmla="*/ 10 h 52"/>
                <a:gd name="T56" fmla="*/ 5 w 37"/>
                <a:gd name="T57" fmla="*/ 3 h 52"/>
                <a:gd name="T58" fmla="*/ 14 w 37"/>
                <a:gd name="T59" fmla="*/ 0 h 52"/>
                <a:gd name="T60" fmla="*/ 24 w 37"/>
                <a:gd name="T61" fmla="*/ 0 h 52"/>
                <a:gd name="T62" fmla="*/ 31 w 37"/>
                <a:gd name="T63" fmla="*/ 1 h 5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7" h="52">
                  <a:moveTo>
                    <a:pt x="35" y="2"/>
                  </a:moveTo>
                  <a:lnTo>
                    <a:pt x="35" y="10"/>
                  </a:lnTo>
                  <a:lnTo>
                    <a:pt x="31" y="8"/>
                  </a:lnTo>
                  <a:lnTo>
                    <a:pt x="27" y="7"/>
                  </a:lnTo>
                  <a:lnTo>
                    <a:pt x="24" y="7"/>
                  </a:lnTo>
                  <a:lnTo>
                    <a:pt x="20" y="7"/>
                  </a:lnTo>
                  <a:lnTo>
                    <a:pt x="16" y="7"/>
                  </a:lnTo>
                  <a:lnTo>
                    <a:pt x="12" y="7"/>
                  </a:lnTo>
                  <a:lnTo>
                    <a:pt x="11" y="8"/>
                  </a:lnTo>
                  <a:lnTo>
                    <a:pt x="9" y="11"/>
                  </a:lnTo>
                  <a:lnTo>
                    <a:pt x="7" y="13"/>
                  </a:lnTo>
                  <a:lnTo>
                    <a:pt x="9" y="16"/>
                  </a:lnTo>
                  <a:lnTo>
                    <a:pt x="10" y="18"/>
                  </a:lnTo>
                  <a:lnTo>
                    <a:pt x="11" y="20"/>
                  </a:lnTo>
                  <a:lnTo>
                    <a:pt x="15" y="21"/>
                  </a:lnTo>
                  <a:lnTo>
                    <a:pt x="19" y="21"/>
                  </a:lnTo>
                  <a:lnTo>
                    <a:pt x="21" y="22"/>
                  </a:lnTo>
                  <a:lnTo>
                    <a:pt x="26" y="23"/>
                  </a:lnTo>
                  <a:lnTo>
                    <a:pt x="30" y="25"/>
                  </a:lnTo>
                  <a:lnTo>
                    <a:pt x="34" y="27"/>
                  </a:lnTo>
                  <a:lnTo>
                    <a:pt x="35" y="30"/>
                  </a:lnTo>
                  <a:lnTo>
                    <a:pt x="36" y="33"/>
                  </a:lnTo>
                  <a:lnTo>
                    <a:pt x="37" y="37"/>
                  </a:lnTo>
                  <a:lnTo>
                    <a:pt x="36" y="41"/>
                  </a:lnTo>
                  <a:lnTo>
                    <a:pt x="35" y="45"/>
                  </a:lnTo>
                  <a:lnTo>
                    <a:pt x="31" y="47"/>
                  </a:lnTo>
                  <a:lnTo>
                    <a:pt x="27" y="50"/>
                  </a:lnTo>
                  <a:lnTo>
                    <a:pt x="22" y="51"/>
                  </a:lnTo>
                  <a:lnTo>
                    <a:pt x="16" y="52"/>
                  </a:lnTo>
                  <a:lnTo>
                    <a:pt x="12" y="51"/>
                  </a:lnTo>
                  <a:lnTo>
                    <a:pt x="9" y="51"/>
                  </a:lnTo>
                  <a:lnTo>
                    <a:pt x="4" y="50"/>
                  </a:lnTo>
                  <a:lnTo>
                    <a:pt x="0" y="48"/>
                  </a:lnTo>
                  <a:lnTo>
                    <a:pt x="0" y="40"/>
                  </a:lnTo>
                  <a:lnTo>
                    <a:pt x="4" y="42"/>
                  </a:lnTo>
                  <a:lnTo>
                    <a:pt x="9" y="43"/>
                  </a:lnTo>
                  <a:lnTo>
                    <a:pt x="12" y="45"/>
                  </a:lnTo>
                  <a:lnTo>
                    <a:pt x="17" y="45"/>
                  </a:lnTo>
                  <a:lnTo>
                    <a:pt x="20" y="45"/>
                  </a:lnTo>
                  <a:lnTo>
                    <a:pt x="24" y="43"/>
                  </a:lnTo>
                  <a:lnTo>
                    <a:pt x="26" y="43"/>
                  </a:lnTo>
                  <a:lnTo>
                    <a:pt x="29" y="41"/>
                  </a:lnTo>
                  <a:lnTo>
                    <a:pt x="29" y="37"/>
                  </a:lnTo>
                  <a:lnTo>
                    <a:pt x="29" y="35"/>
                  </a:lnTo>
                  <a:lnTo>
                    <a:pt x="26" y="32"/>
                  </a:lnTo>
                  <a:lnTo>
                    <a:pt x="25" y="31"/>
                  </a:lnTo>
                  <a:lnTo>
                    <a:pt x="21" y="30"/>
                  </a:lnTo>
                  <a:lnTo>
                    <a:pt x="17" y="28"/>
                  </a:lnTo>
                  <a:lnTo>
                    <a:pt x="14" y="28"/>
                  </a:lnTo>
                  <a:lnTo>
                    <a:pt x="10" y="27"/>
                  </a:lnTo>
                  <a:lnTo>
                    <a:pt x="6" y="26"/>
                  </a:lnTo>
                  <a:lnTo>
                    <a:pt x="4" y="23"/>
                  </a:lnTo>
                  <a:lnTo>
                    <a:pt x="1" y="21"/>
                  </a:lnTo>
                  <a:lnTo>
                    <a:pt x="0" y="18"/>
                  </a:lnTo>
                  <a:lnTo>
                    <a:pt x="0" y="15"/>
                  </a:lnTo>
                  <a:lnTo>
                    <a:pt x="0" y="10"/>
                  </a:lnTo>
                  <a:lnTo>
                    <a:pt x="2" y="6"/>
                  </a:lnTo>
                  <a:lnTo>
                    <a:pt x="5" y="3"/>
                  </a:lnTo>
                  <a:lnTo>
                    <a:pt x="9" y="1"/>
                  </a:lnTo>
                  <a:lnTo>
                    <a:pt x="14" y="0"/>
                  </a:lnTo>
                  <a:lnTo>
                    <a:pt x="19" y="0"/>
                  </a:lnTo>
                  <a:lnTo>
                    <a:pt x="24" y="0"/>
                  </a:lnTo>
                  <a:lnTo>
                    <a:pt x="27" y="1"/>
                  </a:lnTo>
                  <a:lnTo>
                    <a:pt x="31" y="1"/>
                  </a:lnTo>
                  <a:lnTo>
                    <a:pt x="35" y="2"/>
                  </a:lnTo>
                  <a:close/>
                </a:path>
              </a:pathLst>
            </a:custGeom>
            <a:solidFill>
              <a:srgbClr val="010101"/>
            </a:solidFill>
            <a:ln w="0">
              <a:solidFill>
                <a:srgbClr val="010101"/>
              </a:solidFill>
              <a:prstDash val="solid"/>
              <a:round/>
              <a:headEnd/>
              <a:tailEnd/>
            </a:ln>
          </p:spPr>
          <p:txBody>
            <a:bodyPr/>
            <a:lstStyle/>
            <a:p>
              <a:endParaRPr lang="ru-RU"/>
            </a:p>
          </p:txBody>
        </p:sp>
        <p:sp>
          <p:nvSpPr>
            <p:cNvPr id="131" name="Freeform 127"/>
            <p:cNvSpPr>
              <a:spLocks noEditPoints="1"/>
            </p:cNvSpPr>
            <p:nvPr/>
          </p:nvSpPr>
          <p:spPr bwMode="auto">
            <a:xfrm>
              <a:off x="2763" y="2012"/>
              <a:ext cx="46" cy="52"/>
            </a:xfrm>
            <a:custGeom>
              <a:avLst/>
              <a:gdLst>
                <a:gd name="T0" fmla="*/ 46 w 46"/>
                <a:gd name="T1" fmla="*/ 23 h 52"/>
                <a:gd name="T2" fmla="*/ 46 w 46"/>
                <a:gd name="T3" fmla="*/ 27 h 52"/>
                <a:gd name="T4" fmla="*/ 9 w 46"/>
                <a:gd name="T5" fmla="*/ 27 h 52"/>
                <a:gd name="T6" fmla="*/ 10 w 46"/>
                <a:gd name="T7" fmla="*/ 32 h 52"/>
                <a:gd name="T8" fmla="*/ 11 w 46"/>
                <a:gd name="T9" fmla="*/ 37 h 52"/>
                <a:gd name="T10" fmla="*/ 14 w 46"/>
                <a:gd name="T11" fmla="*/ 41 h 52"/>
                <a:gd name="T12" fmla="*/ 17 w 46"/>
                <a:gd name="T13" fmla="*/ 42 h 52"/>
                <a:gd name="T14" fmla="*/ 21 w 46"/>
                <a:gd name="T15" fmla="*/ 45 h 52"/>
                <a:gd name="T16" fmla="*/ 26 w 46"/>
                <a:gd name="T17" fmla="*/ 45 h 52"/>
                <a:gd name="T18" fmla="*/ 31 w 46"/>
                <a:gd name="T19" fmla="*/ 45 h 52"/>
                <a:gd name="T20" fmla="*/ 35 w 46"/>
                <a:gd name="T21" fmla="*/ 43 h 52"/>
                <a:gd name="T22" fmla="*/ 40 w 46"/>
                <a:gd name="T23" fmla="*/ 42 h 52"/>
                <a:gd name="T24" fmla="*/ 44 w 46"/>
                <a:gd name="T25" fmla="*/ 40 h 52"/>
                <a:gd name="T26" fmla="*/ 44 w 46"/>
                <a:gd name="T27" fmla="*/ 47 h 52"/>
                <a:gd name="T28" fmla="*/ 40 w 46"/>
                <a:gd name="T29" fmla="*/ 50 h 52"/>
                <a:gd name="T30" fmla="*/ 35 w 46"/>
                <a:gd name="T31" fmla="*/ 51 h 52"/>
                <a:gd name="T32" fmla="*/ 30 w 46"/>
                <a:gd name="T33" fmla="*/ 51 h 52"/>
                <a:gd name="T34" fmla="*/ 26 w 46"/>
                <a:gd name="T35" fmla="*/ 52 h 52"/>
                <a:gd name="T36" fmla="*/ 20 w 46"/>
                <a:gd name="T37" fmla="*/ 51 h 52"/>
                <a:gd name="T38" fmla="*/ 15 w 46"/>
                <a:gd name="T39" fmla="*/ 50 h 52"/>
                <a:gd name="T40" fmla="*/ 11 w 46"/>
                <a:gd name="T41" fmla="*/ 47 h 52"/>
                <a:gd name="T42" fmla="*/ 8 w 46"/>
                <a:gd name="T43" fmla="*/ 45 h 52"/>
                <a:gd name="T44" fmla="*/ 4 w 46"/>
                <a:gd name="T45" fmla="*/ 41 h 52"/>
                <a:gd name="T46" fmla="*/ 3 w 46"/>
                <a:gd name="T47" fmla="*/ 37 h 52"/>
                <a:gd name="T48" fmla="*/ 1 w 46"/>
                <a:gd name="T49" fmla="*/ 32 h 52"/>
                <a:gd name="T50" fmla="*/ 0 w 46"/>
                <a:gd name="T51" fmla="*/ 26 h 52"/>
                <a:gd name="T52" fmla="*/ 0 w 46"/>
                <a:gd name="T53" fmla="*/ 21 h 52"/>
                <a:gd name="T54" fmla="*/ 1 w 46"/>
                <a:gd name="T55" fmla="*/ 16 h 52"/>
                <a:gd name="T56" fmla="*/ 4 w 46"/>
                <a:gd name="T57" fmla="*/ 11 h 52"/>
                <a:gd name="T58" fmla="*/ 6 w 46"/>
                <a:gd name="T59" fmla="*/ 7 h 52"/>
                <a:gd name="T60" fmla="*/ 10 w 46"/>
                <a:gd name="T61" fmla="*/ 3 h 52"/>
                <a:gd name="T62" fmla="*/ 15 w 46"/>
                <a:gd name="T63" fmla="*/ 2 h 52"/>
                <a:gd name="T64" fmla="*/ 19 w 46"/>
                <a:gd name="T65" fmla="*/ 0 h 52"/>
                <a:gd name="T66" fmla="*/ 24 w 46"/>
                <a:gd name="T67" fmla="*/ 0 h 52"/>
                <a:gd name="T68" fmla="*/ 30 w 46"/>
                <a:gd name="T69" fmla="*/ 1 h 52"/>
                <a:gd name="T70" fmla="*/ 36 w 46"/>
                <a:gd name="T71" fmla="*/ 2 h 52"/>
                <a:gd name="T72" fmla="*/ 40 w 46"/>
                <a:gd name="T73" fmla="*/ 6 h 52"/>
                <a:gd name="T74" fmla="*/ 44 w 46"/>
                <a:gd name="T75" fmla="*/ 11 h 52"/>
                <a:gd name="T76" fmla="*/ 45 w 46"/>
                <a:gd name="T77" fmla="*/ 17 h 52"/>
                <a:gd name="T78" fmla="*/ 46 w 46"/>
                <a:gd name="T79" fmla="*/ 23 h 52"/>
                <a:gd name="T80" fmla="*/ 37 w 46"/>
                <a:gd name="T81" fmla="*/ 21 h 52"/>
                <a:gd name="T82" fmla="*/ 37 w 46"/>
                <a:gd name="T83" fmla="*/ 17 h 52"/>
                <a:gd name="T84" fmla="*/ 36 w 46"/>
                <a:gd name="T85" fmla="*/ 13 h 52"/>
                <a:gd name="T86" fmla="*/ 34 w 46"/>
                <a:gd name="T87" fmla="*/ 11 h 52"/>
                <a:gd name="T88" fmla="*/ 31 w 46"/>
                <a:gd name="T89" fmla="*/ 8 h 52"/>
                <a:gd name="T90" fmla="*/ 29 w 46"/>
                <a:gd name="T91" fmla="*/ 7 h 52"/>
                <a:gd name="T92" fmla="*/ 25 w 46"/>
                <a:gd name="T93" fmla="*/ 7 h 52"/>
                <a:gd name="T94" fmla="*/ 20 w 46"/>
                <a:gd name="T95" fmla="*/ 7 h 52"/>
                <a:gd name="T96" fmla="*/ 16 w 46"/>
                <a:gd name="T97" fmla="*/ 8 h 52"/>
                <a:gd name="T98" fmla="*/ 14 w 46"/>
                <a:gd name="T99" fmla="*/ 11 h 52"/>
                <a:gd name="T100" fmla="*/ 11 w 46"/>
                <a:gd name="T101" fmla="*/ 13 h 52"/>
                <a:gd name="T102" fmla="*/ 10 w 46"/>
                <a:gd name="T103" fmla="*/ 17 h 52"/>
                <a:gd name="T104" fmla="*/ 9 w 46"/>
                <a:gd name="T105" fmla="*/ 21 h 52"/>
                <a:gd name="T106" fmla="*/ 37 w 46"/>
                <a:gd name="T107" fmla="*/ 21 h 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6" h="52">
                  <a:moveTo>
                    <a:pt x="46" y="23"/>
                  </a:moveTo>
                  <a:lnTo>
                    <a:pt x="46" y="27"/>
                  </a:lnTo>
                  <a:lnTo>
                    <a:pt x="9" y="27"/>
                  </a:lnTo>
                  <a:lnTo>
                    <a:pt x="10" y="32"/>
                  </a:lnTo>
                  <a:lnTo>
                    <a:pt x="11" y="37"/>
                  </a:lnTo>
                  <a:lnTo>
                    <a:pt x="14" y="41"/>
                  </a:lnTo>
                  <a:lnTo>
                    <a:pt x="17" y="42"/>
                  </a:lnTo>
                  <a:lnTo>
                    <a:pt x="21" y="45"/>
                  </a:lnTo>
                  <a:lnTo>
                    <a:pt x="26" y="45"/>
                  </a:lnTo>
                  <a:lnTo>
                    <a:pt x="31" y="45"/>
                  </a:lnTo>
                  <a:lnTo>
                    <a:pt x="35" y="43"/>
                  </a:lnTo>
                  <a:lnTo>
                    <a:pt x="40" y="42"/>
                  </a:lnTo>
                  <a:lnTo>
                    <a:pt x="44" y="40"/>
                  </a:lnTo>
                  <a:lnTo>
                    <a:pt x="44" y="47"/>
                  </a:lnTo>
                  <a:lnTo>
                    <a:pt x="40" y="50"/>
                  </a:lnTo>
                  <a:lnTo>
                    <a:pt x="35" y="51"/>
                  </a:lnTo>
                  <a:lnTo>
                    <a:pt x="30" y="51"/>
                  </a:lnTo>
                  <a:lnTo>
                    <a:pt x="26" y="52"/>
                  </a:lnTo>
                  <a:lnTo>
                    <a:pt x="20" y="51"/>
                  </a:lnTo>
                  <a:lnTo>
                    <a:pt x="15" y="50"/>
                  </a:lnTo>
                  <a:lnTo>
                    <a:pt x="11" y="47"/>
                  </a:lnTo>
                  <a:lnTo>
                    <a:pt x="8" y="45"/>
                  </a:lnTo>
                  <a:lnTo>
                    <a:pt x="4" y="41"/>
                  </a:lnTo>
                  <a:lnTo>
                    <a:pt x="3" y="37"/>
                  </a:lnTo>
                  <a:lnTo>
                    <a:pt x="1" y="32"/>
                  </a:lnTo>
                  <a:lnTo>
                    <a:pt x="0" y="26"/>
                  </a:lnTo>
                  <a:lnTo>
                    <a:pt x="0" y="21"/>
                  </a:lnTo>
                  <a:lnTo>
                    <a:pt x="1" y="16"/>
                  </a:lnTo>
                  <a:lnTo>
                    <a:pt x="4" y="11"/>
                  </a:lnTo>
                  <a:lnTo>
                    <a:pt x="6" y="7"/>
                  </a:lnTo>
                  <a:lnTo>
                    <a:pt x="10" y="3"/>
                  </a:lnTo>
                  <a:lnTo>
                    <a:pt x="15" y="2"/>
                  </a:lnTo>
                  <a:lnTo>
                    <a:pt x="19" y="0"/>
                  </a:lnTo>
                  <a:lnTo>
                    <a:pt x="24" y="0"/>
                  </a:lnTo>
                  <a:lnTo>
                    <a:pt x="30" y="1"/>
                  </a:lnTo>
                  <a:lnTo>
                    <a:pt x="36" y="2"/>
                  </a:lnTo>
                  <a:lnTo>
                    <a:pt x="40" y="6"/>
                  </a:lnTo>
                  <a:lnTo>
                    <a:pt x="44" y="11"/>
                  </a:lnTo>
                  <a:lnTo>
                    <a:pt x="45" y="17"/>
                  </a:lnTo>
                  <a:lnTo>
                    <a:pt x="46" y="23"/>
                  </a:lnTo>
                  <a:close/>
                  <a:moveTo>
                    <a:pt x="37" y="21"/>
                  </a:moveTo>
                  <a:lnTo>
                    <a:pt x="37" y="17"/>
                  </a:lnTo>
                  <a:lnTo>
                    <a:pt x="36" y="13"/>
                  </a:lnTo>
                  <a:lnTo>
                    <a:pt x="34" y="11"/>
                  </a:lnTo>
                  <a:lnTo>
                    <a:pt x="31" y="8"/>
                  </a:lnTo>
                  <a:lnTo>
                    <a:pt x="29" y="7"/>
                  </a:lnTo>
                  <a:lnTo>
                    <a:pt x="25" y="7"/>
                  </a:lnTo>
                  <a:lnTo>
                    <a:pt x="20" y="7"/>
                  </a:lnTo>
                  <a:lnTo>
                    <a:pt x="16" y="8"/>
                  </a:lnTo>
                  <a:lnTo>
                    <a:pt x="14" y="11"/>
                  </a:lnTo>
                  <a:lnTo>
                    <a:pt x="11" y="13"/>
                  </a:lnTo>
                  <a:lnTo>
                    <a:pt x="10" y="17"/>
                  </a:lnTo>
                  <a:lnTo>
                    <a:pt x="9" y="21"/>
                  </a:lnTo>
                  <a:lnTo>
                    <a:pt x="37" y="21"/>
                  </a:lnTo>
                  <a:close/>
                </a:path>
              </a:pathLst>
            </a:custGeom>
            <a:solidFill>
              <a:srgbClr val="010101"/>
            </a:solidFill>
            <a:ln w="0">
              <a:solidFill>
                <a:srgbClr val="010101"/>
              </a:solidFill>
              <a:prstDash val="solid"/>
              <a:round/>
              <a:headEnd/>
              <a:tailEnd/>
            </a:ln>
          </p:spPr>
          <p:txBody>
            <a:bodyPr/>
            <a:lstStyle/>
            <a:p>
              <a:endParaRPr lang="ru-RU"/>
            </a:p>
          </p:txBody>
        </p:sp>
        <p:sp>
          <p:nvSpPr>
            <p:cNvPr id="132" name="Freeform 128"/>
            <p:cNvSpPr>
              <a:spLocks/>
            </p:cNvSpPr>
            <p:nvPr/>
          </p:nvSpPr>
          <p:spPr bwMode="auto">
            <a:xfrm>
              <a:off x="2815" y="2013"/>
              <a:ext cx="49" cy="50"/>
            </a:xfrm>
            <a:custGeom>
              <a:avLst/>
              <a:gdLst>
                <a:gd name="T0" fmla="*/ 48 w 49"/>
                <a:gd name="T1" fmla="*/ 0 h 50"/>
                <a:gd name="T2" fmla="*/ 30 w 49"/>
                <a:gd name="T3" fmla="*/ 24 h 50"/>
                <a:gd name="T4" fmla="*/ 49 w 49"/>
                <a:gd name="T5" fmla="*/ 50 h 50"/>
                <a:gd name="T6" fmla="*/ 39 w 49"/>
                <a:gd name="T7" fmla="*/ 50 h 50"/>
                <a:gd name="T8" fmla="*/ 24 w 49"/>
                <a:gd name="T9" fmla="*/ 30 h 50"/>
                <a:gd name="T10" fmla="*/ 10 w 49"/>
                <a:gd name="T11" fmla="*/ 50 h 50"/>
                <a:gd name="T12" fmla="*/ 0 w 49"/>
                <a:gd name="T13" fmla="*/ 50 h 50"/>
                <a:gd name="T14" fmla="*/ 20 w 49"/>
                <a:gd name="T15" fmla="*/ 24 h 50"/>
                <a:gd name="T16" fmla="*/ 3 w 49"/>
                <a:gd name="T17" fmla="*/ 0 h 50"/>
                <a:gd name="T18" fmla="*/ 12 w 49"/>
                <a:gd name="T19" fmla="*/ 0 h 50"/>
                <a:gd name="T20" fmla="*/ 25 w 49"/>
                <a:gd name="T21" fmla="*/ 17 h 50"/>
                <a:gd name="T22" fmla="*/ 38 w 49"/>
                <a:gd name="T23" fmla="*/ 0 h 50"/>
                <a:gd name="T24" fmla="*/ 48 w 49"/>
                <a:gd name="T25" fmla="*/ 0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 h="50">
                  <a:moveTo>
                    <a:pt x="48" y="0"/>
                  </a:moveTo>
                  <a:lnTo>
                    <a:pt x="30" y="24"/>
                  </a:lnTo>
                  <a:lnTo>
                    <a:pt x="49" y="50"/>
                  </a:lnTo>
                  <a:lnTo>
                    <a:pt x="39" y="50"/>
                  </a:lnTo>
                  <a:lnTo>
                    <a:pt x="24" y="30"/>
                  </a:lnTo>
                  <a:lnTo>
                    <a:pt x="10" y="50"/>
                  </a:lnTo>
                  <a:lnTo>
                    <a:pt x="0" y="50"/>
                  </a:lnTo>
                  <a:lnTo>
                    <a:pt x="20" y="24"/>
                  </a:lnTo>
                  <a:lnTo>
                    <a:pt x="3" y="0"/>
                  </a:lnTo>
                  <a:lnTo>
                    <a:pt x="12" y="0"/>
                  </a:lnTo>
                  <a:lnTo>
                    <a:pt x="25" y="17"/>
                  </a:lnTo>
                  <a:lnTo>
                    <a:pt x="38" y="0"/>
                  </a:lnTo>
                  <a:lnTo>
                    <a:pt x="48" y="0"/>
                  </a:lnTo>
                  <a:close/>
                </a:path>
              </a:pathLst>
            </a:custGeom>
            <a:solidFill>
              <a:srgbClr val="010101"/>
            </a:solidFill>
            <a:ln w="0">
              <a:solidFill>
                <a:srgbClr val="010101"/>
              </a:solidFill>
              <a:prstDash val="solid"/>
              <a:round/>
              <a:headEnd/>
              <a:tailEnd/>
            </a:ln>
          </p:spPr>
          <p:txBody>
            <a:bodyPr/>
            <a:lstStyle/>
            <a:p>
              <a:endParaRPr lang="ru-RU"/>
            </a:p>
          </p:txBody>
        </p:sp>
        <p:sp>
          <p:nvSpPr>
            <p:cNvPr id="133" name="Freeform 129"/>
            <p:cNvSpPr>
              <a:spLocks/>
            </p:cNvSpPr>
            <p:nvPr/>
          </p:nvSpPr>
          <p:spPr bwMode="auto">
            <a:xfrm>
              <a:off x="2869" y="1999"/>
              <a:ext cx="31" cy="64"/>
            </a:xfrm>
            <a:custGeom>
              <a:avLst/>
              <a:gdLst>
                <a:gd name="T0" fmla="*/ 14 w 31"/>
                <a:gd name="T1" fmla="*/ 0 h 64"/>
                <a:gd name="T2" fmla="*/ 14 w 31"/>
                <a:gd name="T3" fmla="*/ 14 h 64"/>
                <a:gd name="T4" fmla="*/ 31 w 31"/>
                <a:gd name="T5" fmla="*/ 14 h 64"/>
                <a:gd name="T6" fmla="*/ 31 w 31"/>
                <a:gd name="T7" fmla="*/ 20 h 64"/>
                <a:gd name="T8" fmla="*/ 14 w 31"/>
                <a:gd name="T9" fmla="*/ 20 h 64"/>
                <a:gd name="T10" fmla="*/ 14 w 31"/>
                <a:gd name="T11" fmla="*/ 48 h 64"/>
                <a:gd name="T12" fmla="*/ 14 w 31"/>
                <a:gd name="T13" fmla="*/ 50 h 64"/>
                <a:gd name="T14" fmla="*/ 15 w 31"/>
                <a:gd name="T15" fmla="*/ 53 h 64"/>
                <a:gd name="T16" fmla="*/ 16 w 31"/>
                <a:gd name="T17" fmla="*/ 55 h 64"/>
                <a:gd name="T18" fmla="*/ 17 w 31"/>
                <a:gd name="T19" fmla="*/ 55 h 64"/>
                <a:gd name="T20" fmla="*/ 19 w 31"/>
                <a:gd name="T21" fmla="*/ 56 h 64"/>
                <a:gd name="T22" fmla="*/ 22 w 31"/>
                <a:gd name="T23" fmla="*/ 56 h 64"/>
                <a:gd name="T24" fmla="*/ 31 w 31"/>
                <a:gd name="T25" fmla="*/ 56 h 64"/>
                <a:gd name="T26" fmla="*/ 31 w 31"/>
                <a:gd name="T27" fmla="*/ 64 h 64"/>
                <a:gd name="T28" fmla="*/ 22 w 31"/>
                <a:gd name="T29" fmla="*/ 64 h 64"/>
                <a:gd name="T30" fmla="*/ 16 w 31"/>
                <a:gd name="T31" fmla="*/ 63 h 64"/>
                <a:gd name="T32" fmla="*/ 12 w 31"/>
                <a:gd name="T33" fmla="*/ 61 h 64"/>
                <a:gd name="T34" fmla="*/ 10 w 31"/>
                <a:gd name="T35" fmla="*/ 60 h 64"/>
                <a:gd name="T36" fmla="*/ 8 w 31"/>
                <a:gd name="T37" fmla="*/ 56 h 64"/>
                <a:gd name="T38" fmla="*/ 6 w 31"/>
                <a:gd name="T39" fmla="*/ 53 h 64"/>
                <a:gd name="T40" fmla="*/ 6 w 31"/>
                <a:gd name="T41" fmla="*/ 48 h 64"/>
                <a:gd name="T42" fmla="*/ 6 w 31"/>
                <a:gd name="T43" fmla="*/ 20 h 64"/>
                <a:gd name="T44" fmla="*/ 0 w 31"/>
                <a:gd name="T45" fmla="*/ 20 h 64"/>
                <a:gd name="T46" fmla="*/ 0 w 31"/>
                <a:gd name="T47" fmla="*/ 14 h 64"/>
                <a:gd name="T48" fmla="*/ 6 w 31"/>
                <a:gd name="T49" fmla="*/ 14 h 64"/>
                <a:gd name="T50" fmla="*/ 6 w 31"/>
                <a:gd name="T51" fmla="*/ 0 h 64"/>
                <a:gd name="T52" fmla="*/ 14 w 31"/>
                <a:gd name="T53" fmla="*/ 0 h 6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1" h="64">
                  <a:moveTo>
                    <a:pt x="14" y="0"/>
                  </a:moveTo>
                  <a:lnTo>
                    <a:pt x="14" y="14"/>
                  </a:lnTo>
                  <a:lnTo>
                    <a:pt x="31" y="14"/>
                  </a:lnTo>
                  <a:lnTo>
                    <a:pt x="31" y="20"/>
                  </a:lnTo>
                  <a:lnTo>
                    <a:pt x="14" y="20"/>
                  </a:lnTo>
                  <a:lnTo>
                    <a:pt x="14" y="48"/>
                  </a:lnTo>
                  <a:lnTo>
                    <a:pt x="14" y="50"/>
                  </a:lnTo>
                  <a:lnTo>
                    <a:pt x="15" y="53"/>
                  </a:lnTo>
                  <a:lnTo>
                    <a:pt x="16" y="55"/>
                  </a:lnTo>
                  <a:lnTo>
                    <a:pt x="17" y="55"/>
                  </a:lnTo>
                  <a:lnTo>
                    <a:pt x="19" y="56"/>
                  </a:lnTo>
                  <a:lnTo>
                    <a:pt x="22" y="56"/>
                  </a:lnTo>
                  <a:lnTo>
                    <a:pt x="31" y="56"/>
                  </a:lnTo>
                  <a:lnTo>
                    <a:pt x="31" y="64"/>
                  </a:lnTo>
                  <a:lnTo>
                    <a:pt x="22" y="64"/>
                  </a:lnTo>
                  <a:lnTo>
                    <a:pt x="16" y="63"/>
                  </a:lnTo>
                  <a:lnTo>
                    <a:pt x="12" y="61"/>
                  </a:lnTo>
                  <a:lnTo>
                    <a:pt x="10" y="60"/>
                  </a:lnTo>
                  <a:lnTo>
                    <a:pt x="8" y="56"/>
                  </a:lnTo>
                  <a:lnTo>
                    <a:pt x="6" y="53"/>
                  </a:lnTo>
                  <a:lnTo>
                    <a:pt x="6" y="48"/>
                  </a:lnTo>
                  <a:lnTo>
                    <a:pt x="6" y="20"/>
                  </a:lnTo>
                  <a:lnTo>
                    <a:pt x="0" y="20"/>
                  </a:lnTo>
                  <a:lnTo>
                    <a:pt x="0" y="14"/>
                  </a:lnTo>
                  <a:lnTo>
                    <a:pt x="6" y="14"/>
                  </a:lnTo>
                  <a:lnTo>
                    <a:pt x="6" y="0"/>
                  </a:lnTo>
                  <a:lnTo>
                    <a:pt x="14" y="0"/>
                  </a:lnTo>
                  <a:close/>
                </a:path>
              </a:pathLst>
            </a:custGeom>
            <a:solidFill>
              <a:srgbClr val="010101"/>
            </a:solidFill>
            <a:ln w="0">
              <a:solidFill>
                <a:srgbClr val="010101"/>
              </a:solidFill>
              <a:prstDash val="solid"/>
              <a:round/>
              <a:headEnd/>
              <a:tailEnd/>
            </a:ln>
          </p:spPr>
          <p:txBody>
            <a:bodyPr/>
            <a:lstStyle/>
            <a:p>
              <a:endParaRPr lang="ru-RU"/>
            </a:p>
          </p:txBody>
        </p:sp>
        <p:sp>
          <p:nvSpPr>
            <p:cNvPr id="134" name="Freeform 130"/>
            <p:cNvSpPr>
              <a:spLocks/>
            </p:cNvSpPr>
            <p:nvPr/>
          </p:nvSpPr>
          <p:spPr bwMode="auto">
            <a:xfrm>
              <a:off x="2909" y="2013"/>
              <a:ext cx="41" cy="51"/>
            </a:xfrm>
            <a:custGeom>
              <a:avLst/>
              <a:gdLst>
                <a:gd name="T0" fmla="*/ 0 w 41"/>
                <a:gd name="T1" fmla="*/ 30 h 51"/>
                <a:gd name="T2" fmla="*/ 0 w 41"/>
                <a:gd name="T3" fmla="*/ 0 h 51"/>
                <a:gd name="T4" fmla="*/ 9 w 41"/>
                <a:gd name="T5" fmla="*/ 0 h 51"/>
                <a:gd name="T6" fmla="*/ 9 w 41"/>
                <a:gd name="T7" fmla="*/ 30 h 51"/>
                <a:gd name="T8" fmla="*/ 9 w 41"/>
                <a:gd name="T9" fmla="*/ 34 h 51"/>
                <a:gd name="T10" fmla="*/ 10 w 41"/>
                <a:gd name="T11" fmla="*/ 37 h 51"/>
                <a:gd name="T12" fmla="*/ 11 w 41"/>
                <a:gd name="T13" fmla="*/ 40 h 51"/>
                <a:gd name="T14" fmla="*/ 14 w 41"/>
                <a:gd name="T15" fmla="*/ 42 h 51"/>
                <a:gd name="T16" fmla="*/ 16 w 41"/>
                <a:gd name="T17" fmla="*/ 44 h 51"/>
                <a:gd name="T18" fmla="*/ 20 w 41"/>
                <a:gd name="T19" fmla="*/ 44 h 51"/>
                <a:gd name="T20" fmla="*/ 24 w 41"/>
                <a:gd name="T21" fmla="*/ 44 h 51"/>
                <a:gd name="T22" fmla="*/ 27 w 41"/>
                <a:gd name="T23" fmla="*/ 41 h 51"/>
                <a:gd name="T24" fmla="*/ 30 w 41"/>
                <a:gd name="T25" fmla="*/ 40 h 51"/>
                <a:gd name="T26" fmla="*/ 32 w 41"/>
                <a:gd name="T27" fmla="*/ 36 h 51"/>
                <a:gd name="T28" fmla="*/ 34 w 41"/>
                <a:gd name="T29" fmla="*/ 32 h 51"/>
                <a:gd name="T30" fmla="*/ 34 w 41"/>
                <a:gd name="T31" fmla="*/ 27 h 51"/>
                <a:gd name="T32" fmla="*/ 34 w 41"/>
                <a:gd name="T33" fmla="*/ 0 h 51"/>
                <a:gd name="T34" fmla="*/ 41 w 41"/>
                <a:gd name="T35" fmla="*/ 0 h 51"/>
                <a:gd name="T36" fmla="*/ 41 w 41"/>
                <a:gd name="T37" fmla="*/ 50 h 51"/>
                <a:gd name="T38" fmla="*/ 34 w 41"/>
                <a:gd name="T39" fmla="*/ 50 h 51"/>
                <a:gd name="T40" fmla="*/ 34 w 41"/>
                <a:gd name="T41" fmla="*/ 42 h 51"/>
                <a:gd name="T42" fmla="*/ 30 w 41"/>
                <a:gd name="T43" fmla="*/ 46 h 51"/>
                <a:gd name="T44" fmla="*/ 27 w 41"/>
                <a:gd name="T45" fmla="*/ 49 h 51"/>
                <a:gd name="T46" fmla="*/ 22 w 41"/>
                <a:gd name="T47" fmla="*/ 50 h 51"/>
                <a:gd name="T48" fmla="*/ 17 w 41"/>
                <a:gd name="T49" fmla="*/ 51 h 51"/>
                <a:gd name="T50" fmla="*/ 12 w 41"/>
                <a:gd name="T51" fmla="*/ 50 h 51"/>
                <a:gd name="T52" fmla="*/ 9 w 41"/>
                <a:gd name="T53" fmla="*/ 49 h 51"/>
                <a:gd name="T54" fmla="*/ 5 w 41"/>
                <a:gd name="T55" fmla="*/ 45 h 51"/>
                <a:gd name="T56" fmla="*/ 2 w 41"/>
                <a:gd name="T57" fmla="*/ 41 h 51"/>
                <a:gd name="T58" fmla="*/ 1 w 41"/>
                <a:gd name="T59" fmla="*/ 36 h 51"/>
                <a:gd name="T60" fmla="*/ 0 w 41"/>
                <a:gd name="T61" fmla="*/ 30 h 5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1" h="51">
                  <a:moveTo>
                    <a:pt x="0" y="30"/>
                  </a:moveTo>
                  <a:lnTo>
                    <a:pt x="0" y="0"/>
                  </a:lnTo>
                  <a:lnTo>
                    <a:pt x="9" y="0"/>
                  </a:lnTo>
                  <a:lnTo>
                    <a:pt x="9" y="30"/>
                  </a:lnTo>
                  <a:lnTo>
                    <a:pt x="9" y="34"/>
                  </a:lnTo>
                  <a:lnTo>
                    <a:pt x="10" y="37"/>
                  </a:lnTo>
                  <a:lnTo>
                    <a:pt x="11" y="40"/>
                  </a:lnTo>
                  <a:lnTo>
                    <a:pt x="14" y="42"/>
                  </a:lnTo>
                  <a:lnTo>
                    <a:pt x="16" y="44"/>
                  </a:lnTo>
                  <a:lnTo>
                    <a:pt x="20" y="44"/>
                  </a:lnTo>
                  <a:lnTo>
                    <a:pt x="24" y="44"/>
                  </a:lnTo>
                  <a:lnTo>
                    <a:pt x="27" y="41"/>
                  </a:lnTo>
                  <a:lnTo>
                    <a:pt x="30" y="40"/>
                  </a:lnTo>
                  <a:lnTo>
                    <a:pt x="32" y="36"/>
                  </a:lnTo>
                  <a:lnTo>
                    <a:pt x="34" y="32"/>
                  </a:lnTo>
                  <a:lnTo>
                    <a:pt x="34" y="27"/>
                  </a:lnTo>
                  <a:lnTo>
                    <a:pt x="34" y="0"/>
                  </a:lnTo>
                  <a:lnTo>
                    <a:pt x="41" y="0"/>
                  </a:lnTo>
                  <a:lnTo>
                    <a:pt x="41" y="50"/>
                  </a:lnTo>
                  <a:lnTo>
                    <a:pt x="34" y="50"/>
                  </a:lnTo>
                  <a:lnTo>
                    <a:pt x="34" y="42"/>
                  </a:lnTo>
                  <a:lnTo>
                    <a:pt x="30" y="46"/>
                  </a:lnTo>
                  <a:lnTo>
                    <a:pt x="27" y="49"/>
                  </a:lnTo>
                  <a:lnTo>
                    <a:pt x="22" y="50"/>
                  </a:lnTo>
                  <a:lnTo>
                    <a:pt x="17" y="51"/>
                  </a:lnTo>
                  <a:lnTo>
                    <a:pt x="12" y="50"/>
                  </a:lnTo>
                  <a:lnTo>
                    <a:pt x="9" y="49"/>
                  </a:lnTo>
                  <a:lnTo>
                    <a:pt x="5" y="45"/>
                  </a:lnTo>
                  <a:lnTo>
                    <a:pt x="2" y="41"/>
                  </a:lnTo>
                  <a:lnTo>
                    <a:pt x="1" y="36"/>
                  </a:lnTo>
                  <a:lnTo>
                    <a:pt x="0" y="30"/>
                  </a:lnTo>
                  <a:close/>
                </a:path>
              </a:pathLst>
            </a:custGeom>
            <a:solidFill>
              <a:srgbClr val="010101"/>
            </a:solidFill>
            <a:ln w="0">
              <a:solidFill>
                <a:srgbClr val="010101"/>
              </a:solidFill>
              <a:prstDash val="solid"/>
              <a:round/>
              <a:headEnd/>
              <a:tailEnd/>
            </a:ln>
          </p:spPr>
          <p:txBody>
            <a:bodyPr/>
            <a:lstStyle/>
            <a:p>
              <a:endParaRPr lang="ru-RU"/>
            </a:p>
          </p:txBody>
        </p:sp>
        <p:sp>
          <p:nvSpPr>
            <p:cNvPr id="135" name="Freeform 131"/>
            <p:cNvSpPr>
              <a:spLocks noEditPoints="1"/>
            </p:cNvSpPr>
            <p:nvPr/>
          </p:nvSpPr>
          <p:spPr bwMode="auto">
            <a:xfrm>
              <a:off x="2966" y="2012"/>
              <a:ext cx="45" cy="68"/>
            </a:xfrm>
            <a:custGeom>
              <a:avLst/>
              <a:gdLst>
                <a:gd name="T0" fmla="*/ 9 w 45"/>
                <a:gd name="T1" fmla="*/ 43 h 68"/>
                <a:gd name="T2" fmla="*/ 9 w 45"/>
                <a:gd name="T3" fmla="*/ 68 h 68"/>
                <a:gd name="T4" fmla="*/ 0 w 45"/>
                <a:gd name="T5" fmla="*/ 68 h 68"/>
                <a:gd name="T6" fmla="*/ 0 w 45"/>
                <a:gd name="T7" fmla="*/ 1 h 68"/>
                <a:gd name="T8" fmla="*/ 9 w 45"/>
                <a:gd name="T9" fmla="*/ 1 h 68"/>
                <a:gd name="T10" fmla="*/ 9 w 45"/>
                <a:gd name="T11" fmla="*/ 8 h 68"/>
                <a:gd name="T12" fmla="*/ 11 w 45"/>
                <a:gd name="T13" fmla="*/ 5 h 68"/>
                <a:gd name="T14" fmla="*/ 15 w 45"/>
                <a:gd name="T15" fmla="*/ 2 h 68"/>
                <a:gd name="T16" fmla="*/ 20 w 45"/>
                <a:gd name="T17" fmla="*/ 1 h 68"/>
                <a:gd name="T18" fmla="*/ 24 w 45"/>
                <a:gd name="T19" fmla="*/ 0 h 68"/>
                <a:gd name="T20" fmla="*/ 30 w 45"/>
                <a:gd name="T21" fmla="*/ 1 h 68"/>
                <a:gd name="T22" fmla="*/ 35 w 45"/>
                <a:gd name="T23" fmla="*/ 3 h 68"/>
                <a:gd name="T24" fmla="*/ 39 w 45"/>
                <a:gd name="T25" fmla="*/ 7 h 68"/>
                <a:gd name="T26" fmla="*/ 43 w 45"/>
                <a:gd name="T27" fmla="*/ 12 h 68"/>
                <a:gd name="T28" fmla="*/ 44 w 45"/>
                <a:gd name="T29" fmla="*/ 18 h 68"/>
                <a:gd name="T30" fmla="*/ 45 w 45"/>
                <a:gd name="T31" fmla="*/ 26 h 68"/>
                <a:gd name="T32" fmla="*/ 44 w 45"/>
                <a:gd name="T33" fmla="*/ 33 h 68"/>
                <a:gd name="T34" fmla="*/ 43 w 45"/>
                <a:gd name="T35" fmla="*/ 40 h 68"/>
                <a:gd name="T36" fmla="*/ 39 w 45"/>
                <a:gd name="T37" fmla="*/ 45 h 68"/>
                <a:gd name="T38" fmla="*/ 35 w 45"/>
                <a:gd name="T39" fmla="*/ 48 h 68"/>
                <a:gd name="T40" fmla="*/ 30 w 45"/>
                <a:gd name="T41" fmla="*/ 51 h 68"/>
                <a:gd name="T42" fmla="*/ 24 w 45"/>
                <a:gd name="T43" fmla="*/ 52 h 68"/>
                <a:gd name="T44" fmla="*/ 20 w 45"/>
                <a:gd name="T45" fmla="*/ 51 h 68"/>
                <a:gd name="T46" fmla="*/ 15 w 45"/>
                <a:gd name="T47" fmla="*/ 50 h 68"/>
                <a:gd name="T48" fmla="*/ 11 w 45"/>
                <a:gd name="T49" fmla="*/ 47 h 68"/>
                <a:gd name="T50" fmla="*/ 9 w 45"/>
                <a:gd name="T51" fmla="*/ 43 h 68"/>
                <a:gd name="T52" fmla="*/ 36 w 45"/>
                <a:gd name="T53" fmla="*/ 26 h 68"/>
                <a:gd name="T54" fmla="*/ 36 w 45"/>
                <a:gd name="T55" fmla="*/ 20 h 68"/>
                <a:gd name="T56" fmla="*/ 35 w 45"/>
                <a:gd name="T57" fmla="*/ 16 h 68"/>
                <a:gd name="T58" fmla="*/ 33 w 45"/>
                <a:gd name="T59" fmla="*/ 12 h 68"/>
                <a:gd name="T60" fmla="*/ 30 w 45"/>
                <a:gd name="T61" fmla="*/ 8 h 68"/>
                <a:gd name="T62" fmla="*/ 26 w 45"/>
                <a:gd name="T63" fmla="*/ 7 h 68"/>
                <a:gd name="T64" fmla="*/ 23 w 45"/>
                <a:gd name="T65" fmla="*/ 7 h 68"/>
                <a:gd name="T66" fmla="*/ 19 w 45"/>
                <a:gd name="T67" fmla="*/ 7 h 68"/>
                <a:gd name="T68" fmla="*/ 15 w 45"/>
                <a:gd name="T69" fmla="*/ 8 h 68"/>
                <a:gd name="T70" fmla="*/ 13 w 45"/>
                <a:gd name="T71" fmla="*/ 12 h 68"/>
                <a:gd name="T72" fmla="*/ 10 w 45"/>
                <a:gd name="T73" fmla="*/ 16 h 68"/>
                <a:gd name="T74" fmla="*/ 9 w 45"/>
                <a:gd name="T75" fmla="*/ 20 h 68"/>
                <a:gd name="T76" fmla="*/ 9 w 45"/>
                <a:gd name="T77" fmla="*/ 26 h 68"/>
                <a:gd name="T78" fmla="*/ 9 w 45"/>
                <a:gd name="T79" fmla="*/ 31 h 68"/>
                <a:gd name="T80" fmla="*/ 10 w 45"/>
                <a:gd name="T81" fmla="*/ 36 h 68"/>
                <a:gd name="T82" fmla="*/ 13 w 45"/>
                <a:gd name="T83" fmla="*/ 40 h 68"/>
                <a:gd name="T84" fmla="*/ 15 w 45"/>
                <a:gd name="T85" fmla="*/ 42 h 68"/>
                <a:gd name="T86" fmla="*/ 19 w 45"/>
                <a:gd name="T87" fmla="*/ 45 h 68"/>
                <a:gd name="T88" fmla="*/ 23 w 45"/>
                <a:gd name="T89" fmla="*/ 45 h 68"/>
                <a:gd name="T90" fmla="*/ 26 w 45"/>
                <a:gd name="T91" fmla="*/ 45 h 68"/>
                <a:gd name="T92" fmla="*/ 30 w 45"/>
                <a:gd name="T93" fmla="*/ 42 h 68"/>
                <a:gd name="T94" fmla="*/ 33 w 45"/>
                <a:gd name="T95" fmla="*/ 40 h 68"/>
                <a:gd name="T96" fmla="*/ 35 w 45"/>
                <a:gd name="T97" fmla="*/ 36 h 68"/>
                <a:gd name="T98" fmla="*/ 36 w 45"/>
                <a:gd name="T99" fmla="*/ 31 h 68"/>
                <a:gd name="T100" fmla="*/ 36 w 45"/>
                <a:gd name="T101" fmla="*/ 26 h 6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5" h="68">
                  <a:moveTo>
                    <a:pt x="9" y="43"/>
                  </a:moveTo>
                  <a:lnTo>
                    <a:pt x="9" y="68"/>
                  </a:lnTo>
                  <a:lnTo>
                    <a:pt x="0" y="68"/>
                  </a:lnTo>
                  <a:lnTo>
                    <a:pt x="0" y="1"/>
                  </a:lnTo>
                  <a:lnTo>
                    <a:pt x="9" y="1"/>
                  </a:lnTo>
                  <a:lnTo>
                    <a:pt x="9" y="8"/>
                  </a:lnTo>
                  <a:lnTo>
                    <a:pt x="11" y="5"/>
                  </a:lnTo>
                  <a:lnTo>
                    <a:pt x="15" y="2"/>
                  </a:lnTo>
                  <a:lnTo>
                    <a:pt x="20" y="1"/>
                  </a:lnTo>
                  <a:lnTo>
                    <a:pt x="24" y="0"/>
                  </a:lnTo>
                  <a:lnTo>
                    <a:pt x="30" y="1"/>
                  </a:lnTo>
                  <a:lnTo>
                    <a:pt x="35" y="3"/>
                  </a:lnTo>
                  <a:lnTo>
                    <a:pt x="39" y="7"/>
                  </a:lnTo>
                  <a:lnTo>
                    <a:pt x="43" y="12"/>
                  </a:lnTo>
                  <a:lnTo>
                    <a:pt x="44" y="18"/>
                  </a:lnTo>
                  <a:lnTo>
                    <a:pt x="45" y="26"/>
                  </a:lnTo>
                  <a:lnTo>
                    <a:pt x="44" y="33"/>
                  </a:lnTo>
                  <a:lnTo>
                    <a:pt x="43" y="40"/>
                  </a:lnTo>
                  <a:lnTo>
                    <a:pt x="39" y="45"/>
                  </a:lnTo>
                  <a:lnTo>
                    <a:pt x="35" y="48"/>
                  </a:lnTo>
                  <a:lnTo>
                    <a:pt x="30" y="51"/>
                  </a:lnTo>
                  <a:lnTo>
                    <a:pt x="24" y="52"/>
                  </a:lnTo>
                  <a:lnTo>
                    <a:pt x="20" y="51"/>
                  </a:lnTo>
                  <a:lnTo>
                    <a:pt x="15" y="50"/>
                  </a:lnTo>
                  <a:lnTo>
                    <a:pt x="11" y="47"/>
                  </a:lnTo>
                  <a:lnTo>
                    <a:pt x="9" y="43"/>
                  </a:lnTo>
                  <a:close/>
                  <a:moveTo>
                    <a:pt x="36" y="26"/>
                  </a:moveTo>
                  <a:lnTo>
                    <a:pt x="36" y="20"/>
                  </a:lnTo>
                  <a:lnTo>
                    <a:pt x="35" y="16"/>
                  </a:lnTo>
                  <a:lnTo>
                    <a:pt x="33" y="12"/>
                  </a:lnTo>
                  <a:lnTo>
                    <a:pt x="30" y="8"/>
                  </a:lnTo>
                  <a:lnTo>
                    <a:pt x="26" y="7"/>
                  </a:lnTo>
                  <a:lnTo>
                    <a:pt x="23" y="7"/>
                  </a:lnTo>
                  <a:lnTo>
                    <a:pt x="19" y="7"/>
                  </a:lnTo>
                  <a:lnTo>
                    <a:pt x="15" y="8"/>
                  </a:lnTo>
                  <a:lnTo>
                    <a:pt x="13" y="12"/>
                  </a:lnTo>
                  <a:lnTo>
                    <a:pt x="10" y="16"/>
                  </a:lnTo>
                  <a:lnTo>
                    <a:pt x="9" y="20"/>
                  </a:lnTo>
                  <a:lnTo>
                    <a:pt x="9" y="26"/>
                  </a:lnTo>
                  <a:lnTo>
                    <a:pt x="9" y="31"/>
                  </a:lnTo>
                  <a:lnTo>
                    <a:pt x="10" y="36"/>
                  </a:lnTo>
                  <a:lnTo>
                    <a:pt x="13" y="40"/>
                  </a:lnTo>
                  <a:lnTo>
                    <a:pt x="15" y="42"/>
                  </a:lnTo>
                  <a:lnTo>
                    <a:pt x="19" y="45"/>
                  </a:lnTo>
                  <a:lnTo>
                    <a:pt x="23" y="45"/>
                  </a:lnTo>
                  <a:lnTo>
                    <a:pt x="26" y="45"/>
                  </a:lnTo>
                  <a:lnTo>
                    <a:pt x="30" y="42"/>
                  </a:lnTo>
                  <a:lnTo>
                    <a:pt x="33" y="40"/>
                  </a:lnTo>
                  <a:lnTo>
                    <a:pt x="35" y="36"/>
                  </a:lnTo>
                  <a:lnTo>
                    <a:pt x="36" y="31"/>
                  </a:lnTo>
                  <a:lnTo>
                    <a:pt x="36" y="26"/>
                  </a:lnTo>
                  <a:close/>
                </a:path>
              </a:pathLst>
            </a:custGeom>
            <a:solidFill>
              <a:srgbClr val="010101"/>
            </a:solidFill>
            <a:ln w="0">
              <a:solidFill>
                <a:srgbClr val="010101"/>
              </a:solidFill>
              <a:prstDash val="solid"/>
              <a:round/>
              <a:headEnd/>
              <a:tailEnd/>
            </a:ln>
          </p:spPr>
          <p:txBody>
            <a:bodyPr/>
            <a:lstStyle/>
            <a:p>
              <a:endParaRPr lang="ru-RU"/>
            </a:p>
          </p:txBody>
        </p:sp>
        <p:sp>
          <p:nvSpPr>
            <p:cNvPr id="136" name="Freeform 132"/>
            <p:cNvSpPr>
              <a:spLocks noEditPoints="1"/>
            </p:cNvSpPr>
            <p:nvPr/>
          </p:nvSpPr>
          <p:spPr bwMode="auto">
            <a:xfrm>
              <a:off x="3020" y="2012"/>
              <a:ext cx="46" cy="52"/>
            </a:xfrm>
            <a:custGeom>
              <a:avLst/>
              <a:gdLst>
                <a:gd name="T0" fmla="*/ 22 w 46"/>
                <a:gd name="T1" fmla="*/ 7 h 52"/>
                <a:gd name="T2" fmla="*/ 19 w 46"/>
                <a:gd name="T3" fmla="*/ 7 h 52"/>
                <a:gd name="T4" fmla="*/ 16 w 46"/>
                <a:gd name="T5" fmla="*/ 8 h 52"/>
                <a:gd name="T6" fmla="*/ 12 w 46"/>
                <a:gd name="T7" fmla="*/ 12 h 52"/>
                <a:gd name="T8" fmla="*/ 11 w 46"/>
                <a:gd name="T9" fmla="*/ 16 h 52"/>
                <a:gd name="T10" fmla="*/ 10 w 46"/>
                <a:gd name="T11" fmla="*/ 20 h 52"/>
                <a:gd name="T12" fmla="*/ 9 w 46"/>
                <a:gd name="T13" fmla="*/ 26 h 52"/>
                <a:gd name="T14" fmla="*/ 10 w 46"/>
                <a:gd name="T15" fmla="*/ 31 h 52"/>
                <a:gd name="T16" fmla="*/ 11 w 46"/>
                <a:gd name="T17" fmla="*/ 36 h 52"/>
                <a:gd name="T18" fmla="*/ 12 w 46"/>
                <a:gd name="T19" fmla="*/ 40 h 52"/>
                <a:gd name="T20" fmla="*/ 15 w 46"/>
                <a:gd name="T21" fmla="*/ 42 h 52"/>
                <a:gd name="T22" fmla="*/ 19 w 46"/>
                <a:gd name="T23" fmla="*/ 45 h 52"/>
                <a:gd name="T24" fmla="*/ 22 w 46"/>
                <a:gd name="T25" fmla="*/ 45 h 52"/>
                <a:gd name="T26" fmla="*/ 27 w 46"/>
                <a:gd name="T27" fmla="*/ 45 h 52"/>
                <a:gd name="T28" fmla="*/ 30 w 46"/>
                <a:gd name="T29" fmla="*/ 42 h 52"/>
                <a:gd name="T30" fmla="*/ 34 w 46"/>
                <a:gd name="T31" fmla="*/ 40 h 52"/>
                <a:gd name="T32" fmla="*/ 35 w 46"/>
                <a:gd name="T33" fmla="*/ 36 h 52"/>
                <a:gd name="T34" fmla="*/ 36 w 46"/>
                <a:gd name="T35" fmla="*/ 31 h 52"/>
                <a:gd name="T36" fmla="*/ 37 w 46"/>
                <a:gd name="T37" fmla="*/ 26 h 52"/>
                <a:gd name="T38" fmla="*/ 36 w 46"/>
                <a:gd name="T39" fmla="*/ 20 h 52"/>
                <a:gd name="T40" fmla="*/ 35 w 46"/>
                <a:gd name="T41" fmla="*/ 16 h 52"/>
                <a:gd name="T42" fmla="*/ 34 w 46"/>
                <a:gd name="T43" fmla="*/ 12 h 52"/>
                <a:gd name="T44" fmla="*/ 30 w 46"/>
                <a:gd name="T45" fmla="*/ 8 h 52"/>
                <a:gd name="T46" fmla="*/ 27 w 46"/>
                <a:gd name="T47" fmla="*/ 7 h 52"/>
                <a:gd name="T48" fmla="*/ 22 w 46"/>
                <a:gd name="T49" fmla="*/ 7 h 52"/>
                <a:gd name="T50" fmla="*/ 22 w 46"/>
                <a:gd name="T51" fmla="*/ 0 h 52"/>
                <a:gd name="T52" fmla="*/ 27 w 46"/>
                <a:gd name="T53" fmla="*/ 0 h 52"/>
                <a:gd name="T54" fmla="*/ 32 w 46"/>
                <a:gd name="T55" fmla="*/ 1 h 52"/>
                <a:gd name="T56" fmla="*/ 36 w 46"/>
                <a:gd name="T57" fmla="*/ 3 h 52"/>
                <a:gd name="T58" fmla="*/ 40 w 46"/>
                <a:gd name="T59" fmla="*/ 7 h 52"/>
                <a:gd name="T60" fmla="*/ 42 w 46"/>
                <a:gd name="T61" fmla="*/ 11 h 52"/>
                <a:gd name="T62" fmla="*/ 44 w 46"/>
                <a:gd name="T63" fmla="*/ 15 h 52"/>
                <a:gd name="T64" fmla="*/ 45 w 46"/>
                <a:gd name="T65" fmla="*/ 20 h 52"/>
                <a:gd name="T66" fmla="*/ 46 w 46"/>
                <a:gd name="T67" fmla="*/ 26 h 52"/>
                <a:gd name="T68" fmla="*/ 45 w 46"/>
                <a:gd name="T69" fmla="*/ 31 h 52"/>
                <a:gd name="T70" fmla="*/ 44 w 46"/>
                <a:gd name="T71" fmla="*/ 36 h 52"/>
                <a:gd name="T72" fmla="*/ 42 w 46"/>
                <a:gd name="T73" fmla="*/ 41 h 52"/>
                <a:gd name="T74" fmla="*/ 40 w 46"/>
                <a:gd name="T75" fmla="*/ 45 h 52"/>
                <a:gd name="T76" fmla="*/ 36 w 46"/>
                <a:gd name="T77" fmla="*/ 47 h 52"/>
                <a:gd name="T78" fmla="*/ 32 w 46"/>
                <a:gd name="T79" fmla="*/ 50 h 52"/>
                <a:gd name="T80" fmla="*/ 27 w 46"/>
                <a:gd name="T81" fmla="*/ 51 h 52"/>
                <a:gd name="T82" fmla="*/ 22 w 46"/>
                <a:gd name="T83" fmla="*/ 52 h 52"/>
                <a:gd name="T84" fmla="*/ 17 w 46"/>
                <a:gd name="T85" fmla="*/ 51 h 52"/>
                <a:gd name="T86" fmla="*/ 14 w 46"/>
                <a:gd name="T87" fmla="*/ 50 h 52"/>
                <a:gd name="T88" fmla="*/ 10 w 46"/>
                <a:gd name="T89" fmla="*/ 47 h 52"/>
                <a:gd name="T90" fmla="*/ 6 w 46"/>
                <a:gd name="T91" fmla="*/ 45 h 52"/>
                <a:gd name="T92" fmla="*/ 4 w 46"/>
                <a:gd name="T93" fmla="*/ 41 h 52"/>
                <a:gd name="T94" fmla="*/ 2 w 46"/>
                <a:gd name="T95" fmla="*/ 36 h 52"/>
                <a:gd name="T96" fmla="*/ 1 w 46"/>
                <a:gd name="T97" fmla="*/ 31 h 52"/>
                <a:gd name="T98" fmla="*/ 0 w 46"/>
                <a:gd name="T99" fmla="*/ 26 h 52"/>
                <a:gd name="T100" fmla="*/ 1 w 46"/>
                <a:gd name="T101" fmla="*/ 20 h 52"/>
                <a:gd name="T102" fmla="*/ 2 w 46"/>
                <a:gd name="T103" fmla="*/ 15 h 52"/>
                <a:gd name="T104" fmla="*/ 4 w 46"/>
                <a:gd name="T105" fmla="*/ 11 h 52"/>
                <a:gd name="T106" fmla="*/ 6 w 46"/>
                <a:gd name="T107" fmla="*/ 7 h 52"/>
                <a:gd name="T108" fmla="*/ 11 w 46"/>
                <a:gd name="T109" fmla="*/ 3 h 52"/>
                <a:gd name="T110" fmla="*/ 16 w 46"/>
                <a:gd name="T111" fmla="*/ 1 h 52"/>
                <a:gd name="T112" fmla="*/ 22 w 46"/>
                <a:gd name="T113" fmla="*/ 0 h 5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6" h="52">
                  <a:moveTo>
                    <a:pt x="22" y="7"/>
                  </a:moveTo>
                  <a:lnTo>
                    <a:pt x="19" y="7"/>
                  </a:lnTo>
                  <a:lnTo>
                    <a:pt x="16" y="8"/>
                  </a:lnTo>
                  <a:lnTo>
                    <a:pt x="12" y="12"/>
                  </a:lnTo>
                  <a:lnTo>
                    <a:pt x="11" y="16"/>
                  </a:lnTo>
                  <a:lnTo>
                    <a:pt x="10" y="20"/>
                  </a:lnTo>
                  <a:lnTo>
                    <a:pt x="9" y="26"/>
                  </a:lnTo>
                  <a:lnTo>
                    <a:pt x="10" y="31"/>
                  </a:lnTo>
                  <a:lnTo>
                    <a:pt x="11" y="36"/>
                  </a:lnTo>
                  <a:lnTo>
                    <a:pt x="12" y="40"/>
                  </a:lnTo>
                  <a:lnTo>
                    <a:pt x="15" y="42"/>
                  </a:lnTo>
                  <a:lnTo>
                    <a:pt x="19" y="45"/>
                  </a:lnTo>
                  <a:lnTo>
                    <a:pt x="22" y="45"/>
                  </a:lnTo>
                  <a:lnTo>
                    <a:pt x="27" y="45"/>
                  </a:lnTo>
                  <a:lnTo>
                    <a:pt x="30" y="42"/>
                  </a:lnTo>
                  <a:lnTo>
                    <a:pt x="34" y="40"/>
                  </a:lnTo>
                  <a:lnTo>
                    <a:pt x="35" y="36"/>
                  </a:lnTo>
                  <a:lnTo>
                    <a:pt x="36" y="31"/>
                  </a:lnTo>
                  <a:lnTo>
                    <a:pt x="37" y="26"/>
                  </a:lnTo>
                  <a:lnTo>
                    <a:pt x="36" y="20"/>
                  </a:lnTo>
                  <a:lnTo>
                    <a:pt x="35" y="16"/>
                  </a:lnTo>
                  <a:lnTo>
                    <a:pt x="34" y="12"/>
                  </a:lnTo>
                  <a:lnTo>
                    <a:pt x="30" y="8"/>
                  </a:lnTo>
                  <a:lnTo>
                    <a:pt x="27" y="7"/>
                  </a:lnTo>
                  <a:lnTo>
                    <a:pt x="22" y="7"/>
                  </a:lnTo>
                  <a:close/>
                  <a:moveTo>
                    <a:pt x="22" y="0"/>
                  </a:moveTo>
                  <a:lnTo>
                    <a:pt x="27" y="0"/>
                  </a:lnTo>
                  <a:lnTo>
                    <a:pt x="32" y="1"/>
                  </a:lnTo>
                  <a:lnTo>
                    <a:pt x="36" y="3"/>
                  </a:lnTo>
                  <a:lnTo>
                    <a:pt x="40" y="7"/>
                  </a:lnTo>
                  <a:lnTo>
                    <a:pt x="42" y="11"/>
                  </a:lnTo>
                  <a:lnTo>
                    <a:pt x="44" y="15"/>
                  </a:lnTo>
                  <a:lnTo>
                    <a:pt x="45" y="20"/>
                  </a:lnTo>
                  <a:lnTo>
                    <a:pt x="46" y="26"/>
                  </a:lnTo>
                  <a:lnTo>
                    <a:pt x="45" y="31"/>
                  </a:lnTo>
                  <a:lnTo>
                    <a:pt x="44" y="36"/>
                  </a:lnTo>
                  <a:lnTo>
                    <a:pt x="42" y="41"/>
                  </a:lnTo>
                  <a:lnTo>
                    <a:pt x="40" y="45"/>
                  </a:lnTo>
                  <a:lnTo>
                    <a:pt x="36" y="47"/>
                  </a:lnTo>
                  <a:lnTo>
                    <a:pt x="32" y="50"/>
                  </a:lnTo>
                  <a:lnTo>
                    <a:pt x="27" y="51"/>
                  </a:lnTo>
                  <a:lnTo>
                    <a:pt x="22" y="52"/>
                  </a:lnTo>
                  <a:lnTo>
                    <a:pt x="17" y="51"/>
                  </a:lnTo>
                  <a:lnTo>
                    <a:pt x="14" y="50"/>
                  </a:lnTo>
                  <a:lnTo>
                    <a:pt x="10" y="47"/>
                  </a:lnTo>
                  <a:lnTo>
                    <a:pt x="6" y="45"/>
                  </a:lnTo>
                  <a:lnTo>
                    <a:pt x="4" y="41"/>
                  </a:lnTo>
                  <a:lnTo>
                    <a:pt x="2" y="36"/>
                  </a:lnTo>
                  <a:lnTo>
                    <a:pt x="1" y="31"/>
                  </a:lnTo>
                  <a:lnTo>
                    <a:pt x="0" y="26"/>
                  </a:lnTo>
                  <a:lnTo>
                    <a:pt x="1" y="20"/>
                  </a:lnTo>
                  <a:lnTo>
                    <a:pt x="2" y="15"/>
                  </a:lnTo>
                  <a:lnTo>
                    <a:pt x="4" y="11"/>
                  </a:lnTo>
                  <a:lnTo>
                    <a:pt x="6" y="7"/>
                  </a:lnTo>
                  <a:lnTo>
                    <a:pt x="11" y="3"/>
                  </a:lnTo>
                  <a:lnTo>
                    <a:pt x="16" y="1"/>
                  </a:lnTo>
                  <a:lnTo>
                    <a:pt x="22" y="0"/>
                  </a:lnTo>
                  <a:close/>
                </a:path>
              </a:pathLst>
            </a:custGeom>
            <a:solidFill>
              <a:srgbClr val="010101"/>
            </a:solidFill>
            <a:ln w="0">
              <a:solidFill>
                <a:srgbClr val="010101"/>
              </a:solidFill>
              <a:prstDash val="solid"/>
              <a:round/>
              <a:headEnd/>
              <a:tailEnd/>
            </a:ln>
          </p:spPr>
          <p:txBody>
            <a:bodyPr/>
            <a:lstStyle/>
            <a:p>
              <a:endParaRPr lang="ru-RU"/>
            </a:p>
          </p:txBody>
        </p:sp>
        <p:sp>
          <p:nvSpPr>
            <p:cNvPr id="137" name="Rectangle 133"/>
            <p:cNvSpPr>
              <a:spLocks noChangeArrowheads="1"/>
            </p:cNvSpPr>
            <p:nvPr/>
          </p:nvSpPr>
          <p:spPr bwMode="auto">
            <a:xfrm>
              <a:off x="3078" y="1994"/>
              <a:ext cx="9" cy="69"/>
            </a:xfrm>
            <a:prstGeom prst="rect">
              <a:avLst/>
            </a:prstGeom>
            <a:solidFill>
              <a:srgbClr val="010101"/>
            </a:solidFill>
            <a:ln w="0">
              <a:solidFill>
                <a:srgbClr val="010101"/>
              </a:solidFill>
              <a:miter lim="800000"/>
              <a:headEnd/>
              <a:tailEnd/>
            </a:ln>
          </p:spPr>
          <p:txBody>
            <a:bodyPr/>
            <a:lstStyle/>
            <a:p>
              <a:endParaRPr lang="ru-RU"/>
            </a:p>
          </p:txBody>
        </p:sp>
        <p:sp>
          <p:nvSpPr>
            <p:cNvPr id="138" name="Freeform 134"/>
            <p:cNvSpPr>
              <a:spLocks noEditPoints="1"/>
            </p:cNvSpPr>
            <p:nvPr/>
          </p:nvSpPr>
          <p:spPr bwMode="auto">
            <a:xfrm>
              <a:off x="3101" y="2012"/>
              <a:ext cx="45" cy="52"/>
            </a:xfrm>
            <a:custGeom>
              <a:avLst/>
              <a:gdLst>
                <a:gd name="T0" fmla="*/ 45 w 45"/>
                <a:gd name="T1" fmla="*/ 23 h 52"/>
                <a:gd name="T2" fmla="*/ 45 w 45"/>
                <a:gd name="T3" fmla="*/ 27 h 52"/>
                <a:gd name="T4" fmla="*/ 9 w 45"/>
                <a:gd name="T5" fmla="*/ 27 h 52"/>
                <a:gd name="T6" fmla="*/ 9 w 45"/>
                <a:gd name="T7" fmla="*/ 32 h 52"/>
                <a:gd name="T8" fmla="*/ 11 w 45"/>
                <a:gd name="T9" fmla="*/ 37 h 52"/>
                <a:gd name="T10" fmla="*/ 14 w 45"/>
                <a:gd name="T11" fmla="*/ 41 h 52"/>
                <a:gd name="T12" fmla="*/ 16 w 45"/>
                <a:gd name="T13" fmla="*/ 42 h 52"/>
                <a:gd name="T14" fmla="*/ 21 w 45"/>
                <a:gd name="T15" fmla="*/ 45 h 52"/>
                <a:gd name="T16" fmla="*/ 26 w 45"/>
                <a:gd name="T17" fmla="*/ 45 h 52"/>
                <a:gd name="T18" fmla="*/ 30 w 45"/>
                <a:gd name="T19" fmla="*/ 45 h 52"/>
                <a:gd name="T20" fmla="*/ 35 w 45"/>
                <a:gd name="T21" fmla="*/ 43 h 52"/>
                <a:gd name="T22" fmla="*/ 39 w 45"/>
                <a:gd name="T23" fmla="*/ 42 h 52"/>
                <a:gd name="T24" fmla="*/ 44 w 45"/>
                <a:gd name="T25" fmla="*/ 40 h 52"/>
                <a:gd name="T26" fmla="*/ 44 w 45"/>
                <a:gd name="T27" fmla="*/ 47 h 52"/>
                <a:gd name="T28" fmla="*/ 39 w 45"/>
                <a:gd name="T29" fmla="*/ 50 h 52"/>
                <a:gd name="T30" fmla="*/ 35 w 45"/>
                <a:gd name="T31" fmla="*/ 51 h 52"/>
                <a:gd name="T32" fmla="*/ 30 w 45"/>
                <a:gd name="T33" fmla="*/ 51 h 52"/>
                <a:gd name="T34" fmla="*/ 25 w 45"/>
                <a:gd name="T35" fmla="*/ 52 h 52"/>
                <a:gd name="T36" fmla="*/ 20 w 45"/>
                <a:gd name="T37" fmla="*/ 51 h 52"/>
                <a:gd name="T38" fmla="*/ 15 w 45"/>
                <a:gd name="T39" fmla="*/ 50 h 52"/>
                <a:gd name="T40" fmla="*/ 10 w 45"/>
                <a:gd name="T41" fmla="*/ 47 h 52"/>
                <a:gd name="T42" fmla="*/ 6 w 45"/>
                <a:gd name="T43" fmla="*/ 45 h 52"/>
                <a:gd name="T44" fmla="*/ 4 w 45"/>
                <a:gd name="T45" fmla="*/ 41 h 52"/>
                <a:gd name="T46" fmla="*/ 1 w 45"/>
                <a:gd name="T47" fmla="*/ 37 h 52"/>
                <a:gd name="T48" fmla="*/ 0 w 45"/>
                <a:gd name="T49" fmla="*/ 32 h 52"/>
                <a:gd name="T50" fmla="*/ 0 w 45"/>
                <a:gd name="T51" fmla="*/ 26 h 52"/>
                <a:gd name="T52" fmla="*/ 0 w 45"/>
                <a:gd name="T53" fmla="*/ 21 h 52"/>
                <a:gd name="T54" fmla="*/ 1 w 45"/>
                <a:gd name="T55" fmla="*/ 16 h 52"/>
                <a:gd name="T56" fmla="*/ 4 w 45"/>
                <a:gd name="T57" fmla="*/ 11 h 52"/>
                <a:gd name="T58" fmla="*/ 6 w 45"/>
                <a:gd name="T59" fmla="*/ 7 h 52"/>
                <a:gd name="T60" fmla="*/ 10 w 45"/>
                <a:gd name="T61" fmla="*/ 3 h 52"/>
                <a:gd name="T62" fmla="*/ 14 w 45"/>
                <a:gd name="T63" fmla="*/ 2 h 52"/>
                <a:gd name="T64" fmla="*/ 19 w 45"/>
                <a:gd name="T65" fmla="*/ 0 h 52"/>
                <a:gd name="T66" fmla="*/ 24 w 45"/>
                <a:gd name="T67" fmla="*/ 0 h 52"/>
                <a:gd name="T68" fmla="*/ 30 w 45"/>
                <a:gd name="T69" fmla="*/ 1 h 52"/>
                <a:gd name="T70" fmla="*/ 35 w 45"/>
                <a:gd name="T71" fmla="*/ 2 h 52"/>
                <a:gd name="T72" fmla="*/ 40 w 45"/>
                <a:gd name="T73" fmla="*/ 6 h 52"/>
                <a:gd name="T74" fmla="*/ 42 w 45"/>
                <a:gd name="T75" fmla="*/ 11 h 52"/>
                <a:gd name="T76" fmla="*/ 45 w 45"/>
                <a:gd name="T77" fmla="*/ 17 h 52"/>
                <a:gd name="T78" fmla="*/ 45 w 45"/>
                <a:gd name="T79" fmla="*/ 23 h 52"/>
                <a:gd name="T80" fmla="*/ 37 w 45"/>
                <a:gd name="T81" fmla="*/ 21 h 52"/>
                <a:gd name="T82" fmla="*/ 36 w 45"/>
                <a:gd name="T83" fmla="*/ 17 h 52"/>
                <a:gd name="T84" fmla="*/ 35 w 45"/>
                <a:gd name="T85" fmla="*/ 13 h 52"/>
                <a:gd name="T86" fmla="*/ 34 w 45"/>
                <a:gd name="T87" fmla="*/ 11 h 52"/>
                <a:gd name="T88" fmla="*/ 31 w 45"/>
                <a:gd name="T89" fmla="*/ 8 h 52"/>
                <a:gd name="T90" fmla="*/ 27 w 45"/>
                <a:gd name="T91" fmla="*/ 7 h 52"/>
                <a:gd name="T92" fmla="*/ 24 w 45"/>
                <a:gd name="T93" fmla="*/ 7 h 52"/>
                <a:gd name="T94" fmla="*/ 20 w 45"/>
                <a:gd name="T95" fmla="*/ 7 h 52"/>
                <a:gd name="T96" fmla="*/ 16 w 45"/>
                <a:gd name="T97" fmla="*/ 8 h 52"/>
                <a:gd name="T98" fmla="*/ 12 w 45"/>
                <a:gd name="T99" fmla="*/ 11 h 52"/>
                <a:gd name="T100" fmla="*/ 11 w 45"/>
                <a:gd name="T101" fmla="*/ 13 h 52"/>
                <a:gd name="T102" fmla="*/ 9 w 45"/>
                <a:gd name="T103" fmla="*/ 17 h 52"/>
                <a:gd name="T104" fmla="*/ 9 w 45"/>
                <a:gd name="T105" fmla="*/ 21 h 52"/>
                <a:gd name="T106" fmla="*/ 37 w 45"/>
                <a:gd name="T107" fmla="*/ 21 h 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5" h="52">
                  <a:moveTo>
                    <a:pt x="45" y="23"/>
                  </a:moveTo>
                  <a:lnTo>
                    <a:pt x="45" y="27"/>
                  </a:lnTo>
                  <a:lnTo>
                    <a:pt x="9" y="27"/>
                  </a:lnTo>
                  <a:lnTo>
                    <a:pt x="9" y="32"/>
                  </a:lnTo>
                  <a:lnTo>
                    <a:pt x="11" y="37"/>
                  </a:lnTo>
                  <a:lnTo>
                    <a:pt x="14" y="41"/>
                  </a:lnTo>
                  <a:lnTo>
                    <a:pt x="16" y="42"/>
                  </a:lnTo>
                  <a:lnTo>
                    <a:pt x="21" y="45"/>
                  </a:lnTo>
                  <a:lnTo>
                    <a:pt x="26" y="45"/>
                  </a:lnTo>
                  <a:lnTo>
                    <a:pt x="30" y="45"/>
                  </a:lnTo>
                  <a:lnTo>
                    <a:pt x="35" y="43"/>
                  </a:lnTo>
                  <a:lnTo>
                    <a:pt x="39" y="42"/>
                  </a:lnTo>
                  <a:lnTo>
                    <a:pt x="44" y="40"/>
                  </a:lnTo>
                  <a:lnTo>
                    <a:pt x="44" y="47"/>
                  </a:lnTo>
                  <a:lnTo>
                    <a:pt x="39" y="50"/>
                  </a:lnTo>
                  <a:lnTo>
                    <a:pt x="35" y="51"/>
                  </a:lnTo>
                  <a:lnTo>
                    <a:pt x="30" y="51"/>
                  </a:lnTo>
                  <a:lnTo>
                    <a:pt x="25" y="52"/>
                  </a:lnTo>
                  <a:lnTo>
                    <a:pt x="20" y="51"/>
                  </a:lnTo>
                  <a:lnTo>
                    <a:pt x="15" y="50"/>
                  </a:lnTo>
                  <a:lnTo>
                    <a:pt x="10" y="47"/>
                  </a:lnTo>
                  <a:lnTo>
                    <a:pt x="6" y="45"/>
                  </a:lnTo>
                  <a:lnTo>
                    <a:pt x="4" y="41"/>
                  </a:lnTo>
                  <a:lnTo>
                    <a:pt x="1" y="37"/>
                  </a:lnTo>
                  <a:lnTo>
                    <a:pt x="0" y="32"/>
                  </a:lnTo>
                  <a:lnTo>
                    <a:pt x="0" y="26"/>
                  </a:lnTo>
                  <a:lnTo>
                    <a:pt x="0" y="21"/>
                  </a:lnTo>
                  <a:lnTo>
                    <a:pt x="1" y="16"/>
                  </a:lnTo>
                  <a:lnTo>
                    <a:pt x="4" y="11"/>
                  </a:lnTo>
                  <a:lnTo>
                    <a:pt x="6" y="7"/>
                  </a:lnTo>
                  <a:lnTo>
                    <a:pt x="10" y="3"/>
                  </a:lnTo>
                  <a:lnTo>
                    <a:pt x="14" y="2"/>
                  </a:lnTo>
                  <a:lnTo>
                    <a:pt x="19" y="0"/>
                  </a:lnTo>
                  <a:lnTo>
                    <a:pt x="24" y="0"/>
                  </a:lnTo>
                  <a:lnTo>
                    <a:pt x="30" y="1"/>
                  </a:lnTo>
                  <a:lnTo>
                    <a:pt x="35" y="2"/>
                  </a:lnTo>
                  <a:lnTo>
                    <a:pt x="40" y="6"/>
                  </a:lnTo>
                  <a:lnTo>
                    <a:pt x="42" y="11"/>
                  </a:lnTo>
                  <a:lnTo>
                    <a:pt x="45" y="17"/>
                  </a:lnTo>
                  <a:lnTo>
                    <a:pt x="45" y="23"/>
                  </a:lnTo>
                  <a:close/>
                  <a:moveTo>
                    <a:pt x="37" y="21"/>
                  </a:moveTo>
                  <a:lnTo>
                    <a:pt x="36" y="17"/>
                  </a:lnTo>
                  <a:lnTo>
                    <a:pt x="35" y="13"/>
                  </a:lnTo>
                  <a:lnTo>
                    <a:pt x="34" y="11"/>
                  </a:lnTo>
                  <a:lnTo>
                    <a:pt x="31" y="8"/>
                  </a:lnTo>
                  <a:lnTo>
                    <a:pt x="27" y="7"/>
                  </a:lnTo>
                  <a:lnTo>
                    <a:pt x="24" y="7"/>
                  </a:lnTo>
                  <a:lnTo>
                    <a:pt x="20" y="7"/>
                  </a:lnTo>
                  <a:lnTo>
                    <a:pt x="16" y="8"/>
                  </a:lnTo>
                  <a:lnTo>
                    <a:pt x="12" y="11"/>
                  </a:lnTo>
                  <a:lnTo>
                    <a:pt x="11" y="13"/>
                  </a:lnTo>
                  <a:lnTo>
                    <a:pt x="9" y="17"/>
                  </a:lnTo>
                  <a:lnTo>
                    <a:pt x="9" y="21"/>
                  </a:lnTo>
                  <a:lnTo>
                    <a:pt x="37" y="21"/>
                  </a:lnTo>
                  <a:close/>
                </a:path>
              </a:pathLst>
            </a:custGeom>
            <a:solidFill>
              <a:srgbClr val="010101"/>
            </a:solidFill>
            <a:ln w="0">
              <a:solidFill>
                <a:srgbClr val="010101"/>
              </a:solidFill>
              <a:prstDash val="solid"/>
              <a:round/>
              <a:headEnd/>
              <a:tailEnd/>
            </a:ln>
          </p:spPr>
          <p:txBody>
            <a:bodyPr/>
            <a:lstStyle/>
            <a:p>
              <a:endParaRPr lang="ru-RU"/>
            </a:p>
          </p:txBody>
        </p:sp>
        <p:sp>
          <p:nvSpPr>
            <p:cNvPr id="139" name="Freeform 135"/>
            <p:cNvSpPr>
              <a:spLocks/>
            </p:cNvSpPr>
            <p:nvPr/>
          </p:nvSpPr>
          <p:spPr bwMode="auto">
            <a:xfrm>
              <a:off x="1696" y="2472"/>
              <a:ext cx="213" cy="290"/>
            </a:xfrm>
            <a:custGeom>
              <a:avLst/>
              <a:gdLst>
                <a:gd name="T0" fmla="*/ 73 w 213"/>
                <a:gd name="T1" fmla="*/ 164 h 290"/>
                <a:gd name="T2" fmla="*/ 0 w 213"/>
                <a:gd name="T3" fmla="*/ 37 h 290"/>
                <a:gd name="T4" fmla="*/ 63 w 213"/>
                <a:gd name="T5" fmla="*/ 0 h 290"/>
                <a:gd name="T6" fmla="*/ 213 w 213"/>
                <a:gd name="T7" fmla="*/ 253 h 290"/>
                <a:gd name="T8" fmla="*/ 148 w 213"/>
                <a:gd name="T9" fmla="*/ 290 h 290"/>
                <a:gd name="T10" fmla="*/ 73 w 213"/>
                <a:gd name="T11" fmla="*/ 164 h 2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3" h="290">
                  <a:moveTo>
                    <a:pt x="73" y="164"/>
                  </a:moveTo>
                  <a:lnTo>
                    <a:pt x="0" y="37"/>
                  </a:lnTo>
                  <a:lnTo>
                    <a:pt x="63" y="0"/>
                  </a:lnTo>
                  <a:lnTo>
                    <a:pt x="213" y="253"/>
                  </a:lnTo>
                  <a:lnTo>
                    <a:pt x="148" y="290"/>
                  </a:lnTo>
                  <a:lnTo>
                    <a:pt x="73" y="164"/>
                  </a:lnTo>
                  <a:close/>
                </a:path>
              </a:pathLst>
            </a:custGeom>
            <a:solidFill>
              <a:srgbClr val="E6FF01"/>
            </a:solidFill>
            <a:ln w="0">
              <a:solidFill>
                <a:srgbClr val="E6FF01"/>
              </a:solidFill>
              <a:prstDash val="solid"/>
              <a:round/>
              <a:headEnd/>
              <a:tailEnd/>
            </a:ln>
          </p:spPr>
          <p:txBody>
            <a:bodyPr/>
            <a:lstStyle/>
            <a:p>
              <a:endParaRPr lang="ru-RU"/>
            </a:p>
          </p:txBody>
        </p:sp>
        <p:sp>
          <p:nvSpPr>
            <p:cNvPr id="140" name="Freeform 136"/>
            <p:cNvSpPr>
              <a:spLocks/>
            </p:cNvSpPr>
            <p:nvPr/>
          </p:nvSpPr>
          <p:spPr bwMode="auto">
            <a:xfrm>
              <a:off x="1696" y="2472"/>
              <a:ext cx="213" cy="290"/>
            </a:xfrm>
            <a:custGeom>
              <a:avLst/>
              <a:gdLst>
                <a:gd name="T0" fmla="*/ 73 w 213"/>
                <a:gd name="T1" fmla="*/ 164 h 290"/>
                <a:gd name="T2" fmla="*/ 0 w 213"/>
                <a:gd name="T3" fmla="*/ 37 h 290"/>
                <a:gd name="T4" fmla="*/ 63 w 213"/>
                <a:gd name="T5" fmla="*/ 0 h 290"/>
                <a:gd name="T6" fmla="*/ 213 w 213"/>
                <a:gd name="T7" fmla="*/ 253 h 290"/>
                <a:gd name="T8" fmla="*/ 148 w 213"/>
                <a:gd name="T9" fmla="*/ 290 h 290"/>
                <a:gd name="T10" fmla="*/ 73 w 213"/>
                <a:gd name="T11" fmla="*/ 164 h 2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3" h="290">
                  <a:moveTo>
                    <a:pt x="73" y="164"/>
                  </a:moveTo>
                  <a:lnTo>
                    <a:pt x="0" y="37"/>
                  </a:lnTo>
                  <a:lnTo>
                    <a:pt x="63" y="0"/>
                  </a:lnTo>
                  <a:lnTo>
                    <a:pt x="213" y="253"/>
                  </a:lnTo>
                  <a:lnTo>
                    <a:pt x="148" y="290"/>
                  </a:lnTo>
                  <a:lnTo>
                    <a:pt x="73" y="164"/>
                  </a:lnTo>
                </a:path>
              </a:pathLst>
            </a:custGeom>
            <a:noFill/>
            <a:ln w="11113">
              <a:solidFill>
                <a:srgbClr val="01010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41" name="Freeform 137"/>
            <p:cNvSpPr>
              <a:spLocks/>
            </p:cNvSpPr>
            <p:nvPr/>
          </p:nvSpPr>
          <p:spPr bwMode="auto">
            <a:xfrm>
              <a:off x="1766" y="1770"/>
              <a:ext cx="256" cy="264"/>
            </a:xfrm>
            <a:custGeom>
              <a:avLst/>
              <a:gdLst>
                <a:gd name="T0" fmla="*/ 101 w 256"/>
                <a:gd name="T1" fmla="*/ 106 h 264"/>
                <a:gd name="T2" fmla="*/ 203 w 256"/>
                <a:gd name="T3" fmla="*/ 0 h 264"/>
                <a:gd name="T4" fmla="*/ 256 w 256"/>
                <a:gd name="T5" fmla="*/ 52 h 264"/>
                <a:gd name="T6" fmla="*/ 53 w 256"/>
                <a:gd name="T7" fmla="*/ 264 h 264"/>
                <a:gd name="T8" fmla="*/ 0 w 256"/>
                <a:gd name="T9" fmla="*/ 212 h 264"/>
                <a:gd name="T10" fmla="*/ 101 w 256"/>
                <a:gd name="T11" fmla="*/ 106 h 26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6" h="264">
                  <a:moveTo>
                    <a:pt x="101" y="106"/>
                  </a:moveTo>
                  <a:lnTo>
                    <a:pt x="203" y="0"/>
                  </a:lnTo>
                  <a:lnTo>
                    <a:pt x="256" y="52"/>
                  </a:lnTo>
                  <a:lnTo>
                    <a:pt x="53" y="264"/>
                  </a:lnTo>
                  <a:lnTo>
                    <a:pt x="0" y="212"/>
                  </a:lnTo>
                  <a:lnTo>
                    <a:pt x="101" y="106"/>
                  </a:lnTo>
                  <a:close/>
                </a:path>
              </a:pathLst>
            </a:custGeom>
            <a:solidFill>
              <a:srgbClr val="E6FF01"/>
            </a:solidFill>
            <a:ln w="0">
              <a:solidFill>
                <a:srgbClr val="E6FF01"/>
              </a:solidFill>
              <a:prstDash val="solid"/>
              <a:round/>
              <a:headEnd/>
              <a:tailEnd/>
            </a:ln>
          </p:spPr>
          <p:txBody>
            <a:bodyPr/>
            <a:lstStyle/>
            <a:p>
              <a:endParaRPr lang="ru-RU"/>
            </a:p>
          </p:txBody>
        </p:sp>
        <p:sp>
          <p:nvSpPr>
            <p:cNvPr id="142" name="Freeform 138"/>
            <p:cNvSpPr>
              <a:spLocks/>
            </p:cNvSpPr>
            <p:nvPr/>
          </p:nvSpPr>
          <p:spPr bwMode="auto">
            <a:xfrm>
              <a:off x="1766" y="1770"/>
              <a:ext cx="256" cy="264"/>
            </a:xfrm>
            <a:custGeom>
              <a:avLst/>
              <a:gdLst>
                <a:gd name="T0" fmla="*/ 101 w 256"/>
                <a:gd name="T1" fmla="*/ 106 h 264"/>
                <a:gd name="T2" fmla="*/ 203 w 256"/>
                <a:gd name="T3" fmla="*/ 0 h 264"/>
                <a:gd name="T4" fmla="*/ 256 w 256"/>
                <a:gd name="T5" fmla="*/ 52 h 264"/>
                <a:gd name="T6" fmla="*/ 53 w 256"/>
                <a:gd name="T7" fmla="*/ 264 h 264"/>
                <a:gd name="T8" fmla="*/ 0 w 256"/>
                <a:gd name="T9" fmla="*/ 212 h 264"/>
                <a:gd name="T10" fmla="*/ 101 w 256"/>
                <a:gd name="T11" fmla="*/ 106 h 26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6" h="264">
                  <a:moveTo>
                    <a:pt x="101" y="106"/>
                  </a:moveTo>
                  <a:lnTo>
                    <a:pt x="203" y="0"/>
                  </a:lnTo>
                  <a:lnTo>
                    <a:pt x="256" y="52"/>
                  </a:lnTo>
                  <a:lnTo>
                    <a:pt x="53" y="264"/>
                  </a:lnTo>
                  <a:lnTo>
                    <a:pt x="0" y="212"/>
                  </a:lnTo>
                  <a:lnTo>
                    <a:pt x="101" y="106"/>
                  </a:lnTo>
                </a:path>
              </a:pathLst>
            </a:custGeom>
            <a:noFill/>
            <a:ln w="11113">
              <a:solidFill>
                <a:srgbClr val="01010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43" name="Freeform 139"/>
            <p:cNvSpPr>
              <a:spLocks/>
            </p:cNvSpPr>
            <p:nvPr/>
          </p:nvSpPr>
          <p:spPr bwMode="auto">
            <a:xfrm>
              <a:off x="2747" y="2939"/>
              <a:ext cx="293" cy="76"/>
            </a:xfrm>
            <a:custGeom>
              <a:avLst/>
              <a:gdLst>
                <a:gd name="T0" fmla="*/ 146 w 293"/>
                <a:gd name="T1" fmla="*/ 76 h 76"/>
                <a:gd name="T2" fmla="*/ 0 w 293"/>
                <a:gd name="T3" fmla="*/ 76 h 76"/>
                <a:gd name="T4" fmla="*/ 0 w 293"/>
                <a:gd name="T5" fmla="*/ 1 h 76"/>
                <a:gd name="T6" fmla="*/ 293 w 293"/>
                <a:gd name="T7" fmla="*/ 0 h 76"/>
                <a:gd name="T8" fmla="*/ 293 w 293"/>
                <a:gd name="T9" fmla="*/ 75 h 76"/>
                <a:gd name="T10" fmla="*/ 146 w 293"/>
                <a:gd name="T11" fmla="*/ 76 h 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3" h="76">
                  <a:moveTo>
                    <a:pt x="146" y="76"/>
                  </a:moveTo>
                  <a:lnTo>
                    <a:pt x="0" y="76"/>
                  </a:lnTo>
                  <a:lnTo>
                    <a:pt x="0" y="1"/>
                  </a:lnTo>
                  <a:lnTo>
                    <a:pt x="293" y="0"/>
                  </a:lnTo>
                  <a:lnTo>
                    <a:pt x="293" y="75"/>
                  </a:lnTo>
                  <a:lnTo>
                    <a:pt x="146" y="76"/>
                  </a:lnTo>
                  <a:close/>
                </a:path>
              </a:pathLst>
            </a:custGeom>
            <a:solidFill>
              <a:srgbClr val="E6FF01"/>
            </a:solidFill>
            <a:ln w="0">
              <a:solidFill>
                <a:srgbClr val="E6FF01"/>
              </a:solidFill>
              <a:prstDash val="solid"/>
              <a:round/>
              <a:headEnd/>
              <a:tailEnd/>
            </a:ln>
          </p:spPr>
          <p:txBody>
            <a:bodyPr/>
            <a:lstStyle/>
            <a:p>
              <a:endParaRPr lang="ru-RU"/>
            </a:p>
          </p:txBody>
        </p:sp>
        <p:sp>
          <p:nvSpPr>
            <p:cNvPr id="144" name="Freeform 140"/>
            <p:cNvSpPr>
              <a:spLocks/>
            </p:cNvSpPr>
            <p:nvPr/>
          </p:nvSpPr>
          <p:spPr bwMode="auto">
            <a:xfrm>
              <a:off x="2747" y="2939"/>
              <a:ext cx="293" cy="76"/>
            </a:xfrm>
            <a:custGeom>
              <a:avLst/>
              <a:gdLst>
                <a:gd name="T0" fmla="*/ 146 w 293"/>
                <a:gd name="T1" fmla="*/ 76 h 76"/>
                <a:gd name="T2" fmla="*/ 0 w 293"/>
                <a:gd name="T3" fmla="*/ 76 h 76"/>
                <a:gd name="T4" fmla="*/ 0 w 293"/>
                <a:gd name="T5" fmla="*/ 1 h 76"/>
                <a:gd name="T6" fmla="*/ 293 w 293"/>
                <a:gd name="T7" fmla="*/ 0 h 76"/>
                <a:gd name="T8" fmla="*/ 293 w 293"/>
                <a:gd name="T9" fmla="*/ 75 h 76"/>
                <a:gd name="T10" fmla="*/ 146 w 293"/>
                <a:gd name="T11" fmla="*/ 76 h 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3" h="76">
                  <a:moveTo>
                    <a:pt x="146" y="76"/>
                  </a:moveTo>
                  <a:lnTo>
                    <a:pt x="0" y="76"/>
                  </a:lnTo>
                  <a:lnTo>
                    <a:pt x="0" y="1"/>
                  </a:lnTo>
                  <a:lnTo>
                    <a:pt x="293" y="0"/>
                  </a:lnTo>
                  <a:lnTo>
                    <a:pt x="293" y="75"/>
                  </a:lnTo>
                  <a:lnTo>
                    <a:pt x="146" y="76"/>
                  </a:lnTo>
                </a:path>
              </a:pathLst>
            </a:custGeom>
            <a:noFill/>
            <a:ln w="11113">
              <a:solidFill>
                <a:srgbClr val="01010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45" name="Line 141"/>
            <p:cNvSpPr>
              <a:spLocks noChangeShapeType="1"/>
            </p:cNvSpPr>
            <p:nvPr/>
          </p:nvSpPr>
          <p:spPr bwMode="auto">
            <a:xfrm flipV="1">
              <a:off x="1843" y="3220"/>
              <a:ext cx="798" cy="2"/>
            </a:xfrm>
            <a:prstGeom prst="line">
              <a:avLst/>
            </a:prstGeom>
            <a:noFill/>
            <a:ln w="11113">
              <a:solidFill>
                <a:srgbClr val="01010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46" name="Freeform 142"/>
            <p:cNvSpPr>
              <a:spLocks/>
            </p:cNvSpPr>
            <p:nvPr/>
          </p:nvSpPr>
          <p:spPr bwMode="auto">
            <a:xfrm>
              <a:off x="1782" y="2746"/>
              <a:ext cx="21" cy="34"/>
            </a:xfrm>
            <a:custGeom>
              <a:avLst/>
              <a:gdLst>
                <a:gd name="T0" fmla="*/ 6 w 21"/>
                <a:gd name="T1" fmla="*/ 0 h 34"/>
                <a:gd name="T2" fmla="*/ 21 w 21"/>
                <a:gd name="T3" fmla="*/ 31 h 34"/>
                <a:gd name="T4" fmla="*/ 0 w 21"/>
                <a:gd name="T5" fmla="*/ 34 h 34"/>
                <a:gd name="T6" fmla="*/ 6 w 21"/>
                <a:gd name="T7" fmla="*/ 0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34">
                  <a:moveTo>
                    <a:pt x="6" y="0"/>
                  </a:moveTo>
                  <a:lnTo>
                    <a:pt x="21" y="31"/>
                  </a:lnTo>
                  <a:lnTo>
                    <a:pt x="0" y="34"/>
                  </a:lnTo>
                  <a:lnTo>
                    <a:pt x="6" y="0"/>
                  </a:lnTo>
                  <a:close/>
                </a:path>
              </a:pathLst>
            </a:custGeom>
            <a:solidFill>
              <a:srgbClr val="010101"/>
            </a:solidFill>
            <a:ln w="0">
              <a:solidFill>
                <a:srgbClr val="010101"/>
              </a:solidFill>
              <a:prstDash val="solid"/>
              <a:round/>
              <a:headEnd/>
              <a:tailEnd/>
            </a:ln>
          </p:spPr>
          <p:txBody>
            <a:bodyPr/>
            <a:lstStyle/>
            <a:p>
              <a:endParaRPr lang="ru-RU"/>
            </a:p>
          </p:txBody>
        </p:sp>
        <p:sp>
          <p:nvSpPr>
            <p:cNvPr id="147" name="Freeform 143"/>
            <p:cNvSpPr>
              <a:spLocks/>
            </p:cNvSpPr>
            <p:nvPr/>
          </p:nvSpPr>
          <p:spPr bwMode="auto">
            <a:xfrm>
              <a:off x="1788" y="2771"/>
              <a:ext cx="62" cy="449"/>
            </a:xfrm>
            <a:custGeom>
              <a:avLst/>
              <a:gdLst>
                <a:gd name="T0" fmla="*/ 55 w 62"/>
                <a:gd name="T1" fmla="*/ 449 h 449"/>
                <a:gd name="T2" fmla="*/ 0 w 62"/>
                <a:gd name="T3" fmla="*/ 1 h 449"/>
                <a:gd name="T4" fmla="*/ 8 w 62"/>
                <a:gd name="T5" fmla="*/ 0 h 449"/>
                <a:gd name="T6" fmla="*/ 62 w 62"/>
                <a:gd name="T7" fmla="*/ 449 h 449"/>
                <a:gd name="T8" fmla="*/ 55 w 62"/>
                <a:gd name="T9" fmla="*/ 449 h 4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449">
                  <a:moveTo>
                    <a:pt x="55" y="449"/>
                  </a:moveTo>
                  <a:lnTo>
                    <a:pt x="0" y="1"/>
                  </a:lnTo>
                  <a:lnTo>
                    <a:pt x="8" y="0"/>
                  </a:lnTo>
                  <a:lnTo>
                    <a:pt x="62" y="449"/>
                  </a:lnTo>
                  <a:lnTo>
                    <a:pt x="55" y="449"/>
                  </a:lnTo>
                  <a:close/>
                </a:path>
              </a:pathLst>
            </a:custGeom>
            <a:solidFill>
              <a:srgbClr val="010101"/>
            </a:solidFill>
            <a:ln w="0">
              <a:solidFill>
                <a:srgbClr val="010101"/>
              </a:solidFill>
              <a:prstDash val="solid"/>
              <a:round/>
              <a:headEnd/>
              <a:tailEnd/>
            </a:ln>
          </p:spPr>
          <p:txBody>
            <a:bodyPr/>
            <a:lstStyle/>
            <a:p>
              <a:endParaRPr lang="ru-RU"/>
            </a:p>
          </p:txBody>
        </p:sp>
        <p:sp>
          <p:nvSpPr>
            <p:cNvPr id="148" name="Freeform 144"/>
            <p:cNvSpPr>
              <a:spLocks/>
            </p:cNvSpPr>
            <p:nvPr/>
          </p:nvSpPr>
          <p:spPr bwMode="auto">
            <a:xfrm>
              <a:off x="1965" y="3130"/>
              <a:ext cx="46" cy="69"/>
            </a:xfrm>
            <a:custGeom>
              <a:avLst/>
              <a:gdLst>
                <a:gd name="T0" fmla="*/ 42 w 46"/>
                <a:gd name="T1" fmla="*/ 12 h 69"/>
                <a:gd name="T2" fmla="*/ 34 w 46"/>
                <a:gd name="T3" fmla="*/ 9 h 69"/>
                <a:gd name="T4" fmla="*/ 25 w 46"/>
                <a:gd name="T5" fmla="*/ 7 h 69"/>
                <a:gd name="T6" fmla="*/ 16 w 46"/>
                <a:gd name="T7" fmla="*/ 9 h 69"/>
                <a:gd name="T8" fmla="*/ 11 w 46"/>
                <a:gd name="T9" fmla="*/ 12 h 69"/>
                <a:gd name="T10" fmla="*/ 10 w 46"/>
                <a:gd name="T11" fmla="*/ 17 h 69"/>
                <a:gd name="T12" fmla="*/ 11 w 46"/>
                <a:gd name="T13" fmla="*/ 22 h 69"/>
                <a:gd name="T14" fmla="*/ 15 w 46"/>
                <a:gd name="T15" fmla="*/ 26 h 69"/>
                <a:gd name="T16" fmla="*/ 23 w 46"/>
                <a:gd name="T17" fmla="*/ 29 h 69"/>
                <a:gd name="T18" fmla="*/ 34 w 46"/>
                <a:gd name="T19" fmla="*/ 31 h 69"/>
                <a:gd name="T20" fmla="*/ 42 w 46"/>
                <a:gd name="T21" fmla="*/ 36 h 69"/>
                <a:gd name="T22" fmla="*/ 46 w 46"/>
                <a:gd name="T23" fmla="*/ 44 h 69"/>
                <a:gd name="T24" fmla="*/ 46 w 46"/>
                <a:gd name="T25" fmla="*/ 55 h 69"/>
                <a:gd name="T26" fmla="*/ 40 w 46"/>
                <a:gd name="T27" fmla="*/ 64 h 69"/>
                <a:gd name="T28" fmla="*/ 29 w 46"/>
                <a:gd name="T29" fmla="*/ 67 h 69"/>
                <a:gd name="T30" fmla="*/ 16 w 46"/>
                <a:gd name="T31" fmla="*/ 67 h 69"/>
                <a:gd name="T32" fmla="*/ 6 w 46"/>
                <a:gd name="T33" fmla="*/ 66 h 69"/>
                <a:gd name="T34" fmla="*/ 1 w 46"/>
                <a:gd name="T35" fmla="*/ 55 h 69"/>
                <a:gd name="T36" fmla="*/ 11 w 46"/>
                <a:gd name="T37" fmla="*/ 60 h 69"/>
                <a:gd name="T38" fmla="*/ 21 w 46"/>
                <a:gd name="T39" fmla="*/ 61 h 69"/>
                <a:gd name="T40" fmla="*/ 30 w 46"/>
                <a:gd name="T41" fmla="*/ 60 h 69"/>
                <a:gd name="T42" fmla="*/ 36 w 46"/>
                <a:gd name="T43" fmla="*/ 56 h 69"/>
                <a:gd name="T44" fmla="*/ 37 w 46"/>
                <a:gd name="T45" fmla="*/ 50 h 69"/>
                <a:gd name="T46" fmla="*/ 36 w 46"/>
                <a:gd name="T47" fmla="*/ 44 h 69"/>
                <a:gd name="T48" fmla="*/ 32 w 46"/>
                <a:gd name="T49" fmla="*/ 40 h 69"/>
                <a:gd name="T50" fmla="*/ 25 w 46"/>
                <a:gd name="T51" fmla="*/ 37 h 69"/>
                <a:gd name="T52" fmla="*/ 14 w 46"/>
                <a:gd name="T53" fmla="*/ 35 h 69"/>
                <a:gd name="T54" fmla="*/ 5 w 46"/>
                <a:gd name="T55" fmla="*/ 30 h 69"/>
                <a:gd name="T56" fmla="*/ 1 w 46"/>
                <a:gd name="T57" fmla="*/ 24 h 69"/>
                <a:gd name="T58" fmla="*/ 1 w 46"/>
                <a:gd name="T59" fmla="*/ 14 h 69"/>
                <a:gd name="T60" fmla="*/ 6 w 46"/>
                <a:gd name="T61" fmla="*/ 5 h 69"/>
                <a:gd name="T62" fmla="*/ 18 w 46"/>
                <a:gd name="T63" fmla="*/ 0 h 69"/>
                <a:gd name="T64" fmla="*/ 29 w 46"/>
                <a:gd name="T65" fmla="*/ 0 h 69"/>
                <a:gd name="T66" fmla="*/ 37 w 46"/>
                <a:gd name="T67" fmla="*/ 2 h 6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6" h="69">
                  <a:moveTo>
                    <a:pt x="42" y="4"/>
                  </a:moveTo>
                  <a:lnTo>
                    <a:pt x="42" y="12"/>
                  </a:lnTo>
                  <a:lnTo>
                    <a:pt x="37" y="10"/>
                  </a:lnTo>
                  <a:lnTo>
                    <a:pt x="34" y="9"/>
                  </a:lnTo>
                  <a:lnTo>
                    <a:pt x="29" y="7"/>
                  </a:lnTo>
                  <a:lnTo>
                    <a:pt x="25" y="7"/>
                  </a:lnTo>
                  <a:lnTo>
                    <a:pt x="20" y="7"/>
                  </a:lnTo>
                  <a:lnTo>
                    <a:pt x="16" y="9"/>
                  </a:lnTo>
                  <a:lnTo>
                    <a:pt x="14" y="10"/>
                  </a:lnTo>
                  <a:lnTo>
                    <a:pt x="11" y="12"/>
                  </a:lnTo>
                  <a:lnTo>
                    <a:pt x="10" y="15"/>
                  </a:lnTo>
                  <a:lnTo>
                    <a:pt x="10" y="17"/>
                  </a:lnTo>
                  <a:lnTo>
                    <a:pt x="10" y="21"/>
                  </a:lnTo>
                  <a:lnTo>
                    <a:pt x="11" y="22"/>
                  </a:lnTo>
                  <a:lnTo>
                    <a:pt x="13" y="25"/>
                  </a:lnTo>
                  <a:lnTo>
                    <a:pt x="15" y="26"/>
                  </a:lnTo>
                  <a:lnTo>
                    <a:pt x="18" y="27"/>
                  </a:lnTo>
                  <a:lnTo>
                    <a:pt x="23" y="29"/>
                  </a:lnTo>
                  <a:lnTo>
                    <a:pt x="28" y="29"/>
                  </a:lnTo>
                  <a:lnTo>
                    <a:pt x="34" y="31"/>
                  </a:lnTo>
                  <a:lnTo>
                    <a:pt x="39" y="32"/>
                  </a:lnTo>
                  <a:lnTo>
                    <a:pt x="42" y="36"/>
                  </a:lnTo>
                  <a:lnTo>
                    <a:pt x="45" y="40"/>
                  </a:lnTo>
                  <a:lnTo>
                    <a:pt x="46" y="44"/>
                  </a:lnTo>
                  <a:lnTo>
                    <a:pt x="46" y="49"/>
                  </a:lnTo>
                  <a:lnTo>
                    <a:pt x="46" y="55"/>
                  </a:lnTo>
                  <a:lnTo>
                    <a:pt x="44" y="60"/>
                  </a:lnTo>
                  <a:lnTo>
                    <a:pt x="40" y="64"/>
                  </a:lnTo>
                  <a:lnTo>
                    <a:pt x="35" y="66"/>
                  </a:lnTo>
                  <a:lnTo>
                    <a:pt x="29" y="67"/>
                  </a:lnTo>
                  <a:lnTo>
                    <a:pt x="21" y="69"/>
                  </a:lnTo>
                  <a:lnTo>
                    <a:pt x="16" y="67"/>
                  </a:lnTo>
                  <a:lnTo>
                    <a:pt x="11" y="67"/>
                  </a:lnTo>
                  <a:lnTo>
                    <a:pt x="6" y="66"/>
                  </a:lnTo>
                  <a:lnTo>
                    <a:pt x="1" y="64"/>
                  </a:lnTo>
                  <a:lnTo>
                    <a:pt x="1" y="55"/>
                  </a:lnTo>
                  <a:lnTo>
                    <a:pt x="6" y="57"/>
                  </a:lnTo>
                  <a:lnTo>
                    <a:pt x="11" y="60"/>
                  </a:lnTo>
                  <a:lnTo>
                    <a:pt x="16" y="60"/>
                  </a:lnTo>
                  <a:lnTo>
                    <a:pt x="21" y="61"/>
                  </a:lnTo>
                  <a:lnTo>
                    <a:pt x="26" y="61"/>
                  </a:lnTo>
                  <a:lnTo>
                    <a:pt x="30" y="60"/>
                  </a:lnTo>
                  <a:lnTo>
                    <a:pt x="34" y="57"/>
                  </a:lnTo>
                  <a:lnTo>
                    <a:pt x="36" y="56"/>
                  </a:lnTo>
                  <a:lnTo>
                    <a:pt x="37" y="52"/>
                  </a:lnTo>
                  <a:lnTo>
                    <a:pt x="37" y="50"/>
                  </a:lnTo>
                  <a:lnTo>
                    <a:pt x="37" y="46"/>
                  </a:lnTo>
                  <a:lnTo>
                    <a:pt x="36" y="44"/>
                  </a:lnTo>
                  <a:lnTo>
                    <a:pt x="35" y="41"/>
                  </a:lnTo>
                  <a:lnTo>
                    <a:pt x="32" y="40"/>
                  </a:lnTo>
                  <a:lnTo>
                    <a:pt x="29" y="39"/>
                  </a:lnTo>
                  <a:lnTo>
                    <a:pt x="25" y="37"/>
                  </a:lnTo>
                  <a:lnTo>
                    <a:pt x="20" y="36"/>
                  </a:lnTo>
                  <a:lnTo>
                    <a:pt x="14" y="35"/>
                  </a:lnTo>
                  <a:lnTo>
                    <a:pt x="9" y="32"/>
                  </a:lnTo>
                  <a:lnTo>
                    <a:pt x="5" y="30"/>
                  </a:lnTo>
                  <a:lnTo>
                    <a:pt x="3" y="27"/>
                  </a:lnTo>
                  <a:lnTo>
                    <a:pt x="1" y="24"/>
                  </a:lnTo>
                  <a:lnTo>
                    <a:pt x="0" y="19"/>
                  </a:lnTo>
                  <a:lnTo>
                    <a:pt x="1" y="14"/>
                  </a:lnTo>
                  <a:lnTo>
                    <a:pt x="4" y="9"/>
                  </a:lnTo>
                  <a:lnTo>
                    <a:pt x="6" y="5"/>
                  </a:lnTo>
                  <a:lnTo>
                    <a:pt x="11" y="2"/>
                  </a:lnTo>
                  <a:lnTo>
                    <a:pt x="18" y="0"/>
                  </a:lnTo>
                  <a:lnTo>
                    <a:pt x="24" y="0"/>
                  </a:lnTo>
                  <a:lnTo>
                    <a:pt x="29" y="0"/>
                  </a:lnTo>
                  <a:lnTo>
                    <a:pt x="32" y="1"/>
                  </a:lnTo>
                  <a:lnTo>
                    <a:pt x="37" y="2"/>
                  </a:lnTo>
                  <a:lnTo>
                    <a:pt x="42" y="4"/>
                  </a:lnTo>
                  <a:close/>
                </a:path>
              </a:pathLst>
            </a:custGeom>
            <a:solidFill>
              <a:srgbClr val="010101"/>
            </a:solidFill>
            <a:ln w="0">
              <a:solidFill>
                <a:srgbClr val="010101"/>
              </a:solidFill>
              <a:prstDash val="solid"/>
              <a:round/>
              <a:headEnd/>
              <a:tailEnd/>
            </a:ln>
          </p:spPr>
          <p:txBody>
            <a:bodyPr/>
            <a:lstStyle/>
            <a:p>
              <a:endParaRPr lang="ru-RU"/>
            </a:p>
          </p:txBody>
        </p:sp>
        <p:sp>
          <p:nvSpPr>
            <p:cNvPr id="149" name="Freeform 145"/>
            <p:cNvSpPr>
              <a:spLocks noEditPoints="1"/>
            </p:cNvSpPr>
            <p:nvPr/>
          </p:nvSpPr>
          <p:spPr bwMode="auto">
            <a:xfrm>
              <a:off x="2025" y="3129"/>
              <a:ext cx="9" cy="68"/>
            </a:xfrm>
            <a:custGeom>
              <a:avLst/>
              <a:gdLst>
                <a:gd name="T0" fmla="*/ 0 w 9"/>
                <a:gd name="T1" fmla="*/ 18 h 68"/>
                <a:gd name="T2" fmla="*/ 9 w 9"/>
                <a:gd name="T3" fmla="*/ 18 h 68"/>
                <a:gd name="T4" fmla="*/ 9 w 9"/>
                <a:gd name="T5" fmla="*/ 68 h 68"/>
                <a:gd name="T6" fmla="*/ 0 w 9"/>
                <a:gd name="T7" fmla="*/ 68 h 68"/>
                <a:gd name="T8" fmla="*/ 0 w 9"/>
                <a:gd name="T9" fmla="*/ 18 h 68"/>
                <a:gd name="T10" fmla="*/ 0 w 9"/>
                <a:gd name="T11" fmla="*/ 0 h 68"/>
                <a:gd name="T12" fmla="*/ 9 w 9"/>
                <a:gd name="T13" fmla="*/ 0 h 68"/>
                <a:gd name="T14" fmla="*/ 9 w 9"/>
                <a:gd name="T15" fmla="*/ 10 h 68"/>
                <a:gd name="T16" fmla="*/ 0 w 9"/>
                <a:gd name="T17" fmla="*/ 10 h 68"/>
                <a:gd name="T18" fmla="*/ 0 w 9"/>
                <a:gd name="T19" fmla="*/ 0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68">
                  <a:moveTo>
                    <a:pt x="0" y="18"/>
                  </a:moveTo>
                  <a:lnTo>
                    <a:pt x="9" y="18"/>
                  </a:lnTo>
                  <a:lnTo>
                    <a:pt x="9" y="68"/>
                  </a:lnTo>
                  <a:lnTo>
                    <a:pt x="0" y="68"/>
                  </a:lnTo>
                  <a:lnTo>
                    <a:pt x="0" y="18"/>
                  </a:lnTo>
                  <a:close/>
                  <a:moveTo>
                    <a:pt x="0" y="0"/>
                  </a:moveTo>
                  <a:lnTo>
                    <a:pt x="9" y="0"/>
                  </a:lnTo>
                  <a:lnTo>
                    <a:pt x="9" y="10"/>
                  </a:lnTo>
                  <a:lnTo>
                    <a:pt x="0" y="10"/>
                  </a:lnTo>
                  <a:lnTo>
                    <a:pt x="0" y="0"/>
                  </a:lnTo>
                  <a:close/>
                </a:path>
              </a:pathLst>
            </a:custGeom>
            <a:solidFill>
              <a:srgbClr val="010101"/>
            </a:solidFill>
            <a:ln w="0">
              <a:solidFill>
                <a:srgbClr val="010101"/>
              </a:solidFill>
              <a:prstDash val="solid"/>
              <a:round/>
              <a:headEnd/>
              <a:tailEnd/>
            </a:ln>
          </p:spPr>
          <p:txBody>
            <a:bodyPr/>
            <a:lstStyle/>
            <a:p>
              <a:endParaRPr lang="ru-RU"/>
            </a:p>
          </p:txBody>
        </p:sp>
        <p:sp>
          <p:nvSpPr>
            <p:cNvPr id="150" name="Freeform 146"/>
            <p:cNvSpPr>
              <a:spLocks noEditPoints="1"/>
            </p:cNvSpPr>
            <p:nvPr/>
          </p:nvSpPr>
          <p:spPr bwMode="auto">
            <a:xfrm>
              <a:off x="2050" y="3129"/>
              <a:ext cx="44" cy="70"/>
            </a:xfrm>
            <a:custGeom>
              <a:avLst/>
              <a:gdLst>
                <a:gd name="T0" fmla="*/ 35 w 44"/>
                <a:gd name="T1" fmla="*/ 43 h 70"/>
                <a:gd name="T2" fmla="*/ 35 w 44"/>
                <a:gd name="T3" fmla="*/ 37 h 70"/>
                <a:gd name="T4" fmla="*/ 34 w 44"/>
                <a:gd name="T5" fmla="*/ 33 h 70"/>
                <a:gd name="T6" fmla="*/ 32 w 44"/>
                <a:gd name="T7" fmla="*/ 30 h 70"/>
                <a:gd name="T8" fmla="*/ 29 w 44"/>
                <a:gd name="T9" fmla="*/ 26 h 70"/>
                <a:gd name="T10" fmla="*/ 26 w 44"/>
                <a:gd name="T11" fmla="*/ 25 h 70"/>
                <a:gd name="T12" fmla="*/ 21 w 44"/>
                <a:gd name="T13" fmla="*/ 25 h 70"/>
                <a:gd name="T14" fmla="*/ 17 w 44"/>
                <a:gd name="T15" fmla="*/ 25 h 70"/>
                <a:gd name="T16" fmla="*/ 15 w 44"/>
                <a:gd name="T17" fmla="*/ 26 h 70"/>
                <a:gd name="T18" fmla="*/ 11 w 44"/>
                <a:gd name="T19" fmla="*/ 30 h 70"/>
                <a:gd name="T20" fmla="*/ 10 w 44"/>
                <a:gd name="T21" fmla="*/ 33 h 70"/>
                <a:gd name="T22" fmla="*/ 9 w 44"/>
                <a:gd name="T23" fmla="*/ 37 h 70"/>
                <a:gd name="T24" fmla="*/ 7 w 44"/>
                <a:gd name="T25" fmla="*/ 43 h 70"/>
                <a:gd name="T26" fmla="*/ 9 w 44"/>
                <a:gd name="T27" fmla="*/ 48 h 70"/>
                <a:gd name="T28" fmla="*/ 10 w 44"/>
                <a:gd name="T29" fmla="*/ 53 h 70"/>
                <a:gd name="T30" fmla="*/ 11 w 44"/>
                <a:gd name="T31" fmla="*/ 57 h 70"/>
                <a:gd name="T32" fmla="*/ 15 w 44"/>
                <a:gd name="T33" fmla="*/ 60 h 70"/>
                <a:gd name="T34" fmla="*/ 17 w 44"/>
                <a:gd name="T35" fmla="*/ 62 h 70"/>
                <a:gd name="T36" fmla="*/ 21 w 44"/>
                <a:gd name="T37" fmla="*/ 62 h 70"/>
                <a:gd name="T38" fmla="*/ 26 w 44"/>
                <a:gd name="T39" fmla="*/ 62 h 70"/>
                <a:gd name="T40" fmla="*/ 29 w 44"/>
                <a:gd name="T41" fmla="*/ 60 h 70"/>
                <a:gd name="T42" fmla="*/ 32 w 44"/>
                <a:gd name="T43" fmla="*/ 57 h 70"/>
                <a:gd name="T44" fmla="*/ 34 w 44"/>
                <a:gd name="T45" fmla="*/ 53 h 70"/>
                <a:gd name="T46" fmla="*/ 35 w 44"/>
                <a:gd name="T47" fmla="*/ 48 h 70"/>
                <a:gd name="T48" fmla="*/ 35 w 44"/>
                <a:gd name="T49" fmla="*/ 43 h 70"/>
                <a:gd name="T50" fmla="*/ 7 w 44"/>
                <a:gd name="T51" fmla="*/ 26 h 70"/>
                <a:gd name="T52" fmla="*/ 11 w 44"/>
                <a:gd name="T53" fmla="*/ 22 h 70"/>
                <a:gd name="T54" fmla="*/ 15 w 44"/>
                <a:gd name="T55" fmla="*/ 20 h 70"/>
                <a:gd name="T56" fmla="*/ 19 w 44"/>
                <a:gd name="T57" fmla="*/ 18 h 70"/>
                <a:gd name="T58" fmla="*/ 24 w 44"/>
                <a:gd name="T59" fmla="*/ 17 h 70"/>
                <a:gd name="T60" fmla="*/ 30 w 44"/>
                <a:gd name="T61" fmla="*/ 18 h 70"/>
                <a:gd name="T62" fmla="*/ 34 w 44"/>
                <a:gd name="T63" fmla="*/ 21 h 70"/>
                <a:gd name="T64" fmla="*/ 39 w 44"/>
                <a:gd name="T65" fmla="*/ 25 h 70"/>
                <a:gd name="T66" fmla="*/ 41 w 44"/>
                <a:gd name="T67" fmla="*/ 30 h 70"/>
                <a:gd name="T68" fmla="*/ 44 w 44"/>
                <a:gd name="T69" fmla="*/ 36 h 70"/>
                <a:gd name="T70" fmla="*/ 44 w 44"/>
                <a:gd name="T71" fmla="*/ 43 h 70"/>
                <a:gd name="T72" fmla="*/ 44 w 44"/>
                <a:gd name="T73" fmla="*/ 51 h 70"/>
                <a:gd name="T74" fmla="*/ 41 w 44"/>
                <a:gd name="T75" fmla="*/ 57 h 70"/>
                <a:gd name="T76" fmla="*/ 39 w 44"/>
                <a:gd name="T77" fmla="*/ 62 h 70"/>
                <a:gd name="T78" fmla="*/ 34 w 44"/>
                <a:gd name="T79" fmla="*/ 66 h 70"/>
                <a:gd name="T80" fmla="*/ 30 w 44"/>
                <a:gd name="T81" fmla="*/ 68 h 70"/>
                <a:gd name="T82" fmla="*/ 24 w 44"/>
                <a:gd name="T83" fmla="*/ 70 h 70"/>
                <a:gd name="T84" fmla="*/ 19 w 44"/>
                <a:gd name="T85" fmla="*/ 68 h 70"/>
                <a:gd name="T86" fmla="*/ 15 w 44"/>
                <a:gd name="T87" fmla="*/ 67 h 70"/>
                <a:gd name="T88" fmla="*/ 11 w 44"/>
                <a:gd name="T89" fmla="*/ 65 h 70"/>
                <a:gd name="T90" fmla="*/ 7 w 44"/>
                <a:gd name="T91" fmla="*/ 61 h 70"/>
                <a:gd name="T92" fmla="*/ 7 w 44"/>
                <a:gd name="T93" fmla="*/ 68 h 70"/>
                <a:gd name="T94" fmla="*/ 0 w 44"/>
                <a:gd name="T95" fmla="*/ 68 h 70"/>
                <a:gd name="T96" fmla="*/ 0 w 44"/>
                <a:gd name="T97" fmla="*/ 0 h 70"/>
                <a:gd name="T98" fmla="*/ 7 w 44"/>
                <a:gd name="T99" fmla="*/ 0 h 70"/>
                <a:gd name="T100" fmla="*/ 7 w 44"/>
                <a:gd name="T101" fmla="*/ 26 h 7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4" h="70">
                  <a:moveTo>
                    <a:pt x="35" y="43"/>
                  </a:moveTo>
                  <a:lnTo>
                    <a:pt x="35" y="37"/>
                  </a:lnTo>
                  <a:lnTo>
                    <a:pt x="34" y="33"/>
                  </a:lnTo>
                  <a:lnTo>
                    <a:pt x="32" y="30"/>
                  </a:lnTo>
                  <a:lnTo>
                    <a:pt x="29" y="26"/>
                  </a:lnTo>
                  <a:lnTo>
                    <a:pt x="26" y="25"/>
                  </a:lnTo>
                  <a:lnTo>
                    <a:pt x="21" y="25"/>
                  </a:lnTo>
                  <a:lnTo>
                    <a:pt x="17" y="25"/>
                  </a:lnTo>
                  <a:lnTo>
                    <a:pt x="15" y="26"/>
                  </a:lnTo>
                  <a:lnTo>
                    <a:pt x="11" y="30"/>
                  </a:lnTo>
                  <a:lnTo>
                    <a:pt x="10" y="33"/>
                  </a:lnTo>
                  <a:lnTo>
                    <a:pt x="9" y="37"/>
                  </a:lnTo>
                  <a:lnTo>
                    <a:pt x="7" y="43"/>
                  </a:lnTo>
                  <a:lnTo>
                    <a:pt x="9" y="48"/>
                  </a:lnTo>
                  <a:lnTo>
                    <a:pt x="10" y="53"/>
                  </a:lnTo>
                  <a:lnTo>
                    <a:pt x="11" y="57"/>
                  </a:lnTo>
                  <a:lnTo>
                    <a:pt x="15" y="60"/>
                  </a:lnTo>
                  <a:lnTo>
                    <a:pt x="17" y="62"/>
                  </a:lnTo>
                  <a:lnTo>
                    <a:pt x="21" y="62"/>
                  </a:lnTo>
                  <a:lnTo>
                    <a:pt x="26" y="62"/>
                  </a:lnTo>
                  <a:lnTo>
                    <a:pt x="29" y="60"/>
                  </a:lnTo>
                  <a:lnTo>
                    <a:pt x="32" y="57"/>
                  </a:lnTo>
                  <a:lnTo>
                    <a:pt x="34" y="53"/>
                  </a:lnTo>
                  <a:lnTo>
                    <a:pt x="35" y="48"/>
                  </a:lnTo>
                  <a:lnTo>
                    <a:pt x="35" y="43"/>
                  </a:lnTo>
                  <a:close/>
                  <a:moveTo>
                    <a:pt x="7" y="26"/>
                  </a:moveTo>
                  <a:lnTo>
                    <a:pt x="11" y="22"/>
                  </a:lnTo>
                  <a:lnTo>
                    <a:pt x="15" y="20"/>
                  </a:lnTo>
                  <a:lnTo>
                    <a:pt x="19" y="18"/>
                  </a:lnTo>
                  <a:lnTo>
                    <a:pt x="24" y="17"/>
                  </a:lnTo>
                  <a:lnTo>
                    <a:pt x="30" y="18"/>
                  </a:lnTo>
                  <a:lnTo>
                    <a:pt x="34" y="21"/>
                  </a:lnTo>
                  <a:lnTo>
                    <a:pt x="39" y="25"/>
                  </a:lnTo>
                  <a:lnTo>
                    <a:pt x="41" y="30"/>
                  </a:lnTo>
                  <a:lnTo>
                    <a:pt x="44" y="36"/>
                  </a:lnTo>
                  <a:lnTo>
                    <a:pt x="44" y="43"/>
                  </a:lnTo>
                  <a:lnTo>
                    <a:pt x="44" y="51"/>
                  </a:lnTo>
                  <a:lnTo>
                    <a:pt x="41" y="57"/>
                  </a:lnTo>
                  <a:lnTo>
                    <a:pt x="39" y="62"/>
                  </a:lnTo>
                  <a:lnTo>
                    <a:pt x="34" y="66"/>
                  </a:lnTo>
                  <a:lnTo>
                    <a:pt x="30" y="68"/>
                  </a:lnTo>
                  <a:lnTo>
                    <a:pt x="24" y="70"/>
                  </a:lnTo>
                  <a:lnTo>
                    <a:pt x="19" y="68"/>
                  </a:lnTo>
                  <a:lnTo>
                    <a:pt x="15" y="67"/>
                  </a:lnTo>
                  <a:lnTo>
                    <a:pt x="11" y="65"/>
                  </a:lnTo>
                  <a:lnTo>
                    <a:pt x="7" y="61"/>
                  </a:lnTo>
                  <a:lnTo>
                    <a:pt x="7" y="68"/>
                  </a:lnTo>
                  <a:lnTo>
                    <a:pt x="0" y="68"/>
                  </a:lnTo>
                  <a:lnTo>
                    <a:pt x="0" y="0"/>
                  </a:lnTo>
                  <a:lnTo>
                    <a:pt x="7" y="0"/>
                  </a:lnTo>
                  <a:lnTo>
                    <a:pt x="7" y="26"/>
                  </a:lnTo>
                  <a:close/>
                </a:path>
              </a:pathLst>
            </a:custGeom>
            <a:solidFill>
              <a:srgbClr val="010101"/>
            </a:solidFill>
            <a:ln w="0">
              <a:solidFill>
                <a:srgbClr val="010101"/>
              </a:solidFill>
              <a:prstDash val="solid"/>
              <a:round/>
              <a:headEnd/>
              <a:tailEnd/>
            </a:ln>
          </p:spPr>
          <p:txBody>
            <a:bodyPr/>
            <a:lstStyle/>
            <a:p>
              <a:endParaRPr lang="ru-RU"/>
            </a:p>
          </p:txBody>
        </p:sp>
        <p:sp>
          <p:nvSpPr>
            <p:cNvPr id="151" name="Freeform 147"/>
            <p:cNvSpPr>
              <a:spLocks noEditPoints="1"/>
            </p:cNvSpPr>
            <p:nvPr/>
          </p:nvSpPr>
          <p:spPr bwMode="auto">
            <a:xfrm>
              <a:off x="2103" y="3146"/>
              <a:ext cx="45" cy="53"/>
            </a:xfrm>
            <a:custGeom>
              <a:avLst/>
              <a:gdLst>
                <a:gd name="T0" fmla="*/ 45 w 45"/>
                <a:gd name="T1" fmla="*/ 24 h 53"/>
                <a:gd name="T2" fmla="*/ 45 w 45"/>
                <a:gd name="T3" fmla="*/ 28 h 53"/>
                <a:gd name="T4" fmla="*/ 9 w 45"/>
                <a:gd name="T5" fmla="*/ 28 h 53"/>
                <a:gd name="T6" fmla="*/ 9 w 45"/>
                <a:gd name="T7" fmla="*/ 33 h 53"/>
                <a:gd name="T8" fmla="*/ 12 w 45"/>
                <a:gd name="T9" fmla="*/ 38 h 53"/>
                <a:gd name="T10" fmla="*/ 14 w 45"/>
                <a:gd name="T11" fmla="*/ 41 h 53"/>
                <a:gd name="T12" fmla="*/ 17 w 45"/>
                <a:gd name="T13" fmla="*/ 44 h 53"/>
                <a:gd name="T14" fmla="*/ 22 w 45"/>
                <a:gd name="T15" fmla="*/ 45 h 53"/>
                <a:gd name="T16" fmla="*/ 27 w 45"/>
                <a:gd name="T17" fmla="*/ 45 h 53"/>
                <a:gd name="T18" fmla="*/ 30 w 45"/>
                <a:gd name="T19" fmla="*/ 45 h 53"/>
                <a:gd name="T20" fmla="*/ 35 w 45"/>
                <a:gd name="T21" fmla="*/ 44 h 53"/>
                <a:gd name="T22" fmla="*/ 39 w 45"/>
                <a:gd name="T23" fmla="*/ 43 h 53"/>
                <a:gd name="T24" fmla="*/ 44 w 45"/>
                <a:gd name="T25" fmla="*/ 40 h 53"/>
                <a:gd name="T26" fmla="*/ 44 w 45"/>
                <a:gd name="T27" fmla="*/ 48 h 53"/>
                <a:gd name="T28" fmla="*/ 39 w 45"/>
                <a:gd name="T29" fmla="*/ 50 h 53"/>
                <a:gd name="T30" fmla="*/ 35 w 45"/>
                <a:gd name="T31" fmla="*/ 51 h 53"/>
                <a:gd name="T32" fmla="*/ 30 w 45"/>
                <a:gd name="T33" fmla="*/ 51 h 53"/>
                <a:gd name="T34" fmla="*/ 25 w 45"/>
                <a:gd name="T35" fmla="*/ 53 h 53"/>
                <a:gd name="T36" fmla="*/ 20 w 45"/>
                <a:gd name="T37" fmla="*/ 51 h 53"/>
                <a:gd name="T38" fmla="*/ 15 w 45"/>
                <a:gd name="T39" fmla="*/ 50 h 53"/>
                <a:gd name="T40" fmla="*/ 10 w 45"/>
                <a:gd name="T41" fmla="*/ 48 h 53"/>
                <a:gd name="T42" fmla="*/ 8 w 45"/>
                <a:gd name="T43" fmla="*/ 45 h 53"/>
                <a:gd name="T44" fmla="*/ 4 w 45"/>
                <a:gd name="T45" fmla="*/ 41 h 53"/>
                <a:gd name="T46" fmla="*/ 2 w 45"/>
                <a:gd name="T47" fmla="*/ 38 h 53"/>
                <a:gd name="T48" fmla="*/ 0 w 45"/>
                <a:gd name="T49" fmla="*/ 33 h 53"/>
                <a:gd name="T50" fmla="*/ 0 w 45"/>
                <a:gd name="T51" fmla="*/ 26 h 53"/>
                <a:gd name="T52" fmla="*/ 0 w 45"/>
                <a:gd name="T53" fmla="*/ 21 h 53"/>
                <a:gd name="T54" fmla="*/ 2 w 45"/>
                <a:gd name="T55" fmla="*/ 16 h 53"/>
                <a:gd name="T56" fmla="*/ 4 w 45"/>
                <a:gd name="T57" fmla="*/ 11 h 53"/>
                <a:gd name="T58" fmla="*/ 7 w 45"/>
                <a:gd name="T59" fmla="*/ 8 h 53"/>
                <a:gd name="T60" fmla="*/ 10 w 45"/>
                <a:gd name="T61" fmla="*/ 4 h 53"/>
                <a:gd name="T62" fmla="*/ 14 w 45"/>
                <a:gd name="T63" fmla="*/ 3 h 53"/>
                <a:gd name="T64" fmla="*/ 19 w 45"/>
                <a:gd name="T65" fmla="*/ 1 h 53"/>
                <a:gd name="T66" fmla="*/ 24 w 45"/>
                <a:gd name="T67" fmla="*/ 0 h 53"/>
                <a:gd name="T68" fmla="*/ 30 w 45"/>
                <a:gd name="T69" fmla="*/ 1 h 53"/>
                <a:gd name="T70" fmla="*/ 35 w 45"/>
                <a:gd name="T71" fmla="*/ 3 h 53"/>
                <a:gd name="T72" fmla="*/ 40 w 45"/>
                <a:gd name="T73" fmla="*/ 6 h 53"/>
                <a:gd name="T74" fmla="*/ 43 w 45"/>
                <a:gd name="T75" fmla="*/ 11 h 53"/>
                <a:gd name="T76" fmla="*/ 45 w 45"/>
                <a:gd name="T77" fmla="*/ 18 h 53"/>
                <a:gd name="T78" fmla="*/ 45 w 45"/>
                <a:gd name="T79" fmla="*/ 24 h 53"/>
                <a:gd name="T80" fmla="*/ 38 w 45"/>
                <a:gd name="T81" fmla="*/ 21 h 53"/>
                <a:gd name="T82" fmla="*/ 38 w 45"/>
                <a:gd name="T83" fmla="*/ 18 h 53"/>
                <a:gd name="T84" fmla="*/ 37 w 45"/>
                <a:gd name="T85" fmla="*/ 14 h 53"/>
                <a:gd name="T86" fmla="*/ 34 w 45"/>
                <a:gd name="T87" fmla="*/ 11 h 53"/>
                <a:gd name="T88" fmla="*/ 32 w 45"/>
                <a:gd name="T89" fmla="*/ 9 h 53"/>
                <a:gd name="T90" fmla="*/ 28 w 45"/>
                <a:gd name="T91" fmla="*/ 8 h 53"/>
                <a:gd name="T92" fmla="*/ 24 w 45"/>
                <a:gd name="T93" fmla="*/ 8 h 53"/>
                <a:gd name="T94" fmla="*/ 20 w 45"/>
                <a:gd name="T95" fmla="*/ 8 h 53"/>
                <a:gd name="T96" fmla="*/ 17 w 45"/>
                <a:gd name="T97" fmla="*/ 9 h 53"/>
                <a:gd name="T98" fmla="*/ 14 w 45"/>
                <a:gd name="T99" fmla="*/ 11 h 53"/>
                <a:gd name="T100" fmla="*/ 12 w 45"/>
                <a:gd name="T101" fmla="*/ 14 h 53"/>
                <a:gd name="T102" fmla="*/ 10 w 45"/>
                <a:gd name="T103" fmla="*/ 18 h 53"/>
                <a:gd name="T104" fmla="*/ 9 w 45"/>
                <a:gd name="T105" fmla="*/ 21 h 53"/>
                <a:gd name="T106" fmla="*/ 38 w 45"/>
                <a:gd name="T107" fmla="*/ 21 h 5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5" h="53">
                  <a:moveTo>
                    <a:pt x="45" y="24"/>
                  </a:moveTo>
                  <a:lnTo>
                    <a:pt x="45" y="28"/>
                  </a:lnTo>
                  <a:lnTo>
                    <a:pt x="9" y="28"/>
                  </a:lnTo>
                  <a:lnTo>
                    <a:pt x="9" y="33"/>
                  </a:lnTo>
                  <a:lnTo>
                    <a:pt x="12" y="38"/>
                  </a:lnTo>
                  <a:lnTo>
                    <a:pt x="14" y="41"/>
                  </a:lnTo>
                  <a:lnTo>
                    <a:pt x="17" y="44"/>
                  </a:lnTo>
                  <a:lnTo>
                    <a:pt x="22" y="45"/>
                  </a:lnTo>
                  <a:lnTo>
                    <a:pt x="27" y="45"/>
                  </a:lnTo>
                  <a:lnTo>
                    <a:pt x="30" y="45"/>
                  </a:lnTo>
                  <a:lnTo>
                    <a:pt x="35" y="44"/>
                  </a:lnTo>
                  <a:lnTo>
                    <a:pt x="39" y="43"/>
                  </a:lnTo>
                  <a:lnTo>
                    <a:pt x="44" y="40"/>
                  </a:lnTo>
                  <a:lnTo>
                    <a:pt x="44" y="48"/>
                  </a:lnTo>
                  <a:lnTo>
                    <a:pt x="39" y="50"/>
                  </a:lnTo>
                  <a:lnTo>
                    <a:pt x="35" y="51"/>
                  </a:lnTo>
                  <a:lnTo>
                    <a:pt x="30" y="51"/>
                  </a:lnTo>
                  <a:lnTo>
                    <a:pt x="25" y="53"/>
                  </a:lnTo>
                  <a:lnTo>
                    <a:pt x="20" y="51"/>
                  </a:lnTo>
                  <a:lnTo>
                    <a:pt x="15" y="50"/>
                  </a:lnTo>
                  <a:lnTo>
                    <a:pt x="10" y="48"/>
                  </a:lnTo>
                  <a:lnTo>
                    <a:pt x="8" y="45"/>
                  </a:lnTo>
                  <a:lnTo>
                    <a:pt x="4" y="41"/>
                  </a:lnTo>
                  <a:lnTo>
                    <a:pt x="2" y="38"/>
                  </a:lnTo>
                  <a:lnTo>
                    <a:pt x="0" y="33"/>
                  </a:lnTo>
                  <a:lnTo>
                    <a:pt x="0" y="26"/>
                  </a:lnTo>
                  <a:lnTo>
                    <a:pt x="0" y="21"/>
                  </a:lnTo>
                  <a:lnTo>
                    <a:pt x="2" y="16"/>
                  </a:lnTo>
                  <a:lnTo>
                    <a:pt x="4" y="11"/>
                  </a:lnTo>
                  <a:lnTo>
                    <a:pt x="7" y="8"/>
                  </a:lnTo>
                  <a:lnTo>
                    <a:pt x="10" y="4"/>
                  </a:lnTo>
                  <a:lnTo>
                    <a:pt x="14" y="3"/>
                  </a:lnTo>
                  <a:lnTo>
                    <a:pt x="19" y="1"/>
                  </a:lnTo>
                  <a:lnTo>
                    <a:pt x="24" y="0"/>
                  </a:lnTo>
                  <a:lnTo>
                    <a:pt x="30" y="1"/>
                  </a:lnTo>
                  <a:lnTo>
                    <a:pt x="35" y="3"/>
                  </a:lnTo>
                  <a:lnTo>
                    <a:pt x="40" y="6"/>
                  </a:lnTo>
                  <a:lnTo>
                    <a:pt x="43" y="11"/>
                  </a:lnTo>
                  <a:lnTo>
                    <a:pt x="45" y="18"/>
                  </a:lnTo>
                  <a:lnTo>
                    <a:pt x="45" y="24"/>
                  </a:lnTo>
                  <a:close/>
                  <a:moveTo>
                    <a:pt x="38" y="21"/>
                  </a:moveTo>
                  <a:lnTo>
                    <a:pt x="38" y="18"/>
                  </a:lnTo>
                  <a:lnTo>
                    <a:pt x="37" y="14"/>
                  </a:lnTo>
                  <a:lnTo>
                    <a:pt x="34" y="11"/>
                  </a:lnTo>
                  <a:lnTo>
                    <a:pt x="32" y="9"/>
                  </a:lnTo>
                  <a:lnTo>
                    <a:pt x="28" y="8"/>
                  </a:lnTo>
                  <a:lnTo>
                    <a:pt x="24" y="8"/>
                  </a:lnTo>
                  <a:lnTo>
                    <a:pt x="20" y="8"/>
                  </a:lnTo>
                  <a:lnTo>
                    <a:pt x="17" y="9"/>
                  </a:lnTo>
                  <a:lnTo>
                    <a:pt x="14" y="11"/>
                  </a:lnTo>
                  <a:lnTo>
                    <a:pt x="12" y="14"/>
                  </a:lnTo>
                  <a:lnTo>
                    <a:pt x="10" y="18"/>
                  </a:lnTo>
                  <a:lnTo>
                    <a:pt x="9" y="21"/>
                  </a:lnTo>
                  <a:lnTo>
                    <a:pt x="38" y="21"/>
                  </a:lnTo>
                  <a:close/>
                </a:path>
              </a:pathLst>
            </a:custGeom>
            <a:solidFill>
              <a:srgbClr val="010101"/>
            </a:solidFill>
            <a:ln w="0">
              <a:solidFill>
                <a:srgbClr val="010101"/>
              </a:solidFill>
              <a:prstDash val="solid"/>
              <a:round/>
              <a:headEnd/>
              <a:tailEnd/>
            </a:ln>
          </p:spPr>
          <p:txBody>
            <a:bodyPr/>
            <a:lstStyle/>
            <a:p>
              <a:endParaRPr lang="ru-RU"/>
            </a:p>
          </p:txBody>
        </p:sp>
        <p:sp>
          <p:nvSpPr>
            <p:cNvPr id="152" name="Freeform 148"/>
            <p:cNvSpPr>
              <a:spLocks/>
            </p:cNvSpPr>
            <p:nvPr/>
          </p:nvSpPr>
          <p:spPr bwMode="auto">
            <a:xfrm>
              <a:off x="2162" y="3146"/>
              <a:ext cx="29" cy="51"/>
            </a:xfrm>
            <a:custGeom>
              <a:avLst/>
              <a:gdLst>
                <a:gd name="T0" fmla="*/ 29 w 29"/>
                <a:gd name="T1" fmla="*/ 9 h 51"/>
                <a:gd name="T2" fmla="*/ 28 w 29"/>
                <a:gd name="T3" fmla="*/ 9 h 51"/>
                <a:gd name="T4" fmla="*/ 25 w 29"/>
                <a:gd name="T5" fmla="*/ 8 h 51"/>
                <a:gd name="T6" fmla="*/ 24 w 29"/>
                <a:gd name="T7" fmla="*/ 8 h 51"/>
                <a:gd name="T8" fmla="*/ 23 w 29"/>
                <a:gd name="T9" fmla="*/ 8 h 51"/>
                <a:gd name="T10" fmla="*/ 18 w 29"/>
                <a:gd name="T11" fmla="*/ 8 h 51"/>
                <a:gd name="T12" fmla="*/ 14 w 29"/>
                <a:gd name="T13" fmla="*/ 9 h 51"/>
                <a:gd name="T14" fmla="*/ 11 w 29"/>
                <a:gd name="T15" fmla="*/ 11 h 51"/>
                <a:gd name="T16" fmla="*/ 10 w 29"/>
                <a:gd name="T17" fmla="*/ 15 h 51"/>
                <a:gd name="T18" fmla="*/ 9 w 29"/>
                <a:gd name="T19" fmla="*/ 20 h 51"/>
                <a:gd name="T20" fmla="*/ 8 w 29"/>
                <a:gd name="T21" fmla="*/ 25 h 51"/>
                <a:gd name="T22" fmla="*/ 8 w 29"/>
                <a:gd name="T23" fmla="*/ 51 h 51"/>
                <a:gd name="T24" fmla="*/ 0 w 29"/>
                <a:gd name="T25" fmla="*/ 51 h 51"/>
                <a:gd name="T26" fmla="*/ 0 w 29"/>
                <a:gd name="T27" fmla="*/ 1 h 51"/>
                <a:gd name="T28" fmla="*/ 8 w 29"/>
                <a:gd name="T29" fmla="*/ 1 h 51"/>
                <a:gd name="T30" fmla="*/ 8 w 29"/>
                <a:gd name="T31" fmla="*/ 9 h 51"/>
                <a:gd name="T32" fmla="*/ 11 w 29"/>
                <a:gd name="T33" fmla="*/ 5 h 51"/>
                <a:gd name="T34" fmla="*/ 15 w 29"/>
                <a:gd name="T35" fmla="*/ 3 h 51"/>
                <a:gd name="T36" fmla="*/ 19 w 29"/>
                <a:gd name="T37" fmla="*/ 1 h 51"/>
                <a:gd name="T38" fmla="*/ 24 w 29"/>
                <a:gd name="T39" fmla="*/ 0 h 51"/>
                <a:gd name="T40" fmla="*/ 25 w 29"/>
                <a:gd name="T41" fmla="*/ 0 h 51"/>
                <a:gd name="T42" fmla="*/ 26 w 29"/>
                <a:gd name="T43" fmla="*/ 0 h 51"/>
                <a:gd name="T44" fmla="*/ 28 w 29"/>
                <a:gd name="T45" fmla="*/ 0 h 51"/>
                <a:gd name="T46" fmla="*/ 29 w 29"/>
                <a:gd name="T47" fmla="*/ 0 h 51"/>
                <a:gd name="T48" fmla="*/ 29 w 29"/>
                <a:gd name="T49" fmla="*/ 9 h 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9" h="51">
                  <a:moveTo>
                    <a:pt x="29" y="9"/>
                  </a:moveTo>
                  <a:lnTo>
                    <a:pt x="28" y="9"/>
                  </a:lnTo>
                  <a:lnTo>
                    <a:pt x="25" y="8"/>
                  </a:lnTo>
                  <a:lnTo>
                    <a:pt x="24" y="8"/>
                  </a:lnTo>
                  <a:lnTo>
                    <a:pt x="23" y="8"/>
                  </a:lnTo>
                  <a:lnTo>
                    <a:pt x="18" y="8"/>
                  </a:lnTo>
                  <a:lnTo>
                    <a:pt x="14" y="9"/>
                  </a:lnTo>
                  <a:lnTo>
                    <a:pt x="11" y="11"/>
                  </a:lnTo>
                  <a:lnTo>
                    <a:pt x="10" y="15"/>
                  </a:lnTo>
                  <a:lnTo>
                    <a:pt x="9" y="20"/>
                  </a:lnTo>
                  <a:lnTo>
                    <a:pt x="8" y="25"/>
                  </a:lnTo>
                  <a:lnTo>
                    <a:pt x="8" y="51"/>
                  </a:lnTo>
                  <a:lnTo>
                    <a:pt x="0" y="51"/>
                  </a:lnTo>
                  <a:lnTo>
                    <a:pt x="0" y="1"/>
                  </a:lnTo>
                  <a:lnTo>
                    <a:pt x="8" y="1"/>
                  </a:lnTo>
                  <a:lnTo>
                    <a:pt x="8" y="9"/>
                  </a:lnTo>
                  <a:lnTo>
                    <a:pt x="11" y="5"/>
                  </a:lnTo>
                  <a:lnTo>
                    <a:pt x="15" y="3"/>
                  </a:lnTo>
                  <a:lnTo>
                    <a:pt x="19" y="1"/>
                  </a:lnTo>
                  <a:lnTo>
                    <a:pt x="24" y="0"/>
                  </a:lnTo>
                  <a:lnTo>
                    <a:pt x="25" y="0"/>
                  </a:lnTo>
                  <a:lnTo>
                    <a:pt x="26" y="0"/>
                  </a:lnTo>
                  <a:lnTo>
                    <a:pt x="28" y="0"/>
                  </a:lnTo>
                  <a:lnTo>
                    <a:pt x="29" y="0"/>
                  </a:lnTo>
                  <a:lnTo>
                    <a:pt x="29" y="9"/>
                  </a:lnTo>
                  <a:close/>
                </a:path>
              </a:pathLst>
            </a:custGeom>
            <a:solidFill>
              <a:srgbClr val="010101"/>
            </a:solidFill>
            <a:ln w="0">
              <a:solidFill>
                <a:srgbClr val="010101"/>
              </a:solidFill>
              <a:prstDash val="solid"/>
              <a:round/>
              <a:headEnd/>
              <a:tailEnd/>
            </a:ln>
          </p:spPr>
          <p:txBody>
            <a:bodyPr/>
            <a:lstStyle/>
            <a:p>
              <a:endParaRPr lang="ru-RU"/>
            </a:p>
          </p:txBody>
        </p:sp>
        <p:sp>
          <p:nvSpPr>
            <p:cNvPr id="153" name="Freeform 149"/>
            <p:cNvSpPr>
              <a:spLocks noEditPoints="1"/>
            </p:cNvSpPr>
            <p:nvPr/>
          </p:nvSpPr>
          <p:spPr bwMode="auto">
            <a:xfrm>
              <a:off x="2199" y="3129"/>
              <a:ext cx="8" cy="68"/>
            </a:xfrm>
            <a:custGeom>
              <a:avLst/>
              <a:gdLst>
                <a:gd name="T0" fmla="*/ 0 w 8"/>
                <a:gd name="T1" fmla="*/ 18 h 68"/>
                <a:gd name="T2" fmla="*/ 8 w 8"/>
                <a:gd name="T3" fmla="*/ 18 h 68"/>
                <a:gd name="T4" fmla="*/ 8 w 8"/>
                <a:gd name="T5" fmla="*/ 68 h 68"/>
                <a:gd name="T6" fmla="*/ 0 w 8"/>
                <a:gd name="T7" fmla="*/ 68 h 68"/>
                <a:gd name="T8" fmla="*/ 0 w 8"/>
                <a:gd name="T9" fmla="*/ 18 h 68"/>
                <a:gd name="T10" fmla="*/ 0 w 8"/>
                <a:gd name="T11" fmla="*/ 0 h 68"/>
                <a:gd name="T12" fmla="*/ 8 w 8"/>
                <a:gd name="T13" fmla="*/ 0 h 68"/>
                <a:gd name="T14" fmla="*/ 8 w 8"/>
                <a:gd name="T15" fmla="*/ 10 h 68"/>
                <a:gd name="T16" fmla="*/ 0 w 8"/>
                <a:gd name="T17" fmla="*/ 10 h 68"/>
                <a:gd name="T18" fmla="*/ 0 w 8"/>
                <a:gd name="T19" fmla="*/ 0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 h="68">
                  <a:moveTo>
                    <a:pt x="0" y="18"/>
                  </a:moveTo>
                  <a:lnTo>
                    <a:pt x="8" y="18"/>
                  </a:lnTo>
                  <a:lnTo>
                    <a:pt x="8" y="68"/>
                  </a:lnTo>
                  <a:lnTo>
                    <a:pt x="0" y="68"/>
                  </a:lnTo>
                  <a:lnTo>
                    <a:pt x="0" y="18"/>
                  </a:lnTo>
                  <a:close/>
                  <a:moveTo>
                    <a:pt x="0" y="0"/>
                  </a:moveTo>
                  <a:lnTo>
                    <a:pt x="8" y="0"/>
                  </a:lnTo>
                  <a:lnTo>
                    <a:pt x="8" y="10"/>
                  </a:lnTo>
                  <a:lnTo>
                    <a:pt x="0" y="10"/>
                  </a:lnTo>
                  <a:lnTo>
                    <a:pt x="0" y="0"/>
                  </a:lnTo>
                  <a:close/>
                </a:path>
              </a:pathLst>
            </a:custGeom>
            <a:solidFill>
              <a:srgbClr val="010101"/>
            </a:solidFill>
            <a:ln w="0">
              <a:solidFill>
                <a:srgbClr val="010101"/>
              </a:solidFill>
              <a:prstDash val="solid"/>
              <a:round/>
              <a:headEnd/>
              <a:tailEnd/>
            </a:ln>
          </p:spPr>
          <p:txBody>
            <a:bodyPr/>
            <a:lstStyle/>
            <a:p>
              <a:endParaRPr lang="ru-RU"/>
            </a:p>
          </p:txBody>
        </p:sp>
        <p:sp>
          <p:nvSpPr>
            <p:cNvPr id="154" name="Freeform 150"/>
            <p:cNvSpPr>
              <a:spLocks noEditPoints="1"/>
            </p:cNvSpPr>
            <p:nvPr/>
          </p:nvSpPr>
          <p:spPr bwMode="auto">
            <a:xfrm>
              <a:off x="2221" y="3146"/>
              <a:ext cx="42" cy="53"/>
            </a:xfrm>
            <a:custGeom>
              <a:avLst/>
              <a:gdLst>
                <a:gd name="T0" fmla="*/ 26 w 42"/>
                <a:gd name="T1" fmla="*/ 26 h 53"/>
                <a:gd name="T2" fmla="*/ 20 w 42"/>
                <a:gd name="T3" fmla="*/ 26 h 53"/>
                <a:gd name="T4" fmla="*/ 15 w 42"/>
                <a:gd name="T5" fmla="*/ 26 h 53"/>
                <a:gd name="T6" fmla="*/ 12 w 42"/>
                <a:gd name="T7" fmla="*/ 28 h 53"/>
                <a:gd name="T8" fmla="*/ 10 w 42"/>
                <a:gd name="T9" fmla="*/ 30 h 53"/>
                <a:gd name="T10" fmla="*/ 8 w 42"/>
                <a:gd name="T11" fmla="*/ 33 h 53"/>
                <a:gd name="T12" fmla="*/ 8 w 42"/>
                <a:gd name="T13" fmla="*/ 36 h 53"/>
                <a:gd name="T14" fmla="*/ 8 w 42"/>
                <a:gd name="T15" fmla="*/ 40 h 53"/>
                <a:gd name="T16" fmla="*/ 11 w 42"/>
                <a:gd name="T17" fmla="*/ 43 h 53"/>
                <a:gd name="T18" fmla="*/ 15 w 42"/>
                <a:gd name="T19" fmla="*/ 45 h 53"/>
                <a:gd name="T20" fmla="*/ 18 w 42"/>
                <a:gd name="T21" fmla="*/ 45 h 53"/>
                <a:gd name="T22" fmla="*/ 23 w 42"/>
                <a:gd name="T23" fmla="*/ 45 h 53"/>
                <a:gd name="T24" fmla="*/ 27 w 42"/>
                <a:gd name="T25" fmla="*/ 43 h 53"/>
                <a:gd name="T26" fmla="*/ 30 w 42"/>
                <a:gd name="T27" fmla="*/ 40 h 53"/>
                <a:gd name="T28" fmla="*/ 32 w 42"/>
                <a:gd name="T29" fmla="*/ 36 h 53"/>
                <a:gd name="T30" fmla="*/ 33 w 42"/>
                <a:gd name="T31" fmla="*/ 33 h 53"/>
                <a:gd name="T32" fmla="*/ 33 w 42"/>
                <a:gd name="T33" fmla="*/ 28 h 53"/>
                <a:gd name="T34" fmla="*/ 33 w 42"/>
                <a:gd name="T35" fmla="*/ 26 h 53"/>
                <a:gd name="T36" fmla="*/ 26 w 42"/>
                <a:gd name="T37" fmla="*/ 26 h 53"/>
                <a:gd name="T38" fmla="*/ 42 w 42"/>
                <a:gd name="T39" fmla="*/ 23 h 53"/>
                <a:gd name="T40" fmla="*/ 42 w 42"/>
                <a:gd name="T41" fmla="*/ 51 h 53"/>
                <a:gd name="T42" fmla="*/ 33 w 42"/>
                <a:gd name="T43" fmla="*/ 51 h 53"/>
                <a:gd name="T44" fmla="*/ 33 w 42"/>
                <a:gd name="T45" fmla="*/ 44 h 53"/>
                <a:gd name="T46" fmla="*/ 31 w 42"/>
                <a:gd name="T47" fmla="*/ 48 h 53"/>
                <a:gd name="T48" fmla="*/ 27 w 42"/>
                <a:gd name="T49" fmla="*/ 50 h 53"/>
                <a:gd name="T50" fmla="*/ 22 w 42"/>
                <a:gd name="T51" fmla="*/ 51 h 53"/>
                <a:gd name="T52" fmla="*/ 17 w 42"/>
                <a:gd name="T53" fmla="*/ 53 h 53"/>
                <a:gd name="T54" fmla="*/ 12 w 42"/>
                <a:gd name="T55" fmla="*/ 51 h 53"/>
                <a:gd name="T56" fmla="*/ 8 w 42"/>
                <a:gd name="T57" fmla="*/ 50 h 53"/>
                <a:gd name="T58" fmla="*/ 5 w 42"/>
                <a:gd name="T59" fmla="*/ 48 h 53"/>
                <a:gd name="T60" fmla="*/ 2 w 42"/>
                <a:gd name="T61" fmla="*/ 45 h 53"/>
                <a:gd name="T62" fmla="*/ 1 w 42"/>
                <a:gd name="T63" fmla="*/ 41 h 53"/>
                <a:gd name="T64" fmla="*/ 0 w 42"/>
                <a:gd name="T65" fmla="*/ 36 h 53"/>
                <a:gd name="T66" fmla="*/ 1 w 42"/>
                <a:gd name="T67" fmla="*/ 31 h 53"/>
                <a:gd name="T68" fmla="*/ 2 w 42"/>
                <a:gd name="T69" fmla="*/ 28 h 53"/>
                <a:gd name="T70" fmla="*/ 6 w 42"/>
                <a:gd name="T71" fmla="*/ 24 h 53"/>
                <a:gd name="T72" fmla="*/ 10 w 42"/>
                <a:gd name="T73" fmla="*/ 21 h 53"/>
                <a:gd name="T74" fmla="*/ 16 w 42"/>
                <a:gd name="T75" fmla="*/ 20 h 53"/>
                <a:gd name="T76" fmla="*/ 22 w 42"/>
                <a:gd name="T77" fmla="*/ 20 h 53"/>
                <a:gd name="T78" fmla="*/ 33 w 42"/>
                <a:gd name="T79" fmla="*/ 20 h 53"/>
                <a:gd name="T80" fmla="*/ 33 w 42"/>
                <a:gd name="T81" fmla="*/ 19 h 53"/>
                <a:gd name="T82" fmla="*/ 33 w 42"/>
                <a:gd name="T83" fmla="*/ 15 h 53"/>
                <a:gd name="T84" fmla="*/ 32 w 42"/>
                <a:gd name="T85" fmla="*/ 13 h 53"/>
                <a:gd name="T86" fmla="*/ 30 w 42"/>
                <a:gd name="T87" fmla="*/ 10 h 53"/>
                <a:gd name="T88" fmla="*/ 27 w 42"/>
                <a:gd name="T89" fmla="*/ 9 h 53"/>
                <a:gd name="T90" fmla="*/ 23 w 42"/>
                <a:gd name="T91" fmla="*/ 8 h 53"/>
                <a:gd name="T92" fmla="*/ 20 w 42"/>
                <a:gd name="T93" fmla="*/ 8 h 53"/>
                <a:gd name="T94" fmla="*/ 16 w 42"/>
                <a:gd name="T95" fmla="*/ 8 h 53"/>
                <a:gd name="T96" fmla="*/ 11 w 42"/>
                <a:gd name="T97" fmla="*/ 8 h 53"/>
                <a:gd name="T98" fmla="*/ 7 w 42"/>
                <a:gd name="T99" fmla="*/ 9 h 53"/>
                <a:gd name="T100" fmla="*/ 3 w 42"/>
                <a:gd name="T101" fmla="*/ 11 h 53"/>
                <a:gd name="T102" fmla="*/ 3 w 42"/>
                <a:gd name="T103" fmla="*/ 4 h 53"/>
                <a:gd name="T104" fmla="*/ 8 w 42"/>
                <a:gd name="T105" fmla="*/ 3 h 53"/>
                <a:gd name="T106" fmla="*/ 12 w 42"/>
                <a:gd name="T107" fmla="*/ 1 h 53"/>
                <a:gd name="T108" fmla="*/ 16 w 42"/>
                <a:gd name="T109" fmla="*/ 0 h 53"/>
                <a:gd name="T110" fmla="*/ 21 w 42"/>
                <a:gd name="T111" fmla="*/ 0 h 53"/>
                <a:gd name="T112" fmla="*/ 27 w 42"/>
                <a:gd name="T113" fmla="*/ 1 h 53"/>
                <a:gd name="T114" fmla="*/ 32 w 42"/>
                <a:gd name="T115" fmla="*/ 3 h 53"/>
                <a:gd name="T116" fmla="*/ 36 w 42"/>
                <a:gd name="T117" fmla="*/ 6 h 53"/>
                <a:gd name="T118" fmla="*/ 38 w 42"/>
                <a:gd name="T119" fmla="*/ 9 h 53"/>
                <a:gd name="T120" fmla="*/ 41 w 42"/>
                <a:gd name="T121" fmla="*/ 13 h 53"/>
                <a:gd name="T122" fmla="*/ 41 w 42"/>
                <a:gd name="T123" fmla="*/ 18 h 53"/>
                <a:gd name="T124" fmla="*/ 42 w 42"/>
                <a:gd name="T125" fmla="*/ 23 h 5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2" h="53">
                  <a:moveTo>
                    <a:pt x="26" y="26"/>
                  </a:moveTo>
                  <a:lnTo>
                    <a:pt x="20" y="26"/>
                  </a:lnTo>
                  <a:lnTo>
                    <a:pt x="15" y="26"/>
                  </a:lnTo>
                  <a:lnTo>
                    <a:pt x="12" y="28"/>
                  </a:lnTo>
                  <a:lnTo>
                    <a:pt x="10" y="30"/>
                  </a:lnTo>
                  <a:lnTo>
                    <a:pt x="8" y="33"/>
                  </a:lnTo>
                  <a:lnTo>
                    <a:pt x="8" y="36"/>
                  </a:lnTo>
                  <a:lnTo>
                    <a:pt x="8" y="40"/>
                  </a:lnTo>
                  <a:lnTo>
                    <a:pt x="11" y="43"/>
                  </a:lnTo>
                  <a:lnTo>
                    <a:pt x="15" y="45"/>
                  </a:lnTo>
                  <a:lnTo>
                    <a:pt x="18" y="45"/>
                  </a:lnTo>
                  <a:lnTo>
                    <a:pt x="23" y="45"/>
                  </a:lnTo>
                  <a:lnTo>
                    <a:pt x="27" y="43"/>
                  </a:lnTo>
                  <a:lnTo>
                    <a:pt x="30" y="40"/>
                  </a:lnTo>
                  <a:lnTo>
                    <a:pt x="32" y="36"/>
                  </a:lnTo>
                  <a:lnTo>
                    <a:pt x="33" y="33"/>
                  </a:lnTo>
                  <a:lnTo>
                    <a:pt x="33" y="28"/>
                  </a:lnTo>
                  <a:lnTo>
                    <a:pt x="33" y="26"/>
                  </a:lnTo>
                  <a:lnTo>
                    <a:pt x="26" y="26"/>
                  </a:lnTo>
                  <a:close/>
                  <a:moveTo>
                    <a:pt x="42" y="23"/>
                  </a:moveTo>
                  <a:lnTo>
                    <a:pt x="42" y="51"/>
                  </a:lnTo>
                  <a:lnTo>
                    <a:pt x="33" y="51"/>
                  </a:lnTo>
                  <a:lnTo>
                    <a:pt x="33" y="44"/>
                  </a:lnTo>
                  <a:lnTo>
                    <a:pt x="31" y="48"/>
                  </a:lnTo>
                  <a:lnTo>
                    <a:pt x="27" y="50"/>
                  </a:lnTo>
                  <a:lnTo>
                    <a:pt x="22" y="51"/>
                  </a:lnTo>
                  <a:lnTo>
                    <a:pt x="17" y="53"/>
                  </a:lnTo>
                  <a:lnTo>
                    <a:pt x="12" y="51"/>
                  </a:lnTo>
                  <a:lnTo>
                    <a:pt x="8" y="50"/>
                  </a:lnTo>
                  <a:lnTo>
                    <a:pt x="5" y="48"/>
                  </a:lnTo>
                  <a:lnTo>
                    <a:pt x="2" y="45"/>
                  </a:lnTo>
                  <a:lnTo>
                    <a:pt x="1" y="41"/>
                  </a:lnTo>
                  <a:lnTo>
                    <a:pt x="0" y="36"/>
                  </a:lnTo>
                  <a:lnTo>
                    <a:pt x="1" y="31"/>
                  </a:lnTo>
                  <a:lnTo>
                    <a:pt x="2" y="28"/>
                  </a:lnTo>
                  <a:lnTo>
                    <a:pt x="6" y="24"/>
                  </a:lnTo>
                  <a:lnTo>
                    <a:pt x="10" y="21"/>
                  </a:lnTo>
                  <a:lnTo>
                    <a:pt x="16" y="20"/>
                  </a:lnTo>
                  <a:lnTo>
                    <a:pt x="22" y="20"/>
                  </a:lnTo>
                  <a:lnTo>
                    <a:pt x="33" y="20"/>
                  </a:lnTo>
                  <a:lnTo>
                    <a:pt x="33" y="19"/>
                  </a:lnTo>
                  <a:lnTo>
                    <a:pt x="33" y="15"/>
                  </a:lnTo>
                  <a:lnTo>
                    <a:pt x="32" y="13"/>
                  </a:lnTo>
                  <a:lnTo>
                    <a:pt x="30" y="10"/>
                  </a:lnTo>
                  <a:lnTo>
                    <a:pt x="27" y="9"/>
                  </a:lnTo>
                  <a:lnTo>
                    <a:pt x="23" y="8"/>
                  </a:lnTo>
                  <a:lnTo>
                    <a:pt x="20" y="8"/>
                  </a:lnTo>
                  <a:lnTo>
                    <a:pt x="16" y="8"/>
                  </a:lnTo>
                  <a:lnTo>
                    <a:pt x="11" y="8"/>
                  </a:lnTo>
                  <a:lnTo>
                    <a:pt x="7" y="9"/>
                  </a:lnTo>
                  <a:lnTo>
                    <a:pt x="3" y="11"/>
                  </a:lnTo>
                  <a:lnTo>
                    <a:pt x="3" y="4"/>
                  </a:lnTo>
                  <a:lnTo>
                    <a:pt x="8" y="3"/>
                  </a:lnTo>
                  <a:lnTo>
                    <a:pt x="12" y="1"/>
                  </a:lnTo>
                  <a:lnTo>
                    <a:pt x="16" y="0"/>
                  </a:lnTo>
                  <a:lnTo>
                    <a:pt x="21" y="0"/>
                  </a:lnTo>
                  <a:lnTo>
                    <a:pt x="27" y="1"/>
                  </a:lnTo>
                  <a:lnTo>
                    <a:pt x="32" y="3"/>
                  </a:lnTo>
                  <a:lnTo>
                    <a:pt x="36" y="6"/>
                  </a:lnTo>
                  <a:lnTo>
                    <a:pt x="38" y="9"/>
                  </a:lnTo>
                  <a:lnTo>
                    <a:pt x="41" y="13"/>
                  </a:lnTo>
                  <a:lnTo>
                    <a:pt x="41" y="18"/>
                  </a:lnTo>
                  <a:lnTo>
                    <a:pt x="42" y="23"/>
                  </a:lnTo>
                  <a:close/>
                </a:path>
              </a:pathLst>
            </a:custGeom>
            <a:solidFill>
              <a:srgbClr val="010101"/>
            </a:solidFill>
            <a:ln w="0">
              <a:solidFill>
                <a:srgbClr val="010101"/>
              </a:solidFill>
              <a:prstDash val="solid"/>
              <a:round/>
              <a:headEnd/>
              <a:tailEnd/>
            </a:ln>
          </p:spPr>
          <p:txBody>
            <a:bodyPr/>
            <a:lstStyle/>
            <a:p>
              <a:endParaRPr lang="ru-RU"/>
            </a:p>
          </p:txBody>
        </p:sp>
        <p:sp>
          <p:nvSpPr>
            <p:cNvPr id="155" name="Freeform 151"/>
            <p:cNvSpPr>
              <a:spLocks/>
            </p:cNvSpPr>
            <p:nvPr/>
          </p:nvSpPr>
          <p:spPr bwMode="auto">
            <a:xfrm>
              <a:off x="2279" y="3146"/>
              <a:ext cx="41" cy="51"/>
            </a:xfrm>
            <a:custGeom>
              <a:avLst/>
              <a:gdLst>
                <a:gd name="T0" fmla="*/ 41 w 41"/>
                <a:gd name="T1" fmla="*/ 21 h 51"/>
                <a:gd name="T2" fmla="*/ 41 w 41"/>
                <a:gd name="T3" fmla="*/ 51 h 51"/>
                <a:gd name="T4" fmla="*/ 33 w 41"/>
                <a:gd name="T5" fmla="*/ 51 h 51"/>
                <a:gd name="T6" fmla="*/ 33 w 41"/>
                <a:gd name="T7" fmla="*/ 21 h 51"/>
                <a:gd name="T8" fmla="*/ 33 w 41"/>
                <a:gd name="T9" fmla="*/ 18 h 51"/>
                <a:gd name="T10" fmla="*/ 31 w 41"/>
                <a:gd name="T11" fmla="*/ 14 h 51"/>
                <a:gd name="T12" fmla="*/ 30 w 41"/>
                <a:gd name="T13" fmla="*/ 11 h 51"/>
                <a:gd name="T14" fmla="*/ 28 w 41"/>
                <a:gd name="T15" fmla="*/ 9 h 51"/>
                <a:gd name="T16" fmla="*/ 25 w 41"/>
                <a:gd name="T17" fmla="*/ 8 h 51"/>
                <a:gd name="T18" fmla="*/ 21 w 41"/>
                <a:gd name="T19" fmla="*/ 8 h 51"/>
                <a:gd name="T20" fmla="*/ 18 w 41"/>
                <a:gd name="T21" fmla="*/ 8 h 51"/>
                <a:gd name="T22" fmla="*/ 14 w 41"/>
                <a:gd name="T23" fmla="*/ 9 h 51"/>
                <a:gd name="T24" fmla="*/ 11 w 41"/>
                <a:gd name="T25" fmla="*/ 11 h 51"/>
                <a:gd name="T26" fmla="*/ 10 w 41"/>
                <a:gd name="T27" fmla="*/ 15 h 51"/>
                <a:gd name="T28" fmla="*/ 9 w 41"/>
                <a:gd name="T29" fmla="*/ 19 h 51"/>
                <a:gd name="T30" fmla="*/ 8 w 41"/>
                <a:gd name="T31" fmla="*/ 23 h 51"/>
                <a:gd name="T32" fmla="*/ 8 w 41"/>
                <a:gd name="T33" fmla="*/ 51 h 51"/>
                <a:gd name="T34" fmla="*/ 0 w 41"/>
                <a:gd name="T35" fmla="*/ 51 h 51"/>
                <a:gd name="T36" fmla="*/ 0 w 41"/>
                <a:gd name="T37" fmla="*/ 1 h 51"/>
                <a:gd name="T38" fmla="*/ 8 w 41"/>
                <a:gd name="T39" fmla="*/ 1 h 51"/>
                <a:gd name="T40" fmla="*/ 8 w 41"/>
                <a:gd name="T41" fmla="*/ 9 h 51"/>
                <a:gd name="T42" fmla="*/ 11 w 41"/>
                <a:gd name="T43" fmla="*/ 5 h 51"/>
                <a:gd name="T44" fmla="*/ 15 w 41"/>
                <a:gd name="T45" fmla="*/ 3 h 51"/>
                <a:gd name="T46" fmla="*/ 19 w 41"/>
                <a:gd name="T47" fmla="*/ 1 h 51"/>
                <a:gd name="T48" fmla="*/ 24 w 41"/>
                <a:gd name="T49" fmla="*/ 0 h 51"/>
                <a:gd name="T50" fmla="*/ 29 w 41"/>
                <a:gd name="T51" fmla="*/ 1 h 51"/>
                <a:gd name="T52" fmla="*/ 33 w 41"/>
                <a:gd name="T53" fmla="*/ 3 h 51"/>
                <a:gd name="T54" fmla="*/ 36 w 41"/>
                <a:gd name="T55" fmla="*/ 5 h 51"/>
                <a:gd name="T56" fmla="*/ 39 w 41"/>
                <a:gd name="T57" fmla="*/ 10 h 51"/>
                <a:gd name="T58" fmla="*/ 40 w 41"/>
                <a:gd name="T59" fmla="*/ 15 h 51"/>
                <a:gd name="T60" fmla="*/ 41 w 41"/>
                <a:gd name="T61" fmla="*/ 21 h 5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1" h="51">
                  <a:moveTo>
                    <a:pt x="41" y="21"/>
                  </a:moveTo>
                  <a:lnTo>
                    <a:pt x="41" y="51"/>
                  </a:lnTo>
                  <a:lnTo>
                    <a:pt x="33" y="51"/>
                  </a:lnTo>
                  <a:lnTo>
                    <a:pt x="33" y="21"/>
                  </a:lnTo>
                  <a:lnTo>
                    <a:pt x="33" y="18"/>
                  </a:lnTo>
                  <a:lnTo>
                    <a:pt x="31" y="14"/>
                  </a:lnTo>
                  <a:lnTo>
                    <a:pt x="30" y="11"/>
                  </a:lnTo>
                  <a:lnTo>
                    <a:pt x="28" y="9"/>
                  </a:lnTo>
                  <a:lnTo>
                    <a:pt x="25" y="8"/>
                  </a:lnTo>
                  <a:lnTo>
                    <a:pt x="21" y="8"/>
                  </a:lnTo>
                  <a:lnTo>
                    <a:pt x="18" y="8"/>
                  </a:lnTo>
                  <a:lnTo>
                    <a:pt x="14" y="9"/>
                  </a:lnTo>
                  <a:lnTo>
                    <a:pt x="11" y="11"/>
                  </a:lnTo>
                  <a:lnTo>
                    <a:pt x="10" y="15"/>
                  </a:lnTo>
                  <a:lnTo>
                    <a:pt x="9" y="19"/>
                  </a:lnTo>
                  <a:lnTo>
                    <a:pt x="8" y="23"/>
                  </a:lnTo>
                  <a:lnTo>
                    <a:pt x="8" y="51"/>
                  </a:lnTo>
                  <a:lnTo>
                    <a:pt x="0" y="51"/>
                  </a:lnTo>
                  <a:lnTo>
                    <a:pt x="0" y="1"/>
                  </a:lnTo>
                  <a:lnTo>
                    <a:pt x="8" y="1"/>
                  </a:lnTo>
                  <a:lnTo>
                    <a:pt x="8" y="9"/>
                  </a:lnTo>
                  <a:lnTo>
                    <a:pt x="11" y="5"/>
                  </a:lnTo>
                  <a:lnTo>
                    <a:pt x="15" y="3"/>
                  </a:lnTo>
                  <a:lnTo>
                    <a:pt x="19" y="1"/>
                  </a:lnTo>
                  <a:lnTo>
                    <a:pt x="24" y="0"/>
                  </a:lnTo>
                  <a:lnTo>
                    <a:pt x="29" y="1"/>
                  </a:lnTo>
                  <a:lnTo>
                    <a:pt x="33" y="3"/>
                  </a:lnTo>
                  <a:lnTo>
                    <a:pt x="36" y="5"/>
                  </a:lnTo>
                  <a:lnTo>
                    <a:pt x="39" y="10"/>
                  </a:lnTo>
                  <a:lnTo>
                    <a:pt x="40" y="15"/>
                  </a:lnTo>
                  <a:lnTo>
                    <a:pt x="41" y="21"/>
                  </a:lnTo>
                  <a:close/>
                </a:path>
              </a:pathLst>
            </a:custGeom>
            <a:solidFill>
              <a:srgbClr val="010101"/>
            </a:solidFill>
            <a:ln w="0">
              <a:solidFill>
                <a:srgbClr val="010101"/>
              </a:solidFill>
              <a:prstDash val="solid"/>
              <a:round/>
              <a:headEnd/>
              <a:tailEnd/>
            </a:ln>
          </p:spPr>
          <p:txBody>
            <a:bodyPr/>
            <a:lstStyle/>
            <a:p>
              <a:endParaRPr lang="ru-RU"/>
            </a:p>
          </p:txBody>
        </p:sp>
        <p:sp>
          <p:nvSpPr>
            <p:cNvPr id="156" name="Freeform 152"/>
            <p:cNvSpPr>
              <a:spLocks/>
            </p:cNvSpPr>
            <p:nvPr/>
          </p:nvSpPr>
          <p:spPr bwMode="auto">
            <a:xfrm>
              <a:off x="2362" y="3146"/>
              <a:ext cx="37" cy="53"/>
            </a:xfrm>
            <a:custGeom>
              <a:avLst/>
              <a:gdLst>
                <a:gd name="T0" fmla="*/ 34 w 37"/>
                <a:gd name="T1" fmla="*/ 10 h 53"/>
                <a:gd name="T2" fmla="*/ 27 w 37"/>
                <a:gd name="T3" fmla="*/ 8 h 53"/>
                <a:gd name="T4" fmla="*/ 20 w 37"/>
                <a:gd name="T5" fmla="*/ 8 h 53"/>
                <a:gd name="T6" fmla="*/ 12 w 37"/>
                <a:gd name="T7" fmla="*/ 8 h 53"/>
                <a:gd name="T8" fmla="*/ 8 w 37"/>
                <a:gd name="T9" fmla="*/ 11 h 53"/>
                <a:gd name="T10" fmla="*/ 8 w 37"/>
                <a:gd name="T11" fmla="*/ 18 h 53"/>
                <a:gd name="T12" fmla="*/ 11 w 37"/>
                <a:gd name="T13" fmla="*/ 20 h 53"/>
                <a:gd name="T14" fmla="*/ 18 w 37"/>
                <a:gd name="T15" fmla="*/ 23 h 53"/>
                <a:gd name="T16" fmla="*/ 26 w 37"/>
                <a:gd name="T17" fmla="*/ 24 h 53"/>
                <a:gd name="T18" fmla="*/ 33 w 37"/>
                <a:gd name="T19" fmla="*/ 28 h 53"/>
                <a:gd name="T20" fmla="*/ 36 w 37"/>
                <a:gd name="T21" fmla="*/ 34 h 53"/>
                <a:gd name="T22" fmla="*/ 36 w 37"/>
                <a:gd name="T23" fmla="*/ 41 h 53"/>
                <a:gd name="T24" fmla="*/ 31 w 37"/>
                <a:gd name="T25" fmla="*/ 48 h 53"/>
                <a:gd name="T26" fmla="*/ 22 w 37"/>
                <a:gd name="T27" fmla="*/ 51 h 53"/>
                <a:gd name="T28" fmla="*/ 12 w 37"/>
                <a:gd name="T29" fmla="*/ 51 h 53"/>
                <a:gd name="T30" fmla="*/ 3 w 37"/>
                <a:gd name="T31" fmla="*/ 50 h 53"/>
                <a:gd name="T32" fmla="*/ 0 w 37"/>
                <a:gd name="T33" fmla="*/ 40 h 53"/>
                <a:gd name="T34" fmla="*/ 8 w 37"/>
                <a:gd name="T35" fmla="*/ 44 h 53"/>
                <a:gd name="T36" fmla="*/ 17 w 37"/>
                <a:gd name="T37" fmla="*/ 45 h 53"/>
                <a:gd name="T38" fmla="*/ 23 w 37"/>
                <a:gd name="T39" fmla="*/ 44 h 53"/>
                <a:gd name="T40" fmla="*/ 28 w 37"/>
                <a:gd name="T41" fmla="*/ 41 h 53"/>
                <a:gd name="T42" fmla="*/ 28 w 37"/>
                <a:gd name="T43" fmla="*/ 35 h 53"/>
                <a:gd name="T44" fmla="*/ 25 w 37"/>
                <a:gd name="T45" fmla="*/ 31 h 53"/>
                <a:gd name="T46" fmla="*/ 17 w 37"/>
                <a:gd name="T47" fmla="*/ 29 h 53"/>
                <a:gd name="T48" fmla="*/ 10 w 37"/>
                <a:gd name="T49" fmla="*/ 28 h 53"/>
                <a:gd name="T50" fmla="*/ 3 w 37"/>
                <a:gd name="T51" fmla="*/ 24 h 53"/>
                <a:gd name="T52" fmla="*/ 0 w 37"/>
                <a:gd name="T53" fmla="*/ 19 h 53"/>
                <a:gd name="T54" fmla="*/ 0 w 37"/>
                <a:gd name="T55" fmla="*/ 10 h 53"/>
                <a:gd name="T56" fmla="*/ 5 w 37"/>
                <a:gd name="T57" fmla="*/ 4 h 53"/>
                <a:gd name="T58" fmla="*/ 13 w 37"/>
                <a:gd name="T59" fmla="*/ 0 h 53"/>
                <a:gd name="T60" fmla="*/ 23 w 37"/>
                <a:gd name="T61" fmla="*/ 0 h 53"/>
                <a:gd name="T62" fmla="*/ 31 w 37"/>
                <a:gd name="T63" fmla="*/ 1 h 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7" h="53">
                  <a:moveTo>
                    <a:pt x="34" y="3"/>
                  </a:moveTo>
                  <a:lnTo>
                    <a:pt x="34" y="10"/>
                  </a:lnTo>
                  <a:lnTo>
                    <a:pt x="31" y="9"/>
                  </a:lnTo>
                  <a:lnTo>
                    <a:pt x="27" y="8"/>
                  </a:lnTo>
                  <a:lnTo>
                    <a:pt x="23" y="8"/>
                  </a:lnTo>
                  <a:lnTo>
                    <a:pt x="20" y="8"/>
                  </a:lnTo>
                  <a:lnTo>
                    <a:pt x="16" y="8"/>
                  </a:lnTo>
                  <a:lnTo>
                    <a:pt x="12" y="8"/>
                  </a:lnTo>
                  <a:lnTo>
                    <a:pt x="11" y="9"/>
                  </a:lnTo>
                  <a:lnTo>
                    <a:pt x="8" y="11"/>
                  </a:lnTo>
                  <a:lnTo>
                    <a:pt x="7" y="14"/>
                  </a:lnTo>
                  <a:lnTo>
                    <a:pt x="8" y="18"/>
                  </a:lnTo>
                  <a:lnTo>
                    <a:pt x="10" y="19"/>
                  </a:lnTo>
                  <a:lnTo>
                    <a:pt x="11" y="20"/>
                  </a:lnTo>
                  <a:lnTo>
                    <a:pt x="15" y="21"/>
                  </a:lnTo>
                  <a:lnTo>
                    <a:pt x="18" y="23"/>
                  </a:lnTo>
                  <a:lnTo>
                    <a:pt x="21" y="23"/>
                  </a:lnTo>
                  <a:lnTo>
                    <a:pt x="26" y="24"/>
                  </a:lnTo>
                  <a:lnTo>
                    <a:pt x="29" y="25"/>
                  </a:lnTo>
                  <a:lnTo>
                    <a:pt x="33" y="28"/>
                  </a:lnTo>
                  <a:lnTo>
                    <a:pt x="34" y="30"/>
                  </a:lnTo>
                  <a:lnTo>
                    <a:pt x="36" y="34"/>
                  </a:lnTo>
                  <a:lnTo>
                    <a:pt x="37" y="38"/>
                  </a:lnTo>
                  <a:lnTo>
                    <a:pt x="36" y="41"/>
                  </a:lnTo>
                  <a:lnTo>
                    <a:pt x="34" y="45"/>
                  </a:lnTo>
                  <a:lnTo>
                    <a:pt x="31" y="48"/>
                  </a:lnTo>
                  <a:lnTo>
                    <a:pt x="27" y="50"/>
                  </a:lnTo>
                  <a:lnTo>
                    <a:pt x="22" y="51"/>
                  </a:lnTo>
                  <a:lnTo>
                    <a:pt x="16" y="53"/>
                  </a:lnTo>
                  <a:lnTo>
                    <a:pt x="12" y="51"/>
                  </a:lnTo>
                  <a:lnTo>
                    <a:pt x="8" y="51"/>
                  </a:lnTo>
                  <a:lnTo>
                    <a:pt x="3" y="50"/>
                  </a:lnTo>
                  <a:lnTo>
                    <a:pt x="0" y="49"/>
                  </a:lnTo>
                  <a:lnTo>
                    <a:pt x="0" y="40"/>
                  </a:lnTo>
                  <a:lnTo>
                    <a:pt x="3" y="43"/>
                  </a:lnTo>
                  <a:lnTo>
                    <a:pt x="8" y="44"/>
                  </a:lnTo>
                  <a:lnTo>
                    <a:pt x="12" y="45"/>
                  </a:lnTo>
                  <a:lnTo>
                    <a:pt x="17" y="45"/>
                  </a:lnTo>
                  <a:lnTo>
                    <a:pt x="20" y="45"/>
                  </a:lnTo>
                  <a:lnTo>
                    <a:pt x="23" y="44"/>
                  </a:lnTo>
                  <a:lnTo>
                    <a:pt x="26" y="44"/>
                  </a:lnTo>
                  <a:lnTo>
                    <a:pt x="28" y="41"/>
                  </a:lnTo>
                  <a:lnTo>
                    <a:pt x="28" y="38"/>
                  </a:lnTo>
                  <a:lnTo>
                    <a:pt x="28" y="35"/>
                  </a:lnTo>
                  <a:lnTo>
                    <a:pt x="26" y="33"/>
                  </a:lnTo>
                  <a:lnTo>
                    <a:pt x="25" y="31"/>
                  </a:lnTo>
                  <a:lnTo>
                    <a:pt x="21" y="30"/>
                  </a:lnTo>
                  <a:lnTo>
                    <a:pt x="17" y="29"/>
                  </a:lnTo>
                  <a:lnTo>
                    <a:pt x="13" y="29"/>
                  </a:lnTo>
                  <a:lnTo>
                    <a:pt x="10" y="28"/>
                  </a:lnTo>
                  <a:lnTo>
                    <a:pt x="6" y="26"/>
                  </a:lnTo>
                  <a:lnTo>
                    <a:pt x="3" y="24"/>
                  </a:lnTo>
                  <a:lnTo>
                    <a:pt x="1" y="21"/>
                  </a:lnTo>
                  <a:lnTo>
                    <a:pt x="0" y="19"/>
                  </a:lnTo>
                  <a:lnTo>
                    <a:pt x="0" y="15"/>
                  </a:lnTo>
                  <a:lnTo>
                    <a:pt x="0" y="10"/>
                  </a:lnTo>
                  <a:lnTo>
                    <a:pt x="2" y="6"/>
                  </a:lnTo>
                  <a:lnTo>
                    <a:pt x="5" y="4"/>
                  </a:lnTo>
                  <a:lnTo>
                    <a:pt x="8" y="3"/>
                  </a:lnTo>
                  <a:lnTo>
                    <a:pt x="13" y="0"/>
                  </a:lnTo>
                  <a:lnTo>
                    <a:pt x="18" y="0"/>
                  </a:lnTo>
                  <a:lnTo>
                    <a:pt x="23" y="0"/>
                  </a:lnTo>
                  <a:lnTo>
                    <a:pt x="27" y="1"/>
                  </a:lnTo>
                  <a:lnTo>
                    <a:pt x="31" y="1"/>
                  </a:lnTo>
                  <a:lnTo>
                    <a:pt x="34" y="3"/>
                  </a:lnTo>
                  <a:close/>
                </a:path>
              </a:pathLst>
            </a:custGeom>
            <a:solidFill>
              <a:srgbClr val="010101"/>
            </a:solidFill>
            <a:ln w="0">
              <a:solidFill>
                <a:srgbClr val="010101"/>
              </a:solidFill>
              <a:prstDash val="solid"/>
              <a:round/>
              <a:headEnd/>
              <a:tailEnd/>
            </a:ln>
          </p:spPr>
          <p:txBody>
            <a:bodyPr/>
            <a:lstStyle/>
            <a:p>
              <a:endParaRPr lang="ru-RU"/>
            </a:p>
          </p:txBody>
        </p:sp>
        <p:sp>
          <p:nvSpPr>
            <p:cNvPr id="157" name="Freeform 153"/>
            <p:cNvSpPr>
              <a:spLocks/>
            </p:cNvSpPr>
            <p:nvPr/>
          </p:nvSpPr>
          <p:spPr bwMode="auto">
            <a:xfrm>
              <a:off x="2411" y="3146"/>
              <a:ext cx="42" cy="51"/>
            </a:xfrm>
            <a:custGeom>
              <a:avLst/>
              <a:gdLst>
                <a:gd name="T0" fmla="*/ 42 w 42"/>
                <a:gd name="T1" fmla="*/ 21 h 51"/>
                <a:gd name="T2" fmla="*/ 42 w 42"/>
                <a:gd name="T3" fmla="*/ 51 h 51"/>
                <a:gd name="T4" fmla="*/ 33 w 42"/>
                <a:gd name="T5" fmla="*/ 51 h 51"/>
                <a:gd name="T6" fmla="*/ 33 w 42"/>
                <a:gd name="T7" fmla="*/ 21 h 51"/>
                <a:gd name="T8" fmla="*/ 33 w 42"/>
                <a:gd name="T9" fmla="*/ 18 h 51"/>
                <a:gd name="T10" fmla="*/ 32 w 42"/>
                <a:gd name="T11" fmla="*/ 14 h 51"/>
                <a:gd name="T12" fmla="*/ 30 w 42"/>
                <a:gd name="T13" fmla="*/ 11 h 51"/>
                <a:gd name="T14" fmla="*/ 28 w 42"/>
                <a:gd name="T15" fmla="*/ 9 h 51"/>
                <a:gd name="T16" fmla="*/ 25 w 42"/>
                <a:gd name="T17" fmla="*/ 8 h 51"/>
                <a:gd name="T18" fmla="*/ 23 w 42"/>
                <a:gd name="T19" fmla="*/ 8 h 51"/>
                <a:gd name="T20" fmla="*/ 18 w 42"/>
                <a:gd name="T21" fmla="*/ 8 h 51"/>
                <a:gd name="T22" fmla="*/ 15 w 42"/>
                <a:gd name="T23" fmla="*/ 9 h 51"/>
                <a:gd name="T24" fmla="*/ 12 w 42"/>
                <a:gd name="T25" fmla="*/ 11 h 51"/>
                <a:gd name="T26" fmla="*/ 10 w 42"/>
                <a:gd name="T27" fmla="*/ 15 h 51"/>
                <a:gd name="T28" fmla="*/ 9 w 42"/>
                <a:gd name="T29" fmla="*/ 19 h 51"/>
                <a:gd name="T30" fmla="*/ 8 w 42"/>
                <a:gd name="T31" fmla="*/ 23 h 51"/>
                <a:gd name="T32" fmla="*/ 8 w 42"/>
                <a:gd name="T33" fmla="*/ 51 h 51"/>
                <a:gd name="T34" fmla="*/ 0 w 42"/>
                <a:gd name="T35" fmla="*/ 51 h 51"/>
                <a:gd name="T36" fmla="*/ 0 w 42"/>
                <a:gd name="T37" fmla="*/ 1 h 51"/>
                <a:gd name="T38" fmla="*/ 8 w 42"/>
                <a:gd name="T39" fmla="*/ 1 h 51"/>
                <a:gd name="T40" fmla="*/ 8 w 42"/>
                <a:gd name="T41" fmla="*/ 9 h 51"/>
                <a:gd name="T42" fmla="*/ 12 w 42"/>
                <a:gd name="T43" fmla="*/ 5 h 51"/>
                <a:gd name="T44" fmla="*/ 15 w 42"/>
                <a:gd name="T45" fmla="*/ 3 h 51"/>
                <a:gd name="T46" fmla="*/ 19 w 42"/>
                <a:gd name="T47" fmla="*/ 1 h 51"/>
                <a:gd name="T48" fmla="*/ 24 w 42"/>
                <a:gd name="T49" fmla="*/ 0 h 51"/>
                <a:gd name="T50" fmla="*/ 29 w 42"/>
                <a:gd name="T51" fmla="*/ 1 h 51"/>
                <a:gd name="T52" fmla="*/ 34 w 42"/>
                <a:gd name="T53" fmla="*/ 3 h 51"/>
                <a:gd name="T54" fmla="*/ 37 w 42"/>
                <a:gd name="T55" fmla="*/ 5 h 51"/>
                <a:gd name="T56" fmla="*/ 39 w 42"/>
                <a:gd name="T57" fmla="*/ 10 h 51"/>
                <a:gd name="T58" fmla="*/ 40 w 42"/>
                <a:gd name="T59" fmla="*/ 15 h 51"/>
                <a:gd name="T60" fmla="*/ 42 w 42"/>
                <a:gd name="T61" fmla="*/ 21 h 5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2" h="51">
                  <a:moveTo>
                    <a:pt x="42" y="21"/>
                  </a:moveTo>
                  <a:lnTo>
                    <a:pt x="42" y="51"/>
                  </a:lnTo>
                  <a:lnTo>
                    <a:pt x="33" y="51"/>
                  </a:lnTo>
                  <a:lnTo>
                    <a:pt x="33" y="21"/>
                  </a:lnTo>
                  <a:lnTo>
                    <a:pt x="33" y="18"/>
                  </a:lnTo>
                  <a:lnTo>
                    <a:pt x="32" y="14"/>
                  </a:lnTo>
                  <a:lnTo>
                    <a:pt x="30" y="11"/>
                  </a:lnTo>
                  <a:lnTo>
                    <a:pt x="28" y="9"/>
                  </a:lnTo>
                  <a:lnTo>
                    <a:pt x="25" y="8"/>
                  </a:lnTo>
                  <a:lnTo>
                    <a:pt x="23" y="8"/>
                  </a:lnTo>
                  <a:lnTo>
                    <a:pt x="18" y="8"/>
                  </a:lnTo>
                  <a:lnTo>
                    <a:pt x="15" y="9"/>
                  </a:lnTo>
                  <a:lnTo>
                    <a:pt x="12" y="11"/>
                  </a:lnTo>
                  <a:lnTo>
                    <a:pt x="10" y="15"/>
                  </a:lnTo>
                  <a:lnTo>
                    <a:pt x="9" y="19"/>
                  </a:lnTo>
                  <a:lnTo>
                    <a:pt x="8" y="23"/>
                  </a:lnTo>
                  <a:lnTo>
                    <a:pt x="8" y="51"/>
                  </a:lnTo>
                  <a:lnTo>
                    <a:pt x="0" y="51"/>
                  </a:lnTo>
                  <a:lnTo>
                    <a:pt x="0" y="1"/>
                  </a:lnTo>
                  <a:lnTo>
                    <a:pt x="8" y="1"/>
                  </a:lnTo>
                  <a:lnTo>
                    <a:pt x="8" y="9"/>
                  </a:lnTo>
                  <a:lnTo>
                    <a:pt x="12" y="5"/>
                  </a:lnTo>
                  <a:lnTo>
                    <a:pt x="15" y="3"/>
                  </a:lnTo>
                  <a:lnTo>
                    <a:pt x="19" y="1"/>
                  </a:lnTo>
                  <a:lnTo>
                    <a:pt x="24" y="0"/>
                  </a:lnTo>
                  <a:lnTo>
                    <a:pt x="29" y="1"/>
                  </a:lnTo>
                  <a:lnTo>
                    <a:pt x="34" y="3"/>
                  </a:lnTo>
                  <a:lnTo>
                    <a:pt x="37" y="5"/>
                  </a:lnTo>
                  <a:lnTo>
                    <a:pt x="39" y="10"/>
                  </a:lnTo>
                  <a:lnTo>
                    <a:pt x="40" y="15"/>
                  </a:lnTo>
                  <a:lnTo>
                    <a:pt x="42" y="21"/>
                  </a:lnTo>
                  <a:close/>
                </a:path>
              </a:pathLst>
            </a:custGeom>
            <a:solidFill>
              <a:srgbClr val="010101"/>
            </a:solidFill>
            <a:ln w="0">
              <a:solidFill>
                <a:srgbClr val="010101"/>
              </a:solidFill>
              <a:prstDash val="solid"/>
              <a:round/>
              <a:headEnd/>
              <a:tailEnd/>
            </a:ln>
          </p:spPr>
          <p:txBody>
            <a:bodyPr/>
            <a:lstStyle/>
            <a:p>
              <a:endParaRPr lang="ru-RU"/>
            </a:p>
          </p:txBody>
        </p:sp>
        <p:sp>
          <p:nvSpPr>
            <p:cNvPr id="158" name="Freeform 154"/>
            <p:cNvSpPr>
              <a:spLocks noEditPoints="1"/>
            </p:cNvSpPr>
            <p:nvPr/>
          </p:nvSpPr>
          <p:spPr bwMode="auto">
            <a:xfrm>
              <a:off x="2465" y="3146"/>
              <a:ext cx="41" cy="53"/>
            </a:xfrm>
            <a:custGeom>
              <a:avLst/>
              <a:gdLst>
                <a:gd name="T0" fmla="*/ 25 w 41"/>
                <a:gd name="T1" fmla="*/ 26 h 53"/>
                <a:gd name="T2" fmla="*/ 20 w 41"/>
                <a:gd name="T3" fmla="*/ 26 h 53"/>
                <a:gd name="T4" fmla="*/ 15 w 41"/>
                <a:gd name="T5" fmla="*/ 26 h 53"/>
                <a:gd name="T6" fmla="*/ 13 w 41"/>
                <a:gd name="T7" fmla="*/ 28 h 53"/>
                <a:gd name="T8" fmla="*/ 10 w 41"/>
                <a:gd name="T9" fmla="*/ 30 h 53"/>
                <a:gd name="T10" fmla="*/ 9 w 41"/>
                <a:gd name="T11" fmla="*/ 33 h 53"/>
                <a:gd name="T12" fmla="*/ 9 w 41"/>
                <a:gd name="T13" fmla="*/ 36 h 53"/>
                <a:gd name="T14" fmla="*/ 9 w 41"/>
                <a:gd name="T15" fmla="*/ 40 h 53"/>
                <a:gd name="T16" fmla="*/ 11 w 41"/>
                <a:gd name="T17" fmla="*/ 43 h 53"/>
                <a:gd name="T18" fmla="*/ 15 w 41"/>
                <a:gd name="T19" fmla="*/ 45 h 53"/>
                <a:gd name="T20" fmla="*/ 19 w 41"/>
                <a:gd name="T21" fmla="*/ 45 h 53"/>
                <a:gd name="T22" fmla="*/ 22 w 41"/>
                <a:gd name="T23" fmla="*/ 45 h 53"/>
                <a:gd name="T24" fmla="*/ 26 w 41"/>
                <a:gd name="T25" fmla="*/ 43 h 53"/>
                <a:gd name="T26" fmla="*/ 30 w 41"/>
                <a:gd name="T27" fmla="*/ 40 h 53"/>
                <a:gd name="T28" fmla="*/ 31 w 41"/>
                <a:gd name="T29" fmla="*/ 36 h 53"/>
                <a:gd name="T30" fmla="*/ 32 w 41"/>
                <a:gd name="T31" fmla="*/ 33 h 53"/>
                <a:gd name="T32" fmla="*/ 34 w 41"/>
                <a:gd name="T33" fmla="*/ 28 h 53"/>
                <a:gd name="T34" fmla="*/ 34 w 41"/>
                <a:gd name="T35" fmla="*/ 26 h 53"/>
                <a:gd name="T36" fmla="*/ 25 w 41"/>
                <a:gd name="T37" fmla="*/ 26 h 53"/>
                <a:gd name="T38" fmla="*/ 41 w 41"/>
                <a:gd name="T39" fmla="*/ 23 h 53"/>
                <a:gd name="T40" fmla="*/ 41 w 41"/>
                <a:gd name="T41" fmla="*/ 51 h 53"/>
                <a:gd name="T42" fmla="*/ 34 w 41"/>
                <a:gd name="T43" fmla="*/ 51 h 53"/>
                <a:gd name="T44" fmla="*/ 34 w 41"/>
                <a:gd name="T45" fmla="*/ 44 h 53"/>
                <a:gd name="T46" fmla="*/ 30 w 41"/>
                <a:gd name="T47" fmla="*/ 48 h 53"/>
                <a:gd name="T48" fmla="*/ 26 w 41"/>
                <a:gd name="T49" fmla="*/ 50 h 53"/>
                <a:gd name="T50" fmla="*/ 22 w 41"/>
                <a:gd name="T51" fmla="*/ 51 h 53"/>
                <a:gd name="T52" fmla="*/ 16 w 41"/>
                <a:gd name="T53" fmla="*/ 53 h 53"/>
                <a:gd name="T54" fmla="*/ 13 w 41"/>
                <a:gd name="T55" fmla="*/ 51 h 53"/>
                <a:gd name="T56" fmla="*/ 8 w 41"/>
                <a:gd name="T57" fmla="*/ 50 h 53"/>
                <a:gd name="T58" fmla="*/ 5 w 41"/>
                <a:gd name="T59" fmla="*/ 48 h 53"/>
                <a:gd name="T60" fmla="*/ 3 w 41"/>
                <a:gd name="T61" fmla="*/ 45 h 53"/>
                <a:gd name="T62" fmla="*/ 0 w 41"/>
                <a:gd name="T63" fmla="*/ 41 h 53"/>
                <a:gd name="T64" fmla="*/ 0 w 41"/>
                <a:gd name="T65" fmla="*/ 36 h 53"/>
                <a:gd name="T66" fmla="*/ 1 w 41"/>
                <a:gd name="T67" fmla="*/ 31 h 53"/>
                <a:gd name="T68" fmla="*/ 3 w 41"/>
                <a:gd name="T69" fmla="*/ 28 h 53"/>
                <a:gd name="T70" fmla="*/ 5 w 41"/>
                <a:gd name="T71" fmla="*/ 24 h 53"/>
                <a:gd name="T72" fmla="*/ 10 w 41"/>
                <a:gd name="T73" fmla="*/ 21 h 53"/>
                <a:gd name="T74" fmla="*/ 15 w 41"/>
                <a:gd name="T75" fmla="*/ 20 h 53"/>
                <a:gd name="T76" fmla="*/ 22 w 41"/>
                <a:gd name="T77" fmla="*/ 20 h 53"/>
                <a:gd name="T78" fmla="*/ 34 w 41"/>
                <a:gd name="T79" fmla="*/ 20 h 53"/>
                <a:gd name="T80" fmla="*/ 34 w 41"/>
                <a:gd name="T81" fmla="*/ 19 h 53"/>
                <a:gd name="T82" fmla="*/ 32 w 41"/>
                <a:gd name="T83" fmla="*/ 15 h 53"/>
                <a:gd name="T84" fmla="*/ 32 w 41"/>
                <a:gd name="T85" fmla="*/ 13 h 53"/>
                <a:gd name="T86" fmla="*/ 30 w 41"/>
                <a:gd name="T87" fmla="*/ 10 h 53"/>
                <a:gd name="T88" fmla="*/ 27 w 41"/>
                <a:gd name="T89" fmla="*/ 9 h 53"/>
                <a:gd name="T90" fmla="*/ 24 w 41"/>
                <a:gd name="T91" fmla="*/ 8 h 53"/>
                <a:gd name="T92" fmla="*/ 20 w 41"/>
                <a:gd name="T93" fmla="*/ 8 h 53"/>
                <a:gd name="T94" fmla="*/ 15 w 41"/>
                <a:gd name="T95" fmla="*/ 8 h 53"/>
                <a:gd name="T96" fmla="*/ 11 w 41"/>
                <a:gd name="T97" fmla="*/ 8 h 53"/>
                <a:gd name="T98" fmla="*/ 8 w 41"/>
                <a:gd name="T99" fmla="*/ 9 h 53"/>
                <a:gd name="T100" fmla="*/ 4 w 41"/>
                <a:gd name="T101" fmla="*/ 11 h 53"/>
                <a:gd name="T102" fmla="*/ 4 w 41"/>
                <a:gd name="T103" fmla="*/ 4 h 53"/>
                <a:gd name="T104" fmla="*/ 8 w 41"/>
                <a:gd name="T105" fmla="*/ 3 h 53"/>
                <a:gd name="T106" fmla="*/ 13 w 41"/>
                <a:gd name="T107" fmla="*/ 1 h 53"/>
                <a:gd name="T108" fmla="*/ 16 w 41"/>
                <a:gd name="T109" fmla="*/ 0 h 53"/>
                <a:gd name="T110" fmla="*/ 20 w 41"/>
                <a:gd name="T111" fmla="*/ 0 h 53"/>
                <a:gd name="T112" fmla="*/ 27 w 41"/>
                <a:gd name="T113" fmla="*/ 1 h 53"/>
                <a:gd name="T114" fmla="*/ 32 w 41"/>
                <a:gd name="T115" fmla="*/ 3 h 53"/>
                <a:gd name="T116" fmla="*/ 36 w 41"/>
                <a:gd name="T117" fmla="*/ 6 h 53"/>
                <a:gd name="T118" fmla="*/ 39 w 41"/>
                <a:gd name="T119" fmla="*/ 9 h 53"/>
                <a:gd name="T120" fmla="*/ 40 w 41"/>
                <a:gd name="T121" fmla="*/ 13 h 53"/>
                <a:gd name="T122" fmla="*/ 41 w 41"/>
                <a:gd name="T123" fmla="*/ 18 h 53"/>
                <a:gd name="T124" fmla="*/ 41 w 41"/>
                <a:gd name="T125" fmla="*/ 23 h 5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1" h="53">
                  <a:moveTo>
                    <a:pt x="25" y="26"/>
                  </a:moveTo>
                  <a:lnTo>
                    <a:pt x="20" y="26"/>
                  </a:lnTo>
                  <a:lnTo>
                    <a:pt x="15" y="26"/>
                  </a:lnTo>
                  <a:lnTo>
                    <a:pt x="13" y="28"/>
                  </a:lnTo>
                  <a:lnTo>
                    <a:pt x="10" y="30"/>
                  </a:lnTo>
                  <a:lnTo>
                    <a:pt x="9" y="33"/>
                  </a:lnTo>
                  <a:lnTo>
                    <a:pt x="9" y="36"/>
                  </a:lnTo>
                  <a:lnTo>
                    <a:pt x="9" y="40"/>
                  </a:lnTo>
                  <a:lnTo>
                    <a:pt x="11" y="43"/>
                  </a:lnTo>
                  <a:lnTo>
                    <a:pt x="15" y="45"/>
                  </a:lnTo>
                  <a:lnTo>
                    <a:pt x="19" y="45"/>
                  </a:lnTo>
                  <a:lnTo>
                    <a:pt x="22" y="45"/>
                  </a:lnTo>
                  <a:lnTo>
                    <a:pt x="26" y="43"/>
                  </a:lnTo>
                  <a:lnTo>
                    <a:pt x="30" y="40"/>
                  </a:lnTo>
                  <a:lnTo>
                    <a:pt x="31" y="36"/>
                  </a:lnTo>
                  <a:lnTo>
                    <a:pt x="32" y="33"/>
                  </a:lnTo>
                  <a:lnTo>
                    <a:pt x="34" y="28"/>
                  </a:lnTo>
                  <a:lnTo>
                    <a:pt x="34" y="26"/>
                  </a:lnTo>
                  <a:lnTo>
                    <a:pt x="25" y="26"/>
                  </a:lnTo>
                  <a:close/>
                  <a:moveTo>
                    <a:pt x="41" y="23"/>
                  </a:moveTo>
                  <a:lnTo>
                    <a:pt x="41" y="51"/>
                  </a:lnTo>
                  <a:lnTo>
                    <a:pt x="34" y="51"/>
                  </a:lnTo>
                  <a:lnTo>
                    <a:pt x="34" y="44"/>
                  </a:lnTo>
                  <a:lnTo>
                    <a:pt x="30" y="48"/>
                  </a:lnTo>
                  <a:lnTo>
                    <a:pt x="26" y="50"/>
                  </a:lnTo>
                  <a:lnTo>
                    <a:pt x="22" y="51"/>
                  </a:lnTo>
                  <a:lnTo>
                    <a:pt x="16" y="53"/>
                  </a:lnTo>
                  <a:lnTo>
                    <a:pt x="13" y="51"/>
                  </a:lnTo>
                  <a:lnTo>
                    <a:pt x="8" y="50"/>
                  </a:lnTo>
                  <a:lnTo>
                    <a:pt x="5" y="48"/>
                  </a:lnTo>
                  <a:lnTo>
                    <a:pt x="3" y="45"/>
                  </a:lnTo>
                  <a:lnTo>
                    <a:pt x="0" y="41"/>
                  </a:lnTo>
                  <a:lnTo>
                    <a:pt x="0" y="36"/>
                  </a:lnTo>
                  <a:lnTo>
                    <a:pt x="1" y="31"/>
                  </a:lnTo>
                  <a:lnTo>
                    <a:pt x="3" y="28"/>
                  </a:lnTo>
                  <a:lnTo>
                    <a:pt x="5" y="24"/>
                  </a:lnTo>
                  <a:lnTo>
                    <a:pt x="10" y="21"/>
                  </a:lnTo>
                  <a:lnTo>
                    <a:pt x="15" y="20"/>
                  </a:lnTo>
                  <a:lnTo>
                    <a:pt x="22" y="20"/>
                  </a:lnTo>
                  <a:lnTo>
                    <a:pt x="34" y="20"/>
                  </a:lnTo>
                  <a:lnTo>
                    <a:pt x="34" y="19"/>
                  </a:lnTo>
                  <a:lnTo>
                    <a:pt x="32" y="15"/>
                  </a:lnTo>
                  <a:lnTo>
                    <a:pt x="32" y="13"/>
                  </a:lnTo>
                  <a:lnTo>
                    <a:pt x="30" y="10"/>
                  </a:lnTo>
                  <a:lnTo>
                    <a:pt x="27" y="9"/>
                  </a:lnTo>
                  <a:lnTo>
                    <a:pt x="24" y="8"/>
                  </a:lnTo>
                  <a:lnTo>
                    <a:pt x="20" y="8"/>
                  </a:lnTo>
                  <a:lnTo>
                    <a:pt x="15" y="8"/>
                  </a:lnTo>
                  <a:lnTo>
                    <a:pt x="11" y="8"/>
                  </a:lnTo>
                  <a:lnTo>
                    <a:pt x="8" y="9"/>
                  </a:lnTo>
                  <a:lnTo>
                    <a:pt x="4" y="11"/>
                  </a:lnTo>
                  <a:lnTo>
                    <a:pt x="4" y="4"/>
                  </a:lnTo>
                  <a:lnTo>
                    <a:pt x="8" y="3"/>
                  </a:lnTo>
                  <a:lnTo>
                    <a:pt x="13" y="1"/>
                  </a:lnTo>
                  <a:lnTo>
                    <a:pt x="16" y="0"/>
                  </a:lnTo>
                  <a:lnTo>
                    <a:pt x="20" y="0"/>
                  </a:lnTo>
                  <a:lnTo>
                    <a:pt x="27" y="1"/>
                  </a:lnTo>
                  <a:lnTo>
                    <a:pt x="32" y="3"/>
                  </a:lnTo>
                  <a:lnTo>
                    <a:pt x="36" y="6"/>
                  </a:lnTo>
                  <a:lnTo>
                    <a:pt x="39" y="9"/>
                  </a:lnTo>
                  <a:lnTo>
                    <a:pt x="40" y="13"/>
                  </a:lnTo>
                  <a:lnTo>
                    <a:pt x="41" y="18"/>
                  </a:lnTo>
                  <a:lnTo>
                    <a:pt x="41" y="23"/>
                  </a:lnTo>
                  <a:close/>
                </a:path>
              </a:pathLst>
            </a:custGeom>
            <a:solidFill>
              <a:srgbClr val="010101"/>
            </a:solidFill>
            <a:ln w="0">
              <a:solidFill>
                <a:srgbClr val="010101"/>
              </a:solidFill>
              <a:prstDash val="solid"/>
              <a:round/>
              <a:headEnd/>
              <a:tailEnd/>
            </a:ln>
          </p:spPr>
          <p:txBody>
            <a:bodyPr/>
            <a:lstStyle/>
            <a:p>
              <a:endParaRPr lang="ru-RU"/>
            </a:p>
          </p:txBody>
        </p:sp>
        <p:sp>
          <p:nvSpPr>
            <p:cNvPr id="159" name="Freeform 155"/>
            <p:cNvSpPr>
              <a:spLocks/>
            </p:cNvSpPr>
            <p:nvPr/>
          </p:nvSpPr>
          <p:spPr bwMode="auto">
            <a:xfrm>
              <a:off x="2524" y="3129"/>
              <a:ext cx="42" cy="68"/>
            </a:xfrm>
            <a:custGeom>
              <a:avLst/>
              <a:gdLst>
                <a:gd name="T0" fmla="*/ 0 w 42"/>
                <a:gd name="T1" fmla="*/ 0 h 68"/>
                <a:gd name="T2" fmla="*/ 7 w 42"/>
                <a:gd name="T3" fmla="*/ 0 h 68"/>
                <a:gd name="T4" fmla="*/ 7 w 42"/>
                <a:gd name="T5" fmla="*/ 40 h 68"/>
                <a:gd name="T6" fmla="*/ 31 w 42"/>
                <a:gd name="T7" fmla="*/ 18 h 68"/>
                <a:gd name="T8" fmla="*/ 42 w 42"/>
                <a:gd name="T9" fmla="*/ 18 h 68"/>
                <a:gd name="T10" fmla="*/ 16 w 42"/>
                <a:gd name="T11" fmla="*/ 42 h 68"/>
                <a:gd name="T12" fmla="*/ 42 w 42"/>
                <a:gd name="T13" fmla="*/ 68 h 68"/>
                <a:gd name="T14" fmla="*/ 32 w 42"/>
                <a:gd name="T15" fmla="*/ 68 h 68"/>
                <a:gd name="T16" fmla="*/ 7 w 42"/>
                <a:gd name="T17" fmla="*/ 43 h 68"/>
                <a:gd name="T18" fmla="*/ 7 w 42"/>
                <a:gd name="T19" fmla="*/ 68 h 68"/>
                <a:gd name="T20" fmla="*/ 0 w 42"/>
                <a:gd name="T21" fmla="*/ 68 h 68"/>
                <a:gd name="T22" fmla="*/ 0 w 42"/>
                <a:gd name="T23" fmla="*/ 0 h 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2" h="68">
                  <a:moveTo>
                    <a:pt x="0" y="0"/>
                  </a:moveTo>
                  <a:lnTo>
                    <a:pt x="7" y="0"/>
                  </a:lnTo>
                  <a:lnTo>
                    <a:pt x="7" y="40"/>
                  </a:lnTo>
                  <a:lnTo>
                    <a:pt x="31" y="18"/>
                  </a:lnTo>
                  <a:lnTo>
                    <a:pt x="42" y="18"/>
                  </a:lnTo>
                  <a:lnTo>
                    <a:pt x="16" y="42"/>
                  </a:lnTo>
                  <a:lnTo>
                    <a:pt x="42" y="68"/>
                  </a:lnTo>
                  <a:lnTo>
                    <a:pt x="32" y="68"/>
                  </a:lnTo>
                  <a:lnTo>
                    <a:pt x="7" y="43"/>
                  </a:lnTo>
                  <a:lnTo>
                    <a:pt x="7" y="68"/>
                  </a:lnTo>
                  <a:lnTo>
                    <a:pt x="0" y="68"/>
                  </a:lnTo>
                  <a:lnTo>
                    <a:pt x="0" y="0"/>
                  </a:lnTo>
                  <a:close/>
                </a:path>
              </a:pathLst>
            </a:custGeom>
            <a:solidFill>
              <a:srgbClr val="010101"/>
            </a:solidFill>
            <a:ln w="0">
              <a:solidFill>
                <a:srgbClr val="010101"/>
              </a:solidFill>
              <a:prstDash val="solid"/>
              <a:round/>
              <a:headEnd/>
              <a:tailEnd/>
            </a:ln>
          </p:spPr>
          <p:txBody>
            <a:bodyPr/>
            <a:lstStyle/>
            <a:p>
              <a:endParaRPr lang="ru-RU"/>
            </a:p>
          </p:txBody>
        </p:sp>
        <p:sp>
          <p:nvSpPr>
            <p:cNvPr id="160" name="Freeform 156"/>
            <p:cNvSpPr>
              <a:spLocks noEditPoints="1"/>
            </p:cNvSpPr>
            <p:nvPr/>
          </p:nvSpPr>
          <p:spPr bwMode="auto">
            <a:xfrm>
              <a:off x="2572" y="3146"/>
              <a:ext cx="45" cy="53"/>
            </a:xfrm>
            <a:custGeom>
              <a:avLst/>
              <a:gdLst>
                <a:gd name="T0" fmla="*/ 45 w 45"/>
                <a:gd name="T1" fmla="*/ 24 h 53"/>
                <a:gd name="T2" fmla="*/ 45 w 45"/>
                <a:gd name="T3" fmla="*/ 28 h 53"/>
                <a:gd name="T4" fmla="*/ 8 w 45"/>
                <a:gd name="T5" fmla="*/ 28 h 53"/>
                <a:gd name="T6" fmla="*/ 9 w 45"/>
                <a:gd name="T7" fmla="*/ 33 h 53"/>
                <a:gd name="T8" fmla="*/ 10 w 45"/>
                <a:gd name="T9" fmla="*/ 38 h 53"/>
                <a:gd name="T10" fmla="*/ 13 w 45"/>
                <a:gd name="T11" fmla="*/ 41 h 53"/>
                <a:gd name="T12" fmla="*/ 16 w 45"/>
                <a:gd name="T13" fmla="*/ 44 h 53"/>
                <a:gd name="T14" fmla="*/ 20 w 45"/>
                <a:gd name="T15" fmla="*/ 45 h 53"/>
                <a:gd name="T16" fmla="*/ 25 w 45"/>
                <a:gd name="T17" fmla="*/ 45 h 53"/>
                <a:gd name="T18" fmla="*/ 30 w 45"/>
                <a:gd name="T19" fmla="*/ 45 h 53"/>
                <a:gd name="T20" fmla="*/ 35 w 45"/>
                <a:gd name="T21" fmla="*/ 44 h 53"/>
                <a:gd name="T22" fmla="*/ 39 w 45"/>
                <a:gd name="T23" fmla="*/ 43 h 53"/>
                <a:gd name="T24" fmla="*/ 44 w 45"/>
                <a:gd name="T25" fmla="*/ 40 h 53"/>
                <a:gd name="T26" fmla="*/ 44 w 45"/>
                <a:gd name="T27" fmla="*/ 48 h 53"/>
                <a:gd name="T28" fmla="*/ 39 w 45"/>
                <a:gd name="T29" fmla="*/ 50 h 53"/>
                <a:gd name="T30" fmla="*/ 34 w 45"/>
                <a:gd name="T31" fmla="*/ 51 h 53"/>
                <a:gd name="T32" fmla="*/ 30 w 45"/>
                <a:gd name="T33" fmla="*/ 51 h 53"/>
                <a:gd name="T34" fmla="*/ 25 w 45"/>
                <a:gd name="T35" fmla="*/ 53 h 53"/>
                <a:gd name="T36" fmla="*/ 20 w 45"/>
                <a:gd name="T37" fmla="*/ 51 h 53"/>
                <a:gd name="T38" fmla="*/ 15 w 45"/>
                <a:gd name="T39" fmla="*/ 50 h 53"/>
                <a:gd name="T40" fmla="*/ 10 w 45"/>
                <a:gd name="T41" fmla="*/ 48 h 53"/>
                <a:gd name="T42" fmla="*/ 7 w 45"/>
                <a:gd name="T43" fmla="*/ 45 h 53"/>
                <a:gd name="T44" fmla="*/ 4 w 45"/>
                <a:gd name="T45" fmla="*/ 41 h 53"/>
                <a:gd name="T46" fmla="*/ 2 w 45"/>
                <a:gd name="T47" fmla="*/ 38 h 53"/>
                <a:gd name="T48" fmla="*/ 0 w 45"/>
                <a:gd name="T49" fmla="*/ 33 h 53"/>
                <a:gd name="T50" fmla="*/ 0 w 45"/>
                <a:gd name="T51" fmla="*/ 26 h 53"/>
                <a:gd name="T52" fmla="*/ 0 w 45"/>
                <a:gd name="T53" fmla="*/ 21 h 53"/>
                <a:gd name="T54" fmla="*/ 2 w 45"/>
                <a:gd name="T55" fmla="*/ 16 h 53"/>
                <a:gd name="T56" fmla="*/ 4 w 45"/>
                <a:gd name="T57" fmla="*/ 11 h 53"/>
                <a:gd name="T58" fmla="*/ 7 w 45"/>
                <a:gd name="T59" fmla="*/ 8 h 53"/>
                <a:gd name="T60" fmla="*/ 10 w 45"/>
                <a:gd name="T61" fmla="*/ 4 h 53"/>
                <a:gd name="T62" fmla="*/ 14 w 45"/>
                <a:gd name="T63" fmla="*/ 3 h 53"/>
                <a:gd name="T64" fmla="*/ 19 w 45"/>
                <a:gd name="T65" fmla="*/ 1 h 53"/>
                <a:gd name="T66" fmla="*/ 24 w 45"/>
                <a:gd name="T67" fmla="*/ 0 h 53"/>
                <a:gd name="T68" fmla="*/ 30 w 45"/>
                <a:gd name="T69" fmla="*/ 1 h 53"/>
                <a:gd name="T70" fmla="*/ 35 w 45"/>
                <a:gd name="T71" fmla="*/ 3 h 53"/>
                <a:gd name="T72" fmla="*/ 39 w 45"/>
                <a:gd name="T73" fmla="*/ 6 h 53"/>
                <a:gd name="T74" fmla="*/ 43 w 45"/>
                <a:gd name="T75" fmla="*/ 11 h 53"/>
                <a:gd name="T76" fmla="*/ 45 w 45"/>
                <a:gd name="T77" fmla="*/ 18 h 53"/>
                <a:gd name="T78" fmla="*/ 45 w 45"/>
                <a:gd name="T79" fmla="*/ 24 h 53"/>
                <a:gd name="T80" fmla="*/ 38 w 45"/>
                <a:gd name="T81" fmla="*/ 21 h 53"/>
                <a:gd name="T82" fmla="*/ 36 w 45"/>
                <a:gd name="T83" fmla="*/ 18 h 53"/>
                <a:gd name="T84" fmla="*/ 35 w 45"/>
                <a:gd name="T85" fmla="*/ 14 h 53"/>
                <a:gd name="T86" fmla="*/ 34 w 45"/>
                <a:gd name="T87" fmla="*/ 11 h 53"/>
                <a:gd name="T88" fmla="*/ 31 w 45"/>
                <a:gd name="T89" fmla="*/ 9 h 53"/>
                <a:gd name="T90" fmla="*/ 28 w 45"/>
                <a:gd name="T91" fmla="*/ 8 h 53"/>
                <a:gd name="T92" fmla="*/ 24 w 45"/>
                <a:gd name="T93" fmla="*/ 8 h 53"/>
                <a:gd name="T94" fmla="*/ 20 w 45"/>
                <a:gd name="T95" fmla="*/ 8 h 53"/>
                <a:gd name="T96" fmla="*/ 16 w 45"/>
                <a:gd name="T97" fmla="*/ 9 h 53"/>
                <a:gd name="T98" fmla="*/ 13 w 45"/>
                <a:gd name="T99" fmla="*/ 11 h 53"/>
                <a:gd name="T100" fmla="*/ 10 w 45"/>
                <a:gd name="T101" fmla="*/ 14 h 53"/>
                <a:gd name="T102" fmla="*/ 9 w 45"/>
                <a:gd name="T103" fmla="*/ 18 h 53"/>
                <a:gd name="T104" fmla="*/ 9 w 45"/>
                <a:gd name="T105" fmla="*/ 21 h 53"/>
                <a:gd name="T106" fmla="*/ 38 w 45"/>
                <a:gd name="T107" fmla="*/ 21 h 5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5" h="53">
                  <a:moveTo>
                    <a:pt x="45" y="24"/>
                  </a:moveTo>
                  <a:lnTo>
                    <a:pt x="45" y="28"/>
                  </a:lnTo>
                  <a:lnTo>
                    <a:pt x="8" y="28"/>
                  </a:lnTo>
                  <a:lnTo>
                    <a:pt x="9" y="33"/>
                  </a:lnTo>
                  <a:lnTo>
                    <a:pt x="10" y="38"/>
                  </a:lnTo>
                  <a:lnTo>
                    <a:pt x="13" y="41"/>
                  </a:lnTo>
                  <a:lnTo>
                    <a:pt x="16" y="44"/>
                  </a:lnTo>
                  <a:lnTo>
                    <a:pt x="20" y="45"/>
                  </a:lnTo>
                  <a:lnTo>
                    <a:pt x="25" y="45"/>
                  </a:lnTo>
                  <a:lnTo>
                    <a:pt x="30" y="45"/>
                  </a:lnTo>
                  <a:lnTo>
                    <a:pt x="35" y="44"/>
                  </a:lnTo>
                  <a:lnTo>
                    <a:pt x="39" y="43"/>
                  </a:lnTo>
                  <a:lnTo>
                    <a:pt x="44" y="40"/>
                  </a:lnTo>
                  <a:lnTo>
                    <a:pt x="44" y="48"/>
                  </a:lnTo>
                  <a:lnTo>
                    <a:pt x="39" y="50"/>
                  </a:lnTo>
                  <a:lnTo>
                    <a:pt x="34" y="51"/>
                  </a:lnTo>
                  <a:lnTo>
                    <a:pt x="30" y="51"/>
                  </a:lnTo>
                  <a:lnTo>
                    <a:pt x="25" y="53"/>
                  </a:lnTo>
                  <a:lnTo>
                    <a:pt x="20" y="51"/>
                  </a:lnTo>
                  <a:lnTo>
                    <a:pt x="15" y="50"/>
                  </a:lnTo>
                  <a:lnTo>
                    <a:pt x="10" y="48"/>
                  </a:lnTo>
                  <a:lnTo>
                    <a:pt x="7" y="45"/>
                  </a:lnTo>
                  <a:lnTo>
                    <a:pt x="4" y="41"/>
                  </a:lnTo>
                  <a:lnTo>
                    <a:pt x="2" y="38"/>
                  </a:lnTo>
                  <a:lnTo>
                    <a:pt x="0" y="33"/>
                  </a:lnTo>
                  <a:lnTo>
                    <a:pt x="0" y="26"/>
                  </a:lnTo>
                  <a:lnTo>
                    <a:pt x="0" y="21"/>
                  </a:lnTo>
                  <a:lnTo>
                    <a:pt x="2" y="16"/>
                  </a:lnTo>
                  <a:lnTo>
                    <a:pt x="4" y="11"/>
                  </a:lnTo>
                  <a:lnTo>
                    <a:pt x="7" y="8"/>
                  </a:lnTo>
                  <a:lnTo>
                    <a:pt x="10" y="4"/>
                  </a:lnTo>
                  <a:lnTo>
                    <a:pt x="14" y="3"/>
                  </a:lnTo>
                  <a:lnTo>
                    <a:pt x="19" y="1"/>
                  </a:lnTo>
                  <a:lnTo>
                    <a:pt x="24" y="0"/>
                  </a:lnTo>
                  <a:lnTo>
                    <a:pt x="30" y="1"/>
                  </a:lnTo>
                  <a:lnTo>
                    <a:pt x="35" y="3"/>
                  </a:lnTo>
                  <a:lnTo>
                    <a:pt x="39" y="6"/>
                  </a:lnTo>
                  <a:lnTo>
                    <a:pt x="43" y="11"/>
                  </a:lnTo>
                  <a:lnTo>
                    <a:pt x="45" y="18"/>
                  </a:lnTo>
                  <a:lnTo>
                    <a:pt x="45" y="24"/>
                  </a:lnTo>
                  <a:close/>
                  <a:moveTo>
                    <a:pt x="38" y="21"/>
                  </a:moveTo>
                  <a:lnTo>
                    <a:pt x="36" y="18"/>
                  </a:lnTo>
                  <a:lnTo>
                    <a:pt x="35" y="14"/>
                  </a:lnTo>
                  <a:lnTo>
                    <a:pt x="34" y="11"/>
                  </a:lnTo>
                  <a:lnTo>
                    <a:pt x="31" y="9"/>
                  </a:lnTo>
                  <a:lnTo>
                    <a:pt x="28" y="8"/>
                  </a:lnTo>
                  <a:lnTo>
                    <a:pt x="24" y="8"/>
                  </a:lnTo>
                  <a:lnTo>
                    <a:pt x="20" y="8"/>
                  </a:lnTo>
                  <a:lnTo>
                    <a:pt x="16" y="9"/>
                  </a:lnTo>
                  <a:lnTo>
                    <a:pt x="13" y="11"/>
                  </a:lnTo>
                  <a:lnTo>
                    <a:pt x="10" y="14"/>
                  </a:lnTo>
                  <a:lnTo>
                    <a:pt x="9" y="18"/>
                  </a:lnTo>
                  <a:lnTo>
                    <a:pt x="9" y="21"/>
                  </a:lnTo>
                  <a:lnTo>
                    <a:pt x="38" y="21"/>
                  </a:lnTo>
                  <a:close/>
                </a:path>
              </a:pathLst>
            </a:custGeom>
            <a:solidFill>
              <a:srgbClr val="010101"/>
            </a:solidFill>
            <a:ln w="0">
              <a:solidFill>
                <a:srgbClr val="010101"/>
              </a:solidFill>
              <a:prstDash val="solid"/>
              <a:round/>
              <a:headEnd/>
              <a:tailEnd/>
            </a:ln>
          </p:spPr>
          <p:txBody>
            <a:bodyPr/>
            <a:lstStyle/>
            <a:p>
              <a:endParaRPr lang="ru-RU"/>
            </a:p>
          </p:txBody>
        </p:sp>
        <p:sp>
          <p:nvSpPr>
            <p:cNvPr id="161" name="Freeform 157"/>
            <p:cNvSpPr>
              <a:spLocks/>
            </p:cNvSpPr>
            <p:nvPr/>
          </p:nvSpPr>
          <p:spPr bwMode="auto">
            <a:xfrm>
              <a:off x="1984" y="2844"/>
              <a:ext cx="193" cy="146"/>
            </a:xfrm>
            <a:custGeom>
              <a:avLst/>
              <a:gdLst>
                <a:gd name="T0" fmla="*/ 177 w 193"/>
                <a:gd name="T1" fmla="*/ 109 h 146"/>
                <a:gd name="T2" fmla="*/ 161 w 193"/>
                <a:gd name="T3" fmla="*/ 146 h 146"/>
                <a:gd name="T4" fmla="*/ 0 w 193"/>
                <a:gd name="T5" fmla="*/ 74 h 146"/>
                <a:gd name="T6" fmla="*/ 33 w 193"/>
                <a:gd name="T7" fmla="*/ 0 h 146"/>
                <a:gd name="T8" fmla="*/ 193 w 193"/>
                <a:gd name="T9" fmla="*/ 73 h 146"/>
                <a:gd name="T10" fmla="*/ 177 w 193"/>
                <a:gd name="T11" fmla="*/ 109 h 1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3" h="146">
                  <a:moveTo>
                    <a:pt x="177" y="109"/>
                  </a:moveTo>
                  <a:lnTo>
                    <a:pt x="161" y="146"/>
                  </a:lnTo>
                  <a:lnTo>
                    <a:pt x="0" y="74"/>
                  </a:lnTo>
                  <a:lnTo>
                    <a:pt x="33" y="0"/>
                  </a:lnTo>
                  <a:lnTo>
                    <a:pt x="193" y="73"/>
                  </a:lnTo>
                  <a:lnTo>
                    <a:pt x="177" y="109"/>
                  </a:lnTo>
                  <a:close/>
                </a:path>
              </a:pathLst>
            </a:custGeom>
            <a:solidFill>
              <a:srgbClr val="99CCFF"/>
            </a:solidFill>
            <a:ln w="0">
              <a:solidFill>
                <a:srgbClr val="99CCFF"/>
              </a:solidFill>
              <a:prstDash val="solid"/>
              <a:round/>
              <a:headEnd/>
              <a:tailEnd/>
            </a:ln>
          </p:spPr>
          <p:txBody>
            <a:bodyPr/>
            <a:lstStyle/>
            <a:p>
              <a:endParaRPr lang="ru-RU"/>
            </a:p>
          </p:txBody>
        </p:sp>
        <p:sp>
          <p:nvSpPr>
            <p:cNvPr id="162" name="Freeform 158"/>
            <p:cNvSpPr>
              <a:spLocks/>
            </p:cNvSpPr>
            <p:nvPr/>
          </p:nvSpPr>
          <p:spPr bwMode="auto">
            <a:xfrm>
              <a:off x="1984" y="2844"/>
              <a:ext cx="193" cy="146"/>
            </a:xfrm>
            <a:custGeom>
              <a:avLst/>
              <a:gdLst>
                <a:gd name="T0" fmla="*/ 177 w 193"/>
                <a:gd name="T1" fmla="*/ 109 h 146"/>
                <a:gd name="T2" fmla="*/ 161 w 193"/>
                <a:gd name="T3" fmla="*/ 146 h 146"/>
                <a:gd name="T4" fmla="*/ 0 w 193"/>
                <a:gd name="T5" fmla="*/ 74 h 146"/>
                <a:gd name="T6" fmla="*/ 33 w 193"/>
                <a:gd name="T7" fmla="*/ 0 h 146"/>
                <a:gd name="T8" fmla="*/ 193 w 193"/>
                <a:gd name="T9" fmla="*/ 73 h 146"/>
                <a:gd name="T10" fmla="*/ 177 w 193"/>
                <a:gd name="T11" fmla="*/ 109 h 1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3" h="146">
                  <a:moveTo>
                    <a:pt x="177" y="109"/>
                  </a:moveTo>
                  <a:lnTo>
                    <a:pt x="161" y="146"/>
                  </a:lnTo>
                  <a:lnTo>
                    <a:pt x="0" y="74"/>
                  </a:lnTo>
                  <a:lnTo>
                    <a:pt x="33" y="0"/>
                  </a:lnTo>
                  <a:lnTo>
                    <a:pt x="193" y="73"/>
                  </a:lnTo>
                  <a:lnTo>
                    <a:pt x="177" y="109"/>
                  </a:lnTo>
                </a:path>
              </a:pathLst>
            </a:custGeom>
            <a:noFill/>
            <a:ln w="11113">
              <a:solidFill>
                <a:srgbClr val="01010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63" name="Freeform 159"/>
            <p:cNvSpPr>
              <a:spLocks/>
            </p:cNvSpPr>
            <p:nvPr/>
          </p:nvSpPr>
          <p:spPr bwMode="auto">
            <a:xfrm>
              <a:off x="4026" y="2160"/>
              <a:ext cx="95" cy="182"/>
            </a:xfrm>
            <a:custGeom>
              <a:avLst/>
              <a:gdLst>
                <a:gd name="T0" fmla="*/ 55 w 95"/>
                <a:gd name="T1" fmla="*/ 178 h 182"/>
                <a:gd name="T2" fmla="*/ 15 w 95"/>
                <a:gd name="T3" fmla="*/ 182 h 182"/>
                <a:gd name="T4" fmla="*/ 0 w 95"/>
                <a:gd name="T5" fmla="*/ 6 h 182"/>
                <a:gd name="T6" fmla="*/ 80 w 95"/>
                <a:gd name="T7" fmla="*/ 0 h 182"/>
                <a:gd name="T8" fmla="*/ 95 w 95"/>
                <a:gd name="T9" fmla="*/ 175 h 182"/>
                <a:gd name="T10" fmla="*/ 55 w 95"/>
                <a:gd name="T11" fmla="*/ 178 h 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5" h="182">
                  <a:moveTo>
                    <a:pt x="55" y="178"/>
                  </a:moveTo>
                  <a:lnTo>
                    <a:pt x="15" y="182"/>
                  </a:lnTo>
                  <a:lnTo>
                    <a:pt x="0" y="6"/>
                  </a:lnTo>
                  <a:lnTo>
                    <a:pt x="80" y="0"/>
                  </a:lnTo>
                  <a:lnTo>
                    <a:pt x="95" y="175"/>
                  </a:lnTo>
                  <a:lnTo>
                    <a:pt x="55" y="178"/>
                  </a:lnTo>
                  <a:close/>
                </a:path>
              </a:pathLst>
            </a:custGeom>
            <a:solidFill>
              <a:srgbClr val="99CCFF"/>
            </a:solidFill>
            <a:ln w="0">
              <a:solidFill>
                <a:srgbClr val="99CCFF"/>
              </a:solidFill>
              <a:prstDash val="solid"/>
              <a:round/>
              <a:headEnd/>
              <a:tailEnd/>
            </a:ln>
          </p:spPr>
          <p:txBody>
            <a:bodyPr/>
            <a:lstStyle/>
            <a:p>
              <a:endParaRPr lang="ru-RU"/>
            </a:p>
          </p:txBody>
        </p:sp>
        <p:sp>
          <p:nvSpPr>
            <p:cNvPr id="164" name="Freeform 160"/>
            <p:cNvSpPr>
              <a:spLocks/>
            </p:cNvSpPr>
            <p:nvPr/>
          </p:nvSpPr>
          <p:spPr bwMode="auto">
            <a:xfrm>
              <a:off x="4026" y="2160"/>
              <a:ext cx="95" cy="182"/>
            </a:xfrm>
            <a:custGeom>
              <a:avLst/>
              <a:gdLst>
                <a:gd name="T0" fmla="*/ 55 w 95"/>
                <a:gd name="T1" fmla="*/ 178 h 182"/>
                <a:gd name="T2" fmla="*/ 15 w 95"/>
                <a:gd name="T3" fmla="*/ 182 h 182"/>
                <a:gd name="T4" fmla="*/ 0 w 95"/>
                <a:gd name="T5" fmla="*/ 6 h 182"/>
                <a:gd name="T6" fmla="*/ 80 w 95"/>
                <a:gd name="T7" fmla="*/ 0 h 182"/>
                <a:gd name="T8" fmla="*/ 95 w 95"/>
                <a:gd name="T9" fmla="*/ 175 h 182"/>
                <a:gd name="T10" fmla="*/ 55 w 95"/>
                <a:gd name="T11" fmla="*/ 178 h 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5" h="182">
                  <a:moveTo>
                    <a:pt x="55" y="178"/>
                  </a:moveTo>
                  <a:lnTo>
                    <a:pt x="15" y="182"/>
                  </a:lnTo>
                  <a:lnTo>
                    <a:pt x="0" y="6"/>
                  </a:lnTo>
                  <a:lnTo>
                    <a:pt x="80" y="0"/>
                  </a:lnTo>
                  <a:lnTo>
                    <a:pt x="95" y="175"/>
                  </a:lnTo>
                  <a:lnTo>
                    <a:pt x="55" y="178"/>
                  </a:lnTo>
                </a:path>
              </a:pathLst>
            </a:custGeom>
            <a:noFill/>
            <a:ln w="11113">
              <a:solidFill>
                <a:srgbClr val="01010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65" name="Freeform 161"/>
            <p:cNvSpPr>
              <a:spLocks/>
            </p:cNvSpPr>
            <p:nvPr/>
          </p:nvSpPr>
          <p:spPr bwMode="auto">
            <a:xfrm>
              <a:off x="3881" y="2472"/>
              <a:ext cx="214" cy="290"/>
            </a:xfrm>
            <a:custGeom>
              <a:avLst/>
              <a:gdLst>
                <a:gd name="T0" fmla="*/ 140 w 214"/>
                <a:gd name="T1" fmla="*/ 164 h 290"/>
                <a:gd name="T2" fmla="*/ 65 w 214"/>
                <a:gd name="T3" fmla="*/ 290 h 290"/>
                <a:gd name="T4" fmla="*/ 0 w 214"/>
                <a:gd name="T5" fmla="*/ 253 h 290"/>
                <a:gd name="T6" fmla="*/ 150 w 214"/>
                <a:gd name="T7" fmla="*/ 0 h 290"/>
                <a:gd name="T8" fmla="*/ 214 w 214"/>
                <a:gd name="T9" fmla="*/ 37 h 290"/>
                <a:gd name="T10" fmla="*/ 140 w 214"/>
                <a:gd name="T11" fmla="*/ 164 h 2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4" h="290">
                  <a:moveTo>
                    <a:pt x="140" y="164"/>
                  </a:moveTo>
                  <a:lnTo>
                    <a:pt x="65" y="290"/>
                  </a:lnTo>
                  <a:lnTo>
                    <a:pt x="0" y="253"/>
                  </a:lnTo>
                  <a:lnTo>
                    <a:pt x="150" y="0"/>
                  </a:lnTo>
                  <a:lnTo>
                    <a:pt x="214" y="37"/>
                  </a:lnTo>
                  <a:lnTo>
                    <a:pt x="140" y="164"/>
                  </a:lnTo>
                  <a:close/>
                </a:path>
              </a:pathLst>
            </a:custGeom>
            <a:solidFill>
              <a:srgbClr val="E6FF01"/>
            </a:solidFill>
            <a:ln w="0">
              <a:solidFill>
                <a:srgbClr val="E6FF01"/>
              </a:solidFill>
              <a:prstDash val="solid"/>
              <a:round/>
              <a:headEnd/>
              <a:tailEnd/>
            </a:ln>
          </p:spPr>
          <p:txBody>
            <a:bodyPr/>
            <a:lstStyle/>
            <a:p>
              <a:endParaRPr lang="ru-RU"/>
            </a:p>
          </p:txBody>
        </p:sp>
        <p:sp>
          <p:nvSpPr>
            <p:cNvPr id="166" name="Freeform 162"/>
            <p:cNvSpPr>
              <a:spLocks/>
            </p:cNvSpPr>
            <p:nvPr/>
          </p:nvSpPr>
          <p:spPr bwMode="auto">
            <a:xfrm>
              <a:off x="3881" y="2472"/>
              <a:ext cx="214" cy="290"/>
            </a:xfrm>
            <a:custGeom>
              <a:avLst/>
              <a:gdLst>
                <a:gd name="T0" fmla="*/ 140 w 214"/>
                <a:gd name="T1" fmla="*/ 164 h 290"/>
                <a:gd name="T2" fmla="*/ 65 w 214"/>
                <a:gd name="T3" fmla="*/ 290 h 290"/>
                <a:gd name="T4" fmla="*/ 0 w 214"/>
                <a:gd name="T5" fmla="*/ 253 h 290"/>
                <a:gd name="T6" fmla="*/ 150 w 214"/>
                <a:gd name="T7" fmla="*/ 0 h 290"/>
                <a:gd name="T8" fmla="*/ 214 w 214"/>
                <a:gd name="T9" fmla="*/ 37 h 290"/>
                <a:gd name="T10" fmla="*/ 140 w 214"/>
                <a:gd name="T11" fmla="*/ 164 h 2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4" h="290">
                  <a:moveTo>
                    <a:pt x="140" y="164"/>
                  </a:moveTo>
                  <a:lnTo>
                    <a:pt x="65" y="290"/>
                  </a:lnTo>
                  <a:lnTo>
                    <a:pt x="0" y="253"/>
                  </a:lnTo>
                  <a:lnTo>
                    <a:pt x="150" y="0"/>
                  </a:lnTo>
                  <a:lnTo>
                    <a:pt x="214" y="37"/>
                  </a:lnTo>
                  <a:lnTo>
                    <a:pt x="140" y="164"/>
                  </a:lnTo>
                </a:path>
              </a:pathLst>
            </a:custGeom>
            <a:noFill/>
            <a:ln w="11113">
              <a:solidFill>
                <a:srgbClr val="01010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67" name="Freeform 163"/>
            <p:cNvSpPr>
              <a:spLocks/>
            </p:cNvSpPr>
            <p:nvPr/>
          </p:nvSpPr>
          <p:spPr bwMode="auto">
            <a:xfrm>
              <a:off x="3768" y="1770"/>
              <a:ext cx="257" cy="264"/>
            </a:xfrm>
            <a:custGeom>
              <a:avLst/>
              <a:gdLst>
                <a:gd name="T0" fmla="*/ 156 w 257"/>
                <a:gd name="T1" fmla="*/ 106 h 264"/>
                <a:gd name="T2" fmla="*/ 257 w 257"/>
                <a:gd name="T3" fmla="*/ 212 h 264"/>
                <a:gd name="T4" fmla="*/ 203 w 257"/>
                <a:gd name="T5" fmla="*/ 264 h 264"/>
                <a:gd name="T6" fmla="*/ 0 w 257"/>
                <a:gd name="T7" fmla="*/ 52 h 264"/>
                <a:gd name="T8" fmla="*/ 54 w 257"/>
                <a:gd name="T9" fmla="*/ 0 h 264"/>
                <a:gd name="T10" fmla="*/ 156 w 257"/>
                <a:gd name="T11" fmla="*/ 106 h 26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7" h="264">
                  <a:moveTo>
                    <a:pt x="156" y="106"/>
                  </a:moveTo>
                  <a:lnTo>
                    <a:pt x="257" y="212"/>
                  </a:lnTo>
                  <a:lnTo>
                    <a:pt x="203" y="264"/>
                  </a:lnTo>
                  <a:lnTo>
                    <a:pt x="0" y="52"/>
                  </a:lnTo>
                  <a:lnTo>
                    <a:pt x="54" y="0"/>
                  </a:lnTo>
                  <a:lnTo>
                    <a:pt x="156" y="106"/>
                  </a:lnTo>
                  <a:close/>
                </a:path>
              </a:pathLst>
            </a:custGeom>
            <a:solidFill>
              <a:srgbClr val="E6FF01"/>
            </a:solidFill>
            <a:ln w="0">
              <a:solidFill>
                <a:srgbClr val="E6FF01"/>
              </a:solidFill>
              <a:prstDash val="solid"/>
              <a:round/>
              <a:headEnd/>
              <a:tailEnd/>
            </a:ln>
          </p:spPr>
          <p:txBody>
            <a:bodyPr/>
            <a:lstStyle/>
            <a:p>
              <a:endParaRPr lang="ru-RU"/>
            </a:p>
          </p:txBody>
        </p:sp>
        <p:sp>
          <p:nvSpPr>
            <p:cNvPr id="168" name="Freeform 164"/>
            <p:cNvSpPr>
              <a:spLocks/>
            </p:cNvSpPr>
            <p:nvPr/>
          </p:nvSpPr>
          <p:spPr bwMode="auto">
            <a:xfrm>
              <a:off x="3768" y="1770"/>
              <a:ext cx="257" cy="264"/>
            </a:xfrm>
            <a:custGeom>
              <a:avLst/>
              <a:gdLst>
                <a:gd name="T0" fmla="*/ 156 w 257"/>
                <a:gd name="T1" fmla="*/ 106 h 264"/>
                <a:gd name="T2" fmla="*/ 257 w 257"/>
                <a:gd name="T3" fmla="*/ 212 h 264"/>
                <a:gd name="T4" fmla="*/ 203 w 257"/>
                <a:gd name="T5" fmla="*/ 264 h 264"/>
                <a:gd name="T6" fmla="*/ 0 w 257"/>
                <a:gd name="T7" fmla="*/ 52 h 264"/>
                <a:gd name="T8" fmla="*/ 54 w 257"/>
                <a:gd name="T9" fmla="*/ 0 h 264"/>
                <a:gd name="T10" fmla="*/ 156 w 257"/>
                <a:gd name="T11" fmla="*/ 106 h 26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7" h="264">
                  <a:moveTo>
                    <a:pt x="156" y="106"/>
                  </a:moveTo>
                  <a:lnTo>
                    <a:pt x="257" y="212"/>
                  </a:lnTo>
                  <a:lnTo>
                    <a:pt x="203" y="264"/>
                  </a:lnTo>
                  <a:lnTo>
                    <a:pt x="0" y="52"/>
                  </a:lnTo>
                  <a:lnTo>
                    <a:pt x="54" y="0"/>
                  </a:lnTo>
                  <a:lnTo>
                    <a:pt x="156" y="106"/>
                  </a:lnTo>
                </a:path>
              </a:pathLst>
            </a:custGeom>
            <a:noFill/>
            <a:ln w="11113">
              <a:solidFill>
                <a:srgbClr val="01010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69" name="Freeform 165"/>
            <p:cNvSpPr>
              <a:spLocks/>
            </p:cNvSpPr>
            <p:nvPr/>
          </p:nvSpPr>
          <p:spPr bwMode="auto">
            <a:xfrm>
              <a:off x="3613" y="2844"/>
              <a:ext cx="194" cy="146"/>
            </a:xfrm>
            <a:custGeom>
              <a:avLst/>
              <a:gdLst>
                <a:gd name="T0" fmla="*/ 17 w 194"/>
                <a:gd name="T1" fmla="*/ 109 h 146"/>
                <a:gd name="T2" fmla="*/ 0 w 194"/>
                <a:gd name="T3" fmla="*/ 73 h 146"/>
                <a:gd name="T4" fmla="*/ 160 w 194"/>
                <a:gd name="T5" fmla="*/ 0 h 146"/>
                <a:gd name="T6" fmla="*/ 194 w 194"/>
                <a:gd name="T7" fmla="*/ 74 h 146"/>
                <a:gd name="T8" fmla="*/ 33 w 194"/>
                <a:gd name="T9" fmla="*/ 146 h 146"/>
                <a:gd name="T10" fmla="*/ 17 w 194"/>
                <a:gd name="T11" fmla="*/ 109 h 1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4" h="146">
                  <a:moveTo>
                    <a:pt x="17" y="109"/>
                  </a:moveTo>
                  <a:lnTo>
                    <a:pt x="0" y="73"/>
                  </a:lnTo>
                  <a:lnTo>
                    <a:pt x="160" y="0"/>
                  </a:lnTo>
                  <a:lnTo>
                    <a:pt x="194" y="74"/>
                  </a:lnTo>
                  <a:lnTo>
                    <a:pt x="33" y="146"/>
                  </a:lnTo>
                  <a:lnTo>
                    <a:pt x="17" y="109"/>
                  </a:lnTo>
                  <a:close/>
                </a:path>
              </a:pathLst>
            </a:custGeom>
            <a:solidFill>
              <a:srgbClr val="99CCFF"/>
            </a:solidFill>
            <a:ln w="0">
              <a:solidFill>
                <a:srgbClr val="99CCFF"/>
              </a:solidFill>
              <a:prstDash val="solid"/>
              <a:round/>
              <a:headEnd/>
              <a:tailEnd/>
            </a:ln>
          </p:spPr>
          <p:txBody>
            <a:bodyPr/>
            <a:lstStyle/>
            <a:p>
              <a:endParaRPr lang="ru-RU"/>
            </a:p>
          </p:txBody>
        </p:sp>
        <p:sp>
          <p:nvSpPr>
            <p:cNvPr id="170" name="Freeform 166"/>
            <p:cNvSpPr>
              <a:spLocks/>
            </p:cNvSpPr>
            <p:nvPr/>
          </p:nvSpPr>
          <p:spPr bwMode="auto">
            <a:xfrm>
              <a:off x="3613" y="2844"/>
              <a:ext cx="194" cy="146"/>
            </a:xfrm>
            <a:custGeom>
              <a:avLst/>
              <a:gdLst>
                <a:gd name="T0" fmla="*/ 17 w 194"/>
                <a:gd name="T1" fmla="*/ 109 h 146"/>
                <a:gd name="T2" fmla="*/ 0 w 194"/>
                <a:gd name="T3" fmla="*/ 73 h 146"/>
                <a:gd name="T4" fmla="*/ 160 w 194"/>
                <a:gd name="T5" fmla="*/ 0 h 146"/>
                <a:gd name="T6" fmla="*/ 194 w 194"/>
                <a:gd name="T7" fmla="*/ 74 h 146"/>
                <a:gd name="T8" fmla="*/ 33 w 194"/>
                <a:gd name="T9" fmla="*/ 146 h 146"/>
                <a:gd name="T10" fmla="*/ 17 w 194"/>
                <a:gd name="T11" fmla="*/ 109 h 1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4" h="146">
                  <a:moveTo>
                    <a:pt x="17" y="109"/>
                  </a:moveTo>
                  <a:lnTo>
                    <a:pt x="0" y="73"/>
                  </a:lnTo>
                  <a:lnTo>
                    <a:pt x="160" y="0"/>
                  </a:lnTo>
                  <a:lnTo>
                    <a:pt x="194" y="74"/>
                  </a:lnTo>
                  <a:lnTo>
                    <a:pt x="33" y="146"/>
                  </a:lnTo>
                  <a:lnTo>
                    <a:pt x="17" y="109"/>
                  </a:lnTo>
                </a:path>
              </a:pathLst>
            </a:custGeom>
            <a:noFill/>
            <a:ln w="11113">
              <a:solidFill>
                <a:srgbClr val="01010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71" name="Freeform 167"/>
            <p:cNvSpPr>
              <a:spLocks/>
            </p:cNvSpPr>
            <p:nvPr/>
          </p:nvSpPr>
          <p:spPr bwMode="auto">
            <a:xfrm>
              <a:off x="2105" y="2837"/>
              <a:ext cx="21" cy="34"/>
            </a:xfrm>
            <a:custGeom>
              <a:avLst/>
              <a:gdLst>
                <a:gd name="T0" fmla="*/ 6 w 21"/>
                <a:gd name="T1" fmla="*/ 34 h 34"/>
                <a:gd name="T2" fmla="*/ 0 w 21"/>
                <a:gd name="T3" fmla="*/ 0 h 34"/>
                <a:gd name="T4" fmla="*/ 21 w 21"/>
                <a:gd name="T5" fmla="*/ 4 h 34"/>
                <a:gd name="T6" fmla="*/ 6 w 21"/>
                <a:gd name="T7" fmla="*/ 34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34">
                  <a:moveTo>
                    <a:pt x="6" y="34"/>
                  </a:moveTo>
                  <a:lnTo>
                    <a:pt x="0" y="0"/>
                  </a:lnTo>
                  <a:lnTo>
                    <a:pt x="21" y="4"/>
                  </a:lnTo>
                  <a:lnTo>
                    <a:pt x="6" y="34"/>
                  </a:lnTo>
                  <a:close/>
                </a:path>
              </a:pathLst>
            </a:custGeom>
            <a:solidFill>
              <a:srgbClr val="010101"/>
            </a:solidFill>
            <a:ln w="0">
              <a:solidFill>
                <a:srgbClr val="010101"/>
              </a:solidFill>
              <a:prstDash val="solid"/>
              <a:round/>
              <a:headEnd/>
              <a:tailEnd/>
            </a:ln>
          </p:spPr>
          <p:txBody>
            <a:bodyPr/>
            <a:lstStyle/>
            <a:p>
              <a:endParaRPr lang="ru-RU"/>
            </a:p>
          </p:txBody>
        </p:sp>
        <p:sp>
          <p:nvSpPr>
            <p:cNvPr id="172" name="Freeform 168"/>
            <p:cNvSpPr>
              <a:spLocks/>
            </p:cNvSpPr>
            <p:nvPr/>
          </p:nvSpPr>
          <p:spPr bwMode="auto">
            <a:xfrm>
              <a:off x="2111" y="2421"/>
              <a:ext cx="70" cy="425"/>
            </a:xfrm>
            <a:custGeom>
              <a:avLst/>
              <a:gdLst>
                <a:gd name="T0" fmla="*/ 70 w 70"/>
                <a:gd name="T1" fmla="*/ 1 h 425"/>
                <a:gd name="T2" fmla="*/ 6 w 70"/>
                <a:gd name="T3" fmla="*/ 425 h 425"/>
                <a:gd name="T4" fmla="*/ 0 w 70"/>
                <a:gd name="T5" fmla="*/ 423 h 425"/>
                <a:gd name="T6" fmla="*/ 64 w 70"/>
                <a:gd name="T7" fmla="*/ 0 h 425"/>
                <a:gd name="T8" fmla="*/ 70 w 70"/>
                <a:gd name="T9" fmla="*/ 1 h 4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 h="425">
                  <a:moveTo>
                    <a:pt x="70" y="1"/>
                  </a:moveTo>
                  <a:lnTo>
                    <a:pt x="6" y="425"/>
                  </a:lnTo>
                  <a:lnTo>
                    <a:pt x="0" y="423"/>
                  </a:lnTo>
                  <a:lnTo>
                    <a:pt x="64" y="0"/>
                  </a:lnTo>
                  <a:lnTo>
                    <a:pt x="70" y="1"/>
                  </a:lnTo>
                  <a:close/>
                </a:path>
              </a:pathLst>
            </a:custGeom>
            <a:solidFill>
              <a:srgbClr val="010101"/>
            </a:solidFill>
            <a:ln w="0">
              <a:solidFill>
                <a:srgbClr val="010101"/>
              </a:solidFill>
              <a:prstDash val="solid"/>
              <a:round/>
              <a:headEnd/>
              <a:tailEnd/>
            </a:ln>
          </p:spPr>
          <p:txBody>
            <a:bodyPr/>
            <a:lstStyle/>
            <a:p>
              <a:endParaRPr lang="ru-RU"/>
            </a:p>
          </p:txBody>
        </p:sp>
      </p:grpSp>
      <p:sp>
        <p:nvSpPr>
          <p:cNvPr id="6" name="TextBox 5"/>
          <p:cNvSpPr txBox="1"/>
          <p:nvPr/>
        </p:nvSpPr>
        <p:spPr>
          <a:xfrm>
            <a:off x="457200" y="6032500"/>
            <a:ext cx="2308710" cy="646331"/>
          </a:xfrm>
          <a:prstGeom prst="rect">
            <a:avLst/>
          </a:prstGeom>
          <a:noFill/>
        </p:spPr>
        <p:txBody>
          <a:bodyPr wrap="square" rtlCol="0">
            <a:spAutoFit/>
          </a:bodyPr>
          <a:lstStyle/>
          <a:p>
            <a:r>
              <a:rPr lang="en-US" dirty="0" smtClean="0"/>
              <a:t>The tunnel is already available.</a:t>
            </a:r>
            <a:endParaRPr lang="en-US" dirty="0"/>
          </a:p>
        </p:txBody>
      </p:sp>
    </p:spTree>
    <p:extLst>
      <p:ext uri="{BB962C8B-B14F-4D97-AF65-F5344CB8AC3E}">
        <p14:creationId xmlns:p14="http://schemas.microsoft.com/office/powerpoint/2010/main" val="205417646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uLFV_UL_201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125" y="844550"/>
            <a:ext cx="9144000" cy="4718695"/>
          </a:xfrm>
          <a:prstGeom prst="rect">
            <a:avLst/>
          </a:prstGeom>
        </p:spPr>
      </p:pic>
      <p:sp>
        <p:nvSpPr>
          <p:cNvPr id="4" name="TextBox 3"/>
          <p:cNvSpPr txBox="1"/>
          <p:nvPr/>
        </p:nvSpPr>
        <p:spPr>
          <a:xfrm>
            <a:off x="1857375" y="301625"/>
            <a:ext cx="6318250" cy="461665"/>
          </a:xfrm>
          <a:prstGeom prst="rect">
            <a:avLst/>
          </a:prstGeom>
          <a:noFill/>
        </p:spPr>
        <p:txBody>
          <a:bodyPr wrap="square" rtlCol="0">
            <a:spAutoFit/>
          </a:bodyPr>
          <a:lstStyle/>
          <a:p>
            <a:r>
              <a:rPr lang="en-US" sz="2400" dirty="0" smtClean="0"/>
              <a:t>Current  experimental status of tau LFV</a:t>
            </a:r>
            <a:endParaRPr lang="en-US" sz="2400" dirty="0"/>
          </a:p>
        </p:txBody>
      </p:sp>
      <p:sp>
        <p:nvSpPr>
          <p:cNvPr id="5" name="TextBox 4"/>
          <p:cNvSpPr txBox="1"/>
          <p:nvPr/>
        </p:nvSpPr>
        <p:spPr>
          <a:xfrm>
            <a:off x="1460500" y="5857875"/>
            <a:ext cx="6143625" cy="830997"/>
          </a:xfrm>
          <a:prstGeom prst="rect">
            <a:avLst/>
          </a:prstGeom>
          <a:noFill/>
        </p:spPr>
        <p:txBody>
          <a:bodyPr wrap="square" rtlCol="0">
            <a:spAutoFit/>
          </a:bodyPr>
          <a:lstStyle/>
          <a:p>
            <a:r>
              <a:rPr lang="en-US" sz="2400" dirty="0" smtClean="0"/>
              <a:t>A Super Flavor Factory moves some of the ULs or sensitivities to the 10</a:t>
            </a:r>
            <a:r>
              <a:rPr lang="en-US" sz="2400" baseline="30000" dirty="0" smtClean="0"/>
              <a:t>-9 </a:t>
            </a:r>
            <a:r>
              <a:rPr lang="en-US" sz="2400" dirty="0" smtClean="0"/>
              <a:t>level</a:t>
            </a:r>
            <a:r>
              <a:rPr lang="en-US" dirty="0" smtClean="0"/>
              <a:t>.</a:t>
            </a:r>
            <a:endParaRPr lang="en-US" dirty="0"/>
          </a:p>
        </p:txBody>
      </p:sp>
      <p:sp>
        <p:nvSpPr>
          <p:cNvPr id="2" name="Slide Number Placeholder 1"/>
          <p:cNvSpPr>
            <a:spLocks noGrp="1"/>
          </p:cNvSpPr>
          <p:nvPr>
            <p:ph type="sldNum" sz="quarter" idx="12"/>
          </p:nvPr>
        </p:nvSpPr>
        <p:spPr/>
        <p:txBody>
          <a:bodyPr/>
          <a:lstStyle/>
          <a:p>
            <a:fld id="{2066355A-084C-D24E-9AD2-7E4FC41EA627}" type="slidenum">
              <a:rPr lang="en-US" smtClean="0"/>
              <a:t>32</a:t>
            </a:fld>
            <a:endParaRPr lang="en-US"/>
          </a:p>
        </p:txBody>
      </p:sp>
    </p:spTree>
    <p:extLst>
      <p:ext uri="{BB962C8B-B14F-4D97-AF65-F5344CB8AC3E}">
        <p14:creationId xmlns:p14="http://schemas.microsoft.com/office/powerpoint/2010/main" val="307083280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aumugam4.jpg"/>
          <p:cNvPicPr>
            <a:picLocks noChangeAspect="1"/>
          </p:cNvPicPr>
          <p:nvPr/>
        </p:nvPicPr>
        <p:blipFill>
          <a:blip r:embed="rId2" cstate="print"/>
          <a:stretch>
            <a:fillRect/>
          </a:stretch>
        </p:blipFill>
        <p:spPr>
          <a:xfrm>
            <a:off x="5892800" y="843392"/>
            <a:ext cx="3251200" cy="2541795"/>
          </a:xfrm>
          <a:prstGeom prst="rect">
            <a:avLst/>
          </a:prstGeom>
        </p:spPr>
      </p:pic>
      <p:sp>
        <p:nvSpPr>
          <p:cNvPr id="7" name="TextBox 18"/>
          <p:cNvSpPr txBox="1">
            <a:spLocks noChangeArrowheads="1"/>
          </p:cNvSpPr>
          <p:nvPr/>
        </p:nvSpPr>
        <p:spPr bwMode="auto">
          <a:xfrm>
            <a:off x="287110" y="826634"/>
            <a:ext cx="3841397" cy="1354217"/>
          </a:xfrm>
          <a:prstGeom prst="rect">
            <a:avLst/>
          </a:prstGeom>
          <a:noFill/>
          <a:ln w="9525">
            <a:noFill/>
            <a:miter lim="800000"/>
            <a:headEnd/>
            <a:tailEnd/>
          </a:ln>
        </p:spPr>
        <p:txBody>
          <a:bodyPr wrap="square">
            <a:spAutoFit/>
          </a:bodyPr>
          <a:lstStyle/>
          <a:p>
            <a:pPr>
              <a:defRPr/>
            </a:pPr>
            <a:r>
              <a:rPr lang="en-US" sz="2400" dirty="0" smtClean="0"/>
              <a:t>Find or constrain</a:t>
            </a:r>
            <a:r>
              <a:rPr lang="en-US" sz="2400" dirty="0" smtClean="0">
                <a:solidFill>
                  <a:schemeClr val="tx1"/>
                </a:solidFill>
              </a:rPr>
              <a:t> </a:t>
            </a:r>
            <a:r>
              <a:rPr lang="en-US" sz="2400" dirty="0" smtClean="0">
                <a:solidFill>
                  <a:schemeClr val="tx1"/>
                </a:solidFill>
                <a:latin typeface="Symbol" pitchFamily="18" charset="2"/>
              </a:rPr>
              <a:t>t</a:t>
            </a:r>
            <a:r>
              <a:rPr lang="en-US" sz="2400" dirty="0" smtClean="0">
                <a:solidFill>
                  <a:schemeClr val="tx1"/>
                </a:solidFill>
              </a:rPr>
              <a:t> → </a:t>
            </a:r>
            <a:r>
              <a:rPr lang="en-US" sz="2400" dirty="0" smtClean="0">
                <a:solidFill>
                  <a:schemeClr val="tx1"/>
                </a:solidFill>
                <a:latin typeface="Symbol" pitchFamily="18" charset="2"/>
              </a:rPr>
              <a:t>m g</a:t>
            </a:r>
          </a:p>
          <a:p>
            <a:pPr>
              <a:defRPr/>
            </a:pPr>
            <a:endParaRPr lang="en-US" sz="2000" dirty="0" smtClean="0">
              <a:solidFill>
                <a:schemeClr val="tx1"/>
              </a:solidFill>
              <a:effectLst>
                <a:outerShdw blurRad="38100" dist="38100" dir="2700000" algn="tl">
                  <a:srgbClr val="000000">
                    <a:alpha val="43137"/>
                  </a:srgbClr>
                </a:outerShdw>
              </a:effectLst>
            </a:endParaRPr>
          </a:p>
          <a:p>
            <a:pPr>
              <a:defRPr/>
            </a:pPr>
            <a:endParaRPr lang="en-US" dirty="0" smtClean="0">
              <a:solidFill>
                <a:schemeClr val="tx1"/>
              </a:solidFill>
            </a:endParaRPr>
          </a:p>
          <a:p>
            <a:pPr>
              <a:defRPr/>
            </a:pPr>
            <a:r>
              <a:rPr lang="en-US" sz="2000" dirty="0" smtClean="0">
                <a:solidFill>
                  <a:schemeClr val="tx1"/>
                </a:solidFill>
              </a:rPr>
              <a:t>   </a:t>
            </a:r>
            <a:endParaRPr lang="en-US" sz="2000" dirty="0">
              <a:solidFill>
                <a:schemeClr val="tx1"/>
              </a:solidFill>
            </a:endParaRPr>
          </a:p>
        </p:txBody>
      </p:sp>
      <p:grpSp>
        <p:nvGrpSpPr>
          <p:cNvPr id="8" name="Group 7"/>
          <p:cNvGrpSpPr/>
          <p:nvPr/>
        </p:nvGrpSpPr>
        <p:grpSpPr>
          <a:xfrm>
            <a:off x="3243943" y="878113"/>
            <a:ext cx="2560085" cy="2533711"/>
            <a:chOff x="6306456" y="587827"/>
            <a:chExt cx="2560085" cy="2533711"/>
          </a:xfrm>
        </p:grpSpPr>
        <p:cxnSp>
          <p:nvCxnSpPr>
            <p:cNvPr id="9" name="Straight Connector 8"/>
            <p:cNvCxnSpPr/>
            <p:nvPr/>
          </p:nvCxnSpPr>
          <p:spPr bwMode="auto">
            <a:xfrm>
              <a:off x="6676571" y="1857829"/>
              <a:ext cx="827314" cy="1588"/>
            </a:xfrm>
            <a:prstGeom prst="line">
              <a:avLst/>
            </a:prstGeom>
            <a:noFill/>
            <a:ln w="19050" cap="flat" cmpd="sng" algn="ctr">
              <a:solidFill>
                <a:schemeClr val="tx1"/>
              </a:solidFill>
              <a:prstDash val="solid"/>
              <a:round/>
              <a:headEnd type="none" w="med" len="med"/>
              <a:tailEnd type="triangle" w="med" len="med"/>
            </a:ln>
            <a:effectLst/>
          </p:spPr>
        </p:cxnSp>
        <p:cxnSp>
          <p:nvCxnSpPr>
            <p:cNvPr id="10" name="Straight Connector 9"/>
            <p:cNvCxnSpPr/>
            <p:nvPr/>
          </p:nvCxnSpPr>
          <p:spPr bwMode="auto">
            <a:xfrm flipH="1">
              <a:off x="7699828" y="1850571"/>
              <a:ext cx="827314" cy="1588"/>
            </a:xfrm>
            <a:prstGeom prst="line">
              <a:avLst/>
            </a:prstGeom>
            <a:noFill/>
            <a:ln w="19050" cap="flat" cmpd="sng" algn="ctr">
              <a:solidFill>
                <a:schemeClr val="tx1"/>
              </a:solidFill>
              <a:prstDash val="solid"/>
              <a:round/>
              <a:headEnd type="none" w="med" len="med"/>
              <a:tailEnd type="triangle" w="med" len="med"/>
            </a:ln>
            <a:effectLst/>
          </p:spPr>
        </p:cxnSp>
        <p:cxnSp>
          <p:nvCxnSpPr>
            <p:cNvPr id="11" name="Straight Connector 10"/>
            <p:cNvCxnSpPr/>
            <p:nvPr/>
          </p:nvCxnSpPr>
          <p:spPr bwMode="auto">
            <a:xfrm rot="5400000" flipH="1" flipV="1">
              <a:off x="7612743" y="1422400"/>
              <a:ext cx="413657" cy="384629"/>
            </a:xfrm>
            <a:prstGeom prst="line">
              <a:avLst/>
            </a:prstGeom>
            <a:noFill/>
            <a:ln w="19050" cap="flat" cmpd="sng" algn="ctr">
              <a:solidFill>
                <a:schemeClr val="tx1"/>
              </a:solidFill>
              <a:prstDash val="solid"/>
              <a:round/>
              <a:headEnd type="none" w="med" len="med"/>
              <a:tailEnd type="triangle" w="med" len="med"/>
            </a:ln>
            <a:effectLst/>
          </p:spPr>
        </p:cxnSp>
        <p:cxnSp>
          <p:nvCxnSpPr>
            <p:cNvPr id="12" name="Straight Connector 11"/>
            <p:cNvCxnSpPr/>
            <p:nvPr/>
          </p:nvCxnSpPr>
          <p:spPr bwMode="auto">
            <a:xfrm rot="5400000">
              <a:off x="7184571" y="1908630"/>
              <a:ext cx="413657" cy="384629"/>
            </a:xfrm>
            <a:prstGeom prst="line">
              <a:avLst/>
            </a:prstGeom>
            <a:noFill/>
            <a:ln w="19050" cap="flat" cmpd="sng" algn="ctr">
              <a:solidFill>
                <a:schemeClr val="tx1"/>
              </a:solidFill>
              <a:prstDash val="solid"/>
              <a:round/>
              <a:headEnd type="none" w="med" len="med"/>
              <a:tailEnd type="triangle" w="med" len="med"/>
            </a:ln>
            <a:effectLst/>
          </p:spPr>
        </p:cxnSp>
        <p:cxnSp>
          <p:nvCxnSpPr>
            <p:cNvPr id="13" name="Straight Connector 12"/>
            <p:cNvCxnSpPr/>
            <p:nvPr/>
          </p:nvCxnSpPr>
          <p:spPr bwMode="auto">
            <a:xfrm flipV="1">
              <a:off x="8062686" y="1161143"/>
              <a:ext cx="486228" cy="195945"/>
            </a:xfrm>
            <a:prstGeom prst="line">
              <a:avLst/>
            </a:prstGeom>
            <a:noFill/>
            <a:ln w="19050" cap="flat" cmpd="sng" algn="ctr">
              <a:solidFill>
                <a:srgbClr val="669900"/>
              </a:solidFill>
              <a:prstDash val="solid"/>
              <a:round/>
              <a:headEnd type="none" w="med" len="med"/>
              <a:tailEnd type="triangle" w="med" len="med"/>
            </a:ln>
            <a:effectLst/>
          </p:spPr>
        </p:cxnSp>
        <p:cxnSp>
          <p:nvCxnSpPr>
            <p:cNvPr id="14" name="Straight Connector 13"/>
            <p:cNvCxnSpPr/>
            <p:nvPr/>
          </p:nvCxnSpPr>
          <p:spPr bwMode="auto">
            <a:xfrm rot="5400000" flipH="1" flipV="1">
              <a:off x="7859484" y="972458"/>
              <a:ext cx="515260" cy="224972"/>
            </a:xfrm>
            <a:prstGeom prst="line">
              <a:avLst/>
            </a:prstGeom>
            <a:noFill/>
            <a:ln w="19050" cap="flat" cmpd="sng" algn="ctr">
              <a:solidFill>
                <a:srgbClr val="669900"/>
              </a:solidFill>
              <a:prstDash val="solid"/>
              <a:round/>
              <a:headEnd type="none" w="med" len="med"/>
              <a:tailEnd type="triangle" w="med" len="med"/>
            </a:ln>
            <a:effectLst/>
          </p:spPr>
        </p:cxnSp>
        <p:cxnSp>
          <p:nvCxnSpPr>
            <p:cNvPr id="15" name="Straight Connector 14"/>
            <p:cNvCxnSpPr/>
            <p:nvPr/>
          </p:nvCxnSpPr>
          <p:spPr bwMode="auto">
            <a:xfrm flipH="1">
              <a:off x="6618515" y="2329543"/>
              <a:ext cx="486228" cy="195945"/>
            </a:xfrm>
            <a:prstGeom prst="line">
              <a:avLst/>
            </a:prstGeom>
            <a:noFill/>
            <a:ln w="19050" cap="flat" cmpd="sng" algn="ctr">
              <a:solidFill>
                <a:srgbClr val="669900"/>
              </a:solidFill>
              <a:prstDash val="solid"/>
              <a:round/>
              <a:headEnd type="none" w="med" len="med"/>
              <a:tailEnd type="triangle" w="med" len="med"/>
            </a:ln>
            <a:effectLst/>
          </p:spPr>
        </p:cxnSp>
        <p:cxnSp>
          <p:nvCxnSpPr>
            <p:cNvPr id="16" name="Straight Connector 15"/>
            <p:cNvCxnSpPr/>
            <p:nvPr/>
          </p:nvCxnSpPr>
          <p:spPr bwMode="auto">
            <a:xfrm rot="5400000">
              <a:off x="6836228" y="2532744"/>
              <a:ext cx="515260" cy="224972"/>
            </a:xfrm>
            <a:prstGeom prst="line">
              <a:avLst/>
            </a:prstGeom>
            <a:noFill/>
            <a:ln w="19050" cap="flat" cmpd="sng" algn="ctr">
              <a:solidFill>
                <a:schemeClr val="tx1"/>
              </a:solidFill>
              <a:prstDash val="solid"/>
              <a:round/>
              <a:headEnd type="none" w="med" len="med"/>
              <a:tailEnd type="triangle" w="med" len="med"/>
            </a:ln>
            <a:effectLst/>
          </p:spPr>
        </p:cxnSp>
        <p:sp>
          <p:nvSpPr>
            <p:cNvPr id="17" name="TextBox 16"/>
            <p:cNvSpPr txBox="1"/>
            <p:nvPr/>
          </p:nvSpPr>
          <p:spPr>
            <a:xfrm>
              <a:off x="8534399" y="986971"/>
              <a:ext cx="332142" cy="400110"/>
            </a:xfrm>
            <a:prstGeom prst="rect">
              <a:avLst/>
            </a:prstGeom>
            <a:noFill/>
          </p:spPr>
          <p:txBody>
            <a:bodyPr wrap="none" rtlCol="0">
              <a:spAutoFit/>
            </a:bodyPr>
            <a:lstStyle/>
            <a:p>
              <a:r>
                <a:rPr lang="en-US" sz="2000" smtClean="0">
                  <a:solidFill>
                    <a:schemeClr val="tx1"/>
                  </a:solidFill>
                  <a:latin typeface="Symbol" pitchFamily="18" charset="2"/>
                </a:rPr>
                <a:t>m</a:t>
              </a:r>
              <a:endParaRPr lang="en-US" sz="2000">
                <a:solidFill>
                  <a:schemeClr val="tx1"/>
                </a:solidFill>
                <a:latin typeface="Symbol" pitchFamily="18" charset="2"/>
              </a:endParaRPr>
            </a:p>
          </p:txBody>
        </p:sp>
        <p:sp>
          <p:nvSpPr>
            <p:cNvPr id="18" name="TextBox 17"/>
            <p:cNvSpPr txBox="1"/>
            <p:nvPr/>
          </p:nvSpPr>
          <p:spPr>
            <a:xfrm>
              <a:off x="8265884" y="587827"/>
              <a:ext cx="290464" cy="400110"/>
            </a:xfrm>
            <a:prstGeom prst="rect">
              <a:avLst/>
            </a:prstGeom>
            <a:noFill/>
          </p:spPr>
          <p:txBody>
            <a:bodyPr wrap="none" rtlCol="0">
              <a:spAutoFit/>
            </a:bodyPr>
            <a:lstStyle/>
            <a:p>
              <a:r>
                <a:rPr lang="en-US" sz="2000" smtClean="0">
                  <a:solidFill>
                    <a:schemeClr val="tx1"/>
                  </a:solidFill>
                  <a:latin typeface="Symbol" pitchFamily="18" charset="2"/>
                </a:rPr>
                <a:t>g</a:t>
              </a:r>
              <a:endParaRPr lang="en-US" sz="2000">
                <a:solidFill>
                  <a:schemeClr val="tx1"/>
                </a:solidFill>
                <a:latin typeface="Symbol" pitchFamily="18" charset="2"/>
              </a:endParaRPr>
            </a:p>
          </p:txBody>
        </p:sp>
        <p:sp>
          <p:nvSpPr>
            <p:cNvPr id="19" name="TextBox 18"/>
            <p:cNvSpPr txBox="1"/>
            <p:nvPr/>
          </p:nvSpPr>
          <p:spPr>
            <a:xfrm>
              <a:off x="6306456" y="2315028"/>
              <a:ext cx="325730" cy="400110"/>
            </a:xfrm>
            <a:prstGeom prst="rect">
              <a:avLst/>
            </a:prstGeom>
            <a:noFill/>
          </p:spPr>
          <p:txBody>
            <a:bodyPr wrap="none" rtlCol="0">
              <a:spAutoFit/>
            </a:bodyPr>
            <a:lstStyle/>
            <a:p>
              <a:r>
                <a:rPr lang="en-US" sz="2000" smtClean="0">
                  <a:solidFill>
                    <a:schemeClr val="tx1"/>
                  </a:solidFill>
                  <a:latin typeface="Symbol" pitchFamily="18" charset="2"/>
                </a:rPr>
                <a:t>p</a:t>
              </a:r>
              <a:endParaRPr lang="en-US" sz="2000">
                <a:solidFill>
                  <a:schemeClr val="tx1"/>
                </a:solidFill>
                <a:latin typeface="Symbol" pitchFamily="18" charset="2"/>
              </a:endParaRPr>
            </a:p>
          </p:txBody>
        </p:sp>
        <p:sp>
          <p:nvSpPr>
            <p:cNvPr id="20" name="TextBox 19"/>
            <p:cNvSpPr txBox="1"/>
            <p:nvPr/>
          </p:nvSpPr>
          <p:spPr>
            <a:xfrm>
              <a:off x="6654799" y="2721428"/>
              <a:ext cx="317716" cy="400110"/>
            </a:xfrm>
            <a:prstGeom prst="rect">
              <a:avLst/>
            </a:prstGeom>
            <a:noFill/>
          </p:spPr>
          <p:txBody>
            <a:bodyPr wrap="none" rtlCol="0">
              <a:spAutoFit/>
            </a:bodyPr>
            <a:lstStyle/>
            <a:p>
              <a:r>
                <a:rPr lang="en-US" sz="2000" smtClean="0">
                  <a:solidFill>
                    <a:schemeClr val="tx1"/>
                  </a:solidFill>
                  <a:latin typeface="Symbol" pitchFamily="18" charset="2"/>
                </a:rPr>
                <a:t>n</a:t>
              </a:r>
              <a:endParaRPr lang="en-US" sz="2000">
                <a:solidFill>
                  <a:schemeClr val="tx1"/>
                </a:solidFill>
                <a:latin typeface="Symbol" pitchFamily="18" charset="2"/>
              </a:endParaRPr>
            </a:p>
          </p:txBody>
        </p:sp>
        <p:sp>
          <p:nvSpPr>
            <p:cNvPr id="21" name="TextBox 20"/>
            <p:cNvSpPr txBox="1"/>
            <p:nvPr/>
          </p:nvSpPr>
          <p:spPr>
            <a:xfrm>
              <a:off x="7525656" y="1313542"/>
              <a:ext cx="296876" cy="400110"/>
            </a:xfrm>
            <a:prstGeom prst="rect">
              <a:avLst/>
            </a:prstGeom>
            <a:noFill/>
          </p:spPr>
          <p:txBody>
            <a:bodyPr wrap="none" rtlCol="0">
              <a:spAutoFit/>
            </a:bodyPr>
            <a:lstStyle/>
            <a:p>
              <a:r>
                <a:rPr lang="en-US" sz="2000" smtClean="0">
                  <a:solidFill>
                    <a:schemeClr val="tx1"/>
                  </a:solidFill>
                  <a:latin typeface="Symbol" pitchFamily="18" charset="2"/>
                </a:rPr>
                <a:t>t</a:t>
              </a:r>
              <a:endParaRPr lang="en-US" sz="2000">
                <a:solidFill>
                  <a:schemeClr val="tx1"/>
                </a:solidFill>
                <a:latin typeface="Symbol" pitchFamily="18" charset="2"/>
              </a:endParaRPr>
            </a:p>
          </p:txBody>
        </p:sp>
        <p:sp>
          <p:nvSpPr>
            <p:cNvPr id="22" name="TextBox 21"/>
            <p:cNvSpPr txBox="1"/>
            <p:nvPr/>
          </p:nvSpPr>
          <p:spPr>
            <a:xfrm>
              <a:off x="7358742" y="1959428"/>
              <a:ext cx="296876" cy="400110"/>
            </a:xfrm>
            <a:prstGeom prst="rect">
              <a:avLst/>
            </a:prstGeom>
            <a:noFill/>
          </p:spPr>
          <p:txBody>
            <a:bodyPr wrap="none" rtlCol="0">
              <a:spAutoFit/>
            </a:bodyPr>
            <a:lstStyle/>
            <a:p>
              <a:r>
                <a:rPr lang="en-US" sz="2000" smtClean="0">
                  <a:solidFill>
                    <a:schemeClr val="tx1"/>
                  </a:solidFill>
                  <a:latin typeface="Symbol" pitchFamily="18" charset="2"/>
                </a:rPr>
                <a:t>t</a:t>
              </a:r>
              <a:endParaRPr lang="en-US" sz="2000">
                <a:solidFill>
                  <a:schemeClr val="tx1"/>
                </a:solidFill>
                <a:latin typeface="Symbol" pitchFamily="18" charset="2"/>
              </a:endParaRPr>
            </a:p>
          </p:txBody>
        </p:sp>
        <p:sp>
          <p:nvSpPr>
            <p:cNvPr id="23" name="TextBox 22"/>
            <p:cNvSpPr txBox="1"/>
            <p:nvPr/>
          </p:nvSpPr>
          <p:spPr>
            <a:xfrm>
              <a:off x="6778170" y="1494971"/>
              <a:ext cx="327334" cy="400110"/>
            </a:xfrm>
            <a:prstGeom prst="rect">
              <a:avLst/>
            </a:prstGeom>
            <a:noFill/>
          </p:spPr>
          <p:txBody>
            <a:bodyPr wrap="none" rtlCol="0">
              <a:spAutoFit/>
            </a:bodyPr>
            <a:lstStyle/>
            <a:p>
              <a:r>
                <a:rPr lang="en-US" sz="2000" smtClean="0">
                  <a:solidFill>
                    <a:schemeClr val="tx1"/>
                  </a:solidFill>
                  <a:latin typeface="+mn-lt"/>
                </a:rPr>
                <a:t>e</a:t>
              </a:r>
              <a:endParaRPr lang="en-US" sz="2000">
                <a:solidFill>
                  <a:schemeClr val="tx1"/>
                </a:solidFill>
                <a:latin typeface="+mn-lt"/>
              </a:endParaRPr>
            </a:p>
          </p:txBody>
        </p:sp>
        <p:sp>
          <p:nvSpPr>
            <p:cNvPr id="24" name="TextBox 23"/>
            <p:cNvSpPr txBox="1"/>
            <p:nvPr/>
          </p:nvSpPr>
          <p:spPr>
            <a:xfrm>
              <a:off x="8062685" y="1516743"/>
              <a:ext cx="327334" cy="400110"/>
            </a:xfrm>
            <a:prstGeom prst="rect">
              <a:avLst/>
            </a:prstGeom>
            <a:noFill/>
          </p:spPr>
          <p:txBody>
            <a:bodyPr wrap="none" rtlCol="0">
              <a:spAutoFit/>
            </a:bodyPr>
            <a:lstStyle/>
            <a:p>
              <a:r>
                <a:rPr lang="en-US" sz="2000" smtClean="0">
                  <a:solidFill>
                    <a:schemeClr val="tx1"/>
                  </a:solidFill>
                  <a:latin typeface="+mn-lt"/>
                </a:rPr>
                <a:t>e</a:t>
              </a:r>
              <a:endParaRPr lang="en-US" sz="2000">
                <a:solidFill>
                  <a:schemeClr val="tx1"/>
                </a:solidFill>
                <a:latin typeface="+mn-lt"/>
              </a:endParaRPr>
            </a:p>
          </p:txBody>
        </p:sp>
      </p:grpSp>
      <p:sp>
        <p:nvSpPr>
          <p:cNvPr id="25" name="Text Box 170"/>
          <p:cNvSpPr txBox="1">
            <a:spLocks noChangeArrowheads="1"/>
          </p:cNvSpPr>
          <p:nvPr/>
        </p:nvSpPr>
        <p:spPr bwMode="auto">
          <a:xfrm>
            <a:off x="361761" y="1353294"/>
            <a:ext cx="2789546" cy="307777"/>
          </a:xfrm>
          <a:prstGeom prst="rect">
            <a:avLst/>
          </a:prstGeom>
          <a:solidFill>
            <a:srgbClr val="006600">
              <a:alpha val="49020"/>
            </a:srgbClr>
          </a:solidFill>
          <a:ln w="28575" algn="ctr">
            <a:noFill/>
            <a:miter lim="800000"/>
            <a:headEnd/>
            <a:tailEnd/>
          </a:ln>
        </p:spPr>
        <p:txBody>
          <a:bodyPr wrap="none">
            <a:spAutoFit/>
          </a:bodyPr>
          <a:lstStyle/>
          <a:p>
            <a:r>
              <a:rPr lang="en-US" sz="1400" dirty="0" smtClean="0">
                <a:solidFill>
                  <a:schemeClr val="tx1"/>
                </a:solidFill>
              </a:rPr>
              <a:t>Belle, PLB66, 16 (2008), 535 </a:t>
            </a:r>
            <a:r>
              <a:rPr lang="en-US" sz="1400" dirty="0">
                <a:solidFill>
                  <a:schemeClr val="tx1"/>
                </a:solidFill>
              </a:rPr>
              <a:t>fb</a:t>
            </a:r>
            <a:r>
              <a:rPr lang="en-US" sz="1400" baseline="30000" dirty="0">
                <a:solidFill>
                  <a:schemeClr val="tx1"/>
                </a:solidFill>
              </a:rPr>
              <a:t>-1</a:t>
            </a:r>
          </a:p>
        </p:txBody>
      </p:sp>
      <p:sp>
        <p:nvSpPr>
          <p:cNvPr id="28" name="TextBox 27"/>
          <p:cNvSpPr txBox="1"/>
          <p:nvPr/>
        </p:nvSpPr>
        <p:spPr>
          <a:xfrm>
            <a:off x="310247" y="1785257"/>
            <a:ext cx="2906139" cy="4298613"/>
          </a:xfrm>
          <a:prstGeom prst="rect">
            <a:avLst/>
          </a:prstGeom>
          <a:noFill/>
        </p:spPr>
        <p:txBody>
          <a:bodyPr wrap="none" rtlCol="0">
            <a:spAutoFit/>
          </a:bodyPr>
          <a:lstStyle/>
          <a:p>
            <a:r>
              <a:rPr lang="en-US" sz="2000" dirty="0" smtClean="0">
                <a:solidFill>
                  <a:schemeClr val="tx1"/>
                </a:solidFill>
              </a:rPr>
              <a:t>kinematic variables </a:t>
            </a:r>
          </a:p>
          <a:p>
            <a:r>
              <a:rPr lang="en-US" sz="2000" dirty="0" smtClean="0">
                <a:solidFill>
                  <a:schemeClr val="tx1"/>
                </a:solidFill>
              </a:rPr>
              <a:t>for signal isolation:</a:t>
            </a:r>
          </a:p>
          <a:p>
            <a:r>
              <a:rPr lang="en-US" sz="2000" dirty="0" smtClean="0">
                <a:solidFill>
                  <a:schemeClr val="tx1"/>
                </a:solidFill>
                <a:latin typeface="Symbol" pitchFamily="18" charset="2"/>
              </a:rPr>
              <a:t>D</a:t>
            </a:r>
            <a:r>
              <a:rPr lang="en-US" sz="2000" dirty="0" smtClean="0">
                <a:solidFill>
                  <a:schemeClr val="tx1"/>
                </a:solidFill>
              </a:rPr>
              <a:t>E=E</a:t>
            </a:r>
            <a:r>
              <a:rPr lang="en-US" sz="2000" baseline="30000" dirty="0" smtClean="0">
                <a:solidFill>
                  <a:schemeClr val="tx1"/>
                </a:solidFill>
              </a:rPr>
              <a:t>CM</a:t>
            </a:r>
            <a:r>
              <a:rPr lang="en-US" sz="2000" dirty="0" smtClean="0">
                <a:solidFill>
                  <a:schemeClr val="tx1"/>
                </a:solidFill>
              </a:rPr>
              <a:t>(</a:t>
            </a:r>
            <a:r>
              <a:rPr lang="en-US" sz="2000" dirty="0" smtClean="0">
                <a:solidFill>
                  <a:schemeClr val="tx1"/>
                </a:solidFill>
                <a:latin typeface="Symbol" pitchFamily="18" charset="2"/>
              </a:rPr>
              <a:t>mg</a:t>
            </a:r>
            <a:r>
              <a:rPr lang="en-US" sz="2000" dirty="0" smtClean="0">
                <a:solidFill>
                  <a:schemeClr val="tx1"/>
                </a:solidFill>
              </a:rPr>
              <a:t>)-E</a:t>
            </a:r>
            <a:r>
              <a:rPr lang="en-US" sz="2000" baseline="30000" dirty="0" smtClean="0">
                <a:solidFill>
                  <a:schemeClr val="tx1"/>
                </a:solidFill>
              </a:rPr>
              <a:t>CM</a:t>
            </a:r>
            <a:r>
              <a:rPr lang="en-US" sz="2000" dirty="0" smtClean="0">
                <a:solidFill>
                  <a:schemeClr val="tx1"/>
                </a:solidFill>
              </a:rPr>
              <a:t>(beam)</a:t>
            </a:r>
          </a:p>
          <a:p>
            <a:r>
              <a:rPr lang="en-US" sz="2000" dirty="0" err="1" smtClean="0">
                <a:solidFill>
                  <a:schemeClr val="tx1"/>
                </a:solidFill>
              </a:rPr>
              <a:t>M</a:t>
            </a:r>
            <a:r>
              <a:rPr lang="en-US" sz="2000" baseline="-25000" dirty="0" err="1" smtClean="0">
                <a:solidFill>
                  <a:schemeClr val="tx1"/>
                </a:solidFill>
              </a:rPr>
              <a:t>inv</a:t>
            </a:r>
            <a:r>
              <a:rPr lang="en-US" sz="2000" dirty="0" smtClean="0">
                <a:solidFill>
                  <a:schemeClr val="tx1"/>
                </a:solidFill>
              </a:rPr>
              <a:t>=m(</a:t>
            </a:r>
            <a:r>
              <a:rPr lang="en-US" sz="2000" dirty="0" smtClean="0">
                <a:solidFill>
                  <a:schemeClr val="tx1"/>
                </a:solidFill>
                <a:latin typeface="Symbol" pitchFamily="18" charset="2"/>
              </a:rPr>
              <a:t>mg</a:t>
            </a:r>
            <a:r>
              <a:rPr lang="en-US" sz="2000" dirty="0" smtClean="0">
                <a:solidFill>
                  <a:schemeClr val="tx1"/>
                </a:solidFill>
              </a:rPr>
              <a:t>)</a:t>
            </a:r>
          </a:p>
          <a:p>
            <a:endParaRPr lang="en-US" sz="2000" dirty="0" smtClean="0">
              <a:solidFill>
                <a:schemeClr val="tx1"/>
              </a:solidFill>
            </a:endParaRPr>
          </a:p>
          <a:p>
            <a:r>
              <a:rPr lang="en-US" sz="2000" dirty="0" smtClean="0">
                <a:solidFill>
                  <a:schemeClr val="tx1"/>
                </a:solidFill>
              </a:rPr>
              <a:t>main background from</a:t>
            </a:r>
          </a:p>
          <a:p>
            <a:r>
              <a:rPr lang="en-US" sz="2000" dirty="0" smtClean="0">
                <a:solidFill>
                  <a:schemeClr val="tx1"/>
                </a:solidFill>
              </a:rPr>
              <a:t>“ISR”, which means</a:t>
            </a:r>
          </a:p>
          <a:p>
            <a:r>
              <a:rPr lang="en-US" sz="2000" dirty="0" err="1" smtClean="0">
                <a:solidFill>
                  <a:schemeClr val="tx1"/>
                </a:solidFill>
              </a:rPr>
              <a:t>ee</a:t>
            </a:r>
            <a:r>
              <a:rPr lang="en-US" sz="2000" dirty="0" smtClean="0">
                <a:solidFill>
                  <a:schemeClr val="tx1"/>
                </a:solidFill>
              </a:rPr>
              <a:t>→ </a:t>
            </a:r>
            <a:r>
              <a:rPr lang="en-US" sz="2000" dirty="0" smtClean="0">
                <a:solidFill>
                  <a:schemeClr val="tx1"/>
                </a:solidFill>
                <a:latin typeface="Symbol" pitchFamily="18" charset="2"/>
              </a:rPr>
              <a:t>t</a:t>
            </a:r>
            <a:r>
              <a:rPr lang="en-US" sz="2000" dirty="0" smtClean="0">
                <a:solidFill>
                  <a:schemeClr val="tx1"/>
                </a:solidFill>
              </a:rPr>
              <a:t>(</a:t>
            </a:r>
            <a:r>
              <a:rPr lang="en-US" sz="2000" dirty="0" err="1" smtClean="0">
                <a:solidFill>
                  <a:schemeClr val="tx1"/>
                </a:solidFill>
                <a:latin typeface="Symbol" pitchFamily="18" charset="2"/>
              </a:rPr>
              <a:t>mnn</a:t>
            </a:r>
            <a:r>
              <a:rPr lang="en-US" sz="2000" dirty="0" smtClean="0">
                <a:solidFill>
                  <a:schemeClr val="tx1"/>
                </a:solidFill>
              </a:rPr>
              <a:t>)</a:t>
            </a:r>
            <a:r>
              <a:rPr lang="en-US" sz="2000" dirty="0" smtClean="0">
                <a:solidFill>
                  <a:schemeClr val="tx1"/>
                </a:solidFill>
                <a:latin typeface="Symbol" pitchFamily="18" charset="2"/>
              </a:rPr>
              <a:t> t</a:t>
            </a:r>
            <a:r>
              <a:rPr lang="en-US" sz="2000" dirty="0" smtClean="0">
                <a:solidFill>
                  <a:schemeClr val="tx1"/>
                </a:solidFill>
              </a:rPr>
              <a:t>(</a:t>
            </a:r>
            <a:r>
              <a:rPr lang="en-US" sz="2000" dirty="0" err="1" smtClean="0">
                <a:solidFill>
                  <a:schemeClr val="tx1"/>
                </a:solidFill>
                <a:latin typeface="Symbol" pitchFamily="18" charset="2"/>
              </a:rPr>
              <a:t>pn</a:t>
            </a:r>
            <a:r>
              <a:rPr lang="en-US" sz="2000" dirty="0" smtClean="0">
                <a:solidFill>
                  <a:schemeClr val="tx1"/>
                </a:solidFill>
              </a:rPr>
              <a:t>)</a:t>
            </a:r>
            <a:r>
              <a:rPr lang="en-US" sz="2000" dirty="0" smtClean="0">
                <a:solidFill>
                  <a:schemeClr val="tx1"/>
                </a:solidFill>
                <a:latin typeface="Symbol" pitchFamily="18" charset="2"/>
              </a:rPr>
              <a:t> </a:t>
            </a:r>
            <a:r>
              <a:rPr lang="en-US" sz="2000" dirty="0" err="1" smtClean="0">
                <a:solidFill>
                  <a:schemeClr val="tx1"/>
                </a:solidFill>
                <a:latin typeface="Symbol" pitchFamily="18" charset="2"/>
              </a:rPr>
              <a:t>g</a:t>
            </a:r>
            <a:r>
              <a:rPr lang="en-US" sz="2000" baseline="-25000" dirty="0" err="1" smtClean="0">
                <a:solidFill>
                  <a:schemeClr val="tx1"/>
                </a:solidFill>
              </a:rPr>
              <a:t>ISR</a:t>
            </a:r>
            <a:endParaRPr lang="en-US" sz="2000" baseline="-25000" dirty="0" smtClean="0">
              <a:solidFill>
                <a:schemeClr val="tx1"/>
              </a:solidFill>
            </a:endParaRPr>
          </a:p>
          <a:p>
            <a:endParaRPr lang="en-US" sz="2000" baseline="-25000" dirty="0" smtClean="0">
              <a:solidFill>
                <a:schemeClr val="tx1"/>
              </a:solidFill>
            </a:endParaRPr>
          </a:p>
          <a:p>
            <a:endParaRPr lang="en-US" sz="2000" dirty="0" smtClean="0">
              <a:solidFill>
                <a:schemeClr val="tx1"/>
              </a:solidFill>
              <a:latin typeface="Lucida Calligraphy" pitchFamily="66" charset="0"/>
            </a:endParaRPr>
          </a:p>
          <a:p>
            <a:r>
              <a:rPr lang="en-US" sz="2000" dirty="0" smtClean="0">
                <a:solidFill>
                  <a:schemeClr val="tx1"/>
                </a:solidFill>
              </a:rPr>
              <a:t>polarized beam(s) can </a:t>
            </a:r>
            <a:endParaRPr lang="sl-SI" sz="2000" dirty="0" smtClean="0">
              <a:solidFill>
                <a:schemeClr val="tx1"/>
              </a:solidFill>
            </a:endParaRPr>
          </a:p>
          <a:p>
            <a:r>
              <a:rPr lang="en-US" sz="2000" dirty="0" smtClean="0">
                <a:solidFill>
                  <a:schemeClr val="tx1"/>
                </a:solidFill>
              </a:rPr>
              <a:t>help </a:t>
            </a:r>
            <a:r>
              <a:rPr lang="sl-SI" sz="2000" dirty="0" smtClean="0"/>
              <a:t>in reducing this </a:t>
            </a:r>
          </a:p>
          <a:p>
            <a:r>
              <a:rPr lang="sl-SI" sz="2000" dirty="0" smtClean="0">
                <a:solidFill>
                  <a:schemeClr val="tx1"/>
                </a:solidFill>
              </a:rPr>
              <a:t>background </a:t>
            </a:r>
          </a:p>
          <a:p>
            <a:r>
              <a:rPr lang="sl-SI" sz="2000" dirty="0" smtClean="0"/>
              <a:t>(assuming SM couplings!)</a:t>
            </a:r>
            <a:endParaRPr lang="en-US" sz="2000" dirty="0">
              <a:solidFill>
                <a:schemeClr val="tx1"/>
              </a:solidFill>
            </a:endParaRPr>
          </a:p>
        </p:txBody>
      </p:sp>
      <p:grpSp>
        <p:nvGrpSpPr>
          <p:cNvPr id="29" name="Group 28"/>
          <p:cNvGrpSpPr/>
          <p:nvPr/>
        </p:nvGrpSpPr>
        <p:grpSpPr>
          <a:xfrm>
            <a:off x="3135085" y="3635828"/>
            <a:ext cx="2560085" cy="2700624"/>
            <a:chOff x="3120571" y="3287485"/>
            <a:chExt cx="2560085" cy="2700624"/>
          </a:xfrm>
        </p:grpSpPr>
        <p:grpSp>
          <p:nvGrpSpPr>
            <p:cNvPr id="30" name="Group 29"/>
            <p:cNvGrpSpPr/>
            <p:nvPr/>
          </p:nvGrpSpPr>
          <p:grpSpPr>
            <a:xfrm>
              <a:off x="3120571" y="3759198"/>
              <a:ext cx="2560085" cy="2228911"/>
              <a:chOff x="6306456" y="892627"/>
              <a:chExt cx="2560085" cy="2228911"/>
            </a:xfrm>
          </p:grpSpPr>
          <p:cxnSp>
            <p:nvCxnSpPr>
              <p:cNvPr id="35" name="Straight Connector 34"/>
              <p:cNvCxnSpPr/>
              <p:nvPr/>
            </p:nvCxnSpPr>
            <p:spPr bwMode="auto">
              <a:xfrm>
                <a:off x="6676571" y="1857829"/>
                <a:ext cx="827314" cy="1588"/>
              </a:xfrm>
              <a:prstGeom prst="line">
                <a:avLst/>
              </a:prstGeom>
              <a:noFill/>
              <a:ln w="19050" cap="flat" cmpd="sng" algn="ctr">
                <a:solidFill>
                  <a:schemeClr val="tx1"/>
                </a:solidFill>
                <a:prstDash val="solid"/>
                <a:round/>
                <a:headEnd type="none" w="med" len="med"/>
                <a:tailEnd type="triangle" w="med" len="med"/>
              </a:ln>
              <a:effectLst/>
            </p:spPr>
          </p:cxnSp>
          <p:cxnSp>
            <p:nvCxnSpPr>
              <p:cNvPr id="36" name="Straight Connector 35"/>
              <p:cNvCxnSpPr/>
              <p:nvPr/>
            </p:nvCxnSpPr>
            <p:spPr bwMode="auto">
              <a:xfrm flipH="1">
                <a:off x="7699828" y="1850571"/>
                <a:ext cx="827314" cy="1588"/>
              </a:xfrm>
              <a:prstGeom prst="line">
                <a:avLst/>
              </a:prstGeom>
              <a:noFill/>
              <a:ln w="19050" cap="flat" cmpd="sng" algn="ctr">
                <a:solidFill>
                  <a:schemeClr val="tx1"/>
                </a:solidFill>
                <a:prstDash val="solid"/>
                <a:round/>
                <a:headEnd type="none" w="med" len="med"/>
                <a:tailEnd type="triangle" w="med" len="med"/>
              </a:ln>
              <a:effectLst/>
            </p:spPr>
          </p:cxnSp>
          <p:cxnSp>
            <p:nvCxnSpPr>
              <p:cNvPr id="37" name="Straight Connector 36"/>
              <p:cNvCxnSpPr/>
              <p:nvPr/>
            </p:nvCxnSpPr>
            <p:spPr bwMode="auto">
              <a:xfrm rot="5400000" flipH="1" flipV="1">
                <a:off x="7612743" y="1422400"/>
                <a:ext cx="413657" cy="384629"/>
              </a:xfrm>
              <a:prstGeom prst="line">
                <a:avLst/>
              </a:prstGeom>
              <a:noFill/>
              <a:ln w="19050" cap="flat" cmpd="sng" algn="ctr">
                <a:solidFill>
                  <a:schemeClr val="tx1"/>
                </a:solidFill>
                <a:prstDash val="solid"/>
                <a:round/>
                <a:headEnd type="none" w="med" len="med"/>
                <a:tailEnd type="triangle" w="med" len="med"/>
              </a:ln>
              <a:effectLst/>
            </p:spPr>
          </p:cxnSp>
          <p:cxnSp>
            <p:nvCxnSpPr>
              <p:cNvPr id="38" name="Straight Connector 37"/>
              <p:cNvCxnSpPr/>
              <p:nvPr/>
            </p:nvCxnSpPr>
            <p:spPr bwMode="auto">
              <a:xfrm rot="5400000">
                <a:off x="7184571" y="1908630"/>
                <a:ext cx="413657" cy="384629"/>
              </a:xfrm>
              <a:prstGeom prst="line">
                <a:avLst/>
              </a:prstGeom>
              <a:noFill/>
              <a:ln w="19050" cap="flat" cmpd="sng" algn="ctr">
                <a:solidFill>
                  <a:schemeClr val="tx1"/>
                </a:solidFill>
                <a:prstDash val="solid"/>
                <a:round/>
                <a:headEnd type="none" w="med" len="med"/>
                <a:tailEnd type="triangle" w="med" len="med"/>
              </a:ln>
              <a:effectLst/>
            </p:spPr>
          </p:cxnSp>
          <p:cxnSp>
            <p:nvCxnSpPr>
              <p:cNvPr id="39" name="Straight Connector 38"/>
              <p:cNvCxnSpPr/>
              <p:nvPr/>
            </p:nvCxnSpPr>
            <p:spPr bwMode="auto">
              <a:xfrm flipV="1">
                <a:off x="8062686" y="1161143"/>
                <a:ext cx="486228" cy="195945"/>
              </a:xfrm>
              <a:prstGeom prst="line">
                <a:avLst/>
              </a:prstGeom>
              <a:noFill/>
              <a:ln w="19050" cap="flat" cmpd="sng" algn="ctr">
                <a:solidFill>
                  <a:srgbClr val="669900"/>
                </a:solidFill>
                <a:prstDash val="solid"/>
                <a:round/>
                <a:headEnd type="none" w="med" len="med"/>
                <a:tailEnd type="triangle" w="med" len="med"/>
              </a:ln>
              <a:effectLst/>
            </p:spPr>
          </p:cxnSp>
          <p:cxnSp>
            <p:nvCxnSpPr>
              <p:cNvPr id="40" name="Straight Connector 39"/>
              <p:cNvCxnSpPr/>
              <p:nvPr/>
            </p:nvCxnSpPr>
            <p:spPr bwMode="auto">
              <a:xfrm flipV="1">
                <a:off x="6901543" y="1197429"/>
                <a:ext cx="928913" cy="667659"/>
              </a:xfrm>
              <a:prstGeom prst="line">
                <a:avLst/>
              </a:prstGeom>
              <a:noFill/>
              <a:ln w="19050" cap="flat" cmpd="sng" algn="ctr">
                <a:solidFill>
                  <a:srgbClr val="669900"/>
                </a:solidFill>
                <a:prstDash val="solid"/>
                <a:round/>
                <a:headEnd type="none" w="med" len="med"/>
                <a:tailEnd type="triangle" w="med" len="med"/>
              </a:ln>
              <a:effectLst/>
            </p:spPr>
          </p:cxnSp>
          <p:cxnSp>
            <p:nvCxnSpPr>
              <p:cNvPr id="41" name="Straight Connector 40"/>
              <p:cNvCxnSpPr/>
              <p:nvPr/>
            </p:nvCxnSpPr>
            <p:spPr bwMode="auto">
              <a:xfrm flipH="1">
                <a:off x="6618515" y="2329543"/>
                <a:ext cx="486228" cy="195945"/>
              </a:xfrm>
              <a:prstGeom prst="line">
                <a:avLst/>
              </a:prstGeom>
              <a:noFill/>
              <a:ln w="19050" cap="flat" cmpd="sng" algn="ctr">
                <a:solidFill>
                  <a:srgbClr val="669900"/>
                </a:solidFill>
                <a:prstDash val="solid"/>
                <a:round/>
                <a:headEnd type="none" w="med" len="med"/>
                <a:tailEnd type="triangle" w="med" len="med"/>
              </a:ln>
              <a:effectLst/>
            </p:spPr>
          </p:cxnSp>
          <p:cxnSp>
            <p:nvCxnSpPr>
              <p:cNvPr id="42" name="Straight Connector 41"/>
              <p:cNvCxnSpPr/>
              <p:nvPr/>
            </p:nvCxnSpPr>
            <p:spPr bwMode="auto">
              <a:xfrm rot="5400000">
                <a:off x="6836228" y="2532744"/>
                <a:ext cx="515260" cy="224972"/>
              </a:xfrm>
              <a:prstGeom prst="line">
                <a:avLst/>
              </a:prstGeom>
              <a:noFill/>
              <a:ln w="19050" cap="flat" cmpd="sng" algn="ctr">
                <a:solidFill>
                  <a:schemeClr val="tx1"/>
                </a:solidFill>
                <a:prstDash val="solid"/>
                <a:round/>
                <a:headEnd type="none" w="med" len="med"/>
                <a:tailEnd type="triangle" w="med" len="med"/>
              </a:ln>
              <a:effectLst/>
            </p:spPr>
          </p:cxnSp>
          <p:sp>
            <p:nvSpPr>
              <p:cNvPr id="43" name="TextBox 42"/>
              <p:cNvSpPr txBox="1"/>
              <p:nvPr/>
            </p:nvSpPr>
            <p:spPr>
              <a:xfrm>
                <a:off x="8534399" y="986971"/>
                <a:ext cx="332142" cy="400110"/>
              </a:xfrm>
              <a:prstGeom prst="rect">
                <a:avLst/>
              </a:prstGeom>
              <a:noFill/>
            </p:spPr>
            <p:txBody>
              <a:bodyPr wrap="none" rtlCol="0">
                <a:spAutoFit/>
              </a:bodyPr>
              <a:lstStyle/>
              <a:p>
                <a:r>
                  <a:rPr lang="en-US" sz="2000" smtClean="0">
                    <a:solidFill>
                      <a:schemeClr val="tx1"/>
                    </a:solidFill>
                    <a:latin typeface="Symbol" pitchFamily="18" charset="2"/>
                  </a:rPr>
                  <a:t>m</a:t>
                </a:r>
                <a:endParaRPr lang="en-US" sz="2000">
                  <a:solidFill>
                    <a:schemeClr val="tx1"/>
                  </a:solidFill>
                  <a:latin typeface="Symbol" pitchFamily="18" charset="2"/>
                </a:endParaRPr>
              </a:p>
            </p:txBody>
          </p:sp>
          <p:sp>
            <p:nvSpPr>
              <p:cNvPr id="44" name="TextBox 43"/>
              <p:cNvSpPr txBox="1"/>
              <p:nvPr/>
            </p:nvSpPr>
            <p:spPr>
              <a:xfrm>
                <a:off x="7467599" y="892627"/>
                <a:ext cx="290464" cy="400110"/>
              </a:xfrm>
              <a:prstGeom prst="rect">
                <a:avLst/>
              </a:prstGeom>
              <a:noFill/>
            </p:spPr>
            <p:txBody>
              <a:bodyPr wrap="none" rtlCol="0">
                <a:spAutoFit/>
              </a:bodyPr>
              <a:lstStyle/>
              <a:p>
                <a:r>
                  <a:rPr lang="en-US" sz="2000" smtClean="0">
                    <a:solidFill>
                      <a:schemeClr val="tx1"/>
                    </a:solidFill>
                    <a:latin typeface="Symbol" pitchFamily="18" charset="2"/>
                  </a:rPr>
                  <a:t>g</a:t>
                </a:r>
                <a:endParaRPr lang="en-US" sz="2000">
                  <a:solidFill>
                    <a:schemeClr val="tx1"/>
                  </a:solidFill>
                  <a:latin typeface="Symbol" pitchFamily="18" charset="2"/>
                </a:endParaRPr>
              </a:p>
            </p:txBody>
          </p:sp>
          <p:sp>
            <p:nvSpPr>
              <p:cNvPr id="45" name="TextBox 44"/>
              <p:cNvSpPr txBox="1"/>
              <p:nvPr/>
            </p:nvSpPr>
            <p:spPr>
              <a:xfrm>
                <a:off x="6306456" y="2315028"/>
                <a:ext cx="325730" cy="400110"/>
              </a:xfrm>
              <a:prstGeom prst="rect">
                <a:avLst/>
              </a:prstGeom>
              <a:noFill/>
            </p:spPr>
            <p:txBody>
              <a:bodyPr wrap="none" rtlCol="0">
                <a:spAutoFit/>
              </a:bodyPr>
              <a:lstStyle/>
              <a:p>
                <a:r>
                  <a:rPr lang="en-US" sz="2000" smtClean="0">
                    <a:solidFill>
                      <a:schemeClr val="tx1"/>
                    </a:solidFill>
                    <a:latin typeface="Symbol" pitchFamily="18" charset="2"/>
                  </a:rPr>
                  <a:t>p</a:t>
                </a:r>
                <a:endParaRPr lang="en-US" sz="2000">
                  <a:solidFill>
                    <a:schemeClr val="tx1"/>
                  </a:solidFill>
                  <a:latin typeface="Symbol" pitchFamily="18" charset="2"/>
                </a:endParaRPr>
              </a:p>
            </p:txBody>
          </p:sp>
          <p:sp>
            <p:nvSpPr>
              <p:cNvPr id="46" name="TextBox 45"/>
              <p:cNvSpPr txBox="1"/>
              <p:nvPr/>
            </p:nvSpPr>
            <p:spPr>
              <a:xfrm>
                <a:off x="6654799" y="2721428"/>
                <a:ext cx="317716" cy="400110"/>
              </a:xfrm>
              <a:prstGeom prst="rect">
                <a:avLst/>
              </a:prstGeom>
              <a:noFill/>
            </p:spPr>
            <p:txBody>
              <a:bodyPr wrap="none" rtlCol="0">
                <a:spAutoFit/>
              </a:bodyPr>
              <a:lstStyle/>
              <a:p>
                <a:r>
                  <a:rPr lang="en-US" sz="2000" smtClean="0">
                    <a:solidFill>
                      <a:schemeClr val="tx1"/>
                    </a:solidFill>
                    <a:latin typeface="Symbol" pitchFamily="18" charset="2"/>
                  </a:rPr>
                  <a:t>n</a:t>
                </a:r>
                <a:endParaRPr lang="en-US" sz="2000">
                  <a:solidFill>
                    <a:schemeClr val="tx1"/>
                  </a:solidFill>
                  <a:latin typeface="Symbol" pitchFamily="18" charset="2"/>
                </a:endParaRPr>
              </a:p>
            </p:txBody>
          </p:sp>
          <p:sp>
            <p:nvSpPr>
              <p:cNvPr id="47" name="TextBox 46"/>
              <p:cNvSpPr txBox="1"/>
              <p:nvPr/>
            </p:nvSpPr>
            <p:spPr>
              <a:xfrm>
                <a:off x="7525656" y="1313542"/>
                <a:ext cx="296876" cy="400110"/>
              </a:xfrm>
              <a:prstGeom prst="rect">
                <a:avLst/>
              </a:prstGeom>
              <a:noFill/>
            </p:spPr>
            <p:txBody>
              <a:bodyPr wrap="none" rtlCol="0">
                <a:spAutoFit/>
              </a:bodyPr>
              <a:lstStyle/>
              <a:p>
                <a:r>
                  <a:rPr lang="en-US" sz="2000" smtClean="0">
                    <a:solidFill>
                      <a:schemeClr val="tx1"/>
                    </a:solidFill>
                    <a:latin typeface="Symbol" pitchFamily="18" charset="2"/>
                  </a:rPr>
                  <a:t>t</a:t>
                </a:r>
                <a:endParaRPr lang="en-US" sz="2000">
                  <a:solidFill>
                    <a:schemeClr val="tx1"/>
                  </a:solidFill>
                  <a:latin typeface="Symbol" pitchFamily="18" charset="2"/>
                </a:endParaRPr>
              </a:p>
            </p:txBody>
          </p:sp>
          <p:sp>
            <p:nvSpPr>
              <p:cNvPr id="48" name="TextBox 47"/>
              <p:cNvSpPr txBox="1"/>
              <p:nvPr/>
            </p:nvSpPr>
            <p:spPr>
              <a:xfrm>
                <a:off x="7358742" y="1959428"/>
                <a:ext cx="296876" cy="400110"/>
              </a:xfrm>
              <a:prstGeom prst="rect">
                <a:avLst/>
              </a:prstGeom>
              <a:noFill/>
            </p:spPr>
            <p:txBody>
              <a:bodyPr wrap="none" rtlCol="0">
                <a:spAutoFit/>
              </a:bodyPr>
              <a:lstStyle/>
              <a:p>
                <a:r>
                  <a:rPr lang="en-US" sz="2000" smtClean="0">
                    <a:solidFill>
                      <a:schemeClr val="tx1"/>
                    </a:solidFill>
                    <a:latin typeface="Symbol" pitchFamily="18" charset="2"/>
                  </a:rPr>
                  <a:t>t</a:t>
                </a:r>
                <a:endParaRPr lang="en-US" sz="2000">
                  <a:solidFill>
                    <a:schemeClr val="tx1"/>
                  </a:solidFill>
                  <a:latin typeface="Symbol" pitchFamily="18" charset="2"/>
                </a:endParaRPr>
              </a:p>
            </p:txBody>
          </p:sp>
          <p:sp>
            <p:nvSpPr>
              <p:cNvPr id="49" name="TextBox 48"/>
              <p:cNvSpPr txBox="1"/>
              <p:nvPr/>
            </p:nvSpPr>
            <p:spPr>
              <a:xfrm>
                <a:off x="6778170" y="1494971"/>
                <a:ext cx="327334" cy="400110"/>
              </a:xfrm>
              <a:prstGeom prst="rect">
                <a:avLst/>
              </a:prstGeom>
              <a:noFill/>
            </p:spPr>
            <p:txBody>
              <a:bodyPr wrap="none" rtlCol="0">
                <a:spAutoFit/>
              </a:bodyPr>
              <a:lstStyle/>
              <a:p>
                <a:r>
                  <a:rPr lang="en-US" sz="2000" smtClean="0">
                    <a:solidFill>
                      <a:schemeClr val="tx1"/>
                    </a:solidFill>
                    <a:latin typeface="+mn-lt"/>
                  </a:rPr>
                  <a:t>e</a:t>
                </a:r>
                <a:endParaRPr lang="en-US" sz="2000">
                  <a:solidFill>
                    <a:schemeClr val="tx1"/>
                  </a:solidFill>
                  <a:latin typeface="+mn-lt"/>
                </a:endParaRPr>
              </a:p>
            </p:txBody>
          </p:sp>
          <p:sp>
            <p:nvSpPr>
              <p:cNvPr id="50" name="TextBox 49"/>
              <p:cNvSpPr txBox="1"/>
              <p:nvPr/>
            </p:nvSpPr>
            <p:spPr>
              <a:xfrm>
                <a:off x="8062685" y="1516743"/>
                <a:ext cx="327334" cy="400110"/>
              </a:xfrm>
              <a:prstGeom prst="rect">
                <a:avLst/>
              </a:prstGeom>
              <a:noFill/>
            </p:spPr>
            <p:txBody>
              <a:bodyPr wrap="none" rtlCol="0">
                <a:spAutoFit/>
              </a:bodyPr>
              <a:lstStyle/>
              <a:p>
                <a:r>
                  <a:rPr lang="en-US" sz="2000" smtClean="0">
                    <a:solidFill>
                      <a:schemeClr val="tx1"/>
                    </a:solidFill>
                    <a:latin typeface="+mn-lt"/>
                  </a:rPr>
                  <a:t>e</a:t>
                </a:r>
                <a:endParaRPr lang="en-US" sz="2000">
                  <a:solidFill>
                    <a:schemeClr val="tx1"/>
                  </a:solidFill>
                  <a:latin typeface="+mn-lt"/>
                </a:endParaRPr>
              </a:p>
            </p:txBody>
          </p:sp>
        </p:grpSp>
        <p:cxnSp>
          <p:nvCxnSpPr>
            <p:cNvPr id="31" name="Straight Connector 30"/>
            <p:cNvCxnSpPr/>
            <p:nvPr/>
          </p:nvCxnSpPr>
          <p:spPr bwMode="auto">
            <a:xfrm rot="5400000" flipH="1" flipV="1">
              <a:off x="4775200" y="3780974"/>
              <a:ext cx="486231" cy="297542"/>
            </a:xfrm>
            <a:prstGeom prst="line">
              <a:avLst/>
            </a:prstGeom>
            <a:noFill/>
            <a:ln w="19050" cap="flat" cmpd="sng" algn="ctr">
              <a:solidFill>
                <a:schemeClr val="tx1"/>
              </a:solidFill>
              <a:prstDash val="solid"/>
              <a:round/>
              <a:headEnd type="none" w="med" len="med"/>
              <a:tailEnd type="triangle" w="med" len="med"/>
            </a:ln>
            <a:effectLst/>
          </p:spPr>
        </p:cxnSp>
        <p:cxnSp>
          <p:nvCxnSpPr>
            <p:cNvPr id="32" name="Straight Connector 31"/>
            <p:cNvCxnSpPr/>
            <p:nvPr/>
          </p:nvCxnSpPr>
          <p:spPr bwMode="auto">
            <a:xfrm rot="5400000" flipH="1" flipV="1">
              <a:off x="4550232" y="3744687"/>
              <a:ext cx="747484" cy="181428"/>
            </a:xfrm>
            <a:prstGeom prst="line">
              <a:avLst/>
            </a:prstGeom>
            <a:noFill/>
            <a:ln w="19050" cap="flat" cmpd="sng" algn="ctr">
              <a:solidFill>
                <a:schemeClr val="tx1"/>
              </a:solidFill>
              <a:prstDash val="solid"/>
              <a:round/>
              <a:headEnd type="none" w="med" len="med"/>
              <a:tailEnd type="triangle" w="med" len="med"/>
            </a:ln>
            <a:effectLst/>
          </p:spPr>
        </p:cxnSp>
        <p:sp>
          <p:nvSpPr>
            <p:cNvPr id="33" name="TextBox 32"/>
            <p:cNvSpPr txBox="1"/>
            <p:nvPr/>
          </p:nvSpPr>
          <p:spPr>
            <a:xfrm>
              <a:off x="4680857" y="3287485"/>
              <a:ext cx="317716" cy="400110"/>
            </a:xfrm>
            <a:prstGeom prst="rect">
              <a:avLst/>
            </a:prstGeom>
            <a:noFill/>
          </p:spPr>
          <p:txBody>
            <a:bodyPr wrap="none" rtlCol="0">
              <a:spAutoFit/>
            </a:bodyPr>
            <a:lstStyle/>
            <a:p>
              <a:r>
                <a:rPr lang="en-US" sz="2000" smtClean="0">
                  <a:solidFill>
                    <a:schemeClr val="tx1"/>
                  </a:solidFill>
                  <a:latin typeface="Symbol" pitchFamily="18" charset="2"/>
                </a:rPr>
                <a:t>n</a:t>
              </a:r>
              <a:endParaRPr lang="en-US" sz="2000">
                <a:solidFill>
                  <a:schemeClr val="tx1"/>
                </a:solidFill>
                <a:latin typeface="Symbol" pitchFamily="18" charset="2"/>
              </a:endParaRPr>
            </a:p>
          </p:txBody>
        </p:sp>
        <p:sp>
          <p:nvSpPr>
            <p:cNvPr id="34" name="TextBox 33"/>
            <p:cNvSpPr txBox="1"/>
            <p:nvPr/>
          </p:nvSpPr>
          <p:spPr>
            <a:xfrm>
              <a:off x="5116285" y="3577771"/>
              <a:ext cx="317716" cy="400110"/>
            </a:xfrm>
            <a:prstGeom prst="rect">
              <a:avLst/>
            </a:prstGeom>
            <a:noFill/>
          </p:spPr>
          <p:txBody>
            <a:bodyPr wrap="none" rtlCol="0">
              <a:spAutoFit/>
            </a:bodyPr>
            <a:lstStyle/>
            <a:p>
              <a:r>
                <a:rPr lang="en-US" sz="2000" smtClean="0">
                  <a:solidFill>
                    <a:schemeClr val="tx1"/>
                  </a:solidFill>
                  <a:latin typeface="Symbol" pitchFamily="18" charset="2"/>
                </a:rPr>
                <a:t>n</a:t>
              </a:r>
              <a:endParaRPr lang="en-US" sz="2000">
                <a:solidFill>
                  <a:schemeClr val="tx1"/>
                </a:solidFill>
                <a:latin typeface="Symbol" pitchFamily="18" charset="2"/>
              </a:endParaRPr>
            </a:p>
          </p:txBody>
        </p:sp>
      </p:grpSp>
      <p:sp>
        <p:nvSpPr>
          <p:cNvPr id="51" name="TextBox 50"/>
          <p:cNvSpPr txBox="1"/>
          <p:nvPr/>
        </p:nvSpPr>
        <p:spPr>
          <a:xfrm>
            <a:off x="4586514" y="2728686"/>
            <a:ext cx="787395" cy="369332"/>
          </a:xfrm>
          <a:prstGeom prst="rect">
            <a:avLst/>
          </a:prstGeom>
          <a:noFill/>
        </p:spPr>
        <p:txBody>
          <a:bodyPr wrap="none" rtlCol="0">
            <a:spAutoFit/>
          </a:bodyPr>
          <a:lstStyle/>
          <a:p>
            <a:r>
              <a:rPr lang="en-US" smtClean="0">
                <a:solidFill>
                  <a:schemeClr val="tx1"/>
                </a:solidFill>
              </a:rPr>
              <a:t>signal</a:t>
            </a:r>
            <a:endParaRPr lang="en-US">
              <a:solidFill>
                <a:schemeClr val="tx1"/>
              </a:solidFill>
            </a:endParaRPr>
          </a:p>
        </p:txBody>
      </p:sp>
      <p:sp>
        <p:nvSpPr>
          <p:cNvPr id="52" name="TextBox 51"/>
          <p:cNvSpPr txBox="1"/>
          <p:nvPr/>
        </p:nvSpPr>
        <p:spPr>
          <a:xfrm>
            <a:off x="4521199" y="5638800"/>
            <a:ext cx="1390124" cy="369332"/>
          </a:xfrm>
          <a:prstGeom prst="rect">
            <a:avLst/>
          </a:prstGeom>
          <a:noFill/>
        </p:spPr>
        <p:txBody>
          <a:bodyPr wrap="none" rtlCol="0">
            <a:spAutoFit/>
          </a:bodyPr>
          <a:lstStyle/>
          <a:p>
            <a:r>
              <a:rPr lang="en-US" dirty="0" smtClean="0">
                <a:solidFill>
                  <a:schemeClr val="tx1"/>
                </a:solidFill>
              </a:rPr>
              <a:t>background</a:t>
            </a:r>
            <a:endParaRPr lang="en-US" dirty="0">
              <a:solidFill>
                <a:schemeClr val="tx1"/>
              </a:solidFill>
            </a:endParaRPr>
          </a:p>
        </p:txBody>
      </p:sp>
      <p:sp>
        <p:nvSpPr>
          <p:cNvPr id="53" name="TextBox 52"/>
          <p:cNvSpPr txBox="1"/>
          <p:nvPr/>
        </p:nvSpPr>
        <p:spPr>
          <a:xfrm>
            <a:off x="7732443" y="1124154"/>
            <a:ext cx="1289135" cy="523220"/>
          </a:xfrm>
          <a:prstGeom prst="rect">
            <a:avLst/>
          </a:prstGeom>
          <a:noFill/>
        </p:spPr>
        <p:txBody>
          <a:bodyPr wrap="none" rtlCol="0">
            <a:spAutoFit/>
          </a:bodyPr>
          <a:lstStyle/>
          <a:p>
            <a:r>
              <a:rPr lang="en-US" sz="1400" dirty="0" smtClean="0">
                <a:solidFill>
                  <a:schemeClr val="tx1"/>
                </a:solidFill>
              </a:rPr>
              <a:t>expected sig. </a:t>
            </a:r>
          </a:p>
          <a:p>
            <a:r>
              <a:rPr lang="en-US" sz="1400" dirty="0" smtClean="0">
                <a:solidFill>
                  <a:schemeClr val="tx1"/>
                </a:solidFill>
                <a:latin typeface="Lucida Calligraphy" pitchFamily="66" charset="0"/>
              </a:rPr>
              <a:t>B</a:t>
            </a:r>
            <a:r>
              <a:rPr lang="en-US" sz="1400" dirty="0" smtClean="0">
                <a:solidFill>
                  <a:schemeClr val="tx1"/>
                </a:solidFill>
              </a:rPr>
              <a:t> </a:t>
            </a:r>
            <a:r>
              <a:rPr lang="en-US" sz="1400" dirty="0" smtClean="0">
                <a:solidFill>
                  <a:schemeClr val="tx1"/>
                </a:solidFill>
                <a:sym typeface="Symbol"/>
              </a:rPr>
              <a:t></a:t>
            </a:r>
            <a:r>
              <a:rPr lang="en-US" sz="1400" dirty="0" smtClean="0">
                <a:solidFill>
                  <a:schemeClr val="tx1"/>
                </a:solidFill>
              </a:rPr>
              <a:t>5x10</a:t>
            </a:r>
            <a:r>
              <a:rPr lang="en-US" sz="1400" baseline="30000" dirty="0" smtClean="0">
                <a:solidFill>
                  <a:schemeClr val="tx1"/>
                </a:solidFill>
              </a:rPr>
              <a:t>-7</a:t>
            </a:r>
            <a:endParaRPr lang="en-US" sz="1400" baseline="30000" dirty="0">
              <a:solidFill>
                <a:schemeClr val="tx1"/>
              </a:solidFill>
            </a:endParaRPr>
          </a:p>
        </p:txBody>
      </p:sp>
      <p:cxnSp>
        <p:nvCxnSpPr>
          <p:cNvPr id="54" name="Straight Connector 53"/>
          <p:cNvCxnSpPr>
            <a:stCxn id="53" idx="2"/>
          </p:cNvCxnSpPr>
          <p:nvPr/>
        </p:nvCxnSpPr>
        <p:spPr bwMode="auto">
          <a:xfrm rot="5400000">
            <a:off x="7885115" y="2045420"/>
            <a:ext cx="889943" cy="93851"/>
          </a:xfrm>
          <a:prstGeom prst="line">
            <a:avLst/>
          </a:prstGeom>
          <a:noFill/>
          <a:ln w="19050" cap="flat" cmpd="sng" algn="ctr">
            <a:solidFill>
              <a:schemeClr val="tx1"/>
            </a:solidFill>
            <a:prstDash val="solid"/>
            <a:round/>
            <a:headEnd type="none" w="med" len="med"/>
            <a:tailEnd type="triangle" w="med" len="med"/>
          </a:ln>
          <a:effectLst/>
        </p:spPr>
      </p:cxnSp>
      <p:sp>
        <p:nvSpPr>
          <p:cNvPr id="2" name="TextBox 1"/>
          <p:cNvSpPr txBox="1"/>
          <p:nvPr/>
        </p:nvSpPr>
        <p:spPr>
          <a:xfrm>
            <a:off x="1472909" y="166076"/>
            <a:ext cx="6444924" cy="523220"/>
          </a:xfrm>
          <a:prstGeom prst="rect">
            <a:avLst/>
          </a:prstGeom>
          <a:noFill/>
        </p:spPr>
        <p:txBody>
          <a:bodyPr wrap="square" rtlCol="0">
            <a:spAutoFit/>
          </a:bodyPr>
          <a:lstStyle/>
          <a:p>
            <a:r>
              <a:rPr lang="en-US" sz="2800" dirty="0" smtClean="0"/>
              <a:t>Lepton Flavor Violation in the </a:t>
            </a:r>
            <a:r>
              <a:rPr lang="en-US" sz="2800" dirty="0" err="1" smtClean="0"/>
              <a:t>τ</a:t>
            </a:r>
            <a:r>
              <a:rPr lang="en-US" sz="2800" dirty="0" smtClean="0"/>
              <a:t> sector </a:t>
            </a:r>
            <a:endParaRPr lang="en-US" sz="2800" dirty="0"/>
          </a:p>
        </p:txBody>
      </p:sp>
      <p:sp>
        <p:nvSpPr>
          <p:cNvPr id="3" name="TextBox 2"/>
          <p:cNvSpPr txBox="1"/>
          <p:nvPr/>
        </p:nvSpPr>
        <p:spPr>
          <a:xfrm>
            <a:off x="1472909" y="6461125"/>
            <a:ext cx="5790336" cy="369332"/>
          </a:xfrm>
          <a:prstGeom prst="rect">
            <a:avLst/>
          </a:prstGeom>
          <a:noFill/>
        </p:spPr>
        <p:txBody>
          <a:bodyPr wrap="square" rtlCol="0">
            <a:spAutoFit/>
          </a:bodyPr>
          <a:lstStyle/>
          <a:p>
            <a:r>
              <a:rPr lang="en-US" dirty="0" smtClean="0"/>
              <a:t>N.B. Statistics limited: This is a SFF project not tau-charm</a:t>
            </a:r>
            <a:endParaRPr lang="en-US" dirty="0"/>
          </a:p>
        </p:txBody>
      </p:sp>
      <p:sp>
        <p:nvSpPr>
          <p:cNvPr id="6" name="Slide Number Placeholder 5"/>
          <p:cNvSpPr>
            <a:spLocks noGrp="1"/>
          </p:cNvSpPr>
          <p:nvPr>
            <p:ph type="sldNum" sz="quarter" idx="12"/>
          </p:nvPr>
        </p:nvSpPr>
        <p:spPr/>
        <p:txBody>
          <a:bodyPr/>
          <a:lstStyle/>
          <a:p>
            <a:fld id="{2066355A-084C-D24E-9AD2-7E4FC41EA627}" type="slidenum">
              <a:rPr lang="en-US" smtClean="0"/>
              <a:t>33</a:t>
            </a:fld>
            <a:endParaRPr lang="en-US"/>
          </a:p>
        </p:txBody>
      </p:sp>
    </p:spTree>
    <p:extLst>
      <p:ext uri="{BB962C8B-B14F-4D97-AF65-F5344CB8AC3E}">
        <p14:creationId xmlns:p14="http://schemas.microsoft.com/office/powerpoint/2010/main" val="32026318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8">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8">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8">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8">
                                            <p:txEl>
                                              <p:pRg st="11" end="1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8">
                                            <p:txEl>
                                              <p:pRg st="12" end="12"/>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8">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70"/>
          <p:cNvSpPr txBox="1">
            <a:spLocks noChangeArrowheads="1"/>
          </p:cNvSpPr>
          <p:nvPr/>
        </p:nvSpPr>
        <p:spPr bwMode="auto">
          <a:xfrm>
            <a:off x="437961" y="4934694"/>
            <a:ext cx="2789546" cy="307777"/>
          </a:xfrm>
          <a:prstGeom prst="rect">
            <a:avLst/>
          </a:prstGeom>
          <a:solidFill>
            <a:srgbClr val="006600">
              <a:alpha val="49020"/>
            </a:srgbClr>
          </a:solidFill>
          <a:ln w="28575" algn="ctr">
            <a:noFill/>
            <a:miter lim="800000"/>
            <a:headEnd/>
            <a:tailEnd/>
          </a:ln>
        </p:spPr>
        <p:txBody>
          <a:bodyPr wrap="none">
            <a:spAutoFit/>
          </a:bodyPr>
          <a:lstStyle/>
          <a:p>
            <a:r>
              <a:rPr lang="en-US" sz="1400" dirty="0" smtClean="0">
                <a:solidFill>
                  <a:schemeClr val="tx1"/>
                </a:solidFill>
              </a:rPr>
              <a:t>Belle, PLB66, 16 (2008), 535 </a:t>
            </a:r>
            <a:r>
              <a:rPr lang="en-US" sz="1400" dirty="0">
                <a:solidFill>
                  <a:schemeClr val="tx1"/>
                </a:solidFill>
              </a:rPr>
              <a:t>fb</a:t>
            </a:r>
            <a:r>
              <a:rPr lang="en-US" sz="1400" baseline="30000" dirty="0">
                <a:solidFill>
                  <a:schemeClr val="tx1"/>
                </a:solidFill>
              </a:rPr>
              <a:t>-1</a:t>
            </a:r>
          </a:p>
        </p:txBody>
      </p:sp>
      <p:sp>
        <p:nvSpPr>
          <p:cNvPr id="3" name="Rectangle 2"/>
          <p:cNvSpPr/>
          <p:nvPr/>
        </p:nvSpPr>
        <p:spPr bwMode="auto">
          <a:xfrm>
            <a:off x="441960" y="4389120"/>
            <a:ext cx="2484120" cy="472440"/>
          </a:xfrm>
          <a:prstGeom prst="rect">
            <a:avLst/>
          </a:prstGeom>
          <a:solidFill>
            <a:srgbClr val="669900">
              <a:alpha val="39000"/>
            </a:srgbClr>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sl-SI" sz="1800" b="0" i="0" u="none" strike="noStrike" cap="none" normalizeH="0" baseline="0" smtClean="0">
              <a:ln>
                <a:noFill/>
              </a:ln>
              <a:solidFill>
                <a:srgbClr val="3333CC"/>
              </a:solidFill>
              <a:effectLst/>
              <a:latin typeface="Arial" charset="0"/>
            </a:endParaRPr>
          </a:p>
        </p:txBody>
      </p:sp>
      <p:pic>
        <p:nvPicPr>
          <p:cNvPr id="5" name="Picture 4" descr="taumugam1.jpg"/>
          <p:cNvPicPr>
            <a:picLocks noChangeAspect="1"/>
          </p:cNvPicPr>
          <p:nvPr/>
        </p:nvPicPr>
        <p:blipFill>
          <a:blip r:embed="rId2" cstate="print"/>
          <a:stretch>
            <a:fillRect/>
          </a:stretch>
        </p:blipFill>
        <p:spPr>
          <a:xfrm>
            <a:off x="5943599" y="827314"/>
            <a:ext cx="2750457" cy="2626154"/>
          </a:xfrm>
          <a:prstGeom prst="rect">
            <a:avLst/>
          </a:prstGeom>
        </p:spPr>
      </p:pic>
      <p:cxnSp>
        <p:nvCxnSpPr>
          <p:cNvPr id="6" name="Straight Connector 5"/>
          <p:cNvCxnSpPr/>
          <p:nvPr/>
        </p:nvCxnSpPr>
        <p:spPr bwMode="auto">
          <a:xfrm rot="16200000" flipH="1">
            <a:off x="6625246" y="1127205"/>
            <a:ext cx="904082" cy="580231"/>
          </a:xfrm>
          <a:prstGeom prst="line">
            <a:avLst/>
          </a:prstGeom>
          <a:noFill/>
          <a:ln w="19050" cap="flat" cmpd="sng" algn="ctr">
            <a:solidFill>
              <a:schemeClr val="tx1"/>
            </a:solidFill>
            <a:prstDash val="solid"/>
            <a:round/>
            <a:headEnd type="none" w="med" len="med"/>
            <a:tailEnd type="triangle" w="med" len="med"/>
          </a:ln>
          <a:effectLst/>
        </p:spPr>
      </p:cxnSp>
      <p:cxnSp>
        <p:nvCxnSpPr>
          <p:cNvPr id="7" name="Straight Connector 6"/>
          <p:cNvCxnSpPr/>
          <p:nvPr/>
        </p:nvCxnSpPr>
        <p:spPr bwMode="auto">
          <a:xfrm>
            <a:off x="7477125" y="1924050"/>
            <a:ext cx="1009650" cy="876300"/>
          </a:xfrm>
          <a:prstGeom prst="line">
            <a:avLst/>
          </a:prstGeom>
          <a:noFill/>
          <a:ln w="19050" cap="flat" cmpd="sng" algn="ctr">
            <a:solidFill>
              <a:schemeClr val="tx1"/>
            </a:solidFill>
            <a:prstDash val="solid"/>
            <a:round/>
            <a:headEnd type="none" w="med" len="med"/>
            <a:tailEnd type="triangle" w="med" len="med"/>
          </a:ln>
          <a:effectLst/>
        </p:spPr>
      </p:cxnSp>
      <p:sp>
        <p:nvSpPr>
          <p:cNvPr id="8" name="TextBox 7"/>
          <p:cNvSpPr txBox="1"/>
          <p:nvPr/>
        </p:nvSpPr>
        <p:spPr>
          <a:xfrm>
            <a:off x="6267450" y="1323975"/>
            <a:ext cx="809837" cy="338554"/>
          </a:xfrm>
          <a:prstGeom prst="rect">
            <a:avLst/>
          </a:prstGeom>
          <a:noFill/>
        </p:spPr>
        <p:txBody>
          <a:bodyPr wrap="none" rtlCol="0">
            <a:spAutoFit/>
          </a:bodyPr>
          <a:lstStyle/>
          <a:p>
            <a:r>
              <a:rPr lang="en-US" sz="1600" smtClean="0">
                <a:solidFill>
                  <a:schemeClr val="tx1"/>
                </a:solidFill>
                <a:sym typeface="Symbol"/>
              </a:rPr>
              <a:t> </a:t>
            </a:r>
            <a:r>
              <a:rPr lang="en-US" sz="1600" smtClean="0">
                <a:solidFill>
                  <a:schemeClr val="tx1"/>
                </a:solidFill>
              </a:rPr>
              <a:t>1/</a:t>
            </a:r>
            <a:r>
              <a:rPr lang="en-US" sz="1600" smtClean="0">
                <a:solidFill>
                  <a:schemeClr val="tx1"/>
                </a:solidFill>
                <a:latin typeface="Lucida Calligraphy" pitchFamily="66" charset="0"/>
              </a:rPr>
              <a:t>L</a:t>
            </a:r>
            <a:endParaRPr lang="en-US" sz="1600">
              <a:solidFill>
                <a:schemeClr val="tx1"/>
              </a:solidFill>
              <a:latin typeface="Lucida Calligraphy" pitchFamily="66" charset="0"/>
            </a:endParaRPr>
          </a:p>
        </p:txBody>
      </p:sp>
      <p:sp>
        <p:nvSpPr>
          <p:cNvPr id="9" name="TextBox 8"/>
          <p:cNvSpPr txBox="1"/>
          <p:nvPr/>
        </p:nvSpPr>
        <p:spPr>
          <a:xfrm>
            <a:off x="6932156" y="2362200"/>
            <a:ext cx="922047" cy="338554"/>
          </a:xfrm>
          <a:prstGeom prst="rect">
            <a:avLst/>
          </a:prstGeom>
          <a:noFill/>
        </p:spPr>
        <p:txBody>
          <a:bodyPr wrap="none" rtlCol="0">
            <a:spAutoFit/>
          </a:bodyPr>
          <a:lstStyle/>
          <a:p>
            <a:r>
              <a:rPr lang="en-US" sz="1600" smtClean="0">
                <a:solidFill>
                  <a:schemeClr val="tx1"/>
                </a:solidFill>
                <a:sym typeface="Symbol"/>
              </a:rPr>
              <a:t> </a:t>
            </a:r>
            <a:r>
              <a:rPr lang="en-US" sz="1600" smtClean="0">
                <a:solidFill>
                  <a:schemeClr val="tx1"/>
                </a:solidFill>
              </a:rPr>
              <a:t>1/√</a:t>
            </a:r>
            <a:r>
              <a:rPr lang="en-US" sz="1600" smtClean="0">
                <a:solidFill>
                  <a:schemeClr val="tx1"/>
                </a:solidFill>
                <a:latin typeface="Lucida Calligraphy" pitchFamily="66" charset="0"/>
              </a:rPr>
              <a:t>L</a:t>
            </a:r>
            <a:endParaRPr lang="en-US" sz="1600">
              <a:solidFill>
                <a:schemeClr val="tx1"/>
              </a:solidFill>
              <a:latin typeface="Lucida Calligraphy" pitchFamily="66" charset="0"/>
            </a:endParaRPr>
          </a:p>
        </p:txBody>
      </p:sp>
      <p:sp>
        <p:nvSpPr>
          <p:cNvPr id="10" name="TextBox 9"/>
          <p:cNvSpPr txBox="1"/>
          <p:nvPr/>
        </p:nvSpPr>
        <p:spPr>
          <a:xfrm>
            <a:off x="5734050" y="762001"/>
            <a:ext cx="433132" cy="2246769"/>
          </a:xfrm>
          <a:prstGeom prst="rect">
            <a:avLst/>
          </a:prstGeom>
          <a:noFill/>
        </p:spPr>
        <p:txBody>
          <a:bodyPr wrap="none" rtlCol="0">
            <a:spAutoFit/>
          </a:bodyPr>
          <a:lstStyle/>
          <a:p>
            <a:r>
              <a:rPr lang="en-US" sz="1400" smtClean="0">
                <a:solidFill>
                  <a:schemeClr val="tx1"/>
                </a:solidFill>
              </a:rPr>
              <a:t>4</a:t>
            </a:r>
          </a:p>
          <a:p>
            <a:endParaRPr lang="en-US" sz="1400" smtClean="0">
              <a:solidFill>
                <a:schemeClr val="tx1"/>
              </a:solidFill>
            </a:endParaRPr>
          </a:p>
          <a:p>
            <a:r>
              <a:rPr lang="en-US" sz="1400" smtClean="0">
                <a:solidFill>
                  <a:schemeClr val="tx1"/>
                </a:solidFill>
              </a:rPr>
              <a:t>2</a:t>
            </a:r>
          </a:p>
          <a:p>
            <a:endParaRPr lang="en-US" sz="1400" smtClean="0">
              <a:solidFill>
                <a:schemeClr val="tx1"/>
              </a:solidFill>
            </a:endParaRPr>
          </a:p>
          <a:p>
            <a:r>
              <a:rPr lang="en-US" sz="1400" smtClean="0">
                <a:solidFill>
                  <a:schemeClr val="tx1"/>
                </a:solidFill>
              </a:rPr>
              <a:t>1</a:t>
            </a:r>
          </a:p>
          <a:p>
            <a:endParaRPr lang="en-US" sz="1400" smtClean="0">
              <a:solidFill>
                <a:schemeClr val="tx1"/>
              </a:solidFill>
            </a:endParaRPr>
          </a:p>
          <a:p>
            <a:endParaRPr lang="en-US" sz="1400" smtClean="0">
              <a:solidFill>
                <a:schemeClr val="tx1"/>
              </a:solidFill>
            </a:endParaRPr>
          </a:p>
          <a:p>
            <a:r>
              <a:rPr lang="en-US" sz="1400" smtClean="0">
                <a:solidFill>
                  <a:schemeClr val="tx1"/>
                </a:solidFill>
              </a:rPr>
              <a:t>0.4</a:t>
            </a:r>
          </a:p>
          <a:p>
            <a:endParaRPr lang="en-US" sz="1400" smtClean="0">
              <a:solidFill>
                <a:schemeClr val="tx1"/>
              </a:solidFill>
            </a:endParaRPr>
          </a:p>
          <a:p>
            <a:r>
              <a:rPr lang="en-US" sz="1400" smtClean="0">
                <a:solidFill>
                  <a:schemeClr val="tx1"/>
                </a:solidFill>
              </a:rPr>
              <a:t>0.2</a:t>
            </a:r>
            <a:endParaRPr lang="en-US" sz="1400">
              <a:solidFill>
                <a:schemeClr val="tx1"/>
              </a:solidFill>
            </a:endParaRPr>
          </a:p>
        </p:txBody>
      </p:sp>
      <p:sp>
        <p:nvSpPr>
          <p:cNvPr id="11" name="TextBox 10"/>
          <p:cNvSpPr txBox="1"/>
          <p:nvPr/>
        </p:nvSpPr>
        <p:spPr>
          <a:xfrm>
            <a:off x="6162675" y="3338512"/>
            <a:ext cx="2847254" cy="307777"/>
          </a:xfrm>
          <a:prstGeom prst="rect">
            <a:avLst/>
          </a:prstGeom>
          <a:noFill/>
        </p:spPr>
        <p:txBody>
          <a:bodyPr wrap="none" rtlCol="0">
            <a:spAutoFit/>
          </a:bodyPr>
          <a:lstStyle/>
          <a:p>
            <a:r>
              <a:rPr lang="en-US" sz="1400" smtClean="0">
                <a:solidFill>
                  <a:schemeClr val="tx1"/>
                </a:solidFill>
              </a:rPr>
              <a:t>0.2          1                10      </a:t>
            </a:r>
            <a:r>
              <a:rPr lang="en-US" sz="1400" smtClean="0">
                <a:solidFill>
                  <a:schemeClr val="tx1"/>
                </a:solidFill>
                <a:latin typeface="Lucida Calligraphy" pitchFamily="66" charset="0"/>
              </a:rPr>
              <a:t>L</a:t>
            </a:r>
            <a:r>
              <a:rPr lang="en-US" sz="1400" smtClean="0">
                <a:solidFill>
                  <a:schemeClr val="tx1"/>
                </a:solidFill>
              </a:rPr>
              <a:t>[ab</a:t>
            </a:r>
            <a:r>
              <a:rPr lang="en-US" sz="1400" baseline="30000" smtClean="0">
                <a:solidFill>
                  <a:schemeClr val="tx1"/>
                </a:solidFill>
              </a:rPr>
              <a:t>-1</a:t>
            </a:r>
            <a:r>
              <a:rPr lang="en-US" sz="1400" smtClean="0">
                <a:solidFill>
                  <a:schemeClr val="tx1"/>
                </a:solidFill>
              </a:rPr>
              <a:t>]</a:t>
            </a:r>
            <a:endParaRPr lang="en-US" sz="1400">
              <a:solidFill>
                <a:schemeClr val="tx1"/>
              </a:solidFill>
            </a:endParaRPr>
          </a:p>
        </p:txBody>
      </p:sp>
      <p:sp>
        <p:nvSpPr>
          <p:cNvPr id="12" name="TextBox 11"/>
          <p:cNvSpPr txBox="1"/>
          <p:nvPr/>
        </p:nvSpPr>
        <p:spPr>
          <a:xfrm>
            <a:off x="4667794" y="587828"/>
            <a:ext cx="1265090" cy="923330"/>
          </a:xfrm>
          <a:prstGeom prst="rect">
            <a:avLst/>
          </a:prstGeom>
          <a:noFill/>
        </p:spPr>
        <p:txBody>
          <a:bodyPr wrap="none" rtlCol="0">
            <a:spAutoFit/>
          </a:bodyPr>
          <a:lstStyle/>
          <a:p>
            <a:r>
              <a:rPr lang="en-US" dirty="0" smtClean="0">
                <a:solidFill>
                  <a:schemeClr val="tx1"/>
                </a:solidFill>
              </a:rPr>
              <a:t>UL</a:t>
            </a:r>
            <a:r>
              <a:rPr lang="en-US" baseline="-25000" dirty="0" smtClean="0">
                <a:solidFill>
                  <a:schemeClr val="tx1"/>
                </a:solidFill>
              </a:rPr>
              <a:t>90%</a:t>
            </a:r>
          </a:p>
          <a:p>
            <a:r>
              <a:rPr lang="en-US" dirty="0" smtClean="0">
                <a:solidFill>
                  <a:schemeClr val="tx1"/>
                </a:solidFill>
                <a:latin typeface="Lucida Calligraphy" pitchFamily="66" charset="0"/>
              </a:rPr>
              <a:t>B</a:t>
            </a:r>
            <a:r>
              <a:rPr lang="en-US" dirty="0" smtClean="0">
                <a:solidFill>
                  <a:schemeClr val="tx1"/>
                </a:solidFill>
              </a:rPr>
              <a:t>(</a:t>
            </a:r>
            <a:r>
              <a:rPr lang="en-US" dirty="0" smtClean="0">
                <a:solidFill>
                  <a:schemeClr val="tx1"/>
                </a:solidFill>
                <a:latin typeface="Symbol" pitchFamily="18" charset="2"/>
              </a:rPr>
              <a:t>t</a:t>
            </a:r>
            <a:r>
              <a:rPr lang="en-US" dirty="0" smtClean="0">
                <a:solidFill>
                  <a:schemeClr val="tx1"/>
                </a:solidFill>
              </a:rPr>
              <a:t> → </a:t>
            </a:r>
            <a:r>
              <a:rPr lang="en-US" dirty="0" smtClean="0">
                <a:solidFill>
                  <a:schemeClr val="tx1"/>
                </a:solidFill>
                <a:latin typeface="Symbol" pitchFamily="18" charset="2"/>
              </a:rPr>
              <a:t>m g</a:t>
            </a:r>
            <a:r>
              <a:rPr lang="en-US" dirty="0" smtClean="0">
                <a:solidFill>
                  <a:schemeClr val="tx1"/>
                </a:solidFill>
              </a:rPr>
              <a:t>)</a:t>
            </a:r>
          </a:p>
          <a:p>
            <a:r>
              <a:rPr lang="en-US" dirty="0" smtClean="0">
                <a:solidFill>
                  <a:schemeClr val="tx1"/>
                </a:solidFill>
              </a:rPr>
              <a:t>[10</a:t>
            </a:r>
            <a:r>
              <a:rPr lang="en-US" baseline="30000" dirty="0" smtClean="0">
                <a:solidFill>
                  <a:schemeClr val="tx1"/>
                </a:solidFill>
              </a:rPr>
              <a:t>-8</a:t>
            </a:r>
            <a:r>
              <a:rPr lang="en-US" dirty="0" smtClean="0">
                <a:solidFill>
                  <a:schemeClr val="tx1"/>
                </a:solidFill>
              </a:rPr>
              <a:t>]</a:t>
            </a:r>
            <a:endParaRPr lang="en-US" dirty="0"/>
          </a:p>
        </p:txBody>
      </p:sp>
      <p:sp>
        <p:nvSpPr>
          <p:cNvPr id="13" name="TextBox 12"/>
          <p:cNvSpPr txBox="1"/>
          <p:nvPr/>
        </p:nvSpPr>
        <p:spPr>
          <a:xfrm>
            <a:off x="6570478" y="511894"/>
            <a:ext cx="1467068" cy="369332"/>
          </a:xfrm>
          <a:prstGeom prst="rect">
            <a:avLst/>
          </a:prstGeom>
          <a:noFill/>
        </p:spPr>
        <p:txBody>
          <a:bodyPr wrap="none" rtlCol="0">
            <a:spAutoFit/>
          </a:bodyPr>
          <a:lstStyle/>
          <a:p>
            <a:r>
              <a:rPr lang="en-US" dirty="0" smtClean="0">
                <a:solidFill>
                  <a:schemeClr val="tx1"/>
                </a:solidFill>
              </a:rPr>
              <a:t>toy MC study </a:t>
            </a:r>
            <a:endParaRPr lang="en-US" dirty="0">
              <a:solidFill>
                <a:schemeClr val="tx1"/>
              </a:solidFill>
            </a:endParaRPr>
          </a:p>
        </p:txBody>
      </p:sp>
      <p:sp>
        <p:nvSpPr>
          <p:cNvPr id="14" name="TextBox 13"/>
          <p:cNvSpPr txBox="1"/>
          <p:nvPr/>
        </p:nvSpPr>
        <p:spPr>
          <a:xfrm>
            <a:off x="426720" y="1417320"/>
            <a:ext cx="5227061" cy="4565352"/>
          </a:xfrm>
          <a:prstGeom prst="rect">
            <a:avLst/>
          </a:prstGeom>
          <a:noFill/>
        </p:spPr>
        <p:txBody>
          <a:bodyPr wrap="none" rtlCol="0">
            <a:spAutoFit/>
          </a:bodyPr>
          <a:lstStyle/>
          <a:p>
            <a:pPr>
              <a:defRPr/>
            </a:pPr>
            <a:r>
              <a:rPr lang="en-US" sz="2000" dirty="0" smtClean="0">
                <a:solidFill>
                  <a:schemeClr val="tx1"/>
                </a:solidFill>
              </a:rPr>
              <a:t>w/o polarization:</a:t>
            </a:r>
          </a:p>
          <a:p>
            <a:pPr>
              <a:defRPr/>
            </a:pPr>
            <a:r>
              <a:rPr lang="en-US" sz="2000" dirty="0" smtClean="0">
                <a:solidFill>
                  <a:schemeClr val="tx1"/>
                </a:solidFill>
              </a:rPr>
              <a:t>UL</a:t>
            </a:r>
            <a:r>
              <a:rPr lang="en-US" sz="2000" baseline="-25000" dirty="0" smtClean="0">
                <a:solidFill>
                  <a:schemeClr val="tx1"/>
                </a:solidFill>
              </a:rPr>
              <a:t>90%</a:t>
            </a:r>
            <a:r>
              <a:rPr lang="en-US" sz="2000" dirty="0" smtClean="0">
                <a:solidFill>
                  <a:schemeClr val="tx1"/>
                </a:solidFill>
              </a:rPr>
              <a:t>(</a:t>
            </a:r>
            <a:r>
              <a:rPr lang="en-US" sz="2000" dirty="0" smtClean="0">
                <a:solidFill>
                  <a:schemeClr val="tx1"/>
                </a:solidFill>
                <a:latin typeface="Lucida Calligraphy" pitchFamily="66" charset="0"/>
              </a:rPr>
              <a:t>B</a:t>
            </a:r>
            <a:r>
              <a:rPr lang="en-US" sz="2000" dirty="0" smtClean="0">
                <a:solidFill>
                  <a:schemeClr val="tx1"/>
                </a:solidFill>
              </a:rPr>
              <a:t>(</a:t>
            </a:r>
            <a:r>
              <a:rPr lang="en-US" sz="2000" dirty="0" smtClean="0">
                <a:solidFill>
                  <a:schemeClr val="tx1"/>
                </a:solidFill>
                <a:latin typeface="Symbol" pitchFamily="18" charset="2"/>
              </a:rPr>
              <a:t>t</a:t>
            </a:r>
            <a:r>
              <a:rPr lang="en-US" sz="2000" dirty="0" smtClean="0">
                <a:solidFill>
                  <a:schemeClr val="tx1"/>
                </a:solidFill>
              </a:rPr>
              <a:t> → </a:t>
            </a:r>
            <a:r>
              <a:rPr lang="en-US" sz="2000" dirty="0" smtClean="0">
                <a:solidFill>
                  <a:schemeClr val="tx1"/>
                </a:solidFill>
                <a:latin typeface="Symbol" pitchFamily="18" charset="2"/>
              </a:rPr>
              <a:t>m g</a:t>
            </a:r>
            <a:r>
              <a:rPr lang="en-US" sz="2000" dirty="0" smtClean="0">
                <a:solidFill>
                  <a:schemeClr val="tx1"/>
                </a:solidFill>
              </a:rPr>
              <a:t>)) </a:t>
            </a:r>
            <a:r>
              <a:rPr lang="en-US" sz="2000" dirty="0" smtClean="0">
                <a:solidFill>
                  <a:schemeClr val="tx1"/>
                </a:solidFill>
                <a:sym typeface="Symbol"/>
              </a:rPr>
              <a:t> </a:t>
            </a:r>
            <a:r>
              <a:rPr lang="en-US" sz="2000" dirty="0" smtClean="0">
                <a:solidFill>
                  <a:schemeClr val="tx1"/>
                </a:solidFill>
              </a:rPr>
              <a:t>3x10</a:t>
            </a:r>
            <a:r>
              <a:rPr lang="en-US" sz="2000" baseline="30000" dirty="0" smtClean="0">
                <a:solidFill>
                  <a:schemeClr val="tx1"/>
                </a:solidFill>
              </a:rPr>
              <a:t>-9</a:t>
            </a:r>
            <a:r>
              <a:rPr lang="en-US" sz="2000" dirty="0" smtClean="0">
                <a:solidFill>
                  <a:schemeClr val="tx1"/>
                </a:solidFill>
              </a:rPr>
              <a:t> @ 50 ab</a:t>
            </a:r>
            <a:r>
              <a:rPr lang="en-US" sz="2000" baseline="30000" dirty="0" smtClean="0">
                <a:solidFill>
                  <a:schemeClr val="tx1"/>
                </a:solidFill>
              </a:rPr>
              <a:t>-1</a:t>
            </a:r>
            <a:endParaRPr lang="sl-SI" sz="2000" baseline="30000" dirty="0" smtClean="0">
              <a:solidFill>
                <a:schemeClr val="tx1"/>
              </a:solidFill>
            </a:endParaRPr>
          </a:p>
          <a:p>
            <a:pPr>
              <a:defRPr/>
            </a:pPr>
            <a:endParaRPr lang="sl-SI" sz="2000" baseline="30000" dirty="0" smtClean="0">
              <a:solidFill>
                <a:schemeClr val="tx1"/>
              </a:solidFill>
            </a:endParaRPr>
          </a:p>
          <a:p>
            <a:pPr>
              <a:defRPr/>
            </a:pPr>
            <a:endParaRPr lang="sl-SI" sz="2000" dirty="0"/>
          </a:p>
          <a:p>
            <a:pPr>
              <a:defRPr/>
            </a:pPr>
            <a:endParaRPr lang="sl-SI" sz="2000" dirty="0" smtClean="0">
              <a:solidFill>
                <a:schemeClr val="tx1"/>
              </a:solidFill>
            </a:endParaRPr>
          </a:p>
          <a:p>
            <a:pPr>
              <a:defRPr/>
            </a:pPr>
            <a:endParaRPr lang="sl-SI" sz="2000" dirty="0" smtClean="0">
              <a:solidFill>
                <a:schemeClr val="tx1"/>
              </a:solidFill>
            </a:endParaRPr>
          </a:p>
          <a:p>
            <a:pPr>
              <a:defRPr/>
            </a:pPr>
            <a:r>
              <a:rPr lang="sl-SI" sz="2000" i="1" dirty="0" smtClean="0">
                <a:solidFill>
                  <a:schemeClr val="tx1"/>
                </a:solidFill>
                <a:latin typeface="Symbol" pitchFamily="18" charset="2"/>
              </a:rPr>
              <a:t>t</a:t>
            </a:r>
            <a:r>
              <a:rPr lang="sl-SI" sz="2000" i="1" dirty="0" smtClean="0">
                <a:solidFill>
                  <a:schemeClr val="tx1"/>
                </a:solidFill>
              </a:rPr>
              <a:t> </a:t>
            </a:r>
            <a:r>
              <a:rPr lang="en-US" sz="2000" i="1" dirty="0" smtClean="0">
                <a:solidFill>
                  <a:schemeClr val="tx1"/>
                </a:solidFill>
              </a:rPr>
              <a:t>→ </a:t>
            </a:r>
            <a:r>
              <a:rPr lang="sl-SI" sz="2000" i="1" dirty="0" smtClean="0">
                <a:solidFill>
                  <a:schemeClr val="tx1"/>
                </a:solidFill>
              </a:rPr>
              <a:t>3</a:t>
            </a:r>
            <a:r>
              <a:rPr lang="sl-SI" sz="2400" i="1" dirty="0" smtClean="0">
                <a:solidFill>
                  <a:schemeClr val="tx1"/>
                </a:solidFill>
                <a:latin typeface="French Script MT" pitchFamily="66" charset="0"/>
              </a:rPr>
              <a:t>l</a:t>
            </a:r>
            <a:r>
              <a:rPr lang="sl-SI" sz="2000" i="1" dirty="0" smtClean="0">
                <a:solidFill>
                  <a:schemeClr val="tx1"/>
                </a:solidFill>
              </a:rPr>
              <a:t>, </a:t>
            </a:r>
            <a:r>
              <a:rPr lang="sl-SI" sz="2400" i="1" dirty="0" smtClean="0">
                <a:solidFill>
                  <a:schemeClr val="tx1"/>
                </a:solidFill>
                <a:latin typeface="French Script MT" pitchFamily="66" charset="0"/>
              </a:rPr>
              <a:t>l </a:t>
            </a:r>
            <a:r>
              <a:rPr lang="sl-SI" sz="2000" i="1" dirty="0" smtClean="0">
                <a:solidFill>
                  <a:schemeClr val="tx1"/>
                </a:solidFill>
              </a:rPr>
              <a:t>h</a:t>
            </a:r>
            <a:r>
              <a:rPr lang="sl-SI" sz="2000" i="1" baseline="30000" dirty="0" smtClean="0">
                <a:solidFill>
                  <a:schemeClr val="tx1"/>
                </a:solidFill>
              </a:rPr>
              <a:t>0</a:t>
            </a:r>
            <a:r>
              <a:rPr lang="sl-SI" sz="2000" dirty="0" smtClean="0">
                <a:solidFill>
                  <a:schemeClr val="tx1"/>
                </a:solidFill>
              </a:rPr>
              <a:t> decays are background free</a:t>
            </a:r>
          </a:p>
          <a:p>
            <a:pPr>
              <a:defRPr/>
            </a:pPr>
            <a:r>
              <a:rPr lang="en-US" sz="2000" dirty="0" smtClean="0">
                <a:solidFill>
                  <a:schemeClr val="tx1"/>
                </a:solidFill>
              </a:rPr>
              <a:t>UL</a:t>
            </a:r>
            <a:r>
              <a:rPr lang="en-US" sz="2000" baseline="-25000" dirty="0" smtClean="0">
                <a:solidFill>
                  <a:schemeClr val="tx1"/>
                </a:solidFill>
              </a:rPr>
              <a:t>90%</a:t>
            </a:r>
            <a:r>
              <a:rPr lang="en-US" sz="2000" dirty="0" smtClean="0">
                <a:solidFill>
                  <a:schemeClr val="tx1"/>
                </a:solidFill>
              </a:rPr>
              <a:t>(</a:t>
            </a:r>
            <a:r>
              <a:rPr lang="en-US" sz="2000" dirty="0" smtClean="0">
                <a:solidFill>
                  <a:schemeClr val="tx1"/>
                </a:solidFill>
                <a:latin typeface="Lucida Calligraphy" pitchFamily="66" charset="0"/>
              </a:rPr>
              <a:t>B</a:t>
            </a:r>
            <a:r>
              <a:rPr lang="en-US" sz="2000" dirty="0" smtClean="0">
                <a:solidFill>
                  <a:schemeClr val="tx1"/>
                </a:solidFill>
              </a:rPr>
              <a:t>(</a:t>
            </a:r>
            <a:r>
              <a:rPr lang="en-US" sz="2000" dirty="0" smtClean="0">
                <a:solidFill>
                  <a:schemeClr val="tx1"/>
                </a:solidFill>
                <a:latin typeface="Symbol" pitchFamily="18" charset="2"/>
              </a:rPr>
              <a:t>t</a:t>
            </a:r>
            <a:r>
              <a:rPr lang="en-US" sz="2000" dirty="0" smtClean="0">
                <a:solidFill>
                  <a:schemeClr val="tx1"/>
                </a:solidFill>
              </a:rPr>
              <a:t> → </a:t>
            </a:r>
            <a:r>
              <a:rPr lang="en-US" sz="2000" dirty="0" smtClean="0">
                <a:solidFill>
                  <a:schemeClr val="tx1"/>
                </a:solidFill>
                <a:latin typeface="Symbol" pitchFamily="18" charset="2"/>
              </a:rPr>
              <a:t>m g</a:t>
            </a:r>
            <a:r>
              <a:rPr lang="en-US" sz="2000" dirty="0" smtClean="0">
                <a:solidFill>
                  <a:schemeClr val="tx1"/>
                </a:solidFill>
              </a:rPr>
              <a:t>)) </a:t>
            </a:r>
            <a:r>
              <a:rPr lang="en-US" sz="2000" dirty="0">
                <a:sym typeface="Symbol"/>
              </a:rPr>
              <a:t> </a:t>
            </a:r>
            <a:r>
              <a:rPr lang="en-US" sz="2000" dirty="0" smtClean="0">
                <a:sym typeface="Symbol"/>
              </a:rPr>
              <a:t>scales as</a:t>
            </a:r>
            <a:r>
              <a:rPr lang="en-US" sz="2000" dirty="0" smtClean="0">
                <a:solidFill>
                  <a:schemeClr val="tx1"/>
                </a:solidFill>
                <a:sym typeface="Symbol"/>
              </a:rPr>
              <a:t> </a:t>
            </a:r>
            <a:r>
              <a:rPr lang="en-US" sz="2000" dirty="0" smtClean="0">
                <a:solidFill>
                  <a:schemeClr val="tx1"/>
                </a:solidFill>
              </a:rPr>
              <a:t>1/ </a:t>
            </a:r>
            <a:r>
              <a:rPr lang="en-US" sz="2000" dirty="0" smtClean="0">
                <a:solidFill>
                  <a:schemeClr val="tx1"/>
                </a:solidFill>
                <a:latin typeface="Lucida Calligraphy" pitchFamily="66" charset="0"/>
              </a:rPr>
              <a:t>L</a:t>
            </a:r>
            <a:r>
              <a:rPr lang="sl-SI" sz="2000" dirty="0" smtClean="0">
                <a:solidFill>
                  <a:schemeClr val="tx1"/>
                </a:solidFill>
              </a:rPr>
              <a:t>  up to ~10ab</a:t>
            </a:r>
            <a:r>
              <a:rPr lang="sl-SI" sz="2000" baseline="30000" dirty="0" smtClean="0">
                <a:solidFill>
                  <a:schemeClr val="tx1"/>
                </a:solidFill>
              </a:rPr>
              <a:t>-1</a:t>
            </a:r>
          </a:p>
          <a:p>
            <a:pPr>
              <a:defRPr/>
            </a:pPr>
            <a:endParaRPr lang="sl-SI" sz="2000" dirty="0" smtClean="0">
              <a:solidFill>
                <a:schemeClr val="tx1"/>
              </a:solidFill>
            </a:endParaRPr>
          </a:p>
          <a:p>
            <a:pPr>
              <a:defRPr/>
            </a:pPr>
            <a:endParaRPr lang="sl-SI" sz="2000" dirty="0" smtClean="0">
              <a:solidFill>
                <a:schemeClr val="tx1"/>
              </a:solidFill>
            </a:endParaRPr>
          </a:p>
          <a:p>
            <a:pPr>
              <a:defRPr/>
            </a:pPr>
            <a:r>
              <a:rPr lang="en-US" sz="2000" dirty="0" smtClean="0">
                <a:solidFill>
                  <a:schemeClr val="tx1"/>
                </a:solidFill>
                <a:latin typeface="Lucida Calligraphy" pitchFamily="66" charset="0"/>
              </a:rPr>
              <a:t>B</a:t>
            </a:r>
            <a:r>
              <a:rPr lang="en-US" sz="2000" dirty="0" smtClean="0">
                <a:solidFill>
                  <a:schemeClr val="tx1"/>
                </a:solidFill>
              </a:rPr>
              <a:t>(</a:t>
            </a:r>
            <a:r>
              <a:rPr lang="en-US" sz="2000" dirty="0" smtClean="0">
                <a:solidFill>
                  <a:schemeClr val="tx1"/>
                </a:solidFill>
                <a:latin typeface="Symbol" pitchFamily="18" charset="2"/>
              </a:rPr>
              <a:t>t</a:t>
            </a:r>
            <a:r>
              <a:rPr lang="en-US" sz="2000" dirty="0" smtClean="0">
                <a:solidFill>
                  <a:schemeClr val="tx1"/>
                </a:solidFill>
              </a:rPr>
              <a:t> → </a:t>
            </a:r>
            <a:r>
              <a:rPr lang="en-US" sz="2000" dirty="0" smtClean="0">
                <a:solidFill>
                  <a:schemeClr val="tx1"/>
                </a:solidFill>
                <a:latin typeface="Symbol" pitchFamily="18" charset="2"/>
              </a:rPr>
              <a:t>m g</a:t>
            </a:r>
            <a:r>
              <a:rPr lang="en-US" sz="2000" dirty="0" smtClean="0">
                <a:solidFill>
                  <a:schemeClr val="tx1"/>
                </a:solidFill>
              </a:rPr>
              <a:t>)</a:t>
            </a:r>
            <a:r>
              <a:rPr lang="sl-SI" sz="2000" dirty="0" smtClean="0">
                <a:solidFill>
                  <a:schemeClr val="tx1"/>
                </a:solidFill>
              </a:rPr>
              <a:t>&lt;4.4 x 10</a:t>
            </a:r>
            <a:r>
              <a:rPr lang="sl-SI" sz="2000" baseline="30000" dirty="0" smtClean="0">
                <a:solidFill>
                  <a:schemeClr val="tx1"/>
                </a:solidFill>
              </a:rPr>
              <a:t>-8</a:t>
            </a:r>
          </a:p>
          <a:p>
            <a:pPr>
              <a:defRPr/>
            </a:pPr>
            <a:endParaRPr lang="sl-SI" sz="2000" dirty="0" smtClean="0">
              <a:solidFill>
                <a:schemeClr val="tx1"/>
              </a:solidFill>
            </a:endParaRPr>
          </a:p>
          <a:p>
            <a:pPr>
              <a:defRPr/>
            </a:pPr>
            <a:endParaRPr lang="sl-SI" sz="2000" dirty="0" smtClean="0">
              <a:solidFill>
                <a:schemeClr val="tx1"/>
              </a:solidFill>
            </a:endParaRPr>
          </a:p>
          <a:p>
            <a:pPr>
              <a:defRPr/>
            </a:pPr>
            <a:endParaRPr lang="en-US" sz="2000" dirty="0" smtClean="0">
              <a:solidFill>
                <a:schemeClr val="tx1"/>
              </a:solidFill>
            </a:endParaRPr>
          </a:p>
          <a:p>
            <a:pPr>
              <a:defRPr/>
            </a:pPr>
            <a:endParaRPr lang="en-US" sz="2000" baseline="30000" dirty="0" smtClean="0">
              <a:solidFill>
                <a:schemeClr val="tx1"/>
              </a:solidFill>
            </a:endParaRPr>
          </a:p>
        </p:txBody>
      </p:sp>
      <p:sp>
        <p:nvSpPr>
          <p:cNvPr id="15" name="TextBox 18"/>
          <p:cNvSpPr txBox="1">
            <a:spLocks noChangeArrowheads="1"/>
          </p:cNvSpPr>
          <p:nvPr/>
        </p:nvSpPr>
        <p:spPr bwMode="auto">
          <a:xfrm>
            <a:off x="287110" y="826635"/>
            <a:ext cx="3841397" cy="1354217"/>
          </a:xfrm>
          <a:prstGeom prst="rect">
            <a:avLst/>
          </a:prstGeom>
          <a:noFill/>
          <a:ln w="9525">
            <a:noFill/>
            <a:miter lim="800000"/>
            <a:headEnd/>
            <a:tailEnd/>
          </a:ln>
        </p:spPr>
        <p:txBody>
          <a:bodyPr wrap="square">
            <a:spAutoFit/>
          </a:bodyPr>
          <a:lstStyle/>
          <a:p>
            <a:pPr>
              <a:defRPr/>
            </a:pPr>
            <a:r>
              <a:rPr lang="en-US" sz="2400" dirty="0" smtClean="0">
                <a:solidFill>
                  <a:schemeClr val="tx1"/>
                </a:solidFill>
              </a:rPr>
              <a:t>Search for </a:t>
            </a:r>
            <a:r>
              <a:rPr lang="en-US" sz="2400" dirty="0" smtClean="0">
                <a:solidFill>
                  <a:schemeClr val="tx1"/>
                </a:solidFill>
                <a:latin typeface="Symbol" pitchFamily="18" charset="2"/>
              </a:rPr>
              <a:t>t</a:t>
            </a:r>
            <a:r>
              <a:rPr lang="en-US" sz="2400" dirty="0" smtClean="0">
                <a:solidFill>
                  <a:schemeClr val="tx1"/>
                </a:solidFill>
              </a:rPr>
              <a:t> → </a:t>
            </a:r>
            <a:r>
              <a:rPr lang="en-US" sz="2400" dirty="0" smtClean="0">
                <a:solidFill>
                  <a:schemeClr val="tx1"/>
                </a:solidFill>
                <a:latin typeface="Symbol" pitchFamily="18" charset="2"/>
              </a:rPr>
              <a:t>m g</a:t>
            </a:r>
          </a:p>
          <a:p>
            <a:pPr>
              <a:defRPr/>
            </a:pPr>
            <a:endParaRPr lang="en-US" sz="2000" dirty="0" smtClean="0">
              <a:solidFill>
                <a:schemeClr val="tx1"/>
              </a:solidFill>
              <a:effectLst>
                <a:outerShdw blurRad="38100" dist="38100" dir="2700000" algn="tl">
                  <a:srgbClr val="000000">
                    <a:alpha val="43137"/>
                  </a:srgbClr>
                </a:outerShdw>
              </a:effectLst>
            </a:endParaRPr>
          </a:p>
          <a:p>
            <a:pPr>
              <a:defRPr/>
            </a:pPr>
            <a:endParaRPr lang="en-US" dirty="0" smtClean="0">
              <a:solidFill>
                <a:schemeClr val="tx1"/>
              </a:solidFill>
            </a:endParaRPr>
          </a:p>
          <a:p>
            <a:pPr>
              <a:defRPr/>
            </a:pPr>
            <a:r>
              <a:rPr lang="en-US" sz="2000" dirty="0" smtClean="0">
                <a:solidFill>
                  <a:schemeClr val="tx1"/>
                </a:solidFill>
              </a:rPr>
              <a:t>   </a:t>
            </a:r>
            <a:endParaRPr lang="en-US" sz="2000" dirty="0">
              <a:solidFill>
                <a:schemeClr val="tx1"/>
              </a:solidFill>
            </a:endParaRPr>
          </a:p>
        </p:txBody>
      </p:sp>
      <p:pic>
        <p:nvPicPr>
          <p:cNvPr id="16" name="Picture 15" descr="tau_sens.JPG"/>
          <p:cNvPicPr>
            <a:picLocks noChangeAspect="1"/>
          </p:cNvPicPr>
          <p:nvPr/>
        </p:nvPicPr>
        <p:blipFill>
          <a:blip r:embed="rId3" cstate="print"/>
          <a:stretch>
            <a:fillRect/>
          </a:stretch>
        </p:blipFill>
        <p:spPr>
          <a:xfrm>
            <a:off x="5791200" y="3575617"/>
            <a:ext cx="3007994" cy="2947103"/>
          </a:xfrm>
          <a:prstGeom prst="rect">
            <a:avLst/>
          </a:prstGeom>
        </p:spPr>
      </p:pic>
      <p:sp>
        <p:nvSpPr>
          <p:cNvPr id="17" name="Oval 16"/>
          <p:cNvSpPr/>
          <p:nvPr/>
        </p:nvSpPr>
        <p:spPr bwMode="auto">
          <a:xfrm>
            <a:off x="8553451" y="5219701"/>
            <a:ext cx="95250" cy="90487"/>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sl-SI" sz="1800" b="0" i="0" u="none" strike="noStrike" cap="none" normalizeH="0" baseline="0" smtClean="0">
              <a:ln>
                <a:noFill/>
              </a:ln>
              <a:solidFill>
                <a:srgbClr val="3333CC"/>
              </a:solidFill>
              <a:effectLst/>
              <a:latin typeface="Arial" charset="0"/>
            </a:endParaRPr>
          </a:p>
        </p:txBody>
      </p:sp>
      <p:sp>
        <p:nvSpPr>
          <p:cNvPr id="18" name="Oval 17"/>
          <p:cNvSpPr/>
          <p:nvPr/>
        </p:nvSpPr>
        <p:spPr bwMode="auto">
          <a:xfrm>
            <a:off x="8562976" y="5481639"/>
            <a:ext cx="95250" cy="90487"/>
          </a:xfrm>
          <a:prstGeom prst="ellipse">
            <a:avLst/>
          </a:prstGeom>
          <a:noFill/>
          <a:ln w="28575" cap="flat" cmpd="sng" algn="ctr">
            <a:solidFill>
              <a:srgbClr val="66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sl-SI" sz="1800" b="0" i="0" u="none" strike="noStrike" cap="none" normalizeH="0" baseline="0" smtClean="0">
              <a:ln>
                <a:noFill/>
              </a:ln>
              <a:solidFill>
                <a:srgbClr val="3333CC"/>
              </a:solidFill>
              <a:effectLst/>
              <a:latin typeface="Arial" charset="0"/>
            </a:endParaRPr>
          </a:p>
        </p:txBody>
      </p:sp>
      <p:sp>
        <p:nvSpPr>
          <p:cNvPr id="19" name="Isosceles Triangle 18"/>
          <p:cNvSpPr/>
          <p:nvPr/>
        </p:nvSpPr>
        <p:spPr bwMode="auto">
          <a:xfrm>
            <a:off x="8567738" y="5681662"/>
            <a:ext cx="76200" cy="80963"/>
          </a:xfrm>
          <a:prstGeom prst="triangl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sl-SI" sz="1800" b="0" i="0" u="none" strike="noStrike" cap="none" normalizeH="0" baseline="0" smtClean="0">
              <a:ln>
                <a:noFill/>
              </a:ln>
              <a:solidFill>
                <a:srgbClr val="3333CC"/>
              </a:solidFill>
              <a:effectLst/>
              <a:latin typeface="Arial" charset="0"/>
            </a:endParaRPr>
          </a:p>
        </p:txBody>
      </p:sp>
      <p:sp>
        <p:nvSpPr>
          <p:cNvPr id="20" name="Isosceles Triangle 19"/>
          <p:cNvSpPr/>
          <p:nvPr/>
        </p:nvSpPr>
        <p:spPr bwMode="auto">
          <a:xfrm>
            <a:off x="8567738" y="5838825"/>
            <a:ext cx="76200" cy="80963"/>
          </a:xfrm>
          <a:prstGeom prst="triangle">
            <a:avLst/>
          </a:prstGeom>
          <a:noFill/>
          <a:ln w="28575" cap="flat" cmpd="sng" algn="ctr">
            <a:solidFill>
              <a:srgbClr val="66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sl-SI" sz="1800" b="0" i="0" u="none" strike="noStrike" cap="none" normalizeH="0" baseline="0" smtClean="0">
              <a:ln>
                <a:noFill/>
              </a:ln>
              <a:solidFill>
                <a:srgbClr val="3333CC"/>
              </a:solidFill>
              <a:effectLst/>
              <a:latin typeface="Arial" charset="0"/>
            </a:endParaRPr>
          </a:p>
        </p:txBody>
      </p:sp>
      <p:sp>
        <p:nvSpPr>
          <p:cNvPr id="21" name="Oval 20"/>
          <p:cNvSpPr/>
          <p:nvPr/>
        </p:nvSpPr>
        <p:spPr bwMode="auto">
          <a:xfrm>
            <a:off x="7854203" y="3724275"/>
            <a:ext cx="118222" cy="119063"/>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sl-SI" sz="1800" b="0" i="0" u="none" strike="noStrike" cap="none" normalizeH="0" baseline="0" smtClean="0">
              <a:ln>
                <a:noFill/>
              </a:ln>
              <a:solidFill>
                <a:srgbClr val="3333CC"/>
              </a:solidFill>
              <a:effectLst/>
              <a:latin typeface="Arial" charset="0"/>
            </a:endParaRPr>
          </a:p>
        </p:txBody>
      </p:sp>
      <p:sp>
        <p:nvSpPr>
          <p:cNvPr id="22" name="Isosceles Triangle 21"/>
          <p:cNvSpPr/>
          <p:nvPr/>
        </p:nvSpPr>
        <p:spPr bwMode="auto">
          <a:xfrm>
            <a:off x="7857846" y="3952875"/>
            <a:ext cx="105055" cy="104774"/>
          </a:xfrm>
          <a:prstGeom prst="triangl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sl-SI" sz="1800" b="0" i="0" u="none" strike="noStrike" cap="none" normalizeH="0" baseline="0" smtClean="0">
              <a:ln>
                <a:noFill/>
              </a:ln>
              <a:solidFill>
                <a:srgbClr val="3333CC"/>
              </a:solidFill>
              <a:effectLst/>
              <a:latin typeface="Arial" charset="0"/>
            </a:endParaRPr>
          </a:p>
        </p:txBody>
      </p:sp>
      <p:sp>
        <p:nvSpPr>
          <p:cNvPr id="23" name="Rectangle 22"/>
          <p:cNvSpPr/>
          <p:nvPr/>
        </p:nvSpPr>
        <p:spPr bwMode="auto">
          <a:xfrm>
            <a:off x="7867650" y="4191002"/>
            <a:ext cx="95250" cy="90486"/>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sl-SI" sz="1800" b="0" i="0" u="none" strike="noStrike" cap="none" normalizeH="0" baseline="0" smtClean="0">
              <a:ln>
                <a:noFill/>
              </a:ln>
              <a:solidFill>
                <a:srgbClr val="3333CC"/>
              </a:solidFill>
              <a:effectLst/>
              <a:latin typeface="Arial" charset="0"/>
            </a:endParaRPr>
          </a:p>
        </p:txBody>
      </p:sp>
      <p:sp>
        <p:nvSpPr>
          <p:cNvPr id="24" name="TextBox 23"/>
          <p:cNvSpPr txBox="1"/>
          <p:nvPr/>
        </p:nvSpPr>
        <p:spPr>
          <a:xfrm>
            <a:off x="7914322" y="3570923"/>
            <a:ext cx="995785" cy="830997"/>
          </a:xfrm>
          <a:prstGeom prst="rect">
            <a:avLst/>
          </a:prstGeom>
          <a:noFill/>
        </p:spPr>
        <p:txBody>
          <a:bodyPr wrap="none" rtlCol="0">
            <a:spAutoFit/>
          </a:bodyPr>
          <a:lstStyle/>
          <a:p>
            <a:r>
              <a:rPr lang="sl-SI" sz="1600" i="1" dirty="0" smtClean="0">
                <a:solidFill>
                  <a:schemeClr val="tx1"/>
                </a:solidFill>
                <a:latin typeface="Symbol" pitchFamily="18" charset="2"/>
              </a:rPr>
              <a:t>t </a:t>
            </a:r>
            <a:r>
              <a:rPr lang="en-US" sz="1600" dirty="0" smtClean="0">
                <a:solidFill>
                  <a:schemeClr val="tx1"/>
                </a:solidFill>
              </a:rPr>
              <a:t>→ </a:t>
            </a:r>
            <a:r>
              <a:rPr lang="en-US" sz="1600" dirty="0" smtClean="0">
                <a:solidFill>
                  <a:schemeClr val="tx1"/>
                </a:solidFill>
                <a:latin typeface="Symbol" pitchFamily="18" charset="2"/>
              </a:rPr>
              <a:t>m g</a:t>
            </a:r>
            <a:endParaRPr lang="sl-SI" sz="1600" dirty="0" smtClean="0">
              <a:solidFill>
                <a:schemeClr val="tx1"/>
              </a:solidFill>
              <a:latin typeface="Symbol" pitchFamily="18" charset="2"/>
            </a:endParaRPr>
          </a:p>
          <a:p>
            <a:r>
              <a:rPr lang="sl-SI" sz="1600" i="1" dirty="0" smtClean="0">
                <a:solidFill>
                  <a:schemeClr val="tx1"/>
                </a:solidFill>
                <a:latin typeface="Symbol" pitchFamily="18" charset="2"/>
              </a:rPr>
              <a:t>t </a:t>
            </a:r>
            <a:r>
              <a:rPr lang="en-US" sz="1600" dirty="0" smtClean="0">
                <a:solidFill>
                  <a:schemeClr val="tx1"/>
                </a:solidFill>
              </a:rPr>
              <a:t>→ </a:t>
            </a:r>
            <a:r>
              <a:rPr lang="en-US" sz="1600" dirty="0" smtClean="0">
                <a:solidFill>
                  <a:schemeClr val="tx1"/>
                </a:solidFill>
                <a:latin typeface="Symbol" pitchFamily="18" charset="2"/>
              </a:rPr>
              <a:t>m</a:t>
            </a:r>
            <a:r>
              <a:rPr lang="sl-SI" sz="1600" dirty="0" smtClean="0">
                <a:solidFill>
                  <a:schemeClr val="tx1"/>
                </a:solidFill>
                <a:latin typeface="Symbol" pitchFamily="18" charset="2"/>
              </a:rPr>
              <a:t>mm</a:t>
            </a:r>
            <a:r>
              <a:rPr lang="en-US" sz="1600" dirty="0" smtClean="0">
                <a:solidFill>
                  <a:schemeClr val="tx1"/>
                </a:solidFill>
                <a:latin typeface="Symbol" pitchFamily="18" charset="2"/>
              </a:rPr>
              <a:t> </a:t>
            </a:r>
            <a:endParaRPr lang="sl-SI" sz="1600" dirty="0" smtClean="0">
              <a:solidFill>
                <a:schemeClr val="tx1"/>
              </a:solidFill>
              <a:latin typeface="Symbol" pitchFamily="18" charset="2"/>
            </a:endParaRPr>
          </a:p>
          <a:p>
            <a:r>
              <a:rPr lang="sl-SI" sz="1600" i="1" dirty="0" smtClean="0">
                <a:solidFill>
                  <a:schemeClr val="tx1"/>
                </a:solidFill>
                <a:latin typeface="Symbol" pitchFamily="18" charset="2"/>
              </a:rPr>
              <a:t>t </a:t>
            </a:r>
            <a:r>
              <a:rPr lang="en-US" sz="1600" dirty="0" smtClean="0">
                <a:solidFill>
                  <a:schemeClr val="tx1"/>
                </a:solidFill>
              </a:rPr>
              <a:t>→ </a:t>
            </a:r>
            <a:r>
              <a:rPr lang="en-US" sz="1600" dirty="0" smtClean="0">
                <a:solidFill>
                  <a:schemeClr val="tx1"/>
                </a:solidFill>
                <a:latin typeface="Symbol" pitchFamily="18" charset="2"/>
              </a:rPr>
              <a:t>m</a:t>
            </a:r>
            <a:r>
              <a:rPr lang="sl-SI" sz="1600" dirty="0" smtClean="0">
                <a:solidFill>
                  <a:schemeClr val="tx1"/>
                </a:solidFill>
                <a:latin typeface="Symbol" pitchFamily="18" charset="2"/>
              </a:rPr>
              <a:t>h</a:t>
            </a:r>
          </a:p>
        </p:txBody>
      </p:sp>
      <p:sp>
        <p:nvSpPr>
          <p:cNvPr id="25" name="Text Box 170"/>
          <p:cNvSpPr txBox="1">
            <a:spLocks noChangeArrowheads="1"/>
          </p:cNvSpPr>
          <p:nvPr/>
        </p:nvSpPr>
        <p:spPr bwMode="auto">
          <a:xfrm>
            <a:off x="3962948" y="5838825"/>
            <a:ext cx="1961371" cy="307777"/>
          </a:xfrm>
          <a:prstGeom prst="rect">
            <a:avLst/>
          </a:prstGeom>
          <a:solidFill>
            <a:srgbClr val="006600">
              <a:alpha val="49020"/>
            </a:srgbClr>
          </a:solidFill>
          <a:ln w="28575" algn="ctr">
            <a:noFill/>
            <a:miter lim="800000"/>
            <a:headEnd/>
            <a:tailEnd/>
          </a:ln>
        </p:spPr>
        <p:txBody>
          <a:bodyPr wrap="none">
            <a:spAutoFit/>
          </a:bodyPr>
          <a:lstStyle/>
          <a:p>
            <a:r>
              <a:rPr lang="sl-SI" sz="1400" dirty="0" smtClean="0">
                <a:solidFill>
                  <a:schemeClr val="tx1"/>
                </a:solidFill>
              </a:rPr>
              <a:t>K. Inami, PANIC 2011 </a:t>
            </a:r>
            <a:endParaRPr lang="en-US" sz="1400" baseline="30000" dirty="0">
              <a:solidFill>
                <a:schemeClr val="tx1"/>
              </a:solidFill>
            </a:endParaRPr>
          </a:p>
        </p:txBody>
      </p:sp>
      <p:sp>
        <p:nvSpPr>
          <p:cNvPr id="27" name="TextBox 26"/>
          <p:cNvSpPr txBox="1"/>
          <p:nvPr/>
        </p:nvSpPr>
        <p:spPr>
          <a:xfrm>
            <a:off x="4163686" y="4184035"/>
            <a:ext cx="1654299" cy="1477328"/>
          </a:xfrm>
          <a:prstGeom prst="rect">
            <a:avLst/>
          </a:prstGeom>
          <a:noFill/>
        </p:spPr>
        <p:txBody>
          <a:bodyPr wrap="none" rtlCol="0">
            <a:spAutoFit/>
          </a:bodyPr>
          <a:lstStyle/>
          <a:p>
            <a:r>
              <a:rPr lang="sl-SI" dirty="0"/>
              <a:t>Updated </a:t>
            </a:r>
            <a:endParaRPr lang="sl-SI" dirty="0" smtClean="0"/>
          </a:p>
          <a:p>
            <a:r>
              <a:rPr lang="sl-SI" dirty="0" smtClean="0"/>
              <a:t>expected </a:t>
            </a:r>
          </a:p>
          <a:p>
            <a:r>
              <a:rPr lang="sl-SI" dirty="0" smtClean="0"/>
              <a:t>sensitivities </a:t>
            </a:r>
          </a:p>
          <a:p>
            <a:r>
              <a:rPr lang="sl-SI" dirty="0" smtClean="0"/>
              <a:t>on </a:t>
            </a:r>
            <a:r>
              <a:rPr lang="sl-SI" dirty="0" smtClean="0">
                <a:latin typeface="Symbol" pitchFamily="18" charset="2"/>
              </a:rPr>
              <a:t>t</a:t>
            </a:r>
            <a:r>
              <a:rPr lang="sl-SI" dirty="0" smtClean="0"/>
              <a:t> LFV decays</a:t>
            </a:r>
            <a:endParaRPr lang="sl-SI" dirty="0"/>
          </a:p>
          <a:p>
            <a:endParaRPr lang="sl-SI" dirty="0"/>
          </a:p>
        </p:txBody>
      </p:sp>
      <p:sp>
        <p:nvSpPr>
          <p:cNvPr id="28" name="TextBox 27"/>
          <p:cNvSpPr txBox="1"/>
          <p:nvPr/>
        </p:nvSpPr>
        <p:spPr>
          <a:xfrm>
            <a:off x="1180374" y="87971"/>
            <a:ext cx="5966624" cy="738664"/>
          </a:xfrm>
          <a:prstGeom prst="rect">
            <a:avLst/>
          </a:prstGeom>
          <a:noFill/>
        </p:spPr>
        <p:txBody>
          <a:bodyPr wrap="square" rtlCol="0">
            <a:spAutoFit/>
          </a:bodyPr>
          <a:lstStyle/>
          <a:p>
            <a:r>
              <a:rPr lang="en-US" sz="2400" u="sng" dirty="0" smtClean="0"/>
              <a:t>Luminosity scaling of sensitivities for  </a:t>
            </a:r>
            <a:r>
              <a:rPr lang="en-US" sz="2400" u="sng" dirty="0">
                <a:latin typeface="Symbol" pitchFamily="18" charset="2"/>
              </a:rPr>
              <a:t>t</a:t>
            </a:r>
            <a:r>
              <a:rPr lang="en-US" sz="2400" u="sng" dirty="0"/>
              <a:t> → </a:t>
            </a:r>
            <a:r>
              <a:rPr lang="en-US" sz="2400" u="sng" dirty="0">
                <a:latin typeface="Symbol" pitchFamily="18" charset="2"/>
              </a:rPr>
              <a:t>m g</a:t>
            </a:r>
          </a:p>
          <a:p>
            <a:r>
              <a:rPr lang="en-US" dirty="0" smtClean="0"/>
              <a:t> </a:t>
            </a:r>
            <a:endParaRPr lang="en-US" dirty="0"/>
          </a:p>
        </p:txBody>
      </p:sp>
      <p:sp>
        <p:nvSpPr>
          <p:cNvPr id="4" name="Slide Number Placeholder 3"/>
          <p:cNvSpPr>
            <a:spLocks noGrp="1"/>
          </p:cNvSpPr>
          <p:nvPr>
            <p:ph type="sldNum" sz="quarter" idx="12"/>
          </p:nvPr>
        </p:nvSpPr>
        <p:spPr/>
        <p:txBody>
          <a:bodyPr/>
          <a:lstStyle/>
          <a:p>
            <a:fld id="{2066355A-084C-D24E-9AD2-7E4FC41EA627}" type="slidenum">
              <a:rPr lang="en-US" smtClean="0"/>
              <a:t>34</a:t>
            </a:fld>
            <a:endParaRPr lang="en-US"/>
          </a:p>
        </p:txBody>
      </p:sp>
    </p:spTree>
    <p:extLst>
      <p:ext uri="{BB962C8B-B14F-4D97-AF65-F5344CB8AC3E}">
        <p14:creationId xmlns:p14="http://schemas.microsoft.com/office/powerpoint/2010/main" val="41546916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strVal val="#ppt_w*0.70"/>
                                          </p:val>
                                        </p:tav>
                                        <p:tav tm="100000">
                                          <p:val>
                                            <p:strVal val="#ppt_w"/>
                                          </p:val>
                                        </p:tav>
                                      </p:tavLst>
                                    </p:anim>
                                    <p:anim calcmode="lin" valueType="num">
                                      <p:cBhvr>
                                        <p:cTn id="18" dur="1000" fill="hold"/>
                                        <p:tgtEl>
                                          <p:spTgt spid="2"/>
                                        </p:tgtEl>
                                        <p:attrNameLst>
                                          <p:attrName>ppt_h</p:attrName>
                                        </p:attrNameLst>
                                      </p:cBhvr>
                                      <p:tavLst>
                                        <p:tav tm="0">
                                          <p:val>
                                            <p:strVal val="#ppt_h"/>
                                          </p:val>
                                        </p:tav>
                                        <p:tav tm="100000">
                                          <p:val>
                                            <p:strVal val="#ppt_h"/>
                                          </p:val>
                                        </p:tav>
                                      </p:tavLst>
                                    </p:anim>
                                    <p:animEffect transition="in" filter="fade">
                                      <p:cBhvr>
                                        <p:cTn id="19" dur="1000"/>
                                        <p:tgtEl>
                                          <p:spTgt spid="2"/>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000" fill="hold"/>
                                        <p:tgtEl>
                                          <p:spTgt spid="3"/>
                                        </p:tgtEl>
                                        <p:attrNameLst>
                                          <p:attrName>ppt_w</p:attrName>
                                        </p:attrNameLst>
                                      </p:cBhvr>
                                      <p:tavLst>
                                        <p:tav tm="0">
                                          <p:val>
                                            <p:strVal val="#ppt_w*0.70"/>
                                          </p:val>
                                        </p:tav>
                                        <p:tav tm="100000">
                                          <p:val>
                                            <p:strVal val="#ppt_w"/>
                                          </p:val>
                                        </p:tav>
                                      </p:tavLst>
                                    </p:anim>
                                    <p:anim calcmode="lin" valueType="num">
                                      <p:cBhvr>
                                        <p:cTn id="23" dur="1000" fill="hold"/>
                                        <p:tgtEl>
                                          <p:spTgt spid="3"/>
                                        </p:tgtEl>
                                        <p:attrNameLst>
                                          <p:attrName>ppt_h</p:attrName>
                                        </p:attrNameLst>
                                      </p:cBhvr>
                                      <p:tavLst>
                                        <p:tav tm="0">
                                          <p:val>
                                            <p:strVal val="#ppt_h"/>
                                          </p:val>
                                        </p:tav>
                                        <p:tav tm="100000">
                                          <p:val>
                                            <p:strVal val="#ppt_h"/>
                                          </p:val>
                                        </p:tav>
                                      </p:tavLst>
                                    </p:anim>
                                    <p:animEffect transition="in" filter="fade">
                                      <p:cBhvr>
                                        <p:cTn id="24" dur="1000"/>
                                        <p:tgtEl>
                                          <p:spTgt spid="3"/>
                                        </p:tgtEl>
                                      </p:cBhvr>
                                    </p:animEffect>
                                  </p:childTnLst>
                                </p:cTn>
                              </p:par>
                              <p:par>
                                <p:cTn id="25" presetID="55" presetClass="entr" presetSubtype="0" fill="hold" nodeType="withEffect">
                                  <p:stCondLst>
                                    <p:cond delay="0"/>
                                  </p:stCondLst>
                                  <p:childTnLst>
                                    <p:set>
                                      <p:cBhvr>
                                        <p:cTn id="26" dur="1" fill="hold">
                                          <p:stCondLst>
                                            <p:cond delay="0"/>
                                          </p:stCondLst>
                                        </p:cTn>
                                        <p:tgtEl>
                                          <p:spTgt spid="14">
                                            <p:txEl>
                                              <p:pRg st="10" end="10"/>
                                            </p:txEl>
                                          </p:spTgt>
                                        </p:tgtEl>
                                        <p:attrNameLst>
                                          <p:attrName>style.visibility</p:attrName>
                                        </p:attrNameLst>
                                      </p:cBhvr>
                                      <p:to>
                                        <p:strVal val="visible"/>
                                      </p:to>
                                    </p:set>
                                    <p:anim calcmode="lin" valueType="num">
                                      <p:cBhvr>
                                        <p:cTn id="27" dur="1000" fill="hold"/>
                                        <p:tgtEl>
                                          <p:spTgt spid="14">
                                            <p:txEl>
                                              <p:pRg st="10" end="10"/>
                                            </p:txEl>
                                          </p:spTgt>
                                        </p:tgtEl>
                                        <p:attrNameLst>
                                          <p:attrName>ppt_w</p:attrName>
                                        </p:attrNameLst>
                                      </p:cBhvr>
                                      <p:tavLst>
                                        <p:tav tm="0">
                                          <p:val>
                                            <p:strVal val="#ppt_w*0.70"/>
                                          </p:val>
                                        </p:tav>
                                        <p:tav tm="100000">
                                          <p:val>
                                            <p:strVal val="#ppt_w"/>
                                          </p:val>
                                        </p:tav>
                                      </p:tavLst>
                                    </p:anim>
                                    <p:anim calcmode="lin" valueType="num">
                                      <p:cBhvr>
                                        <p:cTn id="28" dur="1000" fill="hold"/>
                                        <p:tgtEl>
                                          <p:spTgt spid="14">
                                            <p:txEl>
                                              <p:pRg st="10" end="10"/>
                                            </p:txEl>
                                          </p:spTgt>
                                        </p:tgtEl>
                                        <p:attrNameLst>
                                          <p:attrName>ppt_h</p:attrName>
                                        </p:attrNameLst>
                                      </p:cBhvr>
                                      <p:tavLst>
                                        <p:tav tm="0">
                                          <p:val>
                                            <p:strVal val="#ppt_h"/>
                                          </p:val>
                                        </p:tav>
                                        <p:tav tm="100000">
                                          <p:val>
                                            <p:strVal val="#ppt_h"/>
                                          </p:val>
                                        </p:tav>
                                      </p:tavLst>
                                    </p:anim>
                                    <p:animEffect transition="in" filter="fade">
                                      <p:cBhvr>
                                        <p:cTn id="29" dur="1000"/>
                                        <p:tgtEl>
                                          <p:spTgt spid="14">
                                            <p:txEl>
                                              <p:pRg st="10" end="10"/>
                                            </p:txEl>
                                          </p:spTgt>
                                        </p:tgtEl>
                                      </p:cBhvr>
                                    </p:animEffect>
                                  </p:childTnLst>
                                </p:cTn>
                              </p:par>
                              <p:par>
                                <p:cTn id="30" presetID="2" presetClass="entr" presetSubtype="4"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additive="base">
                                        <p:cTn id="32" dur="500" fill="hold"/>
                                        <p:tgtEl>
                                          <p:spTgt spid="25"/>
                                        </p:tgtEl>
                                        <p:attrNameLst>
                                          <p:attrName>ppt_x</p:attrName>
                                        </p:attrNameLst>
                                      </p:cBhvr>
                                      <p:tavLst>
                                        <p:tav tm="0">
                                          <p:val>
                                            <p:strVal val="#ppt_x"/>
                                          </p:val>
                                        </p:tav>
                                        <p:tav tm="100000">
                                          <p:val>
                                            <p:strVal val="#ppt_x"/>
                                          </p:val>
                                        </p:tav>
                                      </p:tavLst>
                                    </p:anim>
                                    <p:anim calcmode="lin" valueType="num">
                                      <p:cBhvr additive="base">
                                        <p:cTn id="33" dur="500" fill="hold"/>
                                        <p:tgtEl>
                                          <p:spTgt spid="25"/>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ppt_x"/>
                                          </p:val>
                                        </p:tav>
                                        <p:tav tm="100000">
                                          <p:val>
                                            <p:strVal val="#ppt_x"/>
                                          </p:val>
                                        </p:tav>
                                      </p:tavLst>
                                    </p:anim>
                                    <p:anim calcmode="lin" valueType="num">
                                      <p:cBhvr additive="base">
                                        <p:cTn id="37" dur="500" fill="hold"/>
                                        <p:tgtEl>
                                          <p:spTgt spid="16"/>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additive="base">
                                        <p:cTn id="40" dur="500" fill="hold"/>
                                        <p:tgtEl>
                                          <p:spTgt spid="17"/>
                                        </p:tgtEl>
                                        <p:attrNameLst>
                                          <p:attrName>ppt_x</p:attrName>
                                        </p:attrNameLst>
                                      </p:cBhvr>
                                      <p:tavLst>
                                        <p:tav tm="0">
                                          <p:val>
                                            <p:strVal val="#ppt_x"/>
                                          </p:val>
                                        </p:tav>
                                        <p:tav tm="100000">
                                          <p:val>
                                            <p:strVal val="#ppt_x"/>
                                          </p:val>
                                        </p:tav>
                                      </p:tavLst>
                                    </p:anim>
                                    <p:anim calcmode="lin" valueType="num">
                                      <p:cBhvr additive="base">
                                        <p:cTn id="41" dur="500" fill="hold"/>
                                        <p:tgtEl>
                                          <p:spTgt spid="17"/>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500" fill="hold"/>
                                        <p:tgtEl>
                                          <p:spTgt spid="18"/>
                                        </p:tgtEl>
                                        <p:attrNameLst>
                                          <p:attrName>ppt_x</p:attrName>
                                        </p:attrNameLst>
                                      </p:cBhvr>
                                      <p:tavLst>
                                        <p:tav tm="0">
                                          <p:val>
                                            <p:strVal val="#ppt_x"/>
                                          </p:val>
                                        </p:tav>
                                        <p:tav tm="100000">
                                          <p:val>
                                            <p:strVal val="#ppt_x"/>
                                          </p:val>
                                        </p:tav>
                                      </p:tavLst>
                                    </p:anim>
                                    <p:anim calcmode="lin" valueType="num">
                                      <p:cBhvr additive="base">
                                        <p:cTn id="45" dur="500" fill="hold"/>
                                        <p:tgtEl>
                                          <p:spTgt spid="18"/>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additive="base">
                                        <p:cTn id="48" dur="500" fill="hold"/>
                                        <p:tgtEl>
                                          <p:spTgt spid="19"/>
                                        </p:tgtEl>
                                        <p:attrNameLst>
                                          <p:attrName>ppt_x</p:attrName>
                                        </p:attrNameLst>
                                      </p:cBhvr>
                                      <p:tavLst>
                                        <p:tav tm="0">
                                          <p:val>
                                            <p:strVal val="#ppt_x"/>
                                          </p:val>
                                        </p:tav>
                                        <p:tav tm="100000">
                                          <p:val>
                                            <p:strVal val="#ppt_x"/>
                                          </p:val>
                                        </p:tav>
                                      </p:tavLst>
                                    </p:anim>
                                    <p:anim calcmode="lin" valueType="num">
                                      <p:cBhvr additive="base">
                                        <p:cTn id="49" dur="500" fill="hold"/>
                                        <p:tgtEl>
                                          <p:spTgt spid="19"/>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additive="base">
                                        <p:cTn id="52" dur="500" fill="hold"/>
                                        <p:tgtEl>
                                          <p:spTgt spid="20"/>
                                        </p:tgtEl>
                                        <p:attrNameLst>
                                          <p:attrName>ppt_x</p:attrName>
                                        </p:attrNameLst>
                                      </p:cBhvr>
                                      <p:tavLst>
                                        <p:tav tm="0">
                                          <p:val>
                                            <p:strVal val="#ppt_x"/>
                                          </p:val>
                                        </p:tav>
                                        <p:tav tm="100000">
                                          <p:val>
                                            <p:strVal val="#ppt_x"/>
                                          </p:val>
                                        </p:tav>
                                      </p:tavLst>
                                    </p:anim>
                                    <p:anim calcmode="lin" valueType="num">
                                      <p:cBhvr additive="base">
                                        <p:cTn id="53" dur="500" fill="hold"/>
                                        <p:tgtEl>
                                          <p:spTgt spid="20"/>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ppt_x"/>
                                          </p:val>
                                        </p:tav>
                                        <p:tav tm="100000">
                                          <p:val>
                                            <p:strVal val="#ppt_x"/>
                                          </p:val>
                                        </p:tav>
                                      </p:tavLst>
                                    </p:anim>
                                    <p:anim calcmode="lin" valueType="num">
                                      <p:cBhvr additive="base">
                                        <p:cTn id="57" dur="500" fill="hold"/>
                                        <p:tgtEl>
                                          <p:spTgt spid="21"/>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22"/>
                                        </p:tgtEl>
                                        <p:attrNameLst>
                                          <p:attrName>style.visibility</p:attrName>
                                        </p:attrNameLst>
                                      </p:cBhvr>
                                      <p:to>
                                        <p:strVal val="visible"/>
                                      </p:to>
                                    </p:set>
                                    <p:anim calcmode="lin" valueType="num">
                                      <p:cBhvr additive="base">
                                        <p:cTn id="60" dur="500" fill="hold"/>
                                        <p:tgtEl>
                                          <p:spTgt spid="22"/>
                                        </p:tgtEl>
                                        <p:attrNameLst>
                                          <p:attrName>ppt_x</p:attrName>
                                        </p:attrNameLst>
                                      </p:cBhvr>
                                      <p:tavLst>
                                        <p:tav tm="0">
                                          <p:val>
                                            <p:strVal val="#ppt_x"/>
                                          </p:val>
                                        </p:tav>
                                        <p:tav tm="100000">
                                          <p:val>
                                            <p:strVal val="#ppt_x"/>
                                          </p:val>
                                        </p:tav>
                                      </p:tavLst>
                                    </p:anim>
                                    <p:anim calcmode="lin" valueType="num">
                                      <p:cBhvr additive="base">
                                        <p:cTn id="61" dur="500" fill="hold"/>
                                        <p:tgtEl>
                                          <p:spTgt spid="22"/>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ppt_x"/>
                                          </p:val>
                                        </p:tav>
                                        <p:tav tm="100000">
                                          <p:val>
                                            <p:strVal val="#ppt_x"/>
                                          </p:val>
                                        </p:tav>
                                      </p:tavLst>
                                    </p:anim>
                                    <p:anim calcmode="lin" valueType="num">
                                      <p:cBhvr additive="base">
                                        <p:cTn id="65" dur="500" fill="hold"/>
                                        <p:tgtEl>
                                          <p:spTgt spid="23"/>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24"/>
                                        </p:tgtEl>
                                        <p:attrNameLst>
                                          <p:attrName>style.visibility</p:attrName>
                                        </p:attrNameLst>
                                      </p:cBhvr>
                                      <p:to>
                                        <p:strVal val="visible"/>
                                      </p:to>
                                    </p:set>
                                    <p:anim calcmode="lin" valueType="num">
                                      <p:cBhvr additive="base">
                                        <p:cTn id="68" dur="500" fill="hold"/>
                                        <p:tgtEl>
                                          <p:spTgt spid="24"/>
                                        </p:tgtEl>
                                        <p:attrNameLst>
                                          <p:attrName>ppt_x</p:attrName>
                                        </p:attrNameLst>
                                      </p:cBhvr>
                                      <p:tavLst>
                                        <p:tav tm="0">
                                          <p:val>
                                            <p:strVal val="#ppt_x"/>
                                          </p:val>
                                        </p:tav>
                                        <p:tav tm="100000">
                                          <p:val>
                                            <p:strVal val="#ppt_x"/>
                                          </p:val>
                                        </p:tav>
                                      </p:tavLst>
                                    </p:anim>
                                    <p:anim calcmode="lin" valueType="num">
                                      <p:cBhvr additive="base">
                                        <p:cTn id="69"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7" grpId="0" animBg="1"/>
      <p:bldP spid="18" grpId="0" animBg="1"/>
      <p:bldP spid="19" grpId="0" animBg="1"/>
      <p:bldP spid="20" grpId="0" animBg="1"/>
      <p:bldP spid="21" grpId="0" animBg="1"/>
      <p:bldP spid="22" grpId="0" animBg="1"/>
      <p:bldP spid="23" grpId="0" animBg="1"/>
      <p:bldP spid="24" grpId="0"/>
      <p:bldP spid="2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231623" y="393718"/>
            <a:ext cx="3086100" cy="1828800"/>
          </a:xfrm>
          <a:prstGeom prst="rect">
            <a:avLst/>
          </a:prstGeom>
        </p:spPr>
      </p:pic>
      <p:pic>
        <p:nvPicPr>
          <p:cNvPr id="5" name="Picture 4"/>
          <p:cNvPicPr>
            <a:picLocks noChangeAspect="1"/>
          </p:cNvPicPr>
          <p:nvPr/>
        </p:nvPicPr>
        <p:blipFill>
          <a:blip r:embed="rId3"/>
          <a:stretch>
            <a:fillRect/>
          </a:stretch>
        </p:blipFill>
        <p:spPr>
          <a:xfrm>
            <a:off x="5231623" y="2480310"/>
            <a:ext cx="3013710" cy="1832610"/>
          </a:xfrm>
          <a:prstGeom prst="rect">
            <a:avLst/>
          </a:prstGeom>
        </p:spPr>
      </p:pic>
      <p:pic>
        <p:nvPicPr>
          <p:cNvPr id="6" name="Picture 5"/>
          <p:cNvPicPr>
            <a:picLocks noChangeAspect="1"/>
          </p:cNvPicPr>
          <p:nvPr/>
        </p:nvPicPr>
        <p:blipFill>
          <a:blip r:embed="rId4"/>
          <a:stretch>
            <a:fillRect/>
          </a:stretch>
        </p:blipFill>
        <p:spPr>
          <a:xfrm>
            <a:off x="5250673" y="4664309"/>
            <a:ext cx="3067050" cy="1844040"/>
          </a:xfrm>
          <a:prstGeom prst="rect">
            <a:avLst/>
          </a:prstGeom>
        </p:spPr>
      </p:pic>
      <p:sp>
        <p:nvSpPr>
          <p:cNvPr id="7" name="TextBox 6"/>
          <p:cNvSpPr txBox="1"/>
          <p:nvPr/>
        </p:nvSpPr>
        <p:spPr>
          <a:xfrm>
            <a:off x="226804" y="178369"/>
            <a:ext cx="4808255" cy="1200328"/>
          </a:xfrm>
          <a:prstGeom prst="rect">
            <a:avLst/>
          </a:prstGeom>
          <a:noFill/>
        </p:spPr>
        <p:txBody>
          <a:bodyPr wrap="square" rtlCol="0">
            <a:spAutoFit/>
          </a:bodyPr>
          <a:lstStyle/>
          <a:p>
            <a:r>
              <a:rPr lang="en-US" sz="2400" dirty="0" smtClean="0"/>
              <a:t>A polarized electron beam can produce polarized </a:t>
            </a:r>
            <a:r>
              <a:rPr lang="en-US" sz="2400" dirty="0" err="1" smtClean="0"/>
              <a:t>τ</a:t>
            </a:r>
            <a:r>
              <a:rPr lang="en-US" sz="2400" dirty="0" smtClean="0"/>
              <a:t> pairs. A proposal was worked out for INFN </a:t>
            </a:r>
            <a:r>
              <a:rPr lang="en-US" sz="2400" dirty="0" err="1" smtClean="0"/>
              <a:t>SuperB</a:t>
            </a:r>
            <a:r>
              <a:rPr lang="en-US" sz="2400" dirty="0" smtClean="0"/>
              <a:t>.</a:t>
            </a:r>
            <a:endParaRPr lang="en-US" sz="2400" dirty="0"/>
          </a:p>
        </p:txBody>
      </p:sp>
      <p:sp>
        <p:nvSpPr>
          <p:cNvPr id="8" name="TextBox 7"/>
          <p:cNvSpPr txBox="1"/>
          <p:nvPr/>
        </p:nvSpPr>
        <p:spPr>
          <a:xfrm>
            <a:off x="226804" y="1673196"/>
            <a:ext cx="4929216" cy="3785652"/>
          </a:xfrm>
          <a:prstGeom prst="rect">
            <a:avLst/>
          </a:prstGeom>
          <a:noFill/>
        </p:spPr>
        <p:txBody>
          <a:bodyPr wrap="square" rtlCol="0">
            <a:spAutoFit/>
          </a:bodyPr>
          <a:lstStyle/>
          <a:p>
            <a:r>
              <a:rPr lang="en-US" sz="2400" dirty="0" smtClean="0"/>
              <a:t>Some basic requirements:</a:t>
            </a:r>
          </a:p>
          <a:p>
            <a:pPr marL="342900" indent="-342900">
              <a:buAutoNum type="alphaLcParenBoth"/>
            </a:pPr>
            <a:r>
              <a:rPr lang="en-US" sz="2400" dirty="0" smtClean="0"/>
              <a:t>Polarized electron gun (like at SLC)</a:t>
            </a:r>
          </a:p>
          <a:p>
            <a:pPr marL="342900" indent="-342900">
              <a:buAutoNum type="alphaLcParenBoth"/>
            </a:pPr>
            <a:r>
              <a:rPr lang="en-US" sz="2400" dirty="0"/>
              <a:t> </a:t>
            </a:r>
            <a:r>
              <a:rPr lang="en-US" sz="2400" dirty="0" smtClean="0"/>
              <a:t>Operation at beam energies away from depolarizing resonances</a:t>
            </a:r>
          </a:p>
          <a:p>
            <a:pPr marL="342900" indent="-342900">
              <a:buAutoNum type="alphaLcParenBoth"/>
            </a:pPr>
            <a:r>
              <a:rPr lang="en-US" sz="2400" dirty="0"/>
              <a:t> </a:t>
            </a:r>
            <a:r>
              <a:rPr lang="en-US" sz="2400" dirty="0" smtClean="0"/>
              <a:t>Spin rotators to rotate the electron spin to the longitudinal direction at the IP. A machine lattice that avoids depolarizing effects from vertical bends and solenoids</a:t>
            </a:r>
            <a:r>
              <a:rPr lang="en-US" sz="2400" dirty="0"/>
              <a:t>.</a:t>
            </a:r>
          </a:p>
        </p:txBody>
      </p:sp>
      <p:sp>
        <p:nvSpPr>
          <p:cNvPr id="9" name="TextBox 8"/>
          <p:cNvSpPr txBox="1"/>
          <p:nvPr/>
        </p:nvSpPr>
        <p:spPr>
          <a:xfrm>
            <a:off x="226804" y="5788878"/>
            <a:ext cx="5004819" cy="1015663"/>
          </a:xfrm>
          <a:prstGeom prst="rect">
            <a:avLst/>
          </a:prstGeom>
          <a:noFill/>
        </p:spPr>
        <p:txBody>
          <a:bodyPr wrap="square" rtlCol="0">
            <a:spAutoFit/>
          </a:bodyPr>
          <a:lstStyle/>
          <a:p>
            <a:r>
              <a:rPr lang="en-US" sz="2000" i="1" dirty="0" smtClean="0"/>
              <a:t>Not practical in initial operation of </a:t>
            </a:r>
            <a:r>
              <a:rPr lang="en-US" sz="2000" i="1" dirty="0" err="1" smtClean="0"/>
              <a:t>SuperKEKB</a:t>
            </a:r>
            <a:r>
              <a:rPr lang="en-US" sz="2000" i="1" dirty="0" smtClean="0"/>
              <a:t> (no space in straight sections). Upgrade may be possible (U. </a:t>
            </a:r>
            <a:r>
              <a:rPr lang="en-US" sz="2000" i="1" dirty="0" err="1" smtClean="0"/>
              <a:t>Wienands</a:t>
            </a:r>
            <a:r>
              <a:rPr lang="en-US" sz="2000" i="1" dirty="0" smtClean="0"/>
              <a:t>)</a:t>
            </a:r>
            <a:endParaRPr lang="en-US" sz="2000" i="1" dirty="0"/>
          </a:p>
        </p:txBody>
      </p:sp>
      <p:sp>
        <p:nvSpPr>
          <p:cNvPr id="10" name="TextBox 9"/>
          <p:cNvSpPr txBox="1"/>
          <p:nvPr/>
        </p:nvSpPr>
        <p:spPr>
          <a:xfrm>
            <a:off x="8468895" y="997802"/>
            <a:ext cx="544331" cy="461665"/>
          </a:xfrm>
          <a:prstGeom prst="rect">
            <a:avLst/>
          </a:prstGeom>
          <a:noFill/>
        </p:spPr>
        <p:txBody>
          <a:bodyPr wrap="square" rtlCol="0">
            <a:spAutoFit/>
          </a:bodyPr>
          <a:lstStyle/>
          <a:p>
            <a:r>
              <a:rPr lang="en-US" sz="2400" dirty="0" smtClean="0"/>
              <a:t>a)</a:t>
            </a:r>
            <a:endParaRPr lang="en-US" sz="2400" dirty="0"/>
          </a:p>
        </p:txBody>
      </p:sp>
      <p:sp>
        <p:nvSpPr>
          <p:cNvPr id="11" name="TextBox 10"/>
          <p:cNvSpPr txBox="1"/>
          <p:nvPr/>
        </p:nvSpPr>
        <p:spPr>
          <a:xfrm>
            <a:off x="8402613" y="3104357"/>
            <a:ext cx="563381" cy="461665"/>
          </a:xfrm>
          <a:prstGeom prst="rect">
            <a:avLst/>
          </a:prstGeom>
          <a:noFill/>
        </p:spPr>
        <p:txBody>
          <a:bodyPr wrap="square" rtlCol="0">
            <a:spAutoFit/>
          </a:bodyPr>
          <a:lstStyle/>
          <a:p>
            <a:r>
              <a:rPr lang="en-US" sz="2400" dirty="0" smtClean="0"/>
              <a:t>b)</a:t>
            </a:r>
            <a:endParaRPr lang="en-US" sz="2400" dirty="0"/>
          </a:p>
        </p:txBody>
      </p:sp>
      <p:sp>
        <p:nvSpPr>
          <p:cNvPr id="12" name="TextBox 11"/>
          <p:cNvSpPr txBox="1"/>
          <p:nvPr/>
        </p:nvSpPr>
        <p:spPr>
          <a:xfrm>
            <a:off x="8357439" y="5412781"/>
            <a:ext cx="544331" cy="461665"/>
          </a:xfrm>
          <a:prstGeom prst="rect">
            <a:avLst/>
          </a:prstGeom>
          <a:noFill/>
        </p:spPr>
        <p:txBody>
          <a:bodyPr wrap="square" rtlCol="0">
            <a:spAutoFit/>
          </a:bodyPr>
          <a:lstStyle/>
          <a:p>
            <a:r>
              <a:rPr lang="en-US" sz="2400" dirty="0" smtClean="0"/>
              <a:t>c)</a:t>
            </a:r>
            <a:endParaRPr lang="en-US" sz="2400" dirty="0"/>
          </a:p>
        </p:txBody>
      </p:sp>
      <p:sp>
        <p:nvSpPr>
          <p:cNvPr id="2" name="TextBox 1"/>
          <p:cNvSpPr txBox="1"/>
          <p:nvPr/>
        </p:nvSpPr>
        <p:spPr>
          <a:xfrm>
            <a:off x="5307224" y="6435209"/>
            <a:ext cx="3706002" cy="369332"/>
          </a:xfrm>
          <a:prstGeom prst="rect">
            <a:avLst/>
          </a:prstGeom>
          <a:noFill/>
        </p:spPr>
        <p:txBody>
          <a:bodyPr wrap="square" rtlCol="0">
            <a:spAutoFit/>
          </a:bodyPr>
          <a:lstStyle/>
          <a:p>
            <a:r>
              <a:rPr lang="en-US" dirty="0" smtClean="0"/>
              <a:t>Slide </a:t>
            </a:r>
            <a:r>
              <a:rPr lang="en-US" dirty="0" err="1" smtClean="0"/>
              <a:t>adapated</a:t>
            </a:r>
            <a:r>
              <a:rPr lang="en-US" dirty="0" smtClean="0"/>
              <a:t> from D. </a:t>
            </a:r>
            <a:r>
              <a:rPr lang="en-US" dirty="0" err="1" smtClean="0"/>
              <a:t>Hitlin</a:t>
            </a:r>
            <a:endParaRPr lang="en-US" dirty="0"/>
          </a:p>
        </p:txBody>
      </p:sp>
      <p:sp>
        <p:nvSpPr>
          <p:cNvPr id="3" name="Slide Number Placeholder 2"/>
          <p:cNvSpPr>
            <a:spLocks noGrp="1"/>
          </p:cNvSpPr>
          <p:nvPr>
            <p:ph type="sldNum" sz="quarter" idx="12"/>
          </p:nvPr>
        </p:nvSpPr>
        <p:spPr/>
        <p:txBody>
          <a:bodyPr/>
          <a:lstStyle/>
          <a:p>
            <a:fld id="{2066355A-084C-D24E-9AD2-7E4FC41EA627}" type="slidenum">
              <a:rPr lang="en-US" smtClean="0"/>
              <a:t>35</a:t>
            </a:fld>
            <a:endParaRPr lang="en-US"/>
          </a:p>
        </p:txBody>
      </p:sp>
    </p:spTree>
    <p:extLst>
      <p:ext uri="{BB962C8B-B14F-4D97-AF65-F5344CB8AC3E}">
        <p14:creationId xmlns:p14="http://schemas.microsoft.com/office/powerpoint/2010/main" val="403125856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19986" y="251373"/>
            <a:ext cx="6972525" cy="584776"/>
          </a:xfrm>
          <a:prstGeom prst="rect">
            <a:avLst/>
          </a:prstGeom>
          <a:noFill/>
        </p:spPr>
        <p:txBody>
          <a:bodyPr wrap="square" rtlCol="0">
            <a:spAutoFit/>
          </a:bodyPr>
          <a:lstStyle/>
          <a:p>
            <a:r>
              <a:rPr lang="en-US" sz="3200" dirty="0" smtClean="0"/>
              <a:t>e</a:t>
            </a:r>
            <a:r>
              <a:rPr lang="en-US" sz="3200" baseline="30000" dirty="0" smtClean="0"/>
              <a:t>+</a:t>
            </a:r>
            <a:r>
              <a:rPr lang="en-US" sz="3200" dirty="0" smtClean="0"/>
              <a:t> e</a:t>
            </a:r>
            <a:r>
              <a:rPr lang="en-US" sz="3200" baseline="30000" dirty="0" smtClean="0"/>
              <a:t>-</a:t>
            </a:r>
            <a:r>
              <a:rPr lang="en-US" sz="3200" dirty="0" smtClean="0"/>
              <a:t> Super Flavor Factory Summary</a:t>
            </a:r>
            <a:endParaRPr lang="en-US" sz="3200" dirty="0"/>
          </a:p>
        </p:txBody>
      </p:sp>
      <p:sp>
        <p:nvSpPr>
          <p:cNvPr id="3" name="TextBox 2"/>
          <p:cNvSpPr txBox="1"/>
          <p:nvPr/>
        </p:nvSpPr>
        <p:spPr>
          <a:xfrm>
            <a:off x="1130658" y="1992713"/>
            <a:ext cx="6907853" cy="1938992"/>
          </a:xfrm>
          <a:prstGeom prst="rect">
            <a:avLst/>
          </a:prstGeom>
          <a:noFill/>
        </p:spPr>
        <p:txBody>
          <a:bodyPr wrap="square" rtlCol="0">
            <a:spAutoFit/>
          </a:bodyPr>
          <a:lstStyle/>
          <a:p>
            <a:r>
              <a:rPr lang="en-US" sz="2400" i="1" dirty="0" smtClean="0"/>
              <a:t>Unique new physics capabilities and unique detector capabilities (“single B meson beam”, neutrals, neutrinos), clean environment with good systematics, which are critical for the next round of NP searches</a:t>
            </a:r>
            <a:r>
              <a:rPr lang="en-US" sz="2400" i="1" dirty="0"/>
              <a:t> </a:t>
            </a:r>
            <a:r>
              <a:rPr lang="en-US" sz="2400" i="1" dirty="0" smtClean="0"/>
              <a:t>e.g. charged Higgs.</a:t>
            </a:r>
            <a:endParaRPr lang="en-US" sz="2400" i="1" dirty="0"/>
          </a:p>
        </p:txBody>
      </p:sp>
      <p:sp>
        <p:nvSpPr>
          <p:cNvPr id="4" name="TextBox 3"/>
          <p:cNvSpPr txBox="1"/>
          <p:nvPr/>
        </p:nvSpPr>
        <p:spPr>
          <a:xfrm>
            <a:off x="1130658" y="1146227"/>
            <a:ext cx="6427711" cy="830997"/>
          </a:xfrm>
          <a:prstGeom prst="rect">
            <a:avLst/>
          </a:prstGeom>
          <a:noFill/>
        </p:spPr>
        <p:txBody>
          <a:bodyPr wrap="square" rtlCol="0">
            <a:spAutoFit/>
          </a:bodyPr>
          <a:lstStyle/>
          <a:p>
            <a:r>
              <a:rPr lang="en-US" sz="2400" dirty="0" err="1" smtClean="0"/>
              <a:t>SuperKEKB</a:t>
            </a:r>
            <a:r>
              <a:rPr lang="en-US" sz="2400" dirty="0" smtClean="0"/>
              <a:t>/Belle is the intensity frontier facility for B mesons, charm mesons and tau leptons.</a:t>
            </a:r>
            <a:endParaRPr lang="en-US" sz="2400" dirty="0"/>
          </a:p>
        </p:txBody>
      </p:sp>
      <p:sp>
        <p:nvSpPr>
          <p:cNvPr id="5" name="TextBox 4"/>
          <p:cNvSpPr txBox="1"/>
          <p:nvPr/>
        </p:nvSpPr>
        <p:spPr>
          <a:xfrm>
            <a:off x="987783" y="4213855"/>
            <a:ext cx="7473592" cy="1569660"/>
          </a:xfrm>
          <a:prstGeom prst="rect">
            <a:avLst/>
          </a:prstGeom>
          <a:noFill/>
        </p:spPr>
        <p:txBody>
          <a:bodyPr wrap="square" rtlCol="0">
            <a:spAutoFit/>
          </a:bodyPr>
          <a:lstStyle/>
          <a:p>
            <a:r>
              <a:rPr lang="en-US" sz="2400" dirty="0" smtClean="0"/>
              <a:t>A tau-charm factory will provide important complementary information for a super flavor factory (SFF) and can carry out some unique measurements (strong phase needed for D mixing measurements or precise tau mass determination). </a:t>
            </a:r>
            <a:endParaRPr lang="en-US" sz="2400" dirty="0"/>
          </a:p>
        </p:txBody>
      </p:sp>
      <p:sp>
        <p:nvSpPr>
          <p:cNvPr id="6" name="Slide Number Placeholder 5"/>
          <p:cNvSpPr>
            <a:spLocks noGrp="1"/>
          </p:cNvSpPr>
          <p:nvPr>
            <p:ph type="sldNum" sz="quarter" idx="12"/>
          </p:nvPr>
        </p:nvSpPr>
        <p:spPr/>
        <p:txBody>
          <a:bodyPr/>
          <a:lstStyle/>
          <a:p>
            <a:fld id="{2066355A-084C-D24E-9AD2-7E4FC41EA627}" type="slidenum">
              <a:rPr lang="en-US" smtClean="0"/>
              <a:t>36</a:t>
            </a:fld>
            <a:endParaRPr lang="en-US"/>
          </a:p>
        </p:txBody>
      </p:sp>
    </p:spTree>
    <p:extLst>
      <p:ext uri="{BB962C8B-B14F-4D97-AF65-F5344CB8AC3E}">
        <p14:creationId xmlns:p14="http://schemas.microsoft.com/office/powerpoint/2010/main" val="21488569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949" y="2065451"/>
            <a:ext cx="8229600" cy="1143000"/>
          </a:xfrm>
        </p:spPr>
        <p:txBody>
          <a:bodyPr/>
          <a:lstStyle/>
          <a:p>
            <a:r>
              <a:rPr lang="en-US" dirty="0" smtClean="0"/>
              <a:t>Backup Slides</a:t>
            </a:r>
            <a:endParaRPr lang="en-US" dirty="0"/>
          </a:p>
        </p:txBody>
      </p:sp>
      <p:sp>
        <p:nvSpPr>
          <p:cNvPr id="3" name="Slide Number Placeholder 2"/>
          <p:cNvSpPr>
            <a:spLocks noGrp="1"/>
          </p:cNvSpPr>
          <p:nvPr>
            <p:ph type="sldNum" sz="quarter" idx="12"/>
          </p:nvPr>
        </p:nvSpPr>
        <p:spPr/>
        <p:txBody>
          <a:bodyPr/>
          <a:lstStyle/>
          <a:p>
            <a:fld id="{2066355A-084C-D24E-9AD2-7E4FC41EA627}" type="slidenum">
              <a:rPr lang="en-US" smtClean="0"/>
              <a:t>37</a:t>
            </a:fld>
            <a:endParaRPr lang="en-US"/>
          </a:p>
        </p:txBody>
      </p:sp>
    </p:spTree>
    <p:extLst>
      <p:ext uri="{BB962C8B-B14F-4D97-AF65-F5344CB8AC3E}">
        <p14:creationId xmlns:p14="http://schemas.microsoft.com/office/powerpoint/2010/main" val="290897398"/>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066355A-084C-D24E-9AD2-7E4FC41EA627}" type="slidenum">
              <a:rPr lang="en-US" smtClean="0"/>
              <a:t>38</a:t>
            </a:fld>
            <a:endParaRPr lang="en-US"/>
          </a:p>
        </p:txBody>
      </p:sp>
      <p:pic>
        <p:nvPicPr>
          <p:cNvPr id="5" name="Picture 4"/>
          <p:cNvPicPr>
            <a:picLocks noChangeAspect="1"/>
          </p:cNvPicPr>
          <p:nvPr/>
        </p:nvPicPr>
        <p:blipFill>
          <a:blip r:embed="rId2"/>
          <a:stretch>
            <a:fillRect/>
          </a:stretch>
        </p:blipFill>
        <p:spPr>
          <a:xfrm>
            <a:off x="1092201" y="838200"/>
            <a:ext cx="6466205" cy="6282690"/>
          </a:xfrm>
          <a:prstGeom prst="rect">
            <a:avLst/>
          </a:prstGeom>
        </p:spPr>
      </p:pic>
      <p:sp>
        <p:nvSpPr>
          <p:cNvPr id="6" name="TextBox 5"/>
          <p:cNvSpPr txBox="1"/>
          <p:nvPr/>
        </p:nvSpPr>
        <p:spPr>
          <a:xfrm>
            <a:off x="2298700" y="152400"/>
            <a:ext cx="5054600" cy="461665"/>
          </a:xfrm>
          <a:prstGeom prst="rect">
            <a:avLst/>
          </a:prstGeom>
          <a:noFill/>
        </p:spPr>
        <p:txBody>
          <a:bodyPr wrap="square" rtlCol="0">
            <a:spAutoFit/>
          </a:bodyPr>
          <a:lstStyle/>
          <a:p>
            <a:r>
              <a:rPr lang="en-US" sz="2400" dirty="0" smtClean="0"/>
              <a:t>Belle II sensitivity for the dark sector</a:t>
            </a:r>
            <a:endParaRPr lang="en-US" sz="2400" dirty="0"/>
          </a:p>
        </p:txBody>
      </p:sp>
    </p:spTree>
    <p:extLst>
      <p:ext uri="{BB962C8B-B14F-4D97-AF65-F5344CB8AC3E}">
        <p14:creationId xmlns:p14="http://schemas.microsoft.com/office/powerpoint/2010/main" val="382114819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638"/>
            <a:ext cx="8229600" cy="820737"/>
          </a:xfrm>
        </p:spPr>
        <p:txBody>
          <a:bodyPr/>
          <a:lstStyle/>
          <a:p>
            <a:r>
              <a:rPr lang="en-US" dirty="0" err="1" smtClean="0"/>
              <a:t>SuperKEKB</a:t>
            </a:r>
            <a:r>
              <a:rPr lang="en-US" dirty="0" smtClean="0"/>
              <a:t> TDR parameters</a:t>
            </a:r>
            <a:endParaRPr lang="en-US" dirty="0"/>
          </a:p>
        </p:txBody>
      </p:sp>
      <p:pic>
        <p:nvPicPr>
          <p:cNvPr id="3" name="Picture 2"/>
          <p:cNvPicPr>
            <a:picLocks noChangeAspect="1"/>
          </p:cNvPicPr>
          <p:nvPr/>
        </p:nvPicPr>
        <p:blipFill>
          <a:blip r:embed="rId2"/>
          <a:stretch>
            <a:fillRect/>
          </a:stretch>
        </p:blipFill>
        <p:spPr>
          <a:xfrm>
            <a:off x="0" y="892396"/>
            <a:ext cx="9144000" cy="5965604"/>
          </a:xfrm>
          <a:prstGeom prst="rect">
            <a:avLst/>
          </a:prstGeom>
        </p:spPr>
      </p:pic>
      <p:sp>
        <p:nvSpPr>
          <p:cNvPr id="4" name="Slide Number Placeholder 3"/>
          <p:cNvSpPr>
            <a:spLocks noGrp="1"/>
          </p:cNvSpPr>
          <p:nvPr>
            <p:ph type="sldNum" sz="quarter" idx="12"/>
          </p:nvPr>
        </p:nvSpPr>
        <p:spPr/>
        <p:txBody>
          <a:bodyPr/>
          <a:lstStyle/>
          <a:p>
            <a:fld id="{2066355A-084C-D24E-9AD2-7E4FC41EA627}" type="slidenum">
              <a:rPr lang="en-US" smtClean="0"/>
              <a:t>39</a:t>
            </a:fld>
            <a:endParaRPr lang="en-US"/>
          </a:p>
        </p:txBody>
      </p:sp>
    </p:spTree>
    <p:extLst>
      <p:ext uri="{BB962C8B-B14F-4D97-AF65-F5344CB8AC3E}">
        <p14:creationId xmlns:p14="http://schemas.microsoft.com/office/powerpoint/2010/main" val="374986334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コンテンツ プレースホルダ 3"/>
          <p:cNvGraphicFramePr>
            <a:graphicFrameLocks noGrp="1"/>
          </p:cNvGraphicFramePr>
          <p:nvPr>
            <p:extLst>
              <p:ext uri="{D42A27DB-BD31-4B8C-83A1-F6EECF244321}">
                <p14:modId xmlns:p14="http://schemas.microsoft.com/office/powerpoint/2010/main" val="1520248303"/>
              </p:ext>
            </p:extLst>
          </p:nvPr>
        </p:nvGraphicFramePr>
        <p:xfrm>
          <a:off x="811626" y="637866"/>
          <a:ext cx="7341774" cy="5237334"/>
        </p:xfrm>
        <a:graphic>
          <a:graphicData uri="http://schemas.openxmlformats.org/drawingml/2006/table">
            <a:tbl>
              <a:tblPr/>
              <a:tblGrid>
                <a:gridCol w="2909365"/>
                <a:gridCol w="1151027"/>
                <a:gridCol w="1804442"/>
                <a:gridCol w="1476940"/>
              </a:tblGrid>
              <a:tr h="715025">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dirty="0">
                        <a:ln>
                          <a:noFill/>
                        </a:ln>
                        <a:solidFill>
                          <a:srgbClr val="000000"/>
                        </a:solidFill>
                        <a:effectLst/>
                        <a:latin typeface="Calibri" charset="0"/>
                        <a:ea typeface="ＭＳ Ｐゴシック" charset="-128"/>
                        <a:cs typeface="ＭＳ Ｐゴシック" charset="-128"/>
                      </a:endParaRPr>
                    </a:p>
                  </a:txBody>
                  <a:tcPr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dirty="0">
                          <a:ln>
                            <a:noFill/>
                          </a:ln>
                          <a:solidFill>
                            <a:srgbClr val="000000"/>
                          </a:solidFill>
                          <a:effectLst/>
                          <a:latin typeface="Calibri" charset="0"/>
                          <a:ea typeface="ＭＳ Ｐゴシック" charset="-128"/>
                          <a:cs typeface="ＭＳ Ｐゴシック" charset="-128"/>
                        </a:rPr>
                        <a:t>KEKB Design</a:t>
                      </a:r>
                    </a:p>
                  </a:txBody>
                  <a:tcPr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dirty="0">
                          <a:ln>
                            <a:noFill/>
                          </a:ln>
                          <a:solidFill>
                            <a:srgbClr val="000000"/>
                          </a:solidFill>
                          <a:effectLst/>
                          <a:latin typeface="Calibri" charset="0"/>
                          <a:ea typeface="ＭＳ Ｐゴシック" charset="-128"/>
                          <a:cs typeface="ＭＳ Ｐゴシック" charset="-128"/>
                        </a:rPr>
                        <a:t>KEKB Achieved</a:t>
                      </a:r>
                    </a:p>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dirty="0">
                          <a:ln>
                            <a:noFill/>
                          </a:ln>
                          <a:solidFill>
                            <a:schemeClr val="tx1"/>
                          </a:solidFill>
                          <a:effectLst/>
                          <a:latin typeface="Calibri" charset="0"/>
                          <a:ea typeface="ＭＳ Ｐゴシック" charset="-128"/>
                          <a:cs typeface="ＭＳ Ｐゴシック" charset="-128"/>
                        </a:rPr>
                        <a:t>: with crab</a:t>
                      </a:r>
                      <a:endParaRPr kumimoji="1" lang="ja-JP" altLang="en-US" sz="1800" b="1" i="0" u="none" strike="noStrike" cap="none" normalizeH="0" baseline="0" dirty="0">
                        <a:ln>
                          <a:noFill/>
                        </a:ln>
                        <a:solidFill>
                          <a:schemeClr val="tx1"/>
                        </a:solidFill>
                        <a:effectLst/>
                        <a:latin typeface="Calibri" charset="0"/>
                        <a:ea typeface="ＭＳ Ｐゴシック" charset="-128"/>
                        <a:cs typeface="ＭＳ Ｐゴシック" charset="-128"/>
                      </a:endParaRPr>
                    </a:p>
                  </a:txBody>
                  <a:tcPr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dirty="0" err="1">
                          <a:ln>
                            <a:noFill/>
                          </a:ln>
                          <a:solidFill>
                            <a:srgbClr val="000000"/>
                          </a:solidFill>
                          <a:effectLst/>
                          <a:latin typeface="Calibri" charset="0"/>
                          <a:ea typeface="ＭＳ Ｐゴシック" charset="-128"/>
                          <a:cs typeface="ＭＳ Ｐゴシック" charset="-128"/>
                        </a:rPr>
                        <a:t>SuperKEKB</a:t>
                      </a:r>
                      <a:r>
                        <a:rPr kumimoji="1" lang="en-US" altLang="ja-JP" sz="1800" b="1" i="0" u="none" strike="noStrike" cap="none" normalizeH="0" baseline="0" dirty="0">
                          <a:ln>
                            <a:noFill/>
                          </a:ln>
                          <a:solidFill>
                            <a:srgbClr val="000000"/>
                          </a:solidFill>
                          <a:effectLst/>
                          <a:latin typeface="Calibri" charset="0"/>
                          <a:ea typeface="ＭＳ Ｐゴシック" charset="-128"/>
                          <a:cs typeface="ＭＳ Ｐゴシック" charset="-128"/>
                        </a:rPr>
                        <a:t> </a:t>
                      </a:r>
                      <a:r>
                        <a:rPr kumimoji="1" lang="en-US" altLang="ja-JP" sz="1800" b="1" i="0" u="none" strike="noStrike" cap="none" normalizeH="0" baseline="0" dirty="0" err="1">
                          <a:ln>
                            <a:noFill/>
                          </a:ln>
                          <a:solidFill>
                            <a:srgbClr val="000000"/>
                          </a:solidFill>
                          <a:effectLst/>
                          <a:latin typeface="Calibri" charset="0"/>
                          <a:ea typeface="ＭＳ Ｐゴシック" charset="-128"/>
                          <a:cs typeface="ＭＳ Ｐゴシック" charset="-128"/>
                        </a:rPr>
                        <a:t>Nano</a:t>
                      </a:r>
                      <a:r>
                        <a:rPr kumimoji="1" lang="en-US" altLang="ja-JP" sz="1800" b="1" i="0" u="none" strike="noStrike" cap="none" normalizeH="0" baseline="0" dirty="0">
                          <a:ln>
                            <a:noFill/>
                          </a:ln>
                          <a:solidFill>
                            <a:srgbClr val="000000"/>
                          </a:solidFill>
                          <a:effectLst/>
                          <a:latin typeface="Calibri" charset="0"/>
                          <a:ea typeface="ＭＳ Ｐゴシック" charset="-128"/>
                          <a:cs typeface="ＭＳ Ｐゴシック" charset="-128"/>
                        </a:rPr>
                        <a:t>-Beam </a:t>
                      </a:r>
                      <a:endParaRPr kumimoji="1" lang="ja-JP" altLang="en-US" sz="1800" b="1" i="0" u="none" strike="noStrike" cap="none" normalizeH="0" baseline="0" dirty="0">
                        <a:ln>
                          <a:noFill/>
                        </a:ln>
                        <a:solidFill>
                          <a:srgbClr val="000000"/>
                        </a:solidFill>
                        <a:effectLst/>
                        <a:latin typeface="Calibri" charset="0"/>
                        <a:ea typeface="ＭＳ Ｐゴシック" charset="-128"/>
                        <a:cs typeface="ＭＳ Ｐゴシック" charset="-128"/>
                      </a:endParaRPr>
                    </a:p>
                  </a:txBody>
                  <a:tcPr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chemeClr val="accent5"/>
                    </a:solidFill>
                  </a:tcPr>
                </a:tc>
              </a:tr>
              <a:tr h="41111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Calibri" charset="0"/>
                          <a:ea typeface="ＭＳ Ｐゴシック" charset="-128"/>
                          <a:cs typeface="ＭＳ Ｐゴシック" charset="-128"/>
                        </a:rPr>
                        <a:t>Energy (</a:t>
                      </a:r>
                      <a:r>
                        <a:rPr kumimoji="1" lang="en-US" altLang="ja-JP" sz="1800" b="0" i="0" u="none" strike="noStrike" cap="none" normalizeH="0" baseline="0" dirty="0" err="1" smtClean="0">
                          <a:ln>
                            <a:noFill/>
                          </a:ln>
                          <a:solidFill>
                            <a:schemeClr val="tx1"/>
                          </a:solidFill>
                          <a:effectLst/>
                          <a:latin typeface="Calibri" charset="0"/>
                          <a:ea typeface="ＭＳ Ｐゴシック" charset="-128"/>
                          <a:cs typeface="ＭＳ Ｐゴシック" charset="-128"/>
                        </a:rPr>
                        <a:t>GeV</a:t>
                      </a:r>
                      <a:r>
                        <a:rPr kumimoji="1" lang="en-US" altLang="ja-JP" sz="1800" b="0" i="0" u="none" strike="noStrike" cap="none" normalizeH="0" baseline="0" dirty="0" smtClean="0">
                          <a:ln>
                            <a:noFill/>
                          </a:ln>
                          <a:solidFill>
                            <a:schemeClr val="tx1"/>
                          </a:solidFill>
                          <a:effectLst/>
                          <a:latin typeface="Calibri" charset="0"/>
                          <a:ea typeface="ＭＳ Ｐゴシック" charset="-128"/>
                          <a:cs typeface="ＭＳ Ｐゴシック" charset="-128"/>
                        </a:rPr>
                        <a:t>) (LER/HER)</a:t>
                      </a:r>
                    </a:p>
                  </a:txBody>
                  <a:tcPr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Calibri" charset="0"/>
                          <a:ea typeface="ＭＳ Ｐゴシック" charset="-128"/>
                          <a:cs typeface="ＭＳ Ｐゴシック" charset="-128"/>
                        </a:rPr>
                        <a:t>3.5/8.0</a:t>
                      </a:r>
                      <a:endParaRPr kumimoji="1" lang="ja-JP" altLang="en-US" sz="1800" b="0" i="0" u="none" strike="noStrike" cap="none" normalizeH="0" baseline="0" dirty="0" smtClean="0">
                        <a:ln>
                          <a:noFill/>
                        </a:ln>
                        <a:solidFill>
                          <a:schemeClr val="tx1"/>
                        </a:solidFill>
                        <a:effectLst/>
                        <a:latin typeface="Calibri" charset="0"/>
                        <a:ea typeface="ＭＳ Ｐゴシック" charset="-128"/>
                        <a:cs typeface="ＭＳ Ｐゴシック" charset="-128"/>
                      </a:endParaRPr>
                    </a:p>
                  </a:txBody>
                  <a:tcPr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Calibri" charset="0"/>
                          <a:ea typeface="ＭＳ Ｐゴシック" charset="-128"/>
                          <a:cs typeface="ＭＳ Ｐゴシック" charset="-128"/>
                        </a:rPr>
                        <a:t>3.5/8.0</a:t>
                      </a:r>
                      <a:endParaRPr kumimoji="1" lang="ja-JP" altLang="en-US" sz="1800" b="0" i="0" u="none" strike="noStrike" cap="none" normalizeH="0" baseline="0" dirty="0" smtClean="0">
                        <a:ln>
                          <a:noFill/>
                        </a:ln>
                        <a:solidFill>
                          <a:srgbClr val="0000FF"/>
                        </a:solidFill>
                        <a:effectLst/>
                        <a:latin typeface="Calibri" charset="0"/>
                        <a:ea typeface="ＭＳ Ｐゴシック" charset="-128"/>
                        <a:cs typeface="ＭＳ Ｐゴシック" charset="-128"/>
                      </a:endParaRPr>
                    </a:p>
                  </a:txBody>
                  <a:tcPr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Calibri" charset="0"/>
                          <a:ea typeface="ＭＳ Ｐゴシック" charset="-128"/>
                          <a:cs typeface="ＭＳ Ｐゴシック" charset="-128"/>
                        </a:rPr>
                        <a:t>4.0/7.0</a:t>
                      </a:r>
                      <a:endParaRPr kumimoji="1" lang="ja-JP" altLang="en-US" sz="1800" b="0" i="0" u="none" strike="noStrike" cap="none" normalizeH="0" baseline="0" dirty="0" smtClean="0">
                        <a:ln>
                          <a:noFill/>
                        </a:ln>
                        <a:solidFill>
                          <a:schemeClr val="tx1"/>
                        </a:solidFill>
                        <a:effectLst/>
                        <a:latin typeface="Calibri" charset="0"/>
                        <a:ea typeface="ＭＳ Ｐゴシック" charset="-128"/>
                        <a:cs typeface="ＭＳ Ｐゴシック" charset="-128"/>
                      </a:endParaRPr>
                    </a:p>
                  </a:txBody>
                  <a:tcPr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noFill/>
                  </a:tcPr>
                </a:tc>
              </a:tr>
              <a:tr h="41111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Symbol" charset="2"/>
                          <a:ea typeface="HG丸ｺﾞｼｯｸM-PRO" pitchFamily="50" charset="-128"/>
                          <a:cs typeface="HG丸ｺﾞｼｯｸM-PRO" pitchFamily="50" charset="-128"/>
                        </a:rPr>
                        <a:t>b</a:t>
                      </a:r>
                      <a:r>
                        <a:rPr kumimoji="1" lang="en-US" altLang="ja-JP" sz="1800" b="0" i="0" u="none" strike="noStrike" cap="none" normalizeH="0" baseline="-25000" dirty="0" smtClean="0">
                          <a:ln>
                            <a:noFill/>
                          </a:ln>
                          <a:solidFill>
                            <a:schemeClr val="tx1"/>
                          </a:solidFill>
                          <a:effectLst/>
                          <a:latin typeface="Calibri" charset="0"/>
                          <a:ea typeface="ＭＳ Ｐゴシック" charset="-128"/>
                          <a:cs typeface="ＭＳ Ｐゴシック" charset="-128"/>
                        </a:rPr>
                        <a:t>y</a:t>
                      </a:r>
                      <a:r>
                        <a:rPr kumimoji="1" lang="en-US" altLang="ja-JP" sz="1800" b="0" i="0" u="none" strike="noStrike" cap="none" normalizeH="0" baseline="30000" dirty="0" smtClean="0">
                          <a:ln>
                            <a:noFill/>
                          </a:ln>
                          <a:solidFill>
                            <a:schemeClr val="tx1"/>
                          </a:solidFill>
                          <a:effectLst/>
                          <a:latin typeface="Calibri" charset="0"/>
                          <a:ea typeface="ＭＳ Ｐゴシック" charset="-128"/>
                          <a:cs typeface="ＭＳ Ｐゴシック" charset="-128"/>
                        </a:rPr>
                        <a:t>*</a:t>
                      </a:r>
                      <a:r>
                        <a:rPr kumimoji="1" lang="en-US" altLang="ja-JP" sz="1800" b="0" i="0" u="none" strike="noStrike" cap="none" normalizeH="0" baseline="0" dirty="0" smtClean="0">
                          <a:ln>
                            <a:noFill/>
                          </a:ln>
                          <a:solidFill>
                            <a:schemeClr val="tx1"/>
                          </a:solidFill>
                          <a:effectLst/>
                          <a:latin typeface="Calibri" charset="0"/>
                          <a:ea typeface="ＭＳ Ｐゴシック" charset="-128"/>
                          <a:cs typeface="ＭＳ Ｐゴシック" charset="-128"/>
                        </a:rPr>
                        <a:t> (mm)</a:t>
                      </a:r>
                      <a:endParaRPr kumimoji="1" lang="ja-JP" altLang="en-US" sz="1800" b="0" i="0" u="none" strike="noStrike" cap="none" normalizeH="0" baseline="0" dirty="0" smtClean="0">
                        <a:ln>
                          <a:noFill/>
                        </a:ln>
                        <a:solidFill>
                          <a:schemeClr val="tx1"/>
                        </a:solidFill>
                        <a:effectLst/>
                        <a:latin typeface="Calibri" charset="0"/>
                        <a:ea typeface="ＭＳ Ｐゴシック" charset="-128"/>
                        <a:cs typeface="ＭＳ Ｐゴシック" charset="-128"/>
                      </a:endParaRPr>
                    </a:p>
                  </a:txBody>
                  <a:tcPr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Calibri" charset="0"/>
                          <a:ea typeface="ＭＳ Ｐゴシック" charset="-128"/>
                          <a:cs typeface="ＭＳ Ｐゴシック" charset="-128"/>
                        </a:rPr>
                        <a:t>10/10</a:t>
                      </a:r>
                      <a:endParaRPr kumimoji="1" lang="ja-JP" altLang="en-US" sz="1800" b="0" i="0" u="none" strike="noStrike" cap="none" normalizeH="0" baseline="0" dirty="0" smtClean="0">
                        <a:ln>
                          <a:noFill/>
                        </a:ln>
                        <a:solidFill>
                          <a:schemeClr val="tx1"/>
                        </a:solidFill>
                        <a:effectLst/>
                        <a:latin typeface="Calibri" charset="0"/>
                        <a:ea typeface="ＭＳ Ｐゴシック" charset="-128"/>
                        <a:cs typeface="ＭＳ Ｐゴシック" charset="-128"/>
                      </a:endParaRPr>
                    </a:p>
                  </a:txBody>
                  <a:tcPr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Calibri" charset="0"/>
                          <a:ea typeface="ＭＳ Ｐゴシック" charset="-128"/>
                          <a:cs typeface="ＭＳ Ｐゴシック" charset="-128"/>
                        </a:rPr>
                        <a:t>5.9/5.9 </a:t>
                      </a:r>
                      <a:endParaRPr kumimoji="1" lang="ja-JP" altLang="en-US" sz="1800" b="0" i="0" u="none" strike="noStrike" cap="none" normalizeH="0" baseline="0" dirty="0" smtClean="0">
                        <a:ln>
                          <a:noFill/>
                        </a:ln>
                        <a:solidFill>
                          <a:srgbClr val="0000FF"/>
                        </a:solidFill>
                        <a:effectLst/>
                        <a:latin typeface="Calibri" charset="0"/>
                        <a:ea typeface="ＭＳ Ｐゴシック" charset="-128"/>
                        <a:cs typeface="ＭＳ Ｐゴシック" charset="-128"/>
                      </a:endParaRPr>
                    </a:p>
                  </a:txBody>
                  <a:tcPr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rgbClr val="FF0000"/>
                          </a:solidFill>
                          <a:effectLst/>
                          <a:latin typeface="Calibri" charset="0"/>
                          <a:ea typeface="ＭＳ Ｐゴシック" charset="-128"/>
                          <a:cs typeface="ＭＳ Ｐゴシック" charset="-128"/>
                        </a:rPr>
                        <a:t>0.27/0.30</a:t>
                      </a:r>
                      <a:endParaRPr kumimoji="1" lang="ja-JP" altLang="en-US" sz="1800" b="0" i="0" u="none" strike="noStrike" cap="none" normalizeH="0" baseline="0" dirty="0" smtClean="0">
                        <a:ln>
                          <a:noFill/>
                        </a:ln>
                        <a:solidFill>
                          <a:srgbClr val="FF0000"/>
                        </a:solidFill>
                        <a:effectLst/>
                        <a:latin typeface="Calibri" charset="0"/>
                        <a:ea typeface="ＭＳ Ｐゴシック" charset="-128"/>
                        <a:cs typeface="ＭＳ Ｐゴシック" charset="-128"/>
                      </a:endParaRPr>
                    </a:p>
                  </a:txBody>
                  <a:tcPr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chemeClr val="accent5"/>
                    </a:solidFill>
                  </a:tcPr>
                </a:tc>
              </a:tr>
              <a:tr h="411119">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en-US" altLang="ja-JP" sz="1800" b="0" i="0" u="none" strike="noStrike" cap="none" normalizeH="0" baseline="0" dirty="0" err="1" smtClean="0">
                          <a:ln>
                            <a:noFill/>
                          </a:ln>
                          <a:solidFill>
                            <a:schemeClr val="tx1"/>
                          </a:solidFill>
                          <a:effectLst/>
                          <a:latin typeface="Symbol" charset="2"/>
                          <a:ea typeface="HG丸ｺﾞｼｯｸM-PRO" pitchFamily="50" charset="-128"/>
                          <a:cs typeface="HG丸ｺﾞｼｯｸM-PRO" pitchFamily="50" charset="-128"/>
                        </a:rPr>
                        <a:t>b</a:t>
                      </a:r>
                      <a:r>
                        <a:rPr kumimoji="1" lang="en-US" altLang="ja-JP" sz="1800" b="0" i="0" u="none" strike="noStrike" cap="none" normalizeH="0" baseline="-25000" dirty="0" err="1" smtClean="0">
                          <a:ln>
                            <a:noFill/>
                          </a:ln>
                          <a:solidFill>
                            <a:schemeClr val="tx1"/>
                          </a:solidFill>
                          <a:effectLst/>
                          <a:latin typeface="Calibri" charset="0"/>
                          <a:ea typeface="ＭＳ Ｐゴシック" charset="-128"/>
                          <a:cs typeface="ＭＳ Ｐゴシック" charset="-128"/>
                        </a:rPr>
                        <a:t>x</a:t>
                      </a:r>
                      <a:r>
                        <a:rPr kumimoji="1" lang="en-US" altLang="ja-JP" sz="1800" b="0" i="0" u="none" strike="noStrike" cap="none" normalizeH="0" baseline="30000" dirty="0" smtClean="0">
                          <a:ln>
                            <a:noFill/>
                          </a:ln>
                          <a:solidFill>
                            <a:schemeClr val="tx1"/>
                          </a:solidFill>
                          <a:effectLst/>
                          <a:latin typeface="Calibri" charset="0"/>
                          <a:ea typeface="ＭＳ Ｐゴシック" charset="-128"/>
                          <a:cs typeface="ＭＳ Ｐゴシック" charset="-128"/>
                        </a:rPr>
                        <a:t>*</a:t>
                      </a:r>
                      <a:r>
                        <a:rPr kumimoji="1" lang="en-US" altLang="ja-JP" sz="1800" b="0" i="0" u="none" strike="noStrike" cap="none" normalizeH="0" baseline="0" dirty="0" smtClean="0">
                          <a:ln>
                            <a:noFill/>
                          </a:ln>
                          <a:solidFill>
                            <a:schemeClr val="tx1"/>
                          </a:solidFill>
                          <a:effectLst/>
                          <a:latin typeface="Calibri" charset="0"/>
                          <a:ea typeface="ＭＳ Ｐゴシック" charset="-128"/>
                          <a:cs typeface="ＭＳ Ｐゴシック" charset="-128"/>
                        </a:rPr>
                        <a:t> (mm)</a:t>
                      </a:r>
                      <a:endParaRPr kumimoji="1" lang="ja-JP" altLang="en-US" sz="1800" b="0" i="0" u="none" strike="noStrike" cap="none" normalizeH="0" baseline="0" dirty="0" smtClean="0">
                        <a:ln>
                          <a:noFill/>
                        </a:ln>
                        <a:solidFill>
                          <a:schemeClr val="tx1"/>
                        </a:solidFill>
                        <a:effectLst/>
                        <a:latin typeface="Calibri" charset="0"/>
                        <a:ea typeface="ＭＳ Ｐゴシック" charset="-128"/>
                        <a:cs typeface="ＭＳ Ｐゴシック" charset="-128"/>
                      </a:endParaRPr>
                    </a:p>
                  </a:txBody>
                  <a:tcPr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1" lang="en-US" altLang="ja-JP" sz="1800" b="0" i="0" u="none" strike="noStrike" cap="none" normalizeH="0" baseline="0" dirty="0" smtClean="0">
                          <a:ln>
                            <a:noFill/>
                          </a:ln>
                          <a:solidFill>
                            <a:schemeClr val="tx1"/>
                          </a:solidFill>
                          <a:effectLst/>
                          <a:latin typeface="Calibri" charset="0"/>
                          <a:ea typeface="ＭＳ Ｐゴシック" charset="-128"/>
                          <a:cs typeface="ＭＳ Ｐゴシック" charset="-128"/>
                        </a:rPr>
                        <a:t>330/330</a:t>
                      </a:r>
                      <a:endParaRPr kumimoji="1" lang="ja-JP" altLang="en-US" sz="1800" b="0" i="0" u="none" strike="noStrike" cap="none" normalizeH="0" baseline="0" dirty="0" smtClean="0">
                        <a:ln>
                          <a:noFill/>
                        </a:ln>
                        <a:solidFill>
                          <a:schemeClr val="tx1"/>
                        </a:solidFill>
                        <a:effectLst/>
                        <a:latin typeface="Calibri" charset="0"/>
                        <a:ea typeface="ＭＳ Ｐゴシック" charset="-128"/>
                        <a:cs typeface="ＭＳ Ｐゴシック" charset="-128"/>
                      </a:endParaRPr>
                    </a:p>
                  </a:txBody>
                  <a:tcPr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1" lang="en-US" altLang="ja-JP" sz="1800" b="0" i="0" u="none" strike="noStrike" cap="none" normalizeH="0" baseline="0" dirty="0" smtClean="0">
                          <a:ln>
                            <a:noFill/>
                          </a:ln>
                          <a:solidFill>
                            <a:schemeClr val="tx1"/>
                          </a:solidFill>
                          <a:effectLst/>
                          <a:latin typeface="Calibri" charset="0"/>
                          <a:ea typeface="ＭＳ Ｐゴシック" charset="-128"/>
                          <a:cs typeface="ＭＳ Ｐゴシック" charset="-128"/>
                        </a:rPr>
                        <a:t>1200/1200 </a:t>
                      </a:r>
                      <a:endParaRPr kumimoji="1" lang="ja-JP" altLang="en-US" sz="1800" b="0" i="0" u="none" strike="noStrike" cap="none" normalizeH="0" baseline="0" dirty="0" smtClean="0">
                        <a:ln>
                          <a:noFill/>
                        </a:ln>
                        <a:solidFill>
                          <a:srgbClr val="0000FF"/>
                        </a:solidFill>
                        <a:effectLst/>
                        <a:latin typeface="Calibri" charset="0"/>
                        <a:ea typeface="ＭＳ Ｐゴシック" charset="-128"/>
                        <a:cs typeface="ＭＳ Ｐゴシック" charset="-128"/>
                      </a:endParaRPr>
                    </a:p>
                  </a:txBody>
                  <a:tcPr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1" lang="en-US" altLang="ja-JP" sz="1800" b="0" i="0" u="none" strike="noStrike" cap="none" normalizeH="0" baseline="0" dirty="0" smtClean="0">
                          <a:ln>
                            <a:noFill/>
                          </a:ln>
                          <a:solidFill>
                            <a:srgbClr val="FF0000"/>
                          </a:solidFill>
                          <a:effectLst/>
                          <a:latin typeface="Calibri" charset="0"/>
                          <a:ea typeface="ＭＳ Ｐゴシック" charset="-128"/>
                          <a:cs typeface="ＭＳ Ｐゴシック" charset="-128"/>
                        </a:rPr>
                        <a:t>32/25</a:t>
                      </a:r>
                      <a:endParaRPr kumimoji="1" lang="ja-JP" altLang="en-US" sz="1800" b="0" i="0" u="none" strike="noStrike" cap="none" normalizeH="0" baseline="0" dirty="0" smtClean="0">
                        <a:ln>
                          <a:noFill/>
                        </a:ln>
                        <a:solidFill>
                          <a:srgbClr val="FF0000"/>
                        </a:solidFill>
                        <a:effectLst/>
                        <a:latin typeface="Calibri" charset="0"/>
                        <a:ea typeface="ＭＳ Ｐゴシック" charset="-128"/>
                        <a:cs typeface="ＭＳ Ｐゴシック" charset="-128"/>
                      </a:endParaRPr>
                    </a:p>
                  </a:txBody>
                  <a:tcPr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noFill/>
                  </a:tcPr>
                </a:tc>
              </a:tr>
              <a:tr h="41111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a:ln>
                            <a:noFill/>
                          </a:ln>
                          <a:solidFill>
                            <a:schemeClr val="tx1"/>
                          </a:solidFill>
                          <a:effectLst/>
                          <a:latin typeface="Symbol" charset="2"/>
                          <a:ea typeface="HG丸ｺﾞｼｯｸM-PRO" pitchFamily="50" charset="-128"/>
                          <a:cs typeface="HG丸ｺﾞｼｯｸM-PRO" pitchFamily="50" charset="-128"/>
                        </a:rPr>
                        <a:t>e</a:t>
                      </a:r>
                      <a:r>
                        <a:rPr kumimoji="1" lang="en-US" altLang="ja-JP" sz="1800" b="0" i="0" u="none" strike="noStrike" cap="none" normalizeH="0" baseline="-25000" dirty="0">
                          <a:ln>
                            <a:noFill/>
                          </a:ln>
                          <a:solidFill>
                            <a:schemeClr val="tx1"/>
                          </a:solidFill>
                          <a:effectLst/>
                          <a:latin typeface="Calibri" charset="0"/>
                          <a:ea typeface="ＭＳ Ｐゴシック" charset="-128"/>
                          <a:cs typeface="ＭＳ Ｐゴシック" charset="-128"/>
                        </a:rPr>
                        <a:t>x </a:t>
                      </a:r>
                      <a:r>
                        <a:rPr kumimoji="1" lang="en-US" altLang="ja-JP" sz="1800" b="0" i="0" u="none" strike="noStrike" cap="none" normalizeH="0" baseline="0" dirty="0">
                          <a:ln>
                            <a:noFill/>
                          </a:ln>
                          <a:solidFill>
                            <a:schemeClr val="tx1"/>
                          </a:solidFill>
                          <a:effectLst/>
                          <a:latin typeface="Calibri" charset="0"/>
                          <a:ea typeface="ＭＳ Ｐゴシック" charset="-128"/>
                          <a:cs typeface="ＭＳ Ｐゴシック" charset="-128"/>
                        </a:rPr>
                        <a:t>(nm)</a:t>
                      </a:r>
                      <a:endParaRPr kumimoji="1" lang="ja-JP" altLang="en-US" sz="1800" b="0" i="0" u="none" strike="noStrike" cap="none" normalizeH="0" baseline="-25000" dirty="0">
                        <a:ln>
                          <a:noFill/>
                        </a:ln>
                        <a:solidFill>
                          <a:schemeClr val="tx1"/>
                        </a:solidFill>
                        <a:effectLst/>
                        <a:latin typeface="Calibri" charset="0"/>
                        <a:ea typeface="ＭＳ Ｐゴシック" charset="-128"/>
                        <a:cs typeface="ＭＳ Ｐゴシック" charset="-128"/>
                      </a:endParaRPr>
                    </a:p>
                  </a:txBody>
                  <a:tcPr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a:ln>
                            <a:noFill/>
                          </a:ln>
                          <a:solidFill>
                            <a:schemeClr val="tx1"/>
                          </a:solidFill>
                          <a:effectLst/>
                          <a:latin typeface="Calibri" charset="0"/>
                          <a:ea typeface="ＭＳ Ｐゴシック" charset="-128"/>
                          <a:cs typeface="ＭＳ Ｐゴシック" charset="-128"/>
                        </a:rPr>
                        <a:t>18/18</a:t>
                      </a:r>
                      <a:endParaRPr kumimoji="1" lang="ja-JP" altLang="en-US" sz="1800" b="0" i="0" u="none" strike="noStrike" cap="none" normalizeH="0" baseline="0" dirty="0">
                        <a:ln>
                          <a:noFill/>
                        </a:ln>
                        <a:solidFill>
                          <a:schemeClr val="tx1"/>
                        </a:solidFill>
                        <a:effectLst/>
                        <a:latin typeface="Calibri" charset="0"/>
                        <a:ea typeface="ＭＳ Ｐゴシック" charset="-128"/>
                        <a:cs typeface="ＭＳ Ｐゴシック" charset="-128"/>
                      </a:endParaRPr>
                    </a:p>
                  </a:txBody>
                  <a:tcPr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Calibri" charset="0"/>
                          <a:ea typeface="ＭＳ Ｐゴシック" charset="-128"/>
                          <a:cs typeface="ＭＳ Ｐゴシック" charset="-128"/>
                        </a:rPr>
                        <a:t>18/24</a:t>
                      </a:r>
                      <a:endParaRPr kumimoji="1" lang="ja-JP" altLang="en-US" sz="1800" b="0" i="0" u="none" strike="noStrike" cap="none" normalizeH="0" baseline="0" dirty="0" smtClean="0">
                        <a:ln>
                          <a:noFill/>
                        </a:ln>
                        <a:solidFill>
                          <a:schemeClr val="tx1"/>
                        </a:solidFill>
                        <a:effectLst/>
                        <a:latin typeface="Calibri" charset="0"/>
                        <a:ea typeface="ＭＳ Ｐゴシック" charset="-128"/>
                        <a:cs typeface="ＭＳ Ｐゴシック" charset="-128"/>
                      </a:endParaRPr>
                    </a:p>
                  </a:txBody>
                  <a:tcPr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rgbClr val="FF0000"/>
                          </a:solidFill>
                          <a:effectLst/>
                          <a:latin typeface="Calibri" charset="0"/>
                          <a:ea typeface="ＭＳ Ｐゴシック" charset="-128"/>
                          <a:cs typeface="ＭＳ Ｐゴシック" charset="-128"/>
                        </a:rPr>
                        <a:t>3.2/5.3</a:t>
                      </a:r>
                      <a:endParaRPr kumimoji="1" lang="ja-JP" altLang="en-US" sz="1800" b="0" i="0" u="none" strike="noStrike" cap="none" normalizeH="0" baseline="0" dirty="0" smtClean="0">
                        <a:ln>
                          <a:noFill/>
                        </a:ln>
                        <a:solidFill>
                          <a:srgbClr val="FF0000"/>
                        </a:solidFill>
                        <a:effectLst/>
                        <a:latin typeface="Calibri" charset="0"/>
                        <a:ea typeface="ＭＳ Ｐゴシック" charset="-128"/>
                        <a:cs typeface="ＭＳ Ｐゴシック" charset="-128"/>
                      </a:endParaRPr>
                    </a:p>
                  </a:txBody>
                  <a:tcPr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chemeClr val="accent5"/>
                    </a:solidFill>
                  </a:tcPr>
                </a:tc>
              </a:tr>
              <a:tr h="411119">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en-US" altLang="ja-JP" sz="1800" b="0" i="0" u="none" strike="noStrike" cap="none" normalizeH="0" baseline="0" dirty="0" err="1" smtClean="0">
                          <a:ln>
                            <a:noFill/>
                          </a:ln>
                          <a:solidFill>
                            <a:schemeClr val="tx1"/>
                          </a:solidFill>
                          <a:effectLst/>
                          <a:latin typeface="Symbol" charset="2"/>
                          <a:ea typeface="HG丸ｺﾞｼｯｸM-PRO" pitchFamily="50" charset="-128"/>
                          <a:cs typeface="HG丸ｺﾞｼｯｸM-PRO" pitchFamily="50" charset="-128"/>
                        </a:rPr>
                        <a:t>e</a:t>
                      </a:r>
                      <a:r>
                        <a:rPr kumimoji="1" lang="en-US" altLang="ja-JP" sz="1800" b="0" i="0" u="none" strike="noStrike" cap="none" normalizeH="0" baseline="-25000" dirty="0" err="1" smtClean="0">
                          <a:ln>
                            <a:noFill/>
                          </a:ln>
                          <a:solidFill>
                            <a:schemeClr val="tx1"/>
                          </a:solidFill>
                          <a:effectLst/>
                          <a:latin typeface="Calibri" charset="0"/>
                          <a:ea typeface="ＭＳ Ｐゴシック" charset="-128"/>
                          <a:cs typeface="ＭＳ Ｐゴシック" charset="-128"/>
                        </a:rPr>
                        <a:t>y</a:t>
                      </a:r>
                      <a:r>
                        <a:rPr kumimoji="1" lang="en-US" altLang="ja-JP" sz="1800" b="0" i="0" u="none" strike="noStrike" cap="none" normalizeH="0" baseline="-25000" dirty="0" smtClean="0">
                          <a:ln>
                            <a:noFill/>
                          </a:ln>
                          <a:solidFill>
                            <a:schemeClr val="tx1"/>
                          </a:solidFill>
                          <a:effectLst/>
                          <a:latin typeface="Calibri" charset="0"/>
                          <a:ea typeface="ＭＳ Ｐゴシック" charset="-128"/>
                          <a:cs typeface="ＭＳ Ｐゴシック" charset="-128"/>
                        </a:rPr>
                        <a:t> </a:t>
                      </a:r>
                      <a:r>
                        <a:rPr kumimoji="1" lang="en-US" altLang="ja-JP" sz="1800" b="0" i="0" u="none" strike="noStrike" cap="none" normalizeH="0" baseline="0" dirty="0" smtClean="0">
                          <a:ln>
                            <a:noFill/>
                          </a:ln>
                          <a:solidFill>
                            <a:schemeClr val="tx1"/>
                          </a:solidFill>
                          <a:effectLst/>
                          <a:latin typeface="Symbol" charset="2"/>
                          <a:ea typeface="HG丸ｺﾞｼｯｸM-PRO" pitchFamily="50" charset="-128"/>
                          <a:cs typeface="HG丸ｺﾞｼｯｸM-PRO" pitchFamily="50" charset="-128"/>
                        </a:rPr>
                        <a:t>/e</a:t>
                      </a:r>
                      <a:r>
                        <a:rPr kumimoji="1" lang="en-US" altLang="ja-JP" sz="1800" b="0" i="0" u="none" strike="noStrike" cap="none" normalizeH="0" baseline="-25000" dirty="0" smtClean="0">
                          <a:ln>
                            <a:noFill/>
                          </a:ln>
                          <a:solidFill>
                            <a:schemeClr val="tx1"/>
                          </a:solidFill>
                          <a:effectLst/>
                          <a:latin typeface="Calibri" charset="0"/>
                          <a:ea typeface="ＭＳ Ｐゴシック" charset="-128"/>
                          <a:cs typeface="ＭＳ Ｐゴシック" charset="-128"/>
                        </a:rPr>
                        <a:t>x  </a:t>
                      </a:r>
                      <a:r>
                        <a:rPr kumimoji="1" lang="en-US" altLang="ja-JP" sz="1800" b="0" i="0" u="none" strike="noStrike" cap="none" normalizeH="0" baseline="0" dirty="0" smtClean="0">
                          <a:ln>
                            <a:noFill/>
                          </a:ln>
                          <a:solidFill>
                            <a:schemeClr val="tx1"/>
                          </a:solidFill>
                          <a:effectLst/>
                          <a:latin typeface="Calibri" charset="0"/>
                          <a:ea typeface="ＭＳ Ｐゴシック" charset="-128"/>
                          <a:cs typeface="ＭＳ Ｐゴシック" charset="-128"/>
                        </a:rPr>
                        <a:t>(%)</a:t>
                      </a:r>
                      <a:endParaRPr kumimoji="1" lang="ja-JP" altLang="en-US" sz="1800" b="0" i="0" u="none" strike="noStrike" cap="none" normalizeH="0" baseline="-25000" dirty="0" smtClean="0">
                        <a:ln>
                          <a:noFill/>
                        </a:ln>
                        <a:solidFill>
                          <a:schemeClr val="tx1"/>
                        </a:solidFill>
                        <a:effectLst/>
                        <a:latin typeface="Calibri" charset="0"/>
                        <a:ea typeface="ＭＳ Ｐゴシック" charset="-128"/>
                        <a:cs typeface="ＭＳ Ｐゴシック" charset="-128"/>
                      </a:endParaRPr>
                    </a:p>
                  </a:txBody>
                  <a:tcPr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Calibri" charset="0"/>
                          <a:ea typeface="ＭＳ Ｐゴシック" charset="-128"/>
                          <a:cs typeface="ＭＳ Ｐゴシック" charset="-128"/>
                        </a:rPr>
                        <a:t>1</a:t>
                      </a:r>
                      <a:endParaRPr kumimoji="1" lang="ja-JP" altLang="en-US" sz="1800" b="0" i="0" u="none" strike="noStrike" cap="none" normalizeH="0" baseline="0" dirty="0">
                        <a:ln>
                          <a:noFill/>
                        </a:ln>
                        <a:solidFill>
                          <a:schemeClr val="tx1"/>
                        </a:solidFill>
                        <a:effectLst/>
                        <a:latin typeface="Calibri" charset="0"/>
                        <a:ea typeface="ＭＳ Ｐゴシック" charset="-128"/>
                        <a:cs typeface="ＭＳ Ｐゴシック" charset="-128"/>
                      </a:endParaRPr>
                    </a:p>
                  </a:txBody>
                  <a:tcPr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Calibri" charset="0"/>
                          <a:ea typeface="ＭＳ Ｐゴシック" charset="-128"/>
                          <a:cs typeface="ＭＳ Ｐゴシック" charset="-128"/>
                        </a:rPr>
                        <a:t>0.85/0.64</a:t>
                      </a:r>
                      <a:endParaRPr kumimoji="1" lang="ja-JP" altLang="en-US" sz="1800" b="0" i="0" u="none" strike="noStrike" cap="none" normalizeH="0" baseline="0" dirty="0" smtClean="0">
                        <a:ln>
                          <a:noFill/>
                        </a:ln>
                        <a:solidFill>
                          <a:schemeClr val="tx1"/>
                        </a:solidFill>
                        <a:effectLst/>
                        <a:latin typeface="Calibri" charset="0"/>
                        <a:ea typeface="ＭＳ Ｐゴシック" charset="-128"/>
                        <a:cs typeface="ＭＳ Ｐゴシック" charset="-128"/>
                      </a:endParaRPr>
                    </a:p>
                  </a:txBody>
                  <a:tcPr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rgbClr val="FF0000"/>
                          </a:solidFill>
                          <a:effectLst/>
                          <a:latin typeface="Calibri" charset="0"/>
                          <a:ea typeface="ＭＳ Ｐゴシック" charset="-128"/>
                          <a:cs typeface="ＭＳ Ｐゴシック" charset="-128"/>
                        </a:rPr>
                        <a:t>0.27/0.24</a:t>
                      </a:r>
                      <a:endParaRPr kumimoji="1" lang="ja-JP" altLang="en-US" sz="1800" b="0" i="0" u="none" strike="noStrike" cap="none" normalizeH="0" baseline="0" dirty="0" smtClean="0">
                        <a:ln>
                          <a:noFill/>
                        </a:ln>
                        <a:solidFill>
                          <a:srgbClr val="FF0000"/>
                        </a:solidFill>
                        <a:effectLst/>
                        <a:latin typeface="Calibri" charset="0"/>
                        <a:ea typeface="ＭＳ Ｐゴシック" charset="-128"/>
                        <a:cs typeface="ＭＳ Ｐゴシック" charset="-128"/>
                      </a:endParaRPr>
                    </a:p>
                  </a:txBody>
                  <a:tcPr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noFill/>
                  </a:tcPr>
                </a:tc>
              </a:tr>
              <a:tr h="41111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chemeClr val="tx1"/>
                          </a:solidFill>
                          <a:effectLst/>
                          <a:latin typeface="Symbol" charset="2"/>
                          <a:ea typeface="HG丸ｺﾞｼｯｸM-PRO" pitchFamily="50" charset="-128"/>
                          <a:cs typeface="HG丸ｺﾞｼｯｸM-PRO" pitchFamily="50" charset="-128"/>
                        </a:rPr>
                        <a:t>s</a:t>
                      </a:r>
                      <a:r>
                        <a:rPr kumimoji="1" lang="en-US" altLang="ja-JP" sz="1800" b="0" i="0" u="none" strike="noStrike" cap="none" normalizeH="0" baseline="-25000">
                          <a:ln>
                            <a:noFill/>
                          </a:ln>
                          <a:solidFill>
                            <a:schemeClr val="tx1"/>
                          </a:solidFill>
                          <a:effectLst/>
                          <a:latin typeface="Calibri" charset="0"/>
                          <a:ea typeface="ＭＳ Ｐゴシック" charset="-128"/>
                          <a:cs typeface="ＭＳ Ｐゴシック" charset="-128"/>
                        </a:rPr>
                        <a:t>y</a:t>
                      </a:r>
                      <a:r>
                        <a:rPr kumimoji="1" lang="en-US" altLang="ja-JP" sz="1800" b="0" i="0" u="none" strike="noStrike" cap="none" normalizeH="0" baseline="0">
                          <a:ln>
                            <a:noFill/>
                          </a:ln>
                          <a:solidFill>
                            <a:schemeClr val="tx1"/>
                          </a:solidFill>
                          <a:effectLst/>
                          <a:latin typeface="Calibri" charset="0"/>
                          <a:ea typeface="ＭＳ Ｐゴシック" charset="-128"/>
                          <a:cs typeface="ＭＳ Ｐゴシック" charset="-128"/>
                        </a:rPr>
                        <a:t>(</a:t>
                      </a:r>
                      <a:r>
                        <a:rPr kumimoji="1" lang="en-US" altLang="ja-JP" sz="1800" b="0" i="0" u="none" strike="noStrike" cap="none" normalizeH="0" baseline="0">
                          <a:ln>
                            <a:noFill/>
                          </a:ln>
                          <a:solidFill>
                            <a:schemeClr val="tx1"/>
                          </a:solidFill>
                          <a:effectLst/>
                          <a:latin typeface="Symbol" charset="2"/>
                          <a:ea typeface="ＭＳ Ｐゴシック" charset="-128"/>
                          <a:cs typeface="ＭＳ Ｐゴシック" charset="-128"/>
                        </a:rPr>
                        <a:t>m</a:t>
                      </a:r>
                      <a:r>
                        <a:rPr kumimoji="1" lang="en-US" altLang="ja-JP" sz="1800" b="0" i="0" u="none" strike="noStrike" cap="none" normalizeH="0" baseline="0">
                          <a:ln>
                            <a:noFill/>
                          </a:ln>
                          <a:solidFill>
                            <a:schemeClr val="tx1"/>
                          </a:solidFill>
                          <a:effectLst/>
                          <a:latin typeface="Calibri" charset="0"/>
                          <a:ea typeface="ＭＳ Ｐゴシック" charset="-128"/>
                          <a:cs typeface="ＭＳ Ｐゴシック" charset="-128"/>
                        </a:rPr>
                        <a:t>m)</a:t>
                      </a:r>
                      <a:endParaRPr kumimoji="1" lang="ja-JP" altLang="en-US" sz="1800" b="0" i="0" u="none" strike="noStrike" cap="none" normalizeH="0" baseline="-25000">
                        <a:ln>
                          <a:noFill/>
                        </a:ln>
                        <a:solidFill>
                          <a:schemeClr val="tx1"/>
                        </a:solidFill>
                        <a:effectLst/>
                        <a:latin typeface="Calibri" charset="0"/>
                        <a:ea typeface="ＭＳ Ｐゴシック" charset="-128"/>
                        <a:cs typeface="ＭＳ Ｐゴシック" charset="-128"/>
                      </a:endParaRPr>
                    </a:p>
                  </a:txBody>
                  <a:tcPr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chemeClr val="tx1"/>
                          </a:solidFill>
                          <a:effectLst/>
                          <a:latin typeface="Calibri" charset="0"/>
                          <a:ea typeface="ＭＳ Ｐゴシック" charset="-128"/>
                          <a:cs typeface="ＭＳ Ｐゴシック" charset="-128"/>
                        </a:rPr>
                        <a:t>1.9</a:t>
                      </a:r>
                      <a:endParaRPr kumimoji="1" lang="ja-JP" altLang="en-US" sz="1800" b="0" i="0" u="none" strike="noStrike" cap="none" normalizeH="0" baseline="0">
                        <a:ln>
                          <a:noFill/>
                        </a:ln>
                        <a:solidFill>
                          <a:schemeClr val="tx1"/>
                        </a:solidFill>
                        <a:effectLst/>
                        <a:latin typeface="Calibri" charset="0"/>
                        <a:ea typeface="ＭＳ Ｐゴシック" charset="-128"/>
                        <a:cs typeface="ＭＳ Ｐゴシック" charset="-128"/>
                      </a:endParaRPr>
                    </a:p>
                  </a:txBody>
                  <a:tcPr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Calibri" charset="0"/>
                          <a:ea typeface="ＭＳ Ｐゴシック" charset="-128"/>
                          <a:cs typeface="ＭＳ Ｐゴシック" charset="-128"/>
                        </a:rPr>
                        <a:t>0.94 </a:t>
                      </a:r>
                      <a:endParaRPr kumimoji="1" lang="ja-JP" altLang="en-US" sz="1800" b="0" i="0" u="none" strike="noStrike" cap="none" normalizeH="0" baseline="0" smtClean="0">
                        <a:ln>
                          <a:noFill/>
                        </a:ln>
                        <a:solidFill>
                          <a:srgbClr val="0000FF"/>
                        </a:solidFill>
                        <a:effectLst/>
                        <a:latin typeface="Calibri" charset="0"/>
                        <a:ea typeface="ＭＳ Ｐゴシック" charset="-128"/>
                        <a:cs typeface="ＭＳ Ｐゴシック" charset="-128"/>
                      </a:endParaRPr>
                    </a:p>
                  </a:txBody>
                  <a:tcPr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rgbClr val="FF0000"/>
                          </a:solidFill>
                          <a:effectLst/>
                          <a:latin typeface="Calibri" charset="0"/>
                          <a:ea typeface="ＭＳ Ｐゴシック" charset="-128"/>
                          <a:cs typeface="ＭＳ Ｐゴシック" charset="-128"/>
                        </a:rPr>
                        <a:t>0.048/0.062</a:t>
                      </a:r>
                      <a:endParaRPr kumimoji="1" lang="ja-JP" altLang="en-US" sz="1800" b="0" i="0" u="none" strike="noStrike" cap="none" normalizeH="0" baseline="0" dirty="0" smtClean="0">
                        <a:ln>
                          <a:noFill/>
                        </a:ln>
                        <a:solidFill>
                          <a:srgbClr val="FF0000"/>
                        </a:solidFill>
                        <a:effectLst/>
                        <a:latin typeface="Calibri" charset="0"/>
                        <a:ea typeface="ＭＳ Ｐゴシック" charset="-128"/>
                        <a:cs typeface="ＭＳ Ｐゴシック" charset="-128"/>
                      </a:endParaRPr>
                    </a:p>
                  </a:txBody>
                  <a:tcPr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chemeClr val="accent5"/>
                    </a:solidFill>
                  </a:tcPr>
                </a:tc>
              </a:tr>
              <a:tr h="41111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chemeClr val="tx1"/>
                          </a:solidFill>
                          <a:effectLst/>
                          <a:latin typeface="Symbol" charset="2"/>
                          <a:ea typeface="HG丸ｺﾞｼｯｸM-PRO" pitchFamily="50" charset="-128"/>
                          <a:cs typeface="HG丸ｺﾞｼｯｸM-PRO" pitchFamily="50" charset="-128"/>
                        </a:rPr>
                        <a:t>x</a:t>
                      </a:r>
                      <a:r>
                        <a:rPr kumimoji="1" lang="en-US" altLang="ja-JP" sz="1800" b="0" i="0" u="none" strike="noStrike" cap="none" normalizeH="0" baseline="-25000">
                          <a:ln>
                            <a:noFill/>
                          </a:ln>
                          <a:solidFill>
                            <a:schemeClr val="tx1"/>
                          </a:solidFill>
                          <a:effectLst/>
                          <a:latin typeface="Calibri" charset="0"/>
                          <a:ea typeface="ＭＳ Ｐゴシック" charset="-128"/>
                          <a:cs typeface="ＭＳ Ｐゴシック" charset="-128"/>
                        </a:rPr>
                        <a:t>y</a:t>
                      </a:r>
                      <a:endParaRPr kumimoji="1" lang="ja-JP" altLang="en-US" sz="1800" b="0" i="0" u="none" strike="noStrike" cap="none" normalizeH="0" baseline="-25000">
                        <a:ln>
                          <a:noFill/>
                        </a:ln>
                        <a:solidFill>
                          <a:schemeClr val="tx1"/>
                        </a:solidFill>
                        <a:effectLst/>
                        <a:latin typeface="Calibri" charset="0"/>
                        <a:ea typeface="ＭＳ Ｐゴシック" charset="-128"/>
                        <a:cs typeface="ＭＳ Ｐゴシック" charset="-128"/>
                      </a:endParaRPr>
                    </a:p>
                  </a:txBody>
                  <a:tcPr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chemeClr val="tx1"/>
                          </a:solidFill>
                          <a:effectLst/>
                          <a:latin typeface="Calibri" charset="0"/>
                          <a:ea typeface="ＭＳ Ｐゴシック" charset="-128"/>
                          <a:cs typeface="ＭＳ Ｐゴシック" charset="-128"/>
                        </a:rPr>
                        <a:t>0.052</a:t>
                      </a:r>
                      <a:endParaRPr kumimoji="1" lang="ja-JP" altLang="en-US" sz="1800" b="0" i="0" u="none" strike="noStrike" cap="none" normalizeH="0" baseline="0">
                        <a:ln>
                          <a:noFill/>
                        </a:ln>
                        <a:solidFill>
                          <a:schemeClr val="tx1"/>
                        </a:solidFill>
                        <a:effectLst/>
                        <a:latin typeface="Calibri" charset="0"/>
                        <a:ea typeface="ＭＳ Ｐゴシック" charset="-128"/>
                        <a:cs typeface="ＭＳ Ｐゴシック" charset="-128"/>
                      </a:endParaRPr>
                    </a:p>
                  </a:txBody>
                  <a:tcPr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Calibri" charset="0"/>
                          <a:ea typeface="ＭＳ Ｐゴシック" charset="-128"/>
                          <a:cs typeface="ＭＳ Ｐゴシック" charset="-128"/>
                        </a:rPr>
                        <a:t>0.129/0.090 </a:t>
                      </a:r>
                    </a:p>
                  </a:txBody>
                  <a:tcPr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rgbClr val="0000FF"/>
                          </a:solidFill>
                          <a:effectLst/>
                          <a:latin typeface="Calibri" charset="0"/>
                          <a:ea typeface="ＭＳ Ｐゴシック" charset="-128"/>
                          <a:cs typeface="ＭＳ Ｐゴシック" charset="-128"/>
                        </a:rPr>
                        <a:t> 0.09/0.081</a:t>
                      </a:r>
                      <a:endParaRPr kumimoji="1" lang="ja-JP" altLang="en-US" sz="1800" b="0" i="0" u="none" strike="noStrike" cap="none" normalizeH="0" baseline="0" dirty="0" smtClean="0">
                        <a:ln>
                          <a:noFill/>
                        </a:ln>
                        <a:solidFill>
                          <a:srgbClr val="0000FF"/>
                        </a:solidFill>
                        <a:effectLst/>
                        <a:latin typeface="Calibri" charset="0"/>
                        <a:ea typeface="ＭＳ Ｐゴシック" charset="-128"/>
                        <a:cs typeface="ＭＳ Ｐゴシック" charset="-128"/>
                      </a:endParaRPr>
                    </a:p>
                  </a:txBody>
                  <a:tcPr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noFill/>
                  </a:tcPr>
                </a:tc>
              </a:tr>
              <a:tr h="41111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err="1">
                          <a:ln>
                            <a:noFill/>
                          </a:ln>
                          <a:solidFill>
                            <a:schemeClr val="tx1"/>
                          </a:solidFill>
                          <a:effectLst/>
                          <a:latin typeface="Symbol" charset="2"/>
                          <a:ea typeface="HG丸ｺﾞｼｯｸM-PRO" pitchFamily="50" charset="-128"/>
                          <a:cs typeface="HG丸ｺﾞｼｯｸM-PRO" pitchFamily="50" charset="-128"/>
                        </a:rPr>
                        <a:t>s</a:t>
                      </a:r>
                      <a:r>
                        <a:rPr kumimoji="1" lang="en-US" altLang="ja-JP" sz="1800" b="0" i="0" u="none" strike="noStrike" cap="none" normalizeH="0" baseline="-25000" dirty="0" err="1">
                          <a:ln>
                            <a:noFill/>
                          </a:ln>
                          <a:solidFill>
                            <a:schemeClr val="tx1"/>
                          </a:solidFill>
                          <a:effectLst/>
                          <a:latin typeface="Calibri" charset="0"/>
                          <a:ea typeface="ＭＳ Ｐゴシック" charset="-128"/>
                          <a:cs typeface="ＭＳ Ｐゴシック" charset="-128"/>
                        </a:rPr>
                        <a:t>z</a:t>
                      </a:r>
                      <a:r>
                        <a:rPr kumimoji="1" lang="en-US" altLang="ja-JP" sz="1800" b="0" i="0" u="none" strike="noStrike" cap="none" normalizeH="0" baseline="-25000" dirty="0">
                          <a:ln>
                            <a:noFill/>
                          </a:ln>
                          <a:solidFill>
                            <a:schemeClr val="tx1"/>
                          </a:solidFill>
                          <a:effectLst/>
                          <a:latin typeface="Calibri" charset="0"/>
                          <a:ea typeface="ＭＳ Ｐゴシック" charset="-128"/>
                          <a:cs typeface="ＭＳ Ｐゴシック" charset="-128"/>
                        </a:rPr>
                        <a:t> </a:t>
                      </a:r>
                      <a:r>
                        <a:rPr kumimoji="1" lang="en-US" altLang="ja-JP" sz="1800" b="0" i="0" u="none" strike="noStrike" cap="none" normalizeH="0" baseline="0" dirty="0">
                          <a:ln>
                            <a:noFill/>
                          </a:ln>
                          <a:solidFill>
                            <a:schemeClr val="tx1"/>
                          </a:solidFill>
                          <a:effectLst/>
                          <a:latin typeface="Calibri" charset="0"/>
                          <a:ea typeface="ＭＳ Ｐゴシック" charset="-128"/>
                          <a:cs typeface="ＭＳ Ｐゴシック" charset="-128"/>
                        </a:rPr>
                        <a:t>(mm)</a:t>
                      </a:r>
                      <a:endParaRPr kumimoji="1" lang="ja-JP" altLang="en-US" sz="1800" b="0" i="0" u="none" strike="noStrike" cap="none" normalizeH="0" baseline="0" dirty="0">
                        <a:ln>
                          <a:noFill/>
                        </a:ln>
                        <a:solidFill>
                          <a:schemeClr val="tx1"/>
                        </a:solidFill>
                        <a:effectLst/>
                        <a:latin typeface="Calibri" charset="0"/>
                        <a:ea typeface="ＭＳ Ｐゴシック" charset="-128"/>
                        <a:cs typeface="ＭＳ Ｐゴシック" charset="-128"/>
                      </a:endParaRPr>
                    </a:p>
                  </a:txBody>
                  <a:tcPr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a:ln>
                            <a:noFill/>
                          </a:ln>
                          <a:solidFill>
                            <a:schemeClr val="tx1"/>
                          </a:solidFill>
                          <a:effectLst/>
                          <a:latin typeface="Calibri" charset="0"/>
                          <a:ea typeface="ＭＳ Ｐゴシック" charset="-128"/>
                          <a:cs typeface="ＭＳ Ｐゴシック" charset="-128"/>
                        </a:rPr>
                        <a:t>4</a:t>
                      </a:r>
                      <a:endParaRPr kumimoji="1" lang="ja-JP" altLang="en-US" sz="1800" b="0" i="0" u="none" strike="noStrike" cap="none" normalizeH="0" baseline="0" dirty="0">
                        <a:ln>
                          <a:noFill/>
                        </a:ln>
                        <a:solidFill>
                          <a:schemeClr val="tx1"/>
                        </a:solidFill>
                        <a:effectLst/>
                        <a:latin typeface="Calibri" charset="0"/>
                        <a:ea typeface="ＭＳ Ｐゴシック" charset="-128"/>
                        <a:cs typeface="ＭＳ Ｐゴシック" charset="-128"/>
                      </a:endParaRPr>
                    </a:p>
                  </a:txBody>
                  <a:tcPr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Calibri" charset="0"/>
                          <a:ea typeface="ＭＳ Ｐゴシック" charset="-128"/>
                          <a:cs typeface="ＭＳ Ｐゴシック" charset="-128"/>
                        </a:rPr>
                        <a:t>6 - 7</a:t>
                      </a:r>
                      <a:endParaRPr kumimoji="1" lang="ja-JP" altLang="en-US" sz="1800" b="0" i="0" u="none" strike="noStrike" cap="none" normalizeH="0" baseline="0" dirty="0">
                        <a:ln>
                          <a:noFill/>
                        </a:ln>
                        <a:solidFill>
                          <a:schemeClr val="tx1"/>
                        </a:solidFill>
                        <a:effectLst/>
                        <a:latin typeface="Calibri" charset="0"/>
                        <a:ea typeface="ＭＳ Ｐゴシック" charset="-128"/>
                        <a:cs typeface="ＭＳ Ｐゴシック" charset="-128"/>
                      </a:endParaRPr>
                    </a:p>
                  </a:txBody>
                  <a:tcPr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Calibri" charset="0"/>
                          <a:ea typeface="ＭＳ Ｐゴシック" charset="-128"/>
                          <a:cs typeface="ＭＳ Ｐゴシック" charset="-128"/>
                        </a:rPr>
                        <a:t>6/5</a:t>
                      </a:r>
                      <a:endParaRPr kumimoji="1" lang="ja-JP" altLang="en-US" sz="1800" b="0" i="0" u="none" strike="noStrike" cap="none" normalizeH="0" baseline="0" dirty="0" smtClean="0">
                        <a:ln>
                          <a:noFill/>
                        </a:ln>
                        <a:solidFill>
                          <a:schemeClr val="tx1"/>
                        </a:solidFill>
                        <a:effectLst/>
                        <a:latin typeface="Calibri" charset="0"/>
                        <a:ea typeface="ＭＳ Ｐゴシック" charset="-128"/>
                        <a:cs typeface="ＭＳ Ｐゴシック" charset="-128"/>
                      </a:endParaRPr>
                    </a:p>
                  </a:txBody>
                  <a:tcPr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chemeClr val="accent5"/>
                    </a:solidFill>
                  </a:tcPr>
                </a:tc>
              </a:tr>
              <a:tr h="41111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chemeClr val="tx1"/>
                          </a:solidFill>
                          <a:effectLst/>
                          <a:latin typeface="Calibri" charset="0"/>
                          <a:ea typeface="ＭＳ Ｐゴシック" charset="-128"/>
                          <a:cs typeface="ＭＳ Ｐゴシック" charset="-128"/>
                        </a:rPr>
                        <a:t>I</a:t>
                      </a:r>
                      <a:r>
                        <a:rPr kumimoji="1" lang="en-US" altLang="ja-JP" sz="1800" b="0" i="0" u="none" strike="noStrike" cap="none" normalizeH="0" baseline="-25000">
                          <a:ln>
                            <a:noFill/>
                          </a:ln>
                          <a:solidFill>
                            <a:schemeClr val="tx1"/>
                          </a:solidFill>
                          <a:effectLst/>
                          <a:latin typeface="Calibri" charset="0"/>
                          <a:ea typeface="ＭＳ Ｐゴシック" charset="-128"/>
                          <a:cs typeface="ＭＳ Ｐゴシック" charset="-128"/>
                        </a:rPr>
                        <a:t>beam</a:t>
                      </a:r>
                      <a:r>
                        <a:rPr kumimoji="1" lang="en-US" altLang="ja-JP" sz="1800" b="0" i="0" u="none" strike="noStrike" cap="none" normalizeH="0" baseline="0">
                          <a:ln>
                            <a:noFill/>
                          </a:ln>
                          <a:solidFill>
                            <a:schemeClr val="tx1"/>
                          </a:solidFill>
                          <a:effectLst/>
                          <a:latin typeface="Calibri" charset="0"/>
                          <a:ea typeface="ＭＳ Ｐゴシック" charset="-128"/>
                          <a:cs typeface="ＭＳ Ｐゴシック" charset="-128"/>
                        </a:rPr>
                        <a:t> (A)</a:t>
                      </a:r>
                      <a:endParaRPr kumimoji="1" lang="ja-JP" altLang="en-US" sz="1800" b="0" i="0" u="none" strike="noStrike" cap="none" normalizeH="0" baseline="0">
                        <a:ln>
                          <a:noFill/>
                        </a:ln>
                        <a:solidFill>
                          <a:schemeClr val="tx1"/>
                        </a:solidFill>
                        <a:effectLst/>
                        <a:latin typeface="Calibri" charset="0"/>
                        <a:ea typeface="ＭＳ Ｐゴシック" charset="-128"/>
                        <a:cs typeface="ＭＳ Ｐゴシック" charset="-128"/>
                      </a:endParaRPr>
                    </a:p>
                  </a:txBody>
                  <a:tcPr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chemeClr val="tx1"/>
                          </a:solidFill>
                          <a:effectLst/>
                          <a:latin typeface="Calibri" charset="0"/>
                          <a:ea typeface="ＭＳ Ｐゴシック" charset="-128"/>
                          <a:cs typeface="ＭＳ Ｐゴシック" charset="-128"/>
                        </a:rPr>
                        <a:t>2.6/1.1</a:t>
                      </a:r>
                      <a:endParaRPr kumimoji="1" lang="ja-JP" altLang="en-US" sz="1800" b="0" i="0" u="none" strike="noStrike" cap="none" normalizeH="0" baseline="0">
                        <a:ln>
                          <a:noFill/>
                        </a:ln>
                        <a:solidFill>
                          <a:schemeClr val="tx1"/>
                        </a:solidFill>
                        <a:effectLst/>
                        <a:latin typeface="Calibri" charset="0"/>
                        <a:ea typeface="ＭＳ Ｐゴシック" charset="-128"/>
                        <a:cs typeface="ＭＳ Ｐゴシック" charset="-128"/>
                      </a:endParaRPr>
                    </a:p>
                  </a:txBody>
                  <a:tcPr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Calibri" charset="0"/>
                          <a:ea typeface="ＭＳ Ｐゴシック" charset="-128"/>
                          <a:cs typeface="ＭＳ Ｐゴシック" charset="-128"/>
                        </a:rPr>
                        <a:t>1.64/1.19</a:t>
                      </a:r>
                      <a:endParaRPr kumimoji="1" lang="ja-JP" altLang="en-US" sz="1800" b="0" i="0" u="none" strike="noStrike" cap="none" normalizeH="0" baseline="0" smtClean="0">
                        <a:ln>
                          <a:noFill/>
                        </a:ln>
                        <a:solidFill>
                          <a:srgbClr val="0000FF"/>
                        </a:solidFill>
                        <a:effectLst/>
                        <a:latin typeface="Calibri" charset="0"/>
                        <a:ea typeface="ＭＳ Ｐゴシック" charset="-128"/>
                        <a:cs typeface="ＭＳ Ｐゴシック" charset="-128"/>
                      </a:endParaRPr>
                    </a:p>
                  </a:txBody>
                  <a:tcPr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rgbClr val="FF00FF"/>
                          </a:solidFill>
                          <a:effectLst/>
                          <a:latin typeface="Calibri" charset="0"/>
                          <a:ea typeface="ＭＳ Ｐゴシック" charset="-128"/>
                          <a:cs typeface="ＭＳ Ｐゴシック" charset="-128"/>
                        </a:rPr>
                        <a:t>3.6/2.6</a:t>
                      </a:r>
                      <a:endParaRPr kumimoji="1" lang="ja-JP" altLang="en-US" sz="1800" b="0" i="0" u="none" strike="noStrike" cap="none" normalizeH="0" baseline="0" dirty="0" smtClean="0">
                        <a:ln>
                          <a:noFill/>
                        </a:ln>
                        <a:solidFill>
                          <a:srgbClr val="FF00FF"/>
                        </a:solidFill>
                        <a:effectLst/>
                        <a:latin typeface="Calibri" charset="0"/>
                        <a:ea typeface="ＭＳ Ｐゴシック" charset="-128"/>
                        <a:cs typeface="ＭＳ Ｐゴシック" charset="-128"/>
                      </a:endParaRPr>
                    </a:p>
                  </a:txBody>
                  <a:tcPr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noFill/>
                  </a:tcPr>
                </a:tc>
              </a:tr>
              <a:tr h="41111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err="1">
                          <a:ln>
                            <a:noFill/>
                          </a:ln>
                          <a:solidFill>
                            <a:schemeClr val="tx1"/>
                          </a:solidFill>
                          <a:effectLst/>
                          <a:latin typeface="Calibri" charset="0"/>
                          <a:ea typeface="ＭＳ Ｐゴシック" charset="-128"/>
                          <a:cs typeface="ＭＳ Ｐゴシック" charset="-128"/>
                        </a:rPr>
                        <a:t>N</a:t>
                      </a:r>
                      <a:r>
                        <a:rPr kumimoji="1" lang="en-US" altLang="ja-JP" sz="1800" b="0" i="0" u="none" strike="noStrike" cap="none" normalizeH="0" baseline="-25000" dirty="0" err="1">
                          <a:ln>
                            <a:noFill/>
                          </a:ln>
                          <a:solidFill>
                            <a:schemeClr val="tx1"/>
                          </a:solidFill>
                          <a:effectLst/>
                          <a:latin typeface="Calibri" charset="0"/>
                          <a:ea typeface="ＭＳ Ｐゴシック" charset="-128"/>
                          <a:cs typeface="ＭＳ Ｐゴシック" charset="-128"/>
                        </a:rPr>
                        <a:t>bunches</a:t>
                      </a:r>
                      <a:endParaRPr kumimoji="1" lang="ja-JP" altLang="en-US" sz="1800" b="0" i="0" u="none" strike="noStrike" cap="none" normalizeH="0" baseline="-25000" dirty="0">
                        <a:ln>
                          <a:noFill/>
                        </a:ln>
                        <a:solidFill>
                          <a:schemeClr val="tx1"/>
                        </a:solidFill>
                        <a:effectLst/>
                        <a:latin typeface="Calibri" charset="0"/>
                        <a:ea typeface="ＭＳ Ｐゴシック" charset="-128"/>
                        <a:cs typeface="ＭＳ Ｐゴシック" charset="-128"/>
                      </a:endParaRPr>
                    </a:p>
                  </a:txBody>
                  <a:tcPr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a:ln>
                            <a:noFill/>
                          </a:ln>
                          <a:solidFill>
                            <a:schemeClr val="tx1"/>
                          </a:solidFill>
                          <a:effectLst/>
                          <a:latin typeface="Calibri" charset="0"/>
                          <a:ea typeface="ＭＳ Ｐゴシック" charset="-128"/>
                          <a:cs typeface="ＭＳ Ｐゴシック" charset="-128"/>
                        </a:rPr>
                        <a:t>5000</a:t>
                      </a:r>
                      <a:endParaRPr kumimoji="1" lang="ja-JP" altLang="en-US" sz="1800" b="0" i="0" u="none" strike="noStrike" cap="none" normalizeH="0" baseline="0" dirty="0">
                        <a:ln>
                          <a:noFill/>
                        </a:ln>
                        <a:solidFill>
                          <a:schemeClr val="tx1"/>
                        </a:solidFill>
                        <a:effectLst/>
                        <a:latin typeface="Calibri" charset="0"/>
                        <a:ea typeface="ＭＳ Ｐゴシック" charset="-128"/>
                        <a:cs typeface="ＭＳ Ｐゴシック" charset="-128"/>
                      </a:endParaRPr>
                    </a:p>
                  </a:txBody>
                  <a:tcPr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Calibri" charset="0"/>
                          <a:ea typeface="ＭＳ Ｐゴシック" charset="-128"/>
                          <a:cs typeface="ＭＳ Ｐゴシック" charset="-128"/>
                        </a:rPr>
                        <a:t>1584</a:t>
                      </a:r>
                      <a:endParaRPr kumimoji="1" lang="ja-JP" altLang="en-US" sz="1800" b="0" i="0" u="none" strike="noStrike" cap="none" normalizeH="0" baseline="0" dirty="0" smtClean="0">
                        <a:ln>
                          <a:noFill/>
                        </a:ln>
                        <a:solidFill>
                          <a:srgbClr val="0000FF"/>
                        </a:solidFill>
                        <a:effectLst/>
                        <a:latin typeface="Calibri" charset="0"/>
                        <a:ea typeface="ＭＳ Ｐゴシック" charset="-128"/>
                        <a:cs typeface="ＭＳ Ｐゴシック" charset="-128"/>
                      </a:endParaRPr>
                    </a:p>
                  </a:txBody>
                  <a:tcPr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Calibri" charset="0"/>
                          <a:ea typeface="ＭＳ Ｐゴシック" charset="-128"/>
                          <a:cs typeface="ＭＳ Ｐゴシック" charset="-128"/>
                        </a:rPr>
                        <a:t>2500</a:t>
                      </a:r>
                    </a:p>
                  </a:txBody>
                  <a:tcPr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chemeClr val="accent5"/>
                    </a:solidFill>
                  </a:tcPr>
                </a:tc>
              </a:tr>
              <a:tr h="41111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Calibri" charset="0"/>
                          <a:ea typeface="ＭＳ Ｐゴシック" charset="-128"/>
                          <a:cs typeface="ＭＳ Ｐゴシック" charset="-128"/>
                        </a:rPr>
                        <a:t>Luminosity (10</a:t>
                      </a:r>
                      <a:r>
                        <a:rPr kumimoji="1" lang="en-US" altLang="ja-JP" sz="1800" b="0" i="0" u="none" strike="noStrike" cap="none" normalizeH="0" baseline="30000" smtClean="0">
                          <a:ln>
                            <a:noFill/>
                          </a:ln>
                          <a:solidFill>
                            <a:schemeClr val="tx1"/>
                          </a:solidFill>
                          <a:effectLst/>
                          <a:latin typeface="Calibri" charset="0"/>
                          <a:ea typeface="ＭＳ Ｐゴシック" charset="-128"/>
                          <a:cs typeface="ＭＳ Ｐゴシック" charset="-128"/>
                        </a:rPr>
                        <a:t>34</a:t>
                      </a:r>
                      <a:r>
                        <a:rPr kumimoji="1" lang="en-US" altLang="ja-JP" sz="1800" b="0" i="0" u="none" strike="noStrike" cap="none" normalizeH="0" baseline="0" smtClean="0">
                          <a:ln>
                            <a:noFill/>
                          </a:ln>
                          <a:solidFill>
                            <a:schemeClr val="tx1"/>
                          </a:solidFill>
                          <a:effectLst/>
                          <a:latin typeface="Calibri" charset="0"/>
                          <a:ea typeface="ＭＳ Ｐゴシック" charset="-128"/>
                          <a:cs typeface="ＭＳ Ｐゴシック" charset="-128"/>
                        </a:rPr>
                        <a:t> cm</a:t>
                      </a:r>
                      <a:r>
                        <a:rPr kumimoji="1" lang="en-US" altLang="ja-JP" sz="1800" b="0" i="0" u="none" strike="noStrike" cap="none" normalizeH="0" baseline="30000" smtClean="0">
                          <a:ln>
                            <a:noFill/>
                          </a:ln>
                          <a:solidFill>
                            <a:schemeClr val="tx1"/>
                          </a:solidFill>
                          <a:effectLst/>
                          <a:latin typeface="Calibri" charset="0"/>
                          <a:ea typeface="ＭＳ Ｐゴシック" charset="-128"/>
                          <a:cs typeface="ＭＳ Ｐゴシック" charset="-128"/>
                        </a:rPr>
                        <a:t>-2</a:t>
                      </a:r>
                      <a:r>
                        <a:rPr kumimoji="1" lang="en-US" altLang="ja-JP" sz="1800" b="0" i="0" u="none" strike="noStrike" cap="none" normalizeH="0" baseline="0" smtClean="0">
                          <a:ln>
                            <a:noFill/>
                          </a:ln>
                          <a:solidFill>
                            <a:schemeClr val="tx1"/>
                          </a:solidFill>
                          <a:effectLst/>
                          <a:latin typeface="Calibri" charset="0"/>
                          <a:ea typeface="ＭＳ Ｐゴシック" charset="-128"/>
                          <a:cs typeface="ＭＳ Ｐゴシック" charset="-128"/>
                        </a:rPr>
                        <a:t> s</a:t>
                      </a:r>
                      <a:r>
                        <a:rPr kumimoji="1" lang="en-US" altLang="ja-JP" sz="1800" b="0" i="0" u="none" strike="noStrike" cap="none" normalizeH="0" baseline="30000" smtClean="0">
                          <a:ln>
                            <a:noFill/>
                          </a:ln>
                          <a:solidFill>
                            <a:schemeClr val="tx1"/>
                          </a:solidFill>
                          <a:effectLst/>
                          <a:latin typeface="Calibri" charset="0"/>
                          <a:ea typeface="ＭＳ Ｐゴシック" charset="-128"/>
                          <a:cs typeface="ＭＳ Ｐゴシック" charset="-128"/>
                        </a:rPr>
                        <a:t>-1</a:t>
                      </a:r>
                      <a:r>
                        <a:rPr kumimoji="1" lang="en-US" altLang="ja-JP" sz="1800" b="0" i="0" u="none" strike="noStrike" cap="none" normalizeH="0" baseline="0" smtClean="0">
                          <a:ln>
                            <a:noFill/>
                          </a:ln>
                          <a:solidFill>
                            <a:schemeClr val="tx1"/>
                          </a:solidFill>
                          <a:effectLst/>
                          <a:latin typeface="Calibri" charset="0"/>
                          <a:ea typeface="ＭＳ Ｐゴシック" charset="-128"/>
                          <a:cs typeface="ＭＳ Ｐゴシック" charset="-128"/>
                        </a:rPr>
                        <a:t>)</a:t>
                      </a:r>
                      <a:endParaRPr kumimoji="1" lang="ja-JP" altLang="en-US" sz="1800" b="0" i="0" u="none" strike="noStrike" cap="none" normalizeH="0" baseline="0" smtClean="0">
                        <a:ln>
                          <a:noFill/>
                        </a:ln>
                        <a:solidFill>
                          <a:schemeClr val="tx1"/>
                        </a:solidFill>
                        <a:effectLst/>
                        <a:latin typeface="Calibri" charset="0"/>
                        <a:ea typeface="ＭＳ Ｐゴシック" charset="-128"/>
                        <a:cs typeface="ＭＳ Ｐゴシック" charset="-128"/>
                      </a:endParaRPr>
                    </a:p>
                  </a:txBody>
                  <a:tcPr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a:ln>
                            <a:noFill/>
                          </a:ln>
                          <a:solidFill>
                            <a:schemeClr val="tx1"/>
                          </a:solidFill>
                          <a:effectLst/>
                          <a:latin typeface="Calibri" charset="0"/>
                          <a:ea typeface="ＭＳ Ｐゴシック" charset="-128"/>
                          <a:cs typeface="ＭＳ Ｐゴシック" charset="-128"/>
                        </a:rPr>
                        <a:t>1</a:t>
                      </a:r>
                      <a:endParaRPr kumimoji="1" lang="ja-JP" altLang="en-US" sz="1800" b="0" i="0" u="none" strike="noStrike" cap="none" normalizeH="0" baseline="0" dirty="0">
                        <a:ln>
                          <a:noFill/>
                        </a:ln>
                        <a:solidFill>
                          <a:schemeClr val="tx1"/>
                        </a:solidFill>
                        <a:effectLst/>
                        <a:latin typeface="Calibri" charset="0"/>
                        <a:ea typeface="ＭＳ Ｐゴシック" charset="-128"/>
                        <a:cs typeface="ＭＳ Ｐゴシック" charset="-128"/>
                      </a:endParaRPr>
                    </a:p>
                  </a:txBody>
                  <a:tcPr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Calibri" charset="0"/>
                          <a:ea typeface="ＭＳ Ｐゴシック" charset="-128"/>
                          <a:cs typeface="ＭＳ Ｐゴシック" charset="-128"/>
                        </a:rPr>
                        <a:t>2.11 </a:t>
                      </a:r>
                      <a:endParaRPr kumimoji="1" lang="ja-JP" altLang="en-US" sz="1800" b="0" i="0" u="none" strike="noStrike" cap="none" normalizeH="0" baseline="0" dirty="0" smtClean="0">
                        <a:ln>
                          <a:noFill/>
                        </a:ln>
                        <a:solidFill>
                          <a:srgbClr val="0000FF"/>
                        </a:solidFill>
                        <a:effectLst/>
                        <a:latin typeface="Calibri" charset="0"/>
                        <a:ea typeface="ＭＳ Ｐゴシック" charset="-128"/>
                        <a:cs typeface="ＭＳ Ｐゴシック" charset="-128"/>
                      </a:endParaRPr>
                    </a:p>
                  </a:txBody>
                  <a:tcPr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Calibri" charset="0"/>
                          <a:ea typeface="ＭＳ Ｐゴシック" charset="-128"/>
                          <a:cs typeface="ＭＳ Ｐゴシック" charset="-128"/>
                        </a:rPr>
                        <a:t>80</a:t>
                      </a:r>
                      <a:endParaRPr kumimoji="1" lang="ja-JP" altLang="en-US" sz="1800" b="0" i="0" u="none" strike="noStrike" cap="none" normalizeH="0" baseline="0" dirty="0" smtClean="0">
                        <a:ln>
                          <a:noFill/>
                        </a:ln>
                        <a:solidFill>
                          <a:schemeClr val="tx1"/>
                        </a:solidFill>
                        <a:effectLst/>
                        <a:latin typeface="Calibri" charset="0"/>
                        <a:ea typeface="ＭＳ Ｐゴシック" charset="-128"/>
                        <a:cs typeface="ＭＳ Ｐゴシック" charset="-128"/>
                      </a:endParaRPr>
                    </a:p>
                  </a:txBody>
                  <a:tcPr anchor="ctr" horzOverflow="overflow">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noFill/>
                  </a:tcPr>
                </a:tc>
              </a:tr>
            </a:tbl>
          </a:graphicData>
        </a:graphic>
      </p:graphicFrame>
      <p:sp>
        <p:nvSpPr>
          <p:cNvPr id="5" name="フッター プレースホルダ 3"/>
          <p:cNvSpPr txBox="1">
            <a:spLocks/>
          </p:cNvSpPr>
          <p:nvPr/>
        </p:nvSpPr>
        <p:spPr bwMode="auto">
          <a:xfrm>
            <a:off x="7688727" y="6548441"/>
            <a:ext cx="1449388" cy="276225"/>
          </a:xfrm>
          <a:prstGeom prst="rect">
            <a:avLst/>
          </a:prstGeom>
          <a:noFill/>
          <a:ln w="9525">
            <a:noFill/>
            <a:miter lim="800000"/>
            <a:headEnd/>
            <a:tailEnd/>
          </a:ln>
        </p:spPr>
        <p:txBody>
          <a:bodyPr lIns="91425" tIns="45713" rIns="91425" bIns="45713">
            <a:prstTxWarp prst="textNoShape">
              <a:avLst/>
            </a:prstTxWarp>
          </a:bodyPr>
          <a:lstStyle/>
          <a:p>
            <a:pPr algn="ctr" eaLnBrk="0" hangingPunct="0"/>
            <a:r>
              <a:rPr kumimoji="0" lang="en-US" altLang="ja-JP" sz="1200" dirty="0" smtClean="0">
                <a:latin typeface="Lucida Grande"/>
                <a:cs typeface="Lucida Grande"/>
              </a:rPr>
              <a:t>Y. Ohnishi et al.</a:t>
            </a:r>
            <a:endParaRPr kumimoji="0" lang="ja-JP" altLang="en-US" sz="1200" dirty="0">
              <a:latin typeface="Lucida Grande"/>
              <a:cs typeface="Lucida Grande"/>
            </a:endParaRPr>
          </a:p>
        </p:txBody>
      </p:sp>
      <p:sp>
        <p:nvSpPr>
          <p:cNvPr id="7" name="AutoShape 62"/>
          <p:cNvSpPr>
            <a:spLocks noChangeArrowheads="1"/>
          </p:cNvSpPr>
          <p:nvPr/>
        </p:nvSpPr>
        <p:spPr bwMode="auto">
          <a:xfrm flipV="1">
            <a:off x="8229600" y="3362070"/>
            <a:ext cx="685800" cy="524130"/>
          </a:xfrm>
          <a:prstGeom prst="leftArrow">
            <a:avLst>
              <a:gd name="adj1" fmla="val 50000"/>
              <a:gd name="adj2" fmla="val 75000"/>
            </a:avLst>
          </a:prstGeom>
          <a:solidFill>
            <a:srgbClr val="FF0000"/>
          </a:solidFill>
          <a:ln w="19050">
            <a:solidFill>
              <a:schemeClr val="tx1"/>
            </a:solidFill>
            <a:miter lim="800000"/>
            <a:headEnd/>
            <a:tailEnd/>
          </a:ln>
        </p:spPr>
        <p:txBody>
          <a:bodyPr wrap="none" anchor="ctr">
            <a:prstTxWarp prst="textNoShape">
              <a:avLst/>
            </a:prstTxWarp>
          </a:bodyPr>
          <a:lstStyle/>
          <a:p>
            <a:endParaRPr lang="en-US"/>
          </a:p>
        </p:txBody>
      </p:sp>
      <p:sp>
        <p:nvSpPr>
          <p:cNvPr id="8" name="AutoShape 63"/>
          <p:cNvSpPr>
            <a:spLocks noChangeArrowheads="1"/>
          </p:cNvSpPr>
          <p:nvPr/>
        </p:nvSpPr>
        <p:spPr bwMode="auto">
          <a:xfrm>
            <a:off x="8229600" y="5638091"/>
            <a:ext cx="612775" cy="228600"/>
          </a:xfrm>
          <a:prstGeom prst="leftArrow">
            <a:avLst>
              <a:gd name="adj1" fmla="val 50000"/>
              <a:gd name="adj2" fmla="val 67014"/>
            </a:avLst>
          </a:prstGeom>
          <a:solidFill>
            <a:srgbClr val="FF0000"/>
          </a:solidFill>
          <a:ln w="19050">
            <a:solidFill>
              <a:schemeClr val="tx1"/>
            </a:solidFill>
            <a:miter lim="800000"/>
            <a:headEnd/>
            <a:tailEnd/>
          </a:ln>
        </p:spPr>
        <p:txBody>
          <a:bodyPr wrap="none" anchor="ctr">
            <a:prstTxWarp prst="textNoShape">
              <a:avLst/>
            </a:prstTxWarp>
          </a:bodyPr>
          <a:lstStyle/>
          <a:p>
            <a:endParaRPr lang="en-US"/>
          </a:p>
        </p:txBody>
      </p:sp>
      <p:sp>
        <p:nvSpPr>
          <p:cNvPr id="9" name="Title 8"/>
          <p:cNvSpPr>
            <a:spLocks noGrp="1"/>
          </p:cNvSpPr>
          <p:nvPr>
            <p:ph type="title"/>
          </p:nvPr>
        </p:nvSpPr>
        <p:spPr>
          <a:xfrm>
            <a:off x="0" y="25596"/>
            <a:ext cx="9144000" cy="563562"/>
          </a:xfrm>
        </p:spPr>
        <p:txBody>
          <a:bodyPr>
            <a:normAutofit fontScale="90000"/>
          </a:bodyPr>
          <a:lstStyle/>
          <a:p>
            <a:r>
              <a:rPr lang="en-US" altLang="ja-JP" sz="3200" dirty="0" smtClean="0">
                <a:latin typeface="Times New Roman"/>
              </a:rPr>
              <a:t>Compare the Parameters for KEKB and </a:t>
            </a:r>
            <a:r>
              <a:rPr lang="en-US" altLang="ja-JP" sz="3200" dirty="0" err="1" smtClean="0">
                <a:latin typeface="Times New Roman"/>
              </a:rPr>
              <a:t>SuperKEKB</a:t>
            </a:r>
            <a:endParaRPr lang="en-US" sz="3200" dirty="0">
              <a:latin typeface="Times New Roman"/>
            </a:endParaRPr>
          </a:p>
        </p:txBody>
      </p:sp>
      <p:sp>
        <p:nvSpPr>
          <p:cNvPr id="2" name="TextBox 1"/>
          <p:cNvSpPr txBox="1"/>
          <p:nvPr/>
        </p:nvSpPr>
        <p:spPr>
          <a:xfrm>
            <a:off x="497970" y="6025221"/>
            <a:ext cx="8417429" cy="523220"/>
          </a:xfrm>
          <a:prstGeom prst="rect">
            <a:avLst/>
          </a:prstGeom>
          <a:noFill/>
        </p:spPr>
        <p:txBody>
          <a:bodyPr wrap="square" rtlCol="0">
            <a:spAutoFit/>
          </a:bodyPr>
          <a:lstStyle/>
          <a:p>
            <a:r>
              <a:rPr lang="en-US" sz="2800" dirty="0" smtClean="0"/>
              <a:t>Nano-beams are the key (vertical spot size is ~50nm !!) </a:t>
            </a:r>
            <a:endParaRPr lang="en-US" sz="2800" dirty="0"/>
          </a:p>
        </p:txBody>
      </p:sp>
      <p:sp>
        <p:nvSpPr>
          <p:cNvPr id="3" name="Slide Number Placeholder 2"/>
          <p:cNvSpPr>
            <a:spLocks noGrp="1"/>
          </p:cNvSpPr>
          <p:nvPr>
            <p:ph type="sldNum" sz="quarter" idx="12"/>
          </p:nvPr>
        </p:nvSpPr>
        <p:spPr/>
        <p:txBody>
          <a:bodyPr/>
          <a:lstStyle/>
          <a:p>
            <a:fld id="{2066355A-084C-D24E-9AD2-7E4FC41EA627}" type="slidenum">
              <a:rPr lang="en-US" smtClean="0"/>
              <a:t>4</a:t>
            </a:fld>
            <a:endParaRPr lang="en-US"/>
          </a:p>
        </p:txBody>
      </p:sp>
    </p:spTree>
    <p:extLst>
      <p:ext uri="{BB962C8B-B14F-4D97-AF65-F5344CB8AC3E}">
        <p14:creationId xmlns:p14="http://schemas.microsoft.com/office/powerpoint/2010/main" val="391131055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762059"/>
            <a:ext cx="8787130" cy="3380740"/>
          </a:xfrm>
          <a:prstGeom prst="rect">
            <a:avLst/>
          </a:prstGeom>
        </p:spPr>
      </p:pic>
      <p:sp>
        <p:nvSpPr>
          <p:cNvPr id="4" name="TextBox 3"/>
          <p:cNvSpPr txBox="1"/>
          <p:nvPr/>
        </p:nvSpPr>
        <p:spPr>
          <a:xfrm>
            <a:off x="2149136" y="586084"/>
            <a:ext cx="4949523" cy="830997"/>
          </a:xfrm>
          <a:prstGeom prst="rect">
            <a:avLst/>
          </a:prstGeom>
          <a:noFill/>
        </p:spPr>
        <p:txBody>
          <a:bodyPr wrap="square" rtlCol="0">
            <a:spAutoFit/>
          </a:bodyPr>
          <a:lstStyle/>
          <a:p>
            <a:r>
              <a:rPr lang="en-US" sz="2400" dirty="0" err="1" smtClean="0"/>
              <a:t>BaBar</a:t>
            </a:r>
            <a:r>
              <a:rPr lang="en-US" sz="2400" dirty="0" smtClean="0"/>
              <a:t> Yields and Experimental Details for final B-</a:t>
            </a:r>
            <a:r>
              <a:rPr lang="en-US" sz="2400" dirty="0" smtClean="0">
                <a:sym typeface="Wingdings"/>
              </a:rPr>
              <a:t>D* tau nu result</a:t>
            </a:r>
            <a:endParaRPr lang="en-US" sz="2400" dirty="0"/>
          </a:p>
        </p:txBody>
      </p:sp>
      <p:sp>
        <p:nvSpPr>
          <p:cNvPr id="2" name="Slide Number Placeholder 1"/>
          <p:cNvSpPr>
            <a:spLocks noGrp="1"/>
          </p:cNvSpPr>
          <p:nvPr>
            <p:ph type="sldNum" sz="quarter" idx="12"/>
          </p:nvPr>
        </p:nvSpPr>
        <p:spPr/>
        <p:txBody>
          <a:bodyPr/>
          <a:lstStyle/>
          <a:p>
            <a:fld id="{2066355A-084C-D24E-9AD2-7E4FC41EA627}" type="slidenum">
              <a:rPr lang="en-US" smtClean="0"/>
              <a:t>40</a:t>
            </a:fld>
            <a:endParaRPr lang="en-US"/>
          </a:p>
        </p:txBody>
      </p:sp>
    </p:spTree>
    <p:extLst>
      <p:ext uri="{BB962C8B-B14F-4D97-AF65-F5344CB8AC3E}">
        <p14:creationId xmlns:p14="http://schemas.microsoft.com/office/powerpoint/2010/main" val="4101586482"/>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927100"/>
            <a:ext cx="9144000" cy="4981258"/>
          </a:xfrm>
          <a:prstGeom prst="rect">
            <a:avLst/>
          </a:prstGeom>
        </p:spPr>
      </p:pic>
      <p:sp>
        <p:nvSpPr>
          <p:cNvPr id="4" name="TextBox 3"/>
          <p:cNvSpPr txBox="1"/>
          <p:nvPr/>
        </p:nvSpPr>
        <p:spPr>
          <a:xfrm>
            <a:off x="1508125" y="374680"/>
            <a:ext cx="5683250" cy="400110"/>
          </a:xfrm>
          <a:prstGeom prst="rect">
            <a:avLst/>
          </a:prstGeom>
          <a:noFill/>
        </p:spPr>
        <p:txBody>
          <a:bodyPr wrap="square" rtlCol="0">
            <a:spAutoFit/>
          </a:bodyPr>
          <a:lstStyle/>
          <a:p>
            <a:r>
              <a:rPr lang="en-US" sz="2000" dirty="0" smtClean="0"/>
              <a:t>Table of Belle II detector performance parameters</a:t>
            </a:r>
            <a:endParaRPr lang="en-US" sz="2000" dirty="0"/>
          </a:p>
        </p:txBody>
      </p:sp>
      <p:sp>
        <p:nvSpPr>
          <p:cNvPr id="5" name="TextBox 4"/>
          <p:cNvSpPr txBox="1"/>
          <p:nvPr/>
        </p:nvSpPr>
        <p:spPr>
          <a:xfrm>
            <a:off x="2857499" y="6093024"/>
            <a:ext cx="3825875" cy="369332"/>
          </a:xfrm>
          <a:prstGeom prst="rect">
            <a:avLst/>
          </a:prstGeom>
          <a:noFill/>
        </p:spPr>
        <p:txBody>
          <a:bodyPr wrap="square" rtlCol="0">
            <a:spAutoFit/>
          </a:bodyPr>
          <a:lstStyle/>
          <a:p>
            <a:r>
              <a:rPr lang="en-US" dirty="0" smtClean="0"/>
              <a:t>(Skip this slide) For reference only.</a:t>
            </a:r>
            <a:endParaRPr lang="en-US" dirty="0"/>
          </a:p>
        </p:txBody>
      </p:sp>
      <p:sp>
        <p:nvSpPr>
          <p:cNvPr id="2" name="Slide Number Placeholder 1"/>
          <p:cNvSpPr>
            <a:spLocks noGrp="1"/>
          </p:cNvSpPr>
          <p:nvPr>
            <p:ph type="sldNum" sz="quarter" idx="12"/>
          </p:nvPr>
        </p:nvSpPr>
        <p:spPr/>
        <p:txBody>
          <a:bodyPr/>
          <a:lstStyle/>
          <a:p>
            <a:fld id="{2066355A-084C-D24E-9AD2-7E4FC41EA627}" type="slidenum">
              <a:rPr lang="en-US" smtClean="0"/>
              <a:t>41</a:t>
            </a:fld>
            <a:endParaRPr lang="en-US"/>
          </a:p>
        </p:txBody>
      </p:sp>
    </p:spTree>
    <p:extLst>
      <p:ext uri="{BB962C8B-B14F-4D97-AF65-F5344CB8AC3E}">
        <p14:creationId xmlns:p14="http://schemas.microsoft.com/office/powerpoint/2010/main" val="452425995"/>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ean-Léon_Gérôme_-_Diogenes_-_Walters_3713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4499" y="1624452"/>
            <a:ext cx="5852160" cy="4301338"/>
          </a:xfrm>
          <a:prstGeom prst="rect">
            <a:avLst/>
          </a:prstGeom>
        </p:spPr>
      </p:pic>
      <p:sp>
        <p:nvSpPr>
          <p:cNvPr id="4" name="TextBox 3"/>
          <p:cNvSpPr txBox="1"/>
          <p:nvPr/>
        </p:nvSpPr>
        <p:spPr>
          <a:xfrm>
            <a:off x="1714499" y="777875"/>
            <a:ext cx="6080125" cy="369332"/>
          </a:xfrm>
          <a:prstGeom prst="rect">
            <a:avLst/>
          </a:prstGeom>
          <a:noFill/>
        </p:spPr>
        <p:txBody>
          <a:bodyPr wrap="square" rtlCol="0">
            <a:spAutoFit/>
          </a:bodyPr>
          <a:lstStyle/>
          <a:p>
            <a:r>
              <a:rPr lang="en-US" dirty="0" smtClean="0"/>
              <a:t>Diogenes the Cynic in a painting by Jean-Leon Gerome</a:t>
            </a:r>
            <a:endParaRPr lang="en-US" dirty="0"/>
          </a:p>
        </p:txBody>
      </p:sp>
      <p:sp>
        <p:nvSpPr>
          <p:cNvPr id="2" name="Slide Number Placeholder 1"/>
          <p:cNvSpPr>
            <a:spLocks noGrp="1"/>
          </p:cNvSpPr>
          <p:nvPr>
            <p:ph type="sldNum" sz="quarter" idx="12"/>
          </p:nvPr>
        </p:nvSpPr>
        <p:spPr/>
        <p:txBody>
          <a:bodyPr/>
          <a:lstStyle/>
          <a:p>
            <a:fld id="{2066355A-084C-D24E-9AD2-7E4FC41EA627}" type="slidenum">
              <a:rPr lang="en-US" smtClean="0"/>
              <a:t>42</a:t>
            </a:fld>
            <a:endParaRPr lang="en-US"/>
          </a:p>
        </p:txBody>
      </p:sp>
    </p:spTree>
    <p:extLst>
      <p:ext uri="{BB962C8B-B14F-4D97-AF65-F5344CB8AC3E}">
        <p14:creationId xmlns:p14="http://schemas.microsoft.com/office/powerpoint/2010/main" val="1010144707"/>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03250" y="828676"/>
            <a:ext cx="7620000" cy="5400675"/>
          </a:xfrm>
          <a:prstGeom prst="rect">
            <a:avLst/>
          </a:prstGeom>
        </p:spPr>
      </p:pic>
      <p:sp>
        <p:nvSpPr>
          <p:cNvPr id="4" name="TextBox 3"/>
          <p:cNvSpPr txBox="1"/>
          <p:nvPr/>
        </p:nvSpPr>
        <p:spPr>
          <a:xfrm>
            <a:off x="603250" y="232291"/>
            <a:ext cx="7810500" cy="369332"/>
          </a:xfrm>
          <a:prstGeom prst="rect">
            <a:avLst/>
          </a:prstGeom>
          <a:noFill/>
        </p:spPr>
        <p:txBody>
          <a:bodyPr wrap="square" rtlCol="0">
            <a:spAutoFit/>
          </a:bodyPr>
          <a:lstStyle/>
          <a:p>
            <a:r>
              <a:rPr lang="en-US" dirty="0" smtClean="0"/>
              <a:t>Interview of Diogenes the Cynic with Alexander, painting by Caspar de </a:t>
            </a:r>
            <a:r>
              <a:rPr lang="en-US" dirty="0" err="1" smtClean="0"/>
              <a:t>Crayer</a:t>
            </a:r>
            <a:endParaRPr lang="en-US" dirty="0"/>
          </a:p>
        </p:txBody>
      </p:sp>
      <p:sp>
        <p:nvSpPr>
          <p:cNvPr id="2" name="Slide Number Placeholder 1"/>
          <p:cNvSpPr>
            <a:spLocks noGrp="1"/>
          </p:cNvSpPr>
          <p:nvPr>
            <p:ph type="sldNum" sz="quarter" idx="12"/>
          </p:nvPr>
        </p:nvSpPr>
        <p:spPr/>
        <p:txBody>
          <a:bodyPr/>
          <a:lstStyle/>
          <a:p>
            <a:fld id="{2066355A-084C-D24E-9AD2-7E4FC41EA627}" type="slidenum">
              <a:rPr lang="en-US" smtClean="0"/>
              <a:t>43</a:t>
            </a:fld>
            <a:endParaRPr lang="en-US"/>
          </a:p>
        </p:txBody>
      </p:sp>
    </p:spTree>
    <p:extLst>
      <p:ext uri="{BB962C8B-B14F-4D97-AF65-F5344CB8AC3E}">
        <p14:creationId xmlns:p14="http://schemas.microsoft.com/office/powerpoint/2010/main" val="1357798695"/>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79277"/>
            <a:ext cx="8229600" cy="669608"/>
          </a:xfrm>
        </p:spPr>
        <p:txBody>
          <a:bodyPr>
            <a:normAutofit fontScale="90000"/>
          </a:bodyPr>
          <a:lstStyle/>
          <a:p>
            <a:r>
              <a:rPr lang="en-US" i="1" dirty="0" smtClean="0"/>
              <a:t>Unique</a:t>
            </a:r>
            <a:r>
              <a:rPr lang="en-US" dirty="0" smtClean="0"/>
              <a:t> capability</a:t>
            </a:r>
            <a:endParaRPr lang="en-US" dirty="0"/>
          </a:p>
        </p:txBody>
      </p:sp>
      <p:sp>
        <p:nvSpPr>
          <p:cNvPr id="3" name="TextBox 2"/>
          <p:cNvSpPr txBox="1"/>
          <p:nvPr/>
        </p:nvSpPr>
        <p:spPr>
          <a:xfrm>
            <a:off x="895472" y="4330455"/>
            <a:ext cx="7791327" cy="2246769"/>
          </a:xfrm>
          <a:prstGeom prst="rect">
            <a:avLst/>
          </a:prstGeom>
          <a:noFill/>
        </p:spPr>
        <p:txBody>
          <a:bodyPr wrap="square" rtlCol="0">
            <a:spAutoFit/>
          </a:bodyPr>
          <a:lstStyle/>
          <a:p>
            <a:r>
              <a:rPr lang="en-US" sz="2800" dirty="0" smtClean="0"/>
              <a:t>In addition to excellent neutral detection from a crystal calorimeter, and good Cerenkov particle id, (Super) B-factories can fully reconstruct one B meson. This gives the equivalent of a </a:t>
            </a:r>
            <a:r>
              <a:rPr lang="en-US" sz="2800" u="sng" dirty="0" smtClean="0"/>
              <a:t>“single B meson beam “</a:t>
            </a:r>
            <a:endParaRPr lang="en-US" sz="2800" u="sng" dirty="0"/>
          </a:p>
        </p:txBody>
      </p:sp>
      <p:pic>
        <p:nvPicPr>
          <p:cNvPr id="5" name="Picture 4"/>
          <p:cNvPicPr>
            <a:picLocks noChangeAspect="1"/>
          </p:cNvPicPr>
          <p:nvPr/>
        </p:nvPicPr>
        <p:blipFill>
          <a:blip r:embed="rId2"/>
          <a:stretch>
            <a:fillRect/>
          </a:stretch>
        </p:blipFill>
        <p:spPr>
          <a:xfrm>
            <a:off x="895472" y="935745"/>
            <a:ext cx="3469005" cy="3394710"/>
          </a:xfrm>
          <a:prstGeom prst="rect">
            <a:avLst/>
          </a:prstGeom>
        </p:spPr>
      </p:pic>
      <p:pic>
        <p:nvPicPr>
          <p:cNvPr id="6" name="Picture 5"/>
          <p:cNvPicPr>
            <a:picLocks noChangeAspect="1"/>
          </p:cNvPicPr>
          <p:nvPr/>
        </p:nvPicPr>
        <p:blipFill>
          <a:blip r:embed="rId3"/>
          <a:stretch>
            <a:fillRect/>
          </a:stretch>
        </p:blipFill>
        <p:spPr>
          <a:xfrm>
            <a:off x="4979811" y="1386335"/>
            <a:ext cx="3594100" cy="2717800"/>
          </a:xfrm>
          <a:prstGeom prst="rect">
            <a:avLst/>
          </a:prstGeom>
        </p:spPr>
      </p:pic>
      <p:sp>
        <p:nvSpPr>
          <p:cNvPr id="7" name="TextBox 6"/>
          <p:cNvSpPr txBox="1"/>
          <p:nvPr/>
        </p:nvSpPr>
        <p:spPr>
          <a:xfrm>
            <a:off x="6284593" y="1065843"/>
            <a:ext cx="1904915" cy="369332"/>
          </a:xfrm>
          <a:prstGeom prst="rect">
            <a:avLst/>
          </a:prstGeom>
          <a:noFill/>
        </p:spPr>
        <p:txBody>
          <a:bodyPr wrap="square" rtlCol="0">
            <a:spAutoFit/>
          </a:bodyPr>
          <a:lstStyle/>
          <a:p>
            <a:r>
              <a:rPr lang="en-US" dirty="0" err="1" smtClean="0"/>
              <a:t>BaBar</a:t>
            </a:r>
            <a:r>
              <a:rPr lang="en-US" dirty="0" smtClean="0"/>
              <a:t> data</a:t>
            </a:r>
            <a:endParaRPr lang="en-US" dirty="0"/>
          </a:p>
        </p:txBody>
      </p:sp>
      <p:sp>
        <p:nvSpPr>
          <p:cNvPr id="8" name="TextBox 7"/>
          <p:cNvSpPr txBox="1"/>
          <p:nvPr/>
        </p:nvSpPr>
        <p:spPr>
          <a:xfrm>
            <a:off x="2197979" y="748885"/>
            <a:ext cx="1318788" cy="369332"/>
          </a:xfrm>
          <a:prstGeom prst="rect">
            <a:avLst/>
          </a:prstGeom>
          <a:noFill/>
        </p:spPr>
        <p:txBody>
          <a:bodyPr wrap="square" rtlCol="0">
            <a:spAutoFit/>
          </a:bodyPr>
          <a:lstStyle/>
          <a:p>
            <a:r>
              <a:rPr lang="en-US" dirty="0" smtClean="0"/>
              <a:t>Belle data</a:t>
            </a:r>
            <a:endParaRPr lang="en-US" dirty="0"/>
          </a:p>
        </p:txBody>
      </p:sp>
      <p:sp>
        <p:nvSpPr>
          <p:cNvPr id="4" name="Slide Number Placeholder 3"/>
          <p:cNvSpPr>
            <a:spLocks noGrp="1"/>
          </p:cNvSpPr>
          <p:nvPr>
            <p:ph type="sldNum" sz="quarter" idx="12"/>
          </p:nvPr>
        </p:nvSpPr>
        <p:spPr/>
        <p:txBody>
          <a:bodyPr/>
          <a:lstStyle/>
          <a:p>
            <a:fld id="{2066355A-084C-D24E-9AD2-7E4FC41EA627}" type="slidenum">
              <a:rPr lang="en-US" smtClean="0"/>
              <a:t>44</a:t>
            </a:fld>
            <a:endParaRPr lang="en-US"/>
          </a:p>
        </p:txBody>
      </p:sp>
    </p:spTree>
    <p:extLst>
      <p:ext uri="{BB962C8B-B14F-4D97-AF65-F5344CB8AC3E}">
        <p14:creationId xmlns:p14="http://schemas.microsoft.com/office/powerpoint/2010/main" val="2034566584"/>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066355A-084C-D24E-9AD2-7E4FC41EA627}" type="slidenum">
              <a:rPr lang="en-US" smtClean="0"/>
              <a:t>45</a:t>
            </a:fld>
            <a:endParaRPr lang="en-US"/>
          </a:p>
        </p:txBody>
      </p:sp>
      <p:pic>
        <p:nvPicPr>
          <p:cNvPr id="5" name="Picture 4"/>
          <p:cNvPicPr>
            <a:picLocks noChangeAspect="1"/>
          </p:cNvPicPr>
          <p:nvPr/>
        </p:nvPicPr>
        <p:blipFill>
          <a:blip r:embed="rId2"/>
          <a:stretch>
            <a:fillRect/>
          </a:stretch>
        </p:blipFill>
        <p:spPr>
          <a:xfrm>
            <a:off x="25400" y="612775"/>
            <a:ext cx="9093200" cy="6108700"/>
          </a:xfrm>
          <a:prstGeom prst="rect">
            <a:avLst/>
          </a:prstGeom>
        </p:spPr>
      </p:pic>
      <p:sp>
        <p:nvSpPr>
          <p:cNvPr id="6" name="TextBox 5"/>
          <p:cNvSpPr txBox="1"/>
          <p:nvPr/>
        </p:nvSpPr>
        <p:spPr>
          <a:xfrm>
            <a:off x="1625600" y="152400"/>
            <a:ext cx="6045200" cy="369332"/>
          </a:xfrm>
          <a:prstGeom prst="rect">
            <a:avLst/>
          </a:prstGeom>
          <a:noFill/>
        </p:spPr>
        <p:txBody>
          <a:bodyPr wrap="square" rtlCol="0">
            <a:spAutoFit/>
          </a:bodyPr>
          <a:lstStyle/>
          <a:p>
            <a:r>
              <a:rPr lang="en-US" dirty="0" smtClean="0"/>
              <a:t>From paper by T</a:t>
            </a:r>
            <a:r>
              <a:rPr lang="en-US" dirty="0"/>
              <a:t>.</a:t>
            </a:r>
            <a:r>
              <a:rPr lang="en-US" dirty="0" smtClean="0"/>
              <a:t> Hermann, M. </a:t>
            </a:r>
            <a:r>
              <a:rPr lang="en-US" dirty="0" err="1" smtClean="0"/>
              <a:t>Misiak</a:t>
            </a:r>
            <a:r>
              <a:rPr lang="en-US" dirty="0" smtClean="0"/>
              <a:t>,  M. </a:t>
            </a:r>
            <a:r>
              <a:rPr lang="en-US" dirty="0" err="1" smtClean="0"/>
              <a:t>Steinhauser</a:t>
            </a:r>
            <a:r>
              <a:rPr lang="en-US" dirty="0" smtClean="0"/>
              <a:t> </a:t>
            </a:r>
            <a:endParaRPr lang="en-US" dirty="0"/>
          </a:p>
        </p:txBody>
      </p:sp>
    </p:spTree>
    <p:extLst>
      <p:ext uri="{BB962C8B-B14F-4D97-AF65-F5344CB8AC3E}">
        <p14:creationId xmlns:p14="http://schemas.microsoft.com/office/powerpoint/2010/main" val="3518768157"/>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17483"/>
            <a:ext cx="9144000" cy="7571303"/>
          </a:xfrm>
          <a:prstGeom prst="rect">
            <a:avLst/>
          </a:prstGeom>
          <a:noFill/>
        </p:spPr>
        <p:txBody>
          <a:bodyPr wrap="square" rtlCol="0">
            <a:spAutoFit/>
          </a:bodyPr>
          <a:lstStyle/>
          <a:p>
            <a:r>
              <a:rPr lang="en-US" dirty="0">
                <a:hlinkClick r:id="rId3"/>
              </a:rPr>
              <a:t>ritchie@physics.utexas.edu</a:t>
            </a:r>
            <a:r>
              <a:rPr lang="en-US" dirty="0"/>
              <a:t> </a:t>
            </a:r>
            <a:r>
              <a:rPr lang="en-US" dirty="0" smtClean="0"/>
              <a:t>to </a:t>
            </a:r>
            <a:r>
              <a:rPr lang="en-US" dirty="0" err="1" smtClean="0"/>
              <a:t>teb@phys.hawaii.edu</a:t>
            </a:r>
            <a:r>
              <a:rPr lang="en-US" dirty="0"/>
              <a:t> </a:t>
            </a:r>
            <a:r>
              <a:rPr lang="en-US" dirty="0" smtClean="0"/>
              <a:t>Mar 19</a:t>
            </a:r>
            <a:endParaRPr lang="en-US" dirty="0"/>
          </a:p>
          <a:p>
            <a:r>
              <a:rPr lang="en-US" dirty="0"/>
              <a:t/>
            </a:r>
            <a:br>
              <a:rPr lang="en-US" dirty="0"/>
            </a:br>
            <a:r>
              <a:rPr lang="en-US" dirty="0"/>
              <a:t>Hi.  At the Argonne Intensity Frontier workshop, we (the Quark Flavor</a:t>
            </a:r>
            <a:br>
              <a:rPr lang="en-US" dirty="0"/>
            </a:br>
            <a:r>
              <a:rPr lang="en-US" dirty="0"/>
              <a:t>Physics working group) are going to have a joint parallel session with</a:t>
            </a:r>
            <a:br>
              <a:rPr lang="en-US" dirty="0"/>
            </a:br>
            <a:r>
              <a:rPr lang="en-US" dirty="0"/>
              <a:t>the Charged Leptons working group.</a:t>
            </a:r>
            <a:br>
              <a:rPr lang="en-US" dirty="0"/>
            </a:br>
            <a:r>
              <a:rPr lang="en-US" dirty="0"/>
              <a:t/>
            </a:r>
            <a:br>
              <a:rPr lang="en-US" dirty="0"/>
            </a:br>
            <a:r>
              <a:rPr lang="en-US" dirty="0"/>
              <a:t>The theme of this session is sort of the unity of flavor physics (quark</a:t>
            </a:r>
            <a:br>
              <a:rPr lang="en-US" dirty="0"/>
            </a:br>
            <a:r>
              <a:rPr lang="en-US" dirty="0"/>
              <a:t>and lepton) as a coherent field.  We're aiming to have four talks,</a:t>
            </a:r>
            <a:br>
              <a:rPr lang="en-US" dirty="0"/>
            </a:br>
            <a:r>
              <a:rPr lang="en-US" dirty="0"/>
              <a:t>one theory and three experimental talks organized around different</a:t>
            </a:r>
            <a:br>
              <a:rPr lang="en-US" dirty="0"/>
            </a:br>
            <a:r>
              <a:rPr lang="en-US" dirty="0"/>
              <a:t>types of facilities (</a:t>
            </a:r>
            <a:r>
              <a:rPr lang="en-US" dirty="0" err="1"/>
              <a:t>e+e</a:t>
            </a:r>
            <a:r>
              <a:rPr lang="en-US" dirty="0"/>
              <a:t>-, </a:t>
            </a:r>
            <a:r>
              <a:rPr lang="en-US" dirty="0" err="1"/>
              <a:t>pp</a:t>
            </a:r>
            <a:r>
              <a:rPr lang="en-US" dirty="0"/>
              <a:t> aka LHC, and Project X).   We want</a:t>
            </a:r>
            <a:br>
              <a:rPr lang="en-US" dirty="0"/>
            </a:br>
            <a:r>
              <a:rPr lang="en-US" dirty="0"/>
              <a:t>the emphasis of the theory talk to be showing that new physics may</a:t>
            </a:r>
            <a:br>
              <a:rPr lang="en-US" dirty="0"/>
            </a:br>
            <a:r>
              <a:rPr lang="en-US" dirty="0"/>
              <a:t>show up in many different flavor (quark and lepton) observables,</a:t>
            </a:r>
            <a:br>
              <a:rPr lang="en-US" dirty="0"/>
            </a:br>
            <a:r>
              <a:rPr lang="en-US" dirty="0"/>
              <a:t>so that a broad program of B, charm, K, mu, and tau experiments is needed</a:t>
            </a:r>
            <a:r>
              <a:rPr lang="en-US" dirty="0" smtClean="0"/>
              <a:t>.</a:t>
            </a:r>
          </a:p>
          <a:p>
            <a:endParaRPr lang="en-US" dirty="0"/>
          </a:p>
          <a:p>
            <a:r>
              <a:rPr lang="en-US" dirty="0"/>
              <a:t>For the </a:t>
            </a:r>
            <a:r>
              <a:rPr lang="en-US" dirty="0" err="1"/>
              <a:t>e+e</a:t>
            </a:r>
            <a:r>
              <a:rPr lang="en-US" dirty="0"/>
              <a:t>- talk, we've written this charge for the speaker:</a:t>
            </a:r>
            <a:br>
              <a:rPr lang="en-US" dirty="0"/>
            </a:br>
            <a:r>
              <a:rPr lang="en-US" dirty="0" err="1" smtClean="0"/>
              <a:t>e</a:t>
            </a:r>
            <a:r>
              <a:rPr lang="en-US" dirty="0" err="1"/>
              <a:t>+e</a:t>
            </a:r>
            <a:r>
              <a:rPr lang="en-US" dirty="0"/>
              <a:t>- machines - The goal of the talk is to identify key measurements</a:t>
            </a:r>
            <a:br>
              <a:rPr lang="en-US" dirty="0"/>
            </a:br>
            <a:r>
              <a:rPr lang="en-US" dirty="0"/>
              <a:t>that are enabled by these facilities (</a:t>
            </a:r>
            <a:r>
              <a:rPr lang="en-US" dirty="0" err="1"/>
              <a:t>SuperKEKB</a:t>
            </a:r>
            <a:r>
              <a:rPr lang="en-US" dirty="0"/>
              <a:t>/Belle II, BES III,</a:t>
            </a:r>
            <a:br>
              <a:rPr lang="en-US" dirty="0"/>
            </a:br>
            <a:r>
              <a:rPr lang="en-US" dirty="0"/>
              <a:t>other possible tau/charm factories) for B's, charm, and </a:t>
            </a:r>
            <a:r>
              <a:rPr lang="en-US" dirty="0" err="1"/>
              <a:t>taus</a:t>
            </a:r>
            <a:r>
              <a:rPr lang="en-US" dirty="0"/>
              <a:t> (including</a:t>
            </a:r>
            <a:br>
              <a:rPr lang="en-US" dirty="0"/>
            </a:br>
            <a:r>
              <a:rPr lang="en-US" dirty="0"/>
              <a:t>the effect of longitudinally polarized electrons), and to discuss</a:t>
            </a:r>
            <a:br>
              <a:rPr lang="en-US" dirty="0"/>
            </a:br>
            <a:r>
              <a:rPr lang="en-US" dirty="0"/>
              <a:t>the likely evolution of these capabilities over the rest of this</a:t>
            </a:r>
            <a:br>
              <a:rPr lang="en-US" dirty="0"/>
            </a:br>
            <a:r>
              <a:rPr lang="en-US" dirty="0"/>
              <a:t>decade and during the next.  The likely evolution over time of</a:t>
            </a:r>
            <a:br>
              <a:rPr lang="en-US" dirty="0"/>
            </a:br>
            <a:r>
              <a:rPr lang="en-US" dirty="0"/>
              <a:t>luminosities and other important machine or detector parameters</a:t>
            </a:r>
            <a:br>
              <a:rPr lang="en-US" dirty="0"/>
            </a:br>
            <a:r>
              <a:rPr lang="en-US" dirty="0"/>
              <a:t>should be included.</a:t>
            </a:r>
            <a:br>
              <a:rPr lang="en-US" dirty="0"/>
            </a:br>
            <a:r>
              <a:rPr lang="en-US" dirty="0"/>
              <a:t/>
            </a:r>
            <a:br>
              <a:rPr lang="en-US" dirty="0"/>
            </a:br>
            <a:endParaRPr lang="en-US" dirty="0"/>
          </a:p>
          <a:p>
            <a:endParaRPr lang="en-US" dirty="0"/>
          </a:p>
        </p:txBody>
      </p:sp>
      <p:sp>
        <p:nvSpPr>
          <p:cNvPr id="5" name="TextBox 4"/>
          <p:cNvSpPr txBox="1"/>
          <p:nvPr/>
        </p:nvSpPr>
        <p:spPr>
          <a:xfrm>
            <a:off x="0" y="42092"/>
            <a:ext cx="2717763" cy="461665"/>
          </a:xfrm>
          <a:prstGeom prst="rect">
            <a:avLst/>
          </a:prstGeom>
          <a:noFill/>
        </p:spPr>
        <p:txBody>
          <a:bodyPr wrap="square" rtlCol="0">
            <a:spAutoFit/>
          </a:bodyPr>
          <a:lstStyle/>
          <a:p>
            <a:r>
              <a:rPr lang="en-US" sz="2400" dirty="0" smtClean="0"/>
              <a:t>Charge:</a:t>
            </a:r>
            <a:endParaRPr lang="en-US" sz="2400" dirty="0"/>
          </a:p>
        </p:txBody>
      </p:sp>
      <p:sp>
        <p:nvSpPr>
          <p:cNvPr id="2" name="Slide Number Placeholder 1"/>
          <p:cNvSpPr>
            <a:spLocks noGrp="1"/>
          </p:cNvSpPr>
          <p:nvPr>
            <p:ph type="sldNum" sz="quarter" idx="12"/>
          </p:nvPr>
        </p:nvSpPr>
        <p:spPr/>
        <p:txBody>
          <a:bodyPr/>
          <a:lstStyle/>
          <a:p>
            <a:fld id="{2066355A-084C-D24E-9AD2-7E4FC41EA627}" type="slidenum">
              <a:rPr lang="en-US" smtClean="0"/>
              <a:t>46</a:t>
            </a:fld>
            <a:endParaRPr lang="en-US"/>
          </a:p>
        </p:txBody>
      </p:sp>
    </p:spTree>
    <p:extLst>
      <p:ext uri="{BB962C8B-B14F-4D97-AF65-F5344CB8AC3E}">
        <p14:creationId xmlns:p14="http://schemas.microsoft.com/office/powerpoint/2010/main" val="316932111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5" name="Picture 2" descr=" Ring4.JPG                                                      04FFC802Macintosh HD                   C12DDCC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 y="536575"/>
            <a:ext cx="84582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78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75" y="5753100"/>
            <a:ext cx="1984375"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5364" name="Rectangle 20"/>
          <p:cNvSpPr>
            <a:spLocks/>
          </p:cNvSpPr>
          <p:nvPr/>
        </p:nvSpPr>
        <p:spPr bwMode="auto">
          <a:xfrm>
            <a:off x="4305300" y="1298575"/>
            <a:ext cx="671513" cy="215900"/>
          </a:xfrm>
          <a:prstGeom prst="rect">
            <a:avLst/>
          </a:prstGeom>
          <a:noFill/>
          <a:ln w="12700">
            <a:solidFill>
              <a:schemeClr val="tx1"/>
            </a:solidFill>
            <a:miter lim="800000"/>
            <a:headEnd/>
            <a:tailEnd/>
          </a:ln>
        </p:spPr>
        <p:txBody>
          <a:bodyPr wrap="none" lIns="0" tIns="0" rIns="40638" bIns="0">
            <a:spAutoFit/>
          </a:bodyPr>
          <a:lstStyle/>
          <a:p>
            <a:pPr>
              <a:defRPr/>
            </a:pPr>
            <a:r>
              <a:rPr lang="en-US" altLang="ja-JP" sz="1400" dirty="0">
                <a:solidFill>
                  <a:srgbClr val="0000FF"/>
                </a:solidFill>
                <a:latin typeface="+mn-lt"/>
                <a:ea typeface="+mn-ea"/>
                <a:cs typeface="+mn-cs"/>
              </a:rPr>
              <a:t>e- 2.6 A</a:t>
            </a:r>
          </a:p>
        </p:txBody>
      </p:sp>
      <p:sp>
        <p:nvSpPr>
          <p:cNvPr id="15365" name="Rectangle 21"/>
          <p:cNvSpPr>
            <a:spLocks/>
          </p:cNvSpPr>
          <p:nvPr/>
        </p:nvSpPr>
        <p:spPr bwMode="auto">
          <a:xfrm>
            <a:off x="5829300" y="1908175"/>
            <a:ext cx="735013" cy="215900"/>
          </a:xfrm>
          <a:prstGeom prst="rect">
            <a:avLst/>
          </a:prstGeom>
          <a:noFill/>
          <a:ln w="12700">
            <a:solidFill>
              <a:schemeClr val="tx1"/>
            </a:solidFill>
            <a:miter lim="800000"/>
            <a:headEnd/>
            <a:tailEnd/>
          </a:ln>
        </p:spPr>
        <p:txBody>
          <a:bodyPr wrap="none" lIns="0" tIns="0" rIns="40638" bIns="0">
            <a:spAutoFit/>
          </a:bodyPr>
          <a:lstStyle/>
          <a:p>
            <a:pPr>
              <a:defRPr/>
            </a:pPr>
            <a:r>
              <a:rPr lang="en-US" altLang="ja-JP" sz="1400" dirty="0">
                <a:solidFill>
                  <a:srgbClr val="FF0000"/>
                </a:solidFill>
                <a:latin typeface="+mn-lt"/>
                <a:ea typeface="+mn-ea"/>
                <a:cs typeface="+mn-cs"/>
              </a:rPr>
              <a:t>e+ 3.6 A</a:t>
            </a:r>
          </a:p>
        </p:txBody>
      </p:sp>
      <p:sp>
        <p:nvSpPr>
          <p:cNvPr id="118789" name="Rectangle 23"/>
          <p:cNvSpPr>
            <a:spLocks/>
          </p:cNvSpPr>
          <p:nvPr/>
        </p:nvSpPr>
        <p:spPr bwMode="auto">
          <a:xfrm>
            <a:off x="2947988" y="6210300"/>
            <a:ext cx="6069012" cy="515938"/>
          </a:xfrm>
          <a:prstGeom prst="rect">
            <a:avLst/>
          </a:prstGeom>
          <a:solidFill>
            <a:srgbClr val="FFCCC9"/>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40638" bIns="0"/>
          <a:lstStyle/>
          <a:p>
            <a:pPr algn="ctr"/>
            <a:r>
              <a:rPr lang="en-US" altLang="ja-JP" sz="2800" b="1" i="1">
                <a:latin typeface="Tahoma" charset="0"/>
                <a:ea typeface="MS PGothic" charset="0"/>
                <a:cs typeface="MS PGothic" charset="0"/>
              </a:rPr>
              <a:t>To </a:t>
            </a:r>
            <a:r>
              <a:rPr lang="sl-SI" altLang="ja-JP" sz="2800" b="1" i="1">
                <a:latin typeface="Tahoma" charset="0"/>
                <a:ea typeface="MS PGothic" charset="0"/>
                <a:cs typeface="MS PGothic" charset="0"/>
              </a:rPr>
              <a:t>obtain</a:t>
            </a:r>
            <a:r>
              <a:rPr lang="en-US" altLang="ja-JP" sz="2800" b="1" i="1">
                <a:latin typeface="Tahoma" charset="0"/>
                <a:ea typeface="MS PGothic" charset="0"/>
                <a:cs typeface="MS PGothic" charset="0"/>
              </a:rPr>
              <a:t> x40 </a:t>
            </a:r>
            <a:r>
              <a:rPr lang="sl-SI" altLang="ja-JP" sz="2800" b="1" i="1">
                <a:latin typeface="Tahoma" charset="0"/>
                <a:ea typeface="MS PGothic" charset="0"/>
                <a:cs typeface="MS PGothic" charset="0"/>
              </a:rPr>
              <a:t>higher luminosity</a:t>
            </a:r>
            <a:endParaRPr lang="ja-JP" altLang="en-US" sz="2800" b="1" i="1">
              <a:latin typeface="Tahoma" charset="0"/>
              <a:ea typeface="MS PGothic" charset="0"/>
              <a:cs typeface="MS PGothic" charset="0"/>
            </a:endParaRPr>
          </a:p>
        </p:txBody>
      </p:sp>
      <p:sp>
        <p:nvSpPr>
          <p:cNvPr id="14" name="円/楕円 13"/>
          <p:cNvSpPr/>
          <p:nvPr/>
        </p:nvSpPr>
        <p:spPr>
          <a:xfrm>
            <a:off x="4159250" y="2493963"/>
            <a:ext cx="1219200" cy="5334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solidFill>
                <a:srgbClr val="FFFFFF"/>
              </a:solidFill>
            </a:endParaRPr>
          </a:p>
        </p:txBody>
      </p:sp>
      <p:cxnSp>
        <p:nvCxnSpPr>
          <p:cNvPr id="15" name="直線矢印コネクタ 14"/>
          <p:cNvCxnSpPr>
            <a:cxnSpLocks noChangeShapeType="1"/>
          </p:cNvCxnSpPr>
          <p:nvPr/>
        </p:nvCxnSpPr>
        <p:spPr bwMode="auto">
          <a:xfrm>
            <a:off x="4838700" y="1222375"/>
            <a:ext cx="457200" cy="76200"/>
          </a:xfrm>
          <a:prstGeom prst="straightConnector1">
            <a:avLst/>
          </a:prstGeom>
          <a:noFill/>
          <a:ln w="38100">
            <a:solidFill>
              <a:srgbClr val="0000FF"/>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118792" name="図 5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78688" y="1041400"/>
            <a:ext cx="15621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直線矢印コネクタ 18"/>
          <p:cNvCxnSpPr>
            <a:cxnSpLocks noChangeShapeType="1"/>
          </p:cNvCxnSpPr>
          <p:nvPr/>
        </p:nvCxnSpPr>
        <p:spPr bwMode="auto">
          <a:xfrm flipH="1" flipV="1">
            <a:off x="8269288" y="1481138"/>
            <a:ext cx="342900" cy="123825"/>
          </a:xfrm>
          <a:prstGeom prst="straightConnector1">
            <a:avLst/>
          </a:prstGeom>
          <a:noFill/>
          <a:ln w="38100">
            <a:solidFill>
              <a:srgbClr val="FF0000"/>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0" name="直線矢印コネクタ 19"/>
          <p:cNvCxnSpPr>
            <a:cxnSpLocks noChangeShapeType="1"/>
          </p:cNvCxnSpPr>
          <p:nvPr/>
        </p:nvCxnSpPr>
        <p:spPr bwMode="auto">
          <a:xfrm flipV="1">
            <a:off x="7507288" y="1481138"/>
            <a:ext cx="381000" cy="76200"/>
          </a:xfrm>
          <a:prstGeom prst="straightConnector1">
            <a:avLst/>
          </a:prstGeom>
          <a:noFill/>
          <a:ln w="38100">
            <a:solidFill>
              <a:srgbClr val="0000FF"/>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5374" name="Rectangle 16"/>
          <p:cNvSpPr>
            <a:spLocks/>
          </p:cNvSpPr>
          <p:nvPr/>
        </p:nvSpPr>
        <p:spPr bwMode="auto">
          <a:xfrm>
            <a:off x="7507288" y="923925"/>
            <a:ext cx="1066800" cy="152400"/>
          </a:xfrm>
          <a:prstGeom prst="rect">
            <a:avLst/>
          </a:prstGeom>
          <a:noFill/>
          <a:ln w="12700">
            <a:noFill/>
            <a:miter lim="800000"/>
            <a:headEnd/>
            <a:tailEnd/>
          </a:ln>
        </p:spPr>
        <p:txBody>
          <a:bodyPr lIns="0" tIns="0" rIns="40638" bIns="0"/>
          <a:lstStyle/>
          <a:p>
            <a:pPr>
              <a:defRPr/>
            </a:pPr>
            <a:r>
              <a:rPr lang="en-US" altLang="ja-JP" sz="1000" dirty="0">
                <a:latin typeface="+mn-lt"/>
                <a:ea typeface="+mn-ea"/>
                <a:cs typeface="+mn-cs"/>
              </a:rPr>
              <a:t>Colliding bunches</a:t>
            </a:r>
          </a:p>
        </p:txBody>
      </p:sp>
      <p:pic>
        <p:nvPicPr>
          <p:cNvPr id="118796" name="図 5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84175"/>
            <a:ext cx="160496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79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9675" y="2284413"/>
            <a:ext cx="120967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直線矢印コネクタ 23"/>
          <p:cNvCxnSpPr>
            <a:cxnSpLocks noChangeShapeType="1"/>
          </p:cNvCxnSpPr>
          <p:nvPr/>
        </p:nvCxnSpPr>
        <p:spPr bwMode="auto">
          <a:xfrm rot="16200000" flipH="1">
            <a:off x="657225" y="2320925"/>
            <a:ext cx="1676400" cy="0"/>
          </a:xfrm>
          <a:prstGeom prst="straightConnector1">
            <a:avLst/>
          </a:prstGeom>
          <a:noFill/>
          <a:ln w="19050" cap="flat" cmpd="sng" algn="ctr">
            <a:solidFill>
              <a:schemeClr val="accent5">
                <a:lumMod val="60000"/>
                <a:lumOff val="40000"/>
              </a:schemeClr>
            </a:solidFill>
            <a:prstDash val="solid"/>
            <a:round/>
            <a:headEnd type="arrow" w="med" len="med"/>
            <a:tailEnd type="arrow" w="med" len="med"/>
          </a:ln>
          <a:effectLst/>
        </p:spPr>
      </p:cxnSp>
      <p:pic>
        <p:nvPicPr>
          <p:cNvPr id="118799" name="Picture 33" descr="&#10;ARES のコピー                                                  0004FF1BMacintosh HD                   C12DDCC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80300" y="3471863"/>
            <a:ext cx="1449388"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0" name="Text Box 34"/>
          <p:cNvSpPr txBox="1">
            <a:spLocks noChangeArrowheads="1"/>
          </p:cNvSpPr>
          <p:nvPr/>
        </p:nvSpPr>
        <p:spPr bwMode="auto">
          <a:xfrm>
            <a:off x="2476500" y="4473575"/>
            <a:ext cx="944563" cy="244475"/>
          </a:xfrm>
          <a:prstGeom prst="rect">
            <a:avLst/>
          </a:prstGeom>
          <a:noFill/>
          <a:ln w="9525">
            <a:noFill/>
            <a:miter lim="800000"/>
            <a:headEnd/>
            <a:tailEnd/>
          </a:ln>
        </p:spPr>
        <p:txBody>
          <a:bodyPr wrap="none">
            <a:spAutoFit/>
          </a:bodyPr>
          <a:lstStyle/>
          <a:p>
            <a:pPr>
              <a:defRPr/>
            </a:pPr>
            <a:r>
              <a:rPr lang="en-US" altLang="ja-JP" sz="1000" dirty="0">
                <a:latin typeface="+mn-lt"/>
                <a:ea typeface="+mn-ea"/>
                <a:cs typeface="+mn-cs"/>
              </a:rPr>
              <a:t>Damping ring</a:t>
            </a:r>
          </a:p>
        </p:txBody>
      </p:sp>
      <p:sp>
        <p:nvSpPr>
          <p:cNvPr id="15381" name="Line 35"/>
          <p:cNvSpPr>
            <a:spLocks noChangeShapeType="1"/>
          </p:cNvSpPr>
          <p:nvPr/>
        </p:nvSpPr>
        <p:spPr bwMode="auto">
          <a:xfrm flipH="1">
            <a:off x="2552700" y="4727575"/>
            <a:ext cx="838200" cy="0"/>
          </a:xfrm>
          <a:prstGeom prst="line">
            <a:avLst/>
          </a:prstGeom>
          <a:noFill/>
          <a:ln w="28575">
            <a:solidFill>
              <a:srgbClr val="B80000"/>
            </a:solidFill>
            <a:round/>
            <a:headEnd type="triangle" w="sm" len="sm"/>
            <a:tailEnd type="none" w="sm" len="sm"/>
          </a:ln>
        </p:spPr>
        <p:txBody>
          <a:bodyPr wrap="none" anchor="ctr"/>
          <a:lstStyle/>
          <a:p>
            <a:pPr>
              <a:defRPr/>
            </a:pPr>
            <a:endParaRPr lang="ja-JP" altLang="en-US">
              <a:latin typeface="+mn-lt"/>
              <a:ea typeface="+mn-ea"/>
              <a:cs typeface="+mn-cs"/>
            </a:endParaRPr>
          </a:p>
        </p:txBody>
      </p:sp>
      <p:sp>
        <p:nvSpPr>
          <p:cNvPr id="15382" name="Line 36"/>
          <p:cNvSpPr>
            <a:spLocks noChangeShapeType="1"/>
          </p:cNvSpPr>
          <p:nvPr/>
        </p:nvSpPr>
        <p:spPr bwMode="auto">
          <a:xfrm flipH="1">
            <a:off x="4305300" y="4956175"/>
            <a:ext cx="228600" cy="381000"/>
          </a:xfrm>
          <a:prstGeom prst="line">
            <a:avLst/>
          </a:prstGeom>
          <a:noFill/>
          <a:ln w="28575">
            <a:solidFill>
              <a:srgbClr val="B80000"/>
            </a:solidFill>
            <a:round/>
            <a:headEnd type="triangle" w="sm" len="sm"/>
            <a:tailEnd type="none" w="sm" len="sm"/>
          </a:ln>
        </p:spPr>
        <p:txBody>
          <a:bodyPr wrap="none" anchor="ctr"/>
          <a:lstStyle/>
          <a:p>
            <a:pPr>
              <a:defRPr/>
            </a:pPr>
            <a:endParaRPr lang="ja-JP" altLang="en-US">
              <a:latin typeface="+mn-lt"/>
              <a:ea typeface="+mn-ea"/>
              <a:cs typeface="+mn-cs"/>
            </a:endParaRPr>
          </a:p>
        </p:txBody>
      </p:sp>
      <p:sp>
        <p:nvSpPr>
          <p:cNvPr id="15383" name="Text Box 37"/>
          <p:cNvSpPr txBox="1">
            <a:spLocks noChangeArrowheads="1"/>
          </p:cNvSpPr>
          <p:nvPr/>
        </p:nvSpPr>
        <p:spPr bwMode="auto">
          <a:xfrm>
            <a:off x="3462338" y="5337175"/>
            <a:ext cx="1265237" cy="244475"/>
          </a:xfrm>
          <a:prstGeom prst="rect">
            <a:avLst/>
          </a:prstGeom>
          <a:noFill/>
          <a:ln w="9525">
            <a:noFill/>
            <a:miter lim="800000"/>
            <a:headEnd/>
            <a:tailEnd/>
          </a:ln>
        </p:spPr>
        <p:txBody>
          <a:bodyPr wrap="none">
            <a:spAutoFit/>
          </a:bodyPr>
          <a:lstStyle/>
          <a:p>
            <a:pPr>
              <a:defRPr/>
            </a:pPr>
            <a:r>
              <a:rPr lang="en-US" altLang="ja-JP" sz="1000" dirty="0">
                <a:latin typeface="+mn-lt"/>
                <a:ea typeface="+mn-ea"/>
                <a:cs typeface="+mn-cs"/>
              </a:rPr>
              <a:t>Low emittance gun</a:t>
            </a:r>
          </a:p>
        </p:txBody>
      </p:sp>
      <p:sp>
        <p:nvSpPr>
          <p:cNvPr id="15384" name="Line 38"/>
          <p:cNvSpPr>
            <a:spLocks noChangeShapeType="1"/>
          </p:cNvSpPr>
          <p:nvPr/>
        </p:nvSpPr>
        <p:spPr bwMode="auto">
          <a:xfrm flipH="1">
            <a:off x="3619500" y="5337175"/>
            <a:ext cx="685800" cy="0"/>
          </a:xfrm>
          <a:prstGeom prst="line">
            <a:avLst/>
          </a:prstGeom>
          <a:noFill/>
          <a:ln w="28575">
            <a:solidFill>
              <a:srgbClr val="B80000"/>
            </a:solidFill>
            <a:round/>
            <a:headEnd type="none" w="sm" len="sm"/>
            <a:tailEnd type="none" w="sm" len="sm"/>
          </a:ln>
        </p:spPr>
        <p:txBody>
          <a:bodyPr wrap="none" anchor="ctr"/>
          <a:lstStyle/>
          <a:p>
            <a:pPr>
              <a:defRPr/>
            </a:pPr>
            <a:endParaRPr lang="ja-JP" altLang="en-US">
              <a:latin typeface="+mn-lt"/>
              <a:ea typeface="+mn-ea"/>
              <a:cs typeface="+mn-cs"/>
            </a:endParaRPr>
          </a:p>
        </p:txBody>
      </p:sp>
      <p:sp>
        <p:nvSpPr>
          <p:cNvPr id="15385" name="Text Box 39"/>
          <p:cNvSpPr txBox="1">
            <a:spLocks noChangeArrowheads="1"/>
          </p:cNvSpPr>
          <p:nvPr/>
        </p:nvSpPr>
        <p:spPr bwMode="auto">
          <a:xfrm>
            <a:off x="5524500" y="4308475"/>
            <a:ext cx="1077913" cy="244475"/>
          </a:xfrm>
          <a:prstGeom prst="rect">
            <a:avLst/>
          </a:prstGeom>
          <a:noFill/>
          <a:ln w="9525">
            <a:noFill/>
            <a:miter lim="800000"/>
            <a:headEnd/>
            <a:tailEnd/>
          </a:ln>
        </p:spPr>
        <p:txBody>
          <a:bodyPr wrap="none">
            <a:spAutoFit/>
          </a:bodyPr>
          <a:lstStyle/>
          <a:p>
            <a:pPr>
              <a:defRPr/>
            </a:pPr>
            <a:r>
              <a:rPr lang="en-US" altLang="ja-JP" sz="1000" dirty="0">
                <a:latin typeface="+mn-lt"/>
                <a:ea typeface="+mn-ea"/>
                <a:cs typeface="+mn-cs"/>
              </a:rPr>
              <a:t>Positron source</a:t>
            </a:r>
          </a:p>
        </p:txBody>
      </p:sp>
      <p:sp>
        <p:nvSpPr>
          <p:cNvPr id="15386" name="Line 40"/>
          <p:cNvSpPr>
            <a:spLocks noChangeShapeType="1"/>
          </p:cNvSpPr>
          <p:nvPr/>
        </p:nvSpPr>
        <p:spPr bwMode="auto">
          <a:xfrm>
            <a:off x="5524500" y="4552950"/>
            <a:ext cx="1143000" cy="0"/>
          </a:xfrm>
          <a:prstGeom prst="line">
            <a:avLst/>
          </a:prstGeom>
          <a:noFill/>
          <a:ln w="28575">
            <a:solidFill>
              <a:srgbClr val="B80000"/>
            </a:solidFill>
            <a:round/>
            <a:headEnd type="triangle" w="sm" len="sm"/>
            <a:tailEnd type="none" w="sm" len="sm"/>
          </a:ln>
        </p:spPr>
        <p:txBody>
          <a:bodyPr wrap="none" anchor="ctr"/>
          <a:lstStyle/>
          <a:p>
            <a:pPr>
              <a:defRPr/>
            </a:pPr>
            <a:endParaRPr lang="ja-JP" altLang="en-US">
              <a:latin typeface="+mn-lt"/>
              <a:ea typeface="+mn-ea"/>
              <a:cs typeface="+mn-cs"/>
            </a:endParaRPr>
          </a:p>
        </p:txBody>
      </p:sp>
      <p:sp>
        <p:nvSpPr>
          <p:cNvPr id="15387" name="Text Box 41"/>
          <p:cNvSpPr txBox="1">
            <a:spLocks noChangeArrowheads="1"/>
          </p:cNvSpPr>
          <p:nvPr/>
        </p:nvSpPr>
        <p:spPr bwMode="auto">
          <a:xfrm>
            <a:off x="2476500" y="1755775"/>
            <a:ext cx="1076325" cy="396875"/>
          </a:xfrm>
          <a:prstGeom prst="rect">
            <a:avLst/>
          </a:prstGeom>
          <a:noFill/>
          <a:ln w="9525">
            <a:noFill/>
            <a:miter lim="800000"/>
            <a:headEnd/>
            <a:tailEnd/>
          </a:ln>
        </p:spPr>
        <p:txBody>
          <a:bodyPr wrap="none">
            <a:spAutoFit/>
          </a:bodyPr>
          <a:lstStyle/>
          <a:p>
            <a:pPr>
              <a:defRPr/>
            </a:pPr>
            <a:r>
              <a:rPr lang="en-US" altLang="ja-JP" sz="1000" dirty="0">
                <a:latin typeface="+mn-lt"/>
                <a:ea typeface="+mn-ea"/>
                <a:cs typeface="+mn-cs"/>
              </a:rPr>
              <a:t>New beam pipe</a:t>
            </a:r>
          </a:p>
          <a:p>
            <a:pPr>
              <a:defRPr/>
            </a:pPr>
            <a:r>
              <a:rPr lang="en-US" altLang="ja-JP" sz="1000" dirty="0">
                <a:latin typeface="+mn-lt"/>
                <a:ea typeface="+mn-ea"/>
                <a:cs typeface="+mn-cs"/>
              </a:rPr>
              <a:t>&amp; bellows</a:t>
            </a:r>
          </a:p>
        </p:txBody>
      </p:sp>
      <p:sp>
        <p:nvSpPr>
          <p:cNvPr id="15388" name="Line 42"/>
          <p:cNvSpPr>
            <a:spLocks noChangeShapeType="1"/>
          </p:cNvSpPr>
          <p:nvPr/>
        </p:nvSpPr>
        <p:spPr bwMode="auto">
          <a:xfrm>
            <a:off x="2476500" y="2136775"/>
            <a:ext cx="990600" cy="0"/>
          </a:xfrm>
          <a:prstGeom prst="line">
            <a:avLst/>
          </a:prstGeom>
          <a:noFill/>
          <a:ln w="28575">
            <a:solidFill>
              <a:srgbClr val="B80000"/>
            </a:solidFill>
            <a:round/>
            <a:headEnd type="triangle" w="sm" len="sm"/>
            <a:tailEnd type="none" w="sm" len="sm"/>
          </a:ln>
        </p:spPr>
        <p:txBody>
          <a:bodyPr wrap="none" anchor="ctr"/>
          <a:lstStyle/>
          <a:p>
            <a:pPr>
              <a:defRPr/>
            </a:pPr>
            <a:endParaRPr lang="ja-JP" altLang="en-US">
              <a:latin typeface="+mn-lt"/>
              <a:ea typeface="+mn-ea"/>
              <a:cs typeface="+mn-cs"/>
            </a:endParaRPr>
          </a:p>
        </p:txBody>
      </p:sp>
      <p:sp>
        <p:nvSpPr>
          <p:cNvPr id="15389" name="Text Box 43"/>
          <p:cNvSpPr txBox="1">
            <a:spLocks noChangeArrowheads="1"/>
          </p:cNvSpPr>
          <p:nvPr/>
        </p:nvSpPr>
        <p:spPr bwMode="auto">
          <a:xfrm>
            <a:off x="6329363" y="825500"/>
            <a:ext cx="588962" cy="246063"/>
          </a:xfrm>
          <a:prstGeom prst="rect">
            <a:avLst/>
          </a:prstGeom>
          <a:noFill/>
          <a:ln w="9525">
            <a:noFill/>
            <a:miter lim="800000"/>
            <a:headEnd/>
            <a:tailEnd/>
          </a:ln>
        </p:spPr>
        <p:txBody>
          <a:bodyPr wrap="none">
            <a:spAutoFit/>
          </a:bodyPr>
          <a:lstStyle/>
          <a:p>
            <a:pPr>
              <a:defRPr/>
            </a:pPr>
            <a:r>
              <a:rPr lang="en-US" altLang="ja-JP" sz="1000" dirty="0">
                <a:latin typeface="+mn-lt"/>
                <a:ea typeface="+mn-ea"/>
                <a:cs typeface="+mn-cs"/>
              </a:rPr>
              <a:t>Belle II</a:t>
            </a:r>
          </a:p>
        </p:txBody>
      </p:sp>
      <p:sp>
        <p:nvSpPr>
          <p:cNvPr id="15390" name="Line 44"/>
          <p:cNvSpPr>
            <a:spLocks noChangeShapeType="1"/>
          </p:cNvSpPr>
          <p:nvPr/>
        </p:nvSpPr>
        <p:spPr bwMode="auto">
          <a:xfrm flipV="1">
            <a:off x="6210300" y="1069975"/>
            <a:ext cx="762000" cy="0"/>
          </a:xfrm>
          <a:prstGeom prst="line">
            <a:avLst/>
          </a:prstGeom>
          <a:noFill/>
          <a:ln w="28575">
            <a:solidFill>
              <a:srgbClr val="B80000"/>
            </a:solidFill>
            <a:round/>
            <a:headEnd type="triangle" w="sm" len="sm"/>
            <a:tailEnd type="none" w="sm" len="sm"/>
          </a:ln>
        </p:spPr>
        <p:txBody>
          <a:bodyPr wrap="none" anchor="ctr"/>
          <a:lstStyle/>
          <a:p>
            <a:pPr>
              <a:defRPr/>
            </a:pPr>
            <a:endParaRPr lang="ja-JP" altLang="en-US">
              <a:latin typeface="+mn-lt"/>
              <a:ea typeface="+mn-ea"/>
              <a:cs typeface="+mn-cs"/>
            </a:endParaRPr>
          </a:p>
        </p:txBody>
      </p:sp>
      <p:sp>
        <p:nvSpPr>
          <p:cNvPr id="15391" name="Text Box 45"/>
          <p:cNvSpPr txBox="1">
            <a:spLocks noChangeArrowheads="1"/>
          </p:cNvSpPr>
          <p:nvPr/>
        </p:nvSpPr>
        <p:spPr bwMode="auto">
          <a:xfrm>
            <a:off x="6591300" y="1155700"/>
            <a:ext cx="596900" cy="244475"/>
          </a:xfrm>
          <a:prstGeom prst="rect">
            <a:avLst/>
          </a:prstGeom>
          <a:noFill/>
          <a:ln w="9525">
            <a:noFill/>
            <a:miter lim="800000"/>
            <a:headEnd/>
            <a:tailEnd/>
          </a:ln>
        </p:spPr>
        <p:txBody>
          <a:bodyPr wrap="none">
            <a:spAutoFit/>
          </a:bodyPr>
          <a:lstStyle/>
          <a:p>
            <a:pPr>
              <a:defRPr/>
            </a:pPr>
            <a:r>
              <a:rPr lang="en-US" altLang="ja-JP" sz="1000" dirty="0">
                <a:latin typeface="+mn-lt"/>
                <a:ea typeface="+mn-ea"/>
                <a:cs typeface="+mn-cs"/>
              </a:rPr>
              <a:t>New IR</a:t>
            </a:r>
          </a:p>
        </p:txBody>
      </p:sp>
      <p:sp>
        <p:nvSpPr>
          <p:cNvPr id="15392" name="Line 46"/>
          <p:cNvSpPr>
            <a:spLocks noChangeShapeType="1"/>
          </p:cNvSpPr>
          <p:nvPr/>
        </p:nvSpPr>
        <p:spPr bwMode="auto">
          <a:xfrm flipV="1">
            <a:off x="6396038" y="1374775"/>
            <a:ext cx="762000" cy="0"/>
          </a:xfrm>
          <a:prstGeom prst="line">
            <a:avLst/>
          </a:prstGeom>
          <a:noFill/>
          <a:ln w="28575">
            <a:solidFill>
              <a:srgbClr val="B80000"/>
            </a:solidFill>
            <a:round/>
            <a:headEnd type="triangle" w="sm" len="sm"/>
            <a:tailEnd type="none" w="sm" len="sm"/>
          </a:ln>
        </p:spPr>
        <p:txBody>
          <a:bodyPr wrap="none" anchor="ctr"/>
          <a:lstStyle/>
          <a:p>
            <a:pPr>
              <a:defRPr/>
            </a:pPr>
            <a:endParaRPr lang="ja-JP" altLang="en-US">
              <a:latin typeface="+mn-lt"/>
              <a:ea typeface="+mn-ea"/>
              <a:cs typeface="+mn-cs"/>
            </a:endParaRPr>
          </a:p>
        </p:txBody>
      </p:sp>
      <p:sp>
        <p:nvSpPr>
          <p:cNvPr id="15393" name="Line 47"/>
          <p:cNvSpPr>
            <a:spLocks noChangeShapeType="1"/>
          </p:cNvSpPr>
          <p:nvPr/>
        </p:nvSpPr>
        <p:spPr bwMode="auto">
          <a:xfrm flipH="1">
            <a:off x="2247900" y="1222375"/>
            <a:ext cx="533400" cy="304800"/>
          </a:xfrm>
          <a:prstGeom prst="line">
            <a:avLst/>
          </a:prstGeom>
          <a:noFill/>
          <a:ln w="38100">
            <a:solidFill>
              <a:srgbClr val="F7020B"/>
            </a:solidFill>
            <a:round/>
            <a:headEnd/>
            <a:tailEnd type="arrow" w="med" len="med"/>
          </a:ln>
        </p:spPr>
        <p:txBody>
          <a:bodyPr wrap="none" anchor="ctr"/>
          <a:lstStyle/>
          <a:p>
            <a:pPr>
              <a:defRPr/>
            </a:pPr>
            <a:endParaRPr lang="ja-JP" altLang="en-US">
              <a:latin typeface="+mn-lt"/>
              <a:ea typeface="+mn-ea"/>
              <a:cs typeface="+mn-cs"/>
            </a:endParaRPr>
          </a:p>
        </p:txBody>
      </p:sp>
      <p:sp>
        <p:nvSpPr>
          <p:cNvPr id="15394" name="Line 48"/>
          <p:cNvSpPr>
            <a:spLocks noChangeShapeType="1"/>
          </p:cNvSpPr>
          <p:nvPr/>
        </p:nvSpPr>
        <p:spPr bwMode="auto">
          <a:xfrm flipH="1" flipV="1">
            <a:off x="5067300" y="917575"/>
            <a:ext cx="457200" cy="76200"/>
          </a:xfrm>
          <a:prstGeom prst="line">
            <a:avLst/>
          </a:prstGeom>
          <a:noFill/>
          <a:ln w="38100">
            <a:solidFill>
              <a:srgbClr val="F7020B"/>
            </a:solidFill>
            <a:round/>
            <a:headEnd/>
            <a:tailEnd type="arrow" w="med" len="med"/>
          </a:ln>
        </p:spPr>
        <p:txBody>
          <a:bodyPr wrap="none" anchor="ctr"/>
          <a:lstStyle/>
          <a:p>
            <a:pPr>
              <a:defRPr/>
            </a:pPr>
            <a:endParaRPr lang="ja-JP" altLang="en-US">
              <a:latin typeface="+mn-lt"/>
              <a:ea typeface="+mn-ea"/>
              <a:cs typeface="+mn-cs"/>
            </a:endParaRPr>
          </a:p>
        </p:txBody>
      </p:sp>
      <p:sp>
        <p:nvSpPr>
          <p:cNvPr id="15395" name="Line 49"/>
          <p:cNvSpPr>
            <a:spLocks noChangeShapeType="1"/>
          </p:cNvSpPr>
          <p:nvPr/>
        </p:nvSpPr>
        <p:spPr bwMode="auto">
          <a:xfrm flipH="1" flipV="1">
            <a:off x="6210300" y="1679575"/>
            <a:ext cx="381000" cy="228600"/>
          </a:xfrm>
          <a:prstGeom prst="line">
            <a:avLst/>
          </a:prstGeom>
          <a:noFill/>
          <a:ln w="38100">
            <a:solidFill>
              <a:srgbClr val="F7020B"/>
            </a:solidFill>
            <a:round/>
            <a:headEnd/>
            <a:tailEnd type="arrow" w="med" len="med"/>
          </a:ln>
        </p:spPr>
        <p:txBody>
          <a:bodyPr wrap="none" anchor="ctr"/>
          <a:lstStyle/>
          <a:p>
            <a:pPr>
              <a:defRPr/>
            </a:pPr>
            <a:endParaRPr lang="ja-JP" altLang="en-US">
              <a:latin typeface="+mn-lt"/>
              <a:ea typeface="+mn-ea"/>
              <a:cs typeface="+mn-cs"/>
            </a:endParaRPr>
          </a:p>
        </p:txBody>
      </p:sp>
      <p:sp>
        <p:nvSpPr>
          <p:cNvPr id="15396" name="Line 50"/>
          <p:cNvSpPr>
            <a:spLocks noChangeShapeType="1"/>
          </p:cNvSpPr>
          <p:nvPr/>
        </p:nvSpPr>
        <p:spPr bwMode="auto">
          <a:xfrm flipH="1">
            <a:off x="6286500" y="2974975"/>
            <a:ext cx="533400" cy="304800"/>
          </a:xfrm>
          <a:prstGeom prst="line">
            <a:avLst/>
          </a:prstGeom>
          <a:noFill/>
          <a:ln w="38100">
            <a:solidFill>
              <a:srgbClr val="000BF7"/>
            </a:solidFill>
            <a:round/>
            <a:headEnd/>
            <a:tailEnd type="arrow" w="med" len="med"/>
          </a:ln>
        </p:spPr>
        <p:txBody>
          <a:bodyPr wrap="none" anchor="ctr"/>
          <a:lstStyle/>
          <a:p>
            <a:pPr>
              <a:defRPr/>
            </a:pPr>
            <a:endParaRPr lang="ja-JP" altLang="en-US">
              <a:latin typeface="+mn-lt"/>
              <a:ea typeface="+mn-ea"/>
              <a:cs typeface="+mn-cs"/>
            </a:endParaRPr>
          </a:p>
        </p:txBody>
      </p:sp>
      <p:sp>
        <p:nvSpPr>
          <p:cNvPr id="15397" name="Line 51"/>
          <p:cNvSpPr>
            <a:spLocks noChangeShapeType="1"/>
          </p:cNvSpPr>
          <p:nvPr/>
        </p:nvSpPr>
        <p:spPr bwMode="auto">
          <a:xfrm>
            <a:off x="6591300" y="1476375"/>
            <a:ext cx="381000" cy="152400"/>
          </a:xfrm>
          <a:prstGeom prst="line">
            <a:avLst/>
          </a:prstGeom>
          <a:noFill/>
          <a:ln w="38100">
            <a:solidFill>
              <a:srgbClr val="000BF7"/>
            </a:solidFill>
            <a:round/>
            <a:headEnd/>
            <a:tailEnd type="arrow" w="med" len="med"/>
          </a:ln>
        </p:spPr>
        <p:txBody>
          <a:bodyPr wrap="none" anchor="ctr"/>
          <a:lstStyle/>
          <a:p>
            <a:pPr>
              <a:defRPr/>
            </a:pPr>
            <a:endParaRPr lang="ja-JP" altLang="en-US">
              <a:latin typeface="+mn-lt"/>
              <a:ea typeface="+mn-ea"/>
              <a:cs typeface="+mn-cs"/>
            </a:endParaRPr>
          </a:p>
        </p:txBody>
      </p:sp>
      <p:pic>
        <p:nvPicPr>
          <p:cNvPr id="118818" name="Picture 1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27788" y="5006975"/>
            <a:ext cx="9779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99" name="テキスト ボックス 46"/>
          <p:cNvSpPr txBox="1">
            <a:spLocks noChangeArrowheads="1"/>
          </p:cNvSpPr>
          <p:nvPr/>
        </p:nvSpPr>
        <p:spPr bwMode="auto">
          <a:xfrm>
            <a:off x="792163" y="5324475"/>
            <a:ext cx="1874837" cy="461963"/>
          </a:xfrm>
          <a:prstGeom prst="rect">
            <a:avLst/>
          </a:prstGeom>
          <a:noFill/>
          <a:ln w="9525">
            <a:noFill/>
            <a:miter lim="800000"/>
            <a:headEnd/>
            <a:tailEnd/>
          </a:ln>
        </p:spPr>
        <p:txBody>
          <a:bodyPr>
            <a:spAutoFit/>
          </a:bodyPr>
          <a:lstStyle/>
          <a:p>
            <a:pPr>
              <a:defRPr/>
            </a:pPr>
            <a:r>
              <a:rPr lang="en-US" altLang="ja-JP" sz="1200" dirty="0">
                <a:latin typeface="+mn-lt"/>
                <a:ea typeface="+mn-ea"/>
                <a:cs typeface="+mn-cs"/>
              </a:rPr>
              <a:t>TiN-coated beam pipe with antechambers</a:t>
            </a:r>
          </a:p>
        </p:txBody>
      </p:sp>
      <p:sp>
        <p:nvSpPr>
          <p:cNvPr id="15400" name="テキスト ボックス 47"/>
          <p:cNvSpPr txBox="1">
            <a:spLocks noChangeArrowheads="1"/>
          </p:cNvSpPr>
          <p:nvPr/>
        </p:nvSpPr>
        <p:spPr bwMode="auto">
          <a:xfrm>
            <a:off x="38100" y="4524375"/>
            <a:ext cx="2438400" cy="461963"/>
          </a:xfrm>
          <a:prstGeom prst="rect">
            <a:avLst/>
          </a:prstGeom>
          <a:noFill/>
          <a:ln w="9525">
            <a:noFill/>
            <a:miter lim="800000"/>
            <a:headEnd/>
            <a:tailEnd/>
          </a:ln>
        </p:spPr>
        <p:txBody>
          <a:bodyPr>
            <a:spAutoFit/>
          </a:bodyPr>
          <a:lstStyle/>
          <a:p>
            <a:pPr>
              <a:defRPr/>
            </a:pPr>
            <a:r>
              <a:rPr lang="en-US" altLang="ja-JP" sz="1200" dirty="0">
                <a:latin typeface="+mn-lt"/>
                <a:ea typeface="+mn-ea"/>
                <a:cs typeface="+mn-cs"/>
              </a:rPr>
              <a:t>Redesign the lattices of HER &amp; LER to squeeze the emittance </a:t>
            </a:r>
          </a:p>
        </p:txBody>
      </p:sp>
      <p:sp>
        <p:nvSpPr>
          <p:cNvPr id="15401" name="テキスト ボックス 48"/>
          <p:cNvSpPr txBox="1">
            <a:spLocks noChangeArrowheads="1"/>
          </p:cNvSpPr>
          <p:nvPr/>
        </p:nvSpPr>
        <p:spPr bwMode="auto">
          <a:xfrm>
            <a:off x="5626100" y="3486150"/>
            <a:ext cx="1912938" cy="461963"/>
          </a:xfrm>
          <a:prstGeom prst="rect">
            <a:avLst/>
          </a:prstGeom>
          <a:noFill/>
          <a:ln w="9525">
            <a:noFill/>
            <a:miter lim="800000"/>
            <a:headEnd/>
            <a:tailEnd/>
          </a:ln>
        </p:spPr>
        <p:txBody>
          <a:bodyPr>
            <a:spAutoFit/>
          </a:bodyPr>
          <a:lstStyle/>
          <a:p>
            <a:pPr>
              <a:defRPr/>
            </a:pPr>
            <a:r>
              <a:rPr lang="en-US" altLang="ja-JP" sz="1200" dirty="0">
                <a:latin typeface="+mn-lt"/>
                <a:ea typeface="+mn-ea"/>
                <a:cs typeface="+mn-cs"/>
              </a:rPr>
              <a:t>Add / modify RF systems for higher beam current</a:t>
            </a:r>
          </a:p>
        </p:txBody>
      </p:sp>
      <p:sp>
        <p:nvSpPr>
          <p:cNvPr id="15402" name="テキスト ボックス 49"/>
          <p:cNvSpPr txBox="1">
            <a:spLocks noChangeArrowheads="1"/>
          </p:cNvSpPr>
          <p:nvPr/>
        </p:nvSpPr>
        <p:spPr bwMode="auto">
          <a:xfrm>
            <a:off x="5638800" y="4556125"/>
            <a:ext cx="1790700" cy="461963"/>
          </a:xfrm>
          <a:prstGeom prst="rect">
            <a:avLst/>
          </a:prstGeom>
          <a:noFill/>
          <a:ln w="9525">
            <a:noFill/>
            <a:miter lim="800000"/>
            <a:headEnd/>
            <a:tailEnd/>
          </a:ln>
        </p:spPr>
        <p:txBody>
          <a:bodyPr>
            <a:spAutoFit/>
          </a:bodyPr>
          <a:lstStyle/>
          <a:p>
            <a:pPr>
              <a:defRPr/>
            </a:pPr>
            <a:r>
              <a:rPr lang="en-US" altLang="ja-JP" sz="1200" dirty="0">
                <a:latin typeface="+mn-lt"/>
                <a:ea typeface="+mn-ea"/>
                <a:cs typeface="+mn-cs"/>
              </a:rPr>
              <a:t>New positron target / capture section</a:t>
            </a:r>
          </a:p>
        </p:txBody>
      </p:sp>
      <p:sp>
        <p:nvSpPr>
          <p:cNvPr id="15403" name="テキスト ボックス 50"/>
          <p:cNvSpPr txBox="1">
            <a:spLocks noChangeArrowheads="1"/>
          </p:cNvSpPr>
          <p:nvPr/>
        </p:nvSpPr>
        <p:spPr bwMode="auto">
          <a:xfrm>
            <a:off x="7240588" y="1636713"/>
            <a:ext cx="2084387" cy="646112"/>
          </a:xfrm>
          <a:prstGeom prst="rect">
            <a:avLst/>
          </a:prstGeom>
          <a:noFill/>
          <a:ln w="9525">
            <a:noFill/>
            <a:miter lim="800000"/>
            <a:headEnd/>
            <a:tailEnd/>
          </a:ln>
        </p:spPr>
        <p:txBody>
          <a:bodyPr>
            <a:spAutoFit/>
          </a:bodyPr>
          <a:lstStyle/>
          <a:p>
            <a:pPr>
              <a:defRPr/>
            </a:pPr>
            <a:r>
              <a:rPr lang="en-US" altLang="ja-JP" sz="1200" dirty="0">
                <a:latin typeface="+mn-lt"/>
                <a:ea typeface="+mn-ea"/>
                <a:cs typeface="+mn-cs"/>
              </a:rPr>
              <a:t>New superconducting /permanent final focusing </a:t>
            </a:r>
          </a:p>
          <a:p>
            <a:pPr>
              <a:defRPr/>
            </a:pPr>
            <a:r>
              <a:rPr lang="en-US" altLang="ja-JP" sz="1200" dirty="0">
                <a:latin typeface="+mn-lt"/>
                <a:ea typeface="+mn-ea"/>
                <a:cs typeface="+mn-cs"/>
              </a:rPr>
              <a:t>quads near the IP</a:t>
            </a:r>
          </a:p>
        </p:txBody>
      </p:sp>
      <p:sp>
        <p:nvSpPr>
          <p:cNvPr id="15404" name="テキスト ボックス 51"/>
          <p:cNvSpPr txBox="1">
            <a:spLocks noChangeArrowheads="1"/>
          </p:cNvSpPr>
          <p:nvPr/>
        </p:nvSpPr>
        <p:spPr bwMode="auto">
          <a:xfrm>
            <a:off x="3622675" y="5541963"/>
            <a:ext cx="1771650" cy="461962"/>
          </a:xfrm>
          <a:prstGeom prst="rect">
            <a:avLst/>
          </a:prstGeom>
          <a:noFill/>
          <a:ln w="9525">
            <a:noFill/>
            <a:miter lim="800000"/>
            <a:headEnd/>
            <a:tailEnd/>
          </a:ln>
        </p:spPr>
        <p:txBody>
          <a:bodyPr>
            <a:spAutoFit/>
          </a:bodyPr>
          <a:lstStyle/>
          <a:p>
            <a:pPr>
              <a:defRPr/>
            </a:pPr>
            <a:r>
              <a:rPr lang="en-US" altLang="ja-JP" sz="1200" dirty="0">
                <a:latin typeface="+mn-lt"/>
                <a:ea typeface="+mn-ea"/>
                <a:cs typeface="+mn-cs"/>
              </a:rPr>
              <a:t>Low emittance electrons to inject</a:t>
            </a:r>
          </a:p>
        </p:txBody>
      </p:sp>
      <p:sp>
        <p:nvSpPr>
          <p:cNvPr id="15405" name="テキスト ボックス 52"/>
          <p:cNvSpPr txBox="1">
            <a:spLocks noChangeArrowheads="1"/>
          </p:cNvSpPr>
          <p:nvPr/>
        </p:nvSpPr>
        <p:spPr bwMode="auto">
          <a:xfrm>
            <a:off x="2976563" y="4021138"/>
            <a:ext cx="1771650" cy="461962"/>
          </a:xfrm>
          <a:prstGeom prst="rect">
            <a:avLst/>
          </a:prstGeom>
          <a:noFill/>
          <a:ln w="9525">
            <a:noFill/>
            <a:miter lim="800000"/>
            <a:headEnd/>
            <a:tailEnd/>
          </a:ln>
        </p:spPr>
        <p:txBody>
          <a:bodyPr>
            <a:spAutoFit/>
          </a:bodyPr>
          <a:lstStyle/>
          <a:p>
            <a:pPr>
              <a:defRPr/>
            </a:pPr>
            <a:r>
              <a:rPr lang="en-US" altLang="ja-JP" sz="1200" dirty="0">
                <a:latin typeface="+mn-lt"/>
                <a:ea typeface="+mn-ea"/>
                <a:cs typeface="+mn-cs"/>
              </a:rPr>
              <a:t>Low emittance positrons to inject</a:t>
            </a:r>
          </a:p>
        </p:txBody>
      </p:sp>
      <p:sp>
        <p:nvSpPr>
          <p:cNvPr id="15406" name="テキスト ボックス 45"/>
          <p:cNvSpPr txBox="1">
            <a:spLocks noChangeArrowheads="1"/>
          </p:cNvSpPr>
          <p:nvPr/>
        </p:nvSpPr>
        <p:spPr bwMode="auto">
          <a:xfrm>
            <a:off x="-20638" y="2659063"/>
            <a:ext cx="1766888" cy="460375"/>
          </a:xfrm>
          <a:prstGeom prst="rect">
            <a:avLst/>
          </a:prstGeom>
          <a:noFill/>
          <a:ln w="9525">
            <a:noFill/>
            <a:miter lim="800000"/>
            <a:headEnd/>
            <a:tailEnd/>
          </a:ln>
        </p:spPr>
        <p:txBody>
          <a:bodyPr>
            <a:spAutoFit/>
          </a:bodyPr>
          <a:lstStyle/>
          <a:p>
            <a:pPr>
              <a:defRPr/>
            </a:pPr>
            <a:r>
              <a:rPr lang="en-US" altLang="ja-JP" sz="1200" dirty="0">
                <a:latin typeface="+mn-lt"/>
                <a:ea typeface="+mn-ea"/>
                <a:cs typeface="+mn-cs"/>
              </a:rPr>
              <a:t>Replace short  dipoles with longer ones (LER)</a:t>
            </a:r>
          </a:p>
        </p:txBody>
      </p:sp>
      <p:grpSp>
        <p:nvGrpSpPr>
          <p:cNvPr id="118827" name="図形グループ 71"/>
          <p:cNvGrpSpPr>
            <a:grpSpLocks/>
          </p:cNvGrpSpPr>
          <p:nvPr/>
        </p:nvGrpSpPr>
        <p:grpSpPr bwMode="auto">
          <a:xfrm>
            <a:off x="184150" y="3159125"/>
            <a:ext cx="2405063" cy="1273175"/>
            <a:chOff x="184906" y="2927590"/>
            <a:chExt cx="2404238" cy="1272404"/>
          </a:xfrm>
        </p:grpSpPr>
        <p:pic>
          <p:nvPicPr>
            <p:cNvPr id="118830" name="図 67"/>
            <p:cNvPicPr>
              <a:picLocks/>
            </p:cNvPicPr>
            <p:nvPr/>
          </p:nvPicPr>
          <p:blipFill>
            <a:blip r:embed="rId9">
              <a:extLst>
                <a:ext uri="{28A0092B-C50C-407E-A947-70E740481C1C}">
                  <a14:useLocalDpi xmlns:a14="http://schemas.microsoft.com/office/drawing/2010/main" val="0"/>
                </a:ext>
              </a:extLst>
            </a:blip>
            <a:srcRect/>
            <a:stretch>
              <a:fillRect/>
            </a:stretch>
          </p:blipFill>
          <p:spPr bwMode="auto">
            <a:xfrm>
              <a:off x="184906" y="3666554"/>
              <a:ext cx="2404238" cy="533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831" name="図 68"/>
            <p:cNvPicPr>
              <a:picLocks/>
            </p:cNvPicPr>
            <p:nvPr/>
          </p:nvPicPr>
          <p:blipFill>
            <a:blip r:embed="rId10">
              <a:extLst>
                <a:ext uri="{28A0092B-C50C-407E-A947-70E740481C1C}">
                  <a14:useLocalDpi xmlns:a14="http://schemas.microsoft.com/office/drawing/2010/main" val="0"/>
                </a:ext>
              </a:extLst>
            </a:blip>
            <a:srcRect/>
            <a:stretch>
              <a:fillRect/>
            </a:stretch>
          </p:blipFill>
          <p:spPr bwMode="auto">
            <a:xfrm>
              <a:off x="211208" y="2927590"/>
              <a:ext cx="2362164" cy="51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下矢印 69"/>
            <p:cNvSpPr/>
            <p:nvPr/>
          </p:nvSpPr>
          <p:spPr>
            <a:xfrm>
              <a:off x="1211667" y="3443216"/>
              <a:ext cx="365000" cy="217355"/>
            </a:xfrm>
            <a:prstGeom prst="downArrow">
              <a:avLst/>
            </a:prstGeom>
            <a:solidFill>
              <a:srgbClr val="CCFFCC"/>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grpSp>
      <p:sp>
        <p:nvSpPr>
          <p:cNvPr id="118828" name="タイトル 54"/>
          <p:cNvSpPr>
            <a:spLocks noGrp="1"/>
          </p:cNvSpPr>
          <p:nvPr>
            <p:ph type="title"/>
          </p:nvPr>
        </p:nvSpPr>
        <p:spPr>
          <a:xfrm>
            <a:off x="-36513" y="-26988"/>
            <a:ext cx="9164638" cy="561976"/>
          </a:xfrm>
        </p:spPr>
        <p:txBody>
          <a:bodyPr>
            <a:normAutofit fontScale="90000"/>
          </a:bodyPr>
          <a:lstStyle/>
          <a:p>
            <a:r>
              <a:rPr kumimoji="1" lang="en-US" altLang="ja-JP" sz="3600" b="1">
                <a:latin typeface="Tahoma" charset="0"/>
                <a:ea typeface="MS PGothic" charset="0"/>
                <a:cs typeface="MS PGothic" charset="0"/>
              </a:rPr>
              <a:t>KEKB to SuperKEKB</a:t>
            </a:r>
            <a:endParaRPr kumimoji="1" lang="ja-JP" altLang="en-US" sz="2400">
              <a:solidFill>
                <a:srgbClr val="0000FF"/>
              </a:solidFill>
              <a:latin typeface="Tahoma" charset="0"/>
              <a:ea typeface="MS PGothic" charset="0"/>
              <a:cs typeface="MS PGothic" charset="0"/>
            </a:endParaRPr>
          </a:p>
        </p:txBody>
      </p:sp>
      <p:pic>
        <p:nvPicPr>
          <p:cNvPr id="118829" name="図 4" descr="c1_new2.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358063" y="4763"/>
            <a:ext cx="1677987" cy="90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2066355A-084C-D24E-9AD2-7E4FC41EA627}" type="slidenum">
              <a:rPr lang="en-US" smtClean="0"/>
              <a:t>5</a:t>
            </a:fld>
            <a:endParaRPr lang="en-US"/>
          </a:p>
        </p:txBody>
      </p:sp>
    </p:spTree>
    <p:extLst>
      <p:ext uri="{BB962C8B-B14F-4D97-AF65-F5344CB8AC3E}">
        <p14:creationId xmlns:p14="http://schemas.microsoft.com/office/powerpoint/2010/main" val="98551890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bwMode="auto">
          <a:xfrm>
            <a:off x="926455" y="1302619"/>
            <a:ext cx="7139285" cy="5316512"/>
          </a:xfrm>
          <a:prstGeom prst="rect">
            <a:avLst/>
          </a:prstGeom>
          <a:solidFill>
            <a:schemeClr val="bg2"/>
          </a:solidFill>
          <a:ln>
            <a:noFill/>
          </a:ln>
          <a:effectLst/>
        </p:spPr>
        <p:txBody>
          <a:bodyPr lIns="64291" tIns="32146" rIns="64291" bIns="32146"/>
          <a:lstStyle/>
          <a:p>
            <a:pPr>
              <a:defRPr/>
            </a:pPr>
            <a:endParaRPr lang="ja-JP" altLang="en-US">
              <a:effectLst>
                <a:outerShdw blurRad="38100" dist="38100" dir="2700000" algn="tl">
                  <a:srgbClr val="DDDDDD"/>
                </a:outerShdw>
              </a:effectLst>
            </a:endParaRPr>
          </a:p>
        </p:txBody>
      </p:sp>
      <p:pic>
        <p:nvPicPr>
          <p:cNvPr id="13314"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30065" y="1452191"/>
            <a:ext cx="6582296" cy="4862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noChangeArrowheads="1"/>
          </p:cNvSpPr>
          <p:nvPr>
            <p:ph type="title"/>
          </p:nvPr>
        </p:nvSpPr>
        <p:spPr>
          <a:xfrm>
            <a:off x="89297" y="162520"/>
            <a:ext cx="8992195" cy="586780"/>
          </a:xfrm>
        </p:spPr>
        <p:txBody>
          <a:bodyPr>
            <a:normAutofit fontScale="90000"/>
          </a:bodyPr>
          <a:lstStyle/>
          <a:p>
            <a:pPr eaLnBrk="1" hangingPunct="1">
              <a:defRPr/>
            </a:pPr>
            <a:r>
              <a:rPr lang="en-US" altLang="ja-JP" sz="3800" b="1" dirty="0" err="1">
                <a:latin typeface="Helvetica Neue" charset="0"/>
                <a:cs typeface="Helvetica Neue" charset="0"/>
                <a:sym typeface="Helvetica Neue" charset="0"/>
              </a:rPr>
              <a:t>SuperKEKB</a:t>
            </a:r>
            <a:r>
              <a:rPr lang="en-US" altLang="ja-JP" sz="3800" b="1" dirty="0">
                <a:latin typeface="Helvetica Neue" charset="0"/>
                <a:cs typeface="Helvetica Neue" charset="0"/>
                <a:sym typeface="Helvetica Neue" charset="0"/>
              </a:rPr>
              <a:t> luminosity projection</a:t>
            </a:r>
            <a:endParaRPr lang="en-US" altLang="ja-JP" sz="3800" b="1" dirty="0">
              <a:latin typeface="Helvetica Neue" charset="0"/>
              <a:ea typeface="ヒラギノ角ゴ ProN W6" charset="0"/>
              <a:cs typeface="ヒラギノ角ゴ ProN W6" charset="0"/>
              <a:sym typeface="Helvetica Neue" charset="0"/>
            </a:endParaRPr>
          </a:p>
        </p:txBody>
      </p:sp>
      <p:sp>
        <p:nvSpPr>
          <p:cNvPr id="13315" name="Rectangle 3"/>
          <p:cNvSpPr>
            <a:spLocks/>
          </p:cNvSpPr>
          <p:nvPr/>
        </p:nvSpPr>
        <p:spPr bwMode="auto">
          <a:xfrm>
            <a:off x="2959076" y="2049274"/>
            <a:ext cx="271339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a:defRPr/>
            </a:pPr>
            <a:r>
              <a:rPr lang="en-US" altLang="ja-JP" i="1">
                <a:solidFill>
                  <a:schemeClr val="tx1"/>
                </a:solidFill>
                <a:effectLst>
                  <a:outerShdw blurRad="38100" dist="38100" dir="2700000" algn="tl">
                    <a:srgbClr val="000000"/>
                  </a:outerShdw>
                </a:effectLst>
                <a:ea typeface="ＭＳ Ｐゴシック" charset="0"/>
                <a:cs typeface="Hoefler Text" charset="0"/>
              </a:rPr>
              <a:t>Goal of Belle II/SuperKEKB</a:t>
            </a:r>
          </a:p>
        </p:txBody>
      </p:sp>
      <p:sp>
        <p:nvSpPr>
          <p:cNvPr id="13316" name="Line 4"/>
          <p:cNvSpPr>
            <a:spLocks noChangeShapeType="1"/>
          </p:cNvSpPr>
          <p:nvPr/>
        </p:nvSpPr>
        <p:spPr bwMode="auto">
          <a:xfrm>
            <a:off x="2089547" y="2509242"/>
            <a:ext cx="5416972" cy="0"/>
          </a:xfrm>
          <a:prstGeom prst="line">
            <a:avLst/>
          </a:prstGeom>
          <a:noFill/>
          <a:ln w="50800" cap="flat">
            <a:solidFill>
              <a:srgbClr val="E6578D"/>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defRPr/>
            </a:pPr>
            <a:endParaRPr lang="ja-JP" altLang="en-US"/>
          </a:p>
        </p:txBody>
      </p:sp>
      <p:sp>
        <p:nvSpPr>
          <p:cNvPr id="13318" name="Rectangle 6"/>
          <p:cNvSpPr>
            <a:spLocks/>
          </p:cNvSpPr>
          <p:nvPr/>
        </p:nvSpPr>
        <p:spPr bwMode="auto">
          <a:xfrm>
            <a:off x="6154787" y="3916530"/>
            <a:ext cx="11892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a:defRPr/>
            </a:pPr>
            <a:r>
              <a:rPr lang="en-US" altLang="ja-JP" sz="1300" b="1">
                <a:effectLst>
                  <a:outerShdw blurRad="38100" dist="38100" dir="2700000" algn="tl">
                    <a:srgbClr val="000000"/>
                  </a:outerShdw>
                </a:effectLst>
                <a:latin typeface="Helvetica Neue" charset="0"/>
                <a:ea typeface="ＭＳ Ｐゴシック" charset="0"/>
                <a:cs typeface="Helvetica Neue" charset="0"/>
                <a:sym typeface="Helvetica Neue" charset="0"/>
              </a:rPr>
              <a:t>9 months/year</a:t>
            </a:r>
          </a:p>
          <a:p>
            <a:pPr>
              <a:defRPr/>
            </a:pPr>
            <a:r>
              <a:rPr lang="en-US" altLang="ja-JP" sz="1300" b="1">
                <a:effectLst>
                  <a:outerShdw blurRad="38100" dist="38100" dir="2700000" algn="tl">
                    <a:srgbClr val="000000"/>
                  </a:outerShdw>
                </a:effectLst>
                <a:latin typeface="Helvetica Neue" charset="0"/>
                <a:ea typeface="ＭＳ Ｐゴシック" charset="0"/>
                <a:cs typeface="Helvetica Neue" charset="0"/>
                <a:sym typeface="Helvetica Neue" charset="0"/>
              </a:rPr>
              <a:t>20 days/month</a:t>
            </a:r>
          </a:p>
        </p:txBody>
      </p:sp>
      <p:sp>
        <p:nvSpPr>
          <p:cNvPr id="13319" name="Rectangle 7"/>
          <p:cNvSpPr>
            <a:spLocks/>
          </p:cNvSpPr>
          <p:nvPr/>
        </p:nvSpPr>
        <p:spPr bwMode="auto">
          <a:xfrm>
            <a:off x="3174504" y="4506843"/>
            <a:ext cx="227575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a:defRPr/>
            </a:pPr>
            <a:r>
              <a:rPr lang="en-US" altLang="ja-JP" sz="1700" b="1">
                <a:solidFill>
                  <a:srgbClr val="002D99"/>
                </a:solidFill>
                <a:effectLst>
                  <a:outerShdw blurRad="38100" dist="38100" dir="2700000" algn="tl">
                    <a:srgbClr val="000000"/>
                  </a:outerShdw>
                </a:effectLst>
                <a:latin typeface="Helvetica Neue" charset="0"/>
                <a:ea typeface="ＭＳ Ｐゴシック" charset="0"/>
                <a:cs typeface="Helvetica Neue" charset="0"/>
                <a:sym typeface="Helvetica Neue" charset="0"/>
              </a:rPr>
              <a:t>Commissioning starts</a:t>
            </a:r>
          </a:p>
          <a:p>
            <a:pPr>
              <a:defRPr/>
            </a:pPr>
            <a:r>
              <a:rPr lang="en-US" altLang="ja-JP" sz="1700" b="1">
                <a:solidFill>
                  <a:srgbClr val="002D99"/>
                </a:solidFill>
                <a:effectLst>
                  <a:outerShdw blurRad="38100" dist="38100" dir="2700000" algn="tl">
                    <a:srgbClr val="000000"/>
                  </a:outerShdw>
                </a:effectLst>
                <a:latin typeface="Helvetica Neue" charset="0"/>
                <a:ea typeface="ＭＳ Ｐゴシック" charset="0"/>
                <a:cs typeface="Helvetica Neue" charset="0"/>
                <a:sym typeface="Helvetica Neue" charset="0"/>
              </a:rPr>
              <a:t>in early 2015.</a:t>
            </a:r>
          </a:p>
        </p:txBody>
      </p:sp>
      <p:sp>
        <p:nvSpPr>
          <p:cNvPr id="13321" name="Line 9"/>
          <p:cNvSpPr>
            <a:spLocks noChangeShapeType="1"/>
          </p:cNvSpPr>
          <p:nvPr/>
        </p:nvSpPr>
        <p:spPr bwMode="auto">
          <a:xfrm>
            <a:off x="2267025" y="5607844"/>
            <a:ext cx="1286991" cy="0"/>
          </a:xfrm>
          <a:prstGeom prst="line">
            <a:avLst/>
          </a:prstGeom>
          <a:noFill/>
          <a:ln w="25400" cap="flat">
            <a:solidFill>
              <a:schemeClr val="tx1"/>
            </a:solidFill>
            <a:prstDash val="solid"/>
            <a:miter lim="800000"/>
            <a:headEnd type="stealth" w="med" len="med"/>
            <a:tailEnd type="stealth" w="med" len="med"/>
          </a:ln>
          <a:extLst>
            <a:ext uri="{909E8E84-426E-40dd-AFC4-6F175D3DCCD1}">
              <a14:hiddenFill xmlns:a14="http://schemas.microsoft.com/office/drawing/2010/main">
                <a:solidFill>
                  <a:srgbClr val="FFFFFF"/>
                </a:solidFill>
              </a14:hiddenFill>
            </a:ext>
          </a:extLst>
        </p:spPr>
        <p:txBody>
          <a:bodyPr lIns="0" tIns="0" rIns="0" bIns="0"/>
          <a:lstStyle/>
          <a:p>
            <a:pPr>
              <a:defRPr/>
            </a:pPr>
            <a:endParaRPr lang="ja-JP" altLang="en-US"/>
          </a:p>
        </p:txBody>
      </p:sp>
      <p:sp>
        <p:nvSpPr>
          <p:cNvPr id="13322" name="Rectangle 10"/>
          <p:cNvSpPr>
            <a:spLocks/>
          </p:cNvSpPr>
          <p:nvPr/>
        </p:nvSpPr>
        <p:spPr bwMode="auto">
          <a:xfrm>
            <a:off x="2267025" y="4971187"/>
            <a:ext cx="121828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a:defRPr/>
            </a:pPr>
            <a:r>
              <a:rPr lang="en-US" altLang="ja-JP" sz="1700" b="1">
                <a:effectLst>
                  <a:outerShdw blurRad="38100" dist="38100" dir="2700000" algn="tl">
                    <a:srgbClr val="000000"/>
                  </a:outerShdw>
                </a:effectLst>
                <a:latin typeface="Helvetica Neue" charset="0"/>
                <a:ea typeface="ＭＳ Ｐゴシック" charset="0"/>
                <a:cs typeface="Helvetica Neue" charset="0"/>
                <a:sym typeface="Helvetica Neue" charset="0"/>
              </a:rPr>
              <a:t>Shutdown</a:t>
            </a:r>
          </a:p>
          <a:p>
            <a:pPr>
              <a:defRPr/>
            </a:pPr>
            <a:r>
              <a:rPr lang="en-US" altLang="ja-JP" sz="1700" b="1">
                <a:effectLst>
                  <a:outerShdw blurRad="38100" dist="38100" dir="2700000" algn="tl">
                    <a:srgbClr val="000000"/>
                  </a:outerShdw>
                </a:effectLst>
                <a:latin typeface="Helvetica Neue" charset="0"/>
                <a:ea typeface="ＭＳ Ｐゴシック" charset="0"/>
                <a:cs typeface="Helvetica Neue" charset="0"/>
                <a:sym typeface="Helvetica Neue" charset="0"/>
              </a:rPr>
              <a:t>for upgrade</a:t>
            </a:r>
          </a:p>
        </p:txBody>
      </p:sp>
      <p:sp>
        <p:nvSpPr>
          <p:cNvPr id="13323" name="Rectangle 11"/>
          <p:cNvSpPr>
            <a:spLocks/>
          </p:cNvSpPr>
          <p:nvPr/>
        </p:nvSpPr>
        <p:spPr bwMode="auto">
          <a:xfrm rot="-5400000">
            <a:off x="599728" y="2784373"/>
            <a:ext cx="182101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a:defRPr/>
            </a:pPr>
            <a:r>
              <a:rPr lang="en-US" altLang="ja-JP" sz="1400" b="1">
                <a:effectLst>
                  <a:outerShdw blurRad="38100" dist="38100" dir="2700000" algn="tl">
                    <a:srgbClr val="000000"/>
                  </a:outerShdw>
                </a:effectLst>
                <a:latin typeface="Helvetica Neue" charset="0"/>
                <a:ea typeface="ＭＳ Ｐゴシック" charset="0"/>
                <a:cs typeface="Helvetica Neue" charset="0"/>
                <a:sym typeface="Helvetica Neue" charset="0"/>
              </a:rPr>
              <a:t>Integrated luminosity </a:t>
            </a:r>
          </a:p>
          <a:p>
            <a:pPr>
              <a:defRPr/>
            </a:pPr>
            <a:r>
              <a:rPr lang="en-US" altLang="ja-JP" sz="1400" b="1">
                <a:effectLst>
                  <a:outerShdw blurRad="38100" dist="38100" dir="2700000" algn="tl">
                    <a:srgbClr val="000000"/>
                  </a:outerShdw>
                </a:effectLst>
                <a:latin typeface="Helvetica Neue" charset="0"/>
                <a:ea typeface="ＭＳ Ｐゴシック" charset="0"/>
                <a:cs typeface="Helvetica Neue" charset="0"/>
                <a:sym typeface="Helvetica Neue" charset="0"/>
              </a:rPr>
              <a:t>(ab</a:t>
            </a:r>
            <a:r>
              <a:rPr lang="en-US" altLang="ja-JP" sz="1400" b="1" baseline="32000">
                <a:effectLst>
                  <a:outerShdw blurRad="38100" dist="38100" dir="2700000" algn="tl">
                    <a:srgbClr val="000000"/>
                  </a:outerShdw>
                </a:effectLst>
                <a:latin typeface="Helvetica Neue" charset="0"/>
                <a:ea typeface="ＭＳ Ｐゴシック" charset="0"/>
                <a:cs typeface="Helvetica Neue" charset="0"/>
                <a:sym typeface="Helvetica Neue" charset="0"/>
              </a:rPr>
              <a:t>-1</a:t>
            </a:r>
            <a:r>
              <a:rPr lang="en-US" altLang="ja-JP" sz="1400" b="1">
                <a:effectLst>
                  <a:outerShdw blurRad="38100" dist="38100" dir="2700000" algn="tl">
                    <a:srgbClr val="000000"/>
                  </a:outerShdw>
                </a:effectLst>
                <a:latin typeface="Helvetica Neue" charset="0"/>
                <a:ea typeface="ＭＳ Ｐゴシック" charset="0"/>
                <a:cs typeface="Helvetica Neue" charset="0"/>
                <a:sym typeface="Helvetica Neue" charset="0"/>
              </a:rPr>
              <a:t>)</a:t>
            </a:r>
          </a:p>
        </p:txBody>
      </p:sp>
      <p:sp>
        <p:nvSpPr>
          <p:cNvPr id="13324" name="Rectangle 12"/>
          <p:cNvSpPr>
            <a:spLocks/>
          </p:cNvSpPr>
          <p:nvPr/>
        </p:nvSpPr>
        <p:spPr bwMode="auto">
          <a:xfrm rot="-5400000">
            <a:off x="832793" y="5196505"/>
            <a:ext cx="135934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a:defRPr/>
            </a:pPr>
            <a:r>
              <a:rPr lang="en-US" altLang="ja-JP" sz="1400" b="1">
                <a:effectLst>
                  <a:outerShdw blurRad="38100" dist="38100" dir="2700000" algn="tl">
                    <a:srgbClr val="000000"/>
                  </a:outerShdw>
                </a:effectLst>
                <a:latin typeface="Helvetica Neue" charset="0"/>
                <a:ea typeface="ＭＳ Ｐゴシック" charset="0"/>
                <a:cs typeface="Helvetica Neue" charset="0"/>
                <a:sym typeface="Helvetica Neue" charset="0"/>
              </a:rPr>
              <a:t>Peak luminosity </a:t>
            </a:r>
          </a:p>
          <a:p>
            <a:pPr>
              <a:defRPr/>
            </a:pPr>
            <a:r>
              <a:rPr lang="en-US" altLang="ja-JP" sz="1400" b="1">
                <a:effectLst>
                  <a:outerShdw blurRad="38100" dist="38100" dir="2700000" algn="tl">
                    <a:srgbClr val="000000"/>
                  </a:outerShdw>
                </a:effectLst>
                <a:latin typeface="Helvetica Neue" charset="0"/>
                <a:ea typeface="ＭＳ Ｐゴシック" charset="0"/>
                <a:cs typeface="Helvetica Neue" charset="0"/>
                <a:sym typeface="Helvetica Neue" charset="0"/>
              </a:rPr>
              <a:t>(cm</a:t>
            </a:r>
            <a:r>
              <a:rPr lang="en-US" altLang="ja-JP" sz="1400" b="1" baseline="32000">
                <a:effectLst>
                  <a:outerShdw blurRad="38100" dist="38100" dir="2700000" algn="tl">
                    <a:srgbClr val="000000"/>
                  </a:outerShdw>
                </a:effectLst>
                <a:latin typeface="Helvetica Neue" charset="0"/>
                <a:ea typeface="ＭＳ Ｐゴシック" charset="0"/>
                <a:cs typeface="Helvetica Neue" charset="0"/>
                <a:sym typeface="Helvetica Neue" charset="0"/>
              </a:rPr>
              <a:t>-2</a:t>
            </a:r>
            <a:r>
              <a:rPr lang="en-US" altLang="ja-JP" sz="1400" b="1">
                <a:effectLst>
                  <a:outerShdw blurRad="38100" dist="38100" dir="2700000" algn="tl">
                    <a:srgbClr val="000000"/>
                  </a:outerShdw>
                </a:effectLst>
                <a:latin typeface="Helvetica Neue" charset="0"/>
                <a:ea typeface="ＭＳ Ｐゴシック" charset="0"/>
                <a:cs typeface="Helvetica Neue" charset="0"/>
                <a:sym typeface="Helvetica Neue" charset="0"/>
              </a:rPr>
              <a:t>s</a:t>
            </a:r>
            <a:r>
              <a:rPr lang="en-US" altLang="ja-JP" sz="1400" b="1" baseline="32000">
                <a:effectLst>
                  <a:outerShdw blurRad="38100" dist="38100" dir="2700000" algn="tl">
                    <a:srgbClr val="000000"/>
                  </a:outerShdw>
                </a:effectLst>
                <a:latin typeface="Helvetica Neue" charset="0"/>
                <a:ea typeface="ＭＳ Ｐゴシック" charset="0"/>
                <a:cs typeface="Helvetica Neue" charset="0"/>
                <a:sym typeface="Helvetica Neue" charset="0"/>
              </a:rPr>
              <a:t>-1</a:t>
            </a:r>
            <a:r>
              <a:rPr lang="en-US" altLang="ja-JP" sz="1400" b="1">
                <a:effectLst>
                  <a:outerShdw blurRad="38100" dist="38100" dir="2700000" algn="tl">
                    <a:srgbClr val="000000"/>
                  </a:outerShdw>
                </a:effectLst>
                <a:latin typeface="Helvetica Neue" charset="0"/>
                <a:ea typeface="ＭＳ Ｐゴシック" charset="0"/>
                <a:cs typeface="Helvetica Neue" charset="0"/>
                <a:sym typeface="Helvetica Neue" charset="0"/>
              </a:rPr>
              <a:t>)</a:t>
            </a:r>
          </a:p>
        </p:txBody>
      </p:sp>
      <p:sp>
        <p:nvSpPr>
          <p:cNvPr id="13325" name="Rectangle 13"/>
          <p:cNvSpPr>
            <a:spLocks/>
          </p:cNvSpPr>
          <p:nvPr/>
        </p:nvSpPr>
        <p:spPr bwMode="auto">
          <a:xfrm>
            <a:off x="3812977" y="6294105"/>
            <a:ext cx="14619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a:defRPr/>
            </a:pPr>
            <a:r>
              <a:rPr lang="en-US" altLang="ja-JP" sz="1700" b="1" dirty="0">
                <a:effectLst>
                  <a:outerShdw blurRad="38100" dist="38100" dir="2700000" algn="tl">
                    <a:srgbClr val="000000"/>
                  </a:outerShdw>
                </a:effectLst>
                <a:latin typeface="Helvetica Neue" charset="0"/>
                <a:ea typeface="ＭＳ Ｐゴシック" charset="0"/>
                <a:cs typeface="Helvetica Neue" charset="0"/>
                <a:sym typeface="Helvetica Neue" charset="0"/>
              </a:rPr>
              <a:t>Calendar Year</a:t>
            </a:r>
          </a:p>
        </p:txBody>
      </p:sp>
      <p:sp>
        <p:nvSpPr>
          <p:cNvPr id="4" name="Slide Number Placeholder 3"/>
          <p:cNvSpPr>
            <a:spLocks noGrp="1"/>
          </p:cNvSpPr>
          <p:nvPr>
            <p:ph type="sldNum" sz="quarter" idx="12"/>
          </p:nvPr>
        </p:nvSpPr>
        <p:spPr/>
        <p:txBody>
          <a:bodyPr/>
          <a:lstStyle/>
          <a:p>
            <a:fld id="{2066355A-084C-D24E-9AD2-7E4FC41EA627}" type="slidenum">
              <a:rPr lang="en-US" smtClean="0"/>
              <a:t>6</a:t>
            </a:fld>
            <a:endParaRPr lang="en-US"/>
          </a:p>
        </p:txBody>
      </p:sp>
      <p:sp>
        <p:nvSpPr>
          <p:cNvPr id="5" name="TextBox 4"/>
          <p:cNvSpPr txBox="1"/>
          <p:nvPr/>
        </p:nvSpPr>
        <p:spPr>
          <a:xfrm>
            <a:off x="406400" y="787400"/>
            <a:ext cx="9081492" cy="461665"/>
          </a:xfrm>
          <a:prstGeom prst="rect">
            <a:avLst/>
          </a:prstGeom>
          <a:noFill/>
        </p:spPr>
        <p:txBody>
          <a:bodyPr wrap="square" rtlCol="0">
            <a:spAutoFit/>
          </a:bodyPr>
          <a:lstStyle/>
          <a:p>
            <a:r>
              <a:rPr lang="en-US" sz="2400" dirty="0" smtClean="0"/>
              <a:t>Belle/KEKB recorded ~1000 fb</a:t>
            </a:r>
            <a:r>
              <a:rPr lang="en-US" sz="2400" baseline="30000" dirty="0" smtClean="0"/>
              <a:t>-1 </a:t>
            </a:r>
            <a:r>
              <a:rPr lang="en-US" sz="2400" dirty="0" smtClean="0"/>
              <a:t>. Now change units to </a:t>
            </a:r>
            <a:r>
              <a:rPr lang="en-US" sz="2400" err="1" smtClean="0"/>
              <a:t>ab</a:t>
            </a:r>
            <a:r>
              <a:rPr lang="en-US" sz="2400" baseline="30000" smtClean="0"/>
              <a:t>-1</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2098" name="グループ化 13"/>
          <p:cNvGrpSpPr>
            <a:grpSpLocks/>
          </p:cNvGrpSpPr>
          <p:nvPr/>
        </p:nvGrpSpPr>
        <p:grpSpPr bwMode="auto">
          <a:xfrm>
            <a:off x="34925" y="908050"/>
            <a:ext cx="9145588" cy="5905500"/>
            <a:chOff x="36104" y="391611"/>
            <a:chExt cx="9143822" cy="5905244"/>
          </a:xfrm>
        </p:grpSpPr>
        <p:pic>
          <p:nvPicPr>
            <p:cNvPr id="13209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751911"/>
              <a:ext cx="7848872" cy="5544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直線矢印コネクタ 6"/>
            <p:cNvCxnSpPr/>
            <p:nvPr/>
          </p:nvCxnSpPr>
          <p:spPr>
            <a:xfrm>
              <a:off x="540832" y="2348914"/>
              <a:ext cx="2199850" cy="519089"/>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32101" name="テキスト ボックス 7"/>
            <p:cNvSpPr txBox="1">
              <a:spLocks noChangeArrowheads="1"/>
            </p:cNvSpPr>
            <p:nvPr/>
          </p:nvSpPr>
          <p:spPr bwMode="auto">
            <a:xfrm>
              <a:off x="36104" y="2552002"/>
              <a:ext cx="19816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Symbol" charset="0"/>
                  <a:ea typeface="ＭＳ Ｐゴシック" charset="0"/>
                  <a:cs typeface="ＭＳ Ｐゴシック" charset="0"/>
                </a:defRPr>
              </a:lvl1pPr>
              <a:lvl2pPr marL="742950" indent="-285750" eaLnBrk="0" hangingPunct="0">
                <a:defRPr sz="2400">
                  <a:solidFill>
                    <a:schemeClr val="tx1"/>
                  </a:solidFill>
                  <a:latin typeface="Symbol" charset="0"/>
                  <a:ea typeface="ＭＳ Ｐゴシック" charset="0"/>
                </a:defRPr>
              </a:lvl2pPr>
              <a:lvl3pPr marL="1143000" indent="-228600" eaLnBrk="0" hangingPunct="0">
                <a:defRPr sz="2400">
                  <a:solidFill>
                    <a:schemeClr val="tx1"/>
                  </a:solidFill>
                  <a:latin typeface="Symbol" charset="0"/>
                  <a:ea typeface="ＭＳ Ｐゴシック" charset="0"/>
                </a:defRPr>
              </a:lvl3pPr>
              <a:lvl4pPr marL="1600200" indent="-228600" eaLnBrk="0" hangingPunct="0">
                <a:defRPr sz="2400">
                  <a:solidFill>
                    <a:schemeClr val="tx1"/>
                  </a:solidFill>
                  <a:latin typeface="Symbol" charset="0"/>
                  <a:ea typeface="ＭＳ Ｐゴシック" charset="0"/>
                </a:defRPr>
              </a:lvl4pPr>
              <a:lvl5pPr marL="2057400" indent="-228600" eaLnBrk="0" hangingPunct="0">
                <a:defRPr sz="2400">
                  <a:solidFill>
                    <a:schemeClr val="tx1"/>
                  </a:solidFill>
                  <a:latin typeface="Symbol" charset="0"/>
                  <a:ea typeface="ＭＳ Ｐゴシック" charset="0"/>
                </a:defRPr>
              </a:lvl5pPr>
              <a:lvl6pPr marL="2514600" indent="-228600" eaLnBrk="0" fontAlgn="base" hangingPunct="0">
                <a:spcBef>
                  <a:spcPct val="0"/>
                </a:spcBef>
                <a:spcAft>
                  <a:spcPct val="0"/>
                </a:spcAft>
                <a:defRPr sz="2400">
                  <a:solidFill>
                    <a:schemeClr val="tx1"/>
                  </a:solidFill>
                  <a:latin typeface="Symbol" charset="0"/>
                  <a:ea typeface="ＭＳ Ｐゴシック" charset="0"/>
                </a:defRPr>
              </a:lvl6pPr>
              <a:lvl7pPr marL="2971800" indent="-228600" eaLnBrk="0" fontAlgn="base" hangingPunct="0">
                <a:spcBef>
                  <a:spcPct val="0"/>
                </a:spcBef>
                <a:spcAft>
                  <a:spcPct val="0"/>
                </a:spcAft>
                <a:defRPr sz="2400">
                  <a:solidFill>
                    <a:schemeClr val="tx1"/>
                  </a:solidFill>
                  <a:latin typeface="Symbol" charset="0"/>
                  <a:ea typeface="ＭＳ Ｐゴシック" charset="0"/>
                </a:defRPr>
              </a:lvl7pPr>
              <a:lvl8pPr marL="3429000" indent="-228600" eaLnBrk="0" fontAlgn="base" hangingPunct="0">
                <a:spcBef>
                  <a:spcPct val="0"/>
                </a:spcBef>
                <a:spcAft>
                  <a:spcPct val="0"/>
                </a:spcAft>
                <a:defRPr sz="2400">
                  <a:solidFill>
                    <a:schemeClr val="tx1"/>
                  </a:solidFill>
                  <a:latin typeface="Symbol" charset="0"/>
                  <a:ea typeface="ＭＳ Ｐゴシック" charset="0"/>
                </a:defRPr>
              </a:lvl8pPr>
              <a:lvl9pPr marL="3886200" indent="-228600" eaLnBrk="0" fontAlgn="base" hangingPunct="0">
                <a:spcBef>
                  <a:spcPct val="0"/>
                </a:spcBef>
                <a:spcAft>
                  <a:spcPct val="0"/>
                </a:spcAft>
                <a:defRPr sz="2400">
                  <a:solidFill>
                    <a:schemeClr val="tx1"/>
                  </a:solidFill>
                  <a:latin typeface="Symbol" charset="0"/>
                  <a:ea typeface="ＭＳ Ｐゴシック" charset="0"/>
                </a:defRPr>
              </a:lvl9pPr>
            </a:lstStyle>
            <a:p>
              <a:pPr eaLnBrk="1" hangingPunct="1"/>
              <a:r>
                <a:rPr kumimoji="1" lang="en-US" altLang="ja-JP" sz="1800">
                  <a:solidFill>
                    <a:srgbClr val="0000FF"/>
                  </a:solidFill>
                  <a:latin typeface="Calibri" charset="0"/>
                  <a:ea typeface="MS PGothic" charset="0"/>
                  <a:cs typeface="MS PGothic" charset="0"/>
                </a:rPr>
                <a:t>electron</a:t>
              </a:r>
              <a:r>
                <a:rPr kumimoji="1" lang="sl-SI" altLang="ja-JP" sz="1800">
                  <a:solidFill>
                    <a:srgbClr val="0000FF"/>
                  </a:solidFill>
                  <a:latin typeface="Calibri" charset="0"/>
                  <a:ea typeface="MS PGothic" charset="0"/>
                  <a:cs typeface="MS PGothic" charset="0"/>
                </a:rPr>
                <a:t>s</a:t>
              </a:r>
              <a:r>
                <a:rPr kumimoji="1" lang="en-US" altLang="ja-JP" sz="1800">
                  <a:solidFill>
                    <a:srgbClr val="0000FF"/>
                  </a:solidFill>
                  <a:latin typeface="Calibri" charset="0"/>
                  <a:ea typeface="MS PGothic" charset="0"/>
                  <a:cs typeface="MS PGothic" charset="0"/>
                </a:rPr>
                <a:t>  (7GeV)</a:t>
              </a:r>
              <a:endParaRPr kumimoji="1" lang="ja-JP" altLang="en-US" sz="1800">
                <a:solidFill>
                  <a:srgbClr val="0000FF"/>
                </a:solidFill>
                <a:latin typeface="Calibri" charset="0"/>
                <a:ea typeface="MS PGothic" charset="0"/>
                <a:cs typeface="MS PGothic" charset="0"/>
              </a:endParaRPr>
            </a:p>
          </p:txBody>
        </p:sp>
        <p:cxnSp>
          <p:nvCxnSpPr>
            <p:cNvPr id="9" name="直線矢印コネクタ 8"/>
            <p:cNvCxnSpPr/>
            <p:nvPr/>
          </p:nvCxnSpPr>
          <p:spPr>
            <a:xfrm>
              <a:off x="6892780" y="3882373"/>
              <a:ext cx="1604653" cy="411144"/>
            </a:xfrm>
            <a:prstGeom prst="straightConnector1">
              <a:avLst/>
            </a:prstGeom>
            <a:ln w="28575">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32103" name="テキスト ボックス 9"/>
            <p:cNvSpPr txBox="1">
              <a:spLocks noChangeArrowheads="1"/>
            </p:cNvSpPr>
            <p:nvPr/>
          </p:nvSpPr>
          <p:spPr bwMode="auto">
            <a:xfrm>
              <a:off x="6893184" y="4365104"/>
              <a:ext cx="17832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Symbol" charset="0"/>
                  <a:ea typeface="ＭＳ Ｐゴシック" charset="0"/>
                  <a:cs typeface="ＭＳ Ｐゴシック" charset="0"/>
                </a:defRPr>
              </a:lvl1pPr>
              <a:lvl2pPr marL="742950" indent="-285750" eaLnBrk="0" hangingPunct="0">
                <a:defRPr sz="2400">
                  <a:solidFill>
                    <a:schemeClr val="tx1"/>
                  </a:solidFill>
                  <a:latin typeface="Symbol" charset="0"/>
                  <a:ea typeface="ＭＳ Ｐゴシック" charset="0"/>
                </a:defRPr>
              </a:lvl2pPr>
              <a:lvl3pPr marL="1143000" indent="-228600" eaLnBrk="0" hangingPunct="0">
                <a:defRPr sz="2400">
                  <a:solidFill>
                    <a:schemeClr val="tx1"/>
                  </a:solidFill>
                  <a:latin typeface="Symbol" charset="0"/>
                  <a:ea typeface="ＭＳ Ｐゴシック" charset="0"/>
                </a:defRPr>
              </a:lvl3pPr>
              <a:lvl4pPr marL="1600200" indent="-228600" eaLnBrk="0" hangingPunct="0">
                <a:defRPr sz="2400">
                  <a:solidFill>
                    <a:schemeClr val="tx1"/>
                  </a:solidFill>
                  <a:latin typeface="Symbol" charset="0"/>
                  <a:ea typeface="ＭＳ Ｐゴシック" charset="0"/>
                </a:defRPr>
              </a:lvl4pPr>
              <a:lvl5pPr marL="2057400" indent="-228600" eaLnBrk="0" hangingPunct="0">
                <a:defRPr sz="2400">
                  <a:solidFill>
                    <a:schemeClr val="tx1"/>
                  </a:solidFill>
                  <a:latin typeface="Symbol" charset="0"/>
                  <a:ea typeface="ＭＳ Ｐゴシック" charset="0"/>
                </a:defRPr>
              </a:lvl5pPr>
              <a:lvl6pPr marL="2514600" indent="-228600" eaLnBrk="0" fontAlgn="base" hangingPunct="0">
                <a:spcBef>
                  <a:spcPct val="0"/>
                </a:spcBef>
                <a:spcAft>
                  <a:spcPct val="0"/>
                </a:spcAft>
                <a:defRPr sz="2400">
                  <a:solidFill>
                    <a:schemeClr val="tx1"/>
                  </a:solidFill>
                  <a:latin typeface="Symbol" charset="0"/>
                  <a:ea typeface="ＭＳ Ｐゴシック" charset="0"/>
                </a:defRPr>
              </a:lvl6pPr>
              <a:lvl7pPr marL="2971800" indent="-228600" eaLnBrk="0" fontAlgn="base" hangingPunct="0">
                <a:spcBef>
                  <a:spcPct val="0"/>
                </a:spcBef>
                <a:spcAft>
                  <a:spcPct val="0"/>
                </a:spcAft>
                <a:defRPr sz="2400">
                  <a:solidFill>
                    <a:schemeClr val="tx1"/>
                  </a:solidFill>
                  <a:latin typeface="Symbol" charset="0"/>
                  <a:ea typeface="ＭＳ Ｐゴシック" charset="0"/>
                </a:defRPr>
              </a:lvl7pPr>
              <a:lvl8pPr marL="3429000" indent="-228600" eaLnBrk="0" fontAlgn="base" hangingPunct="0">
                <a:spcBef>
                  <a:spcPct val="0"/>
                </a:spcBef>
                <a:spcAft>
                  <a:spcPct val="0"/>
                </a:spcAft>
                <a:defRPr sz="2400">
                  <a:solidFill>
                    <a:schemeClr val="tx1"/>
                  </a:solidFill>
                  <a:latin typeface="Symbol" charset="0"/>
                  <a:ea typeface="ＭＳ Ｐゴシック" charset="0"/>
                </a:defRPr>
              </a:lvl8pPr>
              <a:lvl9pPr marL="3886200" indent="-228600" eaLnBrk="0" fontAlgn="base" hangingPunct="0">
                <a:spcBef>
                  <a:spcPct val="0"/>
                </a:spcBef>
                <a:spcAft>
                  <a:spcPct val="0"/>
                </a:spcAft>
                <a:defRPr sz="2400">
                  <a:solidFill>
                    <a:schemeClr val="tx1"/>
                  </a:solidFill>
                  <a:latin typeface="Symbol" charset="0"/>
                  <a:ea typeface="ＭＳ Ｐゴシック" charset="0"/>
                </a:defRPr>
              </a:lvl9pPr>
            </a:lstStyle>
            <a:p>
              <a:pPr eaLnBrk="1" hangingPunct="1"/>
              <a:r>
                <a:rPr kumimoji="1" lang="en-US" altLang="ja-JP" sz="1800">
                  <a:solidFill>
                    <a:srgbClr val="FF0000"/>
                  </a:solidFill>
                  <a:latin typeface="Calibri" charset="0"/>
                  <a:ea typeface="MS PGothic" charset="0"/>
                  <a:cs typeface="MS PGothic" charset="0"/>
                </a:rPr>
                <a:t>positron</a:t>
              </a:r>
              <a:r>
                <a:rPr kumimoji="1" lang="sl-SI" altLang="ja-JP" sz="1800">
                  <a:solidFill>
                    <a:srgbClr val="FF0000"/>
                  </a:solidFill>
                  <a:latin typeface="Calibri" charset="0"/>
                  <a:ea typeface="MS PGothic" charset="0"/>
                  <a:cs typeface="MS PGothic" charset="0"/>
                </a:rPr>
                <a:t>s</a:t>
              </a:r>
              <a:r>
                <a:rPr kumimoji="1" lang="en-US" altLang="ja-JP" sz="1800">
                  <a:solidFill>
                    <a:srgbClr val="FF0000"/>
                  </a:solidFill>
                  <a:latin typeface="Calibri" charset="0"/>
                  <a:ea typeface="MS PGothic" charset="0"/>
                  <a:cs typeface="MS PGothic" charset="0"/>
                </a:rPr>
                <a:t> (4GeV)</a:t>
              </a:r>
              <a:endParaRPr kumimoji="1" lang="ja-JP" altLang="en-US" sz="1800">
                <a:solidFill>
                  <a:srgbClr val="FF0000"/>
                </a:solidFill>
                <a:latin typeface="Calibri" charset="0"/>
                <a:ea typeface="MS PGothic" charset="0"/>
                <a:cs typeface="MS PGothic" charset="0"/>
              </a:endParaRPr>
            </a:p>
          </p:txBody>
        </p:sp>
        <p:sp>
          <p:nvSpPr>
            <p:cNvPr id="13" name="角丸四角形吹き出し 12"/>
            <p:cNvSpPr/>
            <p:nvPr/>
          </p:nvSpPr>
          <p:spPr>
            <a:xfrm>
              <a:off x="5364313" y="391611"/>
              <a:ext cx="3815613" cy="863563"/>
            </a:xfrm>
            <a:prstGeom prst="wedgeRoundRectCallout">
              <a:avLst>
                <a:gd name="adj1" fmla="val -37974"/>
                <a:gd name="adj2" fmla="val 63600"/>
                <a:gd name="adj3" fmla="val 16667"/>
              </a:avLst>
            </a:prstGeom>
            <a:solidFill>
              <a:schemeClr val="lt1">
                <a:tint val="100000"/>
                <a:shade val="100000"/>
                <a:satMod val="100000"/>
                <a:alpha val="30000"/>
              </a:schemeClr>
            </a:solidFill>
            <a:ln>
              <a:solidFill>
                <a:srgbClr val="7030A0"/>
              </a:solidFill>
            </a:ln>
          </p:spPr>
          <p:style>
            <a:lnRef idx="2">
              <a:schemeClr val="accent3"/>
            </a:lnRef>
            <a:fillRef idx="1">
              <a:schemeClr val="lt1"/>
            </a:fillRef>
            <a:effectRef idx="0">
              <a:schemeClr val="accent3"/>
            </a:effectRef>
            <a:fontRef idx="minor">
              <a:schemeClr val="dk1"/>
            </a:fontRef>
          </p:style>
          <p:txBody>
            <a:bodyPr anchor="ctr"/>
            <a:lstStyle/>
            <a:p>
              <a:pPr>
                <a:defRPr/>
              </a:pPr>
              <a:r>
                <a:rPr kumimoji="1" lang="en-US" altLang="ja-JP" sz="1600" dirty="0">
                  <a:solidFill>
                    <a:srgbClr val="000000"/>
                  </a:solidFill>
                </a:rPr>
                <a:t>KL and </a:t>
              </a:r>
              <a:r>
                <a:rPr kumimoji="1" lang="en-US" altLang="ja-JP" sz="1600" dirty="0" err="1">
                  <a:solidFill>
                    <a:srgbClr val="000000"/>
                  </a:solidFill>
                </a:rPr>
                <a:t>muon</a:t>
              </a:r>
              <a:r>
                <a:rPr kumimoji="1" lang="en-US" altLang="ja-JP" sz="1600" dirty="0">
                  <a:solidFill>
                    <a:srgbClr val="000000"/>
                  </a:solidFill>
                </a:rPr>
                <a:t> detector:</a:t>
              </a:r>
            </a:p>
            <a:p>
              <a:pPr>
                <a:defRPr/>
              </a:pPr>
              <a:r>
                <a:rPr kumimoji="1" lang="en-US" altLang="ja-JP" sz="1400" dirty="0">
                  <a:solidFill>
                    <a:srgbClr val="000000"/>
                  </a:solidFill>
                </a:rPr>
                <a:t>Resistive Plate Counter (</a:t>
              </a:r>
              <a:r>
                <a:rPr lang="en-US" altLang="ja-JP" sz="1400" dirty="0"/>
                <a:t>barrel outer layers</a:t>
              </a:r>
              <a:r>
                <a:rPr kumimoji="1" lang="en-US" altLang="ja-JP" sz="1400" dirty="0">
                  <a:solidFill>
                    <a:srgbClr val="000000"/>
                  </a:solidFill>
                </a:rPr>
                <a:t>)</a:t>
              </a:r>
            </a:p>
            <a:p>
              <a:pPr>
                <a:defRPr/>
              </a:pPr>
              <a:r>
                <a:rPr kumimoji="1" lang="en-US" altLang="ja-JP" sz="1400" dirty="0">
                  <a:solidFill>
                    <a:srgbClr val="000000"/>
                  </a:solidFill>
                </a:rPr>
                <a:t>Scintillator + WLSF + MPPC (end-caps</a:t>
              </a:r>
              <a:r>
                <a:rPr lang="en-US" altLang="ja-JP" sz="1400" dirty="0"/>
                <a:t> , inner 2 barrel layers</a:t>
              </a:r>
              <a:r>
                <a:rPr kumimoji="1" lang="en-US" altLang="ja-JP" sz="1400" dirty="0">
                  <a:solidFill>
                    <a:srgbClr val="000000"/>
                  </a:solidFill>
                </a:rPr>
                <a:t>)</a:t>
              </a:r>
              <a:endParaRPr kumimoji="1" lang="ja-JP" altLang="en-US" sz="1400" dirty="0">
                <a:solidFill>
                  <a:srgbClr val="000000"/>
                </a:solidFill>
              </a:endParaRPr>
            </a:p>
          </p:txBody>
        </p:sp>
        <p:sp>
          <p:nvSpPr>
            <p:cNvPr id="15" name="角丸四角形吹き出し 14"/>
            <p:cNvSpPr/>
            <p:nvPr/>
          </p:nvSpPr>
          <p:spPr>
            <a:xfrm>
              <a:off x="5580171" y="2248905"/>
              <a:ext cx="3491826" cy="823877"/>
            </a:xfrm>
            <a:prstGeom prst="wedgeRoundRectCallout">
              <a:avLst>
                <a:gd name="adj1" fmla="val -79046"/>
                <a:gd name="adj2" fmla="val 26744"/>
                <a:gd name="adj3" fmla="val 16667"/>
              </a:avLst>
            </a:prstGeom>
            <a:solidFill>
              <a:schemeClr val="lt1">
                <a:tint val="100000"/>
                <a:shade val="100000"/>
                <a:satMod val="100000"/>
                <a:alpha val="30000"/>
              </a:schemeClr>
            </a:solidFill>
            <a:ln>
              <a:solidFill>
                <a:srgbClr val="7030A0"/>
              </a:solidFill>
            </a:ln>
          </p:spPr>
          <p:style>
            <a:lnRef idx="2">
              <a:schemeClr val="accent3"/>
            </a:lnRef>
            <a:fillRef idx="1">
              <a:schemeClr val="lt1"/>
            </a:fillRef>
            <a:effectRef idx="0">
              <a:schemeClr val="accent3"/>
            </a:effectRef>
            <a:fontRef idx="minor">
              <a:schemeClr val="dk1"/>
            </a:fontRef>
          </p:style>
          <p:txBody>
            <a:bodyPr anchor="ctr"/>
            <a:lstStyle/>
            <a:p>
              <a:pPr fontAlgn="auto">
                <a:spcBef>
                  <a:spcPts val="0"/>
                </a:spcBef>
                <a:spcAft>
                  <a:spcPts val="0"/>
                </a:spcAft>
                <a:defRPr/>
              </a:pPr>
              <a:r>
                <a:rPr kumimoji="1" lang="en-US" altLang="ja-JP" sz="1600" dirty="0">
                  <a:solidFill>
                    <a:prstClr val="black"/>
                  </a:solidFill>
                </a:rPr>
                <a:t>Particle Identification </a:t>
              </a:r>
            </a:p>
            <a:p>
              <a:pPr fontAlgn="auto">
                <a:spcBef>
                  <a:spcPts val="0"/>
                </a:spcBef>
                <a:spcAft>
                  <a:spcPts val="0"/>
                </a:spcAft>
                <a:defRPr/>
              </a:pPr>
              <a:r>
                <a:rPr kumimoji="1" lang="en-US" altLang="ja-JP" sz="1400" dirty="0">
                  <a:solidFill>
                    <a:prstClr val="black"/>
                  </a:solidFill>
                </a:rPr>
                <a:t>Time-of-Propagation counter (barrel)</a:t>
              </a:r>
            </a:p>
            <a:p>
              <a:pPr fontAlgn="auto">
                <a:spcBef>
                  <a:spcPts val="0"/>
                </a:spcBef>
                <a:spcAft>
                  <a:spcPts val="0"/>
                </a:spcAft>
                <a:defRPr/>
              </a:pPr>
              <a:r>
                <a:rPr kumimoji="1" lang="en-US" altLang="ja-JP" sz="1400" dirty="0">
                  <a:solidFill>
                    <a:prstClr val="black"/>
                  </a:solidFill>
                </a:rPr>
                <a:t>Prox. focusing Aerogel RICH (fwd)</a:t>
              </a:r>
            </a:p>
          </p:txBody>
        </p:sp>
        <p:sp>
          <p:nvSpPr>
            <p:cNvPr id="16" name="角丸四角形吹き出し 15"/>
            <p:cNvSpPr/>
            <p:nvPr/>
          </p:nvSpPr>
          <p:spPr>
            <a:xfrm>
              <a:off x="828114" y="4734823"/>
              <a:ext cx="3407704" cy="854038"/>
            </a:xfrm>
            <a:prstGeom prst="wedgeRoundRectCallout">
              <a:avLst>
                <a:gd name="adj1" fmla="val 47309"/>
                <a:gd name="adj2" fmla="val -192294"/>
                <a:gd name="adj3" fmla="val 16667"/>
              </a:avLst>
            </a:prstGeom>
            <a:solidFill>
              <a:schemeClr val="lt1">
                <a:tint val="100000"/>
                <a:shade val="100000"/>
                <a:satMod val="100000"/>
                <a:alpha val="30000"/>
              </a:schemeClr>
            </a:solidFill>
            <a:ln>
              <a:solidFill>
                <a:srgbClr val="7030A0"/>
              </a:solidFill>
            </a:ln>
          </p:spPr>
          <p:style>
            <a:lnRef idx="2">
              <a:schemeClr val="accent3"/>
            </a:lnRef>
            <a:fillRef idx="1">
              <a:schemeClr val="lt1"/>
            </a:fillRef>
            <a:effectRef idx="0">
              <a:schemeClr val="accent3"/>
            </a:effectRef>
            <a:fontRef idx="minor">
              <a:schemeClr val="dk1"/>
            </a:fontRef>
          </p:style>
          <p:txBody>
            <a:bodyPr anchor="ctr"/>
            <a:lstStyle/>
            <a:p>
              <a:pPr>
                <a:defRPr/>
              </a:pPr>
              <a:r>
                <a:rPr kumimoji="1" lang="en-US" altLang="ja-JP" sz="1600" dirty="0">
                  <a:solidFill>
                    <a:srgbClr val="000000"/>
                  </a:solidFill>
                </a:rPr>
                <a:t>Central Drift Chamber</a:t>
              </a:r>
            </a:p>
            <a:p>
              <a:pPr>
                <a:defRPr/>
              </a:pPr>
              <a:r>
                <a:rPr lang="en-US" altLang="ja-JP" sz="1400" dirty="0">
                  <a:solidFill>
                    <a:srgbClr val="000000"/>
                  </a:solidFill>
                  <a:ea typeface="ヒラギノ角ゴ ProN W3" charset="-128"/>
                  <a:sym typeface="Optima" charset="0"/>
                </a:rPr>
                <a:t>He(50%):C</a:t>
              </a:r>
              <a:r>
                <a:rPr lang="en-US" altLang="ja-JP" sz="1400" baseline="-6000" dirty="0">
                  <a:solidFill>
                    <a:srgbClr val="000000"/>
                  </a:solidFill>
                  <a:ea typeface="ヒラギノ角ゴ ProN W3" charset="-128"/>
                  <a:sym typeface="Optima" charset="0"/>
                </a:rPr>
                <a:t>2</a:t>
              </a:r>
              <a:r>
                <a:rPr lang="en-US" altLang="ja-JP" sz="1400" dirty="0">
                  <a:solidFill>
                    <a:srgbClr val="000000"/>
                  </a:solidFill>
                  <a:ea typeface="ヒラギノ角ゴ ProN W3" charset="-128"/>
                  <a:sym typeface="Optima" charset="0"/>
                </a:rPr>
                <a:t>H</a:t>
              </a:r>
              <a:r>
                <a:rPr lang="en-US" altLang="ja-JP" sz="1400" baseline="-6000" dirty="0">
                  <a:solidFill>
                    <a:srgbClr val="000000"/>
                  </a:solidFill>
                  <a:ea typeface="ヒラギノ角ゴ ProN W3" charset="-128"/>
                  <a:sym typeface="Optima" charset="0"/>
                </a:rPr>
                <a:t>6</a:t>
              </a:r>
              <a:r>
                <a:rPr lang="en-US" altLang="ja-JP" sz="1400" dirty="0">
                  <a:solidFill>
                    <a:srgbClr val="000000"/>
                  </a:solidFill>
                  <a:ea typeface="ヒラギノ角ゴ ProN W3" charset="-128"/>
                  <a:sym typeface="Optima" charset="0"/>
                </a:rPr>
                <a:t>(50%)</a:t>
              </a:r>
              <a:r>
                <a:rPr kumimoji="1" lang="en-US" altLang="ja-JP" sz="1400" dirty="0">
                  <a:solidFill>
                    <a:srgbClr val="000000"/>
                  </a:solidFill>
                </a:rPr>
                <a:t>, </a:t>
              </a:r>
              <a:r>
                <a:rPr kumimoji="1" lang="sl-SI" altLang="ja-JP" sz="1400" dirty="0">
                  <a:solidFill>
                    <a:srgbClr val="000000"/>
                  </a:solidFill>
                </a:rPr>
                <a:t>s</a:t>
              </a:r>
              <a:r>
                <a:rPr kumimoji="1" lang="en-US" altLang="ja-JP" sz="1400" dirty="0">
                  <a:solidFill>
                    <a:srgbClr val="000000"/>
                  </a:solidFill>
                </a:rPr>
                <a:t>mall cells, long lever arm,  fast electronics</a:t>
              </a:r>
            </a:p>
          </p:txBody>
        </p:sp>
        <p:sp>
          <p:nvSpPr>
            <p:cNvPr id="17" name="角丸四角形吹き出し 16"/>
            <p:cNvSpPr/>
            <p:nvPr/>
          </p:nvSpPr>
          <p:spPr>
            <a:xfrm>
              <a:off x="180539" y="1232950"/>
              <a:ext cx="3887036" cy="896899"/>
            </a:xfrm>
            <a:prstGeom prst="wedgeRoundRectCallout">
              <a:avLst>
                <a:gd name="adj1" fmla="val 30213"/>
                <a:gd name="adj2" fmla="val 78790"/>
                <a:gd name="adj3" fmla="val 16667"/>
              </a:avLst>
            </a:prstGeom>
            <a:solidFill>
              <a:schemeClr val="lt1">
                <a:tint val="100000"/>
                <a:shade val="100000"/>
                <a:satMod val="100000"/>
                <a:alpha val="30000"/>
              </a:schemeClr>
            </a:solidFill>
            <a:ln>
              <a:solidFill>
                <a:srgbClr val="7030A0"/>
              </a:solidFill>
            </a:ln>
          </p:spPr>
          <p:style>
            <a:lnRef idx="2">
              <a:schemeClr val="accent3"/>
            </a:lnRef>
            <a:fillRef idx="1">
              <a:schemeClr val="lt1"/>
            </a:fillRef>
            <a:effectRef idx="0">
              <a:schemeClr val="accent3"/>
            </a:effectRef>
            <a:fontRef idx="minor">
              <a:schemeClr val="dk1"/>
            </a:fontRef>
          </p:style>
          <p:txBody>
            <a:bodyPr anchor="ctr"/>
            <a:lstStyle/>
            <a:p>
              <a:pPr fontAlgn="auto">
                <a:spcBef>
                  <a:spcPts val="0"/>
                </a:spcBef>
                <a:spcAft>
                  <a:spcPts val="0"/>
                </a:spcAft>
                <a:defRPr/>
              </a:pPr>
              <a:r>
                <a:rPr kumimoji="1" lang="en-US" altLang="ja-JP" sz="1600" dirty="0">
                  <a:solidFill>
                    <a:prstClr val="black"/>
                  </a:solidFill>
                </a:rPr>
                <a:t>EM Calorimeter:</a:t>
              </a:r>
            </a:p>
            <a:p>
              <a:pPr fontAlgn="auto">
                <a:spcBef>
                  <a:spcPts val="0"/>
                </a:spcBef>
                <a:spcAft>
                  <a:spcPts val="0"/>
                </a:spcAft>
                <a:defRPr/>
              </a:pPr>
              <a:r>
                <a:rPr kumimoji="1" lang="en-US" altLang="ja-JP" sz="1400" dirty="0">
                  <a:solidFill>
                    <a:prstClr val="black"/>
                  </a:solidFill>
                </a:rPr>
                <a:t>CsI(Tl), waveform sampling (barrel)</a:t>
              </a:r>
            </a:p>
            <a:p>
              <a:pPr fontAlgn="auto">
                <a:spcBef>
                  <a:spcPts val="0"/>
                </a:spcBef>
                <a:spcAft>
                  <a:spcPts val="0"/>
                </a:spcAft>
                <a:defRPr/>
              </a:pPr>
              <a:r>
                <a:rPr kumimoji="1" lang="en-US" altLang="ja-JP" sz="1400" dirty="0">
                  <a:solidFill>
                    <a:prstClr val="black"/>
                  </a:solidFill>
                </a:rPr>
                <a:t>Pure CsI + waveform sampling (end-caps)</a:t>
              </a:r>
            </a:p>
          </p:txBody>
        </p:sp>
        <p:sp>
          <p:nvSpPr>
            <p:cNvPr id="18" name="角丸四角形吹き出し 17"/>
            <p:cNvSpPr/>
            <p:nvPr/>
          </p:nvSpPr>
          <p:spPr>
            <a:xfrm>
              <a:off x="56738" y="3849036"/>
              <a:ext cx="3031540" cy="647672"/>
            </a:xfrm>
            <a:prstGeom prst="wedgeRoundRectCallout">
              <a:avLst>
                <a:gd name="adj1" fmla="val 78119"/>
                <a:gd name="adj2" fmla="val -154880"/>
                <a:gd name="adj3" fmla="val 16667"/>
              </a:avLst>
            </a:prstGeom>
            <a:solidFill>
              <a:schemeClr val="lt1">
                <a:tint val="100000"/>
                <a:shade val="100000"/>
                <a:satMod val="100000"/>
                <a:alpha val="30000"/>
              </a:schemeClr>
            </a:solidFill>
            <a:ln>
              <a:solidFill>
                <a:srgbClr val="7030A0"/>
              </a:solidFill>
            </a:ln>
          </p:spPr>
          <p:style>
            <a:lnRef idx="2">
              <a:schemeClr val="accent3"/>
            </a:lnRef>
            <a:fillRef idx="1">
              <a:schemeClr val="lt1"/>
            </a:fillRef>
            <a:effectRef idx="0">
              <a:schemeClr val="accent3"/>
            </a:effectRef>
            <a:fontRef idx="minor">
              <a:schemeClr val="dk1"/>
            </a:fontRef>
          </p:style>
          <p:txBody>
            <a:bodyPr anchor="ctr"/>
            <a:lstStyle/>
            <a:p>
              <a:pPr fontAlgn="auto">
                <a:spcBef>
                  <a:spcPts val="0"/>
                </a:spcBef>
                <a:spcAft>
                  <a:spcPts val="0"/>
                </a:spcAft>
                <a:defRPr/>
              </a:pPr>
              <a:r>
                <a:rPr kumimoji="1" lang="en-US" altLang="ja-JP" sz="1600" dirty="0">
                  <a:solidFill>
                    <a:prstClr val="black"/>
                  </a:solidFill>
                </a:rPr>
                <a:t>Vertex Detector</a:t>
              </a:r>
            </a:p>
            <a:p>
              <a:pPr fontAlgn="auto">
                <a:spcBef>
                  <a:spcPts val="0"/>
                </a:spcBef>
                <a:spcAft>
                  <a:spcPts val="0"/>
                </a:spcAft>
                <a:defRPr/>
              </a:pPr>
              <a:r>
                <a:rPr kumimoji="1" lang="en-US" altLang="ja-JP" sz="1400" dirty="0">
                  <a:solidFill>
                    <a:prstClr val="black"/>
                  </a:solidFill>
                </a:rPr>
                <a:t>2 layers DEPFET + 4 layers DSSD</a:t>
              </a:r>
            </a:p>
          </p:txBody>
        </p:sp>
        <p:sp>
          <p:nvSpPr>
            <p:cNvPr id="19" name="角丸四角形吹き出し 18"/>
            <p:cNvSpPr/>
            <p:nvPr/>
          </p:nvSpPr>
          <p:spPr>
            <a:xfrm>
              <a:off x="56738" y="3171204"/>
              <a:ext cx="2283971" cy="647672"/>
            </a:xfrm>
            <a:prstGeom prst="wedgeRoundRectCallout">
              <a:avLst>
                <a:gd name="adj1" fmla="val 116633"/>
                <a:gd name="adj2" fmla="val -59492"/>
                <a:gd name="adj3" fmla="val 16667"/>
              </a:avLst>
            </a:prstGeom>
            <a:solidFill>
              <a:schemeClr val="lt1">
                <a:tint val="100000"/>
                <a:shade val="100000"/>
                <a:satMod val="100000"/>
                <a:alpha val="30000"/>
              </a:schemeClr>
            </a:solidFill>
            <a:ln>
              <a:solidFill>
                <a:srgbClr val="7030A0"/>
              </a:solidFill>
            </a:ln>
          </p:spPr>
          <p:style>
            <a:lnRef idx="2">
              <a:schemeClr val="accent3"/>
            </a:lnRef>
            <a:fillRef idx="1">
              <a:schemeClr val="lt1"/>
            </a:fillRef>
            <a:effectRef idx="0">
              <a:schemeClr val="accent3"/>
            </a:effectRef>
            <a:fontRef idx="minor">
              <a:schemeClr val="dk1"/>
            </a:fontRef>
          </p:style>
          <p:txBody>
            <a:bodyPr anchor="ctr"/>
            <a:lstStyle/>
            <a:p>
              <a:pPr fontAlgn="auto">
                <a:spcBef>
                  <a:spcPts val="0"/>
                </a:spcBef>
                <a:spcAft>
                  <a:spcPts val="0"/>
                </a:spcAft>
                <a:defRPr/>
              </a:pPr>
              <a:r>
                <a:rPr kumimoji="1" lang="en-US" altLang="ja-JP" sz="1600" dirty="0">
                  <a:solidFill>
                    <a:prstClr val="black"/>
                  </a:solidFill>
                </a:rPr>
                <a:t>Beryllium beam pipe</a:t>
              </a:r>
            </a:p>
            <a:p>
              <a:pPr fontAlgn="auto">
                <a:spcBef>
                  <a:spcPts val="0"/>
                </a:spcBef>
                <a:spcAft>
                  <a:spcPts val="0"/>
                </a:spcAft>
                <a:defRPr/>
              </a:pPr>
              <a:r>
                <a:rPr kumimoji="1" lang="en-US" altLang="ja-JP" sz="1400" dirty="0">
                  <a:solidFill>
                    <a:prstClr val="black"/>
                  </a:solidFill>
                </a:rPr>
                <a:t>2cm diameter</a:t>
              </a:r>
            </a:p>
          </p:txBody>
        </p:sp>
      </p:grpSp>
      <p:sp>
        <p:nvSpPr>
          <p:cNvPr id="2" name="Title 1"/>
          <p:cNvSpPr>
            <a:spLocks noGrp="1"/>
          </p:cNvSpPr>
          <p:nvPr>
            <p:ph type="title"/>
          </p:nvPr>
        </p:nvSpPr>
        <p:spPr>
          <a:xfrm>
            <a:off x="268288" y="198408"/>
            <a:ext cx="8229600" cy="576292"/>
          </a:xfrm>
        </p:spPr>
        <p:txBody>
          <a:bodyPr>
            <a:normAutofit fontScale="90000"/>
          </a:bodyPr>
          <a:lstStyle/>
          <a:p>
            <a:r>
              <a:rPr lang="en-US" dirty="0" smtClean="0">
                <a:latin typeface="+mn-lt"/>
              </a:rPr>
              <a:t>Belle II Detector</a:t>
            </a:r>
            <a:endParaRPr lang="en-US" dirty="0">
              <a:latin typeface="+mn-lt"/>
            </a:endParaRPr>
          </a:p>
        </p:txBody>
      </p:sp>
    </p:spTree>
    <p:extLst>
      <p:ext uri="{BB962C8B-B14F-4D97-AF65-F5344CB8AC3E}">
        <p14:creationId xmlns:p14="http://schemas.microsoft.com/office/powerpoint/2010/main" val="107876399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 y="980539"/>
            <a:ext cx="1194991" cy="274841"/>
          </a:xfrm>
          <a:prstGeom prst="rect">
            <a:avLst/>
          </a:prstGeom>
          <a:solidFill>
            <a:schemeClr val="accent5">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defTabSz="914116" fontAlgn="auto">
              <a:spcBef>
                <a:spcPts val="0"/>
              </a:spcBef>
              <a:spcAft>
                <a:spcPts val="0"/>
              </a:spcAft>
              <a:defRPr/>
            </a:pPr>
            <a:r>
              <a:rPr kumimoji="1" lang="en-US" altLang="ja-JP" sz="1400" dirty="0">
                <a:solidFill>
                  <a:prstClr val="black"/>
                </a:solidFill>
                <a:latin typeface="Osaka"/>
                <a:ea typeface="Osaka"/>
                <a:cs typeface="Osaka"/>
              </a:rPr>
              <a:t>Calendar</a:t>
            </a:r>
            <a:endParaRPr kumimoji="1" lang="ja-JP" altLang="en-US" sz="1400" dirty="0">
              <a:solidFill>
                <a:prstClr val="black"/>
              </a:solidFill>
              <a:latin typeface="Osaka"/>
              <a:ea typeface="Osaka"/>
              <a:cs typeface="Osaka"/>
            </a:endParaRPr>
          </a:p>
        </p:txBody>
      </p:sp>
      <p:sp>
        <p:nvSpPr>
          <p:cNvPr id="3" name="正方形/長方形 2"/>
          <p:cNvSpPr/>
          <p:nvPr/>
        </p:nvSpPr>
        <p:spPr>
          <a:xfrm>
            <a:off x="11728" y="1277150"/>
            <a:ext cx="1420967" cy="274841"/>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fontScale="85000" lnSpcReduction="20000"/>
          </a:bodyPr>
          <a:lstStyle/>
          <a:p>
            <a:pPr defTabSz="914116" fontAlgn="auto">
              <a:spcBef>
                <a:spcPts val="0"/>
              </a:spcBef>
              <a:spcAft>
                <a:spcPts val="0"/>
              </a:spcAft>
              <a:defRPr/>
            </a:pPr>
            <a:r>
              <a:rPr kumimoji="1" lang="en-US" altLang="ja-JP" sz="1800" dirty="0">
                <a:solidFill>
                  <a:prstClr val="black"/>
                </a:solidFill>
                <a:latin typeface="Osaka"/>
                <a:ea typeface="Osaka"/>
                <a:cs typeface="Osaka"/>
              </a:rPr>
              <a:t>Japan FY</a:t>
            </a:r>
            <a:endParaRPr kumimoji="1" lang="ja-JP" altLang="en-US" sz="1800" dirty="0">
              <a:solidFill>
                <a:prstClr val="black"/>
              </a:solidFill>
              <a:latin typeface="Osaka"/>
              <a:ea typeface="Osaka"/>
              <a:cs typeface="Osaka"/>
            </a:endParaRPr>
          </a:p>
        </p:txBody>
      </p:sp>
      <p:sp>
        <p:nvSpPr>
          <p:cNvPr id="4" name="正方形/長方形 3"/>
          <p:cNvSpPr/>
          <p:nvPr/>
        </p:nvSpPr>
        <p:spPr>
          <a:xfrm>
            <a:off x="8582956" y="1279341"/>
            <a:ext cx="561044" cy="274841"/>
          </a:xfrm>
          <a:prstGeom prst="rect">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defTabSz="912813" eaLnBrk="0" hangingPunct="0">
              <a:defRPr sz="2400">
                <a:solidFill>
                  <a:schemeClr val="tx1"/>
                </a:solidFill>
                <a:latin typeface="Symbol" charset="0"/>
                <a:ea typeface="ＭＳ Ｐゴシック" charset="0"/>
              </a:defRPr>
            </a:lvl1pPr>
            <a:lvl2pPr marL="742950" indent="-285750" defTabSz="912813" eaLnBrk="0" hangingPunct="0">
              <a:defRPr sz="2400">
                <a:solidFill>
                  <a:schemeClr val="tx1"/>
                </a:solidFill>
                <a:latin typeface="Symbol" charset="0"/>
                <a:ea typeface="ＭＳ Ｐゴシック" charset="0"/>
              </a:defRPr>
            </a:lvl2pPr>
            <a:lvl3pPr marL="1143000" indent="-228600" defTabSz="912813" eaLnBrk="0" hangingPunct="0">
              <a:defRPr sz="2400">
                <a:solidFill>
                  <a:schemeClr val="tx1"/>
                </a:solidFill>
                <a:latin typeface="Symbol" charset="0"/>
                <a:ea typeface="ＭＳ Ｐゴシック" charset="0"/>
              </a:defRPr>
            </a:lvl3pPr>
            <a:lvl4pPr marL="1600200" indent="-228600" defTabSz="912813" eaLnBrk="0" hangingPunct="0">
              <a:defRPr sz="2400">
                <a:solidFill>
                  <a:schemeClr val="tx1"/>
                </a:solidFill>
                <a:latin typeface="Symbol" charset="0"/>
                <a:ea typeface="ＭＳ Ｐゴシック" charset="0"/>
              </a:defRPr>
            </a:lvl4pPr>
            <a:lvl5pPr marL="2057400" indent="-228600" defTabSz="912813" eaLnBrk="0" hangingPunct="0">
              <a:defRPr sz="2400">
                <a:solidFill>
                  <a:schemeClr val="tx1"/>
                </a:solidFill>
                <a:latin typeface="Symbol"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Symbol"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Symbol"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Symbol"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Symbol" charset="0"/>
                <a:ea typeface="ＭＳ Ｐゴシック" charset="0"/>
              </a:defRPr>
            </a:lvl9pPr>
          </a:lstStyle>
          <a:p>
            <a:pPr algn="ctr" eaLnBrk="1" hangingPunct="1">
              <a:lnSpc>
                <a:spcPct val="80000"/>
              </a:lnSpc>
              <a:defRPr/>
            </a:pPr>
            <a:r>
              <a:rPr kumimoji="1" lang="ja-JP" altLang="en-US" sz="1400" smtClean="0">
                <a:solidFill>
                  <a:srgbClr val="000000"/>
                </a:solidFill>
                <a:latin typeface="Osaka" charset="0"/>
                <a:ea typeface="Osaka" charset="0"/>
                <a:cs typeface="Osaka" charset="0"/>
              </a:rPr>
              <a:t>・・</a:t>
            </a:r>
          </a:p>
        </p:txBody>
      </p:sp>
      <p:sp>
        <p:nvSpPr>
          <p:cNvPr id="5" name="正方形/長方形 4"/>
          <p:cNvSpPr/>
          <p:nvPr/>
        </p:nvSpPr>
        <p:spPr>
          <a:xfrm>
            <a:off x="8339228" y="980539"/>
            <a:ext cx="804771" cy="274841"/>
          </a:xfrm>
          <a:prstGeom prst="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lvl1pPr defTabSz="912813" eaLnBrk="0" hangingPunct="0">
              <a:defRPr sz="2400">
                <a:solidFill>
                  <a:schemeClr val="tx1"/>
                </a:solidFill>
                <a:latin typeface="Symbol" charset="0"/>
                <a:ea typeface="ＭＳ Ｐゴシック" charset="0"/>
              </a:defRPr>
            </a:lvl1pPr>
            <a:lvl2pPr marL="742950" indent="-285750" defTabSz="912813" eaLnBrk="0" hangingPunct="0">
              <a:defRPr sz="2400">
                <a:solidFill>
                  <a:schemeClr val="tx1"/>
                </a:solidFill>
                <a:latin typeface="Symbol" charset="0"/>
                <a:ea typeface="ＭＳ Ｐゴシック" charset="0"/>
              </a:defRPr>
            </a:lvl2pPr>
            <a:lvl3pPr marL="1143000" indent="-228600" defTabSz="912813" eaLnBrk="0" hangingPunct="0">
              <a:defRPr sz="2400">
                <a:solidFill>
                  <a:schemeClr val="tx1"/>
                </a:solidFill>
                <a:latin typeface="Symbol" charset="0"/>
                <a:ea typeface="ＭＳ Ｐゴシック" charset="0"/>
              </a:defRPr>
            </a:lvl3pPr>
            <a:lvl4pPr marL="1600200" indent="-228600" defTabSz="912813" eaLnBrk="0" hangingPunct="0">
              <a:defRPr sz="2400">
                <a:solidFill>
                  <a:schemeClr val="tx1"/>
                </a:solidFill>
                <a:latin typeface="Symbol" charset="0"/>
                <a:ea typeface="ＭＳ Ｐゴシック" charset="0"/>
              </a:defRPr>
            </a:lvl4pPr>
            <a:lvl5pPr marL="2057400" indent="-228600" defTabSz="912813" eaLnBrk="0" hangingPunct="0">
              <a:defRPr sz="2400">
                <a:solidFill>
                  <a:schemeClr val="tx1"/>
                </a:solidFill>
                <a:latin typeface="Symbol"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Symbol"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Symbol"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Symbol"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Symbol" charset="0"/>
                <a:ea typeface="ＭＳ Ｐゴシック" charset="0"/>
              </a:defRPr>
            </a:lvl9pPr>
          </a:lstStyle>
          <a:p>
            <a:pPr algn="ctr" eaLnBrk="1" hangingPunct="1">
              <a:defRPr/>
            </a:pPr>
            <a:r>
              <a:rPr kumimoji="1" lang="ja-JP" altLang="en-US" sz="1400" smtClean="0">
                <a:solidFill>
                  <a:srgbClr val="000000"/>
                </a:solidFill>
                <a:latin typeface="Osaka" charset="0"/>
                <a:ea typeface="Osaka" charset="0"/>
                <a:cs typeface="Osaka" charset="0"/>
              </a:rPr>
              <a:t>・・・</a:t>
            </a:r>
          </a:p>
        </p:txBody>
      </p:sp>
      <p:sp>
        <p:nvSpPr>
          <p:cNvPr id="167949" name="タイトル 1"/>
          <p:cNvSpPr txBox="1">
            <a:spLocks/>
          </p:cNvSpPr>
          <p:nvPr/>
        </p:nvSpPr>
        <p:spPr bwMode="auto">
          <a:xfrm>
            <a:off x="457200" y="96838"/>
            <a:ext cx="8229600"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sz="2400">
                <a:solidFill>
                  <a:schemeClr val="tx1"/>
                </a:solidFill>
                <a:latin typeface="Symbol" charset="0"/>
                <a:ea typeface="ＭＳ Ｐゴシック" charset="0"/>
                <a:cs typeface="ＭＳ Ｐゴシック" charset="0"/>
              </a:defRPr>
            </a:lvl1pPr>
            <a:lvl2pPr marL="742950" indent="-285750" defTabSz="457200" eaLnBrk="0" hangingPunct="0">
              <a:defRPr sz="2400">
                <a:solidFill>
                  <a:schemeClr val="tx1"/>
                </a:solidFill>
                <a:latin typeface="Symbol" charset="0"/>
                <a:ea typeface="ＭＳ Ｐゴシック" charset="0"/>
              </a:defRPr>
            </a:lvl2pPr>
            <a:lvl3pPr marL="1143000" indent="-228600" defTabSz="457200" eaLnBrk="0" hangingPunct="0">
              <a:defRPr sz="2400">
                <a:solidFill>
                  <a:schemeClr val="tx1"/>
                </a:solidFill>
                <a:latin typeface="Symbol" charset="0"/>
                <a:ea typeface="ＭＳ Ｐゴシック" charset="0"/>
              </a:defRPr>
            </a:lvl3pPr>
            <a:lvl4pPr marL="1600200" indent="-228600" defTabSz="457200" eaLnBrk="0" hangingPunct="0">
              <a:defRPr sz="2400">
                <a:solidFill>
                  <a:schemeClr val="tx1"/>
                </a:solidFill>
                <a:latin typeface="Symbol" charset="0"/>
                <a:ea typeface="ＭＳ Ｐゴシック" charset="0"/>
              </a:defRPr>
            </a:lvl4pPr>
            <a:lvl5pPr marL="2057400" indent="-228600" defTabSz="457200" eaLnBrk="0" hangingPunct="0">
              <a:defRPr sz="2400">
                <a:solidFill>
                  <a:schemeClr val="tx1"/>
                </a:solidFill>
                <a:latin typeface="Symbol" charset="0"/>
                <a:ea typeface="ＭＳ Ｐゴシック" charset="0"/>
              </a:defRPr>
            </a:lvl5pPr>
            <a:lvl6pPr marL="2514600" indent="-228600" eaLnBrk="0" fontAlgn="base" hangingPunct="0">
              <a:spcBef>
                <a:spcPct val="0"/>
              </a:spcBef>
              <a:spcAft>
                <a:spcPct val="0"/>
              </a:spcAft>
              <a:defRPr sz="2400">
                <a:solidFill>
                  <a:schemeClr val="tx1"/>
                </a:solidFill>
                <a:latin typeface="Symbol" charset="0"/>
                <a:ea typeface="ＭＳ Ｐゴシック" charset="0"/>
              </a:defRPr>
            </a:lvl6pPr>
            <a:lvl7pPr marL="2971800" indent="-228600" eaLnBrk="0" fontAlgn="base" hangingPunct="0">
              <a:spcBef>
                <a:spcPct val="0"/>
              </a:spcBef>
              <a:spcAft>
                <a:spcPct val="0"/>
              </a:spcAft>
              <a:defRPr sz="2400">
                <a:solidFill>
                  <a:schemeClr val="tx1"/>
                </a:solidFill>
                <a:latin typeface="Symbol" charset="0"/>
                <a:ea typeface="ＭＳ Ｐゴシック" charset="0"/>
              </a:defRPr>
            </a:lvl7pPr>
            <a:lvl8pPr marL="3429000" indent="-228600" eaLnBrk="0" fontAlgn="base" hangingPunct="0">
              <a:spcBef>
                <a:spcPct val="0"/>
              </a:spcBef>
              <a:spcAft>
                <a:spcPct val="0"/>
              </a:spcAft>
              <a:defRPr sz="2400">
                <a:solidFill>
                  <a:schemeClr val="tx1"/>
                </a:solidFill>
                <a:latin typeface="Symbol" charset="0"/>
                <a:ea typeface="ＭＳ Ｐゴシック" charset="0"/>
              </a:defRPr>
            </a:lvl8pPr>
            <a:lvl9pPr marL="3886200" indent="-228600" eaLnBrk="0" fontAlgn="base" hangingPunct="0">
              <a:spcBef>
                <a:spcPct val="0"/>
              </a:spcBef>
              <a:spcAft>
                <a:spcPct val="0"/>
              </a:spcAft>
              <a:defRPr sz="2400">
                <a:solidFill>
                  <a:schemeClr val="tx1"/>
                </a:solidFill>
                <a:latin typeface="Symbol" charset="0"/>
                <a:ea typeface="ＭＳ Ｐゴシック" charset="0"/>
              </a:defRPr>
            </a:lvl9pPr>
          </a:lstStyle>
          <a:p>
            <a:pPr algn="ctr" eaLnBrk="1" hangingPunct="1"/>
            <a:r>
              <a:rPr kumimoji="1" lang="en-US" altLang="ja-JP" sz="3600">
                <a:solidFill>
                  <a:srgbClr val="000000"/>
                </a:solidFill>
                <a:latin typeface="Osaka" charset="0"/>
                <a:ea typeface="Osaka" charset="0"/>
                <a:cs typeface="Osaka" charset="0"/>
              </a:rPr>
              <a:t>SuperKEKB/Belle II schedule</a:t>
            </a:r>
            <a:endParaRPr kumimoji="1" lang="ja-JP" altLang="en-US" sz="3600">
              <a:solidFill>
                <a:srgbClr val="000000"/>
              </a:solidFill>
              <a:latin typeface="Osaka" charset="0"/>
              <a:ea typeface="Osaka" charset="0"/>
              <a:cs typeface="Osaka" charset="0"/>
            </a:endParaRPr>
          </a:p>
        </p:txBody>
      </p:sp>
      <p:sp>
        <p:nvSpPr>
          <p:cNvPr id="7" name="角丸四角形 6"/>
          <p:cNvSpPr/>
          <p:nvPr/>
        </p:nvSpPr>
        <p:spPr>
          <a:xfrm>
            <a:off x="297255" y="3287519"/>
            <a:ext cx="1336413" cy="843875"/>
          </a:xfrm>
          <a:prstGeom prst="roundRect">
            <a:avLst/>
          </a:prstGeom>
          <a:solidFill>
            <a:srgbClr val="BEFFBC"/>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defTabSz="914116" fontAlgn="auto">
              <a:spcBef>
                <a:spcPts val="0"/>
              </a:spcBef>
              <a:spcAft>
                <a:spcPts val="0"/>
              </a:spcAft>
              <a:defRPr/>
            </a:pPr>
            <a:r>
              <a:rPr kumimoji="1" lang="en-US" altLang="ja-JP" sz="1400" dirty="0">
                <a:solidFill>
                  <a:prstClr val="black"/>
                </a:solidFill>
                <a:latin typeface="Osaka"/>
                <a:ea typeface="Osaka"/>
                <a:cs typeface="Osaka"/>
              </a:rPr>
              <a:t>KEKB</a:t>
            </a:r>
          </a:p>
          <a:p>
            <a:pPr algn="ctr" defTabSz="914116" fontAlgn="auto">
              <a:spcBef>
                <a:spcPts val="0"/>
              </a:spcBef>
              <a:spcAft>
                <a:spcPts val="0"/>
              </a:spcAft>
              <a:defRPr/>
            </a:pPr>
            <a:r>
              <a:rPr kumimoji="1" lang="en-US" altLang="ja-JP" sz="1400" dirty="0">
                <a:solidFill>
                  <a:prstClr val="black"/>
                </a:solidFill>
                <a:latin typeface="Osaka"/>
                <a:ea typeface="Osaka"/>
                <a:cs typeface="Osaka"/>
              </a:rPr>
              <a:t>operation</a:t>
            </a:r>
            <a:endParaRPr kumimoji="1" lang="ja-JP" altLang="en-US" sz="1400" dirty="0">
              <a:solidFill>
                <a:prstClr val="black"/>
              </a:solidFill>
              <a:latin typeface="Osaka"/>
              <a:ea typeface="Osaka"/>
              <a:cs typeface="Osaka"/>
            </a:endParaRPr>
          </a:p>
        </p:txBody>
      </p:sp>
      <p:sp>
        <p:nvSpPr>
          <p:cNvPr id="8" name="角丸四角形 7"/>
          <p:cNvSpPr/>
          <p:nvPr/>
        </p:nvSpPr>
        <p:spPr>
          <a:xfrm>
            <a:off x="1633667" y="1854686"/>
            <a:ext cx="4016033" cy="4922336"/>
          </a:xfrm>
          <a:prstGeom prst="roundRect">
            <a:avLst/>
          </a:prstGeom>
          <a:solidFill>
            <a:srgbClr val="72E7FF"/>
          </a:solidFill>
          <a:ln>
            <a:solidFill>
              <a:schemeClr val="tx1"/>
            </a:solidFill>
          </a:ln>
        </p:spPr>
        <p:style>
          <a:lnRef idx="1">
            <a:schemeClr val="accent1"/>
          </a:lnRef>
          <a:fillRef idx="3">
            <a:schemeClr val="accent1"/>
          </a:fillRef>
          <a:effectRef idx="2">
            <a:schemeClr val="accent1"/>
          </a:effectRef>
          <a:fontRef idx="minor">
            <a:schemeClr val="lt1"/>
          </a:fontRef>
        </p:style>
        <p:txBody>
          <a:bodyPr>
            <a:normAutofit/>
          </a:bodyPr>
          <a:lstStyle/>
          <a:p>
            <a:pPr algn="ctr" defTabSz="914116" fontAlgn="auto">
              <a:spcBef>
                <a:spcPts val="0"/>
              </a:spcBef>
              <a:spcAft>
                <a:spcPts val="0"/>
              </a:spcAft>
              <a:defRPr/>
            </a:pPr>
            <a:r>
              <a:rPr kumimoji="1" lang="en-US" altLang="ja-JP" sz="2000" dirty="0" err="1">
                <a:solidFill>
                  <a:srgbClr val="0000FF"/>
                </a:solidFill>
                <a:latin typeface="Osaka"/>
                <a:ea typeface="Osaka"/>
                <a:cs typeface="Osaka"/>
              </a:rPr>
              <a:t>SuperKEKB</a:t>
            </a:r>
            <a:r>
              <a:rPr kumimoji="1" lang="en-US" altLang="ja-JP" sz="2000" dirty="0">
                <a:solidFill>
                  <a:srgbClr val="0000FF"/>
                </a:solidFill>
                <a:latin typeface="Osaka"/>
                <a:ea typeface="Osaka"/>
                <a:cs typeface="Osaka"/>
              </a:rPr>
              <a:t> construction</a:t>
            </a:r>
            <a:endParaRPr kumimoji="1" lang="ja-JP" altLang="en-US" sz="2000" dirty="0">
              <a:solidFill>
                <a:srgbClr val="0000FF"/>
              </a:solidFill>
              <a:latin typeface="Osaka"/>
              <a:ea typeface="Osaka"/>
              <a:cs typeface="Osaka"/>
            </a:endParaRPr>
          </a:p>
        </p:txBody>
      </p:sp>
      <p:sp>
        <p:nvSpPr>
          <p:cNvPr id="9" name="右矢印 8"/>
          <p:cNvSpPr/>
          <p:nvPr/>
        </p:nvSpPr>
        <p:spPr>
          <a:xfrm>
            <a:off x="5649701" y="2541768"/>
            <a:ext cx="3494298" cy="2888755"/>
          </a:xfrm>
          <a:prstGeom prst="rightArrow">
            <a:avLst/>
          </a:prstGeom>
          <a:solidFill>
            <a:srgbClr val="71FF6C"/>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normAutofit/>
          </a:bodyPr>
          <a:lstStyle/>
          <a:p>
            <a:pPr algn="ctr" defTabSz="914116" fontAlgn="auto">
              <a:spcBef>
                <a:spcPts val="0"/>
              </a:spcBef>
              <a:spcAft>
                <a:spcPts val="0"/>
              </a:spcAft>
              <a:defRPr/>
            </a:pPr>
            <a:endParaRPr kumimoji="1" lang="en-US" altLang="ja-JP" sz="2000" dirty="0">
              <a:solidFill>
                <a:prstClr val="black"/>
              </a:solidFill>
              <a:latin typeface="Osaka"/>
              <a:ea typeface="Osaka"/>
              <a:cs typeface="Osaka"/>
            </a:endParaRPr>
          </a:p>
          <a:p>
            <a:pPr algn="ctr" defTabSz="914116" fontAlgn="auto">
              <a:spcBef>
                <a:spcPts val="0"/>
              </a:spcBef>
              <a:spcAft>
                <a:spcPts val="0"/>
              </a:spcAft>
              <a:defRPr/>
            </a:pPr>
            <a:r>
              <a:rPr kumimoji="1" lang="en-US" altLang="ja-JP" sz="2000" dirty="0" err="1">
                <a:solidFill>
                  <a:prstClr val="black"/>
                </a:solidFill>
                <a:latin typeface="Osaka"/>
                <a:ea typeface="Osaka"/>
                <a:cs typeface="Osaka"/>
              </a:rPr>
              <a:t>SuperKEKB</a:t>
            </a:r>
            <a:r>
              <a:rPr kumimoji="1" lang="en-US" altLang="ja-JP" sz="2000" dirty="0">
                <a:solidFill>
                  <a:prstClr val="black"/>
                </a:solidFill>
                <a:latin typeface="Osaka"/>
                <a:ea typeface="Osaka"/>
                <a:cs typeface="Osaka"/>
              </a:rPr>
              <a:t> operation</a:t>
            </a:r>
            <a:endParaRPr kumimoji="1" lang="ja-JP" altLang="en-US" sz="2000" dirty="0">
              <a:solidFill>
                <a:prstClr val="black"/>
              </a:solidFill>
              <a:latin typeface="Osaka"/>
              <a:ea typeface="Osaka"/>
              <a:cs typeface="Osaka"/>
            </a:endParaRPr>
          </a:p>
        </p:txBody>
      </p:sp>
      <p:sp>
        <p:nvSpPr>
          <p:cNvPr id="10" name="右矢印 9"/>
          <p:cNvSpPr/>
          <p:nvPr/>
        </p:nvSpPr>
        <p:spPr>
          <a:xfrm>
            <a:off x="5435601" y="5701316"/>
            <a:ext cx="3708398" cy="935872"/>
          </a:xfrm>
          <a:prstGeom prst="rightArrow">
            <a:avLst/>
          </a:prstGeom>
          <a:solidFill>
            <a:srgbClr val="71FF6C"/>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defTabSz="914116" fontAlgn="auto">
              <a:spcBef>
                <a:spcPts val="0"/>
              </a:spcBef>
              <a:spcAft>
                <a:spcPts val="0"/>
              </a:spcAft>
              <a:defRPr/>
            </a:pPr>
            <a:r>
              <a:rPr kumimoji="1" lang="en-US" altLang="ja-JP" sz="1400" dirty="0">
                <a:solidFill>
                  <a:prstClr val="black"/>
                </a:solidFill>
                <a:latin typeface="Osaka"/>
                <a:ea typeface="Osaka"/>
                <a:cs typeface="Osaka"/>
              </a:rPr>
              <a:t>Upgraded </a:t>
            </a:r>
            <a:r>
              <a:rPr kumimoji="1" lang="en-US" altLang="ja-JP" sz="1400" dirty="0" err="1">
                <a:solidFill>
                  <a:prstClr val="black"/>
                </a:solidFill>
                <a:latin typeface="Osaka"/>
                <a:ea typeface="Osaka"/>
                <a:cs typeface="Osaka"/>
              </a:rPr>
              <a:t>Linac</a:t>
            </a:r>
            <a:r>
              <a:rPr kumimoji="1" lang="en-US" altLang="ja-JP" sz="1400" dirty="0">
                <a:solidFill>
                  <a:prstClr val="black"/>
                </a:solidFill>
                <a:latin typeface="Osaka"/>
                <a:ea typeface="Osaka"/>
                <a:cs typeface="Osaka"/>
              </a:rPr>
              <a:t> operation </a:t>
            </a:r>
          </a:p>
          <a:p>
            <a:pPr algn="ctr" defTabSz="914116" fontAlgn="auto">
              <a:spcBef>
                <a:spcPts val="0"/>
              </a:spcBef>
              <a:spcAft>
                <a:spcPts val="0"/>
              </a:spcAft>
              <a:defRPr/>
            </a:pPr>
            <a:r>
              <a:rPr kumimoji="1" lang="en-US" altLang="ja-JP" sz="1400" dirty="0">
                <a:solidFill>
                  <a:prstClr val="black"/>
                </a:solidFill>
                <a:latin typeface="Osaka"/>
                <a:ea typeface="Osaka"/>
                <a:cs typeface="Osaka"/>
              </a:rPr>
              <a:t>for </a:t>
            </a:r>
            <a:r>
              <a:rPr kumimoji="1" lang="en-US" altLang="ja-JP" sz="1400" dirty="0" err="1">
                <a:solidFill>
                  <a:prstClr val="black"/>
                </a:solidFill>
                <a:latin typeface="Osaka"/>
                <a:ea typeface="Osaka"/>
                <a:cs typeface="Osaka"/>
              </a:rPr>
              <a:t>SuperKEKB</a:t>
            </a:r>
            <a:r>
              <a:rPr kumimoji="1" lang="en-US" altLang="ja-JP" sz="1400" dirty="0">
                <a:solidFill>
                  <a:prstClr val="black"/>
                </a:solidFill>
                <a:latin typeface="Osaka"/>
                <a:ea typeface="Osaka"/>
                <a:cs typeface="Osaka"/>
              </a:rPr>
              <a:t>, PF, PF-AR</a:t>
            </a:r>
            <a:endParaRPr kumimoji="1" lang="ja-JP" altLang="en-US" sz="1400" dirty="0">
              <a:solidFill>
                <a:prstClr val="black"/>
              </a:solidFill>
              <a:latin typeface="Osaka"/>
              <a:ea typeface="Osaka"/>
              <a:cs typeface="Osaka"/>
            </a:endParaRPr>
          </a:p>
        </p:txBody>
      </p:sp>
      <p:sp>
        <p:nvSpPr>
          <p:cNvPr id="11" name="角丸四角形 10"/>
          <p:cNvSpPr/>
          <p:nvPr/>
        </p:nvSpPr>
        <p:spPr>
          <a:xfrm>
            <a:off x="300408" y="6039903"/>
            <a:ext cx="1336413" cy="260371"/>
          </a:xfrm>
          <a:prstGeom prst="roundRect">
            <a:avLst/>
          </a:prstGeom>
          <a:solidFill>
            <a:srgbClr val="BEFFBC"/>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defTabSz="914116" fontAlgn="auto">
              <a:spcBef>
                <a:spcPts val="0"/>
              </a:spcBef>
              <a:spcAft>
                <a:spcPts val="0"/>
              </a:spcAft>
              <a:defRPr/>
            </a:pPr>
            <a:r>
              <a:rPr kumimoji="1" lang="en-US" altLang="ja-JP" sz="1200" dirty="0" err="1">
                <a:solidFill>
                  <a:prstClr val="black"/>
                </a:solidFill>
                <a:latin typeface="Osaka"/>
                <a:ea typeface="Osaka"/>
                <a:cs typeface="Osaka"/>
              </a:rPr>
              <a:t>Linac</a:t>
            </a:r>
            <a:endParaRPr kumimoji="1" lang="ja-JP" altLang="en-US" sz="1200" dirty="0">
              <a:solidFill>
                <a:prstClr val="black"/>
              </a:solidFill>
              <a:latin typeface="Osaka"/>
              <a:ea typeface="Osaka"/>
              <a:cs typeface="Osaka"/>
            </a:endParaRPr>
          </a:p>
        </p:txBody>
      </p:sp>
      <p:cxnSp>
        <p:nvCxnSpPr>
          <p:cNvPr id="12" name="直線矢印コネクタ 11"/>
          <p:cNvCxnSpPr>
            <a:cxnSpLocks noChangeShapeType="1"/>
          </p:cNvCxnSpPr>
          <p:nvPr/>
        </p:nvCxnSpPr>
        <p:spPr bwMode="auto">
          <a:xfrm rot="5400000">
            <a:off x="5806282" y="2996406"/>
            <a:ext cx="571500" cy="1587"/>
          </a:xfrm>
          <a:prstGeom prst="straightConnector1">
            <a:avLst/>
          </a:prstGeom>
          <a:noFill/>
          <a:ln w="25400">
            <a:solidFill>
              <a:srgbClr val="0000FF"/>
            </a:solidFill>
            <a:round/>
            <a:headEnd/>
            <a:tailEnd type="arrow" w="med" len="med"/>
          </a:ln>
          <a:effectLst>
            <a:outerShdw blurRad="50800" dist="26940" dir="5400000" rotWithShape="0">
              <a:srgbClr val="000000">
                <a:alpha val="43137"/>
              </a:srgbClr>
            </a:outerShdw>
          </a:effectLst>
          <a:extLst>
            <a:ext uri="{909E8E84-426E-40dd-AFC4-6F175D3DCCD1}">
              <a14:hiddenFill xmlns:a14="http://schemas.microsoft.com/office/drawing/2010/main">
                <a:noFill/>
              </a14:hiddenFill>
            </a:ext>
          </a:extLst>
        </p:spPr>
      </p:cxnSp>
      <p:sp>
        <p:nvSpPr>
          <p:cNvPr id="167966" name="テキスト ボックス 12"/>
          <p:cNvSpPr txBox="1">
            <a:spLocks noChangeArrowheads="1"/>
          </p:cNvSpPr>
          <p:nvPr/>
        </p:nvSpPr>
        <p:spPr bwMode="auto">
          <a:xfrm>
            <a:off x="6062663" y="2846388"/>
            <a:ext cx="9413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eaLnBrk="0" hangingPunct="0">
              <a:defRPr sz="2400">
                <a:solidFill>
                  <a:schemeClr val="tx1"/>
                </a:solidFill>
                <a:latin typeface="Symbol" charset="0"/>
                <a:ea typeface="ＭＳ Ｐゴシック" charset="0"/>
                <a:cs typeface="ＭＳ Ｐゴシック" charset="0"/>
              </a:defRPr>
            </a:lvl1pPr>
            <a:lvl2pPr marL="742950" indent="-285750" defTabSz="912813" eaLnBrk="0" hangingPunct="0">
              <a:defRPr sz="2400">
                <a:solidFill>
                  <a:schemeClr val="tx1"/>
                </a:solidFill>
                <a:latin typeface="Symbol" charset="0"/>
                <a:ea typeface="ＭＳ Ｐゴシック" charset="0"/>
              </a:defRPr>
            </a:lvl2pPr>
            <a:lvl3pPr marL="1143000" indent="-228600" defTabSz="912813" eaLnBrk="0" hangingPunct="0">
              <a:defRPr sz="2400">
                <a:solidFill>
                  <a:schemeClr val="tx1"/>
                </a:solidFill>
                <a:latin typeface="Symbol" charset="0"/>
                <a:ea typeface="ＭＳ Ｐゴシック" charset="0"/>
              </a:defRPr>
            </a:lvl3pPr>
            <a:lvl4pPr marL="1600200" indent="-228600" defTabSz="912813" eaLnBrk="0" hangingPunct="0">
              <a:defRPr sz="2400">
                <a:solidFill>
                  <a:schemeClr val="tx1"/>
                </a:solidFill>
                <a:latin typeface="Symbol" charset="0"/>
                <a:ea typeface="ＭＳ Ｐゴシック" charset="0"/>
              </a:defRPr>
            </a:lvl4pPr>
            <a:lvl5pPr marL="2057400" indent="-228600" defTabSz="912813" eaLnBrk="0" hangingPunct="0">
              <a:defRPr sz="2400">
                <a:solidFill>
                  <a:schemeClr val="tx1"/>
                </a:solidFill>
                <a:latin typeface="Symbol"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Symbol"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Symbol"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Symbol"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Symbol" charset="0"/>
                <a:ea typeface="ＭＳ Ｐゴシック" charset="0"/>
              </a:defRPr>
            </a:lvl9pPr>
          </a:lstStyle>
          <a:p>
            <a:pPr eaLnBrk="1" hangingPunct="1"/>
            <a:r>
              <a:rPr kumimoji="1" lang="en-US" altLang="ja-JP" sz="1000">
                <a:solidFill>
                  <a:srgbClr val="0000FF"/>
                </a:solidFill>
                <a:latin typeface="Osaka" charset="0"/>
                <a:ea typeface="Osaka" charset="0"/>
                <a:cs typeface="Osaka" charset="0"/>
              </a:rPr>
              <a:t>Belle II roll in</a:t>
            </a:r>
          </a:p>
          <a:p>
            <a:pPr eaLnBrk="1" hangingPunct="1"/>
            <a:r>
              <a:rPr kumimoji="1" lang="en-US" altLang="ja-JP" sz="1000">
                <a:solidFill>
                  <a:srgbClr val="0000FF"/>
                </a:solidFill>
                <a:latin typeface="Osaka" charset="0"/>
                <a:ea typeface="Osaka" charset="0"/>
                <a:cs typeface="Osaka" charset="0"/>
              </a:rPr>
              <a:t>QCS install</a:t>
            </a:r>
            <a:endParaRPr kumimoji="1" lang="ja-JP" altLang="en-US" sz="1000">
              <a:solidFill>
                <a:srgbClr val="0000FF"/>
              </a:solidFill>
              <a:latin typeface="Osaka" charset="0"/>
              <a:ea typeface="Osaka" charset="0"/>
              <a:cs typeface="Osaka" charset="0"/>
            </a:endParaRPr>
          </a:p>
        </p:txBody>
      </p:sp>
      <p:cxnSp>
        <p:nvCxnSpPr>
          <p:cNvPr id="14" name="直線コネクタ 13"/>
          <p:cNvCxnSpPr>
            <a:cxnSpLocks noChangeShapeType="1"/>
          </p:cNvCxnSpPr>
          <p:nvPr/>
        </p:nvCxnSpPr>
        <p:spPr bwMode="auto">
          <a:xfrm rot="16200000" flipV="1">
            <a:off x="1566862" y="4283076"/>
            <a:ext cx="4918075" cy="0"/>
          </a:xfrm>
          <a:prstGeom prst="line">
            <a:avLst/>
          </a:prstGeom>
          <a:noFill/>
          <a:ln w="22225">
            <a:solidFill>
              <a:srgbClr val="FF0000"/>
            </a:solidFill>
            <a:prstDash val="dash"/>
            <a:round/>
            <a:headEnd/>
            <a:tailEnd/>
          </a:ln>
          <a:effectLst>
            <a:outerShdw blurRad="50800" dist="26940" dir="5400000" rotWithShape="0">
              <a:srgbClr val="000000">
                <a:alpha val="43137"/>
              </a:srgbClr>
            </a:outerShdw>
          </a:effectLst>
          <a:extLst>
            <a:ext uri="{909E8E84-426E-40dd-AFC4-6F175D3DCCD1}">
              <a14:hiddenFill xmlns:a14="http://schemas.microsoft.com/office/drawing/2010/main">
                <a:noFill/>
              </a14:hiddenFill>
            </a:ext>
          </a:extLst>
        </p:spPr>
      </p:cxnSp>
      <p:sp>
        <p:nvSpPr>
          <p:cNvPr id="167968" name="テキスト ボックス 14"/>
          <p:cNvSpPr txBox="1">
            <a:spLocks noChangeArrowheads="1"/>
          </p:cNvSpPr>
          <p:nvPr/>
        </p:nvSpPr>
        <p:spPr bwMode="auto">
          <a:xfrm>
            <a:off x="1782763" y="3016250"/>
            <a:ext cx="9413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eaLnBrk="0" hangingPunct="0">
              <a:defRPr sz="2400">
                <a:solidFill>
                  <a:schemeClr val="tx1"/>
                </a:solidFill>
                <a:latin typeface="Symbol" charset="0"/>
                <a:ea typeface="ＭＳ Ｐゴシック" charset="0"/>
                <a:cs typeface="ＭＳ Ｐゴシック" charset="0"/>
              </a:defRPr>
            </a:lvl1pPr>
            <a:lvl2pPr marL="742950" indent="-285750" defTabSz="912813" eaLnBrk="0" hangingPunct="0">
              <a:defRPr sz="2400">
                <a:solidFill>
                  <a:schemeClr val="tx1"/>
                </a:solidFill>
                <a:latin typeface="Symbol" charset="0"/>
                <a:ea typeface="ＭＳ Ｐゴシック" charset="0"/>
              </a:defRPr>
            </a:lvl2pPr>
            <a:lvl3pPr marL="1143000" indent="-228600" defTabSz="912813" eaLnBrk="0" hangingPunct="0">
              <a:defRPr sz="2400">
                <a:solidFill>
                  <a:schemeClr val="tx1"/>
                </a:solidFill>
                <a:latin typeface="Symbol" charset="0"/>
                <a:ea typeface="ＭＳ Ｐゴシック" charset="0"/>
              </a:defRPr>
            </a:lvl3pPr>
            <a:lvl4pPr marL="1600200" indent="-228600" defTabSz="912813" eaLnBrk="0" hangingPunct="0">
              <a:defRPr sz="2400">
                <a:solidFill>
                  <a:schemeClr val="tx1"/>
                </a:solidFill>
                <a:latin typeface="Symbol" charset="0"/>
                <a:ea typeface="ＭＳ Ｐゴシック" charset="0"/>
              </a:defRPr>
            </a:lvl4pPr>
            <a:lvl5pPr marL="2057400" indent="-228600" defTabSz="912813" eaLnBrk="0" hangingPunct="0">
              <a:defRPr sz="2400">
                <a:solidFill>
                  <a:schemeClr val="tx1"/>
                </a:solidFill>
                <a:latin typeface="Symbol"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Symbol"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Symbol"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Symbol"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Symbol" charset="0"/>
                <a:ea typeface="ＭＳ Ｐゴシック" charset="0"/>
              </a:defRPr>
            </a:lvl9pPr>
          </a:lstStyle>
          <a:p>
            <a:pPr eaLnBrk="1" hangingPunct="1"/>
            <a:r>
              <a:rPr kumimoji="1" lang="en-US" altLang="ja-JP" sz="1000">
                <a:solidFill>
                  <a:srgbClr val="0000FF"/>
                </a:solidFill>
                <a:latin typeface="Osaka" charset="0"/>
                <a:ea typeface="Osaka" charset="0"/>
                <a:cs typeface="Osaka" charset="0"/>
              </a:rPr>
              <a:t>Belle roll out</a:t>
            </a:r>
            <a:endParaRPr kumimoji="1" lang="ja-JP" altLang="en-US" sz="1000">
              <a:solidFill>
                <a:srgbClr val="0000FF"/>
              </a:solidFill>
              <a:latin typeface="Osaka" charset="0"/>
              <a:ea typeface="Osaka" charset="0"/>
              <a:cs typeface="Osaka" charset="0"/>
            </a:endParaRPr>
          </a:p>
        </p:txBody>
      </p:sp>
      <p:cxnSp>
        <p:nvCxnSpPr>
          <p:cNvPr id="16" name="直線矢印コネクタ 15"/>
          <p:cNvCxnSpPr>
            <a:cxnSpLocks noChangeShapeType="1"/>
          </p:cNvCxnSpPr>
          <p:nvPr/>
        </p:nvCxnSpPr>
        <p:spPr bwMode="auto">
          <a:xfrm rot="5400000" flipH="1" flipV="1">
            <a:off x="1530350" y="3090863"/>
            <a:ext cx="515937" cy="1588"/>
          </a:xfrm>
          <a:prstGeom prst="straightConnector1">
            <a:avLst/>
          </a:prstGeom>
          <a:noFill/>
          <a:ln w="25400">
            <a:solidFill>
              <a:srgbClr val="0000FF"/>
            </a:solidFill>
            <a:round/>
            <a:headEnd/>
            <a:tailEnd type="arrow" w="med" len="med"/>
          </a:ln>
          <a:effectLst>
            <a:outerShdw blurRad="50800" dist="26940" dir="5400000" rotWithShape="0">
              <a:srgbClr val="000000">
                <a:alpha val="43137"/>
              </a:srgbClr>
            </a:outerShdw>
          </a:effectLst>
          <a:extLst>
            <a:ext uri="{909E8E84-426E-40dd-AFC4-6F175D3DCCD1}">
              <a14:hiddenFill xmlns:a14="http://schemas.microsoft.com/office/drawing/2010/main">
                <a:noFill/>
              </a14:hiddenFill>
            </a:ext>
          </a:extLst>
        </p:spPr>
      </p:cxnSp>
      <p:sp>
        <p:nvSpPr>
          <p:cNvPr id="17" name="正方形/長方形 16"/>
          <p:cNvSpPr/>
          <p:nvPr/>
        </p:nvSpPr>
        <p:spPr>
          <a:xfrm>
            <a:off x="1194991" y="988489"/>
            <a:ext cx="890942" cy="274841"/>
          </a:xfrm>
          <a:prstGeom prst="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116" fontAlgn="auto">
              <a:spcBef>
                <a:spcPts val="0"/>
              </a:spcBef>
              <a:spcAft>
                <a:spcPts val="0"/>
              </a:spcAft>
              <a:defRPr/>
            </a:pPr>
            <a:r>
              <a:rPr kumimoji="1" lang="en-US" altLang="ja-JP" sz="1400" dirty="0">
                <a:solidFill>
                  <a:prstClr val="black"/>
                </a:solidFill>
                <a:latin typeface="Osaka"/>
                <a:ea typeface="Osaka"/>
                <a:cs typeface="Osaka"/>
              </a:rPr>
              <a:t>2010</a:t>
            </a:r>
            <a:endParaRPr kumimoji="1" lang="ja-JP" altLang="en-US" sz="1400" dirty="0">
              <a:solidFill>
                <a:prstClr val="black"/>
              </a:solidFill>
              <a:latin typeface="Osaka"/>
              <a:ea typeface="Osaka"/>
              <a:cs typeface="Osaka"/>
            </a:endParaRPr>
          </a:p>
        </p:txBody>
      </p:sp>
      <p:sp>
        <p:nvSpPr>
          <p:cNvPr id="18" name="正方形/長方形 17"/>
          <p:cNvSpPr/>
          <p:nvPr/>
        </p:nvSpPr>
        <p:spPr>
          <a:xfrm>
            <a:off x="2085933" y="984514"/>
            <a:ext cx="890942" cy="274841"/>
          </a:xfrm>
          <a:prstGeom prst="rect">
            <a:avLst/>
          </a:prstGeom>
          <a:solidFill>
            <a:schemeClr val="accent5">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116" fontAlgn="auto">
              <a:spcBef>
                <a:spcPts val="0"/>
              </a:spcBef>
              <a:spcAft>
                <a:spcPts val="0"/>
              </a:spcAft>
              <a:defRPr/>
            </a:pPr>
            <a:r>
              <a:rPr kumimoji="1" lang="en-US" altLang="ja-JP" sz="1400" dirty="0">
                <a:solidFill>
                  <a:prstClr val="black"/>
                </a:solidFill>
                <a:latin typeface="Osaka"/>
                <a:ea typeface="Osaka"/>
                <a:cs typeface="Osaka"/>
              </a:rPr>
              <a:t>2011</a:t>
            </a:r>
            <a:endParaRPr kumimoji="1" lang="ja-JP" altLang="en-US" sz="1400" dirty="0">
              <a:solidFill>
                <a:prstClr val="black"/>
              </a:solidFill>
              <a:latin typeface="Osaka"/>
              <a:ea typeface="Osaka"/>
              <a:cs typeface="Osaka"/>
            </a:endParaRPr>
          </a:p>
        </p:txBody>
      </p:sp>
      <p:sp>
        <p:nvSpPr>
          <p:cNvPr id="19" name="正方形/長方形 18"/>
          <p:cNvSpPr/>
          <p:nvPr/>
        </p:nvSpPr>
        <p:spPr>
          <a:xfrm>
            <a:off x="2976875" y="984514"/>
            <a:ext cx="890942" cy="274841"/>
          </a:xfrm>
          <a:prstGeom prst="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116" fontAlgn="auto">
              <a:spcBef>
                <a:spcPts val="0"/>
              </a:spcBef>
              <a:spcAft>
                <a:spcPts val="0"/>
              </a:spcAft>
              <a:defRPr/>
            </a:pPr>
            <a:r>
              <a:rPr kumimoji="1" lang="en-US" altLang="ja-JP" sz="1400" dirty="0">
                <a:solidFill>
                  <a:prstClr val="black"/>
                </a:solidFill>
                <a:latin typeface="Osaka"/>
                <a:ea typeface="Osaka"/>
                <a:cs typeface="Osaka"/>
              </a:rPr>
              <a:t>2012</a:t>
            </a:r>
            <a:endParaRPr kumimoji="1" lang="ja-JP" altLang="en-US" sz="1400" dirty="0">
              <a:solidFill>
                <a:prstClr val="black"/>
              </a:solidFill>
              <a:latin typeface="Osaka"/>
              <a:ea typeface="Osaka"/>
              <a:cs typeface="Osaka"/>
            </a:endParaRPr>
          </a:p>
        </p:txBody>
      </p:sp>
      <p:sp>
        <p:nvSpPr>
          <p:cNvPr id="20" name="正方形/長方形 19"/>
          <p:cNvSpPr/>
          <p:nvPr/>
        </p:nvSpPr>
        <p:spPr>
          <a:xfrm>
            <a:off x="3867817" y="980539"/>
            <a:ext cx="890942" cy="274841"/>
          </a:xfrm>
          <a:prstGeom prst="rect">
            <a:avLst/>
          </a:prstGeom>
          <a:solidFill>
            <a:schemeClr val="accent5">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116" fontAlgn="auto">
              <a:spcBef>
                <a:spcPts val="0"/>
              </a:spcBef>
              <a:spcAft>
                <a:spcPts val="0"/>
              </a:spcAft>
              <a:defRPr/>
            </a:pPr>
            <a:r>
              <a:rPr kumimoji="1" lang="en-US" altLang="ja-JP" sz="1400" dirty="0">
                <a:solidFill>
                  <a:prstClr val="black"/>
                </a:solidFill>
                <a:latin typeface="Osaka"/>
                <a:ea typeface="Osaka"/>
                <a:cs typeface="Osaka"/>
              </a:rPr>
              <a:t>2013</a:t>
            </a:r>
            <a:endParaRPr kumimoji="1" lang="ja-JP" altLang="en-US" sz="1400" dirty="0">
              <a:solidFill>
                <a:prstClr val="black"/>
              </a:solidFill>
              <a:latin typeface="Osaka"/>
              <a:ea typeface="Osaka"/>
              <a:cs typeface="Osaka"/>
            </a:endParaRPr>
          </a:p>
        </p:txBody>
      </p:sp>
      <p:sp>
        <p:nvSpPr>
          <p:cNvPr id="21" name="正方形/長方形 20"/>
          <p:cNvSpPr/>
          <p:nvPr/>
        </p:nvSpPr>
        <p:spPr>
          <a:xfrm>
            <a:off x="4758759" y="980539"/>
            <a:ext cx="890942" cy="274841"/>
          </a:xfrm>
          <a:prstGeom prst="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116" fontAlgn="auto">
              <a:spcBef>
                <a:spcPts val="0"/>
              </a:spcBef>
              <a:spcAft>
                <a:spcPts val="0"/>
              </a:spcAft>
              <a:defRPr/>
            </a:pPr>
            <a:r>
              <a:rPr kumimoji="1" lang="en-US" altLang="ja-JP" sz="1400" dirty="0">
                <a:solidFill>
                  <a:prstClr val="black"/>
                </a:solidFill>
                <a:latin typeface="Osaka"/>
                <a:ea typeface="Osaka"/>
                <a:cs typeface="Osaka"/>
              </a:rPr>
              <a:t>2014</a:t>
            </a:r>
            <a:endParaRPr kumimoji="1" lang="ja-JP" altLang="en-US" sz="1400" dirty="0">
              <a:solidFill>
                <a:prstClr val="black"/>
              </a:solidFill>
              <a:latin typeface="Osaka"/>
              <a:ea typeface="Osaka"/>
              <a:cs typeface="Osaka"/>
            </a:endParaRPr>
          </a:p>
        </p:txBody>
      </p:sp>
      <p:sp>
        <p:nvSpPr>
          <p:cNvPr id="22" name="正方形/長方形 21"/>
          <p:cNvSpPr/>
          <p:nvPr/>
        </p:nvSpPr>
        <p:spPr>
          <a:xfrm>
            <a:off x="5649701" y="985031"/>
            <a:ext cx="890942" cy="274841"/>
          </a:xfrm>
          <a:prstGeom prst="rect">
            <a:avLst/>
          </a:prstGeom>
          <a:solidFill>
            <a:schemeClr val="accent5">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116" fontAlgn="auto">
              <a:spcBef>
                <a:spcPts val="0"/>
              </a:spcBef>
              <a:spcAft>
                <a:spcPts val="0"/>
              </a:spcAft>
              <a:defRPr/>
            </a:pPr>
            <a:r>
              <a:rPr kumimoji="1" lang="en-US" altLang="ja-JP" sz="1400" dirty="0">
                <a:solidFill>
                  <a:prstClr val="black"/>
                </a:solidFill>
                <a:latin typeface="Osaka"/>
                <a:ea typeface="Osaka"/>
                <a:cs typeface="Osaka"/>
              </a:rPr>
              <a:t>2015</a:t>
            </a:r>
            <a:endParaRPr kumimoji="1" lang="ja-JP" altLang="en-US" sz="1400" dirty="0">
              <a:solidFill>
                <a:prstClr val="black"/>
              </a:solidFill>
              <a:latin typeface="Osaka"/>
              <a:ea typeface="Osaka"/>
              <a:cs typeface="Osaka"/>
            </a:endParaRPr>
          </a:p>
        </p:txBody>
      </p:sp>
      <p:sp>
        <p:nvSpPr>
          <p:cNvPr id="23" name="正方形/長方形 22"/>
          <p:cNvSpPr/>
          <p:nvPr/>
        </p:nvSpPr>
        <p:spPr>
          <a:xfrm>
            <a:off x="6540643" y="985031"/>
            <a:ext cx="890942" cy="274841"/>
          </a:xfrm>
          <a:prstGeom prst="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116" fontAlgn="auto">
              <a:spcBef>
                <a:spcPts val="0"/>
              </a:spcBef>
              <a:spcAft>
                <a:spcPts val="0"/>
              </a:spcAft>
              <a:defRPr/>
            </a:pPr>
            <a:r>
              <a:rPr kumimoji="1" lang="en-US" altLang="ja-JP" sz="1400" dirty="0">
                <a:solidFill>
                  <a:prstClr val="black"/>
                </a:solidFill>
                <a:latin typeface="Osaka"/>
                <a:ea typeface="Osaka"/>
                <a:cs typeface="Osaka"/>
              </a:rPr>
              <a:t>2016</a:t>
            </a:r>
            <a:endParaRPr kumimoji="1" lang="ja-JP" altLang="en-US" sz="1400" dirty="0">
              <a:solidFill>
                <a:prstClr val="black"/>
              </a:solidFill>
              <a:latin typeface="Osaka"/>
              <a:ea typeface="Osaka"/>
              <a:cs typeface="Osaka"/>
            </a:endParaRPr>
          </a:p>
        </p:txBody>
      </p:sp>
      <p:sp>
        <p:nvSpPr>
          <p:cNvPr id="24" name="正方形/長方形 23"/>
          <p:cNvSpPr/>
          <p:nvPr/>
        </p:nvSpPr>
        <p:spPr>
          <a:xfrm>
            <a:off x="7431585" y="989043"/>
            <a:ext cx="890942" cy="274841"/>
          </a:xfrm>
          <a:prstGeom prst="rect">
            <a:avLst/>
          </a:prstGeom>
          <a:solidFill>
            <a:schemeClr val="accent5">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116" fontAlgn="auto">
              <a:spcBef>
                <a:spcPts val="0"/>
              </a:spcBef>
              <a:spcAft>
                <a:spcPts val="0"/>
              </a:spcAft>
              <a:defRPr/>
            </a:pPr>
            <a:r>
              <a:rPr kumimoji="1" lang="en-US" altLang="ja-JP" sz="1400" dirty="0">
                <a:solidFill>
                  <a:prstClr val="black"/>
                </a:solidFill>
                <a:latin typeface="Osaka"/>
                <a:ea typeface="Osaka"/>
                <a:cs typeface="Osaka"/>
              </a:rPr>
              <a:t>2017</a:t>
            </a:r>
            <a:endParaRPr kumimoji="1" lang="ja-JP" altLang="en-US" sz="1400" dirty="0">
              <a:solidFill>
                <a:prstClr val="black"/>
              </a:solidFill>
              <a:latin typeface="Osaka"/>
              <a:ea typeface="Osaka"/>
              <a:cs typeface="Osaka"/>
            </a:endParaRPr>
          </a:p>
        </p:txBody>
      </p:sp>
      <p:sp>
        <p:nvSpPr>
          <p:cNvPr id="25" name="正方形/長方形 24"/>
          <p:cNvSpPr/>
          <p:nvPr/>
        </p:nvSpPr>
        <p:spPr>
          <a:xfrm>
            <a:off x="1432695" y="1272565"/>
            <a:ext cx="890942" cy="274841"/>
          </a:xfrm>
          <a:prstGeom prst="rect">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116" fontAlgn="auto">
              <a:spcBef>
                <a:spcPts val="0"/>
              </a:spcBef>
              <a:spcAft>
                <a:spcPts val="0"/>
              </a:spcAft>
              <a:defRPr/>
            </a:pPr>
            <a:r>
              <a:rPr kumimoji="1" lang="en-US" altLang="ja-JP" sz="1400" dirty="0">
                <a:solidFill>
                  <a:prstClr val="black"/>
                </a:solidFill>
                <a:latin typeface="Osaka"/>
                <a:ea typeface="Osaka"/>
                <a:cs typeface="Osaka"/>
              </a:rPr>
              <a:t>2010</a:t>
            </a:r>
            <a:endParaRPr kumimoji="1" lang="ja-JP" altLang="en-US" sz="1400" dirty="0">
              <a:solidFill>
                <a:prstClr val="black"/>
              </a:solidFill>
              <a:latin typeface="Osaka"/>
              <a:ea typeface="Osaka"/>
              <a:cs typeface="Osaka"/>
            </a:endParaRPr>
          </a:p>
        </p:txBody>
      </p:sp>
      <p:sp>
        <p:nvSpPr>
          <p:cNvPr id="26" name="正方形/長方形 25"/>
          <p:cNvSpPr/>
          <p:nvPr/>
        </p:nvSpPr>
        <p:spPr>
          <a:xfrm>
            <a:off x="2323637" y="1278067"/>
            <a:ext cx="890942" cy="274841"/>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116" fontAlgn="auto">
              <a:spcBef>
                <a:spcPts val="0"/>
              </a:spcBef>
              <a:spcAft>
                <a:spcPts val="0"/>
              </a:spcAft>
              <a:defRPr/>
            </a:pPr>
            <a:r>
              <a:rPr kumimoji="1" lang="en-US" altLang="ja-JP" sz="1400" dirty="0">
                <a:solidFill>
                  <a:prstClr val="black"/>
                </a:solidFill>
                <a:latin typeface="Osaka"/>
                <a:ea typeface="Osaka"/>
                <a:cs typeface="Osaka"/>
              </a:rPr>
              <a:t>2011</a:t>
            </a:r>
            <a:endParaRPr kumimoji="1" lang="ja-JP" altLang="en-US" sz="1400" dirty="0">
              <a:solidFill>
                <a:prstClr val="black"/>
              </a:solidFill>
              <a:latin typeface="Osaka"/>
              <a:ea typeface="Osaka"/>
              <a:cs typeface="Osaka"/>
            </a:endParaRPr>
          </a:p>
        </p:txBody>
      </p:sp>
      <p:sp>
        <p:nvSpPr>
          <p:cNvPr id="27" name="正方形/長方形 26"/>
          <p:cNvSpPr/>
          <p:nvPr/>
        </p:nvSpPr>
        <p:spPr>
          <a:xfrm>
            <a:off x="3214579" y="1272565"/>
            <a:ext cx="890942" cy="274841"/>
          </a:xfrm>
          <a:prstGeom prst="rect">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116" fontAlgn="auto">
              <a:spcBef>
                <a:spcPts val="0"/>
              </a:spcBef>
              <a:spcAft>
                <a:spcPts val="0"/>
              </a:spcAft>
              <a:defRPr/>
            </a:pPr>
            <a:r>
              <a:rPr kumimoji="1" lang="en-US" altLang="ja-JP" sz="1400" dirty="0">
                <a:solidFill>
                  <a:prstClr val="black"/>
                </a:solidFill>
                <a:latin typeface="Osaka"/>
                <a:ea typeface="Osaka"/>
                <a:cs typeface="Osaka"/>
              </a:rPr>
              <a:t>2012</a:t>
            </a:r>
            <a:endParaRPr kumimoji="1" lang="ja-JP" altLang="en-US" sz="1400" dirty="0">
              <a:solidFill>
                <a:prstClr val="black"/>
              </a:solidFill>
              <a:latin typeface="Osaka"/>
              <a:ea typeface="Osaka"/>
              <a:cs typeface="Osaka"/>
            </a:endParaRPr>
          </a:p>
        </p:txBody>
      </p:sp>
      <p:sp>
        <p:nvSpPr>
          <p:cNvPr id="28" name="正方形/長方形 27"/>
          <p:cNvSpPr/>
          <p:nvPr/>
        </p:nvSpPr>
        <p:spPr>
          <a:xfrm>
            <a:off x="4105521" y="1274851"/>
            <a:ext cx="890942" cy="274841"/>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116" fontAlgn="auto">
              <a:spcBef>
                <a:spcPts val="0"/>
              </a:spcBef>
              <a:spcAft>
                <a:spcPts val="0"/>
              </a:spcAft>
              <a:defRPr/>
            </a:pPr>
            <a:r>
              <a:rPr kumimoji="1" lang="en-US" altLang="ja-JP" sz="1400" dirty="0">
                <a:solidFill>
                  <a:prstClr val="black"/>
                </a:solidFill>
                <a:latin typeface="Osaka"/>
                <a:ea typeface="Osaka"/>
                <a:cs typeface="Osaka"/>
              </a:rPr>
              <a:t>2013</a:t>
            </a:r>
            <a:endParaRPr kumimoji="1" lang="ja-JP" altLang="en-US" sz="1400" dirty="0">
              <a:solidFill>
                <a:prstClr val="black"/>
              </a:solidFill>
              <a:latin typeface="Osaka"/>
              <a:ea typeface="Osaka"/>
              <a:cs typeface="Osaka"/>
            </a:endParaRPr>
          </a:p>
        </p:txBody>
      </p:sp>
      <p:sp>
        <p:nvSpPr>
          <p:cNvPr id="29" name="正方形/長方形 28"/>
          <p:cNvSpPr/>
          <p:nvPr/>
        </p:nvSpPr>
        <p:spPr>
          <a:xfrm>
            <a:off x="4996463" y="1272565"/>
            <a:ext cx="890942" cy="274841"/>
          </a:xfrm>
          <a:prstGeom prst="rect">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116" fontAlgn="auto">
              <a:spcBef>
                <a:spcPts val="0"/>
              </a:spcBef>
              <a:spcAft>
                <a:spcPts val="0"/>
              </a:spcAft>
              <a:defRPr/>
            </a:pPr>
            <a:r>
              <a:rPr kumimoji="1" lang="en-US" altLang="ja-JP" sz="1400" dirty="0">
                <a:solidFill>
                  <a:prstClr val="black"/>
                </a:solidFill>
                <a:latin typeface="Osaka"/>
                <a:ea typeface="Osaka"/>
                <a:cs typeface="Osaka"/>
              </a:rPr>
              <a:t>2014</a:t>
            </a:r>
            <a:endParaRPr kumimoji="1" lang="ja-JP" altLang="en-US" sz="1400" dirty="0">
              <a:solidFill>
                <a:prstClr val="black"/>
              </a:solidFill>
              <a:latin typeface="Osaka"/>
              <a:ea typeface="Osaka"/>
              <a:cs typeface="Osaka"/>
            </a:endParaRPr>
          </a:p>
        </p:txBody>
      </p:sp>
      <p:sp>
        <p:nvSpPr>
          <p:cNvPr id="30" name="正方形/長方形 29"/>
          <p:cNvSpPr/>
          <p:nvPr/>
        </p:nvSpPr>
        <p:spPr>
          <a:xfrm>
            <a:off x="5887405" y="1277057"/>
            <a:ext cx="890942" cy="274841"/>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116" fontAlgn="auto">
              <a:spcBef>
                <a:spcPts val="0"/>
              </a:spcBef>
              <a:spcAft>
                <a:spcPts val="0"/>
              </a:spcAft>
              <a:defRPr/>
            </a:pPr>
            <a:r>
              <a:rPr kumimoji="1" lang="en-US" altLang="ja-JP" sz="1400" dirty="0">
                <a:solidFill>
                  <a:prstClr val="black"/>
                </a:solidFill>
                <a:latin typeface="Osaka"/>
                <a:ea typeface="Osaka"/>
                <a:cs typeface="Osaka"/>
              </a:rPr>
              <a:t>2015</a:t>
            </a:r>
            <a:endParaRPr kumimoji="1" lang="ja-JP" altLang="en-US" sz="1400" dirty="0">
              <a:solidFill>
                <a:prstClr val="black"/>
              </a:solidFill>
              <a:latin typeface="Osaka"/>
              <a:ea typeface="Osaka"/>
              <a:cs typeface="Osaka"/>
            </a:endParaRPr>
          </a:p>
        </p:txBody>
      </p:sp>
      <p:sp>
        <p:nvSpPr>
          <p:cNvPr id="31" name="正方形/長方形 30"/>
          <p:cNvSpPr/>
          <p:nvPr/>
        </p:nvSpPr>
        <p:spPr>
          <a:xfrm>
            <a:off x="6778347" y="1279542"/>
            <a:ext cx="890942" cy="274841"/>
          </a:xfrm>
          <a:prstGeom prst="rect">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116" fontAlgn="auto">
              <a:spcBef>
                <a:spcPts val="0"/>
              </a:spcBef>
              <a:spcAft>
                <a:spcPts val="0"/>
              </a:spcAft>
              <a:defRPr/>
            </a:pPr>
            <a:r>
              <a:rPr kumimoji="1" lang="en-US" altLang="ja-JP" sz="1400" dirty="0">
                <a:solidFill>
                  <a:prstClr val="black"/>
                </a:solidFill>
                <a:latin typeface="Osaka"/>
                <a:ea typeface="Osaka"/>
                <a:cs typeface="Osaka"/>
              </a:rPr>
              <a:t>2016</a:t>
            </a:r>
            <a:endParaRPr kumimoji="1" lang="ja-JP" altLang="en-US" sz="1400" dirty="0">
              <a:solidFill>
                <a:prstClr val="black"/>
              </a:solidFill>
              <a:latin typeface="Osaka"/>
              <a:ea typeface="Osaka"/>
              <a:cs typeface="Osaka"/>
            </a:endParaRPr>
          </a:p>
        </p:txBody>
      </p:sp>
      <p:sp>
        <p:nvSpPr>
          <p:cNvPr id="32" name="正方形/長方形 31"/>
          <p:cNvSpPr/>
          <p:nvPr/>
        </p:nvSpPr>
        <p:spPr>
          <a:xfrm>
            <a:off x="7669289" y="1275567"/>
            <a:ext cx="890942" cy="274841"/>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116" fontAlgn="auto">
              <a:spcBef>
                <a:spcPts val="0"/>
              </a:spcBef>
              <a:spcAft>
                <a:spcPts val="0"/>
              </a:spcAft>
              <a:defRPr/>
            </a:pPr>
            <a:r>
              <a:rPr kumimoji="1" lang="en-US" altLang="ja-JP" sz="1400" dirty="0">
                <a:solidFill>
                  <a:prstClr val="black"/>
                </a:solidFill>
                <a:latin typeface="Osaka"/>
                <a:ea typeface="Osaka"/>
                <a:cs typeface="Osaka"/>
              </a:rPr>
              <a:t>2017</a:t>
            </a:r>
            <a:endParaRPr kumimoji="1" lang="ja-JP" altLang="en-US" sz="1400" dirty="0">
              <a:solidFill>
                <a:prstClr val="black"/>
              </a:solidFill>
              <a:latin typeface="Osaka"/>
              <a:ea typeface="Osaka"/>
              <a:cs typeface="Osaka"/>
            </a:endParaRPr>
          </a:p>
        </p:txBody>
      </p:sp>
      <p:cxnSp>
        <p:nvCxnSpPr>
          <p:cNvPr id="33" name="直線コネクタ 32"/>
          <p:cNvCxnSpPr>
            <a:cxnSpLocks noChangeShapeType="1"/>
          </p:cNvCxnSpPr>
          <p:nvPr/>
        </p:nvCxnSpPr>
        <p:spPr bwMode="auto">
          <a:xfrm>
            <a:off x="0" y="985838"/>
            <a:ext cx="9144000" cy="1587"/>
          </a:xfrm>
          <a:prstGeom prst="line">
            <a:avLst/>
          </a:prstGeom>
          <a:noFill/>
          <a:ln w="12700">
            <a:solidFill>
              <a:schemeClr val="tx1"/>
            </a:solidFill>
            <a:round/>
            <a:headEnd/>
            <a:tailEnd/>
          </a:ln>
          <a:effectLst>
            <a:outerShdw blurRad="50800" dist="26940" dir="5400000" rotWithShape="0">
              <a:srgbClr val="000000">
                <a:alpha val="43137"/>
              </a:srgbClr>
            </a:outerShdw>
          </a:effectLst>
          <a:extLst>
            <a:ext uri="{909E8E84-426E-40dd-AFC4-6F175D3DCCD1}">
              <a14:hiddenFill xmlns:a14="http://schemas.microsoft.com/office/drawing/2010/main">
                <a:noFill/>
              </a14:hiddenFill>
            </a:ext>
          </a:extLst>
        </p:spPr>
      </p:cxnSp>
      <p:cxnSp>
        <p:nvCxnSpPr>
          <p:cNvPr id="34" name="直線コネクタ 33"/>
          <p:cNvCxnSpPr>
            <a:cxnSpLocks noChangeShapeType="1"/>
          </p:cNvCxnSpPr>
          <p:nvPr/>
        </p:nvCxnSpPr>
        <p:spPr bwMode="auto">
          <a:xfrm>
            <a:off x="0" y="1273175"/>
            <a:ext cx="9144000" cy="1588"/>
          </a:xfrm>
          <a:prstGeom prst="line">
            <a:avLst/>
          </a:prstGeom>
          <a:noFill/>
          <a:ln w="12700">
            <a:solidFill>
              <a:schemeClr val="tx1"/>
            </a:solidFill>
            <a:round/>
            <a:headEnd/>
            <a:tailEnd/>
          </a:ln>
          <a:effectLst>
            <a:outerShdw blurRad="50800" dist="26940" dir="5400000" rotWithShape="0">
              <a:srgbClr val="000000">
                <a:alpha val="43137"/>
              </a:srgbClr>
            </a:outerShdw>
          </a:effectLst>
          <a:extLst>
            <a:ext uri="{909E8E84-426E-40dd-AFC4-6F175D3DCCD1}">
              <a14:hiddenFill xmlns:a14="http://schemas.microsoft.com/office/drawing/2010/main">
                <a:noFill/>
              </a14:hiddenFill>
            </a:ext>
          </a:extLst>
        </p:spPr>
      </p:cxnSp>
      <p:cxnSp>
        <p:nvCxnSpPr>
          <p:cNvPr id="35" name="直線コネクタ 34"/>
          <p:cNvCxnSpPr>
            <a:cxnSpLocks noChangeShapeType="1"/>
          </p:cNvCxnSpPr>
          <p:nvPr/>
        </p:nvCxnSpPr>
        <p:spPr bwMode="auto">
          <a:xfrm>
            <a:off x="0" y="1562100"/>
            <a:ext cx="9144000" cy="1588"/>
          </a:xfrm>
          <a:prstGeom prst="line">
            <a:avLst/>
          </a:prstGeom>
          <a:noFill/>
          <a:ln w="12700">
            <a:solidFill>
              <a:schemeClr val="tx1"/>
            </a:solidFill>
            <a:round/>
            <a:headEnd/>
            <a:tailEnd/>
          </a:ln>
          <a:effectLst>
            <a:outerShdw blurRad="50800" dist="26940" dir="5400000" rotWithShape="0">
              <a:srgbClr val="000000">
                <a:alpha val="43137"/>
              </a:srgbClr>
            </a:outerShdw>
          </a:effectLst>
          <a:extLst>
            <a:ext uri="{909E8E84-426E-40dd-AFC4-6F175D3DCCD1}">
              <a14:hiddenFill xmlns:a14="http://schemas.microsoft.com/office/drawing/2010/main">
                <a:noFill/>
              </a14:hiddenFill>
            </a:ext>
          </a:extLst>
        </p:spPr>
      </p:cxnSp>
      <p:sp>
        <p:nvSpPr>
          <p:cNvPr id="36" name="角丸四角形 35"/>
          <p:cNvSpPr/>
          <p:nvPr/>
        </p:nvSpPr>
        <p:spPr>
          <a:xfrm>
            <a:off x="1788254" y="2543813"/>
            <a:ext cx="5165709" cy="288603"/>
          </a:xfrm>
          <a:prstGeom prst="roundRect">
            <a:avLst/>
          </a:prstGeom>
          <a:solidFill>
            <a:srgbClr val="FFFF9A"/>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defTabSz="914116" fontAlgn="auto">
              <a:spcBef>
                <a:spcPts val="0"/>
              </a:spcBef>
              <a:spcAft>
                <a:spcPts val="0"/>
              </a:spcAft>
              <a:defRPr/>
            </a:pPr>
            <a:r>
              <a:rPr kumimoji="1" lang="en-US" altLang="ja-JP" sz="1400" dirty="0">
                <a:solidFill>
                  <a:prstClr val="black"/>
                </a:solidFill>
                <a:latin typeface="Osaka"/>
                <a:ea typeface="Osaka"/>
                <a:cs typeface="Osaka"/>
              </a:rPr>
              <a:t>Detector upgrade to Belle II</a:t>
            </a:r>
            <a:endParaRPr kumimoji="1" lang="ja-JP" altLang="en-US" sz="1400" dirty="0">
              <a:solidFill>
                <a:prstClr val="black"/>
              </a:solidFill>
              <a:latin typeface="Osaka"/>
              <a:ea typeface="Osaka"/>
              <a:cs typeface="Osaka"/>
            </a:endParaRPr>
          </a:p>
        </p:txBody>
      </p:sp>
      <p:sp>
        <p:nvSpPr>
          <p:cNvPr id="37" name="角丸四角形 36"/>
          <p:cNvSpPr/>
          <p:nvPr/>
        </p:nvSpPr>
        <p:spPr>
          <a:xfrm>
            <a:off x="1636821" y="3348223"/>
            <a:ext cx="2230996" cy="288603"/>
          </a:xfrm>
          <a:prstGeom prst="roundRect">
            <a:avLst/>
          </a:prstGeom>
          <a:solidFill>
            <a:srgbClr val="FFFF9A"/>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defTabSz="914116" fontAlgn="auto">
              <a:spcBef>
                <a:spcPts val="0"/>
              </a:spcBef>
              <a:spcAft>
                <a:spcPts val="0"/>
              </a:spcAft>
              <a:defRPr/>
            </a:pPr>
            <a:r>
              <a:rPr kumimoji="1" lang="en-US" altLang="ja-JP" sz="1400" dirty="0">
                <a:solidFill>
                  <a:prstClr val="black"/>
                </a:solidFill>
                <a:latin typeface="Osaka"/>
                <a:ea typeface="Osaka"/>
                <a:cs typeface="Osaka"/>
              </a:rPr>
              <a:t>Dismantling KEKB</a:t>
            </a:r>
            <a:endParaRPr kumimoji="1" lang="ja-JP" altLang="en-US" sz="1400" dirty="0">
              <a:solidFill>
                <a:prstClr val="black"/>
              </a:solidFill>
              <a:latin typeface="Osaka"/>
              <a:ea typeface="Osaka"/>
              <a:cs typeface="Osaka"/>
            </a:endParaRPr>
          </a:p>
        </p:txBody>
      </p:sp>
      <p:sp>
        <p:nvSpPr>
          <p:cNvPr id="38" name="角丸四角形 37"/>
          <p:cNvSpPr/>
          <p:nvPr/>
        </p:nvSpPr>
        <p:spPr>
          <a:xfrm>
            <a:off x="1636821" y="3769200"/>
            <a:ext cx="3798780" cy="288603"/>
          </a:xfrm>
          <a:prstGeom prst="roundRect">
            <a:avLst/>
          </a:prstGeom>
          <a:solidFill>
            <a:srgbClr val="FFFF9A"/>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defTabSz="914116" fontAlgn="auto">
              <a:spcBef>
                <a:spcPts val="0"/>
              </a:spcBef>
              <a:spcAft>
                <a:spcPts val="0"/>
              </a:spcAft>
              <a:defRPr/>
            </a:pPr>
            <a:r>
              <a:rPr kumimoji="1" lang="en-US" altLang="ja-JP" sz="1400" dirty="0">
                <a:solidFill>
                  <a:prstClr val="black"/>
                </a:solidFill>
                <a:latin typeface="Osaka"/>
                <a:ea typeface="Osaka"/>
                <a:cs typeface="Osaka"/>
              </a:rPr>
              <a:t>Fabrication and tests of ring components</a:t>
            </a:r>
            <a:endParaRPr kumimoji="1" lang="ja-JP" altLang="en-US" sz="1400" dirty="0">
              <a:solidFill>
                <a:prstClr val="black"/>
              </a:solidFill>
              <a:latin typeface="Osaka"/>
              <a:ea typeface="Osaka"/>
              <a:cs typeface="Osaka"/>
            </a:endParaRPr>
          </a:p>
        </p:txBody>
      </p:sp>
      <p:sp>
        <p:nvSpPr>
          <p:cNvPr id="39" name="角丸四角形 38"/>
          <p:cNvSpPr/>
          <p:nvPr/>
        </p:nvSpPr>
        <p:spPr>
          <a:xfrm>
            <a:off x="3438845" y="4182190"/>
            <a:ext cx="2210856" cy="288603"/>
          </a:xfrm>
          <a:prstGeom prst="roundRect">
            <a:avLst/>
          </a:prstGeom>
          <a:solidFill>
            <a:srgbClr val="FFFF9A"/>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defTabSz="914116" fontAlgn="auto">
              <a:spcBef>
                <a:spcPts val="0"/>
              </a:spcBef>
              <a:spcAft>
                <a:spcPts val="0"/>
              </a:spcAft>
              <a:defRPr/>
            </a:pPr>
            <a:r>
              <a:rPr kumimoji="1" lang="en-US" altLang="ja-JP" sz="1400" dirty="0">
                <a:solidFill>
                  <a:prstClr val="black"/>
                </a:solidFill>
                <a:latin typeface="Osaka"/>
                <a:ea typeface="Osaka"/>
                <a:cs typeface="Osaka"/>
              </a:rPr>
              <a:t>Install and set up</a:t>
            </a:r>
            <a:endParaRPr kumimoji="1" lang="ja-JP" altLang="en-US" sz="1400" dirty="0">
              <a:solidFill>
                <a:prstClr val="black"/>
              </a:solidFill>
              <a:latin typeface="Osaka"/>
              <a:ea typeface="Osaka"/>
              <a:cs typeface="Osaka"/>
            </a:endParaRPr>
          </a:p>
        </p:txBody>
      </p:sp>
      <p:sp>
        <p:nvSpPr>
          <p:cNvPr id="40" name="角丸四角形 39"/>
          <p:cNvSpPr/>
          <p:nvPr/>
        </p:nvSpPr>
        <p:spPr>
          <a:xfrm>
            <a:off x="2874247" y="5468432"/>
            <a:ext cx="1129196" cy="288603"/>
          </a:xfrm>
          <a:prstGeom prst="roundRect">
            <a:avLst/>
          </a:prstGeom>
          <a:solidFill>
            <a:srgbClr val="FFFF9A"/>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defTabSz="914116" fontAlgn="auto">
              <a:spcBef>
                <a:spcPts val="0"/>
              </a:spcBef>
              <a:spcAft>
                <a:spcPts val="0"/>
              </a:spcAft>
              <a:defRPr/>
            </a:pPr>
            <a:r>
              <a:rPr kumimoji="1" lang="en-US" altLang="ja-JP" sz="1400" dirty="0">
                <a:solidFill>
                  <a:prstClr val="black"/>
                </a:solidFill>
                <a:latin typeface="Osaka"/>
                <a:ea typeface="Osaka"/>
                <a:cs typeface="Osaka"/>
              </a:rPr>
              <a:t>DR tunnel</a:t>
            </a:r>
            <a:endParaRPr kumimoji="1" lang="ja-JP" altLang="en-US" sz="1400" dirty="0">
              <a:solidFill>
                <a:prstClr val="black"/>
              </a:solidFill>
              <a:latin typeface="Osaka"/>
              <a:ea typeface="Osaka"/>
              <a:cs typeface="Osaka"/>
            </a:endParaRPr>
          </a:p>
        </p:txBody>
      </p:sp>
      <p:sp>
        <p:nvSpPr>
          <p:cNvPr id="41" name="角丸四角形 40"/>
          <p:cNvSpPr/>
          <p:nvPr/>
        </p:nvSpPr>
        <p:spPr>
          <a:xfrm>
            <a:off x="3748628" y="5016031"/>
            <a:ext cx="1247835" cy="372414"/>
          </a:xfrm>
          <a:prstGeom prst="roundRect">
            <a:avLst/>
          </a:prstGeom>
          <a:solidFill>
            <a:srgbClr val="FFFF9A"/>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defTabSz="914116" fontAlgn="auto">
              <a:spcBef>
                <a:spcPts val="0"/>
              </a:spcBef>
              <a:spcAft>
                <a:spcPts val="0"/>
              </a:spcAft>
              <a:defRPr/>
            </a:pPr>
            <a:r>
              <a:rPr kumimoji="1" lang="en-US" altLang="ja-JP" sz="1200" dirty="0">
                <a:solidFill>
                  <a:prstClr val="black"/>
                </a:solidFill>
                <a:latin typeface="Osaka"/>
                <a:ea typeface="Osaka"/>
                <a:cs typeface="Osaka"/>
              </a:rPr>
              <a:t>MR &amp; DR buildings</a:t>
            </a:r>
            <a:endParaRPr kumimoji="1" lang="ja-JP" altLang="en-US" sz="1200" dirty="0">
              <a:solidFill>
                <a:prstClr val="black"/>
              </a:solidFill>
              <a:latin typeface="Osaka"/>
              <a:ea typeface="Osaka"/>
              <a:cs typeface="Osaka"/>
            </a:endParaRPr>
          </a:p>
        </p:txBody>
      </p:sp>
      <p:sp>
        <p:nvSpPr>
          <p:cNvPr id="42" name="角丸四角形 41"/>
          <p:cNvSpPr/>
          <p:nvPr/>
        </p:nvSpPr>
        <p:spPr>
          <a:xfrm>
            <a:off x="3676740" y="4558650"/>
            <a:ext cx="1564127" cy="399507"/>
          </a:xfrm>
          <a:prstGeom prst="roundRect">
            <a:avLst/>
          </a:prstGeom>
          <a:solidFill>
            <a:srgbClr val="FFFF9A"/>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defTabSz="914116" fontAlgn="auto">
              <a:spcBef>
                <a:spcPts val="0"/>
              </a:spcBef>
              <a:spcAft>
                <a:spcPts val="0"/>
              </a:spcAft>
              <a:defRPr/>
            </a:pPr>
            <a:r>
              <a:rPr kumimoji="1" lang="en-US" altLang="ja-JP" sz="1200" dirty="0">
                <a:solidFill>
                  <a:prstClr val="black"/>
                </a:solidFill>
                <a:latin typeface="Osaka"/>
                <a:ea typeface="Osaka"/>
                <a:cs typeface="Osaka"/>
              </a:rPr>
              <a:t>Electricity and cooling facility</a:t>
            </a:r>
            <a:endParaRPr kumimoji="1" lang="ja-JP" altLang="en-US" sz="1200" dirty="0">
              <a:solidFill>
                <a:prstClr val="black"/>
              </a:solidFill>
              <a:latin typeface="Osaka"/>
              <a:ea typeface="Osaka"/>
              <a:cs typeface="Osaka"/>
            </a:endParaRPr>
          </a:p>
        </p:txBody>
      </p:sp>
      <p:sp>
        <p:nvSpPr>
          <p:cNvPr id="43" name="角丸四角形 42"/>
          <p:cNvSpPr/>
          <p:nvPr/>
        </p:nvSpPr>
        <p:spPr>
          <a:xfrm>
            <a:off x="1636821" y="6028513"/>
            <a:ext cx="3798780" cy="288603"/>
          </a:xfrm>
          <a:prstGeom prst="roundRect">
            <a:avLst/>
          </a:prstGeom>
          <a:solidFill>
            <a:srgbClr val="FFFF9A"/>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defTabSz="914116" fontAlgn="auto">
              <a:spcBef>
                <a:spcPts val="0"/>
              </a:spcBef>
              <a:spcAft>
                <a:spcPts val="0"/>
              </a:spcAft>
              <a:defRPr/>
            </a:pPr>
            <a:r>
              <a:rPr kumimoji="1" lang="en-US" altLang="ja-JP" sz="1400" dirty="0" err="1">
                <a:solidFill>
                  <a:prstClr val="black"/>
                </a:solidFill>
                <a:latin typeface="Osaka"/>
                <a:ea typeface="Osaka"/>
                <a:cs typeface="Osaka"/>
              </a:rPr>
              <a:t>Linac</a:t>
            </a:r>
            <a:r>
              <a:rPr kumimoji="1" lang="en-US" altLang="ja-JP" sz="1400" dirty="0">
                <a:solidFill>
                  <a:prstClr val="black"/>
                </a:solidFill>
                <a:latin typeface="Osaka"/>
                <a:ea typeface="Osaka"/>
                <a:cs typeface="Osaka"/>
              </a:rPr>
              <a:t> upgrade / operation for PF&amp;PF-AR</a:t>
            </a:r>
            <a:endParaRPr kumimoji="1" lang="ja-JP" altLang="en-US" sz="1400" dirty="0">
              <a:solidFill>
                <a:prstClr val="black"/>
              </a:solidFill>
              <a:latin typeface="Osaka"/>
              <a:ea typeface="Osaka"/>
              <a:cs typeface="Osaka"/>
            </a:endParaRPr>
          </a:p>
        </p:txBody>
      </p:sp>
      <p:sp>
        <p:nvSpPr>
          <p:cNvPr id="168045" name="テキスト ボックス 43"/>
          <p:cNvSpPr txBox="1">
            <a:spLocks noChangeArrowheads="1"/>
          </p:cNvSpPr>
          <p:nvPr/>
        </p:nvSpPr>
        <p:spPr bwMode="auto">
          <a:xfrm>
            <a:off x="3419475" y="1484313"/>
            <a:ext cx="1231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eaLnBrk="0" hangingPunct="0">
              <a:defRPr sz="2400">
                <a:solidFill>
                  <a:schemeClr val="tx1"/>
                </a:solidFill>
                <a:latin typeface="Symbol" charset="0"/>
                <a:ea typeface="ＭＳ Ｐゴシック" charset="0"/>
                <a:cs typeface="ＭＳ Ｐゴシック" charset="0"/>
              </a:defRPr>
            </a:lvl1pPr>
            <a:lvl2pPr marL="742950" indent="-285750" defTabSz="912813" eaLnBrk="0" hangingPunct="0">
              <a:defRPr sz="2400">
                <a:solidFill>
                  <a:schemeClr val="tx1"/>
                </a:solidFill>
                <a:latin typeface="Symbol" charset="0"/>
                <a:ea typeface="ＭＳ Ｐゴシック" charset="0"/>
              </a:defRPr>
            </a:lvl2pPr>
            <a:lvl3pPr marL="1143000" indent="-228600" defTabSz="912813" eaLnBrk="0" hangingPunct="0">
              <a:defRPr sz="2400">
                <a:solidFill>
                  <a:schemeClr val="tx1"/>
                </a:solidFill>
                <a:latin typeface="Symbol" charset="0"/>
                <a:ea typeface="ＭＳ Ｐゴシック" charset="0"/>
              </a:defRPr>
            </a:lvl3pPr>
            <a:lvl4pPr marL="1600200" indent="-228600" defTabSz="912813" eaLnBrk="0" hangingPunct="0">
              <a:defRPr sz="2400">
                <a:solidFill>
                  <a:schemeClr val="tx1"/>
                </a:solidFill>
                <a:latin typeface="Symbol" charset="0"/>
                <a:ea typeface="ＭＳ Ｐゴシック" charset="0"/>
              </a:defRPr>
            </a:lvl4pPr>
            <a:lvl5pPr marL="2057400" indent="-228600" defTabSz="912813" eaLnBrk="0" hangingPunct="0">
              <a:defRPr sz="2400">
                <a:solidFill>
                  <a:schemeClr val="tx1"/>
                </a:solidFill>
                <a:latin typeface="Symbol"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Symbol"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Symbol"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Symbol"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Symbol" charset="0"/>
                <a:ea typeface="ＭＳ Ｐゴシック" charset="0"/>
              </a:defRPr>
            </a:lvl9pPr>
          </a:lstStyle>
          <a:p>
            <a:pPr eaLnBrk="1" hangingPunct="1"/>
            <a:r>
              <a:rPr kumimoji="1" lang="en-US" altLang="ja-JP" sz="2000">
                <a:solidFill>
                  <a:srgbClr val="FF0000"/>
                </a:solidFill>
                <a:latin typeface="Osaka" charset="0"/>
                <a:ea typeface="Osaka" charset="0"/>
                <a:cs typeface="Osaka" charset="0"/>
              </a:rPr>
              <a:t>Mar. 2013</a:t>
            </a:r>
            <a:endParaRPr kumimoji="1" lang="ja-JP" altLang="en-US" sz="2000">
              <a:solidFill>
                <a:srgbClr val="FF0000"/>
              </a:solidFill>
              <a:latin typeface="Osaka" charset="0"/>
              <a:ea typeface="Osaka" charset="0"/>
              <a:cs typeface="Osaka" charset="0"/>
            </a:endParaRPr>
          </a:p>
        </p:txBody>
      </p:sp>
      <p:sp>
        <p:nvSpPr>
          <p:cNvPr id="168046" name="テキスト ボックス 44"/>
          <p:cNvSpPr txBox="1">
            <a:spLocks noChangeArrowheads="1"/>
          </p:cNvSpPr>
          <p:nvPr/>
        </p:nvSpPr>
        <p:spPr bwMode="auto">
          <a:xfrm>
            <a:off x="5076825" y="1484313"/>
            <a:ext cx="12176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eaLnBrk="0" hangingPunct="0">
              <a:defRPr sz="2400">
                <a:solidFill>
                  <a:schemeClr val="tx1"/>
                </a:solidFill>
                <a:latin typeface="Symbol" charset="0"/>
                <a:ea typeface="ＭＳ Ｐゴシック" charset="0"/>
                <a:cs typeface="ＭＳ Ｐゴシック" charset="0"/>
              </a:defRPr>
            </a:lvl1pPr>
            <a:lvl2pPr marL="742950" indent="-285750" defTabSz="912813" eaLnBrk="0" hangingPunct="0">
              <a:defRPr sz="2400">
                <a:solidFill>
                  <a:schemeClr val="tx1"/>
                </a:solidFill>
                <a:latin typeface="Symbol" charset="0"/>
                <a:ea typeface="ＭＳ Ｐゴシック" charset="0"/>
              </a:defRPr>
            </a:lvl2pPr>
            <a:lvl3pPr marL="1143000" indent="-228600" defTabSz="912813" eaLnBrk="0" hangingPunct="0">
              <a:defRPr sz="2400">
                <a:solidFill>
                  <a:schemeClr val="tx1"/>
                </a:solidFill>
                <a:latin typeface="Symbol" charset="0"/>
                <a:ea typeface="ＭＳ Ｐゴシック" charset="0"/>
              </a:defRPr>
            </a:lvl3pPr>
            <a:lvl4pPr marL="1600200" indent="-228600" defTabSz="912813" eaLnBrk="0" hangingPunct="0">
              <a:defRPr sz="2400">
                <a:solidFill>
                  <a:schemeClr val="tx1"/>
                </a:solidFill>
                <a:latin typeface="Symbol" charset="0"/>
                <a:ea typeface="ＭＳ Ｐゴシック" charset="0"/>
              </a:defRPr>
            </a:lvl4pPr>
            <a:lvl5pPr marL="2057400" indent="-228600" defTabSz="912813" eaLnBrk="0" hangingPunct="0">
              <a:defRPr sz="2400">
                <a:solidFill>
                  <a:schemeClr val="tx1"/>
                </a:solidFill>
                <a:latin typeface="Symbol"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Symbol"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Symbol"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Symbol"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Symbol" charset="0"/>
                <a:ea typeface="ＭＳ Ｐゴシック" charset="0"/>
              </a:defRPr>
            </a:lvl9pPr>
          </a:lstStyle>
          <a:p>
            <a:pPr eaLnBrk="1" hangingPunct="1"/>
            <a:r>
              <a:rPr kumimoji="1" lang="en-US" altLang="ja-JP" sz="2000">
                <a:solidFill>
                  <a:srgbClr val="FF0000"/>
                </a:solidFill>
                <a:latin typeface="Osaka" charset="0"/>
                <a:ea typeface="Osaka" charset="0"/>
                <a:cs typeface="Osaka" charset="0"/>
              </a:rPr>
              <a:t>Jan. 2015</a:t>
            </a:r>
            <a:endParaRPr kumimoji="1" lang="ja-JP" altLang="en-US" sz="2000">
              <a:solidFill>
                <a:srgbClr val="FF0000"/>
              </a:solidFill>
              <a:latin typeface="Osaka" charset="0"/>
              <a:ea typeface="Osaka" charset="0"/>
              <a:cs typeface="Osaka" charset="0"/>
            </a:endParaRPr>
          </a:p>
        </p:txBody>
      </p:sp>
      <p:cxnSp>
        <p:nvCxnSpPr>
          <p:cNvPr id="46" name="直線コネクタ 45"/>
          <p:cNvCxnSpPr>
            <a:cxnSpLocks noChangeShapeType="1"/>
          </p:cNvCxnSpPr>
          <p:nvPr/>
        </p:nvCxnSpPr>
        <p:spPr bwMode="auto">
          <a:xfrm rot="5400000" flipH="1" flipV="1">
            <a:off x="5390356" y="2104232"/>
            <a:ext cx="519113" cy="0"/>
          </a:xfrm>
          <a:prstGeom prst="line">
            <a:avLst/>
          </a:prstGeom>
          <a:noFill/>
          <a:ln w="22225">
            <a:solidFill>
              <a:srgbClr val="FF0000"/>
            </a:solidFill>
            <a:prstDash val="dash"/>
            <a:round/>
            <a:headEnd/>
            <a:tailEnd/>
          </a:ln>
          <a:effectLst>
            <a:outerShdw blurRad="50800" dist="26940" dir="5400000" rotWithShape="0">
              <a:srgbClr val="000000">
                <a:alpha val="43137"/>
              </a:srgbClr>
            </a:outerShdw>
          </a:effectLst>
          <a:extLst>
            <a:ext uri="{909E8E84-426E-40dd-AFC4-6F175D3DCCD1}">
              <a14:hiddenFill xmlns:a14="http://schemas.microsoft.com/office/drawing/2010/main">
                <a:noFill/>
              </a14:hiddenFill>
            </a:ext>
          </a:extLst>
        </p:spPr>
      </p:cxnSp>
      <p:sp>
        <p:nvSpPr>
          <p:cNvPr id="168048" name="テキスト ボックス 47"/>
          <p:cNvSpPr txBox="1">
            <a:spLocks noChangeArrowheads="1"/>
          </p:cNvSpPr>
          <p:nvPr/>
        </p:nvSpPr>
        <p:spPr bwMode="auto">
          <a:xfrm>
            <a:off x="5602288" y="3419475"/>
            <a:ext cx="13700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eaLnBrk="0" hangingPunct="0">
              <a:defRPr sz="2400">
                <a:solidFill>
                  <a:schemeClr val="tx1"/>
                </a:solidFill>
                <a:latin typeface="Symbol" charset="0"/>
                <a:ea typeface="ＭＳ Ｐゴシック" charset="0"/>
                <a:cs typeface="ＭＳ Ｐゴシック" charset="0"/>
              </a:defRPr>
            </a:lvl1pPr>
            <a:lvl2pPr marL="742950" indent="-285750" defTabSz="912813" eaLnBrk="0" hangingPunct="0">
              <a:defRPr sz="2400">
                <a:solidFill>
                  <a:schemeClr val="tx1"/>
                </a:solidFill>
                <a:latin typeface="Symbol" charset="0"/>
                <a:ea typeface="ＭＳ Ｐゴシック" charset="0"/>
              </a:defRPr>
            </a:lvl2pPr>
            <a:lvl3pPr marL="1143000" indent="-228600" defTabSz="912813" eaLnBrk="0" hangingPunct="0">
              <a:defRPr sz="2400">
                <a:solidFill>
                  <a:schemeClr val="tx1"/>
                </a:solidFill>
                <a:latin typeface="Symbol" charset="0"/>
                <a:ea typeface="ＭＳ Ｐゴシック" charset="0"/>
              </a:defRPr>
            </a:lvl3pPr>
            <a:lvl4pPr marL="1600200" indent="-228600" defTabSz="912813" eaLnBrk="0" hangingPunct="0">
              <a:defRPr sz="2400">
                <a:solidFill>
                  <a:schemeClr val="tx1"/>
                </a:solidFill>
                <a:latin typeface="Symbol" charset="0"/>
                <a:ea typeface="ＭＳ Ｐゴシック" charset="0"/>
              </a:defRPr>
            </a:lvl4pPr>
            <a:lvl5pPr marL="2057400" indent="-228600" defTabSz="912813" eaLnBrk="0" hangingPunct="0">
              <a:defRPr sz="2400">
                <a:solidFill>
                  <a:schemeClr val="tx1"/>
                </a:solidFill>
                <a:latin typeface="Symbol"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Symbol"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Symbol"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Symbol"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Symbol" charset="0"/>
                <a:ea typeface="ＭＳ Ｐゴシック" charset="0"/>
              </a:defRPr>
            </a:lvl9pPr>
          </a:lstStyle>
          <a:p>
            <a:pPr algn="r" eaLnBrk="1" hangingPunct="1"/>
            <a:r>
              <a:rPr kumimoji="1" lang="en-US" altLang="ja-JP" sz="1200">
                <a:solidFill>
                  <a:srgbClr val="0000FF"/>
                </a:solidFill>
                <a:latin typeface="Osaka" charset="0"/>
                <a:ea typeface="Osaka" charset="0"/>
                <a:cs typeface="Osaka" charset="0"/>
              </a:rPr>
              <a:t>Accelerator tuning</a:t>
            </a:r>
          </a:p>
          <a:p>
            <a:pPr algn="r" eaLnBrk="1" hangingPunct="1"/>
            <a:r>
              <a:rPr kumimoji="1" lang="en-US" altLang="ja-JP" sz="1200">
                <a:solidFill>
                  <a:srgbClr val="0000FF"/>
                </a:solidFill>
                <a:latin typeface="Osaka" charset="0"/>
                <a:ea typeface="Osaka" charset="0"/>
                <a:cs typeface="Osaka" charset="0"/>
              </a:rPr>
              <a:t>BEAST</a:t>
            </a:r>
            <a:endParaRPr kumimoji="1" lang="ja-JP" altLang="en-US" sz="1200">
              <a:solidFill>
                <a:srgbClr val="0000FF"/>
              </a:solidFill>
              <a:latin typeface="Osaka" charset="0"/>
              <a:ea typeface="Osaka" charset="0"/>
              <a:cs typeface="Osaka" charset="0"/>
            </a:endParaRPr>
          </a:p>
        </p:txBody>
      </p:sp>
      <p:cxnSp>
        <p:nvCxnSpPr>
          <p:cNvPr id="49" name="直線矢印コネクタ 48"/>
          <p:cNvCxnSpPr>
            <a:cxnSpLocks noChangeShapeType="1"/>
          </p:cNvCxnSpPr>
          <p:nvPr/>
        </p:nvCxnSpPr>
        <p:spPr bwMode="auto">
          <a:xfrm>
            <a:off x="5649913" y="3403600"/>
            <a:ext cx="1128712" cy="1588"/>
          </a:xfrm>
          <a:prstGeom prst="straightConnector1">
            <a:avLst/>
          </a:prstGeom>
          <a:noFill/>
          <a:ln w="25400">
            <a:solidFill>
              <a:srgbClr val="0000FF"/>
            </a:solidFill>
            <a:round/>
            <a:headEnd/>
            <a:tailEnd type="arrow" w="med" len="med"/>
          </a:ln>
          <a:effectLst>
            <a:outerShdw blurRad="50800" dist="26940" dir="5400000" rotWithShape="0">
              <a:srgbClr val="000000">
                <a:alpha val="43137"/>
              </a:srgbClr>
            </a:outerShdw>
          </a:effectLst>
          <a:extLst>
            <a:ext uri="{909E8E84-426E-40dd-AFC4-6F175D3DCCD1}">
              <a14:hiddenFill xmlns:a14="http://schemas.microsoft.com/office/drawing/2010/main">
                <a:noFill/>
              </a14:hiddenFill>
            </a:ext>
          </a:extLst>
        </p:spPr>
      </p:cxnSp>
      <p:sp>
        <p:nvSpPr>
          <p:cNvPr id="168050" name="テキスト ボックス 49"/>
          <p:cNvSpPr txBox="1">
            <a:spLocks noChangeArrowheads="1"/>
          </p:cNvSpPr>
          <p:nvPr/>
        </p:nvSpPr>
        <p:spPr bwMode="auto">
          <a:xfrm>
            <a:off x="6919913" y="2847975"/>
            <a:ext cx="8397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eaLnBrk="0" hangingPunct="0">
              <a:defRPr sz="2400">
                <a:solidFill>
                  <a:schemeClr val="tx1"/>
                </a:solidFill>
                <a:latin typeface="Symbol" charset="0"/>
                <a:ea typeface="ＭＳ Ｐゴシック" charset="0"/>
                <a:cs typeface="ＭＳ Ｐゴシック" charset="0"/>
              </a:defRPr>
            </a:lvl1pPr>
            <a:lvl2pPr marL="742950" indent="-285750" defTabSz="912813" eaLnBrk="0" hangingPunct="0">
              <a:defRPr sz="2400">
                <a:solidFill>
                  <a:schemeClr val="tx1"/>
                </a:solidFill>
                <a:latin typeface="Symbol" charset="0"/>
                <a:ea typeface="ＭＳ Ｐゴシック" charset="0"/>
              </a:defRPr>
            </a:lvl2pPr>
            <a:lvl3pPr marL="1143000" indent="-228600" defTabSz="912813" eaLnBrk="0" hangingPunct="0">
              <a:defRPr sz="2400">
                <a:solidFill>
                  <a:schemeClr val="tx1"/>
                </a:solidFill>
                <a:latin typeface="Symbol" charset="0"/>
                <a:ea typeface="ＭＳ Ｐゴシック" charset="0"/>
              </a:defRPr>
            </a:lvl3pPr>
            <a:lvl4pPr marL="1600200" indent="-228600" defTabSz="912813" eaLnBrk="0" hangingPunct="0">
              <a:defRPr sz="2400">
                <a:solidFill>
                  <a:schemeClr val="tx1"/>
                </a:solidFill>
                <a:latin typeface="Symbol" charset="0"/>
                <a:ea typeface="ＭＳ Ｐゴシック" charset="0"/>
              </a:defRPr>
            </a:lvl4pPr>
            <a:lvl5pPr marL="2057400" indent="-228600" defTabSz="912813" eaLnBrk="0" hangingPunct="0">
              <a:defRPr sz="2400">
                <a:solidFill>
                  <a:schemeClr val="tx1"/>
                </a:solidFill>
                <a:latin typeface="Symbol"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Symbol"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Symbol"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Symbol"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Symbol" charset="0"/>
                <a:ea typeface="ＭＳ Ｐゴシック" charset="0"/>
              </a:defRPr>
            </a:lvl9pPr>
          </a:lstStyle>
          <a:p>
            <a:pPr eaLnBrk="1" hangingPunct="1"/>
            <a:r>
              <a:rPr kumimoji="1" lang="en-US" altLang="ja-JP" sz="1000">
                <a:solidFill>
                  <a:srgbClr val="0000FF"/>
                </a:solidFill>
                <a:latin typeface="Osaka" charset="0"/>
                <a:ea typeface="Osaka" charset="0"/>
                <a:cs typeface="Osaka" charset="0"/>
              </a:rPr>
              <a:t>VXD install</a:t>
            </a:r>
            <a:endParaRPr kumimoji="1" lang="ja-JP" altLang="en-US" sz="1000">
              <a:solidFill>
                <a:srgbClr val="0000FF"/>
              </a:solidFill>
              <a:latin typeface="Osaka" charset="0"/>
              <a:ea typeface="Osaka" charset="0"/>
              <a:cs typeface="Osaka" charset="0"/>
            </a:endParaRPr>
          </a:p>
        </p:txBody>
      </p:sp>
      <p:cxnSp>
        <p:nvCxnSpPr>
          <p:cNvPr id="51" name="直線矢印コネクタ 50"/>
          <p:cNvCxnSpPr>
            <a:cxnSpLocks noChangeShapeType="1"/>
          </p:cNvCxnSpPr>
          <p:nvPr/>
        </p:nvCxnSpPr>
        <p:spPr bwMode="auto">
          <a:xfrm rot="5400000">
            <a:off x="6724650" y="3060700"/>
            <a:ext cx="458788" cy="1588"/>
          </a:xfrm>
          <a:prstGeom prst="straightConnector1">
            <a:avLst/>
          </a:prstGeom>
          <a:noFill/>
          <a:ln w="25400">
            <a:solidFill>
              <a:srgbClr val="0000FF"/>
            </a:solidFill>
            <a:round/>
            <a:headEnd/>
            <a:tailEnd type="arrow" w="med" len="med"/>
          </a:ln>
          <a:effectLst>
            <a:outerShdw blurRad="50800" dist="26940" dir="5400000" rotWithShape="0">
              <a:srgbClr val="000000">
                <a:alpha val="43137"/>
              </a:srgbClr>
            </a:outerShdw>
          </a:effectLst>
          <a:extLst>
            <a:ext uri="{909E8E84-426E-40dd-AFC4-6F175D3DCCD1}">
              <a14:hiddenFill xmlns:a14="http://schemas.microsoft.com/office/drawing/2010/main">
                <a:noFill/>
              </a14:hiddenFill>
            </a:ext>
          </a:extLst>
        </p:spPr>
      </p:cxnSp>
      <p:sp>
        <p:nvSpPr>
          <p:cNvPr id="168052" name="テキスト ボックス 51"/>
          <p:cNvSpPr txBox="1">
            <a:spLocks noChangeArrowheads="1"/>
          </p:cNvSpPr>
          <p:nvPr/>
        </p:nvSpPr>
        <p:spPr bwMode="auto">
          <a:xfrm>
            <a:off x="7151688" y="3727450"/>
            <a:ext cx="10096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eaLnBrk="0" hangingPunct="0">
              <a:defRPr sz="2400">
                <a:solidFill>
                  <a:schemeClr val="tx1"/>
                </a:solidFill>
                <a:latin typeface="Symbol" charset="0"/>
                <a:ea typeface="ＭＳ Ｐゴシック" charset="0"/>
                <a:cs typeface="ＭＳ Ｐゴシック" charset="0"/>
              </a:defRPr>
            </a:lvl1pPr>
            <a:lvl2pPr marL="742950" indent="-285750" defTabSz="912813" eaLnBrk="0" hangingPunct="0">
              <a:defRPr sz="2400">
                <a:solidFill>
                  <a:schemeClr val="tx1"/>
                </a:solidFill>
                <a:latin typeface="Symbol" charset="0"/>
                <a:ea typeface="ＭＳ Ｐゴシック" charset="0"/>
              </a:defRPr>
            </a:lvl2pPr>
            <a:lvl3pPr marL="1143000" indent="-228600" defTabSz="912813" eaLnBrk="0" hangingPunct="0">
              <a:defRPr sz="2400">
                <a:solidFill>
                  <a:schemeClr val="tx1"/>
                </a:solidFill>
                <a:latin typeface="Symbol" charset="0"/>
                <a:ea typeface="ＭＳ Ｐゴシック" charset="0"/>
              </a:defRPr>
            </a:lvl3pPr>
            <a:lvl4pPr marL="1600200" indent="-228600" defTabSz="912813" eaLnBrk="0" hangingPunct="0">
              <a:defRPr sz="2400">
                <a:solidFill>
                  <a:schemeClr val="tx1"/>
                </a:solidFill>
                <a:latin typeface="Symbol" charset="0"/>
                <a:ea typeface="ＭＳ Ｐゴシック" charset="0"/>
              </a:defRPr>
            </a:lvl4pPr>
            <a:lvl5pPr marL="2057400" indent="-228600" defTabSz="912813" eaLnBrk="0" hangingPunct="0">
              <a:defRPr sz="2400">
                <a:solidFill>
                  <a:schemeClr val="tx1"/>
                </a:solidFill>
                <a:latin typeface="Symbol"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Symbol"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Symbol"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Symbol"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Symbol" charset="0"/>
                <a:ea typeface="ＭＳ Ｐゴシック" charset="0"/>
              </a:defRPr>
            </a:lvl9pPr>
          </a:lstStyle>
          <a:p>
            <a:pPr eaLnBrk="1" hangingPunct="1"/>
            <a:r>
              <a:rPr kumimoji="1" lang="en-US" altLang="ja-JP" sz="1200">
                <a:solidFill>
                  <a:srgbClr val="0000FF"/>
                </a:solidFill>
                <a:latin typeface="Osaka" charset="0"/>
                <a:ea typeface="Osaka" charset="0"/>
                <a:cs typeface="Osaka" charset="0"/>
              </a:rPr>
              <a:t>Physics run</a:t>
            </a:r>
            <a:endParaRPr kumimoji="1" lang="ja-JP" altLang="en-US" sz="1200">
              <a:solidFill>
                <a:srgbClr val="0000FF"/>
              </a:solidFill>
              <a:latin typeface="Osaka" charset="0"/>
              <a:ea typeface="Osaka" charset="0"/>
              <a:cs typeface="Osaka" charset="0"/>
            </a:endParaRPr>
          </a:p>
        </p:txBody>
      </p:sp>
      <p:cxnSp>
        <p:nvCxnSpPr>
          <p:cNvPr id="53" name="直線矢印コネクタ 52"/>
          <p:cNvCxnSpPr>
            <a:cxnSpLocks noChangeShapeType="1"/>
          </p:cNvCxnSpPr>
          <p:nvPr/>
        </p:nvCxnSpPr>
        <p:spPr bwMode="auto">
          <a:xfrm>
            <a:off x="7227888" y="3741738"/>
            <a:ext cx="1128712" cy="1587"/>
          </a:xfrm>
          <a:prstGeom prst="straightConnector1">
            <a:avLst/>
          </a:prstGeom>
          <a:noFill/>
          <a:ln w="25400">
            <a:solidFill>
              <a:srgbClr val="0000FF"/>
            </a:solidFill>
            <a:round/>
            <a:headEnd/>
            <a:tailEnd type="arrow" w="med" len="med"/>
          </a:ln>
          <a:effectLst>
            <a:outerShdw blurRad="50800" dist="26940" dir="5400000" rotWithShape="0">
              <a:srgbClr val="000000">
                <a:alpha val="43137"/>
              </a:srgbClr>
            </a:outerShdw>
          </a:effectLst>
          <a:extLst>
            <a:ext uri="{909E8E84-426E-40dd-AFC4-6F175D3DCCD1}">
              <a14:hiddenFill xmlns:a14="http://schemas.microsoft.com/office/drawing/2010/main">
                <a:noFill/>
              </a14:hiddenFill>
            </a:ext>
          </a:extLst>
        </p:spPr>
      </p:cxnSp>
      <p:sp>
        <p:nvSpPr>
          <p:cNvPr id="6" name="Slide Number Placeholder 5"/>
          <p:cNvSpPr>
            <a:spLocks noGrp="1"/>
          </p:cNvSpPr>
          <p:nvPr>
            <p:ph type="sldNum" sz="quarter" idx="12"/>
          </p:nvPr>
        </p:nvSpPr>
        <p:spPr/>
        <p:txBody>
          <a:bodyPr/>
          <a:lstStyle/>
          <a:p>
            <a:fld id="{2066355A-084C-D24E-9AD2-7E4FC41EA627}" type="slidenum">
              <a:rPr lang="en-US" smtClean="0"/>
              <a:t>8</a:t>
            </a:fld>
            <a:endParaRPr lang="en-US"/>
          </a:p>
        </p:txBody>
      </p:sp>
    </p:spTree>
    <p:extLst>
      <p:ext uri="{BB962C8B-B14F-4D97-AF65-F5344CB8AC3E}">
        <p14:creationId xmlns:p14="http://schemas.microsoft.com/office/powerpoint/2010/main" val="390903086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33342" y="261993"/>
            <a:ext cx="8229600" cy="990600"/>
          </a:xfrm>
        </p:spPr>
        <p:txBody>
          <a:bodyPr/>
          <a:lstStyle/>
          <a:p>
            <a:pPr eaLnBrk="1" hangingPunct="1"/>
            <a:r>
              <a:rPr lang="en-US" sz="3200" dirty="0"/>
              <a:t>Are we done </a:t>
            </a:r>
            <a:r>
              <a:rPr lang="en-US" sz="3200" dirty="0" smtClean="0"/>
              <a:t>? </a:t>
            </a:r>
            <a:r>
              <a:rPr lang="en-US" sz="2400" dirty="0" smtClean="0"/>
              <a:t>(Didn’t the B factories accomplish their mission, recognized by the 2008 Nobel Prize in Physics ?)</a:t>
            </a:r>
            <a:endParaRPr lang="en-US" sz="2400" dirty="0"/>
          </a:p>
        </p:txBody>
      </p:sp>
      <p:pic>
        <p:nvPicPr>
          <p:cNvPr id="140292" name="Picture 4"/>
          <p:cNvPicPr>
            <a:picLocks noChangeAspect="1" noChangeArrowheads="1"/>
          </p:cNvPicPr>
          <p:nvPr/>
        </p:nvPicPr>
        <p:blipFill>
          <a:blip r:embed="rId2"/>
          <a:srcRect/>
          <a:stretch>
            <a:fillRect/>
          </a:stretch>
        </p:blipFill>
        <p:spPr bwMode="auto">
          <a:xfrm>
            <a:off x="1905000" y="1409552"/>
            <a:ext cx="5029200" cy="3962400"/>
          </a:xfrm>
          <a:prstGeom prst="rect">
            <a:avLst/>
          </a:prstGeom>
          <a:noFill/>
          <a:ln w="19050">
            <a:noFill/>
            <a:miter lim="800000"/>
            <a:headEnd/>
            <a:tailEnd/>
          </a:ln>
        </p:spPr>
      </p:pic>
      <p:pic>
        <p:nvPicPr>
          <p:cNvPr id="140293" name="Picture 5" descr="sakharov_baryon"/>
          <p:cNvPicPr>
            <a:picLocks noChangeAspect="1" noChangeArrowheads="1"/>
          </p:cNvPicPr>
          <p:nvPr/>
        </p:nvPicPr>
        <p:blipFill>
          <a:blip r:embed="rId3"/>
          <a:srcRect/>
          <a:stretch>
            <a:fillRect/>
          </a:stretch>
        </p:blipFill>
        <p:spPr bwMode="auto">
          <a:xfrm>
            <a:off x="1752600" y="5029200"/>
            <a:ext cx="3043238" cy="1627188"/>
          </a:xfrm>
          <a:prstGeom prst="rect">
            <a:avLst/>
          </a:prstGeom>
          <a:noFill/>
          <a:ln w="9525">
            <a:noFill/>
            <a:miter lim="800000"/>
            <a:headEnd/>
            <a:tailEnd/>
          </a:ln>
        </p:spPr>
      </p:pic>
      <p:pic>
        <p:nvPicPr>
          <p:cNvPr id="140294" name="Picture 6" descr="Another_Sakharov"/>
          <p:cNvPicPr>
            <a:picLocks noChangeAspect="1" noChangeArrowheads="1"/>
          </p:cNvPicPr>
          <p:nvPr/>
        </p:nvPicPr>
        <p:blipFill>
          <a:blip r:embed="rId4"/>
          <a:srcRect/>
          <a:stretch>
            <a:fillRect/>
          </a:stretch>
        </p:blipFill>
        <p:spPr bwMode="auto">
          <a:xfrm>
            <a:off x="381000" y="5486400"/>
            <a:ext cx="1069975" cy="1009650"/>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pPr>
              <a:defRPr/>
            </a:pPr>
            <a:fld id="{21AAEA1D-3FCA-F044-81CE-B3AB8897DC21}" type="slidenum">
              <a:rPr lang="en-US" smtClean="0"/>
              <a:pPr>
                <a:defRPr/>
              </a:pPr>
              <a:t>9</a:t>
            </a:fld>
            <a:endParaRPr lang="en-US"/>
          </a:p>
        </p:txBody>
      </p:sp>
      <p:sp>
        <p:nvSpPr>
          <p:cNvPr id="7" name="TextBox 6"/>
          <p:cNvSpPr txBox="1"/>
          <p:nvPr/>
        </p:nvSpPr>
        <p:spPr>
          <a:xfrm>
            <a:off x="5181600" y="5638800"/>
            <a:ext cx="3657600" cy="923330"/>
          </a:xfrm>
          <a:prstGeom prst="rect">
            <a:avLst/>
          </a:prstGeom>
          <a:noFill/>
        </p:spPr>
        <p:txBody>
          <a:bodyPr wrap="square" rtlCol="0">
            <a:spAutoFit/>
          </a:bodyPr>
          <a:lstStyle/>
          <a:p>
            <a:r>
              <a:rPr lang="en-US" dirty="0" smtClean="0"/>
              <a:t>BAU: KM (Kobayashi-</a:t>
            </a:r>
            <a:r>
              <a:rPr lang="en-US" dirty="0" err="1" smtClean="0"/>
              <a:t>Maskawa</a:t>
            </a:r>
            <a:r>
              <a:rPr lang="en-US" dirty="0" smtClean="0"/>
              <a:t>) mechanism still short by 10 orders of magnitude !!!</a:t>
            </a:r>
            <a:endParaRPr lang="en-US" dirty="0"/>
          </a:p>
        </p:txBody>
      </p:sp>
    </p:spTree>
    <p:extLst>
      <p:ext uri="{BB962C8B-B14F-4D97-AF65-F5344CB8AC3E}">
        <p14:creationId xmlns:p14="http://schemas.microsoft.com/office/powerpoint/2010/main" val="21496449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02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029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029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4|10.4|36.9|34.2|6.3|17.4|21.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Props1.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7B6F2769-7194-4217-93D3-3AF3A4742282}">
  <ds:schemaRefs>
    <ds:schemaRef ds:uri="http://schemas.microsoft.com/office/2006/metadata/properties"/>
    <ds:schemaRef ds:uri="http://schemas.microsoft.com/office/infopath/2007/PartnerControls"/>
    <ds:schemaRef ds:uri="http://schemas.microsoft.com/sharepoint/v3/fields"/>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2332</TotalTime>
  <Words>2835</Words>
  <Application>Microsoft Macintosh PowerPoint</Application>
  <PresentationFormat>On-screen Show (4:3)</PresentationFormat>
  <Paragraphs>469</Paragraphs>
  <Slides>46</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48" baseType="lpstr">
      <vt:lpstr>Office Theme</vt:lpstr>
      <vt:lpstr>Equation</vt:lpstr>
      <vt:lpstr>Future e+e- Flavor Facilities</vt:lpstr>
      <vt:lpstr>SuperKEKB is the intensity frontier</vt:lpstr>
      <vt:lpstr>How to make a Super Flavor Factory</vt:lpstr>
      <vt:lpstr>Compare the Parameters for KEKB and SuperKEKB</vt:lpstr>
      <vt:lpstr>KEKB to SuperKEKB</vt:lpstr>
      <vt:lpstr>SuperKEKB luminosity projection</vt:lpstr>
      <vt:lpstr>Belle II Detector</vt:lpstr>
      <vt:lpstr>PowerPoint Presentation</vt:lpstr>
      <vt:lpstr>Are we done ? (Didn’t the B factories accomplish their mission, recognized by the 2008 Nobel Prize in Physics ?)</vt:lpstr>
      <vt:lpstr>PowerPoint Presentation</vt:lpstr>
      <vt:lpstr>PowerPoint Presentation</vt:lpstr>
      <vt:lpstr>PowerPoint Presentation</vt:lpstr>
      <vt:lpstr>PowerPoint Presentation</vt:lpstr>
      <vt:lpstr>Consumer’s guide to charged Higgs</vt:lpstr>
      <vt:lpstr>Why measuring B-&gt;ν is non-trivial </vt:lpstr>
      <vt:lpstr>Example of a Missing Energy Decay (B-  t- nt ) in Data</vt:lpstr>
      <vt:lpstr>PowerPoint Presentation</vt:lpstr>
      <vt:lpstr>PowerPoint Presentation</vt:lpstr>
      <vt:lpstr>Complementarity of SFF and LHC</vt:lpstr>
      <vt:lpstr>PowerPoint Presentation</vt:lpstr>
      <vt:lpstr>PowerPoint Presentation</vt:lpstr>
      <vt:lpstr>PowerPoint Presentation</vt:lpstr>
      <vt:lpstr>PowerPoint Presentation</vt:lpstr>
      <vt:lpstr>PowerPoint Presentation</vt:lpstr>
      <vt:lpstr>D mixing: Another new physics phase !</vt:lpstr>
      <vt:lpstr>PowerPoint Presentation</vt:lpstr>
      <vt:lpstr>Enigma of charm direct CPV</vt:lpstr>
      <vt:lpstr>PowerPoint Presentation</vt:lpstr>
      <vt:lpstr>SFF/tau-charm factory synergy for Charm Mixing</vt:lpstr>
      <vt:lpstr>Super-c-tau in Novosibirsk</vt:lpstr>
      <vt:lpstr>Super-c-tau layout @Novosibirsk</vt:lpstr>
      <vt:lpstr>PowerPoint Presentation</vt:lpstr>
      <vt:lpstr>PowerPoint Presentation</vt:lpstr>
      <vt:lpstr>PowerPoint Presentation</vt:lpstr>
      <vt:lpstr>PowerPoint Presentation</vt:lpstr>
      <vt:lpstr>PowerPoint Presentation</vt:lpstr>
      <vt:lpstr>Backup Slides</vt:lpstr>
      <vt:lpstr>PowerPoint Presentation</vt:lpstr>
      <vt:lpstr>SuperKEKB TDR parameters</vt:lpstr>
      <vt:lpstr>PowerPoint Presentation</vt:lpstr>
      <vt:lpstr>PowerPoint Presentation</vt:lpstr>
      <vt:lpstr>PowerPoint Presentation</vt:lpstr>
      <vt:lpstr>PowerPoint Presentation</vt:lpstr>
      <vt:lpstr>Unique capability</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Thomas E Browder</cp:lastModifiedBy>
  <cp:revision>137</cp:revision>
  <cp:lastPrinted>2013-04-26T06:25:37Z</cp:lastPrinted>
  <dcterms:created xsi:type="dcterms:W3CDTF">2010-04-12T23:12:02Z</dcterms:created>
  <dcterms:modified xsi:type="dcterms:W3CDTF">2013-04-27T22:40:46Z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