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1"/>
  </p:notesMasterIdLst>
  <p:handoutMasterIdLst>
    <p:handoutMasterId r:id="rId32"/>
  </p:handoutMasterIdLst>
  <p:sldIdLst>
    <p:sldId id="256" r:id="rId3"/>
    <p:sldId id="257" r:id="rId4"/>
    <p:sldId id="258" r:id="rId5"/>
    <p:sldId id="259" r:id="rId6"/>
    <p:sldId id="266" r:id="rId7"/>
    <p:sldId id="279" r:id="rId8"/>
    <p:sldId id="268" r:id="rId9"/>
    <p:sldId id="261" r:id="rId10"/>
    <p:sldId id="267" r:id="rId11"/>
    <p:sldId id="269" r:id="rId12"/>
    <p:sldId id="270" r:id="rId13"/>
    <p:sldId id="273" r:id="rId14"/>
    <p:sldId id="284" r:id="rId15"/>
    <p:sldId id="262" r:id="rId16"/>
    <p:sldId id="263" r:id="rId17"/>
    <p:sldId id="282" r:id="rId18"/>
    <p:sldId id="285" r:id="rId19"/>
    <p:sldId id="281" r:id="rId20"/>
    <p:sldId id="276" r:id="rId21"/>
    <p:sldId id="264" r:id="rId22"/>
    <p:sldId id="280" r:id="rId23"/>
    <p:sldId id="271" r:id="rId24"/>
    <p:sldId id="286" r:id="rId25"/>
    <p:sldId id="283" r:id="rId26"/>
    <p:sldId id="275" r:id="rId27"/>
    <p:sldId id="277" r:id="rId28"/>
    <p:sldId id="278" r:id="rId29"/>
    <p:sldId id="265"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81C19"/>
    <a:srgbClr val="1F2420"/>
    <a:srgbClr val="151818"/>
    <a:srgbClr val="FFC80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86" d="100"/>
          <a:sy n="86" d="100"/>
        </p:scale>
        <p:origin x="-976" y="-112"/>
      </p:cViewPr>
      <p:guideLst>
        <p:guide orient="horz" pos="2766"/>
        <p:guide pos="425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C374CBD-1C34-0E49-B95B-404F36785617}" type="datetimeFigureOut">
              <a:rPr lang="en-US" smtClean="0"/>
              <a:t>4/25/13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2F770C-3798-EB42-AF6F-1DD98C45C585}" type="slidenum">
              <a:rPr lang="en-US" smtClean="0"/>
              <a:t>‹#›</a:t>
            </a:fld>
            <a:endParaRPr lang="en-US"/>
          </a:p>
        </p:txBody>
      </p:sp>
    </p:spTree>
    <p:extLst>
      <p:ext uri="{BB962C8B-B14F-4D97-AF65-F5344CB8AC3E}">
        <p14:creationId xmlns:p14="http://schemas.microsoft.com/office/powerpoint/2010/main" val="3539912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4F8DD6-C93D-7641-9940-5F72B6E904C5}" type="datetimeFigureOut">
              <a:rPr lang="en-US" smtClean="0"/>
              <a:t>4/25/13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082531-6B89-814E-ACCF-21977AD3001B}" type="slidenum">
              <a:rPr lang="en-US" smtClean="0"/>
              <a:t>‹#›</a:t>
            </a:fld>
            <a:endParaRPr lang="en-US"/>
          </a:p>
        </p:txBody>
      </p:sp>
    </p:spTree>
    <p:extLst>
      <p:ext uri="{BB962C8B-B14F-4D97-AF65-F5344CB8AC3E}">
        <p14:creationId xmlns:p14="http://schemas.microsoft.com/office/powerpoint/2010/main" val="161703838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BD44FD-1898-5847-AE47-FA47C1FC0FC0}" type="datetime1">
              <a:rPr lang="en-US" smtClean="0"/>
              <a:t>4/25/13</a:t>
            </a:fld>
            <a:endParaRPr lang="en-US"/>
          </a:p>
        </p:txBody>
      </p:sp>
      <p:sp>
        <p:nvSpPr>
          <p:cNvPr id="5" name="Footer Placeholder 4"/>
          <p:cNvSpPr>
            <a:spLocks noGrp="1"/>
          </p:cNvSpPr>
          <p:nvPr>
            <p:ph type="ftr" sz="quarter" idx="11"/>
          </p:nvPr>
        </p:nvSpPr>
        <p:spPr/>
        <p:txBody>
          <a:bodyPr/>
          <a:lstStyle/>
          <a:p>
            <a:r>
              <a:rPr lang="en-US" smtClean="0"/>
              <a:t>Aaron Chou, Intensity Frontier Workshop, ANL, 4/25/13</a:t>
            </a:r>
            <a:endParaRPr lang="en-US"/>
          </a:p>
        </p:txBody>
      </p:sp>
      <p:sp>
        <p:nvSpPr>
          <p:cNvPr id="6" name="Slide Number Placeholder 5"/>
          <p:cNvSpPr>
            <a:spLocks noGrp="1"/>
          </p:cNvSpPr>
          <p:nvPr>
            <p:ph type="sldNum" sz="quarter" idx="12"/>
          </p:nvPr>
        </p:nvSpPr>
        <p:spPr/>
        <p:txBody>
          <a:bodyPr/>
          <a:lstStyle/>
          <a:p>
            <a:fld id="{FB3BF686-3CDE-C444-8F62-148708C87798}" type="slidenum">
              <a:rPr lang="en-US" smtClean="0"/>
              <a:t>‹#›</a:t>
            </a:fld>
            <a:endParaRPr lang="en-US"/>
          </a:p>
        </p:txBody>
      </p:sp>
    </p:spTree>
    <p:extLst>
      <p:ext uri="{BB962C8B-B14F-4D97-AF65-F5344CB8AC3E}">
        <p14:creationId xmlns:p14="http://schemas.microsoft.com/office/powerpoint/2010/main" val="194185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E711FC-C15E-4C49-9DE9-892FEA9EB77B}" type="datetime1">
              <a:rPr lang="en-US" smtClean="0"/>
              <a:t>4/25/13</a:t>
            </a:fld>
            <a:endParaRPr lang="en-US"/>
          </a:p>
        </p:txBody>
      </p:sp>
      <p:sp>
        <p:nvSpPr>
          <p:cNvPr id="5" name="Footer Placeholder 4"/>
          <p:cNvSpPr>
            <a:spLocks noGrp="1"/>
          </p:cNvSpPr>
          <p:nvPr>
            <p:ph type="ftr" sz="quarter" idx="11"/>
          </p:nvPr>
        </p:nvSpPr>
        <p:spPr/>
        <p:txBody>
          <a:bodyPr/>
          <a:lstStyle/>
          <a:p>
            <a:r>
              <a:rPr lang="en-US" smtClean="0"/>
              <a:t>Aaron Chou, Intensity Frontier Workshop, ANL, 4/25/13</a:t>
            </a:r>
            <a:endParaRPr lang="en-US"/>
          </a:p>
        </p:txBody>
      </p:sp>
      <p:sp>
        <p:nvSpPr>
          <p:cNvPr id="6" name="Slide Number Placeholder 5"/>
          <p:cNvSpPr>
            <a:spLocks noGrp="1"/>
          </p:cNvSpPr>
          <p:nvPr>
            <p:ph type="sldNum" sz="quarter" idx="12"/>
          </p:nvPr>
        </p:nvSpPr>
        <p:spPr/>
        <p:txBody>
          <a:bodyPr/>
          <a:lstStyle/>
          <a:p>
            <a:fld id="{FB3BF686-3CDE-C444-8F62-148708C87798}" type="slidenum">
              <a:rPr lang="en-US" smtClean="0"/>
              <a:t>‹#›</a:t>
            </a:fld>
            <a:endParaRPr lang="en-US"/>
          </a:p>
        </p:txBody>
      </p:sp>
    </p:spTree>
    <p:extLst>
      <p:ext uri="{BB962C8B-B14F-4D97-AF65-F5344CB8AC3E}">
        <p14:creationId xmlns:p14="http://schemas.microsoft.com/office/powerpoint/2010/main" val="1268500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169C25-E10B-6445-9805-CA06890EEF1C}" type="datetime1">
              <a:rPr lang="en-US" smtClean="0"/>
              <a:t>4/25/13</a:t>
            </a:fld>
            <a:endParaRPr lang="en-US"/>
          </a:p>
        </p:txBody>
      </p:sp>
      <p:sp>
        <p:nvSpPr>
          <p:cNvPr id="5" name="Footer Placeholder 4"/>
          <p:cNvSpPr>
            <a:spLocks noGrp="1"/>
          </p:cNvSpPr>
          <p:nvPr>
            <p:ph type="ftr" sz="quarter" idx="11"/>
          </p:nvPr>
        </p:nvSpPr>
        <p:spPr/>
        <p:txBody>
          <a:bodyPr/>
          <a:lstStyle/>
          <a:p>
            <a:r>
              <a:rPr lang="en-US" smtClean="0"/>
              <a:t>Aaron Chou, Intensity Frontier Workshop, ANL, 4/25/13</a:t>
            </a:r>
            <a:endParaRPr lang="en-US"/>
          </a:p>
        </p:txBody>
      </p:sp>
      <p:sp>
        <p:nvSpPr>
          <p:cNvPr id="6" name="Slide Number Placeholder 5"/>
          <p:cNvSpPr>
            <a:spLocks noGrp="1"/>
          </p:cNvSpPr>
          <p:nvPr>
            <p:ph type="sldNum" sz="quarter" idx="12"/>
          </p:nvPr>
        </p:nvSpPr>
        <p:spPr/>
        <p:txBody>
          <a:bodyPr/>
          <a:lstStyle/>
          <a:p>
            <a:fld id="{FB3BF686-3CDE-C444-8F62-148708C87798}" type="slidenum">
              <a:rPr lang="en-US" smtClean="0"/>
              <a:t>‹#›</a:t>
            </a:fld>
            <a:endParaRPr lang="en-US"/>
          </a:p>
        </p:txBody>
      </p:sp>
    </p:spTree>
    <p:extLst>
      <p:ext uri="{BB962C8B-B14F-4D97-AF65-F5344CB8AC3E}">
        <p14:creationId xmlns:p14="http://schemas.microsoft.com/office/powerpoint/2010/main" val="1429542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84A271D-E236-9B40-85F8-204397DAAE91}" type="datetime1">
              <a:rPr lang="en-US" smtClean="0">
                <a:solidFill>
                  <a:srgbClr val="000000"/>
                </a:solidFill>
              </a:rPr>
              <a:t>4/25/13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Aaron Chou, Intensity Frontier Workshop, ANL, 4/25/13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C75375-BBE3-1045-937D-D8D68348A8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1654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39400BD-DC28-E440-99C2-956922CD103F}" type="datetime1">
              <a:rPr lang="en-US" smtClean="0">
                <a:solidFill>
                  <a:srgbClr val="000000"/>
                </a:solidFill>
              </a:rPr>
              <a:t>4/25/13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Aaron Chou, Intensity Frontier Workshop, ANL, 4/25/13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C8E905-4070-A14E-96A3-E12206135B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7729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CCE16FC-B330-7E45-B1E9-FEF15A3E32A7}" type="datetime1">
              <a:rPr lang="en-US" smtClean="0">
                <a:solidFill>
                  <a:srgbClr val="000000"/>
                </a:solidFill>
              </a:rPr>
              <a:t>4/25/13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Aaron Chou, Intensity Frontier Workshop, ANL, 4/25/13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7586D0-F108-E24D-A2C0-C0BBE3CE9AD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8748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99BC4CA-866E-C449-98EA-1AFFBBEFA3E5}" type="datetime1">
              <a:rPr lang="en-US" smtClean="0">
                <a:solidFill>
                  <a:srgbClr val="000000"/>
                </a:solidFill>
              </a:rPr>
              <a:t>4/25/13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Aaron Chou, Intensity Frontier Workshop, ANL, 4/25/13</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9B9783B-EC03-934D-990A-9241438126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1939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829A34CA-EA1C-3E47-844D-228699E95DB8}" type="datetime1">
              <a:rPr lang="en-US" smtClean="0">
                <a:solidFill>
                  <a:srgbClr val="000000"/>
                </a:solidFill>
              </a:rPr>
              <a:t>4/25/13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Aaron Chou, Intensity Frontier Workshop, ANL, 4/25/13</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24A5091-7595-7E4B-B36D-C4326642A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1184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553C129F-DC6E-C143-B786-51677CE1E799}" type="datetime1">
              <a:rPr lang="en-US" smtClean="0">
                <a:solidFill>
                  <a:srgbClr val="000000"/>
                </a:solidFill>
              </a:rPr>
              <a:t>4/25/13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Aaron Chou, Intensity Frontier Workshop, ANL, 4/25/13</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8299734-7AED-3546-BF84-5C925648AD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946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386C151-8C45-3E4C-B9BA-6877DDF1CB40}" type="datetime1">
              <a:rPr lang="en-US" smtClean="0">
                <a:solidFill>
                  <a:srgbClr val="000000"/>
                </a:solidFill>
              </a:rPr>
              <a:t>4/25/13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Aaron Chou, Intensity Frontier Workshop, ANL, 4/25/13</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7E30BF4-7FF4-1345-8058-A55AC57D85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0503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338F72D-3505-7141-BD1E-302D0E6F1BE3}" type="datetime1">
              <a:rPr lang="en-US" smtClean="0">
                <a:solidFill>
                  <a:srgbClr val="000000"/>
                </a:solidFill>
              </a:rPr>
              <a:t>4/25/13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Aaron Chou, Intensity Frontier Workshop, ANL, 4/25/13</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75FED8-AD32-C546-B6DF-FFD6978496C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9782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A79E83-FBB9-6442-957E-2802BB93A907}" type="datetime1">
              <a:rPr lang="en-US" smtClean="0"/>
              <a:t>4/25/13</a:t>
            </a:fld>
            <a:endParaRPr lang="en-US"/>
          </a:p>
        </p:txBody>
      </p:sp>
      <p:sp>
        <p:nvSpPr>
          <p:cNvPr id="5" name="Footer Placeholder 4"/>
          <p:cNvSpPr>
            <a:spLocks noGrp="1"/>
          </p:cNvSpPr>
          <p:nvPr>
            <p:ph type="ftr" sz="quarter" idx="11"/>
          </p:nvPr>
        </p:nvSpPr>
        <p:spPr/>
        <p:txBody>
          <a:bodyPr/>
          <a:lstStyle/>
          <a:p>
            <a:r>
              <a:rPr lang="en-US" smtClean="0"/>
              <a:t>Aaron Chou, Intensity Frontier Workshop, ANL, 4/25/13</a:t>
            </a:r>
            <a:endParaRPr lang="en-US"/>
          </a:p>
        </p:txBody>
      </p:sp>
      <p:sp>
        <p:nvSpPr>
          <p:cNvPr id="6" name="Slide Number Placeholder 5"/>
          <p:cNvSpPr>
            <a:spLocks noGrp="1"/>
          </p:cNvSpPr>
          <p:nvPr>
            <p:ph type="sldNum" sz="quarter" idx="12"/>
          </p:nvPr>
        </p:nvSpPr>
        <p:spPr/>
        <p:txBody>
          <a:bodyPr/>
          <a:lstStyle/>
          <a:p>
            <a:fld id="{FB3BF686-3CDE-C444-8F62-148708C87798}" type="slidenum">
              <a:rPr lang="en-US" smtClean="0"/>
              <a:t>‹#›</a:t>
            </a:fld>
            <a:endParaRPr lang="en-US"/>
          </a:p>
        </p:txBody>
      </p:sp>
    </p:spTree>
    <p:extLst>
      <p:ext uri="{BB962C8B-B14F-4D97-AF65-F5344CB8AC3E}">
        <p14:creationId xmlns:p14="http://schemas.microsoft.com/office/powerpoint/2010/main" val="36686767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3B331C6-BC4D-B040-8B68-3C2B0779CD0C}" type="datetime1">
              <a:rPr lang="en-US" smtClean="0">
                <a:solidFill>
                  <a:srgbClr val="000000"/>
                </a:solidFill>
              </a:rPr>
              <a:t>4/25/13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Aaron Chou, Intensity Frontier Workshop, ANL, 4/25/13</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B546816-51FE-7D49-8930-6C5F2E8BC3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93749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B733190-D47B-4048-BB8E-6E49E6152669}" type="datetime1">
              <a:rPr lang="en-US" smtClean="0">
                <a:solidFill>
                  <a:srgbClr val="000000"/>
                </a:solidFill>
              </a:rPr>
              <a:t>4/25/13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Aaron Chou, Intensity Frontier Workshop, ANL, 4/25/13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3E3093-A6D8-594D-9097-0C87AB0798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23427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B7C6EAC-9451-7E47-A527-B1174B1037D6}" type="datetime1">
              <a:rPr lang="en-US" smtClean="0">
                <a:solidFill>
                  <a:srgbClr val="000000"/>
                </a:solidFill>
              </a:rPr>
              <a:t>4/25/13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Aaron Chou, Intensity Frontier Workshop, ANL, 4/25/13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F3DC46-642B-4B4B-AC01-8D0995807A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2061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E46DFA-7E4E-6A43-8FEF-BBA5B7F9F17C}" type="datetime1">
              <a:rPr lang="en-US" smtClean="0"/>
              <a:t>4/25/13</a:t>
            </a:fld>
            <a:endParaRPr lang="en-US"/>
          </a:p>
        </p:txBody>
      </p:sp>
      <p:sp>
        <p:nvSpPr>
          <p:cNvPr id="5" name="Footer Placeholder 4"/>
          <p:cNvSpPr>
            <a:spLocks noGrp="1"/>
          </p:cNvSpPr>
          <p:nvPr>
            <p:ph type="ftr" sz="quarter" idx="11"/>
          </p:nvPr>
        </p:nvSpPr>
        <p:spPr/>
        <p:txBody>
          <a:bodyPr/>
          <a:lstStyle/>
          <a:p>
            <a:r>
              <a:rPr lang="en-US" smtClean="0"/>
              <a:t>Aaron Chou, Intensity Frontier Workshop, ANL, 4/25/13</a:t>
            </a:r>
            <a:endParaRPr lang="en-US"/>
          </a:p>
        </p:txBody>
      </p:sp>
      <p:sp>
        <p:nvSpPr>
          <p:cNvPr id="6" name="Slide Number Placeholder 5"/>
          <p:cNvSpPr>
            <a:spLocks noGrp="1"/>
          </p:cNvSpPr>
          <p:nvPr>
            <p:ph type="sldNum" sz="quarter" idx="12"/>
          </p:nvPr>
        </p:nvSpPr>
        <p:spPr/>
        <p:txBody>
          <a:bodyPr/>
          <a:lstStyle/>
          <a:p>
            <a:fld id="{FB3BF686-3CDE-C444-8F62-148708C87798}" type="slidenum">
              <a:rPr lang="en-US" smtClean="0"/>
              <a:t>‹#›</a:t>
            </a:fld>
            <a:endParaRPr lang="en-US"/>
          </a:p>
        </p:txBody>
      </p:sp>
    </p:spTree>
    <p:extLst>
      <p:ext uri="{BB962C8B-B14F-4D97-AF65-F5344CB8AC3E}">
        <p14:creationId xmlns:p14="http://schemas.microsoft.com/office/powerpoint/2010/main" val="1779109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9DF367-E019-F147-AA1E-0B818E1E91D1}" type="datetime1">
              <a:rPr lang="en-US" smtClean="0"/>
              <a:t>4/25/13</a:t>
            </a:fld>
            <a:endParaRPr lang="en-US"/>
          </a:p>
        </p:txBody>
      </p:sp>
      <p:sp>
        <p:nvSpPr>
          <p:cNvPr id="6" name="Footer Placeholder 5"/>
          <p:cNvSpPr>
            <a:spLocks noGrp="1"/>
          </p:cNvSpPr>
          <p:nvPr>
            <p:ph type="ftr" sz="quarter" idx="11"/>
          </p:nvPr>
        </p:nvSpPr>
        <p:spPr/>
        <p:txBody>
          <a:bodyPr/>
          <a:lstStyle/>
          <a:p>
            <a:r>
              <a:rPr lang="en-US" smtClean="0"/>
              <a:t>Aaron Chou, Intensity Frontier Workshop, ANL, 4/25/13</a:t>
            </a:r>
            <a:endParaRPr lang="en-US"/>
          </a:p>
        </p:txBody>
      </p:sp>
      <p:sp>
        <p:nvSpPr>
          <p:cNvPr id="7" name="Slide Number Placeholder 6"/>
          <p:cNvSpPr>
            <a:spLocks noGrp="1"/>
          </p:cNvSpPr>
          <p:nvPr>
            <p:ph type="sldNum" sz="quarter" idx="12"/>
          </p:nvPr>
        </p:nvSpPr>
        <p:spPr/>
        <p:txBody>
          <a:bodyPr/>
          <a:lstStyle/>
          <a:p>
            <a:fld id="{FB3BF686-3CDE-C444-8F62-148708C87798}" type="slidenum">
              <a:rPr lang="en-US" smtClean="0"/>
              <a:t>‹#›</a:t>
            </a:fld>
            <a:endParaRPr lang="en-US"/>
          </a:p>
        </p:txBody>
      </p:sp>
    </p:spTree>
    <p:extLst>
      <p:ext uri="{BB962C8B-B14F-4D97-AF65-F5344CB8AC3E}">
        <p14:creationId xmlns:p14="http://schemas.microsoft.com/office/powerpoint/2010/main" val="1726090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FA631A-D9F3-9F43-9C1C-E8BF4570747F}" type="datetime1">
              <a:rPr lang="en-US" smtClean="0"/>
              <a:t>4/25/13</a:t>
            </a:fld>
            <a:endParaRPr lang="en-US"/>
          </a:p>
        </p:txBody>
      </p:sp>
      <p:sp>
        <p:nvSpPr>
          <p:cNvPr id="8" name="Footer Placeholder 7"/>
          <p:cNvSpPr>
            <a:spLocks noGrp="1"/>
          </p:cNvSpPr>
          <p:nvPr>
            <p:ph type="ftr" sz="quarter" idx="11"/>
          </p:nvPr>
        </p:nvSpPr>
        <p:spPr/>
        <p:txBody>
          <a:bodyPr/>
          <a:lstStyle/>
          <a:p>
            <a:r>
              <a:rPr lang="en-US" smtClean="0"/>
              <a:t>Aaron Chou, Intensity Frontier Workshop, ANL, 4/25/13</a:t>
            </a:r>
            <a:endParaRPr lang="en-US"/>
          </a:p>
        </p:txBody>
      </p:sp>
      <p:sp>
        <p:nvSpPr>
          <p:cNvPr id="9" name="Slide Number Placeholder 8"/>
          <p:cNvSpPr>
            <a:spLocks noGrp="1"/>
          </p:cNvSpPr>
          <p:nvPr>
            <p:ph type="sldNum" sz="quarter" idx="12"/>
          </p:nvPr>
        </p:nvSpPr>
        <p:spPr/>
        <p:txBody>
          <a:bodyPr/>
          <a:lstStyle/>
          <a:p>
            <a:fld id="{FB3BF686-3CDE-C444-8F62-148708C87798}" type="slidenum">
              <a:rPr lang="en-US" smtClean="0"/>
              <a:t>‹#›</a:t>
            </a:fld>
            <a:endParaRPr lang="en-US"/>
          </a:p>
        </p:txBody>
      </p:sp>
    </p:spTree>
    <p:extLst>
      <p:ext uri="{BB962C8B-B14F-4D97-AF65-F5344CB8AC3E}">
        <p14:creationId xmlns:p14="http://schemas.microsoft.com/office/powerpoint/2010/main" val="102461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5ED987-A4D5-1041-BE2B-EB30E5801341}" type="datetime1">
              <a:rPr lang="en-US" smtClean="0"/>
              <a:t>4/25/13</a:t>
            </a:fld>
            <a:endParaRPr lang="en-US"/>
          </a:p>
        </p:txBody>
      </p:sp>
      <p:sp>
        <p:nvSpPr>
          <p:cNvPr id="4" name="Footer Placeholder 3"/>
          <p:cNvSpPr>
            <a:spLocks noGrp="1"/>
          </p:cNvSpPr>
          <p:nvPr>
            <p:ph type="ftr" sz="quarter" idx="11"/>
          </p:nvPr>
        </p:nvSpPr>
        <p:spPr/>
        <p:txBody>
          <a:bodyPr/>
          <a:lstStyle/>
          <a:p>
            <a:r>
              <a:rPr lang="en-US" smtClean="0"/>
              <a:t>Aaron Chou, Intensity Frontier Workshop, ANL, 4/25/13</a:t>
            </a:r>
            <a:endParaRPr lang="en-US"/>
          </a:p>
        </p:txBody>
      </p:sp>
      <p:sp>
        <p:nvSpPr>
          <p:cNvPr id="5" name="Slide Number Placeholder 4"/>
          <p:cNvSpPr>
            <a:spLocks noGrp="1"/>
          </p:cNvSpPr>
          <p:nvPr>
            <p:ph type="sldNum" sz="quarter" idx="12"/>
          </p:nvPr>
        </p:nvSpPr>
        <p:spPr/>
        <p:txBody>
          <a:bodyPr/>
          <a:lstStyle/>
          <a:p>
            <a:fld id="{FB3BF686-3CDE-C444-8F62-148708C87798}" type="slidenum">
              <a:rPr lang="en-US" smtClean="0"/>
              <a:t>‹#›</a:t>
            </a:fld>
            <a:endParaRPr lang="en-US"/>
          </a:p>
        </p:txBody>
      </p:sp>
    </p:spTree>
    <p:extLst>
      <p:ext uri="{BB962C8B-B14F-4D97-AF65-F5344CB8AC3E}">
        <p14:creationId xmlns:p14="http://schemas.microsoft.com/office/powerpoint/2010/main" val="3871900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0DAA31-3EE1-174E-81C9-9957F5587297}" type="datetime1">
              <a:rPr lang="en-US" smtClean="0"/>
              <a:t>4/25/13</a:t>
            </a:fld>
            <a:endParaRPr lang="en-US"/>
          </a:p>
        </p:txBody>
      </p:sp>
      <p:sp>
        <p:nvSpPr>
          <p:cNvPr id="3" name="Footer Placeholder 2"/>
          <p:cNvSpPr>
            <a:spLocks noGrp="1"/>
          </p:cNvSpPr>
          <p:nvPr>
            <p:ph type="ftr" sz="quarter" idx="11"/>
          </p:nvPr>
        </p:nvSpPr>
        <p:spPr/>
        <p:txBody>
          <a:bodyPr/>
          <a:lstStyle/>
          <a:p>
            <a:r>
              <a:rPr lang="en-US" smtClean="0"/>
              <a:t>Aaron Chou, Intensity Frontier Workshop, ANL, 4/25/13</a:t>
            </a:r>
            <a:endParaRPr lang="en-US"/>
          </a:p>
        </p:txBody>
      </p:sp>
      <p:sp>
        <p:nvSpPr>
          <p:cNvPr id="4" name="Slide Number Placeholder 3"/>
          <p:cNvSpPr>
            <a:spLocks noGrp="1"/>
          </p:cNvSpPr>
          <p:nvPr>
            <p:ph type="sldNum" sz="quarter" idx="12"/>
          </p:nvPr>
        </p:nvSpPr>
        <p:spPr/>
        <p:txBody>
          <a:bodyPr/>
          <a:lstStyle/>
          <a:p>
            <a:fld id="{FB3BF686-3CDE-C444-8F62-148708C87798}" type="slidenum">
              <a:rPr lang="en-US" smtClean="0"/>
              <a:t>‹#›</a:t>
            </a:fld>
            <a:endParaRPr lang="en-US"/>
          </a:p>
        </p:txBody>
      </p:sp>
    </p:spTree>
    <p:extLst>
      <p:ext uri="{BB962C8B-B14F-4D97-AF65-F5344CB8AC3E}">
        <p14:creationId xmlns:p14="http://schemas.microsoft.com/office/powerpoint/2010/main" val="2233602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A3CC07-994A-BE4B-B872-D8CEA8BACC30}" type="datetime1">
              <a:rPr lang="en-US" smtClean="0"/>
              <a:t>4/25/13</a:t>
            </a:fld>
            <a:endParaRPr lang="en-US"/>
          </a:p>
        </p:txBody>
      </p:sp>
      <p:sp>
        <p:nvSpPr>
          <p:cNvPr id="6" name="Footer Placeholder 5"/>
          <p:cNvSpPr>
            <a:spLocks noGrp="1"/>
          </p:cNvSpPr>
          <p:nvPr>
            <p:ph type="ftr" sz="quarter" idx="11"/>
          </p:nvPr>
        </p:nvSpPr>
        <p:spPr/>
        <p:txBody>
          <a:bodyPr/>
          <a:lstStyle/>
          <a:p>
            <a:r>
              <a:rPr lang="en-US" smtClean="0"/>
              <a:t>Aaron Chou, Intensity Frontier Workshop, ANL, 4/25/13</a:t>
            </a:r>
            <a:endParaRPr lang="en-US"/>
          </a:p>
        </p:txBody>
      </p:sp>
      <p:sp>
        <p:nvSpPr>
          <p:cNvPr id="7" name="Slide Number Placeholder 6"/>
          <p:cNvSpPr>
            <a:spLocks noGrp="1"/>
          </p:cNvSpPr>
          <p:nvPr>
            <p:ph type="sldNum" sz="quarter" idx="12"/>
          </p:nvPr>
        </p:nvSpPr>
        <p:spPr/>
        <p:txBody>
          <a:bodyPr/>
          <a:lstStyle/>
          <a:p>
            <a:fld id="{FB3BF686-3CDE-C444-8F62-148708C87798}" type="slidenum">
              <a:rPr lang="en-US" smtClean="0"/>
              <a:t>‹#›</a:t>
            </a:fld>
            <a:endParaRPr lang="en-US"/>
          </a:p>
        </p:txBody>
      </p:sp>
    </p:spTree>
    <p:extLst>
      <p:ext uri="{BB962C8B-B14F-4D97-AF65-F5344CB8AC3E}">
        <p14:creationId xmlns:p14="http://schemas.microsoft.com/office/powerpoint/2010/main" val="3514690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BFD87D-A905-A347-A2F1-565B5C459B91}" type="datetime1">
              <a:rPr lang="en-US" smtClean="0"/>
              <a:t>4/25/13</a:t>
            </a:fld>
            <a:endParaRPr lang="en-US"/>
          </a:p>
        </p:txBody>
      </p:sp>
      <p:sp>
        <p:nvSpPr>
          <p:cNvPr id="6" name="Footer Placeholder 5"/>
          <p:cNvSpPr>
            <a:spLocks noGrp="1"/>
          </p:cNvSpPr>
          <p:nvPr>
            <p:ph type="ftr" sz="quarter" idx="11"/>
          </p:nvPr>
        </p:nvSpPr>
        <p:spPr/>
        <p:txBody>
          <a:bodyPr/>
          <a:lstStyle/>
          <a:p>
            <a:r>
              <a:rPr lang="en-US" smtClean="0"/>
              <a:t>Aaron Chou, Intensity Frontier Workshop, ANL, 4/25/13</a:t>
            </a:r>
            <a:endParaRPr lang="en-US"/>
          </a:p>
        </p:txBody>
      </p:sp>
      <p:sp>
        <p:nvSpPr>
          <p:cNvPr id="7" name="Slide Number Placeholder 6"/>
          <p:cNvSpPr>
            <a:spLocks noGrp="1"/>
          </p:cNvSpPr>
          <p:nvPr>
            <p:ph type="sldNum" sz="quarter" idx="12"/>
          </p:nvPr>
        </p:nvSpPr>
        <p:spPr/>
        <p:txBody>
          <a:bodyPr/>
          <a:lstStyle/>
          <a:p>
            <a:fld id="{FB3BF686-3CDE-C444-8F62-148708C87798}" type="slidenum">
              <a:rPr lang="en-US" smtClean="0"/>
              <a:t>‹#›</a:t>
            </a:fld>
            <a:endParaRPr lang="en-US"/>
          </a:p>
        </p:txBody>
      </p:sp>
    </p:spTree>
    <p:extLst>
      <p:ext uri="{BB962C8B-B14F-4D97-AF65-F5344CB8AC3E}">
        <p14:creationId xmlns:p14="http://schemas.microsoft.com/office/powerpoint/2010/main" val="31147065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D23D57-F5DD-DA4F-AB17-C3D867626AAE}" type="datetime1">
              <a:rPr lang="en-US" smtClean="0"/>
              <a:t>4/25/13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Aaron Chou, Intensity Frontier Workshop, ANL, 4/25/13</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3BF686-3CDE-C444-8F62-148708C87798}" type="slidenum">
              <a:rPr lang="en-US" smtClean="0"/>
              <a:t>‹#›</a:t>
            </a:fld>
            <a:endParaRPr lang="en-US"/>
          </a:p>
        </p:txBody>
      </p:sp>
    </p:spTree>
    <p:extLst>
      <p:ext uri="{BB962C8B-B14F-4D97-AF65-F5344CB8AC3E}">
        <p14:creationId xmlns:p14="http://schemas.microsoft.com/office/powerpoint/2010/main" val="1245866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524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838200"/>
            <a:ext cx="8229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4" charset="0"/>
                <a:ea typeface="+mn-ea"/>
                <a:cs typeface="+mn-cs"/>
              </a:defRPr>
            </a:lvl1pPr>
          </a:lstStyle>
          <a:p>
            <a:pPr defTabSz="914400" fontAlgn="base">
              <a:spcBef>
                <a:spcPct val="0"/>
              </a:spcBef>
              <a:spcAft>
                <a:spcPct val="0"/>
              </a:spcAft>
              <a:defRPr/>
            </a:pPr>
            <a:fld id="{09EE8A88-E41E-2E42-9919-06A068DF3748}" type="datetime1">
              <a:rPr lang="en-US" smtClean="0">
                <a:solidFill>
                  <a:srgbClr val="000000"/>
                </a:solidFill>
              </a:rPr>
              <a:t>4/25/13</a:t>
            </a:fld>
            <a:endParaRPr lang="en-US">
              <a:solidFill>
                <a:srgbClr val="000000"/>
              </a:solidFill>
            </a:endParaRPr>
          </a:p>
        </p:txBody>
      </p:sp>
      <p:sp>
        <p:nvSpPr>
          <p:cNvPr id="1029" name="Rectangle 5"/>
          <p:cNvSpPr>
            <a:spLocks noGrp="1" noChangeArrowheads="1"/>
          </p:cNvSpPr>
          <p:nvPr>
            <p:ph type="ftr" sz="quarter" idx="3"/>
          </p:nvPr>
        </p:nvSpPr>
        <p:spPr bwMode="auto">
          <a:xfrm>
            <a:off x="3124200"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defRPr/>
            </a:pPr>
            <a:r>
              <a:rPr lang="en-US" smtClean="0">
                <a:solidFill>
                  <a:srgbClr val="000000"/>
                </a:solidFill>
                <a:latin typeface="Arial" charset="0"/>
                <a:ea typeface="ＭＳ Ｐゴシック" charset="0"/>
                <a:cs typeface="ＭＳ Ｐゴシック" charset="0"/>
              </a:rPr>
              <a:t>Aaron Chou, Intensity Frontier Workshop, ANL, 4/25/13</a:t>
            </a:r>
            <a:endParaRPr lang="en-US">
              <a:solidFill>
                <a:srgbClr val="000000"/>
              </a:solidFill>
              <a:latin typeface="Arial" charset="0"/>
              <a:ea typeface="ＭＳ Ｐゴシック" charset="0"/>
              <a:cs typeface="ＭＳ Ｐゴシック" charset="0"/>
            </a:endParaRPr>
          </a:p>
        </p:txBody>
      </p:sp>
      <p:sp>
        <p:nvSpPr>
          <p:cNvPr id="1030" name="Rectangle 6"/>
          <p:cNvSpPr>
            <a:spLocks noGrp="1" noChangeArrowheads="1"/>
          </p:cNvSpPr>
          <p:nvPr>
            <p:ph type="sldNum" sz="quarter" idx="4"/>
          </p:nvPr>
        </p:nvSpPr>
        <p:spPr bwMode="auto">
          <a:xfrm>
            <a:off x="6553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defRPr/>
            </a:pPr>
            <a:fld id="{67EB03C4-C5C9-0B4B-BC8A-320A3D7D4691}" type="slidenum">
              <a:rPr lang="en-US">
                <a:solidFill>
                  <a:srgbClr val="000000"/>
                </a:solidFill>
                <a:latin typeface="Arial" charset="0"/>
                <a:ea typeface="ＭＳ Ｐゴシック" charset="0"/>
                <a:cs typeface="ＭＳ Ｐゴシック" charset="0"/>
              </a:rPr>
              <a:pPr defTabSz="914400" fontAlgn="base">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4145103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eaLnBrk="0" fontAlgn="base" hangingPunct="0">
        <a:spcBef>
          <a:spcPct val="0"/>
        </a:spcBef>
        <a:spcAft>
          <a:spcPct val="0"/>
        </a:spcAft>
        <a:defRPr sz="2800">
          <a:solidFill>
            <a:srgbClr val="0000FF"/>
          </a:solidFill>
          <a:latin typeface="+mj-lt"/>
          <a:ea typeface="ＭＳ Ｐゴシック" pitchFamily="31" charset="-128"/>
          <a:cs typeface="ＭＳ Ｐゴシック" pitchFamily="31" charset="-128"/>
        </a:defRPr>
      </a:lvl1pPr>
      <a:lvl2pPr algn="ctr" rtl="0" eaLnBrk="0" fontAlgn="base" hangingPunct="0">
        <a:spcBef>
          <a:spcPct val="0"/>
        </a:spcBef>
        <a:spcAft>
          <a:spcPct val="0"/>
        </a:spcAft>
        <a:defRPr sz="2800">
          <a:solidFill>
            <a:srgbClr val="0000FF"/>
          </a:solidFill>
          <a:latin typeface="Arial" charset="0"/>
          <a:ea typeface="ＭＳ Ｐゴシック" pitchFamily="31" charset="-128"/>
          <a:cs typeface="ＭＳ Ｐゴシック" pitchFamily="31" charset="-128"/>
        </a:defRPr>
      </a:lvl2pPr>
      <a:lvl3pPr algn="ctr" rtl="0" eaLnBrk="0" fontAlgn="base" hangingPunct="0">
        <a:spcBef>
          <a:spcPct val="0"/>
        </a:spcBef>
        <a:spcAft>
          <a:spcPct val="0"/>
        </a:spcAft>
        <a:defRPr sz="2800">
          <a:solidFill>
            <a:srgbClr val="0000FF"/>
          </a:solidFill>
          <a:latin typeface="Arial" charset="0"/>
          <a:ea typeface="ＭＳ Ｐゴシック" pitchFamily="31" charset="-128"/>
          <a:cs typeface="ＭＳ Ｐゴシック" pitchFamily="31" charset="-128"/>
        </a:defRPr>
      </a:lvl3pPr>
      <a:lvl4pPr algn="ctr" rtl="0" eaLnBrk="0" fontAlgn="base" hangingPunct="0">
        <a:spcBef>
          <a:spcPct val="0"/>
        </a:spcBef>
        <a:spcAft>
          <a:spcPct val="0"/>
        </a:spcAft>
        <a:defRPr sz="2800">
          <a:solidFill>
            <a:srgbClr val="0000FF"/>
          </a:solidFill>
          <a:latin typeface="Arial" charset="0"/>
          <a:ea typeface="ＭＳ Ｐゴシック" pitchFamily="31" charset="-128"/>
          <a:cs typeface="ＭＳ Ｐゴシック" pitchFamily="31" charset="-128"/>
        </a:defRPr>
      </a:lvl4pPr>
      <a:lvl5pPr algn="ctr" rtl="0" eaLnBrk="0" fontAlgn="base" hangingPunct="0">
        <a:spcBef>
          <a:spcPct val="0"/>
        </a:spcBef>
        <a:spcAft>
          <a:spcPct val="0"/>
        </a:spcAft>
        <a:defRPr sz="2800">
          <a:solidFill>
            <a:srgbClr val="0000FF"/>
          </a:solidFill>
          <a:latin typeface="Arial" charset="0"/>
          <a:ea typeface="ＭＳ Ｐゴシック" pitchFamily="31" charset="-128"/>
          <a:cs typeface="ＭＳ Ｐゴシック" pitchFamily="31"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a:solidFill>
            <a:srgbClr val="FF0000"/>
          </a:solidFill>
          <a:latin typeface="+mn-lt"/>
          <a:ea typeface="ＭＳ Ｐゴシック" pitchFamily="31" charset="-128"/>
          <a:cs typeface="ＭＳ Ｐゴシック" pitchFamily="31" charset="-128"/>
        </a:defRPr>
      </a:lvl1pPr>
      <a:lvl2pPr marL="742950" indent="-285750" algn="l" rtl="0" eaLnBrk="0" fontAlgn="base" hangingPunct="0">
        <a:spcBef>
          <a:spcPct val="20000"/>
        </a:spcBef>
        <a:spcAft>
          <a:spcPct val="0"/>
        </a:spcAft>
        <a:buChar char="–"/>
        <a:defRPr>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png"/><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6.emf"/><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vmlDrawing" Target="../drawings/vmlDrawing1.vml"/><Relationship Id="rId2"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9.emf"/><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vmlDrawing" Target="../drawings/vmlDrawing2.vml"/><Relationship Id="rId2"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13.xml"/><Relationship Id="rId2"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oleObject" Target="../embeddings/oleObject3.bin"/><Relationship Id="rId5" Type="http://schemas.openxmlformats.org/officeDocument/2006/relationships/image" Target="../media/image23.emf"/><Relationship Id="rId6" Type="http://schemas.openxmlformats.org/officeDocument/2006/relationships/oleObject" Target="../embeddings/oleObject4.bin"/><Relationship Id="rId7" Type="http://schemas.openxmlformats.org/officeDocument/2006/relationships/image" Target="../media/image25.png"/><Relationship Id="rId1" Type="http://schemas.openxmlformats.org/officeDocument/2006/relationships/vmlDrawing" Target="../drawings/vmlDrawing3.vml"/><Relationship Id="rId2"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7.png"/><Relationship Id="rId3"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Layout" Target="../slideLayouts/slideLayout13.xml"/><Relationship Id="rId2"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13.xml"/><Relationship Id="rId2"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1" Type="http://schemas.openxmlformats.org/officeDocument/2006/relationships/slideLayout" Target="../slideLayouts/slideLayout13.xml"/><Relationship Id="rId2" Type="http://schemas.openxmlformats.org/officeDocument/2006/relationships/image" Target="../media/image3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png"/><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r="18973"/>
          <a:stretch/>
        </p:blipFill>
        <p:spPr>
          <a:xfrm>
            <a:off x="4369012" y="0"/>
            <a:ext cx="5145215" cy="6858000"/>
          </a:xfrm>
          <a:prstGeom prst="rect">
            <a:avLst/>
          </a:prstGeom>
          <a:scene3d>
            <a:camera prst="orthographicFront">
              <a:rot lat="0" lon="10800000" rev="0"/>
            </a:camera>
            <a:lightRig rig="threePt" dir="t"/>
          </a:scene3d>
        </p:spPr>
      </p:pic>
      <p:pic>
        <p:nvPicPr>
          <p:cNvPr id="4" name="Picture 3"/>
          <p:cNvPicPr>
            <a:picLocks noChangeAspect="1"/>
          </p:cNvPicPr>
          <p:nvPr/>
        </p:nvPicPr>
        <p:blipFill rotWithShape="1">
          <a:blip r:embed="rId2"/>
          <a:srcRect r="19309"/>
          <a:stretch/>
        </p:blipFill>
        <p:spPr>
          <a:xfrm>
            <a:off x="-683511" y="0"/>
            <a:ext cx="5123878" cy="6858000"/>
          </a:xfrm>
          <a:prstGeom prst="rect">
            <a:avLst/>
          </a:prstGeom>
        </p:spPr>
      </p:pic>
      <p:sp>
        <p:nvSpPr>
          <p:cNvPr id="2" name="Title 1"/>
          <p:cNvSpPr>
            <a:spLocks noGrp="1"/>
          </p:cNvSpPr>
          <p:nvPr>
            <p:ph type="ctrTitle"/>
          </p:nvPr>
        </p:nvSpPr>
        <p:spPr>
          <a:xfrm>
            <a:off x="600174" y="-5184"/>
            <a:ext cx="7772400" cy="2074178"/>
          </a:xfrm>
          <a:solidFill>
            <a:srgbClr val="181C19"/>
          </a:solidFill>
        </p:spPr>
        <p:txBody>
          <a:bodyPr/>
          <a:lstStyle/>
          <a:p>
            <a:r>
              <a:rPr lang="en-US" b="1" dirty="0" smtClean="0">
                <a:solidFill>
                  <a:srgbClr val="FFC808"/>
                </a:solidFill>
              </a:rPr>
              <a:t>Probing the quantum vacuum with lasers</a:t>
            </a:r>
            <a:endParaRPr lang="en-US" b="1" dirty="0">
              <a:solidFill>
                <a:srgbClr val="FFC808"/>
              </a:solidFill>
            </a:endParaRPr>
          </a:p>
        </p:txBody>
      </p:sp>
      <p:sp>
        <p:nvSpPr>
          <p:cNvPr id="3" name="Subtitle 2"/>
          <p:cNvSpPr>
            <a:spLocks noGrp="1"/>
          </p:cNvSpPr>
          <p:nvPr>
            <p:ph type="subTitle" idx="1"/>
          </p:nvPr>
        </p:nvSpPr>
        <p:spPr>
          <a:xfrm>
            <a:off x="2097804" y="1823982"/>
            <a:ext cx="4649071" cy="1752600"/>
          </a:xfrm>
          <a:solidFill>
            <a:srgbClr val="181C19"/>
          </a:solidFill>
        </p:spPr>
        <p:txBody>
          <a:bodyPr>
            <a:normAutofit/>
          </a:bodyPr>
          <a:lstStyle/>
          <a:p>
            <a:r>
              <a:rPr lang="en-US" sz="2800" b="1" dirty="0" smtClean="0">
                <a:solidFill>
                  <a:srgbClr val="FFFF00"/>
                </a:solidFill>
              </a:rPr>
              <a:t>Aaron S. Chou (Fermilab)</a:t>
            </a:r>
          </a:p>
          <a:p>
            <a:r>
              <a:rPr lang="en-US" sz="2800" b="1" dirty="0" smtClean="0">
                <a:solidFill>
                  <a:srgbClr val="FFFF00"/>
                </a:solidFill>
              </a:rPr>
              <a:t>Intensity Frontier Workshop</a:t>
            </a:r>
          </a:p>
          <a:p>
            <a:r>
              <a:rPr lang="en-US" sz="2800" b="1" dirty="0" smtClean="0">
                <a:solidFill>
                  <a:srgbClr val="FFFF00"/>
                </a:solidFill>
              </a:rPr>
              <a:t>4/25/2013</a:t>
            </a:r>
            <a:endParaRPr lang="en-US" sz="2800" b="1" dirty="0">
              <a:solidFill>
                <a:srgbClr val="FFFF00"/>
              </a:solidFill>
            </a:endParaRPr>
          </a:p>
        </p:txBody>
      </p:sp>
      <p:sp>
        <p:nvSpPr>
          <p:cNvPr id="5" name="Slide Number Placeholder 4"/>
          <p:cNvSpPr>
            <a:spLocks noGrp="1"/>
          </p:cNvSpPr>
          <p:nvPr>
            <p:ph type="sldNum" sz="quarter" idx="12"/>
          </p:nvPr>
        </p:nvSpPr>
        <p:spPr/>
        <p:txBody>
          <a:bodyPr/>
          <a:lstStyle/>
          <a:p>
            <a:fld id="{FB3BF686-3CDE-C444-8F62-148708C87798}" type="slidenum">
              <a:rPr lang="en-US" smtClean="0"/>
              <a:t>1</a:t>
            </a:fld>
            <a:endParaRPr lang="en-US"/>
          </a:p>
        </p:txBody>
      </p:sp>
      <p:sp>
        <p:nvSpPr>
          <p:cNvPr id="6" name="TextBox 5"/>
          <p:cNvSpPr txBox="1"/>
          <p:nvPr/>
        </p:nvSpPr>
        <p:spPr>
          <a:xfrm>
            <a:off x="972912" y="6171684"/>
            <a:ext cx="7289638" cy="369332"/>
          </a:xfrm>
          <a:prstGeom prst="rect">
            <a:avLst/>
          </a:prstGeom>
          <a:noFill/>
        </p:spPr>
        <p:txBody>
          <a:bodyPr wrap="none" rtlCol="0">
            <a:spAutoFit/>
          </a:bodyPr>
          <a:lstStyle/>
          <a:p>
            <a:r>
              <a:rPr lang="en-US" dirty="0" smtClean="0"/>
              <a:t>(Thanks to Albert Stebbins and Bob Wald for useful and ongoing discussions)</a:t>
            </a:r>
            <a:endParaRPr lang="en-US" dirty="0"/>
          </a:p>
        </p:txBody>
      </p:sp>
    </p:spTree>
    <p:extLst>
      <p:ext uri="{BB962C8B-B14F-4D97-AF65-F5344CB8AC3E}">
        <p14:creationId xmlns:p14="http://schemas.microsoft.com/office/powerpoint/2010/main" val="391134233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685800" y="0"/>
            <a:ext cx="7748649" cy="6858000"/>
          </a:xfrm>
          <a:prstGeom prst="rect">
            <a:avLst/>
          </a:prstGeom>
        </p:spPr>
      </p:pic>
      <p:sp>
        <p:nvSpPr>
          <p:cNvPr id="6" name="Rectangle 5"/>
          <p:cNvSpPr/>
          <p:nvPr/>
        </p:nvSpPr>
        <p:spPr>
          <a:xfrm>
            <a:off x="1632800" y="4266407"/>
            <a:ext cx="921669" cy="299634"/>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Slide Number Placeholder 7"/>
          <p:cNvSpPr>
            <a:spLocks noGrp="1"/>
          </p:cNvSpPr>
          <p:nvPr>
            <p:ph type="sldNum" sz="quarter" idx="12"/>
          </p:nvPr>
        </p:nvSpPr>
        <p:spPr/>
        <p:txBody>
          <a:bodyPr/>
          <a:lstStyle/>
          <a:p>
            <a:fld id="{FB3BF686-3CDE-C444-8F62-148708C87798}" type="slidenum">
              <a:rPr lang="en-US" smtClean="0"/>
              <a:t>10</a:t>
            </a:fld>
            <a:endParaRPr lang="en-US"/>
          </a:p>
        </p:txBody>
      </p:sp>
      <p:sp>
        <p:nvSpPr>
          <p:cNvPr id="9" name="TextBox 8"/>
          <p:cNvSpPr txBox="1"/>
          <p:nvPr/>
        </p:nvSpPr>
        <p:spPr>
          <a:xfrm>
            <a:off x="4360596" y="1098677"/>
            <a:ext cx="4746812" cy="584776"/>
          </a:xfrm>
          <a:prstGeom prst="rect">
            <a:avLst/>
          </a:prstGeom>
          <a:solidFill>
            <a:srgbClr val="FFFFFF"/>
          </a:solidFill>
          <a:ln>
            <a:solidFill>
              <a:srgbClr val="FF0000"/>
            </a:solidFill>
          </a:ln>
        </p:spPr>
        <p:txBody>
          <a:bodyPr wrap="none" rtlCol="0">
            <a:spAutoFit/>
          </a:bodyPr>
          <a:lstStyle/>
          <a:p>
            <a:r>
              <a:rPr lang="en-US" sz="3200" b="1" dirty="0" smtClean="0"/>
              <a:t>10</a:t>
            </a:r>
            <a:r>
              <a:rPr lang="en-US" sz="3200" b="1" baseline="30000" dirty="0"/>
              <a:t>3</a:t>
            </a:r>
            <a:r>
              <a:rPr lang="en-US" sz="3200" b="1" baseline="30000" dirty="0" smtClean="0"/>
              <a:t>4</a:t>
            </a:r>
            <a:r>
              <a:rPr lang="en-US" sz="3200" b="1" dirty="0" smtClean="0"/>
              <a:t> photons/s at 1 Hz rep.     </a:t>
            </a:r>
            <a:endParaRPr lang="en-US" sz="3200" b="1" dirty="0"/>
          </a:p>
        </p:txBody>
      </p:sp>
    </p:spTree>
    <p:extLst>
      <p:ext uri="{BB962C8B-B14F-4D97-AF65-F5344CB8AC3E}">
        <p14:creationId xmlns:p14="http://schemas.microsoft.com/office/powerpoint/2010/main" val="269162837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of light sources</a:t>
            </a:r>
            <a:endParaRPr lang="en-US"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Aaron Chou, Intensity Frontier Workshop, ANL, 4/25/13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23C8E905-4070-A14E-96A3-E12206135B3D}" type="slidenum">
              <a:rPr lang="en-US" smtClean="0">
                <a:solidFill>
                  <a:srgbClr val="000000"/>
                </a:solidFill>
              </a:rPr>
              <a:pPr>
                <a:defRPr/>
              </a:pPr>
              <a:t>11</a:t>
            </a:fld>
            <a:endParaRPr lang="en-US">
              <a:solidFill>
                <a:srgbClr val="00000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490610658"/>
              </p:ext>
            </p:extLst>
          </p:nvPr>
        </p:nvGraphicFramePr>
        <p:xfrm>
          <a:off x="191962" y="1752964"/>
          <a:ext cx="8815452" cy="3901116"/>
        </p:xfrm>
        <a:graphic>
          <a:graphicData uri="http://schemas.openxmlformats.org/drawingml/2006/table">
            <a:tbl>
              <a:tblPr firstRow="1" bandRow="1">
                <a:tableStyleId>{16D9F66E-5EB9-4882-86FB-DCBF35E3C3E4}</a:tableStyleId>
              </a:tblPr>
              <a:tblGrid>
                <a:gridCol w="1331982"/>
                <a:gridCol w="1077559"/>
                <a:gridCol w="1455270"/>
                <a:gridCol w="1665082"/>
                <a:gridCol w="1816317"/>
                <a:gridCol w="1469242"/>
              </a:tblGrid>
              <a:tr h="976199">
                <a:tc>
                  <a:txBody>
                    <a:bodyPr/>
                    <a:lstStyle/>
                    <a:p>
                      <a:r>
                        <a:rPr lang="en-US" dirty="0" smtClean="0"/>
                        <a:t>Light source</a:t>
                      </a:r>
                      <a:endParaRPr lang="en-US" dirty="0"/>
                    </a:p>
                  </a:txBody>
                  <a:tcPr/>
                </a:tc>
                <a:tc>
                  <a:txBody>
                    <a:bodyPr/>
                    <a:lstStyle/>
                    <a:p>
                      <a:r>
                        <a:rPr lang="en-US" dirty="0" smtClean="0"/>
                        <a:t>Power density </a:t>
                      </a:r>
                    </a:p>
                    <a:p>
                      <a:r>
                        <a:rPr lang="en-US" dirty="0" smtClean="0"/>
                        <a:t>[W/m</a:t>
                      </a:r>
                      <a:r>
                        <a:rPr lang="en-US" baseline="30000" dirty="0" smtClean="0"/>
                        <a:t>2</a:t>
                      </a:r>
                      <a:r>
                        <a:rPr lang="en-US" dirty="0" smtClean="0"/>
                        <a:t>]</a:t>
                      </a:r>
                      <a:endParaRPr lang="en-US" dirty="0"/>
                    </a:p>
                  </a:txBody>
                  <a:tcPr/>
                </a:tc>
                <a:tc>
                  <a:txBody>
                    <a:bodyPr/>
                    <a:lstStyle/>
                    <a:p>
                      <a:r>
                        <a:rPr lang="en-US" dirty="0" smtClean="0"/>
                        <a:t>Transverse E-field</a:t>
                      </a:r>
                    </a:p>
                    <a:p>
                      <a:r>
                        <a:rPr lang="en-US" dirty="0" smtClean="0"/>
                        <a:t>[V/m]</a:t>
                      </a:r>
                      <a:endParaRPr lang="en-US" dirty="0"/>
                    </a:p>
                  </a:txBody>
                  <a:tcPr/>
                </a:tc>
                <a:tc>
                  <a:txBody>
                    <a:bodyPr/>
                    <a:lstStyle/>
                    <a:p>
                      <a:r>
                        <a:rPr lang="en-US" dirty="0" smtClean="0"/>
                        <a:t>Acceleration temperature [</a:t>
                      </a:r>
                      <a:r>
                        <a:rPr lang="en-US" dirty="0" err="1" smtClean="0"/>
                        <a:t>eV</a:t>
                      </a:r>
                      <a:r>
                        <a:rPr lang="en-US" dirty="0" smtClean="0"/>
                        <a:t>]</a:t>
                      </a:r>
                      <a:endParaRPr lang="en-US" dirty="0"/>
                    </a:p>
                  </a:txBody>
                  <a:tcPr/>
                </a:tc>
                <a:tc>
                  <a:txBody>
                    <a:bodyPr/>
                    <a:lstStyle/>
                    <a:p>
                      <a:r>
                        <a:rPr lang="en-US" dirty="0" smtClean="0"/>
                        <a:t>Max electron boost/cycle</a:t>
                      </a:r>
                      <a:endParaRPr lang="en-US" baseline="0" dirty="0" smtClean="0"/>
                    </a:p>
                    <a:p>
                      <a:r>
                        <a:rPr lang="en-US" dirty="0" err="1" smtClean="0"/>
                        <a:t>γ</a:t>
                      </a:r>
                      <a:r>
                        <a:rPr lang="en-US" dirty="0" smtClean="0"/>
                        <a:t> = 2eE/</a:t>
                      </a:r>
                      <a:r>
                        <a:rPr lang="en-US" dirty="0" err="1" smtClean="0"/>
                        <a:t>m</a:t>
                      </a:r>
                      <a:r>
                        <a:rPr lang="en-US" baseline="-25000" dirty="0" err="1" smtClean="0"/>
                        <a:t>e</a:t>
                      </a:r>
                      <a:r>
                        <a:rPr lang="en-US" dirty="0" err="1" smtClean="0"/>
                        <a:t>ω</a:t>
                      </a:r>
                      <a:endParaRPr lang="en-US" dirty="0"/>
                    </a:p>
                  </a:txBody>
                  <a:tcPr/>
                </a:tc>
                <a:tc>
                  <a:txBody>
                    <a:bodyPr/>
                    <a:lstStyle/>
                    <a:p>
                      <a:r>
                        <a:rPr lang="en-US" dirty="0" smtClean="0"/>
                        <a:t>Boosted radiation energy [</a:t>
                      </a:r>
                      <a:r>
                        <a:rPr lang="en-US" dirty="0" err="1" smtClean="0"/>
                        <a:t>keV</a:t>
                      </a:r>
                      <a:r>
                        <a:rPr lang="en-US" dirty="0" smtClean="0"/>
                        <a:t>]</a:t>
                      </a:r>
                      <a:endParaRPr lang="en-US" dirty="0"/>
                    </a:p>
                  </a:txBody>
                  <a:tcPr/>
                </a:tc>
              </a:tr>
              <a:tr h="904132">
                <a:tc>
                  <a:txBody>
                    <a:bodyPr/>
                    <a:lstStyle/>
                    <a:p>
                      <a:r>
                        <a:rPr lang="en-US" dirty="0" smtClean="0"/>
                        <a:t>BELLA (LBL)</a:t>
                      </a:r>
                      <a:endParaRPr lang="en-US" dirty="0"/>
                    </a:p>
                  </a:txBody>
                  <a:tcPr/>
                </a:tc>
                <a:tc>
                  <a:txBody>
                    <a:bodyPr/>
                    <a:lstStyle/>
                    <a:p>
                      <a:r>
                        <a:rPr lang="en-US" dirty="0" smtClean="0"/>
                        <a:t>10</a:t>
                      </a:r>
                      <a:r>
                        <a:rPr lang="en-US" baseline="30000" dirty="0" smtClean="0"/>
                        <a:t>25</a:t>
                      </a:r>
                      <a:endParaRPr lang="en-US" baseline="30000" dirty="0"/>
                    </a:p>
                  </a:txBody>
                  <a:tcPr/>
                </a:tc>
                <a:tc>
                  <a:txBody>
                    <a:bodyPr/>
                    <a:lstStyle/>
                    <a:p>
                      <a:r>
                        <a:rPr lang="en-US" dirty="0" smtClean="0"/>
                        <a:t>6×10</a:t>
                      </a:r>
                      <a:r>
                        <a:rPr lang="en-US" baseline="30000" dirty="0" smtClean="0"/>
                        <a:t>13</a:t>
                      </a:r>
                      <a:endParaRPr lang="en-US" baseline="30000" dirty="0"/>
                    </a:p>
                  </a:txBody>
                  <a:tcPr/>
                </a:tc>
                <a:tc>
                  <a:txBody>
                    <a:bodyPr/>
                    <a:lstStyle/>
                    <a:p>
                      <a:r>
                        <a:rPr lang="en-US" dirty="0" smtClean="0"/>
                        <a:t>30</a:t>
                      </a:r>
                      <a:endParaRPr lang="en-US" dirty="0"/>
                    </a:p>
                  </a:txBody>
                  <a:tcPr/>
                </a:tc>
                <a:tc>
                  <a:txBody>
                    <a:bodyPr/>
                    <a:lstStyle/>
                    <a:p>
                      <a:r>
                        <a:rPr lang="en-US" dirty="0" smtClean="0"/>
                        <a:t>40</a:t>
                      </a:r>
                      <a:endParaRPr lang="en-US" dirty="0"/>
                    </a:p>
                  </a:txBody>
                  <a:tcPr/>
                </a:tc>
                <a:tc>
                  <a:txBody>
                    <a:bodyPr/>
                    <a:lstStyle/>
                    <a:p>
                      <a:r>
                        <a:rPr lang="en-US" dirty="0" smtClean="0"/>
                        <a:t>1.2</a:t>
                      </a:r>
                      <a:endParaRPr lang="en-US" dirty="0"/>
                    </a:p>
                  </a:txBody>
                  <a:tcPr/>
                </a:tc>
              </a:tr>
              <a:tr h="904132">
                <a:tc>
                  <a:txBody>
                    <a:bodyPr/>
                    <a:lstStyle/>
                    <a:p>
                      <a:r>
                        <a:rPr lang="en-US" dirty="0" smtClean="0"/>
                        <a:t>ELI</a:t>
                      </a:r>
                    </a:p>
                    <a:p>
                      <a:r>
                        <a:rPr lang="en-US" dirty="0" smtClean="0"/>
                        <a:t>(future)</a:t>
                      </a:r>
                      <a:endParaRPr lang="en-US" dirty="0"/>
                    </a:p>
                  </a:txBody>
                  <a:tcPr/>
                </a:tc>
                <a:tc>
                  <a:txBody>
                    <a:bodyPr/>
                    <a:lstStyle/>
                    <a:p>
                      <a:r>
                        <a:rPr lang="en-US" dirty="0" smtClean="0"/>
                        <a:t>2×10</a:t>
                      </a:r>
                      <a:r>
                        <a:rPr lang="en-US" baseline="30000" dirty="0" smtClean="0"/>
                        <a:t>27</a:t>
                      </a:r>
                      <a:endParaRPr lang="en-US" baseline="30000" dirty="0"/>
                    </a:p>
                  </a:txBody>
                  <a:tcPr/>
                </a:tc>
                <a:tc>
                  <a:txBody>
                    <a:bodyPr/>
                    <a:lstStyle/>
                    <a:p>
                      <a:r>
                        <a:rPr lang="en-US" dirty="0" smtClean="0"/>
                        <a:t>9×10</a:t>
                      </a:r>
                      <a:r>
                        <a:rPr lang="en-US" baseline="30000" dirty="0" smtClean="0"/>
                        <a:t>14</a:t>
                      </a:r>
                      <a:endParaRPr lang="en-US" baseline="30000" dirty="0"/>
                    </a:p>
                  </a:txBody>
                  <a:tcPr/>
                </a:tc>
                <a:tc>
                  <a:txBody>
                    <a:bodyPr/>
                    <a:lstStyle/>
                    <a:p>
                      <a:r>
                        <a:rPr lang="en-US" dirty="0" smtClean="0"/>
                        <a:t>420</a:t>
                      </a:r>
                      <a:endParaRPr lang="en-US" dirty="0"/>
                    </a:p>
                  </a:txBody>
                  <a:tcPr/>
                </a:tc>
                <a:tc>
                  <a:txBody>
                    <a:bodyPr/>
                    <a:lstStyle/>
                    <a:p>
                      <a:r>
                        <a:rPr lang="en-US" dirty="0" smtClean="0"/>
                        <a:t>560</a:t>
                      </a:r>
                      <a:endParaRPr lang="en-US" dirty="0"/>
                    </a:p>
                  </a:txBody>
                  <a:tcPr/>
                </a:tc>
                <a:tc>
                  <a:txBody>
                    <a:bodyPr/>
                    <a:lstStyle/>
                    <a:p>
                      <a:r>
                        <a:rPr lang="en-US" dirty="0" smtClean="0"/>
                        <a:t>235</a:t>
                      </a:r>
                    </a:p>
                  </a:txBody>
                  <a:tcPr/>
                </a:tc>
              </a:tr>
              <a:tr h="904132">
                <a:tc>
                  <a:txBody>
                    <a:bodyPr/>
                    <a:lstStyle/>
                    <a:p>
                      <a:r>
                        <a:rPr lang="en-US" dirty="0" smtClean="0"/>
                        <a:t>Schwinger critical</a:t>
                      </a:r>
                      <a:r>
                        <a:rPr lang="en-US" baseline="0" dirty="0" smtClean="0"/>
                        <a:t> field</a:t>
                      </a:r>
                      <a:endParaRPr lang="en-US" dirty="0"/>
                    </a:p>
                  </a:txBody>
                  <a:tcPr/>
                </a:tc>
                <a:tc>
                  <a:txBody>
                    <a:bodyPr/>
                    <a:lstStyle/>
                    <a:p>
                      <a:r>
                        <a:rPr lang="en-US" dirty="0" smtClean="0"/>
                        <a:t>10</a:t>
                      </a:r>
                      <a:r>
                        <a:rPr lang="en-US" baseline="30000" dirty="0" smtClean="0"/>
                        <a:t>33</a:t>
                      </a:r>
                      <a:endParaRPr lang="en-US" baseline="30000" dirty="0"/>
                    </a:p>
                  </a:txBody>
                  <a:tcPr/>
                </a:tc>
                <a:tc>
                  <a:txBody>
                    <a:bodyPr/>
                    <a:lstStyle/>
                    <a:p>
                      <a:r>
                        <a:rPr lang="en-US" dirty="0" smtClean="0"/>
                        <a:t>1.3×10</a:t>
                      </a:r>
                      <a:r>
                        <a:rPr lang="en-US" baseline="30000" dirty="0" smtClean="0"/>
                        <a:t>18</a:t>
                      </a:r>
                      <a:endParaRPr lang="en-US" baseline="30000" dirty="0"/>
                    </a:p>
                  </a:txBody>
                  <a:tcPr/>
                </a:tc>
                <a:tc>
                  <a:txBody>
                    <a:bodyPr/>
                    <a:lstStyle/>
                    <a:p>
                      <a:endParaRPr lang="en-US" dirty="0"/>
                    </a:p>
                  </a:txBody>
                  <a:tcPr/>
                </a:tc>
                <a:tc>
                  <a:txBody>
                    <a:bodyPr/>
                    <a:lstStyle/>
                    <a:p>
                      <a:endParaRPr lang="en-US" dirty="0"/>
                    </a:p>
                  </a:txBody>
                  <a:tcPr/>
                </a:tc>
                <a:tc>
                  <a:txBody>
                    <a:bodyPr/>
                    <a:lstStyle/>
                    <a:p>
                      <a:endParaRPr lang="en-US" dirty="0" smtClean="0"/>
                    </a:p>
                  </a:txBody>
                  <a:tcPr/>
                </a:tc>
              </a:tr>
            </a:tbl>
          </a:graphicData>
        </a:graphic>
      </p:graphicFrame>
      <p:sp>
        <p:nvSpPr>
          <p:cNvPr id="9" name="TextBox 8"/>
          <p:cNvSpPr txBox="1"/>
          <p:nvPr/>
        </p:nvSpPr>
        <p:spPr>
          <a:xfrm>
            <a:off x="1092718" y="649448"/>
            <a:ext cx="7715912" cy="369332"/>
          </a:xfrm>
          <a:prstGeom prst="rect">
            <a:avLst/>
          </a:prstGeom>
          <a:noFill/>
        </p:spPr>
        <p:txBody>
          <a:bodyPr wrap="none" rtlCol="0">
            <a:spAutoFit/>
          </a:bodyPr>
          <a:lstStyle/>
          <a:p>
            <a:r>
              <a:rPr lang="en-US" dirty="0" smtClean="0"/>
              <a:t>Using transverse electric field of 800 nm laser to accelerate e.g. electrons</a:t>
            </a:r>
            <a:endParaRPr lang="en-US" dirty="0"/>
          </a:p>
        </p:txBody>
      </p:sp>
      <p:sp>
        <p:nvSpPr>
          <p:cNvPr id="10" name="TextBox 9"/>
          <p:cNvSpPr txBox="1"/>
          <p:nvPr/>
        </p:nvSpPr>
        <p:spPr>
          <a:xfrm>
            <a:off x="1402794" y="5729848"/>
            <a:ext cx="3214755" cy="369332"/>
          </a:xfrm>
          <a:prstGeom prst="rect">
            <a:avLst/>
          </a:prstGeom>
          <a:noFill/>
        </p:spPr>
        <p:txBody>
          <a:bodyPr wrap="none" rtlCol="0">
            <a:spAutoFit/>
          </a:bodyPr>
          <a:lstStyle/>
          <a:p>
            <a:r>
              <a:rPr lang="en-US" dirty="0" smtClean="0"/>
              <a:t>S [W/m</a:t>
            </a:r>
            <a:r>
              <a:rPr lang="en-US" baseline="30000" dirty="0" smtClean="0"/>
              <a:t>2</a:t>
            </a:r>
            <a:r>
              <a:rPr lang="en-US" dirty="0" smtClean="0"/>
              <a:t>] = E×H = </a:t>
            </a:r>
            <a:r>
              <a:rPr lang="en-US" dirty="0" err="1" smtClean="0">
                <a:sym typeface="Wingdings"/>
              </a:rPr>
              <a:t>sqrt</a:t>
            </a:r>
            <a:r>
              <a:rPr lang="en-US" dirty="0" smtClean="0">
                <a:sym typeface="Wingdings"/>
              </a:rPr>
              <a:t>(</a:t>
            </a:r>
            <a:r>
              <a:rPr lang="en-US" dirty="0" err="1" smtClean="0">
                <a:sym typeface="Wingdings"/>
              </a:rPr>
              <a:t>ε</a:t>
            </a:r>
            <a:r>
              <a:rPr lang="en-US" dirty="0" smtClean="0">
                <a:sym typeface="Wingdings"/>
              </a:rPr>
              <a:t>/μ) E</a:t>
            </a:r>
            <a:r>
              <a:rPr lang="en-US" baseline="30000" dirty="0" smtClean="0">
                <a:sym typeface="Wingdings"/>
              </a:rPr>
              <a:t>2</a:t>
            </a:r>
            <a:r>
              <a:rPr lang="en-US" dirty="0" smtClean="0">
                <a:sym typeface="Wingdings"/>
              </a:rPr>
              <a:t> </a:t>
            </a:r>
            <a:endParaRPr lang="en-US" dirty="0"/>
          </a:p>
        </p:txBody>
      </p:sp>
    </p:spTree>
    <p:extLst>
      <p:ext uri="{BB962C8B-B14F-4D97-AF65-F5344CB8AC3E}">
        <p14:creationId xmlns:p14="http://schemas.microsoft.com/office/powerpoint/2010/main" val="87847208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Hawking-Unruh Effect</a:t>
            </a:r>
            <a:endParaRPr lang="en-US" dirty="0"/>
          </a:p>
        </p:txBody>
      </p:sp>
      <p:sp>
        <p:nvSpPr>
          <p:cNvPr id="3" name="Content Placeholder 2"/>
          <p:cNvSpPr>
            <a:spLocks noGrp="1"/>
          </p:cNvSpPr>
          <p:nvPr>
            <p:ph idx="1"/>
          </p:nvPr>
        </p:nvSpPr>
        <p:spPr>
          <a:xfrm>
            <a:off x="457200" y="838199"/>
            <a:ext cx="8229600" cy="5543551"/>
          </a:xfrm>
        </p:spPr>
        <p:txBody>
          <a:bodyPr/>
          <a:lstStyle/>
          <a:p>
            <a:r>
              <a:rPr lang="en-US" dirty="0" smtClean="0"/>
              <a:t>Consider quantizing fields in a frame corresponding to a uniformly accelerating trajectory:</a:t>
            </a:r>
          </a:p>
          <a:p>
            <a:pPr lvl="1"/>
            <a:r>
              <a:rPr lang="en-US" dirty="0" smtClean="0"/>
              <a:t>Due to a time-varying Doppler shift, the </a:t>
            </a:r>
            <a:r>
              <a:rPr lang="en-US" dirty="0"/>
              <a:t>creation and annihilation operators </a:t>
            </a:r>
            <a:r>
              <a:rPr lang="en-US" dirty="0" smtClean="0"/>
              <a:t>are </a:t>
            </a:r>
            <a:r>
              <a:rPr lang="en-US" dirty="0"/>
              <a:t>related to those in an inertial </a:t>
            </a:r>
            <a:r>
              <a:rPr lang="en-US" dirty="0" err="1"/>
              <a:t>Minkowski</a:t>
            </a:r>
            <a:r>
              <a:rPr lang="en-US" dirty="0"/>
              <a:t> frame </a:t>
            </a:r>
            <a:r>
              <a:rPr lang="en-US" dirty="0" smtClean="0"/>
              <a:t>via </a:t>
            </a:r>
            <a:r>
              <a:rPr lang="en-US" dirty="0"/>
              <a:t>unitary </a:t>
            </a:r>
            <a:r>
              <a:rPr lang="en-US" dirty="0" err="1"/>
              <a:t>Boguliubov</a:t>
            </a:r>
            <a:r>
              <a:rPr lang="en-US" dirty="0"/>
              <a:t> transformations</a:t>
            </a:r>
            <a:r>
              <a:rPr lang="en-US" dirty="0" smtClean="0"/>
              <a:t>.</a:t>
            </a:r>
          </a:p>
          <a:p>
            <a:pPr lvl="1"/>
            <a:r>
              <a:rPr lang="en-US" dirty="0" smtClean="0"/>
              <a:t>The vacuum state in the accelerated frame is a thermal blackbody distribution of </a:t>
            </a:r>
            <a:r>
              <a:rPr lang="en-US" dirty="0" err="1" smtClean="0"/>
              <a:t>Minkowski</a:t>
            </a:r>
            <a:r>
              <a:rPr lang="en-US" dirty="0" smtClean="0"/>
              <a:t> frame particles </a:t>
            </a:r>
            <a:r>
              <a:rPr lang="en-US" dirty="0"/>
              <a:t>(Unruh/Wald, 1984</a:t>
            </a:r>
            <a:r>
              <a:rPr lang="en-US" dirty="0" smtClean="0"/>
              <a:t>) with thermal density matrix</a:t>
            </a:r>
            <a:endParaRPr lang="en-US" dirty="0"/>
          </a:p>
          <a:p>
            <a:endParaRPr lang="en-US" dirty="0" smtClean="0"/>
          </a:p>
          <a:p>
            <a:pPr marL="0" indent="0">
              <a:buNone/>
            </a:pPr>
            <a:endParaRPr lang="en-US" dirty="0" smtClean="0"/>
          </a:p>
          <a:p>
            <a:pPr lvl="1"/>
            <a:r>
              <a:rPr lang="en-US" b="1" dirty="0" smtClean="0"/>
              <a:t>The vacuum has temperature T = acceleration a.</a:t>
            </a:r>
          </a:p>
          <a:p>
            <a:pPr lvl="1"/>
            <a:endParaRPr lang="en-US" dirty="0" smtClean="0"/>
          </a:p>
          <a:p>
            <a:r>
              <a:rPr lang="en-US" b="1" dirty="0" smtClean="0"/>
              <a:t>If a detector is placed in this trajectory of constant acceleration, its energy levels will be populated following the thermal distribution of the vacuum</a:t>
            </a:r>
            <a:r>
              <a:rPr lang="en-US" dirty="0" smtClean="0"/>
              <a:t>.</a:t>
            </a:r>
          </a:p>
          <a:p>
            <a:pPr lvl="1"/>
            <a:r>
              <a:rPr lang="en-US" dirty="0" smtClean="0"/>
              <a:t>In thermal equilibrium, the detector cannot extract energy from the vacuum</a:t>
            </a:r>
          </a:p>
          <a:p>
            <a:endParaRPr lang="en-US" dirty="0" smtClean="0"/>
          </a:p>
        </p:txBody>
      </p:sp>
      <p:sp>
        <p:nvSpPr>
          <p:cNvPr id="4" name="Footer Placeholder 3"/>
          <p:cNvSpPr>
            <a:spLocks noGrp="1"/>
          </p:cNvSpPr>
          <p:nvPr>
            <p:ph type="ftr" sz="quarter" idx="11"/>
          </p:nvPr>
        </p:nvSpPr>
        <p:spPr/>
        <p:txBody>
          <a:bodyPr/>
          <a:lstStyle/>
          <a:p>
            <a:pPr>
              <a:defRPr/>
            </a:pPr>
            <a:r>
              <a:rPr lang="en-US" smtClean="0">
                <a:solidFill>
                  <a:srgbClr val="000000"/>
                </a:solidFill>
              </a:rPr>
              <a:t>Aaron Chou, Intensity Frontier Workshop, ANL, 4/25/13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23C8E905-4070-A14E-96A3-E12206135B3D}" type="slidenum">
              <a:rPr lang="en-US" smtClean="0">
                <a:solidFill>
                  <a:srgbClr val="000000"/>
                </a:solidFill>
              </a:rPr>
              <a:pPr>
                <a:defRPr/>
              </a:pPr>
              <a:t>12</a:t>
            </a:fld>
            <a:endParaRPr lang="en-US">
              <a:solidFill>
                <a:srgbClr val="000000"/>
              </a:solidFill>
            </a:endParaRPr>
          </a:p>
        </p:txBody>
      </p:sp>
      <p:pic>
        <p:nvPicPr>
          <p:cNvPr id="16" name="Picture 15"/>
          <p:cNvPicPr>
            <a:picLocks noChangeAspect="1"/>
          </p:cNvPicPr>
          <p:nvPr/>
        </p:nvPicPr>
        <p:blipFill>
          <a:blip r:embed="rId2"/>
          <a:stretch>
            <a:fillRect/>
          </a:stretch>
        </p:blipFill>
        <p:spPr>
          <a:xfrm>
            <a:off x="3655776" y="3023367"/>
            <a:ext cx="5156067" cy="868487"/>
          </a:xfrm>
          <a:prstGeom prst="rect">
            <a:avLst/>
          </a:prstGeom>
        </p:spPr>
      </p:pic>
      <p:pic>
        <p:nvPicPr>
          <p:cNvPr id="22" name="Picture 21"/>
          <p:cNvPicPr>
            <a:picLocks noChangeAspect="1"/>
          </p:cNvPicPr>
          <p:nvPr/>
        </p:nvPicPr>
        <p:blipFill>
          <a:blip r:embed="rId3"/>
          <a:stretch>
            <a:fillRect/>
          </a:stretch>
        </p:blipFill>
        <p:spPr>
          <a:xfrm>
            <a:off x="8330086" y="1451543"/>
            <a:ext cx="114308" cy="220996"/>
          </a:xfrm>
          <a:prstGeom prst="rect">
            <a:avLst/>
          </a:prstGeom>
        </p:spPr>
      </p:pic>
    </p:spTree>
    <p:extLst>
      <p:ext uri="{BB962C8B-B14F-4D97-AF65-F5344CB8AC3E}">
        <p14:creationId xmlns:p14="http://schemas.microsoft.com/office/powerpoint/2010/main" val="363026289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727" y="152400"/>
            <a:ext cx="8682555" cy="457200"/>
          </a:xfrm>
        </p:spPr>
        <p:txBody>
          <a:bodyPr/>
          <a:lstStyle/>
          <a:p>
            <a:r>
              <a:rPr lang="en-US" dirty="0" err="1" smtClean="0"/>
              <a:t>Thermalization</a:t>
            </a:r>
            <a:r>
              <a:rPr lang="en-US" dirty="0" smtClean="0"/>
              <a:t> and fluctuations of</a:t>
            </a:r>
            <a:br>
              <a:rPr lang="en-US" dirty="0" smtClean="0"/>
            </a:br>
            <a:r>
              <a:rPr lang="en-US" dirty="0" smtClean="0"/>
              <a:t> accelerated systems</a:t>
            </a:r>
            <a:endParaRPr lang="en-US" dirty="0"/>
          </a:p>
        </p:txBody>
      </p:sp>
      <p:sp>
        <p:nvSpPr>
          <p:cNvPr id="3" name="Content Placeholder 2"/>
          <p:cNvSpPr>
            <a:spLocks noGrp="1"/>
          </p:cNvSpPr>
          <p:nvPr>
            <p:ph idx="1"/>
          </p:nvPr>
        </p:nvSpPr>
        <p:spPr/>
        <p:txBody>
          <a:bodyPr/>
          <a:lstStyle/>
          <a:p>
            <a:r>
              <a:rPr lang="en-US" dirty="0" smtClean="0"/>
              <a:t>The accelerated detector presumably thermalizes by absorption of Unruh photons from the thermal bath.</a:t>
            </a:r>
          </a:p>
          <a:p>
            <a:endParaRPr lang="en-US" dirty="0"/>
          </a:p>
          <a:p>
            <a:r>
              <a:rPr lang="en-US" dirty="0" smtClean="0"/>
              <a:t>In the case of a single accelerated electron, there are no internal energy levels, and so interactions with the thermal bath occur via Thompson scattering</a:t>
            </a:r>
          </a:p>
          <a:p>
            <a:endParaRPr lang="en-US" dirty="0"/>
          </a:p>
          <a:p>
            <a:endParaRPr lang="en-US" dirty="0" smtClean="0"/>
          </a:p>
          <a:p>
            <a:endParaRPr lang="en-US" dirty="0"/>
          </a:p>
          <a:p>
            <a:endParaRPr lang="en-US" dirty="0" smtClean="0"/>
          </a:p>
          <a:p>
            <a:endParaRPr lang="en-US" dirty="0"/>
          </a:p>
          <a:p>
            <a:endParaRPr lang="en-US" dirty="0" smtClean="0"/>
          </a:p>
          <a:p>
            <a:r>
              <a:rPr lang="en-US" b="1" dirty="0" smtClean="0"/>
              <a:t>The recoil and radiation reaction of the electron results in a deviation from the trajectory of uniform acceleration, and thus gives observable radiation in the lab frame. </a:t>
            </a:r>
            <a:r>
              <a:rPr lang="en-US" sz="1600" dirty="0" smtClean="0"/>
              <a:t>(Chen, Tajima, 1998)</a:t>
            </a:r>
            <a:endParaRPr lang="en-US" sz="1600"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Aaron Chou, Intensity Frontier Workshop, ANL, 4/25/13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23C8E905-4070-A14E-96A3-E12206135B3D}" type="slidenum">
              <a:rPr lang="en-US" smtClean="0">
                <a:solidFill>
                  <a:srgbClr val="000000"/>
                </a:solidFill>
              </a:rPr>
              <a:pPr>
                <a:defRPr/>
              </a:pPr>
              <a:t>13</a:t>
            </a:fld>
            <a:endParaRPr lang="en-US">
              <a:solidFill>
                <a:srgbClr val="000000"/>
              </a:solidFill>
            </a:endParaRPr>
          </a:p>
        </p:txBody>
      </p:sp>
      <p:pic>
        <p:nvPicPr>
          <p:cNvPr id="6" name="Picture 5"/>
          <p:cNvPicPr>
            <a:picLocks noChangeAspect="1"/>
          </p:cNvPicPr>
          <p:nvPr/>
        </p:nvPicPr>
        <p:blipFill rotWithShape="1">
          <a:blip r:embed="rId2"/>
          <a:srcRect t="47832"/>
          <a:stretch/>
        </p:blipFill>
        <p:spPr>
          <a:xfrm>
            <a:off x="3774315" y="2552225"/>
            <a:ext cx="3254420" cy="2325574"/>
          </a:xfrm>
          <a:prstGeom prst="rect">
            <a:avLst/>
          </a:prstGeom>
        </p:spPr>
      </p:pic>
    </p:spTree>
    <p:extLst>
      <p:ext uri="{BB962C8B-B14F-4D97-AF65-F5344CB8AC3E}">
        <p14:creationId xmlns:p14="http://schemas.microsoft.com/office/powerpoint/2010/main" val="394505943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Thermal emission time (in boosted electron frame)</a:t>
            </a:r>
            <a:endParaRPr lang="en-US"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Aaron Chou, Intensity Frontier Workshop, ANL, 4/25/13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23C8E905-4070-A14E-96A3-E12206135B3D}" type="slidenum">
              <a:rPr lang="en-US" smtClean="0">
                <a:solidFill>
                  <a:srgbClr val="000000"/>
                </a:solidFill>
              </a:rPr>
              <a:pPr>
                <a:defRPr/>
              </a:pPr>
              <a:t>14</a:t>
            </a:fld>
            <a:endParaRPr lang="en-US">
              <a:solidFill>
                <a:srgbClr val="000000"/>
              </a:solidFill>
            </a:endParaRPr>
          </a:p>
        </p:txBody>
      </p:sp>
      <p:sp>
        <p:nvSpPr>
          <p:cNvPr id="8" name="TextBox 7"/>
          <p:cNvSpPr txBox="1"/>
          <p:nvPr/>
        </p:nvSpPr>
        <p:spPr>
          <a:xfrm>
            <a:off x="618386" y="720477"/>
            <a:ext cx="3108543" cy="369332"/>
          </a:xfrm>
          <a:prstGeom prst="rect">
            <a:avLst/>
          </a:prstGeom>
          <a:noFill/>
        </p:spPr>
        <p:txBody>
          <a:bodyPr wrap="none" rtlCol="0">
            <a:spAutoFit/>
          </a:bodyPr>
          <a:lstStyle/>
          <a:p>
            <a:r>
              <a:rPr lang="en-US" dirty="0" smtClean="0"/>
              <a:t>From Stefan-Boltzmann Law</a:t>
            </a:r>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3011032062"/>
              </p:ext>
            </p:extLst>
          </p:nvPr>
        </p:nvGraphicFramePr>
        <p:xfrm>
          <a:off x="1370806" y="1058799"/>
          <a:ext cx="6402387" cy="1143000"/>
        </p:xfrm>
        <a:graphic>
          <a:graphicData uri="http://schemas.openxmlformats.org/presentationml/2006/ole">
            <mc:AlternateContent xmlns:mc="http://schemas.openxmlformats.org/markup-compatibility/2006">
              <mc:Choice xmlns:v="urn:schemas-microsoft-com:vml" Requires="v">
                <p:oleObj spid="_x0000_s19544" name="Equation" r:id="rId3" imgW="2844800" imgH="508000" progId="Equation.3">
                  <p:embed/>
                </p:oleObj>
              </mc:Choice>
              <mc:Fallback>
                <p:oleObj name="Equation" r:id="rId3" imgW="2844800" imgH="508000" progId="Equation.3">
                  <p:embed/>
                  <p:pic>
                    <p:nvPicPr>
                      <p:cNvPr id="0" name=""/>
                      <p:cNvPicPr/>
                      <p:nvPr/>
                    </p:nvPicPr>
                    <p:blipFill>
                      <a:blip r:embed="rId4"/>
                      <a:stretch>
                        <a:fillRect/>
                      </a:stretch>
                    </p:blipFill>
                    <p:spPr>
                      <a:xfrm>
                        <a:off x="1370806" y="1058799"/>
                        <a:ext cx="6402387" cy="1143000"/>
                      </a:xfrm>
                      <a:prstGeom prst="rect">
                        <a:avLst/>
                      </a:prstGeom>
                    </p:spPr>
                  </p:pic>
                </p:oleObj>
              </mc:Fallback>
            </mc:AlternateContent>
          </a:graphicData>
        </a:graphic>
      </p:graphicFrame>
      <p:sp>
        <p:nvSpPr>
          <p:cNvPr id="11" name="TextBox 10"/>
          <p:cNvSpPr txBox="1"/>
          <p:nvPr/>
        </p:nvSpPr>
        <p:spPr>
          <a:xfrm>
            <a:off x="785391" y="2281179"/>
            <a:ext cx="5450938" cy="646331"/>
          </a:xfrm>
          <a:prstGeom prst="rect">
            <a:avLst/>
          </a:prstGeom>
          <a:noFill/>
        </p:spPr>
        <p:txBody>
          <a:bodyPr wrap="square" rtlCol="0">
            <a:spAutoFit/>
          </a:bodyPr>
          <a:lstStyle/>
          <a:p>
            <a:r>
              <a:rPr lang="en-US" dirty="0" smtClean="0">
                <a:solidFill>
                  <a:srgbClr val="FF0000"/>
                </a:solidFill>
              </a:rPr>
              <a:t>Thermal bath emits </a:t>
            </a:r>
            <a:r>
              <a:rPr lang="en-US" dirty="0" err="1" smtClean="0">
                <a:solidFill>
                  <a:srgbClr val="FF0000"/>
                </a:solidFill>
              </a:rPr>
              <a:t>keV</a:t>
            </a:r>
            <a:r>
              <a:rPr lang="en-US" dirty="0" smtClean="0">
                <a:solidFill>
                  <a:srgbClr val="FF0000"/>
                </a:solidFill>
              </a:rPr>
              <a:t> Unruh photons</a:t>
            </a:r>
            <a:r>
              <a:rPr lang="en-US" dirty="0">
                <a:solidFill>
                  <a:srgbClr val="FF0000"/>
                </a:solidFill>
              </a:rPr>
              <a:t> </a:t>
            </a:r>
            <a:r>
              <a:rPr lang="en-US" dirty="0" smtClean="0">
                <a:solidFill>
                  <a:srgbClr val="FF0000"/>
                </a:solidFill>
              </a:rPr>
              <a:t>at a rate of </a:t>
            </a:r>
            <a:r>
              <a:rPr lang="en-US" dirty="0" err="1" smtClean="0">
                <a:solidFill>
                  <a:srgbClr val="FF0000"/>
                </a:solidFill>
              </a:rPr>
              <a:t>dN</a:t>
            </a:r>
            <a:r>
              <a:rPr lang="en-US" dirty="0" smtClean="0">
                <a:solidFill>
                  <a:srgbClr val="FF0000"/>
                </a:solidFill>
              </a:rPr>
              <a:t>/</a:t>
            </a:r>
            <a:r>
              <a:rPr lang="en-US" dirty="0" err="1" smtClean="0">
                <a:solidFill>
                  <a:srgbClr val="FF0000"/>
                </a:solidFill>
              </a:rPr>
              <a:t>dt</a:t>
            </a:r>
            <a:r>
              <a:rPr lang="en-US" dirty="0" smtClean="0">
                <a:solidFill>
                  <a:srgbClr val="FF0000"/>
                </a:solidFill>
              </a:rPr>
              <a:t> = 1/(10</a:t>
            </a:r>
            <a:r>
              <a:rPr lang="en-US" baseline="30000" dirty="0" smtClean="0">
                <a:solidFill>
                  <a:srgbClr val="FF0000"/>
                </a:solidFill>
              </a:rPr>
              <a:t>-18 </a:t>
            </a:r>
            <a:r>
              <a:rPr lang="en-US" dirty="0" smtClean="0">
                <a:solidFill>
                  <a:srgbClr val="FF0000"/>
                </a:solidFill>
              </a:rPr>
              <a:t>s)</a:t>
            </a:r>
          </a:p>
        </p:txBody>
      </p:sp>
      <p:pic>
        <p:nvPicPr>
          <p:cNvPr id="12" name="Picture 4"/>
          <p:cNvPicPr>
            <a:picLocks noChangeAspect="1"/>
          </p:cNvPicPr>
          <p:nvPr/>
        </p:nvPicPr>
        <p:blipFill rotWithShape="1">
          <a:blip r:embed="rId5">
            <a:extLst>
              <a:ext uri="{28A0092B-C50C-407E-A947-70E740481C1C}">
                <a14:useLocalDpi xmlns:a14="http://schemas.microsoft.com/office/drawing/2010/main" val="0"/>
              </a:ext>
            </a:extLst>
          </a:blip>
          <a:srcRect t="13953" r="36134" b="13954"/>
          <a:stretch/>
        </p:blipFill>
        <p:spPr bwMode="auto">
          <a:xfrm>
            <a:off x="277793" y="3413290"/>
            <a:ext cx="7976610" cy="283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p:cNvCxnSpPr/>
          <p:nvPr/>
        </p:nvCxnSpPr>
        <p:spPr>
          <a:xfrm>
            <a:off x="772164" y="5159624"/>
            <a:ext cx="3799836" cy="0"/>
          </a:xfrm>
          <a:prstGeom prst="straightConnector1">
            <a:avLst/>
          </a:prstGeom>
          <a:ln w="28575"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2523162" y="3454939"/>
            <a:ext cx="294447" cy="275864"/>
          </a:xfrm>
          <a:prstGeom prst="ellipse">
            <a:avLst/>
          </a:prstGeom>
          <a:solidFill>
            <a:srgbClr val="3333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6"/>
          <a:stretch>
            <a:fillRect/>
          </a:stretch>
        </p:blipFill>
        <p:spPr>
          <a:xfrm rot="2700000" flipV="1">
            <a:off x="1876753" y="3063544"/>
            <a:ext cx="785812" cy="285750"/>
          </a:xfrm>
          <a:prstGeom prst="rect">
            <a:avLst/>
          </a:prstGeom>
        </p:spPr>
      </p:pic>
      <p:sp>
        <p:nvSpPr>
          <p:cNvPr id="13" name="TextBox 12"/>
          <p:cNvSpPr txBox="1"/>
          <p:nvPr/>
        </p:nvSpPr>
        <p:spPr>
          <a:xfrm>
            <a:off x="816987" y="5186084"/>
            <a:ext cx="3847077" cy="646331"/>
          </a:xfrm>
          <a:prstGeom prst="rect">
            <a:avLst/>
          </a:prstGeom>
          <a:noFill/>
        </p:spPr>
        <p:txBody>
          <a:bodyPr wrap="none" rtlCol="0">
            <a:spAutoFit/>
          </a:bodyPr>
          <a:lstStyle/>
          <a:p>
            <a:r>
              <a:rPr lang="en-US" dirty="0" smtClean="0"/>
              <a:t>Infrared laser period (proper time):</a:t>
            </a:r>
          </a:p>
          <a:p>
            <a:r>
              <a:rPr lang="en-US" dirty="0" err="1"/>
              <a:t>γ</a:t>
            </a:r>
            <a:r>
              <a:rPr lang="en-US" dirty="0"/>
              <a:t>×π</a:t>
            </a:r>
            <a:r>
              <a:rPr lang="en-US" dirty="0" smtClean="0"/>
              <a:t>/ω</a:t>
            </a:r>
            <a:r>
              <a:rPr lang="en-US" baseline="-25000" dirty="0" smtClean="0"/>
              <a:t>laser</a:t>
            </a:r>
            <a:r>
              <a:rPr lang="en-US" dirty="0" smtClean="0"/>
              <a:t>≈100×π/(1 </a:t>
            </a:r>
            <a:r>
              <a:rPr lang="en-US" dirty="0" err="1" smtClean="0"/>
              <a:t>eV</a:t>
            </a:r>
            <a:r>
              <a:rPr lang="en-US" dirty="0" smtClean="0"/>
              <a:t>) = </a:t>
            </a:r>
            <a:r>
              <a:rPr lang="en-US" b="1" dirty="0" smtClean="0"/>
              <a:t>2×10</a:t>
            </a:r>
            <a:r>
              <a:rPr lang="en-US" b="1" baseline="30000" dirty="0" smtClean="0"/>
              <a:t>-13 </a:t>
            </a:r>
            <a:r>
              <a:rPr lang="en-US" b="1" dirty="0" smtClean="0"/>
              <a:t>s </a:t>
            </a:r>
            <a:endParaRPr lang="en-US" b="1" dirty="0"/>
          </a:p>
        </p:txBody>
      </p:sp>
    </p:spTree>
    <p:extLst>
      <p:ext uri="{BB962C8B-B14F-4D97-AF65-F5344CB8AC3E}">
        <p14:creationId xmlns:p14="http://schemas.microsoft.com/office/powerpoint/2010/main" val="63296877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Photon-electron scattering rate (in boosted frame)</a:t>
            </a:r>
            <a:endParaRPr lang="en-US"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Aaron Chou, Intensity Frontier Workshop, ANL, 4/25/13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23C8E905-4070-A14E-96A3-E12206135B3D}" type="slidenum">
              <a:rPr lang="en-US" smtClean="0">
                <a:solidFill>
                  <a:srgbClr val="000000"/>
                </a:solidFill>
              </a:rPr>
              <a:pPr>
                <a:defRPr/>
              </a:pPr>
              <a:t>15</a:t>
            </a:fld>
            <a:endParaRPr lang="en-US">
              <a:solidFill>
                <a:srgbClr val="000000"/>
              </a:solidFill>
            </a:endParaRPr>
          </a:p>
        </p:txBody>
      </p:sp>
      <p:sp>
        <p:nvSpPr>
          <p:cNvPr id="8" name="TextBox 7"/>
          <p:cNvSpPr txBox="1"/>
          <p:nvPr/>
        </p:nvSpPr>
        <p:spPr>
          <a:xfrm>
            <a:off x="618386" y="720477"/>
            <a:ext cx="3108543" cy="369332"/>
          </a:xfrm>
          <a:prstGeom prst="rect">
            <a:avLst/>
          </a:prstGeom>
          <a:noFill/>
        </p:spPr>
        <p:txBody>
          <a:bodyPr wrap="none" rtlCol="0">
            <a:spAutoFit/>
          </a:bodyPr>
          <a:lstStyle/>
          <a:p>
            <a:r>
              <a:rPr lang="en-US" dirty="0" smtClean="0"/>
              <a:t>From Stefan-Boltzmann Law</a:t>
            </a:r>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2883147917"/>
              </p:ext>
            </p:extLst>
          </p:nvPr>
        </p:nvGraphicFramePr>
        <p:xfrm>
          <a:off x="2227263" y="1058863"/>
          <a:ext cx="4687887" cy="1143000"/>
        </p:xfrm>
        <a:graphic>
          <a:graphicData uri="http://schemas.openxmlformats.org/presentationml/2006/ole">
            <mc:AlternateContent xmlns:mc="http://schemas.openxmlformats.org/markup-compatibility/2006">
              <mc:Choice xmlns:v="urn:schemas-microsoft-com:vml" Requires="v">
                <p:oleObj spid="_x0000_s20566" name="Equation" r:id="rId3" imgW="2082800" imgH="508000" progId="Equation.3">
                  <p:embed/>
                </p:oleObj>
              </mc:Choice>
              <mc:Fallback>
                <p:oleObj name="Equation" r:id="rId3" imgW="2082800" imgH="508000" progId="Equation.3">
                  <p:embed/>
                  <p:pic>
                    <p:nvPicPr>
                      <p:cNvPr id="0" name=""/>
                      <p:cNvPicPr/>
                      <p:nvPr/>
                    </p:nvPicPr>
                    <p:blipFill>
                      <a:blip r:embed="rId4"/>
                      <a:stretch>
                        <a:fillRect/>
                      </a:stretch>
                    </p:blipFill>
                    <p:spPr>
                      <a:xfrm>
                        <a:off x="2227263" y="1058863"/>
                        <a:ext cx="4687887" cy="1143000"/>
                      </a:xfrm>
                      <a:prstGeom prst="rect">
                        <a:avLst/>
                      </a:prstGeom>
                    </p:spPr>
                  </p:pic>
                </p:oleObj>
              </mc:Fallback>
            </mc:AlternateContent>
          </a:graphicData>
        </a:graphic>
      </p:graphicFrame>
      <p:pic>
        <p:nvPicPr>
          <p:cNvPr id="12" name="Picture 4"/>
          <p:cNvPicPr>
            <a:picLocks noChangeAspect="1"/>
          </p:cNvPicPr>
          <p:nvPr/>
        </p:nvPicPr>
        <p:blipFill rotWithShape="1">
          <a:blip r:embed="rId5">
            <a:extLst>
              <a:ext uri="{28A0092B-C50C-407E-A947-70E740481C1C}">
                <a14:useLocalDpi xmlns:a14="http://schemas.microsoft.com/office/drawing/2010/main" val="0"/>
              </a:ext>
            </a:extLst>
          </a:blip>
          <a:srcRect t="13953" r="36134" b="13954"/>
          <a:stretch/>
        </p:blipFill>
        <p:spPr bwMode="auto">
          <a:xfrm>
            <a:off x="277793" y="3413290"/>
            <a:ext cx="7976610" cy="283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p:cNvCxnSpPr/>
          <p:nvPr/>
        </p:nvCxnSpPr>
        <p:spPr>
          <a:xfrm>
            <a:off x="772164" y="5159624"/>
            <a:ext cx="3799836" cy="0"/>
          </a:xfrm>
          <a:prstGeom prst="straightConnector1">
            <a:avLst/>
          </a:prstGeom>
          <a:ln w="28575"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2523162" y="3454939"/>
            <a:ext cx="294447" cy="275864"/>
          </a:xfrm>
          <a:prstGeom prst="ellipse">
            <a:avLst/>
          </a:prstGeom>
          <a:solidFill>
            <a:srgbClr val="3333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6"/>
          <a:stretch>
            <a:fillRect/>
          </a:stretch>
        </p:blipFill>
        <p:spPr>
          <a:xfrm rot="18900000" flipV="1">
            <a:off x="2681547" y="3057020"/>
            <a:ext cx="785812" cy="285750"/>
          </a:xfrm>
          <a:prstGeom prst="rect">
            <a:avLst/>
          </a:prstGeom>
        </p:spPr>
      </p:pic>
      <p:pic>
        <p:nvPicPr>
          <p:cNvPr id="20" name="Picture 19"/>
          <p:cNvPicPr>
            <a:picLocks noChangeAspect="1"/>
          </p:cNvPicPr>
          <p:nvPr/>
        </p:nvPicPr>
        <p:blipFill>
          <a:blip r:embed="rId6"/>
          <a:stretch>
            <a:fillRect/>
          </a:stretch>
        </p:blipFill>
        <p:spPr>
          <a:xfrm rot="2700000" flipV="1">
            <a:off x="1876753" y="3063544"/>
            <a:ext cx="785812" cy="285750"/>
          </a:xfrm>
          <a:prstGeom prst="rect">
            <a:avLst/>
          </a:prstGeom>
        </p:spPr>
      </p:pic>
      <p:sp>
        <p:nvSpPr>
          <p:cNvPr id="3" name="TextBox 2"/>
          <p:cNvSpPr txBox="1"/>
          <p:nvPr/>
        </p:nvSpPr>
        <p:spPr>
          <a:xfrm>
            <a:off x="571369" y="2207693"/>
            <a:ext cx="6977874" cy="646331"/>
          </a:xfrm>
          <a:prstGeom prst="rect">
            <a:avLst/>
          </a:prstGeom>
          <a:noFill/>
        </p:spPr>
        <p:txBody>
          <a:bodyPr wrap="square" rtlCol="0">
            <a:spAutoFit/>
          </a:bodyPr>
          <a:lstStyle/>
          <a:p>
            <a:r>
              <a:rPr lang="en-US" dirty="0" smtClean="0">
                <a:solidFill>
                  <a:srgbClr val="FF0000"/>
                </a:solidFill>
              </a:rPr>
              <a:t>Scattering rate ≈ T</a:t>
            </a:r>
            <a:r>
              <a:rPr lang="en-US" baseline="30000" dirty="0" smtClean="0">
                <a:solidFill>
                  <a:srgbClr val="FF0000"/>
                </a:solidFill>
              </a:rPr>
              <a:t>3</a:t>
            </a:r>
            <a:r>
              <a:rPr lang="en-US" dirty="0" smtClean="0">
                <a:solidFill>
                  <a:srgbClr val="FF0000"/>
                </a:solidFill>
              </a:rPr>
              <a:t>×σ</a:t>
            </a:r>
            <a:r>
              <a:rPr lang="en-US" baseline="-25000" dirty="0" smtClean="0">
                <a:solidFill>
                  <a:srgbClr val="FF0000"/>
                </a:solidFill>
              </a:rPr>
              <a:t>Thompson </a:t>
            </a:r>
            <a:r>
              <a:rPr lang="en-US" dirty="0" smtClean="0">
                <a:solidFill>
                  <a:srgbClr val="FF0000"/>
                </a:solidFill>
              </a:rPr>
              <a:t>≈ T</a:t>
            </a:r>
            <a:r>
              <a:rPr lang="en-US" baseline="30000" dirty="0" smtClean="0">
                <a:solidFill>
                  <a:srgbClr val="FF0000"/>
                </a:solidFill>
              </a:rPr>
              <a:t>3 </a:t>
            </a:r>
            <a:r>
              <a:rPr lang="en-US" dirty="0" smtClean="0">
                <a:solidFill>
                  <a:srgbClr val="FF0000"/>
                </a:solidFill>
              </a:rPr>
              <a:t>α</a:t>
            </a:r>
            <a:r>
              <a:rPr lang="en-US" baseline="30000" dirty="0" smtClean="0">
                <a:solidFill>
                  <a:srgbClr val="FF0000"/>
                </a:solidFill>
              </a:rPr>
              <a:t>2</a:t>
            </a:r>
            <a:r>
              <a:rPr lang="en-US" dirty="0" smtClean="0">
                <a:solidFill>
                  <a:srgbClr val="FF0000"/>
                </a:solidFill>
              </a:rPr>
              <a:t> /m</a:t>
            </a:r>
            <a:r>
              <a:rPr lang="en-US" baseline="-25000" dirty="0" smtClean="0">
                <a:solidFill>
                  <a:srgbClr val="FF0000"/>
                </a:solidFill>
              </a:rPr>
              <a:t>e</a:t>
            </a:r>
            <a:r>
              <a:rPr lang="en-US" baseline="30000" dirty="0" smtClean="0">
                <a:solidFill>
                  <a:srgbClr val="FF0000"/>
                </a:solidFill>
              </a:rPr>
              <a:t>2</a:t>
            </a:r>
            <a:r>
              <a:rPr lang="en-US" dirty="0" smtClean="0">
                <a:solidFill>
                  <a:srgbClr val="FF0000"/>
                </a:solidFill>
              </a:rPr>
              <a:t> </a:t>
            </a:r>
          </a:p>
          <a:p>
            <a:r>
              <a:rPr lang="en-US" dirty="0">
                <a:solidFill>
                  <a:srgbClr val="FF0000"/>
                </a:solidFill>
              </a:rPr>
              <a:t> </a:t>
            </a:r>
            <a:r>
              <a:rPr lang="en-US" dirty="0" smtClean="0">
                <a:solidFill>
                  <a:srgbClr val="FF0000"/>
                </a:solidFill>
              </a:rPr>
              <a:t>                       = (1 </a:t>
            </a:r>
            <a:r>
              <a:rPr lang="en-US" dirty="0" err="1" smtClean="0">
                <a:solidFill>
                  <a:srgbClr val="FF0000"/>
                </a:solidFill>
              </a:rPr>
              <a:t>keV</a:t>
            </a:r>
            <a:r>
              <a:rPr lang="en-US" dirty="0" smtClean="0">
                <a:solidFill>
                  <a:srgbClr val="FF0000"/>
                </a:solidFill>
              </a:rPr>
              <a:t>)</a:t>
            </a:r>
            <a:r>
              <a:rPr lang="en-US" baseline="30000" dirty="0" smtClean="0">
                <a:solidFill>
                  <a:srgbClr val="FF0000"/>
                </a:solidFill>
              </a:rPr>
              <a:t>3 </a:t>
            </a:r>
            <a:r>
              <a:rPr lang="en-US" dirty="0" smtClean="0">
                <a:solidFill>
                  <a:srgbClr val="FF0000"/>
                </a:solidFill>
              </a:rPr>
              <a:t>× (1/137)</a:t>
            </a:r>
            <a:r>
              <a:rPr lang="en-US" baseline="30000" dirty="0" smtClean="0">
                <a:solidFill>
                  <a:srgbClr val="FF0000"/>
                </a:solidFill>
              </a:rPr>
              <a:t>2</a:t>
            </a:r>
            <a:r>
              <a:rPr lang="en-US" dirty="0" smtClean="0">
                <a:solidFill>
                  <a:srgbClr val="FF0000"/>
                </a:solidFill>
              </a:rPr>
              <a:t> ×(500 </a:t>
            </a:r>
            <a:r>
              <a:rPr lang="en-US" dirty="0" err="1" smtClean="0">
                <a:solidFill>
                  <a:srgbClr val="FF0000"/>
                </a:solidFill>
              </a:rPr>
              <a:t>keV</a:t>
            </a:r>
            <a:r>
              <a:rPr lang="en-US" dirty="0" smtClean="0">
                <a:solidFill>
                  <a:srgbClr val="FF0000"/>
                </a:solidFill>
              </a:rPr>
              <a:t>)</a:t>
            </a:r>
            <a:r>
              <a:rPr lang="en-US" baseline="30000" dirty="0" smtClean="0">
                <a:solidFill>
                  <a:srgbClr val="FF0000"/>
                </a:solidFill>
              </a:rPr>
              <a:t>-2</a:t>
            </a:r>
            <a:r>
              <a:rPr lang="en-US" dirty="0" smtClean="0">
                <a:solidFill>
                  <a:srgbClr val="FF0000"/>
                </a:solidFill>
              </a:rPr>
              <a:t> = 1 / (</a:t>
            </a:r>
            <a:r>
              <a:rPr lang="en-US" b="1" dirty="0" smtClean="0">
                <a:solidFill>
                  <a:srgbClr val="FF0000"/>
                </a:solidFill>
              </a:rPr>
              <a:t>2×10</a:t>
            </a:r>
            <a:r>
              <a:rPr lang="en-US" b="1" baseline="30000" dirty="0" smtClean="0">
                <a:solidFill>
                  <a:srgbClr val="FF0000"/>
                </a:solidFill>
              </a:rPr>
              <a:t>-13 </a:t>
            </a:r>
            <a:r>
              <a:rPr lang="en-US" b="1" dirty="0" smtClean="0">
                <a:solidFill>
                  <a:srgbClr val="FF0000"/>
                </a:solidFill>
              </a:rPr>
              <a:t>s</a:t>
            </a:r>
            <a:r>
              <a:rPr lang="en-US" dirty="0" smtClean="0">
                <a:solidFill>
                  <a:srgbClr val="FF0000"/>
                </a:solidFill>
              </a:rPr>
              <a:t>) </a:t>
            </a:r>
            <a:endParaRPr lang="en-US" dirty="0">
              <a:solidFill>
                <a:srgbClr val="FF0000"/>
              </a:solidFill>
            </a:endParaRPr>
          </a:p>
        </p:txBody>
      </p:sp>
      <p:sp>
        <p:nvSpPr>
          <p:cNvPr id="18" name="TextBox 17"/>
          <p:cNvSpPr txBox="1"/>
          <p:nvPr/>
        </p:nvSpPr>
        <p:spPr>
          <a:xfrm>
            <a:off x="816987" y="5186084"/>
            <a:ext cx="3847077" cy="646331"/>
          </a:xfrm>
          <a:prstGeom prst="rect">
            <a:avLst/>
          </a:prstGeom>
          <a:noFill/>
        </p:spPr>
        <p:txBody>
          <a:bodyPr wrap="none" rtlCol="0">
            <a:spAutoFit/>
          </a:bodyPr>
          <a:lstStyle/>
          <a:p>
            <a:r>
              <a:rPr lang="en-US" dirty="0" smtClean="0"/>
              <a:t>Infrared laser period (proper time):</a:t>
            </a:r>
          </a:p>
          <a:p>
            <a:r>
              <a:rPr lang="en-US" dirty="0" err="1"/>
              <a:t>γ</a:t>
            </a:r>
            <a:r>
              <a:rPr lang="en-US" dirty="0"/>
              <a:t>×π</a:t>
            </a:r>
            <a:r>
              <a:rPr lang="en-US" dirty="0" smtClean="0"/>
              <a:t>/ω</a:t>
            </a:r>
            <a:r>
              <a:rPr lang="en-US" baseline="-25000" dirty="0" smtClean="0"/>
              <a:t>laser</a:t>
            </a:r>
            <a:r>
              <a:rPr lang="en-US" dirty="0" smtClean="0"/>
              <a:t>≈100×π/(1 </a:t>
            </a:r>
            <a:r>
              <a:rPr lang="en-US" dirty="0" err="1" smtClean="0"/>
              <a:t>eV</a:t>
            </a:r>
            <a:r>
              <a:rPr lang="en-US" dirty="0" smtClean="0"/>
              <a:t>) = </a:t>
            </a:r>
            <a:r>
              <a:rPr lang="en-US" b="1" dirty="0" smtClean="0"/>
              <a:t>2×10</a:t>
            </a:r>
            <a:r>
              <a:rPr lang="en-US" b="1" baseline="30000" dirty="0" smtClean="0"/>
              <a:t>-13 </a:t>
            </a:r>
            <a:r>
              <a:rPr lang="en-US" b="1" dirty="0" smtClean="0"/>
              <a:t>s </a:t>
            </a:r>
            <a:endParaRPr lang="en-US" b="1" dirty="0"/>
          </a:p>
        </p:txBody>
      </p:sp>
      <p:cxnSp>
        <p:nvCxnSpPr>
          <p:cNvPr id="7" name="Straight Arrow Connector 6"/>
          <p:cNvCxnSpPr>
            <a:endCxn id="18" idx="3"/>
          </p:cNvCxnSpPr>
          <p:nvPr/>
        </p:nvCxnSpPr>
        <p:spPr>
          <a:xfrm flipH="1">
            <a:off x="4664064" y="2854024"/>
            <a:ext cx="1889136" cy="2655226"/>
          </a:xfrm>
          <a:prstGeom prst="straightConnector1">
            <a:avLst/>
          </a:prstGeom>
          <a:ln w="3810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5565603" y="4209332"/>
            <a:ext cx="1198745" cy="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6781643" y="3861819"/>
            <a:ext cx="2223217" cy="923330"/>
          </a:xfrm>
          <a:prstGeom prst="rect">
            <a:avLst/>
          </a:prstGeom>
          <a:noFill/>
          <a:ln>
            <a:solidFill>
              <a:srgbClr val="FF0000"/>
            </a:solidFill>
          </a:ln>
        </p:spPr>
        <p:txBody>
          <a:bodyPr wrap="square" rtlCol="0">
            <a:spAutoFit/>
          </a:bodyPr>
          <a:lstStyle/>
          <a:p>
            <a:r>
              <a:rPr lang="en-US" b="1" dirty="0" smtClean="0">
                <a:solidFill>
                  <a:srgbClr val="FF0000"/>
                </a:solidFill>
              </a:rPr>
              <a:t>1 scattering event per half-cycle</a:t>
            </a:r>
          </a:p>
          <a:p>
            <a:r>
              <a:rPr lang="en-US" b="1" dirty="0" smtClean="0">
                <a:solidFill>
                  <a:srgbClr val="FF0000"/>
                </a:solidFill>
              </a:rPr>
              <a:t>(2 </a:t>
            </a:r>
            <a:r>
              <a:rPr lang="en-US" b="1" dirty="0" err="1" smtClean="0">
                <a:solidFill>
                  <a:srgbClr val="FF0000"/>
                </a:solidFill>
              </a:rPr>
              <a:t>fs</a:t>
            </a:r>
            <a:r>
              <a:rPr lang="en-US" b="1" dirty="0" smtClean="0">
                <a:solidFill>
                  <a:srgbClr val="FF0000"/>
                </a:solidFill>
              </a:rPr>
              <a:t> in lab frame)</a:t>
            </a:r>
            <a:endParaRPr lang="en-US" b="1" dirty="0">
              <a:solidFill>
                <a:srgbClr val="FF0000"/>
              </a:solidFill>
            </a:endParaRPr>
          </a:p>
        </p:txBody>
      </p:sp>
    </p:spTree>
    <p:extLst>
      <p:ext uri="{BB962C8B-B14F-4D97-AF65-F5344CB8AC3E}">
        <p14:creationId xmlns:p14="http://schemas.microsoft.com/office/powerpoint/2010/main" val="254368060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0544"/>
            <a:ext cx="8229600" cy="457200"/>
          </a:xfrm>
        </p:spPr>
        <p:txBody>
          <a:bodyPr/>
          <a:lstStyle/>
          <a:p>
            <a:r>
              <a:rPr lang="en-US" dirty="0" smtClean="0"/>
              <a:t>Radiation has </a:t>
            </a:r>
            <a:r>
              <a:rPr lang="en-US" dirty="0" err="1" smtClean="0"/>
              <a:t>keV</a:t>
            </a:r>
            <a:r>
              <a:rPr lang="en-US" dirty="0" smtClean="0"/>
              <a:t> energies in the lab frame due to Lorentz boost</a:t>
            </a:r>
            <a:endParaRPr lang="en-US"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Aaron Chou, Intensity Frontier Workshop, ANL, 4/25/13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23C8E905-4070-A14E-96A3-E12206135B3D}" type="slidenum">
              <a:rPr lang="en-US" smtClean="0">
                <a:solidFill>
                  <a:srgbClr val="000000"/>
                </a:solidFill>
              </a:rPr>
              <a:pPr>
                <a:defRPr/>
              </a:pPr>
              <a:t>16</a:t>
            </a:fld>
            <a:endParaRPr lang="en-US">
              <a:solidFill>
                <a:srgbClr val="00000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06326171"/>
              </p:ext>
            </p:extLst>
          </p:nvPr>
        </p:nvGraphicFramePr>
        <p:xfrm>
          <a:off x="191962" y="1752964"/>
          <a:ext cx="8815452" cy="3901116"/>
        </p:xfrm>
        <a:graphic>
          <a:graphicData uri="http://schemas.openxmlformats.org/drawingml/2006/table">
            <a:tbl>
              <a:tblPr firstRow="1" bandRow="1">
                <a:tableStyleId>{16D9F66E-5EB9-4882-86FB-DCBF35E3C3E4}</a:tableStyleId>
              </a:tblPr>
              <a:tblGrid>
                <a:gridCol w="1331982"/>
                <a:gridCol w="1077559"/>
                <a:gridCol w="1455270"/>
                <a:gridCol w="1665082"/>
                <a:gridCol w="1816317"/>
                <a:gridCol w="1469242"/>
              </a:tblGrid>
              <a:tr h="976199">
                <a:tc>
                  <a:txBody>
                    <a:bodyPr/>
                    <a:lstStyle/>
                    <a:p>
                      <a:r>
                        <a:rPr lang="en-US" dirty="0" smtClean="0"/>
                        <a:t>Light source</a:t>
                      </a:r>
                      <a:endParaRPr lang="en-US" dirty="0"/>
                    </a:p>
                  </a:txBody>
                  <a:tcPr/>
                </a:tc>
                <a:tc>
                  <a:txBody>
                    <a:bodyPr/>
                    <a:lstStyle/>
                    <a:p>
                      <a:r>
                        <a:rPr lang="en-US" dirty="0" smtClean="0"/>
                        <a:t>Power density </a:t>
                      </a:r>
                    </a:p>
                    <a:p>
                      <a:r>
                        <a:rPr lang="en-US" dirty="0" smtClean="0"/>
                        <a:t>[W/m</a:t>
                      </a:r>
                      <a:r>
                        <a:rPr lang="en-US" baseline="30000" dirty="0" smtClean="0"/>
                        <a:t>2</a:t>
                      </a:r>
                      <a:r>
                        <a:rPr lang="en-US" dirty="0" smtClean="0"/>
                        <a:t>]</a:t>
                      </a:r>
                      <a:endParaRPr lang="en-US" dirty="0"/>
                    </a:p>
                  </a:txBody>
                  <a:tcPr/>
                </a:tc>
                <a:tc>
                  <a:txBody>
                    <a:bodyPr/>
                    <a:lstStyle/>
                    <a:p>
                      <a:r>
                        <a:rPr lang="en-US" dirty="0" smtClean="0"/>
                        <a:t>Transverse E-field</a:t>
                      </a:r>
                    </a:p>
                    <a:p>
                      <a:r>
                        <a:rPr lang="en-US" dirty="0" smtClean="0"/>
                        <a:t>[V/m]</a:t>
                      </a:r>
                      <a:endParaRPr lang="en-US" dirty="0"/>
                    </a:p>
                  </a:txBody>
                  <a:tcPr/>
                </a:tc>
                <a:tc>
                  <a:txBody>
                    <a:bodyPr/>
                    <a:lstStyle/>
                    <a:p>
                      <a:r>
                        <a:rPr lang="en-US" dirty="0" smtClean="0"/>
                        <a:t>Acceleration temperature [</a:t>
                      </a:r>
                      <a:r>
                        <a:rPr lang="en-US" dirty="0" err="1" smtClean="0"/>
                        <a:t>eV</a:t>
                      </a:r>
                      <a:r>
                        <a:rPr lang="en-US" dirty="0" smtClean="0"/>
                        <a:t>]</a:t>
                      </a:r>
                      <a:endParaRPr lang="en-US" dirty="0"/>
                    </a:p>
                  </a:txBody>
                  <a:tcPr/>
                </a:tc>
                <a:tc>
                  <a:txBody>
                    <a:bodyPr/>
                    <a:lstStyle/>
                    <a:p>
                      <a:r>
                        <a:rPr lang="en-US" dirty="0" smtClean="0"/>
                        <a:t>Max electron boost/cycle</a:t>
                      </a:r>
                      <a:endParaRPr lang="en-US" baseline="0" dirty="0" smtClean="0"/>
                    </a:p>
                    <a:p>
                      <a:r>
                        <a:rPr lang="en-US" dirty="0" err="1" smtClean="0"/>
                        <a:t>γ</a:t>
                      </a:r>
                      <a:r>
                        <a:rPr lang="en-US" dirty="0" smtClean="0"/>
                        <a:t> = 2eE/</a:t>
                      </a:r>
                      <a:r>
                        <a:rPr lang="en-US" dirty="0" err="1" smtClean="0"/>
                        <a:t>m</a:t>
                      </a:r>
                      <a:r>
                        <a:rPr lang="en-US" baseline="-25000" dirty="0" err="1" smtClean="0"/>
                        <a:t>e</a:t>
                      </a:r>
                      <a:r>
                        <a:rPr lang="en-US" dirty="0" err="1" smtClean="0"/>
                        <a:t>ω</a:t>
                      </a:r>
                      <a:endParaRPr lang="en-US" dirty="0"/>
                    </a:p>
                  </a:txBody>
                  <a:tcPr/>
                </a:tc>
                <a:tc>
                  <a:txBody>
                    <a:bodyPr/>
                    <a:lstStyle/>
                    <a:p>
                      <a:r>
                        <a:rPr lang="en-US" dirty="0" smtClean="0"/>
                        <a:t>Boosted radiation energy [</a:t>
                      </a:r>
                      <a:r>
                        <a:rPr lang="en-US" dirty="0" err="1" smtClean="0"/>
                        <a:t>keV</a:t>
                      </a:r>
                      <a:r>
                        <a:rPr lang="en-US" dirty="0" smtClean="0"/>
                        <a:t>]</a:t>
                      </a:r>
                      <a:endParaRPr lang="en-US" dirty="0"/>
                    </a:p>
                  </a:txBody>
                  <a:tcPr/>
                </a:tc>
              </a:tr>
              <a:tr h="904132">
                <a:tc>
                  <a:txBody>
                    <a:bodyPr/>
                    <a:lstStyle/>
                    <a:p>
                      <a:r>
                        <a:rPr lang="en-US" dirty="0" smtClean="0"/>
                        <a:t>BELLA (LBL)</a:t>
                      </a:r>
                      <a:endParaRPr lang="en-US" dirty="0"/>
                    </a:p>
                  </a:txBody>
                  <a:tcPr/>
                </a:tc>
                <a:tc>
                  <a:txBody>
                    <a:bodyPr/>
                    <a:lstStyle/>
                    <a:p>
                      <a:r>
                        <a:rPr lang="en-US" dirty="0" smtClean="0"/>
                        <a:t>10</a:t>
                      </a:r>
                      <a:r>
                        <a:rPr lang="en-US" baseline="30000" dirty="0" smtClean="0"/>
                        <a:t>25</a:t>
                      </a:r>
                      <a:endParaRPr lang="en-US" baseline="30000" dirty="0"/>
                    </a:p>
                  </a:txBody>
                  <a:tcPr/>
                </a:tc>
                <a:tc>
                  <a:txBody>
                    <a:bodyPr/>
                    <a:lstStyle/>
                    <a:p>
                      <a:r>
                        <a:rPr lang="en-US" dirty="0" smtClean="0"/>
                        <a:t>6×10</a:t>
                      </a:r>
                      <a:r>
                        <a:rPr lang="en-US" baseline="30000" dirty="0" smtClean="0"/>
                        <a:t>13</a:t>
                      </a:r>
                      <a:endParaRPr lang="en-US" baseline="30000" dirty="0"/>
                    </a:p>
                  </a:txBody>
                  <a:tcPr/>
                </a:tc>
                <a:tc>
                  <a:txBody>
                    <a:bodyPr/>
                    <a:lstStyle/>
                    <a:p>
                      <a:r>
                        <a:rPr lang="en-US" dirty="0" smtClean="0"/>
                        <a:t>30</a:t>
                      </a:r>
                      <a:endParaRPr lang="en-US" dirty="0"/>
                    </a:p>
                  </a:txBody>
                  <a:tcPr/>
                </a:tc>
                <a:tc>
                  <a:txBody>
                    <a:bodyPr/>
                    <a:lstStyle/>
                    <a:p>
                      <a:r>
                        <a:rPr lang="en-US" dirty="0" smtClean="0"/>
                        <a:t>40</a:t>
                      </a:r>
                      <a:endParaRPr lang="en-US" dirty="0"/>
                    </a:p>
                  </a:txBody>
                  <a:tcPr/>
                </a:tc>
                <a:tc>
                  <a:txBody>
                    <a:bodyPr/>
                    <a:lstStyle/>
                    <a:p>
                      <a:r>
                        <a:rPr lang="en-US" dirty="0" smtClean="0"/>
                        <a:t>1.2</a:t>
                      </a:r>
                      <a:endParaRPr lang="en-US" dirty="0"/>
                    </a:p>
                  </a:txBody>
                  <a:tcPr/>
                </a:tc>
              </a:tr>
              <a:tr h="904132">
                <a:tc>
                  <a:txBody>
                    <a:bodyPr/>
                    <a:lstStyle/>
                    <a:p>
                      <a:r>
                        <a:rPr lang="en-US" dirty="0" smtClean="0"/>
                        <a:t>ELI</a:t>
                      </a:r>
                    </a:p>
                    <a:p>
                      <a:r>
                        <a:rPr lang="en-US" dirty="0" smtClean="0"/>
                        <a:t>(future)</a:t>
                      </a:r>
                      <a:endParaRPr lang="en-US" dirty="0"/>
                    </a:p>
                  </a:txBody>
                  <a:tcPr/>
                </a:tc>
                <a:tc>
                  <a:txBody>
                    <a:bodyPr/>
                    <a:lstStyle/>
                    <a:p>
                      <a:r>
                        <a:rPr lang="en-US" dirty="0" smtClean="0"/>
                        <a:t>2×10</a:t>
                      </a:r>
                      <a:r>
                        <a:rPr lang="en-US" baseline="30000" dirty="0" smtClean="0"/>
                        <a:t>27</a:t>
                      </a:r>
                      <a:endParaRPr lang="en-US" baseline="30000" dirty="0"/>
                    </a:p>
                  </a:txBody>
                  <a:tcPr/>
                </a:tc>
                <a:tc>
                  <a:txBody>
                    <a:bodyPr/>
                    <a:lstStyle/>
                    <a:p>
                      <a:r>
                        <a:rPr lang="en-US" dirty="0" smtClean="0"/>
                        <a:t>9×10</a:t>
                      </a:r>
                      <a:r>
                        <a:rPr lang="en-US" baseline="30000" dirty="0" smtClean="0"/>
                        <a:t>14</a:t>
                      </a:r>
                      <a:endParaRPr lang="en-US" baseline="30000" dirty="0"/>
                    </a:p>
                  </a:txBody>
                  <a:tcPr/>
                </a:tc>
                <a:tc>
                  <a:txBody>
                    <a:bodyPr/>
                    <a:lstStyle/>
                    <a:p>
                      <a:r>
                        <a:rPr lang="en-US" dirty="0" smtClean="0"/>
                        <a:t>420</a:t>
                      </a:r>
                      <a:endParaRPr lang="en-US" dirty="0"/>
                    </a:p>
                  </a:txBody>
                  <a:tcPr/>
                </a:tc>
                <a:tc>
                  <a:txBody>
                    <a:bodyPr/>
                    <a:lstStyle/>
                    <a:p>
                      <a:r>
                        <a:rPr lang="en-US" dirty="0" smtClean="0"/>
                        <a:t>560</a:t>
                      </a:r>
                      <a:endParaRPr lang="en-US" dirty="0"/>
                    </a:p>
                  </a:txBody>
                  <a:tcPr/>
                </a:tc>
                <a:tc>
                  <a:txBody>
                    <a:bodyPr/>
                    <a:lstStyle/>
                    <a:p>
                      <a:r>
                        <a:rPr lang="en-US" dirty="0" smtClean="0"/>
                        <a:t>235</a:t>
                      </a:r>
                    </a:p>
                  </a:txBody>
                  <a:tcPr/>
                </a:tc>
              </a:tr>
              <a:tr h="904132">
                <a:tc>
                  <a:txBody>
                    <a:bodyPr/>
                    <a:lstStyle/>
                    <a:p>
                      <a:r>
                        <a:rPr lang="en-US" dirty="0" smtClean="0"/>
                        <a:t>Schwinger critical</a:t>
                      </a:r>
                      <a:r>
                        <a:rPr lang="en-US" baseline="0" dirty="0" smtClean="0"/>
                        <a:t> field</a:t>
                      </a:r>
                      <a:endParaRPr lang="en-US" dirty="0"/>
                    </a:p>
                  </a:txBody>
                  <a:tcPr/>
                </a:tc>
                <a:tc>
                  <a:txBody>
                    <a:bodyPr/>
                    <a:lstStyle/>
                    <a:p>
                      <a:r>
                        <a:rPr lang="en-US" dirty="0" smtClean="0"/>
                        <a:t>10</a:t>
                      </a:r>
                      <a:r>
                        <a:rPr lang="en-US" baseline="30000" dirty="0" smtClean="0"/>
                        <a:t>33</a:t>
                      </a:r>
                      <a:endParaRPr lang="en-US" baseline="30000" dirty="0"/>
                    </a:p>
                  </a:txBody>
                  <a:tcPr/>
                </a:tc>
                <a:tc>
                  <a:txBody>
                    <a:bodyPr/>
                    <a:lstStyle/>
                    <a:p>
                      <a:r>
                        <a:rPr lang="en-US" dirty="0" smtClean="0"/>
                        <a:t>1.3×10</a:t>
                      </a:r>
                      <a:r>
                        <a:rPr lang="en-US" baseline="30000" dirty="0" smtClean="0"/>
                        <a:t>18</a:t>
                      </a:r>
                      <a:endParaRPr lang="en-US" baseline="30000" dirty="0"/>
                    </a:p>
                  </a:txBody>
                  <a:tcPr/>
                </a:tc>
                <a:tc>
                  <a:txBody>
                    <a:bodyPr/>
                    <a:lstStyle/>
                    <a:p>
                      <a:endParaRPr lang="en-US" dirty="0"/>
                    </a:p>
                  </a:txBody>
                  <a:tcPr/>
                </a:tc>
                <a:tc>
                  <a:txBody>
                    <a:bodyPr/>
                    <a:lstStyle/>
                    <a:p>
                      <a:endParaRPr lang="en-US" dirty="0"/>
                    </a:p>
                  </a:txBody>
                  <a:tcPr/>
                </a:tc>
                <a:tc>
                  <a:txBody>
                    <a:bodyPr/>
                    <a:lstStyle/>
                    <a:p>
                      <a:endParaRPr lang="en-US" dirty="0" smtClean="0"/>
                    </a:p>
                  </a:txBody>
                  <a:tcPr/>
                </a:tc>
              </a:tr>
            </a:tbl>
          </a:graphicData>
        </a:graphic>
      </p:graphicFrame>
      <p:sp>
        <p:nvSpPr>
          <p:cNvPr id="10" name="TextBox 9"/>
          <p:cNvSpPr txBox="1"/>
          <p:nvPr/>
        </p:nvSpPr>
        <p:spPr>
          <a:xfrm>
            <a:off x="1402794" y="5729848"/>
            <a:ext cx="3214755" cy="369332"/>
          </a:xfrm>
          <a:prstGeom prst="rect">
            <a:avLst/>
          </a:prstGeom>
          <a:noFill/>
        </p:spPr>
        <p:txBody>
          <a:bodyPr wrap="none" rtlCol="0">
            <a:spAutoFit/>
          </a:bodyPr>
          <a:lstStyle/>
          <a:p>
            <a:r>
              <a:rPr lang="en-US" dirty="0" smtClean="0"/>
              <a:t>S [W/m</a:t>
            </a:r>
            <a:r>
              <a:rPr lang="en-US" baseline="30000" dirty="0" smtClean="0"/>
              <a:t>2</a:t>
            </a:r>
            <a:r>
              <a:rPr lang="en-US" dirty="0" smtClean="0"/>
              <a:t>] = E×H = </a:t>
            </a:r>
            <a:r>
              <a:rPr lang="en-US" dirty="0" err="1" smtClean="0">
                <a:sym typeface="Wingdings"/>
              </a:rPr>
              <a:t>sqrt</a:t>
            </a:r>
            <a:r>
              <a:rPr lang="en-US" dirty="0" smtClean="0">
                <a:sym typeface="Wingdings"/>
              </a:rPr>
              <a:t>(</a:t>
            </a:r>
            <a:r>
              <a:rPr lang="en-US" dirty="0" err="1" smtClean="0">
                <a:sym typeface="Wingdings"/>
              </a:rPr>
              <a:t>ε</a:t>
            </a:r>
            <a:r>
              <a:rPr lang="en-US" dirty="0" smtClean="0">
                <a:sym typeface="Wingdings"/>
              </a:rPr>
              <a:t>/μ) E</a:t>
            </a:r>
            <a:r>
              <a:rPr lang="en-US" baseline="30000" dirty="0" smtClean="0">
                <a:sym typeface="Wingdings"/>
              </a:rPr>
              <a:t>2</a:t>
            </a:r>
            <a:r>
              <a:rPr lang="en-US" dirty="0" smtClean="0">
                <a:sym typeface="Wingdings"/>
              </a:rPr>
              <a:t> </a:t>
            </a:r>
            <a:endParaRPr lang="en-US" dirty="0"/>
          </a:p>
        </p:txBody>
      </p:sp>
      <p:sp>
        <p:nvSpPr>
          <p:cNvPr id="3" name="Rectangle 2"/>
          <p:cNvSpPr/>
          <p:nvPr/>
        </p:nvSpPr>
        <p:spPr>
          <a:xfrm>
            <a:off x="7471722" y="1464533"/>
            <a:ext cx="1642746" cy="4411067"/>
          </a:xfrm>
          <a:prstGeom prst="rect">
            <a:avLst/>
          </a:prstGeom>
          <a:noFill/>
          <a:ln w="5715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213680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400"/>
            <a:ext cx="8505913" cy="457200"/>
          </a:xfrm>
        </p:spPr>
        <p:txBody>
          <a:bodyPr/>
          <a:lstStyle/>
          <a:p>
            <a:r>
              <a:rPr lang="en-US" dirty="0" smtClean="0"/>
              <a:t>The background is classical </a:t>
            </a:r>
            <a:r>
              <a:rPr lang="en-US" dirty="0" err="1" smtClean="0"/>
              <a:t>Larmor</a:t>
            </a:r>
            <a:r>
              <a:rPr lang="en-US" dirty="0" smtClean="0"/>
              <a:t> dipole radiation</a:t>
            </a:r>
            <a:endParaRPr lang="en-US"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Aaron Chou, Intensity Frontier Workshop, ANL, 4/25/13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23C8E905-4070-A14E-96A3-E12206135B3D}" type="slidenum">
              <a:rPr lang="en-US" smtClean="0">
                <a:solidFill>
                  <a:srgbClr val="000000"/>
                </a:solidFill>
              </a:rPr>
              <a:pPr>
                <a:defRPr/>
              </a:pPr>
              <a:t>17</a:t>
            </a:fld>
            <a:endParaRPr lang="en-US">
              <a:solidFill>
                <a:srgbClr val="000000"/>
              </a:solidFill>
            </a:endParaRPr>
          </a:p>
        </p:txBody>
      </p:sp>
      <p:pic>
        <p:nvPicPr>
          <p:cNvPr id="8" name="Picture 7"/>
          <p:cNvPicPr>
            <a:picLocks noChangeAspect="1"/>
          </p:cNvPicPr>
          <p:nvPr/>
        </p:nvPicPr>
        <p:blipFill>
          <a:blip r:embed="rId2"/>
          <a:stretch>
            <a:fillRect/>
          </a:stretch>
        </p:blipFill>
        <p:spPr>
          <a:xfrm>
            <a:off x="761635" y="2045827"/>
            <a:ext cx="5258165" cy="1143079"/>
          </a:xfrm>
          <a:prstGeom prst="rect">
            <a:avLst/>
          </a:prstGeom>
        </p:spPr>
      </p:pic>
      <p:pic>
        <p:nvPicPr>
          <p:cNvPr id="13" name="Picture 12"/>
          <p:cNvPicPr>
            <a:picLocks noChangeAspect="1"/>
          </p:cNvPicPr>
          <p:nvPr/>
        </p:nvPicPr>
        <p:blipFill>
          <a:blip r:embed="rId3"/>
          <a:stretch>
            <a:fillRect/>
          </a:stretch>
        </p:blipFill>
        <p:spPr>
          <a:xfrm>
            <a:off x="1669949" y="3475038"/>
            <a:ext cx="2908502" cy="533437"/>
          </a:xfrm>
          <a:prstGeom prst="rect">
            <a:avLst/>
          </a:prstGeom>
        </p:spPr>
      </p:pic>
      <p:pic>
        <p:nvPicPr>
          <p:cNvPr id="14" name="Picture 13"/>
          <p:cNvPicPr>
            <a:picLocks noChangeAspect="1"/>
          </p:cNvPicPr>
          <p:nvPr/>
        </p:nvPicPr>
        <p:blipFill>
          <a:blip r:embed="rId4"/>
          <a:stretch>
            <a:fillRect/>
          </a:stretch>
        </p:blipFill>
        <p:spPr>
          <a:xfrm>
            <a:off x="844392" y="3576645"/>
            <a:ext cx="825557" cy="431830"/>
          </a:xfrm>
          <a:prstGeom prst="rect">
            <a:avLst/>
          </a:prstGeom>
        </p:spPr>
      </p:pic>
      <p:sp>
        <p:nvSpPr>
          <p:cNvPr id="17" name="TextBox 16"/>
          <p:cNvSpPr txBox="1"/>
          <p:nvPr/>
        </p:nvSpPr>
        <p:spPr>
          <a:xfrm>
            <a:off x="646890" y="1325059"/>
            <a:ext cx="7365155" cy="646331"/>
          </a:xfrm>
          <a:prstGeom prst="rect">
            <a:avLst/>
          </a:prstGeom>
          <a:noFill/>
        </p:spPr>
        <p:txBody>
          <a:bodyPr wrap="none" rtlCol="0">
            <a:spAutoFit/>
          </a:bodyPr>
          <a:lstStyle/>
          <a:p>
            <a:r>
              <a:rPr lang="en-US" dirty="0"/>
              <a:t>Total Unruh power / </a:t>
            </a:r>
            <a:r>
              <a:rPr lang="en-US" dirty="0" err="1"/>
              <a:t>Larmor</a:t>
            </a:r>
            <a:r>
              <a:rPr lang="en-US" dirty="0"/>
              <a:t> power per half </a:t>
            </a:r>
            <a:r>
              <a:rPr lang="en-US" dirty="0" smtClean="0"/>
              <a:t>cycle  </a:t>
            </a:r>
            <a:r>
              <a:rPr lang="en-US" dirty="0"/>
              <a:t>(Chen, Tajima, 1998)</a:t>
            </a:r>
          </a:p>
          <a:p>
            <a:endParaRPr lang="en-US" dirty="0"/>
          </a:p>
        </p:txBody>
      </p:sp>
      <p:sp>
        <p:nvSpPr>
          <p:cNvPr id="18" name="TextBox 17"/>
          <p:cNvSpPr txBox="1"/>
          <p:nvPr/>
        </p:nvSpPr>
        <p:spPr>
          <a:xfrm>
            <a:off x="945040" y="4618608"/>
            <a:ext cx="7155587" cy="1754327"/>
          </a:xfrm>
          <a:prstGeom prst="rect">
            <a:avLst/>
          </a:prstGeom>
          <a:noFill/>
        </p:spPr>
        <p:txBody>
          <a:bodyPr wrap="none" rtlCol="0">
            <a:spAutoFit/>
          </a:bodyPr>
          <a:lstStyle/>
          <a:p>
            <a:r>
              <a:rPr lang="en-US" dirty="0" smtClean="0"/>
              <a:t>Unruh power = </a:t>
            </a:r>
            <a:r>
              <a:rPr lang="en-US" dirty="0" err="1" smtClean="0"/>
              <a:t>Larmor</a:t>
            </a:r>
            <a:r>
              <a:rPr lang="en-US" dirty="0" smtClean="0"/>
              <a:t> power at the Schwinger critical field </a:t>
            </a:r>
            <a:r>
              <a:rPr lang="en-US" dirty="0" err="1" smtClean="0"/>
              <a:t>eE</a:t>
            </a:r>
            <a:r>
              <a:rPr lang="en-US" dirty="0" smtClean="0"/>
              <a:t> = m</a:t>
            </a:r>
            <a:r>
              <a:rPr lang="en-US" baseline="-25000" dirty="0" smtClean="0"/>
              <a:t>e</a:t>
            </a:r>
            <a:r>
              <a:rPr lang="en-US" baseline="30000" dirty="0" smtClean="0"/>
              <a:t>2</a:t>
            </a:r>
            <a:r>
              <a:rPr lang="en-US" dirty="0" smtClean="0"/>
              <a:t> </a:t>
            </a:r>
          </a:p>
          <a:p>
            <a:r>
              <a:rPr lang="en-US" dirty="0" smtClean="0"/>
              <a:t>or equivalently when the acceleration temperature T = m</a:t>
            </a:r>
            <a:r>
              <a:rPr lang="en-US" baseline="-25000" dirty="0" smtClean="0"/>
              <a:t>e</a:t>
            </a:r>
            <a:r>
              <a:rPr lang="en-US" dirty="0" smtClean="0"/>
              <a:t> </a:t>
            </a:r>
          </a:p>
          <a:p>
            <a:endParaRPr lang="en-US" dirty="0" smtClean="0"/>
          </a:p>
          <a:p>
            <a:r>
              <a:rPr lang="en-US" b="1" dirty="0" smtClean="0"/>
              <a:t>For now we have to deal with the large </a:t>
            </a:r>
            <a:r>
              <a:rPr lang="en-US" b="1" dirty="0" err="1" smtClean="0"/>
              <a:t>Larmor</a:t>
            </a:r>
            <a:r>
              <a:rPr lang="en-US" b="1" dirty="0" smtClean="0"/>
              <a:t> background.</a:t>
            </a:r>
          </a:p>
          <a:p>
            <a:endParaRPr lang="en-US" b="1" dirty="0"/>
          </a:p>
          <a:p>
            <a:endParaRPr lang="en-US" dirty="0"/>
          </a:p>
        </p:txBody>
      </p:sp>
      <p:sp>
        <p:nvSpPr>
          <p:cNvPr id="19" name="TextBox 18"/>
          <p:cNvSpPr txBox="1"/>
          <p:nvPr/>
        </p:nvSpPr>
        <p:spPr>
          <a:xfrm>
            <a:off x="6093630" y="2350591"/>
            <a:ext cx="2263034" cy="2185214"/>
          </a:xfrm>
          <a:prstGeom prst="rect">
            <a:avLst/>
          </a:prstGeom>
          <a:noFill/>
        </p:spPr>
        <p:txBody>
          <a:bodyPr wrap="none" rtlCol="0">
            <a:spAutoFit/>
          </a:bodyPr>
          <a:lstStyle/>
          <a:p>
            <a:r>
              <a:rPr lang="en-US" sz="2800" b="1" dirty="0" smtClean="0"/>
              <a:t>~ 10</a:t>
            </a:r>
            <a:r>
              <a:rPr lang="en-US" sz="2800" b="1" baseline="30000" dirty="0" smtClean="0"/>
              <a:t>-4</a:t>
            </a:r>
          </a:p>
          <a:p>
            <a:endParaRPr lang="en-US" dirty="0" smtClean="0"/>
          </a:p>
          <a:p>
            <a:r>
              <a:rPr lang="en-US" dirty="0"/>
              <a:t>For a </a:t>
            </a:r>
            <a:r>
              <a:rPr lang="en-US" dirty="0" err="1"/>
              <a:t>Petawatt</a:t>
            </a:r>
            <a:r>
              <a:rPr lang="en-US" dirty="0"/>
              <a:t> laser </a:t>
            </a:r>
            <a:endParaRPr lang="en-US" dirty="0" smtClean="0"/>
          </a:p>
          <a:p>
            <a:r>
              <a:rPr lang="en-US" dirty="0" smtClean="0"/>
              <a:t>with </a:t>
            </a:r>
            <a:r>
              <a:rPr lang="en-US" dirty="0"/>
              <a:t>a</a:t>
            </a:r>
            <a:r>
              <a:rPr lang="en-US" baseline="-25000" dirty="0"/>
              <a:t>0</a:t>
            </a:r>
            <a:r>
              <a:rPr lang="en-US" dirty="0"/>
              <a:t>=20</a:t>
            </a:r>
          </a:p>
          <a:p>
            <a:endParaRPr lang="en-US" dirty="0" smtClean="0"/>
          </a:p>
          <a:p>
            <a:endParaRPr lang="en-US" dirty="0"/>
          </a:p>
          <a:p>
            <a:endParaRPr lang="en-US" dirty="0"/>
          </a:p>
        </p:txBody>
      </p:sp>
    </p:spTree>
    <p:extLst>
      <p:ext uri="{BB962C8B-B14F-4D97-AF65-F5344CB8AC3E}">
        <p14:creationId xmlns:p14="http://schemas.microsoft.com/office/powerpoint/2010/main" val="297574481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540" y="241008"/>
            <a:ext cx="8801238" cy="457200"/>
          </a:xfrm>
        </p:spPr>
        <p:txBody>
          <a:bodyPr/>
          <a:lstStyle/>
          <a:p>
            <a:r>
              <a:rPr lang="en-US" dirty="0" smtClean="0"/>
              <a:t>Distributions of boosted photon energies:</a:t>
            </a:r>
            <a:br>
              <a:rPr lang="en-US" dirty="0" smtClean="0"/>
            </a:br>
            <a:r>
              <a:rPr lang="en-US" sz="1800" dirty="0" err="1" smtClean="0"/>
              <a:t>Larmor</a:t>
            </a:r>
            <a:r>
              <a:rPr lang="en-US" sz="1800" dirty="0" smtClean="0"/>
              <a:t> dipole radiation has blind spots in the forward and backward directions</a:t>
            </a:r>
            <a:endParaRPr lang="en-US" sz="1800"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Aaron Chou, Intensity Frontier Workshop, ANL, 4/25/13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23C8E905-4070-A14E-96A3-E12206135B3D}" type="slidenum">
              <a:rPr lang="en-US" smtClean="0">
                <a:solidFill>
                  <a:srgbClr val="000000"/>
                </a:solidFill>
              </a:rPr>
              <a:pPr>
                <a:defRPr/>
              </a:pPr>
              <a:t>18</a:t>
            </a:fld>
            <a:endParaRPr lang="en-US" dirty="0">
              <a:solidFill>
                <a:srgbClr val="000000"/>
              </a:solidFill>
            </a:endParaRPr>
          </a:p>
        </p:txBody>
      </p:sp>
      <p:pic>
        <p:nvPicPr>
          <p:cNvPr id="6" name="Picture 5"/>
          <p:cNvPicPr>
            <a:picLocks noChangeAspect="1"/>
          </p:cNvPicPr>
          <p:nvPr/>
        </p:nvPicPr>
        <p:blipFill rotWithShape="1">
          <a:blip r:embed="rId3"/>
          <a:srcRect b="26751"/>
          <a:stretch/>
        </p:blipFill>
        <p:spPr>
          <a:xfrm>
            <a:off x="-33222" y="1342684"/>
            <a:ext cx="9144000" cy="2556131"/>
          </a:xfrm>
          <a:prstGeom prst="rect">
            <a:avLst/>
          </a:prstGeom>
        </p:spPr>
      </p:pic>
      <p:sp>
        <p:nvSpPr>
          <p:cNvPr id="7" name="TextBox 6"/>
          <p:cNvSpPr txBox="1"/>
          <p:nvPr/>
        </p:nvSpPr>
        <p:spPr>
          <a:xfrm>
            <a:off x="2037742" y="1048552"/>
            <a:ext cx="813369" cy="369332"/>
          </a:xfrm>
          <a:prstGeom prst="rect">
            <a:avLst/>
          </a:prstGeom>
          <a:noFill/>
        </p:spPr>
        <p:txBody>
          <a:bodyPr wrap="none" rtlCol="0">
            <a:spAutoFit/>
          </a:bodyPr>
          <a:lstStyle/>
          <a:p>
            <a:r>
              <a:rPr lang="en-US" dirty="0" smtClean="0"/>
              <a:t>Unruh</a:t>
            </a:r>
            <a:endParaRPr lang="en-US" dirty="0"/>
          </a:p>
        </p:txBody>
      </p:sp>
      <p:sp>
        <p:nvSpPr>
          <p:cNvPr id="8" name="TextBox 7"/>
          <p:cNvSpPr txBox="1"/>
          <p:nvPr/>
        </p:nvSpPr>
        <p:spPr>
          <a:xfrm>
            <a:off x="6738304" y="1004248"/>
            <a:ext cx="915823" cy="369332"/>
          </a:xfrm>
          <a:prstGeom prst="rect">
            <a:avLst/>
          </a:prstGeom>
          <a:noFill/>
        </p:spPr>
        <p:txBody>
          <a:bodyPr wrap="none" rtlCol="0">
            <a:spAutoFit/>
          </a:bodyPr>
          <a:lstStyle/>
          <a:p>
            <a:r>
              <a:rPr lang="en-US" dirty="0" err="1" smtClean="0"/>
              <a:t>Larmor</a:t>
            </a:r>
            <a:endParaRPr lang="en-US" dirty="0"/>
          </a:p>
        </p:txBody>
      </p:sp>
      <p:cxnSp>
        <p:nvCxnSpPr>
          <p:cNvPr id="10" name="Straight Arrow Connector 9"/>
          <p:cNvCxnSpPr/>
          <p:nvPr/>
        </p:nvCxnSpPr>
        <p:spPr>
          <a:xfrm>
            <a:off x="2234829" y="1624513"/>
            <a:ext cx="719199" cy="0"/>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12" name="Object 11"/>
          <p:cNvGraphicFramePr>
            <a:graphicFrameLocks noChangeAspect="1"/>
          </p:cNvGraphicFramePr>
          <p:nvPr>
            <p:extLst>
              <p:ext uri="{D42A27DB-BD31-4B8C-83A1-F6EECF244321}">
                <p14:modId xmlns:p14="http://schemas.microsoft.com/office/powerpoint/2010/main" val="3498464134"/>
              </p:ext>
            </p:extLst>
          </p:nvPr>
        </p:nvGraphicFramePr>
        <p:xfrm>
          <a:off x="2368171" y="1698353"/>
          <a:ext cx="254000" cy="355600"/>
        </p:xfrm>
        <a:graphic>
          <a:graphicData uri="http://schemas.openxmlformats.org/presentationml/2006/ole">
            <mc:AlternateContent xmlns:mc="http://schemas.openxmlformats.org/markup-compatibility/2006">
              <mc:Choice xmlns:v="urn:schemas-microsoft-com:vml" Requires="v">
                <p:oleObj spid="_x0000_s21582" name="Equation" r:id="rId4" imgW="127000" imgH="177800" progId="Equation.3">
                  <p:embed/>
                </p:oleObj>
              </mc:Choice>
              <mc:Fallback>
                <p:oleObj name="Equation" r:id="rId4" imgW="127000" imgH="177800" progId="Equation.3">
                  <p:embed/>
                  <p:pic>
                    <p:nvPicPr>
                      <p:cNvPr id="0" name=""/>
                      <p:cNvPicPr/>
                      <p:nvPr/>
                    </p:nvPicPr>
                    <p:blipFill>
                      <a:blip r:embed="rId5"/>
                      <a:stretch>
                        <a:fillRect/>
                      </a:stretch>
                    </p:blipFill>
                    <p:spPr>
                      <a:xfrm>
                        <a:off x="2368171" y="1698353"/>
                        <a:ext cx="254000" cy="355600"/>
                      </a:xfrm>
                      <a:prstGeom prst="rect">
                        <a:avLst/>
                      </a:prstGeom>
                    </p:spPr>
                  </p:pic>
                </p:oleObj>
              </mc:Fallback>
            </mc:AlternateContent>
          </a:graphicData>
        </a:graphic>
      </p:graphicFrame>
      <p:cxnSp>
        <p:nvCxnSpPr>
          <p:cNvPr id="14" name="Straight Arrow Connector 13"/>
          <p:cNvCxnSpPr/>
          <p:nvPr/>
        </p:nvCxnSpPr>
        <p:spPr>
          <a:xfrm>
            <a:off x="6919690" y="1555985"/>
            <a:ext cx="719199" cy="0"/>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15" name="Object 14"/>
          <p:cNvGraphicFramePr>
            <a:graphicFrameLocks noChangeAspect="1"/>
          </p:cNvGraphicFramePr>
          <p:nvPr>
            <p:extLst>
              <p:ext uri="{D42A27DB-BD31-4B8C-83A1-F6EECF244321}">
                <p14:modId xmlns:p14="http://schemas.microsoft.com/office/powerpoint/2010/main" val="3407359782"/>
              </p:ext>
            </p:extLst>
          </p:nvPr>
        </p:nvGraphicFramePr>
        <p:xfrm>
          <a:off x="7053032" y="1541217"/>
          <a:ext cx="254000" cy="355600"/>
        </p:xfrm>
        <a:graphic>
          <a:graphicData uri="http://schemas.openxmlformats.org/presentationml/2006/ole">
            <mc:AlternateContent xmlns:mc="http://schemas.openxmlformats.org/markup-compatibility/2006">
              <mc:Choice xmlns:v="urn:schemas-microsoft-com:vml" Requires="v">
                <p:oleObj spid="_x0000_s21583" name="Equation" r:id="rId6" imgW="127000" imgH="177800" progId="Equation.3">
                  <p:embed/>
                </p:oleObj>
              </mc:Choice>
              <mc:Fallback>
                <p:oleObj name="Equation" r:id="rId6" imgW="127000" imgH="177800" progId="Equation.3">
                  <p:embed/>
                  <p:pic>
                    <p:nvPicPr>
                      <p:cNvPr id="0" name=""/>
                      <p:cNvPicPr/>
                      <p:nvPr/>
                    </p:nvPicPr>
                    <p:blipFill>
                      <a:blip r:embed="rId5"/>
                      <a:stretch>
                        <a:fillRect/>
                      </a:stretch>
                    </p:blipFill>
                    <p:spPr>
                      <a:xfrm>
                        <a:off x="7053032" y="1541217"/>
                        <a:ext cx="254000" cy="355600"/>
                      </a:xfrm>
                      <a:prstGeom prst="rect">
                        <a:avLst/>
                      </a:prstGeom>
                    </p:spPr>
                  </p:pic>
                </p:oleObj>
              </mc:Fallback>
            </mc:AlternateContent>
          </a:graphicData>
        </a:graphic>
      </p:graphicFrame>
      <p:sp>
        <p:nvSpPr>
          <p:cNvPr id="16" name="TextBox 15"/>
          <p:cNvSpPr txBox="1"/>
          <p:nvPr/>
        </p:nvSpPr>
        <p:spPr>
          <a:xfrm>
            <a:off x="558670" y="4054738"/>
            <a:ext cx="8286314" cy="1415772"/>
          </a:xfrm>
          <a:prstGeom prst="rect">
            <a:avLst/>
          </a:prstGeom>
          <a:noFill/>
        </p:spPr>
        <p:txBody>
          <a:bodyPr wrap="square" rtlCol="0">
            <a:spAutoFit/>
          </a:bodyPr>
          <a:lstStyle/>
          <a:p>
            <a:r>
              <a:rPr lang="en-US" b="1" dirty="0" smtClean="0"/>
              <a:t>Unruh radiation dominates over </a:t>
            </a:r>
            <a:r>
              <a:rPr lang="en-US" b="1" dirty="0" err="1" smtClean="0"/>
              <a:t>Larmor</a:t>
            </a:r>
            <a:r>
              <a:rPr lang="en-US" b="1" dirty="0" smtClean="0"/>
              <a:t> radiation when looking in a forward cone of angle </a:t>
            </a:r>
          </a:p>
          <a:p>
            <a:endParaRPr lang="en-US" b="1" dirty="0" smtClean="0"/>
          </a:p>
          <a:p>
            <a:endParaRPr lang="en-US" b="1" dirty="0" smtClean="0"/>
          </a:p>
          <a:p>
            <a:endParaRPr lang="en-US" sz="1400" dirty="0"/>
          </a:p>
        </p:txBody>
      </p:sp>
      <p:sp>
        <p:nvSpPr>
          <p:cNvPr id="17" name="TextBox 16"/>
          <p:cNvSpPr txBox="1"/>
          <p:nvPr/>
        </p:nvSpPr>
        <p:spPr>
          <a:xfrm>
            <a:off x="248584" y="3275424"/>
            <a:ext cx="4392736" cy="369332"/>
          </a:xfrm>
          <a:prstGeom prst="rect">
            <a:avLst/>
          </a:prstGeom>
          <a:noFill/>
        </p:spPr>
        <p:txBody>
          <a:bodyPr wrap="none" rtlCol="0">
            <a:spAutoFit/>
          </a:bodyPr>
          <a:lstStyle/>
          <a:p>
            <a:r>
              <a:rPr lang="en-US" dirty="0" smtClean="0"/>
              <a:t>30 </a:t>
            </a:r>
            <a:r>
              <a:rPr lang="en-US" dirty="0" err="1" smtClean="0"/>
              <a:t>keV</a:t>
            </a:r>
            <a:r>
              <a:rPr lang="en-US" dirty="0" smtClean="0"/>
              <a:t>                     0 </a:t>
            </a:r>
            <a:r>
              <a:rPr lang="en-US" dirty="0" err="1" smtClean="0"/>
              <a:t>keV</a:t>
            </a:r>
            <a:r>
              <a:rPr lang="en-US" dirty="0" smtClean="0"/>
              <a:t>             30 </a:t>
            </a:r>
            <a:r>
              <a:rPr lang="en-US" dirty="0" err="1" smtClean="0"/>
              <a:t>keV</a:t>
            </a:r>
            <a:endParaRPr lang="en-US" dirty="0"/>
          </a:p>
        </p:txBody>
      </p:sp>
      <p:sp>
        <p:nvSpPr>
          <p:cNvPr id="18" name="TextBox 17"/>
          <p:cNvSpPr txBox="1"/>
          <p:nvPr/>
        </p:nvSpPr>
        <p:spPr>
          <a:xfrm>
            <a:off x="4642329" y="3262249"/>
            <a:ext cx="4521002" cy="369332"/>
          </a:xfrm>
          <a:prstGeom prst="rect">
            <a:avLst/>
          </a:prstGeom>
          <a:noFill/>
        </p:spPr>
        <p:txBody>
          <a:bodyPr wrap="none" rtlCol="0">
            <a:spAutoFit/>
          </a:bodyPr>
          <a:lstStyle/>
          <a:p>
            <a:r>
              <a:rPr lang="en-US" dirty="0" smtClean="0"/>
              <a:t>30 </a:t>
            </a:r>
            <a:r>
              <a:rPr lang="en-US" dirty="0" err="1" smtClean="0"/>
              <a:t>keV</a:t>
            </a:r>
            <a:r>
              <a:rPr lang="en-US" dirty="0" smtClean="0"/>
              <a:t>                      0 </a:t>
            </a:r>
            <a:r>
              <a:rPr lang="en-US" dirty="0" err="1" smtClean="0"/>
              <a:t>keV</a:t>
            </a:r>
            <a:r>
              <a:rPr lang="en-US" dirty="0" smtClean="0"/>
              <a:t>            30 </a:t>
            </a:r>
            <a:r>
              <a:rPr lang="en-US" dirty="0" err="1" smtClean="0"/>
              <a:t>keV</a:t>
            </a:r>
            <a:endParaRPr lang="en-US" dirty="0"/>
          </a:p>
        </p:txBody>
      </p:sp>
      <p:sp>
        <p:nvSpPr>
          <p:cNvPr id="22" name="TextBox 21"/>
          <p:cNvSpPr txBox="1"/>
          <p:nvPr/>
        </p:nvSpPr>
        <p:spPr>
          <a:xfrm>
            <a:off x="5696986" y="4405204"/>
            <a:ext cx="2889283" cy="738664"/>
          </a:xfrm>
          <a:prstGeom prst="rect">
            <a:avLst/>
          </a:prstGeom>
          <a:noFill/>
        </p:spPr>
        <p:txBody>
          <a:bodyPr wrap="none" rtlCol="0">
            <a:spAutoFit/>
          </a:bodyPr>
          <a:lstStyle/>
          <a:p>
            <a:r>
              <a:rPr lang="en-US" sz="1400" dirty="0"/>
              <a:t>Chen, Tajima, 1998; </a:t>
            </a:r>
            <a:endParaRPr lang="en-US" sz="1400" dirty="0" smtClean="0"/>
          </a:p>
          <a:p>
            <a:r>
              <a:rPr lang="en-US" sz="1400" dirty="0" err="1" smtClean="0"/>
              <a:t>Schutzhold</a:t>
            </a:r>
            <a:r>
              <a:rPr lang="en-US" sz="1400" dirty="0"/>
              <a:t>, Schaller, </a:t>
            </a:r>
            <a:r>
              <a:rPr lang="en-US" sz="1400" dirty="0" err="1"/>
              <a:t>Habs</a:t>
            </a:r>
            <a:r>
              <a:rPr lang="en-US" sz="1400" dirty="0"/>
              <a:t>, </a:t>
            </a:r>
            <a:r>
              <a:rPr lang="en-US" sz="1400" dirty="0" smtClean="0"/>
              <a:t>2006</a:t>
            </a:r>
            <a:endParaRPr lang="en-US" sz="1400" dirty="0"/>
          </a:p>
          <a:p>
            <a:endParaRPr lang="en-US" sz="1400" dirty="0"/>
          </a:p>
        </p:txBody>
      </p:sp>
      <p:pic>
        <p:nvPicPr>
          <p:cNvPr id="23" name="Picture 22"/>
          <p:cNvPicPr>
            <a:picLocks noChangeAspect="1"/>
          </p:cNvPicPr>
          <p:nvPr/>
        </p:nvPicPr>
        <p:blipFill>
          <a:blip r:embed="rId7"/>
          <a:stretch>
            <a:fillRect/>
          </a:stretch>
        </p:blipFill>
        <p:spPr>
          <a:xfrm>
            <a:off x="3124200" y="4405204"/>
            <a:ext cx="1720244" cy="385752"/>
          </a:xfrm>
          <a:prstGeom prst="rect">
            <a:avLst/>
          </a:prstGeom>
        </p:spPr>
      </p:pic>
      <p:sp>
        <p:nvSpPr>
          <p:cNvPr id="24" name="TextBox 23"/>
          <p:cNvSpPr txBox="1"/>
          <p:nvPr/>
        </p:nvSpPr>
        <p:spPr>
          <a:xfrm>
            <a:off x="354391" y="5285844"/>
            <a:ext cx="7831704" cy="830997"/>
          </a:xfrm>
          <a:prstGeom prst="rect">
            <a:avLst/>
          </a:prstGeom>
          <a:noFill/>
        </p:spPr>
        <p:txBody>
          <a:bodyPr wrap="none" rtlCol="0">
            <a:spAutoFit/>
          </a:bodyPr>
          <a:lstStyle/>
          <a:p>
            <a:r>
              <a:rPr lang="en-US" dirty="0" smtClean="0"/>
              <a:t>For 1 Hz rep rate BELLA laser with a</a:t>
            </a:r>
            <a:r>
              <a:rPr lang="en-US" baseline="-25000" dirty="0" smtClean="0"/>
              <a:t>0</a:t>
            </a:r>
            <a:r>
              <a:rPr lang="en-US" dirty="0" smtClean="0"/>
              <a:t>=20 </a:t>
            </a:r>
            <a:r>
              <a:rPr lang="en-US" dirty="0" smtClean="0">
                <a:sym typeface="Wingdings"/>
              </a:rPr>
              <a:t>  Solid angle </a:t>
            </a:r>
            <a:r>
              <a:rPr lang="en-US" dirty="0">
                <a:sym typeface="Wingdings"/>
              </a:rPr>
              <a:t>a</a:t>
            </a:r>
            <a:r>
              <a:rPr lang="en-US" dirty="0" smtClean="0"/>
              <a:t>cceptance ~ 10</a:t>
            </a:r>
            <a:r>
              <a:rPr lang="en-US" baseline="30000" dirty="0" smtClean="0"/>
              <a:t>-4</a:t>
            </a:r>
          </a:p>
          <a:p>
            <a:endParaRPr lang="en-US" baseline="30000" dirty="0"/>
          </a:p>
          <a:p>
            <a:r>
              <a:rPr lang="en-US" dirty="0" smtClean="0"/>
              <a:t>1 interaction / laser cycle  </a:t>
            </a:r>
            <a:r>
              <a:rPr lang="en-US" dirty="0" smtClean="0">
                <a:sym typeface="Wingdings"/>
              </a:rPr>
              <a:t> </a:t>
            </a:r>
            <a:r>
              <a:rPr lang="en-US" b="1" dirty="0" smtClean="0">
                <a:sym typeface="Wingdings"/>
              </a:rPr>
              <a:t>need 10</a:t>
            </a:r>
            <a:r>
              <a:rPr lang="en-US" b="1" baseline="30000" dirty="0" smtClean="0">
                <a:sym typeface="Wingdings"/>
              </a:rPr>
              <a:t>4</a:t>
            </a:r>
            <a:r>
              <a:rPr lang="en-US" b="1" dirty="0" smtClean="0">
                <a:sym typeface="Wingdings"/>
              </a:rPr>
              <a:t> seconds per Unruh event.</a:t>
            </a:r>
            <a:endParaRPr lang="en-US" b="1" baseline="30000" dirty="0"/>
          </a:p>
        </p:txBody>
      </p:sp>
    </p:spTree>
    <p:extLst>
      <p:ext uri="{BB962C8B-B14F-4D97-AF65-F5344CB8AC3E}">
        <p14:creationId xmlns:p14="http://schemas.microsoft.com/office/powerpoint/2010/main" val="413250510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62" y="152399"/>
            <a:ext cx="8830218" cy="1340833"/>
          </a:xfrm>
        </p:spPr>
        <p:txBody>
          <a:bodyPr/>
          <a:lstStyle/>
          <a:p>
            <a:r>
              <a:rPr lang="en-US" sz="2400" dirty="0" smtClean="0"/>
              <a:t>Thompson scattering of Unruh radiation gives </a:t>
            </a:r>
            <a:br>
              <a:rPr lang="en-US" sz="2400" dirty="0" smtClean="0"/>
            </a:br>
            <a:r>
              <a:rPr lang="en-US" sz="2400" dirty="0" smtClean="0"/>
              <a:t>two-photon emission of Einstein-</a:t>
            </a:r>
            <a:r>
              <a:rPr lang="en-US" sz="2400" dirty="0" err="1" smtClean="0"/>
              <a:t>Podolsky</a:t>
            </a:r>
            <a:r>
              <a:rPr lang="en-US" sz="2400" dirty="0" smtClean="0"/>
              <a:t>-Rosen states?</a:t>
            </a:r>
            <a:endParaRPr lang="en-US" sz="2400"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Aaron Chou, Intensity Frontier Workshop, ANL, 4/25/13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23C8E905-4070-A14E-96A3-E12206135B3D}" type="slidenum">
              <a:rPr lang="en-US" smtClean="0">
                <a:solidFill>
                  <a:srgbClr val="000000"/>
                </a:solidFill>
              </a:rPr>
              <a:pPr>
                <a:defRPr/>
              </a:pPr>
              <a:t>19</a:t>
            </a:fld>
            <a:endParaRPr lang="en-US">
              <a:solidFill>
                <a:srgbClr val="000000"/>
              </a:solidFill>
            </a:endParaRPr>
          </a:p>
        </p:txBody>
      </p:sp>
      <p:sp>
        <p:nvSpPr>
          <p:cNvPr id="14" name="TextBox 13"/>
          <p:cNvSpPr txBox="1"/>
          <p:nvPr/>
        </p:nvSpPr>
        <p:spPr>
          <a:xfrm>
            <a:off x="253830" y="4787124"/>
            <a:ext cx="4483331" cy="646331"/>
          </a:xfrm>
          <a:prstGeom prst="rect">
            <a:avLst/>
          </a:prstGeom>
          <a:noFill/>
        </p:spPr>
        <p:txBody>
          <a:bodyPr wrap="none" rtlCol="0">
            <a:spAutoFit/>
          </a:bodyPr>
          <a:lstStyle/>
          <a:p>
            <a:r>
              <a:rPr lang="en-US" dirty="0" smtClean="0"/>
              <a:t>Absorption of photon in accelerated frame </a:t>
            </a:r>
          </a:p>
          <a:p>
            <a:r>
              <a:rPr lang="en-US" dirty="0" smtClean="0"/>
              <a:t>= emission of photon in lab frame</a:t>
            </a:r>
            <a:endParaRPr lang="en-US" dirty="0"/>
          </a:p>
        </p:txBody>
      </p:sp>
      <p:sp>
        <p:nvSpPr>
          <p:cNvPr id="15" name="TextBox 14"/>
          <p:cNvSpPr txBox="1"/>
          <p:nvPr/>
        </p:nvSpPr>
        <p:spPr>
          <a:xfrm>
            <a:off x="3961722" y="1680973"/>
            <a:ext cx="5323054" cy="646331"/>
          </a:xfrm>
          <a:prstGeom prst="rect">
            <a:avLst/>
          </a:prstGeom>
          <a:noFill/>
        </p:spPr>
        <p:txBody>
          <a:bodyPr wrap="none" rtlCol="0">
            <a:spAutoFit/>
          </a:bodyPr>
          <a:lstStyle/>
          <a:p>
            <a:r>
              <a:rPr lang="en-US" dirty="0" smtClean="0"/>
              <a:t>Emission of photon in accelerated frame </a:t>
            </a:r>
          </a:p>
          <a:p>
            <a:r>
              <a:rPr lang="en-US" dirty="0" smtClean="0"/>
              <a:t>= emission of </a:t>
            </a:r>
            <a:r>
              <a:rPr lang="en-US" b="1" dirty="0" smtClean="0"/>
              <a:t>spin-correlated </a:t>
            </a:r>
            <a:r>
              <a:rPr lang="en-US" dirty="0" smtClean="0"/>
              <a:t>photon in lab frame</a:t>
            </a:r>
            <a:endParaRPr lang="en-US" dirty="0"/>
          </a:p>
        </p:txBody>
      </p:sp>
      <p:pic>
        <p:nvPicPr>
          <p:cNvPr id="16" name="Picture 15"/>
          <p:cNvPicPr>
            <a:picLocks noChangeAspect="1"/>
          </p:cNvPicPr>
          <p:nvPr/>
        </p:nvPicPr>
        <p:blipFill rotWithShape="1">
          <a:blip r:embed="rId2"/>
          <a:srcRect t="47832"/>
          <a:stretch/>
        </p:blipFill>
        <p:spPr>
          <a:xfrm>
            <a:off x="2643159" y="2286398"/>
            <a:ext cx="3664860" cy="2618870"/>
          </a:xfrm>
          <a:prstGeom prst="rect">
            <a:avLst/>
          </a:prstGeom>
        </p:spPr>
      </p:pic>
      <p:sp>
        <p:nvSpPr>
          <p:cNvPr id="17" name="TextBox 16"/>
          <p:cNvSpPr txBox="1"/>
          <p:nvPr/>
        </p:nvSpPr>
        <p:spPr>
          <a:xfrm>
            <a:off x="2141106" y="5693092"/>
            <a:ext cx="5597619" cy="369332"/>
          </a:xfrm>
          <a:prstGeom prst="rect">
            <a:avLst/>
          </a:prstGeom>
          <a:noFill/>
        </p:spPr>
        <p:txBody>
          <a:bodyPr wrap="none" rtlCol="0">
            <a:spAutoFit/>
          </a:bodyPr>
          <a:lstStyle/>
          <a:p>
            <a:r>
              <a:rPr lang="en-US" b="1" dirty="0" smtClean="0"/>
              <a:t>Look for x-ray pairs with correlated polarizations.</a:t>
            </a:r>
            <a:endParaRPr lang="en-US" b="1" dirty="0"/>
          </a:p>
        </p:txBody>
      </p:sp>
      <p:sp>
        <p:nvSpPr>
          <p:cNvPr id="18" name="Rectangle 17"/>
          <p:cNvSpPr/>
          <p:nvPr/>
        </p:nvSpPr>
        <p:spPr>
          <a:xfrm>
            <a:off x="5265299" y="6062424"/>
            <a:ext cx="2949069" cy="307777"/>
          </a:xfrm>
          <a:prstGeom prst="rect">
            <a:avLst/>
          </a:prstGeom>
        </p:spPr>
        <p:txBody>
          <a:bodyPr wrap="none">
            <a:spAutoFit/>
          </a:bodyPr>
          <a:lstStyle/>
          <a:p>
            <a:r>
              <a:rPr lang="en-US" sz="1400" dirty="0" smtClean="0"/>
              <a:t>(</a:t>
            </a:r>
            <a:r>
              <a:rPr lang="en-US" sz="1400" dirty="0" err="1" smtClean="0"/>
              <a:t>Schutzhold</a:t>
            </a:r>
            <a:r>
              <a:rPr lang="en-US" sz="1400" dirty="0"/>
              <a:t>, Schaller, </a:t>
            </a:r>
            <a:r>
              <a:rPr lang="en-US" sz="1400" dirty="0" err="1"/>
              <a:t>Habs</a:t>
            </a:r>
            <a:r>
              <a:rPr lang="en-US" sz="1400" dirty="0"/>
              <a:t>, 2006)</a:t>
            </a:r>
          </a:p>
        </p:txBody>
      </p:sp>
    </p:spTree>
    <p:extLst>
      <p:ext uri="{BB962C8B-B14F-4D97-AF65-F5344CB8AC3E}">
        <p14:creationId xmlns:p14="http://schemas.microsoft.com/office/powerpoint/2010/main" val="115102606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0"/>
            <a:ext cx="88392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295400" y="1752600"/>
            <a:ext cx="4572000" cy="22860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8" name="Picture 7"/>
          <p:cNvPicPr>
            <a:picLocks noChangeAspect="1"/>
          </p:cNvPicPr>
          <p:nvPr/>
        </p:nvPicPr>
        <p:blipFill>
          <a:blip r:embed="rId3"/>
          <a:stretch>
            <a:fillRect/>
          </a:stretch>
        </p:blipFill>
        <p:spPr>
          <a:xfrm>
            <a:off x="74646" y="4245219"/>
            <a:ext cx="9054642" cy="684445"/>
          </a:xfrm>
          <a:prstGeom prst="rect">
            <a:avLst/>
          </a:prstGeom>
        </p:spPr>
      </p:pic>
      <p:sp>
        <p:nvSpPr>
          <p:cNvPr id="9" name="TextBox 8"/>
          <p:cNvSpPr txBox="1"/>
          <p:nvPr/>
        </p:nvSpPr>
        <p:spPr>
          <a:xfrm>
            <a:off x="301625" y="3905250"/>
            <a:ext cx="5455340" cy="369332"/>
          </a:xfrm>
          <a:prstGeom prst="rect">
            <a:avLst/>
          </a:prstGeom>
          <a:noFill/>
        </p:spPr>
        <p:txBody>
          <a:bodyPr wrap="none" rtlCol="0">
            <a:spAutoFit/>
          </a:bodyPr>
          <a:lstStyle/>
          <a:p>
            <a:r>
              <a:rPr lang="en-US" b="1" dirty="0" smtClean="0">
                <a:latin typeface="Arial"/>
                <a:cs typeface="Arial"/>
              </a:rPr>
              <a:t>Text from proposed Fermilab mission statement</a:t>
            </a:r>
            <a:endParaRPr lang="en-US" b="1" dirty="0">
              <a:latin typeface="Arial"/>
              <a:cs typeface="Arial"/>
            </a:endParaRPr>
          </a:p>
        </p:txBody>
      </p:sp>
      <p:sp>
        <p:nvSpPr>
          <p:cNvPr id="10" name="TextBox 8"/>
          <p:cNvSpPr txBox="1">
            <a:spLocks noChangeArrowheads="1"/>
          </p:cNvSpPr>
          <p:nvPr/>
        </p:nvSpPr>
        <p:spPr bwMode="auto">
          <a:xfrm>
            <a:off x="152400" y="762000"/>
            <a:ext cx="357941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a:t>DOE OHEP Mission Statement:</a:t>
            </a:r>
          </a:p>
        </p:txBody>
      </p:sp>
      <p:sp>
        <p:nvSpPr>
          <p:cNvPr id="11" name="Rectangle 10"/>
          <p:cNvSpPr/>
          <p:nvPr/>
        </p:nvSpPr>
        <p:spPr>
          <a:xfrm>
            <a:off x="1814287" y="4603749"/>
            <a:ext cx="1730375" cy="31004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 name="Footer Placeholder 2"/>
          <p:cNvSpPr>
            <a:spLocks noGrp="1"/>
          </p:cNvSpPr>
          <p:nvPr>
            <p:ph type="ftr" sz="quarter" idx="11"/>
          </p:nvPr>
        </p:nvSpPr>
        <p:spPr/>
        <p:txBody>
          <a:bodyPr/>
          <a:lstStyle/>
          <a:p>
            <a:r>
              <a:rPr lang="en-US" smtClean="0"/>
              <a:t>Aaron Chou, Intensity Frontier Workshop, ANL, 4/25/13</a:t>
            </a:r>
            <a:endParaRPr lang="en-US"/>
          </a:p>
        </p:txBody>
      </p:sp>
      <p:sp>
        <p:nvSpPr>
          <p:cNvPr id="6" name="Slide Number Placeholder 5"/>
          <p:cNvSpPr>
            <a:spLocks noGrp="1"/>
          </p:cNvSpPr>
          <p:nvPr>
            <p:ph type="sldNum" sz="quarter" idx="12"/>
          </p:nvPr>
        </p:nvSpPr>
        <p:spPr/>
        <p:txBody>
          <a:bodyPr/>
          <a:lstStyle/>
          <a:p>
            <a:fld id="{FB3BF686-3CDE-C444-8F62-148708C87798}" type="slidenum">
              <a:rPr lang="en-US" smtClean="0"/>
              <a:t>2</a:t>
            </a:fld>
            <a:endParaRPr lang="en-US"/>
          </a:p>
        </p:txBody>
      </p:sp>
    </p:spTree>
    <p:extLst>
      <p:ext uri="{BB962C8B-B14F-4D97-AF65-F5344CB8AC3E}">
        <p14:creationId xmlns:p14="http://schemas.microsoft.com/office/powerpoint/2010/main" val="8556110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52400"/>
            <a:ext cx="9019130" cy="457200"/>
          </a:xfrm>
        </p:spPr>
        <p:txBody>
          <a:bodyPr/>
          <a:lstStyle/>
          <a:p>
            <a:r>
              <a:rPr lang="en-US" dirty="0" smtClean="0"/>
              <a:t>What is the Unruh radiation power source?</a:t>
            </a:r>
            <a:endParaRPr lang="en-US"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Aaron Chou, Intensity Frontier Workshop, ANL, 4/25/13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23C8E905-4070-A14E-96A3-E12206135B3D}" type="slidenum">
              <a:rPr lang="en-US" smtClean="0">
                <a:solidFill>
                  <a:srgbClr val="000000"/>
                </a:solidFill>
              </a:rPr>
              <a:pPr>
                <a:defRPr/>
              </a:pPr>
              <a:t>20</a:t>
            </a:fld>
            <a:endParaRPr lang="en-US">
              <a:solidFill>
                <a:srgbClr val="000000"/>
              </a:solidFill>
            </a:endParaRPr>
          </a:p>
        </p:txBody>
      </p:sp>
      <p:pic>
        <p:nvPicPr>
          <p:cNvPr id="6" name="Picture 5"/>
          <p:cNvPicPr>
            <a:picLocks noChangeAspect="1"/>
          </p:cNvPicPr>
          <p:nvPr/>
        </p:nvPicPr>
        <p:blipFill>
          <a:blip r:embed="rId2"/>
          <a:stretch>
            <a:fillRect/>
          </a:stretch>
        </p:blipFill>
        <p:spPr>
          <a:xfrm>
            <a:off x="297784" y="845306"/>
            <a:ext cx="3720800" cy="5246997"/>
          </a:xfrm>
          <a:prstGeom prst="rect">
            <a:avLst/>
          </a:prstGeom>
        </p:spPr>
      </p:pic>
      <p:sp>
        <p:nvSpPr>
          <p:cNvPr id="7" name="TextBox 6"/>
          <p:cNvSpPr txBox="1"/>
          <p:nvPr/>
        </p:nvSpPr>
        <p:spPr>
          <a:xfrm>
            <a:off x="4018584" y="1243056"/>
            <a:ext cx="5000547" cy="5355313"/>
          </a:xfrm>
          <a:prstGeom prst="rect">
            <a:avLst/>
          </a:prstGeom>
          <a:noFill/>
        </p:spPr>
        <p:txBody>
          <a:bodyPr wrap="square" rtlCol="0">
            <a:spAutoFit/>
          </a:bodyPr>
          <a:lstStyle/>
          <a:p>
            <a:r>
              <a:rPr lang="en-US" dirty="0" smtClean="0"/>
              <a:t>For undisturbed, uniformly-accelerated trajectories, the detector is in thermal equilibrium with the Unruh radiation, and hence there can be no net emission of </a:t>
            </a:r>
            <a:r>
              <a:rPr lang="en-US" dirty="0" err="1" smtClean="0"/>
              <a:t>radiative</a:t>
            </a:r>
            <a:r>
              <a:rPr lang="en-US" dirty="0" smtClean="0"/>
              <a:t> power in any frame. </a:t>
            </a:r>
            <a:r>
              <a:rPr lang="en-US" sz="1600" dirty="0" smtClean="0"/>
              <a:t>(Ford, O’Connell, 2006, many others)</a:t>
            </a:r>
          </a:p>
          <a:p>
            <a:r>
              <a:rPr lang="en-US" dirty="0" smtClean="0">
                <a:sym typeface="Wingdings"/>
              </a:rPr>
              <a:t> </a:t>
            </a:r>
            <a:r>
              <a:rPr lang="en-US" b="1" dirty="0" smtClean="0">
                <a:sym typeface="Wingdings"/>
              </a:rPr>
              <a:t>One cannot extract energy from the vacuum!</a:t>
            </a:r>
            <a:endParaRPr lang="en-US" b="1" dirty="0" smtClean="0"/>
          </a:p>
          <a:p>
            <a:endParaRPr lang="en-US" dirty="0"/>
          </a:p>
          <a:p>
            <a:r>
              <a:rPr lang="en-US" dirty="0"/>
              <a:t>T</a:t>
            </a:r>
            <a:r>
              <a:rPr lang="en-US" dirty="0" smtClean="0"/>
              <a:t>he </a:t>
            </a:r>
            <a:r>
              <a:rPr lang="en-US" dirty="0" err="1" smtClean="0"/>
              <a:t>backreaction</a:t>
            </a:r>
            <a:r>
              <a:rPr lang="en-US" dirty="0" smtClean="0"/>
              <a:t> from absorption and emission of photons causes a “quivering motion” about the classical trajectory.   </a:t>
            </a:r>
            <a:r>
              <a:rPr lang="en-US" sz="1600" dirty="0" smtClean="0"/>
              <a:t>(Chen, Tajima, 1999) </a:t>
            </a:r>
          </a:p>
          <a:p>
            <a:pPr marL="285750" indent="-285750">
              <a:buFont typeface="Wingdings" charset="0"/>
              <a:buChar char="à"/>
            </a:pPr>
            <a:r>
              <a:rPr lang="en-US" b="1" dirty="0" smtClean="0">
                <a:sym typeface="Wingdings"/>
              </a:rPr>
              <a:t>The power source is the agent of the acceleration</a:t>
            </a:r>
            <a:r>
              <a:rPr lang="en-US" dirty="0" smtClean="0">
                <a:sym typeface="Wingdings"/>
              </a:rPr>
              <a:t>, e.g. the laser field or rocket thrusters exerting a force on the particle </a:t>
            </a:r>
            <a:endParaRPr lang="en-US" dirty="0">
              <a:sym typeface="Wingdings"/>
            </a:endParaRPr>
          </a:p>
          <a:p>
            <a:pPr marL="285750" indent="-285750">
              <a:buFont typeface="Wingdings" charset="0"/>
              <a:buChar char="à"/>
            </a:pPr>
            <a:r>
              <a:rPr lang="en-US" dirty="0" smtClean="0">
                <a:sym typeface="Wingdings"/>
              </a:rPr>
              <a:t>The fluctuation-dissipation theorem implies that the acceleration is only quasi-uniform due to the thermal </a:t>
            </a:r>
            <a:r>
              <a:rPr lang="en-US" b="1" dirty="0" smtClean="0">
                <a:sym typeface="Wingdings"/>
              </a:rPr>
              <a:t>friction</a:t>
            </a:r>
            <a:r>
              <a:rPr lang="en-US" dirty="0" smtClean="0">
                <a:sym typeface="Wingdings"/>
              </a:rPr>
              <a:t> of the vacuum</a:t>
            </a:r>
            <a:endParaRPr lang="en-US" dirty="0" smtClean="0"/>
          </a:p>
          <a:p>
            <a:endParaRPr lang="en-US" dirty="0"/>
          </a:p>
          <a:p>
            <a:r>
              <a:rPr lang="en-US" dirty="0" smtClean="0"/>
              <a:t> </a:t>
            </a:r>
            <a:endParaRPr lang="en-US" dirty="0"/>
          </a:p>
        </p:txBody>
      </p:sp>
    </p:spTree>
    <p:extLst>
      <p:ext uri="{BB962C8B-B14F-4D97-AF65-F5344CB8AC3E}">
        <p14:creationId xmlns:p14="http://schemas.microsoft.com/office/powerpoint/2010/main" val="55852530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lstStyle/>
          <a:p>
            <a:r>
              <a:rPr lang="en-US" dirty="0" smtClean="0"/>
              <a:t>Does the quantum vacuum cause a frictional force resisting acceleration of charged particles?</a:t>
            </a:r>
            <a:endParaRPr lang="en-US" dirty="0"/>
          </a:p>
        </p:txBody>
      </p:sp>
      <p:sp>
        <p:nvSpPr>
          <p:cNvPr id="3" name="Content Placeholder 2"/>
          <p:cNvSpPr>
            <a:spLocks noGrp="1"/>
          </p:cNvSpPr>
          <p:nvPr>
            <p:ph idx="1"/>
          </p:nvPr>
        </p:nvSpPr>
        <p:spPr>
          <a:xfrm>
            <a:off x="457200" y="1063316"/>
            <a:ext cx="8229600" cy="5098836"/>
          </a:xfrm>
        </p:spPr>
        <p:txBody>
          <a:bodyPr/>
          <a:lstStyle/>
          <a:p>
            <a:r>
              <a:rPr lang="en-US" dirty="0" smtClean="0"/>
              <a:t>An accelerated system should thermalize with the Hawking-Unruh radiation.  This requires energy to be deposited into the system.</a:t>
            </a:r>
          </a:p>
          <a:p>
            <a:r>
              <a:rPr lang="en-US" dirty="0" smtClean="0">
                <a:solidFill>
                  <a:schemeClr val="tx1"/>
                </a:solidFill>
              </a:rPr>
              <a:t>What is the energy source for the Hawking-Unruh radiation bath itself?  Is the experimentalist responsible for populating this thermal distribution?</a:t>
            </a:r>
          </a:p>
          <a:p>
            <a:r>
              <a:rPr lang="en-US" dirty="0" smtClean="0"/>
              <a:t>Thermal fluctuations in the accelerated frame correspond to particle emission in the inertial </a:t>
            </a:r>
            <a:r>
              <a:rPr lang="en-US" dirty="0" err="1" smtClean="0"/>
              <a:t>Minkowski</a:t>
            </a:r>
            <a:r>
              <a:rPr lang="en-US" dirty="0" smtClean="0"/>
              <a:t> frame (Unruh/Wald, 1984)</a:t>
            </a:r>
          </a:p>
          <a:p>
            <a:pPr lvl="1"/>
            <a:r>
              <a:rPr lang="en-US" dirty="0" smtClean="0"/>
              <a:t>To maintain steady-state acceleration, the experimentalist is required to provide the power for the resulting blackbody radiation.</a:t>
            </a:r>
          </a:p>
          <a:p>
            <a:pPr lvl="1"/>
            <a:r>
              <a:rPr lang="en-US" b="1" dirty="0" err="1" smtClean="0"/>
              <a:t>F</a:t>
            </a:r>
            <a:r>
              <a:rPr lang="en-US" b="1" baseline="-25000" dirty="0" err="1" smtClean="0"/>
              <a:t>accel</a:t>
            </a:r>
            <a:r>
              <a:rPr lang="en-US" b="1" dirty="0" smtClean="0"/>
              <a:t> – </a:t>
            </a:r>
            <a:r>
              <a:rPr lang="en-US" b="1" dirty="0" err="1" smtClean="0"/>
              <a:t>F</a:t>
            </a:r>
            <a:r>
              <a:rPr lang="en-US" b="1" baseline="-25000" dirty="0" err="1" smtClean="0"/>
              <a:t>friction</a:t>
            </a:r>
            <a:r>
              <a:rPr lang="en-US" b="1" dirty="0" smtClean="0"/>
              <a:t> = ma  gives a lower-than-expected maximum boost, which is perhaps observable via the x-ray spectrum</a:t>
            </a:r>
          </a:p>
          <a:p>
            <a:r>
              <a:rPr lang="en-US" dirty="0" smtClean="0"/>
              <a:t>In the case of the observer firing retro-rockets and maintaining a fixed position relative to a black hole event horizon, is the Hawking radiation powered by the retro-rockets, or is it powered by black hole evaporation?</a:t>
            </a:r>
          </a:p>
          <a:p>
            <a:pPr lvl="1"/>
            <a:r>
              <a:rPr lang="en-US" dirty="0" smtClean="0"/>
              <a:t>Do black holes evaporate?  Is there really a black hole information paradox?</a:t>
            </a:r>
          </a:p>
        </p:txBody>
      </p:sp>
      <p:sp>
        <p:nvSpPr>
          <p:cNvPr id="4" name="Footer Placeholder 3"/>
          <p:cNvSpPr>
            <a:spLocks noGrp="1"/>
          </p:cNvSpPr>
          <p:nvPr>
            <p:ph type="ftr" sz="quarter" idx="11"/>
          </p:nvPr>
        </p:nvSpPr>
        <p:spPr/>
        <p:txBody>
          <a:bodyPr/>
          <a:lstStyle/>
          <a:p>
            <a:pPr>
              <a:defRPr/>
            </a:pPr>
            <a:r>
              <a:rPr lang="en-US" smtClean="0">
                <a:solidFill>
                  <a:srgbClr val="000000"/>
                </a:solidFill>
              </a:rPr>
              <a:t>Aaron Chou, Intensity Frontier Workshop, ANL, 4/25/13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23C8E905-4070-A14E-96A3-E12206135B3D}" type="slidenum">
              <a:rPr lang="en-US" smtClean="0">
                <a:solidFill>
                  <a:srgbClr val="000000"/>
                </a:solidFill>
              </a:rPr>
              <a:pPr>
                <a:defRPr/>
              </a:pPr>
              <a:t>21</a:t>
            </a:fld>
            <a:endParaRPr lang="en-US" dirty="0">
              <a:solidFill>
                <a:srgbClr val="000000"/>
              </a:solidFill>
            </a:endParaRPr>
          </a:p>
        </p:txBody>
      </p:sp>
    </p:spTree>
    <p:extLst>
      <p:ext uri="{BB962C8B-B14F-4D97-AF65-F5344CB8AC3E}">
        <p14:creationId xmlns:p14="http://schemas.microsoft.com/office/powerpoint/2010/main" val="3686912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936"/>
            <a:ext cx="8229600" cy="457200"/>
          </a:xfrm>
        </p:spPr>
        <p:txBody>
          <a:bodyPr/>
          <a:lstStyle/>
          <a:p>
            <a:r>
              <a:rPr lang="en-US" dirty="0" smtClean="0"/>
              <a:t>The </a:t>
            </a:r>
            <a:r>
              <a:rPr lang="en-US" dirty="0" err="1" smtClean="0"/>
              <a:t>Sokolov-Ternov</a:t>
            </a:r>
            <a:r>
              <a:rPr lang="en-US" dirty="0" smtClean="0"/>
              <a:t> effect = vacuum friction on centripetal acceleration?</a:t>
            </a:r>
            <a:endParaRPr lang="en-US"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Aaron Chou, Intensity Frontier Workshop, ANL, 4/25/13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23C8E905-4070-A14E-96A3-E12206135B3D}" type="slidenum">
              <a:rPr lang="en-US" smtClean="0">
                <a:solidFill>
                  <a:srgbClr val="000000"/>
                </a:solidFill>
              </a:rPr>
              <a:pPr>
                <a:defRPr/>
              </a:pPr>
              <a:t>22</a:t>
            </a:fld>
            <a:endParaRPr lang="en-US">
              <a:solidFill>
                <a:srgbClr val="000000"/>
              </a:solidFill>
            </a:endParaRPr>
          </a:p>
        </p:txBody>
      </p:sp>
      <p:pic>
        <p:nvPicPr>
          <p:cNvPr id="6" name="Picture 5"/>
          <p:cNvPicPr>
            <a:picLocks noChangeAspect="1"/>
          </p:cNvPicPr>
          <p:nvPr/>
        </p:nvPicPr>
        <p:blipFill>
          <a:blip r:embed="rId2"/>
          <a:stretch>
            <a:fillRect/>
          </a:stretch>
        </p:blipFill>
        <p:spPr>
          <a:xfrm>
            <a:off x="600576" y="900100"/>
            <a:ext cx="5952624" cy="1741971"/>
          </a:xfrm>
          <a:prstGeom prst="rect">
            <a:avLst/>
          </a:prstGeom>
        </p:spPr>
      </p:pic>
      <p:pic>
        <p:nvPicPr>
          <p:cNvPr id="7" name="Picture 6"/>
          <p:cNvPicPr>
            <a:picLocks noChangeAspect="1"/>
          </p:cNvPicPr>
          <p:nvPr/>
        </p:nvPicPr>
        <p:blipFill>
          <a:blip r:embed="rId3"/>
          <a:stretch>
            <a:fillRect/>
          </a:stretch>
        </p:blipFill>
        <p:spPr>
          <a:xfrm>
            <a:off x="4562381" y="2730394"/>
            <a:ext cx="4454467" cy="3651356"/>
          </a:xfrm>
          <a:prstGeom prst="rect">
            <a:avLst/>
          </a:prstGeom>
        </p:spPr>
      </p:pic>
      <p:sp>
        <p:nvSpPr>
          <p:cNvPr id="8" name="TextBox 7"/>
          <p:cNvSpPr txBox="1"/>
          <p:nvPr/>
        </p:nvSpPr>
        <p:spPr>
          <a:xfrm>
            <a:off x="457199" y="2656339"/>
            <a:ext cx="4105181" cy="3693319"/>
          </a:xfrm>
          <a:prstGeom prst="rect">
            <a:avLst/>
          </a:prstGeom>
          <a:noFill/>
        </p:spPr>
        <p:txBody>
          <a:bodyPr wrap="square" rtlCol="0">
            <a:spAutoFit/>
          </a:bodyPr>
          <a:lstStyle/>
          <a:p>
            <a:r>
              <a:rPr lang="en-US" dirty="0" smtClean="0"/>
              <a:t>Electrons in a storage ring undergo constant centripetal acceleration. Synchrotron radiation carries away the angular momentum, and tends to flip spins to align with the external B field.</a:t>
            </a:r>
          </a:p>
          <a:p>
            <a:endParaRPr lang="en-US" dirty="0" smtClean="0"/>
          </a:p>
          <a:p>
            <a:r>
              <a:rPr lang="en-US" b="1" dirty="0"/>
              <a:t>T</a:t>
            </a:r>
            <a:r>
              <a:rPr lang="en-US" b="1" dirty="0" smtClean="0"/>
              <a:t>he maximum e- polarization achievable in a storage ring is 92%, due to stochastic collisions with Unruh photons causing random spin-flips</a:t>
            </a:r>
            <a:r>
              <a:rPr lang="en-US" b="1" dirty="0" smtClean="0"/>
              <a:t>?</a:t>
            </a:r>
            <a:endParaRPr lang="en-US" dirty="0"/>
          </a:p>
          <a:p>
            <a:r>
              <a:rPr lang="en-US" dirty="0" smtClean="0"/>
              <a:t>However g</a:t>
            </a:r>
            <a:r>
              <a:rPr lang="en-US" dirty="0" smtClean="0">
                <a:sym typeface="Wingdings"/>
              </a:rPr>
              <a:t>0 limit is not consistent with Unruh….  (J.D. Jackson)</a:t>
            </a:r>
            <a:endParaRPr lang="en-US" dirty="0"/>
          </a:p>
        </p:txBody>
      </p:sp>
      <p:sp>
        <p:nvSpPr>
          <p:cNvPr id="9" name="TextBox 8"/>
          <p:cNvSpPr txBox="1"/>
          <p:nvPr/>
        </p:nvSpPr>
        <p:spPr>
          <a:xfrm>
            <a:off x="6269765" y="1389949"/>
            <a:ext cx="2417035" cy="954107"/>
          </a:xfrm>
          <a:prstGeom prst="rect">
            <a:avLst/>
          </a:prstGeom>
          <a:noFill/>
        </p:spPr>
        <p:txBody>
          <a:bodyPr wrap="none" rtlCol="0">
            <a:spAutoFit/>
          </a:bodyPr>
          <a:lstStyle/>
          <a:p>
            <a:r>
              <a:rPr lang="en-US" sz="1400" dirty="0" err="1" smtClean="0"/>
              <a:t>Sokolov</a:t>
            </a:r>
            <a:r>
              <a:rPr lang="en-US" sz="1400" dirty="0" smtClean="0"/>
              <a:t>, </a:t>
            </a:r>
            <a:r>
              <a:rPr lang="en-US" sz="1400" dirty="0" err="1" smtClean="0"/>
              <a:t>Ternov</a:t>
            </a:r>
            <a:r>
              <a:rPr lang="en-US" sz="1400" dirty="0" smtClean="0"/>
              <a:t>, 1964;</a:t>
            </a:r>
          </a:p>
          <a:p>
            <a:r>
              <a:rPr lang="en-US" sz="1400" dirty="0" smtClean="0"/>
              <a:t>Bell, </a:t>
            </a:r>
            <a:r>
              <a:rPr lang="en-US" sz="1400" dirty="0" err="1" smtClean="0"/>
              <a:t>Leinaas</a:t>
            </a:r>
            <a:r>
              <a:rPr lang="en-US" sz="1400" dirty="0" smtClean="0"/>
              <a:t>, 1982;</a:t>
            </a:r>
          </a:p>
          <a:p>
            <a:r>
              <a:rPr lang="en-US" sz="1400" dirty="0" smtClean="0"/>
              <a:t>Unruh, 1998;</a:t>
            </a:r>
          </a:p>
          <a:p>
            <a:r>
              <a:rPr lang="en-US" sz="1400" dirty="0" err="1" smtClean="0"/>
              <a:t>Akhmedov</a:t>
            </a:r>
            <a:r>
              <a:rPr lang="en-US" sz="1400" dirty="0" smtClean="0"/>
              <a:t>, Singleton, 2007;</a:t>
            </a:r>
            <a:endParaRPr lang="en-US" sz="1400" dirty="0"/>
          </a:p>
        </p:txBody>
      </p:sp>
    </p:spTree>
    <p:extLst>
      <p:ext uri="{BB962C8B-B14F-4D97-AF65-F5344CB8AC3E}">
        <p14:creationId xmlns:p14="http://schemas.microsoft.com/office/powerpoint/2010/main" val="1474829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838200"/>
            <a:ext cx="8432082" cy="5486400"/>
          </a:xfrm>
        </p:spPr>
        <p:txBody>
          <a:bodyPr/>
          <a:lstStyle/>
          <a:p>
            <a:r>
              <a:rPr lang="en-US" b="1" dirty="0" smtClean="0"/>
              <a:t>Hawking-Unruh radiation has never been observed</a:t>
            </a:r>
            <a:r>
              <a:rPr lang="en-US" sz="1800" dirty="0" smtClean="0"/>
              <a:t>, though theorists are confident that it exists, and have performed intricate thought experiments for over 30 years.</a:t>
            </a:r>
            <a:endParaRPr lang="en-US" sz="1800" dirty="0"/>
          </a:p>
          <a:p>
            <a:r>
              <a:rPr lang="en-US" b="1" dirty="0" smtClean="0"/>
              <a:t>Modern lasers are just now achieving the high fields required to achieve an observable acceleration temperature and event rate.</a:t>
            </a:r>
            <a:endParaRPr lang="en-US" dirty="0"/>
          </a:p>
          <a:p>
            <a:r>
              <a:rPr lang="en-US" dirty="0" smtClean="0"/>
              <a:t>Theoretical calculations are for hypothetical steady-state trajectories of constant acceleration, and do not address questions of how a real system transitions from </a:t>
            </a:r>
            <a:r>
              <a:rPr lang="en-US" dirty="0" err="1" smtClean="0"/>
              <a:t>Minkowski</a:t>
            </a:r>
            <a:r>
              <a:rPr lang="en-US" dirty="0" smtClean="0"/>
              <a:t> </a:t>
            </a:r>
            <a:r>
              <a:rPr lang="en-US" dirty="0" err="1" smtClean="0"/>
              <a:t>spacetime</a:t>
            </a:r>
            <a:r>
              <a:rPr lang="en-US" dirty="0" smtClean="0"/>
              <a:t> to the accelerated state</a:t>
            </a:r>
          </a:p>
          <a:p>
            <a:pPr lvl="1"/>
            <a:r>
              <a:rPr lang="en-US" b="1" dirty="0" smtClean="0"/>
              <a:t>How does the accelerated system thermalize?</a:t>
            </a:r>
          </a:p>
          <a:p>
            <a:pPr lvl="1"/>
            <a:r>
              <a:rPr lang="en-US" b="1" dirty="0" smtClean="0"/>
              <a:t>How does the vacuum thermalize?</a:t>
            </a:r>
          </a:p>
          <a:p>
            <a:pPr lvl="1"/>
            <a:r>
              <a:rPr lang="en-US" b="1" dirty="0" smtClean="0"/>
              <a:t>Does Hawking/Unruh radiation really exist or is the </a:t>
            </a:r>
            <a:r>
              <a:rPr lang="en-US" b="1" dirty="0" err="1" smtClean="0"/>
              <a:t>thermalization</a:t>
            </a:r>
            <a:r>
              <a:rPr lang="en-US" b="1" dirty="0" smtClean="0"/>
              <a:t> due to the transformation of the quantum vacuum?</a:t>
            </a:r>
          </a:p>
          <a:p>
            <a:pPr lvl="1"/>
            <a:r>
              <a:rPr lang="en-US" b="1" dirty="0"/>
              <a:t>W</a:t>
            </a:r>
            <a:r>
              <a:rPr lang="en-US" b="1" dirty="0" smtClean="0"/>
              <a:t>hat is the power source?</a:t>
            </a:r>
            <a:endParaRPr lang="en-US" b="1" dirty="0"/>
          </a:p>
          <a:p>
            <a:r>
              <a:rPr lang="en-US" dirty="0" smtClean="0"/>
              <a:t>Studies may yield insights on the quantum vacuum of the uniformly accelerating </a:t>
            </a:r>
            <a:r>
              <a:rPr lang="en-US" dirty="0" err="1" smtClean="0"/>
              <a:t>deSitter</a:t>
            </a:r>
            <a:r>
              <a:rPr lang="en-US" dirty="0" smtClean="0"/>
              <a:t> universe	</a:t>
            </a:r>
          </a:p>
          <a:p>
            <a:pPr lvl="1"/>
            <a:r>
              <a:rPr lang="en-US" dirty="0" smtClean="0"/>
              <a:t>Can we solve the 10</a:t>
            </a:r>
            <a:r>
              <a:rPr lang="en-US" baseline="30000" dirty="0" smtClean="0"/>
              <a:t>120</a:t>
            </a:r>
            <a:r>
              <a:rPr lang="en-US" dirty="0" smtClean="0"/>
              <a:t> cosmological constant problem?</a:t>
            </a:r>
            <a:endParaRPr lang="en-US" dirty="0"/>
          </a:p>
          <a:p>
            <a:endParaRPr lang="en-US" dirty="0" smtClean="0"/>
          </a:p>
          <a:p>
            <a:pPr marL="457200" lvl="1" indent="0">
              <a:buNone/>
            </a:pPr>
            <a:endParaRPr lang="en-US" dirty="0"/>
          </a:p>
          <a:p>
            <a:pPr marL="457200" lvl="1" indent="0">
              <a:buNone/>
            </a:pPr>
            <a:endParaRPr lang="en-US"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Aaron Chou, Intensity Frontier Workshop, ANL, 4/25/13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23C8E905-4070-A14E-96A3-E12206135B3D}" type="slidenum">
              <a:rPr lang="en-US" smtClean="0">
                <a:solidFill>
                  <a:srgbClr val="000000"/>
                </a:solidFill>
              </a:rPr>
              <a:pPr>
                <a:defRPr/>
              </a:pPr>
              <a:t>23</a:t>
            </a:fld>
            <a:endParaRPr lang="en-US">
              <a:solidFill>
                <a:srgbClr val="000000"/>
              </a:solidFill>
            </a:endParaRPr>
          </a:p>
        </p:txBody>
      </p:sp>
    </p:spTree>
    <p:extLst>
      <p:ext uri="{BB962C8B-B14F-4D97-AF65-F5344CB8AC3E}">
        <p14:creationId xmlns:p14="http://schemas.microsoft.com/office/powerpoint/2010/main" val="2498027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070" y="3120816"/>
            <a:ext cx="8229600" cy="457200"/>
          </a:xfrm>
        </p:spPr>
        <p:txBody>
          <a:bodyPr/>
          <a:lstStyle/>
          <a:p>
            <a:r>
              <a:rPr lang="en-US" dirty="0" smtClean="0"/>
              <a:t>Backup slides</a:t>
            </a:r>
            <a:endParaRPr lang="en-US"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Aaron Chou, Intensity Frontier Workshop, ANL, 4/25/13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23C8E905-4070-A14E-96A3-E12206135B3D}" type="slidenum">
              <a:rPr lang="en-US" smtClean="0">
                <a:solidFill>
                  <a:srgbClr val="000000"/>
                </a:solidFill>
              </a:rPr>
              <a:pPr>
                <a:defRPr/>
              </a:pPr>
              <a:t>24</a:t>
            </a:fld>
            <a:endParaRPr lang="en-US">
              <a:solidFill>
                <a:srgbClr val="000000"/>
              </a:solidFill>
            </a:endParaRPr>
          </a:p>
        </p:txBody>
      </p:sp>
    </p:spTree>
    <p:extLst>
      <p:ext uri="{BB962C8B-B14F-4D97-AF65-F5344CB8AC3E}">
        <p14:creationId xmlns:p14="http://schemas.microsoft.com/office/powerpoint/2010/main" val="1079109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683" y="494855"/>
            <a:ext cx="5119533" cy="457200"/>
          </a:xfrm>
        </p:spPr>
        <p:txBody>
          <a:bodyPr/>
          <a:lstStyle/>
          <a:p>
            <a:r>
              <a:rPr lang="en-US" dirty="0" err="1" smtClean="0"/>
              <a:t>Rindler</a:t>
            </a:r>
            <a:r>
              <a:rPr lang="en-US" dirty="0" smtClean="0"/>
              <a:t> coordinates for trajectories of constant acceleration</a:t>
            </a:r>
            <a:endParaRPr lang="en-US"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Aaron Chou, Intensity Frontier Workshop, ANL, 4/25/13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23C8E905-4070-A14E-96A3-E12206135B3D}" type="slidenum">
              <a:rPr lang="en-US" smtClean="0">
                <a:solidFill>
                  <a:srgbClr val="000000"/>
                </a:solidFill>
              </a:rPr>
              <a:pPr>
                <a:defRPr/>
              </a:pPr>
              <a:t>25</a:t>
            </a:fld>
            <a:endParaRPr lang="en-US">
              <a:solidFill>
                <a:srgbClr val="000000"/>
              </a:solidFill>
            </a:endParaRPr>
          </a:p>
        </p:txBody>
      </p:sp>
      <p:pic>
        <p:nvPicPr>
          <p:cNvPr id="8" name="Picture 7"/>
          <p:cNvPicPr>
            <a:picLocks noChangeAspect="1"/>
          </p:cNvPicPr>
          <p:nvPr/>
        </p:nvPicPr>
        <p:blipFill>
          <a:blip r:embed="rId2"/>
          <a:stretch>
            <a:fillRect/>
          </a:stretch>
        </p:blipFill>
        <p:spPr>
          <a:xfrm>
            <a:off x="2107604" y="1389668"/>
            <a:ext cx="2354678" cy="946076"/>
          </a:xfrm>
          <a:prstGeom prst="rect">
            <a:avLst/>
          </a:prstGeom>
        </p:spPr>
      </p:pic>
      <p:pic>
        <p:nvPicPr>
          <p:cNvPr id="9" name="Picture 8"/>
          <p:cNvPicPr>
            <a:picLocks noChangeAspect="1"/>
          </p:cNvPicPr>
          <p:nvPr/>
        </p:nvPicPr>
        <p:blipFill>
          <a:blip r:embed="rId3"/>
          <a:stretch>
            <a:fillRect/>
          </a:stretch>
        </p:blipFill>
        <p:spPr>
          <a:xfrm>
            <a:off x="2297247" y="2213379"/>
            <a:ext cx="2364068" cy="610812"/>
          </a:xfrm>
          <a:prstGeom prst="rect">
            <a:avLst/>
          </a:prstGeom>
        </p:spPr>
      </p:pic>
      <p:pic>
        <p:nvPicPr>
          <p:cNvPr id="10" name="Picture 9"/>
          <p:cNvPicPr>
            <a:picLocks noChangeAspect="1"/>
          </p:cNvPicPr>
          <p:nvPr/>
        </p:nvPicPr>
        <p:blipFill rotWithShape="1">
          <a:blip r:embed="rId4"/>
          <a:srcRect l="54192"/>
          <a:stretch/>
        </p:blipFill>
        <p:spPr>
          <a:xfrm>
            <a:off x="989342" y="4896624"/>
            <a:ext cx="2768566" cy="944705"/>
          </a:xfrm>
          <a:prstGeom prst="rect">
            <a:avLst/>
          </a:prstGeom>
        </p:spPr>
      </p:pic>
      <p:sp>
        <p:nvSpPr>
          <p:cNvPr id="11" name="TextBox 10"/>
          <p:cNvSpPr txBox="1"/>
          <p:nvPr/>
        </p:nvSpPr>
        <p:spPr>
          <a:xfrm>
            <a:off x="235708" y="1646461"/>
            <a:ext cx="2121607" cy="369332"/>
          </a:xfrm>
          <a:prstGeom prst="rect">
            <a:avLst/>
          </a:prstGeom>
          <a:noFill/>
        </p:spPr>
        <p:txBody>
          <a:bodyPr wrap="none" rtlCol="0">
            <a:spAutoFit/>
          </a:bodyPr>
          <a:lstStyle/>
          <a:p>
            <a:r>
              <a:rPr lang="en-US" dirty="0" smtClean="0"/>
              <a:t>Relativistic formula</a:t>
            </a:r>
            <a:endParaRPr lang="en-US" dirty="0"/>
          </a:p>
        </p:txBody>
      </p:sp>
      <p:sp>
        <p:nvSpPr>
          <p:cNvPr id="14" name="TextBox 13"/>
          <p:cNvSpPr txBox="1"/>
          <p:nvPr/>
        </p:nvSpPr>
        <p:spPr>
          <a:xfrm>
            <a:off x="129307" y="2394816"/>
            <a:ext cx="2219328" cy="369332"/>
          </a:xfrm>
          <a:prstGeom prst="rect">
            <a:avLst/>
          </a:prstGeom>
          <a:noFill/>
        </p:spPr>
        <p:txBody>
          <a:bodyPr wrap="none" rtlCol="0">
            <a:spAutoFit/>
          </a:bodyPr>
          <a:lstStyle/>
          <a:p>
            <a:r>
              <a:rPr lang="en-US" dirty="0" smtClean="0"/>
              <a:t>Low-velocity limit </a:t>
            </a:r>
            <a:r>
              <a:rPr lang="en-US" dirty="0" smtClean="0">
                <a:sym typeface="Wingdings"/>
              </a:rPr>
              <a:t></a:t>
            </a:r>
            <a:endParaRPr lang="en-US" dirty="0"/>
          </a:p>
        </p:txBody>
      </p:sp>
      <p:pic>
        <p:nvPicPr>
          <p:cNvPr id="16" name="Picture 15"/>
          <p:cNvPicPr>
            <a:picLocks noChangeAspect="1"/>
          </p:cNvPicPr>
          <p:nvPr/>
        </p:nvPicPr>
        <p:blipFill rotWithShape="1">
          <a:blip r:embed="rId4"/>
          <a:srcRect r="49968"/>
          <a:stretch/>
        </p:blipFill>
        <p:spPr>
          <a:xfrm>
            <a:off x="841678" y="3928317"/>
            <a:ext cx="3099391" cy="968307"/>
          </a:xfrm>
          <a:prstGeom prst="rect">
            <a:avLst/>
          </a:prstGeom>
        </p:spPr>
      </p:pic>
      <p:sp>
        <p:nvSpPr>
          <p:cNvPr id="19" name="TextBox 18"/>
          <p:cNvSpPr txBox="1"/>
          <p:nvPr/>
        </p:nvSpPr>
        <p:spPr>
          <a:xfrm>
            <a:off x="395095" y="3344700"/>
            <a:ext cx="4124822" cy="369332"/>
          </a:xfrm>
          <a:prstGeom prst="rect">
            <a:avLst/>
          </a:prstGeom>
          <a:noFill/>
        </p:spPr>
        <p:txBody>
          <a:bodyPr wrap="none" rtlCol="0">
            <a:spAutoFit/>
          </a:bodyPr>
          <a:lstStyle/>
          <a:p>
            <a:r>
              <a:rPr lang="en-US" dirty="0" smtClean="0"/>
              <a:t>Parameterize with </a:t>
            </a:r>
            <a:r>
              <a:rPr lang="en-US" dirty="0" err="1" smtClean="0"/>
              <a:t>Rindler</a:t>
            </a:r>
            <a:r>
              <a:rPr lang="en-US" dirty="0" smtClean="0"/>
              <a:t> coordinate </a:t>
            </a:r>
            <a:r>
              <a:rPr lang="en-US" dirty="0" err="1" smtClean="0"/>
              <a:t>τ</a:t>
            </a:r>
            <a:endParaRPr lang="en-US" dirty="0"/>
          </a:p>
        </p:txBody>
      </p:sp>
      <p:pic>
        <p:nvPicPr>
          <p:cNvPr id="20" name="Picture 19"/>
          <p:cNvPicPr>
            <a:picLocks noChangeAspect="1"/>
          </p:cNvPicPr>
          <p:nvPr/>
        </p:nvPicPr>
        <p:blipFill>
          <a:blip r:embed="rId5"/>
          <a:stretch>
            <a:fillRect/>
          </a:stretch>
        </p:blipFill>
        <p:spPr>
          <a:xfrm>
            <a:off x="4885276" y="900866"/>
            <a:ext cx="4480641" cy="4700374"/>
          </a:xfrm>
          <a:prstGeom prst="rect">
            <a:avLst/>
          </a:prstGeom>
        </p:spPr>
      </p:pic>
      <p:sp>
        <p:nvSpPr>
          <p:cNvPr id="21" name="TextBox 20"/>
          <p:cNvSpPr txBox="1"/>
          <p:nvPr/>
        </p:nvSpPr>
        <p:spPr>
          <a:xfrm>
            <a:off x="5047705" y="4862576"/>
            <a:ext cx="1907200" cy="1477328"/>
          </a:xfrm>
          <a:prstGeom prst="rect">
            <a:avLst/>
          </a:prstGeom>
          <a:noFill/>
        </p:spPr>
        <p:txBody>
          <a:bodyPr wrap="square" rtlCol="0">
            <a:spAutoFit/>
          </a:bodyPr>
          <a:lstStyle/>
          <a:p>
            <a:r>
              <a:rPr lang="en-US" dirty="0" smtClean="0"/>
              <a:t>Trajectories are hyperbolae with closest approach x(0)=1/a to the origin</a:t>
            </a:r>
            <a:endParaRPr lang="en-US" dirty="0"/>
          </a:p>
        </p:txBody>
      </p:sp>
      <p:sp>
        <p:nvSpPr>
          <p:cNvPr id="22" name="TextBox 21"/>
          <p:cNvSpPr txBox="1"/>
          <p:nvPr/>
        </p:nvSpPr>
        <p:spPr>
          <a:xfrm>
            <a:off x="8657268" y="2631236"/>
            <a:ext cx="389850" cy="523220"/>
          </a:xfrm>
          <a:prstGeom prst="rect">
            <a:avLst/>
          </a:prstGeom>
          <a:solidFill>
            <a:schemeClr val="bg1"/>
          </a:solidFill>
        </p:spPr>
        <p:txBody>
          <a:bodyPr wrap="none" rtlCol="0">
            <a:spAutoFit/>
          </a:bodyPr>
          <a:lstStyle/>
          <a:p>
            <a:r>
              <a:rPr lang="en-US" sz="2800" b="1" dirty="0" smtClean="0">
                <a:solidFill>
                  <a:srgbClr val="FF0000"/>
                </a:solidFill>
              </a:rPr>
              <a:t>x</a:t>
            </a:r>
            <a:endParaRPr lang="en-US" sz="2800" b="1" dirty="0">
              <a:solidFill>
                <a:srgbClr val="FF0000"/>
              </a:solidFill>
            </a:endParaRPr>
          </a:p>
        </p:txBody>
      </p:sp>
      <p:sp>
        <p:nvSpPr>
          <p:cNvPr id="23" name="TextBox 22"/>
          <p:cNvSpPr txBox="1"/>
          <p:nvPr/>
        </p:nvSpPr>
        <p:spPr>
          <a:xfrm>
            <a:off x="5109901" y="1012301"/>
            <a:ext cx="304240" cy="523220"/>
          </a:xfrm>
          <a:prstGeom prst="rect">
            <a:avLst/>
          </a:prstGeom>
          <a:solidFill>
            <a:srgbClr val="FFFFFF"/>
          </a:solidFill>
        </p:spPr>
        <p:txBody>
          <a:bodyPr wrap="none" rtlCol="0">
            <a:spAutoFit/>
          </a:bodyPr>
          <a:lstStyle/>
          <a:p>
            <a:r>
              <a:rPr lang="en-US" sz="2800" b="1" dirty="0">
                <a:solidFill>
                  <a:srgbClr val="FF0000"/>
                </a:solidFill>
              </a:rPr>
              <a:t>t</a:t>
            </a:r>
          </a:p>
        </p:txBody>
      </p:sp>
    </p:spTree>
    <p:extLst>
      <p:ext uri="{BB962C8B-B14F-4D97-AF65-F5344CB8AC3E}">
        <p14:creationId xmlns:p14="http://schemas.microsoft.com/office/powerpoint/2010/main" val="112018505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399"/>
            <a:ext cx="8229600" cy="807535"/>
          </a:xfrm>
        </p:spPr>
        <p:txBody>
          <a:bodyPr/>
          <a:lstStyle/>
          <a:p>
            <a:r>
              <a:rPr lang="en-US" dirty="0" smtClean="0"/>
              <a:t>A 2-level atom in a uniformly accelerating frame develops a thermal population of its levels.</a:t>
            </a:r>
            <a:endParaRPr lang="en-US"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Aaron Chou, Intensity Frontier Workshop, ANL, 4/25/13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23C8E905-4070-A14E-96A3-E12206135B3D}" type="slidenum">
              <a:rPr lang="en-US" smtClean="0">
                <a:solidFill>
                  <a:srgbClr val="000000"/>
                </a:solidFill>
              </a:rPr>
              <a:pPr>
                <a:defRPr/>
              </a:pPr>
              <a:t>26</a:t>
            </a:fld>
            <a:endParaRPr lang="en-US">
              <a:solidFill>
                <a:srgbClr val="000000"/>
              </a:solidFill>
            </a:endParaRPr>
          </a:p>
        </p:txBody>
      </p:sp>
      <p:pic>
        <p:nvPicPr>
          <p:cNvPr id="6" name="Picture 5"/>
          <p:cNvPicPr>
            <a:picLocks noChangeAspect="1"/>
          </p:cNvPicPr>
          <p:nvPr/>
        </p:nvPicPr>
        <p:blipFill>
          <a:blip r:embed="rId2"/>
          <a:stretch>
            <a:fillRect/>
          </a:stretch>
        </p:blipFill>
        <p:spPr>
          <a:xfrm>
            <a:off x="1523871" y="1562611"/>
            <a:ext cx="6479437" cy="1019765"/>
          </a:xfrm>
          <a:prstGeom prst="rect">
            <a:avLst/>
          </a:prstGeom>
        </p:spPr>
      </p:pic>
      <p:sp>
        <p:nvSpPr>
          <p:cNvPr id="7" name="TextBox 6"/>
          <p:cNvSpPr txBox="1"/>
          <p:nvPr/>
        </p:nvSpPr>
        <p:spPr>
          <a:xfrm>
            <a:off x="593597" y="1004239"/>
            <a:ext cx="8384283" cy="646331"/>
          </a:xfrm>
          <a:prstGeom prst="rect">
            <a:avLst/>
          </a:prstGeom>
          <a:noFill/>
        </p:spPr>
        <p:txBody>
          <a:bodyPr wrap="square" rtlCol="0">
            <a:spAutoFit/>
          </a:bodyPr>
          <a:lstStyle/>
          <a:p>
            <a:r>
              <a:rPr lang="en-US" dirty="0" smtClean="0"/>
              <a:t>Transition rate per unit time between levels of a 2-level atom is the Fourier transform of the scattering potential </a:t>
            </a:r>
            <a:r>
              <a:rPr lang="en-US" dirty="0" err="1" smtClean="0"/>
              <a:t>w.r.t</a:t>
            </a:r>
            <a:r>
              <a:rPr lang="en-US" dirty="0" smtClean="0"/>
              <a:t>. the energy transfer:</a:t>
            </a:r>
            <a:endParaRPr lang="en-US" dirty="0"/>
          </a:p>
        </p:txBody>
      </p:sp>
      <p:pic>
        <p:nvPicPr>
          <p:cNvPr id="9" name="Picture 8"/>
          <p:cNvPicPr>
            <a:picLocks noChangeAspect="1"/>
          </p:cNvPicPr>
          <p:nvPr/>
        </p:nvPicPr>
        <p:blipFill>
          <a:blip r:embed="rId3"/>
          <a:stretch>
            <a:fillRect/>
          </a:stretch>
        </p:blipFill>
        <p:spPr>
          <a:xfrm>
            <a:off x="2245566" y="2956451"/>
            <a:ext cx="4512422" cy="1007329"/>
          </a:xfrm>
          <a:prstGeom prst="rect">
            <a:avLst/>
          </a:prstGeom>
        </p:spPr>
      </p:pic>
      <p:pic>
        <p:nvPicPr>
          <p:cNvPr id="10" name="Picture 9"/>
          <p:cNvPicPr>
            <a:picLocks noChangeAspect="1"/>
          </p:cNvPicPr>
          <p:nvPr/>
        </p:nvPicPr>
        <p:blipFill>
          <a:blip r:embed="rId4"/>
          <a:stretch>
            <a:fillRect/>
          </a:stretch>
        </p:blipFill>
        <p:spPr>
          <a:xfrm>
            <a:off x="812801" y="4551425"/>
            <a:ext cx="6304532" cy="917411"/>
          </a:xfrm>
          <a:prstGeom prst="rect">
            <a:avLst/>
          </a:prstGeom>
        </p:spPr>
      </p:pic>
      <p:sp>
        <p:nvSpPr>
          <p:cNvPr id="11" name="TextBox 10"/>
          <p:cNvSpPr txBox="1"/>
          <p:nvPr/>
        </p:nvSpPr>
        <p:spPr>
          <a:xfrm>
            <a:off x="652661" y="2597144"/>
            <a:ext cx="5877368" cy="369332"/>
          </a:xfrm>
          <a:prstGeom prst="rect">
            <a:avLst/>
          </a:prstGeom>
          <a:noFill/>
        </p:spPr>
        <p:txBody>
          <a:bodyPr wrap="none" rtlCol="0">
            <a:spAutoFit/>
          </a:bodyPr>
          <a:lstStyle/>
          <a:p>
            <a:r>
              <a:rPr lang="en-US" dirty="0" smtClean="0"/>
              <a:t>The scattering potential is the vacuum Green’s function: </a:t>
            </a:r>
            <a:endParaRPr lang="en-US" dirty="0"/>
          </a:p>
        </p:txBody>
      </p:sp>
      <p:sp>
        <p:nvSpPr>
          <p:cNvPr id="12" name="TextBox 11"/>
          <p:cNvSpPr txBox="1"/>
          <p:nvPr/>
        </p:nvSpPr>
        <p:spPr>
          <a:xfrm>
            <a:off x="844619" y="4184744"/>
            <a:ext cx="3392650" cy="369332"/>
          </a:xfrm>
          <a:prstGeom prst="rect">
            <a:avLst/>
          </a:prstGeom>
          <a:noFill/>
        </p:spPr>
        <p:txBody>
          <a:bodyPr wrap="none" rtlCol="0">
            <a:spAutoFit/>
          </a:bodyPr>
          <a:lstStyle/>
          <a:p>
            <a:r>
              <a:rPr lang="en-US" dirty="0" smtClean="0"/>
              <a:t>In the accelerating coordinates:</a:t>
            </a:r>
            <a:endParaRPr lang="en-US" dirty="0"/>
          </a:p>
        </p:txBody>
      </p:sp>
      <p:sp>
        <p:nvSpPr>
          <p:cNvPr id="13" name="TextBox 12"/>
          <p:cNvSpPr txBox="1"/>
          <p:nvPr/>
        </p:nvSpPr>
        <p:spPr>
          <a:xfrm>
            <a:off x="457200" y="5740127"/>
            <a:ext cx="8520680" cy="646331"/>
          </a:xfrm>
          <a:prstGeom prst="rect">
            <a:avLst/>
          </a:prstGeom>
          <a:noFill/>
        </p:spPr>
        <p:txBody>
          <a:bodyPr wrap="square" rtlCol="0">
            <a:spAutoFit/>
          </a:bodyPr>
          <a:lstStyle/>
          <a:p>
            <a:r>
              <a:rPr lang="en-US" dirty="0" smtClean="0"/>
              <a:t>This is periodic in imaginary time, and has a sequence of poles at t=</a:t>
            </a:r>
            <a:r>
              <a:rPr lang="en-US" dirty="0" err="1" smtClean="0"/>
              <a:t>i</a:t>
            </a:r>
            <a:r>
              <a:rPr lang="en-US" dirty="0" smtClean="0"/>
              <a:t>(ε+n×2π/a) for integer n.</a:t>
            </a:r>
            <a:endParaRPr lang="en-US" dirty="0"/>
          </a:p>
        </p:txBody>
      </p:sp>
    </p:spTree>
    <p:extLst>
      <p:ext uri="{BB962C8B-B14F-4D97-AF65-F5344CB8AC3E}">
        <p14:creationId xmlns:p14="http://schemas.microsoft.com/office/powerpoint/2010/main" val="326475148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a:srcRect r="54239"/>
          <a:stretch/>
        </p:blipFill>
        <p:spPr>
          <a:xfrm>
            <a:off x="711725" y="3313773"/>
            <a:ext cx="2965069" cy="1019765"/>
          </a:xfrm>
          <a:prstGeom prst="rect">
            <a:avLst/>
          </a:prstGeom>
        </p:spPr>
      </p:pic>
      <p:pic>
        <p:nvPicPr>
          <p:cNvPr id="19" name="Picture 18"/>
          <p:cNvPicPr>
            <a:picLocks noChangeAspect="1"/>
          </p:cNvPicPr>
          <p:nvPr/>
        </p:nvPicPr>
        <p:blipFill rotWithShape="1">
          <a:blip r:embed="rId3"/>
          <a:srcRect l="62735"/>
          <a:stretch/>
        </p:blipFill>
        <p:spPr>
          <a:xfrm>
            <a:off x="3676794" y="3417639"/>
            <a:ext cx="2349377" cy="917411"/>
          </a:xfrm>
          <a:prstGeom prst="rect">
            <a:avLst/>
          </a:prstGeom>
        </p:spPr>
      </p:pic>
      <p:sp>
        <p:nvSpPr>
          <p:cNvPr id="2" name="Title 1"/>
          <p:cNvSpPr>
            <a:spLocks noGrp="1"/>
          </p:cNvSpPr>
          <p:nvPr>
            <p:ph type="title"/>
          </p:nvPr>
        </p:nvSpPr>
        <p:spPr/>
        <p:txBody>
          <a:bodyPr/>
          <a:lstStyle/>
          <a:p>
            <a:r>
              <a:rPr lang="en-US" dirty="0" smtClean="0"/>
              <a:t>Perform integral by analytically continuing and summing the poles</a:t>
            </a:r>
            <a:endParaRPr lang="en-US"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Aaron Chou, Intensity Frontier Workshop, ANL, 4/25/13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23C8E905-4070-A14E-96A3-E12206135B3D}" type="slidenum">
              <a:rPr lang="en-US" smtClean="0">
                <a:solidFill>
                  <a:srgbClr val="000000"/>
                </a:solidFill>
              </a:rPr>
              <a:pPr>
                <a:defRPr/>
              </a:pPr>
              <a:t>27</a:t>
            </a:fld>
            <a:endParaRPr lang="en-US">
              <a:solidFill>
                <a:srgbClr val="000000"/>
              </a:solidFill>
            </a:endParaRPr>
          </a:p>
        </p:txBody>
      </p:sp>
      <p:pic>
        <p:nvPicPr>
          <p:cNvPr id="6" name="Picture 5"/>
          <p:cNvPicPr>
            <a:picLocks noChangeAspect="1"/>
          </p:cNvPicPr>
          <p:nvPr/>
        </p:nvPicPr>
        <p:blipFill rotWithShape="1">
          <a:blip r:embed="rId4"/>
          <a:srcRect l="12453" t="4487" r="9107" b="8510"/>
          <a:stretch/>
        </p:blipFill>
        <p:spPr>
          <a:xfrm>
            <a:off x="310091" y="827034"/>
            <a:ext cx="5967652" cy="2451515"/>
          </a:xfrm>
          <a:prstGeom prst="rect">
            <a:avLst/>
          </a:prstGeom>
        </p:spPr>
      </p:pic>
      <p:cxnSp>
        <p:nvCxnSpPr>
          <p:cNvPr id="9" name="Straight Arrow Connector 8"/>
          <p:cNvCxnSpPr/>
          <p:nvPr/>
        </p:nvCxnSpPr>
        <p:spPr>
          <a:xfrm>
            <a:off x="989339" y="3278355"/>
            <a:ext cx="4621837" cy="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139843" y="1166690"/>
            <a:ext cx="319468" cy="369332"/>
          </a:xfrm>
          <a:prstGeom prst="rect">
            <a:avLst/>
          </a:prstGeom>
          <a:noFill/>
        </p:spPr>
        <p:txBody>
          <a:bodyPr wrap="none" rtlCol="0">
            <a:spAutoFit/>
          </a:bodyPr>
          <a:lstStyle/>
          <a:p>
            <a:r>
              <a:rPr lang="en-US" dirty="0" smtClean="0"/>
              <a:t>×</a:t>
            </a:r>
            <a:endParaRPr lang="en-US" dirty="0"/>
          </a:p>
        </p:txBody>
      </p:sp>
      <p:sp>
        <p:nvSpPr>
          <p:cNvPr id="12" name="TextBox 11"/>
          <p:cNvSpPr txBox="1"/>
          <p:nvPr/>
        </p:nvSpPr>
        <p:spPr>
          <a:xfrm>
            <a:off x="3138735" y="1629390"/>
            <a:ext cx="319468" cy="369332"/>
          </a:xfrm>
          <a:prstGeom prst="rect">
            <a:avLst/>
          </a:prstGeom>
          <a:noFill/>
        </p:spPr>
        <p:txBody>
          <a:bodyPr wrap="none" rtlCol="0">
            <a:spAutoFit/>
          </a:bodyPr>
          <a:lstStyle/>
          <a:p>
            <a:r>
              <a:rPr lang="en-US" dirty="0" smtClean="0"/>
              <a:t>×</a:t>
            </a:r>
            <a:endParaRPr lang="en-US" dirty="0"/>
          </a:p>
        </p:txBody>
      </p:sp>
      <p:sp>
        <p:nvSpPr>
          <p:cNvPr id="13" name="TextBox 12"/>
          <p:cNvSpPr txBox="1"/>
          <p:nvPr/>
        </p:nvSpPr>
        <p:spPr>
          <a:xfrm>
            <a:off x="3152848" y="2082612"/>
            <a:ext cx="319468" cy="369332"/>
          </a:xfrm>
          <a:prstGeom prst="rect">
            <a:avLst/>
          </a:prstGeom>
          <a:noFill/>
        </p:spPr>
        <p:txBody>
          <a:bodyPr wrap="none" rtlCol="0">
            <a:spAutoFit/>
          </a:bodyPr>
          <a:lstStyle/>
          <a:p>
            <a:r>
              <a:rPr lang="en-US" dirty="0" smtClean="0"/>
              <a:t>×</a:t>
            </a:r>
            <a:endParaRPr lang="en-US" dirty="0"/>
          </a:p>
        </p:txBody>
      </p:sp>
      <p:sp>
        <p:nvSpPr>
          <p:cNvPr id="14" name="TextBox 13"/>
          <p:cNvSpPr txBox="1"/>
          <p:nvPr/>
        </p:nvSpPr>
        <p:spPr>
          <a:xfrm>
            <a:off x="3153501" y="2525784"/>
            <a:ext cx="319468" cy="369332"/>
          </a:xfrm>
          <a:prstGeom prst="rect">
            <a:avLst/>
          </a:prstGeom>
          <a:noFill/>
        </p:spPr>
        <p:txBody>
          <a:bodyPr wrap="none" rtlCol="0">
            <a:spAutoFit/>
          </a:bodyPr>
          <a:lstStyle/>
          <a:p>
            <a:r>
              <a:rPr lang="en-US" dirty="0" smtClean="0"/>
              <a:t>×</a:t>
            </a:r>
            <a:endParaRPr lang="en-US" dirty="0"/>
          </a:p>
        </p:txBody>
      </p:sp>
      <p:sp>
        <p:nvSpPr>
          <p:cNvPr id="15" name="TextBox 14"/>
          <p:cNvSpPr txBox="1"/>
          <p:nvPr/>
        </p:nvSpPr>
        <p:spPr>
          <a:xfrm>
            <a:off x="3153732" y="2938559"/>
            <a:ext cx="319468" cy="369332"/>
          </a:xfrm>
          <a:prstGeom prst="rect">
            <a:avLst/>
          </a:prstGeom>
          <a:noFill/>
        </p:spPr>
        <p:txBody>
          <a:bodyPr wrap="none" rtlCol="0">
            <a:spAutoFit/>
          </a:bodyPr>
          <a:lstStyle/>
          <a:p>
            <a:r>
              <a:rPr lang="en-US" dirty="0" smtClean="0"/>
              <a:t>×</a:t>
            </a:r>
            <a:endParaRPr lang="en-US" dirty="0"/>
          </a:p>
        </p:txBody>
      </p:sp>
      <p:sp>
        <p:nvSpPr>
          <p:cNvPr id="21" name="TextBox 20"/>
          <p:cNvSpPr txBox="1"/>
          <p:nvPr/>
        </p:nvSpPr>
        <p:spPr>
          <a:xfrm>
            <a:off x="428219" y="4579749"/>
            <a:ext cx="3248575" cy="923330"/>
          </a:xfrm>
          <a:prstGeom prst="rect">
            <a:avLst/>
          </a:prstGeom>
          <a:noFill/>
        </p:spPr>
        <p:txBody>
          <a:bodyPr wrap="square" rtlCol="0">
            <a:spAutoFit/>
          </a:bodyPr>
          <a:lstStyle/>
          <a:p>
            <a:r>
              <a:rPr lang="en-US" dirty="0" smtClean="0"/>
              <a:t>Sum of exponentials gives the usual thermal transition rates with </a:t>
            </a:r>
            <a:r>
              <a:rPr lang="en-US" dirty="0" err="1" smtClean="0"/>
              <a:t>kT</a:t>
            </a:r>
            <a:r>
              <a:rPr lang="en-US" dirty="0" smtClean="0"/>
              <a:t>=a/2π</a:t>
            </a:r>
            <a:endParaRPr lang="en-US" dirty="0"/>
          </a:p>
        </p:txBody>
      </p:sp>
      <p:pic>
        <p:nvPicPr>
          <p:cNvPr id="22" name="Picture 21"/>
          <p:cNvPicPr>
            <a:picLocks noChangeAspect="1"/>
          </p:cNvPicPr>
          <p:nvPr/>
        </p:nvPicPr>
        <p:blipFill>
          <a:blip r:embed="rId5"/>
          <a:stretch>
            <a:fillRect/>
          </a:stretch>
        </p:blipFill>
        <p:spPr>
          <a:xfrm>
            <a:off x="4108488" y="4601350"/>
            <a:ext cx="3743137" cy="686074"/>
          </a:xfrm>
          <a:prstGeom prst="rect">
            <a:avLst/>
          </a:prstGeom>
        </p:spPr>
      </p:pic>
      <p:pic>
        <p:nvPicPr>
          <p:cNvPr id="26" name="Picture 25"/>
          <p:cNvPicPr>
            <a:picLocks noChangeAspect="1"/>
          </p:cNvPicPr>
          <p:nvPr/>
        </p:nvPicPr>
        <p:blipFill>
          <a:blip r:embed="rId6"/>
          <a:stretch>
            <a:fillRect/>
          </a:stretch>
        </p:blipFill>
        <p:spPr>
          <a:xfrm>
            <a:off x="2394269" y="5361264"/>
            <a:ext cx="5860066" cy="1020486"/>
          </a:xfrm>
          <a:prstGeom prst="rect">
            <a:avLst/>
          </a:prstGeom>
        </p:spPr>
      </p:pic>
      <p:pic>
        <p:nvPicPr>
          <p:cNvPr id="27" name="Picture 26"/>
          <p:cNvPicPr>
            <a:picLocks noChangeAspect="1"/>
          </p:cNvPicPr>
          <p:nvPr/>
        </p:nvPicPr>
        <p:blipFill>
          <a:blip r:embed="rId7"/>
          <a:stretch>
            <a:fillRect/>
          </a:stretch>
        </p:blipFill>
        <p:spPr>
          <a:xfrm>
            <a:off x="6939864" y="4242774"/>
            <a:ext cx="710240" cy="336975"/>
          </a:xfrm>
          <a:prstGeom prst="rect">
            <a:avLst/>
          </a:prstGeom>
        </p:spPr>
      </p:pic>
      <p:sp>
        <p:nvSpPr>
          <p:cNvPr id="29" name="TextBox 28"/>
          <p:cNvSpPr txBox="1"/>
          <p:nvPr/>
        </p:nvSpPr>
        <p:spPr>
          <a:xfrm>
            <a:off x="6544323" y="4272310"/>
            <a:ext cx="434885" cy="369332"/>
          </a:xfrm>
          <a:prstGeom prst="rect">
            <a:avLst/>
          </a:prstGeom>
          <a:noFill/>
        </p:spPr>
        <p:txBody>
          <a:bodyPr wrap="none" rtlCol="0">
            <a:spAutoFit/>
          </a:bodyPr>
          <a:lstStyle/>
          <a:p>
            <a:r>
              <a:rPr lang="en-US" dirty="0" smtClean="0"/>
              <a:t>x=</a:t>
            </a:r>
            <a:endParaRPr lang="en-US" dirty="0"/>
          </a:p>
        </p:txBody>
      </p:sp>
      <p:sp>
        <p:nvSpPr>
          <p:cNvPr id="30" name="TextBox 29"/>
          <p:cNvSpPr txBox="1"/>
          <p:nvPr/>
        </p:nvSpPr>
        <p:spPr>
          <a:xfrm>
            <a:off x="3458439" y="2502736"/>
            <a:ext cx="716099" cy="369332"/>
          </a:xfrm>
          <a:prstGeom prst="rect">
            <a:avLst/>
          </a:prstGeom>
          <a:noFill/>
        </p:spPr>
        <p:txBody>
          <a:bodyPr wrap="none" rtlCol="0">
            <a:spAutoFit/>
          </a:bodyPr>
          <a:lstStyle/>
          <a:p>
            <a:r>
              <a:rPr lang="en-US" dirty="0" smtClean="0"/>
              <a:t>i2π/a</a:t>
            </a:r>
            <a:endParaRPr lang="en-US" dirty="0"/>
          </a:p>
        </p:txBody>
      </p:sp>
      <p:sp>
        <p:nvSpPr>
          <p:cNvPr id="31" name="TextBox 30"/>
          <p:cNvSpPr txBox="1"/>
          <p:nvPr/>
        </p:nvSpPr>
        <p:spPr>
          <a:xfrm>
            <a:off x="3443669" y="2068761"/>
            <a:ext cx="716099" cy="369332"/>
          </a:xfrm>
          <a:prstGeom prst="rect">
            <a:avLst/>
          </a:prstGeom>
          <a:noFill/>
        </p:spPr>
        <p:txBody>
          <a:bodyPr wrap="none" rtlCol="0">
            <a:spAutoFit/>
          </a:bodyPr>
          <a:lstStyle/>
          <a:p>
            <a:r>
              <a:rPr lang="en-US" dirty="0" smtClean="0"/>
              <a:t>i4π/a</a:t>
            </a:r>
            <a:endParaRPr lang="en-US" dirty="0"/>
          </a:p>
        </p:txBody>
      </p:sp>
      <p:sp>
        <p:nvSpPr>
          <p:cNvPr id="32" name="TextBox 31"/>
          <p:cNvSpPr txBox="1"/>
          <p:nvPr/>
        </p:nvSpPr>
        <p:spPr>
          <a:xfrm>
            <a:off x="3443668" y="1629390"/>
            <a:ext cx="716099" cy="369332"/>
          </a:xfrm>
          <a:prstGeom prst="rect">
            <a:avLst/>
          </a:prstGeom>
          <a:noFill/>
        </p:spPr>
        <p:txBody>
          <a:bodyPr wrap="none" rtlCol="0">
            <a:spAutoFit/>
          </a:bodyPr>
          <a:lstStyle/>
          <a:p>
            <a:r>
              <a:rPr lang="en-US" dirty="0" smtClean="0"/>
              <a:t>i6π/a</a:t>
            </a:r>
            <a:endParaRPr lang="en-US" dirty="0"/>
          </a:p>
        </p:txBody>
      </p:sp>
      <p:sp>
        <p:nvSpPr>
          <p:cNvPr id="33" name="TextBox 32"/>
          <p:cNvSpPr txBox="1"/>
          <p:nvPr/>
        </p:nvSpPr>
        <p:spPr>
          <a:xfrm>
            <a:off x="3433801" y="1158410"/>
            <a:ext cx="716099" cy="369332"/>
          </a:xfrm>
          <a:prstGeom prst="rect">
            <a:avLst/>
          </a:prstGeom>
          <a:noFill/>
        </p:spPr>
        <p:txBody>
          <a:bodyPr wrap="none" rtlCol="0">
            <a:spAutoFit/>
          </a:bodyPr>
          <a:lstStyle/>
          <a:p>
            <a:r>
              <a:rPr lang="en-US" dirty="0" smtClean="0"/>
              <a:t>i8π/a</a:t>
            </a:r>
            <a:endParaRPr lang="en-US" dirty="0"/>
          </a:p>
        </p:txBody>
      </p:sp>
      <p:sp>
        <p:nvSpPr>
          <p:cNvPr id="34" name="TextBox 33"/>
          <p:cNvSpPr txBox="1"/>
          <p:nvPr/>
        </p:nvSpPr>
        <p:spPr>
          <a:xfrm>
            <a:off x="3586201" y="2920522"/>
            <a:ext cx="313044" cy="369332"/>
          </a:xfrm>
          <a:prstGeom prst="rect">
            <a:avLst/>
          </a:prstGeom>
          <a:noFill/>
        </p:spPr>
        <p:txBody>
          <a:bodyPr wrap="none" rtlCol="0">
            <a:spAutoFit/>
          </a:bodyPr>
          <a:lstStyle/>
          <a:p>
            <a:r>
              <a:rPr lang="en-US" dirty="0"/>
              <a:t>0</a:t>
            </a:r>
          </a:p>
        </p:txBody>
      </p:sp>
      <p:sp>
        <p:nvSpPr>
          <p:cNvPr id="35" name="TextBox 34"/>
          <p:cNvSpPr txBox="1"/>
          <p:nvPr/>
        </p:nvSpPr>
        <p:spPr>
          <a:xfrm>
            <a:off x="3144583" y="728370"/>
            <a:ext cx="319468"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94265210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Concern: </a:t>
            </a:r>
            <a:r>
              <a:rPr lang="en-US" dirty="0" err="1" smtClean="0"/>
              <a:t>Thermalization</a:t>
            </a:r>
            <a:r>
              <a:rPr lang="en-US" dirty="0" smtClean="0"/>
              <a:t> time of Unruh detector</a:t>
            </a:r>
            <a:endParaRPr lang="en-US"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Aaron Chou, Intensity Frontier Workshop, ANL, 4/25/13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23C8E905-4070-A14E-96A3-E12206135B3D}" type="slidenum">
              <a:rPr lang="en-US" smtClean="0">
                <a:solidFill>
                  <a:srgbClr val="000000"/>
                </a:solidFill>
              </a:rPr>
              <a:pPr>
                <a:defRPr/>
              </a:pPr>
              <a:t>28</a:t>
            </a:fld>
            <a:endParaRPr lang="en-US">
              <a:solidFill>
                <a:srgbClr val="000000"/>
              </a:solidFill>
            </a:endParaRPr>
          </a:p>
        </p:txBody>
      </p:sp>
      <p:pic>
        <p:nvPicPr>
          <p:cNvPr id="6" name="Picture 5"/>
          <p:cNvPicPr>
            <a:picLocks noChangeAspect="1"/>
          </p:cNvPicPr>
          <p:nvPr/>
        </p:nvPicPr>
        <p:blipFill>
          <a:blip r:embed="rId2"/>
          <a:stretch>
            <a:fillRect/>
          </a:stretch>
        </p:blipFill>
        <p:spPr>
          <a:xfrm>
            <a:off x="813968" y="1563537"/>
            <a:ext cx="1801345" cy="948076"/>
          </a:xfrm>
          <a:prstGeom prst="rect">
            <a:avLst/>
          </a:prstGeom>
        </p:spPr>
      </p:pic>
      <p:sp>
        <p:nvSpPr>
          <p:cNvPr id="7" name="TextBox 6"/>
          <p:cNvSpPr txBox="1"/>
          <p:nvPr/>
        </p:nvSpPr>
        <p:spPr>
          <a:xfrm>
            <a:off x="985217" y="2546025"/>
            <a:ext cx="7505895" cy="2585323"/>
          </a:xfrm>
          <a:prstGeom prst="rect">
            <a:avLst/>
          </a:prstGeom>
          <a:noFill/>
        </p:spPr>
        <p:txBody>
          <a:bodyPr wrap="square" rtlCol="0">
            <a:spAutoFit/>
          </a:bodyPr>
          <a:lstStyle/>
          <a:p>
            <a:r>
              <a:rPr lang="en-US" dirty="0" smtClean="0"/>
              <a:t>=  1.5×10</a:t>
            </a:r>
            <a:r>
              <a:rPr lang="en-US" baseline="30000" dirty="0" smtClean="0"/>
              <a:t>-</a:t>
            </a:r>
            <a:r>
              <a:rPr lang="en-US" baseline="30000" dirty="0"/>
              <a:t>13 </a:t>
            </a:r>
            <a:r>
              <a:rPr lang="en-US" dirty="0" smtClean="0"/>
              <a:t>s    for a=100 </a:t>
            </a:r>
            <a:r>
              <a:rPr lang="en-US" dirty="0" err="1" smtClean="0"/>
              <a:t>eV</a:t>
            </a:r>
            <a:r>
              <a:rPr lang="en-US" dirty="0" smtClean="0"/>
              <a:t>.</a:t>
            </a:r>
          </a:p>
          <a:p>
            <a:endParaRPr lang="en-US" dirty="0"/>
          </a:p>
          <a:p>
            <a:r>
              <a:rPr lang="en-US" b="1" dirty="0" smtClean="0"/>
              <a:t>This is much longer than the half-period of the laser = 2×10</a:t>
            </a:r>
            <a:r>
              <a:rPr lang="en-US" b="1" baseline="30000" dirty="0" smtClean="0"/>
              <a:t>-15 </a:t>
            </a:r>
            <a:r>
              <a:rPr lang="en-US" b="1" dirty="0" smtClean="0"/>
              <a:t>s.</a:t>
            </a:r>
          </a:p>
          <a:p>
            <a:endParaRPr lang="en-US" dirty="0"/>
          </a:p>
          <a:p>
            <a:r>
              <a:rPr lang="en-US" dirty="0" smtClean="0"/>
              <a:t>However, as long as the detector absorbs and emits one photon, then it is not required for it to be in the uniformly accelerated trajectory long enough to achieve thermal equilibrium with the Unruh thermal bath.</a:t>
            </a:r>
          </a:p>
          <a:p>
            <a:endParaRPr lang="en-US" dirty="0" smtClean="0"/>
          </a:p>
          <a:p>
            <a:endParaRPr lang="en-US" dirty="0"/>
          </a:p>
        </p:txBody>
      </p:sp>
      <p:sp>
        <p:nvSpPr>
          <p:cNvPr id="8" name="TextBox 7"/>
          <p:cNvSpPr txBox="1"/>
          <p:nvPr/>
        </p:nvSpPr>
        <p:spPr>
          <a:xfrm>
            <a:off x="4024359" y="637936"/>
            <a:ext cx="3353632" cy="369332"/>
          </a:xfrm>
          <a:prstGeom prst="rect">
            <a:avLst/>
          </a:prstGeom>
          <a:noFill/>
        </p:spPr>
        <p:txBody>
          <a:bodyPr wrap="square" rtlCol="0">
            <a:spAutoFit/>
          </a:bodyPr>
          <a:lstStyle/>
          <a:p>
            <a:r>
              <a:rPr lang="en-US" dirty="0" smtClean="0"/>
              <a:t>(</a:t>
            </a:r>
            <a:r>
              <a:rPr lang="en-US" dirty="0" err="1" smtClean="0"/>
              <a:t>Iso</a:t>
            </a:r>
            <a:r>
              <a:rPr lang="en-US" dirty="0" smtClean="0"/>
              <a:t>, Yamamoto, Zhang, 2011)</a:t>
            </a:r>
            <a:endParaRPr lang="en-US" dirty="0"/>
          </a:p>
        </p:txBody>
      </p:sp>
      <p:sp>
        <p:nvSpPr>
          <p:cNvPr id="9" name="TextBox 8"/>
          <p:cNvSpPr txBox="1"/>
          <p:nvPr/>
        </p:nvSpPr>
        <p:spPr>
          <a:xfrm>
            <a:off x="813968" y="1194205"/>
            <a:ext cx="1852678" cy="369332"/>
          </a:xfrm>
          <a:prstGeom prst="rect">
            <a:avLst/>
          </a:prstGeom>
          <a:noFill/>
        </p:spPr>
        <p:txBody>
          <a:bodyPr wrap="none" rtlCol="0">
            <a:spAutoFit/>
          </a:bodyPr>
          <a:lstStyle/>
          <a:p>
            <a:r>
              <a:rPr lang="en-US" dirty="0"/>
              <a:t>In the lab frame, </a:t>
            </a:r>
          </a:p>
        </p:txBody>
      </p:sp>
    </p:spTree>
    <p:extLst>
      <p:ext uri="{BB962C8B-B14F-4D97-AF65-F5344CB8AC3E}">
        <p14:creationId xmlns:p14="http://schemas.microsoft.com/office/powerpoint/2010/main" val="283023626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5"/>
          <p:cNvSpPr>
            <a:spLocks noGrp="1"/>
          </p:cNvSpPr>
          <p:nvPr>
            <p:ph type="title"/>
          </p:nvPr>
        </p:nvSpPr>
        <p:spPr>
          <a:xfrm>
            <a:off x="457200" y="139992"/>
            <a:ext cx="8229600" cy="762000"/>
          </a:xfrm>
        </p:spPr>
        <p:txBody>
          <a:bodyPr/>
          <a:lstStyle/>
          <a:p>
            <a:r>
              <a:rPr lang="en-US" dirty="0" smtClean="0">
                <a:latin typeface="Arial" charset="0"/>
                <a:ea typeface="ＭＳ Ｐゴシック" charset="0"/>
                <a:cs typeface="ＭＳ Ｐゴシック" charset="0"/>
              </a:rPr>
              <a:t>Black hole </a:t>
            </a:r>
            <a:r>
              <a:rPr lang="en-US" dirty="0">
                <a:latin typeface="Arial" charset="0"/>
                <a:ea typeface="ＭＳ Ｐゴシック" charset="0"/>
                <a:cs typeface="ＭＳ Ｐゴシック" charset="0"/>
              </a:rPr>
              <a:t>entropy </a:t>
            </a:r>
            <a:r>
              <a:rPr lang="en-US" dirty="0" smtClean="0">
                <a:latin typeface="Arial" charset="0"/>
                <a:ea typeface="ＭＳ Ｐゴシック" charset="0"/>
                <a:cs typeface="ＭＳ Ｐゴシック" charset="0"/>
              </a:rPr>
              <a:t>suggests a relationship between gravity and thermodynamics</a:t>
            </a:r>
            <a:endParaRPr lang="en-US" dirty="0">
              <a:latin typeface="Arial" charset="0"/>
              <a:ea typeface="ＭＳ Ｐゴシック" charset="0"/>
              <a:cs typeface="ＭＳ Ｐゴシック" charset="0"/>
            </a:endParaRPr>
          </a:p>
        </p:txBody>
      </p:sp>
      <p:pic>
        <p:nvPicPr>
          <p:cNvPr id="23554" name="Picture 3"/>
          <p:cNvPicPr>
            <a:picLocks noChangeAspect="1"/>
          </p:cNvPicPr>
          <p:nvPr/>
        </p:nvPicPr>
        <p:blipFill>
          <a:blip r:embed="rId2">
            <a:extLst>
              <a:ext uri="{28A0092B-C50C-407E-A947-70E740481C1C}">
                <a14:useLocalDpi xmlns:a14="http://schemas.microsoft.com/office/drawing/2010/main" val="0"/>
              </a:ext>
            </a:extLst>
          </a:blip>
          <a:srcRect t="8128" b="16360"/>
          <a:stretch>
            <a:fillRect/>
          </a:stretch>
        </p:blipFill>
        <p:spPr bwMode="auto">
          <a:xfrm>
            <a:off x="0" y="1143000"/>
            <a:ext cx="9067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4"/>
          <p:cNvSpPr txBox="1">
            <a:spLocks noChangeArrowheads="1"/>
          </p:cNvSpPr>
          <p:nvPr/>
        </p:nvSpPr>
        <p:spPr bwMode="auto">
          <a:xfrm>
            <a:off x="2179638" y="5345113"/>
            <a:ext cx="12493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800">
                <a:solidFill>
                  <a:srgbClr val="000000"/>
                </a:solidFill>
              </a:rPr>
              <a:t>R. Bousso</a:t>
            </a:r>
          </a:p>
        </p:txBody>
      </p:sp>
      <p:sp>
        <p:nvSpPr>
          <p:cNvPr id="23556" name="TextBox 5"/>
          <p:cNvSpPr txBox="1">
            <a:spLocks noChangeArrowheads="1"/>
          </p:cNvSpPr>
          <p:nvPr/>
        </p:nvSpPr>
        <p:spPr bwMode="auto">
          <a:xfrm>
            <a:off x="1682750" y="990600"/>
            <a:ext cx="534987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2800">
                <a:solidFill>
                  <a:srgbClr val="000000"/>
                </a:solidFill>
              </a:rPr>
              <a:t>S</a:t>
            </a:r>
            <a:r>
              <a:rPr lang="en-US" sz="2800" baseline="-25000">
                <a:solidFill>
                  <a:srgbClr val="000000"/>
                </a:solidFill>
              </a:rPr>
              <a:t>BH</a:t>
            </a:r>
            <a:r>
              <a:rPr lang="en-US" sz="2800">
                <a:solidFill>
                  <a:srgbClr val="000000"/>
                </a:solidFill>
              </a:rPr>
              <a:t> = A</a:t>
            </a:r>
            <a:r>
              <a:rPr lang="en-US" sz="2800" baseline="-25000">
                <a:solidFill>
                  <a:srgbClr val="000000"/>
                </a:solidFill>
              </a:rPr>
              <a:t>BH</a:t>
            </a:r>
            <a:r>
              <a:rPr lang="en-US" sz="2800">
                <a:solidFill>
                  <a:srgbClr val="000000"/>
                </a:solidFill>
              </a:rPr>
              <a:t> × (M</a:t>
            </a:r>
            <a:r>
              <a:rPr lang="en-US" sz="2800" baseline="-25000">
                <a:solidFill>
                  <a:srgbClr val="000000"/>
                </a:solidFill>
              </a:rPr>
              <a:t>pl</a:t>
            </a:r>
            <a:r>
              <a:rPr lang="en-US" sz="2800">
                <a:solidFill>
                  <a:srgbClr val="000000"/>
                </a:solidFill>
              </a:rPr>
              <a:t>/2)</a:t>
            </a:r>
            <a:r>
              <a:rPr lang="en-US" sz="2800" baseline="30000">
                <a:solidFill>
                  <a:srgbClr val="000000"/>
                </a:solidFill>
              </a:rPr>
              <a:t>2 </a:t>
            </a:r>
            <a:r>
              <a:rPr lang="en-US" sz="2800">
                <a:solidFill>
                  <a:srgbClr val="000000"/>
                </a:solidFill>
              </a:rPr>
              <a:t>= A</a:t>
            </a:r>
            <a:r>
              <a:rPr lang="en-US" sz="2800" baseline="-25000">
                <a:solidFill>
                  <a:srgbClr val="000000"/>
                </a:solidFill>
              </a:rPr>
              <a:t>BH</a:t>
            </a:r>
            <a:r>
              <a:rPr lang="en-US" sz="2800">
                <a:solidFill>
                  <a:srgbClr val="000000"/>
                </a:solidFill>
              </a:rPr>
              <a:t>/(2 λ</a:t>
            </a:r>
            <a:r>
              <a:rPr lang="en-US" sz="2800" baseline="-25000">
                <a:solidFill>
                  <a:srgbClr val="000000"/>
                </a:solidFill>
              </a:rPr>
              <a:t>pl</a:t>
            </a:r>
            <a:r>
              <a:rPr lang="en-US" sz="2800">
                <a:solidFill>
                  <a:srgbClr val="000000"/>
                </a:solidFill>
              </a:rPr>
              <a:t>)</a:t>
            </a:r>
            <a:r>
              <a:rPr lang="en-US" sz="2800" baseline="30000">
                <a:solidFill>
                  <a:srgbClr val="000000"/>
                </a:solidFill>
              </a:rPr>
              <a:t>2</a:t>
            </a:r>
          </a:p>
          <a:p>
            <a:pPr defTabSz="914400" eaLnBrk="1" fontAlgn="base" hangingPunct="1">
              <a:spcBef>
                <a:spcPct val="0"/>
              </a:spcBef>
              <a:spcAft>
                <a:spcPct val="0"/>
              </a:spcAft>
            </a:pPr>
            <a:endParaRPr lang="en-US" sz="2800" baseline="30000">
              <a:solidFill>
                <a:srgbClr val="000000"/>
              </a:solidFill>
            </a:endParaRPr>
          </a:p>
        </p:txBody>
      </p:sp>
      <p:sp>
        <p:nvSpPr>
          <p:cNvPr id="23557" name="TextBox 6"/>
          <p:cNvSpPr txBox="1">
            <a:spLocks noChangeArrowheads="1"/>
          </p:cNvSpPr>
          <p:nvPr/>
        </p:nvSpPr>
        <p:spPr bwMode="auto">
          <a:xfrm>
            <a:off x="963809" y="5946833"/>
            <a:ext cx="79515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800" b="1" dirty="0">
                <a:solidFill>
                  <a:srgbClr val="000000"/>
                </a:solidFill>
              </a:rPr>
              <a:t>The shocking thing is not holography, but rather the bandwidth limit….</a:t>
            </a:r>
          </a:p>
        </p:txBody>
      </p:sp>
      <p:sp>
        <p:nvSpPr>
          <p:cNvPr id="23558"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C81CBDE-A1E5-BF4B-954C-8C0F99462D9D}" type="slidenum">
              <a:rPr lang="en-US" sz="1400">
                <a:solidFill>
                  <a:srgbClr val="000000"/>
                </a:solidFill>
              </a:rPr>
              <a:pPr eaLnBrk="1" hangingPunct="1"/>
              <a:t>3</a:t>
            </a:fld>
            <a:endParaRPr lang="en-US" sz="1400">
              <a:solidFill>
                <a:srgbClr val="000000"/>
              </a:solidFill>
            </a:endParaRPr>
          </a:p>
        </p:txBody>
      </p:sp>
      <p:sp>
        <p:nvSpPr>
          <p:cNvPr id="23560" name="Footer Placeholder 3"/>
          <p:cNvSpPr>
            <a:spLocks noGrp="1"/>
          </p:cNvSpPr>
          <p:nvPr>
            <p:ph type="ftr" sz="quarter" idx="11"/>
          </p:nvPr>
        </p:nvSpPr>
        <p:spPr>
          <a:xfrm>
            <a:off x="2438400" y="6267450"/>
            <a:ext cx="4876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400" smtClean="0">
                <a:solidFill>
                  <a:srgbClr val="000000"/>
                </a:solidFill>
              </a:rPr>
              <a:t>Aaron Chou, Intensity Frontier Workshop, ANL, 4/25/13</a:t>
            </a:r>
            <a:endParaRPr lang="en-US" sz="1400">
              <a:solidFill>
                <a:srgbClr val="000000"/>
              </a:solidFill>
            </a:endParaRPr>
          </a:p>
        </p:txBody>
      </p:sp>
    </p:spTree>
    <p:extLst>
      <p:ext uri="{BB962C8B-B14F-4D97-AF65-F5344CB8AC3E}">
        <p14:creationId xmlns:p14="http://schemas.microsoft.com/office/powerpoint/2010/main" val="357265045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1" y="659163"/>
            <a:ext cx="4010087" cy="1650867"/>
          </a:xfrm>
        </p:spPr>
        <p:txBody>
          <a:bodyPr/>
          <a:lstStyle/>
          <a:p>
            <a:r>
              <a:rPr lang="en-US" dirty="0" smtClean="0">
                <a:latin typeface="Arial" charset="0"/>
                <a:ea typeface="ＭＳ Ｐゴシック" charset="0"/>
                <a:cs typeface="ＭＳ Ｐゴシック" charset="0"/>
              </a:rPr>
              <a:t>Fermilab E-990:</a:t>
            </a:r>
            <a:br>
              <a:rPr lang="en-US" dirty="0" smtClean="0">
                <a:latin typeface="Arial" charset="0"/>
                <a:ea typeface="ＭＳ Ｐゴシック" charset="0"/>
                <a:cs typeface="ＭＳ Ｐゴシック" charset="0"/>
              </a:rPr>
            </a:br>
            <a:r>
              <a:rPr lang="en-US" dirty="0" smtClean="0">
                <a:latin typeface="Arial" charset="0"/>
                <a:ea typeface="ＭＳ Ｐゴシック" charset="0"/>
                <a:cs typeface="ＭＳ Ｐゴシック" charset="0"/>
              </a:rPr>
              <a:t/>
            </a:r>
            <a:br>
              <a:rPr lang="en-US" dirty="0" smtClean="0">
                <a:latin typeface="Arial" charset="0"/>
                <a:ea typeface="ＭＳ Ｐゴシック" charset="0"/>
                <a:cs typeface="ＭＳ Ｐゴシック" charset="0"/>
              </a:rPr>
            </a:br>
            <a:r>
              <a:rPr lang="en-US" dirty="0" err="1" smtClean="0">
                <a:latin typeface="Arial" charset="0"/>
                <a:ea typeface="ＭＳ Ｐゴシック" charset="0"/>
                <a:cs typeface="ＭＳ Ｐゴシック" charset="0"/>
              </a:rPr>
              <a:t>Holometer</a:t>
            </a:r>
            <a:endParaRPr lang="en-US" dirty="0">
              <a:latin typeface="Arial" charset="0"/>
              <a:ea typeface="ＭＳ Ｐゴシック" charset="0"/>
              <a:cs typeface="ＭＳ Ｐゴシック" charset="0"/>
            </a:endParaRPr>
          </a:p>
        </p:txBody>
      </p:sp>
      <p:sp>
        <p:nvSpPr>
          <p:cNvPr id="4608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smtClean="0"/>
              <a:t>Aaron Chou, Intensity Frontier Workshop, ANL, 4/25/13</a:t>
            </a:r>
            <a:endParaRPr lang="en-US" sz="1400"/>
          </a:p>
        </p:txBody>
      </p:sp>
      <p:sp>
        <p:nvSpPr>
          <p:cNvPr id="4608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8EA52C3-B87C-CF4F-8AE1-ECF9FFC30A97}" type="slidenum">
              <a:rPr lang="en-US" sz="1400"/>
              <a:pPr eaLnBrk="1" hangingPunct="1"/>
              <a:t>4</a:t>
            </a:fld>
            <a:endParaRPr lang="en-US" sz="1400"/>
          </a:p>
        </p:txBody>
      </p:sp>
      <p:pic>
        <p:nvPicPr>
          <p:cNvPr id="4608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3037412"/>
            <a:ext cx="5736852" cy="382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76128" y="70980"/>
            <a:ext cx="4825059" cy="3618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8"/>
          <p:cNvSpPr txBox="1">
            <a:spLocks noChangeArrowheads="1"/>
          </p:cNvSpPr>
          <p:nvPr/>
        </p:nvSpPr>
        <p:spPr bwMode="auto">
          <a:xfrm>
            <a:off x="4276128" y="88222"/>
            <a:ext cx="1466850" cy="369888"/>
          </a:xfrm>
          <a:prstGeom prst="rect">
            <a:avLst/>
          </a:prstGeom>
          <a:solidFill>
            <a:srgbClr val="FFFF00"/>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err="1"/>
              <a:t>Beamsplitter</a:t>
            </a:r>
            <a:endParaRPr lang="en-US" sz="1800" dirty="0"/>
          </a:p>
        </p:txBody>
      </p:sp>
      <p:sp>
        <p:nvSpPr>
          <p:cNvPr id="8" name="TextBox 9"/>
          <p:cNvSpPr txBox="1">
            <a:spLocks noChangeArrowheads="1"/>
          </p:cNvSpPr>
          <p:nvPr/>
        </p:nvSpPr>
        <p:spPr bwMode="auto">
          <a:xfrm>
            <a:off x="7608937" y="70980"/>
            <a:ext cx="1492250" cy="369888"/>
          </a:xfrm>
          <a:prstGeom prst="rect">
            <a:avLst/>
          </a:prstGeom>
          <a:solidFill>
            <a:srgbClr val="FFFF00"/>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N End Mirror</a:t>
            </a:r>
          </a:p>
        </p:txBody>
      </p:sp>
      <p:sp>
        <p:nvSpPr>
          <p:cNvPr id="9" name="TextBox 10"/>
          <p:cNvSpPr txBox="1">
            <a:spLocks noChangeArrowheads="1"/>
          </p:cNvSpPr>
          <p:nvPr/>
        </p:nvSpPr>
        <p:spPr bwMode="auto">
          <a:xfrm>
            <a:off x="4276128" y="3319886"/>
            <a:ext cx="1479550" cy="369888"/>
          </a:xfrm>
          <a:prstGeom prst="rect">
            <a:avLst/>
          </a:prstGeom>
          <a:solidFill>
            <a:srgbClr val="FFFF00"/>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E End Mirror</a:t>
            </a:r>
          </a:p>
        </p:txBody>
      </p:sp>
      <p:sp>
        <p:nvSpPr>
          <p:cNvPr id="10" name="TextBox 11"/>
          <p:cNvSpPr txBox="1">
            <a:spLocks noChangeArrowheads="1"/>
          </p:cNvSpPr>
          <p:nvPr/>
        </p:nvSpPr>
        <p:spPr bwMode="auto">
          <a:xfrm>
            <a:off x="7653387" y="3250389"/>
            <a:ext cx="1447800" cy="646113"/>
          </a:xfrm>
          <a:prstGeom prst="rect">
            <a:avLst/>
          </a:prstGeom>
          <a:solidFill>
            <a:srgbClr val="FFFF00"/>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Fringe at AS (dark) port</a:t>
            </a:r>
          </a:p>
        </p:txBody>
      </p:sp>
      <p:sp>
        <p:nvSpPr>
          <p:cNvPr id="2" name="TextBox 1"/>
          <p:cNvSpPr txBox="1"/>
          <p:nvPr/>
        </p:nvSpPr>
        <p:spPr>
          <a:xfrm>
            <a:off x="6138813" y="4350425"/>
            <a:ext cx="2765235" cy="1754327"/>
          </a:xfrm>
          <a:prstGeom prst="rect">
            <a:avLst/>
          </a:prstGeom>
          <a:noFill/>
        </p:spPr>
        <p:txBody>
          <a:bodyPr wrap="square" rtlCol="0">
            <a:spAutoFit/>
          </a:bodyPr>
          <a:lstStyle/>
          <a:p>
            <a:r>
              <a:rPr lang="en-US" dirty="0">
                <a:latin typeface="Arial" charset="0"/>
                <a:ea typeface="ＭＳ Ｐゴシック" charset="0"/>
                <a:cs typeface="ＭＳ Ｐゴシック" charset="0"/>
              </a:rPr>
              <a:t>Already commissioning two </a:t>
            </a:r>
            <a:r>
              <a:rPr lang="en-US" dirty="0" smtClean="0">
                <a:latin typeface="Arial" charset="0"/>
                <a:ea typeface="ＭＳ Ｐゴシック" charset="0"/>
                <a:cs typeface="ＭＳ Ｐゴシック" charset="0"/>
              </a:rPr>
              <a:t>40m interferometers </a:t>
            </a:r>
            <a:r>
              <a:rPr lang="en-US" dirty="0">
                <a:latin typeface="Arial" charset="0"/>
                <a:ea typeface="ＭＳ Ｐゴシック" charset="0"/>
                <a:cs typeface="ＭＳ Ｐゴシック" charset="0"/>
              </a:rPr>
              <a:t>and beginning hunt for Planck-suppressed noise due to the bandwidth limit of </a:t>
            </a:r>
            <a:r>
              <a:rPr lang="en-US" dirty="0" err="1" smtClean="0">
                <a:latin typeface="Arial" charset="0"/>
                <a:ea typeface="ＭＳ Ｐゴシック" charset="0"/>
                <a:cs typeface="ＭＳ Ｐゴシック" charset="0"/>
              </a:rPr>
              <a:t>spacetime</a:t>
            </a:r>
            <a:endParaRPr lang="en-US" dirty="0"/>
          </a:p>
        </p:txBody>
      </p:sp>
    </p:spTree>
    <p:extLst>
      <p:ext uri="{BB962C8B-B14F-4D97-AF65-F5344CB8AC3E}">
        <p14:creationId xmlns:p14="http://schemas.microsoft.com/office/powerpoint/2010/main" val="341461259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testing Hawking-Unruh radiation?</a:t>
            </a:r>
            <a:endParaRPr lang="en-US"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Aaron Chou, Intensity Frontier Workshop, ANL, 4/25/13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23C8E905-4070-A14E-96A3-E12206135B3D}" type="slidenum">
              <a:rPr lang="en-US" smtClean="0">
                <a:solidFill>
                  <a:srgbClr val="000000"/>
                </a:solidFill>
              </a:rPr>
              <a:pPr>
                <a:defRPr/>
              </a:pPr>
              <a:t>5</a:t>
            </a:fld>
            <a:endParaRPr lang="en-US" dirty="0">
              <a:solidFill>
                <a:srgbClr val="000000"/>
              </a:solidFill>
            </a:endParaRPr>
          </a:p>
        </p:txBody>
      </p:sp>
      <p:pic>
        <p:nvPicPr>
          <p:cNvPr id="9" name="Picture 8"/>
          <p:cNvPicPr>
            <a:picLocks noChangeAspect="1"/>
          </p:cNvPicPr>
          <p:nvPr/>
        </p:nvPicPr>
        <p:blipFill>
          <a:blip r:embed="rId2"/>
          <a:stretch>
            <a:fillRect/>
          </a:stretch>
        </p:blipFill>
        <p:spPr>
          <a:xfrm>
            <a:off x="5090858" y="667546"/>
            <a:ext cx="3877547" cy="3549447"/>
          </a:xfrm>
          <a:prstGeom prst="rect">
            <a:avLst/>
          </a:prstGeom>
        </p:spPr>
      </p:pic>
      <p:pic>
        <p:nvPicPr>
          <p:cNvPr id="10" name="Picture 9"/>
          <p:cNvPicPr>
            <a:picLocks noChangeAspect="1"/>
          </p:cNvPicPr>
          <p:nvPr/>
        </p:nvPicPr>
        <p:blipFill>
          <a:blip r:embed="rId3"/>
          <a:stretch>
            <a:fillRect/>
          </a:stretch>
        </p:blipFill>
        <p:spPr>
          <a:xfrm>
            <a:off x="114166" y="667546"/>
            <a:ext cx="4376949" cy="3905585"/>
          </a:xfrm>
          <a:prstGeom prst="rect">
            <a:avLst/>
          </a:prstGeom>
        </p:spPr>
      </p:pic>
      <p:sp>
        <p:nvSpPr>
          <p:cNvPr id="11" name="TextBox 10"/>
          <p:cNvSpPr txBox="1"/>
          <p:nvPr/>
        </p:nvSpPr>
        <p:spPr>
          <a:xfrm>
            <a:off x="3542043" y="4206282"/>
            <a:ext cx="5601957" cy="307777"/>
          </a:xfrm>
          <a:prstGeom prst="rect">
            <a:avLst/>
          </a:prstGeom>
          <a:noFill/>
        </p:spPr>
        <p:txBody>
          <a:bodyPr wrap="square" rtlCol="0">
            <a:spAutoFit/>
          </a:bodyPr>
          <a:lstStyle/>
          <a:p>
            <a:r>
              <a:rPr lang="en-US" sz="1400" dirty="0"/>
              <a:t>http://</a:t>
            </a:r>
            <a:r>
              <a:rPr lang="en-US" sz="1400" dirty="0" err="1"/>
              <a:t>www.extreme</a:t>
            </a:r>
            <a:r>
              <a:rPr lang="en-US" sz="1400" dirty="0"/>
              <a:t>-light-</a:t>
            </a:r>
            <a:r>
              <a:rPr lang="en-US" sz="1400" dirty="0" err="1"/>
              <a:t>infrastructure.eu</a:t>
            </a:r>
            <a:r>
              <a:rPr lang="en-US" sz="1400" dirty="0"/>
              <a:t>/High-field_5_2.php</a:t>
            </a:r>
          </a:p>
        </p:txBody>
      </p:sp>
      <p:sp>
        <p:nvSpPr>
          <p:cNvPr id="13" name="TextBox 12"/>
          <p:cNvSpPr txBox="1"/>
          <p:nvPr/>
        </p:nvSpPr>
        <p:spPr>
          <a:xfrm>
            <a:off x="594568" y="4622341"/>
            <a:ext cx="8373837" cy="1815882"/>
          </a:xfrm>
          <a:prstGeom prst="rect">
            <a:avLst/>
          </a:prstGeom>
          <a:noFill/>
        </p:spPr>
        <p:txBody>
          <a:bodyPr wrap="square" rtlCol="0">
            <a:spAutoFit/>
          </a:bodyPr>
          <a:lstStyle/>
          <a:p>
            <a:pPr marL="285750" indent="-285750">
              <a:buFont typeface="Arial"/>
              <a:buChar char="•"/>
            </a:pPr>
            <a:r>
              <a:rPr lang="en-US" sz="1600" b="1" dirty="0" smtClean="0"/>
              <a:t>Acceleration of charged particles always gives radiation</a:t>
            </a:r>
            <a:r>
              <a:rPr lang="en-US" sz="1600" dirty="0" smtClean="0"/>
              <a:t>, independently of the causal force.  This radiation is usually time-dependent – synchrotron radiation, </a:t>
            </a:r>
            <a:r>
              <a:rPr lang="en-US" sz="1600" dirty="0" err="1" smtClean="0"/>
              <a:t>bremmstrahlung</a:t>
            </a:r>
            <a:r>
              <a:rPr lang="en-US" sz="1600" dirty="0" smtClean="0"/>
              <a:t>, because the acceleration is time-dependent.</a:t>
            </a:r>
          </a:p>
          <a:p>
            <a:pPr marL="285750" indent="-285750">
              <a:buFont typeface="Arial"/>
              <a:buChar char="•"/>
            </a:pPr>
            <a:r>
              <a:rPr lang="en-US" sz="1600" b="1" dirty="0" smtClean="0"/>
              <a:t>An event horizon is necessary to allow “stationary” acceleration, resulting in a steady-state, time-independent radiation spectrum.</a:t>
            </a:r>
          </a:p>
          <a:p>
            <a:pPr marL="742950" lvl="1" indent="-285750">
              <a:buFont typeface="Arial"/>
              <a:buChar char="•"/>
            </a:pPr>
            <a:r>
              <a:rPr lang="en-US" sz="1600" dirty="0" smtClean="0"/>
              <a:t>For example, to maintain a fixed position relative to the black hole, one needs to be in constant acceleration relative to the </a:t>
            </a:r>
            <a:r>
              <a:rPr lang="en-US" sz="1600" dirty="0" err="1" smtClean="0"/>
              <a:t>infalling</a:t>
            </a:r>
            <a:r>
              <a:rPr lang="en-US" sz="1600" dirty="0" smtClean="0"/>
              <a:t> geodesic.</a:t>
            </a:r>
            <a:endParaRPr lang="en-US" sz="1600" dirty="0"/>
          </a:p>
        </p:txBody>
      </p:sp>
    </p:spTree>
    <p:extLst>
      <p:ext uri="{BB962C8B-B14F-4D97-AF65-F5344CB8AC3E}">
        <p14:creationId xmlns:p14="http://schemas.microsoft.com/office/powerpoint/2010/main" val="333683164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Dictionary of gravity, acceleration, thermodynamics</a:t>
            </a:r>
            <a:endParaRPr lang="en-US" dirty="0"/>
          </a:p>
        </p:txBody>
      </p:sp>
      <p:sp>
        <p:nvSpPr>
          <p:cNvPr id="3" name="Content Placeholder 2"/>
          <p:cNvSpPr>
            <a:spLocks noGrp="1"/>
          </p:cNvSpPr>
          <p:nvPr>
            <p:ph idx="1"/>
          </p:nvPr>
        </p:nvSpPr>
        <p:spPr/>
        <p:txBody>
          <a:bodyPr/>
          <a:lstStyle/>
          <a:p>
            <a:r>
              <a:rPr lang="en-US" dirty="0" smtClean="0"/>
              <a:t>Entropy = horizon area</a:t>
            </a:r>
          </a:p>
          <a:p>
            <a:pPr lvl="1"/>
            <a:r>
              <a:rPr lang="en-US" dirty="0"/>
              <a:t>E</a:t>
            </a:r>
            <a:r>
              <a:rPr lang="en-US" dirty="0" smtClean="0"/>
              <a:t>vent horizon in the case of black holes</a:t>
            </a:r>
          </a:p>
          <a:p>
            <a:pPr lvl="1"/>
            <a:r>
              <a:rPr lang="en-US" dirty="0" smtClean="0"/>
              <a:t>Particle horizon in the case of uniform acceleration</a:t>
            </a:r>
          </a:p>
          <a:p>
            <a:pPr lvl="1"/>
            <a:r>
              <a:rPr lang="en-US" dirty="0" smtClean="0"/>
              <a:t>Cosmological horizon in the case of uniformly accelerated expansion</a:t>
            </a:r>
          </a:p>
          <a:p>
            <a:r>
              <a:rPr lang="en-US" dirty="0" smtClean="0"/>
              <a:t>Temperature T = surface gravity g* = acceleration a = 1/</a:t>
            </a:r>
            <a:r>
              <a:rPr lang="en-US" dirty="0" err="1" smtClean="0"/>
              <a:t>r</a:t>
            </a:r>
            <a:r>
              <a:rPr lang="en-US" baseline="-25000" dirty="0" err="1" smtClean="0"/>
              <a:t>horizon</a:t>
            </a:r>
            <a:endParaRPr lang="en-US" dirty="0" smtClean="0"/>
          </a:p>
          <a:p>
            <a:pPr lvl="1"/>
            <a:r>
              <a:rPr lang="en-US" dirty="0" smtClean="0"/>
              <a:t>Gives typical wavelength of the blackbody Hawking-Unruh radiation</a:t>
            </a:r>
          </a:p>
          <a:p>
            <a:r>
              <a:rPr lang="en-US" dirty="0" smtClean="0"/>
              <a:t>Radiation power ~ T</a:t>
            </a:r>
            <a:r>
              <a:rPr lang="en-US" baseline="30000" dirty="0" smtClean="0"/>
              <a:t>4</a:t>
            </a:r>
            <a:r>
              <a:rPr lang="en-US" dirty="0" smtClean="0"/>
              <a:t> = a</a:t>
            </a:r>
            <a:r>
              <a:rPr lang="en-US" baseline="30000" dirty="0" smtClean="0"/>
              <a:t>4</a:t>
            </a:r>
          </a:p>
          <a:p>
            <a:pPr lvl="1"/>
            <a:r>
              <a:rPr lang="en-US" dirty="0"/>
              <a:t>Flux = 1 photon per horizon-crossing </a:t>
            </a:r>
            <a:r>
              <a:rPr lang="en-US" dirty="0" smtClean="0"/>
              <a:t>time per horizon area</a:t>
            </a:r>
          </a:p>
          <a:p>
            <a:pPr marL="0" indent="0">
              <a:buNone/>
            </a:pPr>
            <a:endParaRPr lang="en-US" dirty="0" smtClean="0"/>
          </a:p>
          <a:p>
            <a:r>
              <a:rPr lang="en-US" b="1" dirty="0" smtClean="0"/>
              <a:t>Need </a:t>
            </a:r>
            <a:r>
              <a:rPr lang="en-US" b="1" dirty="0"/>
              <a:t>strong fields to achieve large accelerations a &gt; 1 </a:t>
            </a:r>
            <a:r>
              <a:rPr lang="en-US" b="1" dirty="0" err="1" smtClean="0"/>
              <a:t>eV</a:t>
            </a:r>
            <a:r>
              <a:rPr lang="en-US" b="1" dirty="0" smtClean="0"/>
              <a:t> corresponding to detectable radiation</a:t>
            </a:r>
            <a:endParaRPr lang="en-US" b="1" dirty="0"/>
          </a:p>
          <a:p>
            <a:pPr lvl="1"/>
            <a:r>
              <a:rPr lang="en-US" dirty="0"/>
              <a:t>Best RF cavities are not enough:  (50 MV/m) / m</a:t>
            </a:r>
            <a:r>
              <a:rPr lang="en-US" baseline="-25000" dirty="0"/>
              <a:t>e</a:t>
            </a:r>
            <a:r>
              <a:rPr lang="en-US" dirty="0"/>
              <a:t> =   2×10</a:t>
            </a:r>
            <a:r>
              <a:rPr lang="en-US" baseline="30000" dirty="0"/>
              <a:t>-5</a:t>
            </a:r>
            <a:r>
              <a:rPr lang="en-US" dirty="0"/>
              <a:t> </a:t>
            </a:r>
            <a:r>
              <a:rPr lang="en-US" dirty="0" err="1"/>
              <a:t>eV</a:t>
            </a:r>
            <a:endParaRPr lang="en-US" dirty="0"/>
          </a:p>
          <a:p>
            <a:endParaRPr lang="en-US" dirty="0" smtClean="0"/>
          </a:p>
          <a:p>
            <a:r>
              <a:rPr lang="en-US" b="1" dirty="0" smtClean="0"/>
              <a:t>The highest laboratory electric fields are achieved with pulsed lasers</a:t>
            </a:r>
            <a:endParaRPr lang="en-US" b="1"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Aaron Chou, Intensity Frontier Workshop, ANL, 4/25/13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23C8E905-4070-A14E-96A3-E12206135B3D}" type="slidenum">
              <a:rPr lang="en-US" smtClean="0">
                <a:solidFill>
                  <a:srgbClr val="000000"/>
                </a:solidFill>
              </a:rPr>
              <a:pPr>
                <a:defRPr/>
              </a:pPr>
              <a:t>6</a:t>
            </a:fld>
            <a:endParaRPr lang="en-US">
              <a:solidFill>
                <a:srgbClr val="000000"/>
              </a:solidFill>
            </a:endParaRPr>
          </a:p>
        </p:txBody>
      </p:sp>
    </p:spTree>
    <p:extLst>
      <p:ext uri="{BB962C8B-B14F-4D97-AF65-F5344CB8AC3E}">
        <p14:creationId xmlns:p14="http://schemas.microsoft.com/office/powerpoint/2010/main" val="9003648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8954" y="2462196"/>
            <a:ext cx="7477887" cy="2862323"/>
          </a:xfrm>
          <a:prstGeom prst="rect">
            <a:avLst/>
          </a:prstGeom>
        </p:spPr>
        <p:txBody>
          <a:bodyPr wrap="square">
            <a:spAutoFit/>
          </a:bodyPr>
          <a:lstStyle/>
          <a:p>
            <a:r>
              <a:rPr lang="en-US" b="1" dirty="0"/>
              <a:t>ELI-Ultra High Field Facility</a:t>
            </a:r>
          </a:p>
          <a:p>
            <a:r>
              <a:rPr lang="en-US" dirty="0"/>
              <a:t>The highest intensity pillar </a:t>
            </a:r>
            <a:r>
              <a:rPr lang="en-US" b="1" dirty="0"/>
              <a:t>location is still to be decided</a:t>
            </a:r>
            <a:r>
              <a:rPr lang="en-US" dirty="0"/>
              <a:t>. The laser power will reach the </a:t>
            </a:r>
            <a:r>
              <a:rPr lang="en-US" b="1" dirty="0"/>
              <a:t>200 PW </a:t>
            </a:r>
            <a:r>
              <a:rPr lang="en-US" dirty="0"/>
              <a:t>or 100 000 times the power of the world electric grid. It will depend, among other things, on the laser technology development and validation. It could be built on one of the existing three sites or in a new country. With the possibility of going into the ultra-relativistic regime, ELI will afford new investigations in particle physics, nuclear physics, gravitational physics, nonlinear field theory, ultrahigh-pressure physics, astrophysics and cosmology (generating intensities exceeding 10²³ W/cm²).  </a:t>
            </a:r>
            <a:r>
              <a:rPr lang="en-US" b="1" dirty="0"/>
              <a:t>It will offer a new paradigm in High Energy Physics.	</a:t>
            </a:r>
          </a:p>
        </p:txBody>
      </p:sp>
      <p:pic>
        <p:nvPicPr>
          <p:cNvPr id="5" name="Picture 4"/>
          <p:cNvPicPr>
            <a:picLocks noChangeAspect="1"/>
          </p:cNvPicPr>
          <p:nvPr/>
        </p:nvPicPr>
        <p:blipFill>
          <a:blip r:embed="rId2"/>
          <a:stretch>
            <a:fillRect/>
          </a:stretch>
        </p:blipFill>
        <p:spPr>
          <a:xfrm>
            <a:off x="0" y="0"/>
            <a:ext cx="9144000" cy="1320577"/>
          </a:xfrm>
          <a:prstGeom prst="rect">
            <a:avLst/>
          </a:prstGeom>
        </p:spPr>
      </p:pic>
      <p:sp>
        <p:nvSpPr>
          <p:cNvPr id="6" name="Footer Placeholder 5"/>
          <p:cNvSpPr>
            <a:spLocks noGrp="1"/>
          </p:cNvSpPr>
          <p:nvPr>
            <p:ph type="ftr" sz="quarter" idx="11"/>
          </p:nvPr>
        </p:nvSpPr>
        <p:spPr/>
        <p:txBody>
          <a:bodyPr/>
          <a:lstStyle/>
          <a:p>
            <a:r>
              <a:rPr lang="en-US" smtClean="0"/>
              <a:t>Aaron Chou, Intensity Frontier Workshop, ANL, 4/25/13</a:t>
            </a:r>
            <a:endParaRPr lang="en-US"/>
          </a:p>
        </p:txBody>
      </p:sp>
      <p:sp>
        <p:nvSpPr>
          <p:cNvPr id="7" name="Slide Number Placeholder 6"/>
          <p:cNvSpPr>
            <a:spLocks noGrp="1"/>
          </p:cNvSpPr>
          <p:nvPr>
            <p:ph type="sldNum" sz="quarter" idx="12"/>
          </p:nvPr>
        </p:nvSpPr>
        <p:spPr/>
        <p:txBody>
          <a:bodyPr/>
          <a:lstStyle/>
          <a:p>
            <a:fld id="{FB3BF686-3CDE-C444-8F62-148708C87798}" type="slidenum">
              <a:rPr lang="en-US" smtClean="0"/>
              <a:t>7</a:t>
            </a:fld>
            <a:endParaRPr lang="en-US"/>
          </a:p>
        </p:txBody>
      </p:sp>
    </p:spTree>
    <p:extLst>
      <p:ext uri="{BB962C8B-B14F-4D97-AF65-F5344CB8AC3E}">
        <p14:creationId xmlns:p14="http://schemas.microsoft.com/office/powerpoint/2010/main" val="318243840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Laser Intensity Frontier</a:t>
            </a:r>
            <a:endParaRPr lang="en-US" dirty="0"/>
          </a:p>
        </p:txBody>
      </p:sp>
      <p:pic>
        <p:nvPicPr>
          <p:cNvPr id="3" name="Picture 2"/>
          <p:cNvPicPr>
            <a:picLocks noChangeAspect="1"/>
          </p:cNvPicPr>
          <p:nvPr/>
        </p:nvPicPr>
        <p:blipFill>
          <a:blip r:embed="rId2"/>
          <a:stretch>
            <a:fillRect/>
          </a:stretch>
        </p:blipFill>
        <p:spPr>
          <a:xfrm>
            <a:off x="0" y="1562100"/>
            <a:ext cx="9144000" cy="3710066"/>
          </a:xfrm>
          <a:prstGeom prst="rect">
            <a:avLst/>
          </a:prstGeom>
        </p:spPr>
      </p:pic>
      <p:sp>
        <p:nvSpPr>
          <p:cNvPr id="7" name="Rectangle 6"/>
          <p:cNvSpPr/>
          <p:nvPr/>
        </p:nvSpPr>
        <p:spPr>
          <a:xfrm>
            <a:off x="25299" y="3210507"/>
            <a:ext cx="7438316" cy="340275"/>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TextBox 3"/>
          <p:cNvSpPr txBox="1"/>
          <p:nvPr/>
        </p:nvSpPr>
        <p:spPr>
          <a:xfrm>
            <a:off x="2797071" y="5236294"/>
            <a:ext cx="5108939" cy="646331"/>
          </a:xfrm>
          <a:prstGeom prst="rect">
            <a:avLst/>
          </a:prstGeom>
          <a:noFill/>
        </p:spPr>
        <p:txBody>
          <a:bodyPr wrap="square" rtlCol="0">
            <a:spAutoFit/>
          </a:bodyPr>
          <a:lstStyle/>
          <a:p>
            <a:r>
              <a:rPr lang="en-US" dirty="0" smtClean="0"/>
              <a:t>2009 Scientific Advisory Committee report on Europe’s Extreme Light Infrastructure (ELI) project</a:t>
            </a:r>
            <a:endParaRPr lang="en-US" dirty="0"/>
          </a:p>
        </p:txBody>
      </p:sp>
      <p:sp>
        <p:nvSpPr>
          <p:cNvPr id="5" name="Footer Placeholder 4"/>
          <p:cNvSpPr>
            <a:spLocks noGrp="1"/>
          </p:cNvSpPr>
          <p:nvPr>
            <p:ph type="ftr" sz="quarter" idx="11"/>
          </p:nvPr>
        </p:nvSpPr>
        <p:spPr/>
        <p:txBody>
          <a:bodyPr/>
          <a:lstStyle/>
          <a:p>
            <a:r>
              <a:rPr lang="en-US" smtClean="0"/>
              <a:t>Aaron Chou, Intensity Frontier Workshop, ANL, 4/25/13</a:t>
            </a:r>
            <a:endParaRPr lang="en-US"/>
          </a:p>
        </p:txBody>
      </p:sp>
      <p:sp>
        <p:nvSpPr>
          <p:cNvPr id="10" name="Slide Number Placeholder 9"/>
          <p:cNvSpPr>
            <a:spLocks noGrp="1"/>
          </p:cNvSpPr>
          <p:nvPr>
            <p:ph type="sldNum" sz="quarter" idx="12"/>
          </p:nvPr>
        </p:nvSpPr>
        <p:spPr/>
        <p:txBody>
          <a:bodyPr/>
          <a:lstStyle/>
          <a:p>
            <a:fld id="{FB3BF686-3CDE-C444-8F62-148708C87798}" type="slidenum">
              <a:rPr lang="en-US" smtClean="0"/>
              <a:t>8</a:t>
            </a:fld>
            <a:endParaRPr lang="en-US"/>
          </a:p>
        </p:txBody>
      </p:sp>
    </p:spTree>
    <p:extLst>
      <p:ext uri="{BB962C8B-B14F-4D97-AF65-F5344CB8AC3E}">
        <p14:creationId xmlns:p14="http://schemas.microsoft.com/office/powerpoint/2010/main" val="148801113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Serendipity</a:t>
            </a:r>
            <a:endParaRPr lang="en-US" dirty="0"/>
          </a:p>
        </p:txBody>
      </p:sp>
      <p:pic>
        <p:nvPicPr>
          <p:cNvPr id="8" name="Picture 7"/>
          <p:cNvPicPr>
            <a:picLocks noChangeAspect="1"/>
          </p:cNvPicPr>
          <p:nvPr/>
        </p:nvPicPr>
        <p:blipFill>
          <a:blip r:embed="rId2"/>
          <a:stretch>
            <a:fillRect/>
          </a:stretch>
        </p:blipFill>
        <p:spPr>
          <a:xfrm>
            <a:off x="172102" y="2632414"/>
            <a:ext cx="8854821" cy="635156"/>
          </a:xfrm>
          <a:prstGeom prst="rect">
            <a:avLst/>
          </a:prstGeom>
        </p:spPr>
      </p:pic>
      <p:sp>
        <p:nvSpPr>
          <p:cNvPr id="9" name="Rectangle 8"/>
          <p:cNvSpPr/>
          <p:nvPr/>
        </p:nvSpPr>
        <p:spPr>
          <a:xfrm>
            <a:off x="1632799" y="2629908"/>
            <a:ext cx="2054409" cy="637662"/>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 name="Footer Placeholder 2"/>
          <p:cNvSpPr>
            <a:spLocks noGrp="1"/>
          </p:cNvSpPr>
          <p:nvPr>
            <p:ph type="ftr" sz="quarter" idx="11"/>
          </p:nvPr>
        </p:nvSpPr>
        <p:spPr/>
        <p:txBody>
          <a:bodyPr/>
          <a:lstStyle/>
          <a:p>
            <a:r>
              <a:rPr lang="en-US" smtClean="0"/>
              <a:t>Aaron Chou, Intensity Frontier Workshop, ANL, 4/25/13</a:t>
            </a:r>
            <a:endParaRPr lang="en-US"/>
          </a:p>
        </p:txBody>
      </p:sp>
      <p:sp>
        <p:nvSpPr>
          <p:cNvPr id="4" name="Slide Number Placeholder 3"/>
          <p:cNvSpPr>
            <a:spLocks noGrp="1"/>
          </p:cNvSpPr>
          <p:nvPr>
            <p:ph type="sldNum" sz="quarter" idx="12"/>
          </p:nvPr>
        </p:nvSpPr>
        <p:spPr/>
        <p:txBody>
          <a:bodyPr/>
          <a:lstStyle/>
          <a:p>
            <a:fld id="{FB3BF686-3CDE-C444-8F62-148708C87798}" type="slidenum">
              <a:rPr lang="en-US" smtClean="0"/>
              <a:t>9</a:t>
            </a:fld>
            <a:endParaRPr lang="en-US"/>
          </a:p>
        </p:txBody>
      </p:sp>
    </p:spTree>
    <p:extLst>
      <p:ext uri="{BB962C8B-B14F-4D97-AF65-F5344CB8AC3E}">
        <p14:creationId xmlns:p14="http://schemas.microsoft.com/office/powerpoint/2010/main" val="423823684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rw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5188</TotalTime>
  <Words>2521</Words>
  <Application>Microsoft Macintosh PowerPoint</Application>
  <PresentationFormat>On-screen Show (4:3)</PresentationFormat>
  <Paragraphs>287</Paragraphs>
  <Slides>28</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31" baseType="lpstr">
      <vt:lpstr>Office Theme</vt:lpstr>
      <vt:lpstr>rwtheme</vt:lpstr>
      <vt:lpstr>Equation</vt:lpstr>
      <vt:lpstr>Probing the quantum vacuum with lasers</vt:lpstr>
      <vt:lpstr>PowerPoint Presentation</vt:lpstr>
      <vt:lpstr>Black hole entropy suggests a relationship between gravity and thermodynamics</vt:lpstr>
      <vt:lpstr>Fermilab E-990:  Holometer</vt:lpstr>
      <vt:lpstr>What about testing Hawking-Unruh radiation?</vt:lpstr>
      <vt:lpstr>Dictionary of gravity, acceleration, thermodynamics</vt:lpstr>
      <vt:lpstr>PowerPoint Presentation</vt:lpstr>
      <vt:lpstr>The Laser Intensity Frontier</vt:lpstr>
      <vt:lpstr>Serendipity</vt:lpstr>
      <vt:lpstr>PowerPoint Presentation</vt:lpstr>
      <vt:lpstr>Comparison of light sources</vt:lpstr>
      <vt:lpstr>Hawking-Unruh Effect</vt:lpstr>
      <vt:lpstr>Thermalization and fluctuations of  accelerated systems</vt:lpstr>
      <vt:lpstr>Thermal emission time (in boosted electron frame)</vt:lpstr>
      <vt:lpstr>Photon-electron scattering rate (in boosted frame)</vt:lpstr>
      <vt:lpstr>Radiation has keV energies in the lab frame due to Lorentz boost</vt:lpstr>
      <vt:lpstr>The background is classical Larmor dipole radiation</vt:lpstr>
      <vt:lpstr>Distributions of boosted photon energies: Larmor dipole radiation has blind spots in the forward and backward directions</vt:lpstr>
      <vt:lpstr>Thompson scattering of Unruh radiation gives  two-photon emission of Einstein-Podolsky-Rosen states?</vt:lpstr>
      <vt:lpstr>What is the Unruh radiation power source?</vt:lpstr>
      <vt:lpstr>Does the quantum vacuum cause a frictional force resisting acceleration of charged particles?</vt:lpstr>
      <vt:lpstr>The Sokolov-Ternov effect = vacuum friction on centripetal acceleration?</vt:lpstr>
      <vt:lpstr>Summary</vt:lpstr>
      <vt:lpstr>Backup slides</vt:lpstr>
      <vt:lpstr>Rindler coordinates for trajectories of constant acceleration</vt:lpstr>
      <vt:lpstr>A 2-level atom in a uniformly accelerating frame develops a thermal population of its levels.</vt:lpstr>
      <vt:lpstr>Perform integral by analytically continuing and summing the poles</vt:lpstr>
      <vt:lpstr>Concern: Thermalization time of Unruh detector</vt:lpstr>
    </vt:vector>
  </TitlesOfParts>
  <Company>Fermilab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Novel uses of lasers</dc:title>
  <dc:creator>Aaron Chou</dc:creator>
  <cp:lastModifiedBy>Aaron Chou</cp:lastModifiedBy>
  <cp:revision>104</cp:revision>
  <cp:lastPrinted>2013-04-25T05:58:32Z</cp:lastPrinted>
  <dcterms:created xsi:type="dcterms:W3CDTF">2013-04-21T02:59:15Z</dcterms:created>
  <dcterms:modified xsi:type="dcterms:W3CDTF">2013-04-25T15:54:49Z</dcterms:modified>
</cp:coreProperties>
</file>