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7" r:id="rId1"/>
  </p:sldMasterIdLst>
  <p:notesMasterIdLst>
    <p:notesMasterId r:id="rId24"/>
  </p:notesMasterIdLst>
  <p:handoutMasterIdLst>
    <p:handoutMasterId r:id="rId25"/>
  </p:handoutMasterIdLst>
  <p:sldIdLst>
    <p:sldId id="256" r:id="rId2"/>
    <p:sldId id="264" r:id="rId3"/>
    <p:sldId id="269" r:id="rId4"/>
    <p:sldId id="297" r:id="rId5"/>
    <p:sldId id="298" r:id="rId6"/>
    <p:sldId id="301" r:id="rId7"/>
    <p:sldId id="300" r:id="rId8"/>
    <p:sldId id="302" r:id="rId9"/>
    <p:sldId id="304" r:id="rId10"/>
    <p:sldId id="303" r:id="rId11"/>
    <p:sldId id="306" r:id="rId12"/>
    <p:sldId id="310" r:id="rId13"/>
    <p:sldId id="313" r:id="rId14"/>
    <p:sldId id="314" r:id="rId15"/>
    <p:sldId id="316" r:id="rId16"/>
    <p:sldId id="317" r:id="rId17"/>
    <p:sldId id="318" r:id="rId18"/>
    <p:sldId id="319" r:id="rId19"/>
    <p:sldId id="315" r:id="rId20"/>
    <p:sldId id="321" r:id="rId21"/>
    <p:sldId id="320" r:id="rId22"/>
    <p:sldId id="322" r:id="rId23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3300"/>
    <a:srgbClr val="3366FF"/>
    <a:srgbClr val="000000"/>
    <a:srgbClr val="0000FF"/>
    <a:srgbClr val="E9D7E9"/>
    <a:srgbClr val="FFC1F6"/>
    <a:srgbClr val="CC0066"/>
    <a:srgbClr val="41C537"/>
    <a:srgbClr val="E8FA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8" autoAdjust="0"/>
  </p:normalViewPr>
  <p:slideViewPr>
    <p:cSldViewPr snapToGrid="0">
      <p:cViewPr>
        <p:scale>
          <a:sx n="100" d="100"/>
          <a:sy n="100" d="100"/>
        </p:scale>
        <p:origin x="-1160" y="-160"/>
      </p:cViewPr>
      <p:guideLst>
        <p:guide orient="horz" pos="689"/>
        <p:guide pos="25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2544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5257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5257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5257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fld id="{80DBAA4D-0C7C-4F96-87E7-0B19CB79F1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9245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901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01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901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Times New Roman" pitchFamily="18" charset="0"/>
              </a:defRPr>
            </a:lvl1pPr>
          </a:lstStyle>
          <a:p>
            <a:fld id="{7499E8C8-2D4E-46B5-A724-B7108D15F8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557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31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74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 w="9525"/>
        </p:spPr>
        <p:txBody>
          <a:bodyPr wrap="square"/>
          <a:lstStyle>
            <a:lvl1pPr algn="ctr"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74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88"/>
            <a:ext cx="9144000" cy="5222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A288FEB-10BE-443F-A400-274115597015}" type="slidenum">
              <a:rPr lang="en-US"/>
              <a:pPr/>
              <a:t>‹#›</a:t>
            </a:fld>
            <a:r>
              <a:rPr lang="en-US"/>
              <a:t>/36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7124700" y="6545263"/>
            <a:ext cx="1443038" cy="3349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16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B. Casey, IF All Hands, 4/27/13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-1588"/>
            <a:ext cx="2286000" cy="613886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1588"/>
            <a:ext cx="6705600" cy="6138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891A4B5-D4F8-4488-B275-B0C558AA442D}" type="slidenum">
              <a:rPr lang="en-US"/>
              <a:pPr/>
              <a:t>‹#›</a:t>
            </a:fld>
            <a:r>
              <a:rPr lang="en-US"/>
              <a:t>/36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7124700" y="6545263"/>
            <a:ext cx="1443038" cy="3349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16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B. Casey, IF All Hands, 4/27/13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88"/>
            <a:ext cx="9144000" cy="5222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11313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11313"/>
            <a:ext cx="4038600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970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226425" y="6543675"/>
            <a:ext cx="939800" cy="381000"/>
          </a:xfrm>
        </p:spPr>
        <p:txBody>
          <a:bodyPr/>
          <a:lstStyle>
            <a:lvl1pPr>
              <a:defRPr/>
            </a:lvl1pPr>
          </a:lstStyle>
          <a:p>
            <a:fld id="{13C5614A-A4B9-49DE-97DA-387EB6834C44}" type="slidenum">
              <a:rPr lang="en-US"/>
              <a:pPr/>
              <a:t>‹#›</a:t>
            </a:fld>
            <a:r>
              <a:rPr lang="en-US"/>
              <a:t>/36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>
          <a:xfrm>
            <a:off x="7124700" y="6545263"/>
            <a:ext cx="1443038" cy="3349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160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22225" y="6534150"/>
            <a:ext cx="2570163" cy="3238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B. Casey, IF All Hands, 4/27/13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88"/>
            <a:ext cx="9144000" cy="5222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11313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11313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226425" y="6543675"/>
            <a:ext cx="939800" cy="381000"/>
          </a:xfrm>
        </p:spPr>
        <p:txBody>
          <a:bodyPr/>
          <a:lstStyle>
            <a:lvl1pPr>
              <a:defRPr/>
            </a:lvl1pPr>
          </a:lstStyle>
          <a:p>
            <a:fld id="{1430A345-66E0-46A8-8676-40083C2D3F81}" type="slidenum">
              <a:rPr lang="en-US"/>
              <a:pPr/>
              <a:t>‹#›</a:t>
            </a:fld>
            <a:r>
              <a:rPr lang="en-US"/>
              <a:t>/36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>
          <a:xfrm>
            <a:off x="7124700" y="6545263"/>
            <a:ext cx="1443038" cy="3349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160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2225" y="6534150"/>
            <a:ext cx="2570163" cy="3238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B. Casey, IF All Hands, 4/27/13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/>
            </a:lvl1pPr>
            <a:lvl2pPr>
              <a:lnSpc>
                <a:spcPct val="100000"/>
              </a:lnSpc>
              <a:spcAft>
                <a:spcPts val="1200"/>
              </a:spcAft>
              <a:defRPr/>
            </a:lvl2pPr>
            <a:lvl3pPr>
              <a:lnSpc>
                <a:spcPct val="100000"/>
              </a:lnSpc>
              <a:spcAft>
                <a:spcPts val="1200"/>
              </a:spcAft>
              <a:defRPr/>
            </a:lvl3pPr>
            <a:lvl4pPr>
              <a:lnSpc>
                <a:spcPct val="100000"/>
              </a:lnSpc>
              <a:spcAft>
                <a:spcPts val="1200"/>
              </a:spcAft>
              <a:defRPr/>
            </a:lvl4pPr>
            <a:lvl5pPr>
              <a:lnSpc>
                <a:spcPct val="10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7B64DB-1E08-4BD0-8F74-D7CAA1D4E9F3}" type="slidenum">
              <a:rPr lang="en-US" smtClean="0"/>
              <a:pPr/>
              <a:t>‹#›</a:t>
            </a:fld>
            <a:r>
              <a:rPr lang="en-US" dirty="0" smtClean="0"/>
              <a:t>/22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22224" y="6534150"/>
            <a:ext cx="3447485" cy="323850"/>
          </a:xfrm>
        </p:spPr>
        <p:txBody>
          <a:bodyPr/>
          <a:lstStyle/>
          <a:p>
            <a:r>
              <a:rPr lang="en-US" smtClean="0"/>
              <a:t>B. Casey, IF All Hands, 4/27/13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D7763B5-763D-4F7D-92DD-612D21B0A224}" type="slidenum">
              <a:rPr lang="en-US"/>
              <a:pPr/>
              <a:t>‹#›</a:t>
            </a:fld>
            <a:r>
              <a:rPr lang="en-US"/>
              <a:t>/36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7124700" y="6545263"/>
            <a:ext cx="1443038" cy="3349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16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B. Casey, IF All Hands, 4/27/13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88"/>
            <a:ext cx="9144000" cy="5222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113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113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8FCABA9-6535-4C37-9ED6-9C36ED6D0D37}" type="slidenum">
              <a:rPr lang="en-US"/>
              <a:pPr/>
              <a:t>‹#›</a:t>
            </a:fld>
            <a:r>
              <a:rPr lang="en-US"/>
              <a:t>/36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>
          <a:xfrm>
            <a:off x="7124700" y="6545263"/>
            <a:ext cx="1443038" cy="3349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160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B. Casey, IF All Hands, 4/27/13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CF17838-2412-4819-9F0D-7720362511F4}" type="slidenum">
              <a:rPr lang="en-US"/>
              <a:pPr/>
              <a:t>‹#›</a:t>
            </a:fld>
            <a:r>
              <a:rPr lang="en-US"/>
              <a:t>/36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7124700" y="6545263"/>
            <a:ext cx="1443038" cy="3349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160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B. Casey, IF All Hands, 4/27/13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88"/>
            <a:ext cx="9144000" cy="5222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BEF0D65-8FE1-4E38-98E5-4A55D415BDF2}" type="slidenum">
              <a:rPr lang="en-US"/>
              <a:pPr/>
              <a:t>‹#›</a:t>
            </a:fld>
            <a:r>
              <a:rPr lang="en-US"/>
              <a:t>/36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7124700" y="6545263"/>
            <a:ext cx="1443038" cy="3349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16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B. Casey, IF All Hands, 4/27/13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7ACAD-253B-4239-8460-5910544A89A7}" type="slidenum">
              <a:rPr lang="en-US"/>
              <a:pPr/>
              <a:t>‹#›</a:t>
            </a:fld>
            <a:r>
              <a:rPr lang="en-US"/>
              <a:t>/36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>
          <a:xfrm>
            <a:off x="7124700" y="6545263"/>
            <a:ext cx="1443038" cy="3349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16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B. Casey, IF All Hands, 4/27/13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C0F8635-8A06-4CCC-9F73-F18FF842A291}" type="slidenum">
              <a:rPr lang="en-US"/>
              <a:pPr/>
              <a:t>‹#›</a:t>
            </a:fld>
            <a:r>
              <a:rPr lang="en-US"/>
              <a:t>/36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>
          <a:xfrm>
            <a:off x="7124700" y="6545263"/>
            <a:ext cx="1443038" cy="3349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160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B. Casey, IF All Hands, 4/27/13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D5E433C-642E-4A6D-899D-725A4250F312}" type="slidenum">
              <a:rPr lang="en-US"/>
              <a:pPr/>
              <a:t>‹#›</a:t>
            </a:fld>
            <a:r>
              <a:rPr lang="en-US"/>
              <a:t>/36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>
          <a:xfrm>
            <a:off x="7124700" y="6545263"/>
            <a:ext cx="1443038" cy="3349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sz="160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B. Casey, IF All Hands, 4/27/13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1131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86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6425" y="6568579"/>
            <a:ext cx="939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000000"/>
                </a:solidFill>
                <a:latin typeface="Copperplate Gothic Light" pitchFamily="34" charset="0"/>
              </a:defRPr>
            </a:lvl1pPr>
          </a:lstStyle>
          <a:p>
            <a:fld id="{0F7B64DB-1E08-4BD0-8F74-D7CAA1D4E9F3}" type="slidenum">
              <a:rPr lang="en-US" smtClean="0"/>
              <a:pPr/>
              <a:t>‹#›</a:t>
            </a:fld>
            <a:r>
              <a:rPr lang="en-US" dirty="0" smtClean="0"/>
              <a:t>/22</a:t>
            </a:r>
            <a:endParaRPr lang="en-US" dirty="0"/>
          </a:p>
        </p:txBody>
      </p:sp>
      <p:sp>
        <p:nvSpPr>
          <p:cNvPr id="486417" name="Line 17"/>
          <p:cNvSpPr>
            <a:spLocks noChangeShapeType="1"/>
          </p:cNvSpPr>
          <p:nvPr/>
        </p:nvSpPr>
        <p:spPr bwMode="auto">
          <a:xfrm>
            <a:off x="914400" y="5353050"/>
            <a:ext cx="5508625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6440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224" y="6583958"/>
            <a:ext cx="34143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1">
                <a:solidFill>
                  <a:srgbClr val="000000"/>
                </a:solidFill>
                <a:latin typeface="Copperplate Gothic Light" pitchFamily="34" charset="0"/>
              </a:defRPr>
            </a:lvl1pPr>
          </a:lstStyle>
          <a:p>
            <a:r>
              <a:rPr lang="en-US" dirty="0" smtClean="0"/>
              <a:t>B. Casey, IF All Hands, 4/27/13</a:t>
            </a:r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opperplate Gothic Bold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opperplate Gothic Bold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opperplate Gothic Bold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opperplate Gothic Bold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opperplate Gothic Bold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opperplate Gothic Bold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opperplate Gothic Bold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opperplate Gothic Bold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600" b="0">
          <a:solidFill>
            <a:srgbClr val="000066"/>
          </a:solidFill>
          <a:latin typeface="Century Gothic"/>
          <a:ea typeface="+mn-ea"/>
          <a:cs typeface="Century Gothic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3200" b="0">
          <a:solidFill>
            <a:srgbClr val="0000FF"/>
          </a:solidFill>
          <a:latin typeface="Century Gothic"/>
          <a:cs typeface="Century Gothic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3200" b="0">
          <a:solidFill>
            <a:srgbClr val="000000"/>
          </a:solidFill>
          <a:latin typeface="Century Gothic"/>
          <a:cs typeface="Century Gothic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3200" b="0">
          <a:solidFill>
            <a:srgbClr val="0000FF"/>
          </a:solidFill>
          <a:latin typeface="Century Gothic"/>
          <a:cs typeface="Century Gothic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Copperplate Gothic Light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Copperplate Gothic Light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Copperplate Gothic Light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Copperplate Gothic Light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Copperplate Gothic Light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emf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6.emf"/><Relationship Id="rId7" Type="http://schemas.openxmlformats.org/officeDocument/2006/relationships/oleObject" Target="../embeddings/Microsoft_Equation2.bin"/><Relationship Id="rId8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oleObject" Target="../embeddings/Microsoft_Equation3.bin"/><Relationship Id="rId6" Type="http://schemas.openxmlformats.org/officeDocument/2006/relationships/image" Target="../media/image1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1853" y="-60010"/>
            <a:ext cx="8850390" cy="729650"/>
          </a:xfrm>
        </p:spPr>
        <p:txBody>
          <a:bodyPr/>
          <a:lstStyle/>
          <a:p>
            <a:r>
              <a:rPr lang="en-US" sz="2800" dirty="0" smtClean="0"/>
              <a:t>Charged Lepton’s message to Snowmass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477" y="6453301"/>
            <a:ext cx="7429375" cy="481084"/>
          </a:xfrm>
        </p:spPr>
        <p:txBody>
          <a:bodyPr/>
          <a:lstStyle/>
          <a:p>
            <a:r>
              <a:rPr lang="en-US" sz="1800" dirty="0" smtClean="0"/>
              <a:t>Intensity Frontier All Hands Meeting, </a:t>
            </a:r>
            <a:r>
              <a:rPr lang="en-US" sz="1800" dirty="0"/>
              <a:t>4</a:t>
            </a:r>
            <a:r>
              <a:rPr lang="en-US" sz="1800" dirty="0" smtClean="0"/>
              <a:t>/27/13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3396715" y="1266320"/>
            <a:ext cx="23955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entury Gothic"/>
                <a:cs typeface="Century Gothic"/>
              </a:rPr>
              <a:t>U</a:t>
            </a:r>
            <a:r>
              <a:rPr lang="en-US" sz="2200" dirty="0" smtClean="0">
                <a:latin typeface="Century Gothic"/>
                <a:cs typeface="Century Gothic"/>
              </a:rPr>
              <a:t>nique </a:t>
            </a:r>
            <a:r>
              <a:rPr lang="en-US" sz="2200" dirty="0" smtClean="0">
                <a:latin typeface="Century Gothic"/>
                <a:cs typeface="Century Gothic"/>
              </a:rPr>
              <a:t>opportunities for discovery</a:t>
            </a:r>
            <a:endParaRPr lang="en-US" sz="2200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6248" y="4247253"/>
            <a:ext cx="21704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Century Gothic"/>
                <a:cs typeface="Century Gothic"/>
              </a:rPr>
              <a:t>Integral part of a greater program</a:t>
            </a:r>
            <a:endParaRPr lang="en-US" sz="2200" dirty="0"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41575" y="4082406"/>
            <a:ext cx="20708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Century Gothic"/>
                <a:cs typeface="Century Gothic"/>
              </a:rPr>
              <a:t>US facilities can host world leading experiments</a:t>
            </a:r>
            <a:endParaRPr lang="en-US" sz="2200" dirty="0">
              <a:latin typeface="Century Gothic"/>
              <a:cs typeface="Century Gothic"/>
            </a:endParaRPr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2889800" y="524303"/>
            <a:ext cx="3420226" cy="3420226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448276" y="2892514"/>
            <a:ext cx="3420226" cy="3420226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4322008" y="2902377"/>
            <a:ext cx="3420226" cy="3420226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7B64DB-1E08-4BD0-8F74-D7CAA1D4E9F3}" type="slidenum">
              <a:rPr lang="en-US" smtClean="0"/>
              <a:pPr/>
              <a:t>10</a:t>
            </a:fld>
            <a:r>
              <a:rPr lang="en-US" dirty="0" smtClean="0"/>
              <a:t>/22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B. Casey, IF All Hands, 4/27/13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8237" y="96450"/>
            <a:ext cx="2090053" cy="1961151"/>
            <a:chOff x="48237" y="96450"/>
            <a:chExt cx="2090053" cy="1961151"/>
          </a:xfrm>
        </p:grpSpPr>
        <p:sp>
          <p:nvSpPr>
            <p:cNvPr id="6" name="Oval 5"/>
            <p:cNvSpPr/>
            <p:nvPr/>
          </p:nvSpPr>
          <p:spPr bwMode="auto">
            <a:xfrm>
              <a:off x="48237" y="96450"/>
              <a:ext cx="2090053" cy="1961151"/>
            </a:xfrm>
            <a:prstGeom prst="ellipse">
              <a:avLst/>
            </a:prstGeom>
            <a:solidFill>
              <a:srgbClr val="00009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4590" y="378013"/>
              <a:ext cx="200967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Century Gothic"/>
                  <a:cs typeface="Century Gothic"/>
                </a:rPr>
                <a:t>US facilities can host world leading experiments</a:t>
              </a:r>
              <a:endParaRPr lang="en-US" sz="2000" dirty="0">
                <a:latin typeface="Century Gothic"/>
                <a:cs typeface="Century Gothic"/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 bwMode="auto">
          <a:xfrm flipV="1">
            <a:off x="2373436" y="165757"/>
            <a:ext cx="6737686" cy="133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795674" y="-12958"/>
            <a:ext cx="731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3300"/>
                </a:solidFill>
              </a:rPr>
              <a:t>time</a:t>
            </a:r>
            <a:endParaRPr lang="en-US" sz="1600" dirty="0">
              <a:solidFill>
                <a:srgbClr val="FF33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68377" y="333812"/>
            <a:ext cx="1217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3300"/>
                </a:solidFill>
              </a:rPr>
              <a:t>1936:</a:t>
            </a:r>
          </a:p>
          <a:p>
            <a:r>
              <a:rPr lang="en-US" sz="1600" dirty="0" err="1" smtClean="0">
                <a:solidFill>
                  <a:srgbClr val="FF3300"/>
                </a:solidFill>
              </a:rPr>
              <a:t>Muon</a:t>
            </a:r>
            <a:r>
              <a:rPr lang="en-US" sz="1600" dirty="0" smtClean="0">
                <a:solidFill>
                  <a:srgbClr val="FF3300"/>
                </a:solidFill>
              </a:rPr>
              <a:t> discovered</a:t>
            </a:r>
            <a:endParaRPr lang="en-US" sz="1600" dirty="0">
              <a:solidFill>
                <a:srgbClr val="FF33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9743" y="317758"/>
            <a:ext cx="12177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3300"/>
                </a:solidFill>
              </a:rPr>
              <a:t>2008</a:t>
            </a:r>
            <a:r>
              <a:rPr lang="en-US" sz="1600" dirty="0" smtClean="0">
                <a:solidFill>
                  <a:srgbClr val="FF3300"/>
                </a:solidFill>
              </a:rPr>
              <a:t>:</a:t>
            </a:r>
          </a:p>
          <a:p>
            <a:r>
              <a:rPr lang="en-US" sz="1600" dirty="0" smtClean="0">
                <a:solidFill>
                  <a:srgbClr val="FF3300"/>
                </a:solidFill>
              </a:rPr>
              <a:t>P5 says do MECO-like experiment at </a:t>
            </a:r>
            <a:r>
              <a:rPr lang="en-US" sz="1600" dirty="0" err="1" smtClean="0">
                <a:solidFill>
                  <a:srgbClr val="FF3300"/>
                </a:solidFill>
              </a:rPr>
              <a:t>Fermilab</a:t>
            </a:r>
            <a:endParaRPr lang="en-US" sz="1600" dirty="0">
              <a:solidFill>
                <a:srgbClr val="FF33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20699" y="327620"/>
            <a:ext cx="1217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3300"/>
                </a:solidFill>
              </a:rPr>
              <a:t>2009:</a:t>
            </a:r>
          </a:p>
          <a:p>
            <a:r>
              <a:rPr lang="en-US" sz="1600" dirty="0" smtClean="0">
                <a:solidFill>
                  <a:srgbClr val="FF3300"/>
                </a:solidFill>
              </a:rPr>
              <a:t>Go from experiment to program:</a:t>
            </a:r>
          </a:p>
          <a:p>
            <a:r>
              <a:rPr lang="en-US" sz="1600" dirty="0">
                <a:solidFill>
                  <a:srgbClr val="FF3300"/>
                </a:solidFill>
              </a:rPr>
              <a:t>g</a:t>
            </a:r>
            <a:r>
              <a:rPr lang="en-US" sz="1600" dirty="0" smtClean="0">
                <a:solidFill>
                  <a:srgbClr val="FF3300"/>
                </a:solidFill>
              </a:rPr>
              <a:t>-2 takes off</a:t>
            </a:r>
            <a:endParaRPr lang="en-US" sz="1600" dirty="0">
              <a:solidFill>
                <a:srgbClr val="FF33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680" y="2401888"/>
            <a:ext cx="3716635" cy="39756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492" y="3052218"/>
            <a:ext cx="5253508" cy="288252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52560" y="2453720"/>
            <a:ext cx="3822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What we could afford summer 2011</a:t>
            </a:r>
            <a:endParaRPr lang="en-US" dirty="0" smtClean="0">
              <a:solidFill>
                <a:srgbClr val="FF33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19323" y="6347280"/>
            <a:ext cx="3822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What we are doing summer 2013</a:t>
            </a:r>
            <a:endParaRPr lang="en-US" dirty="0" smtClean="0">
              <a:solidFill>
                <a:srgbClr val="FF3300"/>
              </a:solidFill>
            </a:endParaRPr>
          </a:p>
        </p:txBody>
      </p:sp>
      <p:cxnSp>
        <p:nvCxnSpPr>
          <p:cNvPr id="11" name="Straight Arrow Connector 10"/>
          <p:cNvCxnSpPr>
            <a:stCxn id="18" idx="1"/>
          </p:cNvCxnSpPr>
          <p:nvPr/>
        </p:nvCxnSpPr>
        <p:spPr bwMode="auto">
          <a:xfrm flipH="1" flipV="1">
            <a:off x="4030164" y="2617508"/>
            <a:ext cx="1122396" cy="2087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6375692" y="5688544"/>
            <a:ext cx="4842" cy="58793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52618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7B64DB-1E08-4BD0-8F74-D7CAA1D4E9F3}" type="slidenum">
              <a:rPr lang="en-US" smtClean="0"/>
              <a:pPr/>
              <a:t>11</a:t>
            </a:fld>
            <a:r>
              <a:rPr lang="en-US" dirty="0" smtClean="0"/>
              <a:t>/22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B. Casey, IF All Hands, 4/27/13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8237" y="96450"/>
            <a:ext cx="2090053" cy="1961151"/>
            <a:chOff x="48237" y="96450"/>
            <a:chExt cx="2090053" cy="1961151"/>
          </a:xfrm>
        </p:grpSpPr>
        <p:sp>
          <p:nvSpPr>
            <p:cNvPr id="6" name="Oval 5"/>
            <p:cNvSpPr/>
            <p:nvPr/>
          </p:nvSpPr>
          <p:spPr bwMode="auto">
            <a:xfrm>
              <a:off x="48237" y="96450"/>
              <a:ext cx="2090053" cy="1961151"/>
            </a:xfrm>
            <a:prstGeom prst="ellipse">
              <a:avLst/>
            </a:prstGeom>
            <a:solidFill>
              <a:srgbClr val="00009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4590" y="378013"/>
              <a:ext cx="200967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Century Gothic"/>
                  <a:cs typeface="Century Gothic"/>
                </a:rPr>
                <a:t>US facilities can host world leading experiments</a:t>
              </a:r>
              <a:endParaRPr lang="en-US" sz="2000" dirty="0">
                <a:latin typeface="Century Gothic"/>
                <a:cs typeface="Century Gothic"/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 bwMode="auto">
          <a:xfrm flipV="1">
            <a:off x="2373436" y="165757"/>
            <a:ext cx="6737686" cy="133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795674" y="-12958"/>
            <a:ext cx="731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3300"/>
                </a:solidFill>
              </a:rPr>
              <a:t>time</a:t>
            </a:r>
            <a:endParaRPr lang="en-US" sz="1600" dirty="0">
              <a:solidFill>
                <a:srgbClr val="FF33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68377" y="333812"/>
            <a:ext cx="1217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3300"/>
                </a:solidFill>
              </a:rPr>
              <a:t>1936:</a:t>
            </a:r>
          </a:p>
          <a:p>
            <a:r>
              <a:rPr lang="en-US" sz="1600" dirty="0" err="1" smtClean="0">
                <a:solidFill>
                  <a:srgbClr val="FF3300"/>
                </a:solidFill>
              </a:rPr>
              <a:t>Muon</a:t>
            </a:r>
            <a:r>
              <a:rPr lang="en-US" sz="1600" dirty="0" smtClean="0">
                <a:solidFill>
                  <a:srgbClr val="FF3300"/>
                </a:solidFill>
              </a:rPr>
              <a:t> discovered</a:t>
            </a:r>
            <a:endParaRPr lang="en-US" sz="1600" dirty="0">
              <a:solidFill>
                <a:srgbClr val="FF33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9743" y="317758"/>
            <a:ext cx="12177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3300"/>
                </a:solidFill>
              </a:rPr>
              <a:t>2008</a:t>
            </a:r>
            <a:r>
              <a:rPr lang="en-US" sz="1600" dirty="0" smtClean="0">
                <a:solidFill>
                  <a:srgbClr val="FF3300"/>
                </a:solidFill>
              </a:rPr>
              <a:t>:</a:t>
            </a:r>
          </a:p>
          <a:p>
            <a:r>
              <a:rPr lang="en-US" sz="1600" dirty="0" smtClean="0">
                <a:solidFill>
                  <a:srgbClr val="FF3300"/>
                </a:solidFill>
              </a:rPr>
              <a:t>P5 says do MECO-like experiment at </a:t>
            </a:r>
            <a:r>
              <a:rPr lang="en-US" sz="1600" dirty="0" err="1" smtClean="0">
                <a:solidFill>
                  <a:srgbClr val="FF3300"/>
                </a:solidFill>
              </a:rPr>
              <a:t>Fermilab</a:t>
            </a:r>
            <a:endParaRPr lang="en-US" sz="1600" dirty="0">
              <a:solidFill>
                <a:srgbClr val="FF33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20699" y="327620"/>
            <a:ext cx="1217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3300"/>
                </a:solidFill>
              </a:rPr>
              <a:t>2009:</a:t>
            </a:r>
          </a:p>
          <a:p>
            <a:r>
              <a:rPr lang="en-US" sz="1600" dirty="0" smtClean="0">
                <a:solidFill>
                  <a:srgbClr val="FF3300"/>
                </a:solidFill>
              </a:rPr>
              <a:t>Go from experiment to program:</a:t>
            </a:r>
          </a:p>
          <a:p>
            <a:r>
              <a:rPr lang="en-US" sz="1600" dirty="0">
                <a:solidFill>
                  <a:srgbClr val="FF3300"/>
                </a:solidFill>
              </a:rPr>
              <a:t>g</a:t>
            </a:r>
            <a:r>
              <a:rPr lang="en-US" sz="1600" dirty="0" smtClean="0">
                <a:solidFill>
                  <a:srgbClr val="FF3300"/>
                </a:solidFill>
              </a:rPr>
              <a:t>-2 takes off</a:t>
            </a:r>
            <a:endParaRPr lang="en-US" sz="1600" dirty="0">
              <a:solidFill>
                <a:srgbClr val="FF33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1422" y="2398634"/>
            <a:ext cx="26694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‘”Rockville diagram” 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Consensus that a diverse program is required to understand LFV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Clear: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What we want to do.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Unknown: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How we can do it.</a:t>
            </a:r>
            <a:endParaRPr lang="en-US" dirty="0" smtClean="0">
              <a:solidFill>
                <a:srgbClr val="FF33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48696" y="311566"/>
            <a:ext cx="12177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3300"/>
                </a:solidFill>
              </a:rPr>
              <a:t>2011:</a:t>
            </a:r>
          </a:p>
          <a:p>
            <a:r>
              <a:rPr lang="en-US" sz="1600" dirty="0" smtClean="0">
                <a:solidFill>
                  <a:srgbClr val="FF3300"/>
                </a:solidFill>
              </a:rPr>
              <a:t>Rockville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318" y="1566544"/>
            <a:ext cx="6287152" cy="493835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498095" y="1864261"/>
            <a:ext cx="145638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Kaladi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Babu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endParaRPr lang="en-US" dirty="0" smtClean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025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7B64DB-1E08-4BD0-8F74-D7CAA1D4E9F3}" type="slidenum">
              <a:rPr lang="en-US" smtClean="0"/>
              <a:pPr/>
              <a:t>12</a:t>
            </a:fld>
            <a:r>
              <a:rPr lang="en-US" dirty="0" smtClean="0"/>
              <a:t>/22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B. Casey, IF All Hands, 4/27/13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8237" y="96450"/>
            <a:ext cx="2090053" cy="1961151"/>
            <a:chOff x="48237" y="96450"/>
            <a:chExt cx="2090053" cy="1961151"/>
          </a:xfrm>
        </p:grpSpPr>
        <p:sp>
          <p:nvSpPr>
            <p:cNvPr id="6" name="Oval 5"/>
            <p:cNvSpPr/>
            <p:nvPr/>
          </p:nvSpPr>
          <p:spPr bwMode="auto">
            <a:xfrm>
              <a:off x="48237" y="96450"/>
              <a:ext cx="2090053" cy="1961151"/>
            </a:xfrm>
            <a:prstGeom prst="ellipse">
              <a:avLst/>
            </a:prstGeom>
            <a:solidFill>
              <a:srgbClr val="00009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4590" y="378013"/>
              <a:ext cx="200967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Century Gothic"/>
                  <a:cs typeface="Century Gothic"/>
                </a:rPr>
                <a:t>US facilities can host world leading experiments</a:t>
              </a:r>
              <a:endParaRPr lang="en-US" sz="2000" dirty="0">
                <a:latin typeface="Century Gothic"/>
                <a:cs typeface="Century Gothic"/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 bwMode="auto">
          <a:xfrm flipV="1">
            <a:off x="2373436" y="165757"/>
            <a:ext cx="6737686" cy="133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795674" y="-12958"/>
            <a:ext cx="731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3300"/>
                </a:solidFill>
              </a:rPr>
              <a:t>time</a:t>
            </a:r>
            <a:endParaRPr lang="en-US" sz="1600" dirty="0">
              <a:solidFill>
                <a:srgbClr val="FF33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68377" y="333812"/>
            <a:ext cx="1217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3300"/>
                </a:solidFill>
              </a:rPr>
              <a:t>1936:</a:t>
            </a:r>
          </a:p>
          <a:p>
            <a:r>
              <a:rPr lang="en-US" sz="1600" dirty="0" err="1" smtClean="0">
                <a:solidFill>
                  <a:srgbClr val="FF3300"/>
                </a:solidFill>
              </a:rPr>
              <a:t>Muon</a:t>
            </a:r>
            <a:r>
              <a:rPr lang="en-US" sz="1600" dirty="0" smtClean="0">
                <a:solidFill>
                  <a:srgbClr val="FF3300"/>
                </a:solidFill>
              </a:rPr>
              <a:t> discovered</a:t>
            </a:r>
            <a:endParaRPr lang="en-US" sz="1600" dirty="0">
              <a:solidFill>
                <a:srgbClr val="FF33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9743" y="317758"/>
            <a:ext cx="12177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3300"/>
                </a:solidFill>
              </a:rPr>
              <a:t>2008</a:t>
            </a:r>
            <a:r>
              <a:rPr lang="en-US" sz="1600" dirty="0" smtClean="0">
                <a:solidFill>
                  <a:srgbClr val="FF3300"/>
                </a:solidFill>
              </a:rPr>
              <a:t>:</a:t>
            </a:r>
          </a:p>
          <a:p>
            <a:r>
              <a:rPr lang="en-US" sz="1600" dirty="0" smtClean="0">
                <a:solidFill>
                  <a:srgbClr val="FF3300"/>
                </a:solidFill>
              </a:rPr>
              <a:t>P5 says do MECO-like experiment at </a:t>
            </a:r>
            <a:r>
              <a:rPr lang="en-US" sz="1600" dirty="0" err="1" smtClean="0">
                <a:solidFill>
                  <a:srgbClr val="FF3300"/>
                </a:solidFill>
              </a:rPr>
              <a:t>Fermilab</a:t>
            </a:r>
            <a:endParaRPr lang="en-US" sz="1600" dirty="0">
              <a:solidFill>
                <a:srgbClr val="FF33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20699" y="327620"/>
            <a:ext cx="1217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3300"/>
                </a:solidFill>
              </a:rPr>
              <a:t>2009:</a:t>
            </a:r>
          </a:p>
          <a:p>
            <a:r>
              <a:rPr lang="en-US" sz="1600" dirty="0" smtClean="0">
                <a:solidFill>
                  <a:srgbClr val="FF3300"/>
                </a:solidFill>
              </a:rPr>
              <a:t>Go from experiment to program:</a:t>
            </a:r>
          </a:p>
          <a:p>
            <a:r>
              <a:rPr lang="en-US" sz="1600" dirty="0">
                <a:solidFill>
                  <a:srgbClr val="FF3300"/>
                </a:solidFill>
              </a:rPr>
              <a:t>g</a:t>
            </a:r>
            <a:r>
              <a:rPr lang="en-US" sz="1600" dirty="0" smtClean="0">
                <a:solidFill>
                  <a:srgbClr val="FF3300"/>
                </a:solidFill>
              </a:rPr>
              <a:t>-2 takes off</a:t>
            </a:r>
            <a:endParaRPr lang="en-US" sz="1600" dirty="0">
              <a:solidFill>
                <a:srgbClr val="FF33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48696" y="311566"/>
            <a:ext cx="12177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3300"/>
                </a:solidFill>
              </a:rPr>
              <a:t>2011:</a:t>
            </a:r>
          </a:p>
          <a:p>
            <a:r>
              <a:rPr lang="en-US" sz="1600" dirty="0" smtClean="0">
                <a:solidFill>
                  <a:srgbClr val="FF3300"/>
                </a:solidFill>
              </a:rPr>
              <a:t>Rockville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60062" y="308470"/>
            <a:ext cx="12177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3300"/>
                </a:solidFill>
              </a:rPr>
              <a:t>2013:</a:t>
            </a:r>
          </a:p>
          <a:p>
            <a:r>
              <a:rPr lang="en-US" sz="1600" dirty="0" smtClean="0">
                <a:solidFill>
                  <a:srgbClr val="FF3300"/>
                </a:solidFill>
              </a:rPr>
              <a:t>Snowmass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450987" y="2254685"/>
            <a:ext cx="8049936" cy="387443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Rockville:</a:t>
            </a:r>
          </a:p>
          <a:p>
            <a:pPr lvl="1"/>
            <a:r>
              <a:rPr lang="en-US" dirty="0" smtClean="0"/>
              <a:t>What we need to do</a:t>
            </a:r>
          </a:p>
          <a:p>
            <a:r>
              <a:rPr lang="en-US" dirty="0" smtClean="0"/>
              <a:t>Snowmass:</a:t>
            </a:r>
          </a:p>
          <a:p>
            <a:pPr lvl="1"/>
            <a:r>
              <a:rPr lang="en-US" dirty="0" smtClean="0"/>
              <a:t>How are we going to do it?</a:t>
            </a:r>
          </a:p>
          <a:p>
            <a:r>
              <a:rPr lang="en-US" dirty="0" smtClean="0"/>
              <a:t>Two fundamental questions (or branch points):</a:t>
            </a:r>
          </a:p>
          <a:p>
            <a:pPr lvl="1"/>
            <a:r>
              <a:rPr lang="en-US" dirty="0" smtClean="0"/>
              <a:t>Can we discover flavor violation?</a:t>
            </a:r>
          </a:p>
          <a:p>
            <a:pPr lvl="1"/>
            <a:r>
              <a:rPr lang="en-US" dirty="0" smtClean="0"/>
              <a:t>Can we understand flavor violation?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9231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7B64DB-1E08-4BD0-8F74-D7CAA1D4E9F3}" type="slidenum">
              <a:rPr lang="en-US" smtClean="0"/>
              <a:pPr/>
              <a:t>13</a:t>
            </a:fld>
            <a:r>
              <a:rPr lang="en-US" dirty="0" smtClean="0"/>
              <a:t>/22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B. Casey, IF All Hands, 4/27/13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 bwMode="auto">
          <a:xfrm>
            <a:off x="48237" y="96450"/>
            <a:ext cx="2090053" cy="1961151"/>
          </a:xfrm>
          <a:prstGeom prst="ellipse">
            <a:avLst/>
          </a:prstGeom>
          <a:solidFill>
            <a:srgbClr val="00009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02" y="669985"/>
            <a:ext cx="1451378" cy="8490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51143" y="247614"/>
            <a:ext cx="5973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Goal:  Discover CLFV if it is below 10</a:t>
            </a:r>
            <a:r>
              <a:rPr lang="en-US" baseline="30000" dirty="0" smtClean="0">
                <a:solidFill>
                  <a:srgbClr val="000090"/>
                </a:solidFill>
              </a:rPr>
              <a:t>4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TeV</a:t>
            </a:r>
            <a:endParaRPr lang="en-US" dirty="0" smtClean="0">
              <a:solidFill>
                <a:srgbClr val="000090"/>
              </a:solidFill>
            </a:endParaRPr>
          </a:p>
        </p:txBody>
      </p:sp>
      <p:pic>
        <p:nvPicPr>
          <p:cNvPr id="19" name="Picture 18" descr="Screen shot 2013-04-22 at 10.25.06 AM   Apr 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7267" y="734595"/>
            <a:ext cx="6870148" cy="14164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98" y="3069076"/>
            <a:ext cx="4544152" cy="3049564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 bwMode="auto">
          <a:xfrm flipV="1">
            <a:off x="945987" y="1904820"/>
            <a:ext cx="1762386" cy="16067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V="1">
            <a:off x="1279809" y="1632703"/>
            <a:ext cx="5160677" cy="32493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V="1">
            <a:off x="2974297" y="1697493"/>
            <a:ext cx="4489928" cy="33240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1867" y="2559520"/>
            <a:ext cx="4265078" cy="3816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Box 27"/>
          <p:cNvSpPr txBox="1"/>
          <p:nvPr/>
        </p:nvSpPr>
        <p:spPr>
          <a:xfrm>
            <a:off x="3386138" y="6388100"/>
            <a:ext cx="2717800" cy="3693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Doug </a:t>
            </a:r>
            <a:r>
              <a:rPr lang="en-US" dirty="0" err="1" smtClean="0">
                <a:solidFill>
                  <a:srgbClr val="000090"/>
                </a:solidFill>
              </a:rPr>
              <a:t>Glenzinski</a:t>
            </a:r>
            <a:endParaRPr lang="en-US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68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7B64DB-1E08-4BD0-8F74-D7CAA1D4E9F3}" type="slidenum">
              <a:rPr lang="en-US" smtClean="0"/>
              <a:pPr/>
              <a:t>14</a:t>
            </a:fld>
            <a:r>
              <a:rPr lang="en-US" dirty="0" smtClean="0"/>
              <a:t>/22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B. Casey, IF All Hands, 4/27/13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 bwMode="auto">
          <a:xfrm>
            <a:off x="48237" y="96450"/>
            <a:ext cx="2090053" cy="1961151"/>
          </a:xfrm>
          <a:prstGeom prst="ellipse">
            <a:avLst/>
          </a:prstGeom>
          <a:solidFill>
            <a:srgbClr val="00009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61" y="655771"/>
            <a:ext cx="1451378" cy="8490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319596" y="213697"/>
            <a:ext cx="4393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Branch:  Discover CLFV not violated.  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Move on to 10x sensitivity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871" y="1572718"/>
            <a:ext cx="3556491" cy="23867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856" y="3974405"/>
            <a:ext cx="3656345" cy="25137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3672" y="2504159"/>
            <a:ext cx="2063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0090"/>
                </a:solidFill>
              </a:rPr>
              <a:t>2e with the booster</a:t>
            </a:r>
            <a:endParaRPr lang="en-US" dirty="0" smtClean="0">
              <a:solidFill>
                <a:srgbClr val="0000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9180" y="4846454"/>
            <a:ext cx="1658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0090"/>
                </a:solidFill>
              </a:rPr>
              <a:t>2e with stage 1 Project X</a:t>
            </a:r>
            <a:endParaRPr lang="en-US" dirty="0" smtClean="0">
              <a:solidFill>
                <a:srgbClr val="00009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613400" y="1905000"/>
            <a:ext cx="241300" cy="1778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6337300" y="1892300"/>
            <a:ext cx="241300" cy="1778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7886700" y="1892300"/>
            <a:ext cx="241300" cy="1778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7086600" y="1892300"/>
            <a:ext cx="241300" cy="1778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5657850" y="2057400"/>
            <a:ext cx="3003550" cy="25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Rectangle 37"/>
          <p:cNvSpPr/>
          <p:nvPr/>
        </p:nvSpPr>
        <p:spPr bwMode="auto">
          <a:xfrm>
            <a:off x="5638800" y="4483100"/>
            <a:ext cx="3111500" cy="1778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059972" y="2186659"/>
            <a:ext cx="2063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30% </a:t>
            </a:r>
            <a:r>
              <a:rPr lang="en-US" dirty="0">
                <a:solidFill>
                  <a:srgbClr val="000090"/>
                </a:solidFill>
              </a:rPr>
              <a:t>d</a:t>
            </a:r>
            <a:r>
              <a:rPr lang="en-US" dirty="0" smtClean="0">
                <a:solidFill>
                  <a:srgbClr val="000090"/>
                </a:solidFill>
              </a:rPr>
              <a:t>uty cycle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600700" y="4866359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90</a:t>
            </a:r>
            <a:r>
              <a:rPr lang="en-US" dirty="0" smtClean="0">
                <a:solidFill>
                  <a:srgbClr val="000090"/>
                </a:solidFill>
              </a:rPr>
              <a:t>% </a:t>
            </a:r>
            <a:r>
              <a:rPr lang="en-US" dirty="0">
                <a:solidFill>
                  <a:srgbClr val="000090"/>
                </a:solidFill>
              </a:rPr>
              <a:t>d</a:t>
            </a:r>
            <a:r>
              <a:rPr lang="en-US" dirty="0" smtClean="0">
                <a:solidFill>
                  <a:srgbClr val="000090"/>
                </a:solidFill>
              </a:rPr>
              <a:t>uty cycle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Longer signal window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No antiproton background</a:t>
            </a:r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1079500" y="3213100"/>
            <a:ext cx="12700" cy="14859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6299200" y="774700"/>
            <a:ext cx="2717800" cy="3693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Doug </a:t>
            </a:r>
            <a:r>
              <a:rPr lang="en-US" dirty="0" err="1" smtClean="0">
                <a:solidFill>
                  <a:srgbClr val="000090"/>
                </a:solidFill>
              </a:rPr>
              <a:t>Glenzinski</a:t>
            </a:r>
            <a:endParaRPr lang="en-US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435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7B64DB-1E08-4BD0-8F74-D7CAA1D4E9F3}" type="slidenum">
              <a:rPr lang="en-US" smtClean="0"/>
              <a:pPr/>
              <a:t>15</a:t>
            </a:fld>
            <a:r>
              <a:rPr lang="en-US" dirty="0" smtClean="0"/>
              <a:t>/22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B. Casey, IF All Hands, 4/27/13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62196" y="289897"/>
            <a:ext cx="4393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Branch:  Discover CLFV is violated(!)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Now try and understand why:</a:t>
            </a:r>
            <a:endParaRPr lang="en-US" sz="2000" dirty="0" smtClean="0">
              <a:solidFill>
                <a:srgbClr val="00009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384800" y="660400"/>
            <a:ext cx="2717800" cy="3693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Vincenzo </a:t>
            </a:r>
            <a:r>
              <a:rPr lang="en-US" dirty="0" err="1" smtClean="0">
                <a:solidFill>
                  <a:srgbClr val="000090"/>
                </a:solidFill>
              </a:rPr>
              <a:t>Cirigliano</a:t>
            </a:r>
            <a:endParaRPr lang="en-US" dirty="0" smtClean="0">
              <a:solidFill>
                <a:srgbClr val="00009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073855"/>
            <a:ext cx="7797800" cy="48214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00" y="5892800"/>
            <a:ext cx="7175500" cy="5334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 bwMode="auto">
          <a:xfrm flipH="1" flipV="1">
            <a:off x="2476500" y="4533900"/>
            <a:ext cx="330200" cy="1244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996705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7B64DB-1E08-4BD0-8F74-D7CAA1D4E9F3}" type="slidenum">
              <a:rPr lang="en-US" smtClean="0"/>
              <a:pPr/>
              <a:t>16</a:t>
            </a:fld>
            <a:r>
              <a:rPr lang="en-US" dirty="0" smtClean="0"/>
              <a:t>/22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B. Casey, IF All Hands, 4/27/13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62196" y="289897"/>
            <a:ext cx="4393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Branch:  Discover CLFV is violated(!)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Now try and understand why:</a:t>
            </a:r>
            <a:endParaRPr lang="en-US" sz="2000" dirty="0" smtClean="0">
              <a:solidFill>
                <a:srgbClr val="00009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384800" y="660400"/>
            <a:ext cx="2717800" cy="3693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Doug </a:t>
            </a:r>
            <a:r>
              <a:rPr lang="en-US" dirty="0" err="1" smtClean="0">
                <a:solidFill>
                  <a:srgbClr val="000090"/>
                </a:solidFill>
              </a:rPr>
              <a:t>Glenzinski</a:t>
            </a:r>
            <a:endParaRPr lang="en-US" dirty="0" smtClean="0">
              <a:solidFill>
                <a:srgbClr val="00009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244599"/>
            <a:ext cx="7861300" cy="51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40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7B64DB-1E08-4BD0-8F74-D7CAA1D4E9F3}" type="slidenum">
              <a:rPr lang="en-US" smtClean="0"/>
              <a:pPr/>
              <a:t>17</a:t>
            </a:fld>
            <a:r>
              <a:rPr lang="en-US" dirty="0" smtClean="0"/>
              <a:t>/22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B. Casey, IF All Hands, 4/27/13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62196" y="289897"/>
            <a:ext cx="4393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Branch:  Discover CLFV is violated(!)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Now try and understand why:</a:t>
            </a:r>
            <a:endParaRPr lang="en-US" sz="2000" dirty="0" smtClean="0">
              <a:solidFill>
                <a:srgbClr val="00009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45" y="1662600"/>
            <a:ext cx="4001082" cy="4704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1400" y="1206500"/>
            <a:ext cx="2717800" cy="3693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Gordon Lim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314141" y="2171700"/>
            <a:ext cx="4545742" cy="2181346"/>
            <a:chOff x="1585882" y="2376871"/>
            <a:chExt cx="7119120" cy="341622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5882" y="2376871"/>
              <a:ext cx="3559560" cy="341622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5442" y="2376871"/>
              <a:ext cx="3559560" cy="3416222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961197" y="1356697"/>
            <a:ext cx="3446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Can we do better than PSI?</a:t>
            </a:r>
            <a:endParaRPr lang="en-US" sz="2000" dirty="0" smtClean="0">
              <a:solidFill>
                <a:srgbClr val="00009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38121" y="4595661"/>
            <a:ext cx="4088136" cy="4739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237" y="4713507"/>
            <a:ext cx="3808415" cy="21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35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7B64DB-1E08-4BD0-8F74-D7CAA1D4E9F3}" type="slidenum">
              <a:rPr lang="en-US" smtClean="0"/>
              <a:pPr/>
              <a:t>18</a:t>
            </a:fld>
            <a:r>
              <a:rPr lang="en-US" dirty="0" smtClean="0"/>
              <a:t>/22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B. Casey, IF All Hands, 4/27/13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62196" y="289897"/>
            <a:ext cx="4393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Branch:  Discover CLFV is violated(!)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Now try and understand why:</a:t>
            </a:r>
            <a:endParaRPr lang="en-US" sz="2000" dirty="0" smtClean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32400" y="787400"/>
            <a:ext cx="2717800" cy="3693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90"/>
                </a:solidFill>
              </a:rPr>
              <a:t>Chih-hsiang</a:t>
            </a:r>
            <a:r>
              <a:rPr lang="en-US" dirty="0" smtClean="0">
                <a:solidFill>
                  <a:srgbClr val="000090"/>
                </a:solidFill>
              </a:rPr>
              <a:t> Cheng</a:t>
            </a:r>
            <a:endParaRPr lang="en-US" dirty="0" smtClean="0">
              <a:solidFill>
                <a:srgbClr val="00009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81" y="1041400"/>
            <a:ext cx="3674719" cy="36257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" y="4661586"/>
            <a:ext cx="3302000" cy="18535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117" y="1462088"/>
            <a:ext cx="4874883" cy="32877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61000" y="5042456"/>
            <a:ext cx="2717800" cy="3693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Bertrand </a:t>
            </a:r>
            <a:r>
              <a:rPr lang="en-US" dirty="0" err="1" smtClean="0">
                <a:solidFill>
                  <a:srgbClr val="000090"/>
                </a:solidFill>
              </a:rPr>
              <a:t>Echenard</a:t>
            </a:r>
            <a:endParaRPr lang="en-US" dirty="0" smtClean="0">
              <a:solidFill>
                <a:srgbClr val="00009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19700" y="5575856"/>
            <a:ext cx="34671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Same spectrometer for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0090"/>
                </a:solidFill>
              </a:rPr>
              <a:t>3e(!)</a:t>
            </a:r>
            <a:endParaRPr lang="en-US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00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7B64DB-1E08-4BD0-8F74-D7CAA1D4E9F3}" type="slidenum">
              <a:rPr lang="en-US" smtClean="0"/>
              <a:pPr/>
              <a:t>19</a:t>
            </a:fld>
            <a:r>
              <a:rPr lang="en-US" dirty="0" smtClean="0"/>
              <a:t>/22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B. Casey, IF All Hands, 4/27/13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38300" y="1030959"/>
            <a:ext cx="520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err="1" smtClean="0">
                <a:solidFill>
                  <a:srgbClr val="000090"/>
                </a:solidFill>
              </a:rPr>
              <a:t>Taus</a:t>
            </a:r>
            <a:r>
              <a:rPr lang="en-US" u="sng" dirty="0" smtClean="0">
                <a:solidFill>
                  <a:srgbClr val="000090"/>
                </a:solidFill>
              </a:rPr>
              <a:t> will be essential for understanding CLFV</a:t>
            </a:r>
            <a:endParaRPr lang="en-US" u="sng" dirty="0" smtClean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196" y="289897"/>
            <a:ext cx="4393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Branch:  Discover CLFV is violated(!)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Now try and understand why:</a:t>
            </a:r>
            <a:endParaRPr lang="en-US" sz="2000" dirty="0" smtClean="0">
              <a:solidFill>
                <a:srgbClr val="000090"/>
              </a:solidFill>
            </a:endParaRPr>
          </a:p>
        </p:txBody>
      </p:sp>
      <p:pic>
        <p:nvPicPr>
          <p:cNvPr id="7" name="Picture 6" descr="TauLFV_UL_20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" y="1390650"/>
            <a:ext cx="9144000" cy="47186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51500" y="215900"/>
            <a:ext cx="2717800" cy="3693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Browder, </a:t>
            </a:r>
            <a:r>
              <a:rPr lang="en-US" dirty="0" err="1" smtClean="0">
                <a:solidFill>
                  <a:srgbClr val="000090"/>
                </a:solidFill>
              </a:rPr>
              <a:t>Artuso</a:t>
            </a:r>
            <a:r>
              <a:rPr lang="en-US" dirty="0" smtClean="0">
                <a:solidFill>
                  <a:srgbClr val="000090"/>
                </a:solidFill>
              </a:rPr>
              <a:t>, </a:t>
            </a:r>
            <a:r>
              <a:rPr lang="en-US" dirty="0" err="1" smtClean="0">
                <a:solidFill>
                  <a:srgbClr val="000090"/>
                </a:solidFill>
              </a:rPr>
              <a:t>Hitlin</a:t>
            </a:r>
            <a:r>
              <a:rPr lang="en-US" dirty="0" smtClean="0">
                <a:solidFill>
                  <a:srgbClr val="000090"/>
                </a:solidFill>
              </a:rPr>
              <a:t>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6072859"/>
            <a:ext cx="703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Now an off shore program with one exception:  </a:t>
            </a:r>
            <a:r>
              <a:rPr lang="en-US" i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e</a:t>
            </a:r>
            <a:r>
              <a:rPr lang="en-US" i="1" dirty="0" smtClean="0">
                <a:solidFill>
                  <a:srgbClr val="000090"/>
                </a:solidFill>
              </a:rPr>
              <a:t>2</a:t>
            </a:r>
            <a:r>
              <a:rPr lang="en-US" i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t</a:t>
            </a:r>
            <a:r>
              <a:rPr lang="en-US" dirty="0" smtClean="0">
                <a:solidFill>
                  <a:srgbClr val="000090"/>
                </a:solidFill>
              </a:rPr>
              <a:t> at an EIC</a:t>
            </a:r>
            <a:endParaRPr lang="en-US" dirty="0" smtClean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4238" y="6057900"/>
            <a:ext cx="1731962" cy="3693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90"/>
                </a:solidFill>
              </a:rPr>
              <a:t>Deshpande</a:t>
            </a:r>
            <a:endParaRPr lang="en-US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37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4241" y="798524"/>
            <a:ext cx="5148030" cy="88601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Focus on scales</a:t>
            </a:r>
          </a:p>
          <a:p>
            <a:r>
              <a:rPr lang="en-US" dirty="0" smtClean="0"/>
              <a:t>Sell discoveries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7B64DB-1E08-4BD0-8F74-D7CAA1D4E9F3}" type="slidenum">
              <a:rPr lang="en-US" smtClean="0"/>
              <a:pPr/>
              <a:t>2</a:t>
            </a:fld>
            <a:r>
              <a:rPr lang="en-US" dirty="0" smtClean="0"/>
              <a:t>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B. Casey, IF All Hands, 4/27/13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8237" y="96450"/>
            <a:ext cx="2106127" cy="1961151"/>
            <a:chOff x="48237" y="96450"/>
            <a:chExt cx="2106127" cy="1961151"/>
          </a:xfrm>
        </p:grpSpPr>
        <p:sp>
          <p:nvSpPr>
            <p:cNvPr id="18" name="Oval 17"/>
            <p:cNvSpPr/>
            <p:nvPr/>
          </p:nvSpPr>
          <p:spPr bwMode="auto">
            <a:xfrm>
              <a:off x="48237" y="96450"/>
              <a:ext cx="2090053" cy="1961151"/>
            </a:xfrm>
            <a:prstGeom prst="ellipse">
              <a:avLst/>
            </a:prstGeom>
            <a:solidFill>
              <a:srgbClr val="00009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4694" y="498325"/>
              <a:ext cx="200967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Century Gothic"/>
                  <a:cs typeface="Century Gothic"/>
                </a:rPr>
                <a:t>Unique </a:t>
              </a:r>
              <a:r>
                <a:rPr lang="en-US" sz="2000" dirty="0" smtClean="0">
                  <a:latin typeface="Century Gothic"/>
                  <a:cs typeface="Century Gothic"/>
                </a:rPr>
                <a:t>opportunities for discovery</a:t>
              </a:r>
              <a:endParaRPr lang="en-US" sz="2000" dirty="0">
                <a:latin typeface="Century Gothic"/>
                <a:cs typeface="Century Gothic"/>
              </a:endParaRPr>
            </a:p>
          </p:txBody>
        </p:sp>
      </p:grp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427647" y="2721775"/>
            <a:ext cx="8280900" cy="282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fontAlgn="base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har char="•"/>
              <a:defRPr sz="3600" b="0">
                <a:solidFill>
                  <a:srgbClr val="000066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rtl="0" fontAlgn="base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har char="–"/>
              <a:defRPr sz="3200" b="0">
                <a:solidFill>
                  <a:srgbClr val="0000FF"/>
                </a:solidFill>
                <a:latin typeface="Century Gothic"/>
                <a:cs typeface="Century Gothic"/>
              </a:defRPr>
            </a:lvl2pPr>
            <a:lvl3pPr marL="1143000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har char="•"/>
              <a:defRPr sz="3200" b="0">
                <a:solidFill>
                  <a:srgbClr val="000000"/>
                </a:solidFill>
                <a:latin typeface="Century Gothic"/>
                <a:cs typeface="Century Gothic"/>
              </a:defRPr>
            </a:lvl3pPr>
            <a:lvl4pPr marL="1600200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har char="–"/>
              <a:defRPr sz="3200" b="0">
                <a:solidFill>
                  <a:srgbClr val="0000FF"/>
                </a:solidFill>
                <a:latin typeface="Century Gothic"/>
                <a:cs typeface="Century Gothic"/>
              </a:defRPr>
            </a:lvl4pPr>
            <a:lvl5pPr marL="2057400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har char="»"/>
              <a:defRPr sz="2000">
                <a:solidFill>
                  <a:srgbClr val="000066"/>
                </a:solidFill>
                <a:latin typeface="Copperplate Gothic Light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Copperplate Gothic Light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Copperplate Gothic Light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Copperplate Gothic Light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Copperplate Gothic Light" pitchFamily="34" charset="0"/>
              </a:defRPr>
            </a:lvl9pPr>
          </a:lstStyle>
          <a:p>
            <a:r>
              <a:rPr lang="en-US" dirty="0" smtClean="0"/>
              <a:t>Charged lepton processes can:</a:t>
            </a:r>
          </a:p>
          <a:p>
            <a:pPr lvl="1"/>
            <a:r>
              <a:rPr lang="en-US" dirty="0" smtClean="0"/>
              <a:t>Discover what stabilizes the weak scale if it is just out of reach of the LHC</a:t>
            </a:r>
            <a:endParaRPr lang="en-US" dirty="0"/>
          </a:p>
          <a:p>
            <a:pPr lvl="1"/>
            <a:r>
              <a:rPr lang="en-US" dirty="0" smtClean="0"/>
              <a:t>Discover the scale of flavor generation up to ~10</a:t>
            </a:r>
            <a:r>
              <a:rPr lang="en-US" baseline="30000" dirty="0" smtClean="0"/>
              <a:t>4</a:t>
            </a:r>
            <a:r>
              <a:rPr lang="en-US" dirty="0" smtClean="0"/>
              <a:t> </a:t>
            </a:r>
            <a:r>
              <a:rPr lang="en-US" dirty="0" err="1" smtClean="0"/>
              <a:t>TeV</a:t>
            </a:r>
            <a:endParaRPr lang="en-US" dirty="0" smtClean="0"/>
          </a:p>
          <a:p>
            <a:r>
              <a:rPr lang="en-US" dirty="0" smtClean="0"/>
              <a:t>Unique probe is charged lepton flavor violation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14295" y="310990"/>
            <a:ext cx="5303981" cy="3693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Andy Cohen from joint session with heavy quarks: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139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7B64DB-1E08-4BD0-8F74-D7CAA1D4E9F3}" type="slidenum">
              <a:rPr lang="en-US" smtClean="0"/>
              <a:pPr/>
              <a:t>20</a:t>
            </a:fld>
            <a:r>
              <a:rPr lang="en-US" dirty="0" smtClean="0"/>
              <a:t>/22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B. Casey, IF All Hands, 4/27/13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38496" y="226397"/>
            <a:ext cx="6849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90"/>
                </a:solidFill>
              </a:rPr>
              <a:t>This is exciting physics so there is stiff competition</a:t>
            </a:r>
            <a:endParaRPr lang="en-US" sz="2000" dirty="0" smtClean="0">
              <a:solidFill>
                <a:srgbClr val="00009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4855478" cy="441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7800" y="724456"/>
            <a:ext cx="19558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Peter Winter</a:t>
            </a:r>
            <a:endParaRPr lang="en-US" dirty="0" smtClean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300" y="2641600"/>
            <a:ext cx="11176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PSI</a:t>
            </a:r>
            <a:endParaRPr lang="en-US" dirty="0" smtClean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85100" y="635556"/>
            <a:ext cx="11176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JPARC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100" y="600004"/>
            <a:ext cx="3454399" cy="30321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23274" y="5540514"/>
            <a:ext cx="3086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90"/>
                </a:solidFill>
              </a:rPr>
              <a:t>This is not an open ended opportunity</a:t>
            </a:r>
            <a:endParaRPr lang="en-US" sz="2000" dirty="0" smtClean="0">
              <a:solidFill>
                <a:srgbClr val="00009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714" y="3606800"/>
            <a:ext cx="3964386" cy="304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94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shot 2013-04-15 at 2.22.32 PM   Apr 15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8341" cy="6273800"/>
          </a:xfrm>
          <a:prstGeom prst="rect">
            <a:avLst/>
          </a:prstGeom>
          <a:ln w="57150" cmpd="sng"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7B64DB-1E08-4BD0-8F74-D7CAA1D4E9F3}" type="slidenum">
              <a:rPr lang="en-US" smtClean="0"/>
              <a:pPr/>
              <a:t>21</a:t>
            </a:fld>
            <a:r>
              <a:rPr lang="en-US" dirty="0" smtClean="0"/>
              <a:t>/22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B. Casey, IF All Hands, 4/27/13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607537" y="159950"/>
            <a:ext cx="2090053" cy="1961151"/>
            <a:chOff x="5267937" y="96450"/>
            <a:chExt cx="2090053" cy="1961151"/>
          </a:xfrm>
        </p:grpSpPr>
        <p:sp>
          <p:nvSpPr>
            <p:cNvPr id="6" name="Oval 5"/>
            <p:cNvSpPr/>
            <p:nvPr/>
          </p:nvSpPr>
          <p:spPr bwMode="auto">
            <a:xfrm>
              <a:off x="5267937" y="96450"/>
              <a:ext cx="2090053" cy="1961151"/>
            </a:xfrm>
            <a:prstGeom prst="ellipse">
              <a:avLst/>
            </a:prstGeom>
            <a:solidFill>
              <a:srgbClr val="00009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24290" y="378013"/>
              <a:ext cx="200967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Century Gothic"/>
                  <a:cs typeface="Century Gothic"/>
                </a:rPr>
                <a:t>US facilities can host world leading experiments</a:t>
              </a:r>
              <a:endParaRPr lang="en-US" sz="2000" dirty="0">
                <a:latin typeface="Century Gothic"/>
                <a:cs typeface="Century Gothic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187576" y="1054100"/>
            <a:ext cx="504824" cy="369332"/>
          </a:xfrm>
          <a:prstGeom prst="rect">
            <a:avLst/>
          </a:prstGeom>
          <a:solidFill>
            <a:schemeClr val="tx1"/>
          </a:solidFill>
          <a:ln w="57150" cmpd="sng"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g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-2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79500" y="800100"/>
            <a:ext cx="889000" cy="646331"/>
          </a:xfrm>
          <a:prstGeom prst="rect">
            <a:avLst/>
          </a:prstGeom>
          <a:solidFill>
            <a:schemeClr val="tx1"/>
          </a:solidFill>
          <a:ln w="57150" cmpd="sng"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2e I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2e II</a:t>
            </a:r>
            <a:endParaRPr lang="en-US" dirty="0" smtClean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15300" y="3873500"/>
            <a:ext cx="889000" cy="369332"/>
          </a:xfrm>
          <a:prstGeom prst="rect">
            <a:avLst/>
          </a:prstGeom>
          <a:solidFill>
            <a:schemeClr val="tx1"/>
          </a:solidFill>
          <a:ln w="57150" cmpd="sng"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2e III</a:t>
            </a:r>
            <a:endParaRPr lang="en-US" dirty="0" smtClean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24338" y="2324100"/>
            <a:ext cx="906462" cy="369332"/>
          </a:xfrm>
          <a:prstGeom prst="rect">
            <a:avLst/>
          </a:prstGeom>
          <a:solidFill>
            <a:schemeClr val="tx1"/>
          </a:solidFill>
          <a:ln w="57150" cmpd="sng"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3e++</a:t>
            </a:r>
            <a:endParaRPr lang="en-US" dirty="0" smtClean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4648200" y="2717800"/>
            <a:ext cx="38100" cy="4953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CC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88900" y="50800"/>
            <a:ext cx="13589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Ron Ray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38700" y="5489357"/>
            <a:ext cx="1917700" cy="646331"/>
          </a:xfrm>
          <a:prstGeom prst="rect">
            <a:avLst/>
          </a:prstGeom>
          <a:solidFill>
            <a:schemeClr val="tx1"/>
          </a:solidFill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+ </a:t>
            </a:r>
            <a:r>
              <a:rPr lang="en-US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Jlab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 and EIC programs</a:t>
            </a:r>
            <a:endParaRPr lang="en-US" dirty="0" smtClean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3911600"/>
            <a:ext cx="2108200" cy="157304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19100" y="5549900"/>
            <a:ext cx="2794000" cy="646331"/>
          </a:xfrm>
          <a:prstGeom prst="rect">
            <a:avLst/>
          </a:prstGeom>
          <a:solidFill>
            <a:srgbClr val="FFFFFF"/>
          </a:solidFill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Peter Winter: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Egg-laying-wool-milk-sow</a:t>
            </a:r>
          </a:p>
        </p:txBody>
      </p:sp>
    </p:spTree>
    <p:extLst>
      <p:ext uri="{BB962C8B-B14F-4D97-AF65-F5344CB8AC3E}">
        <p14:creationId xmlns:p14="http://schemas.microsoft.com/office/powerpoint/2010/main" val="2988652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4" grpId="0" animBg="1"/>
      <p:bldP spid="27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1853" y="-60010"/>
            <a:ext cx="8850390" cy="729650"/>
          </a:xfrm>
        </p:spPr>
        <p:txBody>
          <a:bodyPr/>
          <a:lstStyle/>
          <a:p>
            <a:r>
              <a:rPr lang="en-US" sz="2800" dirty="0" smtClean="0"/>
              <a:t>Charged Lepton’s message to Snowmass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396715" y="1266320"/>
            <a:ext cx="23955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entury Gothic"/>
                <a:cs typeface="Century Gothic"/>
              </a:rPr>
              <a:t>U</a:t>
            </a:r>
            <a:r>
              <a:rPr lang="en-US" sz="2200" dirty="0" smtClean="0">
                <a:latin typeface="Century Gothic"/>
                <a:cs typeface="Century Gothic"/>
              </a:rPr>
              <a:t>nique </a:t>
            </a:r>
            <a:r>
              <a:rPr lang="en-US" sz="2200" dirty="0" smtClean="0">
                <a:latin typeface="Century Gothic"/>
                <a:cs typeface="Century Gothic"/>
              </a:rPr>
              <a:t>opportunities for discovery</a:t>
            </a:r>
            <a:endParaRPr lang="en-US" sz="2200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6248" y="4247253"/>
            <a:ext cx="21704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Century Gothic"/>
                <a:cs typeface="Century Gothic"/>
              </a:rPr>
              <a:t>Integral part of a greater program</a:t>
            </a:r>
            <a:endParaRPr lang="en-US" sz="2200" dirty="0"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41575" y="4082406"/>
            <a:ext cx="20708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Century Gothic"/>
                <a:cs typeface="Century Gothic"/>
              </a:rPr>
              <a:t>US facilities can host world leading experiments</a:t>
            </a:r>
            <a:endParaRPr lang="en-US" sz="2200" dirty="0">
              <a:latin typeface="Century Gothic"/>
              <a:cs typeface="Century Gothic"/>
            </a:endParaRPr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2889800" y="524303"/>
            <a:ext cx="3420226" cy="3420226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448276" y="2892514"/>
            <a:ext cx="3420226" cy="3420226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4322008" y="2902377"/>
            <a:ext cx="3420226" cy="3420226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725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468" y="1529746"/>
            <a:ext cx="4141269" cy="189451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7B64DB-1E08-4BD0-8F74-D7CAA1D4E9F3}" type="slidenum">
              <a:rPr lang="en-US" smtClean="0"/>
              <a:pPr/>
              <a:t>3</a:t>
            </a:fld>
            <a:r>
              <a:rPr lang="en-US" dirty="0" smtClean="0"/>
              <a:t>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B. Casey, IF All Hands, 4/27/13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8237" y="96450"/>
            <a:ext cx="2106127" cy="1961151"/>
            <a:chOff x="48237" y="96450"/>
            <a:chExt cx="2106127" cy="1961151"/>
          </a:xfrm>
        </p:grpSpPr>
        <p:sp>
          <p:nvSpPr>
            <p:cNvPr id="13" name="Oval 12"/>
            <p:cNvSpPr/>
            <p:nvPr/>
          </p:nvSpPr>
          <p:spPr bwMode="auto">
            <a:xfrm>
              <a:off x="48237" y="96450"/>
              <a:ext cx="2090053" cy="1961151"/>
            </a:xfrm>
            <a:prstGeom prst="ellipse">
              <a:avLst/>
            </a:prstGeom>
            <a:solidFill>
              <a:srgbClr val="00009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4694" y="498325"/>
              <a:ext cx="200967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Century Gothic"/>
                  <a:cs typeface="Century Gothic"/>
                </a:rPr>
                <a:t>Unique </a:t>
              </a:r>
              <a:r>
                <a:rPr lang="en-US" sz="2000" dirty="0" smtClean="0">
                  <a:latin typeface="Century Gothic"/>
                  <a:cs typeface="Century Gothic"/>
                </a:rPr>
                <a:t>opportunities for discovery</a:t>
              </a:r>
              <a:endParaRPr lang="en-US" sz="2000" dirty="0">
                <a:latin typeface="Century Gothic"/>
                <a:cs typeface="Century Gothic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831" y="297834"/>
            <a:ext cx="4919456" cy="11406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821" y="2142779"/>
            <a:ext cx="4571710" cy="8936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348" y="3266807"/>
            <a:ext cx="7472947" cy="5660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29203" y="116621"/>
            <a:ext cx="1749886" cy="3693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David </a:t>
            </a:r>
            <a:r>
              <a:rPr lang="en-US" dirty="0" err="1" smtClean="0">
                <a:solidFill>
                  <a:srgbClr val="000090"/>
                </a:solidFill>
              </a:rPr>
              <a:t>McKeen</a:t>
            </a:r>
            <a:r>
              <a:rPr lang="en-US" dirty="0" smtClean="0">
                <a:solidFill>
                  <a:srgbClr val="000090"/>
                </a:solidFill>
              </a:rPr>
              <a:t>: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763" y="3902443"/>
            <a:ext cx="7670586" cy="254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53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7B64DB-1E08-4BD0-8F74-D7CAA1D4E9F3}" type="slidenum">
              <a:rPr lang="en-US" smtClean="0"/>
              <a:pPr/>
              <a:t>4</a:t>
            </a:fld>
            <a:r>
              <a:rPr lang="en-US" dirty="0" smtClean="0"/>
              <a:t>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B. Casey, IF All Hands, 4/27/13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8237" y="96450"/>
            <a:ext cx="2090053" cy="1961151"/>
            <a:chOff x="48237" y="96450"/>
            <a:chExt cx="2090053" cy="1961151"/>
          </a:xfrm>
        </p:grpSpPr>
        <p:sp>
          <p:nvSpPr>
            <p:cNvPr id="13" name="Oval 12"/>
            <p:cNvSpPr/>
            <p:nvPr/>
          </p:nvSpPr>
          <p:spPr bwMode="auto">
            <a:xfrm>
              <a:off x="48237" y="96450"/>
              <a:ext cx="2090053" cy="1961151"/>
            </a:xfrm>
            <a:prstGeom prst="ellipse">
              <a:avLst/>
            </a:prstGeom>
            <a:solidFill>
              <a:srgbClr val="00009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0612" y="498325"/>
              <a:ext cx="18898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Century Gothic"/>
                  <a:cs typeface="Century Gothic"/>
                </a:rPr>
                <a:t>Integral part of a greater program</a:t>
              </a:r>
              <a:endParaRPr lang="en-US" sz="2000" dirty="0">
                <a:latin typeface="Century Gothic"/>
                <a:cs typeface="Century Gothic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58011" y="116621"/>
            <a:ext cx="4123357" cy="3693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Roni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Harnik</a:t>
            </a:r>
            <a:r>
              <a:rPr lang="en-US" dirty="0" smtClean="0">
                <a:solidFill>
                  <a:srgbClr val="000090"/>
                </a:solidFill>
              </a:rPr>
              <a:t>:  Synergies with the Higgs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242896" y="1220173"/>
            <a:ext cx="5792549" cy="64672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Use </a:t>
            </a:r>
            <a:r>
              <a:rPr lang="en-US" dirty="0" err="1" smtClean="0"/>
              <a:t>higgs</a:t>
            </a:r>
            <a:r>
              <a:rPr lang="en-US" dirty="0" smtClean="0"/>
              <a:t> to generate neutral currents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0" y="2275106"/>
            <a:ext cx="8837850" cy="4297040"/>
            <a:chOff x="0" y="2275106"/>
            <a:chExt cx="8837850" cy="42970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75106"/>
              <a:ext cx="4574430" cy="422919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2621" y="2372744"/>
              <a:ext cx="4395229" cy="419940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62615" y="2486423"/>
              <a:ext cx="1685640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6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330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dirty="0" smtClean="0">
                  <a:solidFill>
                    <a:srgbClr val="FF3300"/>
                  </a:solidFill>
                </a:rPr>
                <a:t> e transitions</a:t>
              </a:r>
              <a:endParaRPr lang="en-US" dirty="0">
                <a:solidFill>
                  <a:srgbClr val="FF33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08023" y="2515593"/>
              <a:ext cx="1586454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6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3300"/>
                  </a:solidFill>
                  <a:latin typeface="Symbol" charset="2"/>
                  <a:cs typeface="Symbol" charset="2"/>
                </a:rPr>
                <a:t>t</a:t>
              </a:r>
              <a:r>
                <a:rPr lang="en-US" dirty="0" smtClean="0">
                  <a:solidFill>
                    <a:srgbClr val="FF3300"/>
                  </a:solidFill>
                  <a:latin typeface="Symbol" charset="2"/>
                  <a:cs typeface="Symbol" charset="2"/>
                </a:rPr>
                <a:t> m </a:t>
              </a:r>
              <a:r>
                <a:rPr lang="en-US" dirty="0" smtClean="0">
                  <a:solidFill>
                    <a:srgbClr val="FF3300"/>
                  </a:solidFill>
                </a:rPr>
                <a:t>transitions</a:t>
              </a:r>
              <a:endParaRPr lang="en-US" dirty="0">
                <a:solidFill>
                  <a:srgbClr val="FF3300"/>
                </a:solidFill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66530266"/>
                </p:ext>
              </p:extLst>
            </p:nvPr>
          </p:nvGraphicFramePr>
          <p:xfrm>
            <a:off x="1554837" y="3500735"/>
            <a:ext cx="2474913" cy="884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1" name="Equation" r:id="rId5" imgW="1346200" imgH="482600" progId="Equation.3">
                    <p:embed/>
                  </p:oleObj>
                </mc:Choice>
                <mc:Fallback>
                  <p:oleObj name="Equation" r:id="rId5" imgW="1346200" imgH="482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554837" y="3500735"/>
                          <a:ext cx="2474913" cy="884238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solidFill>
                            <a:srgbClr val="000066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6" name="Straight Arrow Connector 15"/>
            <p:cNvCxnSpPr>
              <a:stCxn id="7" idx="2"/>
            </p:cNvCxnSpPr>
            <p:nvPr/>
          </p:nvCxnSpPr>
          <p:spPr bwMode="auto">
            <a:xfrm flipH="1">
              <a:off x="1529135" y="4384973"/>
              <a:ext cx="1263158" cy="96666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6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>
              <a:stCxn id="25" idx="2"/>
            </p:cNvCxnSpPr>
            <p:nvPr/>
          </p:nvCxnSpPr>
          <p:spPr bwMode="auto">
            <a:xfrm flipH="1">
              <a:off x="6777414" y="3852386"/>
              <a:ext cx="935872" cy="73473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6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55708"/>
              </p:ext>
            </p:extLst>
          </p:nvPr>
        </p:nvGraphicFramePr>
        <p:xfrm>
          <a:off x="6440905" y="3014186"/>
          <a:ext cx="254476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Equation" r:id="rId7" imgW="1384300" imgH="457200" progId="Equation.3">
                  <p:embed/>
                </p:oleObj>
              </mc:Choice>
              <mc:Fallback>
                <p:oleObj name="Equation" r:id="rId7" imgW="1384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40905" y="3014186"/>
                        <a:ext cx="2544763" cy="8382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000066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7200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7B64DB-1E08-4BD0-8F74-D7CAA1D4E9F3}" type="slidenum">
              <a:rPr lang="en-US" smtClean="0"/>
              <a:pPr/>
              <a:t>5</a:t>
            </a:fld>
            <a:r>
              <a:rPr lang="en-US" dirty="0" smtClean="0"/>
              <a:t>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B. Casey, IF All Hands, 4/27/13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8237" y="96450"/>
            <a:ext cx="2090053" cy="1961151"/>
            <a:chOff x="48237" y="96450"/>
            <a:chExt cx="2090053" cy="1961151"/>
          </a:xfrm>
        </p:grpSpPr>
        <p:sp>
          <p:nvSpPr>
            <p:cNvPr id="13" name="Oval 12"/>
            <p:cNvSpPr/>
            <p:nvPr/>
          </p:nvSpPr>
          <p:spPr bwMode="auto">
            <a:xfrm>
              <a:off x="48237" y="96450"/>
              <a:ext cx="2090053" cy="1961151"/>
            </a:xfrm>
            <a:prstGeom prst="ellipse">
              <a:avLst/>
            </a:prstGeom>
            <a:solidFill>
              <a:srgbClr val="00009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0612" y="498325"/>
              <a:ext cx="18898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Century Gothic"/>
                  <a:cs typeface="Century Gothic"/>
                </a:rPr>
                <a:t>Integral part of a greater program</a:t>
              </a:r>
              <a:endParaRPr lang="en-US" sz="2000" dirty="0">
                <a:latin typeface="Century Gothic"/>
                <a:cs typeface="Century Gothic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12240" y="609023"/>
            <a:ext cx="4945246" cy="92333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Joint heavy quark &amp; charged leptons</a:t>
            </a:r>
          </a:p>
          <a:p>
            <a:pPr algn="ctr"/>
            <a:r>
              <a:rPr lang="en-US" dirty="0">
                <a:solidFill>
                  <a:srgbClr val="000090"/>
                </a:solidFill>
              </a:rPr>
              <a:t>+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Joint atoms nucleons nuclei &amp; charged leptons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077" y="1941613"/>
            <a:ext cx="2755900" cy="1536700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681" y="2134810"/>
            <a:ext cx="2971800" cy="11049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12729" y="2337395"/>
            <a:ext cx="1508606" cy="841204"/>
            <a:chOff x="712729" y="2337395"/>
            <a:chExt cx="1508606" cy="84120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2729" y="2337395"/>
              <a:ext cx="1508606" cy="841204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816400" y="2682297"/>
              <a:ext cx="365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3300"/>
                  </a:solidFill>
                  <a:latin typeface="Times New Roman"/>
                  <a:cs typeface="Times New Roman"/>
                </a:rPr>
                <a:t>e</a:t>
              </a:r>
              <a:endParaRPr lang="en-US" i="1" dirty="0">
                <a:solidFill>
                  <a:srgbClr val="FF33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72258" y="2705117"/>
              <a:ext cx="365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3300"/>
                  </a:solidFill>
                  <a:latin typeface="Times New Roman"/>
                  <a:cs typeface="Times New Roman"/>
                </a:rPr>
                <a:t>e</a:t>
              </a:r>
              <a:endParaRPr lang="en-US" i="1" dirty="0">
                <a:solidFill>
                  <a:srgbClr val="FF3300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96662" y="3267275"/>
            <a:ext cx="1508606" cy="841204"/>
            <a:chOff x="712729" y="2337395"/>
            <a:chExt cx="1508606" cy="84120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2729" y="2337395"/>
              <a:ext cx="1508606" cy="841204"/>
            </a:xfrm>
            <a:prstGeom prst="rect">
              <a:avLst/>
            </a:prstGeom>
            <a:ln>
              <a:noFill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816400" y="2682297"/>
              <a:ext cx="417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3300"/>
                  </a:solidFill>
                  <a:latin typeface="Times New Roman"/>
                  <a:cs typeface="Times New Roman"/>
                </a:rPr>
                <a:t>N</a:t>
              </a:r>
              <a:endParaRPr lang="en-US" i="1" dirty="0">
                <a:solidFill>
                  <a:srgbClr val="FF33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772258" y="2705117"/>
              <a:ext cx="417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3300"/>
                  </a:solidFill>
                  <a:latin typeface="Times New Roman"/>
                  <a:cs typeface="Times New Roman"/>
                </a:rPr>
                <a:t>N</a:t>
              </a:r>
              <a:endParaRPr lang="en-US" i="1" dirty="0">
                <a:solidFill>
                  <a:srgbClr val="FF3300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35541" y="4316867"/>
            <a:ext cx="1508606" cy="841204"/>
            <a:chOff x="712729" y="2337395"/>
            <a:chExt cx="1508606" cy="84120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2729" y="2337395"/>
              <a:ext cx="1508606" cy="841204"/>
            </a:xfrm>
            <a:prstGeom prst="rect">
              <a:avLst/>
            </a:prstGeom>
            <a:ln>
              <a:noFill/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816400" y="2682297"/>
              <a:ext cx="394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3300"/>
                  </a:solidFill>
                  <a:latin typeface="Symbol" charset="2"/>
                  <a:cs typeface="Symbol" charset="2"/>
                </a:rPr>
                <a:t>m</a:t>
              </a:r>
              <a:endParaRPr lang="en-US" i="1" dirty="0">
                <a:solidFill>
                  <a:srgbClr val="FF33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772258" y="2705117"/>
              <a:ext cx="394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3300"/>
                  </a:solidFill>
                  <a:latin typeface="Symbol" charset="2"/>
                  <a:cs typeface="Symbol" charset="2"/>
                </a:rPr>
                <a:t>m</a:t>
              </a:r>
              <a:endParaRPr lang="en-US" i="1" dirty="0">
                <a:solidFill>
                  <a:srgbClr val="FF3300"/>
                </a:solidFill>
                <a:latin typeface="Symbol" charset="2"/>
                <a:cs typeface="Symbol" charset="2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06515" y="5441117"/>
            <a:ext cx="1508606" cy="841204"/>
            <a:chOff x="712729" y="2337395"/>
            <a:chExt cx="1508606" cy="84120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2729" y="2337395"/>
              <a:ext cx="1508606" cy="841204"/>
            </a:xfrm>
            <a:prstGeom prst="rect">
              <a:avLst/>
            </a:prstGeom>
            <a:ln>
              <a:noFill/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816400" y="2682297"/>
              <a:ext cx="36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3300"/>
                  </a:solidFill>
                  <a:latin typeface="Symbol" charset="2"/>
                  <a:cs typeface="Symbol" charset="2"/>
                </a:rPr>
                <a:t>t</a:t>
              </a:r>
              <a:endParaRPr lang="en-US" i="1" dirty="0">
                <a:solidFill>
                  <a:srgbClr val="FF33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772258" y="2705117"/>
              <a:ext cx="36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3300"/>
                  </a:solidFill>
                  <a:latin typeface="Symbol" charset="2"/>
                  <a:cs typeface="Symbol" charset="2"/>
                </a:rPr>
                <a:t>t</a:t>
              </a:r>
              <a:endParaRPr lang="en-US" i="1" dirty="0">
                <a:solidFill>
                  <a:srgbClr val="FF3300"/>
                </a:solidFill>
                <a:latin typeface="Symbol" charset="2"/>
                <a:cs typeface="Symbol" charset="2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776810" y="3442497"/>
            <a:ext cx="1508606" cy="841204"/>
            <a:chOff x="712729" y="2337395"/>
            <a:chExt cx="1508606" cy="841204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2729" y="2337395"/>
              <a:ext cx="1508606" cy="841204"/>
            </a:xfrm>
            <a:prstGeom prst="rect">
              <a:avLst/>
            </a:prstGeom>
            <a:ln>
              <a:noFill/>
            </a:ln>
          </p:spPr>
        </p:pic>
        <p:sp>
          <p:nvSpPr>
            <p:cNvPr id="37" name="TextBox 36"/>
            <p:cNvSpPr txBox="1"/>
            <p:nvPr/>
          </p:nvSpPr>
          <p:spPr>
            <a:xfrm>
              <a:off x="816400" y="2682297"/>
              <a:ext cx="36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3300"/>
                  </a:solidFill>
                  <a:latin typeface="Symbol" charset="2"/>
                  <a:cs typeface="Symbol" charset="2"/>
                </a:rPr>
                <a:t>t</a:t>
              </a:r>
              <a:endParaRPr lang="en-US" i="1" dirty="0">
                <a:solidFill>
                  <a:srgbClr val="FF33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772258" y="2705117"/>
              <a:ext cx="394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3300"/>
                  </a:solidFill>
                  <a:latin typeface="Symbol" charset="2"/>
                  <a:cs typeface="Symbol" charset="2"/>
                </a:rPr>
                <a:t>m</a:t>
              </a:r>
              <a:endParaRPr lang="en-US" i="1" dirty="0">
                <a:solidFill>
                  <a:srgbClr val="FF3300"/>
                </a:solidFill>
                <a:latin typeface="Symbol" charset="2"/>
                <a:cs typeface="Symbol" charset="2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773381" y="4414344"/>
            <a:ext cx="1508606" cy="841204"/>
            <a:chOff x="712729" y="2337395"/>
            <a:chExt cx="1508606" cy="841204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2729" y="2337395"/>
              <a:ext cx="1508606" cy="841204"/>
            </a:xfrm>
            <a:prstGeom prst="rect">
              <a:avLst/>
            </a:prstGeom>
            <a:ln>
              <a:noFill/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816400" y="2682297"/>
              <a:ext cx="36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3300"/>
                  </a:solidFill>
                  <a:latin typeface="Symbol" charset="2"/>
                  <a:cs typeface="Symbol" charset="2"/>
                </a:rPr>
                <a:t>t</a:t>
              </a:r>
              <a:endParaRPr lang="en-US" i="1" dirty="0">
                <a:solidFill>
                  <a:srgbClr val="FF33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772258" y="2705117"/>
              <a:ext cx="365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3300"/>
                  </a:solidFill>
                  <a:latin typeface="Times New Roman"/>
                  <a:cs typeface="Times New Roman"/>
                </a:rPr>
                <a:t>e</a:t>
              </a:r>
              <a:endParaRPr lang="en-US" i="1" dirty="0">
                <a:solidFill>
                  <a:srgbClr val="FF3300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773702" y="5447887"/>
            <a:ext cx="1508606" cy="841204"/>
            <a:chOff x="712729" y="2337395"/>
            <a:chExt cx="1508606" cy="841204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2729" y="2337395"/>
              <a:ext cx="1508606" cy="841204"/>
            </a:xfrm>
            <a:prstGeom prst="rect">
              <a:avLst/>
            </a:prstGeom>
            <a:ln>
              <a:noFill/>
            </a:ln>
          </p:spPr>
        </p:pic>
        <p:sp>
          <p:nvSpPr>
            <p:cNvPr id="46" name="TextBox 45"/>
            <p:cNvSpPr txBox="1"/>
            <p:nvPr/>
          </p:nvSpPr>
          <p:spPr>
            <a:xfrm>
              <a:off x="816400" y="2682297"/>
              <a:ext cx="394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3300"/>
                  </a:solidFill>
                  <a:latin typeface="Symbol" charset="2"/>
                  <a:cs typeface="Symbol" charset="2"/>
                </a:rPr>
                <a:t>m</a:t>
              </a:r>
              <a:endParaRPr lang="en-US" i="1" dirty="0">
                <a:solidFill>
                  <a:srgbClr val="FF33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772258" y="2705117"/>
              <a:ext cx="365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3300"/>
                  </a:solidFill>
                  <a:latin typeface="Times New Roman"/>
                  <a:cs typeface="Times New Roman"/>
                </a:rPr>
                <a:t>e</a:t>
              </a:r>
              <a:endParaRPr lang="en-US" i="1" dirty="0">
                <a:solidFill>
                  <a:srgbClr val="FF3300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895292" y="4446449"/>
            <a:ext cx="1508606" cy="841204"/>
            <a:chOff x="712729" y="2337395"/>
            <a:chExt cx="1508606" cy="841204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2729" y="2337395"/>
              <a:ext cx="1508606" cy="841204"/>
            </a:xfrm>
            <a:prstGeom prst="rect">
              <a:avLst/>
            </a:prstGeom>
            <a:ln>
              <a:noFill/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816400" y="2682297"/>
              <a:ext cx="37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3300"/>
                  </a:solidFill>
                  <a:latin typeface="Times New Roman"/>
                  <a:cs typeface="Times New Roman"/>
                </a:rPr>
                <a:t>b</a:t>
              </a:r>
              <a:endParaRPr lang="en-US" i="1" dirty="0">
                <a:solidFill>
                  <a:srgbClr val="FF33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772258" y="2705117"/>
              <a:ext cx="35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3300"/>
                  </a:solidFill>
                  <a:latin typeface="Times New Roman"/>
                  <a:cs typeface="Times New Roman"/>
                </a:rPr>
                <a:t>s</a:t>
              </a:r>
              <a:endParaRPr lang="en-US" i="1" dirty="0">
                <a:solidFill>
                  <a:srgbClr val="FF3300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918099" y="5428160"/>
            <a:ext cx="1508606" cy="841204"/>
            <a:chOff x="712729" y="2337395"/>
            <a:chExt cx="1508606" cy="841204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2729" y="2337395"/>
              <a:ext cx="1508606" cy="841204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TextBox 54"/>
            <p:cNvSpPr txBox="1"/>
            <p:nvPr/>
          </p:nvSpPr>
          <p:spPr>
            <a:xfrm>
              <a:off x="816400" y="2682297"/>
              <a:ext cx="37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3300"/>
                  </a:solidFill>
                  <a:latin typeface="Times New Roman"/>
                  <a:cs typeface="Times New Roman"/>
                </a:rPr>
                <a:t>b</a:t>
              </a:r>
              <a:endParaRPr lang="en-US" i="1" dirty="0">
                <a:solidFill>
                  <a:srgbClr val="FF33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772258" y="2705117"/>
              <a:ext cx="37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3300"/>
                  </a:solidFill>
                  <a:latin typeface="Times New Roman"/>
                  <a:cs typeface="Times New Roman"/>
                </a:rPr>
                <a:t>d</a:t>
              </a:r>
              <a:endParaRPr lang="en-US" i="1" dirty="0">
                <a:solidFill>
                  <a:srgbClr val="FF3300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066145" y="5386190"/>
            <a:ext cx="1508606" cy="841204"/>
            <a:chOff x="712729" y="2337395"/>
            <a:chExt cx="1508606" cy="841204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2729" y="2337395"/>
              <a:ext cx="1508606" cy="841204"/>
            </a:xfrm>
            <a:prstGeom prst="rect">
              <a:avLst/>
            </a:prstGeom>
            <a:ln>
              <a:noFill/>
            </a:ln>
          </p:spPr>
        </p:pic>
        <p:sp>
          <p:nvSpPr>
            <p:cNvPr id="65" name="TextBox 64"/>
            <p:cNvSpPr txBox="1"/>
            <p:nvPr/>
          </p:nvSpPr>
          <p:spPr>
            <a:xfrm>
              <a:off x="816400" y="2682297"/>
              <a:ext cx="35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3300"/>
                  </a:solidFill>
                  <a:latin typeface="Times New Roman"/>
                  <a:cs typeface="Times New Roman"/>
                </a:rPr>
                <a:t>s</a:t>
              </a:r>
              <a:endParaRPr lang="en-US" i="1" dirty="0">
                <a:solidFill>
                  <a:srgbClr val="FF33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772258" y="2705117"/>
              <a:ext cx="37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3300"/>
                  </a:solidFill>
                  <a:latin typeface="Times New Roman"/>
                  <a:cs typeface="Times New Roman"/>
                </a:rPr>
                <a:t>d</a:t>
              </a:r>
              <a:endParaRPr lang="en-US" i="1" dirty="0">
                <a:solidFill>
                  <a:srgbClr val="FF3300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396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7B64DB-1E08-4BD0-8F74-D7CAA1D4E9F3}" type="slidenum">
              <a:rPr lang="en-US" smtClean="0"/>
              <a:pPr/>
              <a:t>6</a:t>
            </a:fld>
            <a:r>
              <a:rPr lang="en-US" dirty="0" smtClean="0"/>
              <a:t>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B. Casey, IF All Hands, 4/27/13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8237" y="96450"/>
            <a:ext cx="2090053" cy="1961151"/>
            <a:chOff x="48237" y="96450"/>
            <a:chExt cx="2090053" cy="1961151"/>
          </a:xfrm>
        </p:grpSpPr>
        <p:sp>
          <p:nvSpPr>
            <p:cNvPr id="13" name="Oval 12"/>
            <p:cNvSpPr/>
            <p:nvPr/>
          </p:nvSpPr>
          <p:spPr bwMode="auto">
            <a:xfrm>
              <a:off x="48237" y="96450"/>
              <a:ext cx="2090053" cy="1961151"/>
            </a:xfrm>
            <a:prstGeom prst="ellipse">
              <a:avLst/>
            </a:prstGeom>
            <a:solidFill>
              <a:srgbClr val="00009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0612" y="498325"/>
              <a:ext cx="18898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Century Gothic"/>
                  <a:cs typeface="Century Gothic"/>
                </a:rPr>
                <a:t>Integral part of a greater program</a:t>
              </a:r>
              <a:endParaRPr lang="en-US" sz="2000" dirty="0">
                <a:latin typeface="Century Gothic"/>
                <a:cs typeface="Century Gothic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12240" y="129579"/>
            <a:ext cx="4945246" cy="92333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Joint heavy quark &amp; charged leptons</a:t>
            </a:r>
          </a:p>
          <a:p>
            <a:pPr algn="ctr"/>
            <a:r>
              <a:rPr lang="en-US" dirty="0">
                <a:solidFill>
                  <a:srgbClr val="000090"/>
                </a:solidFill>
              </a:rPr>
              <a:t>+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Joint atoms nucleons nuclei &amp; charged leptons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7358"/>
            <a:ext cx="5809766" cy="369613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07642" y="5714459"/>
            <a:ext cx="2096898" cy="369332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Abhay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Deshpande</a:t>
            </a:r>
            <a:endParaRPr lang="en-US" dirty="0">
              <a:solidFill>
                <a:srgbClr val="000090"/>
              </a:solidFill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2158787" y="1773717"/>
            <a:ext cx="2885530" cy="4614542"/>
            <a:chOff x="2158787" y="1773717"/>
            <a:chExt cx="2885530" cy="4614542"/>
          </a:xfrm>
        </p:grpSpPr>
        <p:cxnSp>
          <p:nvCxnSpPr>
            <p:cNvPr id="15" name="Straight Arrow Connector 14"/>
            <p:cNvCxnSpPr/>
            <p:nvPr/>
          </p:nvCxnSpPr>
          <p:spPr bwMode="auto">
            <a:xfrm flipV="1">
              <a:off x="3693236" y="4431623"/>
              <a:ext cx="560136" cy="1541996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9" name="TextBox 58"/>
            <p:cNvSpPr txBox="1"/>
            <p:nvPr/>
          </p:nvSpPr>
          <p:spPr>
            <a:xfrm>
              <a:off x="2615447" y="5988149"/>
              <a:ext cx="24288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e</a:t>
              </a:r>
              <a:r>
                <a:rPr lang="en-US" sz="2000" dirty="0" smtClean="0">
                  <a:solidFill>
                    <a:srgbClr val="FF0000"/>
                  </a:solidFill>
                </a:rPr>
                <a:t>lectron-Ion collider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158787" y="1773717"/>
              <a:ext cx="20669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</a:rPr>
                <a:t>12 </a:t>
              </a:r>
              <a:r>
                <a:rPr lang="en-US" sz="2000" dirty="0" err="1" smtClean="0">
                  <a:solidFill>
                    <a:srgbClr val="0000FF"/>
                  </a:solidFill>
                </a:rPr>
                <a:t>GeV</a:t>
              </a:r>
              <a:r>
                <a:rPr lang="en-US" sz="2000" dirty="0" smtClean="0">
                  <a:solidFill>
                    <a:srgbClr val="0000FF"/>
                  </a:solidFill>
                </a:rPr>
                <a:t> upgrade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 bwMode="auto">
            <a:xfrm flipH="1">
              <a:off x="3110094" y="2202853"/>
              <a:ext cx="168464" cy="868183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10" name="Group 109"/>
          <p:cNvGrpSpPr/>
          <p:nvPr/>
        </p:nvGrpSpPr>
        <p:grpSpPr>
          <a:xfrm>
            <a:off x="5964655" y="1305656"/>
            <a:ext cx="3048476" cy="936069"/>
            <a:chOff x="5964655" y="1305656"/>
            <a:chExt cx="3048476" cy="936069"/>
          </a:xfrm>
        </p:grpSpPr>
        <p:grpSp>
          <p:nvGrpSpPr>
            <p:cNvPr id="88" name="Group 87"/>
            <p:cNvGrpSpPr/>
            <p:nvPr/>
          </p:nvGrpSpPr>
          <p:grpSpPr>
            <a:xfrm>
              <a:off x="6051719" y="1321710"/>
              <a:ext cx="1114450" cy="920015"/>
              <a:chOff x="6051719" y="1930736"/>
              <a:chExt cx="1114450" cy="920015"/>
            </a:xfrm>
          </p:grpSpPr>
          <p:cxnSp>
            <p:nvCxnSpPr>
              <p:cNvPr id="68" name="Straight Connector 67"/>
              <p:cNvCxnSpPr/>
              <p:nvPr/>
            </p:nvCxnSpPr>
            <p:spPr bwMode="auto">
              <a:xfrm flipV="1">
                <a:off x="6051719" y="2479933"/>
                <a:ext cx="570184" cy="3708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9" name="Straight Connector 68"/>
              <p:cNvCxnSpPr/>
              <p:nvPr/>
            </p:nvCxnSpPr>
            <p:spPr bwMode="auto">
              <a:xfrm>
                <a:off x="6605840" y="2479933"/>
                <a:ext cx="560329" cy="35786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4" name="Oval 73"/>
              <p:cNvSpPr/>
              <p:nvPr/>
            </p:nvSpPr>
            <p:spPr bwMode="auto">
              <a:xfrm>
                <a:off x="6531192" y="2415143"/>
                <a:ext cx="181423" cy="163491"/>
              </a:xfrm>
              <a:prstGeom prst="ellipse">
                <a:avLst/>
              </a:prstGeom>
              <a:solidFill>
                <a:srgbClr val="0000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75" name="Straight Connector 74"/>
              <p:cNvCxnSpPr/>
              <p:nvPr/>
            </p:nvCxnSpPr>
            <p:spPr bwMode="auto">
              <a:xfrm flipV="1">
                <a:off x="6631758" y="1930736"/>
                <a:ext cx="3104" cy="5492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84" name="Straight Connector 83"/>
            <p:cNvCxnSpPr/>
            <p:nvPr/>
          </p:nvCxnSpPr>
          <p:spPr bwMode="auto">
            <a:xfrm flipV="1">
              <a:off x="7720322" y="1854853"/>
              <a:ext cx="570184" cy="37081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 bwMode="auto">
            <a:xfrm>
              <a:off x="8274443" y="1854853"/>
              <a:ext cx="560329" cy="3578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8199795" y="1790063"/>
              <a:ext cx="181423" cy="163491"/>
            </a:xfrm>
            <a:prstGeom prst="ellipse">
              <a:avLst/>
            </a:prstGeom>
            <a:solidFill>
              <a:srgbClr val="0000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 bwMode="auto">
            <a:xfrm flipV="1">
              <a:off x="8300361" y="1305656"/>
              <a:ext cx="3104" cy="549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0" name="TextBox 99"/>
            <p:cNvSpPr txBox="1"/>
            <p:nvPr/>
          </p:nvSpPr>
          <p:spPr>
            <a:xfrm>
              <a:off x="7626475" y="1833842"/>
              <a:ext cx="37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3300"/>
                  </a:solidFill>
                  <a:latin typeface="Times New Roman"/>
                  <a:cs typeface="Times New Roman"/>
                </a:rPr>
                <a:t>b</a:t>
              </a:r>
              <a:endParaRPr lang="en-US" i="1" dirty="0">
                <a:solidFill>
                  <a:srgbClr val="FF33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8660087" y="1817788"/>
              <a:ext cx="35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3300"/>
                  </a:solidFill>
                  <a:latin typeface="Times New Roman"/>
                  <a:cs typeface="Times New Roman"/>
                </a:rPr>
                <a:t>s</a:t>
              </a:r>
              <a:endParaRPr lang="en-US" i="1" dirty="0">
                <a:solidFill>
                  <a:srgbClr val="FF33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964655" y="1804830"/>
              <a:ext cx="394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3300"/>
                  </a:solidFill>
                  <a:latin typeface="Symbol" charset="2"/>
                  <a:cs typeface="Symbol" charset="2"/>
                </a:rPr>
                <a:t>m</a:t>
              </a:r>
              <a:endParaRPr lang="en-US" i="1" dirty="0">
                <a:solidFill>
                  <a:srgbClr val="FF33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6959370" y="1801734"/>
              <a:ext cx="394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3300"/>
                  </a:solidFill>
                  <a:latin typeface="Symbol" charset="2"/>
                  <a:cs typeface="Symbol" charset="2"/>
                </a:rPr>
                <a:t>m</a:t>
              </a:r>
              <a:endParaRPr lang="en-US" i="1" dirty="0">
                <a:solidFill>
                  <a:srgbClr val="FF3300"/>
                </a:solidFill>
                <a:latin typeface="Symbol" charset="2"/>
                <a:cs typeface="Symbol" charset="2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6622445" y="2400898"/>
            <a:ext cx="1921054" cy="1402876"/>
            <a:chOff x="6622445" y="2400898"/>
            <a:chExt cx="1921054" cy="1402876"/>
          </a:xfrm>
        </p:grpSpPr>
        <p:grpSp>
          <p:nvGrpSpPr>
            <p:cNvPr id="98" name="Group 97"/>
            <p:cNvGrpSpPr/>
            <p:nvPr/>
          </p:nvGrpSpPr>
          <p:grpSpPr>
            <a:xfrm>
              <a:off x="6900544" y="2572125"/>
              <a:ext cx="1306600" cy="1156088"/>
              <a:chOff x="6395157" y="3492143"/>
              <a:chExt cx="1306600" cy="1156088"/>
            </a:xfrm>
          </p:grpSpPr>
          <p:grpSp>
            <p:nvGrpSpPr>
              <p:cNvPr id="93" name="Group 92"/>
              <p:cNvGrpSpPr/>
              <p:nvPr/>
            </p:nvGrpSpPr>
            <p:grpSpPr>
              <a:xfrm rot="5400000">
                <a:off x="6297940" y="3589360"/>
                <a:ext cx="1114450" cy="920015"/>
                <a:chOff x="6297940" y="3226536"/>
                <a:chExt cx="1114450" cy="920015"/>
              </a:xfrm>
            </p:grpSpPr>
            <p:cxnSp>
              <p:nvCxnSpPr>
                <p:cNvPr id="89" name="Straight Connector 88"/>
                <p:cNvCxnSpPr/>
                <p:nvPr/>
              </p:nvCxnSpPr>
              <p:spPr bwMode="auto">
                <a:xfrm flipV="1">
                  <a:off x="6297940" y="3775733"/>
                  <a:ext cx="570184" cy="37081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0" name="Straight Connector 89"/>
                <p:cNvCxnSpPr/>
                <p:nvPr/>
              </p:nvCxnSpPr>
              <p:spPr bwMode="auto">
                <a:xfrm>
                  <a:off x="6852061" y="3775733"/>
                  <a:ext cx="560329" cy="35786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91" name="Oval 90"/>
                <p:cNvSpPr/>
                <p:nvPr/>
              </p:nvSpPr>
              <p:spPr bwMode="auto">
                <a:xfrm>
                  <a:off x="6777413" y="3710943"/>
                  <a:ext cx="181423" cy="163491"/>
                </a:xfrm>
                <a:prstGeom prst="ellipse">
                  <a:avLst/>
                </a:prstGeom>
                <a:solidFill>
                  <a:srgbClr val="000066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92" name="Straight Connector 91"/>
                <p:cNvCxnSpPr/>
                <p:nvPr/>
              </p:nvCxnSpPr>
              <p:spPr bwMode="auto">
                <a:xfrm flipV="1">
                  <a:off x="6877979" y="3226536"/>
                  <a:ext cx="3104" cy="5492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97" name="Group 96"/>
              <p:cNvGrpSpPr/>
              <p:nvPr/>
            </p:nvGrpSpPr>
            <p:grpSpPr>
              <a:xfrm rot="16200000">
                <a:off x="6926728" y="3873202"/>
                <a:ext cx="1114450" cy="435608"/>
                <a:chOff x="7872722" y="2940229"/>
                <a:chExt cx="1114450" cy="435608"/>
              </a:xfrm>
            </p:grpSpPr>
            <p:cxnSp>
              <p:nvCxnSpPr>
                <p:cNvPr id="94" name="Straight Connector 93"/>
                <p:cNvCxnSpPr/>
                <p:nvPr/>
              </p:nvCxnSpPr>
              <p:spPr bwMode="auto">
                <a:xfrm flipV="1">
                  <a:off x="7872722" y="3005019"/>
                  <a:ext cx="570184" cy="37081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5" name="Straight Connector 94"/>
                <p:cNvCxnSpPr/>
                <p:nvPr/>
              </p:nvCxnSpPr>
              <p:spPr bwMode="auto">
                <a:xfrm>
                  <a:off x="8426843" y="3005019"/>
                  <a:ext cx="560329" cy="35786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96" name="Oval 95"/>
                <p:cNvSpPr/>
                <p:nvPr/>
              </p:nvSpPr>
              <p:spPr bwMode="auto">
                <a:xfrm>
                  <a:off x="8352195" y="2940229"/>
                  <a:ext cx="181423" cy="163491"/>
                </a:xfrm>
                <a:prstGeom prst="ellipse">
                  <a:avLst/>
                </a:prstGeom>
                <a:solidFill>
                  <a:srgbClr val="000066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104" name="TextBox 103"/>
            <p:cNvSpPr txBox="1"/>
            <p:nvPr/>
          </p:nvSpPr>
          <p:spPr>
            <a:xfrm>
              <a:off x="6622445" y="2410758"/>
              <a:ext cx="394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3300"/>
                  </a:solidFill>
                  <a:latin typeface="Symbol" charset="2"/>
                  <a:cs typeface="Symbol" charset="2"/>
                </a:rPr>
                <a:t>m</a:t>
              </a:r>
              <a:endParaRPr lang="en-US" i="1" dirty="0">
                <a:solidFill>
                  <a:srgbClr val="FF33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661321" y="3369648"/>
              <a:ext cx="394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3300"/>
                  </a:solidFill>
                  <a:latin typeface="Symbol" charset="2"/>
                  <a:cs typeface="Symbol" charset="2"/>
                </a:rPr>
                <a:t>m</a:t>
              </a:r>
              <a:endParaRPr lang="en-US" i="1" dirty="0">
                <a:solidFill>
                  <a:srgbClr val="FF33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8154686" y="2400898"/>
              <a:ext cx="37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3300"/>
                  </a:solidFill>
                  <a:latin typeface="Times New Roman"/>
                  <a:cs typeface="Times New Roman"/>
                </a:rPr>
                <a:t>b</a:t>
              </a:r>
              <a:endParaRPr lang="en-US" i="1" dirty="0">
                <a:solidFill>
                  <a:srgbClr val="FF33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8190455" y="3434442"/>
              <a:ext cx="35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3300"/>
                  </a:solidFill>
                  <a:latin typeface="Times New Roman"/>
                  <a:cs typeface="Times New Roman"/>
                </a:rPr>
                <a:t>s</a:t>
              </a:r>
              <a:endParaRPr lang="en-US" i="1" dirty="0">
                <a:solidFill>
                  <a:srgbClr val="FF3300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5846936" y="3783722"/>
            <a:ext cx="3185295" cy="2854165"/>
            <a:chOff x="5846936" y="3783722"/>
            <a:chExt cx="3185295" cy="2854165"/>
          </a:xfrm>
        </p:grpSpPr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46936" y="3783722"/>
              <a:ext cx="3185295" cy="2413599"/>
            </a:xfrm>
            <a:prstGeom prst="rect">
              <a:avLst/>
            </a:prstGeom>
          </p:spPr>
        </p:pic>
        <p:sp>
          <p:nvSpPr>
            <p:cNvPr id="108" name="TextBox 107"/>
            <p:cNvSpPr txBox="1"/>
            <p:nvPr/>
          </p:nvSpPr>
          <p:spPr>
            <a:xfrm>
              <a:off x="6169220" y="6268555"/>
              <a:ext cx="1608771" cy="369332"/>
            </a:xfrm>
            <a:prstGeom prst="rect">
              <a:avLst/>
            </a:prstGeom>
            <a:noFill/>
            <a:ln>
              <a:solidFill>
                <a:srgbClr val="FF33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Marina </a:t>
              </a:r>
              <a:r>
                <a:rPr lang="en-US" dirty="0" err="1" smtClean="0">
                  <a:solidFill>
                    <a:srgbClr val="000090"/>
                  </a:solidFill>
                </a:rPr>
                <a:t>Artuso</a:t>
              </a:r>
              <a:endParaRPr lang="en-US" dirty="0">
                <a:solidFill>
                  <a:srgbClr val="000090"/>
                </a:solidFill>
              </a:endParaRPr>
            </a:p>
          </p:txBody>
        </p:sp>
        <p:graphicFrame>
          <p:nvGraphicFramePr>
            <p:cNvPr id="109" name="Object 10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96834194"/>
                </p:ext>
              </p:extLst>
            </p:nvPr>
          </p:nvGraphicFramePr>
          <p:xfrm>
            <a:off x="7463657" y="4300518"/>
            <a:ext cx="1073150" cy="396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9" name="Equation" r:id="rId5" imgW="584200" imgH="215900" progId="Equation.3">
                    <p:embed/>
                  </p:oleObj>
                </mc:Choice>
                <mc:Fallback>
                  <p:oleObj name="Equation" r:id="rId5" imgW="5842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463657" y="4300518"/>
                          <a:ext cx="1073150" cy="396875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089447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4" y="518319"/>
            <a:ext cx="3382225" cy="245511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7B64DB-1E08-4BD0-8F74-D7CAA1D4E9F3}" type="slidenum">
              <a:rPr lang="en-US" smtClean="0"/>
              <a:pPr/>
              <a:t>7</a:t>
            </a:fld>
            <a:r>
              <a:rPr lang="en-US" dirty="0" smtClean="0"/>
              <a:t>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B. Casey, IF All Hands, 4/27/13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523539" y="83491"/>
            <a:ext cx="2090053" cy="1961151"/>
            <a:chOff x="48237" y="96450"/>
            <a:chExt cx="2090053" cy="1961151"/>
          </a:xfrm>
        </p:grpSpPr>
        <p:sp>
          <p:nvSpPr>
            <p:cNvPr id="13" name="Oval 12"/>
            <p:cNvSpPr/>
            <p:nvPr/>
          </p:nvSpPr>
          <p:spPr bwMode="auto">
            <a:xfrm>
              <a:off x="48237" y="96450"/>
              <a:ext cx="2090053" cy="1961151"/>
            </a:xfrm>
            <a:prstGeom prst="ellipse">
              <a:avLst/>
            </a:prstGeom>
            <a:solidFill>
              <a:srgbClr val="00009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0612" y="418117"/>
              <a:ext cx="18898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Century Gothic"/>
                  <a:cs typeface="Century Gothic"/>
                </a:rPr>
                <a:t>Integral part of a greater </a:t>
              </a:r>
              <a:r>
                <a:rPr lang="en-US" sz="2000" dirty="0" smtClean="0">
                  <a:latin typeface="Century Gothic"/>
                  <a:cs typeface="Century Gothic"/>
                </a:rPr>
                <a:t>program</a:t>
              </a:r>
              <a:endParaRPr lang="en-US" sz="2000" dirty="0">
                <a:latin typeface="Century Gothic"/>
                <a:cs typeface="Century Gothic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05395" y="336907"/>
            <a:ext cx="2682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3300"/>
                </a:solidFill>
              </a:rPr>
              <a:t>Charge radius of the proton</a:t>
            </a:r>
            <a:endParaRPr lang="en-US" sz="1600" dirty="0">
              <a:solidFill>
                <a:srgbClr val="FF33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681" y="9861"/>
            <a:ext cx="1749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David </a:t>
            </a:r>
            <a:r>
              <a:rPr lang="en-US" dirty="0" err="1" smtClean="0">
                <a:solidFill>
                  <a:srgbClr val="000090"/>
                </a:solidFill>
              </a:rPr>
              <a:t>McKeen</a:t>
            </a:r>
            <a:r>
              <a:rPr lang="en-US" dirty="0" smtClean="0">
                <a:solidFill>
                  <a:srgbClr val="FF3300"/>
                </a:solidFill>
              </a:rPr>
              <a:t>: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2099" y="1469925"/>
            <a:ext cx="64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3300"/>
                </a:solidFill>
              </a:rPr>
              <a:t>e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80287" y="1364257"/>
            <a:ext cx="64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3300"/>
                </a:solidFill>
                <a:latin typeface="Symbol" charset="2"/>
                <a:cs typeface="Symbol" charset="2"/>
              </a:rPr>
              <a:t>m</a:t>
            </a:r>
          </a:p>
        </p:txBody>
      </p:sp>
      <p:cxnSp>
        <p:nvCxnSpPr>
          <p:cNvPr id="8" name="Straight Arrow Connector 7"/>
          <p:cNvCxnSpPr>
            <a:stCxn id="17" idx="0"/>
          </p:cNvCxnSpPr>
          <p:nvPr/>
        </p:nvCxnSpPr>
        <p:spPr bwMode="auto">
          <a:xfrm flipH="1" flipV="1">
            <a:off x="1205161" y="945931"/>
            <a:ext cx="464" cy="5239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2202983" y="1603692"/>
            <a:ext cx="541162" cy="30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45" name="Group 44"/>
          <p:cNvGrpSpPr/>
          <p:nvPr/>
        </p:nvGrpSpPr>
        <p:grpSpPr>
          <a:xfrm>
            <a:off x="-200520" y="2876478"/>
            <a:ext cx="4545258" cy="3493624"/>
            <a:chOff x="-200520" y="2876478"/>
            <a:chExt cx="4545258" cy="3493624"/>
          </a:xfrm>
        </p:grpSpPr>
        <p:sp>
          <p:nvSpPr>
            <p:cNvPr id="15" name="TextBox 14"/>
            <p:cNvSpPr txBox="1"/>
            <p:nvPr/>
          </p:nvSpPr>
          <p:spPr>
            <a:xfrm>
              <a:off x="72172" y="5539105"/>
              <a:ext cx="42725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3300"/>
                  </a:solidFill>
                </a:rPr>
                <a:t>Many ways to explain this but “forced” into dark photon-like scenarios by neutrino scattering and neutron scattering data</a:t>
              </a:r>
              <a:endParaRPr lang="en-US" sz="1600" dirty="0">
                <a:solidFill>
                  <a:srgbClr val="FF3300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00520" y="2876478"/>
              <a:ext cx="4174314" cy="233720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13159" y="4138866"/>
              <a:ext cx="1917700" cy="46362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35612" y="4549962"/>
              <a:ext cx="2040188" cy="355005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3876840" y="1167191"/>
            <a:ext cx="5429129" cy="4522847"/>
            <a:chOff x="3876840" y="817325"/>
            <a:chExt cx="5429129" cy="4522847"/>
          </a:xfrm>
        </p:grpSpPr>
        <p:sp>
          <p:nvSpPr>
            <p:cNvPr id="29" name="TextBox 28"/>
            <p:cNvSpPr txBox="1"/>
            <p:nvPr/>
          </p:nvSpPr>
          <p:spPr>
            <a:xfrm>
              <a:off x="5909029" y="817325"/>
              <a:ext cx="316812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Bob Bernstein:</a:t>
              </a:r>
              <a:r>
                <a:rPr lang="en-US" dirty="0" smtClean="0">
                  <a:solidFill>
                    <a:srgbClr val="FF3300"/>
                  </a:solidFill>
                </a:rPr>
                <a:t> </a:t>
              </a:r>
            </a:p>
            <a:p>
              <a:r>
                <a:rPr lang="en-US" sz="1600" dirty="0" smtClean="0">
                  <a:solidFill>
                    <a:srgbClr val="FF3300"/>
                  </a:solidFill>
                </a:rPr>
                <a:t>correlations between</a:t>
              </a:r>
            </a:p>
            <a:p>
              <a:r>
                <a:rPr lang="en-US" sz="1600" i="1" dirty="0">
                  <a:solidFill>
                    <a:srgbClr val="FF330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1600" dirty="0" smtClean="0">
                  <a:solidFill>
                    <a:srgbClr val="FF3300"/>
                  </a:solidFill>
                </a:rPr>
                <a:t> LFV versus </a:t>
              </a:r>
              <a:r>
                <a:rPr lang="en-US" sz="1600" i="1" dirty="0" smtClean="0">
                  <a:solidFill>
                    <a:srgbClr val="FF3300"/>
                  </a:solidFill>
                  <a:latin typeface="Symbol" charset="2"/>
                  <a:cs typeface="Symbol" charset="2"/>
                </a:rPr>
                <a:t>t</a:t>
              </a:r>
              <a:r>
                <a:rPr lang="en-US" sz="1600" dirty="0" smtClean="0">
                  <a:solidFill>
                    <a:srgbClr val="FF3300"/>
                  </a:solidFill>
                </a:rPr>
                <a:t> LFV</a:t>
              </a:r>
              <a:endParaRPr lang="en-US" sz="1600" dirty="0">
                <a:solidFill>
                  <a:srgbClr val="FF3300"/>
                </a:solidFill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76840" y="1562623"/>
              <a:ext cx="5429129" cy="3777549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4475729" y="2250533"/>
            <a:ext cx="4515847" cy="4040994"/>
            <a:chOff x="4475729" y="1887709"/>
            <a:chExt cx="4515847" cy="4040994"/>
          </a:xfrm>
        </p:grpSpPr>
        <p:sp>
          <p:nvSpPr>
            <p:cNvPr id="32" name="TextBox 31"/>
            <p:cNvSpPr txBox="1"/>
            <p:nvPr/>
          </p:nvSpPr>
          <p:spPr>
            <a:xfrm>
              <a:off x="4475729" y="5343927"/>
              <a:ext cx="451584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3300"/>
                  </a:solidFill>
                </a:rPr>
                <a:t>Phase space drastically reduced by adding a third observable: </a:t>
              </a:r>
              <a:r>
                <a:rPr lang="en-US" sz="1600" dirty="0" smtClean="0">
                  <a:solidFill>
                    <a:srgbClr val="000000"/>
                  </a:solidFill>
                </a:rPr>
                <a:t> </a:t>
              </a:r>
              <a:r>
                <a:rPr lang="en-US" sz="1600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q</a:t>
              </a:r>
              <a:r>
                <a:rPr lang="en-US" sz="1600" baseline="-25000" dirty="0" smtClean="0">
                  <a:solidFill>
                    <a:srgbClr val="000000"/>
                  </a:solidFill>
                </a:rPr>
                <a:t>13</a:t>
              </a:r>
              <a:r>
                <a:rPr lang="en-US" sz="1600" dirty="0" smtClean="0">
                  <a:solidFill>
                    <a:srgbClr val="0000FF"/>
                  </a:solidFill>
                </a:rPr>
                <a:t>.</a:t>
              </a: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 flipV="1">
              <a:off x="4799263" y="1965159"/>
              <a:ext cx="3850105" cy="264694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 flipH="1" flipV="1">
              <a:off x="5053264" y="4170949"/>
              <a:ext cx="112287" cy="17914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 flipH="1" flipV="1">
              <a:off x="6315208" y="3307381"/>
              <a:ext cx="112287" cy="17914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 bwMode="auto">
            <a:xfrm flipH="1" flipV="1">
              <a:off x="7323160" y="2617597"/>
              <a:ext cx="112287" cy="17914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 flipH="1" flipV="1">
              <a:off x="8331112" y="1887709"/>
              <a:ext cx="112287" cy="17914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43" name="Rectangle 42"/>
            <p:cNvSpPr/>
            <p:nvPr/>
          </p:nvSpPr>
          <p:spPr bwMode="auto">
            <a:xfrm>
              <a:off x="7780424" y="4518528"/>
              <a:ext cx="1096208" cy="280734"/>
            </a:xfrm>
            <a:prstGeom prst="rect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552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7B64DB-1E08-4BD0-8F74-D7CAA1D4E9F3}" type="slidenum">
              <a:rPr lang="en-US" smtClean="0"/>
              <a:pPr/>
              <a:t>8</a:t>
            </a:fld>
            <a:r>
              <a:rPr lang="en-US" dirty="0" smtClean="0"/>
              <a:t>/22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B. Casey, IF All Hands, 4/27/13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8237" y="96450"/>
            <a:ext cx="2090053" cy="1961151"/>
            <a:chOff x="48237" y="96450"/>
            <a:chExt cx="2090053" cy="1961151"/>
          </a:xfrm>
        </p:grpSpPr>
        <p:sp>
          <p:nvSpPr>
            <p:cNvPr id="6" name="Oval 5"/>
            <p:cNvSpPr/>
            <p:nvPr/>
          </p:nvSpPr>
          <p:spPr bwMode="auto">
            <a:xfrm>
              <a:off x="48237" y="96450"/>
              <a:ext cx="2090053" cy="1961151"/>
            </a:xfrm>
            <a:prstGeom prst="ellipse">
              <a:avLst/>
            </a:prstGeom>
            <a:solidFill>
              <a:srgbClr val="00009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4590" y="378013"/>
              <a:ext cx="200967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Century Gothic"/>
                  <a:cs typeface="Century Gothic"/>
                </a:rPr>
                <a:t>US facilities can host world leading experiments</a:t>
              </a:r>
              <a:endParaRPr lang="en-US" sz="2000" dirty="0">
                <a:latin typeface="Century Gothic"/>
                <a:cs typeface="Century Gothic"/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 bwMode="auto">
          <a:xfrm flipV="1">
            <a:off x="2373436" y="165757"/>
            <a:ext cx="6737686" cy="133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795674" y="-12958"/>
            <a:ext cx="731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3300"/>
                </a:solidFill>
              </a:rPr>
              <a:t>time</a:t>
            </a:r>
            <a:endParaRPr lang="en-US" sz="1600" dirty="0">
              <a:solidFill>
                <a:srgbClr val="FF33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68377" y="333812"/>
            <a:ext cx="1217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3300"/>
                </a:solidFill>
              </a:rPr>
              <a:t>1936:</a:t>
            </a:r>
          </a:p>
          <a:p>
            <a:r>
              <a:rPr lang="en-US" sz="1600" dirty="0" err="1" smtClean="0">
                <a:solidFill>
                  <a:srgbClr val="FF3300"/>
                </a:solidFill>
              </a:rPr>
              <a:t>Muon</a:t>
            </a:r>
            <a:r>
              <a:rPr lang="en-US" sz="1600" dirty="0" smtClean="0">
                <a:solidFill>
                  <a:srgbClr val="FF3300"/>
                </a:solidFill>
              </a:rPr>
              <a:t> discovered</a:t>
            </a:r>
            <a:endParaRPr lang="en-US" sz="1600" dirty="0">
              <a:solidFill>
                <a:srgbClr val="FF33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52" y="2401888"/>
            <a:ext cx="4000292" cy="322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07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7B64DB-1E08-4BD0-8F74-D7CAA1D4E9F3}" type="slidenum">
              <a:rPr lang="en-US" smtClean="0"/>
              <a:pPr/>
              <a:t>9</a:t>
            </a:fld>
            <a:r>
              <a:rPr lang="en-US" dirty="0" smtClean="0"/>
              <a:t>/22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B. Casey, IF All Hands, 4/27/13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8237" y="96450"/>
            <a:ext cx="2090053" cy="1961151"/>
            <a:chOff x="48237" y="96450"/>
            <a:chExt cx="2090053" cy="1961151"/>
          </a:xfrm>
        </p:grpSpPr>
        <p:sp>
          <p:nvSpPr>
            <p:cNvPr id="6" name="Oval 5"/>
            <p:cNvSpPr/>
            <p:nvPr/>
          </p:nvSpPr>
          <p:spPr bwMode="auto">
            <a:xfrm>
              <a:off x="48237" y="96450"/>
              <a:ext cx="2090053" cy="1961151"/>
            </a:xfrm>
            <a:prstGeom prst="ellipse">
              <a:avLst/>
            </a:prstGeom>
            <a:solidFill>
              <a:srgbClr val="00009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4590" y="378013"/>
              <a:ext cx="200967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Century Gothic"/>
                  <a:cs typeface="Century Gothic"/>
                </a:rPr>
                <a:t>US facilities can host world leading experiments</a:t>
              </a:r>
              <a:endParaRPr lang="en-US" sz="2000" dirty="0">
                <a:latin typeface="Century Gothic"/>
                <a:cs typeface="Century Gothic"/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 bwMode="auto">
          <a:xfrm flipV="1">
            <a:off x="2373436" y="165757"/>
            <a:ext cx="6737686" cy="133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795674" y="-12958"/>
            <a:ext cx="731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3300"/>
                </a:solidFill>
              </a:rPr>
              <a:t>time</a:t>
            </a:r>
            <a:endParaRPr lang="en-US" sz="1600" dirty="0">
              <a:solidFill>
                <a:srgbClr val="FF33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68377" y="333812"/>
            <a:ext cx="1217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3300"/>
                </a:solidFill>
              </a:rPr>
              <a:t>1936:</a:t>
            </a:r>
          </a:p>
          <a:p>
            <a:r>
              <a:rPr lang="en-US" sz="1600" dirty="0" err="1" smtClean="0">
                <a:solidFill>
                  <a:srgbClr val="FF3300"/>
                </a:solidFill>
              </a:rPr>
              <a:t>Muon</a:t>
            </a:r>
            <a:r>
              <a:rPr lang="en-US" sz="1600" dirty="0" smtClean="0">
                <a:solidFill>
                  <a:srgbClr val="FF3300"/>
                </a:solidFill>
              </a:rPr>
              <a:t> discovered</a:t>
            </a:r>
            <a:endParaRPr lang="en-US" sz="1600" dirty="0">
              <a:solidFill>
                <a:srgbClr val="FF33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9743" y="317758"/>
            <a:ext cx="12177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3300"/>
                </a:solidFill>
              </a:rPr>
              <a:t>2008</a:t>
            </a:r>
            <a:r>
              <a:rPr lang="en-US" sz="1600" dirty="0" smtClean="0">
                <a:solidFill>
                  <a:srgbClr val="FF3300"/>
                </a:solidFill>
              </a:rPr>
              <a:t>:</a:t>
            </a:r>
          </a:p>
          <a:p>
            <a:r>
              <a:rPr lang="en-US" sz="1600" dirty="0" smtClean="0">
                <a:solidFill>
                  <a:srgbClr val="FF3300"/>
                </a:solidFill>
              </a:rPr>
              <a:t>P5 says do MECO-like experiment at </a:t>
            </a:r>
            <a:r>
              <a:rPr lang="en-US" sz="1600" dirty="0" err="1" smtClean="0">
                <a:solidFill>
                  <a:srgbClr val="FF3300"/>
                </a:solidFill>
              </a:rPr>
              <a:t>Fermilab</a:t>
            </a:r>
            <a:endParaRPr lang="en-US" sz="1600" dirty="0">
              <a:solidFill>
                <a:srgbClr val="FF33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51" y="2280945"/>
            <a:ext cx="3885323" cy="36959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000" y="4037735"/>
            <a:ext cx="4787000" cy="22929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91068" y="3631902"/>
            <a:ext cx="3980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3300"/>
                </a:solidFill>
              </a:rPr>
              <a:t>Mu2e is born</a:t>
            </a:r>
          </a:p>
        </p:txBody>
      </p:sp>
    </p:spTree>
    <p:extLst>
      <p:ext uri="{BB962C8B-B14F-4D97-AF65-F5344CB8AC3E}">
        <p14:creationId xmlns:p14="http://schemas.microsoft.com/office/powerpoint/2010/main" val="4070352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pcp">
  <a:themeElements>
    <a:clrScheme name="brendan-07 12">
      <a:dk1>
        <a:srgbClr val="2D2015"/>
      </a:dk1>
      <a:lt1>
        <a:srgbClr val="FFFFFF"/>
      </a:lt1>
      <a:dk2>
        <a:srgbClr val="523E26"/>
      </a:dk2>
      <a:lt2>
        <a:srgbClr val="DFC08D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brendan-07">
      <a:majorFont>
        <a:latin typeface="Copperplate Gothic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rendan-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endan-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endan-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endan-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endan-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endan-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ndan-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ndan-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ndan-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ndan-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ndan-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endan-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42321</TotalTime>
  <Words>1077</Words>
  <Application>Microsoft Macintosh PowerPoint</Application>
  <PresentationFormat>On-screen Show (4:3)</PresentationFormat>
  <Paragraphs>224</Paragraphs>
  <Slides>22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fpcp</vt:lpstr>
      <vt:lpstr>Microsoft Equation</vt:lpstr>
      <vt:lpstr>Charged Lepton’s message to Snowmass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Charged Lepton’s message to Snowmass</vt:lpstr>
    </vt:vector>
  </TitlesOfParts>
  <Company> Brown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Searching for New Physics and CP Violation in Beauty and Charm Mixing and Decay</dc:title>
  <dc:creator>bcasey</dc:creator>
  <cp:lastModifiedBy>Brendan Casey</cp:lastModifiedBy>
  <cp:revision>702</cp:revision>
  <dcterms:created xsi:type="dcterms:W3CDTF">2006-11-09T20:42:58Z</dcterms:created>
  <dcterms:modified xsi:type="dcterms:W3CDTF">2013-04-27T13:04:48Z</dcterms:modified>
</cp:coreProperties>
</file>