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829" r:id="rId2"/>
    <p:sldMasterId id="2147483866" r:id="rId3"/>
    <p:sldMasterId id="2147483878" r:id="rId4"/>
    <p:sldMasterId id="2147483890" r:id="rId5"/>
  </p:sldMasterIdLst>
  <p:notesMasterIdLst>
    <p:notesMasterId r:id="rId45"/>
  </p:notesMasterIdLst>
  <p:sldIdLst>
    <p:sldId id="574" r:id="rId6"/>
    <p:sldId id="769" r:id="rId7"/>
    <p:sldId id="790" r:id="rId8"/>
    <p:sldId id="810" r:id="rId9"/>
    <p:sldId id="774" r:id="rId10"/>
    <p:sldId id="826" r:id="rId11"/>
    <p:sldId id="827" r:id="rId12"/>
    <p:sldId id="772" r:id="rId13"/>
    <p:sldId id="778" r:id="rId14"/>
    <p:sldId id="786" r:id="rId15"/>
    <p:sldId id="771" r:id="rId16"/>
    <p:sldId id="828" r:id="rId17"/>
    <p:sldId id="819" r:id="rId18"/>
    <p:sldId id="830" r:id="rId19"/>
    <p:sldId id="832" r:id="rId20"/>
    <p:sldId id="833" r:id="rId21"/>
    <p:sldId id="821" r:id="rId22"/>
    <p:sldId id="820" r:id="rId23"/>
    <p:sldId id="829" r:id="rId24"/>
    <p:sldId id="784" r:id="rId25"/>
    <p:sldId id="822" r:id="rId26"/>
    <p:sldId id="823" r:id="rId27"/>
    <p:sldId id="824" r:id="rId28"/>
    <p:sldId id="801" r:id="rId29"/>
    <p:sldId id="850" r:id="rId30"/>
    <p:sldId id="802" r:id="rId31"/>
    <p:sldId id="783" r:id="rId32"/>
    <p:sldId id="781" r:id="rId33"/>
    <p:sldId id="782" r:id="rId34"/>
    <p:sldId id="791" r:id="rId35"/>
    <p:sldId id="849" r:id="rId36"/>
    <p:sldId id="841" r:id="rId37"/>
    <p:sldId id="846" r:id="rId38"/>
    <p:sldId id="844" r:id="rId39"/>
    <p:sldId id="843" r:id="rId40"/>
    <p:sldId id="842" r:id="rId41"/>
    <p:sldId id="845" r:id="rId42"/>
    <p:sldId id="837" r:id="rId43"/>
    <p:sldId id="847" r:id="rId44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500" kern="1200">
        <a:solidFill>
          <a:schemeClr val="folHlink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500" kern="1200">
        <a:solidFill>
          <a:schemeClr val="folHlink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500" kern="1200">
        <a:solidFill>
          <a:schemeClr val="folHlink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500" kern="1200">
        <a:solidFill>
          <a:schemeClr val="folHlink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500" kern="1200">
        <a:solidFill>
          <a:schemeClr val="folHlink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500" kern="1200">
        <a:solidFill>
          <a:schemeClr val="folHlink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500" kern="1200">
        <a:solidFill>
          <a:schemeClr val="folHlink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500" kern="1200">
        <a:solidFill>
          <a:schemeClr val="folHlink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500" kern="1200">
        <a:solidFill>
          <a:schemeClr val="folHlink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C0099"/>
    <a:srgbClr val="33CC33"/>
    <a:srgbClr val="33CCFF"/>
    <a:srgbClr val="92D050"/>
    <a:srgbClr val="FEFEB4"/>
    <a:srgbClr val="FF6600"/>
    <a:srgbClr val="000000"/>
    <a:srgbClr val="99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4" autoAdjust="0"/>
    <p:restoredTop sz="99007" autoAdjust="0"/>
  </p:normalViewPr>
  <p:slideViewPr>
    <p:cSldViewPr showGuides="1">
      <p:cViewPr>
        <p:scale>
          <a:sx n="99" d="100"/>
          <a:sy n="99" d="100"/>
        </p:scale>
        <p:origin x="-1992" y="-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tags" Target="tags/tag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99B3E0CA-4D95-40A6-B3CA-76CEA58446D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967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Relationship Id="rId3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304800"/>
            <a:ext cx="7772400" cy="1143000"/>
          </a:xfrm>
        </p:spPr>
        <p:txBody>
          <a:bodyPr anchor="b"/>
          <a:lstStyle>
            <a:lvl1pPr>
              <a:defRPr sz="4000">
                <a:solidFill>
                  <a:schemeClr val="folHlink"/>
                </a:solidFill>
              </a:defRPr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811BF-527B-4056-8825-297A8EDAB0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32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15AF1-39EB-4222-AE10-BC8FC64140F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08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91EF1-C84E-48A3-9AE5-1AC7D095638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694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MuSR Forum, October 2012 - S. Holmes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5639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8" indent="-287338">
              <a:spcBef>
                <a:spcPts val="1200"/>
              </a:spcBef>
              <a:buClr>
                <a:srgbClr val="002D86"/>
              </a:buClr>
              <a:buSzPct val="125000"/>
              <a:defRPr sz="2000">
                <a:solidFill>
                  <a:srgbClr val="003399"/>
                </a:solidFill>
              </a:defRPr>
            </a:lvl1pPr>
            <a:lvl2pPr marL="742950" indent="-285750">
              <a:spcBef>
                <a:spcPts val="200"/>
              </a:spcBef>
              <a:defRPr sz="1800"/>
            </a:lvl2pPr>
            <a:lvl3pPr>
              <a:spcBef>
                <a:spcPts val="0"/>
              </a:spcBef>
              <a:defRPr sz="1800">
                <a:solidFill>
                  <a:srgbClr val="006600"/>
                </a:solidFill>
              </a:defRPr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4215162" cy="365125"/>
          </a:xfrm>
        </p:spPr>
        <p:txBody>
          <a:bodyPr/>
          <a:lstStyle/>
          <a:p>
            <a:pPr algn="l"/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MuSR Forum, October 2012 - S. Holmes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7" name="Picture 6" descr="mark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8600" y="533400"/>
            <a:ext cx="685800" cy="685800"/>
          </a:xfrm>
          <a:prstGeom prst="rect">
            <a:avLst/>
          </a:prstGeom>
        </p:spPr>
      </p:pic>
      <p:pic>
        <p:nvPicPr>
          <p:cNvPr id="8" name="Picture 7" descr="projectxLogo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"/>
            <a:ext cx="16002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524000"/>
            <a:ext cx="8229600" cy="1588"/>
          </a:xfrm>
          <a:prstGeom prst="line">
            <a:avLst/>
          </a:prstGeom>
          <a:ln w="762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6172200"/>
            <a:ext cx="8229600" cy="158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421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MuSR Forum, October 2012 - S. Holmes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8564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MuSR Forum, October 2012 - S. Holmes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6235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MuSR Forum, October 2012 - S. Holmes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7793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MuSR Forum, October 2012 - S. Holmes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546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MuSR Forum, October 2012 - S. Holmes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478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MuSR Forum, October 2012 - S. Holmes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532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4B800-29B2-420A-991A-F5659EE5959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27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MuSR Forum, October 2012 - S. Holmes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4426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MuSR Forum, October 2012 - S. Holmes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4927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MuSR Forum, October 2012 - S. Holmes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9740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304800"/>
            <a:ext cx="7772400" cy="1143000"/>
          </a:xfrm>
        </p:spPr>
        <p:txBody>
          <a:bodyPr anchor="b"/>
          <a:lstStyle>
            <a:lvl1pPr>
              <a:defRPr sz="4000">
                <a:solidFill>
                  <a:schemeClr val="folHlink"/>
                </a:solidFill>
              </a:defRPr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811BF-527B-4056-8825-297A8EDAB084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5502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4B800-29B2-420A-991A-F5659EE59597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7949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444-54B8-4730-9B59-00CEB94013E6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489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A0A50-122F-4AFD-A34E-32259612DBD5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4285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37C94-A7E7-4A39-9595-D6D10E95811F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395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684"/>
            <a:ext cx="7772400" cy="1143000"/>
          </a:xfrm>
        </p:spPr>
        <p:txBody>
          <a:bodyPr/>
          <a:lstStyle>
            <a:lvl1pPr>
              <a:defRPr sz="4000" baseline="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DB082-7995-481C-B8EC-576098E45935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8253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69AC7-A7BE-49CF-8E0D-9772829E87FE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810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444-54B8-4730-9B59-00CEB94013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762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787C-619D-4815-B572-0CFA2E2C194C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8137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000F2-F029-4F7A-BD7E-8FA665130F3A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785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15AF1-39EB-4222-AE10-BC8FC64140FD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127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91EF1-C84E-48A3-9AE5-1AC7D0956386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0622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304800"/>
            <a:ext cx="7772400" cy="1143000"/>
          </a:xfrm>
        </p:spPr>
        <p:txBody>
          <a:bodyPr anchor="b"/>
          <a:lstStyle>
            <a:lvl1pPr>
              <a:defRPr sz="4000">
                <a:solidFill>
                  <a:schemeClr val="folHlink"/>
                </a:solidFill>
              </a:defRPr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811BF-527B-4056-8825-297A8EDAB084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7410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4B800-29B2-420A-991A-F5659EE59597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1338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444-54B8-4730-9B59-00CEB94013E6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5536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A0A50-122F-4AFD-A34E-32259612DBD5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1532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37C94-A7E7-4A39-9595-D6D10E95811F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50959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684"/>
            <a:ext cx="7772400" cy="1143000"/>
          </a:xfrm>
        </p:spPr>
        <p:txBody>
          <a:bodyPr/>
          <a:lstStyle>
            <a:lvl1pPr>
              <a:defRPr sz="4000" baseline="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DB082-7995-481C-B8EC-576098E45935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75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A0A50-122F-4AFD-A34E-32259612DBD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0642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69AC7-A7BE-49CF-8E0D-9772829E87FE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58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787C-619D-4815-B572-0CFA2E2C194C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3620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000F2-F029-4F7A-BD7E-8FA665130F3A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173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15AF1-39EB-4222-AE10-BC8FC64140FD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98306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91EF1-C84E-48A3-9AE5-1AC7D0956386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57555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304800"/>
            <a:ext cx="7772400" cy="1143000"/>
          </a:xfrm>
        </p:spPr>
        <p:txBody>
          <a:bodyPr anchor="b"/>
          <a:lstStyle>
            <a:lvl1pPr>
              <a:defRPr sz="4000">
                <a:solidFill>
                  <a:schemeClr val="folHlink"/>
                </a:solidFill>
              </a:defRPr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811BF-527B-4056-8825-297A8EDAB084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1058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4B800-29B2-420A-991A-F5659EE59597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6633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444-54B8-4730-9B59-00CEB94013E6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97722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A0A50-122F-4AFD-A34E-32259612DBD5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2861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37C94-A7E7-4A39-9595-D6D10E95811F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671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37C94-A7E7-4A39-9595-D6D10E95811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7624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684"/>
            <a:ext cx="7772400" cy="1143000"/>
          </a:xfrm>
        </p:spPr>
        <p:txBody>
          <a:bodyPr/>
          <a:lstStyle>
            <a:lvl1pPr>
              <a:defRPr sz="4000" baseline="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DB082-7995-481C-B8EC-576098E45935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18761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69AC7-A7BE-49CF-8E0D-9772829E87FE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90445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787C-619D-4815-B572-0CFA2E2C194C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03799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000F2-F029-4F7A-BD7E-8FA665130F3A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04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15AF1-39EB-4222-AE10-BC8FC64140FD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97917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91EF1-C84E-48A3-9AE5-1AC7D0956386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450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684"/>
            <a:ext cx="7772400" cy="1143000"/>
          </a:xfrm>
        </p:spPr>
        <p:txBody>
          <a:bodyPr/>
          <a:lstStyle>
            <a:lvl1pPr>
              <a:defRPr sz="4000" baseline="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DB082-7995-481C-B8EC-576098E4593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32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69AC7-A7BE-49CF-8E0D-9772829E87F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82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787C-619D-4815-B572-0CFA2E2C19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60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000F2-F029-4F7A-BD7E-8FA665130F3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05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41E260E7-FCDA-4C1D-A5A6-4708DB752C0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t>MuSR Forum, October 2012 - S. Holmes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31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41E260E7-FCDA-4C1D-A5A6-4708DB752C06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5341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41E260E7-FCDA-4C1D-A5A6-4708DB752C06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40287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41E260E7-FCDA-4C1D-A5A6-4708DB752C06}" type="slidenum">
              <a:rPr lang="de-DE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371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mtClean="0"/>
              <a:t>Surface muon beam at </a:t>
            </a:r>
            <a:br>
              <a:rPr lang="en-US" smtClean="0"/>
            </a:br>
            <a:r>
              <a:rPr lang="en-US" smtClean="0"/>
              <a:t>PSI and Project X</a:t>
            </a:r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09600" y="2743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z="2400" smtClean="0"/>
              <a:t>Peter Winter</a:t>
            </a:r>
            <a:br>
              <a:rPr lang="en-US" sz="2400" smtClean="0"/>
            </a:br>
            <a:r>
              <a:rPr lang="en-US" sz="2400" smtClean="0"/>
              <a:t>Argonne National Laboratory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0435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85800" y="-5089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mtClean="0"/>
              <a:t>Muon beams: </a:t>
            </a:r>
            <a:r>
              <a:rPr lang="en-US" smtClean="0">
                <a:cs typeface="Symbol" charset="2"/>
              </a:rPr>
              <a:t>J-PARC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7984040" cy="5681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"/>
            <a:ext cx="1308100" cy="81280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108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/>
              <a:t>Some muon experiments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139200"/>
              </p:ext>
            </p:extLst>
          </p:nvPr>
        </p:nvGraphicFramePr>
        <p:xfrm>
          <a:off x="533400" y="762000"/>
          <a:ext cx="8153400" cy="2225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33600"/>
                <a:gridCol w="1164405"/>
                <a:gridCol w="1649002"/>
                <a:gridCol w="1557391"/>
                <a:gridCol w="16490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Experiment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Beam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Momentum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Rates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Beamline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+mn-lt"/>
                        </a:rPr>
                        <a:t>MEG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3000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29.8 MeV/c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 * 10</a:t>
                      </a:r>
                      <a:r>
                        <a:rPr lang="en-US" baseline="30000"/>
                        <a:t>7</a:t>
                      </a:r>
                      <a:r>
                        <a:rPr lang="en-US"/>
                        <a:t>/s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/>
                        <a:t>E5 @ PSI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+mn-lt"/>
                          <a:cs typeface="Symbol" charset="2"/>
                        </a:rPr>
                        <a:t>MuLan</a:t>
                      </a:r>
                      <a:endParaRPr lang="en-US" baseline="30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3000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29.8 MeV/c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8 * 10</a:t>
                      </a:r>
                      <a:r>
                        <a:rPr lang="en-US" baseline="30000"/>
                        <a:t>6</a:t>
                      </a:r>
                      <a:r>
                        <a:rPr lang="en-US"/>
                        <a:t>/s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/>
                        <a:t>E3 @ PSI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>
                          <a:latin typeface="+mn-lt"/>
                        </a:rPr>
                        <a:t>TWIST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3000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29.8 MeV/c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&lt;5 * 10</a:t>
                      </a:r>
                      <a:r>
                        <a:rPr lang="en-US" baseline="30000"/>
                        <a:t>3</a:t>
                      </a:r>
                      <a:r>
                        <a:rPr lang="en-US" baseline="0"/>
                        <a:t>/s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TRIUMF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>
                          <a:latin typeface="+mn-lt"/>
                        </a:rPr>
                        <a:t>MuCap / MuSun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30000">
                          <a:latin typeface="+mn-lt"/>
                          <a:cs typeface="+mn-cs"/>
                        </a:rPr>
                        <a:t>-</a:t>
                      </a:r>
                      <a:endParaRPr lang="en-US" baseline="30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34 MeV/c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1 * </a:t>
                      </a:r>
                      <a:r>
                        <a:rPr lang="en-US"/>
                        <a:t>10</a:t>
                      </a:r>
                      <a:r>
                        <a:rPr lang="en-US" baseline="30000"/>
                        <a:t>5</a:t>
                      </a:r>
                      <a:r>
                        <a:rPr lang="en-US"/>
                        <a:t>/s</a:t>
                      </a:r>
                      <a:endParaRPr lang="en-US" baseline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/>
                        <a:t>E3 @ PSI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>
                          <a:latin typeface="+mn-lt"/>
                        </a:rPr>
                        <a:t>SINDRUM II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30000">
                          <a:latin typeface="+mn-lt"/>
                          <a:cs typeface="+mn-cs"/>
                        </a:rPr>
                        <a:t>-</a:t>
                      </a:r>
                      <a:endParaRPr lang="en-US" baseline="30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88 MeV/c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1.2 </a:t>
                      </a:r>
                      <a:r>
                        <a:rPr lang="en-US"/>
                        <a:t>* 10</a:t>
                      </a:r>
                      <a:r>
                        <a:rPr lang="en-US" baseline="30000"/>
                        <a:t>7</a:t>
                      </a:r>
                      <a:r>
                        <a:rPr lang="en-US"/>
                        <a:t>/s</a:t>
                      </a:r>
                      <a:endParaRPr lang="en-US" baseline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/>
                        <a:t>E1 @ PSI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3886200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science community (muSR) using surface muons as well!</a:t>
            </a:r>
          </a:p>
        </p:txBody>
      </p:sp>
    </p:spTree>
    <p:extLst>
      <p:ext uri="{BB962C8B-B14F-4D97-AF65-F5344CB8AC3E}">
        <p14:creationId xmlns:p14="http://schemas.microsoft.com/office/powerpoint/2010/main" val="101174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/>
              <a:t>Some muon experiments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336337"/>
              </p:ext>
            </p:extLst>
          </p:nvPr>
        </p:nvGraphicFramePr>
        <p:xfrm>
          <a:off x="533400" y="762000"/>
          <a:ext cx="8153400" cy="40792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33600"/>
                <a:gridCol w="1164405"/>
                <a:gridCol w="1649002"/>
                <a:gridCol w="1557391"/>
                <a:gridCol w="16490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Experiment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Beam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Momentum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Rates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Beamline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+mn-lt"/>
                        </a:rPr>
                        <a:t>MEG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3000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29.8 MeV/c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 * 10</a:t>
                      </a:r>
                      <a:r>
                        <a:rPr lang="en-US" baseline="30000"/>
                        <a:t>7</a:t>
                      </a:r>
                      <a:r>
                        <a:rPr lang="en-US"/>
                        <a:t>/s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/>
                        <a:t>E5 @ PSI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+mn-lt"/>
                          <a:cs typeface="Symbol" charset="2"/>
                        </a:rPr>
                        <a:t>MuLan</a:t>
                      </a:r>
                      <a:endParaRPr lang="en-US" baseline="30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3000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29.8 MeV/c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8 * 10</a:t>
                      </a:r>
                      <a:r>
                        <a:rPr lang="en-US" baseline="30000"/>
                        <a:t>6</a:t>
                      </a:r>
                      <a:r>
                        <a:rPr lang="en-US"/>
                        <a:t>/s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/>
                        <a:t>E3 @ PSI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>
                          <a:latin typeface="+mn-lt"/>
                        </a:rPr>
                        <a:t>TWIST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3000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29.8 MeV/c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&lt;5 * 10</a:t>
                      </a:r>
                      <a:r>
                        <a:rPr lang="en-US" baseline="30000"/>
                        <a:t>3</a:t>
                      </a:r>
                      <a:r>
                        <a:rPr lang="en-US" baseline="0"/>
                        <a:t>/s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TRIUMF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>
                          <a:latin typeface="+mn-lt"/>
                        </a:rPr>
                        <a:t>MuCap / MuSun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30000">
                          <a:latin typeface="+mn-lt"/>
                          <a:cs typeface="+mn-cs"/>
                        </a:rPr>
                        <a:t>-</a:t>
                      </a:r>
                      <a:endParaRPr lang="en-US" baseline="30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34 MeV/c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1 * </a:t>
                      </a:r>
                      <a:r>
                        <a:rPr lang="en-US"/>
                        <a:t>10</a:t>
                      </a:r>
                      <a:r>
                        <a:rPr lang="en-US" baseline="30000"/>
                        <a:t>5</a:t>
                      </a:r>
                      <a:r>
                        <a:rPr lang="en-US"/>
                        <a:t>/s</a:t>
                      </a:r>
                      <a:endParaRPr lang="en-US" baseline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/>
                        <a:t>E3 @ PSI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>
                          <a:latin typeface="+mn-lt"/>
                        </a:rPr>
                        <a:t>SINDRUM II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30000">
                          <a:latin typeface="+mn-lt"/>
                          <a:cs typeface="+mn-cs"/>
                        </a:rPr>
                        <a:t>-</a:t>
                      </a:r>
                      <a:endParaRPr lang="en-US" baseline="30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88 MeV/c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~ </a:t>
                      </a:r>
                      <a:r>
                        <a:rPr lang="en-US"/>
                        <a:t>10</a:t>
                      </a:r>
                      <a:r>
                        <a:rPr lang="en-US" baseline="30000"/>
                        <a:t>7</a:t>
                      </a:r>
                      <a:r>
                        <a:rPr lang="en-US"/>
                        <a:t>/s</a:t>
                      </a:r>
                      <a:endParaRPr lang="en-US" baseline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/>
                        <a:t>E1 @ PSI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aseline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aseline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Mu2e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3000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~40 MeV/c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 * 10</a:t>
                      </a:r>
                      <a:r>
                        <a:rPr lang="en-US" baseline="30000"/>
                        <a:t>10</a:t>
                      </a:r>
                      <a:r>
                        <a:rPr lang="en-US"/>
                        <a:t> /s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FNAL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MEG</a:t>
                      </a:r>
                      <a:r>
                        <a:rPr lang="en-US" baseline="0"/>
                        <a:t> upgrade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3000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29.8 MeV/c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 * 10</a:t>
                      </a:r>
                      <a:r>
                        <a:rPr lang="en-US" baseline="30000"/>
                        <a:t>7</a:t>
                      </a:r>
                      <a:r>
                        <a:rPr lang="en-US"/>
                        <a:t>/s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/>
                        <a:t>E5 @ PSI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30000">
                          <a:latin typeface="+mj-lt"/>
                          <a:cs typeface="Symbol" charset="2"/>
                        </a:rPr>
                        <a:t>+</a:t>
                      </a:r>
                      <a:r>
                        <a:rPr lang="en-US">
                          <a:latin typeface="+mn-lt"/>
                          <a:cs typeface="Symbol" charset="2"/>
                        </a:rPr>
                        <a:t> -&gt; e</a:t>
                      </a:r>
                      <a:r>
                        <a:rPr lang="en-US" baseline="30000">
                          <a:latin typeface="+mn-lt"/>
                          <a:cs typeface="Symbol" charset="2"/>
                        </a:rPr>
                        <a:t>+</a:t>
                      </a:r>
                      <a:r>
                        <a:rPr lang="en-US">
                          <a:latin typeface="+mn-lt"/>
                          <a:cs typeface="Symbol" charset="2"/>
                        </a:rPr>
                        <a:t>e</a:t>
                      </a:r>
                      <a:r>
                        <a:rPr lang="en-US" baseline="30000">
                          <a:latin typeface="+mn-lt"/>
                          <a:cs typeface="Symbol" charset="2"/>
                        </a:rPr>
                        <a:t>-</a:t>
                      </a:r>
                      <a:r>
                        <a:rPr lang="en-US">
                          <a:latin typeface="+mn-lt"/>
                          <a:cs typeface="Symbol" charset="2"/>
                        </a:rPr>
                        <a:t>e</a:t>
                      </a:r>
                      <a:r>
                        <a:rPr lang="en-US" baseline="30000">
                          <a:latin typeface="+mn-lt"/>
                          <a:cs typeface="Symbol" charset="2"/>
                        </a:rPr>
                        <a:t>+</a:t>
                      </a:r>
                      <a:r>
                        <a:rPr lang="en-US" baseline="0">
                          <a:latin typeface="+mn-lt"/>
                          <a:cs typeface="Symbol" charset="2"/>
                        </a:rPr>
                        <a:t> (Ph. I)</a:t>
                      </a:r>
                      <a:endParaRPr lang="en-US" baseline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3000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29.8 MeV/c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&lt;1 * 10</a:t>
                      </a:r>
                      <a:r>
                        <a:rPr lang="en-US" baseline="30000"/>
                        <a:t>8</a:t>
                      </a:r>
                      <a:r>
                        <a:rPr lang="en-US"/>
                        <a:t>/s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/>
                        <a:t>E5 @ PSI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800" kern="1200" baseline="300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Symbol" charset="2"/>
                        </a:rPr>
                        <a:t>+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Symbol" charset="2"/>
                        </a:rPr>
                        <a:t> -&gt; e</a:t>
                      </a:r>
                      <a:r>
                        <a:rPr lang="en-US" sz="1800" kern="1200" baseline="300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Symbol" charset="2"/>
                        </a:rPr>
                        <a:t>+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Symbol" charset="2"/>
                        </a:rPr>
                        <a:t>e</a:t>
                      </a:r>
                      <a:r>
                        <a:rPr lang="en-US" sz="1800" kern="1200" baseline="300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Symbol" charset="2"/>
                        </a:rPr>
                        <a:t>-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Symbol" charset="2"/>
                        </a:rPr>
                        <a:t>e</a:t>
                      </a:r>
                      <a:r>
                        <a:rPr lang="en-US" sz="1800" kern="1200" baseline="300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Symbol" charset="2"/>
                        </a:rPr>
                        <a:t>+</a:t>
                      </a:r>
                      <a:r>
                        <a:rPr lang="en-US" sz="18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Symbol" charset="2"/>
                        </a:rPr>
                        <a:t> (Ph. II)</a:t>
                      </a:r>
                      <a:endParaRPr lang="en-US" sz="1800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3000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29.8 MeV/c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2 * 10</a:t>
                      </a:r>
                      <a:r>
                        <a:rPr lang="en-US" baseline="30000"/>
                        <a:t>9</a:t>
                      </a:r>
                      <a:r>
                        <a:rPr lang="en-US"/>
                        <a:t>/s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+mn-lt"/>
                          <a:cs typeface="Symbol" charset="2"/>
                        </a:rPr>
                        <a:t>HIMB</a:t>
                      </a:r>
                      <a:r>
                        <a:rPr lang="en-US"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en-US"/>
                        <a:t>@ PSI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1054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MEG,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cs typeface="Symbol" charset="2"/>
              </a:rPr>
              <a:t>m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ymbol" charset="2"/>
              </a:rPr>
              <a:t>3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e: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 </a:t>
            </a: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cs typeface="Symbol" charset="2"/>
              </a:rPr>
              <a:t>m</a:t>
            </a:r>
            <a:r>
              <a:rPr lang="en-US" sz="1600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beam: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Accidental background ~ R</a:t>
            </a:r>
            <a:r>
              <a:rPr lang="en-US" sz="1600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cs typeface="Symbol" charset="2"/>
              </a:rPr>
              <a:t>m</a:t>
            </a:r>
            <a:r>
              <a:rPr lang="en-US" sz="16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(see pulsed mode comments at end of slides)</a:t>
            </a:r>
          </a:p>
          <a:p>
            <a:pPr>
              <a:spcAft>
                <a:spcPts val="0"/>
              </a:spcAft>
            </a:pP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Mu2e: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Pulsed </a:t>
            </a: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cs typeface="Symbol" charset="2"/>
              </a:rPr>
              <a:t>m</a:t>
            </a:r>
            <a:r>
              <a:rPr lang="en-US" sz="1600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beam: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Wait until beam background gone (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cs typeface="Symbol" charset="2"/>
              </a:rPr>
              <a:t>p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e, ...) are gone</a:t>
            </a: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100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28600" y="-236561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mtClean="0"/>
              <a:t>Muon beams: General considerations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695301"/>
            <a:ext cx="8839200" cy="6019800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noAutofit/>
          </a:bodyPr>
          <a:lstStyle/>
          <a:p>
            <a:pPr algn="l">
              <a:spcAft>
                <a:spcPts val="1200"/>
              </a:spcAft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81000" y="1524000"/>
            <a:ext cx="2133600" cy="0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19049" y="990600"/>
            <a:ext cx="121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2"/>
                </a:solidFill>
              </a:rPr>
              <a:t>protons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04800" y="1066800"/>
            <a:ext cx="317500" cy="317500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</a:t>
            </a:r>
            <a:endParaRPr lang="en-US" sz="200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723144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chemeClr val="bg2"/>
                </a:solidFill>
              </a:rPr>
              <a:t>Proton beam: momentum, power and beam structure</a:t>
            </a:r>
          </a:p>
        </p:txBody>
      </p:sp>
    </p:spTree>
    <p:extLst>
      <p:ext uri="{BB962C8B-B14F-4D97-AF65-F5344CB8AC3E}">
        <p14:creationId xmlns:p14="http://schemas.microsoft.com/office/powerpoint/2010/main" val="367690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effectLst/>
                <a:latin typeface="Arial" charset="0"/>
              </a:rPr>
              <a:t>Surface muons – ISIS study (2010) - II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" y="2205038"/>
            <a:ext cx="8929688" cy="4103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971550" y="1125538"/>
            <a:ext cx="72723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smtClean="0">
                <a:solidFill>
                  <a:srgbClr val="000099"/>
                </a:solidFill>
              </a:rPr>
              <a:t>No gain is achieved in going to higher energies for this                     particular target geometry and material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219200" y="6477000"/>
            <a:ext cx="693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1200">
                <a:solidFill>
                  <a:srgbClr val="000099"/>
                </a:solidFill>
                <a:latin typeface="Arial" charset="0"/>
              </a:rPr>
              <a:t>Sergei Striganov Fermilab 		</a:t>
            </a:r>
            <a:r>
              <a:rPr lang="en-US" sz="1200">
                <a:solidFill>
                  <a:srgbClr val="00B050"/>
                </a:solidFill>
                <a:latin typeface="Arial" charset="0"/>
              </a:rPr>
              <a:t>Project X Muon Spin Rotation Forum October 18, 2012</a:t>
            </a:r>
          </a:p>
        </p:txBody>
      </p:sp>
    </p:spTree>
    <p:extLst>
      <p:ext uri="{BB962C8B-B14F-4D97-AF65-F5344CB8AC3E}">
        <p14:creationId xmlns:p14="http://schemas.microsoft.com/office/powerpoint/2010/main" val="45255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sz="2800">
                <a:solidFill>
                  <a:srgbClr val="FF0000"/>
                </a:solidFill>
                <a:effectLst/>
                <a:latin typeface="Arial" charset="0"/>
              </a:rPr>
              <a:t>New Geant4 generator vs HARP data:</a:t>
            </a:r>
            <a:br>
              <a:rPr lang="en-US" sz="2800">
                <a:solidFill>
                  <a:srgbClr val="FF0000"/>
                </a:solidFill>
                <a:effectLst/>
                <a:latin typeface="Arial" charset="0"/>
              </a:rPr>
            </a:br>
            <a:r>
              <a:rPr lang="en-US" sz="2800">
                <a:solidFill>
                  <a:srgbClr val="FF0000"/>
                </a:solidFill>
                <a:effectLst/>
                <a:latin typeface="Arial" charset="0"/>
              </a:rPr>
              <a:t>INCL 4.2 already in Geant4, INCL HE coming soon?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43000"/>
            <a:ext cx="8424862" cy="532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219200" y="6477000"/>
            <a:ext cx="693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1200">
                <a:solidFill>
                  <a:srgbClr val="000099"/>
                </a:solidFill>
                <a:latin typeface="Arial" charset="0"/>
              </a:rPr>
              <a:t>Sergei Striganov Fermilab 		</a:t>
            </a:r>
            <a:r>
              <a:rPr lang="en-US" sz="1200">
                <a:solidFill>
                  <a:srgbClr val="00B050"/>
                </a:solidFill>
                <a:latin typeface="Arial" charset="0"/>
              </a:rPr>
              <a:t>Project X Muon Spin Rotation Forum October 18, 2012</a:t>
            </a:r>
          </a:p>
        </p:txBody>
      </p:sp>
    </p:spTree>
    <p:extLst>
      <p:ext uri="{BB962C8B-B14F-4D97-AF65-F5344CB8AC3E}">
        <p14:creationId xmlns:p14="http://schemas.microsoft.com/office/powerpoint/2010/main" val="400648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7787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sz="2800">
                <a:solidFill>
                  <a:srgbClr val="FF0000"/>
                </a:solidFill>
                <a:effectLst/>
                <a:latin typeface="Arial" charset="0"/>
              </a:rPr>
              <a:t>Conclusion – surface muon beam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176712"/>
          </a:xfrm>
        </p:spPr>
        <p:txBody>
          <a:bodyPr/>
          <a:lstStyle/>
          <a:p>
            <a:r>
              <a:rPr lang="en-US" sz="2000">
                <a:solidFill>
                  <a:srgbClr val="0000CC"/>
                </a:solidFill>
                <a:latin typeface="Arial" charset="0"/>
              </a:rPr>
              <a:t>ISIS study claims that intensity/watt of surface muon beam at Project X energies is about 3-7 times lower than at 500 MeV</a:t>
            </a:r>
          </a:p>
          <a:p>
            <a:r>
              <a:rPr lang="en-US" sz="2000">
                <a:solidFill>
                  <a:srgbClr val="0000CC"/>
                </a:solidFill>
                <a:latin typeface="Arial" charset="0"/>
              </a:rPr>
              <a:t>This result is based on GEANT4 model which underestimates measured cross section of positive pion production about few times at 2–8 GeV</a:t>
            </a:r>
          </a:p>
          <a:p>
            <a:r>
              <a:rPr lang="en-US" sz="2000">
                <a:solidFill>
                  <a:srgbClr val="0000CC"/>
                </a:solidFill>
                <a:latin typeface="Arial" charset="0"/>
              </a:rPr>
              <a:t>Our crude estimate predicts nearly same surface beam intensity/watt for 2 GeV and 590 MeV protons</a:t>
            </a:r>
          </a:p>
          <a:p>
            <a:r>
              <a:rPr lang="en-US" sz="2000">
                <a:solidFill>
                  <a:srgbClr val="0000CC"/>
                </a:solidFill>
                <a:latin typeface="Arial" charset="0"/>
              </a:rPr>
              <a:t>Direct simulation of surface muons based on developed approximation of low energy pion yield is need to make more solid conclusion</a:t>
            </a:r>
          </a:p>
          <a:p>
            <a:r>
              <a:rPr lang="en-US" sz="2000">
                <a:solidFill>
                  <a:srgbClr val="0000CC"/>
                </a:solidFill>
                <a:latin typeface="Arial" charset="0"/>
              </a:rPr>
              <a:t>Optimization study of target geometry and material should be performed in new energy range</a:t>
            </a:r>
          </a:p>
          <a:p>
            <a:pPr>
              <a:buFontTx/>
              <a:buNone/>
            </a:pPr>
            <a:r>
              <a:rPr lang="en-US" sz="2000">
                <a:solidFill>
                  <a:srgbClr val="0000CC"/>
                </a:solidFill>
                <a:latin typeface="Arial" charset="0"/>
              </a:rPr>
              <a:t>  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219200" y="6477000"/>
            <a:ext cx="693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1200">
                <a:solidFill>
                  <a:srgbClr val="000099"/>
                </a:solidFill>
                <a:latin typeface="Arial" charset="0"/>
              </a:rPr>
              <a:t>Sergei Striganov Fermilab 		</a:t>
            </a:r>
            <a:r>
              <a:rPr lang="en-US" sz="1200">
                <a:solidFill>
                  <a:srgbClr val="00B050"/>
                </a:solidFill>
                <a:latin typeface="Arial" charset="0"/>
              </a:rPr>
              <a:t>Project X Muon Spin Rotation Forum October 18, 2012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2362200"/>
            <a:ext cx="8534400" cy="990600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038600"/>
            <a:ext cx="8534400" cy="1727200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831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28600" y="-236561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mtClean="0"/>
              <a:t>Muon beams: General considerations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695301"/>
            <a:ext cx="8839200" cy="6019800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noAutofit/>
          </a:bodyPr>
          <a:lstStyle/>
          <a:p>
            <a:pPr algn="l">
              <a:spcAft>
                <a:spcPts val="1200"/>
              </a:spcAft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81000" y="1524000"/>
            <a:ext cx="2133600" cy="0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19049" y="990600"/>
            <a:ext cx="121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2"/>
                </a:solidFill>
              </a:rPr>
              <a:t>protons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04800" y="1066800"/>
            <a:ext cx="317500" cy="317500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</a:t>
            </a:r>
            <a:endParaRPr lang="en-US" sz="200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723144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chemeClr val="bg2"/>
                </a:solidFill>
              </a:rPr>
              <a:t>Proton beam: momentum, power and beam structure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chemeClr val="accent5">
                    <a:lumMod val="25000"/>
                  </a:schemeClr>
                </a:solidFill>
              </a:rPr>
              <a:t>Target: Material, cooling, size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4049" y="1341306"/>
            <a:ext cx="1066800" cy="381000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3498" y="833735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6A6A"/>
                </a:solidFill>
              </a:rPr>
              <a:t>p-target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219249" y="909935"/>
            <a:ext cx="317500" cy="317500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</a:t>
            </a:r>
            <a:endParaRPr lang="en-US" sz="200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0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28600" y="-236561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mtClean="0"/>
              <a:t>Muon beams: General considerations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695301"/>
            <a:ext cx="8839200" cy="6019800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noAutofit/>
          </a:bodyPr>
          <a:lstStyle/>
          <a:p>
            <a:pPr algn="l">
              <a:spcAft>
                <a:spcPts val="1200"/>
              </a:spcAft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81000" y="1524000"/>
            <a:ext cx="2133600" cy="0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19049" y="990600"/>
            <a:ext cx="121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2"/>
                </a:solidFill>
              </a:rPr>
              <a:t>protons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04800" y="1066800"/>
            <a:ext cx="317500" cy="317500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</a:t>
            </a:r>
            <a:endParaRPr lang="en-US" sz="200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723144"/>
            <a:ext cx="83058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chemeClr val="bg2"/>
                </a:solidFill>
              </a:rPr>
              <a:t>Proton beam: momentum, power and beam structure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chemeClr val="accent5">
                    <a:lumMod val="25000"/>
                  </a:schemeClr>
                </a:solidFill>
              </a:rPr>
              <a:t>Target: Material, cooling, size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chemeClr val="bg2"/>
                </a:solidFill>
              </a:rPr>
              <a:t>Proton transmission: Neutron facility or last in chain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4049" y="1341306"/>
            <a:ext cx="1066800" cy="381000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3498" y="833735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6A6A"/>
                </a:solidFill>
              </a:rPr>
              <a:t>p-target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219249" y="909935"/>
            <a:ext cx="317500" cy="317500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</a:t>
            </a:r>
            <a:endParaRPr lang="en-US" sz="200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590849" y="1524000"/>
            <a:ext cx="1752600" cy="0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733898" y="1290935"/>
            <a:ext cx="2870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2"/>
                </a:solidFill>
              </a:rPr>
              <a:t>proton transmission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419649" y="1367135"/>
            <a:ext cx="317500" cy="317500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</a:t>
            </a:r>
            <a:endParaRPr lang="en-US" sz="200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0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52400" y="-228600"/>
            <a:ext cx="8936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mtClean="0"/>
              <a:t>Proton target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990600"/>
            <a:ext cx="85344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material and shape for high yields of pions (muons)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Cooling: Low heat production and high dissipation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Minimize secondary particles (e, </a:t>
            </a: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cs typeface="Symbol" charset="2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cs typeface="Symbol" charset="2"/>
              </a:rPr>
              <a:t>g</a:t>
            </a: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size influences channel acceptance and beam spot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activation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lifetime (mechanical stress, fatigue)</a:t>
            </a:r>
          </a:p>
        </p:txBody>
      </p:sp>
    </p:spTree>
    <p:extLst>
      <p:ext uri="{BB962C8B-B14F-4D97-AF65-F5344CB8AC3E}">
        <p14:creationId xmlns:p14="http://schemas.microsoft.com/office/powerpoint/2010/main" val="399339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85800" y="-5089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/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252240"/>
            <a:ext cx="83058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introduction to surface / cloud muons</a:t>
            </a:r>
            <a:b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beam facilities overview</a:t>
            </a:r>
            <a:b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considerations for muon beam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requirements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 target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channel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stopping target</a:t>
            </a:r>
            <a:b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could the future bring (PSI, Project X, ...)?</a:t>
            </a:r>
          </a:p>
        </p:txBody>
      </p:sp>
    </p:spTree>
    <p:extLst>
      <p:ext uri="{BB962C8B-B14F-4D97-AF65-F5344CB8AC3E}">
        <p14:creationId xmlns:p14="http://schemas.microsoft.com/office/powerpoint/2010/main" val="179564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/>
              <a:t>PSI t</a:t>
            </a:r>
            <a:r>
              <a:rPr lang="en-US" smtClean="0"/>
              <a:t>arget 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685800"/>
            <a:ext cx="295889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47800" y="5997714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 cm long rotating graphite ring, radiation cooled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~70 kW power deposited at 2.4mA (590 MeV protons)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962400"/>
            <a:ext cx="3505200" cy="1891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61221"/>
            <a:ext cx="1600200" cy="624579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8426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28600" y="-236561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mtClean="0"/>
              <a:t>Muon beams: General considerations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695301"/>
            <a:ext cx="8839200" cy="6019800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noAutofit/>
          </a:bodyPr>
          <a:lstStyle/>
          <a:p>
            <a:pPr algn="l">
              <a:spcAft>
                <a:spcPts val="1200"/>
              </a:spcAft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81000" y="1524000"/>
            <a:ext cx="2133600" cy="0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19049" y="990600"/>
            <a:ext cx="121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2"/>
                </a:solidFill>
              </a:rPr>
              <a:t>protons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04800" y="1066800"/>
            <a:ext cx="317500" cy="317500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</a:t>
            </a:r>
            <a:endParaRPr lang="en-US" sz="200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723144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chemeClr val="bg2"/>
                </a:solidFill>
              </a:rPr>
              <a:t>Proton beam: momentum, power and beam structure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chemeClr val="accent5">
                    <a:lumMod val="25000"/>
                  </a:schemeClr>
                </a:solidFill>
              </a:rPr>
              <a:t>Target: Material, cooling, size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chemeClr val="bg2"/>
                </a:solidFill>
              </a:rPr>
              <a:t>Proton transmission: Neutron facility or last in chain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chemeClr val="tx2">
                    <a:lumMod val="50000"/>
                  </a:schemeClr>
                </a:solidFill>
              </a:rPr>
              <a:t>Muon beam: Momentum, rates, polarization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4049" y="1341306"/>
            <a:ext cx="1066800" cy="381000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3498" y="833735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6A6A"/>
                </a:solidFill>
              </a:rPr>
              <a:t>p-target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219249" y="909935"/>
            <a:ext cx="317500" cy="317500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</a:t>
            </a:r>
            <a:endParaRPr lang="en-US" sz="200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590849" y="1524000"/>
            <a:ext cx="1752600" cy="0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733898" y="1290935"/>
            <a:ext cx="2870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2"/>
                </a:solidFill>
              </a:rPr>
              <a:t>proton transmission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419649" y="1367135"/>
            <a:ext cx="317500" cy="317500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</a:t>
            </a:r>
            <a:endParaRPr lang="en-US" sz="200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981249" y="1600200"/>
            <a:ext cx="600151" cy="914400"/>
          </a:xfrm>
          <a:prstGeom prst="straightConnector1">
            <a:avLst/>
          </a:prstGeom>
          <a:noFill/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609649" y="2052935"/>
            <a:ext cx="180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tx2">
                    <a:lumMod val="50000"/>
                  </a:schemeClr>
                </a:solidFill>
              </a:rPr>
              <a:t>muon beam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295400" y="2129135"/>
            <a:ext cx="317500" cy="317500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4</a:t>
            </a:r>
            <a:endParaRPr lang="en-US" sz="200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0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28600" y="-236561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mtClean="0"/>
              <a:t>Muon beams: General considerations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695301"/>
            <a:ext cx="8839200" cy="6019800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noAutofit/>
          </a:bodyPr>
          <a:lstStyle/>
          <a:p>
            <a:pPr algn="l">
              <a:spcAft>
                <a:spcPts val="1200"/>
              </a:spcAft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81000" y="1524000"/>
            <a:ext cx="2133600" cy="0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19049" y="990600"/>
            <a:ext cx="121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2"/>
                </a:solidFill>
              </a:rPr>
              <a:t>protons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04800" y="1066800"/>
            <a:ext cx="317500" cy="317500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</a:t>
            </a:r>
            <a:endParaRPr lang="en-US" sz="200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723144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chemeClr val="bg2"/>
                </a:solidFill>
              </a:rPr>
              <a:t>Proton beam: momentum, power and beam structure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chemeClr val="accent5">
                    <a:lumMod val="25000"/>
                  </a:schemeClr>
                </a:solidFill>
              </a:rPr>
              <a:t>Target: Material, cooling, size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chemeClr val="bg2"/>
                </a:solidFill>
              </a:rPr>
              <a:t>Proton transmission: Neutron facility or last in chain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chemeClr val="tx2">
                    <a:lumMod val="50000"/>
                  </a:schemeClr>
                </a:solidFill>
              </a:rPr>
              <a:t>Muon beam: Momentum, rates, polarization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chemeClr val="bg1"/>
                </a:solidFill>
              </a:rPr>
              <a:t>Beam channel: Acceptance, transmission, momentum bite </a:t>
            </a:r>
            <a:r>
              <a:rPr lang="en-US" sz="2400">
                <a:solidFill>
                  <a:schemeClr val="bg1"/>
                </a:solidFill>
                <a:latin typeface="Symbol" charset="2"/>
                <a:cs typeface="Symbol" charset="2"/>
              </a:rPr>
              <a:t>D</a:t>
            </a:r>
            <a:r>
              <a:rPr lang="en-US" sz="2400">
                <a:solidFill>
                  <a:schemeClr val="bg1"/>
                </a:solidFill>
              </a:rPr>
              <a:t>p/p, </a:t>
            </a:r>
            <a:r>
              <a:rPr lang="en-US" sz="2400">
                <a:solidFill>
                  <a:srgbClr val="000000"/>
                </a:solidFill>
              </a:rPr>
              <a:t>contamination (</a:t>
            </a:r>
            <a:r>
              <a:rPr lang="en-US" sz="240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US" sz="2400">
                <a:solidFill>
                  <a:srgbClr val="000000"/>
                </a:solidFill>
              </a:rPr>
              <a:t>, e)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4049" y="1341306"/>
            <a:ext cx="1066800" cy="381000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3498" y="833735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6A6A"/>
                </a:solidFill>
              </a:rPr>
              <a:t>p-target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219249" y="909935"/>
            <a:ext cx="317500" cy="317500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</a:t>
            </a:r>
            <a:endParaRPr lang="en-US" sz="200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590849" y="1524000"/>
            <a:ext cx="1752600" cy="0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733898" y="1290935"/>
            <a:ext cx="2870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2"/>
                </a:solidFill>
              </a:rPr>
              <a:t>proton transmission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419649" y="1367135"/>
            <a:ext cx="317500" cy="317500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</a:t>
            </a:r>
            <a:endParaRPr lang="en-US" sz="200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981249" y="1600200"/>
            <a:ext cx="600151" cy="914400"/>
          </a:xfrm>
          <a:prstGeom prst="straightConnector1">
            <a:avLst/>
          </a:prstGeom>
          <a:noFill/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609649" y="2052935"/>
            <a:ext cx="180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tx2">
                    <a:lumMod val="50000"/>
                  </a:schemeClr>
                </a:solidFill>
              </a:rPr>
              <a:t>muon beam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295400" y="2129135"/>
            <a:ext cx="317500" cy="317500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4</a:t>
            </a:r>
            <a:endParaRPr lang="en-US" sz="200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167471">
            <a:off x="3579328" y="2058932"/>
            <a:ext cx="304800" cy="990600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886200" y="2613318"/>
            <a:ext cx="1590751" cy="855"/>
          </a:xfrm>
          <a:prstGeom prst="straightConnector1">
            <a:avLst/>
          </a:prstGeom>
          <a:noFill/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5486400" y="2118018"/>
            <a:ext cx="304800" cy="990600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67049" y="3048000"/>
            <a:ext cx="215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Beam channel</a:t>
            </a: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3352800" y="3124200"/>
            <a:ext cx="317500" cy="317500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5</a:t>
            </a:r>
            <a:endParaRPr lang="en-US" sz="200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5798991" y="2620254"/>
            <a:ext cx="1314416" cy="5302"/>
          </a:xfrm>
          <a:prstGeom prst="straightConnector1">
            <a:avLst/>
          </a:prstGeom>
          <a:noFill/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36"/>
          <p:cNvSpPr/>
          <p:nvPr/>
        </p:nvSpPr>
        <p:spPr>
          <a:xfrm rot="16200000">
            <a:off x="4418249" y="2208450"/>
            <a:ext cx="457200" cy="764701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bg1"/>
            </a:solidFill>
          </a:ln>
        </p:spPr>
        <p:txBody>
          <a:bodyPr vert="vert"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 smtClean="0">
                <a:solidFill>
                  <a:srgbClr val="000000"/>
                </a:solidFill>
              </a:rPr>
              <a:t>E x B</a:t>
            </a:r>
          </a:p>
        </p:txBody>
      </p:sp>
    </p:spTree>
    <p:extLst>
      <p:ext uri="{BB962C8B-B14F-4D97-AF65-F5344CB8AC3E}">
        <p14:creationId xmlns:p14="http://schemas.microsoft.com/office/powerpoint/2010/main" val="367690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28600" y="-236561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mtClean="0"/>
              <a:t>Muon beams: General considerations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695301"/>
            <a:ext cx="8839200" cy="6019800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noAutofit/>
          </a:bodyPr>
          <a:lstStyle/>
          <a:p>
            <a:pPr algn="l">
              <a:spcAft>
                <a:spcPts val="1200"/>
              </a:spcAft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81000" y="1524000"/>
            <a:ext cx="2133600" cy="0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19049" y="990600"/>
            <a:ext cx="121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2"/>
                </a:solidFill>
              </a:rPr>
              <a:t>protons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04800" y="1066800"/>
            <a:ext cx="317500" cy="317500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</a:t>
            </a:r>
            <a:endParaRPr lang="en-US" sz="200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723144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chemeClr val="bg2"/>
                </a:solidFill>
              </a:rPr>
              <a:t>Proton beam: momentum, power and beam structure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chemeClr val="accent5">
                    <a:lumMod val="25000"/>
                  </a:schemeClr>
                </a:solidFill>
              </a:rPr>
              <a:t>Target: Material, cooling, size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chemeClr val="bg2"/>
                </a:solidFill>
              </a:rPr>
              <a:t>Proton transmission: Neutron facility or last in chain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chemeClr val="tx2">
                    <a:lumMod val="50000"/>
                  </a:schemeClr>
                </a:solidFill>
              </a:rPr>
              <a:t>Muon beam: Momentum, rates, polarization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chemeClr val="bg1"/>
                </a:solidFill>
              </a:rPr>
              <a:t>Beam channel: Acceptance, transmission, momentum bite </a:t>
            </a:r>
            <a:r>
              <a:rPr lang="en-US" sz="2400">
                <a:solidFill>
                  <a:schemeClr val="bg1"/>
                </a:solidFill>
                <a:latin typeface="Symbol" charset="2"/>
                <a:cs typeface="Symbol" charset="2"/>
              </a:rPr>
              <a:t>D</a:t>
            </a:r>
            <a:r>
              <a:rPr lang="en-US" sz="2400">
                <a:solidFill>
                  <a:schemeClr val="bg1"/>
                </a:solidFill>
              </a:rPr>
              <a:t>p/p, </a:t>
            </a:r>
            <a:r>
              <a:rPr lang="en-US" sz="2400">
                <a:solidFill>
                  <a:srgbClr val="000000"/>
                </a:solidFill>
              </a:rPr>
              <a:t>contamination (</a:t>
            </a:r>
            <a:r>
              <a:rPr lang="en-US" sz="240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US" sz="2400">
                <a:solidFill>
                  <a:srgbClr val="000000"/>
                </a:solidFill>
              </a:rPr>
              <a:t>, e)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rgbClr val="660066"/>
                </a:solidFill>
              </a:rPr>
              <a:t>Muon stopping target: Shape, beam spot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4049" y="1341306"/>
            <a:ext cx="1066800" cy="381000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3498" y="833735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6A6A"/>
                </a:solidFill>
              </a:rPr>
              <a:t>p-target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219249" y="909935"/>
            <a:ext cx="317500" cy="317500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</a:t>
            </a:r>
            <a:endParaRPr lang="en-US" sz="200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590849" y="1524000"/>
            <a:ext cx="1752600" cy="0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733898" y="1290935"/>
            <a:ext cx="2870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2"/>
                </a:solidFill>
              </a:rPr>
              <a:t>proton transmission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419649" y="1367135"/>
            <a:ext cx="317500" cy="317500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</a:t>
            </a:r>
            <a:endParaRPr lang="en-US" sz="200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981249" y="1600200"/>
            <a:ext cx="600151" cy="914400"/>
          </a:xfrm>
          <a:prstGeom prst="straightConnector1">
            <a:avLst/>
          </a:prstGeom>
          <a:noFill/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609649" y="2052935"/>
            <a:ext cx="180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tx2">
                    <a:lumMod val="50000"/>
                  </a:schemeClr>
                </a:solidFill>
              </a:rPr>
              <a:t>muon beam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295400" y="2129135"/>
            <a:ext cx="317500" cy="317500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4</a:t>
            </a:r>
            <a:endParaRPr lang="en-US" sz="200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167471">
            <a:off x="3579328" y="2058932"/>
            <a:ext cx="304800" cy="990600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886200" y="2613318"/>
            <a:ext cx="1590751" cy="855"/>
          </a:xfrm>
          <a:prstGeom prst="straightConnector1">
            <a:avLst/>
          </a:prstGeom>
          <a:noFill/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5486400" y="2118018"/>
            <a:ext cx="304800" cy="990600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67049" y="3048000"/>
            <a:ext cx="215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Beam channel</a:t>
            </a: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3352800" y="3124200"/>
            <a:ext cx="317500" cy="317500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5</a:t>
            </a:r>
            <a:endParaRPr lang="en-US" sz="200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5798991" y="2620254"/>
            <a:ext cx="1314416" cy="5302"/>
          </a:xfrm>
          <a:prstGeom prst="straightConnector1">
            <a:avLst/>
          </a:prstGeom>
          <a:noFill/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36"/>
          <p:cNvSpPr/>
          <p:nvPr/>
        </p:nvSpPr>
        <p:spPr>
          <a:xfrm rot="16200000">
            <a:off x="4418249" y="2208450"/>
            <a:ext cx="457200" cy="764701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bg1"/>
            </a:solidFill>
          </a:ln>
        </p:spPr>
        <p:txBody>
          <a:bodyPr vert="vert"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 smtClean="0">
                <a:solidFill>
                  <a:srgbClr val="000000"/>
                </a:solidFill>
              </a:rPr>
              <a:t>E x B</a:t>
            </a:r>
          </a:p>
        </p:txBody>
      </p:sp>
      <p:sp>
        <p:nvSpPr>
          <p:cNvPr id="46" name="Isosceles Triangle 45"/>
          <p:cNvSpPr/>
          <p:nvPr/>
        </p:nvSpPr>
        <p:spPr>
          <a:xfrm rot="16200000">
            <a:off x="7315200" y="2317164"/>
            <a:ext cx="304800" cy="609600"/>
          </a:xfrm>
          <a:prstGeom prst="triangle">
            <a:avLst/>
          </a:prstGeom>
          <a:solidFill>
            <a:srgbClr val="660066"/>
          </a:solidFill>
        </p:spPr>
        <p:txBody>
          <a:bodyPr wrap="square" rtlCol="0" anchor="ctr">
            <a:no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16858" y="2814935"/>
            <a:ext cx="1399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660066"/>
                </a:solidFill>
              </a:rPr>
              <a:t>Stopping </a:t>
            </a:r>
            <a:br>
              <a:rPr lang="en-US" sz="2400" smtClean="0">
                <a:solidFill>
                  <a:srgbClr val="660066"/>
                </a:solidFill>
              </a:rPr>
            </a:br>
            <a:r>
              <a:rPr lang="en-US" sz="2400" smtClean="0">
                <a:solidFill>
                  <a:srgbClr val="660066"/>
                </a:solidFill>
              </a:rPr>
              <a:t>target</a:t>
            </a: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7002609" y="2891135"/>
            <a:ext cx="317500" cy="317500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9" name="Isosceles Triangle 48"/>
          <p:cNvSpPr/>
          <p:nvPr/>
        </p:nvSpPr>
        <p:spPr>
          <a:xfrm rot="5400000">
            <a:off x="7917009" y="2317164"/>
            <a:ext cx="304800" cy="609600"/>
          </a:xfrm>
          <a:prstGeom prst="triangle">
            <a:avLst/>
          </a:prstGeom>
          <a:solidFill>
            <a:srgbClr val="660066"/>
          </a:solidFill>
        </p:spPr>
        <p:txBody>
          <a:bodyPr wrap="square" rtlCol="0" anchor="ctr">
            <a:no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690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8610600" cy="5925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1221"/>
            <a:ext cx="1600200" cy="624579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mtClean="0"/>
              <a:t>Current MEG target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3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8610600" cy="5925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1221"/>
            <a:ext cx="1600200" cy="624579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mtClean="0"/>
              <a:t>Current MEG target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19400" y="5581472"/>
            <a:ext cx="6248400" cy="12003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>
                <a:solidFill>
                  <a:srgbClr val="FF0000"/>
                </a:solidFill>
              </a:rPr>
              <a:t>New target in MEG upgrade has two options: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400">
                <a:solidFill>
                  <a:srgbClr val="FF0000"/>
                </a:solidFill>
              </a:rPr>
              <a:t>160mm surface muons at 15°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400">
                <a:solidFill>
                  <a:srgbClr val="FF0000"/>
                </a:solidFill>
              </a:rPr>
              <a:t>140mm sub-surface muons at 15°</a:t>
            </a:r>
          </a:p>
        </p:txBody>
      </p:sp>
    </p:spTree>
    <p:extLst>
      <p:ext uri="{BB962C8B-B14F-4D97-AF65-F5344CB8AC3E}">
        <p14:creationId xmlns:p14="http://schemas.microsoft.com/office/powerpoint/2010/main" val="65367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37560"/>
            <a:ext cx="4495800" cy="3555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325" y="5352871"/>
            <a:ext cx="4993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cone shaped to spread out vertices for </a:t>
            </a:r>
            <a:b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suppression of accidental background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9873"/>
          <a:stretch/>
        </p:blipFill>
        <p:spPr>
          <a:xfrm>
            <a:off x="6253405" y="0"/>
            <a:ext cx="2890595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mtClean="0"/>
              <a:t> </a:t>
            </a:r>
            <a:r>
              <a:rPr lang="en-US" smtClean="0">
                <a:latin typeface="Symbol" charset="2"/>
                <a:cs typeface="Symbol" charset="2"/>
              </a:rPr>
              <a:t>m</a:t>
            </a:r>
            <a:r>
              <a:rPr lang="en-US" smtClean="0"/>
              <a:t>3e at </a:t>
            </a:r>
            <a:r>
              <a:rPr lang="en-US" smtClean="0">
                <a:latin typeface="Symbol" charset="2"/>
                <a:cs typeface="Symbol" charset="2"/>
              </a:rPr>
              <a:t>p</a:t>
            </a:r>
            <a:r>
              <a:rPr lang="en-US" smtClean="0"/>
              <a:t>E5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61221"/>
            <a:ext cx="1600200" cy="624579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3117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85800" y="-5089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/>
              <a:t>Surface muons in the future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1524000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HIMB at PSI</a:t>
            </a:r>
          </a:p>
          <a:p>
            <a:pPr>
              <a:spcAft>
                <a:spcPts val="0"/>
              </a:spcAft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Mu2e beam channel with surface muons</a:t>
            </a:r>
            <a:b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Muons in the Project X era </a:t>
            </a:r>
          </a:p>
        </p:txBody>
      </p:sp>
    </p:spTree>
    <p:extLst>
      <p:ext uri="{BB962C8B-B14F-4D97-AF65-F5344CB8AC3E}">
        <p14:creationId xmlns:p14="http://schemas.microsoft.com/office/powerpoint/2010/main" val="270937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219200"/>
            <a:ext cx="3364545" cy="487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0"/>
            <a:ext cx="4855478" cy="4419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990600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/>
              <a:t>High intensity muon beam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0896"/>
            <a:ext cx="1600200" cy="624579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676400" y="6243935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spallation neutron source target</a:t>
            </a:r>
          </a:p>
        </p:txBody>
      </p:sp>
    </p:spTree>
    <p:extLst>
      <p:ext uri="{BB962C8B-B14F-4D97-AF65-F5344CB8AC3E}">
        <p14:creationId xmlns:p14="http://schemas.microsoft.com/office/powerpoint/2010/main" val="160528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990600" y="-5089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/>
              <a:t>High intensity muon beam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676400"/>
            <a:ext cx="6045200" cy="349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"/>
            <a:ext cx="1600200" cy="624579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0937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r>
              <a:rPr lang="en-US"/>
              <a:t>Surface mouns </a:t>
            </a:r>
            <a:r>
              <a:rPr lang="en-US" sz="2800"/>
              <a:t>(p</a:t>
            </a:r>
            <a:r>
              <a:rPr lang="en-US" sz="2800" baseline="-25000">
                <a:latin typeface="Symbol" charset="2"/>
                <a:cs typeface="Symbol" charset="2"/>
              </a:rPr>
              <a:t>m</a:t>
            </a:r>
            <a:r>
              <a:rPr lang="en-US" sz="2800"/>
              <a:t> = 29.8 MeV/c)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685800"/>
            <a:ext cx="5346700" cy="601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6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51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5562600"/>
            <a:ext cx="67056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3" eaLnBrk="1" hangingPunct="1">
              <a:buFont typeface="Wingdings" pitchFamily="2" charset="2"/>
              <a:buNone/>
            </a:pPr>
            <a:r>
              <a:rPr lang="en-US" smtClean="0"/>
              <a:t>			as;lkjfda;lskdjf;salkjfd</a:t>
            </a:r>
          </a:p>
        </p:txBody>
      </p:sp>
      <p:pic>
        <p:nvPicPr>
          <p:cNvPr id="15363" name="Picture 6" descr="Project_X-Slide_v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3058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457200" y="6016050"/>
            <a:ext cx="798871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00"/>
                </a:solidFill>
                <a:cs typeface="+mn-cs"/>
              </a:rPr>
              <a:t>Argonne National Laboratory • Brookhaven National Laboratory • Fermi National Accelerator Laboratory • Lawrence Berkeley National Laboratory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00"/>
                </a:solidFill>
                <a:cs typeface="+mn-cs"/>
              </a:rPr>
              <a:t>Pacific Northwest National Laboratory • Oak Ridge National Laboratory / SNS • SLAC National Accelerator Laboratory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00"/>
                </a:solidFill>
                <a:cs typeface="+mn-cs"/>
              </a:rPr>
              <a:t>Thomas Jefferson National Accelerator Facility • Cornell University • Michigan State University • ILC/Americas Regional Team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 err="1">
                <a:solidFill>
                  <a:srgbClr val="FFFF00"/>
                </a:solidFill>
                <a:cs typeface="+mn-cs"/>
              </a:rPr>
              <a:t>Bhaba</a:t>
            </a:r>
            <a:r>
              <a:rPr lang="en-US" sz="900" dirty="0">
                <a:solidFill>
                  <a:srgbClr val="FFFF00"/>
                </a:solidFill>
                <a:cs typeface="+mn-cs"/>
              </a:rPr>
              <a:t> Atomic Research Center • Raja </a:t>
            </a:r>
            <a:r>
              <a:rPr lang="en-US" sz="900" dirty="0" err="1">
                <a:solidFill>
                  <a:srgbClr val="FFFF00"/>
                </a:solidFill>
                <a:cs typeface="+mn-cs"/>
              </a:rPr>
              <a:t>Ramanna</a:t>
            </a:r>
            <a:r>
              <a:rPr lang="en-US" sz="900" dirty="0">
                <a:solidFill>
                  <a:srgbClr val="FFFF00"/>
                </a:solidFill>
                <a:cs typeface="+mn-cs"/>
              </a:rPr>
              <a:t> Center of Advanced Technology • Variable Energy Cyclotron Center • Inter University Accelerator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171575"/>
            <a:ext cx="25146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666666">
                    <a:lumMod val="20000"/>
                    <a:lumOff val="80000"/>
                  </a:srgbClr>
                </a:solidFill>
                <a:latin typeface="Arial"/>
                <a:cs typeface="+mn-cs"/>
              </a:rPr>
              <a:t>1 MW @ 1 </a:t>
            </a:r>
            <a:r>
              <a:rPr lang="en-US" sz="1800" b="1" dirty="0" err="1" smtClean="0">
                <a:solidFill>
                  <a:srgbClr val="666666">
                    <a:lumMod val="20000"/>
                    <a:lumOff val="80000"/>
                  </a:srgbClr>
                </a:solidFill>
                <a:latin typeface="Arial"/>
                <a:cs typeface="+mn-cs"/>
              </a:rPr>
              <a:t>GeV</a:t>
            </a:r>
            <a:endParaRPr lang="en-US" sz="1800" b="1" dirty="0" smtClean="0">
              <a:solidFill>
                <a:srgbClr val="666666">
                  <a:lumMod val="20000"/>
                  <a:lumOff val="80000"/>
                </a:srgbClr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666666">
                    <a:lumMod val="20000"/>
                    <a:lumOff val="80000"/>
                  </a:srgbClr>
                </a:solidFill>
                <a:latin typeface="Arial"/>
                <a:cs typeface="+mn-cs"/>
              </a:rPr>
              <a:t>3 MW @ 3 </a:t>
            </a:r>
            <a:r>
              <a:rPr lang="en-US" sz="1800" b="1" dirty="0" err="1" smtClean="0">
                <a:solidFill>
                  <a:srgbClr val="666666">
                    <a:lumMod val="20000"/>
                    <a:lumOff val="80000"/>
                  </a:srgbClr>
                </a:solidFill>
                <a:latin typeface="Arial"/>
                <a:cs typeface="+mn-cs"/>
              </a:rPr>
              <a:t>GeV</a:t>
            </a:r>
            <a:endParaRPr lang="en-US" sz="1800" b="1" dirty="0" smtClean="0">
              <a:solidFill>
                <a:srgbClr val="666666">
                  <a:lumMod val="20000"/>
                  <a:lumOff val="80000"/>
                </a:srgbClr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666666">
                    <a:lumMod val="20000"/>
                    <a:lumOff val="80000"/>
                  </a:srgbClr>
                </a:solidFill>
                <a:latin typeface="Arial"/>
                <a:cs typeface="+mn-cs"/>
              </a:rPr>
              <a:t>200 kW @ 8 </a:t>
            </a:r>
            <a:r>
              <a:rPr lang="en-US" sz="1800" b="1" dirty="0" err="1" smtClean="0">
                <a:solidFill>
                  <a:srgbClr val="666666">
                    <a:lumMod val="20000"/>
                    <a:lumOff val="80000"/>
                  </a:srgbClr>
                </a:solidFill>
                <a:latin typeface="Arial"/>
                <a:cs typeface="+mn-cs"/>
              </a:rPr>
              <a:t>GeV</a:t>
            </a:r>
            <a:endParaRPr lang="en-US" sz="1800" b="1" dirty="0" smtClean="0">
              <a:solidFill>
                <a:srgbClr val="666666">
                  <a:lumMod val="20000"/>
                  <a:lumOff val="80000"/>
                </a:srgbClr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666666">
                    <a:lumMod val="20000"/>
                    <a:lumOff val="80000"/>
                  </a:srgbClr>
                </a:solidFill>
                <a:latin typeface="Arial"/>
                <a:cs typeface="+mn-cs"/>
              </a:rPr>
              <a:t>2 MW @ 120 </a:t>
            </a:r>
            <a:r>
              <a:rPr lang="en-US" sz="1800" b="1" dirty="0" err="1" smtClean="0">
                <a:solidFill>
                  <a:srgbClr val="666666">
                    <a:lumMod val="20000"/>
                    <a:lumOff val="80000"/>
                  </a:srgbClr>
                </a:solidFill>
                <a:latin typeface="Arial"/>
                <a:cs typeface="+mn-cs"/>
              </a:rPr>
              <a:t>GeV</a:t>
            </a:r>
            <a:endParaRPr lang="en-US" sz="1800" b="1" dirty="0">
              <a:solidFill>
                <a:srgbClr val="666666">
                  <a:lumMod val="20000"/>
                  <a:lumOff val="80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MuSR Forum, October 2012 - S. Holmes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41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695301"/>
            <a:ext cx="8839200" cy="6019800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noAutofit/>
          </a:bodyPr>
          <a:lstStyle/>
          <a:p>
            <a:pPr algn="l">
              <a:spcAft>
                <a:spcPts val="1200"/>
              </a:spcAft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991600" cy="1143000"/>
          </a:xfrm>
        </p:spPr>
        <p:txBody>
          <a:bodyPr/>
          <a:lstStyle/>
          <a:p>
            <a:r>
              <a:rPr lang="en-US"/>
              <a:t>An example: Bunch structure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9707" y="5334000"/>
            <a:ext cx="724509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Area 1:   700 kW at 1MHz and 80 MHz substructure</a:t>
            </a:r>
          </a:p>
          <a:p>
            <a:r>
              <a:rPr lang="en-US" sz="2400">
                <a:solidFill>
                  <a:schemeClr val="bg2"/>
                </a:solidFill>
              </a:rPr>
              <a:t>Area 2: 1540 kW at 20 MHz</a:t>
            </a:r>
          </a:p>
          <a:p>
            <a:r>
              <a:rPr lang="en-US" sz="2400" smtClean="0">
                <a:solidFill>
                  <a:srgbClr val="008000"/>
                </a:solidFill>
              </a:rPr>
              <a:t>Area 3:   770 kW at 10 MHz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5613400" cy="1469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00" y="2173337"/>
            <a:ext cx="5575300" cy="2855863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5819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991600" cy="1143000"/>
          </a:xfrm>
        </p:spPr>
        <p:txBody>
          <a:bodyPr/>
          <a:lstStyle/>
          <a:p>
            <a:r>
              <a:rPr lang="en-US"/>
              <a:t>Mu2e with pulsed surface muons</a:t>
            </a:r>
          </a:p>
        </p:txBody>
      </p:sp>
      <p:pic>
        <p:nvPicPr>
          <p:cNvPr id="153" name="Picture 152" descr="C:\cygwin\home\Jim\Owner\mu2e\surface-muons\det-in-closest-approac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943600" cy="40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Rectangle 161"/>
          <p:cNvSpPr/>
          <p:nvPr/>
        </p:nvSpPr>
        <p:spPr>
          <a:xfrm>
            <a:off x="304800" y="609600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Jim Miller’s quick simulation: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with surface muon point source at Mu2e production target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 point of closest approach along z-axis of detector solenoid</a:t>
            </a:r>
          </a:p>
          <a:p>
            <a:pPr>
              <a:spcAft>
                <a:spcPts val="0"/>
              </a:spcAft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228600" y="579120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stopping efficiency in thin cylindrical target in more realistic setup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sparator for beam background or pulsed mode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what about the pulsed mode for accidental background (~ rate</a:t>
            </a:r>
            <a:r>
              <a:rPr lang="en-US" sz="20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)?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285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991600" cy="1143000"/>
          </a:xfrm>
        </p:spPr>
        <p:txBody>
          <a:bodyPr/>
          <a:lstStyle/>
          <a:p>
            <a:r>
              <a:rPr lang="en-US"/>
              <a:t>DC versus pulsed: Electron pileup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695301"/>
            <a:ext cx="8839200" cy="6019800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noAutofit/>
          </a:bodyPr>
          <a:lstStyle/>
          <a:p>
            <a:pPr algn="l">
              <a:spcAft>
                <a:spcPts val="1200"/>
              </a:spcAft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33400" y="6172200"/>
            <a:ext cx="807720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54209" y="1115162"/>
            <a:ext cx="304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8000"/>
                </a:solidFill>
              </a:rPr>
              <a:t>DC beam with rate R</a:t>
            </a:r>
          </a:p>
        </p:txBody>
      </p:sp>
      <p:sp>
        <p:nvSpPr>
          <p:cNvPr id="84" name="Oval 83"/>
          <p:cNvSpPr/>
          <p:nvPr/>
        </p:nvSpPr>
        <p:spPr>
          <a:xfrm>
            <a:off x="838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" name="Oval 96"/>
          <p:cNvSpPr/>
          <p:nvPr/>
        </p:nvSpPr>
        <p:spPr>
          <a:xfrm>
            <a:off x="5334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" name="Oval 97"/>
          <p:cNvSpPr/>
          <p:nvPr/>
        </p:nvSpPr>
        <p:spPr>
          <a:xfrm>
            <a:off x="1219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9" name="Oval 98"/>
          <p:cNvSpPr/>
          <p:nvPr/>
        </p:nvSpPr>
        <p:spPr>
          <a:xfrm>
            <a:off x="1447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0" name="Oval 99"/>
          <p:cNvSpPr/>
          <p:nvPr/>
        </p:nvSpPr>
        <p:spPr>
          <a:xfrm>
            <a:off x="1981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24384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362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2743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8194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3124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3352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38100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4114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5720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4876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5029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51816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55626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6019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63246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7056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70104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73914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76200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543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7924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83820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533400" y="12954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8001000" y="6172200"/>
            <a:ext cx="76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0022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991600" cy="1143000"/>
          </a:xfrm>
        </p:spPr>
        <p:txBody>
          <a:bodyPr/>
          <a:lstStyle/>
          <a:p>
            <a:r>
              <a:rPr lang="en-US"/>
              <a:t>DC versus pulsed: Electron pileup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695301"/>
            <a:ext cx="8839200" cy="6019800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noAutofit/>
          </a:bodyPr>
          <a:lstStyle/>
          <a:p>
            <a:pPr algn="l">
              <a:spcAft>
                <a:spcPts val="1200"/>
              </a:spcAft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33400" y="6172200"/>
            <a:ext cx="807720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54209" y="1115162"/>
            <a:ext cx="304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8000"/>
                </a:solidFill>
              </a:rPr>
              <a:t>DC beam with rate R</a:t>
            </a:r>
          </a:p>
        </p:txBody>
      </p:sp>
      <p:sp>
        <p:nvSpPr>
          <p:cNvPr id="42" name="Oval 41"/>
          <p:cNvSpPr/>
          <p:nvPr/>
        </p:nvSpPr>
        <p:spPr>
          <a:xfrm>
            <a:off x="533400" y="52578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" name="Oval 43"/>
          <p:cNvSpPr/>
          <p:nvPr/>
        </p:nvSpPr>
        <p:spPr>
          <a:xfrm>
            <a:off x="533400" y="51054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" name="Oval 44"/>
          <p:cNvSpPr/>
          <p:nvPr/>
        </p:nvSpPr>
        <p:spPr>
          <a:xfrm>
            <a:off x="533400" y="49530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" name="Oval 45"/>
          <p:cNvSpPr/>
          <p:nvPr/>
        </p:nvSpPr>
        <p:spPr>
          <a:xfrm>
            <a:off x="533400" y="43409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" name="Oval 46"/>
          <p:cNvSpPr/>
          <p:nvPr/>
        </p:nvSpPr>
        <p:spPr>
          <a:xfrm>
            <a:off x="533400" y="41885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" name="Oval 47"/>
          <p:cNvSpPr/>
          <p:nvPr/>
        </p:nvSpPr>
        <p:spPr>
          <a:xfrm>
            <a:off x="533400" y="40361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" name="Oval 48"/>
          <p:cNvSpPr/>
          <p:nvPr/>
        </p:nvSpPr>
        <p:spPr>
          <a:xfrm>
            <a:off x="533400" y="48006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" name="Oval 49"/>
          <p:cNvSpPr/>
          <p:nvPr/>
        </p:nvSpPr>
        <p:spPr>
          <a:xfrm>
            <a:off x="533400" y="46482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" name="Oval 50"/>
          <p:cNvSpPr/>
          <p:nvPr/>
        </p:nvSpPr>
        <p:spPr>
          <a:xfrm>
            <a:off x="533400" y="44958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" name="Oval 69"/>
          <p:cNvSpPr/>
          <p:nvPr/>
        </p:nvSpPr>
        <p:spPr>
          <a:xfrm>
            <a:off x="5715000" y="5260267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" name="Oval 70"/>
          <p:cNvSpPr/>
          <p:nvPr/>
        </p:nvSpPr>
        <p:spPr>
          <a:xfrm>
            <a:off x="5715000" y="5107867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" name="Oval 71"/>
          <p:cNvSpPr/>
          <p:nvPr/>
        </p:nvSpPr>
        <p:spPr>
          <a:xfrm>
            <a:off x="5715000" y="4955467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" name="Oval 72"/>
          <p:cNvSpPr/>
          <p:nvPr/>
        </p:nvSpPr>
        <p:spPr>
          <a:xfrm>
            <a:off x="5715000" y="43434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" name="Oval 73"/>
          <p:cNvSpPr/>
          <p:nvPr/>
        </p:nvSpPr>
        <p:spPr>
          <a:xfrm>
            <a:off x="5715000" y="41910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" name="Oval 74"/>
          <p:cNvSpPr/>
          <p:nvPr/>
        </p:nvSpPr>
        <p:spPr>
          <a:xfrm>
            <a:off x="5715000" y="40386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" name="Oval 75"/>
          <p:cNvSpPr/>
          <p:nvPr/>
        </p:nvSpPr>
        <p:spPr>
          <a:xfrm>
            <a:off x="5715000" y="4803067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" name="Oval 76"/>
          <p:cNvSpPr/>
          <p:nvPr/>
        </p:nvSpPr>
        <p:spPr>
          <a:xfrm>
            <a:off x="5715000" y="4650667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" name="Oval 77"/>
          <p:cNvSpPr/>
          <p:nvPr/>
        </p:nvSpPr>
        <p:spPr>
          <a:xfrm>
            <a:off x="5715000" y="4498267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" name="Oval 78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" name="Oval 79"/>
          <p:cNvSpPr/>
          <p:nvPr/>
        </p:nvSpPr>
        <p:spPr>
          <a:xfrm>
            <a:off x="3124200" y="51054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" name="Oval 80"/>
          <p:cNvSpPr/>
          <p:nvPr/>
        </p:nvSpPr>
        <p:spPr>
          <a:xfrm>
            <a:off x="3124200" y="49530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" name="Oval 81"/>
          <p:cNvSpPr/>
          <p:nvPr/>
        </p:nvSpPr>
        <p:spPr>
          <a:xfrm>
            <a:off x="3124200" y="43409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3" name="Oval 82"/>
          <p:cNvSpPr/>
          <p:nvPr/>
        </p:nvSpPr>
        <p:spPr>
          <a:xfrm>
            <a:off x="3124200" y="41885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5" name="Oval 84"/>
          <p:cNvSpPr/>
          <p:nvPr/>
        </p:nvSpPr>
        <p:spPr>
          <a:xfrm>
            <a:off x="3124200" y="48006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6" name="Oval 85"/>
          <p:cNvSpPr/>
          <p:nvPr/>
        </p:nvSpPr>
        <p:spPr>
          <a:xfrm>
            <a:off x="3124200" y="46482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" name="Oval 86"/>
          <p:cNvSpPr/>
          <p:nvPr/>
        </p:nvSpPr>
        <p:spPr>
          <a:xfrm>
            <a:off x="3124200" y="44958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" name="Oval 87"/>
          <p:cNvSpPr/>
          <p:nvPr/>
        </p:nvSpPr>
        <p:spPr>
          <a:xfrm>
            <a:off x="8229600" y="52578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9" name="Oval 88"/>
          <p:cNvSpPr/>
          <p:nvPr/>
        </p:nvSpPr>
        <p:spPr>
          <a:xfrm>
            <a:off x="8229600" y="51054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0" name="Oval 89"/>
          <p:cNvSpPr/>
          <p:nvPr/>
        </p:nvSpPr>
        <p:spPr>
          <a:xfrm>
            <a:off x="8229600" y="49530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" name="Oval 90"/>
          <p:cNvSpPr/>
          <p:nvPr/>
        </p:nvSpPr>
        <p:spPr>
          <a:xfrm>
            <a:off x="8229600" y="43409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" name="Oval 91"/>
          <p:cNvSpPr/>
          <p:nvPr/>
        </p:nvSpPr>
        <p:spPr>
          <a:xfrm>
            <a:off x="8229600" y="41885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3" name="Oval 92"/>
          <p:cNvSpPr/>
          <p:nvPr/>
        </p:nvSpPr>
        <p:spPr>
          <a:xfrm>
            <a:off x="8229600" y="40361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" name="Oval 93"/>
          <p:cNvSpPr/>
          <p:nvPr/>
        </p:nvSpPr>
        <p:spPr>
          <a:xfrm>
            <a:off x="8229600" y="48006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" name="Oval 94"/>
          <p:cNvSpPr/>
          <p:nvPr/>
        </p:nvSpPr>
        <p:spPr>
          <a:xfrm>
            <a:off x="8229600" y="46482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" name="Oval 95"/>
          <p:cNvSpPr/>
          <p:nvPr/>
        </p:nvSpPr>
        <p:spPr>
          <a:xfrm>
            <a:off x="8229600" y="44958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715000" y="38862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4" name="Oval 83"/>
          <p:cNvSpPr/>
          <p:nvPr/>
        </p:nvSpPr>
        <p:spPr>
          <a:xfrm>
            <a:off x="838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" name="Oval 96"/>
          <p:cNvSpPr/>
          <p:nvPr/>
        </p:nvSpPr>
        <p:spPr>
          <a:xfrm>
            <a:off x="5334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" name="Oval 97"/>
          <p:cNvSpPr/>
          <p:nvPr/>
        </p:nvSpPr>
        <p:spPr>
          <a:xfrm>
            <a:off x="1219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9" name="Oval 98"/>
          <p:cNvSpPr/>
          <p:nvPr/>
        </p:nvSpPr>
        <p:spPr>
          <a:xfrm>
            <a:off x="1447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0" name="Oval 99"/>
          <p:cNvSpPr/>
          <p:nvPr/>
        </p:nvSpPr>
        <p:spPr>
          <a:xfrm>
            <a:off x="1981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24384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362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2743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8194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3124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3352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38100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4114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5720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4876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5029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51816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55626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6019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63246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7056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70104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73914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76200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543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7924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83820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54209" y="1600200"/>
            <a:ext cx="490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6600"/>
                </a:solidFill>
              </a:rPr>
              <a:t>Pulsed beam with averaged rate R</a:t>
            </a:r>
          </a:p>
        </p:txBody>
      </p:sp>
      <p:sp>
        <p:nvSpPr>
          <p:cNvPr id="131" name="Oval 130"/>
          <p:cNvSpPr/>
          <p:nvPr/>
        </p:nvSpPr>
        <p:spPr>
          <a:xfrm>
            <a:off x="533400" y="12954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533400" y="177597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001000" y="6172200"/>
            <a:ext cx="76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37567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991600" cy="1143000"/>
          </a:xfrm>
        </p:spPr>
        <p:txBody>
          <a:bodyPr/>
          <a:lstStyle/>
          <a:p>
            <a:r>
              <a:rPr lang="en-US"/>
              <a:t>DC versus pulsed: Electron pileup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695301"/>
            <a:ext cx="8839200" cy="6019800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noAutofit/>
          </a:bodyPr>
          <a:lstStyle/>
          <a:p>
            <a:pPr algn="l">
              <a:spcAft>
                <a:spcPts val="1200"/>
              </a:spcAft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33400" y="6172200"/>
            <a:ext cx="807720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54209" y="1115162"/>
            <a:ext cx="304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8000"/>
                </a:solidFill>
              </a:rPr>
              <a:t>DC beam with rate R</a:t>
            </a:r>
          </a:p>
        </p:txBody>
      </p:sp>
      <p:sp>
        <p:nvSpPr>
          <p:cNvPr id="7" name="Oval 6"/>
          <p:cNvSpPr/>
          <p:nvPr/>
        </p:nvSpPr>
        <p:spPr>
          <a:xfrm>
            <a:off x="12192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14478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17526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098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622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908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718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004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33528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35052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100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42672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44196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006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30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340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Oval 25"/>
          <p:cNvSpPr/>
          <p:nvPr/>
        </p:nvSpPr>
        <p:spPr>
          <a:xfrm>
            <a:off x="54102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674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63246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" name="Oval 30"/>
          <p:cNvSpPr/>
          <p:nvPr/>
        </p:nvSpPr>
        <p:spPr>
          <a:xfrm>
            <a:off x="64770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" name="Oval 31"/>
          <p:cNvSpPr/>
          <p:nvPr/>
        </p:nvSpPr>
        <p:spPr>
          <a:xfrm>
            <a:off x="67818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>
            <a:off x="73152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>
            <a:off x="74676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>
            <a:off x="78486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Oval 36"/>
          <p:cNvSpPr/>
          <p:nvPr/>
        </p:nvSpPr>
        <p:spPr>
          <a:xfrm>
            <a:off x="79248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" name="Oval 37"/>
          <p:cNvSpPr/>
          <p:nvPr/>
        </p:nvSpPr>
        <p:spPr>
          <a:xfrm>
            <a:off x="81534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" name="Oval 39"/>
          <p:cNvSpPr/>
          <p:nvPr/>
        </p:nvSpPr>
        <p:spPr>
          <a:xfrm>
            <a:off x="86106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" name="Oval 40"/>
          <p:cNvSpPr/>
          <p:nvPr/>
        </p:nvSpPr>
        <p:spPr>
          <a:xfrm>
            <a:off x="533400" y="2366665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" name="Oval 41"/>
          <p:cNvSpPr/>
          <p:nvPr/>
        </p:nvSpPr>
        <p:spPr>
          <a:xfrm>
            <a:off x="533400" y="52578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000" y="2209800"/>
            <a:ext cx="355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2"/>
                </a:solidFill>
              </a:rPr>
              <a:t>Electrons from DC beam</a:t>
            </a:r>
          </a:p>
        </p:txBody>
      </p:sp>
      <p:sp>
        <p:nvSpPr>
          <p:cNvPr id="44" name="Oval 43"/>
          <p:cNvSpPr/>
          <p:nvPr/>
        </p:nvSpPr>
        <p:spPr>
          <a:xfrm>
            <a:off x="533400" y="51054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" name="Oval 44"/>
          <p:cNvSpPr/>
          <p:nvPr/>
        </p:nvSpPr>
        <p:spPr>
          <a:xfrm>
            <a:off x="533400" y="49530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" name="Oval 45"/>
          <p:cNvSpPr/>
          <p:nvPr/>
        </p:nvSpPr>
        <p:spPr>
          <a:xfrm>
            <a:off x="533400" y="43409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" name="Oval 46"/>
          <p:cNvSpPr/>
          <p:nvPr/>
        </p:nvSpPr>
        <p:spPr>
          <a:xfrm>
            <a:off x="533400" y="41885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" name="Oval 47"/>
          <p:cNvSpPr/>
          <p:nvPr/>
        </p:nvSpPr>
        <p:spPr>
          <a:xfrm>
            <a:off x="533400" y="40361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" name="Oval 48"/>
          <p:cNvSpPr/>
          <p:nvPr/>
        </p:nvSpPr>
        <p:spPr>
          <a:xfrm>
            <a:off x="533400" y="48006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" name="Oval 49"/>
          <p:cNvSpPr/>
          <p:nvPr/>
        </p:nvSpPr>
        <p:spPr>
          <a:xfrm>
            <a:off x="533400" y="46482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" name="Oval 50"/>
          <p:cNvSpPr/>
          <p:nvPr/>
        </p:nvSpPr>
        <p:spPr>
          <a:xfrm>
            <a:off x="533400" y="44958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" name="Oval 69"/>
          <p:cNvSpPr/>
          <p:nvPr/>
        </p:nvSpPr>
        <p:spPr>
          <a:xfrm>
            <a:off x="5715000" y="5260267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" name="Oval 70"/>
          <p:cNvSpPr/>
          <p:nvPr/>
        </p:nvSpPr>
        <p:spPr>
          <a:xfrm>
            <a:off x="5715000" y="5107867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" name="Oval 71"/>
          <p:cNvSpPr/>
          <p:nvPr/>
        </p:nvSpPr>
        <p:spPr>
          <a:xfrm>
            <a:off x="5715000" y="4955467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" name="Oval 72"/>
          <p:cNvSpPr/>
          <p:nvPr/>
        </p:nvSpPr>
        <p:spPr>
          <a:xfrm>
            <a:off x="5715000" y="43434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" name="Oval 73"/>
          <p:cNvSpPr/>
          <p:nvPr/>
        </p:nvSpPr>
        <p:spPr>
          <a:xfrm>
            <a:off x="5715000" y="41910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" name="Oval 74"/>
          <p:cNvSpPr/>
          <p:nvPr/>
        </p:nvSpPr>
        <p:spPr>
          <a:xfrm>
            <a:off x="5715000" y="40386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" name="Oval 75"/>
          <p:cNvSpPr/>
          <p:nvPr/>
        </p:nvSpPr>
        <p:spPr>
          <a:xfrm>
            <a:off x="5715000" y="4803067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" name="Oval 76"/>
          <p:cNvSpPr/>
          <p:nvPr/>
        </p:nvSpPr>
        <p:spPr>
          <a:xfrm>
            <a:off x="5715000" y="4650667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" name="Oval 77"/>
          <p:cNvSpPr/>
          <p:nvPr/>
        </p:nvSpPr>
        <p:spPr>
          <a:xfrm>
            <a:off x="5715000" y="4498267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" name="Oval 78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" name="Oval 79"/>
          <p:cNvSpPr/>
          <p:nvPr/>
        </p:nvSpPr>
        <p:spPr>
          <a:xfrm>
            <a:off x="3124200" y="51054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" name="Oval 80"/>
          <p:cNvSpPr/>
          <p:nvPr/>
        </p:nvSpPr>
        <p:spPr>
          <a:xfrm>
            <a:off x="3124200" y="49530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" name="Oval 81"/>
          <p:cNvSpPr/>
          <p:nvPr/>
        </p:nvSpPr>
        <p:spPr>
          <a:xfrm>
            <a:off x="3124200" y="43409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3" name="Oval 82"/>
          <p:cNvSpPr/>
          <p:nvPr/>
        </p:nvSpPr>
        <p:spPr>
          <a:xfrm>
            <a:off x="3124200" y="41885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5" name="Oval 84"/>
          <p:cNvSpPr/>
          <p:nvPr/>
        </p:nvSpPr>
        <p:spPr>
          <a:xfrm>
            <a:off x="3124200" y="48006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6" name="Oval 85"/>
          <p:cNvSpPr/>
          <p:nvPr/>
        </p:nvSpPr>
        <p:spPr>
          <a:xfrm>
            <a:off x="3124200" y="46482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" name="Oval 86"/>
          <p:cNvSpPr/>
          <p:nvPr/>
        </p:nvSpPr>
        <p:spPr>
          <a:xfrm>
            <a:off x="3124200" y="44958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" name="Oval 87"/>
          <p:cNvSpPr/>
          <p:nvPr/>
        </p:nvSpPr>
        <p:spPr>
          <a:xfrm>
            <a:off x="8229600" y="52578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9" name="Oval 88"/>
          <p:cNvSpPr/>
          <p:nvPr/>
        </p:nvSpPr>
        <p:spPr>
          <a:xfrm>
            <a:off x="8229600" y="51054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0" name="Oval 89"/>
          <p:cNvSpPr/>
          <p:nvPr/>
        </p:nvSpPr>
        <p:spPr>
          <a:xfrm>
            <a:off x="8229600" y="49530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" name="Oval 90"/>
          <p:cNvSpPr/>
          <p:nvPr/>
        </p:nvSpPr>
        <p:spPr>
          <a:xfrm>
            <a:off x="8229600" y="43409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" name="Oval 91"/>
          <p:cNvSpPr/>
          <p:nvPr/>
        </p:nvSpPr>
        <p:spPr>
          <a:xfrm>
            <a:off x="8229600" y="41885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3" name="Oval 92"/>
          <p:cNvSpPr/>
          <p:nvPr/>
        </p:nvSpPr>
        <p:spPr>
          <a:xfrm>
            <a:off x="8229600" y="40361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" name="Oval 93"/>
          <p:cNvSpPr/>
          <p:nvPr/>
        </p:nvSpPr>
        <p:spPr>
          <a:xfrm>
            <a:off x="8229600" y="48006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" name="Oval 94"/>
          <p:cNvSpPr/>
          <p:nvPr/>
        </p:nvSpPr>
        <p:spPr>
          <a:xfrm>
            <a:off x="8229600" y="46482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" name="Oval 95"/>
          <p:cNvSpPr/>
          <p:nvPr/>
        </p:nvSpPr>
        <p:spPr>
          <a:xfrm>
            <a:off x="8229600" y="44958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715000" y="38862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4" name="Oval 83"/>
          <p:cNvSpPr/>
          <p:nvPr/>
        </p:nvSpPr>
        <p:spPr>
          <a:xfrm>
            <a:off x="838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" name="Oval 96"/>
          <p:cNvSpPr/>
          <p:nvPr/>
        </p:nvSpPr>
        <p:spPr>
          <a:xfrm>
            <a:off x="5334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" name="Oval 97"/>
          <p:cNvSpPr/>
          <p:nvPr/>
        </p:nvSpPr>
        <p:spPr>
          <a:xfrm>
            <a:off x="1219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9" name="Oval 98"/>
          <p:cNvSpPr/>
          <p:nvPr/>
        </p:nvSpPr>
        <p:spPr>
          <a:xfrm>
            <a:off x="1447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0" name="Oval 99"/>
          <p:cNvSpPr/>
          <p:nvPr/>
        </p:nvSpPr>
        <p:spPr>
          <a:xfrm>
            <a:off x="1981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24384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362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2743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8194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3124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3352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38100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4114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5720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4876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5029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51816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55626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6019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63246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7056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70104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73914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76200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543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7924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83820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54209" y="1600200"/>
            <a:ext cx="490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6600"/>
                </a:solidFill>
              </a:rPr>
              <a:t>Pulsed beam with averaged rate R</a:t>
            </a:r>
          </a:p>
        </p:txBody>
      </p:sp>
      <p:sp>
        <p:nvSpPr>
          <p:cNvPr id="131" name="Oval 130"/>
          <p:cNvSpPr/>
          <p:nvPr/>
        </p:nvSpPr>
        <p:spPr>
          <a:xfrm>
            <a:off x="533400" y="12954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533400" y="177597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001000" y="6172200"/>
            <a:ext cx="76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14360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991600" cy="1143000"/>
          </a:xfrm>
        </p:spPr>
        <p:txBody>
          <a:bodyPr/>
          <a:lstStyle/>
          <a:p>
            <a:r>
              <a:rPr lang="en-US"/>
              <a:t>DC versus pulsed: Electron pileup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695301"/>
            <a:ext cx="8839200" cy="6019800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noAutofit/>
          </a:bodyPr>
          <a:lstStyle/>
          <a:p>
            <a:pPr algn="l">
              <a:spcAft>
                <a:spcPts val="1200"/>
              </a:spcAft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33400" y="6172200"/>
            <a:ext cx="807720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54209" y="1115162"/>
            <a:ext cx="304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8000"/>
                </a:solidFill>
              </a:rPr>
              <a:t>DC beam with rate R</a:t>
            </a:r>
          </a:p>
        </p:txBody>
      </p:sp>
      <p:sp>
        <p:nvSpPr>
          <p:cNvPr id="7" name="Oval 6"/>
          <p:cNvSpPr/>
          <p:nvPr/>
        </p:nvSpPr>
        <p:spPr>
          <a:xfrm>
            <a:off x="12192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14478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17526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098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622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908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718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004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33528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35052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100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42672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44196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006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30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340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Oval 25"/>
          <p:cNvSpPr/>
          <p:nvPr/>
        </p:nvSpPr>
        <p:spPr>
          <a:xfrm>
            <a:off x="54102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674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63246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" name="Oval 30"/>
          <p:cNvSpPr/>
          <p:nvPr/>
        </p:nvSpPr>
        <p:spPr>
          <a:xfrm>
            <a:off x="64770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" name="Oval 31"/>
          <p:cNvSpPr/>
          <p:nvPr/>
        </p:nvSpPr>
        <p:spPr>
          <a:xfrm>
            <a:off x="67818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>
            <a:off x="73152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>
            <a:off x="74676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>
            <a:off x="78486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Oval 36"/>
          <p:cNvSpPr/>
          <p:nvPr/>
        </p:nvSpPr>
        <p:spPr>
          <a:xfrm>
            <a:off x="79248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" name="Oval 37"/>
          <p:cNvSpPr/>
          <p:nvPr/>
        </p:nvSpPr>
        <p:spPr>
          <a:xfrm>
            <a:off x="81534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" name="Oval 39"/>
          <p:cNvSpPr/>
          <p:nvPr/>
        </p:nvSpPr>
        <p:spPr>
          <a:xfrm>
            <a:off x="86106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" name="Oval 40"/>
          <p:cNvSpPr/>
          <p:nvPr/>
        </p:nvSpPr>
        <p:spPr>
          <a:xfrm>
            <a:off x="533400" y="2366665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" name="Oval 41"/>
          <p:cNvSpPr/>
          <p:nvPr/>
        </p:nvSpPr>
        <p:spPr>
          <a:xfrm>
            <a:off x="533400" y="52578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000" y="2209800"/>
            <a:ext cx="355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2"/>
                </a:solidFill>
              </a:rPr>
              <a:t>Electrons from DC beam</a:t>
            </a:r>
          </a:p>
        </p:txBody>
      </p:sp>
      <p:sp>
        <p:nvSpPr>
          <p:cNvPr id="44" name="Oval 43"/>
          <p:cNvSpPr/>
          <p:nvPr/>
        </p:nvSpPr>
        <p:spPr>
          <a:xfrm>
            <a:off x="533400" y="51054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" name="Oval 44"/>
          <p:cNvSpPr/>
          <p:nvPr/>
        </p:nvSpPr>
        <p:spPr>
          <a:xfrm>
            <a:off x="533400" y="49530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" name="Oval 45"/>
          <p:cNvSpPr/>
          <p:nvPr/>
        </p:nvSpPr>
        <p:spPr>
          <a:xfrm>
            <a:off x="533400" y="43409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" name="Oval 46"/>
          <p:cNvSpPr/>
          <p:nvPr/>
        </p:nvSpPr>
        <p:spPr>
          <a:xfrm>
            <a:off x="533400" y="41885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" name="Oval 47"/>
          <p:cNvSpPr/>
          <p:nvPr/>
        </p:nvSpPr>
        <p:spPr>
          <a:xfrm>
            <a:off x="533400" y="40361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" name="Oval 48"/>
          <p:cNvSpPr/>
          <p:nvPr/>
        </p:nvSpPr>
        <p:spPr>
          <a:xfrm>
            <a:off x="533400" y="48006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" name="Oval 49"/>
          <p:cNvSpPr/>
          <p:nvPr/>
        </p:nvSpPr>
        <p:spPr>
          <a:xfrm>
            <a:off x="533400" y="46482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" name="Oval 50"/>
          <p:cNvSpPr/>
          <p:nvPr/>
        </p:nvSpPr>
        <p:spPr>
          <a:xfrm>
            <a:off x="533400" y="44958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" name="Oval 69"/>
          <p:cNvSpPr/>
          <p:nvPr/>
        </p:nvSpPr>
        <p:spPr>
          <a:xfrm>
            <a:off x="5715000" y="5260267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" name="Oval 70"/>
          <p:cNvSpPr/>
          <p:nvPr/>
        </p:nvSpPr>
        <p:spPr>
          <a:xfrm>
            <a:off x="5715000" y="5107867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" name="Oval 71"/>
          <p:cNvSpPr/>
          <p:nvPr/>
        </p:nvSpPr>
        <p:spPr>
          <a:xfrm>
            <a:off x="5715000" y="4955467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" name="Oval 72"/>
          <p:cNvSpPr/>
          <p:nvPr/>
        </p:nvSpPr>
        <p:spPr>
          <a:xfrm>
            <a:off x="5715000" y="43434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" name="Oval 73"/>
          <p:cNvSpPr/>
          <p:nvPr/>
        </p:nvSpPr>
        <p:spPr>
          <a:xfrm>
            <a:off x="5715000" y="41910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" name="Oval 74"/>
          <p:cNvSpPr/>
          <p:nvPr/>
        </p:nvSpPr>
        <p:spPr>
          <a:xfrm>
            <a:off x="5715000" y="40386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" name="Oval 75"/>
          <p:cNvSpPr/>
          <p:nvPr/>
        </p:nvSpPr>
        <p:spPr>
          <a:xfrm>
            <a:off x="5715000" y="4803067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" name="Oval 76"/>
          <p:cNvSpPr/>
          <p:nvPr/>
        </p:nvSpPr>
        <p:spPr>
          <a:xfrm>
            <a:off x="5715000" y="4650667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" name="Oval 77"/>
          <p:cNvSpPr/>
          <p:nvPr/>
        </p:nvSpPr>
        <p:spPr>
          <a:xfrm>
            <a:off x="5715000" y="4498267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" name="Oval 78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" name="Oval 79"/>
          <p:cNvSpPr/>
          <p:nvPr/>
        </p:nvSpPr>
        <p:spPr>
          <a:xfrm>
            <a:off x="3124200" y="51054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" name="Oval 80"/>
          <p:cNvSpPr/>
          <p:nvPr/>
        </p:nvSpPr>
        <p:spPr>
          <a:xfrm>
            <a:off x="3124200" y="49530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" name="Oval 81"/>
          <p:cNvSpPr/>
          <p:nvPr/>
        </p:nvSpPr>
        <p:spPr>
          <a:xfrm>
            <a:off x="3124200" y="43409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3" name="Oval 82"/>
          <p:cNvSpPr/>
          <p:nvPr/>
        </p:nvSpPr>
        <p:spPr>
          <a:xfrm>
            <a:off x="3124200" y="41885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5" name="Oval 84"/>
          <p:cNvSpPr/>
          <p:nvPr/>
        </p:nvSpPr>
        <p:spPr>
          <a:xfrm>
            <a:off x="3124200" y="48006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6" name="Oval 85"/>
          <p:cNvSpPr/>
          <p:nvPr/>
        </p:nvSpPr>
        <p:spPr>
          <a:xfrm>
            <a:off x="3124200" y="46482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" name="Oval 86"/>
          <p:cNvSpPr/>
          <p:nvPr/>
        </p:nvSpPr>
        <p:spPr>
          <a:xfrm>
            <a:off x="3124200" y="44958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" name="Oval 87"/>
          <p:cNvSpPr/>
          <p:nvPr/>
        </p:nvSpPr>
        <p:spPr>
          <a:xfrm>
            <a:off x="8229600" y="52578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9" name="Oval 88"/>
          <p:cNvSpPr/>
          <p:nvPr/>
        </p:nvSpPr>
        <p:spPr>
          <a:xfrm>
            <a:off x="8229600" y="51054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0" name="Oval 89"/>
          <p:cNvSpPr/>
          <p:nvPr/>
        </p:nvSpPr>
        <p:spPr>
          <a:xfrm>
            <a:off x="8229600" y="49530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" name="Oval 90"/>
          <p:cNvSpPr/>
          <p:nvPr/>
        </p:nvSpPr>
        <p:spPr>
          <a:xfrm>
            <a:off x="8229600" y="43409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" name="Oval 91"/>
          <p:cNvSpPr/>
          <p:nvPr/>
        </p:nvSpPr>
        <p:spPr>
          <a:xfrm>
            <a:off x="8229600" y="41885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3" name="Oval 92"/>
          <p:cNvSpPr/>
          <p:nvPr/>
        </p:nvSpPr>
        <p:spPr>
          <a:xfrm>
            <a:off x="8229600" y="40361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" name="Oval 93"/>
          <p:cNvSpPr/>
          <p:nvPr/>
        </p:nvSpPr>
        <p:spPr>
          <a:xfrm>
            <a:off x="8229600" y="48006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" name="Oval 94"/>
          <p:cNvSpPr/>
          <p:nvPr/>
        </p:nvSpPr>
        <p:spPr>
          <a:xfrm>
            <a:off x="8229600" y="46482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" name="Oval 95"/>
          <p:cNvSpPr/>
          <p:nvPr/>
        </p:nvSpPr>
        <p:spPr>
          <a:xfrm>
            <a:off x="8229600" y="44958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715000" y="38862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533400" y="28194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4" name="Oval 83"/>
          <p:cNvSpPr/>
          <p:nvPr/>
        </p:nvSpPr>
        <p:spPr>
          <a:xfrm>
            <a:off x="838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" name="Oval 96"/>
          <p:cNvSpPr/>
          <p:nvPr/>
        </p:nvSpPr>
        <p:spPr>
          <a:xfrm>
            <a:off x="5334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" name="Oval 97"/>
          <p:cNvSpPr/>
          <p:nvPr/>
        </p:nvSpPr>
        <p:spPr>
          <a:xfrm>
            <a:off x="1219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9" name="Oval 98"/>
          <p:cNvSpPr/>
          <p:nvPr/>
        </p:nvSpPr>
        <p:spPr>
          <a:xfrm>
            <a:off x="1447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0" name="Oval 99"/>
          <p:cNvSpPr/>
          <p:nvPr/>
        </p:nvSpPr>
        <p:spPr>
          <a:xfrm>
            <a:off x="1981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24384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362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2743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8194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3124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3352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38100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4114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5720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4876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5029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51816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55626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6019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63246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7056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70104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73914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76200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543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7924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83820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54209" y="1600200"/>
            <a:ext cx="490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6600"/>
                </a:solidFill>
              </a:rPr>
              <a:t>Pulsed beam with averaged rate R</a:t>
            </a:r>
          </a:p>
        </p:txBody>
      </p:sp>
      <p:sp>
        <p:nvSpPr>
          <p:cNvPr id="131" name="Oval 130"/>
          <p:cNvSpPr/>
          <p:nvPr/>
        </p:nvSpPr>
        <p:spPr>
          <a:xfrm>
            <a:off x="533400" y="12954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54209" y="2662535"/>
            <a:ext cx="4016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Electrons from pulsed beam</a:t>
            </a:r>
          </a:p>
        </p:txBody>
      </p:sp>
      <p:sp>
        <p:nvSpPr>
          <p:cNvPr id="133" name="Oval 132"/>
          <p:cNvSpPr/>
          <p:nvPr/>
        </p:nvSpPr>
        <p:spPr>
          <a:xfrm>
            <a:off x="7620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8382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533400" y="177597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9906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11430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13716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14478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16764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22098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26670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32766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35052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36576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38862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39624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44958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47244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51816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57912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60198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61722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64008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70866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67056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72390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76962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80772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8001000" y="6172200"/>
            <a:ext cx="76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43285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991600" cy="1143000"/>
          </a:xfrm>
        </p:spPr>
        <p:txBody>
          <a:bodyPr/>
          <a:lstStyle/>
          <a:p>
            <a:r>
              <a:rPr lang="en-US"/>
              <a:t>DC versus pulsed: Electron pileup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695301"/>
            <a:ext cx="8839200" cy="6019800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noAutofit/>
          </a:bodyPr>
          <a:lstStyle/>
          <a:p>
            <a:pPr algn="l">
              <a:spcAft>
                <a:spcPts val="1200"/>
              </a:spcAft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33400" y="6172200"/>
            <a:ext cx="807720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54209" y="1115162"/>
            <a:ext cx="304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8000"/>
                </a:solidFill>
              </a:rPr>
              <a:t>DC beam with rate R</a:t>
            </a:r>
          </a:p>
        </p:txBody>
      </p:sp>
      <p:sp>
        <p:nvSpPr>
          <p:cNvPr id="7" name="Oval 6"/>
          <p:cNvSpPr/>
          <p:nvPr/>
        </p:nvSpPr>
        <p:spPr>
          <a:xfrm>
            <a:off x="12192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14478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17526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098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622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908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718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004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33528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35052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100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42672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44196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006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30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340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Oval 25"/>
          <p:cNvSpPr/>
          <p:nvPr/>
        </p:nvSpPr>
        <p:spPr>
          <a:xfrm>
            <a:off x="54102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674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63246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" name="Oval 30"/>
          <p:cNvSpPr/>
          <p:nvPr/>
        </p:nvSpPr>
        <p:spPr>
          <a:xfrm>
            <a:off x="64770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" name="Oval 31"/>
          <p:cNvSpPr/>
          <p:nvPr/>
        </p:nvSpPr>
        <p:spPr>
          <a:xfrm>
            <a:off x="67818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>
            <a:off x="73152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>
            <a:off x="74676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>
            <a:off x="78486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Oval 36"/>
          <p:cNvSpPr/>
          <p:nvPr/>
        </p:nvSpPr>
        <p:spPr>
          <a:xfrm>
            <a:off x="79248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" name="Oval 37"/>
          <p:cNvSpPr/>
          <p:nvPr/>
        </p:nvSpPr>
        <p:spPr>
          <a:xfrm>
            <a:off x="81534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" name="Oval 39"/>
          <p:cNvSpPr/>
          <p:nvPr/>
        </p:nvSpPr>
        <p:spPr>
          <a:xfrm>
            <a:off x="8610600" y="5867400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" name="Oval 40"/>
          <p:cNvSpPr/>
          <p:nvPr/>
        </p:nvSpPr>
        <p:spPr>
          <a:xfrm>
            <a:off x="533400" y="2366665"/>
            <a:ext cx="152400" cy="152400"/>
          </a:xfrm>
          <a:prstGeom prst="ellipse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" name="Oval 41"/>
          <p:cNvSpPr/>
          <p:nvPr/>
        </p:nvSpPr>
        <p:spPr>
          <a:xfrm>
            <a:off x="533400" y="52578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000" y="2209800"/>
            <a:ext cx="355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2"/>
                </a:solidFill>
              </a:rPr>
              <a:t>Electrons from DC beam</a:t>
            </a:r>
          </a:p>
        </p:txBody>
      </p:sp>
      <p:sp>
        <p:nvSpPr>
          <p:cNvPr id="44" name="Oval 43"/>
          <p:cNvSpPr/>
          <p:nvPr/>
        </p:nvSpPr>
        <p:spPr>
          <a:xfrm>
            <a:off x="533400" y="51054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" name="Oval 44"/>
          <p:cNvSpPr/>
          <p:nvPr/>
        </p:nvSpPr>
        <p:spPr>
          <a:xfrm>
            <a:off x="533400" y="49530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" name="Oval 45"/>
          <p:cNvSpPr/>
          <p:nvPr/>
        </p:nvSpPr>
        <p:spPr>
          <a:xfrm>
            <a:off x="533400" y="43409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" name="Oval 46"/>
          <p:cNvSpPr/>
          <p:nvPr/>
        </p:nvSpPr>
        <p:spPr>
          <a:xfrm>
            <a:off x="533400" y="41885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" name="Oval 47"/>
          <p:cNvSpPr/>
          <p:nvPr/>
        </p:nvSpPr>
        <p:spPr>
          <a:xfrm>
            <a:off x="533400" y="40361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" name="Oval 48"/>
          <p:cNvSpPr/>
          <p:nvPr/>
        </p:nvSpPr>
        <p:spPr>
          <a:xfrm>
            <a:off x="533400" y="48006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" name="Oval 49"/>
          <p:cNvSpPr/>
          <p:nvPr/>
        </p:nvSpPr>
        <p:spPr>
          <a:xfrm>
            <a:off x="533400" y="46482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" name="Oval 50"/>
          <p:cNvSpPr/>
          <p:nvPr/>
        </p:nvSpPr>
        <p:spPr>
          <a:xfrm>
            <a:off x="533400" y="44958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" name="Oval 69"/>
          <p:cNvSpPr/>
          <p:nvPr/>
        </p:nvSpPr>
        <p:spPr>
          <a:xfrm>
            <a:off x="5715000" y="5260267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" name="Oval 70"/>
          <p:cNvSpPr/>
          <p:nvPr/>
        </p:nvSpPr>
        <p:spPr>
          <a:xfrm>
            <a:off x="5715000" y="5107867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" name="Oval 71"/>
          <p:cNvSpPr/>
          <p:nvPr/>
        </p:nvSpPr>
        <p:spPr>
          <a:xfrm>
            <a:off x="5715000" y="4955467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" name="Oval 72"/>
          <p:cNvSpPr/>
          <p:nvPr/>
        </p:nvSpPr>
        <p:spPr>
          <a:xfrm>
            <a:off x="5715000" y="43434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" name="Oval 73"/>
          <p:cNvSpPr/>
          <p:nvPr/>
        </p:nvSpPr>
        <p:spPr>
          <a:xfrm>
            <a:off x="5715000" y="41910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" name="Oval 74"/>
          <p:cNvSpPr/>
          <p:nvPr/>
        </p:nvSpPr>
        <p:spPr>
          <a:xfrm>
            <a:off x="5715000" y="40386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" name="Oval 75"/>
          <p:cNvSpPr/>
          <p:nvPr/>
        </p:nvSpPr>
        <p:spPr>
          <a:xfrm>
            <a:off x="5715000" y="4803067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" name="Oval 76"/>
          <p:cNvSpPr/>
          <p:nvPr/>
        </p:nvSpPr>
        <p:spPr>
          <a:xfrm>
            <a:off x="5715000" y="4650667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" name="Oval 77"/>
          <p:cNvSpPr/>
          <p:nvPr/>
        </p:nvSpPr>
        <p:spPr>
          <a:xfrm>
            <a:off x="5715000" y="4498267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" name="Oval 78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" name="Oval 79"/>
          <p:cNvSpPr/>
          <p:nvPr/>
        </p:nvSpPr>
        <p:spPr>
          <a:xfrm>
            <a:off x="3124200" y="51054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" name="Oval 80"/>
          <p:cNvSpPr/>
          <p:nvPr/>
        </p:nvSpPr>
        <p:spPr>
          <a:xfrm>
            <a:off x="3124200" y="49530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" name="Oval 81"/>
          <p:cNvSpPr/>
          <p:nvPr/>
        </p:nvSpPr>
        <p:spPr>
          <a:xfrm>
            <a:off x="3124200" y="43409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3" name="Oval 82"/>
          <p:cNvSpPr/>
          <p:nvPr/>
        </p:nvSpPr>
        <p:spPr>
          <a:xfrm>
            <a:off x="3124200" y="41885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5" name="Oval 84"/>
          <p:cNvSpPr/>
          <p:nvPr/>
        </p:nvSpPr>
        <p:spPr>
          <a:xfrm>
            <a:off x="3124200" y="48006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6" name="Oval 85"/>
          <p:cNvSpPr/>
          <p:nvPr/>
        </p:nvSpPr>
        <p:spPr>
          <a:xfrm>
            <a:off x="3124200" y="46482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" name="Oval 86"/>
          <p:cNvSpPr/>
          <p:nvPr/>
        </p:nvSpPr>
        <p:spPr>
          <a:xfrm>
            <a:off x="3124200" y="44958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" name="Oval 87"/>
          <p:cNvSpPr/>
          <p:nvPr/>
        </p:nvSpPr>
        <p:spPr>
          <a:xfrm>
            <a:off x="8229600" y="52578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9" name="Oval 88"/>
          <p:cNvSpPr/>
          <p:nvPr/>
        </p:nvSpPr>
        <p:spPr>
          <a:xfrm>
            <a:off x="8229600" y="51054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0" name="Oval 89"/>
          <p:cNvSpPr/>
          <p:nvPr/>
        </p:nvSpPr>
        <p:spPr>
          <a:xfrm>
            <a:off x="8229600" y="49530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" name="Oval 90"/>
          <p:cNvSpPr/>
          <p:nvPr/>
        </p:nvSpPr>
        <p:spPr>
          <a:xfrm>
            <a:off x="8229600" y="43409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" name="Oval 91"/>
          <p:cNvSpPr/>
          <p:nvPr/>
        </p:nvSpPr>
        <p:spPr>
          <a:xfrm>
            <a:off x="8229600" y="41885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3" name="Oval 92"/>
          <p:cNvSpPr/>
          <p:nvPr/>
        </p:nvSpPr>
        <p:spPr>
          <a:xfrm>
            <a:off x="8229600" y="403613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" name="Oval 93"/>
          <p:cNvSpPr/>
          <p:nvPr/>
        </p:nvSpPr>
        <p:spPr>
          <a:xfrm>
            <a:off x="8229600" y="48006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" name="Oval 94"/>
          <p:cNvSpPr/>
          <p:nvPr/>
        </p:nvSpPr>
        <p:spPr>
          <a:xfrm>
            <a:off x="8229600" y="46482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" name="Oval 95"/>
          <p:cNvSpPr/>
          <p:nvPr/>
        </p:nvSpPr>
        <p:spPr>
          <a:xfrm>
            <a:off x="8229600" y="44958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715000" y="3886200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533400" y="28194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4" name="Oval 83"/>
          <p:cNvSpPr/>
          <p:nvPr/>
        </p:nvSpPr>
        <p:spPr>
          <a:xfrm>
            <a:off x="838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" name="Oval 96"/>
          <p:cNvSpPr/>
          <p:nvPr/>
        </p:nvSpPr>
        <p:spPr>
          <a:xfrm>
            <a:off x="5334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" name="Oval 97"/>
          <p:cNvSpPr/>
          <p:nvPr/>
        </p:nvSpPr>
        <p:spPr>
          <a:xfrm>
            <a:off x="1219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9" name="Oval 98"/>
          <p:cNvSpPr/>
          <p:nvPr/>
        </p:nvSpPr>
        <p:spPr>
          <a:xfrm>
            <a:off x="1447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0" name="Oval 99"/>
          <p:cNvSpPr/>
          <p:nvPr/>
        </p:nvSpPr>
        <p:spPr>
          <a:xfrm>
            <a:off x="1981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24384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362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2743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8194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3124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3352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38100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4114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5720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4876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50292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51816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55626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6019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63246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7056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70104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73914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76200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543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79248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8382000" y="56388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54209" y="1600200"/>
            <a:ext cx="490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6600"/>
                </a:solidFill>
              </a:rPr>
              <a:t>Pulsed beam with averaged rate R</a:t>
            </a:r>
          </a:p>
        </p:txBody>
      </p:sp>
      <p:sp>
        <p:nvSpPr>
          <p:cNvPr id="131" name="Oval 130"/>
          <p:cNvSpPr/>
          <p:nvPr/>
        </p:nvSpPr>
        <p:spPr>
          <a:xfrm>
            <a:off x="533400" y="1295400"/>
            <a:ext cx="152400" cy="152400"/>
          </a:xfrm>
          <a:prstGeom prst="ellipse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54209" y="2662535"/>
            <a:ext cx="4016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Electrons from pulsed beam</a:t>
            </a:r>
          </a:p>
        </p:txBody>
      </p:sp>
      <p:sp>
        <p:nvSpPr>
          <p:cNvPr id="133" name="Oval 132"/>
          <p:cNvSpPr/>
          <p:nvPr/>
        </p:nvSpPr>
        <p:spPr>
          <a:xfrm>
            <a:off x="7620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8382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533400" y="1775973"/>
            <a:ext cx="152400" cy="152400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9906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11430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13716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14478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16764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22098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26670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32766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35052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36576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38862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39624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44958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47244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51816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57912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60198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61722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64008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70866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67056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72390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76962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8077200" y="5257800"/>
            <a:ext cx="152400" cy="1524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066800" y="3276600"/>
            <a:ext cx="7147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Histogram </a:t>
            </a:r>
            <a:r>
              <a:rPr lang="en-US" sz="2400" smtClean="0">
                <a:solidFill>
                  <a:schemeClr val="bg1"/>
                </a:solidFill>
                <a:latin typeface="Symbol" charset="2"/>
                <a:cs typeface="Symbol" charset="2"/>
              </a:rPr>
              <a:t>D</a:t>
            </a:r>
            <a:r>
              <a:rPr lang="en-US" sz="2400" smtClean="0">
                <a:solidFill>
                  <a:schemeClr val="bg1"/>
                </a:solidFill>
              </a:rPr>
              <a:t>t between every electron and all others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838200" y="6324600"/>
            <a:ext cx="4749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3" name="Straight Arrow Connector 152"/>
          <p:cNvCxnSpPr/>
          <p:nvPr/>
        </p:nvCxnSpPr>
        <p:spPr bwMode="auto">
          <a:xfrm>
            <a:off x="838200" y="6477000"/>
            <a:ext cx="68580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62" name="Straight Arrow Connector 161"/>
          <p:cNvCxnSpPr/>
          <p:nvPr/>
        </p:nvCxnSpPr>
        <p:spPr bwMode="auto">
          <a:xfrm>
            <a:off x="838200" y="6629400"/>
            <a:ext cx="99060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63" name="TextBox 162"/>
          <p:cNvSpPr txBox="1"/>
          <p:nvPr/>
        </p:nvSpPr>
        <p:spPr>
          <a:xfrm>
            <a:off x="8001000" y="6172200"/>
            <a:ext cx="76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2057400" y="6248400"/>
            <a:ext cx="2899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Symbol" charset="2"/>
                <a:cs typeface="Symbol" charset="2"/>
              </a:rPr>
              <a:t>D</a:t>
            </a:r>
            <a:r>
              <a:rPr lang="en-US" sz="2400" smtClean="0">
                <a:solidFill>
                  <a:schemeClr val="bg1"/>
                </a:solidFill>
              </a:rPr>
              <a:t>t’s for one electron</a:t>
            </a:r>
          </a:p>
        </p:txBody>
      </p:sp>
    </p:spTree>
    <p:extLst>
      <p:ext uri="{BB962C8B-B14F-4D97-AF65-F5344CB8AC3E}">
        <p14:creationId xmlns:p14="http://schemas.microsoft.com/office/powerpoint/2010/main" val="421670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991600" cy="1143000"/>
          </a:xfrm>
        </p:spPr>
        <p:txBody>
          <a:bodyPr/>
          <a:lstStyle/>
          <a:p>
            <a:r>
              <a:rPr lang="en-US"/>
              <a:t>DC versus pulsed: Electron pileup</a:t>
            </a:r>
          </a:p>
        </p:txBody>
      </p:sp>
      <p:pic>
        <p:nvPicPr>
          <p:cNvPr id="4" name="Picture 3" descr="Pile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7467600" cy="50642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6172200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 at Dt = 0 is only 1.06, i.e. accidental rate would increase by ~13%</a:t>
            </a:r>
          </a:p>
        </p:txBody>
      </p:sp>
    </p:spTree>
    <p:extLst>
      <p:ext uri="{BB962C8B-B14F-4D97-AF65-F5344CB8AC3E}">
        <p14:creationId xmlns:p14="http://schemas.microsoft.com/office/powerpoint/2010/main" val="68686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52400" y="-304800"/>
            <a:ext cx="8936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mtClean="0">
                <a:latin typeface="Arial Unicode MS"/>
              </a:rPr>
              <a:t>Summary</a:t>
            </a:r>
            <a:endParaRPr lang="en-US">
              <a:latin typeface="Arial Unicode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33134"/>
            <a:ext cx="8839200" cy="2778104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noAutofit/>
          </a:bodyPr>
          <a:lstStyle/>
          <a:p>
            <a:pPr algn="l">
              <a:spcAft>
                <a:spcPts val="1200"/>
              </a:spcAft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81000" y="1307068"/>
            <a:ext cx="2133600" cy="0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19049" y="773668"/>
            <a:ext cx="121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2"/>
                </a:solidFill>
              </a:rPr>
              <a:t>protons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04800" y="849868"/>
            <a:ext cx="317500" cy="317500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</a:t>
            </a:r>
            <a:endParaRPr lang="en-US" sz="200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24049" y="1124374"/>
            <a:ext cx="1066800" cy="381000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3498" y="616803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6A6A"/>
                </a:solidFill>
              </a:rPr>
              <a:t>p-target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219249" y="693003"/>
            <a:ext cx="317500" cy="317500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</a:t>
            </a:r>
            <a:endParaRPr lang="en-US" sz="200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590849" y="1307068"/>
            <a:ext cx="1752600" cy="0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733898" y="1074003"/>
            <a:ext cx="2870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2"/>
                </a:solidFill>
              </a:rPr>
              <a:t>proton transmission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419649" y="1150203"/>
            <a:ext cx="317500" cy="317500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</a:t>
            </a:r>
            <a:endParaRPr lang="en-US" sz="200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981249" y="1383268"/>
            <a:ext cx="600151" cy="914400"/>
          </a:xfrm>
          <a:prstGeom prst="straightConnector1">
            <a:avLst/>
          </a:prstGeom>
          <a:noFill/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609649" y="1836003"/>
            <a:ext cx="180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tx2">
                    <a:lumMod val="50000"/>
                  </a:schemeClr>
                </a:solidFill>
              </a:rPr>
              <a:t>muon beam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295400" y="1912203"/>
            <a:ext cx="317500" cy="317500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4</a:t>
            </a:r>
            <a:endParaRPr lang="en-US" sz="200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167471">
            <a:off x="3579328" y="1842000"/>
            <a:ext cx="304800" cy="990600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886200" y="2396386"/>
            <a:ext cx="1590751" cy="855"/>
          </a:xfrm>
          <a:prstGeom prst="straightConnector1">
            <a:avLst/>
          </a:prstGeom>
          <a:noFill/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5486400" y="1901086"/>
            <a:ext cx="304800" cy="990600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67049" y="2831068"/>
            <a:ext cx="215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Beam channel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3352800" y="2907268"/>
            <a:ext cx="317500" cy="317500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5</a:t>
            </a:r>
            <a:endParaRPr lang="en-US" sz="200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798991" y="2403322"/>
            <a:ext cx="1314416" cy="5302"/>
          </a:xfrm>
          <a:prstGeom prst="straightConnector1">
            <a:avLst/>
          </a:prstGeom>
          <a:noFill/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>
          <a:xfrm rot="16200000">
            <a:off x="4418249" y="1991518"/>
            <a:ext cx="457200" cy="764701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bg1"/>
            </a:solidFill>
          </a:ln>
        </p:spPr>
        <p:txBody>
          <a:bodyPr vert="vert"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 smtClean="0">
                <a:solidFill>
                  <a:srgbClr val="000000"/>
                </a:solidFill>
              </a:rPr>
              <a:t>E x B</a:t>
            </a:r>
          </a:p>
        </p:txBody>
      </p:sp>
      <p:sp>
        <p:nvSpPr>
          <p:cNvPr id="27" name="Isosceles Triangle 26"/>
          <p:cNvSpPr/>
          <p:nvPr/>
        </p:nvSpPr>
        <p:spPr>
          <a:xfrm rot="16200000">
            <a:off x="7315200" y="2100232"/>
            <a:ext cx="304800" cy="609600"/>
          </a:xfrm>
          <a:prstGeom prst="triangle">
            <a:avLst/>
          </a:prstGeom>
          <a:solidFill>
            <a:srgbClr val="660066"/>
          </a:solidFill>
        </p:spPr>
        <p:txBody>
          <a:bodyPr wrap="square" rtlCol="0" anchor="ctr">
            <a:no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6858" y="2598003"/>
            <a:ext cx="1399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660066"/>
                </a:solidFill>
              </a:rPr>
              <a:t>Stopping </a:t>
            </a:r>
            <a:br>
              <a:rPr lang="en-US" sz="2400" smtClean="0">
                <a:solidFill>
                  <a:srgbClr val="660066"/>
                </a:solidFill>
              </a:rPr>
            </a:br>
            <a:r>
              <a:rPr lang="en-US" sz="2400" smtClean="0">
                <a:solidFill>
                  <a:srgbClr val="660066"/>
                </a:solidFill>
              </a:rPr>
              <a:t>target</a:t>
            </a: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7002609" y="2674203"/>
            <a:ext cx="317500" cy="317500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0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Isosceles Triangle 29"/>
          <p:cNvSpPr/>
          <p:nvPr/>
        </p:nvSpPr>
        <p:spPr>
          <a:xfrm rot="5400000">
            <a:off x="7917009" y="2100232"/>
            <a:ext cx="304800" cy="609600"/>
          </a:xfrm>
          <a:prstGeom prst="triangle">
            <a:avLst/>
          </a:prstGeom>
          <a:solidFill>
            <a:srgbClr val="660066"/>
          </a:solidFill>
        </p:spPr>
        <p:txBody>
          <a:bodyPr wrap="square" rtlCol="0" anchor="ctr">
            <a:no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200" y="3402357"/>
            <a:ext cx="906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Optimization of muon beamline has many knobs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look more into existing studies and continue from there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Mu2e beamline in more details for </a:t>
            </a:r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cs typeface="Symbol" charset="2"/>
              </a:rPr>
              <a:t>m</a:t>
            </a:r>
            <a:r>
              <a:rPr lang="en-US" sz="22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 beam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experimental requirements play important role in finding best strategy (cost, resources, physics, time, ...)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hard to get the “Egg-laying-wool-milk-sow”</a:t>
            </a:r>
            <a:b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one shoud study which compromises might</a:t>
            </a:r>
            <a:b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feasible (multi-purpose or many beamlines)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5562600"/>
            <a:ext cx="16510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7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r>
              <a:rPr lang="en-US"/>
              <a:t>Cloud mouns </a:t>
            </a:r>
            <a:r>
              <a:rPr lang="en-US" sz="2800"/>
              <a:t>(p</a:t>
            </a:r>
            <a:r>
              <a:rPr lang="en-US" sz="2800" baseline="-25000">
                <a:latin typeface="Symbol" charset="2"/>
                <a:cs typeface="Symbol" charset="2"/>
              </a:rPr>
              <a:t>m</a:t>
            </a:r>
            <a:r>
              <a:rPr lang="en-US" sz="2800"/>
              <a:t> &gt; 30 MeV/c)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6551892" cy="601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4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mtClean="0"/>
              <a:t>Muon beams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24200" y="6400800"/>
            <a:ext cx="303973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http://aea.web.psi.ch/beam2lines/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305" b="36481"/>
          <a:stretch/>
        </p:blipFill>
        <p:spPr>
          <a:xfrm>
            <a:off x="685800" y="914400"/>
            <a:ext cx="7848600" cy="5367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1143000"/>
            <a:ext cx="2646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Symbol" charset="2"/>
                <a:cs typeface="Symbol" charset="2"/>
              </a:rPr>
              <a:t>p</a:t>
            </a:r>
            <a:r>
              <a:rPr lang="en-US" sz="2400" smtClean="0">
                <a:solidFill>
                  <a:schemeClr val="bg1"/>
                </a:solidFill>
                <a:latin typeface="+mj-lt"/>
                <a:cs typeface="Symbol" charset="2"/>
              </a:rPr>
              <a:t>E5 beamline</a:t>
            </a:r>
            <a:r>
              <a:rPr lang="en-US" sz="2400" smtClean="0">
                <a:solidFill>
                  <a:schemeClr val="bg1"/>
                </a:solidFill>
              </a:rPr>
              <a:t> PSI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221418" y="2674184"/>
            <a:ext cx="1847631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+mj-lt"/>
                <a:cs typeface="Symbol" charset="2"/>
              </a:rPr>
              <a:t>N</a:t>
            </a:r>
            <a:r>
              <a:rPr lang="en-US" sz="2400" baseline="-25000" smtClean="0">
                <a:solidFill>
                  <a:schemeClr val="bg1"/>
                </a:solidFill>
                <a:latin typeface="Symbol" charset="2"/>
                <a:cs typeface="Symbol" charset="2"/>
              </a:rPr>
              <a:t>m</a:t>
            </a:r>
            <a:r>
              <a:rPr lang="en-US" sz="2400" smtClean="0">
                <a:solidFill>
                  <a:schemeClr val="bg1"/>
                </a:solidFill>
                <a:latin typeface="+mj-lt"/>
                <a:cs typeface="Symbol" charset="2"/>
              </a:rPr>
              <a:t> [mA</a:t>
            </a:r>
            <a:r>
              <a:rPr lang="en-US" sz="2400" baseline="30000" smtClean="0">
                <a:solidFill>
                  <a:schemeClr val="bg1"/>
                </a:solidFill>
                <a:latin typeface="+mj-lt"/>
                <a:cs typeface="Symbol" charset="2"/>
              </a:rPr>
              <a:t>-1</a:t>
            </a:r>
            <a:r>
              <a:rPr lang="en-US" sz="2400" smtClean="0">
                <a:solidFill>
                  <a:schemeClr val="bg1"/>
                </a:solidFill>
                <a:latin typeface="+mj-lt"/>
                <a:cs typeface="Symbol" charset="2"/>
              </a:rPr>
              <a:t> s</a:t>
            </a:r>
            <a:r>
              <a:rPr lang="en-US" sz="2400" baseline="30000" smtClean="0">
                <a:solidFill>
                  <a:schemeClr val="bg1"/>
                </a:solidFill>
                <a:latin typeface="+mj-lt"/>
                <a:cs typeface="Symbol" charset="2"/>
              </a:rPr>
              <a:t>-1</a:t>
            </a:r>
            <a:r>
              <a:rPr lang="en-US" sz="2400" smtClean="0">
                <a:solidFill>
                  <a:schemeClr val="bg1"/>
                </a:solidFill>
                <a:latin typeface="+mj-lt"/>
                <a:cs typeface="Symbol" charset="2"/>
              </a:rPr>
              <a:t>]</a:t>
            </a:r>
            <a:endParaRPr lang="en-US" sz="240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5715000"/>
            <a:ext cx="160282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+mj-lt"/>
                <a:cs typeface="Symbol" charset="2"/>
              </a:rPr>
              <a:t>p</a:t>
            </a:r>
            <a:r>
              <a:rPr lang="en-US" sz="2400" baseline="-25000" smtClean="0">
                <a:solidFill>
                  <a:schemeClr val="bg1"/>
                </a:solidFill>
                <a:latin typeface="Symbol" charset="2"/>
                <a:cs typeface="Symbol" charset="2"/>
              </a:rPr>
              <a:t>m</a:t>
            </a:r>
            <a:r>
              <a:rPr lang="en-US" sz="2400" smtClean="0">
                <a:solidFill>
                  <a:schemeClr val="bg1"/>
                </a:solidFill>
                <a:latin typeface="+mj-lt"/>
                <a:cs typeface="Symbol" charset="2"/>
              </a:rPr>
              <a:t> [MeV/c]</a:t>
            </a:r>
            <a:endParaRPr lang="en-US" sz="240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493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9912"/>
            <a:ext cx="9144000" cy="4539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61481"/>
            <a:ext cx="1689100" cy="515883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609600" y="2001012"/>
            <a:ext cx="330200" cy="1092200"/>
            <a:chOff x="609600" y="1066800"/>
            <a:chExt cx="330200" cy="1092200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609600" y="1066800"/>
              <a:ext cx="228600" cy="9906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762000" y="1981200"/>
              <a:ext cx="177800" cy="177800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225425" indent="-225425" algn="l">
                <a:spcAft>
                  <a:spcPts val="1200"/>
                </a:spcAft>
                <a:buFont typeface="Arial" pitchFamily="34" charset="0"/>
                <a:buChar char="•"/>
              </a:pPr>
              <a:endParaRPr 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57600" y="1924812"/>
            <a:ext cx="457200" cy="1092200"/>
            <a:chOff x="762000" y="1066800"/>
            <a:chExt cx="457200" cy="1092200"/>
          </a:xfrm>
        </p:grpSpPr>
        <p:cxnSp>
          <p:nvCxnSpPr>
            <p:cNvPr id="13" name="Straight Connector 12"/>
            <p:cNvCxnSpPr/>
            <p:nvPr/>
          </p:nvCxnSpPr>
          <p:spPr bwMode="auto">
            <a:xfrm flipH="1">
              <a:off x="838200" y="1066800"/>
              <a:ext cx="381000" cy="9906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762000" y="1981200"/>
              <a:ext cx="177800" cy="177800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225425" indent="-225425" algn="l">
                <a:spcAft>
                  <a:spcPts val="1200"/>
                </a:spcAft>
                <a:buFont typeface="Arial" pitchFamily="34" charset="0"/>
                <a:buChar char="•"/>
              </a:pPr>
              <a:endParaRPr 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700" y="1086612"/>
            <a:ext cx="723900" cy="928639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grpSp>
        <p:nvGrpSpPr>
          <p:cNvPr id="16" name="Group 15"/>
          <p:cNvGrpSpPr/>
          <p:nvPr/>
        </p:nvGrpSpPr>
        <p:grpSpPr>
          <a:xfrm>
            <a:off x="838200" y="3220212"/>
            <a:ext cx="711200" cy="1676400"/>
            <a:chOff x="228600" y="1981200"/>
            <a:chExt cx="711200" cy="1676400"/>
          </a:xfrm>
        </p:grpSpPr>
        <p:cxnSp>
          <p:nvCxnSpPr>
            <p:cNvPr id="17" name="Straight Connector 16"/>
            <p:cNvCxnSpPr/>
            <p:nvPr/>
          </p:nvCxnSpPr>
          <p:spPr bwMode="auto">
            <a:xfrm flipV="1">
              <a:off x="228600" y="2057400"/>
              <a:ext cx="609600" cy="16002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762000" y="1981200"/>
              <a:ext cx="177800" cy="177800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225425" indent="-225425" algn="l">
                <a:spcAft>
                  <a:spcPts val="1200"/>
                </a:spcAft>
                <a:buFont typeface="Arial" pitchFamily="34" charset="0"/>
                <a:buChar char="•"/>
              </a:pPr>
              <a:endParaRPr 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896612"/>
            <a:ext cx="1752600" cy="549835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grpSp>
        <p:nvGrpSpPr>
          <p:cNvPr id="21" name="Group 20"/>
          <p:cNvGrpSpPr/>
          <p:nvPr/>
        </p:nvGrpSpPr>
        <p:grpSpPr>
          <a:xfrm>
            <a:off x="3962400" y="3067812"/>
            <a:ext cx="304800" cy="838200"/>
            <a:chOff x="762000" y="1981200"/>
            <a:chExt cx="304800" cy="838200"/>
          </a:xfrm>
        </p:grpSpPr>
        <p:cxnSp>
          <p:nvCxnSpPr>
            <p:cNvPr id="22" name="Straight Connector 21"/>
            <p:cNvCxnSpPr/>
            <p:nvPr/>
          </p:nvCxnSpPr>
          <p:spPr bwMode="auto">
            <a:xfrm flipH="1" flipV="1">
              <a:off x="838200" y="2057400"/>
              <a:ext cx="228600" cy="7620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762000" y="1981200"/>
              <a:ext cx="177800" cy="177800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225425" indent="-225425" algn="l">
                <a:spcAft>
                  <a:spcPts val="1200"/>
                </a:spcAft>
                <a:buFont typeface="Arial" pitchFamily="34" charset="0"/>
                <a:buChar char="•"/>
              </a:pPr>
              <a:endParaRPr 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3906012"/>
            <a:ext cx="1600200" cy="624579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grpSp>
        <p:nvGrpSpPr>
          <p:cNvPr id="26" name="Group 25"/>
          <p:cNvGrpSpPr/>
          <p:nvPr/>
        </p:nvGrpSpPr>
        <p:grpSpPr>
          <a:xfrm>
            <a:off x="7239000" y="3525012"/>
            <a:ext cx="762000" cy="762000"/>
            <a:chOff x="762000" y="1981200"/>
            <a:chExt cx="762000" cy="762000"/>
          </a:xfrm>
        </p:grpSpPr>
        <p:cxnSp>
          <p:nvCxnSpPr>
            <p:cNvPr id="27" name="Straight Connector 26"/>
            <p:cNvCxnSpPr/>
            <p:nvPr/>
          </p:nvCxnSpPr>
          <p:spPr bwMode="auto">
            <a:xfrm flipH="1" flipV="1">
              <a:off x="838200" y="2057400"/>
              <a:ext cx="685800" cy="6858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762000" y="1981200"/>
              <a:ext cx="177800" cy="177800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225425" indent="-225425" algn="l">
                <a:spcAft>
                  <a:spcPts val="1200"/>
                </a:spcAft>
                <a:buFont typeface="Arial" pitchFamily="34" charset="0"/>
                <a:buChar char="•"/>
              </a:pPr>
              <a:endParaRPr 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800" y="4287012"/>
            <a:ext cx="1447800" cy="527234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grpSp>
        <p:nvGrpSpPr>
          <p:cNvPr id="32" name="Group 31"/>
          <p:cNvGrpSpPr/>
          <p:nvPr/>
        </p:nvGrpSpPr>
        <p:grpSpPr>
          <a:xfrm>
            <a:off x="7391400" y="2438400"/>
            <a:ext cx="457200" cy="1092200"/>
            <a:chOff x="762000" y="1066800"/>
            <a:chExt cx="457200" cy="1092200"/>
          </a:xfrm>
        </p:grpSpPr>
        <p:cxnSp>
          <p:nvCxnSpPr>
            <p:cNvPr id="33" name="Straight Connector 32"/>
            <p:cNvCxnSpPr/>
            <p:nvPr/>
          </p:nvCxnSpPr>
          <p:spPr bwMode="auto">
            <a:xfrm flipH="1">
              <a:off x="838200" y="1066800"/>
              <a:ext cx="381000" cy="9906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762000" y="1981200"/>
              <a:ext cx="177800" cy="177800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225425" indent="-225425" algn="l">
                <a:spcAft>
                  <a:spcPts val="1200"/>
                </a:spcAft>
                <a:buFont typeface="Arial" pitchFamily="34" charset="0"/>
                <a:buChar char="•"/>
              </a:pPr>
              <a:endParaRPr 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0" y="1696212"/>
            <a:ext cx="1308100" cy="81280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grpSp>
        <p:nvGrpSpPr>
          <p:cNvPr id="36" name="Group 35"/>
          <p:cNvGrpSpPr/>
          <p:nvPr/>
        </p:nvGrpSpPr>
        <p:grpSpPr>
          <a:xfrm>
            <a:off x="6629400" y="2057400"/>
            <a:ext cx="558800" cy="1397000"/>
            <a:chOff x="1219200" y="1066800"/>
            <a:chExt cx="558800" cy="1397000"/>
          </a:xfrm>
        </p:grpSpPr>
        <p:cxnSp>
          <p:nvCxnSpPr>
            <p:cNvPr id="37" name="Straight Connector 36"/>
            <p:cNvCxnSpPr>
              <a:endCxn id="38" idx="0"/>
            </p:cNvCxnSpPr>
            <p:nvPr/>
          </p:nvCxnSpPr>
          <p:spPr bwMode="auto">
            <a:xfrm>
              <a:off x="1219200" y="1066800"/>
              <a:ext cx="469900" cy="12192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1600200" y="2286000"/>
              <a:ext cx="177800" cy="177800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225425" indent="-225425" algn="l">
                <a:spcAft>
                  <a:spcPts val="1200"/>
                </a:spcAft>
                <a:buFont typeface="Arial" pitchFamily="34" charset="0"/>
                <a:buChar char="•"/>
              </a:pPr>
              <a:endParaRPr 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8800" y="1409700"/>
            <a:ext cx="1270000" cy="72390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sp>
        <p:nvSpPr>
          <p:cNvPr id="40" name="Title 1"/>
          <p:cNvSpPr txBox="1">
            <a:spLocks/>
          </p:cNvSpPr>
          <p:nvPr/>
        </p:nvSpPr>
        <p:spPr bwMode="auto">
          <a:xfrm>
            <a:off x="685800" y="-5089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mtClean="0"/>
              <a:t>Facilities overview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6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mtClean="0"/>
              <a:t>Muon beams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2264"/>
          <a:stretch/>
        </p:blipFill>
        <p:spPr>
          <a:xfrm>
            <a:off x="1526757" y="762000"/>
            <a:ext cx="7312443" cy="5943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931051"/>
            <a:ext cx="1524000" cy="465458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447800"/>
            <a:ext cx="1600200" cy="624579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362200"/>
            <a:ext cx="1308100" cy="81280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3324412"/>
            <a:ext cx="1600200" cy="502023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4808297"/>
            <a:ext cx="495300" cy="635385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5562600"/>
            <a:ext cx="1143000" cy="416237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1954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mtClean="0"/>
              <a:t>Muon beams at PSI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24200" y="6534835"/>
            <a:ext cx="303973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http://aea.web.psi.ch/beam2lines/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532" y="838200"/>
            <a:ext cx="5116679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"/>
            <a:ext cx="1600200" cy="624579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3" y="945188"/>
            <a:ext cx="3886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5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mtClean="0"/>
              <a:t> </a:t>
            </a:r>
            <a:r>
              <a:rPr lang="en-US" smtClean="0">
                <a:latin typeface="Symbol" charset="2"/>
                <a:cs typeface="Symbol" charset="2"/>
              </a:rPr>
              <a:t>p</a:t>
            </a:r>
            <a:r>
              <a:rPr lang="en-US" smtClean="0"/>
              <a:t>E5 at PSI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1600200" cy="624579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6608"/>
            <a:ext cx="9144000" cy="36123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4724400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175° relative to proton beam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dipole and focussing quadrupole channel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angle: 150 mSr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cs typeface="Symbol" charset="2"/>
              </a:rPr>
              <a:t>D</a:t>
            </a: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/ p = 10% (acceptance)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 size: 15mm, 20mm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* 10</a:t>
            </a:r>
            <a:r>
              <a:rPr lang="en-US" sz="20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muons/s @ 2.4mA (590 MeV)</a:t>
            </a:r>
          </a:p>
        </p:txBody>
      </p:sp>
    </p:spTree>
    <p:extLst>
      <p:ext uri="{BB962C8B-B14F-4D97-AF65-F5344CB8AC3E}">
        <p14:creationId xmlns:p14="http://schemas.microsoft.com/office/powerpoint/2010/main" val="352298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WINTER@AEJIM8NFUVWXYL28" val="2771"/>
  <p:tag name="DEFAULTDISPLAYSOURCE" val="\documentclass{article}\pagestyle{empty}&#10;\begin{document}&#10;&#10;\end{document}&#10;"/>
  <p:tag name="EMBEDFONTS" val="1"/>
</p:tagLst>
</file>

<file path=ppt/theme/theme1.xml><?xml version="1.0" encoding="utf-8"?>
<a:theme xmlns:a="http://schemas.openxmlformats.org/drawingml/2006/main" name="Aufsteigend">
  <a:themeElements>
    <a:clrScheme name="Aufsteigend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Custom 1">
      <a:majorFont>
        <a:latin typeface="Arial Unicode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225425" indent="-225425" algn="l">
          <a:spcAft>
            <a:spcPts val="1200"/>
          </a:spcAft>
          <a:buFont typeface="Arial" pitchFamily="34" charset="0"/>
          <a:buChar char="•"/>
          <a:defRPr sz="2800" smtClean="0">
            <a:effectLst>
              <a:outerShdw blurRad="38100" dist="38100" dir="2700000" algn="tl">
                <a:srgbClr val="000000"/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>
    <a:extraClrScheme>
      <a:clrScheme name="Aufsteigend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steigend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steigend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steigend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steigend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ufsteigend">
  <a:themeElements>
    <a:clrScheme name="Aufsteigend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Custom 1">
      <a:majorFont>
        <a:latin typeface="Arial Unicode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225425" indent="-225425" algn="l">
          <a:spcAft>
            <a:spcPts val="1200"/>
          </a:spcAft>
          <a:buFont typeface="Arial" pitchFamily="34" charset="0"/>
          <a:buChar char="•"/>
          <a:defRPr sz="2800" smtClean="0">
            <a:effectLst>
              <a:outerShdw blurRad="38100" dist="38100" dir="2700000" algn="tl">
                <a:srgbClr val="000000"/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>
    <a:extraClrScheme>
      <a:clrScheme name="Aufsteigend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steigend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steigend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steigend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steigend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Aufsteigend">
  <a:themeElements>
    <a:clrScheme name="Aufsteigend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Custom 1">
      <a:majorFont>
        <a:latin typeface="Arial Unicode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225425" indent="-225425" algn="l">
          <a:spcAft>
            <a:spcPts val="1200"/>
          </a:spcAft>
          <a:buFont typeface="Arial" pitchFamily="34" charset="0"/>
          <a:buChar char="•"/>
          <a:defRPr sz="2800" smtClean="0">
            <a:effectLst>
              <a:outerShdw blurRad="38100" dist="38100" dir="2700000" algn="tl">
                <a:srgbClr val="000000"/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>
    <a:extraClrScheme>
      <a:clrScheme name="Aufsteigend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steigend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steigend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steigend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steigend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Aufsteigend">
  <a:themeElements>
    <a:clrScheme name="Aufsteigend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Custom 1">
      <a:majorFont>
        <a:latin typeface="Arial Unicode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225425" indent="-225425" algn="l">
          <a:spcAft>
            <a:spcPts val="1200"/>
          </a:spcAft>
          <a:buFont typeface="Arial" pitchFamily="34" charset="0"/>
          <a:buChar char="•"/>
          <a:defRPr sz="2800" smtClean="0">
            <a:effectLst>
              <a:outerShdw blurRad="38100" dist="38100" dir="2700000" algn="tl">
                <a:srgbClr val="000000"/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>
    <a:extraClrScheme>
      <a:clrScheme name="Aufsteigend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steigend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steigend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steigend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steigend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E:\Programme\Microsoft Office\Templates\Presentation Designs\Aufsteigend.pot</Template>
  <TotalTime>20818</TotalTime>
  <Words>1463</Words>
  <Application>Microsoft Macintosh PowerPoint</Application>
  <PresentationFormat>On-screen Show (4:3)</PresentationFormat>
  <Paragraphs>296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Aufsteigend</vt:lpstr>
      <vt:lpstr>Office Theme</vt:lpstr>
      <vt:lpstr>1_Aufsteigend</vt:lpstr>
      <vt:lpstr>2_Aufsteigend</vt:lpstr>
      <vt:lpstr>3_Aufsteigend</vt:lpstr>
      <vt:lpstr>PowerPoint Presentation</vt:lpstr>
      <vt:lpstr>PowerPoint Presentation</vt:lpstr>
      <vt:lpstr>Surface mouns (pm = 29.8 MeV/c)</vt:lpstr>
      <vt:lpstr>Cloud mouns (pm &gt; 30 MeV/c)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Surface muons – ISIS study (2010) - II</vt:lpstr>
      <vt:lpstr>New Geant4 generator vs HARP data: INCL 4.2 already in Geant4, INCL HE coming soon?</vt:lpstr>
      <vt:lpstr>Conclusion – surface muon beam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example: Bunch structure</vt:lpstr>
      <vt:lpstr>Mu2e with pulsed surface muons</vt:lpstr>
      <vt:lpstr>DC versus pulsed: Electron pileup</vt:lpstr>
      <vt:lpstr>DC versus pulsed: Electron pileup</vt:lpstr>
      <vt:lpstr>DC versus pulsed: Electron pileup</vt:lpstr>
      <vt:lpstr>DC versus pulsed: Electron pileup</vt:lpstr>
      <vt:lpstr>DC versus pulsed: Electron pileup</vt:lpstr>
      <vt:lpstr>DC versus pulsed: Electron pileup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capture as a probe of the nucleon's axial structure</dc:title>
  <dc:creator>Peter Winter</dc:creator>
  <cp:lastModifiedBy>Peter Winter</cp:lastModifiedBy>
  <cp:revision>1475</cp:revision>
  <cp:lastPrinted>1601-01-01T00:00:00Z</cp:lastPrinted>
  <dcterms:created xsi:type="dcterms:W3CDTF">2007-07-31T16:43:50Z</dcterms:created>
  <dcterms:modified xsi:type="dcterms:W3CDTF">2013-04-25T15:51:00Z</dcterms:modified>
</cp:coreProperties>
</file>