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60" r:id="rId1"/>
    <p:sldMasterId id="2147483648" r:id="rId2"/>
  </p:sldMasterIdLst>
  <p:notesMasterIdLst>
    <p:notesMasterId r:id="rId34"/>
  </p:notesMasterIdLst>
  <p:handoutMasterIdLst>
    <p:handoutMasterId r:id="rId35"/>
  </p:handoutMasterIdLst>
  <p:sldIdLst>
    <p:sldId id="310" r:id="rId3"/>
    <p:sldId id="307" r:id="rId4"/>
    <p:sldId id="311" r:id="rId5"/>
    <p:sldId id="304" r:id="rId6"/>
    <p:sldId id="313" r:id="rId7"/>
    <p:sldId id="312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31" r:id="rId16"/>
    <p:sldId id="335" r:id="rId17"/>
    <p:sldId id="342" r:id="rId18"/>
    <p:sldId id="332" r:id="rId19"/>
    <p:sldId id="333" r:id="rId20"/>
    <p:sldId id="338" r:id="rId21"/>
    <p:sldId id="324" r:id="rId22"/>
    <p:sldId id="325" r:id="rId23"/>
    <p:sldId id="348" r:id="rId24"/>
    <p:sldId id="349" r:id="rId25"/>
    <p:sldId id="343" r:id="rId26"/>
    <p:sldId id="346" r:id="rId27"/>
    <p:sldId id="347" r:id="rId28"/>
    <p:sldId id="344" r:id="rId29"/>
    <p:sldId id="276" r:id="rId30"/>
    <p:sldId id="275" r:id="rId31"/>
    <p:sldId id="339" r:id="rId32"/>
    <p:sldId id="301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42FFFF"/>
    <a:srgbClr val="35F3FF"/>
    <a:srgbClr val="34E3EE"/>
    <a:srgbClr val="609E48"/>
    <a:srgbClr val="838CC7"/>
    <a:srgbClr val="D38730"/>
    <a:srgbClr val="D39142"/>
    <a:srgbClr val="FF4F4F"/>
    <a:srgbClr val="FF36C9"/>
    <a:srgbClr val="E79E4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2136" autoAdjust="0"/>
    <p:restoredTop sz="94660" autoAdjust="0"/>
  </p:normalViewPr>
  <p:slideViewPr>
    <p:cSldViewPr snapToGrid="0" snapToObjects="1">
      <p:cViewPr varScale="1">
        <p:scale>
          <a:sx n="95" d="100"/>
          <a:sy n="95" d="100"/>
        </p:scale>
        <p:origin x="-15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48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05B9C-1E60-7948-8227-93B46E3F686F}" type="datetime1">
              <a:rPr lang="en-US" smtClean="0"/>
              <a:pPr/>
              <a:t>4/24/13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E33EA-8F8E-1A4C-B830-4F7D05AF7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1AC03-0BD6-A64A-9A65-3CC691FE4DA7}" type="datetime1">
              <a:rPr lang="en-US" smtClean="0"/>
              <a:pPr/>
              <a:t>4/24/13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C05F6-3153-7146-9B5A-F752CFED0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7C05F6-3153-7146-9B5A-F752CFED0B1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df"/><Relationship Id="rId5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12F78-B778-364B-A9B8-5A41B90D6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-1157" y="0"/>
            <a:ext cx="9157805" cy="35256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-1" y="6416391"/>
            <a:ext cx="9157805" cy="4567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35097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04310"/>
            <a:ext cx="8229600" cy="9682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8" name="Group 33"/>
          <p:cNvGrpSpPr>
            <a:grpSpLocks noChangeAspect="1"/>
          </p:cNvGrpSpPr>
          <p:nvPr userDrawn="1"/>
        </p:nvGrpSpPr>
        <p:grpSpPr>
          <a:xfrm>
            <a:off x="81463" y="6502519"/>
            <a:ext cx="318153" cy="273418"/>
            <a:chOff x="24434" y="6222352"/>
            <a:chExt cx="756141" cy="649822"/>
          </a:xfrm>
        </p:grpSpPr>
        <p:pic>
          <p:nvPicPr>
            <p:cNvPr id="19" name="Picture 18" descr="logo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09" y="6222353"/>
              <a:ext cx="749791" cy="649819"/>
            </a:xfrm>
            <a:prstGeom prst="rect">
              <a:avLst/>
            </a:prstGeom>
          </p:spPr>
        </p:pic>
        <p:sp>
          <p:nvSpPr>
            <p:cNvPr id="20" name="Right Triangle 19"/>
            <p:cNvSpPr/>
            <p:nvPr/>
          </p:nvSpPr>
          <p:spPr>
            <a:xfrm rot="5400000">
              <a:off x="-112668" y="6359456"/>
              <a:ext cx="649820" cy="375616"/>
            </a:xfrm>
            <a:prstGeom prst="rtTriangl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Triangle 20"/>
            <p:cNvSpPr/>
            <p:nvPr/>
          </p:nvSpPr>
          <p:spPr>
            <a:xfrm rot="5400000" flipV="1">
              <a:off x="266990" y="6358587"/>
              <a:ext cx="649820" cy="377350"/>
            </a:xfrm>
            <a:prstGeom prst="rtTriangl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Footer Placeholder 4"/>
          <p:cNvSpPr txBox="1">
            <a:spLocks/>
          </p:cNvSpPr>
          <p:nvPr userDrawn="1"/>
        </p:nvSpPr>
        <p:spPr>
          <a:xfrm>
            <a:off x="402580" y="6462895"/>
            <a:ext cx="5907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Recent results &amp; future plans</a:t>
            </a:r>
            <a:r>
              <a:rPr lang="en-US" sz="1200" b="0" i="0" baseline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en-US" sz="1200" b="0" i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of the MEG experiment 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/>
              <a:ea typeface="+mn-ea"/>
              <a:cs typeface="Garamond"/>
            </a:endParaRPr>
          </a:p>
        </p:txBody>
      </p:sp>
      <p:pic>
        <p:nvPicPr>
          <p:cNvPr id="31" name="Picture 30" descr="uci_seal_solid.eps"/>
          <p:cNvPicPr>
            <a:picLocks noChangeAspect="1"/>
          </p:cNvPicPr>
          <p:nvPr userDrawn="1"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8809695" y="6513349"/>
            <a:ext cx="267179" cy="266478"/>
          </a:xfrm>
          <a:prstGeom prst="rect">
            <a:avLst/>
          </a:prstGeom>
        </p:spPr>
      </p:pic>
      <p:sp>
        <p:nvSpPr>
          <p:cNvPr id="32" name="Footer Placeholder 4"/>
          <p:cNvSpPr txBox="1">
            <a:spLocks/>
          </p:cNvSpPr>
          <p:nvPr userDrawn="1"/>
        </p:nvSpPr>
        <p:spPr>
          <a:xfrm>
            <a:off x="5393880" y="6462895"/>
            <a:ext cx="34567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Gordon Lim, UC Irvine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/>
              <a:ea typeface="+mn-ea"/>
              <a:cs typeface="Garamond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1.jpeg"/><Relationship Id="rId6" Type="http://schemas.openxmlformats.org/officeDocument/2006/relationships/image" Target="../media/image5.png"/><Relationship Id="rId7" Type="http://schemas.openxmlformats.org/officeDocument/2006/relationships/image" Target="../media/image6.pdf"/><Relationship Id="rId8" Type="http://schemas.openxmlformats.org/officeDocument/2006/relationships/image" Target="../media/image88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74.png"/><Relationship Id="rId11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5.png"/><Relationship Id="rId1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9" Type="http://schemas.openxmlformats.org/officeDocument/2006/relationships/image" Target="../media/image114.png"/><Relationship Id="rId10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5.png"/><Relationship Id="rId1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9" Type="http://schemas.openxmlformats.org/officeDocument/2006/relationships/image" Target="../media/image114.png"/><Relationship Id="rId10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8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png"/><Relationship Id="rId1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8.png"/><Relationship Id="rId16" Type="http://schemas.openxmlformats.org/officeDocument/2006/relationships/image" Target="../media/image40.png"/><Relationship Id="rId17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3807" y="-3201"/>
            <a:ext cx="9157805" cy="6934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-1" y="6208547"/>
            <a:ext cx="9157805" cy="6934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7610" y="739853"/>
            <a:ext cx="7397114" cy="53979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052664" y="1531981"/>
            <a:ext cx="5803215" cy="1155700"/>
          </a:xfrm>
        </p:spPr>
        <p:txBody>
          <a:bodyPr>
            <a:noAutofit/>
          </a:bodyPr>
          <a:lstStyle/>
          <a:p>
            <a:pPr algn="r"/>
            <a:r>
              <a:rPr lang="en-US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Recent results &amp; future plans </a:t>
            </a:r>
            <a:br>
              <a:rPr lang="en-US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</a:br>
            <a:r>
              <a:rPr lang="en-US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of the MEG experiment</a:t>
            </a:r>
            <a:endParaRPr lang="en-US" sz="27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2" y="6206958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40000" dist="20000" dir="162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903634" y="-3201"/>
            <a:ext cx="1255133" cy="517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NLlogo_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802" y="-3201"/>
            <a:ext cx="1418965" cy="69343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-13807" y="690230"/>
            <a:ext cx="9171610" cy="82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540" y="2813294"/>
            <a:ext cx="1078243" cy="934477"/>
          </a:xfrm>
          <a:prstGeom prst="rect">
            <a:avLst/>
          </a:prstGeom>
        </p:spPr>
      </p:pic>
      <p:pic>
        <p:nvPicPr>
          <p:cNvPr id="22" name="Picture 21" descr="IF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" y="2"/>
            <a:ext cx="692823" cy="696845"/>
          </a:xfrm>
          <a:prstGeom prst="rect">
            <a:avLst/>
          </a:prstGeom>
        </p:spPr>
      </p:pic>
      <p:sp>
        <p:nvSpPr>
          <p:cNvPr id="23" name="Subtitle 2"/>
          <p:cNvSpPr txBox="1">
            <a:spLocks/>
          </p:cNvSpPr>
          <p:nvPr/>
        </p:nvSpPr>
        <p:spPr>
          <a:xfrm>
            <a:off x="855901" y="160659"/>
            <a:ext cx="6650180" cy="450737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u="none" strike="noStrike" kern="1200" cap="none" spc="0" normalizeH="0" baseline="0" noProof="0" dirty="0" smtClean="0">
                <a:ln>
                  <a:noFill/>
                </a:ln>
                <a:solidFill>
                  <a:srgbClr val="63D5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/>
                <a:ea typeface="+mn-ea"/>
                <a:cs typeface="Arial Rounded MT Bold"/>
              </a:rPr>
              <a:t>Intensity Frontier Workshop April 2013:</a:t>
            </a:r>
            <a:r>
              <a:rPr kumimoji="0" lang="en-US" sz="1500" b="0" u="none" strike="noStrike" kern="1200" cap="none" spc="0" normalizeH="0" noProof="0" dirty="0" smtClean="0">
                <a:ln>
                  <a:noFill/>
                </a:ln>
                <a:solidFill>
                  <a:srgbClr val="63D5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/>
                <a:ea typeface="+mn-ea"/>
                <a:cs typeface="Arial Rounded MT Bold"/>
              </a:rPr>
              <a:t>  </a:t>
            </a:r>
            <a:r>
              <a:rPr kumimoji="0" lang="en-US" sz="1500" b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/>
                <a:ea typeface="+mn-ea"/>
                <a:cs typeface="Arial Rounded MT Bold"/>
              </a:rPr>
              <a:t>Charged Lepton Processes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5082486" y="6348181"/>
            <a:ext cx="3867655" cy="450737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n-ea"/>
                <a:cs typeface="Garamond"/>
              </a:rPr>
              <a:t>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n-ea"/>
                <a:cs typeface="Garamond"/>
              </a:rPr>
              <a:t>ORDON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n-ea"/>
                <a:cs typeface="Garamond"/>
              </a:rPr>
              <a:t> 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n-ea"/>
                <a:cs typeface="Garamond"/>
              </a:rPr>
              <a:t>IM</a:t>
            </a:r>
          </a:p>
        </p:txBody>
      </p:sp>
      <p:pic>
        <p:nvPicPr>
          <p:cNvPr id="35" name="Picture 34" descr="univ_cal_irv_07_col_seal_lt_wht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51855" y="6348181"/>
            <a:ext cx="3846778" cy="407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310"/>
            <a:ext cx="8229600" cy="968279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Calibration &amp; Monitoring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53" y="1472588"/>
            <a:ext cx="7349895" cy="4838087"/>
          </a:xfrm>
          <a:prstGeom prst="rect">
            <a:avLst/>
          </a:prstGeom>
          <a:effectLst/>
        </p:spPr>
      </p:pic>
      <p:sp>
        <p:nvSpPr>
          <p:cNvPr id="10" name="Rectangle 9"/>
          <p:cNvSpPr/>
          <p:nvPr/>
        </p:nvSpPr>
        <p:spPr>
          <a:xfrm>
            <a:off x="827167" y="1472588"/>
            <a:ext cx="45719" cy="4838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23657" y="451934"/>
            <a:ext cx="16203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6600"/>
                </a:solidFill>
              </a:rPr>
              <a:t>Eur. Phys. J. C 73 </a:t>
            </a:r>
          </a:p>
          <a:p>
            <a:pPr algn="ctr"/>
            <a:r>
              <a:rPr lang="en-US" sz="1600" b="1" i="1" dirty="0" smtClean="0">
                <a:solidFill>
                  <a:srgbClr val="FF6600"/>
                </a:solidFill>
              </a:rPr>
              <a:t>(2013) 2365 </a:t>
            </a:r>
            <a:endParaRPr lang="en-US" sz="1600" b="1" i="1" dirty="0">
              <a:solidFill>
                <a:srgbClr val="FF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Experiment</a:t>
            </a:r>
            <a:r>
              <a:rPr lang="en-US" sz="1200" baseline="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7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310"/>
            <a:ext cx="8229600" cy="968279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11245" y="5118149"/>
            <a:ext cx="31528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ctr"/>
            <a:r>
              <a:rPr lang="en-US" sz="1600" b="1" dirty="0" smtClean="0">
                <a:solidFill>
                  <a:srgbClr val="E79E48"/>
                </a:solidFill>
              </a:rPr>
              <a:t>Analysis of 2009 - 2011 data:</a:t>
            </a:r>
          </a:p>
          <a:p>
            <a:pPr marL="182563" indent="-182563" algn="ctr"/>
            <a:r>
              <a:rPr lang="en-US" sz="1600" b="1" i="1" dirty="0" smtClean="0">
                <a:solidFill>
                  <a:srgbClr val="000000"/>
                </a:solidFill>
              </a:rPr>
              <a:t>Accepted by PRL </a:t>
            </a:r>
            <a:r>
              <a:rPr lang="en-US" sz="1600" i="1" dirty="0" smtClean="0">
                <a:solidFill>
                  <a:srgbClr val="000000"/>
                </a:solidFill>
              </a:rPr>
              <a:t>[arXiv:</a:t>
            </a:r>
            <a:r>
              <a:rPr lang="en-US" sz="1600" i="1" dirty="0" smtClean="0"/>
              <a:t>1303.0754]</a:t>
            </a:r>
            <a:endParaRPr lang="en-US" sz="1600" i="1" dirty="0" smtClean="0">
              <a:solidFill>
                <a:srgbClr val="000000"/>
              </a:solidFill>
            </a:endParaRPr>
          </a:p>
          <a:p>
            <a:pPr marL="182563" indent="-182563" algn="ctr"/>
            <a:endParaRPr lang="en-US" sz="800" b="1" i="1" dirty="0" smtClean="0">
              <a:solidFill>
                <a:srgbClr val="000000"/>
              </a:solidFill>
            </a:endParaRPr>
          </a:p>
          <a:p>
            <a:pPr marL="182563" indent="-182563" algn="ctr"/>
            <a:r>
              <a:rPr lang="en-US" sz="1600" b="1" dirty="0" smtClean="0">
                <a:solidFill>
                  <a:srgbClr val="FF0000"/>
                </a:solidFill>
              </a:rPr>
              <a:t>(this presentation)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1600" b="1" i="1" dirty="0" smtClean="0">
              <a:solidFill>
                <a:srgbClr val="FF0000"/>
              </a:solidFill>
            </a:endParaRPr>
          </a:p>
          <a:p>
            <a:endParaRPr lang="en-US" sz="1600" b="1" i="1" dirty="0" smtClean="0"/>
          </a:p>
          <a:p>
            <a:r>
              <a:rPr lang="en-US" sz="1600" b="1" dirty="0" smtClean="0"/>
              <a:t> 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744053" y="5118149"/>
            <a:ext cx="36255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ctr"/>
            <a:r>
              <a:rPr lang="en-US" sz="1600" b="1" dirty="0" smtClean="0">
                <a:solidFill>
                  <a:srgbClr val="0000FF"/>
                </a:solidFill>
              </a:rPr>
              <a:t>Analysis of 2009 - 2010 data:</a:t>
            </a:r>
          </a:p>
          <a:p>
            <a:pPr marL="182563" indent="-182563" algn="ctr"/>
            <a:r>
              <a:rPr lang="en-US" sz="1600" b="1" i="1" dirty="0" smtClean="0"/>
              <a:t>PRL 107 (2011) 171801</a:t>
            </a:r>
            <a:endParaRPr lang="en-US" sz="1600" i="1" dirty="0" smtClean="0"/>
          </a:p>
          <a:p>
            <a:pPr marL="182563" indent="-182563" algn="ctr"/>
            <a:endParaRPr lang="en-US" sz="1600" b="1" i="1" dirty="0" smtClean="0"/>
          </a:p>
          <a:p>
            <a:pPr marL="182563" indent="-182563" algn="ctr"/>
            <a:endParaRPr lang="en-US" sz="800" b="1" i="1" dirty="0" smtClean="0"/>
          </a:p>
          <a:p>
            <a:pPr marL="182563" indent="-182563" algn="ctr"/>
            <a:r>
              <a:rPr lang="en-US" sz="1600" b="1" dirty="0" smtClean="0">
                <a:solidFill>
                  <a:srgbClr val="0000FF"/>
                </a:solidFill>
              </a:rPr>
              <a:t>                                                          </a:t>
            </a:r>
            <a:endParaRPr lang="en-US" sz="1600" b="1" dirty="0" smtClean="0"/>
          </a:p>
          <a:p>
            <a:r>
              <a:rPr lang="en-US" sz="1600" b="1" dirty="0" smtClean="0"/>
              <a:t> 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39104" y="1804930"/>
            <a:ext cx="16751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Stable data-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taking runs 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year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 2009: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934" y="5870219"/>
            <a:ext cx="3085482" cy="200510"/>
          </a:xfrm>
          <a:prstGeom prst="rect">
            <a:avLst/>
          </a:prstGeom>
        </p:spPr>
      </p:pic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2248975" y="1804930"/>
            <a:ext cx="5587548" cy="3313219"/>
            <a:chOff x="2795561" y="1804930"/>
            <a:chExt cx="5483987" cy="32518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5561" y="1804930"/>
              <a:ext cx="5483987" cy="3251811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3429000" y="3962400"/>
              <a:ext cx="1574800" cy="1588"/>
            </a:xfrm>
            <a:prstGeom prst="line">
              <a:avLst/>
            </a:prstGeom>
            <a:ln>
              <a:solidFill>
                <a:srgbClr val="0000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429000" y="3119967"/>
              <a:ext cx="2810933" cy="1588"/>
            </a:xfrm>
            <a:prstGeom prst="line">
              <a:avLst/>
            </a:prstGeom>
            <a:ln>
              <a:solidFill>
                <a:srgbClr val="FF66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Down Arrow 19"/>
            <p:cNvSpPr/>
            <p:nvPr/>
          </p:nvSpPr>
          <p:spPr>
            <a:xfrm>
              <a:off x="5049163" y="3968221"/>
              <a:ext cx="360943" cy="764645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6350418" y="3121555"/>
              <a:ext cx="360943" cy="1611311"/>
            </a:xfrm>
            <a:prstGeom prst="downArrow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429000" y="1968500"/>
              <a:ext cx="4544791" cy="2803648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Experiment</a:t>
            </a:r>
            <a:r>
              <a:rPr lang="en-US" sz="1200" baseline="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17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28600" y="1623716"/>
          <a:ext cx="8712200" cy="428548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219838"/>
                <a:gridCol w="2136262"/>
                <a:gridCol w="2178050"/>
                <a:gridCol w="2178050"/>
              </a:tblGrid>
              <a:tr h="384048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2009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2010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2011</a:t>
                      </a:r>
                      <a:endParaRPr lang="en-US" sz="19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b="1" baseline="0" dirty="0" smtClean="0"/>
                        <a:t>Photon </a:t>
                      </a:r>
                      <a:r>
                        <a:rPr lang="en-US" sz="1600" b="1" dirty="0" smtClean="0"/>
                        <a:t>energy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1.00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MeV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(</a:t>
                      </a:r>
                      <a:r>
                        <a:rPr lang="en-US" sz="1600" dirty="0" err="1" smtClean="0"/>
                        <a:t>w</a:t>
                      </a:r>
                      <a:r>
                        <a:rPr lang="en-US" sz="1600" dirty="0" smtClean="0"/>
                        <a:t>&gt;2cm)</a:t>
                      </a:r>
                    </a:p>
                    <a:p>
                      <a:pPr algn="ctr"/>
                      <a:r>
                        <a:rPr lang="en-US" sz="1600" dirty="0" smtClean="0"/>
                        <a:t>1.27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MeV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w</a:t>
                      </a:r>
                      <a:r>
                        <a:rPr lang="en-US" sz="1600" dirty="0" smtClean="0"/>
                        <a:t>&lt;2cm)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1.00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MeV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w</a:t>
                      </a:r>
                      <a:r>
                        <a:rPr lang="en-US" sz="1600" dirty="0" smtClean="0"/>
                        <a:t>&gt;2cm)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1.27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MeV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w</a:t>
                      </a:r>
                      <a:r>
                        <a:rPr lang="en-US" sz="1600" dirty="0" smtClean="0"/>
                        <a:t>&lt;2cm)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0.90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MeV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w</a:t>
                      </a:r>
                      <a:r>
                        <a:rPr lang="en-US" sz="1600" dirty="0" smtClean="0"/>
                        <a:t>&gt;2cm)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1.27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MeV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w</a:t>
                      </a:r>
                      <a:r>
                        <a:rPr lang="en-US" sz="1600" dirty="0" smtClean="0"/>
                        <a:t>&lt;2cm)</a:t>
                      </a:r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Positron momentum</a:t>
                      </a:r>
                      <a:r>
                        <a:rPr lang="en-US" sz="1600" b="1" baseline="0" dirty="0" smtClean="0"/>
                        <a:t> </a:t>
                      </a:r>
                      <a:r>
                        <a:rPr lang="en-US" sz="1600" b="1" dirty="0" smtClean="0"/>
                        <a:t> (core fraction)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0.31 </a:t>
                      </a:r>
                      <a:r>
                        <a:rPr lang="en-US" sz="1600" dirty="0" err="1" smtClean="0"/>
                        <a:t>MeV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(80%)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0.32 </a:t>
                      </a:r>
                      <a:r>
                        <a:rPr lang="en-US" sz="1600" dirty="0" err="1" smtClean="0"/>
                        <a:t>MeV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(79%)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0.31 </a:t>
                      </a:r>
                      <a:r>
                        <a:rPr lang="en-US" sz="1600" dirty="0" err="1" smtClean="0"/>
                        <a:t>MeV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(85%)</a:t>
                      </a:r>
                      <a:endParaRPr lang="en-US" sz="1600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Positron-photon</a:t>
                      </a:r>
                      <a:r>
                        <a:rPr lang="en-US" sz="1600" b="1" baseline="30000" dirty="0" smtClean="0"/>
                        <a:t> </a:t>
                      </a:r>
                      <a:r>
                        <a:rPr lang="en-US" sz="1600" b="1" baseline="0" dirty="0" smtClean="0"/>
                        <a:t>angle</a:t>
                      </a:r>
                      <a:endParaRPr lang="en-US" sz="1600" b="1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15.0 </a:t>
                      </a:r>
                      <a:r>
                        <a:rPr lang="en-US" sz="1600" dirty="0" err="1" smtClean="0"/>
                        <a:t>mrad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baseline="0" dirty="0" smtClean="0"/>
                        <a:t>(</a:t>
                      </a:r>
                      <a:r>
                        <a:rPr lang="en-US" sz="1600" baseline="0" dirty="0" err="1" smtClean="0"/>
                        <a:t>θ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baseline="0" dirty="0" smtClean="0"/>
                        <a:t>8.9 </a:t>
                      </a:r>
                      <a:r>
                        <a:rPr lang="en-US" sz="1600" baseline="0" dirty="0" err="1" smtClean="0"/>
                        <a:t>mrad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baseline="0" dirty="0" err="1" smtClean="0"/>
                        <a:t>ϕ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16.1 </a:t>
                      </a:r>
                      <a:r>
                        <a:rPr lang="en-US" sz="1600" dirty="0" err="1" smtClean="0"/>
                        <a:t>mrad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baseline="0" dirty="0" smtClean="0"/>
                        <a:t>(</a:t>
                      </a:r>
                      <a:r>
                        <a:rPr lang="en-US" sz="1600" baseline="0" dirty="0" err="1" smtClean="0"/>
                        <a:t>θ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baseline="0" dirty="0" smtClean="0"/>
                        <a:t>9.0 </a:t>
                      </a:r>
                      <a:r>
                        <a:rPr lang="en-US" sz="1600" baseline="0" dirty="0" err="1" smtClean="0"/>
                        <a:t>mrad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baseline="0" dirty="0" err="1" smtClean="0"/>
                        <a:t>ϕ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16.2 </a:t>
                      </a:r>
                      <a:r>
                        <a:rPr lang="en-US" sz="1600" dirty="0" err="1" smtClean="0"/>
                        <a:t>mrad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baseline="0" dirty="0" smtClean="0"/>
                        <a:t>(</a:t>
                      </a:r>
                      <a:r>
                        <a:rPr lang="en-US" sz="1600" baseline="0" dirty="0" err="1" smtClean="0"/>
                        <a:t>θ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baseline="0" dirty="0" smtClean="0"/>
                        <a:t>8.9 </a:t>
                      </a:r>
                      <a:r>
                        <a:rPr lang="en-US" sz="1600" baseline="0" dirty="0" err="1" smtClean="0"/>
                        <a:t>mrad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baseline="0" dirty="0" err="1" smtClean="0"/>
                        <a:t>ϕ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Positron-photon timing</a:t>
                      </a:r>
                      <a:endParaRPr lang="en-US" sz="1600" b="1" dirty="0" smtClean="0"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156 </a:t>
                      </a:r>
                      <a:r>
                        <a:rPr lang="en-US" sz="1600" dirty="0" err="1" smtClean="0"/>
                        <a:t>ps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123 </a:t>
                      </a:r>
                      <a:r>
                        <a:rPr lang="en-US" sz="1600" dirty="0" err="1" smtClean="0"/>
                        <a:t>ps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127 </a:t>
                      </a:r>
                      <a:r>
                        <a:rPr lang="en-US" sz="1600" dirty="0" err="1" smtClean="0"/>
                        <a:t>ps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Trigger efficiency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91%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92%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97%</a:t>
                      </a:r>
                      <a:endParaRPr lang="en-US" sz="16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+mn-lt"/>
                        </a:rPr>
                        <a:t>Muon</a:t>
                      </a:r>
                      <a:r>
                        <a:rPr lang="en-US" sz="1600" b="1" dirty="0" smtClean="0">
                          <a:latin typeface="+mn-lt"/>
                        </a:rPr>
                        <a:t> stopping rate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2.9x10</a:t>
                      </a:r>
                      <a:r>
                        <a:rPr lang="en-US" sz="1600" baseline="30000" dirty="0" smtClean="0"/>
                        <a:t>7 </a:t>
                      </a:r>
                      <a:r>
                        <a:rPr lang="en-US" sz="1600" baseline="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2.9x10</a:t>
                      </a:r>
                      <a:r>
                        <a:rPr lang="en-US" sz="1600" baseline="30000" dirty="0" smtClean="0"/>
                        <a:t>7 </a:t>
                      </a:r>
                      <a:r>
                        <a:rPr lang="en-US" sz="1600" baseline="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2.9x10</a:t>
                      </a:r>
                      <a:r>
                        <a:rPr lang="en-US" sz="1600" baseline="30000" dirty="0" smtClean="0"/>
                        <a:t>7 </a:t>
                      </a:r>
                      <a:r>
                        <a:rPr lang="en-US" sz="1600" baseline="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+mn-lt"/>
                        </a:rPr>
                        <a:t>Total detector live time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43 days (real)</a:t>
                      </a:r>
                    </a:p>
                    <a:p>
                      <a:pPr algn="ctr"/>
                      <a:r>
                        <a:rPr lang="en-US" sz="1600" dirty="0" smtClean="0"/>
                        <a:t>35 days (DAQ)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67 days (real)</a:t>
                      </a:r>
                    </a:p>
                    <a:p>
                      <a:pPr algn="ctr"/>
                      <a:r>
                        <a:rPr lang="en-US" sz="1600" dirty="0" smtClean="0"/>
                        <a:t>56 days (DAQ)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113 days (real)</a:t>
                      </a:r>
                    </a:p>
                    <a:p>
                      <a:pPr algn="ctr"/>
                      <a:r>
                        <a:rPr lang="en-US" sz="1600" dirty="0" smtClean="0"/>
                        <a:t>81 days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(DAQ)</a:t>
                      </a:r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Total number of </a:t>
                      </a:r>
                      <a:r>
                        <a:rPr lang="en-US" sz="1600" b="1" dirty="0" err="1" smtClean="0"/>
                        <a:t>muons</a:t>
                      </a:r>
                      <a:r>
                        <a:rPr lang="en-US" sz="1600" b="1" baseline="0" dirty="0" smtClean="0"/>
                        <a:t>      stopped </a:t>
                      </a:r>
                      <a:r>
                        <a:rPr lang="en-US" sz="1600" b="1" dirty="0" smtClean="0"/>
                        <a:t>on target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0.7x10</a:t>
                      </a:r>
                      <a:r>
                        <a:rPr lang="en-US" sz="1600" baseline="30000" dirty="0" smtClean="0"/>
                        <a:t>14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1.1x10</a:t>
                      </a:r>
                      <a:r>
                        <a:rPr lang="en-US" sz="1600" baseline="30000" dirty="0" smtClean="0"/>
                        <a:t>14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1.9x10</a:t>
                      </a:r>
                      <a:r>
                        <a:rPr lang="en-US" sz="1600" baseline="30000" dirty="0" smtClean="0"/>
                        <a:t>14</a:t>
                      </a:r>
                      <a:endParaRPr lang="en-US" sz="1600" baseline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310"/>
            <a:ext cx="8229600" cy="968279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performance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Experiment</a:t>
            </a:r>
            <a:r>
              <a:rPr lang="en-US" sz="1200" baseline="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97866"/>
            <a:ext cx="8229600" cy="8895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310"/>
            <a:ext cx="8229600" cy="968279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analysis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4956532" y="1372626"/>
            <a:ext cx="4187468" cy="3341890"/>
            <a:chOff x="2948" y="527"/>
            <a:chExt cx="2744" cy="2314"/>
          </a:xfrm>
        </p:grpSpPr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2948" y="527"/>
              <a:ext cx="2744" cy="2314"/>
              <a:chOff x="2948" y="527"/>
              <a:chExt cx="2744" cy="2314"/>
            </a:xfrm>
          </p:grpSpPr>
          <p:grpSp>
            <p:nvGrpSpPr>
              <p:cNvPr id="5" name="Group 27"/>
              <p:cNvGrpSpPr>
                <a:grpSpLocks/>
              </p:cNvGrpSpPr>
              <p:nvPr/>
            </p:nvGrpSpPr>
            <p:grpSpPr bwMode="auto">
              <a:xfrm>
                <a:off x="2948" y="527"/>
                <a:ext cx="2744" cy="2314"/>
                <a:chOff x="2880" y="527"/>
                <a:chExt cx="2744" cy="2314"/>
              </a:xfrm>
            </p:grpSpPr>
            <p:pic>
              <p:nvPicPr>
                <p:cNvPr id="22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880" y="527"/>
                  <a:ext cx="2744" cy="231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6" name="Group 26"/>
                <p:cNvGrpSpPr>
                  <a:grpSpLocks/>
                </p:cNvGrpSpPr>
                <p:nvPr/>
              </p:nvGrpSpPr>
              <p:grpSpPr bwMode="auto">
                <a:xfrm>
                  <a:off x="3312" y="1376"/>
                  <a:ext cx="2054" cy="1177"/>
                  <a:chOff x="3312" y="1376"/>
                  <a:chExt cx="2054" cy="1177"/>
                </a:xfrm>
              </p:grpSpPr>
              <p:sp>
                <p:nvSpPr>
                  <p:cNvPr id="24" name="Rectangle 10"/>
                  <p:cNvSpPr>
                    <a:spLocks/>
                  </p:cNvSpPr>
                  <p:nvPr/>
                </p:nvSpPr>
                <p:spPr bwMode="auto">
                  <a:xfrm>
                    <a:off x="4166" y="1376"/>
                    <a:ext cx="358" cy="813"/>
                  </a:xfrm>
                  <a:prstGeom prst="rect">
                    <a:avLst/>
                  </a:prstGeom>
                  <a:solidFill>
                    <a:schemeClr val="bg1"/>
                  </a:solidFill>
                  <a:ln w="5080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 sz="100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5" name="Rectangle 11"/>
                  <p:cNvSpPr>
                    <a:spLocks/>
                  </p:cNvSpPr>
                  <p:nvPr/>
                </p:nvSpPr>
                <p:spPr bwMode="auto">
                  <a:xfrm>
                    <a:off x="4565" y="1376"/>
                    <a:ext cx="796" cy="813"/>
                  </a:xfrm>
                  <a:prstGeom prst="rect">
                    <a:avLst/>
                  </a:prstGeom>
                  <a:noFill/>
                  <a:ln w="50800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GB"/>
                  </a:p>
                </p:txBody>
              </p:sp>
              <p:sp>
                <p:nvSpPr>
                  <p:cNvPr id="26" name="Rectangle 12"/>
                  <p:cNvSpPr>
                    <a:spLocks/>
                  </p:cNvSpPr>
                  <p:nvPr/>
                </p:nvSpPr>
                <p:spPr bwMode="auto">
                  <a:xfrm>
                    <a:off x="3312" y="1376"/>
                    <a:ext cx="809" cy="813"/>
                  </a:xfrm>
                  <a:prstGeom prst="rect">
                    <a:avLst/>
                  </a:prstGeom>
                  <a:noFill/>
                  <a:ln w="50800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GB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7" name="Rectangle 13"/>
                  <p:cNvSpPr>
                    <a:spLocks/>
                  </p:cNvSpPr>
                  <p:nvPr/>
                </p:nvSpPr>
                <p:spPr bwMode="auto">
                  <a:xfrm>
                    <a:off x="3316" y="2241"/>
                    <a:ext cx="2050" cy="312"/>
                  </a:xfrm>
                  <a:prstGeom prst="rect">
                    <a:avLst/>
                  </a:prstGeom>
                  <a:noFill/>
                  <a:ln w="50800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19" name="Text Box 17"/>
              <p:cNvSpPr txBox="1">
                <a:spLocks noChangeArrowheads="1"/>
              </p:cNvSpPr>
              <p:nvPr/>
            </p:nvSpPr>
            <p:spPr bwMode="auto">
              <a:xfrm>
                <a:off x="3387" y="1587"/>
                <a:ext cx="793" cy="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 smtClean="0"/>
                  <a:t>Left time</a:t>
                </a:r>
              </a:p>
              <a:p>
                <a:pPr algn="ctr"/>
                <a:r>
                  <a:rPr lang="en-GB" sz="1400" dirty="0"/>
                  <a:t>s</a:t>
                </a:r>
                <a:r>
                  <a:rPr lang="en-GB" sz="1400" dirty="0" smtClean="0"/>
                  <a:t>ideband</a:t>
                </a:r>
                <a:endParaRPr lang="en-GB" sz="1400" dirty="0"/>
              </a:p>
            </p:txBody>
          </p:sp>
          <p:sp>
            <p:nvSpPr>
              <p:cNvPr id="21" name="Text Box 19"/>
              <p:cNvSpPr txBox="1">
                <a:spLocks noChangeArrowheads="1"/>
              </p:cNvSpPr>
              <p:nvPr/>
            </p:nvSpPr>
            <p:spPr bwMode="auto">
              <a:xfrm>
                <a:off x="3735" y="2230"/>
                <a:ext cx="129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 smtClean="0">
                    <a:solidFill>
                      <a:srgbClr val="000000"/>
                    </a:solidFill>
                    <a:sym typeface="Symbol" pitchFamily="18" charset="2"/>
                  </a:rPr>
                  <a:t>Energy sideband</a:t>
                </a:r>
                <a:endParaRPr lang="en-GB" sz="1400" dirty="0">
                  <a:solidFill>
                    <a:srgbClr val="000000"/>
                  </a:solidFill>
                  <a:sym typeface="Symbol" pitchFamily="18" charset="2"/>
                </a:endParaRPr>
              </a:p>
            </p:txBody>
          </p:sp>
        </p:grp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 rot="17320755">
              <a:off x="3927" y="1523"/>
              <a:ext cx="992" cy="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 </a:t>
              </a:r>
              <a:r>
                <a:rPr lang="en-GB" sz="1400" dirty="0">
                  <a:solidFill>
                    <a:srgbClr val="FF0066"/>
                  </a:solidFill>
                  <a:latin typeface="Arial" charset="0"/>
                </a:rPr>
                <a:t> Blinding &amp;</a:t>
              </a:r>
            </a:p>
            <a:p>
              <a:r>
                <a:rPr lang="en-GB" sz="1400" dirty="0">
                  <a:solidFill>
                    <a:srgbClr val="FF0066"/>
                  </a:solidFill>
                  <a:latin typeface="Arial" charset="0"/>
                </a:rPr>
                <a:t>Analysis-box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46594" y="1565782"/>
            <a:ext cx="5023906" cy="44384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technique:</a:t>
            </a:r>
          </a:p>
          <a:p>
            <a:endParaRPr lang="en-US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5738" indent="-185738">
              <a:buFont typeface="Arial"/>
              <a:buChar char="•"/>
            </a:pPr>
            <a:r>
              <a:rPr lang="en-US" sz="2000" dirty="0" smtClean="0"/>
              <a:t>Events characterized by 5 observables:</a:t>
            </a:r>
          </a:p>
          <a:p>
            <a:pPr marL="185738" indent="-185738"/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5738" indent="-185738">
              <a:buFont typeface="Arial"/>
              <a:buChar char="•"/>
            </a:pPr>
            <a:r>
              <a:rPr lang="en-US" sz="2000" dirty="0" smtClean="0"/>
              <a:t>Blindness policy: 				                 </a:t>
            </a:r>
            <a:r>
              <a:rPr lang="en-US" sz="1400" dirty="0" smtClean="0"/>
              <a:t>Blind box defined by </a:t>
            </a:r>
            <a:r>
              <a:rPr lang="en-US" sz="1400" i="1" dirty="0" smtClean="0">
                <a:cs typeface="Lucida Grande"/>
              </a:rPr>
              <a:t>E</a:t>
            </a:r>
            <a:r>
              <a:rPr lang="en-US" sz="1400" i="1" baseline="-25000" dirty="0" smtClean="0">
                <a:ea typeface="Lucida Grande"/>
                <a:cs typeface="Lucida Grande"/>
              </a:rPr>
              <a:t>γ</a:t>
            </a:r>
            <a:r>
              <a:rPr lang="en-US" sz="1400" dirty="0" smtClean="0">
                <a:ea typeface="Lucida Grande"/>
                <a:cs typeface="Lucida Grande"/>
              </a:rPr>
              <a:t> and </a:t>
            </a:r>
            <a:r>
              <a:rPr lang="en-US" sz="1400" i="1" dirty="0" err="1" smtClean="0">
                <a:ea typeface="Lucida Grande"/>
                <a:cs typeface="Lucida Grande"/>
              </a:rPr>
              <a:t>T</a:t>
            </a:r>
            <a:r>
              <a:rPr lang="en-US" sz="1400" i="1" baseline="-25000" dirty="0" err="1" smtClean="0">
                <a:ea typeface="Lucida Grande"/>
                <a:cs typeface="Lucida Grande"/>
              </a:rPr>
              <a:t>eγ</a:t>
            </a:r>
            <a:r>
              <a:rPr lang="en-US" sz="1400" baseline="-25000" dirty="0" smtClean="0">
                <a:ea typeface="Lucida Grande"/>
                <a:cs typeface="Lucida Grande"/>
              </a:rPr>
              <a:t> </a:t>
            </a:r>
            <a:r>
              <a:rPr lang="en-US" sz="1400" dirty="0" smtClean="0">
                <a:ea typeface="Lucida Grande"/>
                <a:cs typeface="Lucida Grande"/>
              </a:rPr>
              <a:t>.</a:t>
            </a:r>
            <a:r>
              <a:rPr lang="en-US" sz="1400" baseline="-25000" dirty="0" smtClean="0">
                <a:ea typeface="Lucida Grande"/>
                <a:cs typeface="Lucida Grande"/>
              </a:rPr>
              <a:t> </a:t>
            </a:r>
            <a:r>
              <a:rPr lang="en-US" sz="1400" dirty="0" smtClean="0">
                <a:ea typeface="Lucida Grande"/>
                <a:cs typeface="Lucida Grande"/>
              </a:rPr>
              <a:t>Events inside this box </a:t>
            </a:r>
            <a:r>
              <a:rPr lang="en-US" sz="1400" dirty="0" smtClean="0">
                <a:cs typeface="Lucida Grande"/>
              </a:rPr>
              <a:t>are not used in the development of the analysis.</a:t>
            </a:r>
          </a:p>
          <a:p>
            <a:pPr marL="185738" indent="-185738">
              <a:buFont typeface="Arial"/>
              <a:buChar char="•"/>
            </a:pPr>
            <a:endParaRPr lang="en-US" sz="600" dirty="0" smtClean="0">
              <a:cs typeface="Lucida Grande"/>
            </a:endParaRPr>
          </a:p>
          <a:p>
            <a:pPr marL="185738" indent="-185738">
              <a:buFont typeface="Arial"/>
              <a:buChar char="•"/>
            </a:pPr>
            <a:r>
              <a:rPr lang="en-US" sz="2000" dirty="0" smtClean="0">
                <a:cs typeface="Lucida Grande"/>
              </a:rPr>
              <a:t>Search method:							         </a:t>
            </a:r>
            <a:r>
              <a:rPr lang="en-US" sz="1400" dirty="0" smtClean="0">
                <a:cs typeface="Lucida Grande"/>
              </a:rPr>
              <a:t>The number of signal (</a:t>
            </a:r>
            <a:r>
              <a:rPr lang="en-US" sz="1400" i="1" dirty="0" err="1" smtClean="0">
                <a:cs typeface="Lucida Grande"/>
              </a:rPr>
              <a:t>N</a:t>
            </a:r>
            <a:r>
              <a:rPr lang="en-US" sz="1400" i="1" baseline="-25000" dirty="0" err="1" smtClean="0">
                <a:cs typeface="Lucida Grande"/>
              </a:rPr>
              <a:t>sig</a:t>
            </a:r>
            <a:r>
              <a:rPr lang="en-US" sz="1400" dirty="0" smtClean="0">
                <a:cs typeface="Lucida Grande"/>
              </a:rPr>
              <a:t>), </a:t>
            </a:r>
            <a:r>
              <a:rPr lang="en-US" sz="1400" dirty="0" err="1" smtClean="0">
                <a:cs typeface="Lucida Grande"/>
              </a:rPr>
              <a:t>radiative</a:t>
            </a:r>
            <a:r>
              <a:rPr lang="en-US" sz="1400" dirty="0" smtClean="0">
                <a:cs typeface="Lucida Grande"/>
              </a:rPr>
              <a:t> </a:t>
            </a:r>
            <a:r>
              <a:rPr lang="en-US" sz="1400" dirty="0" err="1" smtClean="0">
                <a:cs typeface="Lucida Grande"/>
              </a:rPr>
              <a:t>muon</a:t>
            </a:r>
            <a:r>
              <a:rPr lang="en-US" sz="1400" dirty="0" smtClean="0">
                <a:cs typeface="Lucida Grande"/>
              </a:rPr>
              <a:t> decay (</a:t>
            </a:r>
            <a:r>
              <a:rPr lang="en-US" sz="1400" i="1" dirty="0" smtClean="0">
                <a:cs typeface="Lucida Grande"/>
              </a:rPr>
              <a:t>N</a:t>
            </a:r>
            <a:r>
              <a:rPr lang="en-US" sz="1400" baseline="-25000" dirty="0" smtClean="0">
                <a:cs typeface="Lucida Grande"/>
              </a:rPr>
              <a:t>R</a:t>
            </a:r>
            <a:r>
              <a:rPr lang="en-US" sz="1400" dirty="0" smtClean="0">
                <a:cs typeface="Lucida Grande"/>
              </a:rPr>
              <a:t>) and accidental background events (</a:t>
            </a:r>
            <a:r>
              <a:rPr lang="en-US" sz="1400" i="1" dirty="0" smtClean="0">
                <a:cs typeface="Lucida Grande"/>
              </a:rPr>
              <a:t>N</a:t>
            </a:r>
            <a:r>
              <a:rPr lang="en-US" sz="1400" i="1" baseline="-25000" dirty="0" smtClean="0">
                <a:cs typeface="Lucida Grande"/>
              </a:rPr>
              <a:t>A</a:t>
            </a:r>
            <a:r>
              <a:rPr lang="en-US" sz="1400" dirty="0" smtClean="0">
                <a:cs typeface="Lucida Grande"/>
              </a:rPr>
              <a:t>) in the analysis window</a:t>
            </a:r>
            <a:r>
              <a:rPr lang="en-US" sz="1400" i="1" dirty="0" smtClean="0">
                <a:cs typeface="Lucida Grande"/>
              </a:rPr>
              <a:t>         </a:t>
            </a:r>
            <a:r>
              <a:rPr lang="en-US" sz="1400" dirty="0" smtClean="0">
                <a:cs typeface="Lucida Grande"/>
              </a:rPr>
              <a:t>are determined using a </a:t>
            </a:r>
            <a:r>
              <a:rPr lang="en-US" sz="1400" b="1" dirty="0" smtClean="0">
                <a:solidFill>
                  <a:srgbClr val="FF0000"/>
                </a:solidFill>
                <a:cs typeface="Lucida Grande"/>
              </a:rPr>
              <a:t>maximum likelihood fit</a:t>
            </a:r>
            <a:r>
              <a:rPr lang="en-US" sz="1400" dirty="0" smtClean="0">
                <a:cs typeface="Lucida Grande"/>
              </a:rPr>
              <a:t>:                </a:t>
            </a:r>
          </a:p>
          <a:p>
            <a:pPr marL="185738" indent="-185738"/>
            <a:r>
              <a:rPr lang="en-US" sz="1400" dirty="0" smtClean="0">
                <a:cs typeface="Lucida Grande"/>
              </a:rPr>
              <a:t>	</a:t>
            </a:r>
            <a:endParaRPr lang="en-US" sz="2000" dirty="0" smtClean="0">
              <a:cs typeface="Lucida Grande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440308"/>
            <a:ext cx="2101850" cy="257774"/>
          </a:xfrm>
          <a:prstGeom prst="rect">
            <a:avLst/>
          </a:prstGeom>
        </p:spPr>
      </p:pic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7504630" y="2903671"/>
            <a:ext cx="12101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1400" dirty="0" smtClean="0"/>
              <a:t>Right time</a:t>
            </a:r>
          </a:p>
          <a:p>
            <a:pPr algn="ctr"/>
            <a:r>
              <a:rPr lang="en-GB" sz="1400" dirty="0"/>
              <a:t>s</a:t>
            </a:r>
            <a:r>
              <a:rPr lang="en-GB" sz="1400" dirty="0" smtClean="0"/>
              <a:t>ideband</a:t>
            </a:r>
            <a:endParaRPr lang="en-GB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227989" y="5579032"/>
            <a:ext cx="38856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S, R, A: </a:t>
            </a:r>
            <a:r>
              <a:rPr lang="en-US" sz="1400" i="1" dirty="0" err="1" smtClean="0"/>
              <a:t>PDFs</a:t>
            </a:r>
            <a:r>
              <a:rPr lang="en-US" sz="1400" i="1" dirty="0" smtClean="0"/>
              <a:t> describing the three event categories</a:t>
            </a:r>
          </a:p>
          <a:p>
            <a:r>
              <a:rPr lang="en-US" sz="1400" i="1" dirty="0" smtClean="0"/>
              <a:t>derived from sidebands &amp; dedicated calibration data and considered event-by-event</a:t>
            </a:r>
            <a:endParaRPr lang="en-US" sz="14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826291" y="5582510"/>
            <a:ext cx="28442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Gaussian constraints on the</a:t>
            </a:r>
            <a:r>
              <a:rPr lang="en-US" sz="1400" i="1" dirty="0" smtClean="0"/>
              <a:t> number </a:t>
            </a:r>
          </a:p>
          <a:p>
            <a:r>
              <a:rPr lang="en-US" sz="1400" i="1" dirty="0" smtClean="0"/>
              <a:t>of background events, derived from</a:t>
            </a:r>
          </a:p>
          <a:p>
            <a:r>
              <a:rPr lang="en-US" sz="1400" i="1" dirty="0" smtClean="0"/>
              <a:t>time sidebands</a:t>
            </a:r>
            <a:endParaRPr lang="en-US" sz="1400" i="1" dirty="0"/>
          </a:p>
        </p:txBody>
      </p:sp>
      <p:sp>
        <p:nvSpPr>
          <p:cNvPr id="31" name="Bent Arrow 30"/>
          <p:cNvSpPr/>
          <p:nvPr/>
        </p:nvSpPr>
        <p:spPr>
          <a:xfrm rot="16200000" flipV="1">
            <a:off x="7947588" y="5658652"/>
            <a:ext cx="405890" cy="410733"/>
          </a:xfrm>
          <a:prstGeom prst="ben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Bent Arrow 31"/>
          <p:cNvSpPr/>
          <p:nvPr/>
        </p:nvSpPr>
        <p:spPr>
          <a:xfrm rot="16200000" flipV="1">
            <a:off x="3675170" y="5621304"/>
            <a:ext cx="405890" cy="410733"/>
          </a:xfrm>
          <a:prstGeom prst="ben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Left Brace 32"/>
          <p:cNvSpPr/>
          <p:nvPr/>
        </p:nvSpPr>
        <p:spPr>
          <a:xfrm rot="16200000">
            <a:off x="3899261" y="4325172"/>
            <a:ext cx="180383" cy="2325035"/>
          </a:xfrm>
          <a:prstGeom prst="leftBrace">
            <a:avLst>
              <a:gd name="adj1" fmla="val 95167"/>
              <a:gd name="adj2" fmla="val 49653"/>
            </a:avLst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/>
          <p:cNvSpPr/>
          <p:nvPr/>
        </p:nvSpPr>
        <p:spPr>
          <a:xfrm rot="16200000">
            <a:off x="7025117" y="3988163"/>
            <a:ext cx="180383" cy="2999049"/>
          </a:xfrm>
          <a:prstGeom prst="leftBrace">
            <a:avLst>
              <a:gd name="adj1" fmla="val 95167"/>
              <a:gd name="adj2" fmla="val 87906"/>
            </a:avLst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37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62" y="1866562"/>
            <a:ext cx="2708174" cy="21106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718" y="1853737"/>
            <a:ext cx="2773259" cy="212605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60" y="4220573"/>
            <a:ext cx="2708175" cy="210384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046" y="4214619"/>
            <a:ext cx="2703932" cy="210919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5755" y="1866562"/>
            <a:ext cx="2745636" cy="2114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310"/>
            <a:ext cx="8229600" cy="968279"/>
          </a:xfrm>
        </p:spPr>
        <p:txBody>
          <a:bodyPr>
            <a:normAutofit/>
          </a:bodyPr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PDFs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2009-2011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62269" y="1911744"/>
            <a:ext cx="17225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63D56E"/>
                </a:solidFill>
              </a:rPr>
              <a:t>S: CEX data</a:t>
            </a:r>
          </a:p>
          <a:p>
            <a:r>
              <a:rPr lang="en-US" sz="1000" b="1" dirty="0" smtClean="0">
                <a:solidFill>
                  <a:srgbClr val="FF0000"/>
                </a:solidFill>
              </a:rPr>
              <a:t>R: SM + detector response</a:t>
            </a:r>
          </a:p>
          <a:p>
            <a:r>
              <a:rPr lang="en-US" sz="1000" b="1" dirty="0" smtClean="0">
                <a:solidFill>
                  <a:srgbClr val="FF36C9"/>
                </a:solidFill>
              </a:rPr>
              <a:t>A: </a:t>
            </a:r>
            <a:r>
              <a:rPr lang="en-US" sz="1000" b="1" dirty="0" smtClean="0">
                <a:solidFill>
                  <a:srgbClr val="FF36C9"/>
                </a:solidFill>
                <a:ea typeface="Lucida Grande"/>
                <a:cs typeface="Lucida Grande"/>
              </a:rPr>
              <a:t>Time</a:t>
            </a:r>
            <a:r>
              <a:rPr lang="en-US" sz="1000" b="1" dirty="0" smtClean="0">
                <a:solidFill>
                  <a:srgbClr val="FF36C9"/>
                </a:solidFill>
              </a:rPr>
              <a:t> sideband</a:t>
            </a:r>
            <a:endParaRPr lang="en-US" sz="1000" b="1" dirty="0">
              <a:solidFill>
                <a:srgbClr val="FF36C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45127" y="1911744"/>
            <a:ext cx="15624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63D56E"/>
                </a:solidFill>
              </a:rPr>
              <a:t>S: Michel data</a:t>
            </a:r>
          </a:p>
          <a:p>
            <a:r>
              <a:rPr lang="en-US" sz="1000" b="1" dirty="0" smtClean="0">
                <a:solidFill>
                  <a:srgbClr val="FF0000"/>
                </a:solidFill>
              </a:rPr>
              <a:t>R: SM + detector response</a:t>
            </a:r>
          </a:p>
          <a:p>
            <a:r>
              <a:rPr lang="en-US" sz="1000" b="1" dirty="0" smtClean="0">
                <a:solidFill>
                  <a:srgbClr val="FF36C9"/>
                </a:solidFill>
              </a:rPr>
              <a:t>A: </a:t>
            </a:r>
            <a:r>
              <a:rPr lang="en-US" sz="1000" b="1" dirty="0" smtClean="0">
                <a:solidFill>
                  <a:srgbClr val="FF36C9"/>
                </a:solidFill>
                <a:ea typeface="Lucida Grande"/>
                <a:cs typeface="Lucida Grande"/>
              </a:rPr>
              <a:t>Time</a:t>
            </a:r>
            <a:r>
              <a:rPr lang="en-US" sz="1000" b="1" dirty="0" smtClean="0">
                <a:solidFill>
                  <a:srgbClr val="FF36C9"/>
                </a:solidFill>
              </a:rPr>
              <a:t> sideband</a:t>
            </a:r>
            <a:endParaRPr lang="en-US" sz="1000" b="1" dirty="0">
              <a:solidFill>
                <a:srgbClr val="FF36C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7500" y="4258673"/>
            <a:ext cx="16731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63D56E"/>
                </a:solidFill>
              </a:rPr>
              <a:t>S: CEX + Michel 2-turn data</a:t>
            </a:r>
          </a:p>
          <a:p>
            <a:r>
              <a:rPr lang="en-US" sz="1000" b="1" dirty="0" smtClean="0">
                <a:solidFill>
                  <a:srgbClr val="FF0000"/>
                </a:solidFill>
              </a:rPr>
              <a:t>R: SM + detector response</a:t>
            </a:r>
          </a:p>
          <a:p>
            <a:r>
              <a:rPr lang="en-US" sz="1000" b="1" dirty="0" smtClean="0">
                <a:solidFill>
                  <a:srgbClr val="FF36C9"/>
                </a:solidFill>
              </a:rPr>
              <a:t>A: </a:t>
            </a:r>
            <a:r>
              <a:rPr lang="en-US" sz="1000" b="1" dirty="0" smtClean="0">
                <a:solidFill>
                  <a:srgbClr val="FF36C9"/>
                </a:solidFill>
                <a:ea typeface="Lucida Grande"/>
                <a:cs typeface="Lucida Grande"/>
              </a:rPr>
              <a:t>Time</a:t>
            </a:r>
            <a:r>
              <a:rPr lang="en-US" sz="1000" b="1" baseline="-25000" dirty="0" smtClean="0">
                <a:solidFill>
                  <a:srgbClr val="FF36C9"/>
                </a:solidFill>
                <a:ea typeface="Lucida Grande"/>
                <a:cs typeface="Lucida Grande"/>
              </a:rPr>
              <a:t> </a:t>
            </a:r>
            <a:r>
              <a:rPr lang="en-US" sz="1000" b="1" dirty="0" smtClean="0">
                <a:solidFill>
                  <a:srgbClr val="FF36C9"/>
                </a:solidFill>
              </a:rPr>
              <a:t>sideband</a:t>
            </a:r>
            <a:endParaRPr lang="en-US" sz="1000" b="1" dirty="0">
              <a:solidFill>
                <a:srgbClr val="FF36C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23259" y="4265419"/>
            <a:ext cx="1903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63D56E"/>
                </a:solidFill>
              </a:rPr>
              <a:t>S: CEX + Michel 2-turn data</a:t>
            </a:r>
          </a:p>
          <a:p>
            <a:r>
              <a:rPr lang="en-US" sz="1000" b="1" dirty="0" smtClean="0">
                <a:solidFill>
                  <a:srgbClr val="FF0000"/>
                </a:solidFill>
              </a:rPr>
              <a:t>R: SM + detector response</a:t>
            </a:r>
          </a:p>
          <a:p>
            <a:r>
              <a:rPr lang="en-US" sz="1000" b="1" dirty="0" smtClean="0">
                <a:solidFill>
                  <a:srgbClr val="FF36C9"/>
                </a:solidFill>
              </a:rPr>
              <a:t>A: </a:t>
            </a:r>
            <a:r>
              <a:rPr lang="en-US" sz="1000" b="1" dirty="0" smtClean="0">
                <a:solidFill>
                  <a:srgbClr val="FF36C9"/>
                </a:solidFill>
                <a:ea typeface="Lucida Grande"/>
                <a:cs typeface="Lucida Grande"/>
              </a:rPr>
              <a:t>Time</a:t>
            </a:r>
            <a:r>
              <a:rPr lang="en-US" sz="1000" b="1" dirty="0" smtClean="0">
                <a:solidFill>
                  <a:srgbClr val="FF36C9"/>
                </a:solidFill>
              </a:rPr>
              <a:t> sideband</a:t>
            </a:r>
            <a:endParaRPr lang="en-US" sz="1000" b="1" dirty="0">
              <a:solidFill>
                <a:srgbClr val="FF36C9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4108" y="1911744"/>
            <a:ext cx="1657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63D56E"/>
                </a:solidFill>
              </a:rPr>
              <a:t>S: </a:t>
            </a:r>
            <a:r>
              <a:rPr lang="en-US" sz="1000" b="1" dirty="0" smtClean="0">
                <a:solidFill>
                  <a:srgbClr val="63D56E"/>
                </a:solidFill>
                <a:cs typeface="Lucida Grande"/>
              </a:rPr>
              <a:t>E</a:t>
            </a:r>
            <a:r>
              <a:rPr lang="en-US" sz="1000" b="1" dirty="0" smtClean="0">
                <a:solidFill>
                  <a:srgbClr val="63D56E"/>
                </a:solidFill>
                <a:ea typeface="Lucida Grande"/>
                <a:cs typeface="Lucida Grande"/>
              </a:rPr>
              <a:t>nergy</a:t>
            </a:r>
            <a:r>
              <a:rPr lang="en-US" sz="1000" b="1" dirty="0" smtClean="0">
                <a:solidFill>
                  <a:srgbClr val="63D56E"/>
                </a:solidFill>
              </a:rPr>
              <a:t> sideband</a:t>
            </a:r>
          </a:p>
          <a:p>
            <a:r>
              <a:rPr lang="en-US" sz="1000" b="1" dirty="0" smtClean="0">
                <a:solidFill>
                  <a:srgbClr val="FF0000"/>
                </a:solidFill>
              </a:rPr>
              <a:t>R: </a:t>
            </a:r>
            <a:r>
              <a:rPr lang="en-US" sz="1000" b="1" dirty="0" smtClean="0">
                <a:solidFill>
                  <a:srgbClr val="FF0000"/>
                </a:solidFill>
                <a:cs typeface="Lucida Grande"/>
              </a:rPr>
              <a:t>E</a:t>
            </a:r>
            <a:r>
              <a:rPr lang="en-US" sz="1000" b="1" dirty="0" smtClean="0">
                <a:solidFill>
                  <a:srgbClr val="FF0000"/>
                </a:solidFill>
                <a:ea typeface="Lucida Grande"/>
                <a:cs typeface="Lucida Grande"/>
              </a:rPr>
              <a:t>nergy</a:t>
            </a:r>
            <a:r>
              <a:rPr lang="en-US" sz="1000" b="1" dirty="0" smtClean="0">
                <a:solidFill>
                  <a:srgbClr val="FF0000"/>
                </a:solidFill>
              </a:rPr>
              <a:t> sideband</a:t>
            </a:r>
          </a:p>
          <a:p>
            <a:r>
              <a:rPr lang="en-US" sz="1000" b="1" dirty="0" smtClean="0">
                <a:solidFill>
                  <a:srgbClr val="FF36C9"/>
                </a:solidFill>
              </a:rPr>
              <a:t>A: Flat</a:t>
            </a:r>
            <a:endParaRPr lang="en-US" sz="1000" b="1" dirty="0">
              <a:solidFill>
                <a:srgbClr val="FF36C9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4346" y="2716813"/>
            <a:ext cx="346141" cy="31394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3109" y="2770543"/>
            <a:ext cx="313942" cy="2656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3439" y="2716813"/>
            <a:ext cx="418589" cy="31394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6389" y="4963393"/>
            <a:ext cx="378341" cy="32199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7573" y="4959118"/>
            <a:ext cx="418590" cy="32199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656022" y="4768617"/>
            <a:ext cx="1939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(averaged </a:t>
            </a:r>
            <a:r>
              <a:rPr lang="en-US" dirty="0" err="1" smtClean="0"/>
              <a:t>PDFs</a:t>
            </a:r>
            <a:r>
              <a:rPr lang="en-US" dirty="0" smtClean="0"/>
              <a:t>,</a:t>
            </a:r>
          </a:p>
          <a:p>
            <a:pPr algn="ctr"/>
            <a:r>
              <a:rPr lang="en-US" dirty="0" smtClean="0"/>
              <a:t>normalized to 1)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20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310"/>
            <a:ext cx="8229600" cy="968279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analysis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6593" y="1565782"/>
            <a:ext cx="5654523" cy="44384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technique:</a:t>
            </a:r>
          </a:p>
          <a:p>
            <a:endParaRPr lang="en-US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5738" indent="-185738">
              <a:buFont typeface="Arial"/>
              <a:buChar char="•"/>
            </a:pPr>
            <a:r>
              <a:rPr lang="en-US" sz="2000" dirty="0" smtClean="0"/>
              <a:t>Branching ratio normalization</a:t>
            </a:r>
          </a:p>
          <a:p>
            <a:pPr marL="185738" indent="-185738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400" dirty="0" smtClean="0"/>
              <a:t>The number of signal events in the analysis region is normalized to the number of Michel decays measured with an </a:t>
            </a:r>
            <a:r>
              <a:rPr lang="en-US" sz="1400" b="1" dirty="0" err="1" smtClean="0">
                <a:solidFill>
                  <a:srgbClr val="FF0000"/>
                </a:solidFill>
              </a:rPr>
              <a:t>unbiassed</a:t>
            </a:r>
            <a:r>
              <a:rPr lang="en-US" sz="1400" b="1" dirty="0" smtClean="0">
                <a:solidFill>
                  <a:srgbClr val="FF0000"/>
                </a:solidFill>
              </a:rPr>
              <a:t> trigger</a:t>
            </a:r>
            <a:r>
              <a:rPr lang="en-US" sz="1400" dirty="0" smtClean="0"/>
              <a:t> during data-taking after applying the same analysis selection criteria (insensitive to variations in beam rate or detector conditions). Cross-checked with the number of </a:t>
            </a:r>
            <a:r>
              <a:rPr lang="en-US" sz="1400" dirty="0" err="1" smtClean="0"/>
              <a:t>radiative</a:t>
            </a:r>
            <a:r>
              <a:rPr lang="en-US" sz="1400" dirty="0" smtClean="0"/>
              <a:t> </a:t>
            </a:r>
            <a:r>
              <a:rPr lang="en-US" sz="1400" dirty="0" err="1" smtClean="0"/>
              <a:t>muon</a:t>
            </a:r>
            <a:r>
              <a:rPr lang="en-US" sz="1400" dirty="0" smtClean="0"/>
              <a:t> decays measured in the </a:t>
            </a:r>
            <a:r>
              <a:rPr lang="en-US" sz="1400" i="1" dirty="0" smtClean="0">
                <a:cs typeface="Lucida Grande"/>
              </a:rPr>
              <a:t>E</a:t>
            </a:r>
            <a:r>
              <a:rPr lang="en-US" sz="1400" baseline="-25000" dirty="0" smtClean="0">
                <a:ea typeface="Lucida Grande"/>
                <a:cs typeface="Lucida Grande"/>
              </a:rPr>
              <a:t>γ</a:t>
            </a:r>
            <a:r>
              <a:rPr lang="en-US" sz="1400" dirty="0" smtClean="0">
                <a:ea typeface="Lucida Grande"/>
                <a:cs typeface="Lucida Grande"/>
              </a:rPr>
              <a:t> sideband.</a:t>
            </a:r>
            <a:r>
              <a:rPr lang="en-US" sz="1400" dirty="0" smtClean="0"/>
              <a:t> </a:t>
            </a:r>
          </a:p>
          <a:p>
            <a:pPr marL="185738" indent="-185738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6594" y="5633659"/>
            <a:ext cx="8707382" cy="55981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185738" indent="-185738"/>
            <a:r>
              <a:rPr lang="en-US" dirty="0" smtClean="0">
                <a:cs typeface="Lucida Grande"/>
              </a:rPr>
              <a:t>	</a:t>
            </a:r>
            <a:endParaRPr lang="en-US" sz="1400" dirty="0" smtClean="0">
              <a:cs typeface="Lucida Grande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05861" y="2369496"/>
            <a:ext cx="2785683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 algn="ctr"/>
            <a:r>
              <a:rPr lang="en-US" dirty="0" smtClean="0">
                <a:solidFill>
                  <a:schemeClr val="tx1"/>
                </a:solidFill>
              </a:rPr>
              <a:t>k</a:t>
            </a:r>
            <a:r>
              <a:rPr lang="en-US" baseline="-25000" dirty="0" smtClean="0">
                <a:solidFill>
                  <a:schemeClr val="tx1"/>
                </a:solidFill>
              </a:rPr>
              <a:t>2009</a:t>
            </a:r>
            <a:r>
              <a:rPr lang="en-US" dirty="0" smtClean="0">
                <a:solidFill>
                  <a:schemeClr val="tx1"/>
                </a:solidFill>
              </a:rPr>
              <a:t> = (1.20 ± 0.06) </a:t>
            </a:r>
            <a:r>
              <a:rPr lang="en-US" dirty="0" err="1" smtClean="0">
                <a:solidFill>
                  <a:schemeClr val="tx1"/>
                </a:solidFill>
              </a:rPr>
              <a:t>x</a:t>
            </a:r>
            <a:r>
              <a:rPr lang="en-US" dirty="0" smtClean="0">
                <a:solidFill>
                  <a:schemeClr val="tx1"/>
                </a:solidFill>
              </a:rPr>
              <a:t> 10</a:t>
            </a:r>
            <a:r>
              <a:rPr lang="en-US" baseline="30000" dirty="0" smtClean="0">
                <a:solidFill>
                  <a:schemeClr val="tx1"/>
                </a:solidFill>
              </a:rPr>
              <a:t>12</a:t>
            </a:r>
            <a:endParaRPr lang="en-US" dirty="0" smtClean="0">
              <a:solidFill>
                <a:schemeClr val="tx1"/>
              </a:solidFill>
            </a:endParaRPr>
          </a:p>
          <a:p>
            <a:pPr marL="177800" indent="-177800" algn="ctr"/>
            <a:r>
              <a:rPr lang="en-US" dirty="0" smtClean="0">
                <a:solidFill>
                  <a:schemeClr val="tx1"/>
                </a:solidFill>
              </a:rPr>
              <a:t>k</a:t>
            </a:r>
            <a:r>
              <a:rPr lang="en-US" baseline="-25000" dirty="0" smtClean="0">
                <a:solidFill>
                  <a:schemeClr val="tx1"/>
                </a:solidFill>
              </a:rPr>
              <a:t>2010</a:t>
            </a:r>
            <a:r>
              <a:rPr lang="en-US" dirty="0" smtClean="0">
                <a:solidFill>
                  <a:schemeClr val="tx1"/>
                </a:solidFill>
              </a:rPr>
              <a:t> = (2.52 ± 0.09) </a:t>
            </a:r>
            <a:r>
              <a:rPr lang="en-US" dirty="0" err="1" smtClean="0">
                <a:solidFill>
                  <a:schemeClr val="tx1"/>
                </a:solidFill>
              </a:rPr>
              <a:t>x</a:t>
            </a:r>
            <a:r>
              <a:rPr lang="en-US" dirty="0" smtClean="0">
                <a:solidFill>
                  <a:schemeClr val="tx1"/>
                </a:solidFill>
              </a:rPr>
              <a:t> 10</a:t>
            </a:r>
            <a:r>
              <a:rPr lang="en-US" baseline="30000" dirty="0" smtClean="0">
                <a:solidFill>
                  <a:schemeClr val="tx1"/>
                </a:solidFill>
              </a:rPr>
              <a:t>12</a:t>
            </a:r>
            <a:endParaRPr lang="en-US" dirty="0" smtClean="0">
              <a:solidFill>
                <a:schemeClr val="tx1"/>
              </a:solidFill>
            </a:endParaRPr>
          </a:p>
          <a:p>
            <a:pPr marL="177800" indent="-177800" algn="ctr"/>
            <a:r>
              <a:rPr lang="en-US" dirty="0" smtClean="0">
                <a:solidFill>
                  <a:schemeClr val="tx1"/>
                </a:solidFill>
              </a:rPr>
              <a:t>k</a:t>
            </a:r>
            <a:r>
              <a:rPr lang="en-US" baseline="-25000" dirty="0" smtClean="0">
                <a:solidFill>
                  <a:schemeClr val="tx1"/>
                </a:solidFill>
              </a:rPr>
              <a:t>2011</a:t>
            </a:r>
            <a:r>
              <a:rPr lang="en-US" dirty="0" smtClean="0">
                <a:solidFill>
                  <a:schemeClr val="tx1"/>
                </a:solidFill>
              </a:rPr>
              <a:t> = (4.05 ± 0.16) </a:t>
            </a:r>
            <a:r>
              <a:rPr lang="en-US" dirty="0" err="1" smtClean="0">
                <a:solidFill>
                  <a:schemeClr val="tx1"/>
                </a:solidFill>
              </a:rPr>
              <a:t>x</a:t>
            </a:r>
            <a:r>
              <a:rPr lang="en-US" dirty="0" smtClean="0">
                <a:solidFill>
                  <a:schemeClr val="tx1"/>
                </a:solidFill>
              </a:rPr>
              <a:t> 10</a:t>
            </a:r>
            <a:r>
              <a:rPr lang="en-US" baseline="30000" dirty="0" smtClean="0">
                <a:solidFill>
                  <a:schemeClr val="tx1"/>
                </a:solidFill>
              </a:rPr>
              <a:t>12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593" y="3785000"/>
            <a:ext cx="8440207" cy="22192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5738" indent="-185738">
              <a:buFont typeface="Arial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Confidence interval calculation</a:t>
            </a:r>
          </a:p>
          <a:p>
            <a:pPr marL="185738" indent="-185738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Grande"/>
              </a:rPr>
              <a:t>	</a:t>
            </a:r>
            <a:r>
              <a:rPr lang="en-US" sz="1400" dirty="0" smtClean="0"/>
              <a:t>The calculation of the confidence interval of </a:t>
            </a:r>
            <a:r>
              <a:rPr lang="en-US" sz="1400" i="1" dirty="0" err="1" smtClean="0"/>
              <a:t>N</a:t>
            </a:r>
            <a:r>
              <a:rPr lang="en-US" sz="1400" baseline="-25000" dirty="0" err="1" smtClean="0"/>
              <a:t>sig</a:t>
            </a:r>
            <a:r>
              <a:rPr lang="en-US" sz="1400" dirty="0" smtClean="0"/>
              <a:t> follows a </a:t>
            </a:r>
            <a:r>
              <a:rPr lang="en-US" sz="1400" dirty="0" err="1" smtClean="0"/>
              <a:t>frequentist</a:t>
            </a:r>
            <a:r>
              <a:rPr lang="en-US" sz="1400" dirty="0" smtClean="0"/>
              <a:t> approach using </a:t>
            </a:r>
            <a:r>
              <a:rPr lang="en-US" sz="1400" b="1" dirty="0" smtClean="0">
                <a:solidFill>
                  <a:srgbClr val="FF0000"/>
                </a:solidFill>
              </a:rPr>
              <a:t>profile likelihood ratio ordering</a:t>
            </a:r>
            <a:r>
              <a:rPr lang="en-US" sz="1400" dirty="0" smtClean="0"/>
              <a:t> (Feldman-Cousins), where </a:t>
            </a:r>
            <a:r>
              <a:rPr lang="en-US" sz="1400" i="1" dirty="0" smtClean="0"/>
              <a:t>N</a:t>
            </a:r>
            <a:r>
              <a:rPr lang="en-US" sz="1400" baseline="-25000" dirty="0" smtClean="0"/>
              <a:t>R</a:t>
            </a:r>
            <a:r>
              <a:rPr lang="en-US" sz="1400" dirty="0" smtClean="0"/>
              <a:t> and </a:t>
            </a:r>
            <a:r>
              <a:rPr lang="en-US" sz="1400" i="1" dirty="0" smtClean="0"/>
              <a:t>N</a:t>
            </a:r>
            <a:r>
              <a:rPr lang="en-US" sz="1400" baseline="-25000" dirty="0" smtClean="0"/>
              <a:t>A</a:t>
            </a:r>
            <a:r>
              <a:rPr lang="en-US" sz="1400" dirty="0" smtClean="0"/>
              <a:t> are treated as nuisance parameters and are profiled using:</a:t>
            </a:r>
          </a:p>
          <a:p>
            <a:pPr marL="185738" indent="-185738"/>
            <a:endParaRPr lang="en-US" sz="1400" dirty="0" smtClean="0"/>
          </a:p>
          <a:p>
            <a:pPr marL="185738" indent="-185738"/>
            <a:endParaRPr lang="en-US" sz="1400" dirty="0" smtClean="0"/>
          </a:p>
          <a:p>
            <a:pPr marL="185738" indent="-185738"/>
            <a:endParaRPr lang="en-US" sz="1400" dirty="0" smtClean="0"/>
          </a:p>
          <a:p>
            <a:pPr marL="185738" indent="-185738"/>
            <a:endParaRPr lang="en-US" sz="1400" dirty="0" smtClean="0"/>
          </a:p>
          <a:p>
            <a:pPr marL="185738" indent="-185738"/>
            <a:r>
              <a:rPr lang="en-US" sz="1400" dirty="0" smtClean="0">
                <a:cs typeface="Lucida Grande"/>
              </a:rPr>
              <a:t>	where the hat and double hat </a:t>
            </a:r>
            <a:r>
              <a:rPr lang="en-US" sz="1400" dirty="0" smtClean="0"/>
              <a:t>denote the best estimates maximizing the likelihood for floating and fixed </a:t>
            </a:r>
            <a:r>
              <a:rPr lang="en-US" sz="1400" i="1" dirty="0" err="1" smtClean="0"/>
              <a:t>N</a:t>
            </a:r>
            <a:r>
              <a:rPr lang="en-US" sz="1400" baseline="-25000" dirty="0" err="1" smtClean="0"/>
              <a:t>sig</a:t>
            </a:r>
            <a:r>
              <a:rPr lang="en-US" sz="1400" dirty="0" smtClean="0"/>
              <a:t> respectively. </a:t>
            </a:r>
            <a:r>
              <a:rPr lang="en-US" sz="1400" dirty="0" smtClean="0">
                <a:cs typeface="Lucida Grande"/>
              </a:rPr>
              <a:t>Systematic uncertainties of PDF parameters are taken into account by fluctuating the </a:t>
            </a:r>
            <a:r>
              <a:rPr lang="en-US" sz="1400" dirty="0" err="1" smtClean="0">
                <a:cs typeface="Lucida Grande"/>
              </a:rPr>
              <a:t>PDFs</a:t>
            </a:r>
            <a:r>
              <a:rPr lang="en-US" sz="1400" dirty="0" smtClean="0">
                <a:cs typeface="Lucida Grande"/>
              </a:rPr>
              <a:t> according to their uncertainties. </a:t>
            </a:r>
          </a:p>
          <a:p>
            <a:pPr marL="185738" indent="-185738"/>
            <a:endParaRPr lang="en-US" sz="800" dirty="0" smtClean="0">
              <a:cs typeface="Lucida Grande"/>
            </a:endParaRPr>
          </a:p>
          <a:p>
            <a:pPr marL="185738" indent="-185738"/>
            <a: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ucida Grande"/>
              </a:rPr>
              <a:t>	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335" y="4862280"/>
            <a:ext cx="2880516" cy="481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310"/>
            <a:ext cx="8229600" cy="968279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analysis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6594" y="1565782"/>
            <a:ext cx="4476084" cy="44384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improvements:</a:t>
            </a:r>
          </a:p>
          <a:p>
            <a:endParaRPr lang="en-US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5738" indent="-185738">
              <a:buFont typeface="Arial"/>
              <a:buChar char="•"/>
            </a:pPr>
            <a:r>
              <a:rPr lang="en-US" sz="2000" dirty="0" smtClean="0"/>
              <a:t>New calorimeter waveform analysis</a:t>
            </a:r>
          </a:p>
          <a:p>
            <a:pPr marL="185738" indent="-185738"/>
            <a:r>
              <a:rPr lang="en-US" sz="2000" dirty="0" smtClean="0"/>
              <a:t>	</a:t>
            </a:r>
            <a:r>
              <a:rPr lang="en-US" sz="1600" dirty="0" smtClean="0"/>
              <a:t>Improved multiple photon pile-up elimination, improves efficiency and energy resolution</a:t>
            </a:r>
          </a:p>
          <a:p>
            <a:pPr marL="185738" indent="-185738"/>
            <a:endParaRPr lang="en-US" sz="800" dirty="0" smtClean="0"/>
          </a:p>
          <a:p>
            <a:pPr marL="185738" indent="-185738">
              <a:buFont typeface="Arial"/>
              <a:buChar char="•"/>
            </a:pPr>
            <a:r>
              <a:rPr lang="en-US" sz="2000" dirty="0" smtClean="0"/>
              <a:t>New spectrometer waveform filtering</a:t>
            </a:r>
          </a:p>
          <a:p>
            <a:pPr marL="185738" lvl="1" indent="-185738"/>
            <a:r>
              <a:rPr lang="en-US" sz="2000" dirty="0" smtClean="0"/>
              <a:t>	</a:t>
            </a:r>
            <a:r>
              <a:rPr lang="en-US" sz="1600" dirty="0" smtClean="0"/>
              <a:t>Drift-chamber noise reduction, improves angular resolution</a:t>
            </a:r>
          </a:p>
          <a:p>
            <a:pPr marL="185738" lvl="1" indent="-185738"/>
            <a:endParaRPr lang="en-US" sz="800" dirty="0" smtClean="0"/>
          </a:p>
          <a:p>
            <a:pPr marL="185738" indent="-185738">
              <a:buFont typeface="Arial"/>
              <a:buChar char="•"/>
            </a:pPr>
            <a:r>
              <a:rPr lang="en-US" sz="2000" dirty="0" smtClean="0"/>
              <a:t>New spectrometer track fit algorithm</a:t>
            </a:r>
          </a:p>
          <a:p>
            <a:pPr marL="185738" lvl="1" indent="-185738"/>
            <a:r>
              <a:rPr lang="en-US" sz="2000" dirty="0" smtClean="0"/>
              <a:t>	</a:t>
            </a:r>
            <a:r>
              <a:rPr lang="en-US" sz="1600" dirty="0" smtClean="0"/>
              <a:t>Improved detector model, improves efficiency and enables the use of event-by-event errors in the likelihood function</a:t>
            </a:r>
          </a:p>
          <a:p>
            <a:pPr marL="185738" lvl="1" indent="-185738"/>
            <a:endParaRPr lang="en-US" sz="1600" dirty="0" smtClean="0"/>
          </a:p>
          <a:p>
            <a:pPr marL="185738" lvl="1" indent="-185738"/>
            <a:endParaRPr lang="en-US" sz="1600" dirty="0" smtClean="0"/>
          </a:p>
          <a:p>
            <a:pPr marL="185738" lvl="1" indent="-185738" algn="r"/>
            <a:r>
              <a:rPr lang="en-US" sz="2000" b="1" dirty="0" smtClean="0">
                <a:solidFill>
                  <a:srgbClr val="FF0000"/>
                </a:solidFill>
              </a:rPr>
              <a:t>7% + 7% increase in efficiency</a:t>
            </a:r>
          </a:p>
          <a:p>
            <a:pPr marL="185738" indent="-185738" algn="r"/>
            <a:endParaRPr lang="en-US" sz="2000" dirty="0" smtClean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981" y="1602169"/>
            <a:ext cx="2477964" cy="2311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682" y="4009865"/>
            <a:ext cx="2499358" cy="23053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66183" y="1903670"/>
            <a:ext cx="940465" cy="5972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380034" y="4228003"/>
            <a:ext cx="777814" cy="5972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95773" y="1769209"/>
            <a:ext cx="10244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no pile up</a:t>
            </a:r>
          </a:p>
          <a:p>
            <a:r>
              <a:rPr lang="en-US" sz="1000" b="1" dirty="0" smtClean="0">
                <a:solidFill>
                  <a:srgbClr val="3366FF"/>
                </a:solidFill>
              </a:rPr>
              <a:t>old algorithm</a:t>
            </a:r>
          </a:p>
          <a:p>
            <a:r>
              <a:rPr lang="en-US" sz="1000" b="1" dirty="0" smtClean="0">
                <a:solidFill>
                  <a:srgbClr val="FF0000"/>
                </a:solidFill>
              </a:rPr>
              <a:t>new algorithm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80034" y="4135162"/>
            <a:ext cx="909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old track fit</a:t>
            </a:r>
          </a:p>
          <a:p>
            <a:r>
              <a:rPr lang="en-US" sz="1000" b="1" dirty="0" smtClean="0">
                <a:solidFill>
                  <a:srgbClr val="FF0000"/>
                </a:solidFill>
              </a:rPr>
              <a:t>new track fit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985483" y="4535272"/>
            <a:ext cx="292348" cy="37578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85" y="5660153"/>
            <a:ext cx="520700" cy="304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25314" y="451934"/>
            <a:ext cx="1617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6600"/>
                </a:solidFill>
              </a:rPr>
              <a:t>arXiv:1303.0754</a:t>
            </a:r>
            <a:endParaRPr lang="en-US" sz="1600" b="1" i="1" dirty="0">
              <a:solidFill>
                <a:srgbClr val="FF6600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985483" y="2449054"/>
            <a:ext cx="292348" cy="37578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20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4531086" y="2454903"/>
            <a:ext cx="4689059" cy="3712337"/>
            <a:chOff x="2968560" y="2664637"/>
            <a:chExt cx="3486672" cy="276040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68560" y="2664637"/>
              <a:ext cx="3486672" cy="276040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3943350" y="4676775"/>
              <a:ext cx="104775" cy="412750"/>
            </a:xfrm>
            <a:prstGeom prst="rect">
              <a:avLst/>
            </a:prstGeom>
            <a:solidFill>
              <a:srgbClr val="42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5400000">
              <a:off x="3881836" y="4785121"/>
              <a:ext cx="623093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310"/>
            <a:ext cx="8229600" cy="968279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Sensitivity 2009-2011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2847474"/>
            <a:ext cx="32481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Expected # of background events      in the analysis region extrapolated from time sidebands:</a:t>
            </a:r>
          </a:p>
          <a:p>
            <a:endParaRPr lang="en-US" sz="800" dirty="0" smtClean="0"/>
          </a:p>
          <a:p>
            <a:pPr marL="179388" indent="-179388">
              <a:buFont typeface="Arial"/>
              <a:buChar char="•"/>
            </a:pPr>
            <a:r>
              <a:rPr lang="en-US" sz="1600" i="1" dirty="0" smtClean="0"/>
              <a:t>N</a:t>
            </a:r>
            <a:r>
              <a:rPr lang="en-US" sz="1600" baseline="-25000" dirty="0" smtClean="0"/>
              <a:t>R</a:t>
            </a:r>
            <a:r>
              <a:rPr lang="en-US" sz="1600" dirty="0" smtClean="0"/>
              <a:t> = 169 ± 17</a:t>
            </a:r>
            <a:endParaRPr lang="en-US" sz="1600" i="1" dirty="0" smtClean="0">
              <a:latin typeface="Times New Roman"/>
              <a:cs typeface="Times New Roman"/>
            </a:endParaRPr>
          </a:p>
          <a:p>
            <a:pPr marL="179388" indent="-179388">
              <a:buFont typeface="Arial"/>
              <a:buChar char="•"/>
            </a:pPr>
            <a:r>
              <a:rPr lang="en-US" sz="1600" i="1" dirty="0" smtClean="0"/>
              <a:t>N</a:t>
            </a:r>
            <a:r>
              <a:rPr lang="en-US" sz="1600" baseline="-25000" dirty="0" smtClean="0"/>
              <a:t>A</a:t>
            </a:r>
            <a:r>
              <a:rPr lang="en-US" sz="1600" dirty="0" smtClean="0"/>
              <a:t> = 2415 ± 25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85421" y="1543292"/>
            <a:ext cx="8685151" cy="11213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dirty="0" smtClean="0"/>
              <a:t>Sensitivity is defined as the median upper limit at 90% C.L. of an ensemble of pseudo-experiments</a:t>
            </a:r>
            <a:r>
              <a:rPr lang="en-US" sz="1600" dirty="0" smtClean="0"/>
              <a:t>       in </a:t>
            </a:r>
            <a:r>
              <a:rPr lang="en-US" sz="1600" dirty="0" smtClean="0"/>
              <a:t>which </a:t>
            </a:r>
            <a:r>
              <a:rPr lang="en-US" sz="1600" i="1" dirty="0" err="1" smtClean="0"/>
              <a:t>N</a:t>
            </a:r>
            <a:r>
              <a:rPr lang="en-US" sz="1600" baseline="-25000" dirty="0" err="1" smtClean="0"/>
              <a:t>sig</a:t>
            </a:r>
            <a:r>
              <a:rPr lang="en-US" sz="1600" dirty="0" smtClean="0"/>
              <a:t> = 0 and </a:t>
            </a:r>
            <a:r>
              <a:rPr lang="en-US" sz="1600" i="1" dirty="0" smtClean="0"/>
              <a:t>N</a:t>
            </a:r>
            <a:r>
              <a:rPr lang="en-US" sz="1600" baseline="-25000" dirty="0" smtClean="0"/>
              <a:t>R</a:t>
            </a:r>
            <a:r>
              <a:rPr lang="en-US" sz="1600" dirty="0" smtClean="0"/>
              <a:t> (</a:t>
            </a:r>
            <a:r>
              <a:rPr lang="en-US" sz="1600" i="1" dirty="0" smtClean="0"/>
              <a:t>N</a:t>
            </a:r>
            <a:r>
              <a:rPr lang="en-US" sz="1600" baseline="-25000" dirty="0" smtClean="0"/>
              <a:t>A</a:t>
            </a:r>
            <a:r>
              <a:rPr lang="en-US" sz="1600" dirty="0" smtClean="0"/>
              <a:t>) is taken</a:t>
            </a:r>
            <a:r>
              <a:rPr lang="en-US" sz="1600" dirty="0" smtClean="0"/>
              <a:t> randomly from </a:t>
            </a:r>
            <a:r>
              <a:rPr lang="en-US" sz="1600" dirty="0" smtClean="0"/>
              <a:t>a </a:t>
            </a:r>
            <a:r>
              <a:rPr lang="en-US" sz="1600" dirty="0" err="1" smtClean="0"/>
              <a:t>Poissonian</a:t>
            </a:r>
            <a:r>
              <a:rPr lang="en-US" sz="1600" dirty="0" smtClean="0"/>
              <a:t> with a mean equal to the </a:t>
            </a:r>
            <a:r>
              <a:rPr lang="en-US" sz="1600" dirty="0" smtClean="0"/>
              <a:t>expected  </a:t>
            </a:r>
            <a:r>
              <a:rPr lang="en-US" sz="1600" i="1" dirty="0" smtClean="0"/>
              <a:t>N</a:t>
            </a:r>
            <a:r>
              <a:rPr lang="en-US" sz="1600" baseline="-25000" dirty="0" smtClean="0"/>
              <a:t>R</a:t>
            </a:r>
            <a:r>
              <a:rPr lang="en-US" sz="1600" dirty="0" smtClean="0"/>
              <a:t> </a:t>
            </a:r>
            <a:r>
              <a:rPr lang="en-US" sz="1600" dirty="0" smtClean="0"/>
              <a:t>(</a:t>
            </a:r>
            <a:r>
              <a:rPr lang="en-US" sz="1600" i="1" dirty="0" smtClean="0"/>
              <a:t>N</a:t>
            </a:r>
            <a:r>
              <a:rPr lang="en-US" sz="1600" baseline="-25000" dirty="0" smtClean="0"/>
              <a:t>A</a:t>
            </a:r>
            <a:r>
              <a:rPr lang="en-US" sz="1600" dirty="0" smtClean="0"/>
              <a:t>)</a:t>
            </a:r>
            <a:r>
              <a:rPr lang="en-US" sz="1600" dirty="0" smtClean="0"/>
              <a:t> </a:t>
            </a:r>
            <a:r>
              <a:rPr lang="en-US" sz="1600" dirty="0" smtClean="0"/>
              <a:t>in </a:t>
            </a:r>
            <a:r>
              <a:rPr lang="en-US" sz="1600" dirty="0" smtClean="0"/>
              <a:t>the analysis region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n-US" sz="2400" dirty="0" smtClean="0">
              <a:cs typeface="Lucida Grand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0084" y="4836607"/>
            <a:ext cx="3539289" cy="3375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35" y="4902077"/>
            <a:ext cx="3423549" cy="2182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9267" y="5384349"/>
            <a:ext cx="25562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2x improvement of our previous sensitivity</a:t>
            </a:r>
            <a:endParaRPr lang="en-US" sz="16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25314" y="451934"/>
            <a:ext cx="1617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6600"/>
                </a:solidFill>
              </a:rPr>
              <a:t>arXiv:1303.0754</a:t>
            </a:r>
            <a:endParaRPr lang="en-US" sz="1600" b="1" i="1" dirty="0">
              <a:solidFill>
                <a:srgbClr val="FF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23635" y="4888725"/>
            <a:ext cx="890012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median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 flipH="1">
            <a:off x="3964381" y="4849650"/>
            <a:ext cx="714434" cy="37578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FFFFFF"/>
                </a:solidFill>
              </a:rPr>
              <a:t>normalize</a:t>
            </a:r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3964382" y="3428610"/>
            <a:ext cx="763518" cy="35052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FFFFFF"/>
                </a:solidFill>
              </a:rPr>
              <a:t>toy MC</a:t>
            </a:r>
            <a:endParaRPr lang="en-US" sz="8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924312"/>
            <a:ext cx="8039100" cy="44593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90958" y="4327247"/>
            <a:ext cx="2105670" cy="15965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310"/>
            <a:ext cx="8229600" cy="968279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result 2009-2011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1890" y="4497470"/>
            <a:ext cx="195160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536575" algn="l"/>
                <a:tab pos="811213" algn="l"/>
              </a:tabLst>
            </a:pPr>
            <a:r>
              <a:rPr lang="en-US" i="1" dirty="0" err="1" smtClean="0"/>
              <a:t>N</a:t>
            </a:r>
            <a:r>
              <a:rPr lang="en-US" baseline="-25000" dirty="0" err="1" smtClean="0"/>
              <a:t>obs</a:t>
            </a:r>
            <a:r>
              <a:rPr lang="en-US" baseline="-25000" dirty="0" smtClean="0"/>
              <a:t> 	</a:t>
            </a:r>
            <a:r>
              <a:rPr lang="en-US" dirty="0" smtClean="0"/>
              <a:t>=	2574</a:t>
            </a:r>
          </a:p>
          <a:p>
            <a:pPr>
              <a:tabLst>
                <a:tab pos="536575" algn="l"/>
                <a:tab pos="811213" algn="l"/>
              </a:tabLst>
            </a:pPr>
            <a:r>
              <a:rPr lang="en-US" i="1" dirty="0" err="1" smtClean="0">
                <a:solidFill>
                  <a:srgbClr val="008000"/>
                </a:solidFill>
              </a:rPr>
              <a:t>N</a:t>
            </a:r>
            <a:r>
              <a:rPr lang="en-US" baseline="-25000" dirty="0" err="1" smtClean="0">
                <a:solidFill>
                  <a:srgbClr val="008000"/>
                </a:solidFill>
              </a:rPr>
              <a:t>sig</a:t>
            </a:r>
            <a:r>
              <a:rPr lang="en-US" baseline="-25000" dirty="0" smtClean="0">
                <a:solidFill>
                  <a:srgbClr val="008000"/>
                </a:solidFill>
              </a:rPr>
              <a:t> 	</a:t>
            </a:r>
            <a:r>
              <a:rPr lang="en-US" dirty="0" smtClean="0">
                <a:solidFill>
                  <a:srgbClr val="008000"/>
                </a:solidFill>
              </a:rPr>
              <a:t>=	-0.4 </a:t>
            </a:r>
            <a:r>
              <a:rPr lang="en-US" baseline="30000" dirty="0" smtClean="0">
                <a:solidFill>
                  <a:srgbClr val="008000"/>
                </a:solidFill>
              </a:rPr>
              <a:t>+4.8</a:t>
            </a:r>
            <a:r>
              <a:rPr lang="en-US" baseline="-25000" dirty="0" smtClean="0">
                <a:solidFill>
                  <a:srgbClr val="008000"/>
                </a:solidFill>
              </a:rPr>
              <a:t>-1.9</a:t>
            </a:r>
            <a:endParaRPr lang="en-US" sz="800" baseline="-25000" dirty="0" smtClean="0"/>
          </a:p>
          <a:p>
            <a:pPr>
              <a:tabLst>
                <a:tab pos="536575" algn="l"/>
                <a:tab pos="811213" algn="l"/>
              </a:tabLst>
            </a:pPr>
            <a:r>
              <a:rPr lang="en-US" i="1" dirty="0" smtClean="0">
                <a:solidFill>
                  <a:srgbClr val="FF0000"/>
                </a:solidFill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</a:rPr>
              <a:t>R	</a:t>
            </a:r>
            <a:r>
              <a:rPr lang="en-US" dirty="0" smtClean="0">
                <a:solidFill>
                  <a:srgbClr val="FF0000"/>
                </a:solidFill>
              </a:rPr>
              <a:t>=	167 ± 24</a:t>
            </a:r>
          </a:p>
          <a:p>
            <a:pPr>
              <a:tabLst>
                <a:tab pos="536575" algn="l"/>
                <a:tab pos="811213" algn="l"/>
              </a:tabLst>
            </a:pPr>
            <a:r>
              <a:rPr lang="en-US" i="1" dirty="0" smtClean="0">
                <a:solidFill>
                  <a:srgbClr val="FF36C9"/>
                </a:solidFill>
              </a:rPr>
              <a:t>N</a:t>
            </a:r>
            <a:r>
              <a:rPr lang="en-US" baseline="-25000" dirty="0" smtClean="0">
                <a:solidFill>
                  <a:srgbClr val="FF36C9"/>
                </a:solidFill>
              </a:rPr>
              <a:t>A	</a:t>
            </a:r>
            <a:r>
              <a:rPr lang="en-US" dirty="0" smtClean="0">
                <a:solidFill>
                  <a:srgbClr val="FF36C9"/>
                </a:solidFill>
              </a:rPr>
              <a:t>=	2413 ± 37</a:t>
            </a:r>
            <a:endParaRPr lang="en-US" baseline="-25000" dirty="0" smtClean="0">
              <a:solidFill>
                <a:srgbClr val="FF36C9"/>
              </a:solidFill>
            </a:endParaRPr>
          </a:p>
          <a:p>
            <a:endParaRPr lang="en-US" baseline="-25000" dirty="0" smtClean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34606" y="5930250"/>
            <a:ext cx="1854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(MINOS 1.645</a:t>
            </a:r>
            <a:r>
              <a:rPr lang="en-US" sz="800" dirty="0" smtClean="0"/>
              <a:t> </a:t>
            </a:r>
            <a:r>
              <a:rPr lang="en-US" sz="1400" dirty="0" err="1" smtClean="0"/>
              <a:t>σ</a:t>
            </a:r>
            <a:r>
              <a:rPr lang="en-US" sz="1400" dirty="0" smtClean="0"/>
              <a:t> errors)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05887" y="1672261"/>
            <a:ext cx="8299115" cy="7046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smtClean="0"/>
              <a:t>Averaged </a:t>
            </a:r>
            <a:r>
              <a:rPr lang="en-US" dirty="0" err="1" smtClean="0"/>
              <a:t>PDFs</a:t>
            </a:r>
            <a:r>
              <a:rPr lang="en-US" dirty="0" smtClean="0"/>
              <a:t> normalized to the fitted # of events (</a:t>
            </a:r>
            <a:r>
              <a:rPr lang="en-US" dirty="0" smtClean="0">
                <a:solidFill>
                  <a:srgbClr val="008000"/>
                </a:solidFill>
              </a:rPr>
              <a:t>Signal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RMD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27D0"/>
                </a:solidFill>
              </a:rPr>
              <a:t>Accidental BG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334EFF"/>
                </a:solidFill>
              </a:rPr>
              <a:t>Total</a:t>
            </a:r>
            <a:r>
              <a:rPr lang="en-US" dirty="0" smtClean="0"/>
              <a:t>):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25314" y="451934"/>
            <a:ext cx="1617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6600"/>
                </a:solidFill>
              </a:rPr>
              <a:t>arXiv:1303.0754</a:t>
            </a:r>
            <a:endParaRPr lang="en-US" sz="1600" b="1" i="1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14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310"/>
            <a:ext cx="8229600" cy="968279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 distributions 2009-2011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392406" y="1770623"/>
            <a:ext cx="8530977" cy="4093724"/>
            <a:chOff x="1585882" y="2376871"/>
            <a:chExt cx="7119120" cy="34162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5882" y="2376871"/>
              <a:ext cx="3559560" cy="341622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5442" y="2376871"/>
              <a:ext cx="3559560" cy="3416222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024056" y="2086232"/>
            <a:ext cx="131087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cos(Θ</a:t>
            </a:r>
            <a:r>
              <a:rPr lang="en-US" sz="1200" i="1" baseline="-25000" dirty="0" err="1" smtClean="0"/>
              <a:t>e</a:t>
            </a:r>
            <a:r>
              <a:rPr lang="en-US" sz="1200" baseline="-25000" dirty="0" err="1" smtClean="0"/>
              <a:t>γ</a:t>
            </a:r>
            <a:r>
              <a:rPr lang="en-US" sz="1200" dirty="0" smtClean="0"/>
              <a:t>) &lt; -0.9996</a:t>
            </a:r>
          </a:p>
          <a:p>
            <a:r>
              <a:rPr lang="en-US" sz="1200" dirty="0" smtClean="0"/>
              <a:t>|</a:t>
            </a:r>
            <a:r>
              <a:rPr lang="en-US" sz="1200" i="1" dirty="0" err="1" smtClean="0"/>
              <a:t>T</a:t>
            </a:r>
            <a:r>
              <a:rPr lang="en-US" sz="1200" i="1" baseline="-25000" dirty="0" err="1" smtClean="0"/>
              <a:t>e</a:t>
            </a:r>
            <a:r>
              <a:rPr lang="en-US" sz="1200" baseline="-25000" dirty="0" err="1" smtClean="0"/>
              <a:t>γ</a:t>
            </a:r>
            <a:r>
              <a:rPr lang="en-US" sz="1200" dirty="0" smtClean="0"/>
              <a:t>| &lt; 0.244 ns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244705" y="2099190"/>
            <a:ext cx="13773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51 &lt; </a:t>
            </a:r>
            <a:r>
              <a:rPr lang="en-US" sz="1200" i="1" dirty="0" smtClean="0"/>
              <a:t>E</a:t>
            </a:r>
            <a:r>
              <a:rPr lang="en-US" sz="1200" baseline="-25000" dirty="0" smtClean="0"/>
              <a:t>γ</a:t>
            </a:r>
            <a:r>
              <a:rPr lang="en-US" sz="1200" dirty="0" smtClean="0"/>
              <a:t> &lt; 55.5 </a:t>
            </a:r>
            <a:r>
              <a:rPr lang="en-US" sz="1200" dirty="0" err="1" smtClean="0"/>
              <a:t>MeV</a:t>
            </a:r>
            <a:endParaRPr lang="en-US" sz="1200" dirty="0" smtClean="0"/>
          </a:p>
          <a:p>
            <a:r>
              <a:rPr lang="en-US" sz="1200" dirty="0" smtClean="0"/>
              <a:t>52.4 &lt; </a:t>
            </a:r>
            <a:r>
              <a:rPr lang="en-US" sz="1200" i="1" dirty="0" err="1" smtClean="0"/>
              <a:t>E</a:t>
            </a:r>
            <a:r>
              <a:rPr lang="en-US" sz="1200" i="1" baseline="-25000" dirty="0" err="1" smtClean="0"/>
              <a:t>e</a:t>
            </a:r>
            <a:r>
              <a:rPr lang="en-US" sz="1200" dirty="0" smtClean="0"/>
              <a:t> &lt; 55 </a:t>
            </a:r>
            <a:r>
              <a:rPr lang="en-US" sz="1200" dirty="0" err="1" smtClean="0"/>
              <a:t>MeV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044945" y="1632123"/>
            <a:ext cx="3693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0000FF"/>
                </a:solidFill>
              </a:rPr>
              <a:t>signal PDF contours at 1, 1.64 and 2 sigma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43887" y="5864347"/>
            <a:ext cx="3512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</a:t>
            </a:r>
            <a:r>
              <a:rPr lang="en-US" sz="1200" dirty="0" err="1" smtClean="0"/>
              <a:t>Θ</a:t>
            </a:r>
            <a:r>
              <a:rPr lang="en-US" sz="1200" i="1" baseline="-25000" dirty="0" err="1" smtClean="0"/>
              <a:t>e</a:t>
            </a:r>
            <a:r>
              <a:rPr lang="en-US" sz="1200" baseline="-25000" dirty="0" err="1" smtClean="0"/>
              <a:t>γ</a:t>
            </a:r>
            <a:r>
              <a:rPr lang="en-US" sz="1200" dirty="0" smtClean="0"/>
              <a:t> =  opening angle between photon and positron)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525314" y="451934"/>
            <a:ext cx="1617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6600"/>
                </a:solidFill>
              </a:rPr>
              <a:t>arXiv:1303.0754</a:t>
            </a:r>
            <a:endParaRPr lang="en-US" sz="1600" b="1" i="1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16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310"/>
            <a:ext cx="8229600" cy="968279"/>
          </a:xfrm>
        </p:spPr>
        <p:txBody>
          <a:bodyPr>
            <a:normAutofit/>
          </a:bodyPr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Flavor violation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725" y="1787018"/>
            <a:ext cx="6157512" cy="1186350"/>
          </a:xfrm>
        </p:spPr>
        <p:txBody>
          <a:bodyPr>
            <a:normAutofit fontScale="92500" lnSpcReduction="20000"/>
          </a:bodyPr>
          <a:lstStyle/>
          <a:p>
            <a:pPr marL="452438" indent="-452438">
              <a:buClr>
                <a:srgbClr val="FF27D0"/>
              </a:buClr>
              <a:buFont typeface="Wingdings" charset="2"/>
              <a:buChar char=""/>
            </a:pPr>
            <a:r>
              <a:rPr lang="en-US" sz="2800" smtClean="0">
                <a:solidFill>
                  <a:srgbClr val="FF36C9"/>
                </a:solidFill>
              </a:rPr>
              <a:t>Quarks</a:t>
            </a:r>
          </a:p>
          <a:p>
            <a:pPr marL="715963" lvl="1" indent="-263525">
              <a:buClr>
                <a:schemeClr val="tx1"/>
              </a:buClr>
            </a:pPr>
            <a:r>
              <a:rPr lang="en-US" sz="1946" smtClean="0"/>
              <a:t>Quark mixing observed by various accelerator experiments</a:t>
            </a:r>
          </a:p>
          <a:p>
            <a:pPr lvl="1">
              <a:buClr>
                <a:schemeClr val="tx1"/>
              </a:buClr>
            </a:pPr>
            <a:r>
              <a:rPr lang="en-US" sz="1946" smtClean="0"/>
              <a:t>Standard Model: </a:t>
            </a:r>
            <a:r>
              <a:rPr lang="en-US" sz="1946" i="1" smtClean="0"/>
              <a:t>CKM mixing matrix</a:t>
            </a:r>
            <a:endParaRPr lang="en-US" sz="1946" i="1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4905150" y="4848379"/>
            <a:ext cx="279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?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3287925" y="4638683"/>
            <a:ext cx="508403" cy="502228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13500000" scaled="0"/>
            <a:tileRect/>
          </a:gradFill>
          <a:ln>
            <a:noFill/>
          </a:ln>
          <a:effectLst>
            <a:outerShdw blurRad="40000" dist="23000" dir="5400000" sx="105000" sy="105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1"/>
          <a:lstStyle/>
          <a:p>
            <a:pPr algn="ctr"/>
            <a:r>
              <a:rPr lang="en-US" sz="2000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μ</a:t>
            </a:r>
            <a:endParaRPr lang="en-US" sz="2000" i="1" baseline="-25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57200" y="2411060"/>
            <a:ext cx="508403" cy="502228"/>
          </a:xfrm>
          <a:prstGeom prst="ellipse">
            <a:avLst/>
          </a:prstGeom>
          <a:gradFill flip="none" rotWithShape="1">
            <a:gsLst>
              <a:gs pos="0">
                <a:srgbClr val="FF36C9"/>
              </a:gs>
              <a:gs pos="100000">
                <a:srgbClr val="FFFFFF"/>
              </a:gs>
            </a:gsLst>
            <a:lin ang="13500000" scaled="0"/>
            <a:tileRect/>
          </a:gradFill>
          <a:ln>
            <a:noFill/>
          </a:ln>
          <a:effectLst>
            <a:outerShdw blurRad="40000" dist="23000" dir="5400000" sx="105000" sy="105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1"/>
          <a:lstStyle/>
          <a:p>
            <a:pPr algn="ctr"/>
            <a:r>
              <a:rPr lang="en-US" sz="2000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endParaRPr lang="en-US" sz="2000" i="1" baseline="-25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57200" y="1862634"/>
            <a:ext cx="508403" cy="502228"/>
          </a:xfrm>
          <a:prstGeom prst="ellipse">
            <a:avLst/>
          </a:prstGeom>
          <a:gradFill flip="none" rotWithShape="1">
            <a:gsLst>
              <a:gs pos="0">
                <a:srgbClr val="FF36C9"/>
              </a:gs>
              <a:gs pos="100000">
                <a:srgbClr val="FFFFFF"/>
              </a:gs>
            </a:gsLst>
            <a:lin ang="13500000" scaled="0"/>
            <a:tileRect/>
          </a:gradFill>
          <a:ln>
            <a:noFill/>
          </a:ln>
          <a:effectLst>
            <a:outerShdw blurRad="40000" dist="23000" dir="5400000" sx="105000" sy="105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1"/>
          <a:lstStyle/>
          <a:p>
            <a:pPr algn="ctr"/>
            <a:r>
              <a:rPr lang="en-US" sz="2000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u</a:t>
            </a:r>
            <a:endParaRPr lang="en-US" sz="2000" i="1" baseline="-25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697483" y="1723703"/>
            <a:ext cx="508403" cy="502228"/>
          </a:xfrm>
          <a:prstGeom prst="ellipse">
            <a:avLst/>
          </a:prstGeom>
          <a:gradFill flip="none" rotWithShape="1">
            <a:gsLst>
              <a:gs pos="0">
                <a:srgbClr val="FF36C9"/>
              </a:gs>
              <a:gs pos="100000">
                <a:srgbClr val="FFFFFF"/>
              </a:gs>
            </a:gsLst>
            <a:lin ang="13500000" scaled="0"/>
            <a:tileRect/>
          </a:gradFill>
          <a:ln>
            <a:noFill/>
          </a:ln>
          <a:effectLst>
            <a:outerShdw blurRad="40000" dist="23000" dir="5400000" sx="105000" sy="105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1"/>
          <a:lstStyle/>
          <a:p>
            <a:pPr algn="ctr"/>
            <a:r>
              <a:rPr lang="en-US" sz="2000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s</a:t>
            </a:r>
            <a:endParaRPr lang="en-US" sz="2000" i="1" dirty="0" smtClean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217175" y="1415630"/>
            <a:ext cx="508403" cy="502228"/>
          </a:xfrm>
          <a:prstGeom prst="ellipse">
            <a:avLst/>
          </a:prstGeom>
          <a:gradFill flip="none" rotWithShape="1">
            <a:gsLst>
              <a:gs pos="0">
                <a:srgbClr val="FF36C9"/>
              </a:gs>
              <a:gs pos="100000">
                <a:srgbClr val="FFFFFF"/>
              </a:gs>
            </a:gsLst>
            <a:lin ang="13500000" scaled="0"/>
            <a:tileRect/>
          </a:gradFill>
          <a:ln>
            <a:noFill/>
          </a:ln>
          <a:effectLst>
            <a:outerShdw blurRad="40000" dist="23000" dir="5400000" sx="105000" sy="105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1"/>
          <a:lstStyle/>
          <a:p>
            <a:pPr algn="ctr"/>
            <a:r>
              <a:rPr lang="en-US" sz="2000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c</a:t>
            </a:r>
            <a:endParaRPr lang="en-US" sz="2000" i="1" baseline="-25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217175" y="2830452"/>
            <a:ext cx="508403" cy="502228"/>
          </a:xfrm>
          <a:prstGeom prst="ellipse">
            <a:avLst/>
          </a:prstGeom>
          <a:gradFill flip="none" rotWithShape="1">
            <a:gsLst>
              <a:gs pos="0">
                <a:srgbClr val="FF36C9"/>
              </a:gs>
              <a:gs pos="100000">
                <a:srgbClr val="FFFFFF"/>
              </a:gs>
            </a:gsLst>
            <a:lin ang="13500000" scaled="0"/>
            <a:tileRect/>
          </a:gradFill>
          <a:ln>
            <a:noFill/>
          </a:ln>
          <a:effectLst>
            <a:outerShdw blurRad="40000" dist="23000" dir="5400000" sx="105000" sy="105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1"/>
          <a:lstStyle/>
          <a:p>
            <a:pPr algn="ctr"/>
            <a:r>
              <a:rPr lang="en-US" sz="2000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b</a:t>
            </a:r>
            <a:endParaRPr lang="en-US" sz="2000" i="1" baseline="-25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725093" y="2580033"/>
            <a:ext cx="508403" cy="502228"/>
          </a:xfrm>
          <a:prstGeom prst="ellipse">
            <a:avLst/>
          </a:prstGeom>
          <a:gradFill flip="none" rotWithShape="1">
            <a:gsLst>
              <a:gs pos="0">
                <a:srgbClr val="FF36C9"/>
              </a:gs>
              <a:gs pos="100000">
                <a:srgbClr val="FFFFFF"/>
              </a:gs>
            </a:gsLst>
            <a:lin ang="13500000" scaled="0"/>
            <a:tileRect/>
          </a:gradFill>
          <a:ln>
            <a:noFill/>
          </a:ln>
          <a:effectLst>
            <a:outerShdw blurRad="40000" dist="23000" dir="5400000" sx="105000" sy="105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1"/>
          <a:lstStyle/>
          <a:p>
            <a:pPr algn="ctr"/>
            <a:r>
              <a:rPr lang="en-US" sz="2000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endParaRPr lang="en-US" sz="2000" i="1" baseline="-25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462751" y="3664266"/>
            <a:ext cx="508403" cy="502228"/>
          </a:xfrm>
          <a:prstGeom prst="ellipse">
            <a:avLst/>
          </a:prstGeom>
          <a:gradFill flip="none" rotWithShape="1">
            <a:gsLst>
              <a:gs pos="0">
                <a:srgbClr val="446FB3"/>
              </a:gs>
              <a:gs pos="100000">
                <a:srgbClr val="FFFFFF"/>
              </a:gs>
            </a:gsLst>
            <a:lin ang="13500000" scaled="0"/>
            <a:tileRect/>
          </a:gradFill>
          <a:ln>
            <a:noFill/>
          </a:ln>
          <a:effectLst>
            <a:outerShdw blurRad="40000" dist="23000" dir="5400000" sx="105000" sy="105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1"/>
          <a:lstStyle/>
          <a:p>
            <a:pPr algn="ctr"/>
            <a:r>
              <a:rPr lang="en-US" sz="2000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ν</a:t>
            </a:r>
            <a:r>
              <a:rPr lang="en-US" sz="2000" i="1" baseline="-25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e</a:t>
            </a:r>
            <a:endParaRPr lang="en-US" sz="2000" i="1" baseline="-25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399156" y="3162038"/>
            <a:ext cx="508403" cy="502228"/>
          </a:xfrm>
          <a:prstGeom prst="ellipse">
            <a:avLst/>
          </a:prstGeom>
          <a:gradFill flip="none" rotWithShape="1">
            <a:gsLst>
              <a:gs pos="0">
                <a:srgbClr val="446FB3"/>
              </a:gs>
              <a:gs pos="100000">
                <a:srgbClr val="FFFFFF"/>
              </a:gs>
            </a:gsLst>
            <a:lin ang="13500000" scaled="0"/>
            <a:tileRect/>
          </a:gradFill>
          <a:ln>
            <a:noFill/>
          </a:ln>
          <a:effectLst>
            <a:outerShdw blurRad="40000" dist="23000" dir="5400000" sx="105000" sy="105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1"/>
          <a:lstStyle/>
          <a:p>
            <a:pPr algn="ctr"/>
            <a:r>
              <a:rPr lang="en-US" sz="2000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ν</a:t>
            </a:r>
            <a:r>
              <a:rPr lang="en-US" sz="2000" i="1" baseline="-25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μ</a:t>
            </a:r>
            <a:endParaRPr lang="en-US" sz="2000" i="1" baseline="-25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399156" y="4237744"/>
            <a:ext cx="508403" cy="502228"/>
          </a:xfrm>
          <a:prstGeom prst="ellipse">
            <a:avLst/>
          </a:prstGeom>
          <a:gradFill flip="none" rotWithShape="1">
            <a:gsLst>
              <a:gs pos="0">
                <a:srgbClr val="446FB3"/>
              </a:gs>
              <a:gs pos="100000">
                <a:srgbClr val="FFFFFF"/>
              </a:gs>
            </a:gsLst>
            <a:lin ang="13500000" scaled="0"/>
            <a:tileRect/>
          </a:gradFill>
          <a:ln>
            <a:noFill/>
          </a:ln>
          <a:effectLst>
            <a:outerShdw blurRad="40000" dist="23000" dir="5400000" sx="105000" sy="105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1"/>
          <a:lstStyle/>
          <a:p>
            <a:pPr algn="ctr"/>
            <a:r>
              <a:rPr lang="en-US" sz="2000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ν</a:t>
            </a:r>
            <a:r>
              <a:rPr lang="en-US" sz="2000" i="1" baseline="-250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τ</a:t>
            </a:r>
            <a:endParaRPr lang="en-US" sz="2000" i="1" baseline="-25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310922" y="5167957"/>
            <a:ext cx="508403" cy="502228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13500000" scaled="0"/>
            <a:tileRect/>
          </a:gradFill>
          <a:ln>
            <a:noFill/>
          </a:ln>
          <a:effectLst>
            <a:outerShdw blurRad="40000" dist="23000" dir="5400000" sx="105000" sy="105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1"/>
          <a:lstStyle/>
          <a:p>
            <a:pPr algn="ctr"/>
            <a:r>
              <a:rPr lang="en-US" sz="2000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e</a:t>
            </a:r>
            <a:endParaRPr lang="en-US" sz="2000" i="1" baseline="-25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287925" y="5737219"/>
            <a:ext cx="508403" cy="502228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13500000" scaled="0"/>
            <a:tileRect/>
          </a:gradFill>
          <a:ln>
            <a:noFill/>
          </a:ln>
          <a:effectLst>
            <a:outerShdw blurRad="40000" dist="23000" dir="5400000" sx="105000" sy="105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1"/>
          <a:lstStyle/>
          <a:p>
            <a:pPr algn="ctr"/>
            <a:r>
              <a:rPr lang="en-US" sz="2000" i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τ</a:t>
            </a:r>
            <a:endParaRPr lang="en-US" sz="2000" i="1" baseline="-25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3881333" y="3274011"/>
            <a:ext cx="5519419" cy="12562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52438" marR="0" lvl="0" indent="-4524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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6FB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Neutrinos</a:t>
            </a:r>
          </a:p>
          <a:p>
            <a:pPr marL="715963" marR="0" lvl="1" indent="-2635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Char char="–"/>
              <a:tabLst/>
              <a:defRPr/>
            </a:pPr>
            <a:r>
              <a:rPr kumimoji="0" lang="en-US" sz="1946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Neutrino oscillations observed by various neutrino experiments</a:t>
            </a:r>
          </a:p>
          <a:p>
            <a:pPr marL="715963" marR="0" lvl="1" indent="-2635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Char char="–"/>
              <a:tabLst/>
              <a:defRPr/>
            </a:pPr>
            <a:r>
              <a:rPr kumimoji="0" lang="en-US" sz="1946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Standard Model: </a:t>
            </a:r>
            <a:r>
              <a:rPr kumimoji="0" lang="en-US" sz="1946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PMNS mixing matrix</a:t>
            </a: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4807826" y="4487333"/>
            <a:ext cx="3640754" cy="14733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None/>
              <a:tabLst/>
              <a:defRPr/>
            </a:pPr>
            <a:endParaRPr kumimoji="0" lang="en-US" sz="1946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2438" marR="0" lvl="0" indent="-4524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charset="2"/>
              <a:buChar char="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Charged leptons</a:t>
            </a:r>
          </a:p>
          <a:p>
            <a:pPr marL="715963" marR="0" lvl="1" indent="-2635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Char char="–"/>
              <a:tabLst/>
              <a:defRPr/>
            </a:pPr>
            <a:r>
              <a:rPr kumimoji="0" lang="en-US" sz="1946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 observed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000"/>
              </a:buClr>
              <a:buSzTx/>
              <a:buFont typeface="Arial"/>
              <a:buNone/>
              <a:tabLst/>
              <a:defRPr/>
            </a:pPr>
            <a:r>
              <a:rPr kumimoji="0" lang="en-US" sz="2118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39632" y="5163006"/>
            <a:ext cx="32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7" name="Left-Right Arrow 36"/>
          <p:cNvSpPr/>
          <p:nvPr/>
        </p:nvSpPr>
        <p:spPr>
          <a:xfrm rot="16200000">
            <a:off x="2419264" y="3872694"/>
            <a:ext cx="439845" cy="175366"/>
          </a:xfrm>
          <a:prstGeom prst="leftRightArrow">
            <a:avLst/>
          </a:prstGeom>
          <a:solidFill>
            <a:srgbClr val="446FB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-Right Arrow 37"/>
          <p:cNvSpPr/>
          <p:nvPr/>
        </p:nvSpPr>
        <p:spPr>
          <a:xfrm rot="9000000">
            <a:off x="1963443" y="3576582"/>
            <a:ext cx="439845" cy="175366"/>
          </a:xfrm>
          <a:prstGeom prst="leftRightArrow">
            <a:avLst/>
          </a:prstGeom>
          <a:solidFill>
            <a:srgbClr val="446FB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Left-Right Arrow 38"/>
          <p:cNvSpPr/>
          <p:nvPr/>
        </p:nvSpPr>
        <p:spPr>
          <a:xfrm rot="12600000">
            <a:off x="1963442" y="4130917"/>
            <a:ext cx="439845" cy="175366"/>
          </a:xfrm>
          <a:prstGeom prst="leftRightArrow">
            <a:avLst/>
          </a:prstGeom>
          <a:solidFill>
            <a:srgbClr val="446FB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Left-Right Arrow 55"/>
          <p:cNvSpPr/>
          <p:nvPr/>
        </p:nvSpPr>
        <p:spPr>
          <a:xfrm rot="16200000">
            <a:off x="3289524" y="5350470"/>
            <a:ext cx="439845" cy="175366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Left-Right Arrow 56"/>
          <p:cNvSpPr/>
          <p:nvPr/>
        </p:nvSpPr>
        <p:spPr>
          <a:xfrm rot="9000000">
            <a:off x="2833703" y="5054358"/>
            <a:ext cx="439845" cy="175366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Left-Right Arrow 57"/>
          <p:cNvSpPr/>
          <p:nvPr/>
        </p:nvSpPr>
        <p:spPr>
          <a:xfrm rot="12600000">
            <a:off x="2833702" y="5608693"/>
            <a:ext cx="439845" cy="175366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Left-Right Arrow 58"/>
          <p:cNvSpPr/>
          <p:nvPr/>
        </p:nvSpPr>
        <p:spPr>
          <a:xfrm rot="16200000">
            <a:off x="1384434" y="2271732"/>
            <a:ext cx="439845" cy="175366"/>
          </a:xfrm>
          <a:prstGeom prst="leftRightArrow">
            <a:avLst/>
          </a:prstGeom>
          <a:solidFill>
            <a:srgbClr val="FF36C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Left-Right Arrow 59"/>
          <p:cNvSpPr/>
          <p:nvPr/>
        </p:nvSpPr>
        <p:spPr>
          <a:xfrm rot="9000000">
            <a:off x="1039053" y="2072262"/>
            <a:ext cx="439845" cy="175366"/>
          </a:xfrm>
          <a:prstGeom prst="leftRightArrow">
            <a:avLst/>
          </a:prstGeom>
          <a:solidFill>
            <a:srgbClr val="FF36C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Left-Right Arrow 60"/>
          <p:cNvSpPr/>
          <p:nvPr/>
        </p:nvSpPr>
        <p:spPr>
          <a:xfrm rot="12600000">
            <a:off x="1039052" y="2474731"/>
            <a:ext cx="439845" cy="175366"/>
          </a:xfrm>
          <a:prstGeom prst="leftRightArrow">
            <a:avLst/>
          </a:prstGeom>
          <a:solidFill>
            <a:srgbClr val="FF36C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/>
                <a:cs typeface="Arial Rounded MT Bold"/>
              </a:rPr>
              <a:t>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32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4927346" y="2399748"/>
            <a:ext cx="3802622" cy="2883529"/>
            <a:chOff x="4517291" y="2693261"/>
            <a:chExt cx="3094651" cy="2346674"/>
          </a:xfrm>
        </p:grpSpPr>
        <p:pic>
          <p:nvPicPr>
            <p:cNvPr id="16" name="Picture 15" descr="BRUL_2009_201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7291" y="2693261"/>
              <a:ext cx="3094651" cy="2346674"/>
            </a:xfrm>
            <a:prstGeom prst="rect">
              <a:avLst/>
            </a:prstGeom>
          </p:spPr>
        </p:pic>
        <p:cxnSp>
          <p:nvCxnSpPr>
            <p:cNvPr id="47" name="Straight Connector 46"/>
            <p:cNvCxnSpPr/>
            <p:nvPr/>
          </p:nvCxnSpPr>
          <p:spPr>
            <a:xfrm>
              <a:off x="4993552" y="3035787"/>
              <a:ext cx="637346" cy="1588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4799842" y="3860363"/>
              <a:ext cx="1660524" cy="1588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4600021" y="5421161"/>
            <a:ext cx="4088136" cy="4739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310"/>
            <a:ext cx="8229600" cy="968279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Confidence interval 2009-2011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4106" y="1765889"/>
            <a:ext cx="8257144" cy="8921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Calculated confidence level curve: </a:t>
            </a:r>
          </a:p>
          <a:p>
            <a:endParaRPr lang="en-US" sz="2400" dirty="0" smtClean="0">
              <a:cs typeface="Lucida Grande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137" y="5539007"/>
            <a:ext cx="3808415" cy="21828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170668" y="5953764"/>
            <a:ext cx="4824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4x improvement of our previous upper limit</a:t>
            </a:r>
            <a:endParaRPr lang="en-US" sz="16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525314" y="451934"/>
            <a:ext cx="1617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6600"/>
                </a:solidFill>
              </a:rPr>
              <a:t>arXiv:1303.0754</a:t>
            </a:r>
            <a:endParaRPr lang="en-US" sz="1600" b="1" i="1" dirty="0">
              <a:solidFill>
                <a:srgbClr val="FF6600"/>
              </a:solidFill>
            </a:endParaRPr>
          </a:p>
        </p:txBody>
      </p:sp>
      <p:pic>
        <p:nvPicPr>
          <p:cNvPr id="27" name="Picture 26" descr="BRUL_2009_20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48" y="2399748"/>
            <a:ext cx="3802622" cy="2845352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938064" y="2823810"/>
            <a:ext cx="783153" cy="1951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693021" y="3859919"/>
            <a:ext cx="2040407" cy="1951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ight Arrow 14"/>
          <p:cNvSpPr/>
          <p:nvPr/>
        </p:nvSpPr>
        <p:spPr>
          <a:xfrm>
            <a:off x="3993442" y="3496108"/>
            <a:ext cx="829159" cy="54142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normalize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604928" y="2895582"/>
            <a:ext cx="3982388" cy="3419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310"/>
            <a:ext cx="8229600" cy="968279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&amp; Outlook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38622" y="1522837"/>
            <a:ext cx="8697393" cy="19787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Summary: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en-US" sz="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800" dirty="0" smtClean="0"/>
              <a:t>Combined 2009-2011 analysis result consistent with null signal, resulting in a factor 4 improvement of the world’s most stringent upper limit on </a:t>
            </a:r>
            <a:r>
              <a:rPr lang="en-US" sz="1800" dirty="0" err="1" smtClean="0">
                <a:latin typeface="+mj-lt"/>
                <a:cs typeface="Times New Roman"/>
              </a:rPr>
              <a:t>μ</a:t>
            </a:r>
            <a:r>
              <a:rPr lang="en-US" sz="1800" dirty="0" smtClean="0">
                <a:latin typeface="+mj-lt"/>
                <a:cs typeface="Times New Roman"/>
              </a:rPr>
              <a:t> </a:t>
            </a:r>
            <a:r>
              <a:rPr lang="en-GB" sz="1800" dirty="0" err="1" smtClean="0">
                <a:latin typeface="+mj-lt"/>
                <a:cs typeface="Times New Roman"/>
                <a:sym typeface="Symbol" pitchFamily="18" charset="2"/>
              </a:rPr>
              <a:t></a:t>
            </a:r>
            <a:r>
              <a:rPr lang="en-GB" sz="1800" dirty="0" smtClean="0">
                <a:latin typeface="+mj-lt"/>
                <a:cs typeface="Times New Roman"/>
                <a:sym typeface="Symbol" pitchFamily="18" charset="2"/>
              </a:rPr>
              <a:t> </a:t>
            </a:r>
            <a:r>
              <a:rPr lang="en-GB" sz="1800" dirty="0" err="1" smtClean="0">
                <a:latin typeface="+mj-lt"/>
                <a:cs typeface="Times New Roman"/>
                <a:sym typeface="Symbol" pitchFamily="18" charset="2"/>
              </a:rPr>
              <a:t>e</a:t>
            </a:r>
            <a:r>
              <a:rPr lang="en-US" sz="1800" dirty="0" err="1" smtClean="0">
                <a:latin typeface="+mj-lt"/>
                <a:cs typeface="Times New Roman"/>
              </a:rPr>
              <a:t>γ</a:t>
            </a:r>
            <a:r>
              <a:rPr lang="en-US" sz="1800" dirty="0" smtClean="0"/>
              <a:t> :	</a:t>
            </a:r>
          </a:p>
          <a:p>
            <a:pPr>
              <a:buNone/>
            </a:pPr>
            <a:endParaRPr lang="en-US" sz="16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14" y="2962616"/>
            <a:ext cx="3822318" cy="21907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flipV="1">
            <a:off x="4587316" y="4629654"/>
            <a:ext cx="582928" cy="3110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1"/>
          <p:cNvSpPr txBox="1">
            <a:spLocks/>
          </p:cNvSpPr>
          <p:nvPr/>
        </p:nvSpPr>
        <p:spPr>
          <a:xfrm>
            <a:off x="238622" y="3501558"/>
            <a:ext cx="4348694" cy="335644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97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Outlook: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74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323" dirty="0" smtClean="0"/>
              <a:t>Physics data taking will resume next month and continue until September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323" dirty="0" smtClean="0"/>
              <a:t>Data statistics is expected to double  with 2012 + 2013 runs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323" dirty="0" smtClean="0"/>
              <a:t>MEG is aiming for a sensitivity of             </a:t>
            </a:r>
            <a:r>
              <a:rPr lang="en-US" sz="2323" i="1" dirty="0" smtClean="0"/>
              <a:t>O</a:t>
            </a:r>
            <a:r>
              <a:rPr lang="en-US" sz="2323" dirty="0" smtClean="0"/>
              <a:t>(10</a:t>
            </a:r>
            <a:r>
              <a:rPr lang="en-US" sz="2323" baseline="30000" dirty="0" smtClean="0"/>
              <a:t>-13</a:t>
            </a:r>
            <a:r>
              <a:rPr lang="en-US" sz="2323" dirty="0" smtClean="0"/>
              <a:t>) after 2013</a:t>
            </a:r>
          </a:p>
          <a:p>
            <a:pPr marL="342900" lvl="0" indent="-342900">
              <a:spcBef>
                <a:spcPct val="20000"/>
              </a:spcBef>
            </a:pPr>
            <a:endParaRPr lang="en-US" sz="2323" dirty="0" smtClean="0"/>
          </a:p>
          <a:p>
            <a:pPr marL="342900" lvl="0" indent="-342900">
              <a:spcBef>
                <a:spcPct val="20000"/>
              </a:spcBef>
            </a:pPr>
            <a:r>
              <a:rPr lang="en-US" sz="2839" dirty="0" smtClean="0"/>
              <a:t>	</a:t>
            </a:r>
            <a:r>
              <a:rPr lang="en-US" sz="2839" i="1" dirty="0" smtClean="0"/>
              <a:t>But that is not all…</a:t>
            </a:r>
          </a:p>
          <a:p>
            <a:pPr marL="342900" lvl="0" indent="-342900">
              <a:spcBef>
                <a:spcPct val="20000"/>
              </a:spcBef>
            </a:pPr>
            <a:endParaRPr kumimoji="0" lang="en-US" sz="1548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</a:pPr>
            <a:endParaRPr kumimoji="0" lang="en-US" sz="1548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323" dirty="0" smtClean="0"/>
              <a:t> 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endParaRPr lang="en-US" sz="2323" dirty="0" smtClean="0"/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491" y="3343662"/>
            <a:ext cx="4449524" cy="29321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13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 upgrade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0082" y="1646372"/>
            <a:ext cx="4906918" cy="3735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Motivation:</a:t>
            </a:r>
          </a:p>
          <a:p>
            <a:endParaRPr lang="en-US" sz="800" b="1" i="1" dirty="0" smtClean="0"/>
          </a:p>
          <a:p>
            <a:r>
              <a:rPr lang="en-US" sz="1400" dirty="0" smtClean="0"/>
              <a:t>The comparison between </a:t>
            </a:r>
            <a:r>
              <a:rPr lang="en-US" sz="1400" dirty="0" err="1" smtClean="0">
                <a:latin typeface="Times New Roman"/>
                <a:cs typeface="Times New Roman"/>
              </a:rPr>
              <a:t>μ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GB" sz="1400" dirty="0" err="1" smtClean="0">
                <a:latin typeface="Times New Roman"/>
                <a:cs typeface="Times New Roman"/>
                <a:sym typeface="Symbol" pitchFamily="18" charset="2"/>
              </a:rPr>
              <a:t></a:t>
            </a:r>
            <a:r>
              <a:rPr lang="en-GB" sz="1400" dirty="0" smtClean="0">
                <a:latin typeface="Times New Roman"/>
                <a:cs typeface="Times New Roman"/>
                <a:sym typeface="Symbol" pitchFamily="18" charset="2"/>
              </a:rPr>
              <a:t> </a:t>
            </a:r>
            <a:r>
              <a:rPr lang="en-GB" sz="1400" dirty="0" err="1" smtClean="0">
                <a:latin typeface="Times New Roman"/>
                <a:cs typeface="Times New Roman"/>
                <a:sym typeface="Symbol" pitchFamily="18" charset="2"/>
              </a:rPr>
              <a:t>e</a:t>
            </a:r>
            <a:r>
              <a:rPr lang="en-US" sz="1400" dirty="0" err="1" smtClean="0">
                <a:latin typeface="Times New Roman"/>
                <a:cs typeface="Times New Roman"/>
              </a:rPr>
              <a:t>γ</a:t>
            </a:r>
            <a:r>
              <a:rPr lang="en-US" sz="1400" dirty="0" smtClean="0"/>
              <a:t>  versus </a:t>
            </a:r>
            <a:r>
              <a:rPr lang="en-US" sz="1400" dirty="0" err="1" smtClean="0">
                <a:latin typeface="Times New Roman"/>
                <a:cs typeface="Times New Roman"/>
              </a:rPr>
              <a:t>μ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GB" sz="1400" dirty="0" err="1" smtClean="0">
                <a:latin typeface="Times New Roman"/>
                <a:cs typeface="Times New Roman"/>
                <a:sym typeface="Symbol" pitchFamily="18" charset="2"/>
              </a:rPr>
              <a:t></a:t>
            </a:r>
            <a:r>
              <a:rPr lang="en-GB" sz="1400" dirty="0" smtClean="0">
                <a:latin typeface="Times New Roman"/>
                <a:cs typeface="Times New Roman"/>
                <a:sym typeface="Symbol" pitchFamily="18" charset="2"/>
              </a:rPr>
              <a:t> 3e</a:t>
            </a:r>
            <a:r>
              <a:rPr lang="en-US" sz="1400" dirty="0" smtClean="0"/>
              <a:t> and </a:t>
            </a:r>
            <a:r>
              <a:rPr lang="en-US" sz="1400" dirty="0" err="1" smtClean="0">
                <a:latin typeface="Times New Roman"/>
                <a:cs typeface="Times New Roman"/>
              </a:rPr>
              <a:t>μ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GB" sz="1400" dirty="0" err="1" smtClean="0">
                <a:latin typeface="Times New Roman"/>
                <a:cs typeface="Times New Roman"/>
                <a:sym typeface="Symbol" pitchFamily="18" charset="2"/>
              </a:rPr>
              <a:t></a:t>
            </a:r>
            <a:r>
              <a:rPr lang="en-GB" sz="1400" dirty="0" smtClean="0">
                <a:latin typeface="Times New Roman"/>
                <a:cs typeface="Times New Roman"/>
                <a:sym typeface="Symbol" pitchFamily="18" charset="2"/>
              </a:rPr>
              <a:t> </a:t>
            </a:r>
            <a:r>
              <a:rPr lang="en-GB" sz="1400" dirty="0" err="1" smtClean="0">
                <a:latin typeface="Times New Roman"/>
                <a:cs typeface="Times New Roman"/>
                <a:sym typeface="Symbol" pitchFamily="18" charset="2"/>
              </a:rPr>
              <a:t>e</a:t>
            </a:r>
            <a:r>
              <a:rPr lang="en-US" sz="1400" dirty="0" smtClean="0">
                <a:latin typeface="Times New Roman"/>
                <a:cs typeface="Times New Roman"/>
                <a:sym typeface="Symbol" pitchFamily="18" charset="2"/>
              </a:rPr>
              <a:t> </a:t>
            </a:r>
            <a:r>
              <a:rPr lang="en-US" sz="1400" dirty="0" smtClean="0"/>
              <a:t>conversion is usually done in a model-independent way by</a:t>
            </a:r>
            <a:r>
              <a:rPr lang="en-US" sz="1400" dirty="0" smtClean="0"/>
              <a:t>     using </a:t>
            </a:r>
            <a:r>
              <a:rPr lang="en-US" sz="1400" dirty="0" smtClean="0"/>
              <a:t>an effective</a:t>
            </a:r>
            <a:r>
              <a:rPr lang="en-US" sz="1400" dirty="0" smtClean="0"/>
              <a:t> BSM </a:t>
            </a:r>
            <a:r>
              <a:rPr lang="en-US" sz="1400" dirty="0" err="1" smtClean="0"/>
              <a:t>Lagrangian</a:t>
            </a:r>
            <a:r>
              <a:rPr lang="en-US" sz="1400" dirty="0" smtClean="0"/>
              <a:t>: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which contains two possible terms contributing to </a:t>
            </a:r>
            <a:r>
              <a:rPr lang="en-US" sz="1400" dirty="0" err="1" smtClean="0"/>
              <a:t>cLFV</a:t>
            </a:r>
            <a:r>
              <a:rPr lang="en-US" sz="1400" dirty="0" smtClean="0"/>
              <a:t>. </a:t>
            </a:r>
          </a:p>
          <a:p>
            <a:endParaRPr lang="en-US" sz="1400" dirty="0" smtClean="0"/>
          </a:p>
          <a:p>
            <a:r>
              <a:rPr lang="en-US" sz="1400" dirty="0" smtClean="0"/>
              <a:t>While </a:t>
            </a:r>
            <a:r>
              <a:rPr lang="en-US" sz="1400" dirty="0" err="1" smtClean="0">
                <a:latin typeface="Times New Roman"/>
                <a:cs typeface="Times New Roman"/>
              </a:rPr>
              <a:t>μ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GB" sz="1400" dirty="0" err="1" smtClean="0">
                <a:latin typeface="Times New Roman"/>
                <a:cs typeface="Times New Roman"/>
                <a:sym typeface="Symbol" pitchFamily="18" charset="2"/>
              </a:rPr>
              <a:t></a:t>
            </a:r>
            <a:r>
              <a:rPr lang="en-GB" sz="1400" dirty="0" smtClean="0">
                <a:latin typeface="Times New Roman"/>
                <a:cs typeface="Times New Roman"/>
                <a:sym typeface="Symbol" pitchFamily="18" charset="2"/>
              </a:rPr>
              <a:t> </a:t>
            </a:r>
            <a:r>
              <a:rPr lang="en-GB" sz="1400" dirty="0" err="1" smtClean="0">
                <a:latin typeface="Times New Roman"/>
                <a:cs typeface="Times New Roman"/>
                <a:sym typeface="Symbol" pitchFamily="18" charset="2"/>
              </a:rPr>
              <a:t>e</a:t>
            </a:r>
            <a:r>
              <a:rPr lang="en-US" sz="1400" dirty="0" err="1" smtClean="0">
                <a:latin typeface="Times New Roman"/>
                <a:cs typeface="Times New Roman"/>
              </a:rPr>
              <a:t>γ</a:t>
            </a:r>
            <a:r>
              <a:rPr lang="en-US" sz="1400" dirty="0" smtClean="0"/>
              <a:t> proceeds only via the first</a:t>
            </a:r>
            <a:r>
              <a:rPr lang="en-US" sz="1400" dirty="0" smtClean="0"/>
              <a:t> “loop” term (i.e. </a:t>
            </a:r>
            <a:r>
              <a:rPr lang="en-US" sz="1400" dirty="0" err="1" smtClean="0"/>
              <a:t>κ</a:t>
            </a:r>
            <a:r>
              <a:rPr lang="en-US" sz="1400" dirty="0" smtClean="0"/>
              <a:t> </a:t>
            </a:r>
            <a:r>
              <a:rPr lang="en-US" sz="1400" dirty="0" smtClean="0"/>
              <a:t>= 0),</a:t>
            </a:r>
            <a:r>
              <a:rPr lang="en-US" sz="1400" dirty="0" smtClean="0"/>
              <a:t>    </a:t>
            </a:r>
            <a:r>
              <a:rPr lang="en-US" sz="1400" dirty="0" err="1" smtClean="0">
                <a:latin typeface="Times New Roman"/>
                <a:cs typeface="Times New Roman"/>
              </a:rPr>
              <a:t>μ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GB" sz="1400" dirty="0" err="1" smtClean="0">
                <a:latin typeface="Times New Roman"/>
                <a:cs typeface="Times New Roman"/>
                <a:sym typeface="Symbol" pitchFamily="18" charset="2"/>
              </a:rPr>
              <a:t></a:t>
            </a:r>
            <a:r>
              <a:rPr lang="en-GB" sz="1400" dirty="0" smtClean="0">
                <a:latin typeface="Times New Roman"/>
                <a:cs typeface="Times New Roman"/>
                <a:sym typeface="Symbol" pitchFamily="18" charset="2"/>
              </a:rPr>
              <a:t> </a:t>
            </a:r>
            <a:r>
              <a:rPr lang="en-GB" sz="1400" dirty="0" err="1" smtClean="0">
                <a:latin typeface="Times New Roman"/>
                <a:cs typeface="Times New Roman"/>
                <a:sym typeface="Symbol" pitchFamily="18" charset="2"/>
              </a:rPr>
              <a:t>e</a:t>
            </a:r>
            <a:r>
              <a:rPr lang="en-US" sz="1400" dirty="0" smtClean="0">
                <a:latin typeface="Times New Roman"/>
                <a:cs typeface="Times New Roman"/>
                <a:sym typeface="Symbol" pitchFamily="18" charset="2"/>
              </a:rPr>
              <a:t> </a:t>
            </a:r>
            <a:r>
              <a:rPr lang="en-US" sz="1400" dirty="0" smtClean="0"/>
              <a:t>conversion and </a:t>
            </a:r>
            <a:r>
              <a:rPr lang="en-US" sz="1400" dirty="0" err="1" smtClean="0">
                <a:latin typeface="Times New Roman"/>
                <a:cs typeface="Times New Roman"/>
              </a:rPr>
              <a:t>μ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GB" sz="1400" dirty="0" err="1" smtClean="0">
                <a:latin typeface="Times New Roman"/>
                <a:cs typeface="Times New Roman"/>
                <a:sym typeface="Symbol" pitchFamily="18" charset="2"/>
              </a:rPr>
              <a:t></a:t>
            </a:r>
            <a:r>
              <a:rPr lang="en-GB" sz="1400" dirty="0" smtClean="0">
                <a:latin typeface="Times New Roman"/>
                <a:cs typeface="Times New Roman"/>
                <a:sym typeface="Symbol" pitchFamily="18" charset="2"/>
              </a:rPr>
              <a:t> 3e</a:t>
            </a:r>
            <a:r>
              <a:rPr lang="en-US" sz="1400" dirty="0" smtClean="0"/>
              <a:t> decay may proceed also through the second</a:t>
            </a:r>
            <a:r>
              <a:rPr lang="en-US" sz="1400" dirty="0" smtClean="0"/>
              <a:t> “contact” term (i.e. </a:t>
            </a:r>
            <a:r>
              <a:rPr lang="en-US" sz="1400" dirty="0" err="1" smtClean="0"/>
              <a:t>κ</a:t>
            </a:r>
            <a:r>
              <a:rPr lang="en-US" sz="1400" dirty="0" smtClean="0"/>
              <a:t> = ∞)</a:t>
            </a:r>
            <a:r>
              <a:rPr lang="en-US" sz="1400" dirty="0" smtClean="0"/>
              <a:t>.</a:t>
            </a:r>
          </a:p>
          <a:p>
            <a:endParaRPr lang="en-US" sz="1400" dirty="0" smtClean="0"/>
          </a:p>
          <a:p>
            <a:r>
              <a:rPr lang="en-US" sz="1400" dirty="0" smtClean="0"/>
              <a:t>In SUSY </a:t>
            </a:r>
            <a:r>
              <a:rPr lang="en-US" sz="1400" dirty="0" smtClean="0"/>
              <a:t>- GUT </a:t>
            </a:r>
            <a:r>
              <a:rPr lang="en-US" sz="1400" dirty="0" smtClean="0"/>
              <a:t>models, </a:t>
            </a:r>
            <a:r>
              <a:rPr lang="en-US" sz="1400" dirty="0" err="1" smtClean="0"/>
              <a:t>cLFV</a:t>
            </a:r>
            <a:r>
              <a:rPr lang="en-US" sz="1400" dirty="0" smtClean="0"/>
              <a:t> is generated via the loop term.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pPr algn="ctr"/>
            <a:r>
              <a:rPr lang="en-US" sz="1200" i="1" dirty="0" smtClean="0"/>
              <a:t>A. de </a:t>
            </a:r>
            <a:r>
              <a:rPr lang="en-US" sz="1200" i="1" dirty="0" err="1" smtClean="0"/>
              <a:t>Gouvea</a:t>
            </a:r>
            <a:r>
              <a:rPr lang="en-US" sz="1200" i="1" dirty="0" smtClean="0"/>
              <a:t> and N. </a:t>
            </a:r>
            <a:r>
              <a:rPr lang="en-US" sz="1200" i="1" dirty="0" err="1" smtClean="0"/>
              <a:t>Saoulidou</a:t>
            </a:r>
            <a:r>
              <a:rPr lang="en-US" sz="1200" i="1" dirty="0" smtClean="0"/>
              <a:t>. </a:t>
            </a:r>
            <a:r>
              <a:rPr lang="en-US" sz="1200" i="1" dirty="0" err="1" smtClean="0"/>
              <a:t>Fermilab’s</a:t>
            </a:r>
            <a:r>
              <a:rPr lang="en-US" sz="1200" i="1" dirty="0" smtClean="0"/>
              <a:t> Intensity Frontier. </a:t>
            </a:r>
          </a:p>
          <a:p>
            <a:pPr algn="ctr"/>
            <a:r>
              <a:rPr lang="en-US" sz="1200" i="1" dirty="0" err="1" smtClean="0"/>
              <a:t>Annu</a:t>
            </a:r>
            <a:r>
              <a:rPr lang="en-US" sz="1200" i="1" dirty="0" smtClean="0"/>
              <a:t>. Rev. </a:t>
            </a:r>
            <a:r>
              <a:rPr lang="en-US" sz="1200" i="1" dirty="0" err="1" smtClean="0"/>
              <a:t>Nucl</a:t>
            </a:r>
            <a:r>
              <a:rPr lang="en-US" sz="1200" i="1" dirty="0" smtClean="0"/>
              <a:t>. Part. Sci</a:t>
            </a:r>
            <a:r>
              <a:rPr lang="en-US" sz="1200" i="1" dirty="0" smtClean="0"/>
              <a:t>., </a:t>
            </a:r>
            <a:r>
              <a:rPr lang="en-US" sz="1200" i="1" dirty="0" smtClean="0"/>
              <a:t>60:513–38.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25314" y="451934"/>
            <a:ext cx="1617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6600"/>
                </a:solidFill>
              </a:rPr>
              <a:t>arXiv:1301.7225</a:t>
            </a:r>
            <a:endParaRPr lang="en-US" sz="1600" b="1" i="1" dirty="0">
              <a:solidFill>
                <a:srgbClr val="FF66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845" y="1646373"/>
            <a:ext cx="4001082" cy="47043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49" y="3024097"/>
            <a:ext cx="4401336" cy="4646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Upgrade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 upgrade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385" y="1427249"/>
            <a:ext cx="4118260" cy="53990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en-US" sz="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1938" lvl="0" indent="-261938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Goal</a:t>
            </a:r>
            <a:r>
              <a:rPr lang="en-US" sz="1400" dirty="0" smtClean="0"/>
              <a:t>: </a:t>
            </a:r>
            <a:r>
              <a:rPr lang="en-US" sz="1400" dirty="0" smtClean="0">
                <a:solidFill>
                  <a:srgbClr val="FF0000"/>
                </a:solidFill>
              </a:rPr>
              <a:t>10x improvement of sensitivity</a:t>
            </a:r>
          </a:p>
          <a:p>
            <a:pPr marL="719138" lvl="1" indent="-261938">
              <a:spcBef>
                <a:spcPct val="20000"/>
              </a:spcBef>
              <a:buFont typeface="Lucida Grande"/>
              <a:buChar char="-"/>
            </a:pPr>
            <a:r>
              <a:rPr lang="en-US" sz="1200" dirty="0" smtClean="0"/>
              <a:t>higher beam rate </a:t>
            </a:r>
          </a:p>
          <a:p>
            <a:pPr marL="719138" lvl="1" indent="-261938">
              <a:spcBef>
                <a:spcPct val="20000"/>
              </a:spcBef>
              <a:buFont typeface="Lucida Grande"/>
              <a:buChar char="-"/>
            </a:pPr>
            <a:r>
              <a:rPr lang="en-US" sz="1200" dirty="0" smtClean="0"/>
              <a:t>better resolutions</a:t>
            </a:r>
          </a:p>
          <a:p>
            <a:pPr marL="719138" lvl="1" indent="-261938">
              <a:spcBef>
                <a:spcPct val="20000"/>
              </a:spcBef>
              <a:buFont typeface="Lucida Grande"/>
              <a:buChar char="-"/>
            </a:pPr>
            <a:r>
              <a:rPr lang="en-US" sz="1200" dirty="0" smtClean="0"/>
              <a:t>larger acceptance</a:t>
            </a:r>
          </a:p>
          <a:p>
            <a:pPr marL="719138" lvl="1" indent="-261938">
              <a:spcBef>
                <a:spcPct val="20000"/>
              </a:spcBef>
              <a:buFont typeface="Lucida Grande"/>
              <a:buChar char="-"/>
            </a:pPr>
            <a:r>
              <a:rPr lang="en-US" sz="1200" dirty="0" smtClean="0"/>
              <a:t>moderate costs</a:t>
            </a:r>
            <a:endParaRPr lang="en-US" sz="1200" dirty="0" smtClean="0"/>
          </a:p>
          <a:p>
            <a:pPr marL="261938" indent="-261938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Upgrade designs based on previous experience</a:t>
            </a:r>
          </a:p>
          <a:p>
            <a:pPr marL="261938" lvl="0" indent="-261938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Approved </a:t>
            </a:r>
            <a:r>
              <a:rPr lang="en-US" sz="1400" dirty="0" smtClean="0"/>
              <a:t>by PSI in January 2013</a:t>
            </a:r>
          </a:p>
          <a:p>
            <a:pPr marL="261938" lvl="0" indent="-261938">
              <a:spcBef>
                <a:spcPct val="20000"/>
              </a:spcBef>
            </a:pPr>
            <a:endParaRPr lang="en-US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upgrades:</a:t>
            </a:r>
          </a:p>
          <a:p>
            <a:endParaRPr lang="en-US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FF0000"/>
                </a:solidFill>
              </a:rPr>
              <a:t>Increased beam intensity (7x10</a:t>
            </a:r>
            <a:r>
              <a:rPr lang="en-US" sz="1400" baseline="30000" dirty="0" smtClean="0">
                <a:solidFill>
                  <a:srgbClr val="FF0000"/>
                </a:solidFill>
              </a:rPr>
              <a:t>7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μ/s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FF36C9"/>
                </a:solidFill>
              </a:rPr>
              <a:t>Thinner (140 </a:t>
            </a:r>
            <a:r>
              <a:rPr lang="en-US" sz="1400" dirty="0" err="1" smtClean="0">
                <a:solidFill>
                  <a:srgbClr val="FF36C9"/>
                </a:solidFill>
              </a:rPr>
              <a:t>μm</a:t>
            </a:r>
            <a:r>
              <a:rPr lang="en-US" sz="1400" dirty="0" smtClean="0">
                <a:solidFill>
                  <a:srgbClr val="FF36C9"/>
                </a:solidFill>
              </a:rPr>
              <a:t>) or active target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609E48"/>
                </a:solidFill>
              </a:rPr>
              <a:t>Larger single-volume stereo-wire drift chamber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 smtClean="0">
                <a:solidFill>
                  <a:srgbClr val="42B5EE"/>
                </a:solidFill>
              </a:rPr>
              <a:t>Pixelated</a:t>
            </a:r>
            <a:r>
              <a:rPr lang="en-US" sz="1400" dirty="0" smtClean="0">
                <a:solidFill>
                  <a:srgbClr val="42B5EE"/>
                </a:solidFill>
              </a:rPr>
              <a:t> timing counter with </a:t>
            </a:r>
            <a:r>
              <a:rPr lang="en-US" sz="1400" dirty="0" err="1" smtClean="0">
                <a:solidFill>
                  <a:srgbClr val="42B5EE"/>
                </a:solidFill>
              </a:rPr>
              <a:t>SiPM</a:t>
            </a:r>
            <a:r>
              <a:rPr lang="en-US" sz="1400" dirty="0" smtClean="0">
                <a:solidFill>
                  <a:srgbClr val="42B5EE"/>
                </a:solidFill>
              </a:rPr>
              <a:t> readout</a:t>
            </a:r>
            <a:endParaRPr lang="en-US" sz="1400" dirty="0" smtClean="0">
              <a:solidFill>
                <a:srgbClr val="838CC7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New</a:t>
            </a:r>
            <a:r>
              <a:rPr lang="en-US" sz="1400" dirty="0" smtClean="0"/>
              <a:t> high-bandwidth DAQ boards</a:t>
            </a:r>
            <a:endParaRPr lang="en-US" sz="1400" dirty="0" smtClean="0">
              <a:solidFill>
                <a:srgbClr val="42B5EE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838CC7"/>
                </a:solidFill>
              </a:rPr>
              <a:t>Larger </a:t>
            </a:r>
            <a:r>
              <a:rPr lang="en-US" sz="1400" dirty="0" err="1" smtClean="0">
                <a:solidFill>
                  <a:srgbClr val="838CC7"/>
                </a:solidFill>
              </a:rPr>
              <a:t>LXe</a:t>
            </a:r>
            <a:r>
              <a:rPr lang="en-US" sz="1400" dirty="0" smtClean="0">
                <a:solidFill>
                  <a:srgbClr val="838CC7"/>
                </a:solidFill>
              </a:rPr>
              <a:t> volume with </a:t>
            </a:r>
            <a:r>
              <a:rPr lang="en-US" sz="1400" dirty="0" err="1" smtClean="0">
                <a:solidFill>
                  <a:srgbClr val="838CC7"/>
                </a:solidFill>
              </a:rPr>
              <a:t>SiPM</a:t>
            </a:r>
            <a:r>
              <a:rPr lang="en-US" sz="1400" dirty="0" smtClean="0">
                <a:solidFill>
                  <a:srgbClr val="838CC7"/>
                </a:solidFill>
              </a:rPr>
              <a:t> readout</a:t>
            </a:r>
            <a:endParaRPr lang="en-US" sz="800" dirty="0" smtClean="0"/>
          </a:p>
          <a:p>
            <a:pPr marL="182563" indent="-182563"/>
            <a:endParaRPr lang="en-US" sz="800" b="1" dirty="0" smtClean="0"/>
          </a:p>
          <a:p>
            <a:pPr marL="182563" indent="-182563"/>
            <a:endParaRPr lang="en-US" sz="800" b="1" dirty="0" smtClean="0"/>
          </a:p>
          <a:p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Timeline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182563" indent="-182563"/>
            <a:endParaRPr lang="en-US" sz="2000" b="1" i="1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7525314" y="451934"/>
            <a:ext cx="1617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6600"/>
                </a:solidFill>
              </a:rPr>
              <a:t>arXiv:1301.7225</a:t>
            </a:r>
            <a:endParaRPr lang="en-US" sz="1600" b="1" i="1" dirty="0">
              <a:solidFill>
                <a:srgbClr val="FF66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974" y="5617956"/>
            <a:ext cx="7165167" cy="7111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029" y="1726325"/>
            <a:ext cx="4751112" cy="370818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207738" y="1670740"/>
            <a:ext cx="37335" cy="38065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194645" y="1634451"/>
            <a:ext cx="4772496" cy="1090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5362083" y="1731511"/>
            <a:ext cx="62226" cy="129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577282" y="1732159"/>
            <a:ext cx="62226" cy="129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683585" y="1730863"/>
            <a:ext cx="62226" cy="129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792481" y="1730863"/>
            <a:ext cx="62226" cy="129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68386" y="1732159"/>
            <a:ext cx="62226" cy="129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01376" y="1732160"/>
            <a:ext cx="62226" cy="129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007679" y="1732159"/>
            <a:ext cx="62226" cy="129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116575" y="1732159"/>
            <a:ext cx="62226" cy="129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225471" y="1730864"/>
            <a:ext cx="62226" cy="1297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194645" y="5417249"/>
            <a:ext cx="4772496" cy="1090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Upgrade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22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ectrome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176227" y="1552035"/>
            <a:ext cx="4349087" cy="3627732"/>
          </a:xfrm>
          <a:prstGeom prst="rect">
            <a:avLst/>
          </a:prstGeom>
        </p:spPr>
      </p:pic>
      <p:pic>
        <p:nvPicPr>
          <p:cNvPr id="9" name="Content Placeholder 7" descr="Z90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5836" r="-5836"/>
          <a:stretch/>
        </p:blipFill>
        <p:spPr>
          <a:xfrm rot="5400000">
            <a:off x="7422033" y="3019531"/>
            <a:ext cx="1818167" cy="16814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Drift chamber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25314" y="451934"/>
            <a:ext cx="1617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6600"/>
                </a:solidFill>
              </a:rPr>
              <a:t>arXiv:1301.7225</a:t>
            </a:r>
            <a:endParaRPr lang="en-US" sz="1600" b="1" i="1" dirty="0">
              <a:solidFill>
                <a:srgbClr val="FF66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436198" y="1465173"/>
            <a:ext cx="1741461" cy="1635234"/>
            <a:chOff x="6991036" y="1831805"/>
            <a:chExt cx="1741461" cy="1635234"/>
          </a:xfrm>
        </p:grpSpPr>
        <p:pic>
          <p:nvPicPr>
            <p:cNvPr id="10" name="Picture 9" descr="Z0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 rot="5400000">
              <a:off x="7070456" y="1804998"/>
              <a:ext cx="1635234" cy="1688848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 rot="20083394">
              <a:off x="8539150" y="3150942"/>
              <a:ext cx="192863" cy="495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 rot="20083394">
              <a:off x="8532286" y="1931511"/>
              <a:ext cx="192863" cy="495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 rot="1124395">
              <a:off x="6991036" y="3162385"/>
              <a:ext cx="192863" cy="495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7022552" y="1895312"/>
              <a:ext cx="192863" cy="8673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684303" y="2017227"/>
              <a:ext cx="378862" cy="1277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389291" y="3109932"/>
            <a:ext cx="1831428" cy="1312268"/>
            <a:chOff x="6944129" y="3476564"/>
            <a:chExt cx="1831428" cy="1312268"/>
          </a:xfrm>
        </p:grpSpPr>
        <p:sp>
          <p:nvSpPr>
            <p:cNvPr id="18" name="Rounded Rectangle 17"/>
            <p:cNvSpPr/>
            <p:nvPr/>
          </p:nvSpPr>
          <p:spPr>
            <a:xfrm>
              <a:off x="6979782" y="3476564"/>
              <a:ext cx="235633" cy="87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 rot="20083394">
              <a:off x="8528138" y="3504543"/>
              <a:ext cx="235633" cy="694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 rot="20083394">
              <a:off x="8539924" y="4717721"/>
              <a:ext cx="235633" cy="631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 rot="1124395">
              <a:off x="6944129" y="4725651"/>
              <a:ext cx="235633" cy="631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7664332" y="3590926"/>
              <a:ext cx="382958" cy="1301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6385" y="1387145"/>
            <a:ext cx="3340954" cy="53990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Goals:</a:t>
            </a:r>
          </a:p>
          <a:p>
            <a:endParaRPr lang="en-US" sz="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563" lvl="0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sustain higher </a:t>
            </a:r>
            <a:r>
              <a:rPr lang="en-US" sz="1400" dirty="0" err="1" smtClean="0"/>
              <a:t>muon</a:t>
            </a:r>
            <a:r>
              <a:rPr lang="en-US" sz="1400" dirty="0" smtClean="0"/>
              <a:t> rate &amp; ageing</a:t>
            </a:r>
            <a:endParaRPr lang="en-US" sz="1400" dirty="0" smtClean="0"/>
          </a:p>
          <a:p>
            <a:pPr marL="182563" lvl="0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better </a:t>
            </a:r>
            <a:r>
              <a:rPr lang="en-US" sz="1400" dirty="0" smtClean="0"/>
              <a:t>resolutions</a:t>
            </a:r>
          </a:p>
          <a:p>
            <a:pPr marL="182563" lvl="0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larger combined DC-TC acceptance</a:t>
            </a:r>
          </a:p>
          <a:p>
            <a:pPr marL="261938" lvl="0" indent="-261938">
              <a:spcBef>
                <a:spcPct val="20000"/>
              </a:spcBef>
            </a:pPr>
            <a:endParaRPr lang="en-US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Design:</a:t>
            </a:r>
          </a:p>
          <a:p>
            <a:endParaRPr lang="en-US" sz="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563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inspired by the KLOE experiment</a:t>
            </a:r>
          </a:p>
          <a:p>
            <a:pPr marL="182563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single volume gaseous detector using low mass gas (He:iC</a:t>
            </a:r>
            <a:r>
              <a:rPr lang="en-US" sz="1400" baseline="-25000" dirty="0" smtClean="0"/>
              <a:t>4</a:t>
            </a:r>
            <a:r>
              <a:rPr lang="en-US" sz="1400" dirty="0" smtClean="0"/>
              <a:t>H</a:t>
            </a:r>
            <a:r>
              <a:rPr lang="en-US" sz="1400" baseline="-25000" dirty="0" smtClean="0"/>
              <a:t>10</a:t>
            </a:r>
            <a:r>
              <a:rPr lang="en-US" sz="1400" dirty="0" smtClean="0"/>
              <a:t> = 90:10)</a:t>
            </a:r>
          </a:p>
          <a:p>
            <a:pPr marL="182563" lvl="0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10</a:t>
            </a:r>
            <a:r>
              <a:rPr lang="en-US" sz="1400" dirty="0" smtClean="0"/>
              <a:t> radial layers </a:t>
            </a:r>
            <a:r>
              <a:rPr lang="en-US" sz="1400" dirty="0" smtClean="0"/>
              <a:t>of longitudinal wires</a:t>
            </a:r>
            <a:r>
              <a:rPr lang="en-US" sz="1400" dirty="0" smtClean="0"/>
              <a:t> </a:t>
            </a:r>
          </a:p>
          <a:p>
            <a:pPr marL="182563" lvl="0" indent="-182563">
              <a:spcBef>
                <a:spcPct val="20000"/>
              </a:spcBef>
            </a:pPr>
            <a:r>
              <a:rPr lang="en-US" sz="1400" dirty="0" smtClean="0"/>
              <a:t>	</a:t>
            </a:r>
            <a:r>
              <a:rPr lang="en-US" sz="1400" dirty="0" smtClean="0"/>
              <a:t>with </a:t>
            </a:r>
            <a:r>
              <a:rPr lang="en-US" sz="1400" dirty="0" smtClean="0"/>
              <a:t>stereo angle (7°- 8°) for</a:t>
            </a:r>
            <a:r>
              <a:rPr lang="en-US" sz="1400" dirty="0" smtClean="0"/>
              <a:t> hit reconstruction in the beam direction</a:t>
            </a:r>
          </a:p>
          <a:p>
            <a:pPr marL="182563" lvl="0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thin wires and small cell size (7x7 mm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  <a:endParaRPr lang="en-US" sz="1400" dirty="0" smtClean="0"/>
          </a:p>
          <a:p>
            <a:pPr marL="182563" lvl="0" indent="-182563">
              <a:spcBef>
                <a:spcPct val="20000"/>
              </a:spcBef>
            </a:pPr>
            <a:endParaRPr lang="en-US" sz="800" dirty="0" smtClean="0"/>
          </a:p>
        </p:txBody>
      </p:sp>
      <p:sp>
        <p:nvSpPr>
          <p:cNvPr id="35" name="TextBox 34"/>
          <p:cNvSpPr txBox="1"/>
          <p:nvPr/>
        </p:nvSpPr>
        <p:spPr>
          <a:xfrm>
            <a:off x="570088" y="5347711"/>
            <a:ext cx="2648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6600"/>
                </a:solidFill>
              </a:rPr>
              <a:t>most challenging element </a:t>
            </a:r>
          </a:p>
          <a:p>
            <a:pPr algn="ctr"/>
            <a:r>
              <a:rPr lang="en-US" i="1" dirty="0" smtClean="0">
                <a:solidFill>
                  <a:srgbClr val="FF6600"/>
                </a:solidFill>
              </a:rPr>
              <a:t>of the upgrade</a:t>
            </a:r>
            <a:endParaRPr lang="en-US" i="1" dirty="0">
              <a:solidFill>
                <a:srgbClr val="FF66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9204842">
            <a:off x="3524783" y="1813475"/>
            <a:ext cx="2562543" cy="1510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2563" lvl="0" indent="-182563">
              <a:spcBef>
                <a:spcPct val="20000"/>
              </a:spcBef>
            </a:pPr>
            <a:endParaRPr lang="en-US" sz="1400" b="1" dirty="0" smtClean="0">
              <a:latin typeface="Garamond"/>
              <a:cs typeface="Garamond"/>
            </a:endParaRPr>
          </a:p>
          <a:p>
            <a:pPr marL="182563" lvl="0" indent="-182563">
              <a:spcBef>
                <a:spcPct val="20000"/>
              </a:spcBef>
            </a:pPr>
            <a:r>
              <a:rPr lang="en-US" sz="1400" b="1" dirty="0" smtClean="0">
                <a:latin typeface="Garamond"/>
                <a:cs typeface="Garamond"/>
              </a:rPr>
              <a:t>  ~</a:t>
            </a:r>
            <a:r>
              <a:rPr lang="en-US" sz="1400" b="1" dirty="0" smtClean="0"/>
              <a:t>1380 anode wires (25 </a:t>
            </a:r>
            <a:r>
              <a:rPr lang="en-US" sz="1400" b="1" dirty="0" err="1" smtClean="0"/>
              <a:t>μm</a:t>
            </a:r>
            <a:r>
              <a:rPr lang="en-US" sz="1400" b="1" dirty="0" smtClean="0"/>
              <a:t>)</a:t>
            </a:r>
          </a:p>
          <a:p>
            <a:pPr marL="182563" indent="-182563">
              <a:spcBef>
                <a:spcPct val="20000"/>
              </a:spcBef>
            </a:pPr>
            <a:r>
              <a:rPr lang="en-US" sz="1400" b="1" dirty="0" smtClean="0">
                <a:latin typeface="Garamond"/>
                <a:cs typeface="Garamond"/>
              </a:rPr>
              <a:t>~</a:t>
            </a:r>
            <a:r>
              <a:rPr lang="en-US" sz="1400" b="1" dirty="0" smtClean="0"/>
              <a:t>7500 field wires (40 </a:t>
            </a:r>
            <a:r>
              <a:rPr lang="en-US" sz="1400" b="1" dirty="0" err="1" smtClean="0"/>
              <a:t>μm</a:t>
            </a:r>
            <a:r>
              <a:rPr lang="en-US" sz="1400" b="1" dirty="0" smtClean="0"/>
              <a:t>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974809" y="3149214"/>
            <a:ext cx="1072576" cy="4473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2563" lvl="0" indent="-182563">
              <a:spcBef>
                <a:spcPct val="20000"/>
              </a:spcBef>
            </a:pPr>
            <a:r>
              <a:rPr lang="en-US" sz="1000" b="1" dirty="0" err="1" smtClean="0"/>
              <a:t>z</a:t>
            </a:r>
            <a:r>
              <a:rPr lang="en-US" sz="1000" b="1" dirty="0" smtClean="0"/>
              <a:t> = ±90 cm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21629" y="1576136"/>
            <a:ext cx="1072576" cy="4473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2563" lvl="0" indent="-182563">
              <a:spcBef>
                <a:spcPct val="20000"/>
              </a:spcBef>
            </a:pPr>
            <a:r>
              <a:rPr lang="en-US" sz="1000" b="1" dirty="0" err="1" smtClean="0"/>
              <a:t>z</a:t>
            </a:r>
            <a:r>
              <a:rPr lang="en-US" sz="1000" b="1" dirty="0" smtClean="0"/>
              <a:t> = 0 cm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5315860" y="3041058"/>
            <a:ext cx="1728310" cy="155675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19127728">
            <a:off x="5795990" y="3676762"/>
            <a:ext cx="721787" cy="331647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marL="182563" lvl="0" indent="-182563">
              <a:spcBef>
                <a:spcPct val="20000"/>
              </a:spcBef>
            </a:pPr>
            <a:r>
              <a:rPr lang="en-US" sz="1400" b="1" dirty="0" smtClean="0"/>
              <a:t>180 cm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963085" y="4753282"/>
            <a:ext cx="3340954" cy="1968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 resolutions:</a:t>
            </a:r>
          </a:p>
          <a:p>
            <a:endParaRPr lang="en-US" sz="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563" lvl="0" indent="-182563">
              <a:spcBef>
                <a:spcPct val="20000"/>
              </a:spcBef>
              <a:buFont typeface="Arial"/>
              <a:buChar char="•"/>
            </a:pPr>
            <a:r>
              <a:rPr lang="en-US" sz="1400" b="1" dirty="0" smtClean="0"/>
              <a:t>momentum:  </a:t>
            </a:r>
            <a:r>
              <a:rPr lang="en-US" sz="1400" b="1" dirty="0" smtClean="0">
                <a:solidFill>
                  <a:srgbClr val="FF0000"/>
                </a:solidFill>
                <a:latin typeface="Garamond"/>
                <a:cs typeface="Garamond"/>
              </a:rPr>
              <a:t>~</a:t>
            </a:r>
            <a:r>
              <a:rPr lang="en-US" sz="1400" b="1" dirty="0" smtClean="0">
                <a:solidFill>
                  <a:srgbClr val="FF0000"/>
                </a:solidFill>
              </a:rPr>
              <a:t>130 </a:t>
            </a:r>
            <a:r>
              <a:rPr lang="en-US" sz="1400" b="1" dirty="0" err="1" smtClean="0">
                <a:solidFill>
                  <a:srgbClr val="FF0000"/>
                </a:solidFill>
              </a:rPr>
              <a:t>keV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marL="182563" lvl="0" indent="-182563">
              <a:spcBef>
                <a:spcPct val="20000"/>
              </a:spcBef>
              <a:buFont typeface="Arial"/>
              <a:buChar char="•"/>
            </a:pPr>
            <a:r>
              <a:rPr lang="en-US" sz="1400" b="1" dirty="0" smtClean="0"/>
              <a:t>angle: </a:t>
            </a:r>
            <a:r>
              <a:rPr lang="en-US" sz="1400" b="1" dirty="0" smtClean="0">
                <a:solidFill>
                  <a:srgbClr val="FF0000"/>
                </a:solidFill>
                <a:latin typeface="Garamond"/>
                <a:cs typeface="Garamond"/>
              </a:rPr>
              <a:t>~</a:t>
            </a:r>
            <a:r>
              <a:rPr lang="en-US" sz="1400" b="1" dirty="0" smtClean="0">
                <a:solidFill>
                  <a:srgbClr val="FF0000"/>
                </a:solidFill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mrad</a:t>
            </a:r>
            <a:r>
              <a:rPr lang="en-US" sz="1400" b="1" dirty="0" smtClean="0"/>
              <a:t> (</a:t>
            </a:r>
            <a:r>
              <a:rPr lang="en-US" sz="1400" b="1" dirty="0" err="1" smtClean="0"/>
              <a:t>θ</a:t>
            </a:r>
            <a:r>
              <a:rPr lang="en-US" sz="1400" b="1" dirty="0" smtClean="0"/>
              <a:t>), </a:t>
            </a:r>
            <a:r>
              <a:rPr lang="en-US" sz="1400" b="1" dirty="0" smtClean="0">
                <a:solidFill>
                  <a:srgbClr val="FF0000"/>
                </a:solidFill>
                <a:latin typeface="Garamond"/>
                <a:cs typeface="Garamond"/>
              </a:rPr>
              <a:t>~</a:t>
            </a:r>
            <a:r>
              <a:rPr lang="en-US" sz="1400" b="1" dirty="0" smtClean="0">
                <a:solidFill>
                  <a:srgbClr val="FF0000"/>
                </a:solidFill>
              </a:rPr>
              <a:t>5 </a:t>
            </a:r>
            <a:r>
              <a:rPr lang="en-US" sz="1400" b="1" dirty="0" err="1" smtClean="0">
                <a:solidFill>
                  <a:srgbClr val="FF0000"/>
                </a:solidFill>
              </a:rPr>
              <a:t>mrad</a:t>
            </a:r>
            <a:r>
              <a:rPr lang="en-US" sz="1400" b="1" dirty="0" smtClean="0"/>
              <a:t> (</a:t>
            </a:r>
            <a:r>
              <a:rPr lang="en-US" sz="1400" b="1" dirty="0" err="1" smtClean="0"/>
              <a:t>φ</a:t>
            </a:r>
            <a:r>
              <a:rPr lang="en-US" sz="1400" b="1" dirty="0" smtClean="0"/>
              <a:t>)</a:t>
            </a:r>
          </a:p>
          <a:p>
            <a:pPr marL="182563" lvl="0" indent="-182563">
              <a:spcBef>
                <a:spcPct val="20000"/>
              </a:spcBef>
              <a:buFont typeface="Arial"/>
              <a:buChar char="•"/>
            </a:pPr>
            <a:r>
              <a:rPr lang="en-US" sz="1400" b="1" dirty="0" smtClean="0"/>
              <a:t>vertex: </a:t>
            </a:r>
            <a:r>
              <a:rPr lang="en-US" sz="1400" b="1" dirty="0" smtClean="0">
                <a:solidFill>
                  <a:srgbClr val="FF0000"/>
                </a:solidFill>
                <a:latin typeface="Garamond"/>
                <a:cs typeface="Garamond"/>
              </a:rPr>
              <a:t>~</a:t>
            </a:r>
            <a:r>
              <a:rPr lang="en-US" sz="1400" b="1" dirty="0" smtClean="0">
                <a:solidFill>
                  <a:srgbClr val="FF0000"/>
                </a:solidFill>
              </a:rPr>
              <a:t>1.6 </a:t>
            </a:r>
            <a:r>
              <a:rPr lang="en-US" sz="1400" b="1" dirty="0" smtClean="0">
                <a:solidFill>
                  <a:srgbClr val="FF0000"/>
                </a:solidFill>
              </a:rPr>
              <a:t>mm</a:t>
            </a:r>
            <a:r>
              <a:rPr lang="en-US" sz="1400" b="1" dirty="0" smtClean="0"/>
              <a:t> (Z), </a:t>
            </a:r>
            <a:r>
              <a:rPr lang="en-US" sz="1400" b="1" dirty="0" smtClean="0">
                <a:solidFill>
                  <a:srgbClr val="FF0000"/>
                </a:solidFill>
                <a:latin typeface="Garamond"/>
                <a:cs typeface="Garamond"/>
              </a:rPr>
              <a:t>~</a:t>
            </a:r>
            <a:r>
              <a:rPr lang="en-US" sz="1400" b="1" dirty="0" smtClean="0">
                <a:solidFill>
                  <a:srgbClr val="FF0000"/>
                </a:solidFill>
              </a:rPr>
              <a:t>0.7 mm</a:t>
            </a:r>
            <a:r>
              <a:rPr lang="en-US" sz="1400" b="1" dirty="0" smtClean="0"/>
              <a:t> (Y)</a:t>
            </a:r>
          </a:p>
          <a:p>
            <a:pPr marL="182563" lvl="0" indent="-182563">
              <a:spcBef>
                <a:spcPct val="20000"/>
              </a:spcBef>
              <a:buFont typeface="Arial"/>
              <a:buChar char="•"/>
            </a:pPr>
            <a:r>
              <a:rPr lang="en-US" sz="1400" b="1" dirty="0" smtClean="0"/>
              <a:t>DC-TC efficiency: </a:t>
            </a:r>
            <a:r>
              <a:rPr lang="en-US" sz="1400" b="1" dirty="0" smtClean="0">
                <a:solidFill>
                  <a:srgbClr val="FF0000"/>
                </a:solidFill>
                <a:latin typeface="Garamond"/>
                <a:cs typeface="Garamond"/>
              </a:rPr>
              <a:t>~</a:t>
            </a:r>
            <a:r>
              <a:rPr lang="en-US" sz="1400" b="1" dirty="0" smtClean="0">
                <a:solidFill>
                  <a:srgbClr val="FF0000"/>
                </a:solidFill>
              </a:rPr>
              <a:t>90 %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marL="182563" lvl="0" indent="-182563">
              <a:spcBef>
                <a:spcPct val="20000"/>
              </a:spcBef>
            </a:pPr>
            <a:endParaRPr lang="en-US" sz="1400" b="1" dirty="0" smtClean="0"/>
          </a:p>
          <a:p>
            <a:pPr marL="182563" indent="-182563">
              <a:buFont typeface="Arial"/>
              <a:buChar char="•"/>
            </a:pPr>
            <a:endParaRPr lang="en-US" sz="1400" dirty="0" smtClean="0"/>
          </a:p>
          <a:p>
            <a:pPr marL="182563" indent="-182563">
              <a:buFont typeface="Arial"/>
              <a:buChar char="•"/>
            </a:pPr>
            <a:endParaRPr lang="en-US" sz="1400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Upgrade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29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Timing Counter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25314" y="451934"/>
            <a:ext cx="1617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6600"/>
                </a:solidFill>
              </a:rPr>
              <a:t>arXiv:1301.7225</a:t>
            </a:r>
            <a:endParaRPr lang="en-US" sz="1600" b="1" i="1" dirty="0">
              <a:solidFill>
                <a:srgbClr val="FF6600"/>
              </a:solidFill>
            </a:endParaRPr>
          </a:p>
        </p:txBody>
      </p:sp>
      <p:grpSp>
        <p:nvGrpSpPr>
          <p:cNvPr id="5" name="グループ化 8"/>
          <p:cNvGrpSpPr>
            <a:grpSpLocks noChangeAspect="1"/>
          </p:cNvGrpSpPr>
          <p:nvPr/>
        </p:nvGrpSpPr>
        <p:grpSpPr>
          <a:xfrm>
            <a:off x="3902495" y="1762604"/>
            <a:ext cx="4546085" cy="3083158"/>
            <a:chOff x="1658938" y="1489075"/>
            <a:chExt cx="6762750" cy="458650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8938" y="1489075"/>
              <a:ext cx="6762750" cy="4581525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フリーフォーム 1"/>
            <p:cNvSpPr/>
            <p:nvPr/>
          </p:nvSpPr>
          <p:spPr>
            <a:xfrm>
              <a:off x="1663829" y="3374797"/>
              <a:ext cx="3420066" cy="2700780"/>
            </a:xfrm>
            <a:custGeom>
              <a:avLst/>
              <a:gdLst>
                <a:gd name="connsiteX0" fmla="*/ 3403076 w 3403076"/>
                <a:gd name="connsiteY0" fmla="*/ 0 h 2691353"/>
                <a:gd name="connsiteX1" fmla="*/ 3195687 w 3403076"/>
                <a:gd name="connsiteY1" fmla="*/ 452487 h 2691353"/>
                <a:gd name="connsiteX2" fmla="*/ 2714920 w 3403076"/>
                <a:gd name="connsiteY2" fmla="*/ 278091 h 2691353"/>
                <a:gd name="connsiteX3" fmla="*/ 2427402 w 3403076"/>
                <a:gd name="connsiteY3" fmla="*/ 84842 h 2691353"/>
                <a:gd name="connsiteX4" fmla="*/ 1923068 w 3403076"/>
                <a:gd name="connsiteY4" fmla="*/ 1357460 h 2691353"/>
                <a:gd name="connsiteX5" fmla="*/ 527901 w 3403076"/>
                <a:gd name="connsiteY5" fmla="*/ 1168924 h 2691353"/>
                <a:gd name="connsiteX6" fmla="*/ 0 w 3403076"/>
                <a:gd name="connsiteY6" fmla="*/ 2691353 h 2691353"/>
                <a:gd name="connsiteX0" fmla="*/ 3403076 w 3403076"/>
                <a:gd name="connsiteY0" fmla="*/ 0 h 2691353"/>
                <a:gd name="connsiteX1" fmla="*/ 3195687 w 3403076"/>
                <a:gd name="connsiteY1" fmla="*/ 452487 h 2691353"/>
                <a:gd name="connsiteX2" fmla="*/ 2427402 w 3403076"/>
                <a:gd name="connsiteY2" fmla="*/ 84842 h 2691353"/>
                <a:gd name="connsiteX3" fmla="*/ 1923068 w 3403076"/>
                <a:gd name="connsiteY3" fmla="*/ 1357460 h 2691353"/>
                <a:gd name="connsiteX4" fmla="*/ 527901 w 3403076"/>
                <a:gd name="connsiteY4" fmla="*/ 1168924 h 2691353"/>
                <a:gd name="connsiteX5" fmla="*/ 0 w 3403076"/>
                <a:gd name="connsiteY5" fmla="*/ 2691353 h 2691353"/>
                <a:gd name="connsiteX0" fmla="*/ 3403076 w 3406495"/>
                <a:gd name="connsiteY0" fmla="*/ 0 h 2691353"/>
                <a:gd name="connsiteX1" fmla="*/ 3195687 w 3406495"/>
                <a:gd name="connsiteY1" fmla="*/ 452487 h 2691353"/>
                <a:gd name="connsiteX2" fmla="*/ 2427402 w 3406495"/>
                <a:gd name="connsiteY2" fmla="*/ 84842 h 2691353"/>
                <a:gd name="connsiteX3" fmla="*/ 1923068 w 3406495"/>
                <a:gd name="connsiteY3" fmla="*/ 1357460 h 2691353"/>
                <a:gd name="connsiteX4" fmla="*/ 527901 w 3406495"/>
                <a:gd name="connsiteY4" fmla="*/ 1168924 h 2691353"/>
                <a:gd name="connsiteX5" fmla="*/ 0 w 3406495"/>
                <a:gd name="connsiteY5" fmla="*/ 2691353 h 2691353"/>
                <a:gd name="connsiteX0" fmla="*/ 3403076 w 3427535"/>
                <a:gd name="connsiteY0" fmla="*/ 0 h 2691353"/>
                <a:gd name="connsiteX1" fmla="*/ 3195687 w 3427535"/>
                <a:gd name="connsiteY1" fmla="*/ 452487 h 2691353"/>
                <a:gd name="connsiteX2" fmla="*/ 2427402 w 3427535"/>
                <a:gd name="connsiteY2" fmla="*/ 84842 h 2691353"/>
                <a:gd name="connsiteX3" fmla="*/ 1923068 w 3427535"/>
                <a:gd name="connsiteY3" fmla="*/ 1357460 h 2691353"/>
                <a:gd name="connsiteX4" fmla="*/ 527901 w 3427535"/>
                <a:gd name="connsiteY4" fmla="*/ 1168924 h 2691353"/>
                <a:gd name="connsiteX5" fmla="*/ 0 w 3427535"/>
                <a:gd name="connsiteY5" fmla="*/ 2691353 h 2691353"/>
                <a:gd name="connsiteX0" fmla="*/ 3403076 w 3408449"/>
                <a:gd name="connsiteY0" fmla="*/ 0 h 2691353"/>
                <a:gd name="connsiteX1" fmla="*/ 3195687 w 3408449"/>
                <a:gd name="connsiteY1" fmla="*/ 452487 h 2691353"/>
                <a:gd name="connsiteX2" fmla="*/ 2427402 w 3408449"/>
                <a:gd name="connsiteY2" fmla="*/ 84842 h 2691353"/>
                <a:gd name="connsiteX3" fmla="*/ 1923068 w 3408449"/>
                <a:gd name="connsiteY3" fmla="*/ 1357460 h 2691353"/>
                <a:gd name="connsiteX4" fmla="*/ 527901 w 3408449"/>
                <a:gd name="connsiteY4" fmla="*/ 1168924 h 2691353"/>
                <a:gd name="connsiteX5" fmla="*/ 0 w 3408449"/>
                <a:gd name="connsiteY5" fmla="*/ 2691353 h 2691353"/>
                <a:gd name="connsiteX0" fmla="*/ 3403076 w 3408449"/>
                <a:gd name="connsiteY0" fmla="*/ 0 h 2691353"/>
                <a:gd name="connsiteX1" fmla="*/ 3195687 w 3408449"/>
                <a:gd name="connsiteY1" fmla="*/ 452487 h 2691353"/>
                <a:gd name="connsiteX2" fmla="*/ 2427402 w 3408449"/>
                <a:gd name="connsiteY2" fmla="*/ 84842 h 2691353"/>
                <a:gd name="connsiteX3" fmla="*/ 1923068 w 3408449"/>
                <a:gd name="connsiteY3" fmla="*/ 1357460 h 2691353"/>
                <a:gd name="connsiteX4" fmla="*/ 527901 w 3408449"/>
                <a:gd name="connsiteY4" fmla="*/ 1168924 h 2691353"/>
                <a:gd name="connsiteX5" fmla="*/ 0 w 3408449"/>
                <a:gd name="connsiteY5" fmla="*/ 2691353 h 2691353"/>
                <a:gd name="connsiteX0" fmla="*/ 3403076 w 3408449"/>
                <a:gd name="connsiteY0" fmla="*/ 0 h 2691353"/>
                <a:gd name="connsiteX1" fmla="*/ 3195687 w 3408449"/>
                <a:gd name="connsiteY1" fmla="*/ 452487 h 2691353"/>
                <a:gd name="connsiteX2" fmla="*/ 2427402 w 3408449"/>
                <a:gd name="connsiteY2" fmla="*/ 84842 h 2691353"/>
                <a:gd name="connsiteX3" fmla="*/ 1923068 w 3408449"/>
                <a:gd name="connsiteY3" fmla="*/ 1357460 h 2691353"/>
                <a:gd name="connsiteX4" fmla="*/ 527901 w 3408449"/>
                <a:gd name="connsiteY4" fmla="*/ 1168924 h 2691353"/>
                <a:gd name="connsiteX5" fmla="*/ 0 w 3408449"/>
                <a:gd name="connsiteY5" fmla="*/ 2691353 h 2691353"/>
                <a:gd name="connsiteX0" fmla="*/ 3403076 w 3408449"/>
                <a:gd name="connsiteY0" fmla="*/ 0 h 2691353"/>
                <a:gd name="connsiteX1" fmla="*/ 3195687 w 3408449"/>
                <a:gd name="connsiteY1" fmla="*/ 452487 h 2691353"/>
                <a:gd name="connsiteX2" fmla="*/ 2427402 w 3408449"/>
                <a:gd name="connsiteY2" fmla="*/ 84842 h 2691353"/>
                <a:gd name="connsiteX3" fmla="*/ 1923068 w 3408449"/>
                <a:gd name="connsiteY3" fmla="*/ 1357460 h 2691353"/>
                <a:gd name="connsiteX4" fmla="*/ 527901 w 3408449"/>
                <a:gd name="connsiteY4" fmla="*/ 1168924 h 2691353"/>
                <a:gd name="connsiteX5" fmla="*/ 0 w 3408449"/>
                <a:gd name="connsiteY5" fmla="*/ 2691353 h 2691353"/>
                <a:gd name="connsiteX0" fmla="*/ 3403076 w 3408449"/>
                <a:gd name="connsiteY0" fmla="*/ 0 h 2691353"/>
                <a:gd name="connsiteX1" fmla="*/ 3195687 w 3408449"/>
                <a:gd name="connsiteY1" fmla="*/ 452487 h 2691353"/>
                <a:gd name="connsiteX2" fmla="*/ 2427402 w 3408449"/>
                <a:gd name="connsiteY2" fmla="*/ 84842 h 2691353"/>
                <a:gd name="connsiteX3" fmla="*/ 1923068 w 3408449"/>
                <a:gd name="connsiteY3" fmla="*/ 1357460 h 2691353"/>
                <a:gd name="connsiteX4" fmla="*/ 527901 w 3408449"/>
                <a:gd name="connsiteY4" fmla="*/ 1168924 h 2691353"/>
                <a:gd name="connsiteX5" fmla="*/ 0 w 3408449"/>
                <a:gd name="connsiteY5" fmla="*/ 2691353 h 2691353"/>
                <a:gd name="connsiteX0" fmla="*/ 3403076 w 3408449"/>
                <a:gd name="connsiteY0" fmla="*/ 0 h 2691353"/>
                <a:gd name="connsiteX1" fmla="*/ 3195687 w 3408449"/>
                <a:gd name="connsiteY1" fmla="*/ 452487 h 2691353"/>
                <a:gd name="connsiteX2" fmla="*/ 2427402 w 3408449"/>
                <a:gd name="connsiteY2" fmla="*/ 84842 h 2691353"/>
                <a:gd name="connsiteX3" fmla="*/ 1923068 w 3408449"/>
                <a:gd name="connsiteY3" fmla="*/ 1357460 h 2691353"/>
                <a:gd name="connsiteX4" fmla="*/ 527901 w 3408449"/>
                <a:gd name="connsiteY4" fmla="*/ 1168924 h 2691353"/>
                <a:gd name="connsiteX5" fmla="*/ 0 w 3408449"/>
                <a:gd name="connsiteY5" fmla="*/ 2691353 h 2691353"/>
                <a:gd name="connsiteX0" fmla="*/ 3403076 w 3408449"/>
                <a:gd name="connsiteY0" fmla="*/ 0 h 2691353"/>
                <a:gd name="connsiteX1" fmla="*/ 3195687 w 3408449"/>
                <a:gd name="connsiteY1" fmla="*/ 452487 h 2691353"/>
                <a:gd name="connsiteX2" fmla="*/ 2427402 w 3408449"/>
                <a:gd name="connsiteY2" fmla="*/ 84842 h 2691353"/>
                <a:gd name="connsiteX3" fmla="*/ 1923068 w 3408449"/>
                <a:gd name="connsiteY3" fmla="*/ 1357460 h 2691353"/>
                <a:gd name="connsiteX4" fmla="*/ 527901 w 3408449"/>
                <a:gd name="connsiteY4" fmla="*/ 1168924 h 2691353"/>
                <a:gd name="connsiteX5" fmla="*/ 0 w 3408449"/>
                <a:gd name="connsiteY5" fmla="*/ 2691353 h 2691353"/>
                <a:gd name="connsiteX0" fmla="*/ 3403076 w 3408449"/>
                <a:gd name="connsiteY0" fmla="*/ 0 h 2691353"/>
                <a:gd name="connsiteX1" fmla="*/ 3195687 w 3408449"/>
                <a:gd name="connsiteY1" fmla="*/ 452487 h 2691353"/>
                <a:gd name="connsiteX2" fmla="*/ 2427402 w 3408449"/>
                <a:gd name="connsiteY2" fmla="*/ 84842 h 2691353"/>
                <a:gd name="connsiteX3" fmla="*/ 1923068 w 3408449"/>
                <a:gd name="connsiteY3" fmla="*/ 1357460 h 2691353"/>
                <a:gd name="connsiteX4" fmla="*/ 527901 w 3408449"/>
                <a:gd name="connsiteY4" fmla="*/ 1168924 h 2691353"/>
                <a:gd name="connsiteX5" fmla="*/ 0 w 3408449"/>
                <a:gd name="connsiteY5" fmla="*/ 2691353 h 2691353"/>
                <a:gd name="connsiteX0" fmla="*/ 3403076 w 3408449"/>
                <a:gd name="connsiteY0" fmla="*/ 0 h 2691353"/>
                <a:gd name="connsiteX1" fmla="*/ 3195687 w 3408449"/>
                <a:gd name="connsiteY1" fmla="*/ 452487 h 2691353"/>
                <a:gd name="connsiteX2" fmla="*/ 2427402 w 3408449"/>
                <a:gd name="connsiteY2" fmla="*/ 84842 h 2691353"/>
                <a:gd name="connsiteX3" fmla="*/ 1923068 w 3408449"/>
                <a:gd name="connsiteY3" fmla="*/ 1357460 h 2691353"/>
                <a:gd name="connsiteX4" fmla="*/ 527901 w 3408449"/>
                <a:gd name="connsiteY4" fmla="*/ 1168924 h 2691353"/>
                <a:gd name="connsiteX5" fmla="*/ 0 w 3408449"/>
                <a:gd name="connsiteY5" fmla="*/ 2691353 h 2691353"/>
                <a:gd name="connsiteX0" fmla="*/ 3403076 w 3408449"/>
                <a:gd name="connsiteY0" fmla="*/ 0 h 2691353"/>
                <a:gd name="connsiteX1" fmla="*/ 3195687 w 3408449"/>
                <a:gd name="connsiteY1" fmla="*/ 452487 h 2691353"/>
                <a:gd name="connsiteX2" fmla="*/ 2427402 w 3408449"/>
                <a:gd name="connsiteY2" fmla="*/ 84842 h 2691353"/>
                <a:gd name="connsiteX3" fmla="*/ 1923068 w 3408449"/>
                <a:gd name="connsiteY3" fmla="*/ 1357460 h 2691353"/>
                <a:gd name="connsiteX4" fmla="*/ 527901 w 3408449"/>
                <a:gd name="connsiteY4" fmla="*/ 1168924 h 2691353"/>
                <a:gd name="connsiteX5" fmla="*/ 0 w 3408449"/>
                <a:gd name="connsiteY5" fmla="*/ 2691353 h 2691353"/>
                <a:gd name="connsiteX0" fmla="*/ 3403076 w 3405700"/>
                <a:gd name="connsiteY0" fmla="*/ 0 h 2691353"/>
                <a:gd name="connsiteX1" fmla="*/ 3195687 w 3405700"/>
                <a:gd name="connsiteY1" fmla="*/ 452487 h 2691353"/>
                <a:gd name="connsiteX2" fmla="*/ 2427402 w 3405700"/>
                <a:gd name="connsiteY2" fmla="*/ 84842 h 2691353"/>
                <a:gd name="connsiteX3" fmla="*/ 1923068 w 3405700"/>
                <a:gd name="connsiteY3" fmla="*/ 1357460 h 2691353"/>
                <a:gd name="connsiteX4" fmla="*/ 527901 w 3405700"/>
                <a:gd name="connsiteY4" fmla="*/ 1168924 h 2691353"/>
                <a:gd name="connsiteX5" fmla="*/ 0 w 3405700"/>
                <a:gd name="connsiteY5" fmla="*/ 2691353 h 2691353"/>
                <a:gd name="connsiteX0" fmla="*/ 3403076 w 3405700"/>
                <a:gd name="connsiteY0" fmla="*/ 0 h 2691353"/>
                <a:gd name="connsiteX1" fmla="*/ 3195687 w 3405700"/>
                <a:gd name="connsiteY1" fmla="*/ 452487 h 2691353"/>
                <a:gd name="connsiteX2" fmla="*/ 2427402 w 3405700"/>
                <a:gd name="connsiteY2" fmla="*/ 84842 h 2691353"/>
                <a:gd name="connsiteX3" fmla="*/ 1923068 w 3405700"/>
                <a:gd name="connsiteY3" fmla="*/ 1357460 h 2691353"/>
                <a:gd name="connsiteX4" fmla="*/ 527901 w 3405700"/>
                <a:gd name="connsiteY4" fmla="*/ 1168924 h 2691353"/>
                <a:gd name="connsiteX5" fmla="*/ 0 w 3405700"/>
                <a:gd name="connsiteY5" fmla="*/ 2691353 h 2691353"/>
                <a:gd name="connsiteX0" fmla="*/ 3403076 w 3405700"/>
                <a:gd name="connsiteY0" fmla="*/ 0 h 2691353"/>
                <a:gd name="connsiteX1" fmla="*/ 3195687 w 3405700"/>
                <a:gd name="connsiteY1" fmla="*/ 452487 h 2691353"/>
                <a:gd name="connsiteX2" fmla="*/ 2427402 w 3405700"/>
                <a:gd name="connsiteY2" fmla="*/ 84842 h 2691353"/>
                <a:gd name="connsiteX3" fmla="*/ 1923068 w 3405700"/>
                <a:gd name="connsiteY3" fmla="*/ 1357460 h 2691353"/>
                <a:gd name="connsiteX4" fmla="*/ 527901 w 3405700"/>
                <a:gd name="connsiteY4" fmla="*/ 1168924 h 2691353"/>
                <a:gd name="connsiteX5" fmla="*/ 0 w 3405700"/>
                <a:gd name="connsiteY5" fmla="*/ 2691353 h 2691353"/>
                <a:gd name="connsiteX0" fmla="*/ 3403076 w 3405700"/>
                <a:gd name="connsiteY0" fmla="*/ 0 h 2691353"/>
                <a:gd name="connsiteX1" fmla="*/ 3195687 w 3405700"/>
                <a:gd name="connsiteY1" fmla="*/ 452487 h 2691353"/>
                <a:gd name="connsiteX2" fmla="*/ 2427402 w 3405700"/>
                <a:gd name="connsiteY2" fmla="*/ 84842 h 2691353"/>
                <a:gd name="connsiteX3" fmla="*/ 1923068 w 3405700"/>
                <a:gd name="connsiteY3" fmla="*/ 1357460 h 2691353"/>
                <a:gd name="connsiteX4" fmla="*/ 527901 w 3405700"/>
                <a:gd name="connsiteY4" fmla="*/ 1168924 h 2691353"/>
                <a:gd name="connsiteX5" fmla="*/ 0 w 3405700"/>
                <a:gd name="connsiteY5" fmla="*/ 2691353 h 2691353"/>
                <a:gd name="connsiteX0" fmla="*/ 3403076 w 3405700"/>
                <a:gd name="connsiteY0" fmla="*/ 0 h 2691353"/>
                <a:gd name="connsiteX1" fmla="*/ 3195687 w 3405700"/>
                <a:gd name="connsiteY1" fmla="*/ 452487 h 2691353"/>
                <a:gd name="connsiteX2" fmla="*/ 2427402 w 3405700"/>
                <a:gd name="connsiteY2" fmla="*/ 84842 h 2691353"/>
                <a:gd name="connsiteX3" fmla="*/ 1923068 w 3405700"/>
                <a:gd name="connsiteY3" fmla="*/ 1357460 h 2691353"/>
                <a:gd name="connsiteX4" fmla="*/ 527901 w 3405700"/>
                <a:gd name="connsiteY4" fmla="*/ 1168924 h 2691353"/>
                <a:gd name="connsiteX5" fmla="*/ 0 w 3405700"/>
                <a:gd name="connsiteY5" fmla="*/ 2691353 h 2691353"/>
                <a:gd name="connsiteX0" fmla="*/ 3417217 w 3419841"/>
                <a:gd name="connsiteY0" fmla="*/ 0 h 2700780"/>
                <a:gd name="connsiteX1" fmla="*/ 3209828 w 3419841"/>
                <a:gd name="connsiteY1" fmla="*/ 452487 h 2700780"/>
                <a:gd name="connsiteX2" fmla="*/ 2441543 w 3419841"/>
                <a:gd name="connsiteY2" fmla="*/ 84842 h 2700780"/>
                <a:gd name="connsiteX3" fmla="*/ 1937209 w 3419841"/>
                <a:gd name="connsiteY3" fmla="*/ 1357460 h 2700780"/>
                <a:gd name="connsiteX4" fmla="*/ 542042 w 3419841"/>
                <a:gd name="connsiteY4" fmla="*/ 1168924 h 2700780"/>
                <a:gd name="connsiteX5" fmla="*/ 0 w 3419841"/>
                <a:gd name="connsiteY5" fmla="*/ 2700780 h 2700780"/>
                <a:gd name="connsiteX0" fmla="*/ 3417217 w 3419841"/>
                <a:gd name="connsiteY0" fmla="*/ 0 h 2700780"/>
                <a:gd name="connsiteX1" fmla="*/ 3209828 w 3419841"/>
                <a:gd name="connsiteY1" fmla="*/ 452487 h 2700780"/>
                <a:gd name="connsiteX2" fmla="*/ 2441543 w 3419841"/>
                <a:gd name="connsiteY2" fmla="*/ 84842 h 2700780"/>
                <a:gd name="connsiteX3" fmla="*/ 1937209 w 3419841"/>
                <a:gd name="connsiteY3" fmla="*/ 1357460 h 2700780"/>
                <a:gd name="connsiteX4" fmla="*/ 542042 w 3419841"/>
                <a:gd name="connsiteY4" fmla="*/ 1168924 h 2700780"/>
                <a:gd name="connsiteX5" fmla="*/ 0 w 3419841"/>
                <a:gd name="connsiteY5" fmla="*/ 2700780 h 2700780"/>
                <a:gd name="connsiteX0" fmla="*/ 3417217 w 3419841"/>
                <a:gd name="connsiteY0" fmla="*/ 0 h 2700780"/>
                <a:gd name="connsiteX1" fmla="*/ 3209828 w 3419841"/>
                <a:gd name="connsiteY1" fmla="*/ 452487 h 2700780"/>
                <a:gd name="connsiteX2" fmla="*/ 2441543 w 3419841"/>
                <a:gd name="connsiteY2" fmla="*/ 84842 h 2700780"/>
                <a:gd name="connsiteX3" fmla="*/ 1937209 w 3419841"/>
                <a:gd name="connsiteY3" fmla="*/ 1357460 h 2700780"/>
                <a:gd name="connsiteX4" fmla="*/ 542042 w 3419841"/>
                <a:gd name="connsiteY4" fmla="*/ 1168924 h 2700780"/>
                <a:gd name="connsiteX5" fmla="*/ 0 w 3419841"/>
                <a:gd name="connsiteY5" fmla="*/ 2700780 h 2700780"/>
                <a:gd name="connsiteX0" fmla="*/ 3417217 w 3419841"/>
                <a:gd name="connsiteY0" fmla="*/ 0 h 2700780"/>
                <a:gd name="connsiteX1" fmla="*/ 3209828 w 3419841"/>
                <a:gd name="connsiteY1" fmla="*/ 452487 h 2700780"/>
                <a:gd name="connsiteX2" fmla="*/ 2441543 w 3419841"/>
                <a:gd name="connsiteY2" fmla="*/ 84842 h 2700780"/>
                <a:gd name="connsiteX3" fmla="*/ 1937209 w 3419841"/>
                <a:gd name="connsiteY3" fmla="*/ 1357460 h 2700780"/>
                <a:gd name="connsiteX4" fmla="*/ 542042 w 3419841"/>
                <a:gd name="connsiteY4" fmla="*/ 1168924 h 2700780"/>
                <a:gd name="connsiteX5" fmla="*/ 0 w 3419841"/>
                <a:gd name="connsiteY5" fmla="*/ 2700780 h 2700780"/>
                <a:gd name="connsiteX0" fmla="*/ 3417217 w 3419841"/>
                <a:gd name="connsiteY0" fmla="*/ 0 h 2700780"/>
                <a:gd name="connsiteX1" fmla="*/ 3209828 w 3419841"/>
                <a:gd name="connsiteY1" fmla="*/ 452487 h 2700780"/>
                <a:gd name="connsiteX2" fmla="*/ 2441543 w 3419841"/>
                <a:gd name="connsiteY2" fmla="*/ 84842 h 2700780"/>
                <a:gd name="connsiteX3" fmla="*/ 1937209 w 3419841"/>
                <a:gd name="connsiteY3" fmla="*/ 1357460 h 2700780"/>
                <a:gd name="connsiteX4" fmla="*/ 542042 w 3419841"/>
                <a:gd name="connsiteY4" fmla="*/ 1168924 h 2700780"/>
                <a:gd name="connsiteX5" fmla="*/ 0 w 3419841"/>
                <a:gd name="connsiteY5" fmla="*/ 2700780 h 2700780"/>
                <a:gd name="connsiteX0" fmla="*/ 3417217 w 3419841"/>
                <a:gd name="connsiteY0" fmla="*/ 0 h 2700780"/>
                <a:gd name="connsiteX1" fmla="*/ 3209828 w 3419841"/>
                <a:gd name="connsiteY1" fmla="*/ 452487 h 2700780"/>
                <a:gd name="connsiteX2" fmla="*/ 2441543 w 3419841"/>
                <a:gd name="connsiteY2" fmla="*/ 84842 h 2700780"/>
                <a:gd name="connsiteX3" fmla="*/ 1937209 w 3419841"/>
                <a:gd name="connsiteY3" fmla="*/ 1357460 h 2700780"/>
                <a:gd name="connsiteX4" fmla="*/ 542042 w 3419841"/>
                <a:gd name="connsiteY4" fmla="*/ 1168924 h 2700780"/>
                <a:gd name="connsiteX5" fmla="*/ 0 w 3419841"/>
                <a:gd name="connsiteY5" fmla="*/ 2700780 h 2700780"/>
                <a:gd name="connsiteX0" fmla="*/ 3417217 w 3419841"/>
                <a:gd name="connsiteY0" fmla="*/ 0 h 2700780"/>
                <a:gd name="connsiteX1" fmla="*/ 3209828 w 3419841"/>
                <a:gd name="connsiteY1" fmla="*/ 452487 h 2700780"/>
                <a:gd name="connsiteX2" fmla="*/ 2441543 w 3419841"/>
                <a:gd name="connsiteY2" fmla="*/ 84842 h 2700780"/>
                <a:gd name="connsiteX3" fmla="*/ 1937209 w 3419841"/>
                <a:gd name="connsiteY3" fmla="*/ 1357460 h 2700780"/>
                <a:gd name="connsiteX4" fmla="*/ 542042 w 3419841"/>
                <a:gd name="connsiteY4" fmla="*/ 1168924 h 2700780"/>
                <a:gd name="connsiteX5" fmla="*/ 0 w 3419841"/>
                <a:gd name="connsiteY5" fmla="*/ 2700780 h 2700780"/>
                <a:gd name="connsiteX0" fmla="*/ 3417217 w 3419478"/>
                <a:gd name="connsiteY0" fmla="*/ 0 h 2700780"/>
                <a:gd name="connsiteX1" fmla="*/ 3209828 w 3419478"/>
                <a:gd name="connsiteY1" fmla="*/ 452487 h 2700780"/>
                <a:gd name="connsiteX2" fmla="*/ 2441543 w 3419478"/>
                <a:gd name="connsiteY2" fmla="*/ 84842 h 2700780"/>
                <a:gd name="connsiteX3" fmla="*/ 1937209 w 3419478"/>
                <a:gd name="connsiteY3" fmla="*/ 1357460 h 2700780"/>
                <a:gd name="connsiteX4" fmla="*/ 542042 w 3419478"/>
                <a:gd name="connsiteY4" fmla="*/ 1168924 h 2700780"/>
                <a:gd name="connsiteX5" fmla="*/ 0 w 3419478"/>
                <a:gd name="connsiteY5" fmla="*/ 2700780 h 2700780"/>
                <a:gd name="connsiteX0" fmla="*/ 3417217 w 3420066"/>
                <a:gd name="connsiteY0" fmla="*/ 0 h 2700780"/>
                <a:gd name="connsiteX1" fmla="*/ 3209828 w 3420066"/>
                <a:gd name="connsiteY1" fmla="*/ 452487 h 2700780"/>
                <a:gd name="connsiteX2" fmla="*/ 2441543 w 3420066"/>
                <a:gd name="connsiteY2" fmla="*/ 84842 h 2700780"/>
                <a:gd name="connsiteX3" fmla="*/ 1937209 w 3420066"/>
                <a:gd name="connsiteY3" fmla="*/ 1357460 h 2700780"/>
                <a:gd name="connsiteX4" fmla="*/ 542042 w 3420066"/>
                <a:gd name="connsiteY4" fmla="*/ 1168924 h 2700780"/>
                <a:gd name="connsiteX5" fmla="*/ 0 w 3420066"/>
                <a:gd name="connsiteY5" fmla="*/ 2700780 h 270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0066" h="2700780">
                  <a:moveTo>
                    <a:pt x="3417217" y="0"/>
                  </a:moveTo>
                  <a:cubicBezTo>
                    <a:pt x="3436857" y="254916"/>
                    <a:pt x="3353586" y="433634"/>
                    <a:pt x="3209828" y="452487"/>
                  </a:cubicBezTo>
                  <a:cubicBezTo>
                    <a:pt x="2886960" y="485479"/>
                    <a:pt x="2535811" y="47135"/>
                    <a:pt x="2441543" y="84842"/>
                  </a:cubicBezTo>
                  <a:cubicBezTo>
                    <a:pt x="2356702" y="235671"/>
                    <a:pt x="2527169" y="903403"/>
                    <a:pt x="1937209" y="1357460"/>
                  </a:cubicBezTo>
                  <a:cubicBezTo>
                    <a:pt x="1361389" y="1608842"/>
                    <a:pt x="655164" y="1191705"/>
                    <a:pt x="542042" y="1168924"/>
                  </a:cubicBezTo>
                  <a:cubicBezTo>
                    <a:pt x="391213" y="1348820"/>
                    <a:pt x="579748" y="1791486"/>
                    <a:pt x="0" y="2700780"/>
                  </a:cubicBezTo>
                </a:path>
              </a:pathLst>
            </a:custGeom>
            <a:noFill/>
            <a:ln w="285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6385" y="1387145"/>
            <a:ext cx="3340954" cy="53990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Goals:</a:t>
            </a:r>
          </a:p>
          <a:p>
            <a:endParaRPr lang="en-US" sz="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563" lvl="0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sustain higher </a:t>
            </a:r>
            <a:r>
              <a:rPr lang="en-US" sz="1400" dirty="0" err="1" smtClean="0"/>
              <a:t>muon</a:t>
            </a:r>
            <a:r>
              <a:rPr lang="en-US" sz="1400" dirty="0" smtClean="0"/>
              <a:t> rate</a:t>
            </a:r>
            <a:endParaRPr lang="en-US" sz="1400" dirty="0" smtClean="0"/>
          </a:p>
          <a:p>
            <a:pPr marL="182563" lvl="0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better </a:t>
            </a:r>
            <a:r>
              <a:rPr lang="en-US" sz="1400" dirty="0" smtClean="0"/>
              <a:t>resolution</a:t>
            </a:r>
          </a:p>
          <a:p>
            <a:pPr marL="261938" lvl="0" indent="-261938">
              <a:spcBef>
                <a:spcPct val="20000"/>
              </a:spcBef>
            </a:pPr>
            <a:endParaRPr lang="en-US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Design:</a:t>
            </a:r>
          </a:p>
          <a:p>
            <a:endParaRPr lang="en-US" sz="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563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err="1" smtClean="0"/>
              <a:t>pixelated</a:t>
            </a:r>
            <a:r>
              <a:rPr lang="en-US" sz="1400" dirty="0" smtClean="0"/>
              <a:t> scintillation counter</a:t>
            </a:r>
          </a:p>
          <a:p>
            <a:pPr marL="182563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several hundred tiles, each tile read out by 6 </a:t>
            </a:r>
            <a:r>
              <a:rPr lang="en-US" sz="1400" dirty="0" err="1" smtClean="0"/>
              <a:t>SiPMs</a:t>
            </a:r>
            <a:endParaRPr lang="en-US" sz="1400" dirty="0" smtClean="0"/>
          </a:p>
          <a:p>
            <a:pPr marL="182563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proven technology by the PSI μSR group</a:t>
            </a:r>
          </a:p>
          <a:p>
            <a:pPr marL="261938" lvl="0" indent="-261938">
              <a:spcBef>
                <a:spcPct val="20000"/>
              </a:spcBef>
            </a:pPr>
            <a:endParaRPr lang="en-US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Advantages:</a:t>
            </a:r>
          </a:p>
          <a:p>
            <a:endParaRPr lang="en-US" sz="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563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improved resolution by using multiple hits and reduced contributions from electronics and </a:t>
            </a:r>
            <a:r>
              <a:rPr lang="en-US" sz="1400" dirty="0" err="1" smtClean="0"/>
              <a:t>calbrations</a:t>
            </a:r>
            <a:endParaRPr lang="en-US" sz="1400" dirty="0" smtClean="0"/>
          </a:p>
          <a:p>
            <a:pPr marL="182563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operational in high rate environment</a:t>
            </a:r>
          </a:p>
          <a:p>
            <a:pPr marL="182563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operational in a B-field and Helium gas</a:t>
            </a:r>
          </a:p>
          <a:p>
            <a:pPr marL="182563" indent="-182563">
              <a:spcBef>
                <a:spcPct val="20000"/>
              </a:spcBef>
              <a:buFont typeface="Arial"/>
              <a:buChar char="•"/>
            </a:pPr>
            <a:endParaRPr lang="en-US" sz="1400" dirty="0" smtClean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5067" y="3366612"/>
            <a:ext cx="1291647" cy="140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1969" y="4989708"/>
            <a:ext cx="2001442" cy="134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8478" y="4989708"/>
            <a:ext cx="2068028" cy="1356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7692347" y="5089777"/>
            <a:ext cx="483640" cy="8744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246034" y="5106709"/>
            <a:ext cx="1621367" cy="1588"/>
          </a:xfrm>
          <a:prstGeom prst="line">
            <a:avLst/>
          </a:prstGeom>
          <a:ln w="12700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08822" y="5085562"/>
            <a:ext cx="1415695" cy="4473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2563" lvl="0" indent="-182563">
              <a:spcBef>
                <a:spcPct val="20000"/>
              </a:spcBef>
            </a:pPr>
            <a:r>
              <a:rPr lang="en-US" sz="1000" dirty="0" smtClean="0">
                <a:solidFill>
                  <a:srgbClr val="0000FF"/>
                </a:solidFill>
              </a:rPr>
              <a:t>current TC resolution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9533" y="1834842"/>
            <a:ext cx="1278577" cy="11285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4066" y="1524965"/>
            <a:ext cx="4854385" cy="4473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2563" lvl="0" indent="-182563">
              <a:spcBef>
                <a:spcPct val="20000"/>
              </a:spcBef>
            </a:pPr>
            <a:r>
              <a:rPr lang="en-US" sz="900" i="1" dirty="0" err="1" smtClean="0"/>
              <a:t>SiPM</a:t>
            </a:r>
            <a:r>
              <a:rPr lang="en-US" sz="900" i="1" dirty="0" smtClean="0"/>
              <a:t> = Silicon-based </a:t>
            </a:r>
            <a:r>
              <a:rPr lang="en-US" sz="900" i="1" dirty="0" err="1" smtClean="0"/>
              <a:t>photosensor</a:t>
            </a:r>
            <a:r>
              <a:rPr lang="en-US" sz="900" i="1" dirty="0" smtClean="0"/>
              <a:t> </a:t>
            </a:r>
            <a:r>
              <a:rPr lang="en-US" sz="900" i="1" dirty="0" smtClean="0"/>
              <a:t>coupled to a</a:t>
            </a:r>
            <a:r>
              <a:rPr lang="en-US" sz="900" i="1" dirty="0" smtClean="0"/>
              <a:t> </a:t>
            </a:r>
            <a:r>
              <a:rPr lang="en-US" sz="900" i="1" dirty="0" smtClean="0"/>
              <a:t>Geiger-mode avalanche </a:t>
            </a:r>
            <a:r>
              <a:rPr lang="en-US" sz="900" i="1" dirty="0" smtClean="0"/>
              <a:t>photodiode array</a:t>
            </a:r>
            <a:endParaRPr lang="en-US" sz="900" i="1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Upgrade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20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Calorimeter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149" y="1801350"/>
            <a:ext cx="2450497" cy="185482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619" y="1797192"/>
            <a:ext cx="2465689" cy="186016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7525314" y="451934"/>
            <a:ext cx="1617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6600"/>
                </a:solidFill>
              </a:rPr>
              <a:t>arXiv:1301.7225</a:t>
            </a:r>
            <a:endParaRPr lang="en-US" sz="1600" b="1" i="1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385" y="1387145"/>
            <a:ext cx="3340954" cy="53990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Goals:</a:t>
            </a:r>
          </a:p>
          <a:p>
            <a:endParaRPr lang="en-US" sz="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563" lvl="0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Improve non-uniform </a:t>
            </a:r>
            <a:r>
              <a:rPr lang="en-US" sz="1400" dirty="0" err="1" smtClean="0"/>
              <a:t>photosensor</a:t>
            </a:r>
            <a:r>
              <a:rPr lang="en-US" sz="1400" dirty="0" smtClean="0"/>
              <a:t> coverage on inner face</a:t>
            </a:r>
          </a:p>
          <a:p>
            <a:pPr marL="182563" lvl="0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Improve response at acceptance edge</a:t>
            </a:r>
          </a:p>
          <a:p>
            <a:pPr marL="261938" lvl="0" indent="-261938">
              <a:spcBef>
                <a:spcPct val="20000"/>
              </a:spcBef>
            </a:pPr>
            <a:endParaRPr lang="en-US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Design:</a:t>
            </a:r>
          </a:p>
          <a:p>
            <a:endParaRPr lang="en-US" sz="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563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replace </a:t>
            </a:r>
            <a:r>
              <a:rPr lang="en-US" sz="1400" dirty="0" err="1" smtClean="0"/>
              <a:t>PMTs</a:t>
            </a:r>
            <a:r>
              <a:rPr lang="en-US" sz="1400" dirty="0" smtClean="0"/>
              <a:t> on inner face by </a:t>
            </a:r>
            <a:r>
              <a:rPr lang="en-US" sz="1400" dirty="0" err="1" smtClean="0"/>
              <a:t>SiPMs</a:t>
            </a:r>
            <a:endParaRPr lang="en-US" sz="1400" dirty="0" smtClean="0"/>
          </a:p>
          <a:p>
            <a:pPr marL="182563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extend inner face along </a:t>
            </a:r>
            <a:r>
              <a:rPr lang="en-US" sz="1400" dirty="0" err="1" smtClean="0"/>
              <a:t>z</a:t>
            </a:r>
            <a:r>
              <a:rPr lang="en-US" sz="1400" dirty="0" smtClean="0"/>
              <a:t>-direction</a:t>
            </a:r>
          </a:p>
          <a:p>
            <a:pPr marL="182563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modify PMT layout at lateral faces</a:t>
            </a:r>
          </a:p>
          <a:p>
            <a:pPr marL="182563" indent="-182563">
              <a:spcBef>
                <a:spcPct val="20000"/>
              </a:spcBef>
            </a:pPr>
            <a:endParaRPr lang="en-US" sz="800" b="1" dirty="0" smtClean="0"/>
          </a:p>
          <a:p>
            <a:pPr marL="182563" indent="-182563">
              <a:spcBef>
                <a:spcPct val="20000"/>
              </a:spcBef>
            </a:pPr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Advantages:</a:t>
            </a:r>
          </a:p>
          <a:p>
            <a:pPr marL="182563" indent="-182563">
              <a:spcBef>
                <a:spcPct val="20000"/>
              </a:spcBef>
            </a:pPr>
            <a:endParaRPr lang="en-US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563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improved energy &amp; position     resolutions for shallow and                 acceptance edge events</a:t>
            </a:r>
          </a:p>
          <a:p>
            <a:pPr marL="182563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improved detection efficiency</a:t>
            </a:r>
          </a:p>
          <a:p>
            <a:pPr marL="182563" indent="-182563">
              <a:spcBef>
                <a:spcPct val="20000"/>
              </a:spcBef>
              <a:buFont typeface="Arial"/>
              <a:buChar char="•"/>
            </a:pPr>
            <a:r>
              <a:rPr lang="en-US" sz="1400" dirty="0" smtClean="0"/>
              <a:t>improved pile-up handling</a:t>
            </a:r>
          </a:p>
          <a:p>
            <a:pPr marL="182563" indent="-182563">
              <a:spcBef>
                <a:spcPct val="20000"/>
              </a:spcBef>
              <a:buFont typeface="Arial"/>
              <a:buChar char="•"/>
            </a:pPr>
            <a:endParaRPr lang="en-US" sz="1400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527590" y="3656173"/>
            <a:ext cx="24504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Current: 216 </a:t>
            </a:r>
            <a:r>
              <a:rPr lang="en-US" sz="1000" b="1" dirty="0" err="1" smtClean="0"/>
              <a:t>PMTs</a:t>
            </a:r>
            <a:r>
              <a:rPr lang="en-US" sz="1000" b="1" dirty="0" smtClean="0"/>
              <a:t> (2”) on inner face</a:t>
            </a:r>
            <a:endParaRPr lang="en-US" sz="1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195321" y="3656173"/>
            <a:ext cx="26487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New: </a:t>
            </a:r>
            <a:r>
              <a:rPr lang="en-US" sz="1000" b="1" dirty="0" smtClean="0">
                <a:latin typeface="Garamond"/>
                <a:cs typeface="Garamond"/>
              </a:rPr>
              <a:t>~</a:t>
            </a:r>
            <a:r>
              <a:rPr lang="en-US" sz="1000" b="1" dirty="0" smtClean="0"/>
              <a:t>4000 </a:t>
            </a:r>
            <a:r>
              <a:rPr lang="en-US" sz="1000" b="1" dirty="0" err="1" smtClean="0"/>
              <a:t>SiPMs</a:t>
            </a:r>
            <a:r>
              <a:rPr lang="en-US" sz="1000" b="1" dirty="0" smtClean="0"/>
              <a:t> (12x12 mm</a:t>
            </a:r>
            <a:r>
              <a:rPr lang="en-US" sz="1000" b="1" baseline="30000" dirty="0" smtClean="0"/>
              <a:t>2</a:t>
            </a:r>
            <a:r>
              <a:rPr lang="en-US" sz="1000" b="1" dirty="0" smtClean="0"/>
              <a:t>) on inner face</a:t>
            </a:r>
            <a:endParaRPr lang="en-US" sz="1000" b="1" dirty="0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2709569" y="4312326"/>
            <a:ext cx="6239252" cy="2005924"/>
            <a:chOff x="3606149" y="4600576"/>
            <a:chExt cx="5342672" cy="171767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6149" y="4693305"/>
              <a:ext cx="5342672" cy="162494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506943" y="4641850"/>
              <a:ext cx="429869" cy="22401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 err="1" smtClean="0">
                  <a:solidFill>
                    <a:srgbClr val="E79E48"/>
                  </a:solidFill>
                </a:rPr>
                <a:t>SiPM</a:t>
              </a:r>
              <a:endParaRPr lang="en-US" sz="1100" b="1" dirty="0">
                <a:solidFill>
                  <a:srgbClr val="E79E48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57825" y="4600576"/>
              <a:ext cx="598821" cy="99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03768" y="4693305"/>
              <a:ext cx="45719" cy="469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13293" y="4693305"/>
              <a:ext cx="45719" cy="469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5868549" y="4822825"/>
              <a:ext cx="68263" cy="49857"/>
            </a:xfrm>
            <a:prstGeom prst="line">
              <a:avLst/>
            </a:prstGeom>
            <a:ln w="635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803" y="3987584"/>
            <a:ext cx="1255061" cy="7805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289800" y="4914900"/>
            <a:ext cx="1659021" cy="140335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Upgrade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21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39" y="3276195"/>
            <a:ext cx="3414884" cy="2612643"/>
          </a:xfrm>
          <a:prstGeom prst="rect">
            <a:avLst/>
          </a:prstGeom>
        </p:spPr>
      </p:pic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5274160" y="1951010"/>
            <a:ext cx="3412640" cy="4262199"/>
            <a:chOff x="5039900" y="1607926"/>
            <a:chExt cx="3748293" cy="46814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9900" y="1607926"/>
              <a:ext cx="3748293" cy="468141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 flipV="1">
              <a:off x="7799224" y="2797175"/>
              <a:ext cx="22029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0800000" flipV="1">
              <a:off x="5935136" y="5334001"/>
              <a:ext cx="2494665" cy="219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Upgraded MEG in 3 years</a:t>
              </a:r>
              <a:endParaRPr lang="en-US" sz="1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>
              <a:off x="6428025" y="4306332"/>
              <a:ext cx="2925291" cy="1588"/>
            </a:xfrm>
            <a:prstGeom prst="line">
              <a:avLst/>
            </a:prstGeom>
            <a:ln w="38100" cmpd="sng">
              <a:solidFill>
                <a:srgbClr val="008000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7933793" y="5441949"/>
              <a:ext cx="204789" cy="1"/>
            </a:xfrm>
            <a:prstGeom prst="line">
              <a:avLst/>
            </a:prstGeom>
            <a:ln w="6350" cmpd="sng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682975" y="5924655"/>
            <a:ext cx="4334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latin typeface="+mj-lt"/>
                <a:cs typeface="Times New Roman"/>
              </a:rPr>
              <a:t>beam rate                   </a:t>
            </a:r>
            <a:r>
              <a:rPr lang="en-US" sz="1200" b="1" dirty="0" smtClean="0">
                <a:solidFill>
                  <a:srgbClr val="0000FF"/>
                </a:solidFill>
                <a:latin typeface="+mj-lt"/>
                <a:cs typeface="Times New Roman"/>
              </a:rPr>
              <a:t>        </a:t>
            </a:r>
            <a:r>
              <a:rPr lang="en-US" sz="1200" b="1" dirty="0" smtClean="0">
                <a:solidFill>
                  <a:srgbClr val="0000FF"/>
                </a:solidFill>
                <a:latin typeface="+mj-lt"/>
                <a:cs typeface="Times New Roman"/>
              </a:rPr>
              <a:t>2.9x10</a:t>
            </a:r>
            <a:r>
              <a:rPr lang="en-US" sz="1200" b="1" baseline="30000" dirty="0" smtClean="0">
                <a:solidFill>
                  <a:srgbClr val="0000FF"/>
                </a:solidFill>
                <a:latin typeface="+mj-lt"/>
                <a:cs typeface="Times New Roman"/>
              </a:rPr>
              <a:t>7</a:t>
            </a:r>
            <a:r>
              <a:rPr lang="en-US" sz="1200" b="1" dirty="0" smtClean="0">
                <a:solidFill>
                  <a:srgbClr val="0000FF"/>
                </a:solidFill>
                <a:latin typeface="+mj-lt"/>
                <a:cs typeface="Times New Roman"/>
              </a:rPr>
              <a:t> </a:t>
            </a:r>
            <a:r>
              <a:rPr lang="en-US" sz="1200" b="1" i="1" dirty="0" err="1" smtClean="0">
                <a:solidFill>
                  <a:srgbClr val="0000FF"/>
                </a:solidFill>
                <a:latin typeface="+mj-lt"/>
                <a:cs typeface="Times New Roman"/>
              </a:rPr>
              <a:t>μ</a:t>
            </a:r>
            <a:r>
              <a:rPr lang="en-US" sz="1200" b="1" dirty="0" err="1" smtClean="0">
                <a:solidFill>
                  <a:srgbClr val="0000FF"/>
                </a:solidFill>
                <a:latin typeface="+mj-lt"/>
                <a:cs typeface="Times New Roman"/>
              </a:rPr>
              <a:t>/s</a:t>
            </a:r>
            <a:r>
              <a:rPr lang="en-US" sz="1200" b="1" dirty="0" smtClean="0">
                <a:solidFill>
                  <a:srgbClr val="0000FF"/>
                </a:solidFill>
                <a:latin typeface="+mj-lt"/>
                <a:cs typeface="Times New Roman"/>
              </a:rPr>
              <a:t>    </a:t>
            </a:r>
            <a:r>
              <a:rPr lang="en-US" sz="1200" b="1" dirty="0" smtClean="0">
                <a:solidFill>
                  <a:srgbClr val="0000FF"/>
                </a:solidFill>
                <a:latin typeface="+mj-lt"/>
                <a:cs typeface="Times New Roman"/>
              </a:rPr>
              <a:t> 7x10</a:t>
            </a:r>
            <a:r>
              <a:rPr lang="en-US" sz="1200" b="1" baseline="30000" dirty="0" smtClean="0">
                <a:solidFill>
                  <a:srgbClr val="0000FF"/>
                </a:solidFill>
                <a:latin typeface="+mj-lt"/>
                <a:cs typeface="Times New Roman"/>
              </a:rPr>
              <a:t>7</a:t>
            </a:r>
            <a:r>
              <a:rPr lang="en-US" sz="1200" b="1" dirty="0" smtClean="0">
                <a:solidFill>
                  <a:srgbClr val="0000FF"/>
                </a:solidFill>
                <a:latin typeface="+mj-lt"/>
                <a:cs typeface="Times New Roman"/>
              </a:rPr>
              <a:t> </a:t>
            </a:r>
            <a:r>
              <a:rPr lang="en-US" sz="1200" b="1" i="1" dirty="0" err="1" smtClean="0">
                <a:solidFill>
                  <a:srgbClr val="0000FF"/>
                </a:solidFill>
                <a:latin typeface="+mj-lt"/>
                <a:cs typeface="Times New Roman"/>
              </a:rPr>
              <a:t>μ</a:t>
            </a:r>
            <a:r>
              <a:rPr lang="en-US" sz="1200" b="1" dirty="0" err="1" smtClean="0">
                <a:solidFill>
                  <a:srgbClr val="0000FF"/>
                </a:solidFill>
                <a:latin typeface="+mj-lt"/>
                <a:cs typeface="Times New Roman"/>
              </a:rPr>
              <a:t>/s</a:t>
            </a:r>
            <a:endParaRPr lang="en-US" sz="1200" b="1" dirty="0">
              <a:solidFill>
                <a:srgbClr val="0000FF"/>
              </a:solidFill>
              <a:latin typeface="+mj-lt"/>
              <a:cs typeface="Times New Roman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25314" y="451934"/>
            <a:ext cx="1617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6600"/>
                </a:solidFill>
              </a:rPr>
              <a:t>arXiv:1301.7225</a:t>
            </a:r>
            <a:endParaRPr lang="en-US" sz="1600" b="1" i="1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481" y="1780939"/>
            <a:ext cx="4715744" cy="8639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MEG result:</a:t>
            </a:r>
          </a:p>
          <a:p>
            <a:endParaRPr lang="en-US" sz="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 resolutions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efficiency:</a:t>
            </a:r>
            <a:endParaRPr lang="en-US" sz="14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rgbClr val="7F7F7F"/>
                </a:solidFill>
                <a:latin typeface="Arial Rounded MT Bold"/>
                <a:cs typeface="Arial Rounded MT Bold"/>
              </a:rPr>
              <a:t>Upgrade               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Conclusions</a:t>
            </a:r>
            <a:endParaRPr lang="en-US" sz="12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9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4753" y="2260545"/>
            <a:ext cx="3982388" cy="3419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39" y="2327579"/>
            <a:ext cx="3822318" cy="219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4709872"/>
            <a:ext cx="9144000" cy="170619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309476"/>
            <a:ext cx="9144000" cy="17490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14206"/>
            <a:ext cx="8229600" cy="968279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414474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40000" dist="20000" dir="162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MEGOsakaMeeting2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0024"/>
            <a:ext cx="9144000" cy="426180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309475"/>
            <a:ext cx="8229600" cy="9682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On behalf of 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he MEG Collaboration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91458"/>
            <a:ext cx="8229600" cy="968279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 up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5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310"/>
            <a:ext cx="8229600" cy="96827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for charged lepton               flavor violation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14" y="2174905"/>
            <a:ext cx="4557603" cy="34218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8013" y="5606354"/>
            <a:ext cx="7698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Processes involving </a:t>
            </a:r>
            <a:r>
              <a:rPr lang="en-US" b="1" dirty="0" err="1" smtClean="0">
                <a:solidFill>
                  <a:srgbClr val="FF0000"/>
                </a:solidFill>
              </a:rPr>
              <a:t>muons</a:t>
            </a:r>
            <a:r>
              <a:rPr lang="en-US" dirty="0" smtClean="0"/>
              <a:t> are best constrained: </a:t>
            </a:r>
            <a:r>
              <a:rPr lang="en-US" dirty="0" err="1" smtClean="0"/>
              <a:t>Muons</a:t>
            </a:r>
            <a:r>
              <a:rPr lang="en-US" dirty="0" smtClean="0"/>
              <a:t> are </a:t>
            </a:r>
            <a:r>
              <a:rPr lang="en-US" b="1" dirty="0" smtClean="0">
                <a:solidFill>
                  <a:srgbClr val="008000"/>
                </a:solidFill>
              </a:rPr>
              <a:t>copiously produced </a:t>
            </a:r>
            <a:r>
              <a:rPr lang="en-US" dirty="0" smtClean="0"/>
              <a:t>at high-intensity proton accelerators and have </a:t>
            </a:r>
            <a:r>
              <a:rPr lang="en-US" b="1" dirty="0" smtClean="0">
                <a:solidFill>
                  <a:srgbClr val="008000"/>
                </a:solidFill>
              </a:rPr>
              <a:t>precisely measurable final states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316" y="1833423"/>
            <a:ext cx="6887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Historical overview of selected charged lepton flavor violation searches: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4936733" y="3005427"/>
            <a:ext cx="998853" cy="799018"/>
          </a:xfrm>
          <a:prstGeom prst="straightConnector1">
            <a:avLst/>
          </a:prstGeom>
          <a:ln>
            <a:solidFill>
              <a:srgbClr val="42B5E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513257" y="2333444"/>
            <a:ext cx="2914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/>
              <a:t>Marciano, Mori &amp; </a:t>
            </a:r>
            <a:r>
              <a:rPr lang="en-US" sz="1200" i="1" dirty="0" err="1" smtClean="0"/>
              <a:t>Roney</a:t>
            </a:r>
            <a:r>
              <a:rPr lang="en-US" sz="1200" i="1" dirty="0" smtClean="0"/>
              <a:t>,</a:t>
            </a:r>
          </a:p>
          <a:p>
            <a:r>
              <a:rPr lang="en-US" sz="1200" i="1" dirty="0" err="1" smtClean="0"/>
              <a:t>Annu</a:t>
            </a:r>
            <a:r>
              <a:rPr lang="en-US" sz="1200" i="1" dirty="0" smtClean="0"/>
              <a:t>. Rev. </a:t>
            </a:r>
            <a:r>
              <a:rPr lang="en-US" sz="1200" i="1" dirty="0" err="1" smtClean="0"/>
              <a:t>Nucl</a:t>
            </a:r>
            <a:r>
              <a:rPr lang="en-US" sz="1200" i="1" dirty="0" smtClean="0"/>
              <a:t>. Part. Sci. 2008 58:315–41</a:t>
            </a:r>
            <a:endParaRPr lang="en-US" sz="1200" i="1" dirty="0"/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3850112" y="3483013"/>
            <a:ext cx="2085472" cy="1292392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5001626" y="4098429"/>
            <a:ext cx="917691" cy="508014"/>
          </a:xfrm>
          <a:prstGeom prst="straightConnector1">
            <a:avLst/>
          </a:prstGeom>
          <a:ln>
            <a:solidFill>
              <a:srgbClr val="E79E4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002314" y="2793765"/>
            <a:ext cx="25390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Belle @ KEKB</a:t>
            </a:r>
          </a:p>
          <a:p>
            <a:endParaRPr lang="en-US" dirty="0" smtClean="0"/>
          </a:p>
          <a:p>
            <a:r>
              <a:rPr lang="en-US" dirty="0" smtClean="0"/>
              <a:t>SINDRUM I &amp; II @ PSI</a:t>
            </a:r>
          </a:p>
          <a:p>
            <a:endParaRPr lang="en-US" dirty="0" smtClean="0"/>
          </a:p>
          <a:p>
            <a:r>
              <a:rPr lang="en-US" dirty="0" smtClean="0"/>
              <a:t>MEG @ </a:t>
            </a:r>
            <a:r>
              <a:rPr lang="en-US" dirty="0" smtClean="0"/>
              <a:t>PSI</a:t>
            </a:r>
            <a:endParaRPr lang="en-US" dirty="0" smtClean="0"/>
          </a:p>
        </p:txBody>
      </p:sp>
      <p:sp>
        <p:nvSpPr>
          <p:cNvPr id="21" name="Rectangle 20"/>
          <p:cNvSpPr>
            <a:spLocks noChangeAspect="1"/>
          </p:cNvSpPr>
          <p:nvPr/>
        </p:nvSpPr>
        <p:spPr>
          <a:xfrm>
            <a:off x="4835932" y="4632632"/>
            <a:ext cx="100800" cy="100800"/>
          </a:xfrm>
          <a:prstGeom prst="rect">
            <a:avLst/>
          </a:prstGeom>
          <a:solidFill>
            <a:srgbClr val="D387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4537085" y="4382210"/>
            <a:ext cx="423057" cy="200824"/>
          </a:xfrm>
          <a:prstGeom prst="straightConnector1">
            <a:avLst/>
          </a:prstGeom>
          <a:ln>
            <a:solidFill>
              <a:srgbClr val="63D56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849025" y="3596109"/>
            <a:ext cx="1083384" cy="674983"/>
          </a:xfrm>
          <a:prstGeom prst="line">
            <a:avLst/>
          </a:prstGeom>
          <a:ln>
            <a:solidFill>
              <a:srgbClr val="63D56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Diamond 39"/>
          <p:cNvSpPr/>
          <p:nvPr/>
        </p:nvSpPr>
        <p:spPr>
          <a:xfrm>
            <a:off x="4812906" y="3804445"/>
            <a:ext cx="144000" cy="144000"/>
          </a:xfrm>
          <a:prstGeom prst="diamond">
            <a:avLst/>
          </a:prstGeom>
          <a:solidFill>
            <a:srgbClr val="42B5E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4762107" y="3833020"/>
            <a:ext cx="136525" cy="123825"/>
          </a:xfrm>
          <a:prstGeom prst="triangle">
            <a:avLst/>
          </a:prstGeom>
          <a:noFill/>
          <a:ln w="127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63" y="5811779"/>
            <a:ext cx="520700" cy="3048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 rot="16200000">
            <a:off x="218057" y="3642053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branching ratio</a:t>
            </a: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36849" y="4439408"/>
            <a:ext cx="29272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ctr"/>
            <a:r>
              <a:rPr lang="en-US" sz="1300" dirty="0" smtClean="0"/>
              <a:t>Previous </a:t>
            </a:r>
            <a:r>
              <a:rPr lang="en-US" sz="1300" dirty="0" smtClean="0"/>
              <a:t>result:</a:t>
            </a:r>
            <a:r>
              <a:rPr lang="en-US" sz="1300" dirty="0" smtClean="0"/>
              <a:t> </a:t>
            </a:r>
          </a:p>
          <a:p>
            <a:pPr marL="182563" indent="-182563" algn="ctr"/>
            <a:endParaRPr lang="en-US" sz="1300" i="1" dirty="0" smtClean="0"/>
          </a:p>
          <a:p>
            <a:pPr marL="182563" indent="-182563" algn="ctr"/>
            <a:endParaRPr lang="en-US" sz="1300" i="1" dirty="0" smtClean="0"/>
          </a:p>
          <a:p>
            <a:pPr marL="182563" indent="-182563" algn="ctr"/>
            <a:r>
              <a:rPr lang="en-US" sz="1300" i="1" dirty="0" smtClean="0"/>
              <a:t>PRL </a:t>
            </a:r>
            <a:r>
              <a:rPr lang="en-US" sz="1300" i="1" dirty="0" smtClean="0"/>
              <a:t>107 (2011) </a:t>
            </a:r>
            <a:r>
              <a:rPr lang="en-US" sz="1300" i="1" dirty="0" smtClean="0"/>
              <a:t>171801</a:t>
            </a:r>
            <a:endParaRPr lang="en-US" sz="1300" i="1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/>
                <a:cs typeface="Arial Rounded MT Bold"/>
              </a:rPr>
              <a:t>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25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666" y="4823831"/>
            <a:ext cx="2360161" cy="153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 noChangeAspect="1"/>
          </p:cNvGrpSpPr>
          <p:nvPr/>
        </p:nvGrpSpPr>
        <p:grpSpPr>
          <a:xfrm>
            <a:off x="1938555" y="4024005"/>
            <a:ext cx="4651115" cy="2248039"/>
            <a:chOff x="252534" y="4020795"/>
            <a:chExt cx="4166883" cy="201399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534" y="4020795"/>
              <a:ext cx="4166883" cy="201399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356785" y="4020795"/>
              <a:ext cx="2062632" cy="20139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303" y="1490807"/>
            <a:ext cx="3186407" cy="22540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37" y="1451525"/>
            <a:ext cx="3062612" cy="23029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080" y="3943937"/>
            <a:ext cx="3199703" cy="22820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1601" y="4089476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SUSY –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1872" y="4057172"/>
            <a:ext cx="884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SUSY –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Seesaw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9612" y="1320118"/>
            <a:ext cx="691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 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1846" y="1307024"/>
            <a:ext cx="127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06759" y="3584061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1492745" y="4424859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238823" y="3567289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6200000">
            <a:off x="5017651" y="4920159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789210" y="6106161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658226" y="6090956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704" y="6107888"/>
            <a:ext cx="697822" cy="21918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9810" y="6096841"/>
            <a:ext cx="849338" cy="183007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 rot="16200000">
            <a:off x="700184" y="2418102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200000">
            <a:off x="4450998" y="2564151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420262" y="2425463"/>
            <a:ext cx="979356" cy="18541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25390" y="2500602"/>
            <a:ext cx="1143001" cy="198783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5313870" y="1451526"/>
            <a:ext cx="2768836" cy="179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16200000">
            <a:off x="6888831" y="2223503"/>
            <a:ext cx="2160767" cy="226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164670" y="1475343"/>
            <a:ext cx="192653" cy="116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851883" y="3319431"/>
            <a:ext cx="192653" cy="116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906924" y="3421035"/>
            <a:ext cx="192653" cy="116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itle 1"/>
          <p:cNvSpPr>
            <a:spLocks noGrp="1"/>
          </p:cNvSpPr>
          <p:nvPr>
            <p:ph type="title"/>
          </p:nvPr>
        </p:nvSpPr>
        <p:spPr>
          <a:xfrm>
            <a:off x="457200" y="308912"/>
            <a:ext cx="8229600" cy="968279"/>
          </a:xfrm>
        </p:spPr>
        <p:txBody>
          <a:bodyPr>
            <a:normAutofit/>
          </a:bodyPr>
          <a:lstStyle/>
          <a:p>
            <a:r>
              <a:rPr lang="en-US" dirty="0" smtClean="0"/>
              <a:t>                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new physics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5222" y="726758"/>
            <a:ext cx="1841500" cy="38100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783682" y="1630617"/>
            <a:ext cx="57821" cy="1805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841503" y="1762126"/>
            <a:ext cx="790575" cy="180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293055" y="1625032"/>
            <a:ext cx="45719" cy="12388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1598615" y="2784477"/>
            <a:ext cx="790575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8082706" y="5753101"/>
            <a:ext cx="419944" cy="14605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4699908" y="6118284"/>
            <a:ext cx="31672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favored by recent reactor &amp; accelerator neutrino experiments </a:t>
            </a:r>
            <a:endParaRPr lang="en-US" sz="900" dirty="0"/>
          </a:p>
        </p:txBody>
      </p:sp>
      <p:sp>
        <p:nvSpPr>
          <p:cNvPr id="71" name="TextBox 70"/>
          <p:cNvSpPr txBox="1"/>
          <p:nvPr/>
        </p:nvSpPr>
        <p:spPr>
          <a:xfrm>
            <a:off x="1549349" y="6111935"/>
            <a:ext cx="13477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b</a:t>
            </a:r>
            <a:r>
              <a:rPr lang="en-US" sz="900" dirty="0" smtClean="0"/>
              <a:t>-physics constraints</a:t>
            </a:r>
            <a:endParaRPr lang="en-US" sz="900" dirty="0"/>
          </a:p>
        </p:txBody>
      </p:sp>
      <p:sp>
        <p:nvSpPr>
          <p:cNvPr id="77" name="Rounded Rectangle 76"/>
          <p:cNvSpPr/>
          <p:nvPr/>
        </p:nvSpPr>
        <p:spPr>
          <a:xfrm>
            <a:off x="2826739" y="3555658"/>
            <a:ext cx="1205563" cy="2250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 rot="16200000">
            <a:off x="7036525" y="3797498"/>
            <a:ext cx="34314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/>
              <a:t>S. </a:t>
            </a:r>
            <a:r>
              <a:rPr lang="en-US" sz="800" i="1" dirty="0" err="1" smtClean="0"/>
              <a:t>Antusch</a:t>
            </a:r>
            <a:r>
              <a:rPr lang="en-US" sz="800" i="1" dirty="0" smtClean="0"/>
              <a:t> et al., JHEP 11 (2006) 090</a:t>
            </a:r>
            <a:endParaRPr lang="en-US" sz="800" i="1" dirty="0"/>
          </a:p>
        </p:txBody>
      </p:sp>
      <p:sp>
        <p:nvSpPr>
          <p:cNvPr id="74" name="TextBox 73"/>
          <p:cNvSpPr txBox="1"/>
          <p:nvPr/>
        </p:nvSpPr>
        <p:spPr>
          <a:xfrm rot="16200000">
            <a:off x="3149578" y="5034379"/>
            <a:ext cx="22860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G.Isidori</a:t>
            </a:r>
            <a:r>
              <a:rPr lang="en-US" sz="800" i="1" dirty="0" smtClean="0"/>
              <a:t> et al., PRD 75 (2007) 115019</a:t>
            </a:r>
            <a:endParaRPr lang="en-US" sz="800" i="1" dirty="0"/>
          </a:p>
        </p:txBody>
      </p:sp>
      <p:sp>
        <p:nvSpPr>
          <p:cNvPr id="75" name="TextBox 74"/>
          <p:cNvSpPr txBox="1"/>
          <p:nvPr/>
        </p:nvSpPr>
        <p:spPr>
          <a:xfrm rot="16200000">
            <a:off x="3187538" y="2470478"/>
            <a:ext cx="18951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K.Agashe</a:t>
            </a:r>
            <a:r>
              <a:rPr lang="en-US" sz="800" i="1" dirty="0" smtClean="0"/>
              <a:t> et al., PRD 74 (2006) 053011</a:t>
            </a:r>
            <a:endParaRPr lang="en-US" sz="800" i="1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1567" y="3567288"/>
            <a:ext cx="1205563" cy="206926"/>
          </a:xfrm>
          <a:prstGeom prst="rect">
            <a:avLst/>
          </a:prstGeom>
        </p:spPr>
      </p:pic>
      <p:sp>
        <p:nvSpPr>
          <p:cNvPr id="78" name="Rounded Rectangle 77"/>
          <p:cNvSpPr/>
          <p:nvPr/>
        </p:nvSpPr>
        <p:spPr>
          <a:xfrm>
            <a:off x="6894012" y="3584061"/>
            <a:ext cx="1012910" cy="2250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86259" y="3605158"/>
            <a:ext cx="849338" cy="187142"/>
          </a:xfrm>
          <a:prstGeom prst="rect">
            <a:avLst/>
          </a:prstGeom>
        </p:spPr>
      </p:pic>
      <p:sp>
        <p:nvSpPr>
          <p:cNvPr id="79" name="Rounded Rectangle 78"/>
          <p:cNvSpPr/>
          <p:nvPr/>
        </p:nvSpPr>
        <p:spPr>
          <a:xfrm rot="16200000">
            <a:off x="4923641" y="4828799"/>
            <a:ext cx="1012910" cy="2250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5004269" y="4836732"/>
            <a:ext cx="849338" cy="187142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 rot="16200000">
            <a:off x="1298141" y="4742750"/>
            <a:ext cx="1218271" cy="21793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297454" y="4741904"/>
            <a:ext cx="1205563" cy="206925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 rot="16200000">
            <a:off x="7185626" y="2305746"/>
            <a:ext cx="1688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M.Blanke</a:t>
            </a:r>
            <a:r>
              <a:rPr lang="en-US" sz="800" i="1" dirty="0" smtClean="0"/>
              <a:t> et al., </a:t>
            </a:r>
            <a:r>
              <a:rPr lang="en-US" sz="800" i="1" dirty="0" err="1" smtClean="0"/>
              <a:t>Acta</a:t>
            </a:r>
            <a:r>
              <a:rPr lang="en-US" sz="800" i="1" dirty="0" smtClean="0"/>
              <a:t> Phys.</a:t>
            </a:r>
          </a:p>
          <a:p>
            <a:pPr algn="r"/>
            <a:r>
              <a:rPr lang="en-US" sz="800" i="1" dirty="0" err="1" smtClean="0"/>
              <a:t>Polon</a:t>
            </a:r>
            <a:r>
              <a:rPr lang="en-US" sz="800" i="1" dirty="0" smtClean="0"/>
              <a:t>. B41 (2010) 657</a:t>
            </a:r>
          </a:p>
        </p:txBody>
      </p:sp>
      <p:sp>
        <p:nvSpPr>
          <p:cNvPr id="85" name="Bent Arrow 84"/>
          <p:cNvSpPr/>
          <p:nvPr/>
        </p:nvSpPr>
        <p:spPr>
          <a:xfrm rot="10800000" flipH="1" flipV="1">
            <a:off x="7473818" y="5787950"/>
            <a:ext cx="512637" cy="330334"/>
          </a:xfrm>
          <a:prstGeom prst="bentArrow">
            <a:avLst>
              <a:gd name="adj1" fmla="val 15388"/>
              <a:gd name="adj2" fmla="val 14427"/>
              <a:gd name="adj3" fmla="val 17311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Bent Arrow 86"/>
          <p:cNvSpPr/>
          <p:nvPr/>
        </p:nvSpPr>
        <p:spPr>
          <a:xfrm rot="10800000" flipH="1" flipV="1">
            <a:off x="2016245" y="5733984"/>
            <a:ext cx="735216" cy="330334"/>
          </a:xfrm>
          <a:prstGeom prst="bentArrow">
            <a:avLst>
              <a:gd name="adj1" fmla="val 15388"/>
              <a:gd name="adj2" fmla="val 14427"/>
              <a:gd name="adj3" fmla="val 17311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58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 noChangeAspect="1"/>
          </p:cNvGrpSpPr>
          <p:nvPr/>
        </p:nvGrpSpPr>
        <p:grpSpPr>
          <a:xfrm>
            <a:off x="1938555" y="4024005"/>
            <a:ext cx="4651115" cy="2248039"/>
            <a:chOff x="252534" y="4020795"/>
            <a:chExt cx="4166883" cy="201399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534" y="4020795"/>
              <a:ext cx="4166883" cy="201399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356785" y="4020795"/>
              <a:ext cx="2062632" cy="20139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303" y="1490807"/>
            <a:ext cx="3186407" cy="22540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37" y="1451525"/>
            <a:ext cx="3062612" cy="23029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080" y="3943937"/>
            <a:ext cx="3199703" cy="22820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1601" y="4089476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SUSY –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1872" y="4057172"/>
            <a:ext cx="884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SUSY –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Seesaw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9612" y="1320118"/>
            <a:ext cx="691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 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1846" y="1307024"/>
            <a:ext cx="127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06759" y="3584061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1492745" y="4424859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238823" y="3567289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6200000">
            <a:off x="5017651" y="4920159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789210" y="6106161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658226" y="6090956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704" y="6107888"/>
            <a:ext cx="697822" cy="21918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9810" y="6096841"/>
            <a:ext cx="849338" cy="183007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 rot="16200000">
            <a:off x="700184" y="2418102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200000">
            <a:off x="4450998" y="2564151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420262" y="2425463"/>
            <a:ext cx="979356" cy="18541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25390" y="2500602"/>
            <a:ext cx="1143001" cy="198783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5313870" y="1451526"/>
            <a:ext cx="2768836" cy="179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16200000">
            <a:off x="6888831" y="2223503"/>
            <a:ext cx="2160767" cy="226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164670" y="1475343"/>
            <a:ext cx="192653" cy="116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851883" y="3319431"/>
            <a:ext cx="192653" cy="116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906924" y="3421035"/>
            <a:ext cx="192653" cy="116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5222" y="726758"/>
            <a:ext cx="1841500" cy="38100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783682" y="1630617"/>
            <a:ext cx="57821" cy="1805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841503" y="1762126"/>
            <a:ext cx="790575" cy="180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293055" y="1625032"/>
            <a:ext cx="45719" cy="12388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1598615" y="2784477"/>
            <a:ext cx="790575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8082706" y="5753101"/>
            <a:ext cx="419944" cy="14605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4699908" y="6118284"/>
            <a:ext cx="31672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favored by recent reactor &amp; accelerator neutrino experiments </a:t>
            </a:r>
            <a:endParaRPr lang="en-US" sz="900" dirty="0"/>
          </a:p>
        </p:txBody>
      </p:sp>
      <p:sp>
        <p:nvSpPr>
          <p:cNvPr id="71" name="TextBox 70"/>
          <p:cNvSpPr txBox="1"/>
          <p:nvPr/>
        </p:nvSpPr>
        <p:spPr>
          <a:xfrm>
            <a:off x="1523163" y="6111935"/>
            <a:ext cx="13477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b</a:t>
            </a:r>
            <a:r>
              <a:rPr lang="en-US" sz="900" dirty="0" smtClean="0"/>
              <a:t>-physics constraints</a:t>
            </a:r>
            <a:endParaRPr lang="en-US" sz="900" dirty="0"/>
          </a:p>
        </p:txBody>
      </p:sp>
      <p:sp>
        <p:nvSpPr>
          <p:cNvPr id="77" name="Rounded Rectangle 76"/>
          <p:cNvSpPr/>
          <p:nvPr/>
        </p:nvSpPr>
        <p:spPr>
          <a:xfrm>
            <a:off x="2826739" y="3555658"/>
            <a:ext cx="1205563" cy="2250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 rot="16200000">
            <a:off x="7036525" y="3797498"/>
            <a:ext cx="34314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/>
              <a:t>S. </a:t>
            </a:r>
            <a:r>
              <a:rPr lang="en-US" sz="800" i="1" dirty="0" err="1" smtClean="0"/>
              <a:t>Antusch</a:t>
            </a:r>
            <a:r>
              <a:rPr lang="en-US" sz="800" i="1" dirty="0" smtClean="0"/>
              <a:t> et al., JHEP 11 (2006) 090</a:t>
            </a:r>
            <a:endParaRPr lang="en-US" sz="800" i="1" dirty="0"/>
          </a:p>
        </p:txBody>
      </p:sp>
      <p:sp>
        <p:nvSpPr>
          <p:cNvPr id="74" name="TextBox 73"/>
          <p:cNvSpPr txBox="1"/>
          <p:nvPr/>
        </p:nvSpPr>
        <p:spPr>
          <a:xfrm rot="16200000">
            <a:off x="3149578" y="5034379"/>
            <a:ext cx="22860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G.Isidori</a:t>
            </a:r>
            <a:r>
              <a:rPr lang="en-US" sz="800" i="1" dirty="0" smtClean="0"/>
              <a:t> et al., PRD 75 (2007) 115019</a:t>
            </a:r>
            <a:endParaRPr lang="en-US" sz="800" i="1" dirty="0"/>
          </a:p>
        </p:txBody>
      </p:sp>
      <p:sp>
        <p:nvSpPr>
          <p:cNvPr id="75" name="TextBox 74"/>
          <p:cNvSpPr txBox="1"/>
          <p:nvPr/>
        </p:nvSpPr>
        <p:spPr>
          <a:xfrm rot="16200000">
            <a:off x="3187538" y="2470478"/>
            <a:ext cx="18951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K.Agashe</a:t>
            </a:r>
            <a:r>
              <a:rPr lang="en-US" sz="800" i="1" dirty="0" smtClean="0"/>
              <a:t> et al., PRD 74 (2006) 053011</a:t>
            </a:r>
            <a:endParaRPr lang="en-US" sz="800" i="1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1567" y="3567288"/>
            <a:ext cx="1205563" cy="206926"/>
          </a:xfrm>
          <a:prstGeom prst="rect">
            <a:avLst/>
          </a:prstGeom>
        </p:spPr>
      </p:pic>
      <p:sp>
        <p:nvSpPr>
          <p:cNvPr id="78" name="Rounded Rectangle 77"/>
          <p:cNvSpPr/>
          <p:nvPr/>
        </p:nvSpPr>
        <p:spPr>
          <a:xfrm>
            <a:off x="6894012" y="3584061"/>
            <a:ext cx="1012910" cy="2250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86259" y="3605158"/>
            <a:ext cx="849338" cy="187142"/>
          </a:xfrm>
          <a:prstGeom prst="rect">
            <a:avLst/>
          </a:prstGeom>
        </p:spPr>
      </p:pic>
      <p:sp>
        <p:nvSpPr>
          <p:cNvPr id="79" name="Rounded Rectangle 78"/>
          <p:cNvSpPr/>
          <p:nvPr/>
        </p:nvSpPr>
        <p:spPr>
          <a:xfrm rot="16200000">
            <a:off x="4923641" y="4828799"/>
            <a:ext cx="1012910" cy="2250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5004269" y="4836732"/>
            <a:ext cx="849338" cy="187142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 rot="16200000">
            <a:off x="1298141" y="4742750"/>
            <a:ext cx="1218271" cy="21793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297454" y="4741904"/>
            <a:ext cx="1205563" cy="206925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 rot="16200000">
            <a:off x="7185626" y="2305746"/>
            <a:ext cx="1688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M.Blanke</a:t>
            </a:r>
            <a:r>
              <a:rPr lang="en-US" sz="800" i="1" dirty="0" smtClean="0"/>
              <a:t> et al., </a:t>
            </a:r>
            <a:r>
              <a:rPr lang="en-US" sz="800" i="1" dirty="0" err="1" smtClean="0"/>
              <a:t>Acta</a:t>
            </a:r>
            <a:r>
              <a:rPr lang="en-US" sz="800" i="1" dirty="0" smtClean="0"/>
              <a:t> Phys.</a:t>
            </a:r>
          </a:p>
          <a:p>
            <a:pPr algn="r"/>
            <a:r>
              <a:rPr lang="en-US" sz="800" i="1" dirty="0" err="1" smtClean="0"/>
              <a:t>Polon</a:t>
            </a:r>
            <a:r>
              <a:rPr lang="en-US" sz="800" i="1" dirty="0" smtClean="0"/>
              <a:t>. B41 (2010) 657</a:t>
            </a:r>
          </a:p>
        </p:txBody>
      </p:sp>
      <p:sp>
        <p:nvSpPr>
          <p:cNvPr id="85" name="Bent Arrow 84"/>
          <p:cNvSpPr/>
          <p:nvPr/>
        </p:nvSpPr>
        <p:spPr>
          <a:xfrm rot="10800000" flipH="1" flipV="1">
            <a:off x="7473818" y="5787950"/>
            <a:ext cx="512637" cy="330334"/>
          </a:xfrm>
          <a:prstGeom prst="bentArrow">
            <a:avLst>
              <a:gd name="adj1" fmla="val 15388"/>
              <a:gd name="adj2" fmla="val 14427"/>
              <a:gd name="adj3" fmla="val 17311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570240" y="1630617"/>
            <a:ext cx="2427847" cy="1171190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solidFill>
              <a:srgbClr val="66006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SINDRUM II</a:t>
            </a:r>
          </a:p>
        </p:txBody>
      </p:sp>
      <p:sp>
        <p:nvSpPr>
          <p:cNvPr id="65" name="Rectangle 64"/>
          <p:cNvSpPr/>
          <p:nvPr/>
        </p:nvSpPr>
        <p:spPr>
          <a:xfrm rot="16200000">
            <a:off x="2061192" y="1511154"/>
            <a:ext cx="1811084" cy="2056358"/>
          </a:xfrm>
          <a:prstGeom prst="rect">
            <a:avLst/>
          </a:prstGeom>
          <a:solidFill>
            <a:srgbClr val="E79E48">
              <a:alpha val="50000"/>
            </a:srgbClr>
          </a:solidFill>
          <a:ln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    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313870" y="1660249"/>
            <a:ext cx="2509028" cy="727351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solidFill>
              <a:srgbClr val="66006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SINDRUM II</a:t>
            </a:r>
          </a:p>
        </p:txBody>
      </p:sp>
      <p:sp>
        <p:nvSpPr>
          <p:cNvPr id="69" name="Rectangle 68"/>
          <p:cNvSpPr/>
          <p:nvPr/>
        </p:nvSpPr>
        <p:spPr>
          <a:xfrm rot="16200000">
            <a:off x="6245230" y="1828518"/>
            <a:ext cx="1741706" cy="1405165"/>
          </a:xfrm>
          <a:prstGeom prst="rect">
            <a:avLst/>
          </a:prstGeom>
          <a:solidFill>
            <a:srgbClr val="E79E48">
              <a:alpha val="50000"/>
            </a:srgbClr>
          </a:solidFill>
          <a:ln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  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</a:t>
            </a:r>
          </a:p>
        </p:txBody>
      </p:sp>
      <p:sp>
        <p:nvSpPr>
          <p:cNvPr id="80" name="Rectangle 79"/>
          <p:cNvSpPr/>
          <p:nvPr/>
        </p:nvSpPr>
        <p:spPr>
          <a:xfrm rot="16200000">
            <a:off x="7542257" y="4891632"/>
            <a:ext cx="1964738" cy="177297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solidFill>
              <a:srgbClr val="66006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/>
              <a:t>  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Babar, Belle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830147" y="3994735"/>
            <a:ext cx="2783129" cy="1195332"/>
          </a:xfrm>
          <a:prstGeom prst="rect">
            <a:avLst/>
          </a:prstGeom>
          <a:solidFill>
            <a:srgbClr val="E79E48">
              <a:alpha val="50000"/>
            </a:srgbClr>
          </a:solidFill>
          <a:ln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</a:t>
            </a:r>
          </a:p>
        </p:txBody>
      </p:sp>
      <p:sp>
        <p:nvSpPr>
          <p:cNvPr id="82" name="Bent Arrow 81"/>
          <p:cNvSpPr/>
          <p:nvPr/>
        </p:nvSpPr>
        <p:spPr>
          <a:xfrm rot="10800000" flipH="1" flipV="1">
            <a:off x="2016245" y="5733984"/>
            <a:ext cx="735216" cy="330334"/>
          </a:xfrm>
          <a:prstGeom prst="bentArrow">
            <a:avLst>
              <a:gd name="adj1" fmla="val 15388"/>
              <a:gd name="adj2" fmla="val 14427"/>
              <a:gd name="adj3" fmla="val 17311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16200000">
            <a:off x="1697722" y="4647418"/>
            <a:ext cx="1864783" cy="706412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solidFill>
              <a:srgbClr val="66006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E821 (g-2)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</a:p>
        </p:txBody>
      </p:sp>
      <p:sp>
        <p:nvSpPr>
          <p:cNvPr id="88" name="Rectangle 87"/>
          <p:cNvSpPr/>
          <p:nvPr/>
        </p:nvSpPr>
        <p:spPr>
          <a:xfrm rot="16200000">
            <a:off x="2902730" y="4691873"/>
            <a:ext cx="1864783" cy="617505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solidFill>
              <a:srgbClr val="66006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E821 (g-2)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276910" y="4057169"/>
            <a:ext cx="1866967" cy="1781655"/>
          </a:xfrm>
          <a:prstGeom prst="rect">
            <a:avLst/>
          </a:prstGeom>
          <a:solidFill>
            <a:srgbClr val="E79E48">
              <a:alpha val="50000"/>
            </a:srgbClr>
          </a:solidFill>
          <a:ln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</a:t>
            </a:r>
          </a:p>
        </p:txBody>
      </p:sp>
      <p:sp>
        <p:nvSpPr>
          <p:cNvPr id="94" name="Title 1"/>
          <p:cNvSpPr>
            <a:spLocks noGrp="1"/>
          </p:cNvSpPr>
          <p:nvPr>
            <p:ph type="title"/>
          </p:nvPr>
        </p:nvSpPr>
        <p:spPr>
          <a:xfrm>
            <a:off x="457200" y="308912"/>
            <a:ext cx="8229600" cy="968279"/>
          </a:xfrm>
        </p:spPr>
        <p:txBody>
          <a:bodyPr>
            <a:normAutofit/>
          </a:bodyPr>
          <a:lstStyle/>
          <a:p>
            <a:r>
              <a:rPr lang="en-US" dirty="0" smtClean="0"/>
              <a:t>                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new physics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72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496479" y="1612308"/>
            <a:ext cx="4038600" cy="115111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Model:</a:t>
            </a:r>
          </a:p>
          <a:p>
            <a:pPr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  <a:r>
              <a:rPr lang="en-US" sz="2400" dirty="0" smtClean="0"/>
              <a:t>   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  <p:sp>
        <p:nvSpPr>
          <p:cNvPr id="21" name="Content Placeholder 12"/>
          <p:cNvSpPr txBox="1">
            <a:spLocks/>
          </p:cNvSpPr>
          <p:nvPr/>
        </p:nvSpPr>
        <p:spPr>
          <a:xfrm>
            <a:off x="4687479" y="1612308"/>
            <a:ext cx="4305776" cy="1151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Beyond the Standard Model,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e.g. SUSY-GUT scenarios: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5657361" y="2992802"/>
            <a:ext cx="1760418" cy="841596"/>
            <a:chOff x="5212122" y="2520717"/>
            <a:chExt cx="2918046" cy="1395018"/>
          </a:xfrm>
        </p:grpSpPr>
        <p:pic>
          <p:nvPicPr>
            <p:cNvPr id="25" name="Picture 24" descr="mu2egamma_susy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2122" y="2693614"/>
              <a:ext cx="2918046" cy="92710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3855" y="3636335"/>
              <a:ext cx="330200" cy="2794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3645" y="3674435"/>
              <a:ext cx="279400" cy="2286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0212" y="2520717"/>
              <a:ext cx="152400" cy="1651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65771" y="3636335"/>
              <a:ext cx="279400" cy="2667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62581" y="2553914"/>
              <a:ext cx="330200" cy="2794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80832" y="2527861"/>
              <a:ext cx="317500" cy="228600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5322" y="802958"/>
            <a:ext cx="1841500" cy="381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372" y="4020006"/>
            <a:ext cx="2652006" cy="50638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0731" y="4140407"/>
            <a:ext cx="2360831" cy="40499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4215" y="4713335"/>
            <a:ext cx="592132" cy="14600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88241" y="4717538"/>
            <a:ext cx="1221085" cy="14180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896260" y="5016822"/>
            <a:ext cx="3884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i="1" dirty="0" smtClean="0"/>
              <a:t>very small but not impossible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42527" y="5030933"/>
            <a:ext cx="275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i="1" dirty="0" smtClean="0"/>
              <a:t>impossible to detect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970563" y="5659091"/>
            <a:ext cx="8015466" cy="461665"/>
            <a:chOff x="1365113" y="5798113"/>
            <a:chExt cx="8015466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720713" y="5798113"/>
              <a:ext cx="76598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rgbClr val="FF0000"/>
                  </a:solidFill>
                </a:rPr>
                <a:t>   Observation of                   is clear sign of new physics!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65113" y="5912701"/>
              <a:ext cx="520700" cy="3048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33353" y="5993462"/>
              <a:ext cx="970834" cy="224039"/>
            </a:xfrm>
            <a:prstGeom prst="rect">
              <a:avLst/>
            </a:prstGeom>
          </p:spPr>
        </p:pic>
      </p:grpSp>
      <p:grpSp>
        <p:nvGrpSpPr>
          <p:cNvPr id="44" name="Group 43"/>
          <p:cNvGrpSpPr>
            <a:grpSpLocks noChangeAspect="1"/>
          </p:cNvGrpSpPr>
          <p:nvPr/>
        </p:nvGrpSpPr>
        <p:grpSpPr>
          <a:xfrm>
            <a:off x="1101889" y="2967402"/>
            <a:ext cx="1788321" cy="899891"/>
            <a:chOff x="861834" y="2373199"/>
            <a:chExt cx="2860727" cy="1439528"/>
          </a:xfrm>
        </p:grpSpPr>
        <p:pic>
          <p:nvPicPr>
            <p:cNvPr id="45" name="Picture 44" descr="SM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1834" y="2552506"/>
              <a:ext cx="2860727" cy="98082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2938" y="3533327"/>
              <a:ext cx="330200" cy="2794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8786" y="3533327"/>
              <a:ext cx="279400" cy="22860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20713" y="3622227"/>
              <a:ext cx="254000" cy="19050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31198" y="3622227"/>
              <a:ext cx="228600" cy="15240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8990" y="2373199"/>
              <a:ext cx="152400" cy="1651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70186" y="2445141"/>
              <a:ext cx="430133" cy="212038"/>
            </a:xfrm>
            <a:prstGeom prst="rect">
              <a:avLst/>
            </a:prstGeom>
          </p:spPr>
        </p:pic>
      </p:grpSp>
      <p:cxnSp>
        <p:nvCxnSpPr>
          <p:cNvPr id="52" name="Straight Connector 51"/>
          <p:cNvCxnSpPr/>
          <p:nvPr/>
        </p:nvCxnSpPr>
        <p:spPr>
          <a:xfrm rot="5400000">
            <a:off x="2571453" y="3535862"/>
            <a:ext cx="3847111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1574944" y="372412"/>
            <a:ext cx="7111855" cy="968279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         Why                   ?      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/>
                <a:cs typeface="Arial Rounded MT Bold"/>
              </a:rPr>
              <a:t>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55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310"/>
            <a:ext cx="8229600" cy="968279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 principle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104" y="1538601"/>
            <a:ext cx="1003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Signal: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88990" y="1538601"/>
            <a:ext cx="635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Background 1: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Radiative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decay</a:t>
            </a:r>
            <a:r>
              <a:rPr lang="en-US" sz="2400" dirty="0" smtClean="0"/>
              <a:t> (BR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≈ 1.4%)</a:t>
            </a:r>
          </a:p>
          <a:p>
            <a:endParaRPr lang="en-US" sz="2400" dirty="0" smtClean="0"/>
          </a:p>
        </p:txBody>
      </p:sp>
      <p:cxnSp>
        <p:nvCxnSpPr>
          <p:cNvPr id="35" name="Straight Connector 34"/>
          <p:cNvCxnSpPr/>
          <p:nvPr/>
        </p:nvCxnSpPr>
        <p:spPr>
          <a:xfrm rot="5400000">
            <a:off x="563990" y="3692573"/>
            <a:ext cx="407908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66"/>
          <p:cNvGrpSpPr/>
          <p:nvPr/>
        </p:nvGrpSpPr>
        <p:grpSpPr>
          <a:xfrm>
            <a:off x="756349" y="2244137"/>
            <a:ext cx="1201389" cy="1236382"/>
            <a:chOff x="1613712" y="1939281"/>
            <a:chExt cx="1201389" cy="1236381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1926" y="2258916"/>
              <a:ext cx="341081" cy="291056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3712" y="2769872"/>
              <a:ext cx="336898" cy="27470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3759" y="1939281"/>
              <a:ext cx="160460" cy="169133"/>
            </a:xfrm>
            <a:prstGeom prst="rect">
              <a:avLst/>
            </a:prstGeom>
          </p:spPr>
        </p:pic>
        <p:grpSp>
          <p:nvGrpSpPr>
            <p:cNvPr id="4" name="Group 64"/>
            <p:cNvGrpSpPr>
              <a:grpSpLocks noChangeAspect="1"/>
            </p:cNvGrpSpPr>
            <p:nvPr/>
          </p:nvGrpSpPr>
          <p:grpSpPr>
            <a:xfrm>
              <a:off x="1847713" y="2023848"/>
              <a:ext cx="967388" cy="1151814"/>
              <a:chOff x="1408481" y="1718975"/>
              <a:chExt cx="1355132" cy="1613479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1909872" y="2370318"/>
                <a:ext cx="333560" cy="346353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001F8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rot="5400000" flipH="1" flipV="1">
                <a:off x="2184736" y="2016863"/>
                <a:ext cx="386364" cy="30759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rot="5400000" flipH="1" flipV="1">
                <a:off x="1585119" y="2765838"/>
                <a:ext cx="386364" cy="307592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headEnd type="stealth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/>
              <p:cNvSpPr/>
              <p:nvPr/>
            </p:nvSpPr>
            <p:spPr>
              <a:xfrm>
                <a:off x="1408481" y="3117124"/>
                <a:ext cx="231899" cy="215330"/>
              </a:xfrm>
              <a:prstGeom prst="ellipse">
                <a:avLst/>
              </a:prstGeom>
              <a:gradFill>
                <a:gsLst>
                  <a:gs pos="50000">
                    <a:srgbClr val="008000"/>
                  </a:gs>
                  <a:gs pos="100000">
                    <a:srgbClr val="AEFFB5"/>
                  </a:gs>
                </a:gsLst>
                <a:lin ang="135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2531714" y="1718975"/>
                <a:ext cx="231899" cy="215330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FF0000"/>
                  </a:gs>
                  <a:gs pos="100000">
                    <a:srgbClr val="FFFFFF"/>
                  </a:gs>
                </a:gsLst>
                <a:lin ang="1350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80"/>
          <p:cNvGrpSpPr/>
          <p:nvPr/>
        </p:nvGrpSpPr>
        <p:grpSpPr>
          <a:xfrm>
            <a:off x="834460" y="3948593"/>
            <a:ext cx="1186426" cy="802907"/>
            <a:chOff x="159774" y="2329056"/>
            <a:chExt cx="1186426" cy="802907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774" y="2329056"/>
              <a:ext cx="1186426" cy="1559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9774" y="2546988"/>
              <a:ext cx="1186426" cy="135973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9774" y="2742241"/>
              <a:ext cx="856226" cy="171245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9775" y="2957264"/>
              <a:ext cx="760976" cy="174699"/>
            </a:xfrm>
            <a:prstGeom prst="rect">
              <a:avLst/>
            </a:prstGeom>
          </p:spPr>
        </p:pic>
      </p:grpSp>
      <p:grpSp>
        <p:nvGrpSpPr>
          <p:cNvPr id="6" name="Group 81"/>
          <p:cNvGrpSpPr/>
          <p:nvPr/>
        </p:nvGrpSpPr>
        <p:grpSpPr>
          <a:xfrm>
            <a:off x="5459021" y="2343732"/>
            <a:ext cx="1186426" cy="786960"/>
            <a:chOff x="159774" y="3216110"/>
            <a:chExt cx="1186426" cy="786960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9775" y="3632268"/>
              <a:ext cx="856225" cy="170703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9774" y="3216110"/>
              <a:ext cx="1186426" cy="155553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9775" y="3421721"/>
              <a:ext cx="1186425" cy="135668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9775" y="3828371"/>
              <a:ext cx="760976" cy="174699"/>
            </a:xfrm>
            <a:prstGeom prst="rect">
              <a:avLst/>
            </a:prstGeom>
          </p:spPr>
        </p:pic>
      </p:grpSp>
      <p:grpSp>
        <p:nvGrpSpPr>
          <p:cNvPr id="7" name="Group 82"/>
          <p:cNvGrpSpPr/>
          <p:nvPr/>
        </p:nvGrpSpPr>
        <p:grpSpPr>
          <a:xfrm>
            <a:off x="7490894" y="4435753"/>
            <a:ext cx="1186426" cy="786960"/>
            <a:chOff x="1847713" y="3216110"/>
            <a:chExt cx="1186426" cy="786960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47714" y="3828371"/>
              <a:ext cx="823995" cy="174699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47714" y="3632268"/>
              <a:ext cx="856225" cy="170703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47713" y="3216110"/>
              <a:ext cx="1186426" cy="155553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47714" y="3421721"/>
              <a:ext cx="1186425" cy="135668"/>
            </a:xfrm>
            <a:prstGeom prst="rect">
              <a:avLst/>
            </a:prstGeom>
          </p:spPr>
        </p:pic>
      </p:grpSp>
      <p:grpSp>
        <p:nvGrpSpPr>
          <p:cNvPr id="8" name="Group 139"/>
          <p:cNvGrpSpPr/>
          <p:nvPr/>
        </p:nvGrpSpPr>
        <p:grpSpPr>
          <a:xfrm>
            <a:off x="3138081" y="2157966"/>
            <a:ext cx="1444864" cy="1296707"/>
            <a:chOff x="7467459" y="2331056"/>
            <a:chExt cx="1444864" cy="1296706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55673" y="2711016"/>
              <a:ext cx="341081" cy="291056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7459" y="3221972"/>
              <a:ext cx="336898" cy="274702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83206" y="2331056"/>
              <a:ext cx="160460" cy="169133"/>
            </a:xfrm>
            <a:prstGeom prst="rect">
              <a:avLst/>
            </a:prstGeom>
          </p:spPr>
        </p:pic>
        <p:sp>
          <p:nvSpPr>
            <p:cNvPr id="89" name="Oval 88"/>
            <p:cNvSpPr/>
            <p:nvPr/>
          </p:nvSpPr>
          <p:spPr>
            <a:xfrm>
              <a:off x="8059384" y="2940922"/>
              <a:ext cx="238118" cy="247251"/>
            </a:xfrm>
            <a:prstGeom prst="ellipse">
              <a:avLst/>
            </a:prstGeom>
            <a:gradFill flip="none" rotWithShape="1">
              <a:gsLst>
                <a:gs pos="50000">
                  <a:srgbClr val="001F8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35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rot="5400000" flipH="1" flipV="1">
              <a:off x="8199765" y="2704691"/>
              <a:ext cx="287583" cy="137536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rot="5400000" flipH="1" flipV="1">
              <a:off x="7827553" y="3223272"/>
              <a:ext cx="275814" cy="219580"/>
            </a:xfrm>
            <a:prstGeom prst="straightConnector1">
              <a:avLst/>
            </a:prstGeom>
            <a:ln>
              <a:solidFill>
                <a:srgbClr val="008000"/>
              </a:solidFill>
              <a:headEnd type="stealth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/>
            <p:cNvSpPr/>
            <p:nvPr/>
          </p:nvSpPr>
          <p:spPr>
            <a:xfrm>
              <a:off x="7701457" y="3474044"/>
              <a:ext cx="165545" cy="153718"/>
            </a:xfrm>
            <a:prstGeom prst="ellipse">
              <a:avLst/>
            </a:prstGeom>
            <a:gradFill>
              <a:gsLst>
                <a:gs pos="50000">
                  <a:srgbClr val="008000"/>
                </a:gs>
                <a:gs pos="100000">
                  <a:srgbClr val="AEFFB5"/>
                </a:gs>
              </a:gsLst>
              <a:lin ang="135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8388997" y="2425148"/>
              <a:ext cx="165545" cy="153718"/>
            </a:xfrm>
            <a:prstGeom prst="ellipse">
              <a:avLst/>
            </a:prstGeom>
            <a:gradFill flip="none" rotWithShape="1">
              <a:gsLst>
                <a:gs pos="50000">
                  <a:srgbClr val="FF0000"/>
                </a:gs>
                <a:gs pos="100000">
                  <a:srgbClr val="FFFFFF"/>
                </a:gs>
              </a:gsLst>
              <a:lin ang="135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 flipV="1">
              <a:off x="8356366" y="3064067"/>
              <a:ext cx="155809" cy="8377"/>
            </a:xfrm>
            <a:prstGeom prst="straightConnector1">
              <a:avLst/>
            </a:prstGeom>
            <a:ln>
              <a:solidFill>
                <a:srgbClr val="0CFFF9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rot="16200000" flipH="1">
              <a:off x="8269059" y="3230569"/>
              <a:ext cx="105738" cy="94284"/>
            </a:xfrm>
            <a:prstGeom prst="straightConnector1">
              <a:avLst/>
            </a:prstGeom>
            <a:ln>
              <a:solidFill>
                <a:srgbClr val="FF27D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76289" y="2975742"/>
              <a:ext cx="236034" cy="212431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455818" y="3456590"/>
              <a:ext cx="242384" cy="169211"/>
            </a:xfrm>
            <a:prstGeom prst="rect">
              <a:avLst/>
            </a:prstGeom>
          </p:spPr>
        </p:pic>
        <p:sp>
          <p:nvSpPr>
            <p:cNvPr id="133" name="Oval 132"/>
            <p:cNvSpPr/>
            <p:nvPr/>
          </p:nvSpPr>
          <p:spPr>
            <a:xfrm>
              <a:off x="8386820" y="3361509"/>
              <a:ext cx="51007" cy="53806"/>
            </a:xfrm>
            <a:prstGeom prst="ellipse">
              <a:avLst/>
            </a:prstGeom>
            <a:gradFill flip="none" rotWithShape="1">
              <a:gsLst>
                <a:gs pos="50000">
                  <a:srgbClr val="FF27D0"/>
                </a:gs>
                <a:gs pos="100000">
                  <a:srgbClr val="FFFFFF"/>
                </a:gs>
              </a:gsLst>
              <a:lin ang="135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8547743" y="3037164"/>
              <a:ext cx="51007" cy="53806"/>
            </a:xfrm>
            <a:prstGeom prst="ellipse">
              <a:avLst/>
            </a:prstGeom>
            <a:gradFill flip="none" rotWithShape="1">
              <a:gsLst>
                <a:gs pos="50000">
                  <a:srgbClr val="0CFFF9"/>
                </a:gs>
                <a:gs pos="100000">
                  <a:srgbClr val="FFFFFF"/>
                </a:gs>
              </a:gsLst>
              <a:lin ang="135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61"/>
          <p:cNvGrpSpPr/>
          <p:nvPr/>
        </p:nvGrpSpPr>
        <p:grpSpPr>
          <a:xfrm>
            <a:off x="3042847" y="4285929"/>
            <a:ext cx="1433536" cy="1382317"/>
            <a:chOff x="7167128" y="3840402"/>
            <a:chExt cx="1433536" cy="1382317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5342" y="4305973"/>
              <a:ext cx="341081" cy="291056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7128" y="4816929"/>
              <a:ext cx="336898" cy="274702"/>
            </a:xfrm>
            <a:prstGeom prst="rect">
              <a:avLst/>
            </a:prstGeom>
          </p:spPr>
        </p:pic>
        <p:sp>
          <p:nvSpPr>
            <p:cNvPr id="100" name="Oval 99"/>
            <p:cNvSpPr/>
            <p:nvPr/>
          </p:nvSpPr>
          <p:spPr>
            <a:xfrm>
              <a:off x="7759053" y="4535879"/>
              <a:ext cx="238118" cy="247251"/>
            </a:xfrm>
            <a:prstGeom prst="ellipse">
              <a:avLst/>
            </a:prstGeom>
            <a:gradFill flip="none" rotWithShape="1">
              <a:gsLst>
                <a:gs pos="50000">
                  <a:srgbClr val="001F8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35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rot="5400000" flipH="1" flipV="1">
              <a:off x="7527222" y="4818229"/>
              <a:ext cx="275814" cy="219580"/>
            </a:xfrm>
            <a:prstGeom prst="straightConnector1">
              <a:avLst/>
            </a:prstGeom>
            <a:ln>
              <a:solidFill>
                <a:srgbClr val="008000"/>
              </a:solidFill>
              <a:headEnd type="stealth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02"/>
            <p:cNvSpPr/>
            <p:nvPr/>
          </p:nvSpPr>
          <p:spPr>
            <a:xfrm>
              <a:off x="7401126" y="5069001"/>
              <a:ext cx="165545" cy="153718"/>
            </a:xfrm>
            <a:prstGeom prst="ellipse">
              <a:avLst/>
            </a:prstGeom>
            <a:gradFill>
              <a:gsLst>
                <a:gs pos="50000">
                  <a:srgbClr val="008000"/>
                </a:gs>
                <a:gs pos="100000">
                  <a:srgbClr val="AEFFB5"/>
                </a:gs>
              </a:gsLst>
              <a:lin ang="135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rot="5400000" flipH="1" flipV="1">
              <a:off x="7888099" y="4344136"/>
              <a:ext cx="216305" cy="104129"/>
            </a:xfrm>
            <a:prstGeom prst="straightConnector1">
              <a:avLst/>
            </a:prstGeom>
            <a:ln>
              <a:solidFill>
                <a:srgbClr val="0CFFF9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flipV="1">
              <a:off x="8010696" y="4422087"/>
              <a:ext cx="204551" cy="148513"/>
            </a:xfrm>
            <a:prstGeom prst="straightConnector1">
              <a:avLst/>
            </a:prstGeom>
            <a:ln>
              <a:solidFill>
                <a:srgbClr val="FF27D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46295" y="3840402"/>
              <a:ext cx="236034" cy="212431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380996" y="4122174"/>
              <a:ext cx="219668" cy="153353"/>
            </a:xfrm>
            <a:prstGeom prst="rect">
              <a:avLst/>
            </a:prstGeom>
          </p:spPr>
        </p:pic>
        <p:sp>
          <p:nvSpPr>
            <p:cNvPr id="136" name="Oval 135"/>
            <p:cNvSpPr/>
            <p:nvPr/>
          </p:nvSpPr>
          <p:spPr>
            <a:xfrm>
              <a:off x="8022813" y="4122174"/>
              <a:ext cx="110854" cy="99791"/>
            </a:xfrm>
            <a:prstGeom prst="ellipse">
              <a:avLst/>
            </a:prstGeom>
            <a:gradFill flip="none" rotWithShape="1">
              <a:gsLst>
                <a:gs pos="50000">
                  <a:srgbClr val="0CFFF9"/>
                </a:gs>
                <a:gs pos="100000">
                  <a:srgbClr val="FFFFFF"/>
                </a:gs>
              </a:gsLst>
              <a:lin ang="135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8227951" y="4288048"/>
              <a:ext cx="110854" cy="99791"/>
            </a:xfrm>
            <a:prstGeom prst="ellipse">
              <a:avLst/>
            </a:prstGeom>
            <a:gradFill flip="none" rotWithShape="1">
              <a:gsLst>
                <a:gs pos="50000">
                  <a:srgbClr val="FF27D0"/>
                </a:gs>
                <a:gs pos="100000">
                  <a:srgbClr val="FFFFFF"/>
                </a:gs>
              </a:gsLst>
              <a:lin ang="135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60"/>
          <p:cNvGrpSpPr/>
          <p:nvPr/>
        </p:nvGrpSpPr>
        <p:grpSpPr>
          <a:xfrm>
            <a:off x="3988024" y="4927670"/>
            <a:ext cx="740438" cy="740576"/>
            <a:chOff x="7937837" y="4636394"/>
            <a:chExt cx="740438" cy="740576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7815" y="4896793"/>
              <a:ext cx="160460" cy="169133"/>
            </a:xfrm>
            <a:prstGeom prst="rect">
              <a:avLst/>
            </a:prstGeom>
          </p:spPr>
        </p:pic>
        <p:cxnSp>
          <p:nvCxnSpPr>
            <p:cNvPr id="101" name="Straight Arrow Connector 100"/>
            <p:cNvCxnSpPr/>
            <p:nvPr/>
          </p:nvCxnSpPr>
          <p:spPr>
            <a:xfrm rot="5400000" flipH="1" flipV="1">
              <a:off x="8133299" y="4843934"/>
              <a:ext cx="275814" cy="219580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/>
            <p:cNvSpPr/>
            <p:nvPr/>
          </p:nvSpPr>
          <p:spPr>
            <a:xfrm>
              <a:off x="8374858" y="4636394"/>
              <a:ext cx="165545" cy="153718"/>
            </a:xfrm>
            <a:prstGeom prst="ellipse">
              <a:avLst/>
            </a:prstGeom>
            <a:gradFill flip="none" rotWithShape="1">
              <a:gsLst>
                <a:gs pos="50000">
                  <a:srgbClr val="FF0000"/>
                </a:gs>
                <a:gs pos="100000">
                  <a:srgbClr val="FFFFFF"/>
                </a:gs>
              </a:gsLst>
              <a:lin ang="135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 rot="5400000" flipH="1" flipV="1">
              <a:off x="7909720" y="5129273"/>
              <a:ext cx="275814" cy="219580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ot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47"/>
          <p:cNvGrpSpPr/>
          <p:nvPr/>
        </p:nvGrpSpPr>
        <p:grpSpPr>
          <a:xfrm>
            <a:off x="1070123" y="5902331"/>
            <a:ext cx="8041652" cy="400110"/>
            <a:chOff x="1365113" y="5824301"/>
            <a:chExt cx="8041652" cy="400110"/>
          </a:xfrm>
        </p:grpSpPr>
        <p:sp>
          <p:nvSpPr>
            <p:cNvPr id="149" name="TextBox 148"/>
            <p:cNvSpPr txBox="1"/>
            <p:nvPr/>
          </p:nvSpPr>
          <p:spPr>
            <a:xfrm>
              <a:off x="1746899" y="5824301"/>
              <a:ext cx="76598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FF0000"/>
                  </a:solidFill>
                </a:rPr>
                <a:t>   </a:t>
              </a:r>
              <a:r>
                <a:rPr lang="en-US" sz="2000" dirty="0" smtClean="0">
                  <a:solidFill>
                    <a:srgbClr val="FF0000"/>
                  </a:solidFill>
                </a:rPr>
                <a:t>Accidental </a:t>
              </a:r>
              <a:r>
                <a:rPr lang="en-US" sz="2000" dirty="0" smtClean="0">
                  <a:solidFill>
                    <a:srgbClr val="FF0000"/>
                  </a:solidFill>
                </a:rPr>
                <a:t>background dominant, detector resolutions crucial!</a:t>
              </a:r>
            </a:p>
          </p:txBody>
        </p:sp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65113" y="5912701"/>
              <a:ext cx="520700" cy="304800"/>
            </a:xfrm>
            <a:prstGeom prst="rect">
              <a:avLst/>
            </a:prstGeom>
          </p:spPr>
        </p:pic>
      </p:grpSp>
      <p:grpSp>
        <p:nvGrpSpPr>
          <p:cNvPr id="13" name="Group 124"/>
          <p:cNvGrpSpPr/>
          <p:nvPr/>
        </p:nvGrpSpPr>
        <p:grpSpPr>
          <a:xfrm>
            <a:off x="4979532" y="5522382"/>
            <a:ext cx="3669644" cy="220291"/>
            <a:chOff x="5083631" y="5603478"/>
            <a:chExt cx="3669644" cy="220291"/>
          </a:xfrm>
        </p:grpSpPr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083631" y="5603478"/>
              <a:ext cx="3669644" cy="220291"/>
            </a:xfrm>
            <a:prstGeom prst="rect">
              <a:avLst/>
            </a:prstGeom>
          </p:spPr>
        </p:pic>
        <p:sp>
          <p:nvSpPr>
            <p:cNvPr id="119" name="Rectangle 118"/>
            <p:cNvSpPr/>
            <p:nvPr/>
          </p:nvSpPr>
          <p:spPr>
            <a:xfrm>
              <a:off x="5448873" y="5641248"/>
              <a:ext cx="243691" cy="144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486919" y="5655340"/>
              <a:ext cx="135779" cy="94001"/>
            </a:xfrm>
            <a:prstGeom prst="rect">
              <a:avLst/>
            </a:prstGeom>
          </p:spPr>
        </p:pic>
      </p:grpSp>
      <p:sp>
        <p:nvSpPr>
          <p:cNvPr id="120" name="TextBox 119"/>
          <p:cNvSpPr txBox="1"/>
          <p:nvPr/>
        </p:nvSpPr>
        <p:spPr>
          <a:xfrm>
            <a:off x="5143647" y="4366800"/>
            <a:ext cx="22700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Photon can come from:</a:t>
            </a:r>
            <a:endParaRPr lang="en-US" sz="800" b="1" dirty="0" smtClean="0"/>
          </a:p>
          <a:p>
            <a:pPr marL="92075" indent="-92075">
              <a:buFont typeface="+mj-lt"/>
              <a:buAutoNum type="arabicPeriod"/>
            </a:pPr>
            <a:r>
              <a:rPr lang="en-US" sz="1200" dirty="0" smtClean="0"/>
              <a:t> </a:t>
            </a:r>
            <a:r>
              <a:rPr lang="en-US" sz="1200" dirty="0" err="1" smtClean="0"/>
              <a:t>Radiative</a:t>
            </a:r>
            <a:r>
              <a:rPr lang="en-US" sz="1200" dirty="0" smtClean="0"/>
              <a:t> </a:t>
            </a:r>
            <a:r>
              <a:rPr lang="en-US" sz="1200" dirty="0" err="1" smtClean="0"/>
              <a:t>muon</a:t>
            </a:r>
            <a:r>
              <a:rPr lang="en-US" sz="1200" dirty="0" smtClean="0"/>
              <a:t> decay</a:t>
            </a:r>
          </a:p>
          <a:p>
            <a:pPr marL="92075" indent="-92075">
              <a:buFont typeface="+mj-lt"/>
              <a:buAutoNum type="arabicPeriod"/>
            </a:pPr>
            <a:r>
              <a:rPr lang="en-US" sz="1200" dirty="0" smtClean="0"/>
              <a:t> Positron annihilation in flight</a:t>
            </a:r>
          </a:p>
          <a:p>
            <a:pPr marL="92075" indent="-92075">
              <a:buFont typeface="+mj-lt"/>
              <a:buAutoNum type="arabicPeriod"/>
            </a:pPr>
            <a:r>
              <a:rPr lang="en-US" sz="1200" dirty="0" smtClean="0"/>
              <a:t> Positron </a:t>
            </a:r>
            <a:r>
              <a:rPr lang="en-US" sz="1200" dirty="0" err="1" smtClean="0"/>
              <a:t>Brehmstralung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82" name="TextBox 81"/>
          <p:cNvSpPr txBox="1"/>
          <p:nvPr/>
        </p:nvSpPr>
        <p:spPr>
          <a:xfrm>
            <a:off x="2788990" y="3642564"/>
            <a:ext cx="6355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Background 2: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Accidental overlap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/>
                <a:cs typeface="Arial Rounded MT Bold"/>
              </a:rPr>
              <a:t>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83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746" y="3438431"/>
            <a:ext cx="9086618" cy="2065140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57241" y="1628968"/>
            <a:ext cx="5862283" cy="721964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The MEG Collaboration: 60 physicists, 12 institutes,</a:t>
            </a:r>
          </a:p>
          <a:p>
            <a:pPr>
              <a:buNone/>
            </a:pPr>
            <a:r>
              <a:rPr lang="en-US" sz="2000" dirty="0" smtClean="0"/>
              <a:t>	from </a:t>
            </a:r>
          </a:p>
        </p:txBody>
      </p:sp>
      <p:grpSp>
        <p:nvGrpSpPr>
          <p:cNvPr id="3" name="Group 36"/>
          <p:cNvGrpSpPr/>
          <p:nvPr/>
        </p:nvGrpSpPr>
        <p:grpSpPr>
          <a:xfrm>
            <a:off x="1306789" y="2043665"/>
            <a:ext cx="2228653" cy="268783"/>
            <a:chOff x="1306786" y="2043663"/>
            <a:chExt cx="2228653" cy="26878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6786" y="2043663"/>
              <a:ext cx="393720" cy="2610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7384" y="2043772"/>
              <a:ext cx="390483" cy="2609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8575" y="2043663"/>
              <a:ext cx="374453" cy="2610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74830" y="2043663"/>
              <a:ext cx="390483" cy="2608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32857" y="2043663"/>
              <a:ext cx="402582" cy="2687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6" name="Content Placeholder 15"/>
          <p:cNvSpPr txBox="1">
            <a:spLocks/>
          </p:cNvSpPr>
          <p:nvPr/>
        </p:nvSpPr>
        <p:spPr>
          <a:xfrm>
            <a:off x="251046" y="2370067"/>
            <a:ext cx="4354632" cy="1818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Detector location: 				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Paul </a:t>
            </a:r>
            <a:r>
              <a:rPr kumimoji="0" lang="en-U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Scherrer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Institut</a:t>
            </a:r>
            <a:r>
              <a:rPr lang="en-US" sz="2000" dirty="0" smtClean="0"/>
              <a:t>              near Zürich,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Switzerland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7783" y="3424592"/>
            <a:ext cx="9086618" cy="20651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3491" y="2127226"/>
            <a:ext cx="1824374" cy="1158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5-Point Star 50"/>
          <p:cNvSpPr/>
          <p:nvPr/>
        </p:nvSpPr>
        <p:spPr>
          <a:xfrm>
            <a:off x="4446521" y="2245351"/>
            <a:ext cx="238946" cy="22297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58"/>
          <p:cNvGrpSpPr/>
          <p:nvPr/>
        </p:nvGrpSpPr>
        <p:grpSpPr>
          <a:xfrm>
            <a:off x="251048" y="5503570"/>
            <a:ext cx="6058849" cy="1283438"/>
            <a:chOff x="251045" y="5212510"/>
            <a:chExt cx="6058849" cy="1283438"/>
          </a:xfrm>
        </p:grpSpPr>
        <p:sp>
          <p:nvSpPr>
            <p:cNvPr id="50" name="Content Placeholder 15"/>
            <p:cNvSpPr txBox="1">
              <a:spLocks/>
            </p:cNvSpPr>
            <p:nvPr/>
          </p:nvSpPr>
          <p:spPr>
            <a:xfrm>
              <a:off x="251045" y="5212510"/>
              <a:ext cx="6058849" cy="12834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The</a:t>
              </a:r>
              <a:r>
                <a:rPr kumimoji="0" lang="en-US" sz="2000" b="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 world’s</a:t>
              </a:r>
              <a:r>
                <a:rPr kumimoji="0" lang="en-US" sz="20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most intense continuous low momentum positive </a:t>
              </a:r>
              <a:r>
                <a:rPr kumimoji="0" lang="en-US" sz="2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muon</a:t>
              </a:r>
              <a:r>
                <a:rPr lang="en-US" sz="2000" dirty="0" smtClean="0">
                  <a:solidFill>
                    <a:srgbClr val="FF0000"/>
                  </a:solidFill>
                </a:rPr>
                <a:t> beam </a:t>
              </a:r>
              <a:r>
                <a:rPr kumimoji="0" lang="en-US" sz="20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 </a:t>
              </a:r>
              <a:endPara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71872" y="5609437"/>
              <a:ext cx="1982882" cy="263642"/>
            </a:xfrm>
            <a:prstGeom prst="rect">
              <a:avLst/>
            </a:prstGeom>
          </p:spPr>
        </p:pic>
      </p:grpSp>
      <p:sp>
        <p:nvSpPr>
          <p:cNvPr id="69" name="Bent Arrow 68"/>
          <p:cNvSpPr/>
          <p:nvPr/>
        </p:nvSpPr>
        <p:spPr>
          <a:xfrm rot="16200000" flipH="1">
            <a:off x="4519728" y="2706832"/>
            <a:ext cx="969205" cy="2937779"/>
          </a:xfrm>
          <a:prstGeom prst="bentArrow">
            <a:avLst>
              <a:gd name="adj1" fmla="val 14173"/>
              <a:gd name="adj2" fmla="val 14174"/>
              <a:gd name="adj3" fmla="val 32579"/>
              <a:gd name="adj4" fmla="val 43750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3218" y="1578245"/>
            <a:ext cx="1988497" cy="4645067"/>
          </a:xfrm>
          <a:prstGeom prst="rect">
            <a:avLst/>
          </a:prstGeom>
          <a:ln w="508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3" name="Rectangular Callout 62"/>
          <p:cNvSpPr/>
          <p:nvPr/>
        </p:nvSpPr>
        <p:spPr>
          <a:xfrm>
            <a:off x="7336096" y="5556426"/>
            <a:ext cx="1273958" cy="514262"/>
          </a:xfrm>
          <a:prstGeom prst="wedgeRectCallout">
            <a:avLst>
              <a:gd name="adj1" fmla="val -60978"/>
              <a:gd name="adj2" fmla="val -92998"/>
            </a:avLst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2842" y="5641953"/>
            <a:ext cx="1122257" cy="335002"/>
          </a:xfrm>
          <a:prstGeom prst="rect">
            <a:avLst/>
          </a:prstGeom>
          <a:ln>
            <a:noFill/>
          </a:ln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457200" y="504310"/>
            <a:ext cx="8229600" cy="9682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The MEG experiment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Rectangular Callout 27"/>
          <p:cNvSpPr/>
          <p:nvPr/>
        </p:nvSpPr>
        <p:spPr>
          <a:xfrm flipV="1">
            <a:off x="7412842" y="1628968"/>
            <a:ext cx="1273958" cy="1333361"/>
          </a:xfrm>
          <a:prstGeom prst="wedgeRectCallout">
            <a:avLst>
              <a:gd name="adj1" fmla="val -65175"/>
              <a:gd name="adj2" fmla="val -70326"/>
            </a:avLst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2842" y="1890975"/>
            <a:ext cx="1273958" cy="84291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597376" y="2667920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590 </a:t>
            </a:r>
            <a:r>
              <a:rPr lang="en-US" sz="1400" b="1" dirty="0" err="1" smtClean="0"/>
              <a:t>MeV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477064" y="1588840"/>
            <a:ext cx="113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cyclotron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Experiment</a:t>
            </a:r>
            <a:r>
              <a:rPr lang="en-US" sz="1200" baseline="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33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1866784"/>
            <a:ext cx="3256122" cy="2981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310"/>
            <a:ext cx="8229600" cy="968279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MEG detector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08317" y="1493125"/>
            <a:ext cx="1083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view: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699702" y="1493125"/>
            <a:ext cx="1352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 view: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709176" y="1493126"/>
            <a:ext cx="1167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view: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rot="10740000">
            <a:off x="1149351" y="3071026"/>
            <a:ext cx="530226" cy="100800"/>
          </a:xfrm>
          <a:prstGeom prst="line">
            <a:avLst/>
          </a:prstGeom>
          <a:ln w="12700" cmpd="sng">
            <a:solidFill>
              <a:srgbClr val="FF36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0200000">
            <a:off x="883302" y="3014293"/>
            <a:ext cx="126353" cy="45763"/>
          </a:xfrm>
          <a:prstGeom prst="line">
            <a:avLst/>
          </a:prstGeom>
          <a:ln w="12700" cmpd="sng">
            <a:solidFill>
              <a:srgbClr val="FF36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V="1">
            <a:off x="1105962" y="2518520"/>
            <a:ext cx="631181" cy="327864"/>
          </a:xfrm>
          <a:prstGeom prst="line">
            <a:avLst/>
          </a:prstGeom>
          <a:ln w="12700" cmpd="sng">
            <a:solidFill>
              <a:srgbClr val="008000"/>
            </a:solidFill>
            <a:headEnd type="stealt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57514" y="4817371"/>
            <a:ext cx="805861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Dedicated detector with asymmetric coverage (</a:t>
            </a:r>
            <a:r>
              <a:rPr lang="en-US" sz="2000" dirty="0" smtClean="0"/>
              <a:t>Ω</a:t>
            </a:r>
            <a:r>
              <a:rPr lang="en-US" sz="2000" baseline="-25000" dirty="0" smtClean="0"/>
              <a:t>MEG</a:t>
            </a:r>
            <a:r>
              <a:rPr lang="en-US" sz="2000" dirty="0" smtClean="0"/>
              <a:t>/4π = 11%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</a:p>
          <a:p>
            <a:endParaRPr lang="en-US" sz="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Liquid Xenon photon calorimeter with excellent position, time and energy resolutions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Low-mass positron spectrometer with gradient B-field for fast positron sweep out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Stable, well monitored &amp; calibrated detector (arsenal of calibration &amp; monitoring tools)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High performance DAQ system (multi-GHz waveform digitization of nearly all 3k channels)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842" y="1837192"/>
            <a:ext cx="5430678" cy="29801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6475" y="2657792"/>
            <a:ext cx="29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36C9"/>
                </a:solidFill>
                <a:latin typeface="Times New Roman"/>
                <a:ea typeface="Lucida Grande"/>
                <a:cs typeface="Times New Roman"/>
              </a:rPr>
              <a:t>γ</a:t>
            </a:r>
            <a:endParaRPr lang="en-US" b="1" dirty="0">
              <a:solidFill>
                <a:srgbClr val="FF36C9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28397" y="1984435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μ</a:t>
            </a:r>
            <a:r>
              <a:rPr lang="en-US" baseline="3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+</a:t>
            </a:r>
            <a:endParaRPr lang="en-US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73402" y="37291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3F95"/>
                </a:solidFill>
                <a:latin typeface="Times New Roman"/>
                <a:cs typeface="Times New Roman"/>
              </a:rPr>
              <a:t>e</a:t>
            </a:r>
            <a:r>
              <a:rPr lang="en-US" baseline="30000" dirty="0" smtClean="0">
                <a:solidFill>
                  <a:srgbClr val="003F95"/>
                </a:solidFill>
                <a:latin typeface="Times New Roman"/>
                <a:cs typeface="Times New Roman"/>
              </a:rPr>
              <a:t>+</a:t>
            </a:r>
            <a:endParaRPr lang="en-US" dirty="0">
              <a:solidFill>
                <a:srgbClr val="003F95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23657" y="451934"/>
            <a:ext cx="16203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6600"/>
                </a:solidFill>
              </a:rPr>
              <a:t>Eur. Phys. J. C 73 </a:t>
            </a:r>
          </a:p>
          <a:p>
            <a:pPr algn="ctr"/>
            <a:r>
              <a:rPr lang="en-US" sz="1600" b="1" i="1" dirty="0" smtClean="0">
                <a:solidFill>
                  <a:srgbClr val="FF6600"/>
                </a:solidFill>
              </a:rPr>
              <a:t>(2013) 2365 </a:t>
            </a:r>
            <a:endParaRPr lang="en-US" sz="1600" b="1" i="1" dirty="0">
              <a:solidFill>
                <a:srgbClr val="FF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Experiment</a:t>
            </a:r>
            <a:r>
              <a:rPr lang="en-US" sz="1200" baseline="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18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387850" y="2991693"/>
            <a:ext cx="209550" cy="72636"/>
          </a:xfrm>
          <a:prstGeom prst="line">
            <a:avLst/>
          </a:prstGeom>
          <a:ln>
            <a:solidFill>
              <a:srgbClr val="FF36C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479800" y="3152776"/>
            <a:ext cx="914400" cy="139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479800" y="3086101"/>
            <a:ext cx="9835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36C9"/>
                </a:solidFill>
                <a:latin typeface="Arial Rounded MT Bold"/>
                <a:cs typeface="Arial Rounded MT Bold"/>
              </a:rPr>
              <a:t>Stopping Target</a:t>
            </a:r>
            <a:endParaRPr lang="en-US" sz="800" dirty="0">
              <a:solidFill>
                <a:srgbClr val="FF36C9"/>
              </a:solidFill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310"/>
            <a:ext cx="8229600" cy="968279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Photon calorimeter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122" y="1695186"/>
            <a:ext cx="1927316" cy="256037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38010" y="1977198"/>
            <a:ext cx="5195454" cy="418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Liquid Xenon scintillation:</a:t>
            </a:r>
          </a:p>
          <a:p>
            <a:endParaRPr lang="en-US" sz="600" u="sng" dirty="0" smtClean="0"/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High light yield: 40k photons/</a:t>
            </a:r>
            <a:r>
              <a:rPr lang="en-US" sz="1600" dirty="0" err="1" smtClean="0"/>
              <a:t>MeV</a:t>
            </a:r>
            <a:endParaRPr lang="en-US" sz="1600" dirty="0" smtClean="0"/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Fast response: </a:t>
            </a:r>
            <a:r>
              <a:rPr lang="en-US" sz="1600" dirty="0" err="1" smtClean="0"/>
              <a:t>τ</a:t>
            </a:r>
            <a:r>
              <a:rPr lang="en-US" sz="1600" baseline="-25000" dirty="0" err="1" smtClean="0"/>
              <a:t>decay</a:t>
            </a:r>
            <a:r>
              <a:rPr lang="en-US" sz="1600" dirty="0" smtClean="0"/>
              <a:t> = 45 ns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High stopping power: X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= 2.8 cm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No self-absorption: </a:t>
            </a:r>
            <a:r>
              <a:rPr lang="en-US" sz="1600" dirty="0" err="1" smtClean="0"/>
              <a:t>λ</a:t>
            </a:r>
            <a:r>
              <a:rPr lang="en-US" sz="1600" baseline="-25000" dirty="0" err="1" smtClean="0"/>
              <a:t>abs</a:t>
            </a:r>
            <a:r>
              <a:rPr lang="en-US" sz="1600" dirty="0" smtClean="0"/>
              <a:t> &gt; 1 </a:t>
            </a:r>
            <a:r>
              <a:rPr lang="en-US" sz="1600" dirty="0" err="1" smtClean="0"/>
              <a:t>m</a:t>
            </a:r>
            <a:endParaRPr lang="en-US" sz="1600" dirty="0" smtClean="0"/>
          </a:p>
          <a:p>
            <a:pPr marL="185738" indent="-185738">
              <a:buFont typeface="Arial"/>
              <a:buChar char="•"/>
            </a:pPr>
            <a:endParaRPr lang="en-US" sz="1600" dirty="0" smtClean="0"/>
          </a:p>
          <a:p>
            <a:pPr marL="185738" indent="-185738">
              <a:buFont typeface="Arial"/>
              <a:buChar char="•"/>
            </a:pPr>
            <a:endParaRPr lang="en-US" sz="1600" dirty="0" smtClean="0"/>
          </a:p>
          <a:p>
            <a:pPr marL="185738" indent="-185738">
              <a:buFont typeface="Arial"/>
              <a:buChar char="•"/>
            </a:pPr>
            <a:endParaRPr lang="en-US" sz="1600" dirty="0" smtClean="0"/>
          </a:p>
          <a:p>
            <a:pPr marL="185738" indent="-185738"/>
            <a:endParaRPr lang="en-U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5738" indent="-185738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Detector:</a:t>
            </a:r>
          </a:p>
          <a:p>
            <a:endParaRPr lang="en-US" sz="600" dirty="0" smtClean="0"/>
          </a:p>
          <a:p>
            <a:pPr marL="185738" indent="-185738">
              <a:buFont typeface="Arial"/>
              <a:buChar char="•"/>
            </a:pPr>
            <a:r>
              <a:rPr lang="en-US" sz="1600" dirty="0" err="1" smtClean="0"/>
              <a:t>Fiducial</a:t>
            </a:r>
            <a:r>
              <a:rPr lang="en-US" sz="1600" dirty="0" smtClean="0"/>
              <a:t> volume: 800 liter (largest in the world)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Homogeneous volume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Solid angle coverage ≈ 11 %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Total stopping power ≈ 14 X</a:t>
            </a:r>
            <a:r>
              <a:rPr lang="en-US" sz="1600" baseline="-25000" dirty="0" smtClean="0"/>
              <a:t>0</a:t>
            </a:r>
            <a:endParaRPr lang="en-US" sz="1600" dirty="0" smtClean="0"/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Read-out by 846 wall-mounted </a:t>
            </a:r>
            <a:r>
              <a:rPr lang="en-US" sz="1600" dirty="0" err="1" smtClean="0"/>
              <a:t>PMTs</a:t>
            </a:r>
            <a:r>
              <a:rPr lang="en-US" sz="1600" dirty="0" smtClean="0"/>
              <a:t>, digitized @ 1.6 GHz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Cathode area coverage ≈ 40 %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331" y="4574947"/>
            <a:ext cx="2540109" cy="169869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381" y="1695186"/>
            <a:ext cx="1920282" cy="256037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523657" y="451934"/>
            <a:ext cx="16203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6600"/>
                </a:solidFill>
              </a:rPr>
              <a:t>Eur. Phys. J. C 73 </a:t>
            </a:r>
          </a:p>
          <a:p>
            <a:pPr algn="ctr"/>
            <a:r>
              <a:rPr lang="en-US" sz="1600" b="1" i="1" dirty="0" smtClean="0">
                <a:solidFill>
                  <a:srgbClr val="FF6600"/>
                </a:solidFill>
              </a:rPr>
              <a:t>(2013) 2365 </a:t>
            </a:r>
            <a:endParaRPr lang="en-US" sz="1600" b="1" i="1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Experiment</a:t>
            </a:r>
            <a:r>
              <a:rPr lang="en-US" sz="1200" baseline="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4310"/>
            <a:ext cx="8229600" cy="968279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Positron spectrometer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256" y="3796460"/>
            <a:ext cx="2192547" cy="246129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15291"/>
            <a:ext cx="2579090" cy="194096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256674" y="5303646"/>
            <a:ext cx="5058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Timing Counters (x2):</a:t>
            </a:r>
          </a:p>
          <a:p>
            <a:endParaRPr lang="en-US" sz="600" dirty="0" smtClean="0"/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15 axial scintillation bars, PMT read-out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128 semi-circular scintillation fibers, APD read-out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92194" y="1576259"/>
            <a:ext cx="4226542" cy="2092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Drift chambers:</a:t>
            </a:r>
          </a:p>
          <a:p>
            <a:endParaRPr lang="en-US" sz="600" dirty="0" smtClean="0"/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16 </a:t>
            </a:r>
            <a:r>
              <a:rPr lang="en-US" sz="1600" dirty="0" err="1" smtClean="0"/>
              <a:t>radially</a:t>
            </a:r>
            <a:r>
              <a:rPr lang="en-US" sz="1600" dirty="0" smtClean="0"/>
              <a:t> staggered double-layered modules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Each layer contains 9 axial drift cells equipped with very thin </a:t>
            </a:r>
            <a:r>
              <a:rPr lang="en-US" sz="1600" dirty="0" err="1" smtClean="0"/>
              <a:t>Vernier</a:t>
            </a:r>
            <a:r>
              <a:rPr lang="en-US" sz="1600" dirty="0" smtClean="0"/>
              <a:t> cathode pads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Open-frame module design (total radiation length along </a:t>
            </a:r>
            <a:r>
              <a:rPr lang="en-US" sz="1600" dirty="0" err="1" smtClean="0"/>
              <a:t>e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trajectory ≈ 2x10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 X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)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Counting gas: He (50%) + C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H</a:t>
            </a:r>
            <a:r>
              <a:rPr lang="en-US" sz="1600" baseline="-25000" dirty="0" smtClean="0"/>
              <a:t>6 </a:t>
            </a:r>
            <a:r>
              <a:rPr lang="en-US" sz="1600" dirty="0" smtClean="0"/>
              <a:t>(50%)</a:t>
            </a:r>
            <a:endParaRPr lang="en-US" sz="1600" baseline="-25000" dirty="0" smtClean="0"/>
          </a:p>
          <a:p>
            <a:pPr marL="185738" indent="-185738"/>
            <a:endParaRPr lang="en-US" sz="1000" u="sng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256674" y="1576259"/>
            <a:ext cx="46643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Superconducting COBRA magnet:</a:t>
            </a:r>
          </a:p>
          <a:p>
            <a:endParaRPr lang="en-US" sz="600" u="sng" dirty="0" smtClean="0"/>
          </a:p>
          <a:p>
            <a:pPr marL="185738" indent="-185738">
              <a:buFont typeface="Arial"/>
              <a:buChar char="•"/>
            </a:pPr>
            <a:r>
              <a:rPr lang="en-US" sz="1600" dirty="0" err="1" smtClean="0"/>
              <a:t>Solenoidal</a:t>
            </a:r>
            <a:r>
              <a:rPr lang="en-US" sz="1600" dirty="0" smtClean="0"/>
              <a:t> gradient B-field: 0.5 - 1.3 T           (</a:t>
            </a:r>
            <a:r>
              <a:rPr lang="en-US" sz="1600" dirty="0" err="1" smtClean="0"/>
              <a:t>COnstant</a:t>
            </a:r>
            <a:r>
              <a:rPr lang="en-US" sz="1600" dirty="0" smtClean="0"/>
              <a:t> Bending </a:t>
            </a:r>
            <a:r>
              <a:rPr lang="en-US" sz="1600" dirty="0" err="1" smtClean="0"/>
              <a:t>RAdius</a:t>
            </a:r>
            <a:r>
              <a:rPr lang="en-US" sz="1600" dirty="0" smtClean="0"/>
              <a:t>, quick sweep out)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0.2 X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</a:t>
            </a:r>
            <a:r>
              <a:rPr lang="en-US" sz="1600" dirty="0" err="1" smtClean="0"/>
              <a:t>fiducial</a:t>
            </a:r>
            <a:r>
              <a:rPr lang="en-US" sz="1600" dirty="0" smtClean="0"/>
              <a:t> thickness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Helium environment</a:t>
            </a:r>
          </a:p>
        </p:txBody>
      </p:sp>
      <p:pic>
        <p:nvPicPr>
          <p:cNvPr id="34" name="Picture 4" descr="DSCF00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7343" y="3592191"/>
            <a:ext cx="2791781" cy="209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523657" y="451934"/>
            <a:ext cx="16203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rgbClr val="FF6600"/>
                </a:solidFill>
              </a:rPr>
              <a:t>Eur. Phys. J. C 73 </a:t>
            </a:r>
          </a:p>
          <a:p>
            <a:pPr algn="ctr"/>
            <a:r>
              <a:rPr lang="en-US" sz="1600" b="1" i="1" dirty="0" smtClean="0">
                <a:solidFill>
                  <a:srgbClr val="FF6600"/>
                </a:solidFill>
              </a:rPr>
              <a:t>(2013) 2365 </a:t>
            </a:r>
            <a:endParaRPr lang="en-US" sz="1600" b="1" i="1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38" y="38535"/>
            <a:ext cx="8392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Introduction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Experiment</a:t>
            </a:r>
            <a:r>
              <a:rPr lang="en-US" sz="1200" baseline="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Analysis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 Rounded MT Bold"/>
                <a:cs typeface="Arial Rounded MT Bold"/>
              </a:rPr>
              <a:t>               Upgrade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 Rounded MT Bold"/>
              <a:cs typeface="Arial Rounded MT Bold"/>
            </a:endParaRPr>
          </a:p>
        </p:txBody>
      </p:sp>
      <p:sp>
        <p:nvSpPr>
          <p:cNvPr id="11" name="Slide Number Placeholder 16"/>
          <p:cNvSpPr txBox="1">
            <a:spLocks/>
          </p:cNvSpPr>
          <p:nvPr/>
        </p:nvSpPr>
        <p:spPr>
          <a:xfrm>
            <a:off x="7024204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5C07B-9FF8-2648-895E-479C70C7E7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/27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 Rounded MT Bold"/>
              <a:ea typeface="+mn-ea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41932</TotalTime>
  <Words>2698</Words>
  <Application>Microsoft Macintosh PowerPoint</Application>
  <PresentationFormat>On-screen Show (4:3)</PresentationFormat>
  <Paragraphs>558</Paragraphs>
  <Slides>31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Office Theme</vt:lpstr>
      <vt:lpstr>Recent results &amp; future plans  of the MEG experiment</vt:lpstr>
      <vt:lpstr>Flavor violation</vt:lpstr>
      <vt:lpstr>Search for charged lepton               flavor violation</vt:lpstr>
      <vt:lpstr>         Why                   ?       </vt:lpstr>
      <vt:lpstr>Detection principle</vt:lpstr>
      <vt:lpstr>Slide 6</vt:lpstr>
      <vt:lpstr>The MEG detector</vt:lpstr>
      <vt:lpstr>Photon calorimeter</vt:lpstr>
      <vt:lpstr>Positron spectrometer</vt:lpstr>
      <vt:lpstr>Calibration &amp; Monitoring</vt:lpstr>
      <vt:lpstr>History</vt:lpstr>
      <vt:lpstr>Detector performance</vt:lpstr>
      <vt:lpstr>Data analysis</vt:lpstr>
      <vt:lpstr>PDFs 2009-2011</vt:lpstr>
      <vt:lpstr>Data analysis</vt:lpstr>
      <vt:lpstr>Data analysis</vt:lpstr>
      <vt:lpstr>Sensitivity 2009-2011</vt:lpstr>
      <vt:lpstr>Fit result 2009-2011</vt:lpstr>
      <vt:lpstr>Event distributions 2009-2011</vt:lpstr>
      <vt:lpstr>Confidence interval 2009-2011</vt:lpstr>
      <vt:lpstr>Summary &amp; Outlook</vt:lpstr>
      <vt:lpstr>MEG upgrade</vt:lpstr>
      <vt:lpstr>MEG upgrade</vt:lpstr>
      <vt:lpstr>Drift chamber</vt:lpstr>
      <vt:lpstr>Timing Counter</vt:lpstr>
      <vt:lpstr>Calorimeter</vt:lpstr>
      <vt:lpstr>Conclusions</vt:lpstr>
      <vt:lpstr>Thank you for your attention!</vt:lpstr>
      <vt:lpstr>Back up</vt:lpstr>
      <vt:lpstr>                    in new physics</vt:lpstr>
      <vt:lpstr>                    in new physics</vt:lpstr>
    </vt:vector>
  </TitlesOfParts>
  <Company>UC Irvine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the MEG experiment </dc:title>
  <dc:creator>gordon</dc:creator>
  <cp:lastModifiedBy>gordon</cp:lastModifiedBy>
  <cp:revision>356</cp:revision>
  <cp:lastPrinted>2012-06-07T05:30:11Z</cp:lastPrinted>
  <dcterms:created xsi:type="dcterms:W3CDTF">2013-04-25T03:51:51Z</dcterms:created>
  <dcterms:modified xsi:type="dcterms:W3CDTF">2013-04-25T06:58:25Z</dcterms:modified>
</cp:coreProperties>
</file>