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7" r:id="rId3"/>
    <p:sldId id="258" r:id="rId4"/>
    <p:sldId id="406" r:id="rId5"/>
    <p:sldId id="404" r:id="rId6"/>
    <p:sldId id="552" r:id="rId7"/>
    <p:sldId id="537" r:id="rId8"/>
    <p:sldId id="525" r:id="rId9"/>
    <p:sldId id="538" r:id="rId10"/>
    <p:sldId id="539" r:id="rId11"/>
    <p:sldId id="527" r:id="rId12"/>
    <p:sldId id="543" r:id="rId13"/>
    <p:sldId id="541" r:id="rId14"/>
    <p:sldId id="542" r:id="rId15"/>
    <p:sldId id="567" r:id="rId16"/>
    <p:sldId id="581" r:id="rId17"/>
    <p:sldId id="470" r:id="rId18"/>
    <p:sldId id="449" r:id="rId19"/>
    <p:sldId id="461" r:id="rId20"/>
    <p:sldId id="465" r:id="rId21"/>
    <p:sldId id="387" r:id="rId22"/>
    <p:sldId id="388" r:id="rId23"/>
    <p:sldId id="389" r:id="rId24"/>
    <p:sldId id="466" r:id="rId25"/>
    <p:sldId id="460" r:id="rId26"/>
    <p:sldId id="462" r:id="rId27"/>
    <p:sldId id="471" r:id="rId28"/>
    <p:sldId id="463" r:id="rId29"/>
    <p:sldId id="464" r:id="rId30"/>
    <p:sldId id="443" r:id="rId31"/>
    <p:sldId id="346" r:id="rId32"/>
    <p:sldId id="565" r:id="rId33"/>
    <p:sldId id="553" r:id="rId34"/>
    <p:sldId id="559" r:id="rId35"/>
    <p:sldId id="560" r:id="rId36"/>
    <p:sldId id="561" r:id="rId37"/>
    <p:sldId id="562" r:id="rId38"/>
    <p:sldId id="563" r:id="rId39"/>
    <p:sldId id="582" r:id="rId40"/>
    <p:sldId id="564" r:id="rId41"/>
    <p:sldId id="566" r:id="rId42"/>
  </p:sldIdLst>
  <p:sldSz cx="9144000" cy="6858000" type="screen4x3"/>
  <p:notesSz cx="6858000" cy="9144000"/>
  <p:embeddedFontLst>
    <p:embeddedFont>
      <p:font typeface="Dotum" pitchFamily="34" charset="-127"/>
      <p:regular r:id="rId44"/>
    </p:embeddedFont>
    <p:embeddedFont>
      <p:font typeface="EraserDust" pitchFamily="34" charset="0"/>
      <p:regular r:id="rId4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B5E4E9"/>
    <a:srgbClr val="CC0000"/>
    <a:srgbClr val="FF33CC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6" autoAdjust="0"/>
    <p:restoredTop sz="94719" autoAdjust="0"/>
  </p:normalViewPr>
  <p:slideViewPr>
    <p:cSldViewPr>
      <p:cViewPr>
        <p:scale>
          <a:sx n="66" d="100"/>
          <a:sy n="66" d="100"/>
        </p:scale>
        <p:origin x="-35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1.wmf"/><Relationship Id="rId7" Type="http://schemas.openxmlformats.org/officeDocument/2006/relationships/image" Target="../media/image52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50.wmf"/><Relationship Id="rId4" Type="http://schemas.openxmlformats.org/officeDocument/2006/relationships/image" Target="../media/image48.wmf"/><Relationship Id="rId9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59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6E7DE4-5445-40B3-B494-C86136869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0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FD6AC-9026-4B0C-918F-3BA0235D583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8235-67CB-438F-BB7E-937FA9446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9DBE8-F0B3-43A8-A799-860AD702D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31C2-0B7B-4FEC-9E11-BE2D57E8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5135-A383-45E5-9C7D-8ED813FFD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1139-58A9-4DA7-A229-29144291B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47BF-2FD9-4DC2-8825-4379DEABA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C6C7-30F0-4ABB-8DFC-2CACC16E6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5983-6846-43AD-8E32-267C215DD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F83F-3F13-4768-9BB1-9907C0D4D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5DF3-D4BA-41EC-82F4-59AFD864B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79C5-EEE2-4760-93BA-C7F067E1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1EA4-E4A8-4362-9A3E-DE3D55A3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29BB-5CFE-4AD6-91D7-4F2D4C374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BA0-1CC9-4A16-85AD-BB429F6B4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D737-A8AB-4100-B809-A62EF2CE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A61C-39F9-4AEB-8312-26525A5D6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EB5F9-C9C3-4A30-A018-CFA5AF88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90D4-96B2-40FA-B611-C24C4BCDF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C87A-79F6-47CB-A3FD-F223D794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411E5-CE87-4586-B7FF-9BDA93270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0FE52-DDAF-43C6-9D68-998DF276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6DD7-58C4-45EC-9A55-3710D0384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667C891-6866-44DF-A085-A7757B90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F5B937D-9F77-49D5-AB43-08B3E4F4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jpeg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9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2.jpe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8.bin"/><Relationship Id="rId3" Type="http://schemas.openxmlformats.org/officeDocument/2006/relationships/image" Target="../media/image2.jpeg"/><Relationship Id="rId21" Type="http://schemas.openxmlformats.org/officeDocument/2006/relationships/image" Target="../media/image54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8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53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8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.wmf"/><Relationship Id="rId11" Type="http://schemas.openxmlformats.org/officeDocument/2006/relationships/image" Target="../media/image59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7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4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77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wmf"/><Relationship Id="rId11" Type="http://schemas.openxmlformats.org/officeDocument/2006/relationships/image" Target="../media/image59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228600" y="457200"/>
            <a:ext cx="8686800" cy="8302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</a:rPr>
              <a:t>Proton Decay in </a:t>
            </a:r>
            <a:r>
              <a:rPr lang="en-US" sz="4800" i="1" dirty="0" err="1" smtClean="0">
                <a:solidFill>
                  <a:srgbClr val="FFFF00"/>
                </a:solidFill>
              </a:rPr>
              <a:t>Orbifold</a:t>
            </a:r>
            <a:r>
              <a:rPr lang="en-US" sz="4800" i="1" dirty="0" smtClean="0">
                <a:solidFill>
                  <a:srgbClr val="FFFF00"/>
                </a:solidFill>
              </a:rPr>
              <a:t> GUTs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3200400" y="2580371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Stuart </a:t>
            </a:r>
            <a:r>
              <a:rPr lang="en-US" dirty="0" smtClean="0">
                <a:solidFill>
                  <a:schemeClr val="bg1"/>
                </a:solidFill>
              </a:rPr>
              <a:t> Raby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457200" y="4886325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Intensity Frontier                      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April  26,  2013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32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1033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1034" name="Picture 10" descr="Physics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886325"/>
            <a:ext cx="3260725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DC221-627D-4430-9ACA-9B91786F5FB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763000" cy="646113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Proton decay -  dim 4 operators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47650" y="1371600"/>
          <a:ext cx="85153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Equation" r:id="rId3" imgW="2946240" imgH="241200" progId="Equation.DSMT4">
                  <p:embed/>
                </p:oleObj>
              </mc:Choice>
              <mc:Fallback>
                <p:oleObj name="Equation" r:id="rId3" imgW="294624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1371600"/>
                        <a:ext cx="8515350" cy="6969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2" name="Picture 11" descr="dim4o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057400"/>
            <a:ext cx="675005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65008"/>
              </p:ext>
            </p:extLst>
          </p:nvPr>
        </p:nvGraphicFramePr>
        <p:xfrm>
          <a:off x="2266950" y="6019800"/>
          <a:ext cx="3790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Equation" r:id="rId6" imgW="1333440" imgH="241200" progId="Equation.DSMT4">
                  <p:embed/>
                </p:oleObj>
              </mc:Choice>
              <mc:Fallback>
                <p:oleObj name="Equation" r:id="rId6" imgW="13334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6019800"/>
                        <a:ext cx="3790950" cy="685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225425" y="3276600"/>
            <a:ext cx="495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6634" name="Left Brace 11"/>
          <p:cNvSpPr>
            <a:spLocks/>
          </p:cNvSpPr>
          <p:nvPr/>
        </p:nvSpPr>
        <p:spPr bwMode="auto">
          <a:xfrm>
            <a:off x="914400" y="2667000"/>
            <a:ext cx="228600" cy="1600200"/>
          </a:xfrm>
          <a:prstGeom prst="leftBrace">
            <a:avLst>
              <a:gd name="adj1" fmla="val 8329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4564B-CCFD-4277-9312-895B249610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30050" name="Object 5"/>
          <p:cNvGraphicFramePr>
            <a:graphicFrameLocks noChangeAspect="1"/>
          </p:cNvGraphicFramePr>
          <p:nvPr/>
        </p:nvGraphicFramePr>
        <p:xfrm>
          <a:off x="1295400" y="5334000"/>
          <a:ext cx="60753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Equation" r:id="rId3" imgW="2603160" imgH="431640" progId="Equation.DSMT4">
                  <p:embed/>
                </p:oleObj>
              </mc:Choice>
              <mc:Fallback>
                <p:oleObj name="Equation" r:id="rId3" imgW="26031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6075363" cy="1008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81000" y="2895600"/>
          <a:ext cx="84582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Equation" r:id="rId5" imgW="3200400" imgH="533160" progId="Equation.DSMT4">
                  <p:embed/>
                </p:oleObj>
              </mc:Choice>
              <mc:Fallback>
                <p:oleObj name="Equation" r:id="rId5" imgW="320040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4582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905000" y="685800"/>
          <a:ext cx="328771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7" imgW="1054080" imgH="495000" progId="Equation.DSMT4">
                  <p:embed/>
                </p:oleObj>
              </mc:Choice>
              <mc:Fallback>
                <p:oleObj name="Equation" r:id="rId7" imgW="1054080" imgH="49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3287713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D8731-F8F9-4113-A1F8-3589F9BF87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838200" y="1524000"/>
          <a:ext cx="78517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3" imgW="2260440" imgH="241200" progId="Equation.DSMT4">
                  <p:embed/>
                </p:oleObj>
              </mc:Choice>
              <mc:Fallback>
                <p:oleObj name="Equation" r:id="rId3" imgW="22604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7851775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646113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Proton decay -  dim 5 operators</a:t>
            </a:r>
          </a:p>
        </p:txBody>
      </p:sp>
      <p:pic>
        <p:nvPicPr>
          <p:cNvPr id="28678" name="Picture 6" descr="fig.dim5o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95600"/>
            <a:ext cx="3810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loopfact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819400"/>
            <a:ext cx="42449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41B5F-8D2E-4B65-AEFE-84BCC79C65B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65739"/>
              </p:ext>
            </p:extLst>
          </p:nvPr>
        </p:nvGraphicFramePr>
        <p:xfrm>
          <a:off x="1191306" y="304800"/>
          <a:ext cx="41719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3" imgW="1790640" imgH="939600" progId="Equation.DSMT4">
                  <p:embed/>
                </p:oleObj>
              </mc:Choice>
              <mc:Fallback>
                <p:oleObj name="Equation" r:id="rId3" imgW="1790640" imgH="93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306" y="304800"/>
                        <a:ext cx="4171950" cy="219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35819"/>
              </p:ext>
            </p:extLst>
          </p:nvPr>
        </p:nvGraphicFramePr>
        <p:xfrm>
          <a:off x="752475" y="2801938"/>
          <a:ext cx="677227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Equation" r:id="rId5" imgW="2387520" imgH="711000" progId="Equation.DSMT4">
                  <p:embed/>
                </p:oleObj>
              </mc:Choice>
              <mc:Fallback>
                <p:oleObj name="Equation" r:id="rId5" imgW="238752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2801938"/>
                        <a:ext cx="6772275" cy="2019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93401"/>
              </p:ext>
            </p:extLst>
          </p:nvPr>
        </p:nvGraphicFramePr>
        <p:xfrm>
          <a:off x="1138238" y="5140325"/>
          <a:ext cx="6267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" name="Equation" r:id="rId7" imgW="2209680" imgH="482400" progId="Equation.DSMT4">
                  <p:embed/>
                </p:oleObj>
              </mc:Choice>
              <mc:Fallback>
                <p:oleObj name="Equation" r:id="rId7" imgW="22096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140325"/>
                        <a:ext cx="6267450" cy="1371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DA02-51DB-41DE-ABCD-5A2CF35214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440579"/>
              </p:ext>
            </p:extLst>
          </p:nvPr>
        </p:nvGraphicFramePr>
        <p:xfrm>
          <a:off x="990600" y="1600200"/>
          <a:ext cx="680146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1" name="Equation" r:id="rId3" imgW="2070000" imgH="266400" progId="Equation.DSMT4">
                  <p:embed/>
                </p:oleObj>
              </mc:Choice>
              <mc:Fallback>
                <p:oleObj name="Equation" r:id="rId3" imgW="2070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600200"/>
                        <a:ext cx="6801468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646331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Dim 5   B &amp; L violating  operators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03023"/>
              </p:ext>
            </p:extLst>
          </p:nvPr>
        </p:nvGraphicFramePr>
        <p:xfrm>
          <a:off x="482600" y="4800600"/>
          <a:ext cx="81788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2" name="Equation" r:id="rId5" imgW="2336760" imgH="482400" progId="Equation.DSMT4">
                  <p:embed/>
                </p:oleObj>
              </mc:Choice>
              <mc:Fallback>
                <p:oleObj name="Equation" r:id="rId5" imgW="2336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800600"/>
                        <a:ext cx="81788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2605"/>
              </p:ext>
            </p:extLst>
          </p:nvPr>
        </p:nvGraphicFramePr>
        <p:xfrm>
          <a:off x="762000" y="2819400"/>
          <a:ext cx="7974013" cy="17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3" name="Equation" r:id="rId7" imgW="2806560" imgH="609480" progId="Equation.DSMT4">
                  <p:embed/>
                </p:oleObj>
              </mc:Choice>
              <mc:Fallback>
                <p:oleObj name="Equation" r:id="rId7" imgW="28065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7974013" cy="17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22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411E5-CE87-4586-B7FF-9BDA93270E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280" y="3962400"/>
            <a:ext cx="7839005" cy="20005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 fontAlgn="t"/>
            <a:r>
              <a:rPr lang="en-US" dirty="0" smtClean="0"/>
              <a:t>“Constraining Proton Lifetime in SO(10)</a:t>
            </a:r>
          </a:p>
          <a:p>
            <a:pPr algn="l" fontAlgn="t"/>
            <a:r>
              <a:rPr lang="en-US" dirty="0" smtClean="0"/>
              <a:t>with Stabilized Doublet-Triplet Splitting”</a:t>
            </a:r>
            <a:endParaRPr lang="en-US" sz="2800" dirty="0" smtClean="0"/>
          </a:p>
          <a:p>
            <a:pPr algn="l" fontAlgn="t"/>
            <a:r>
              <a:rPr lang="en-US" sz="2800" dirty="0" smtClean="0"/>
              <a:t>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Babu, Pati &amp;  </a:t>
            </a:r>
            <a:r>
              <a:rPr lang="en-US" sz="2800" dirty="0" err="1" smtClean="0">
                <a:solidFill>
                  <a:srgbClr val="FF0000"/>
                </a:solidFill>
              </a:rPr>
              <a:t>Tavartkiladze</a:t>
            </a:r>
            <a:endParaRPr lang="en-US" dirty="0"/>
          </a:p>
          <a:p>
            <a:pPr algn="l" fontAlgn="t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400" b="1" dirty="0" smtClean="0"/>
              <a:t>JHEP 1006 (2010) 084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3691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 complete  4D  SUSY GUTs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343" y="1447800"/>
            <a:ext cx="81308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“From </a:t>
            </a:r>
            <a:r>
              <a:rPr lang="en-US" dirty="0"/>
              <a:t>minimal to realistic </a:t>
            </a:r>
            <a:r>
              <a:rPr lang="en-US" dirty="0" err="1"/>
              <a:t>supersymmetric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 smtClean="0"/>
              <a:t>SU(5</a:t>
            </a:r>
            <a:r>
              <a:rPr lang="en-US" dirty="0"/>
              <a:t>) </a:t>
            </a:r>
            <a:r>
              <a:rPr lang="en-US" dirty="0" smtClean="0"/>
              <a:t>grand unification”</a:t>
            </a:r>
          </a:p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Altarelli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Feruglio</a:t>
            </a:r>
            <a:r>
              <a:rPr lang="en-US" sz="3200" dirty="0">
                <a:solidFill>
                  <a:srgbClr val="FF0000"/>
                </a:solidFill>
              </a:rPr>
              <a:t> &amp; </a:t>
            </a:r>
            <a:r>
              <a:rPr lang="en-US" sz="3200" dirty="0" err="1" smtClean="0">
                <a:solidFill>
                  <a:srgbClr val="FF0000"/>
                </a:solidFill>
              </a:rPr>
              <a:t>Masina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</a:t>
            </a:r>
            <a:r>
              <a:rPr lang="en-US" dirty="0" smtClean="0"/>
              <a:t>                            </a:t>
            </a:r>
            <a:r>
              <a:rPr lang="en-US" sz="2400" b="1" dirty="0" smtClean="0"/>
              <a:t>JHEP 0011(2000)040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36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262B9-1F2B-4CB1-844C-FCCA2DFAF3A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71686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1687" name="Text Box 3"/>
          <p:cNvSpPr txBox="1">
            <a:spLocks noChangeArrowheads="1"/>
          </p:cNvSpPr>
          <p:nvPr/>
        </p:nvSpPr>
        <p:spPr bwMode="auto">
          <a:xfrm>
            <a:off x="284163" y="3371850"/>
            <a:ext cx="6413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>
              <a:buFont typeface="Wingdings" pitchFamily="2" charset="2"/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1688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71689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641350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Problems  of  SUSY  GUTs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914400" y="1398588"/>
            <a:ext cx="6530975" cy="1190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rgbClr val="FFFF00"/>
                </a:solidFill>
              </a:rPr>
              <a:t>    GUT symmetry breaking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rgbClr val="FFFF00"/>
                </a:solidFill>
              </a:rPr>
              <a:t>    Higgs  doublet-triplet splitting</a:t>
            </a:r>
          </a:p>
        </p:txBody>
      </p:sp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223838" y="3429000"/>
          <a:ext cx="7858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8" name="Equation" r:id="rId4" imgW="3479760" imgH="266400" progId="Equation.DSMT4">
                  <p:embed/>
                </p:oleObj>
              </mc:Choice>
              <mc:Fallback>
                <p:oleObj name="Equation" r:id="rId4" imgW="347976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3429000"/>
                        <a:ext cx="785812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582613" y="2762250"/>
            <a:ext cx="62277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Missing  partner mechanism     SU(5)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685800" y="4114800"/>
            <a:ext cx="61864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Missing  VEV mechanism       SO(10)</a:t>
            </a:r>
          </a:p>
        </p:txBody>
      </p:sp>
      <p:graphicFrame>
        <p:nvGraphicFramePr>
          <p:cNvPr id="283658" name="Object 10"/>
          <p:cNvGraphicFramePr>
            <a:graphicFrameLocks noChangeAspect="1"/>
          </p:cNvGraphicFramePr>
          <p:nvPr/>
        </p:nvGraphicFramePr>
        <p:xfrm>
          <a:off x="228600" y="4765675"/>
          <a:ext cx="845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9" name="Equation" r:id="rId6" imgW="4152600" imgH="634680" progId="Equation.DSMT4">
                  <p:embed/>
                </p:oleObj>
              </mc:Choice>
              <mc:Fallback>
                <p:oleObj name="Equation" r:id="rId6" imgW="415260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765675"/>
                        <a:ext cx="8458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6" grpId="0"/>
      <p:bldP spid="2836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2E597-5339-407F-8F1D-7A875BCEB76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72709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</a:rPr>
              <a:t>                               </a:t>
            </a:r>
            <a:r>
              <a:rPr lang="en-US">
                <a:solidFill>
                  <a:srgbClr val="FFFF00"/>
                </a:solidFill>
              </a:rPr>
              <a:t> Outline     </a:t>
            </a:r>
            <a:r>
              <a:rPr lang="en-US" sz="2800">
                <a:solidFill>
                  <a:srgbClr val="FFFF00"/>
                </a:solidFill>
              </a:rPr>
              <a:t>                    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72712" name="Picture 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7" descr="fig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8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9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10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11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8" name="Picture 12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9" name="Picture 13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Picture 14" descr="fig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15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17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4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72725" name="Picture 19" descr="fig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6" name="Text Box 20"/>
          <p:cNvSpPr txBox="1">
            <a:spLocks noChangeArrowheads="1"/>
          </p:cNvSpPr>
          <p:nvPr/>
        </p:nvSpPr>
        <p:spPr bwMode="auto">
          <a:xfrm>
            <a:off x="609600" y="2209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4 dimensional SUSY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5 dimensional orbifold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String orbifolds           orbifold GUTs        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Conclusions</a:t>
            </a:r>
          </a:p>
        </p:txBody>
      </p:sp>
      <p:sp>
        <p:nvSpPr>
          <p:cNvPr id="72727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72728" name="AutoShape 22"/>
          <p:cNvSpPr>
            <a:spLocks noChangeArrowheads="1"/>
          </p:cNvSpPr>
          <p:nvPr/>
        </p:nvSpPr>
        <p:spPr bwMode="auto">
          <a:xfrm>
            <a:off x="4343400" y="3505200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655E6-9DA2-4CF2-BB49-F18CCD4215A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73733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5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6" descr="fig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7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066800" y="914400"/>
            <a:ext cx="7021513" cy="17907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Orbifold GUTs   in  5 or 6 dimensions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     </a:t>
            </a:r>
            <a:r>
              <a:rPr lang="en-US">
                <a:solidFill>
                  <a:srgbClr val="FFFF00"/>
                </a:solidFill>
              </a:rPr>
              <a:t>GUT symmetry breaking</a:t>
            </a:r>
          </a:p>
          <a:p>
            <a:pPr algn="l"/>
            <a:r>
              <a:rPr lang="en-US">
                <a:solidFill>
                  <a:srgbClr val="FFFF00"/>
                </a:solidFill>
              </a:rPr>
              <a:t>     Doublet-Triplet splitting</a:t>
            </a:r>
          </a:p>
        </p:txBody>
      </p:sp>
      <p:sp>
        <p:nvSpPr>
          <p:cNvPr id="73739" name="Text Box 9"/>
          <p:cNvSpPr txBox="1">
            <a:spLocks noChangeArrowheads="1"/>
          </p:cNvSpPr>
          <p:nvPr/>
        </p:nvSpPr>
        <p:spPr bwMode="auto">
          <a:xfrm>
            <a:off x="457200" y="3048000"/>
            <a:ext cx="8458200" cy="3046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Kawamura; Hall &amp; Nomura; </a:t>
            </a:r>
            <a:r>
              <a:rPr lang="en-US" sz="3200" dirty="0" err="1">
                <a:solidFill>
                  <a:srgbClr val="FFFF00"/>
                </a:solidFill>
              </a:rPr>
              <a:t>Contino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Pilo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Rattazzi</a:t>
            </a:r>
            <a:r>
              <a:rPr lang="en-US" sz="3200" dirty="0">
                <a:solidFill>
                  <a:srgbClr val="FFFF00"/>
                </a:solidFill>
              </a:rPr>
              <a:t> &amp; </a:t>
            </a:r>
            <a:r>
              <a:rPr lang="en-US" sz="3200" dirty="0" err="1">
                <a:solidFill>
                  <a:srgbClr val="FFFF00"/>
                </a:solidFill>
              </a:rPr>
              <a:t>Trincherini</a:t>
            </a:r>
            <a:r>
              <a:rPr lang="en-US" sz="3200" dirty="0">
                <a:solidFill>
                  <a:srgbClr val="FFFF00"/>
                </a:solidFill>
              </a:rPr>
              <a:t>; </a:t>
            </a:r>
            <a:r>
              <a:rPr lang="en-US" sz="3200" dirty="0" err="1">
                <a:solidFill>
                  <a:srgbClr val="FFFF00"/>
                </a:solidFill>
              </a:rPr>
              <a:t>Altarelli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Feruglio</a:t>
            </a:r>
            <a:r>
              <a:rPr lang="en-US" sz="3200" dirty="0">
                <a:solidFill>
                  <a:srgbClr val="FFFF00"/>
                </a:solidFill>
              </a:rPr>
              <a:t> &amp; </a:t>
            </a:r>
            <a:r>
              <a:rPr lang="en-US" sz="3200" dirty="0" err="1">
                <a:solidFill>
                  <a:srgbClr val="FFFF00"/>
                </a:solidFill>
              </a:rPr>
              <a:t>Masina</a:t>
            </a:r>
            <a:r>
              <a:rPr lang="en-US" sz="3200" dirty="0">
                <a:solidFill>
                  <a:srgbClr val="FFFF00"/>
                </a:solidFill>
              </a:rPr>
              <a:t>;  Dermisek &amp; Mafi;  H.D. Kim &amp; Raby;  </a:t>
            </a:r>
            <a:r>
              <a:rPr lang="en-US" sz="3200" dirty="0" err="1">
                <a:solidFill>
                  <a:srgbClr val="FFFF00"/>
                </a:solidFill>
              </a:rPr>
              <a:t>Asaka</a:t>
            </a:r>
            <a:r>
              <a:rPr lang="en-US" sz="3200" dirty="0">
                <a:solidFill>
                  <a:srgbClr val="FFFF00"/>
                </a:solidFill>
              </a:rPr>
              <a:t>, Buchmuller &amp; </a:t>
            </a:r>
            <a:r>
              <a:rPr lang="en-US" sz="3200" dirty="0" err="1">
                <a:solidFill>
                  <a:srgbClr val="FFFF00"/>
                </a:solidFill>
              </a:rPr>
              <a:t>Covi</a:t>
            </a:r>
            <a:r>
              <a:rPr lang="en-US" sz="3200" dirty="0">
                <a:solidFill>
                  <a:srgbClr val="FFFF00"/>
                </a:solidFill>
              </a:rPr>
              <a:t>;  Lee; </a:t>
            </a:r>
            <a:r>
              <a:rPr lang="en-US" sz="3200" dirty="0" err="1">
                <a:solidFill>
                  <a:srgbClr val="FFFF00"/>
                </a:solidFill>
              </a:rPr>
              <a:t>Hebecker</a:t>
            </a:r>
            <a:r>
              <a:rPr lang="en-US" sz="3200" dirty="0">
                <a:solidFill>
                  <a:srgbClr val="FFFF00"/>
                </a:solidFill>
              </a:rPr>
              <a:t> &amp; </a:t>
            </a:r>
            <a:r>
              <a:rPr lang="en-US" sz="3200" dirty="0" smtClean="0">
                <a:solidFill>
                  <a:srgbClr val="FFFF00"/>
                </a:solidFill>
              </a:rPr>
              <a:t>March-Russell;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H.D.Kim</a:t>
            </a:r>
            <a:r>
              <a:rPr lang="en-US" sz="3200" dirty="0">
                <a:solidFill>
                  <a:srgbClr val="FFFF00"/>
                </a:solidFill>
              </a:rPr>
              <a:t>, Raby &amp; Schradin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3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3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BBB9D-1CDC-448B-9770-EE9EC74CDD6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747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6038" y="2138363"/>
            <a:ext cx="3971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754" name="Object 6"/>
          <p:cNvGraphicFramePr>
            <a:graphicFrameLocks noChangeAspect="1"/>
          </p:cNvGraphicFramePr>
          <p:nvPr/>
        </p:nvGraphicFramePr>
        <p:xfrm>
          <a:off x="2057400" y="2209800"/>
          <a:ext cx="5718175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6" name="Bitmap Image" r:id="rId5" imgW="4038095" imgH="2657846" progId="PBrush">
                  <p:embed/>
                </p:oleObj>
              </mc:Choice>
              <mc:Fallback>
                <p:oleObj name="Bitmap Image" r:id="rId5" imgW="4038095" imgH="2657846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5718175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7"/>
          <p:cNvGraphicFramePr>
            <a:graphicFrameLocks noChangeAspect="1"/>
          </p:cNvGraphicFramePr>
          <p:nvPr/>
        </p:nvGraphicFramePr>
        <p:xfrm>
          <a:off x="3657600" y="4267200"/>
          <a:ext cx="12652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7" name="Equation" r:id="rId7" imgW="774360" imgH="685800" progId="Equation.DSMT4">
                  <p:embed/>
                </p:oleObj>
              </mc:Choice>
              <mc:Fallback>
                <p:oleObj name="Equation" r:id="rId7" imgW="77436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267200"/>
                        <a:ext cx="126523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8"/>
          <p:cNvGraphicFramePr>
            <a:graphicFrameLocks noChangeAspect="1"/>
          </p:cNvGraphicFramePr>
          <p:nvPr/>
        </p:nvGraphicFramePr>
        <p:xfrm>
          <a:off x="838200" y="3352800"/>
          <a:ext cx="15287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8" name="Equation" r:id="rId9" imgW="660240" imgH="482400" progId="Equation.DSMT4">
                  <p:embed/>
                </p:oleObj>
              </mc:Choice>
              <mc:Fallback>
                <p:oleObj name="Equation" r:id="rId9" imgW="6602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1528763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46063" y="4743450"/>
            <a:ext cx="22923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3300"/>
                </a:solidFill>
              </a:rPr>
              <a:t>Brane states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276600" y="5867400"/>
            <a:ext cx="21812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>
                <a:solidFill>
                  <a:srgbClr val="FF3300"/>
                </a:solidFill>
              </a:rPr>
              <a:t>Bulk  states</a:t>
            </a:r>
          </a:p>
        </p:txBody>
      </p:sp>
      <p:sp>
        <p:nvSpPr>
          <p:cNvPr id="74763" name="Text Box 12"/>
          <p:cNvSpPr txBox="1">
            <a:spLocks noChangeArrowheads="1"/>
          </p:cNvSpPr>
          <p:nvPr/>
        </p:nvSpPr>
        <p:spPr bwMode="auto">
          <a:xfrm>
            <a:off x="6667500" y="3143250"/>
            <a:ext cx="14732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3300"/>
                </a:solidFill>
              </a:rPr>
              <a:t>1</a:t>
            </a:r>
            <a:r>
              <a:rPr lang="en-US" sz="3200" baseline="30000">
                <a:solidFill>
                  <a:srgbClr val="FF3300"/>
                </a:solidFill>
              </a:rPr>
              <a:t>st</a:t>
            </a:r>
            <a:r>
              <a:rPr lang="en-US" sz="3200">
                <a:solidFill>
                  <a:srgbClr val="FF3300"/>
                </a:solidFill>
              </a:rPr>
              <a:t> &amp; 2</a:t>
            </a:r>
            <a:r>
              <a:rPr lang="en-US" sz="3200" baseline="30000">
                <a:solidFill>
                  <a:srgbClr val="FF3300"/>
                </a:solidFill>
              </a:rPr>
              <a:t>nd</a:t>
            </a:r>
          </a:p>
          <a:p>
            <a:pPr algn="l"/>
            <a:r>
              <a:rPr lang="en-US" sz="3200">
                <a:solidFill>
                  <a:srgbClr val="FF3300"/>
                </a:solidFill>
              </a:rPr>
              <a:t>families</a:t>
            </a:r>
          </a:p>
          <a:p>
            <a:pPr algn="l"/>
            <a:r>
              <a:rPr lang="en-US" sz="3200">
                <a:solidFill>
                  <a:srgbClr val="FF3300"/>
                </a:solidFill>
              </a:rPr>
              <a:t>in  bulk</a:t>
            </a:r>
          </a:p>
        </p:txBody>
      </p:sp>
      <p:sp>
        <p:nvSpPr>
          <p:cNvPr id="74764" name="Line 13"/>
          <p:cNvSpPr>
            <a:spLocks noChangeShapeType="1"/>
          </p:cNvSpPr>
          <p:nvPr/>
        </p:nvSpPr>
        <p:spPr bwMode="auto">
          <a:xfrm>
            <a:off x="7162800" y="4191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Text Box 14"/>
          <p:cNvSpPr txBox="1">
            <a:spLocks noChangeArrowheads="1"/>
          </p:cNvSpPr>
          <p:nvPr/>
        </p:nvSpPr>
        <p:spPr bwMode="auto">
          <a:xfrm>
            <a:off x="1965325" y="195263"/>
            <a:ext cx="1841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66" name="Text Box 15"/>
          <p:cNvSpPr txBox="1">
            <a:spLocks noChangeArrowheads="1"/>
          </p:cNvSpPr>
          <p:nvPr/>
        </p:nvSpPr>
        <p:spPr bwMode="auto">
          <a:xfrm>
            <a:off x="0" y="0"/>
            <a:ext cx="91138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Hall &amp;  Nomura   </a:t>
            </a:r>
            <a:r>
              <a:rPr lang="en-US">
                <a:solidFill>
                  <a:srgbClr val="FF3300"/>
                </a:solidFill>
              </a:rPr>
              <a:t>SU(5) GUT on M x S</a:t>
            </a:r>
            <a:r>
              <a:rPr lang="en-US" baseline="30000">
                <a:solidFill>
                  <a:srgbClr val="FF3300"/>
                </a:solidFill>
              </a:rPr>
              <a:t>1</a:t>
            </a:r>
            <a:r>
              <a:rPr lang="en-US">
                <a:solidFill>
                  <a:srgbClr val="FF3300"/>
                </a:solidFill>
              </a:rPr>
              <a:t>/(Z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 x Z’</a:t>
            </a:r>
            <a:r>
              <a:rPr lang="en-US" baseline="-25000">
                <a:solidFill>
                  <a:srgbClr val="FF3300"/>
                </a:solidFill>
              </a:rPr>
              <a:t>2</a:t>
            </a:r>
            <a:r>
              <a:rPr lang="en-US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74757" name="Object 16"/>
          <p:cNvGraphicFramePr>
            <a:graphicFrameLocks noChangeAspect="1"/>
          </p:cNvGraphicFramePr>
          <p:nvPr/>
        </p:nvGraphicFramePr>
        <p:xfrm>
          <a:off x="5486400" y="5638800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9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638800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152400" y="1447800"/>
            <a:ext cx="2395538" cy="1228725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b-</a:t>
            </a:r>
            <a:r>
              <a:rPr lang="en-US">
                <a:latin typeface="Symbol" pitchFamily="18" charset="2"/>
              </a:rPr>
              <a:t>t  </a:t>
            </a:r>
            <a:r>
              <a:rPr lang="en-US"/>
              <a:t>Yukawa</a:t>
            </a:r>
            <a:endParaRPr lang="en-US">
              <a:latin typeface="Symbol" pitchFamily="18" charset="2"/>
            </a:endParaRPr>
          </a:p>
          <a:p>
            <a:r>
              <a:rPr lang="en-US"/>
              <a:t>unification </a:t>
            </a:r>
          </a:p>
        </p:txBody>
      </p:sp>
      <p:sp>
        <p:nvSpPr>
          <p:cNvPr id="277524" name="Text Box 20"/>
          <p:cNvSpPr txBox="1">
            <a:spLocks noChangeArrowheads="1"/>
          </p:cNvSpPr>
          <p:nvPr/>
        </p:nvSpPr>
        <p:spPr bwMode="auto">
          <a:xfrm>
            <a:off x="6443662" y="4800600"/>
            <a:ext cx="2700338" cy="1228725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Suppress</a:t>
            </a:r>
          </a:p>
          <a:p>
            <a:r>
              <a:rPr lang="en-US"/>
              <a:t>proton decay </a:t>
            </a:r>
          </a:p>
        </p:txBody>
      </p:sp>
      <p:sp>
        <p:nvSpPr>
          <p:cNvPr id="277525" name="Line 21"/>
          <p:cNvSpPr>
            <a:spLocks noChangeShapeType="1"/>
          </p:cNvSpPr>
          <p:nvPr/>
        </p:nvSpPr>
        <p:spPr bwMode="auto">
          <a:xfrm flipH="1">
            <a:off x="1447800" y="2667000"/>
            <a:ext cx="1524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27" name="Line 23"/>
          <p:cNvSpPr>
            <a:spLocks noChangeShapeType="1"/>
          </p:cNvSpPr>
          <p:nvPr/>
        </p:nvSpPr>
        <p:spPr bwMode="auto">
          <a:xfrm flipH="1" flipV="1">
            <a:off x="8001000" y="4267200"/>
            <a:ext cx="304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24"/>
          <p:cNvSpPr>
            <a:spLocks noChangeShapeType="1"/>
          </p:cNvSpPr>
          <p:nvPr/>
        </p:nvSpPr>
        <p:spPr bwMode="auto">
          <a:xfrm>
            <a:off x="73914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29" name="Text Box 25"/>
          <p:cNvSpPr txBox="1">
            <a:spLocks noChangeArrowheads="1"/>
          </p:cNvSpPr>
          <p:nvPr/>
        </p:nvSpPr>
        <p:spPr bwMode="auto">
          <a:xfrm>
            <a:off x="2514600" y="762000"/>
            <a:ext cx="4659313" cy="17780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GUT symmetry breaking</a:t>
            </a:r>
          </a:p>
          <a:p>
            <a:r>
              <a:rPr lang="en-US"/>
              <a:t>Higgs D-T splitting</a:t>
            </a:r>
          </a:p>
          <a:p>
            <a:r>
              <a:rPr lang="en-US">
                <a:solidFill>
                  <a:srgbClr val="FF3300"/>
                </a:solidFill>
              </a:rPr>
              <a:t>via orbifold BCs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7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7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1" grpId="0" animBg="1"/>
      <p:bldP spid="277521" grpId="1" animBg="1"/>
      <p:bldP spid="277524" grpId="0" animBg="1"/>
      <p:bldP spid="277525" grpId="0" animBg="1"/>
      <p:bldP spid="277525" grpId="1" animBg="1"/>
      <p:bldP spid="277527" grpId="0" animBg="1"/>
      <p:bldP spid="277529" grpId="0" animBg="1"/>
      <p:bldP spid="2775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</a:rPr>
              <a:t>                               </a:t>
            </a:r>
            <a:r>
              <a:rPr lang="en-US">
                <a:solidFill>
                  <a:srgbClr val="FFFF00"/>
                </a:solidFill>
              </a:rPr>
              <a:t> Outline     </a:t>
            </a:r>
            <a:r>
              <a:rPr lang="en-US" sz="2800">
                <a:solidFill>
                  <a:srgbClr val="FFFF00"/>
                </a:solidFill>
              </a:rPr>
              <a:t>                    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2054" name="Picture 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fig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0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2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5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7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9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31" descr="fig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32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3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4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2067" name="Picture 38" descr="fig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609600" y="2209800"/>
            <a:ext cx="784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Evolution of SUSY GUTs 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4 dimensional SUSY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5 dimensional orbifold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String orbifolds          orbifold GUTs        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Conclusions</a:t>
            </a:r>
          </a:p>
        </p:txBody>
      </p:sp>
      <p:sp>
        <p:nvSpPr>
          <p:cNvPr id="2069" name="Text Box 4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12338" name="AutoShape 50"/>
          <p:cNvSpPr>
            <a:spLocks noChangeArrowheads="1"/>
          </p:cNvSpPr>
          <p:nvPr/>
        </p:nvSpPr>
        <p:spPr bwMode="auto">
          <a:xfrm>
            <a:off x="4343400" y="4114800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25B28-4D15-4D91-B2E6-0BC7EA8D1E2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97284" name="Picture 2" descr="prod_chal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-381000" y="1371600"/>
            <a:ext cx="3886200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 5D Orbifold  </a:t>
            </a:r>
          </a:p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        GUT        </a:t>
            </a: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701675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G.C. Unif. &amp;  Proton decay   &gt; </a:t>
            </a:r>
            <a:r>
              <a:rPr lang="en-US" sz="4000">
                <a:solidFill>
                  <a:srgbClr val="FFFF00"/>
                </a:solidFill>
              </a:rPr>
              <a:t>4D</a:t>
            </a:r>
          </a:p>
        </p:txBody>
      </p:sp>
      <p:pic>
        <p:nvPicPr>
          <p:cNvPr id="97288" name="Picture 6" descr="orbif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219200"/>
            <a:ext cx="53975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9" name="Line 7"/>
          <p:cNvSpPr>
            <a:spLocks noChangeShapeType="1"/>
          </p:cNvSpPr>
          <p:nvPr/>
        </p:nvSpPr>
        <p:spPr bwMode="auto">
          <a:xfrm flipV="1">
            <a:off x="762000" y="3124200"/>
            <a:ext cx="1981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Line 8"/>
          <p:cNvSpPr>
            <a:spLocks noChangeShapeType="1"/>
          </p:cNvSpPr>
          <p:nvPr/>
        </p:nvSpPr>
        <p:spPr bwMode="auto">
          <a:xfrm>
            <a:off x="762000" y="2819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Line 9"/>
          <p:cNvSpPr>
            <a:spLocks noChangeShapeType="1"/>
          </p:cNvSpPr>
          <p:nvPr/>
        </p:nvSpPr>
        <p:spPr bwMode="auto">
          <a:xfrm>
            <a:off x="2743200" y="2819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09600" y="3648075"/>
            <a:ext cx="271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97293" name="Text Box 11"/>
          <p:cNvSpPr txBox="1">
            <a:spLocks noChangeArrowheads="1"/>
          </p:cNvSpPr>
          <p:nvPr/>
        </p:nvSpPr>
        <p:spPr bwMode="auto">
          <a:xfrm>
            <a:off x="2403475" y="3602038"/>
            <a:ext cx="6588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Symbol" pitchFamily="18" charset="2"/>
              </a:rPr>
              <a:t>p</a:t>
            </a:r>
            <a:r>
              <a:rPr lang="en-US" sz="28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97294" name="Text Box 12"/>
          <p:cNvSpPr txBox="1">
            <a:spLocks noChangeArrowheads="1"/>
          </p:cNvSpPr>
          <p:nvPr/>
        </p:nvSpPr>
        <p:spPr bwMode="auto">
          <a:xfrm>
            <a:off x="381000" y="5257800"/>
            <a:ext cx="41005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 </a:t>
            </a:r>
            <a:r>
              <a:rPr lang="en-US" sz="3200">
                <a:solidFill>
                  <a:srgbClr val="FFFF00"/>
                </a:solidFill>
              </a:rPr>
              <a:t>~ </a:t>
            </a:r>
            <a:r>
              <a:rPr lang="en-US" sz="3200">
                <a:solidFill>
                  <a:srgbClr val="FFFF00"/>
                </a:solidFill>
                <a:latin typeface="Symbol" pitchFamily="18" charset="2"/>
              </a:rPr>
              <a:t>1/p</a:t>
            </a:r>
            <a:r>
              <a:rPr lang="en-US" sz="3200">
                <a:solidFill>
                  <a:srgbClr val="FFFF00"/>
                </a:solidFill>
              </a:rPr>
              <a:t>R  &lt;  M</a:t>
            </a:r>
            <a:r>
              <a:rPr lang="en-US" sz="3200" baseline="-25000">
                <a:solidFill>
                  <a:srgbClr val="FFFF00"/>
                </a:solidFill>
              </a:rPr>
              <a:t>G  </a:t>
            </a:r>
            <a:r>
              <a:rPr lang="en-US" sz="3200">
                <a:solidFill>
                  <a:srgbClr val="FFFF00"/>
                </a:solidFill>
              </a:rPr>
              <a:t>&lt;  M</a:t>
            </a:r>
            <a:r>
              <a:rPr lang="en-US" sz="3200" baseline="-25000">
                <a:solidFill>
                  <a:srgbClr val="FFFF00"/>
                </a:solidFill>
              </a:rPr>
              <a:t>*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97295" name="Text Box 13"/>
          <p:cNvSpPr txBox="1">
            <a:spLocks noChangeArrowheads="1"/>
          </p:cNvSpPr>
          <p:nvPr/>
        </p:nvSpPr>
        <p:spPr bwMode="auto">
          <a:xfrm>
            <a:off x="5257800" y="5257800"/>
            <a:ext cx="35575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00"/>
                </a:solidFill>
              </a:rPr>
              <a:t>Dienes et al., Hall &amp; Nomura,</a:t>
            </a:r>
          </a:p>
          <a:p>
            <a:pPr algn="l"/>
            <a:r>
              <a:rPr lang="en-US" sz="2400">
                <a:solidFill>
                  <a:srgbClr val="FFFF00"/>
                </a:solidFill>
              </a:rPr>
              <a:t>Kim &amp; S.R.,  Feruglio et al.</a:t>
            </a:r>
          </a:p>
        </p:txBody>
      </p:sp>
      <p:sp>
        <p:nvSpPr>
          <p:cNvPr id="197646" name="Oval 14"/>
          <p:cNvSpPr>
            <a:spLocks noChangeArrowheads="1"/>
          </p:cNvSpPr>
          <p:nvPr/>
        </p:nvSpPr>
        <p:spPr bwMode="auto">
          <a:xfrm>
            <a:off x="6553200" y="1295400"/>
            <a:ext cx="2057400" cy="1295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6537325" y="2733675"/>
            <a:ext cx="1647825" cy="557213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FF3300"/>
                </a:solidFill>
              </a:rPr>
              <a:t>KK modes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304800" y="5257800"/>
            <a:ext cx="4267200" cy="68580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6" grpId="0" animBg="1"/>
      <p:bldP spid="197647" grpId="0" animBg="1"/>
      <p:bldP spid="1976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B23FA-5BBC-4D4E-AE11-96B5B483208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75789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5790" name="Text Box 3"/>
          <p:cNvSpPr txBox="1">
            <a:spLocks noChangeArrowheads="1"/>
          </p:cNvSpPr>
          <p:nvPr/>
        </p:nvSpPr>
        <p:spPr bwMode="auto">
          <a:xfrm>
            <a:off x="-381000" y="1371600"/>
            <a:ext cx="3886200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 5D Orbifold  </a:t>
            </a:r>
          </a:p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        GUT        </a:t>
            </a:r>
          </a:p>
        </p:txBody>
      </p:sp>
      <p:sp>
        <p:nvSpPr>
          <p:cNvPr id="75791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75792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701675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G.C. Unif. &amp;  Proton decay   &gt; </a:t>
            </a:r>
            <a:r>
              <a:rPr lang="en-US" sz="4000">
                <a:solidFill>
                  <a:srgbClr val="FFFF00"/>
                </a:solidFill>
              </a:rPr>
              <a:t>4D</a:t>
            </a:r>
          </a:p>
        </p:txBody>
      </p:sp>
      <p:sp>
        <p:nvSpPr>
          <p:cNvPr id="75793" name="Line 6"/>
          <p:cNvSpPr>
            <a:spLocks noChangeShapeType="1"/>
          </p:cNvSpPr>
          <p:nvPr/>
        </p:nvSpPr>
        <p:spPr bwMode="auto">
          <a:xfrm flipV="1">
            <a:off x="762000" y="3124200"/>
            <a:ext cx="1981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4" name="Line 7"/>
          <p:cNvSpPr>
            <a:spLocks noChangeShapeType="1"/>
          </p:cNvSpPr>
          <p:nvPr/>
        </p:nvSpPr>
        <p:spPr bwMode="auto">
          <a:xfrm>
            <a:off x="762000" y="2819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Line 8"/>
          <p:cNvSpPr>
            <a:spLocks noChangeShapeType="1"/>
          </p:cNvSpPr>
          <p:nvPr/>
        </p:nvSpPr>
        <p:spPr bwMode="auto">
          <a:xfrm>
            <a:off x="2743200" y="2819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6" name="Text Box 9"/>
          <p:cNvSpPr txBox="1">
            <a:spLocks noChangeArrowheads="1"/>
          </p:cNvSpPr>
          <p:nvPr/>
        </p:nvSpPr>
        <p:spPr bwMode="auto">
          <a:xfrm>
            <a:off x="609600" y="3648075"/>
            <a:ext cx="271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75797" name="Text Box 10"/>
          <p:cNvSpPr txBox="1">
            <a:spLocks noChangeArrowheads="1"/>
          </p:cNvSpPr>
          <p:nvPr/>
        </p:nvSpPr>
        <p:spPr bwMode="auto">
          <a:xfrm>
            <a:off x="2514600" y="3657600"/>
            <a:ext cx="43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75798" name="Text Box 11"/>
          <p:cNvSpPr txBox="1">
            <a:spLocks noChangeArrowheads="1"/>
          </p:cNvSpPr>
          <p:nvPr/>
        </p:nvSpPr>
        <p:spPr bwMode="auto">
          <a:xfrm>
            <a:off x="381000" y="5257800"/>
            <a:ext cx="39004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 </a:t>
            </a:r>
            <a:r>
              <a:rPr lang="en-US" sz="3200">
                <a:solidFill>
                  <a:srgbClr val="FFFF00"/>
                </a:solidFill>
              </a:rPr>
              <a:t>~ 1/R  &lt;  M</a:t>
            </a:r>
            <a:r>
              <a:rPr lang="en-US" sz="3200" baseline="-25000">
                <a:solidFill>
                  <a:srgbClr val="FFFF00"/>
                </a:solidFill>
              </a:rPr>
              <a:t>G  </a:t>
            </a:r>
            <a:r>
              <a:rPr lang="en-US" sz="3200">
                <a:solidFill>
                  <a:srgbClr val="FFFF00"/>
                </a:solidFill>
              </a:rPr>
              <a:t>&lt;  M</a:t>
            </a:r>
            <a:r>
              <a:rPr lang="en-US" sz="3200" baseline="-25000">
                <a:solidFill>
                  <a:srgbClr val="FFFF00"/>
                </a:solidFill>
              </a:rPr>
              <a:t>*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75799" name="Picture 1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5800" name="Line 13"/>
          <p:cNvSpPr>
            <a:spLocks noChangeShapeType="1"/>
          </p:cNvSpPr>
          <p:nvPr/>
        </p:nvSpPr>
        <p:spPr bwMode="auto">
          <a:xfrm>
            <a:off x="1371600" y="1676400"/>
            <a:ext cx="55626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5801" name="Line 14"/>
          <p:cNvSpPr>
            <a:spLocks noChangeShapeType="1"/>
          </p:cNvSpPr>
          <p:nvPr/>
        </p:nvSpPr>
        <p:spPr bwMode="auto">
          <a:xfrm>
            <a:off x="2209800" y="2590800"/>
            <a:ext cx="20574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802" name="Line 15"/>
          <p:cNvSpPr>
            <a:spLocks noChangeShapeType="1"/>
          </p:cNvSpPr>
          <p:nvPr/>
        </p:nvSpPr>
        <p:spPr bwMode="auto">
          <a:xfrm>
            <a:off x="1295400" y="2438400"/>
            <a:ext cx="914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5803" name="Line 16"/>
          <p:cNvSpPr>
            <a:spLocks noChangeShapeType="1"/>
          </p:cNvSpPr>
          <p:nvPr/>
        </p:nvSpPr>
        <p:spPr bwMode="auto">
          <a:xfrm flipV="1">
            <a:off x="4267200" y="2667000"/>
            <a:ext cx="1600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5804" name="Line 17"/>
          <p:cNvSpPr>
            <a:spLocks noChangeShapeType="1"/>
          </p:cNvSpPr>
          <p:nvPr/>
        </p:nvSpPr>
        <p:spPr bwMode="auto">
          <a:xfrm flipV="1">
            <a:off x="5867400" y="2514600"/>
            <a:ext cx="9906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5" name="Freeform 18"/>
          <p:cNvSpPr>
            <a:spLocks/>
          </p:cNvSpPr>
          <p:nvPr/>
        </p:nvSpPr>
        <p:spPr bwMode="auto">
          <a:xfrm>
            <a:off x="4076700" y="2819400"/>
            <a:ext cx="520700" cy="1219200"/>
          </a:xfrm>
          <a:custGeom>
            <a:avLst/>
            <a:gdLst>
              <a:gd name="T0" fmla="*/ 2147483647 w 328"/>
              <a:gd name="T1" fmla="*/ 0 h 768"/>
              <a:gd name="T2" fmla="*/ 2147483647 w 328"/>
              <a:gd name="T3" fmla="*/ 2147483647 h 768"/>
              <a:gd name="T4" fmla="*/ 2147483647 w 328"/>
              <a:gd name="T5" fmla="*/ 2147483647 h 768"/>
              <a:gd name="T6" fmla="*/ 2147483647 w 328"/>
              <a:gd name="T7" fmla="*/ 2147483647 h 768"/>
              <a:gd name="T8" fmla="*/ 2147483647 w 328"/>
              <a:gd name="T9" fmla="*/ 2147483647 h 768"/>
              <a:gd name="T10" fmla="*/ 2147483647 w 328"/>
              <a:gd name="T11" fmla="*/ 2147483647 h 768"/>
              <a:gd name="T12" fmla="*/ 2147483647 w 328"/>
              <a:gd name="T13" fmla="*/ 2147483647 h 768"/>
              <a:gd name="T14" fmla="*/ 2147483647 w 328"/>
              <a:gd name="T15" fmla="*/ 2147483647 h 768"/>
              <a:gd name="T16" fmla="*/ 2147483647 w 328"/>
              <a:gd name="T17" fmla="*/ 2147483647 h 768"/>
              <a:gd name="T18" fmla="*/ 2147483647 w 328"/>
              <a:gd name="T19" fmla="*/ 2147483647 h 7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8"/>
              <a:gd name="T31" fmla="*/ 0 h 768"/>
              <a:gd name="T32" fmla="*/ 328 w 328"/>
              <a:gd name="T33" fmla="*/ 768 h 7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8" h="768">
                <a:moveTo>
                  <a:pt x="120" y="0"/>
                </a:moveTo>
                <a:cubicBezTo>
                  <a:pt x="60" y="32"/>
                  <a:pt x="0" y="64"/>
                  <a:pt x="24" y="96"/>
                </a:cubicBezTo>
                <a:cubicBezTo>
                  <a:pt x="48" y="128"/>
                  <a:pt x="264" y="168"/>
                  <a:pt x="264" y="192"/>
                </a:cubicBezTo>
                <a:cubicBezTo>
                  <a:pt x="264" y="216"/>
                  <a:pt x="24" y="216"/>
                  <a:pt x="24" y="240"/>
                </a:cubicBezTo>
                <a:cubicBezTo>
                  <a:pt x="24" y="264"/>
                  <a:pt x="264" y="304"/>
                  <a:pt x="264" y="336"/>
                </a:cubicBezTo>
                <a:cubicBezTo>
                  <a:pt x="264" y="368"/>
                  <a:pt x="16" y="400"/>
                  <a:pt x="24" y="432"/>
                </a:cubicBezTo>
                <a:cubicBezTo>
                  <a:pt x="32" y="464"/>
                  <a:pt x="312" y="504"/>
                  <a:pt x="312" y="528"/>
                </a:cubicBezTo>
                <a:cubicBezTo>
                  <a:pt x="312" y="552"/>
                  <a:pt x="24" y="544"/>
                  <a:pt x="24" y="576"/>
                </a:cubicBezTo>
                <a:cubicBezTo>
                  <a:pt x="24" y="608"/>
                  <a:pt x="296" y="688"/>
                  <a:pt x="312" y="720"/>
                </a:cubicBezTo>
                <a:cubicBezTo>
                  <a:pt x="328" y="752"/>
                  <a:pt x="152" y="760"/>
                  <a:pt x="120" y="768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806" name="Line 19"/>
          <p:cNvSpPr>
            <a:spLocks noChangeShapeType="1"/>
          </p:cNvSpPr>
          <p:nvPr/>
        </p:nvSpPr>
        <p:spPr bwMode="auto">
          <a:xfrm flipH="1">
            <a:off x="2438400" y="4038600"/>
            <a:ext cx="1905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5807" name="Line 20"/>
          <p:cNvSpPr>
            <a:spLocks noChangeShapeType="1"/>
          </p:cNvSpPr>
          <p:nvPr/>
        </p:nvSpPr>
        <p:spPr bwMode="auto">
          <a:xfrm flipH="1">
            <a:off x="1371600" y="4267200"/>
            <a:ext cx="10668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8" name="Line 21"/>
          <p:cNvSpPr>
            <a:spLocks noChangeShapeType="1"/>
          </p:cNvSpPr>
          <p:nvPr/>
        </p:nvSpPr>
        <p:spPr bwMode="auto">
          <a:xfrm>
            <a:off x="4419600" y="4038600"/>
            <a:ext cx="1295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9" name="Line 22"/>
          <p:cNvSpPr>
            <a:spLocks noChangeShapeType="1"/>
          </p:cNvSpPr>
          <p:nvPr/>
        </p:nvSpPr>
        <p:spPr bwMode="auto">
          <a:xfrm flipH="1" flipV="1">
            <a:off x="5715000" y="4191000"/>
            <a:ext cx="1143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5778" name="Object 23"/>
          <p:cNvGraphicFramePr>
            <a:graphicFrameLocks noChangeAspect="1"/>
          </p:cNvGraphicFramePr>
          <p:nvPr/>
        </p:nvGraphicFramePr>
        <p:xfrm>
          <a:off x="7018338" y="2232025"/>
          <a:ext cx="6318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0" name="Equation" r:id="rId4" imgW="177480" imgH="203040" progId="Equation.DSMT4">
                  <p:embed/>
                </p:oleObj>
              </mc:Choice>
              <mc:Fallback>
                <p:oleObj name="Equation" r:id="rId4" imgW="17748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2232025"/>
                        <a:ext cx="6318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24"/>
          <p:cNvGraphicFramePr>
            <a:graphicFrameLocks noChangeAspect="1"/>
          </p:cNvGraphicFramePr>
          <p:nvPr/>
        </p:nvGraphicFramePr>
        <p:xfrm>
          <a:off x="7493000" y="1600200"/>
          <a:ext cx="15049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1"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1600200"/>
                        <a:ext cx="1504950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25"/>
          <p:cNvGraphicFramePr>
            <a:graphicFrameLocks noChangeAspect="1"/>
          </p:cNvGraphicFramePr>
          <p:nvPr/>
        </p:nvGraphicFramePr>
        <p:xfrm>
          <a:off x="685800" y="2286000"/>
          <a:ext cx="503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2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503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26"/>
          <p:cNvGraphicFramePr>
            <a:graphicFrameLocks noChangeAspect="1"/>
          </p:cNvGraphicFramePr>
          <p:nvPr/>
        </p:nvGraphicFramePr>
        <p:xfrm>
          <a:off x="738188" y="4519613"/>
          <a:ext cx="755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3" name="Equation" r:id="rId10" imgW="190440" imgH="203040" progId="Equation.DSMT4">
                  <p:embed/>
                </p:oleObj>
              </mc:Choice>
              <mc:Fallback>
                <p:oleObj name="Equation" r:id="rId10" imgW="19044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4519613"/>
                        <a:ext cx="7556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27"/>
          <p:cNvGraphicFramePr>
            <a:graphicFrameLocks noChangeAspect="1"/>
          </p:cNvGraphicFramePr>
          <p:nvPr/>
        </p:nvGraphicFramePr>
        <p:xfrm>
          <a:off x="7086600" y="4267200"/>
          <a:ext cx="4524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4"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267200"/>
                        <a:ext cx="4524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28"/>
          <p:cNvGraphicFramePr>
            <a:graphicFrameLocks noChangeAspect="1"/>
          </p:cNvGraphicFramePr>
          <p:nvPr/>
        </p:nvGraphicFramePr>
        <p:xfrm>
          <a:off x="304800" y="3200400"/>
          <a:ext cx="60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5" name="Equation" r:id="rId14" imgW="152280" imgH="164880" progId="Equation.DSMT4">
                  <p:embed/>
                </p:oleObj>
              </mc:Choice>
              <mc:Fallback>
                <p:oleObj name="Equation" r:id="rId14" imgW="152280" imgH="1648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6032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29"/>
          <p:cNvGraphicFramePr>
            <a:graphicFrameLocks noChangeAspect="1"/>
          </p:cNvGraphicFramePr>
          <p:nvPr/>
        </p:nvGraphicFramePr>
        <p:xfrm>
          <a:off x="2817813" y="4800600"/>
          <a:ext cx="372586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6" name="Equation" r:id="rId16" imgW="1231560" imgH="457200" progId="Equation.DSMT4">
                  <p:embed/>
                </p:oleObj>
              </mc:Choice>
              <mc:Fallback>
                <p:oleObj name="Equation" r:id="rId16" imgW="1231560" imgH="457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4800600"/>
                        <a:ext cx="3725862" cy="1373188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0" name="Text Box 30"/>
          <p:cNvSpPr txBox="1">
            <a:spLocks noChangeArrowheads="1"/>
          </p:cNvSpPr>
          <p:nvPr/>
        </p:nvSpPr>
        <p:spPr bwMode="auto">
          <a:xfrm>
            <a:off x="2286000" y="685800"/>
            <a:ext cx="38830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Dim 6  amp. ~ 1 / </a:t>
            </a:r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</a:t>
            </a:r>
            <a:r>
              <a:rPr lang="en-US" sz="3200" baseline="30000">
                <a:solidFill>
                  <a:schemeClr val="bg1"/>
                </a:solidFill>
              </a:rPr>
              <a:t>2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5811" name="Text Box 31"/>
          <p:cNvSpPr txBox="1">
            <a:spLocks noChangeArrowheads="1"/>
          </p:cNvSpPr>
          <p:nvPr/>
        </p:nvSpPr>
        <p:spPr bwMode="auto">
          <a:xfrm>
            <a:off x="4745038" y="3067050"/>
            <a:ext cx="7651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98688" name="Text Box 32"/>
          <p:cNvSpPr txBox="1">
            <a:spLocks noChangeArrowheads="1"/>
          </p:cNvSpPr>
          <p:nvPr/>
        </p:nvSpPr>
        <p:spPr bwMode="auto">
          <a:xfrm>
            <a:off x="6324600" y="533400"/>
            <a:ext cx="2251075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Enhanced !!</a:t>
            </a:r>
          </a:p>
        </p:txBody>
      </p:sp>
      <p:graphicFrame>
        <p:nvGraphicFramePr>
          <p:cNvPr id="75785" name="Object 33"/>
          <p:cNvGraphicFramePr>
            <a:graphicFrameLocks noChangeAspect="1"/>
          </p:cNvGraphicFramePr>
          <p:nvPr/>
        </p:nvGraphicFramePr>
        <p:xfrm>
          <a:off x="685800" y="1295400"/>
          <a:ext cx="4905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7"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49053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34"/>
          <p:cNvGraphicFramePr>
            <a:graphicFrameLocks noChangeAspect="1"/>
          </p:cNvGraphicFramePr>
          <p:nvPr/>
        </p:nvGraphicFramePr>
        <p:xfrm>
          <a:off x="7086600" y="1295400"/>
          <a:ext cx="4905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8" name="Equation" r:id="rId20" imgW="126720" imgH="139680" progId="Equation.DSMT4">
                  <p:embed/>
                </p:oleObj>
              </mc:Choice>
              <mc:Fallback>
                <p:oleObj name="Equation" r:id="rId20" imgW="126720" imgH="1396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295400"/>
                        <a:ext cx="49053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3" name="AutoShape 35"/>
          <p:cNvSpPr>
            <a:spLocks noChangeArrowheads="1"/>
          </p:cNvSpPr>
          <p:nvPr/>
        </p:nvSpPr>
        <p:spPr bwMode="auto">
          <a:xfrm rot="1626042">
            <a:off x="7543800" y="2895600"/>
            <a:ext cx="914400" cy="333375"/>
          </a:xfrm>
          <a:prstGeom prst="leftArrow">
            <a:avLst>
              <a:gd name="adj1" fmla="val 50000"/>
              <a:gd name="adj2" fmla="val 6857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4" name="AutoShape 36"/>
          <p:cNvSpPr>
            <a:spLocks noChangeArrowheads="1"/>
          </p:cNvSpPr>
          <p:nvPr/>
        </p:nvSpPr>
        <p:spPr bwMode="auto">
          <a:xfrm rot="-1814436">
            <a:off x="7543800" y="4038600"/>
            <a:ext cx="914400" cy="333375"/>
          </a:xfrm>
          <a:prstGeom prst="leftArrow">
            <a:avLst>
              <a:gd name="adj1" fmla="val 50000"/>
              <a:gd name="adj2" fmla="val 6857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5" name="Text Box 37"/>
          <p:cNvSpPr txBox="1">
            <a:spLocks noChangeArrowheads="1"/>
          </p:cNvSpPr>
          <p:nvPr/>
        </p:nvSpPr>
        <p:spPr bwMode="auto">
          <a:xfrm>
            <a:off x="8001000" y="3305175"/>
            <a:ext cx="10572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8650-6A01-4173-9D04-A4CA03C6AFF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76813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6814" name="Text Box 3"/>
          <p:cNvSpPr txBox="1">
            <a:spLocks noChangeArrowheads="1"/>
          </p:cNvSpPr>
          <p:nvPr/>
        </p:nvSpPr>
        <p:spPr bwMode="auto">
          <a:xfrm>
            <a:off x="-381000" y="1371600"/>
            <a:ext cx="3886200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 5D Orbifold  </a:t>
            </a:r>
          </a:p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        GUT        </a:t>
            </a:r>
          </a:p>
        </p:txBody>
      </p:sp>
      <p:sp>
        <p:nvSpPr>
          <p:cNvPr id="76815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76816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701675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G.C. Unif. &amp;  Proton decay   &gt; </a:t>
            </a:r>
            <a:r>
              <a:rPr lang="en-US" sz="4000">
                <a:solidFill>
                  <a:srgbClr val="FFFF00"/>
                </a:solidFill>
              </a:rPr>
              <a:t>4D</a:t>
            </a:r>
          </a:p>
        </p:txBody>
      </p:sp>
      <p:sp>
        <p:nvSpPr>
          <p:cNvPr id="76817" name="Line 6"/>
          <p:cNvSpPr>
            <a:spLocks noChangeShapeType="1"/>
          </p:cNvSpPr>
          <p:nvPr/>
        </p:nvSpPr>
        <p:spPr bwMode="auto">
          <a:xfrm flipV="1">
            <a:off x="762000" y="3124200"/>
            <a:ext cx="1981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8" name="Line 7"/>
          <p:cNvSpPr>
            <a:spLocks noChangeShapeType="1"/>
          </p:cNvSpPr>
          <p:nvPr/>
        </p:nvSpPr>
        <p:spPr bwMode="auto">
          <a:xfrm>
            <a:off x="762000" y="2819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Line 8"/>
          <p:cNvSpPr>
            <a:spLocks noChangeShapeType="1"/>
          </p:cNvSpPr>
          <p:nvPr/>
        </p:nvSpPr>
        <p:spPr bwMode="auto">
          <a:xfrm>
            <a:off x="2743200" y="2819400"/>
            <a:ext cx="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0" name="Text Box 9"/>
          <p:cNvSpPr txBox="1">
            <a:spLocks noChangeArrowheads="1"/>
          </p:cNvSpPr>
          <p:nvPr/>
        </p:nvSpPr>
        <p:spPr bwMode="auto">
          <a:xfrm>
            <a:off x="609600" y="3648075"/>
            <a:ext cx="271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76821" name="Text Box 10"/>
          <p:cNvSpPr txBox="1">
            <a:spLocks noChangeArrowheads="1"/>
          </p:cNvSpPr>
          <p:nvPr/>
        </p:nvSpPr>
        <p:spPr bwMode="auto">
          <a:xfrm>
            <a:off x="2514600" y="3657600"/>
            <a:ext cx="43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76822" name="Text Box 11"/>
          <p:cNvSpPr txBox="1">
            <a:spLocks noChangeArrowheads="1"/>
          </p:cNvSpPr>
          <p:nvPr/>
        </p:nvSpPr>
        <p:spPr bwMode="auto">
          <a:xfrm>
            <a:off x="381000" y="5257800"/>
            <a:ext cx="39004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 </a:t>
            </a:r>
            <a:r>
              <a:rPr lang="en-US" sz="3200">
                <a:solidFill>
                  <a:srgbClr val="FFFF00"/>
                </a:solidFill>
              </a:rPr>
              <a:t>~ 1/R  &lt;  M</a:t>
            </a:r>
            <a:r>
              <a:rPr lang="en-US" sz="3200" baseline="-25000">
                <a:solidFill>
                  <a:srgbClr val="FFFF00"/>
                </a:solidFill>
              </a:rPr>
              <a:t>G  </a:t>
            </a:r>
            <a:r>
              <a:rPr lang="en-US" sz="3200">
                <a:solidFill>
                  <a:srgbClr val="FFFF00"/>
                </a:solidFill>
              </a:rPr>
              <a:t>&lt;  M</a:t>
            </a:r>
            <a:r>
              <a:rPr lang="en-US" sz="3200" baseline="-25000">
                <a:solidFill>
                  <a:srgbClr val="FFFF00"/>
                </a:solidFill>
              </a:rPr>
              <a:t>*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76823" name="Picture 1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6824" name="Line 13"/>
          <p:cNvSpPr>
            <a:spLocks noChangeShapeType="1"/>
          </p:cNvSpPr>
          <p:nvPr/>
        </p:nvSpPr>
        <p:spPr bwMode="auto">
          <a:xfrm>
            <a:off x="1371600" y="1676400"/>
            <a:ext cx="5562600" cy="76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Line 14"/>
          <p:cNvSpPr>
            <a:spLocks noChangeShapeType="1"/>
          </p:cNvSpPr>
          <p:nvPr/>
        </p:nvSpPr>
        <p:spPr bwMode="auto">
          <a:xfrm>
            <a:off x="2209800" y="2590800"/>
            <a:ext cx="20574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6" name="Line 15"/>
          <p:cNvSpPr>
            <a:spLocks noChangeShapeType="1"/>
          </p:cNvSpPr>
          <p:nvPr/>
        </p:nvSpPr>
        <p:spPr bwMode="auto">
          <a:xfrm>
            <a:off x="1295400" y="2438400"/>
            <a:ext cx="914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27" name="Line 16"/>
          <p:cNvSpPr>
            <a:spLocks noChangeShapeType="1"/>
          </p:cNvSpPr>
          <p:nvPr/>
        </p:nvSpPr>
        <p:spPr bwMode="auto">
          <a:xfrm flipV="1">
            <a:off x="4267200" y="2667000"/>
            <a:ext cx="1600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28" name="Line 17"/>
          <p:cNvSpPr>
            <a:spLocks noChangeShapeType="1"/>
          </p:cNvSpPr>
          <p:nvPr/>
        </p:nvSpPr>
        <p:spPr bwMode="auto">
          <a:xfrm flipV="1">
            <a:off x="5867400" y="2514600"/>
            <a:ext cx="9906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9" name="Freeform 18"/>
          <p:cNvSpPr>
            <a:spLocks/>
          </p:cNvSpPr>
          <p:nvPr/>
        </p:nvSpPr>
        <p:spPr bwMode="auto">
          <a:xfrm>
            <a:off x="4076700" y="2819400"/>
            <a:ext cx="520700" cy="1219200"/>
          </a:xfrm>
          <a:custGeom>
            <a:avLst/>
            <a:gdLst>
              <a:gd name="T0" fmla="*/ 2147483647 w 328"/>
              <a:gd name="T1" fmla="*/ 0 h 768"/>
              <a:gd name="T2" fmla="*/ 2147483647 w 328"/>
              <a:gd name="T3" fmla="*/ 2147483647 h 768"/>
              <a:gd name="T4" fmla="*/ 2147483647 w 328"/>
              <a:gd name="T5" fmla="*/ 2147483647 h 768"/>
              <a:gd name="T6" fmla="*/ 2147483647 w 328"/>
              <a:gd name="T7" fmla="*/ 2147483647 h 768"/>
              <a:gd name="T8" fmla="*/ 2147483647 w 328"/>
              <a:gd name="T9" fmla="*/ 2147483647 h 768"/>
              <a:gd name="T10" fmla="*/ 2147483647 w 328"/>
              <a:gd name="T11" fmla="*/ 2147483647 h 768"/>
              <a:gd name="T12" fmla="*/ 2147483647 w 328"/>
              <a:gd name="T13" fmla="*/ 2147483647 h 768"/>
              <a:gd name="T14" fmla="*/ 2147483647 w 328"/>
              <a:gd name="T15" fmla="*/ 2147483647 h 768"/>
              <a:gd name="T16" fmla="*/ 2147483647 w 328"/>
              <a:gd name="T17" fmla="*/ 2147483647 h 768"/>
              <a:gd name="T18" fmla="*/ 2147483647 w 328"/>
              <a:gd name="T19" fmla="*/ 2147483647 h 7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8"/>
              <a:gd name="T31" fmla="*/ 0 h 768"/>
              <a:gd name="T32" fmla="*/ 328 w 328"/>
              <a:gd name="T33" fmla="*/ 768 h 7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8" h="768">
                <a:moveTo>
                  <a:pt x="120" y="0"/>
                </a:moveTo>
                <a:cubicBezTo>
                  <a:pt x="60" y="32"/>
                  <a:pt x="0" y="64"/>
                  <a:pt x="24" y="96"/>
                </a:cubicBezTo>
                <a:cubicBezTo>
                  <a:pt x="48" y="128"/>
                  <a:pt x="264" y="168"/>
                  <a:pt x="264" y="192"/>
                </a:cubicBezTo>
                <a:cubicBezTo>
                  <a:pt x="264" y="216"/>
                  <a:pt x="24" y="216"/>
                  <a:pt x="24" y="240"/>
                </a:cubicBezTo>
                <a:cubicBezTo>
                  <a:pt x="24" y="264"/>
                  <a:pt x="264" y="304"/>
                  <a:pt x="264" y="336"/>
                </a:cubicBezTo>
                <a:cubicBezTo>
                  <a:pt x="264" y="368"/>
                  <a:pt x="16" y="400"/>
                  <a:pt x="24" y="432"/>
                </a:cubicBezTo>
                <a:cubicBezTo>
                  <a:pt x="32" y="464"/>
                  <a:pt x="312" y="504"/>
                  <a:pt x="312" y="528"/>
                </a:cubicBezTo>
                <a:cubicBezTo>
                  <a:pt x="312" y="552"/>
                  <a:pt x="24" y="544"/>
                  <a:pt x="24" y="576"/>
                </a:cubicBezTo>
                <a:cubicBezTo>
                  <a:pt x="24" y="608"/>
                  <a:pt x="296" y="688"/>
                  <a:pt x="312" y="720"/>
                </a:cubicBezTo>
                <a:cubicBezTo>
                  <a:pt x="328" y="752"/>
                  <a:pt x="152" y="760"/>
                  <a:pt x="120" y="768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30" name="Line 19"/>
          <p:cNvSpPr>
            <a:spLocks noChangeShapeType="1"/>
          </p:cNvSpPr>
          <p:nvPr/>
        </p:nvSpPr>
        <p:spPr bwMode="auto">
          <a:xfrm flipH="1">
            <a:off x="2438400" y="4038600"/>
            <a:ext cx="1905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6831" name="Line 20"/>
          <p:cNvSpPr>
            <a:spLocks noChangeShapeType="1"/>
          </p:cNvSpPr>
          <p:nvPr/>
        </p:nvSpPr>
        <p:spPr bwMode="auto">
          <a:xfrm flipH="1">
            <a:off x="1371600" y="4267200"/>
            <a:ext cx="10668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32" name="Line 21"/>
          <p:cNvSpPr>
            <a:spLocks noChangeShapeType="1"/>
          </p:cNvSpPr>
          <p:nvPr/>
        </p:nvSpPr>
        <p:spPr bwMode="auto">
          <a:xfrm>
            <a:off x="4419600" y="4038600"/>
            <a:ext cx="1295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33" name="Line 22"/>
          <p:cNvSpPr>
            <a:spLocks noChangeShapeType="1"/>
          </p:cNvSpPr>
          <p:nvPr/>
        </p:nvSpPr>
        <p:spPr bwMode="auto">
          <a:xfrm flipH="1" flipV="1">
            <a:off x="5715000" y="4191000"/>
            <a:ext cx="11430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6802" name="Object 24"/>
          <p:cNvGraphicFramePr>
            <a:graphicFrameLocks noChangeAspect="1"/>
          </p:cNvGraphicFramePr>
          <p:nvPr/>
        </p:nvGraphicFramePr>
        <p:xfrm>
          <a:off x="7493000" y="1600200"/>
          <a:ext cx="15049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4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1600200"/>
                        <a:ext cx="1504950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25"/>
          <p:cNvGraphicFramePr>
            <a:graphicFrameLocks noChangeAspect="1"/>
          </p:cNvGraphicFramePr>
          <p:nvPr/>
        </p:nvGraphicFramePr>
        <p:xfrm>
          <a:off x="685800" y="2362200"/>
          <a:ext cx="5032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5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5032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26"/>
          <p:cNvGraphicFramePr>
            <a:graphicFrameLocks noChangeAspect="1"/>
          </p:cNvGraphicFramePr>
          <p:nvPr/>
        </p:nvGraphicFramePr>
        <p:xfrm>
          <a:off x="814388" y="4519613"/>
          <a:ext cx="755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6" name="Equation" r:id="rId8" imgW="190440" imgH="203040" progId="Equation.DSMT4">
                  <p:embed/>
                </p:oleObj>
              </mc:Choice>
              <mc:Fallback>
                <p:oleObj name="Equation" r:id="rId8" imgW="19044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4519613"/>
                        <a:ext cx="7556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28"/>
          <p:cNvGraphicFramePr>
            <a:graphicFrameLocks noChangeAspect="1"/>
          </p:cNvGraphicFramePr>
          <p:nvPr/>
        </p:nvGraphicFramePr>
        <p:xfrm>
          <a:off x="304800" y="3200400"/>
          <a:ext cx="60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7"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6032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29"/>
          <p:cNvGraphicFramePr>
            <a:graphicFrameLocks noChangeAspect="1"/>
          </p:cNvGraphicFramePr>
          <p:nvPr/>
        </p:nvGraphicFramePr>
        <p:xfrm>
          <a:off x="762000" y="1447800"/>
          <a:ext cx="4905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8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49053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30"/>
          <p:cNvGraphicFramePr>
            <a:graphicFrameLocks noChangeAspect="1"/>
          </p:cNvGraphicFramePr>
          <p:nvPr/>
        </p:nvGraphicFramePr>
        <p:xfrm>
          <a:off x="2817813" y="4800600"/>
          <a:ext cx="372586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9" name="Equation" r:id="rId14" imgW="1231560" imgH="457200" progId="Equation.DSMT4">
                  <p:embed/>
                </p:oleObj>
              </mc:Choice>
              <mc:Fallback>
                <p:oleObj name="Equation" r:id="rId14" imgW="1231560" imgH="457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4800600"/>
                        <a:ext cx="3725862" cy="1373188"/>
                      </a:xfrm>
                      <a:prstGeom prst="rect">
                        <a:avLst/>
                      </a:prstGeom>
                      <a:solidFill>
                        <a:srgbClr val="8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4" name="Text Box 31"/>
          <p:cNvSpPr txBox="1">
            <a:spLocks noChangeArrowheads="1"/>
          </p:cNvSpPr>
          <p:nvPr/>
        </p:nvSpPr>
        <p:spPr bwMode="auto">
          <a:xfrm>
            <a:off x="2286000" y="685800"/>
            <a:ext cx="38830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Dim 6  amp. ~ 1 / </a:t>
            </a:r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</a:t>
            </a:r>
            <a:r>
              <a:rPr lang="en-US" sz="3200" baseline="30000">
                <a:solidFill>
                  <a:schemeClr val="bg1"/>
                </a:solidFill>
              </a:rPr>
              <a:t>2</a:t>
            </a:r>
            <a:r>
              <a:rPr lang="en-US" sz="32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6835" name="Text Box 32"/>
          <p:cNvSpPr txBox="1">
            <a:spLocks noChangeArrowheads="1"/>
          </p:cNvSpPr>
          <p:nvPr/>
        </p:nvSpPr>
        <p:spPr bwMode="auto">
          <a:xfrm>
            <a:off x="4745038" y="3067050"/>
            <a:ext cx="7651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M</a:t>
            </a:r>
            <a:r>
              <a:rPr lang="en-US" sz="3200" baseline="-25000">
                <a:solidFill>
                  <a:srgbClr val="FFFF00"/>
                </a:solidFill>
              </a:rPr>
              <a:t>C</a:t>
            </a: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199713" name="Text Box 33"/>
          <p:cNvSpPr txBox="1">
            <a:spLocks noChangeArrowheads="1"/>
          </p:cNvSpPr>
          <p:nvPr/>
        </p:nvSpPr>
        <p:spPr bwMode="auto">
          <a:xfrm>
            <a:off x="6324600" y="533400"/>
            <a:ext cx="2533650" cy="64135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Suppressed !!</a:t>
            </a:r>
          </a:p>
        </p:txBody>
      </p:sp>
      <p:graphicFrame>
        <p:nvGraphicFramePr>
          <p:cNvPr id="76808" name="Object 34"/>
          <p:cNvGraphicFramePr>
            <a:graphicFrameLocks noChangeAspect="1"/>
          </p:cNvGraphicFramePr>
          <p:nvPr/>
        </p:nvGraphicFramePr>
        <p:xfrm>
          <a:off x="7010400" y="1447800"/>
          <a:ext cx="4905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0"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47800"/>
                        <a:ext cx="490538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15" name="Text Box 35"/>
          <p:cNvSpPr txBox="1">
            <a:spLocks noChangeArrowheads="1"/>
          </p:cNvSpPr>
          <p:nvPr/>
        </p:nvSpPr>
        <p:spPr bwMode="auto">
          <a:xfrm>
            <a:off x="7848600" y="3200400"/>
            <a:ext cx="841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Bulk</a:t>
            </a:r>
          </a:p>
        </p:txBody>
      </p:sp>
      <p:sp>
        <p:nvSpPr>
          <p:cNvPr id="199716" name="AutoShape 36"/>
          <p:cNvSpPr>
            <a:spLocks noChangeArrowheads="1"/>
          </p:cNvSpPr>
          <p:nvPr/>
        </p:nvSpPr>
        <p:spPr bwMode="auto">
          <a:xfrm rot="1756206">
            <a:off x="7553325" y="2781300"/>
            <a:ext cx="609600" cy="257175"/>
          </a:xfrm>
          <a:prstGeom prst="leftArrow">
            <a:avLst>
              <a:gd name="adj1" fmla="val 50000"/>
              <a:gd name="adj2" fmla="val 59259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17" name="AutoShape 37"/>
          <p:cNvSpPr>
            <a:spLocks noChangeArrowheads="1"/>
          </p:cNvSpPr>
          <p:nvPr/>
        </p:nvSpPr>
        <p:spPr bwMode="auto">
          <a:xfrm rot="-2257415">
            <a:off x="7696200" y="3886200"/>
            <a:ext cx="609600" cy="257175"/>
          </a:xfrm>
          <a:prstGeom prst="leftArrow">
            <a:avLst>
              <a:gd name="adj1" fmla="val 50000"/>
              <a:gd name="adj2" fmla="val 59259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9718" name="Object 38"/>
          <p:cNvGraphicFramePr>
            <a:graphicFrameLocks noChangeAspect="1"/>
          </p:cNvGraphicFramePr>
          <p:nvPr/>
        </p:nvGraphicFramePr>
        <p:xfrm>
          <a:off x="6867525" y="2079625"/>
          <a:ext cx="7191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1" name="Equation" r:id="rId18" imgW="203040" imgH="203040" progId="Equation.DSMT4">
                  <p:embed/>
                </p:oleObj>
              </mc:Choice>
              <mc:Fallback>
                <p:oleObj name="Equation" r:id="rId18" imgW="20304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2079625"/>
                        <a:ext cx="7191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9" name="Object 39"/>
          <p:cNvGraphicFramePr>
            <a:graphicFrameLocks noChangeAspect="1"/>
          </p:cNvGraphicFramePr>
          <p:nvPr/>
        </p:nvGraphicFramePr>
        <p:xfrm>
          <a:off x="7010400" y="4114800"/>
          <a:ext cx="6032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2" name="Equation" r:id="rId20" imgW="152280" imgH="164880" progId="Equation.DSMT4">
                  <p:embed/>
                </p:oleObj>
              </mc:Choice>
              <mc:Fallback>
                <p:oleObj name="Equation" r:id="rId20" imgW="152280" imgH="1648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14800"/>
                        <a:ext cx="603250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13" grpId="0" animBg="1"/>
      <p:bldP spid="199715" grpId="0"/>
      <p:bldP spid="199716" grpId="0" animBg="1"/>
      <p:bldP spid="1997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7879D-CB65-4E97-ACFC-D3577BB8FE8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98308" name="Picture 2" descr="prod_chal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220663" y="533400"/>
            <a:ext cx="8923337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>
              <a:buFont typeface="Wingdings" pitchFamily="2" charset="2"/>
              <a:buNone/>
            </a:pPr>
            <a:r>
              <a:rPr lang="en-US" sz="4000">
                <a:solidFill>
                  <a:schemeClr val="bg1"/>
                </a:solidFill>
              </a:rPr>
              <a:t>Orbifold GUTs  in 5 or  6  dimensions :</a:t>
            </a:r>
          </a:p>
        </p:txBody>
      </p:sp>
      <p:sp>
        <p:nvSpPr>
          <p:cNvPr id="98310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8619667" cy="40318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GUT breaking   via   </a:t>
            </a:r>
            <a:r>
              <a:rPr lang="en-US" sz="3200" dirty="0" err="1">
                <a:solidFill>
                  <a:schemeClr val="bg1"/>
                </a:solidFill>
              </a:rPr>
              <a:t>Orbifold</a:t>
            </a:r>
            <a:r>
              <a:rPr lang="en-US" sz="3200" dirty="0">
                <a:solidFill>
                  <a:schemeClr val="bg1"/>
                </a:solidFill>
              </a:rPr>
              <a:t> “Parity”</a:t>
            </a:r>
          </a:p>
          <a:p>
            <a:pPr algn="l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rgbClr val="FFFF00"/>
                </a:solidFill>
              </a:rPr>
              <a:t>Higgs  doublet - triplet splitting via  </a:t>
            </a:r>
            <a:r>
              <a:rPr lang="en-US" sz="3200" dirty="0" err="1">
                <a:solidFill>
                  <a:srgbClr val="FFFF00"/>
                </a:solidFill>
              </a:rPr>
              <a:t>Orbifold</a:t>
            </a:r>
            <a:r>
              <a:rPr lang="en-US" sz="3200" dirty="0">
                <a:solidFill>
                  <a:srgbClr val="FFFF00"/>
                </a:solidFill>
              </a:rPr>
              <a:t> “P”</a:t>
            </a:r>
          </a:p>
          <a:p>
            <a:pPr algn="l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NO proton decay  via  Dim 5 operators</a:t>
            </a:r>
          </a:p>
          <a:p>
            <a:pPr algn="l"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                 due to  R </a:t>
            </a:r>
            <a:r>
              <a:rPr lang="en-US" sz="3200" dirty="0" smtClean="0">
                <a:solidFill>
                  <a:schemeClr val="bg1"/>
                </a:solidFill>
              </a:rPr>
              <a:t>symmetry  </a:t>
            </a:r>
            <a:r>
              <a:rPr lang="en-US" sz="3200" dirty="0" smtClean="0">
                <a:solidFill>
                  <a:schemeClr val="accent1"/>
                </a:solidFill>
              </a:rPr>
              <a:t>(model dependent)</a:t>
            </a:r>
            <a:endParaRPr lang="en-US" sz="3200" dirty="0">
              <a:solidFill>
                <a:schemeClr val="accent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rgbClr val="FFFF00"/>
                </a:solidFill>
              </a:rPr>
              <a:t>Proton decay  via   Dim 6  operators can be</a:t>
            </a:r>
          </a:p>
          <a:p>
            <a:pPr algn="l">
              <a:buFont typeface="Wingdings" pitchFamily="2" charset="2"/>
              <a:buNone/>
            </a:pPr>
            <a:r>
              <a:rPr lang="en-US" sz="3200" dirty="0">
                <a:solidFill>
                  <a:srgbClr val="FFFF00"/>
                </a:solidFill>
              </a:rPr>
              <a:t>    suppressed,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accent1"/>
                </a:solidFill>
              </a:rPr>
              <a:t>BUT typically enhanced  </a:t>
            </a:r>
          </a:p>
          <a:p>
            <a:pPr algn="l">
              <a:buFont typeface="Wingdings" pitchFamily="2" charset="2"/>
              <a:buNone/>
            </a:pPr>
            <a:r>
              <a:rPr lang="en-US" sz="3200" dirty="0">
                <a:solidFill>
                  <a:schemeClr val="accent1"/>
                </a:solidFill>
              </a:rPr>
              <a:t>                                    (model dependent)</a:t>
            </a:r>
          </a:p>
          <a:p>
            <a:pPr algn="l">
              <a:buFont typeface="Wingdings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</a:rPr>
              <a:t>  Matter localization determines </a:t>
            </a:r>
            <a:r>
              <a:rPr lang="en-US" sz="3200" dirty="0" err="1">
                <a:solidFill>
                  <a:schemeClr val="bg1"/>
                </a:solidFill>
              </a:rPr>
              <a:t>Yukawas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9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9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9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9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9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FBDC6-7631-4A6C-A97A-F6BACDAB85B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77829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</a:rPr>
              <a:t>                               </a:t>
            </a:r>
            <a:r>
              <a:rPr lang="en-US">
                <a:solidFill>
                  <a:srgbClr val="FFFF00"/>
                </a:solidFill>
              </a:rPr>
              <a:t> Outline     </a:t>
            </a:r>
            <a:r>
              <a:rPr lang="en-US" sz="2800">
                <a:solidFill>
                  <a:srgbClr val="FFFF00"/>
                </a:solidFill>
              </a:rPr>
              <a:t>                    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77832" name="Picture 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3" name="Picture 7" descr="fig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Picture 8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9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6" name="Picture 10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1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2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9" name="Picture 13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14" descr="fig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1" name="Picture 15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2" name="Picture 1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3" name="Picture 17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4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77845" name="Picture 19" descr="fig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6" name="Text Box 20"/>
          <p:cNvSpPr txBox="1">
            <a:spLocks noChangeArrowheads="1"/>
          </p:cNvSpPr>
          <p:nvPr/>
        </p:nvSpPr>
        <p:spPr bwMode="auto">
          <a:xfrm>
            <a:off x="609600" y="2209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4 dimensional SUSY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5 dimensional orbifold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</a:t>
            </a:r>
            <a:r>
              <a:rPr lang="en-US">
                <a:solidFill>
                  <a:schemeClr val="bg1"/>
                </a:solidFill>
              </a:rPr>
              <a:t>String orbifolds           orbifold GUTs</a:t>
            </a:r>
            <a:r>
              <a:rPr lang="en-US">
                <a:solidFill>
                  <a:schemeClr val="bg2"/>
                </a:solidFill>
              </a:rPr>
              <a:t>        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Conclusions</a:t>
            </a:r>
          </a:p>
        </p:txBody>
      </p:sp>
      <p:sp>
        <p:nvSpPr>
          <p:cNvPr id="77847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77848" name="AutoShape 22"/>
          <p:cNvSpPr>
            <a:spLocks noChangeArrowheads="1"/>
          </p:cNvSpPr>
          <p:nvPr/>
        </p:nvSpPr>
        <p:spPr bwMode="auto">
          <a:xfrm>
            <a:off x="4343400" y="3505200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C211C-2932-4608-BE08-7C2EA1F7D8B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78853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5" name="Picture 5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6" descr="fig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7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152400" y="228600"/>
            <a:ext cx="87630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UV  completion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57200" y="1219200"/>
            <a:ext cx="7837488" cy="130175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00"/>
                </a:solidFill>
              </a:rPr>
              <a:t>Orbifold GUTs   in  5 or 6 dimensions</a:t>
            </a:r>
          </a:p>
          <a:p>
            <a:pPr algn="l"/>
            <a:r>
              <a:rPr lang="en-US" sz="4000">
                <a:solidFill>
                  <a:schemeClr val="bg1"/>
                </a:solidFill>
              </a:rPr>
              <a:t>Derived from  heterotic string in 10 D</a:t>
            </a:r>
          </a:p>
        </p:txBody>
      </p:sp>
      <p:sp>
        <p:nvSpPr>
          <p:cNvPr id="78860" name="Text Box 10"/>
          <p:cNvSpPr txBox="1">
            <a:spLocks noChangeArrowheads="1"/>
          </p:cNvSpPr>
          <p:nvPr/>
        </p:nvSpPr>
        <p:spPr bwMode="auto">
          <a:xfrm>
            <a:off x="457200" y="3048000"/>
            <a:ext cx="8458200" cy="3046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Kobayashi, Raby &amp; Zhang;  </a:t>
            </a:r>
            <a:r>
              <a:rPr lang="en-US" sz="3200" dirty="0" err="1">
                <a:solidFill>
                  <a:srgbClr val="FFFF00"/>
                </a:solidFill>
              </a:rPr>
              <a:t>Forste</a:t>
            </a:r>
            <a:r>
              <a:rPr lang="en-US" sz="3200" dirty="0">
                <a:solidFill>
                  <a:srgbClr val="FFFF00"/>
                </a:solidFill>
              </a:rPr>
              <a:t>,  Nilles, Vaudrevange &amp; Wingerter;  Buchmuller, </a:t>
            </a:r>
            <a:r>
              <a:rPr lang="en-US" sz="3200" dirty="0" err="1">
                <a:solidFill>
                  <a:srgbClr val="FFFF00"/>
                </a:solidFill>
              </a:rPr>
              <a:t>Hamaguchi</a:t>
            </a:r>
            <a:r>
              <a:rPr lang="en-US" sz="3200" dirty="0">
                <a:solidFill>
                  <a:srgbClr val="FFFF00"/>
                </a:solidFill>
              </a:rPr>
              <a:t>,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</a:rPr>
              <a:t>Lebedev &amp; Ratz;  JE Kim, JH Kim &amp; Kyae; Buchmuller, </a:t>
            </a:r>
            <a:r>
              <a:rPr lang="en-US" sz="3200" dirty="0" err="1">
                <a:solidFill>
                  <a:srgbClr val="FFFF00"/>
                </a:solidFill>
              </a:rPr>
              <a:t>Ludeling</a:t>
            </a:r>
            <a:r>
              <a:rPr lang="en-US" sz="3200" dirty="0">
                <a:solidFill>
                  <a:srgbClr val="FFFF00"/>
                </a:solidFill>
              </a:rPr>
              <a:t> &amp; </a:t>
            </a:r>
            <a:r>
              <a:rPr lang="en-US" sz="3200" dirty="0" smtClean="0">
                <a:solidFill>
                  <a:srgbClr val="FFFF00"/>
                </a:solidFill>
              </a:rPr>
              <a:t>Schmidt; Lebedev, Nilles,</a:t>
            </a:r>
          </a:p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Raby, Ramos-Sanchez, Ratz, Vaudrevange &amp; Wingerter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4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4F767-2CF8-4AC8-BE7C-67B00E40A3A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99332" name="Picture 2" descr="prod_chal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284163" y="3371850"/>
            <a:ext cx="6413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>
              <a:buFont typeface="Wingdings" pitchFamily="2" charset="2"/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99335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8458200" cy="1190625"/>
          </a:xfrm>
          <a:prstGeom prst="rect">
            <a:avLst/>
          </a:prstGeom>
          <a:solidFill>
            <a:srgbClr val="CC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Road to the MSSM with  R-parity</a:t>
            </a:r>
          </a:p>
          <a:p>
            <a:r>
              <a:rPr lang="en-US">
                <a:solidFill>
                  <a:srgbClr val="FFFF00"/>
                </a:solidFill>
              </a:rPr>
              <a:t>Lebedev et al. – 0708.2691[hep-th]</a:t>
            </a: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8610600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Clr>
                <a:srgbClr val="FF33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 MSSM spectrum at low energy</a:t>
            </a:r>
          </a:p>
          <a:p>
            <a:pPr marL="342900" indent="-342900" algn="l">
              <a:buClr>
                <a:srgbClr val="FF33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 Exact R  parity  </a:t>
            </a:r>
          </a:p>
          <a:p>
            <a:pPr marL="342900" indent="-342900" algn="l">
              <a:buClr>
                <a:srgbClr val="FF33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  Light Higgs  </a:t>
            </a:r>
          </a:p>
          <a:p>
            <a:pPr marL="342900" indent="-342900" algn="l">
              <a:buClr>
                <a:srgbClr val="FF33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  Non-trivial charged </a:t>
            </a:r>
            <a:r>
              <a:rPr lang="en-US" dirty="0" err="1">
                <a:solidFill>
                  <a:schemeClr val="bg1"/>
                </a:solidFill>
              </a:rPr>
              <a:t>fermion</a:t>
            </a:r>
            <a:r>
              <a:rPr lang="en-US" dirty="0">
                <a:solidFill>
                  <a:schemeClr val="bg1"/>
                </a:solidFill>
              </a:rPr>
              <a:t> masses </a:t>
            </a:r>
          </a:p>
          <a:p>
            <a:pPr marL="342900" indent="-342900" algn="l">
              <a:buClr>
                <a:srgbClr val="FF3300"/>
              </a:buCl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   Neutrino masses via See-Saw     </a:t>
            </a:r>
          </a:p>
        </p:txBody>
      </p:sp>
      <p:sp>
        <p:nvSpPr>
          <p:cNvPr id="99337" name="Text Box 7"/>
          <p:cNvSpPr txBox="1">
            <a:spLocks noChangeArrowheads="1"/>
          </p:cNvSpPr>
          <p:nvPr/>
        </p:nvSpPr>
        <p:spPr bwMode="auto">
          <a:xfrm>
            <a:off x="228600" y="1981200"/>
            <a:ext cx="874871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Find  15 models from orbifold compactification</a:t>
            </a:r>
          </a:p>
          <a:p>
            <a:pPr algn="l"/>
            <a:r>
              <a:rPr lang="en-US">
                <a:solidFill>
                  <a:schemeClr val="bg1"/>
                </a:solidFill>
              </a:rPr>
              <a:t> of E(8)xE(8) heterotic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4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4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4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1B09D-582A-43DC-B0EE-A4BF23E8482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9877" name="Rectangle 2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8" name="Picture 4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5" descr="fig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6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7" descr="compactificatio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057400"/>
            <a:ext cx="8610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8"/>
          <p:cNvSpPr txBox="1">
            <a:spLocks noChangeArrowheads="1"/>
          </p:cNvSpPr>
          <p:nvPr/>
        </p:nvSpPr>
        <p:spPr bwMode="auto">
          <a:xfrm>
            <a:off x="533400" y="228600"/>
            <a:ext cx="81629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Compactify  E(8)xE(8) heterotic string</a:t>
            </a:r>
          </a:p>
          <a:p>
            <a:pPr algn="l"/>
            <a:r>
              <a:rPr lang="en-US"/>
              <a:t>on  (T</a:t>
            </a:r>
            <a:r>
              <a:rPr lang="en-US" baseline="30000"/>
              <a:t>2</a:t>
            </a:r>
            <a:r>
              <a:rPr lang="en-US"/>
              <a:t>)</a:t>
            </a:r>
            <a:r>
              <a:rPr lang="en-US" baseline="30000"/>
              <a:t>3</a:t>
            </a:r>
            <a:r>
              <a:rPr lang="en-US"/>
              <a:t>/(Z</a:t>
            </a:r>
            <a:r>
              <a:rPr lang="en-US" baseline="-25000"/>
              <a:t>3</a:t>
            </a:r>
            <a:r>
              <a:rPr lang="en-US"/>
              <a:t> x Z</a:t>
            </a:r>
            <a:r>
              <a:rPr lang="en-US" baseline="-25000"/>
              <a:t>2</a:t>
            </a:r>
            <a:r>
              <a:rPr lang="en-US"/>
              <a:t>)  +  Wilson lines [ 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 A</a:t>
            </a:r>
            <a:r>
              <a:rPr lang="en-US" baseline="-25000">
                <a:solidFill>
                  <a:schemeClr val="accent2"/>
                </a:solidFill>
              </a:rPr>
              <a:t>3 </a:t>
            </a:r>
            <a:r>
              <a:rPr lang="en-US"/>
              <a:t>]</a:t>
            </a:r>
            <a:endParaRPr lang="en-US" baseline="-25000">
              <a:solidFill>
                <a:schemeClr val="accent2"/>
              </a:solidFill>
            </a:endParaRPr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 flipV="1">
            <a:off x="5334000" y="5029200"/>
            <a:ext cx="14478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1676400" y="5943600"/>
            <a:ext cx="3611563" cy="6699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Local  SO(10) GUT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5" grpId="0" animBg="1"/>
      <p:bldP spid="2754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BDD98-3B6C-4D13-9C5E-F53A21F471A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0" name="Picture 4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5" descr="fig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6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1242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7" descr="gaugegroup_geograph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133600"/>
            <a:ext cx="8382000" cy="2551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822325" y="122238"/>
            <a:ext cx="75723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/>
              <a:t>Compactify</a:t>
            </a:r>
            <a:r>
              <a:rPr lang="en-US" dirty="0"/>
              <a:t>  E(8)</a:t>
            </a:r>
            <a:r>
              <a:rPr lang="en-US" dirty="0" err="1"/>
              <a:t>xE</a:t>
            </a:r>
            <a:r>
              <a:rPr lang="en-US" dirty="0"/>
              <a:t>(8) </a:t>
            </a:r>
            <a:r>
              <a:rPr lang="en-US" dirty="0" err="1"/>
              <a:t>heterotic</a:t>
            </a:r>
            <a:r>
              <a:rPr lang="en-US" dirty="0"/>
              <a:t> string</a:t>
            </a:r>
          </a:p>
          <a:p>
            <a:pPr algn="l"/>
            <a:r>
              <a:rPr lang="en-US" dirty="0"/>
              <a:t>on  (T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/(Z</a:t>
            </a:r>
            <a:r>
              <a:rPr lang="en-US" baseline="-25000" dirty="0"/>
              <a:t>3</a:t>
            </a:r>
            <a:r>
              <a:rPr lang="en-US" dirty="0"/>
              <a:t>)  + 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/>
              <a:t>  </a:t>
            </a:r>
            <a:r>
              <a:rPr lang="en-US" dirty="0"/>
              <a:t>only  ( R</a:t>
            </a:r>
            <a:r>
              <a:rPr lang="en-US" baseline="-25000" dirty="0"/>
              <a:t>5 </a:t>
            </a:r>
            <a:r>
              <a:rPr lang="en-US" dirty="0"/>
              <a:t>&gt;&gt; </a:t>
            </a:r>
            <a:r>
              <a:rPr lang="en-US" dirty="0" err="1"/>
              <a:t>l</a:t>
            </a:r>
            <a:r>
              <a:rPr lang="en-US" baseline="-25000" dirty="0" err="1"/>
              <a:t>s</a:t>
            </a:r>
            <a:r>
              <a:rPr lang="en-US" baseline="-25000" dirty="0"/>
              <a:t> 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          </a:t>
            </a:r>
            <a:r>
              <a:rPr lang="en-US" dirty="0">
                <a:solidFill>
                  <a:srgbClr val="FF3300"/>
                </a:solidFill>
              </a:rPr>
              <a:t>SU(6)  </a:t>
            </a:r>
            <a:r>
              <a:rPr lang="en-US" dirty="0" err="1">
                <a:solidFill>
                  <a:srgbClr val="FF3300"/>
                </a:solidFill>
              </a:rPr>
              <a:t>orbifold</a:t>
            </a:r>
            <a:r>
              <a:rPr lang="en-US" dirty="0">
                <a:solidFill>
                  <a:srgbClr val="FF3300"/>
                </a:solidFill>
              </a:rPr>
              <a:t> GUT</a:t>
            </a:r>
          </a:p>
        </p:txBody>
      </p:sp>
      <p:sp>
        <p:nvSpPr>
          <p:cNvPr id="276489" name="AutoShape 9"/>
          <p:cNvSpPr>
            <a:spLocks noChangeArrowheads="1"/>
          </p:cNvSpPr>
          <p:nvPr/>
        </p:nvSpPr>
        <p:spPr bwMode="auto">
          <a:xfrm>
            <a:off x="914400" y="1371600"/>
            <a:ext cx="838200" cy="333375"/>
          </a:xfrm>
          <a:prstGeom prst="notchedRightArrow">
            <a:avLst>
              <a:gd name="adj1" fmla="val 50000"/>
              <a:gd name="adj2" fmla="val 62857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1" name="Line 11"/>
          <p:cNvSpPr>
            <a:spLocks noChangeShapeType="1"/>
          </p:cNvSpPr>
          <p:nvPr/>
        </p:nvSpPr>
        <p:spPr bwMode="auto">
          <a:xfrm flipV="1">
            <a:off x="2731131" y="3403600"/>
            <a:ext cx="803098" cy="622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4572000" y="5486400"/>
            <a:ext cx="3702050" cy="1228725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 Z’</a:t>
            </a:r>
            <a:r>
              <a:rPr lang="en-US" baseline="-25000"/>
              <a:t>2</a:t>
            </a:r>
            <a:r>
              <a:rPr lang="en-US"/>
              <a:t>  = Z</a:t>
            </a:r>
            <a:r>
              <a:rPr lang="en-US" baseline="-25000"/>
              <a:t>2</a:t>
            </a:r>
            <a:r>
              <a:rPr lang="en-US"/>
              <a:t> +</a:t>
            </a:r>
            <a:r>
              <a:rPr lang="en-US" baseline="-25000"/>
              <a:t> </a:t>
            </a:r>
            <a:r>
              <a:rPr lang="en-US"/>
              <a:t> A</a:t>
            </a:r>
            <a:r>
              <a:rPr lang="en-US" baseline="-25000"/>
              <a:t>2</a:t>
            </a:r>
            <a:endParaRPr lang="en-US"/>
          </a:p>
          <a:p>
            <a:pPr algn="l"/>
            <a:r>
              <a:rPr lang="en-US">
                <a:solidFill>
                  <a:srgbClr val="FF3300"/>
                </a:solidFill>
              </a:rPr>
              <a:t>SU(4)xSU(2) brane</a:t>
            </a:r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 flipV="1">
            <a:off x="6567714" y="4800600"/>
            <a:ext cx="4572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4" name="Oval 14"/>
          <p:cNvSpPr>
            <a:spLocks noChangeArrowheads="1"/>
          </p:cNvSpPr>
          <p:nvPr/>
        </p:nvSpPr>
        <p:spPr bwMode="auto">
          <a:xfrm>
            <a:off x="4114800" y="2895600"/>
            <a:ext cx="1981200" cy="9144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4495800" y="2133600"/>
            <a:ext cx="1035050" cy="557213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rgbClr val="FF3300"/>
                </a:solidFill>
              </a:rPr>
              <a:t>BULK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6537" y="4038600"/>
            <a:ext cx="2494594" cy="2308324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/>
              <a:t>After  Z</a:t>
            </a:r>
            <a:r>
              <a:rPr lang="en-US" baseline="-25000" dirty="0" smtClean="0"/>
              <a:t>2 </a:t>
            </a:r>
            <a:r>
              <a:rPr lang="en-US" dirty="0" smtClean="0"/>
              <a:t>-</a:t>
            </a:r>
          </a:p>
          <a:p>
            <a:pPr algn="l"/>
            <a:r>
              <a:rPr lang="en-US" dirty="0" smtClean="0"/>
              <a:t>Two light</a:t>
            </a:r>
          </a:p>
          <a:p>
            <a:pPr algn="l"/>
            <a:r>
              <a:rPr lang="en-US" dirty="0" smtClean="0"/>
              <a:t>Families  on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SU(5)  </a:t>
            </a:r>
            <a:r>
              <a:rPr lang="en-US" dirty="0" err="1" smtClean="0">
                <a:solidFill>
                  <a:srgbClr val="FF0000"/>
                </a:solidFill>
              </a:rPr>
              <a:t>brane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9" grpId="0" animBg="1"/>
      <p:bldP spid="276491" grpId="0" animBg="1"/>
      <p:bldP spid="276492" grpId="0" animBg="1"/>
      <p:bldP spid="276493" grpId="0" animBg="1"/>
      <p:bldP spid="276494" grpId="0" animBg="1"/>
      <p:bldP spid="276495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E480E-2FBD-43E5-9100-A41F69A05AD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84998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" y="-1050925"/>
            <a:ext cx="11837988" cy="79089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4999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85001" name="Text Box 6"/>
          <p:cNvSpPr txBox="1">
            <a:spLocks noChangeArrowheads="1"/>
          </p:cNvSpPr>
          <p:nvPr/>
        </p:nvSpPr>
        <p:spPr bwMode="auto">
          <a:xfrm>
            <a:off x="1431925" y="1895475"/>
            <a:ext cx="276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5002" name="Text Box 7"/>
          <p:cNvSpPr txBox="1">
            <a:spLocks noChangeArrowheads="1"/>
          </p:cNvSpPr>
          <p:nvPr/>
        </p:nvSpPr>
        <p:spPr bwMode="auto">
          <a:xfrm>
            <a:off x="1219200" y="2971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85003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8763000" cy="641350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MR10"/>
              </a:rPr>
              <a:t>“</a:t>
            </a:r>
            <a:r>
              <a:rPr lang="en-US">
                <a:solidFill>
                  <a:srgbClr val="FFFF00"/>
                </a:solidFill>
              </a:rPr>
              <a:t>Benchmark</a:t>
            </a:r>
            <a:r>
              <a:rPr lang="en-US">
                <a:solidFill>
                  <a:srgbClr val="FFFF00"/>
                </a:solidFill>
                <a:latin typeface="CMR10"/>
              </a:rPr>
              <a:t>”</a:t>
            </a:r>
            <a:r>
              <a:rPr lang="en-US">
                <a:solidFill>
                  <a:srgbClr val="FFFF00"/>
                </a:solidFill>
              </a:rPr>
              <a:t> model  1 - Spectrum</a:t>
            </a:r>
            <a:endParaRPr lang="en-US" baseline="-25000">
              <a:solidFill>
                <a:srgbClr val="FFFF00"/>
              </a:solidFill>
            </a:endParaRPr>
          </a:p>
        </p:txBody>
      </p:sp>
      <p:pic>
        <p:nvPicPr>
          <p:cNvPr id="85004" name="Picture 9" descr="ta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990600"/>
            <a:ext cx="7162800" cy="5281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54986" name="AutoShape 10"/>
          <p:cNvSpPr>
            <a:spLocks noChangeArrowheads="1"/>
          </p:cNvSpPr>
          <p:nvPr/>
        </p:nvSpPr>
        <p:spPr bwMode="auto">
          <a:xfrm>
            <a:off x="3810000" y="1295400"/>
            <a:ext cx="533400" cy="1219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AutoShape 11"/>
          <p:cNvSpPr>
            <a:spLocks noChangeArrowheads="1"/>
          </p:cNvSpPr>
          <p:nvPr/>
        </p:nvSpPr>
        <p:spPr bwMode="auto">
          <a:xfrm>
            <a:off x="7391400" y="1295400"/>
            <a:ext cx="533400" cy="304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AutoShape 12"/>
          <p:cNvSpPr>
            <a:spLocks noChangeArrowheads="1"/>
          </p:cNvSpPr>
          <p:nvPr/>
        </p:nvSpPr>
        <p:spPr bwMode="auto">
          <a:xfrm>
            <a:off x="3810000" y="2514600"/>
            <a:ext cx="533400" cy="304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89" name="AutoShape 13"/>
          <p:cNvSpPr>
            <a:spLocks noChangeArrowheads="1"/>
          </p:cNvSpPr>
          <p:nvPr/>
        </p:nvSpPr>
        <p:spPr bwMode="auto">
          <a:xfrm>
            <a:off x="7391400" y="2438400"/>
            <a:ext cx="457200" cy="3810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90" name="AutoShape 14"/>
          <p:cNvSpPr>
            <a:spLocks noChangeArrowheads="1"/>
          </p:cNvSpPr>
          <p:nvPr/>
        </p:nvSpPr>
        <p:spPr bwMode="auto">
          <a:xfrm>
            <a:off x="3810000" y="3429000"/>
            <a:ext cx="533400" cy="304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91" name="AutoShape 15"/>
          <p:cNvSpPr>
            <a:spLocks noChangeArrowheads="1"/>
          </p:cNvSpPr>
          <p:nvPr/>
        </p:nvSpPr>
        <p:spPr bwMode="auto">
          <a:xfrm>
            <a:off x="7315200" y="3429000"/>
            <a:ext cx="533400" cy="3048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 flipH="1">
            <a:off x="1981200" y="42672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 flipH="1">
            <a:off x="1981200" y="51816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5486400" y="5181600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4995" name="Object 19"/>
          <p:cNvGraphicFramePr>
            <a:graphicFrameLocks noChangeAspect="1"/>
          </p:cNvGraphicFramePr>
          <p:nvPr/>
        </p:nvGraphicFramePr>
        <p:xfrm>
          <a:off x="457200" y="4343400"/>
          <a:ext cx="493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1" name="Equation" r:id="rId7" imgW="139680" imgH="215640" progId="Equation.DSMT4">
                  <p:embed/>
                </p:oleObj>
              </mc:Choice>
              <mc:Fallback>
                <p:oleObj name="Equation" r:id="rId7" imgW="13968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3400"/>
                        <a:ext cx="4937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3886200" y="4953000"/>
            <a:ext cx="457200" cy="304800"/>
          </a:xfrm>
          <a:prstGeom prst="rect">
            <a:avLst/>
          </a:prstGeom>
          <a:noFill/>
          <a:ln w="50800" algn="ctr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6" grpId="0" animBg="1"/>
      <p:bldP spid="254987" grpId="0" animBg="1"/>
      <p:bldP spid="254988" grpId="0" animBg="1"/>
      <p:bldP spid="254989" grpId="0" animBg="1"/>
      <p:bldP spid="254990" grpId="0" animBg="1"/>
      <p:bldP spid="254991" grpId="0" animBg="1"/>
      <p:bldP spid="254992" grpId="0" animBg="1"/>
      <p:bldP spid="254993" grpId="0" animBg="1"/>
      <p:bldP spid="254994" grpId="0" animBg="1"/>
      <p:bldP spid="2549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EBDD9-ABA9-40B6-BA4C-6099D0A9FD4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5800" y="0"/>
            <a:ext cx="80772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00"/>
                </a:solidFill>
              </a:rPr>
              <a:t>Supersymmetric Grand Unified Theories  </a:t>
            </a:r>
            <a:r>
              <a:rPr lang="en-US" sz="2800">
                <a:solidFill>
                  <a:srgbClr val="FFFF00"/>
                </a:solidFill>
              </a:rPr>
              <a:t>                    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5127" name="Picture 6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fig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fig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 descr="fig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2" descr="fig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3" descr="fig_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4" descr="fig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5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6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7" descr="fig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0" y="685800"/>
            <a:ext cx="9209088" cy="5694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M</a:t>
            </a:r>
            <a:r>
              <a:rPr lang="en-US" baseline="-25000" dirty="0"/>
              <a:t>Z</a:t>
            </a:r>
            <a:r>
              <a:rPr lang="en-US" dirty="0"/>
              <a:t>  &lt;&lt;  M</a:t>
            </a:r>
            <a:r>
              <a:rPr lang="en-US" baseline="-25000" dirty="0"/>
              <a:t>G </a:t>
            </a:r>
            <a:r>
              <a:rPr lang="en-US" dirty="0"/>
              <a:t> “natural”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Explains charge  quantization  &amp;  Families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Unification of gauge couplings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Yukawa coupling unification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+ family symmetry    </a:t>
            </a:r>
            <a:r>
              <a:rPr lang="en-US" dirty="0" err="1"/>
              <a:t>fermion</a:t>
            </a:r>
            <a:r>
              <a:rPr lang="en-US" dirty="0"/>
              <a:t> mass hierarchy 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 Neutrino masses  via  See-Saw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 LSP -  dark matter candidate</a:t>
            </a:r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 </a:t>
            </a:r>
            <a:r>
              <a:rPr lang="en-US" dirty="0" err="1"/>
              <a:t>Baryogenesis</a:t>
            </a:r>
            <a:r>
              <a:rPr lang="en-US" dirty="0"/>
              <a:t>  via  </a:t>
            </a:r>
            <a:r>
              <a:rPr lang="en-US" dirty="0" err="1"/>
              <a:t>leptogenesis</a:t>
            </a:r>
            <a:endParaRPr lang="en-US" dirty="0"/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 SUSY desert     LHC probes physics at </a:t>
            </a:r>
            <a:r>
              <a:rPr lang="en-US" dirty="0" err="1"/>
              <a:t>M</a:t>
            </a:r>
            <a:r>
              <a:rPr lang="en-US" baseline="-25000" dirty="0" err="1"/>
              <a:t>Pl</a:t>
            </a:r>
            <a:endParaRPr lang="en-US" dirty="0"/>
          </a:p>
          <a:p>
            <a:pPr algn="l">
              <a:buClr>
                <a:srgbClr val="FF3300"/>
              </a:buClr>
              <a:buFont typeface="Wingdings" pitchFamily="2" charset="2"/>
              <a:buChar char="§"/>
            </a:pP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SUSY GUTs  “natural extension of SM”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191000" y="31242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3276600" y="52578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7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613DB-3D2D-488E-B002-B44A1BCFD16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87045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7" name="Picture 6" descr="fig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124200" y="38100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685800" y="1143000"/>
            <a:ext cx="6784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</a:rPr>
              <a:t>Evolution of SUSY  GUT  Model Building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304800" y="2057400"/>
            <a:ext cx="8596313" cy="393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Clr>
                <a:schemeClr val="bg1"/>
              </a:buCl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</a:t>
            </a:r>
            <a:r>
              <a:rPr lang="en-US">
                <a:solidFill>
                  <a:schemeClr val="bg1"/>
                </a:solidFill>
              </a:rPr>
              <a:t>Bottom up </a:t>
            </a:r>
            <a:r>
              <a:rPr lang="en-US">
                <a:solidFill>
                  <a:srgbClr val="FFFF00"/>
                </a:solidFill>
              </a:rPr>
              <a:t>   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FF00"/>
                </a:solidFill>
              </a:rPr>
              <a:t>    4D SUSY GUT + family symmetry</a:t>
            </a:r>
          </a:p>
          <a:p>
            <a:pPr algn="l"/>
            <a:r>
              <a:rPr lang="en-US">
                <a:solidFill>
                  <a:srgbClr val="FFFF00"/>
                </a:solidFill>
              </a:rPr>
              <a:t>              test predictions via global analysis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  </a:t>
            </a:r>
            <a:r>
              <a:rPr lang="en-US">
                <a:solidFill>
                  <a:srgbClr val="FFFF00"/>
                </a:solidFill>
              </a:rPr>
              <a:t>Lift  to  5D ( or 6D )  orbifold GUT </a:t>
            </a:r>
          </a:p>
          <a:p>
            <a:pPr algn="l">
              <a:buFont typeface="Wingdings" pitchFamily="2" charset="2"/>
              <a:buNone/>
            </a:pPr>
            <a:r>
              <a:rPr lang="en-US">
                <a:solidFill>
                  <a:schemeClr val="bg1"/>
                </a:solidFill>
              </a:rPr>
              <a:t>  Top  down</a:t>
            </a:r>
          </a:p>
          <a:p>
            <a:pPr algn="l">
              <a:buClr>
                <a:schemeClr val="bg1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FF00"/>
                </a:solidFill>
              </a:rPr>
              <a:t>     Derive from heterotic string,</a:t>
            </a:r>
          </a:p>
          <a:p>
            <a:pPr algn="l">
              <a:buClr>
                <a:schemeClr val="bg1"/>
              </a:buCl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            M or F theory    </a:t>
            </a:r>
            <a:r>
              <a:rPr lang="en-US">
                <a:solidFill>
                  <a:schemeClr val="bg1"/>
                </a:solidFill>
              </a:rPr>
              <a:t>includes Gravity !!</a:t>
            </a:r>
            <a:r>
              <a:rPr lang="en-US">
                <a:solidFill>
                  <a:srgbClr val="FFFF00"/>
                </a:solidFill>
              </a:rPr>
              <a:t> 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5181600" y="5410200"/>
            <a:ext cx="3505200" cy="609600"/>
          </a:xfrm>
          <a:prstGeom prst="rect">
            <a:avLst/>
          </a:prstGeom>
          <a:noFill/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613DB-3D2D-488E-B002-B44A1BCFD16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87045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Problems  with  String  constructions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228600" y="16764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</a:rPr>
              <a:t>m  </a:t>
            </a:r>
            <a:r>
              <a:rPr lang="en-US" sz="4000" dirty="0" smtClean="0">
                <a:solidFill>
                  <a:schemeClr val="bg1"/>
                </a:solidFill>
              </a:rPr>
              <a:t>problem  -  Why is </a:t>
            </a:r>
            <a:r>
              <a:rPr lang="en-US" sz="4000" dirty="0" smtClean="0">
                <a:solidFill>
                  <a:schemeClr val="bg1"/>
                </a:solidFill>
                <a:latin typeface="Symbol" pitchFamily="18" charset="2"/>
              </a:rPr>
              <a:t>m &lt;&lt; </a:t>
            </a:r>
            <a:r>
              <a:rPr lang="en-US" sz="4000" dirty="0" smtClean="0">
                <a:solidFill>
                  <a:schemeClr val="bg1"/>
                </a:solidFill>
              </a:rPr>
              <a:t>M</a:t>
            </a:r>
            <a:r>
              <a:rPr lang="en-US" sz="4000" baseline="-25000" dirty="0" smtClean="0">
                <a:solidFill>
                  <a:schemeClr val="bg1"/>
                </a:solidFill>
              </a:rPr>
              <a:t>G </a:t>
            </a:r>
            <a:r>
              <a:rPr lang="en-US" sz="4000" dirty="0" smtClean="0">
                <a:solidFill>
                  <a:schemeClr val="bg1"/>
                </a:solidFill>
              </a:rPr>
              <a:t>???</a:t>
            </a:r>
            <a:endParaRPr lang="en-US" sz="4000" dirty="0" smtClean="0">
              <a:solidFill>
                <a:schemeClr val="bg1"/>
              </a:solidFill>
              <a:latin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Dimension 5  proton decay is 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unsuppressed !!!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654902" y="889843"/>
            <a:ext cx="783419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Unique            symmetry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Lee, Raby, Ratz, Ross, Schieren,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Schmidt-Hoberg &amp; Vaudrevange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arXiv:1009.0905 [hep-</a:t>
            </a:r>
            <a:r>
              <a:rPr lang="en-US" dirty="0" err="1" smtClean="0">
                <a:solidFill>
                  <a:srgbClr val="FFFF00"/>
                </a:solidFill>
              </a:rPr>
              <a:t>ph</a:t>
            </a:r>
            <a:r>
              <a:rPr lang="en-US" dirty="0">
                <a:solidFill>
                  <a:srgbClr val="FFFF00"/>
                </a:solidFill>
              </a:rPr>
              <a:t>]</a:t>
            </a:r>
            <a:endParaRPr lang="en-US" dirty="0" smtClean="0">
              <a:solidFill>
                <a:srgbClr val="FFFF00"/>
              </a:solidFill>
            </a:endParaRPr>
          </a:p>
          <a:p>
            <a:pPr algn="l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arXiv:1102.3595 [hep-</a:t>
            </a:r>
            <a:r>
              <a:rPr lang="en-US" dirty="0" err="1" smtClean="0">
                <a:solidFill>
                  <a:srgbClr val="FFFF00"/>
                </a:solidFill>
              </a:rPr>
              <a:t>ph</a:t>
            </a:r>
            <a:r>
              <a:rPr lang="en-US" dirty="0" smtClean="0">
                <a:solidFill>
                  <a:srgbClr val="FFFF00"/>
                </a:solidFill>
              </a:rPr>
              <a:t>]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Kappl, Peterson, Raby, Ratz, Schieren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&amp;  Vaudrevange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</a:t>
            </a:r>
            <a:r>
              <a:rPr lang="en-US" dirty="0" smtClean="0">
                <a:solidFill>
                  <a:srgbClr val="FFFF00"/>
                </a:solidFill>
              </a:rPr>
              <a:t>arXiv:1012.4574 [hep-</a:t>
            </a:r>
            <a:r>
              <a:rPr lang="en-US" dirty="0" err="1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]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32437"/>
              </p:ext>
            </p:extLst>
          </p:nvPr>
        </p:nvGraphicFramePr>
        <p:xfrm>
          <a:off x="3960019" y="826180"/>
          <a:ext cx="869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3" name="Equation" r:id="rId10" imgW="215640" imgH="241200" progId="Equation.DSMT4">
                  <p:embed/>
                </p:oleObj>
              </mc:Choice>
              <mc:Fallback>
                <p:oleObj name="Equation" r:id="rId10" imgW="21564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19" y="826180"/>
                        <a:ext cx="869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Unique  discrete  R symmetry consistent</a:t>
            </a:r>
          </a:p>
          <a:p>
            <a:r>
              <a:rPr lang="en-US" sz="3200" dirty="0" smtClean="0">
                <a:latin typeface="+mj-lt"/>
              </a:rPr>
              <a:t>with  SO(10)      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26923"/>
              </p:ext>
            </p:extLst>
          </p:nvPr>
        </p:nvGraphicFramePr>
        <p:xfrm>
          <a:off x="2514600" y="1447800"/>
          <a:ext cx="869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6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869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37216"/>
              </p:ext>
            </p:extLst>
          </p:nvPr>
        </p:nvGraphicFramePr>
        <p:xfrm>
          <a:off x="1066800" y="2590800"/>
          <a:ext cx="32861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7" name="Equation" r:id="rId5" imgW="1371600" imgH="685800" progId="Equation.DSMT4">
                  <p:embed/>
                </p:oleObj>
              </mc:Choice>
              <mc:Fallback>
                <p:oleObj name="Equation" r:id="rId5" imgW="1371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590800"/>
                        <a:ext cx="328612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24046"/>
              </p:ext>
            </p:extLst>
          </p:nvPr>
        </p:nvGraphicFramePr>
        <p:xfrm>
          <a:off x="1143000" y="4953000"/>
          <a:ext cx="33893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78" name="Equation" r:id="rId7" imgW="1650960" imgH="711000" progId="Equation.DSMT4">
                  <p:embed/>
                </p:oleObj>
              </mc:Choice>
              <mc:Fallback>
                <p:oleObj name="Equation" r:id="rId7" imgW="1650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953000"/>
                        <a:ext cx="3389313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4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442435"/>
              </p:ext>
            </p:extLst>
          </p:nvPr>
        </p:nvGraphicFramePr>
        <p:xfrm>
          <a:off x="2209800" y="533400"/>
          <a:ext cx="6592887" cy="606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4" name="Equation" r:id="rId3" imgW="2705040" imgH="2489040" progId="Equation.DSMT4">
                  <p:embed/>
                </p:oleObj>
              </mc:Choice>
              <mc:Fallback>
                <p:oleObj name="Equation" r:id="rId3" imgW="270504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"/>
                        <a:ext cx="6592887" cy="606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01393"/>
              </p:ext>
            </p:extLst>
          </p:nvPr>
        </p:nvGraphicFramePr>
        <p:xfrm>
          <a:off x="762000" y="228600"/>
          <a:ext cx="10239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65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28600"/>
                        <a:ext cx="102393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057400" y="355600"/>
            <a:ext cx="3733386" cy="2057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68286" y="2416628"/>
            <a:ext cx="3733386" cy="2460171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68286" y="4876799"/>
            <a:ext cx="3733386" cy="1814286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068286" y="1066800"/>
            <a:ext cx="3733386" cy="0"/>
          </a:xfrm>
          <a:prstGeom prst="line">
            <a:avLst/>
          </a:prstGeom>
          <a:solidFill>
            <a:schemeClr val="accent1"/>
          </a:solidFill>
          <a:ln w="50800" cap="flat" cmpd="dbl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428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70488"/>
              </p:ext>
            </p:extLst>
          </p:nvPr>
        </p:nvGraphicFramePr>
        <p:xfrm>
          <a:off x="337604" y="1295400"/>
          <a:ext cx="8386242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3" name="Equation" r:id="rId3" imgW="2831760" imgH="1015920" progId="Equation.DSMT4">
                  <p:embed/>
                </p:oleObj>
              </mc:Choice>
              <mc:Fallback>
                <p:oleObj name="Equation" r:id="rId3" imgW="28317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04" y="1295400"/>
                        <a:ext cx="8386242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8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685761"/>
            <a:ext cx="522899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Non-</a:t>
            </a:r>
            <a:r>
              <a:rPr lang="en-US" dirty="0" err="1" smtClean="0">
                <a:latin typeface="+mj-lt"/>
              </a:rPr>
              <a:t>perturbative</a:t>
            </a:r>
            <a:r>
              <a:rPr lang="en-US" dirty="0" smtClean="0">
                <a:latin typeface="+mj-lt"/>
              </a:rPr>
              <a:t>  effects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459904" cy="200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6" y="4845320"/>
            <a:ext cx="7882682" cy="15517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59437"/>
              </p:ext>
            </p:extLst>
          </p:nvPr>
        </p:nvGraphicFramePr>
        <p:xfrm>
          <a:off x="747713" y="3733800"/>
          <a:ext cx="56689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7" name="Equation" r:id="rId5" imgW="2298600" imgH="393480" progId="Equation.DSMT4">
                  <p:embed/>
                </p:oleObj>
              </mc:Choice>
              <mc:Fallback>
                <p:oleObj name="Equation" r:id="rId5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713" y="3733800"/>
                        <a:ext cx="5668962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44134"/>
              </p:ext>
            </p:extLst>
          </p:nvPr>
        </p:nvGraphicFramePr>
        <p:xfrm>
          <a:off x="90488" y="439738"/>
          <a:ext cx="812482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6" name="Equation" r:id="rId3" imgW="2781000" imgH="1193760" progId="Equation.DSMT4">
                  <p:embed/>
                </p:oleObj>
              </mc:Choice>
              <mc:Fallback>
                <p:oleObj name="Equation" r:id="rId3" imgW="27810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439738"/>
                        <a:ext cx="812482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23668"/>
              </p:ext>
            </p:extLst>
          </p:nvPr>
        </p:nvGraphicFramePr>
        <p:xfrm>
          <a:off x="434975" y="3940175"/>
          <a:ext cx="72898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7" name="Equation" r:id="rId5" imgW="2082600" imgH="736560" progId="Equation.DSMT4">
                  <p:embed/>
                </p:oleObj>
              </mc:Choice>
              <mc:Fallback>
                <p:oleObj name="Equation" r:id="rId5" imgW="20826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940175"/>
                        <a:ext cx="7289800" cy="257810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90416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6" y="1447800"/>
            <a:ext cx="883416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96" y="76200"/>
            <a:ext cx="7691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String Theory -  fluctuating strings in </a:t>
            </a:r>
          </a:p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10</a:t>
            </a:r>
            <a:r>
              <a:rPr lang="en-US" sz="3600" dirty="0">
                <a:latin typeface="Arial" pitchFamily="34" charset="0"/>
                <a:ea typeface="Dotum" pitchFamily="34" charset="-127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 space-time  dimensions</a:t>
            </a:r>
            <a:endParaRPr lang="en-US" sz="3600" dirty="0">
              <a:latin typeface="Arial" pitchFamily="34" charset="0"/>
              <a:ea typeface="Dotum" pitchFamily="34" charset="-127"/>
              <a:cs typeface="Arial" pitchFamily="34" charset="0"/>
            </a:endParaRPr>
          </a:p>
        </p:txBody>
      </p:sp>
      <p:pic>
        <p:nvPicPr>
          <p:cNvPr id="4" name="Picture 2" descr="prod_chalk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38200"/>
            <a:ext cx="11837988" cy="769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212" y="533400"/>
            <a:ext cx="8728988" cy="1077218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E(8)</a:t>
            </a:r>
            <a:r>
              <a:rPr lang="en-US" sz="3200" dirty="0" err="1" smtClean="0">
                <a:solidFill>
                  <a:srgbClr val="FFFF00"/>
                </a:solidFill>
                <a:cs typeface="Arial" pitchFamily="34" charset="0"/>
              </a:rPr>
              <a:t>xE</a:t>
            </a: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(8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) </a:t>
            </a:r>
            <a:r>
              <a:rPr lang="en-US" sz="3200" dirty="0" err="1">
                <a:solidFill>
                  <a:srgbClr val="FFFF00"/>
                </a:solidFill>
                <a:cs typeface="Arial" pitchFamily="34" charset="0"/>
              </a:rPr>
              <a:t>heterotic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string </a:t>
            </a:r>
            <a:r>
              <a:rPr lang="en-US" sz="3200" dirty="0" err="1" smtClean="0">
                <a:solidFill>
                  <a:srgbClr val="FFFF00"/>
                </a:solidFill>
                <a:cs typeface="Arial" pitchFamily="34" charset="0"/>
              </a:rPr>
              <a:t>compactified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on  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(T</a:t>
            </a:r>
            <a:r>
              <a:rPr lang="en-US" sz="3200" baseline="30000" dirty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)</a:t>
            </a:r>
            <a:r>
              <a:rPr lang="en-US" sz="3200" baseline="30000" dirty="0">
                <a:solidFill>
                  <a:srgbClr val="FFFF00"/>
                </a:solidFill>
                <a:cs typeface="Arial" pitchFamily="34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/(Z</a:t>
            </a:r>
            <a:r>
              <a:rPr lang="en-US" sz="3200" baseline="-25000" dirty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x Z</a:t>
            </a:r>
            <a:r>
              <a:rPr lang="en-US" sz="3200" baseline="-25000" dirty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)  </a:t>
            </a:r>
            <a:r>
              <a:rPr lang="en-US" sz="3200" dirty="0" err="1">
                <a:solidFill>
                  <a:srgbClr val="FFFF00"/>
                </a:solidFill>
                <a:cs typeface="Arial" pitchFamily="34" charset="0"/>
              </a:rPr>
              <a:t>orbifold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 w/   </a:t>
            </a:r>
          </a:p>
        </p:txBody>
      </p:sp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74" y="1982200"/>
            <a:ext cx="5393438" cy="40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26265" y="4405992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24400" y="4405992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6599" y="4405992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671456" y="3024868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86600" y="3024868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12" y="1961326"/>
            <a:ext cx="31645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Kappl, Peterson, Raby, Ratz, </a:t>
            </a:r>
            <a:r>
              <a:rPr lang="en-US" sz="2400" b="1" dirty="0" smtClean="0">
                <a:solidFill>
                  <a:srgbClr val="FFFF00"/>
                </a:solidFill>
              </a:rPr>
              <a:t>Schieren  </a:t>
            </a:r>
            <a:r>
              <a:rPr lang="en-US" sz="2400" b="1" dirty="0">
                <a:solidFill>
                  <a:srgbClr val="FFFF00"/>
                </a:solidFill>
              </a:rPr>
              <a:t>&amp;  Vaudrevange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NPB 847</a:t>
            </a:r>
            <a:r>
              <a:rPr lang="en-US" sz="2400" b="1" dirty="0">
                <a:solidFill>
                  <a:schemeClr val="bg1"/>
                </a:solidFill>
              </a:rPr>
              <a:t>,  325  (2011)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44809"/>
              </p:ext>
            </p:extLst>
          </p:nvPr>
        </p:nvGraphicFramePr>
        <p:xfrm>
          <a:off x="7271657" y="1052105"/>
          <a:ext cx="576944" cy="64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8" name="Equation" r:id="rId6" imgW="215640" imgH="241200" progId="Equation.DSMT4">
                  <p:embed/>
                </p:oleObj>
              </mc:Choice>
              <mc:Fallback>
                <p:oleObj name="Equation" r:id="rId6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657" y="1052105"/>
                        <a:ext cx="576944" cy="64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4567177" y="35052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391400" y="35052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567177" y="48006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971493" y="48006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988441" y="2191658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422863" y="2191658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833876" y="2675845"/>
            <a:ext cx="0" cy="274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248400" y="3977435"/>
            <a:ext cx="0" cy="274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620000" y="5284787"/>
            <a:ext cx="0" cy="27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4541156"/>
            <a:ext cx="2357377" cy="880995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39150" y="4857280"/>
            <a:ext cx="2270173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Two light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Families  on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SO(10)  fixed </a:t>
            </a:r>
            <a:r>
              <a:rPr lang="en-US" sz="2400" dirty="0" err="1" smtClean="0">
                <a:solidFill>
                  <a:schemeClr val="bg1"/>
                </a:solidFill>
              </a:rPr>
              <a:t>pts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8D097-94E8-4D69-9673-9E6DF41EB72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7701" y="1143000"/>
            <a:ext cx="7728398" cy="5509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E(8)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(8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heterotic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 string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compactified</a:t>
            </a:r>
            <a:endParaRPr lang="en-US" sz="32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    on 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(T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)</a:t>
            </a:r>
            <a:r>
              <a:rPr lang="en-US" sz="3200" baseline="30000" dirty="0">
                <a:solidFill>
                  <a:srgbClr val="FF0000"/>
                </a:solidFill>
                <a:latin typeface="+mn-lt"/>
                <a:cs typeface="Arial" pitchFamily="34" charset="0"/>
              </a:rPr>
              <a:t>3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 /(Z</a:t>
            </a:r>
            <a:r>
              <a:rPr lang="en-US" sz="3200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 x Z</a:t>
            </a:r>
            <a:r>
              <a:rPr lang="en-US" sz="3200" baseline="-25000" dirty="0">
                <a:solidFill>
                  <a:srgbClr val="FF0000"/>
                </a:solidFill>
                <a:latin typeface="+mn-lt"/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 )  </a:t>
            </a:r>
            <a:r>
              <a:rPr lang="en-US" sz="32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orbifold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   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exact  MSSM spectrum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F = D = 0  verified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comes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partially from the Lorentz 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    symmetry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of the internal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dimensions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m = 0 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due to  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gauge – top Yukawa unification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non-trivial Yukawa matrices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local  SO(10)  gauge symmetry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D(4)  family symmetry</a:t>
            </a:r>
            <a:endParaRPr lang="en-US" sz="3200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72190"/>
              </p:ext>
            </p:extLst>
          </p:nvPr>
        </p:nvGraphicFramePr>
        <p:xfrm>
          <a:off x="1219200" y="3124200"/>
          <a:ext cx="578146" cy="64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0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578146" cy="64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948652" y="152400"/>
            <a:ext cx="4892686" cy="83099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dirty="0" err="1"/>
              <a:t>heterotic</a:t>
            </a:r>
            <a:r>
              <a:rPr lang="en-US" sz="4800" dirty="0"/>
              <a:t> </a:t>
            </a:r>
            <a:r>
              <a:rPr lang="en-US" sz="4800" dirty="0" err="1"/>
              <a:t>orbifolds</a:t>
            </a:r>
            <a:endParaRPr lang="en-US" sz="4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916298"/>
              </p:ext>
            </p:extLst>
          </p:nvPr>
        </p:nvGraphicFramePr>
        <p:xfrm>
          <a:off x="3657600" y="4038600"/>
          <a:ext cx="577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1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038600"/>
                        <a:ext cx="577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9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prod_chalk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FFFF00"/>
                </a:solidFill>
              </a:rPr>
              <a:t>                               </a:t>
            </a:r>
            <a:r>
              <a:rPr lang="en-US">
                <a:solidFill>
                  <a:srgbClr val="FFFF00"/>
                </a:solidFill>
              </a:rPr>
              <a:t> Outline     </a:t>
            </a:r>
            <a:r>
              <a:rPr lang="en-US" sz="2800">
                <a:solidFill>
                  <a:srgbClr val="FFFF00"/>
                </a:solidFill>
              </a:rPr>
              <a:t>                     </a:t>
            </a:r>
            <a:endParaRPr lang="en-US" sz="3200">
              <a:solidFill>
                <a:srgbClr val="FFFF00"/>
              </a:solidFill>
            </a:endParaRPr>
          </a:p>
        </p:txBody>
      </p:sp>
      <p:pic>
        <p:nvPicPr>
          <p:cNvPr id="3078" name="Picture 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ig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fi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fig_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fig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fig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800"/>
          </a:p>
        </p:txBody>
      </p:sp>
      <p:pic>
        <p:nvPicPr>
          <p:cNvPr id="3091" name="Picture 19" descr="fig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" y="22098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 4 dimensional SUSY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5 dimensional orbifold GUTs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String orbifolds           orbifold GUTs        </a:t>
            </a:r>
          </a:p>
          <a:p>
            <a:pPr algn="l">
              <a:buFont typeface="Wingdings" pitchFamily="2" charset="2"/>
              <a:buChar char="§"/>
            </a:pPr>
            <a:r>
              <a:rPr lang="en-US">
                <a:solidFill>
                  <a:schemeClr val="bg2"/>
                </a:solidFill>
              </a:rPr>
              <a:t>   Conclusions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/>
          </a:p>
        </p:txBody>
      </p:sp>
      <p:sp>
        <p:nvSpPr>
          <p:cNvPr id="3094" name="AutoShape 23"/>
          <p:cNvSpPr>
            <a:spLocks noChangeArrowheads="1"/>
          </p:cNvSpPr>
          <p:nvPr/>
        </p:nvSpPr>
        <p:spPr bwMode="auto">
          <a:xfrm>
            <a:off x="4343400" y="3505200"/>
            <a:ext cx="838200" cy="304800"/>
          </a:xfrm>
          <a:prstGeom prst="leftRightArrow">
            <a:avLst>
              <a:gd name="adj1" fmla="val 50000"/>
              <a:gd name="adj2" fmla="val 55000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213131" y="457200"/>
            <a:ext cx="871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Conclusions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Top  down  analysis,   i.e.  Embed  SUSY GUT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 String Theory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Need to have 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 &lt;&lt;  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r>
              <a:rPr lang="en-US" baseline="-25000" dirty="0" smtClean="0">
                <a:solidFill>
                  <a:schemeClr val="bg1"/>
                </a:solidFill>
              </a:rPr>
              <a:t>G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742950" indent="-742950" algn="l"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Need to suppress  dimension 5 operators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</a:t>
            </a:r>
            <a:r>
              <a:rPr lang="en-US" dirty="0" smtClean="0">
                <a:solidFill>
                  <a:srgbClr val="FFFF00"/>
                </a:solidFill>
              </a:rPr>
              <a:t>symmetry  &amp;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sz="4000" dirty="0" smtClean="0">
                <a:solidFill>
                  <a:srgbClr val="FFFF00"/>
                </a:solidFill>
              </a:rPr>
              <a:t>Proton  decay  via  Dim 6 ops. dominates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949792"/>
              </p:ext>
            </p:extLst>
          </p:nvPr>
        </p:nvGraphicFramePr>
        <p:xfrm>
          <a:off x="2667000" y="3301782"/>
          <a:ext cx="75177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3" name="Equation" r:id="rId10" imgW="215640" imgH="241200" progId="Equation.DSMT4">
                  <p:embed/>
                </p:oleObj>
              </mc:Choice>
              <mc:Fallback>
                <p:oleObj name="Equation" r:id="rId10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01782"/>
                        <a:ext cx="75177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1421439" y="3552553"/>
            <a:ext cx="940308" cy="39471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95260"/>
              </p:ext>
            </p:extLst>
          </p:nvPr>
        </p:nvGraphicFramePr>
        <p:xfrm>
          <a:off x="668338" y="4494213"/>
          <a:ext cx="74533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14" name="Equation" r:id="rId12" imgW="1815840" imgH="228600" progId="Equation.DSMT4">
                  <p:embed/>
                </p:oleObj>
              </mc:Choice>
              <mc:Fallback>
                <p:oleObj name="Equation" r:id="rId12" imgW="1815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8338" y="4494213"/>
                        <a:ext cx="7453312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599" y="5638800"/>
            <a:ext cx="7699544" cy="64633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Proton  decay rate typically enhanced !!!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172200"/>
            <a:ext cx="2133600" cy="685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SU(5)</a:t>
            </a:r>
            <a:r>
              <a:rPr lang="en-US" sz="2400" dirty="0" smtClean="0"/>
              <a:t>     </a:t>
            </a:r>
            <a:fld id="{DF07A605-6EA3-4E51-9D56-48071EAAC3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6324600" y="2133600"/>
            <a:ext cx="2282825" cy="1066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/>
              <a:t>spinor  repsn.</a:t>
            </a:r>
          </a:p>
          <a:p>
            <a:pPr algn="l"/>
            <a:r>
              <a:rPr lang="en-US" sz="3200"/>
              <a:t>of  SO( 10 )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791200" y="3657600"/>
            <a:ext cx="3213100" cy="157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/>
              <a:t>tensor product</a:t>
            </a:r>
          </a:p>
          <a:p>
            <a:pPr algn="l"/>
            <a:r>
              <a:rPr lang="en-US" sz="3200"/>
              <a:t> of 5 spin ½ </a:t>
            </a:r>
          </a:p>
          <a:p>
            <a:pPr algn="l"/>
            <a:r>
              <a:rPr lang="en-US" sz="3200"/>
              <a:t>w/even no. + signs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5562600" y="762000"/>
            <a:ext cx="3375025" cy="946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dirty="0" err="1">
                <a:solidFill>
                  <a:srgbClr val="FF3300"/>
                </a:solidFill>
              </a:rPr>
              <a:t>Georgi</a:t>
            </a:r>
            <a:endParaRPr lang="en-US" sz="2800" dirty="0">
              <a:solidFill>
                <a:srgbClr val="FF3300"/>
              </a:solidFill>
            </a:endParaRPr>
          </a:p>
          <a:p>
            <a:pPr algn="l"/>
            <a:r>
              <a:rPr lang="en-US" sz="2800" smtClean="0">
                <a:solidFill>
                  <a:srgbClr val="FF3300"/>
                </a:solidFill>
              </a:rPr>
              <a:t>Fritzsch </a:t>
            </a:r>
            <a:r>
              <a:rPr lang="en-US" sz="2800" dirty="0">
                <a:solidFill>
                  <a:srgbClr val="FF3300"/>
                </a:solidFill>
              </a:rPr>
              <a:t>&amp; </a:t>
            </a:r>
            <a:r>
              <a:rPr lang="en-US" sz="2800" dirty="0" err="1">
                <a:solidFill>
                  <a:srgbClr val="FF3300"/>
                </a:solidFill>
              </a:rPr>
              <a:t>Minkowski</a:t>
            </a:r>
            <a:endParaRPr lang="en-US" sz="2800" dirty="0">
              <a:solidFill>
                <a:srgbClr val="FF3300"/>
              </a:solidFill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0" y="3200400"/>
          <a:ext cx="735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8" name="Equation" r:id="rId3" imgW="190440" imgH="177480" progId="Equation.DSMT4">
                  <p:embed/>
                </p:oleObj>
              </mc:Choice>
              <mc:Fallback>
                <p:oleObj name="Equation" r:id="rId3" imgW="19044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7350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228600" y="5562600"/>
          <a:ext cx="441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89" name="Equation" r:id="rId5" imgW="114120" imgH="215640" progId="Equation.DSMT4">
                  <p:embed/>
                </p:oleObj>
              </mc:Choice>
              <mc:Fallback>
                <p:oleObj name="Equation" r:id="rId5" imgW="114120" imgH="215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62600"/>
                        <a:ext cx="44132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152400" y="1295400"/>
          <a:ext cx="3921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0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3921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eft Brace 13"/>
          <p:cNvSpPr>
            <a:spLocks/>
          </p:cNvSpPr>
          <p:nvPr/>
        </p:nvSpPr>
        <p:spPr bwMode="auto">
          <a:xfrm>
            <a:off x="914400" y="1828800"/>
            <a:ext cx="307975" cy="3276600"/>
          </a:xfrm>
          <a:prstGeom prst="leftBrace">
            <a:avLst>
              <a:gd name="adj1" fmla="val 8324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eft Brace 14"/>
          <p:cNvSpPr>
            <a:spLocks/>
          </p:cNvSpPr>
          <p:nvPr/>
        </p:nvSpPr>
        <p:spPr bwMode="auto">
          <a:xfrm>
            <a:off x="914400" y="5181600"/>
            <a:ext cx="384175" cy="1676400"/>
          </a:xfrm>
          <a:prstGeom prst="leftBrace">
            <a:avLst>
              <a:gd name="adj1" fmla="val 8323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>
            <a:off x="914400" y="1371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31750" algn="ctr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72150" y="5486400"/>
            <a:ext cx="337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0000"/>
                </a:solidFill>
              </a:rPr>
              <a:t>Georgi &amp; Glashow</a:t>
            </a:r>
          </a:p>
        </p:txBody>
      </p:sp>
      <p:pic>
        <p:nvPicPr>
          <p:cNvPr id="12302" name="Picture 17" descr="so10.tabl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04800"/>
            <a:ext cx="441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 Box 2"/>
          <p:cNvSpPr txBox="1">
            <a:spLocks noChangeArrowheads="1"/>
          </p:cNvSpPr>
          <p:nvPr/>
        </p:nvSpPr>
        <p:spPr bwMode="auto">
          <a:xfrm>
            <a:off x="838200" y="0"/>
            <a:ext cx="6567488" cy="641350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Grand Unification -  SO( 10 )  GUT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710" grpId="0"/>
      <p:bldP spid="72712" grpId="0"/>
      <p:bldP spid="72712" grpId="1"/>
      <p:bldP spid="14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91DB3-F0FD-46F2-8698-71974E9F06D7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90116" name="Picture 2" descr="prod_chalk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838200"/>
            <a:ext cx="11837988" cy="769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284163" y="3371850"/>
            <a:ext cx="6413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>
              <a:buFont typeface="Wingdings" pitchFamily="2" charset="2"/>
              <a:buNone/>
            </a:pP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457200" y="762000"/>
            <a:ext cx="4629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sz="3200">
                <a:solidFill>
                  <a:schemeClr val="bg1"/>
                </a:solidFill>
              </a:rPr>
              <a:t>Gauge  coupling  unification</a:t>
            </a:r>
          </a:p>
        </p:txBody>
      </p:sp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5867400" y="1676400"/>
            <a:ext cx="3124200" cy="13731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Dimopoulos, Raby        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            &amp; Wilczek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PRD24, 1681 (1981)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842125" y="3448050"/>
            <a:ext cx="2054225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LEP data !!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995988" y="4343400"/>
            <a:ext cx="3148012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Amaldi, de Boer 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        &amp; Furstenau,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PLB260, 447 (1991) </a:t>
            </a:r>
          </a:p>
        </p:txBody>
      </p:sp>
      <p:sp>
        <p:nvSpPr>
          <p:cNvPr id="185353" name="AutoShape 9"/>
          <p:cNvSpPr>
            <a:spLocks noChangeArrowheads="1"/>
          </p:cNvSpPr>
          <p:nvPr/>
        </p:nvSpPr>
        <p:spPr bwMode="auto">
          <a:xfrm>
            <a:off x="5105400" y="533400"/>
            <a:ext cx="581025" cy="533400"/>
          </a:xfrm>
          <a:prstGeom prst="star5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0123" name="Picture 11" descr="uni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47132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  <p:bldP spid="1853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246EC-A707-48F2-82B6-145C48DD6A0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4724400" y="2362200"/>
            <a:ext cx="18415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solidFill>
                <a:srgbClr val="00FFFF"/>
              </a:solidFill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8763000" cy="646113"/>
          </a:xfrm>
          <a:prstGeom prst="rect">
            <a:avLst/>
          </a:prstGeom>
          <a:solidFill>
            <a:srgbClr val="80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Proton decay -  dim 6 operators</a:t>
            </a:r>
          </a:p>
        </p:txBody>
      </p:sp>
      <p:cxnSp>
        <p:nvCxnSpPr>
          <p:cNvPr id="23560" name="Straight Connector 12"/>
          <p:cNvCxnSpPr>
            <a:cxnSpLocks noChangeShapeType="1"/>
          </p:cNvCxnSpPr>
          <p:nvPr/>
        </p:nvCxnSpPr>
        <p:spPr bwMode="auto">
          <a:xfrm flipV="1">
            <a:off x="762000" y="2514600"/>
            <a:ext cx="1371600" cy="609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61" name="Straight Connector 13"/>
          <p:cNvCxnSpPr>
            <a:cxnSpLocks noChangeShapeType="1"/>
          </p:cNvCxnSpPr>
          <p:nvPr/>
        </p:nvCxnSpPr>
        <p:spPr bwMode="auto">
          <a:xfrm rot="5400000" flipH="1" flipV="1">
            <a:off x="2019300" y="1409700"/>
            <a:ext cx="1219200" cy="990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62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2362200" y="2895600"/>
            <a:ext cx="1447800" cy="6858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23563" name="Straight Connector 18"/>
          <p:cNvCxnSpPr>
            <a:cxnSpLocks noChangeShapeType="1"/>
          </p:cNvCxnSpPr>
          <p:nvPr/>
        </p:nvCxnSpPr>
        <p:spPr bwMode="auto">
          <a:xfrm flipV="1">
            <a:off x="3429000" y="1905000"/>
            <a:ext cx="1371600" cy="6096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</p:spPr>
      </p:cxnSp>
      <p:graphicFrame>
        <p:nvGraphicFramePr>
          <p:cNvPr id="23554" name="Object 11"/>
          <p:cNvGraphicFramePr>
            <a:graphicFrameLocks noChangeAspect="1"/>
          </p:cNvGraphicFramePr>
          <p:nvPr/>
        </p:nvGraphicFramePr>
        <p:xfrm>
          <a:off x="228600" y="2438400"/>
          <a:ext cx="609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3" imgW="190440" imgH="241200" progId="Equation.DSMT4">
                  <p:embed/>
                </p:oleObj>
              </mc:Choice>
              <mc:Fallback>
                <p:oleObj name="Equation" r:id="rId3" imgW="1904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6096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2062163" y="1143000"/>
          <a:ext cx="447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5" imgW="139680" imgH="241200" progId="Equation.DSMT4">
                  <p:embed/>
                </p:oleObj>
              </mc:Choice>
              <mc:Fallback>
                <p:oleObj name="Equation" r:id="rId5" imgW="13968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1143000"/>
                        <a:ext cx="4476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4" name="Picture 22" descr="pdeca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676400"/>
            <a:ext cx="8609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CE6CF-576E-4F17-B01E-7DF7A4B16B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4581" name="Picture 3" descr="pdeca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1513"/>
            <a:ext cx="9144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638800" y="533400"/>
          <a:ext cx="2862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4" imgW="660240" imgH="228600" progId="Equation.DSMT4">
                  <p:embed/>
                </p:oleObj>
              </mc:Choice>
              <mc:Fallback>
                <p:oleObj name="Equation" r:id="rId4" imgW="6602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"/>
                        <a:ext cx="2862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 bwMode="auto">
          <a:xfrm>
            <a:off x="4947022" y="2061029"/>
            <a:ext cx="118969" cy="190081"/>
          </a:xfrm>
          <a:custGeom>
            <a:avLst/>
            <a:gdLst>
              <a:gd name="connsiteX0" fmla="*/ 16864 w 118969"/>
              <a:gd name="connsiteY0" fmla="*/ 0 h 190081"/>
              <a:gd name="connsiteX1" fmla="*/ 2349 w 118969"/>
              <a:gd name="connsiteY1" fmla="*/ 159657 h 190081"/>
              <a:gd name="connsiteX2" fmla="*/ 60407 w 118969"/>
              <a:gd name="connsiteY2" fmla="*/ 188685 h 190081"/>
              <a:gd name="connsiteX3" fmla="*/ 118464 w 118969"/>
              <a:gd name="connsiteY3" fmla="*/ 174171 h 190081"/>
              <a:gd name="connsiteX4" fmla="*/ 89435 w 118969"/>
              <a:gd name="connsiteY4" fmla="*/ 188685 h 190081"/>
              <a:gd name="connsiteX5" fmla="*/ 103949 w 118969"/>
              <a:gd name="connsiteY5" fmla="*/ 188685 h 19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69" h="190081">
                <a:moveTo>
                  <a:pt x="16864" y="0"/>
                </a:moveTo>
                <a:cubicBezTo>
                  <a:pt x="5978" y="64105"/>
                  <a:pt x="-4908" y="128210"/>
                  <a:pt x="2349" y="159657"/>
                </a:cubicBezTo>
                <a:cubicBezTo>
                  <a:pt x="9606" y="191105"/>
                  <a:pt x="41055" y="186266"/>
                  <a:pt x="60407" y="188685"/>
                </a:cubicBezTo>
                <a:cubicBezTo>
                  <a:pt x="79759" y="191104"/>
                  <a:pt x="113626" y="174171"/>
                  <a:pt x="118464" y="174171"/>
                </a:cubicBezTo>
                <a:cubicBezTo>
                  <a:pt x="123302" y="174171"/>
                  <a:pt x="91854" y="186266"/>
                  <a:pt x="89435" y="188685"/>
                </a:cubicBezTo>
                <a:cubicBezTo>
                  <a:pt x="87016" y="191104"/>
                  <a:pt x="95482" y="189894"/>
                  <a:pt x="103949" y="18868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E351F-0686-4E1E-8D79-221C76D558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0" y="914400"/>
          <a:ext cx="82169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3" imgW="3390840" imgH="1143000" progId="Equation.DSMT4">
                  <p:embed/>
                </p:oleObj>
              </mc:Choice>
              <mc:Fallback>
                <p:oleObj name="Equation" r:id="rId3" imgW="3390840" imgH="1143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216900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6439</TotalTime>
  <Words>1215</Words>
  <Application>Microsoft Office PowerPoint</Application>
  <PresentationFormat>On-screen Show (4:3)</PresentationFormat>
  <Paragraphs>281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Symbol</vt:lpstr>
      <vt:lpstr>Dotum</vt:lpstr>
      <vt:lpstr>EraserDust</vt:lpstr>
      <vt:lpstr>Wingdings</vt:lpstr>
      <vt:lpstr>CMR10</vt:lpstr>
      <vt:lpstr>Default Design</vt:lpstr>
      <vt:lpstr>1_Default Design</vt:lpstr>
      <vt:lpstr>Equation</vt:lpstr>
      <vt:lpstr>MathType 6.0 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raby</dc:creator>
  <cp:lastModifiedBy>Stuart Raby</cp:lastModifiedBy>
  <cp:revision>303</cp:revision>
  <dcterms:created xsi:type="dcterms:W3CDTF">2005-03-03T03:20:12Z</dcterms:created>
  <dcterms:modified xsi:type="dcterms:W3CDTF">2013-04-23T18:27:54Z</dcterms:modified>
</cp:coreProperties>
</file>