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2"/>
    <p:sldId id="260" r:id="rId3"/>
    <p:sldId id="259" r:id="rId4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46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4" name="Shape 6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g object 16"/>
          <p:cNvSpPr/>
          <p:nvPr/>
        </p:nvSpPr>
        <p:spPr>
          <a:xfrm>
            <a:off x="215897" y="6362731"/>
            <a:ext cx="7538968" cy="1"/>
          </a:xfrm>
          <a:prstGeom prst="line">
            <a:avLst/>
          </a:prstGeom>
          <a:ln w="76200">
            <a:solidFill>
              <a:srgbClr val="99D6EA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5" name="bg object 17" descr="bg object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0683" y="6258860"/>
            <a:ext cx="1094715" cy="197989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itle Text"/>
          <p:cNvSpPr txBox="1">
            <a:spLocks noGrp="1"/>
          </p:cNvSpPr>
          <p:nvPr>
            <p:ph type="title"/>
          </p:nvPr>
        </p:nvSpPr>
        <p:spPr>
          <a:xfrm>
            <a:off x="685800" y="2125979"/>
            <a:ext cx="7772400" cy="144018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40479"/>
            <a:ext cx="6400800" cy="17145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bg object 16"/>
          <p:cNvSpPr/>
          <p:nvPr/>
        </p:nvSpPr>
        <p:spPr>
          <a:xfrm>
            <a:off x="215897" y="6362731"/>
            <a:ext cx="7538968" cy="1"/>
          </a:xfrm>
          <a:prstGeom prst="line">
            <a:avLst/>
          </a:prstGeom>
          <a:ln w="76200">
            <a:solidFill>
              <a:srgbClr val="99D6EA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6" name="bg object 17" descr="bg object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0683" y="6258860"/>
            <a:ext cx="1094715" cy="197989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Title Text"/>
          <p:cNvSpPr txBox="1">
            <a:spLocks noGrp="1"/>
          </p:cNvSpPr>
          <p:nvPr>
            <p:ph type="title"/>
          </p:nvPr>
        </p:nvSpPr>
        <p:spPr>
          <a:xfrm>
            <a:off x="3486194" y="1800859"/>
            <a:ext cx="2171609" cy="57404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8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577339"/>
            <a:ext cx="8229600" cy="452628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bg object 16"/>
          <p:cNvSpPr/>
          <p:nvPr/>
        </p:nvSpPr>
        <p:spPr>
          <a:xfrm>
            <a:off x="215897" y="6362731"/>
            <a:ext cx="7538968" cy="1"/>
          </a:xfrm>
          <a:prstGeom prst="line">
            <a:avLst/>
          </a:prstGeom>
          <a:ln w="76200">
            <a:solidFill>
              <a:srgbClr val="99D6EA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37" name="bg object 17" descr="bg object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0683" y="6258860"/>
            <a:ext cx="1094715" cy="197989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3486194" y="1800859"/>
            <a:ext cx="2171609" cy="57404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577339"/>
            <a:ext cx="3977641" cy="452628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g object 16"/>
          <p:cNvSpPr/>
          <p:nvPr/>
        </p:nvSpPr>
        <p:spPr>
          <a:xfrm>
            <a:off x="215897" y="6362731"/>
            <a:ext cx="7538968" cy="1"/>
          </a:xfrm>
          <a:prstGeom prst="line">
            <a:avLst/>
          </a:prstGeom>
          <a:ln w="76200">
            <a:solidFill>
              <a:srgbClr val="99D6EA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48" name="bg object 17" descr="bg object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0683" y="6258860"/>
            <a:ext cx="1094715" cy="197989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3486194" y="1800859"/>
            <a:ext cx="2171609" cy="57404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 object 16"/>
          <p:cNvSpPr/>
          <p:nvPr/>
        </p:nvSpPr>
        <p:spPr>
          <a:xfrm>
            <a:off x="0" y="-1"/>
            <a:ext cx="9144000" cy="896935"/>
          </a:xfrm>
          <a:prstGeom prst="rect">
            <a:avLst/>
          </a:prstGeom>
          <a:solidFill>
            <a:srgbClr val="004C97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3" name="bg object 17" descr="bg object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817010"/>
            <a:ext cx="9144000" cy="2966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bg object 18" descr="bg object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49841"/>
            <a:ext cx="8993024" cy="30189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r>
              <a:t>Title Text</a:t>
            </a:r>
          </a:p>
        </p:txBody>
      </p:sp>
      <p:sp>
        <p:nvSpPr>
          <p:cNvPr id="6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84150" y="6493976"/>
            <a:ext cx="220316" cy="17453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indent="38100">
              <a:lnSpc>
                <a:spcPts val="1400"/>
              </a:lnSpc>
              <a:defRPr sz="1200">
                <a:solidFill>
                  <a:srgbClr val="004C9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3087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3087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3087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3087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3087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3087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3087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3087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3087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38100" algn="l" defTabSz="914400" rtl="0" latinLnBrk="0">
        <a:lnSpc>
          <a:spcPts val="1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914400" rtl="0" latinLnBrk="0">
        <a:lnSpc>
          <a:spcPts val="1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914400" rtl="0" latinLnBrk="0">
        <a:lnSpc>
          <a:spcPts val="1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914400" rtl="0" latinLnBrk="0">
        <a:lnSpc>
          <a:spcPts val="1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914400" rtl="0" latinLnBrk="0">
        <a:lnSpc>
          <a:spcPts val="1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914400" rtl="0" latinLnBrk="0">
        <a:lnSpc>
          <a:spcPts val="1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914400" rtl="0" latinLnBrk="0">
        <a:lnSpc>
          <a:spcPts val="1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914400" rtl="0" latinLnBrk="0">
        <a:lnSpc>
          <a:spcPts val="1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914400" rtl="0" latinLnBrk="0">
        <a:lnSpc>
          <a:spcPts val="1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object 2"/>
          <p:cNvSpPr txBox="1"/>
          <p:nvPr/>
        </p:nvSpPr>
        <p:spPr>
          <a:xfrm>
            <a:off x="329222" y="4955032"/>
            <a:ext cx="5852797" cy="11244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5998"/>
              </a:lnSpc>
              <a:spcBef>
                <a:spcPts val="100"/>
              </a:spcBef>
              <a:defRPr sz="2000" spc="-9">
                <a:solidFill>
                  <a:srgbClr val="004C9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pc="-19" dirty="0"/>
              <a:t>Michael Balcewicz</a:t>
            </a:r>
            <a:r>
              <a:rPr spc="-19" dirty="0"/>
              <a:t> </a:t>
            </a:r>
            <a:r>
              <a:rPr spc="0" dirty="0"/>
              <a:t>on</a:t>
            </a:r>
            <a:r>
              <a:rPr dirty="0"/>
              <a:t> </a:t>
            </a:r>
            <a:r>
              <a:rPr spc="0" dirty="0"/>
              <a:t>beha</a:t>
            </a:r>
            <a:r>
              <a:rPr spc="4" dirty="0"/>
              <a:t>l</a:t>
            </a:r>
            <a:r>
              <a:rPr spc="0" dirty="0"/>
              <a:t>f</a:t>
            </a:r>
            <a:r>
              <a:rPr spc="-19" dirty="0"/>
              <a:t> </a:t>
            </a:r>
            <a:r>
              <a:rPr spc="0" dirty="0"/>
              <a:t>of</a:t>
            </a:r>
            <a:r>
              <a:rPr spc="-19" dirty="0"/>
              <a:t> </a:t>
            </a:r>
            <a:r>
              <a:rPr spc="-15" dirty="0"/>
              <a:t>t</a:t>
            </a:r>
            <a:r>
              <a:rPr spc="0" dirty="0"/>
              <a:t>he</a:t>
            </a:r>
            <a:r>
              <a:rPr dirty="0"/>
              <a:t> </a:t>
            </a:r>
            <a:r>
              <a:rPr spc="-4" dirty="0"/>
              <a:t>FSPA</a:t>
            </a:r>
            <a:r>
              <a:rPr spc="-225" dirty="0"/>
              <a:t> </a:t>
            </a:r>
            <a:r>
              <a:rPr spc="-15" dirty="0"/>
              <a:t>O</a:t>
            </a:r>
            <a:r>
              <a:rPr spc="-85" dirty="0"/>
              <a:t>f</a:t>
            </a:r>
            <a:r>
              <a:rPr spc="-15" dirty="0"/>
              <a:t>f</a:t>
            </a:r>
            <a:r>
              <a:rPr spc="4" dirty="0"/>
              <a:t>i</a:t>
            </a:r>
            <a:r>
              <a:rPr spc="0" dirty="0"/>
              <a:t>ce</a:t>
            </a:r>
            <a:r>
              <a:rPr spc="-4" dirty="0"/>
              <a:t>r</a:t>
            </a:r>
            <a:r>
              <a:rPr spc="0" dirty="0"/>
              <a:t>s  UEC</a:t>
            </a:r>
            <a:r>
              <a:rPr spc="-15" dirty="0"/>
              <a:t> </a:t>
            </a:r>
            <a:r>
              <a:rPr dirty="0"/>
              <a:t>Monthly</a:t>
            </a:r>
            <a:r>
              <a:rPr spc="-15" dirty="0"/>
              <a:t> </a:t>
            </a:r>
            <a:r>
              <a:rPr dirty="0"/>
              <a:t>Meeting</a:t>
            </a:r>
          </a:p>
          <a:p>
            <a:pPr indent="12700">
              <a:spcBef>
                <a:spcPts val="800"/>
              </a:spcBef>
              <a:defRPr sz="2000" spc="-9">
                <a:solidFill>
                  <a:srgbClr val="004C9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pc="-70" dirty="0"/>
              <a:t>December 19</a:t>
            </a:r>
            <a:r>
              <a:rPr dirty="0"/>
              <a:t>,</a:t>
            </a:r>
            <a:r>
              <a:rPr spc="-70" dirty="0"/>
              <a:t> </a:t>
            </a:r>
            <a:r>
              <a:rPr spc="0" dirty="0"/>
              <a:t>2023</a:t>
            </a:r>
          </a:p>
        </p:txBody>
      </p:sp>
      <p:sp>
        <p:nvSpPr>
          <p:cNvPr id="67" name="object 3"/>
          <p:cNvSpPr txBox="1"/>
          <p:nvPr/>
        </p:nvSpPr>
        <p:spPr>
          <a:xfrm>
            <a:off x="329222" y="4151376"/>
            <a:ext cx="3550723" cy="518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3600" b="1" spc="-5">
                <a:solidFill>
                  <a:srgbClr val="004C9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FSPA </a:t>
            </a:r>
            <a:r>
              <a:rPr spc="0"/>
              <a:t>U</a:t>
            </a:r>
            <a:r>
              <a:t>pda</a:t>
            </a:r>
            <a:r>
              <a:rPr spc="0"/>
              <a:t>t</a:t>
            </a:r>
            <a:r>
              <a:t>es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object 8"/>
          <p:cNvSpPr txBox="1">
            <a:spLocks noGrp="1"/>
          </p:cNvSpPr>
          <p:nvPr>
            <p:ph type="sldNum" sz="quarter" idx="4294967295"/>
          </p:nvPr>
        </p:nvSpPr>
        <p:spPr>
          <a:xfrm>
            <a:off x="184150" y="6493976"/>
            <a:ext cx="135558" cy="17453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86" name="object 3"/>
          <p:cNvSpPr txBox="1"/>
          <p:nvPr/>
        </p:nvSpPr>
        <p:spPr>
          <a:xfrm>
            <a:off x="639751" y="1548315"/>
            <a:ext cx="8107846" cy="189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38100" marR="30480">
              <a:lnSpc>
                <a:spcPct val="102899"/>
              </a:lnSpc>
              <a:buSzPct val="100000"/>
              <a:tabLst>
                <a:tab pos="368300" algn="l"/>
                <a:tab pos="381000" algn="l"/>
              </a:tabLst>
              <a:defRPr sz="2500" spc="-47">
                <a:solidFill>
                  <a:srgbClr val="003087"/>
                </a:solidFill>
              </a:defRPr>
            </a:pPr>
            <a:endParaRPr lang="en-GB" sz="2000" dirty="0"/>
          </a:p>
          <a:p>
            <a:pPr marL="381000" marR="30480" indent="-342900">
              <a:lnSpc>
                <a:spcPct val="102899"/>
              </a:lnSpc>
              <a:buSzPct val="100000"/>
              <a:buFont typeface="Arial"/>
              <a:buChar char="•"/>
              <a:tabLst>
                <a:tab pos="368300" algn="l"/>
                <a:tab pos="381000" algn="l"/>
              </a:tabLst>
              <a:defRPr sz="2500" spc="-47">
                <a:solidFill>
                  <a:srgbClr val="003087"/>
                </a:solidFill>
              </a:defRPr>
            </a:pPr>
            <a:r>
              <a:rPr lang="en-GB" sz="2000" dirty="0"/>
              <a:t>We are restarting early career seminars starting January 4</a:t>
            </a:r>
            <a:r>
              <a:rPr lang="en-GB" sz="2000" baseline="30000" dirty="0"/>
              <a:t>th</a:t>
            </a:r>
            <a:r>
              <a:rPr lang="en-GB" sz="2000" dirty="0"/>
              <a:t>, emails were sent out earlier this week</a:t>
            </a:r>
          </a:p>
          <a:p>
            <a:pPr marL="381000" marR="30480" indent="-342900">
              <a:lnSpc>
                <a:spcPct val="102899"/>
              </a:lnSpc>
              <a:buSzPct val="100000"/>
              <a:buFont typeface="Arial"/>
              <a:buChar char="•"/>
              <a:tabLst>
                <a:tab pos="368300" algn="l"/>
                <a:tab pos="381000" algn="l"/>
              </a:tabLst>
              <a:defRPr sz="2500" spc="-47">
                <a:solidFill>
                  <a:srgbClr val="003087"/>
                </a:solidFill>
              </a:defRPr>
            </a:pPr>
            <a:endParaRPr lang="en-GB" sz="2000" dirty="0"/>
          </a:p>
          <a:p>
            <a:pPr marL="381000" marR="30480" indent="-342900">
              <a:lnSpc>
                <a:spcPct val="102899"/>
              </a:lnSpc>
              <a:buSzPct val="100000"/>
              <a:buFont typeface="Arial"/>
              <a:buChar char="•"/>
              <a:tabLst>
                <a:tab pos="368300" algn="l"/>
                <a:tab pos="381000" algn="l"/>
              </a:tabLst>
              <a:defRPr sz="2500" spc="-47">
                <a:solidFill>
                  <a:srgbClr val="003087"/>
                </a:solidFill>
              </a:defRPr>
            </a:pPr>
            <a:r>
              <a:rPr lang="en-GB" sz="2000" dirty="0"/>
              <a:t>Winter FSPA event has been submitted for approval</a:t>
            </a:r>
          </a:p>
          <a:p>
            <a:pPr marL="38100" marR="30480">
              <a:lnSpc>
                <a:spcPct val="102899"/>
              </a:lnSpc>
              <a:buSzPct val="100000"/>
              <a:tabLst>
                <a:tab pos="368300" algn="l"/>
                <a:tab pos="381000" algn="l"/>
              </a:tabLst>
              <a:defRPr sz="2500" spc="-47">
                <a:solidFill>
                  <a:srgbClr val="003087"/>
                </a:solidFill>
              </a:defRPr>
            </a:pPr>
            <a:endParaRPr lang="en-GB" sz="2000" dirty="0"/>
          </a:p>
        </p:txBody>
      </p:sp>
      <p:sp>
        <p:nvSpPr>
          <p:cNvPr id="87" name="object 7"/>
          <p:cNvSpPr txBox="1"/>
          <p:nvPr/>
        </p:nvSpPr>
        <p:spPr>
          <a:xfrm>
            <a:off x="1027021" y="426228"/>
            <a:ext cx="8511542" cy="4521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 lnSpcReduction="10000"/>
          </a:bodyPr>
          <a:lstStyle>
            <a:lvl1pPr indent="12700">
              <a:spcBef>
                <a:spcPts val="100"/>
              </a:spcBef>
              <a:defRPr sz="3200" b="1">
                <a:solidFill>
                  <a:srgbClr val="003087"/>
                </a:solidFill>
              </a:defRPr>
            </a:lvl1pPr>
          </a:lstStyle>
          <a:p>
            <a:r>
              <a:rPr dirty="0"/>
              <a:t>Events and Upcoming Plans</a:t>
            </a:r>
          </a:p>
        </p:txBody>
      </p:sp>
      <p:sp>
        <p:nvSpPr>
          <p:cNvPr id="88" name="object 10"/>
          <p:cNvSpPr txBox="1"/>
          <p:nvPr/>
        </p:nvSpPr>
        <p:spPr>
          <a:xfrm>
            <a:off x="1517900" y="6493976"/>
            <a:ext cx="991870" cy="174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lnSpc>
                <a:spcPts val="1400"/>
              </a:lnSpc>
              <a:defRPr sz="1200">
                <a:solidFill>
                  <a:srgbClr val="004C9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FSPA</a:t>
            </a:r>
            <a:r>
              <a:rPr spc="-135"/>
              <a:t> </a:t>
            </a:r>
            <a:r>
              <a:rPr spc="-5"/>
              <a:t>U</a:t>
            </a:r>
            <a:r>
              <a:rPr spc="-10"/>
              <a:t>pda</a:t>
            </a:r>
            <a:r>
              <a:t>t</a:t>
            </a:r>
            <a:r>
              <a:rPr spc="-10"/>
              <a:t>e</a:t>
            </a:r>
            <a:r>
              <a:t>s</a:t>
            </a:r>
          </a:p>
        </p:txBody>
      </p:sp>
      <p:sp>
        <p:nvSpPr>
          <p:cNvPr id="89" name="object 9"/>
          <p:cNvSpPr txBox="1"/>
          <p:nvPr/>
        </p:nvSpPr>
        <p:spPr>
          <a:xfrm>
            <a:off x="724126" y="6493976"/>
            <a:ext cx="605791" cy="179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lnSpc>
                <a:spcPts val="1400"/>
              </a:lnSpc>
              <a:defRPr sz="1200" spc="-95">
                <a:solidFill>
                  <a:srgbClr val="004C9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pc="-5" dirty="0"/>
              <a:t>26/09/</a:t>
            </a:r>
            <a:r>
              <a:rPr spc="-5" dirty="0"/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119954697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object 2"/>
          <p:cNvSpPr txBox="1">
            <a:spLocks noGrp="1"/>
          </p:cNvSpPr>
          <p:nvPr>
            <p:ph type="title"/>
          </p:nvPr>
        </p:nvSpPr>
        <p:spPr>
          <a:xfrm>
            <a:off x="3486194" y="1800859"/>
            <a:ext cx="2132331" cy="574041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pc="-100"/>
            </a:pPr>
            <a:r>
              <a:t>Thank</a:t>
            </a:r>
            <a:r>
              <a:rPr spc="-200"/>
              <a:t> </a:t>
            </a:r>
            <a:r>
              <a:t>you!</a:t>
            </a:r>
          </a:p>
        </p:txBody>
      </p:sp>
      <p:pic>
        <p:nvPicPr>
          <p:cNvPr id="95" name="object 6" descr="objec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359" y="3425027"/>
            <a:ext cx="2461242" cy="2719950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object 8"/>
          <p:cNvSpPr txBox="1">
            <a:spLocks noGrp="1"/>
          </p:cNvSpPr>
          <p:nvPr>
            <p:ph type="sldNum" sz="quarter" idx="4294967295"/>
          </p:nvPr>
        </p:nvSpPr>
        <p:spPr>
          <a:xfrm>
            <a:off x="184150" y="6493976"/>
            <a:ext cx="135558" cy="17453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98" name="object 10"/>
          <p:cNvSpPr txBox="1"/>
          <p:nvPr/>
        </p:nvSpPr>
        <p:spPr>
          <a:xfrm>
            <a:off x="1517900" y="6493976"/>
            <a:ext cx="991870" cy="174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lnSpc>
                <a:spcPts val="1400"/>
              </a:lnSpc>
              <a:defRPr sz="1200">
                <a:solidFill>
                  <a:srgbClr val="004C9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FSPA</a:t>
            </a:r>
            <a:r>
              <a:rPr spc="-135"/>
              <a:t> </a:t>
            </a:r>
            <a:r>
              <a:rPr spc="-5"/>
              <a:t>U</a:t>
            </a:r>
            <a:r>
              <a:rPr spc="-10"/>
              <a:t>pda</a:t>
            </a:r>
            <a:r>
              <a:t>t</a:t>
            </a:r>
            <a:r>
              <a:rPr spc="-10"/>
              <a:t>e</a:t>
            </a:r>
            <a:r>
              <a:t>s</a:t>
            </a:r>
          </a:p>
        </p:txBody>
      </p:sp>
      <p:sp>
        <p:nvSpPr>
          <p:cNvPr id="99" name="object 9"/>
          <p:cNvSpPr txBox="1"/>
          <p:nvPr/>
        </p:nvSpPr>
        <p:spPr>
          <a:xfrm>
            <a:off x="724126" y="6493976"/>
            <a:ext cx="605791" cy="179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lnSpc>
                <a:spcPts val="1400"/>
              </a:lnSpc>
              <a:defRPr sz="1200" spc="-95">
                <a:solidFill>
                  <a:srgbClr val="004C9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pc="0" dirty="0"/>
              <a:t>26/09</a:t>
            </a:r>
            <a:r>
              <a:rPr spc="0" dirty="0"/>
              <a:t>/</a:t>
            </a:r>
            <a:r>
              <a:rPr spc="-5" dirty="0"/>
              <a:t>23</a:t>
            </a:r>
          </a:p>
        </p:txBody>
      </p:sp>
      <p:pic>
        <p:nvPicPr>
          <p:cNvPr id="3" name="Picture 2" descr="A person in uniform standing in front of a table&#10;&#10;Description automatically generated">
            <a:extLst>
              <a:ext uri="{FF2B5EF4-FFF2-40B4-BE49-F238E27FC236}">
                <a16:creationId xmlns:a16="http://schemas.microsoft.com/office/drawing/2014/main" id="{95AE350B-CC20-F893-51B4-B7BEFAE8A7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155" y="233464"/>
            <a:ext cx="2184201" cy="2912268"/>
          </a:xfrm>
          <a:prstGeom prst="rect">
            <a:avLst/>
          </a:prstGeom>
        </p:spPr>
      </p:pic>
      <p:pic>
        <p:nvPicPr>
          <p:cNvPr id="5" name="Picture 4" descr="A person taking a selfie&#10;&#10;Description automatically generated">
            <a:extLst>
              <a:ext uri="{FF2B5EF4-FFF2-40B4-BE49-F238E27FC236}">
                <a16:creationId xmlns:a16="http://schemas.microsoft.com/office/drawing/2014/main" id="{FF14AAB7-3F22-51A2-FB62-54EE6DD496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408" y="3429000"/>
            <a:ext cx="2033252" cy="2712004"/>
          </a:xfrm>
          <a:prstGeom prst="rect">
            <a:avLst/>
          </a:prstGeom>
        </p:spPr>
      </p:pic>
      <p:pic>
        <p:nvPicPr>
          <p:cNvPr id="7" name="Picture 6" descr="A person with a mustache taking a selfie&#10;&#10;Description automatically generated">
            <a:extLst>
              <a:ext uri="{FF2B5EF4-FFF2-40B4-BE49-F238E27FC236}">
                <a16:creationId xmlns:a16="http://schemas.microsoft.com/office/drawing/2014/main" id="{384A7CDF-CFD3-8F3D-DD0C-777A6B6505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16" y="170189"/>
            <a:ext cx="2184201" cy="291226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12053</TotalTime>
  <Words>59</Words>
  <Application>Microsoft Office PowerPoint</Application>
  <PresentationFormat>On-screen Show (4:3)</PresentationFormat>
  <Paragraphs>15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Ishanee</dc:creator>
  <cp:lastModifiedBy>Michael A. Balcewicz x 47827V</cp:lastModifiedBy>
  <cp:revision>14</cp:revision>
  <dcterms:modified xsi:type="dcterms:W3CDTF">2023-12-19T18:58:33Z</dcterms:modified>
</cp:coreProperties>
</file>